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3" r:id="rId6"/>
    <p:sldId id="260" r:id="rId7"/>
    <p:sldId id="261" r:id="rId8"/>
    <p:sldId id="268" r:id="rId9"/>
    <p:sldId id="269" r:id="rId10"/>
    <p:sldId id="270" r:id="rId11"/>
    <p:sldId id="271" r:id="rId12"/>
    <p:sldId id="272" r:id="rId13"/>
    <p:sldId id="262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000" autoAdjust="0"/>
  </p:normalViewPr>
  <p:slideViewPr>
    <p:cSldViewPr snapToGrid="0">
      <p:cViewPr varScale="1">
        <p:scale>
          <a:sx n="44" d="100"/>
          <a:sy n="44" d="100"/>
        </p:scale>
        <p:origin x="90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F82AE-C5FF-4E45-8725-1DA94FA07E91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4A47D-32A7-4C22-8C4D-D566E43093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90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itsfoss.com/change-password-ubuntu/#command-line" TargetMode="External"/><Relationship Id="rId13" Type="http://schemas.openxmlformats.org/officeDocument/2006/relationships/hyperlink" Target="https://linuxhandbook.com/passwd-command/" TargetMode="External"/><Relationship Id="rId3" Type="http://schemas.openxmlformats.org/officeDocument/2006/relationships/hyperlink" Target="https://itsfoss.com/" TargetMode="External"/><Relationship Id="rId7" Type="http://schemas.openxmlformats.org/officeDocument/2006/relationships/hyperlink" Target="https://www.ubuntu.com/" TargetMode="External"/><Relationship Id="rId12" Type="http://schemas.openxmlformats.org/officeDocument/2006/relationships/hyperlink" Target="https://itsfoss.com/install-ubuntu-1404-dual-boot-mode-windows-8-81-uefi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tsfoss.com/change-password-ubuntu/#comments" TargetMode="External"/><Relationship Id="rId11" Type="http://schemas.openxmlformats.org/officeDocument/2006/relationships/hyperlink" Target="https://itsfoss.com/how-to-hack-ubuntu-password/" TargetMode="External"/><Relationship Id="rId5" Type="http://schemas.openxmlformats.org/officeDocument/2006/relationships/hyperlink" Target="https://itsfoss.com/author/abhishek/" TargetMode="External"/><Relationship Id="rId10" Type="http://schemas.openxmlformats.org/officeDocument/2006/relationships/hyperlink" Target="https://itsfoss.com/change-password-ubuntu/#gui" TargetMode="External"/><Relationship Id="rId4" Type="http://schemas.openxmlformats.org/officeDocument/2006/relationships/hyperlink" Target="https://itsfoss.com/category/how-to/" TargetMode="External"/><Relationship Id="rId9" Type="http://schemas.openxmlformats.org/officeDocument/2006/relationships/hyperlink" Target="https://itsfoss.com/change-password-ubuntu/#roo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su</a:t>
            </a:r>
            <a:r>
              <a:rPr lang="zh-TW" altLang="en-US" smtClean="0"/>
              <a:t> 的時候只是切換到</a:t>
            </a:r>
            <a:r>
              <a:rPr lang="en-US" altLang="zh-TW" smtClean="0"/>
              <a:t>root</a:t>
            </a:r>
          </a:p>
          <a:p>
            <a:r>
              <a:rPr lang="en-US" altLang="zh-TW" smtClean="0"/>
              <a:t>"su -"</a:t>
            </a:r>
            <a:r>
              <a:rPr lang="zh-TW" altLang="en-US" smtClean="0"/>
              <a:t>命令將環境變數也一起帶過去</a:t>
            </a:r>
            <a:r>
              <a:rPr lang="en-US" altLang="zh-TW" smtClean="0"/>
              <a:t>,</a:t>
            </a:r>
            <a:r>
              <a:rPr lang="zh-TW" altLang="en-US" smtClean="0"/>
              <a:t>就像和</a:t>
            </a:r>
            <a:r>
              <a:rPr lang="en-US" altLang="zh-TW" smtClean="0"/>
              <a:t>root</a:t>
            </a:r>
            <a:r>
              <a:rPr lang="zh-TW" altLang="en-US" smtClean="0"/>
              <a:t>登入一樣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910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su - </a:t>
            </a:r>
            <a:r>
              <a:rPr lang="zh-TW" altLang="en-US" smtClean="0"/>
              <a:t>指令</a:t>
            </a:r>
          </a:p>
          <a:p>
            <a:endParaRPr lang="zh-TW" altLang="en-US" smtClean="0"/>
          </a:p>
          <a:p>
            <a:r>
              <a:rPr lang="zh-TW" altLang="en-US" smtClean="0"/>
              <a:t>不管是使用 </a:t>
            </a:r>
            <a:r>
              <a:rPr lang="en-US" altLang="zh-TW" smtClean="0"/>
              <a:t>su </a:t>
            </a:r>
            <a:r>
              <a:rPr lang="zh-TW" altLang="en-US" smtClean="0"/>
              <a:t>或是 </a:t>
            </a:r>
            <a:r>
              <a:rPr lang="en-US" altLang="zh-TW" smtClean="0"/>
              <a:t>su -</a:t>
            </a:r>
            <a:r>
              <a:rPr lang="zh-TW" altLang="en-US" smtClean="0"/>
              <a:t>，</a:t>
            </a:r>
          </a:p>
          <a:p>
            <a:r>
              <a:rPr lang="zh-TW" altLang="en-US" smtClean="0"/>
              <a:t>都會開啟一個新的 </a:t>
            </a:r>
            <a:r>
              <a:rPr lang="en-US" altLang="zh-TW" smtClean="0"/>
              <a:t>shell </a:t>
            </a:r>
            <a:r>
              <a:rPr lang="zh-TW" altLang="en-US" smtClean="0"/>
              <a:t>環境，</a:t>
            </a:r>
          </a:p>
          <a:p>
            <a:r>
              <a:rPr lang="zh-TW" altLang="en-US" smtClean="0"/>
              <a:t>在完成所有需要 </a:t>
            </a:r>
            <a:r>
              <a:rPr lang="en-US" altLang="zh-TW" smtClean="0"/>
              <a:t>root </a:t>
            </a:r>
            <a:r>
              <a:rPr lang="zh-TW" altLang="en-US" smtClean="0"/>
              <a:t>權限的工作之後，</a:t>
            </a:r>
          </a:p>
          <a:p>
            <a:r>
              <a:rPr lang="zh-TW" altLang="en-US" smtClean="0"/>
              <a:t>要執行 </a:t>
            </a:r>
            <a:r>
              <a:rPr lang="en-US" altLang="zh-TW" smtClean="0"/>
              <a:t>exit </a:t>
            </a:r>
          </a:p>
          <a:p>
            <a:r>
              <a:rPr lang="zh-TW" altLang="en-US" smtClean="0"/>
              <a:t>或是按下 </a:t>
            </a:r>
            <a:r>
              <a:rPr lang="en-US" altLang="zh-TW" smtClean="0"/>
              <a:t>Ctrl + d </a:t>
            </a:r>
          </a:p>
          <a:p>
            <a:r>
              <a:rPr lang="zh-TW" altLang="en-US" smtClean="0"/>
              <a:t>才會離開該 </a:t>
            </a:r>
            <a:r>
              <a:rPr lang="en-US" altLang="zh-TW" smtClean="0"/>
              <a:t>shell</a:t>
            </a:r>
            <a:r>
              <a:rPr lang="zh-TW" altLang="en-US" smtClean="0"/>
              <a:t>。</a:t>
            </a:r>
          </a:p>
          <a:p>
            <a:r>
              <a:rPr lang="zh-TW" altLang="en-US" smtClean="0"/>
              <a:t>若在進入新的 </a:t>
            </a:r>
            <a:r>
              <a:rPr lang="en-US" altLang="zh-TW" smtClean="0"/>
              <a:t>shell </a:t>
            </a:r>
            <a:r>
              <a:rPr lang="zh-TW" altLang="en-US" smtClean="0"/>
              <a:t>之後，</a:t>
            </a:r>
          </a:p>
          <a:p>
            <a:r>
              <a:rPr lang="zh-TW" altLang="en-US" smtClean="0"/>
              <a:t>僅只需要執行一行簡單的指令，</a:t>
            </a:r>
          </a:p>
          <a:p>
            <a:r>
              <a:rPr lang="zh-TW" altLang="en-US" smtClean="0"/>
              <a:t>執行完後就馬上跳出，</a:t>
            </a:r>
          </a:p>
          <a:p>
            <a:r>
              <a:rPr lang="zh-TW" altLang="en-US" smtClean="0"/>
              <a:t>可以使用 </a:t>
            </a:r>
            <a:r>
              <a:rPr lang="en-US" altLang="zh-TW" smtClean="0"/>
              <a:t>-c </a:t>
            </a:r>
            <a:r>
              <a:rPr lang="zh-TW" altLang="en-US" smtClean="0"/>
              <a:t>參數來指定</a:t>
            </a:r>
          </a:p>
          <a:p>
            <a:r>
              <a:rPr lang="zh-TW" altLang="en-US" smtClean="0"/>
              <a:t>要執行的指令內容：</a:t>
            </a:r>
          </a:p>
          <a:p>
            <a:r>
              <a:rPr lang="en-US" altLang="zh-TW" smtClean="0"/>
              <a:t>su - -c "service nginx reload"</a:t>
            </a:r>
          </a:p>
          <a:p>
            <a:r>
              <a:rPr lang="zh-TW" altLang="en-US" smtClean="0"/>
              <a:t>上面這個例子就會仿照重新登入的方式進到 </a:t>
            </a:r>
            <a:r>
              <a:rPr lang="en-US" altLang="zh-TW" smtClean="0"/>
              <a:t>root </a:t>
            </a:r>
            <a:r>
              <a:rPr lang="zh-TW" altLang="en-US" smtClean="0"/>
              <a:t>帳號的 </a:t>
            </a:r>
            <a:r>
              <a:rPr lang="en-US" altLang="zh-TW" smtClean="0"/>
              <a:t>shell</a:t>
            </a:r>
            <a:r>
              <a:rPr lang="zh-TW" altLang="en-US" smtClean="0"/>
              <a:t>，並執行 </a:t>
            </a:r>
            <a:r>
              <a:rPr lang="en-US" altLang="zh-TW" smtClean="0"/>
              <a:t>service nginx reload</a:t>
            </a:r>
            <a:r>
              <a:rPr lang="zh-TW" altLang="en-US" smtClean="0"/>
              <a:t>，完成後就自動離開 </a:t>
            </a:r>
            <a:r>
              <a:rPr lang="en-US" altLang="zh-TW" smtClean="0"/>
              <a:t>root </a:t>
            </a:r>
            <a:r>
              <a:rPr lang="zh-TW" altLang="en-US" smtClean="0"/>
              <a:t>的 </a:t>
            </a:r>
            <a:r>
              <a:rPr lang="en-US" altLang="zh-TW" smtClean="0"/>
              <a:t>shell</a:t>
            </a:r>
            <a:r>
              <a:rPr lang="zh-TW" altLang="en-US" smtClean="0"/>
              <a:t>。</a:t>
            </a:r>
          </a:p>
          <a:p>
            <a:endParaRPr lang="zh-TW" altLang="en-US" smtClean="0"/>
          </a:p>
          <a:p>
            <a:r>
              <a:rPr lang="en-US" altLang="zh-TW" smtClean="0"/>
              <a:t>su </a:t>
            </a:r>
            <a:r>
              <a:rPr lang="zh-TW" altLang="en-US" smtClean="0"/>
              <a:t>除了可以讓一般使用者取得 </a:t>
            </a:r>
            <a:r>
              <a:rPr lang="en-US" altLang="zh-TW" smtClean="0"/>
              <a:t>root </a:t>
            </a:r>
            <a:r>
              <a:rPr lang="zh-TW" altLang="en-US" smtClean="0"/>
              <a:t>權限之外，也可以取得其他的帳號權限，我們可以使用 </a:t>
            </a:r>
            <a:r>
              <a:rPr lang="en-US" altLang="zh-TW" smtClean="0"/>
              <a:t>-l </a:t>
            </a:r>
            <a:r>
              <a:rPr lang="zh-TW" altLang="en-US" smtClean="0"/>
              <a:t>參數指定帳號名稱：</a:t>
            </a:r>
          </a:p>
          <a:p>
            <a:endParaRPr lang="zh-TW" altLang="en-US" smtClean="0"/>
          </a:p>
          <a:p>
            <a:r>
              <a:rPr lang="en-US" altLang="zh-TW" smtClean="0"/>
              <a:t>su -l seal</a:t>
            </a:r>
          </a:p>
          <a:p>
            <a:r>
              <a:rPr lang="zh-TW" altLang="en-US" smtClean="0"/>
              <a:t>上面這行指定可以取得 </a:t>
            </a:r>
            <a:r>
              <a:rPr lang="en-US" altLang="zh-TW" smtClean="0"/>
              <a:t>seal </a:t>
            </a:r>
            <a:r>
              <a:rPr lang="zh-TW" altLang="en-US" smtClean="0"/>
              <a:t>這個帳號的權限，而這裡在輸入密碼時就要輸入 </a:t>
            </a:r>
            <a:r>
              <a:rPr lang="en-US" altLang="zh-TW" smtClean="0"/>
              <a:t>seal </a:t>
            </a:r>
            <a:r>
              <a:rPr lang="zh-TW" altLang="en-US" smtClean="0"/>
              <a:t>這個帳號的密碼。如果您是在 </a:t>
            </a:r>
            <a:r>
              <a:rPr lang="en-US" altLang="zh-TW" smtClean="0"/>
              <a:t>root </a:t>
            </a:r>
            <a:r>
              <a:rPr lang="zh-TW" altLang="en-US" smtClean="0"/>
              <a:t>權限之下透過 </a:t>
            </a:r>
            <a:r>
              <a:rPr lang="en-US" altLang="zh-TW" smtClean="0"/>
              <a:t>su </a:t>
            </a:r>
            <a:r>
              <a:rPr lang="zh-TW" altLang="en-US" smtClean="0"/>
              <a:t>指令來取得一般使用者的權限，這種狀況就可以不需要輸入該使用者的密碼。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991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bigred@us2004:~$ cat testsu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echo $USER</a:t>
            </a:r>
          </a:p>
          <a:p>
            <a:r>
              <a:rPr lang="en-US" altLang="zh-TW" smtClean="0"/>
              <a:t>echo  begin</a:t>
            </a:r>
          </a:p>
          <a:p>
            <a:r>
              <a:rPr lang="en-US" altLang="zh-TW" smtClean="0"/>
              <a:t>su -  -c "cat /etc/shadow | tail -n 3"</a:t>
            </a:r>
          </a:p>
          <a:p>
            <a:r>
              <a:rPr lang="en-US" altLang="zh-TW" smtClean="0"/>
              <a:t>echo end1</a:t>
            </a:r>
          </a:p>
          <a:p>
            <a:r>
              <a:rPr lang="en-US" altLang="zh-TW" smtClean="0"/>
              <a:t>echo $USER</a:t>
            </a:r>
          </a:p>
          <a:p>
            <a:r>
              <a:rPr lang="en-US" altLang="zh-TW" smtClean="0"/>
              <a:t>su - -c  "cat /etc/gshadow  |tail -n 3"</a:t>
            </a:r>
          </a:p>
          <a:p>
            <a:r>
              <a:rPr lang="en-US" altLang="zh-TW" smtClean="0"/>
              <a:t>echo  end2</a:t>
            </a:r>
          </a:p>
          <a:p>
            <a:r>
              <a:rPr lang="en-US" altLang="zh-TW" smtClean="0"/>
              <a:t>echo  $USER</a:t>
            </a:r>
          </a:p>
          <a:p>
            <a:r>
              <a:rPr lang="en-US" altLang="zh-TW" smtClean="0"/>
              <a:t>echo  end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667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它會提示你輸入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 new UNIX password 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Rtry new UNIX password</a:t>
            </a:r>
          </a:p>
          <a:p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您在這裡：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主頁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 </a:t>
            </a:r>
            <a:r>
              <a:rPr lang="zh-TW" altLang="en-US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教程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如何在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中更改用戶密碼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初學者教程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如何在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中更改用戶密碼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初學者教程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zh-TW" altLang="en-US" smtClean="0">
                <a:effectLst/>
              </a:rPr>
              <a:t>最近更新時間 </a:t>
            </a:r>
            <a:r>
              <a:rPr lang="en-US" altLang="zh-TW" smtClean="0">
                <a:effectLst/>
              </a:rPr>
              <a:t>2020</a:t>
            </a:r>
            <a:r>
              <a:rPr lang="zh-TW" altLang="en-US" smtClean="0">
                <a:effectLst/>
              </a:rPr>
              <a:t>年</a:t>
            </a:r>
            <a:r>
              <a:rPr lang="en-US" altLang="zh-TW" smtClean="0">
                <a:effectLst/>
              </a:rPr>
              <a:t>10</a:t>
            </a:r>
            <a:r>
              <a:rPr lang="zh-TW" altLang="en-US" smtClean="0">
                <a:effectLst/>
              </a:rPr>
              <a:t>月</a:t>
            </a:r>
            <a:r>
              <a:rPr lang="en-US" altLang="zh-TW" smtClean="0">
                <a:effectLst/>
              </a:rPr>
              <a:t>23</a:t>
            </a:r>
            <a:r>
              <a:rPr lang="zh-TW" altLang="en-US" smtClean="0">
                <a:effectLst/>
              </a:rPr>
              <a:t>日作者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Abhishek Prakash</a:t>
            </a:r>
            <a:r>
              <a:rPr lang="zh-TW" altLang="en-US" smtClean="0">
                <a:effectLst/>
              </a:rPr>
              <a:t> 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 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24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條評論</a:t>
            </a:r>
            <a:endParaRPr lang="zh-TW" altLang="en-US" smtClean="0">
              <a:effectLst/>
            </a:endParaRPr>
          </a:p>
          <a:p>
            <a:r>
              <a:rPr lang="zh-TW" altLang="en-US" b="1" i="1" smtClean="0">
                <a:effectLst/>
              </a:rPr>
              <a:t>想改變 根</a:t>
            </a:r>
            <a:r>
              <a:rPr lang="en-US" altLang="zh-TW" b="1" i="1" smtClean="0">
                <a:effectLst/>
              </a:rPr>
              <a:t>Ubuntu</a:t>
            </a:r>
            <a:r>
              <a:rPr lang="zh-TW" altLang="en-US" b="1" i="1" smtClean="0">
                <a:effectLst/>
              </a:rPr>
              <a:t>中輸入密碼？了解如何在</a:t>
            </a:r>
            <a:r>
              <a:rPr lang="en-US" altLang="zh-TW" b="1" i="1" smtClean="0">
                <a:effectLst/>
              </a:rPr>
              <a:t>Ubuntu Linux</a:t>
            </a:r>
            <a:r>
              <a:rPr lang="zh-TW" altLang="en-US" b="1" i="1" smtClean="0">
                <a:effectLst/>
              </a:rPr>
              <a:t>中更改任何用戶的密碼。討論了終端方法和</a:t>
            </a:r>
            <a:r>
              <a:rPr lang="en-US" altLang="zh-TW" b="1" i="1" smtClean="0">
                <a:effectLst/>
              </a:rPr>
              <a:t>GUI</a:t>
            </a:r>
            <a:r>
              <a:rPr lang="zh-TW" altLang="en-US" b="1" i="1" smtClean="0">
                <a:effectLst/>
              </a:rPr>
              <a:t>方法。</a:t>
            </a:r>
            <a:endParaRPr lang="zh-TW" altLang="en-US" smtClean="0">
              <a:effectLst/>
            </a:endParaRPr>
          </a:p>
          <a:p>
            <a:r>
              <a:rPr lang="zh-TW" altLang="en-US" smtClean="0">
                <a:effectLst/>
              </a:rPr>
              <a:t>您何時需要在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中更改密碼？讓我給您幾個場景。</a:t>
            </a:r>
          </a:p>
          <a:p>
            <a:r>
              <a:rPr lang="zh-TW" altLang="en-US" smtClean="0">
                <a:effectLst/>
              </a:rPr>
              <a:t>安裝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Ubuntu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時</a:t>
            </a:r>
            <a:r>
              <a:rPr lang="zh-TW" altLang="en-US" smtClean="0">
                <a:effectLst/>
              </a:rPr>
              <a:t>，您將創建一個用戶並為其設置密碼。它可能是一個弱密碼或可能有點太複雜，您想更改 它。</a:t>
            </a:r>
          </a:p>
          <a:p>
            <a:r>
              <a:rPr lang="zh-TW" altLang="en-US" smtClean="0">
                <a:effectLst/>
              </a:rPr>
              <a:t>如果您是系統管理員，則可能需要更改系統上其他用戶的密碼。</a:t>
            </a:r>
          </a:p>
          <a:p>
            <a:r>
              <a:rPr lang="zh-TW" altLang="en-US" smtClean="0">
                <a:effectLst/>
              </a:rPr>
              <a:t>您可能還有其他原因要這樣做。現在的問題來了，如何在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或</a:t>
            </a:r>
            <a:r>
              <a:rPr lang="en-US" altLang="zh-TW" smtClean="0">
                <a:effectLst/>
              </a:rPr>
              <a:t>Linux</a:t>
            </a:r>
            <a:r>
              <a:rPr lang="zh-TW" altLang="en-US" smtClean="0">
                <a:effectLst/>
              </a:rPr>
              <a:t>中更改用戶的密碼？</a:t>
            </a:r>
          </a:p>
          <a:p>
            <a:r>
              <a:rPr lang="zh-TW" altLang="en-US" smtClean="0">
                <a:effectLst/>
              </a:rPr>
              <a:t>在本快速教程中，我將向您展示命令行和</a:t>
            </a:r>
            <a:r>
              <a:rPr lang="en-US" altLang="zh-TW" smtClean="0">
                <a:effectLst/>
              </a:rPr>
              <a:t>GUI</a:t>
            </a:r>
            <a:r>
              <a:rPr lang="zh-TW" altLang="en-US" smtClean="0">
                <a:effectLst/>
              </a:rPr>
              <a:t>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中更改密碼的方式。</a:t>
            </a:r>
          </a:p>
          <a:p>
            <a:pPr rtl="0" fontAlgn="base" latinLnBrk="0"/>
            <a:r>
              <a:rPr lang="en-US" altLang="zh-TW" sz="1200" b="0" i="0" u="none" strike="noStrike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 Ad</a:t>
            </a:r>
          </a:p>
          <a:p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通過命令行更改用戶密碼</a:t>
            </a:r>
            <a:endParaRPr lang="zh-TW" altLang="en-US" smtClean="0">
              <a:effectLst/>
            </a:endParaRPr>
          </a:p>
          <a:p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更改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root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用戶密碼</a:t>
            </a:r>
            <a:endParaRPr lang="zh-TW" altLang="en-US" smtClean="0">
              <a:effectLst/>
            </a:endParaRPr>
          </a:p>
          <a:p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通過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GUI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更改用戶密碼</a:t>
            </a:r>
            <a:endParaRPr lang="zh-TW" altLang="en-US" smtClean="0">
              <a:effectLst/>
            </a:endParaRPr>
          </a:p>
          <a:p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中更改用戶密碼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命令行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</a:p>
          <a:p>
            <a:r>
              <a:rPr lang="zh-TW" altLang="en-US" smtClean="0">
                <a:effectLst/>
              </a:rPr>
              <a:t>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中更改用戶密碼非常簡單。實際上，對於任何</a:t>
            </a:r>
            <a:r>
              <a:rPr lang="en-US" altLang="zh-TW" smtClean="0">
                <a:effectLst/>
              </a:rPr>
              <a:t>Linux</a:t>
            </a:r>
            <a:r>
              <a:rPr lang="zh-TW" altLang="en-US" smtClean="0">
                <a:effectLst/>
              </a:rPr>
              <a:t>發行版都是相同的，因為為此您使用了稱為</a:t>
            </a:r>
            <a:r>
              <a:rPr lang="en-US" altLang="zh-TW" smtClean="0">
                <a:effectLst/>
              </a:rPr>
              <a:t>passwd</a:t>
            </a:r>
            <a:r>
              <a:rPr lang="zh-TW" altLang="en-US" smtClean="0">
                <a:effectLst/>
              </a:rPr>
              <a:t>的通用</a:t>
            </a:r>
            <a:r>
              <a:rPr lang="en-US" altLang="zh-TW" smtClean="0">
                <a:effectLst/>
              </a:rPr>
              <a:t>Linux</a:t>
            </a:r>
            <a:r>
              <a:rPr lang="zh-TW" altLang="en-US" smtClean="0">
                <a:effectLst/>
              </a:rPr>
              <a:t>命令。</a:t>
            </a:r>
          </a:p>
          <a:p>
            <a:r>
              <a:rPr lang="zh-TW" altLang="en-US" smtClean="0">
                <a:effectLst/>
              </a:rPr>
              <a:t>如果要更改當前密碼，只需在終端中運行以下命令：</a:t>
            </a:r>
          </a:p>
          <a:p>
            <a:r>
              <a:rPr lang="en-US" altLang="zh-TW" smtClean="0">
                <a:effectLst/>
              </a:rPr>
              <a:t>passwd</a:t>
            </a:r>
            <a:r>
              <a:rPr lang="zh-TW" altLang="en-US" smtClean="0">
                <a:effectLst/>
              </a:rPr>
              <a:t>系統會要求您輸入當前密碼和新密碼兩次。</a:t>
            </a:r>
          </a:p>
          <a:p>
            <a:r>
              <a:rPr lang="zh-TW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輸入密碼時，屏幕上看不到任何內容。對於</a:t>
            </a:r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UNIX</a:t>
            </a:r>
            <a:r>
              <a:rPr lang="zh-TW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TW" alt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，這是完全正常的行為。</a:t>
            </a:r>
          </a:p>
          <a:p>
            <a:r>
              <a:rPr lang="en-US" altLang="zh-TW" smtClean="0">
                <a:effectLst/>
              </a:rPr>
              <a:t>passwd Changing password for abhishek. (current) UNIX password: Enter new UNIX password: Retype new UNIX password: passwd: password updated successfully</a:t>
            </a:r>
            <a:r>
              <a:rPr lang="zh-TW" altLang="en-US" smtClean="0">
                <a:effectLst/>
              </a:rPr>
              <a:t>由於這是您的管理員帳戶，因此您甚至沒有意識到就在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中更改了</a:t>
            </a:r>
            <a:r>
              <a:rPr lang="en-US" altLang="zh-TW" smtClean="0">
                <a:effectLst/>
              </a:rPr>
              <a:t>sudo</a:t>
            </a:r>
            <a:r>
              <a:rPr lang="zh-TW" altLang="en-US" smtClean="0">
                <a:effectLst/>
              </a:rPr>
              <a:t>密碼。</a:t>
            </a:r>
          </a:p>
          <a:p>
            <a:r>
              <a:rPr lang="zh-TW" altLang="en-US" smtClean="0">
                <a:effectLst/>
              </a:rPr>
              <a:t>如果你想改變 密碼 對於其他一些用戶，您也可以使用 密碼命令。但是在這種情況下，您將不得不使用</a:t>
            </a:r>
            <a:r>
              <a:rPr lang="en-US" altLang="zh-TW" smtClean="0">
                <a:effectLst/>
              </a:rPr>
              <a:t>sudo</a:t>
            </a:r>
            <a:r>
              <a:rPr lang="zh-TW" altLang="en-US" smtClean="0">
                <a:effectLst/>
              </a:rPr>
              <a:t>。</a:t>
            </a:r>
          </a:p>
          <a:p>
            <a:r>
              <a:rPr lang="en-US" altLang="zh-TW" smtClean="0">
                <a:effectLst/>
              </a:rPr>
              <a:t>sudo passwd &lt;user_name&gt;</a:t>
            </a:r>
            <a:r>
              <a:rPr lang="zh-TW" altLang="en-US" smtClean="0">
                <a:effectLst/>
              </a:rPr>
              <a:t>如果您更改密碼後又忘記了密碼，請不要擔心。您可以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輕鬆地重置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Ubuntu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密碼</a:t>
            </a:r>
            <a:r>
              <a:rPr lang="zh-TW" altLang="en-US" smtClean="0">
                <a:effectLst/>
              </a:rPr>
              <a:t>。</a:t>
            </a:r>
          </a:p>
          <a:p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Ubuntu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中更改</a:t>
            </a:r>
            <a:r>
              <a:rPr lang="en-US" altLang="zh-TW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密碼</a:t>
            </a:r>
          </a:p>
          <a:p>
            <a:r>
              <a:rPr lang="zh-TW" altLang="en-US" smtClean="0">
                <a:effectLst/>
              </a:rPr>
              <a:t>默認情況下，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中的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用戶沒有密碼。不要驚訝。您不會一直在</a:t>
            </a:r>
            <a:r>
              <a:rPr lang="en-US" altLang="zh-TW" smtClean="0">
                <a:effectLst/>
              </a:rPr>
              <a:t>Ubuntu</a:t>
            </a:r>
            <a:r>
              <a:rPr lang="zh-TW" altLang="en-US" smtClean="0">
                <a:effectLst/>
              </a:rPr>
              <a:t>中使用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用戶。困惑？讓我快速向您解釋。</a:t>
            </a:r>
          </a:p>
          <a:p>
            <a:r>
              <a:rPr lang="zh-TW" altLang="en-US" smtClean="0">
                <a:effectLst/>
              </a:rPr>
              <a:t>在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安裝</a:t>
            </a:r>
            <a:r>
              <a:rPr lang="en-US" altLang="zh-TW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Ubuntu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時</a:t>
            </a:r>
            <a:r>
              <a:rPr lang="zh-TW" altLang="en-US" smtClean="0">
                <a:effectLst/>
              </a:rPr>
              <a:t>，您不得不創建一個用戶。該用戶具有管理員權限。該管理員用戶可以使用</a:t>
            </a:r>
            <a:r>
              <a:rPr lang="en-US" altLang="zh-TW" smtClean="0">
                <a:effectLst/>
              </a:rPr>
              <a:t>sudo</a:t>
            </a:r>
            <a:r>
              <a:rPr lang="zh-TW" altLang="en-US" smtClean="0">
                <a:effectLst/>
              </a:rPr>
              <a:t>命令獲得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訪問權限。但是它使用自己的密碼，而不是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帳戶的密碼（因為沒有密碼）。</a:t>
            </a:r>
          </a:p>
          <a:p>
            <a:r>
              <a:rPr lang="zh-TW" altLang="en-US" smtClean="0">
                <a:effectLst/>
              </a:rPr>
              <a:t>您可以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使用</a:t>
            </a:r>
            <a:r>
              <a:rPr lang="en-US" altLang="zh-TW" sz="1200" b="1" i="1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passwd</a:t>
            </a:r>
            <a:r>
              <a:rPr lang="zh-TW" altLang="en-US" sz="120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命令</a:t>
            </a:r>
            <a:r>
              <a:rPr lang="zh-TW" altLang="en-US" smtClean="0">
                <a:effectLst/>
              </a:rPr>
              <a:t>設置或更改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密碼。但是，在大多數情況下，您不需要它，也不應該這樣做。</a:t>
            </a:r>
          </a:p>
          <a:p>
            <a:r>
              <a:rPr lang="zh-TW" altLang="en-US" smtClean="0">
                <a:effectLst/>
              </a:rPr>
              <a:t>您必須使用</a:t>
            </a:r>
            <a:r>
              <a:rPr lang="en-US" altLang="zh-TW" smtClean="0">
                <a:effectLst/>
              </a:rPr>
              <a:t>sudo</a:t>
            </a:r>
            <a:r>
              <a:rPr lang="zh-TW" altLang="en-US" smtClean="0">
                <a:effectLst/>
              </a:rPr>
              <a:t>（具有管理員權限的帳戶）。如果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密碼以前沒有設置密碼，它將要求您進行設置。否則，您可以使用現有的</a:t>
            </a:r>
            <a:r>
              <a:rPr lang="en-US" altLang="zh-TW" smtClean="0">
                <a:effectLst/>
              </a:rPr>
              <a:t>root</a:t>
            </a:r>
            <a:r>
              <a:rPr lang="zh-TW" altLang="en-US" smtClean="0">
                <a:effectLst/>
              </a:rPr>
              <a:t>密碼進行更改。</a:t>
            </a:r>
          </a:p>
          <a:p>
            <a:r>
              <a:rPr lang="en-US" altLang="zh-TW" smtClean="0">
                <a:effectLst/>
              </a:rPr>
              <a:t>sudo passwd root</a:t>
            </a:r>
          </a:p>
          <a:p>
            <a:r>
              <a:rPr lang="en-US" altLang="zh-TW" smtClean="0"/>
              <a:t>https://itsfoss.com/change-password-ubuntu/#root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3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mtClean="0"/>
              <a:t>切換到</a:t>
            </a:r>
            <a:r>
              <a:rPr lang="en-US" altLang="zh-TW" smtClean="0"/>
              <a:t>root, </a:t>
            </a:r>
          </a:p>
          <a:p>
            <a:r>
              <a:rPr lang="en-US" altLang="zh-TW" smtClean="0"/>
              <a:t>su - (</a:t>
            </a:r>
            <a:r>
              <a:rPr lang="zh-TW" altLang="en-US" smtClean="0"/>
              <a:t>注意有</a:t>
            </a:r>
            <a:r>
              <a:rPr lang="en-US" altLang="zh-TW" smtClean="0"/>
              <a:t>- ,</a:t>
            </a:r>
            <a:r>
              <a:rPr lang="zh-TW" altLang="en-US" smtClean="0"/>
              <a:t>這和</a:t>
            </a:r>
            <a:r>
              <a:rPr lang="en-US" altLang="zh-TW" smtClean="0"/>
              <a:t>su</a:t>
            </a:r>
            <a:r>
              <a:rPr lang="zh-TW" altLang="en-US" smtClean="0"/>
              <a:t>是不同的</a:t>
            </a:r>
            <a:r>
              <a:rPr lang="en-US" altLang="zh-TW" smtClean="0"/>
              <a:t>,</a:t>
            </a:r>
          </a:p>
          <a:p>
            <a:r>
              <a:rPr lang="zh-TW" altLang="en-US" smtClean="0"/>
              <a:t>在用命令</a:t>
            </a:r>
            <a:r>
              <a:rPr lang="en-US" altLang="zh-TW" smtClean="0"/>
              <a:t>"su"</a:t>
            </a:r>
            <a:r>
              <a:rPr lang="zh-TW" altLang="en-US" smtClean="0"/>
              <a:t>的時候只是切換到</a:t>
            </a:r>
            <a:r>
              <a:rPr lang="en-US" altLang="zh-TW" smtClean="0"/>
              <a:t>root,</a:t>
            </a:r>
          </a:p>
          <a:p>
            <a:r>
              <a:rPr lang="zh-TW" altLang="en-US" smtClean="0"/>
              <a:t>但沒有把</a:t>
            </a:r>
            <a:r>
              <a:rPr lang="en-US" altLang="zh-TW" smtClean="0"/>
              <a:t>root</a:t>
            </a:r>
            <a:r>
              <a:rPr lang="zh-TW" altLang="en-US" smtClean="0"/>
              <a:t>的環境變數傳過去</a:t>
            </a:r>
            <a:r>
              <a:rPr lang="en-US" altLang="zh-TW" smtClean="0"/>
              <a:t>,</a:t>
            </a:r>
          </a:p>
          <a:p>
            <a:r>
              <a:rPr lang="zh-TW" altLang="en-US" smtClean="0"/>
              <a:t>還是當前用乎的環境變數</a:t>
            </a:r>
            <a:r>
              <a:rPr lang="en-US" altLang="zh-TW" smtClean="0"/>
              <a:t>,</a:t>
            </a:r>
          </a:p>
          <a:p>
            <a:r>
              <a:rPr lang="zh-TW" altLang="en-US" smtClean="0"/>
              <a:t>用</a:t>
            </a:r>
            <a:r>
              <a:rPr lang="en-US" altLang="zh-TW" smtClean="0"/>
              <a:t>"su -"</a:t>
            </a:r>
            <a:r>
              <a:rPr lang="zh-TW" altLang="en-US" smtClean="0"/>
              <a:t>命令將環境變數也一起帶過去</a:t>
            </a:r>
            <a:r>
              <a:rPr lang="en-US" altLang="zh-TW" smtClean="0"/>
              <a:t>,</a:t>
            </a:r>
          </a:p>
          <a:p>
            <a:r>
              <a:rPr lang="zh-TW" altLang="en-US" smtClean="0"/>
              <a:t>就像和</a:t>
            </a:r>
            <a:r>
              <a:rPr lang="en-US" altLang="zh-TW" smtClean="0"/>
              <a:t>root</a:t>
            </a:r>
            <a:r>
              <a:rPr lang="zh-TW" altLang="en-US" smtClean="0"/>
              <a:t>登入一樣</a:t>
            </a:r>
            <a:r>
              <a:rPr lang="en-US" altLang="zh-TW" smtClean="0"/>
              <a:t>)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427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</a:t>
            </a:r>
            <a:r>
              <a:rPr lang="en-US" altLang="zh-TW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zh-TW" alt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為不需要密碼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如果需要對某使用者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命令也不需要輸入密碼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則需要修改下列的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zh-TW" altLang="en-US" smtClean="0"/>
              <a:t/>
            </a:r>
            <a:br>
              <a:rPr lang="zh-TW" altLang="en-US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切換到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許可權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建立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命令為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groupadd wheel;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將使用者加入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wheel group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命令為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usermod -G wheel joe;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4)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的配置檔案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/etc/pam.d/su,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增加下列項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mtClean="0"/>
              <a:t/>
            </a:r>
            <a:br>
              <a:rPr lang="zh-TW" altLang="en-US" smtClean="0"/>
            </a:b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       required   pam_wheel.so group=wheel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Uncomment this if you want wheel members to be able to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su without a password.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auth       sufficient pam_wheel.so trust use_uid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/>
            </a:r>
            <a:br>
              <a:rPr lang="en-US" altLang="zh-TW" smtClean="0"/>
            </a:b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至此你可以使用例如如下的命令且不需要輸入密碼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:su joe -c command</a:t>
            </a:r>
            <a:r>
              <a:rPr lang="zh-TW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5FF7B-A4EC-4F80-B5E6-9E9AAC3ACA7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82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Password:</a:t>
            </a:r>
          </a:p>
          <a:p>
            <a:r>
              <a:rPr lang="en-US" altLang="zh-TW" smtClean="0"/>
              <a:t>su: Authentication failure</a:t>
            </a:r>
          </a:p>
          <a:p>
            <a:r>
              <a:rPr lang="en-US" altLang="zh-TW" smtClean="0"/>
              <a:t>bigred@us2004:~$ sudo passwd root</a:t>
            </a:r>
          </a:p>
          <a:p>
            <a:r>
              <a:rPr lang="en-US" altLang="zh-TW" smtClean="0"/>
              <a:t>[sudo] password for bigred:</a:t>
            </a:r>
          </a:p>
          <a:p>
            <a:r>
              <a:rPr lang="en-US" altLang="zh-TW" smtClean="0"/>
              <a:t>New password:</a:t>
            </a:r>
          </a:p>
          <a:p>
            <a:r>
              <a:rPr lang="en-US" altLang="zh-TW" smtClean="0"/>
              <a:t>Retype new password:</a:t>
            </a:r>
          </a:p>
          <a:p>
            <a:r>
              <a:rPr lang="en-US" altLang="zh-TW" smtClean="0"/>
              <a:t>passwd: password updated successfully</a:t>
            </a:r>
          </a:p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Password:</a:t>
            </a:r>
          </a:p>
          <a:p>
            <a:r>
              <a:rPr lang="en-US" altLang="zh-TW" smtClean="0"/>
              <a:t>root@us2004:~# groupadd wheel</a:t>
            </a:r>
          </a:p>
          <a:p>
            <a:r>
              <a:rPr lang="en-US" altLang="zh-TW" smtClean="0"/>
              <a:t>root@us2004:~# cat  /etc/group |tail -n 1</a:t>
            </a:r>
          </a:p>
          <a:p>
            <a:r>
              <a:rPr lang="en-US" altLang="zh-TW" smtClean="0"/>
              <a:t>wheel:x:1035:</a:t>
            </a:r>
          </a:p>
          <a:p>
            <a:r>
              <a:rPr lang="en-US" altLang="zh-TW" smtClean="0"/>
              <a:t>root@us2004:~# usermod -G wheel user01</a:t>
            </a:r>
          </a:p>
          <a:p>
            <a:r>
              <a:rPr lang="en-US" altLang="zh-TW" smtClean="0"/>
              <a:t>root@us2004:~# cat /etc/group | grep "wheel"</a:t>
            </a:r>
          </a:p>
          <a:p>
            <a:r>
              <a:rPr lang="en-US" altLang="zh-TW" smtClean="0"/>
              <a:t>wheel:x:1035:user01</a:t>
            </a:r>
          </a:p>
          <a:p>
            <a:r>
              <a:rPr lang="en-US" altLang="zh-TW" smtClean="0"/>
              <a:t>root@us2004:~#na nano /etc/pam.d/su</a:t>
            </a:r>
          </a:p>
          <a:p>
            <a:r>
              <a:rPr lang="en-US" altLang="zh-TW" smtClean="0"/>
              <a:t>auth       required   pam_wheel.so group=wheel</a:t>
            </a:r>
          </a:p>
          <a:p>
            <a:r>
              <a:rPr lang="en-US" altLang="zh-TW" smtClean="0"/>
              <a:t>auth       sufficient pam_wheel.so trust use_1035</a:t>
            </a:r>
          </a:p>
          <a:p>
            <a:r>
              <a:rPr lang="en-US" altLang="zh-TW" smtClean="0"/>
              <a:t>root@us2004:~#reboot</a:t>
            </a:r>
          </a:p>
          <a:p>
            <a:r>
              <a:rPr lang="en-US" altLang="zh-TW" smtClean="0"/>
              <a:t>&gt;&gt;&gt;&gt;</a:t>
            </a:r>
          </a:p>
          <a:p>
            <a:r>
              <a:rPr lang="en-US" altLang="zh-TW" smtClean="0"/>
              <a:t>user01@us2004:~$ su -</a:t>
            </a:r>
          </a:p>
          <a:p>
            <a:r>
              <a:rPr lang="en-US" altLang="zh-TW" smtClean="0"/>
              <a:t>root@us2004:~# </a:t>
            </a:r>
          </a:p>
          <a:p>
            <a:r>
              <a:rPr lang="en-US" altLang="zh-TW" smtClean="0"/>
              <a:t>root@us2004:~# 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user01@us2004:~$ logout</a:t>
            </a:r>
          </a:p>
          <a:p>
            <a:r>
              <a:rPr lang="en-US" altLang="zh-TW" smtClean="0"/>
              <a:t>&gt;&gt;&gt;</a:t>
            </a:r>
          </a:p>
          <a:p>
            <a:endParaRPr lang="en-US" altLang="zh-TW" smtClean="0"/>
          </a:p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Password:</a:t>
            </a:r>
          </a:p>
          <a:p>
            <a:r>
              <a:rPr lang="en-US" altLang="zh-TW" smtClean="0"/>
              <a:t>root@us2004:~# </a:t>
            </a:r>
          </a:p>
          <a:p>
            <a:r>
              <a:rPr lang="en-US" altLang="zh-TW" smtClean="0"/>
              <a:t>root@us2004:~# usermod -aG wheel bigred</a:t>
            </a:r>
          </a:p>
          <a:p>
            <a:r>
              <a:rPr lang="en-US" altLang="zh-TW" smtClean="0"/>
              <a:t>root@us2004:~# 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bigred@us2004:~$</a:t>
            </a:r>
          </a:p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root@us2004:~#</a:t>
            </a:r>
          </a:p>
          <a:p>
            <a:r>
              <a:rPr lang="en-US" altLang="zh-TW" smtClean="0"/>
              <a:t>root@us2004:~# 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bigred@us2004:~$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&gt;&gt;&gt;</a:t>
            </a:r>
          </a:p>
          <a:p>
            <a:endParaRPr lang="en-US" altLang="zh-TW" smtClean="0"/>
          </a:p>
          <a:p>
            <a:r>
              <a:rPr lang="en-US" altLang="zh-TW" smtClean="0"/>
              <a:t>bigred@us2004:~$ ./testsu</a:t>
            </a:r>
          </a:p>
          <a:p>
            <a:r>
              <a:rPr lang="en-US" altLang="zh-TW" smtClean="0"/>
              <a:t>bigred</a:t>
            </a:r>
          </a:p>
          <a:p>
            <a:r>
              <a:rPr lang="en-US" altLang="zh-TW" smtClean="0"/>
              <a:t>begin</a:t>
            </a:r>
          </a:p>
          <a:p>
            <a:r>
              <a:rPr lang="en-US" altLang="zh-TW" smtClean="0"/>
              <a:t>user30:$6$6oPLXJ4ci7tzVjfc$88ZhQmS61OdltnXHCUROjCCU96Rmg3dGrV7Q2Pj1gRb8qHluEpnjaiCKgSnDLbQROsq0oCFHcJE00kJK.5/gW/:18553:0:99999:7:::</a:t>
            </a:r>
          </a:p>
          <a:p>
            <a:r>
              <a:rPr lang="en-US" altLang="zh-TW" smtClean="0"/>
              <a:t>user31:$6$5hGRgRHr1z/l25QF$xhDf0esLR4HIuGwaE47t.B5Yp4RuVB47Sk.sxIZUeauE3yvR9IiMVM4xL.fuw2xuEzAy4QsNx6b.bwjuF1QA//:18553:0:99999:7:::</a:t>
            </a:r>
          </a:p>
          <a:p>
            <a:r>
              <a:rPr lang="en-US" altLang="zh-TW" smtClean="0"/>
              <a:t>user32:$6$nV1GKN2cO75iscqK$4YLvAPq1rkGDc8lOy7WP1pf0giPndzs.ifrhgxQEPTAnVaaHHPdgMQBcu1S.ZPSduF4sjunZQQCehInD/8V5t1:18553:0:99999:7:::</a:t>
            </a:r>
          </a:p>
          <a:p>
            <a:r>
              <a:rPr lang="en-US" altLang="zh-TW" smtClean="0"/>
              <a:t>end1</a:t>
            </a:r>
          </a:p>
          <a:p>
            <a:r>
              <a:rPr lang="en-US" altLang="zh-TW" smtClean="0"/>
              <a:t>bigred</a:t>
            </a:r>
          </a:p>
          <a:p>
            <a:r>
              <a:rPr lang="en-US" altLang="zh-TW" smtClean="0"/>
              <a:t>user32:!::</a:t>
            </a:r>
          </a:p>
          <a:p>
            <a:r>
              <a:rPr lang="en-US" altLang="zh-TW" smtClean="0"/>
              <a:t>whee:!::</a:t>
            </a:r>
          </a:p>
          <a:p>
            <a:r>
              <a:rPr lang="en-US" altLang="zh-TW" smtClean="0"/>
              <a:t>wheel:!::user01,bigred</a:t>
            </a:r>
          </a:p>
          <a:p>
            <a:r>
              <a:rPr lang="en-US" altLang="zh-TW" smtClean="0"/>
              <a:t>end2</a:t>
            </a:r>
          </a:p>
          <a:p>
            <a:r>
              <a:rPr lang="en-US" altLang="zh-TW" smtClean="0"/>
              <a:t>bigred</a:t>
            </a:r>
          </a:p>
          <a:p>
            <a:r>
              <a:rPr lang="en-US" altLang="zh-TW" smtClean="0"/>
              <a:t>end</a:t>
            </a:r>
          </a:p>
          <a:p>
            <a:r>
              <a:rPr lang="en-US" altLang="zh-TW" smtClean="0"/>
              <a:t>bigred@us2004:~$</a:t>
            </a:r>
          </a:p>
          <a:p>
            <a:endParaRPr lang="en-US" altLang="zh-TW" smtClean="0"/>
          </a:p>
          <a:p>
            <a:r>
              <a:rPr lang="en-US" altLang="zh-TW" smtClean="0"/>
              <a:t>&gt;&gt;</a:t>
            </a:r>
          </a:p>
          <a:p>
            <a:r>
              <a:rPr lang="en-US" altLang="zh-TW" smtClean="0"/>
              <a:t>bigred@us2004:~$ cat testsu</a:t>
            </a:r>
          </a:p>
          <a:p>
            <a:r>
              <a:rPr lang="en-US" altLang="zh-TW" smtClean="0"/>
              <a:t>#!/bin/bash</a:t>
            </a:r>
          </a:p>
          <a:p>
            <a:r>
              <a:rPr lang="en-US" altLang="zh-TW" smtClean="0"/>
              <a:t>echo $USER</a:t>
            </a:r>
          </a:p>
          <a:p>
            <a:r>
              <a:rPr lang="en-US" altLang="zh-TW" smtClean="0"/>
              <a:t>echo  begin</a:t>
            </a:r>
          </a:p>
          <a:p>
            <a:r>
              <a:rPr lang="en-US" altLang="zh-TW" smtClean="0"/>
              <a:t>su -  -c "cat /etc/shadow | tail -n 3"</a:t>
            </a:r>
          </a:p>
          <a:p>
            <a:r>
              <a:rPr lang="en-US" altLang="zh-TW" smtClean="0"/>
              <a:t>echo end1</a:t>
            </a:r>
          </a:p>
          <a:p>
            <a:r>
              <a:rPr lang="en-US" altLang="zh-TW" smtClean="0"/>
              <a:t>echo $USER</a:t>
            </a:r>
          </a:p>
          <a:p>
            <a:r>
              <a:rPr lang="en-US" altLang="zh-TW" smtClean="0"/>
              <a:t>su - -c  "cat /etc/gshadow  |tail -n 3"</a:t>
            </a:r>
          </a:p>
          <a:p>
            <a:r>
              <a:rPr lang="en-US" altLang="zh-TW" smtClean="0"/>
              <a:t>echo  end2</a:t>
            </a:r>
          </a:p>
          <a:p>
            <a:r>
              <a:rPr lang="en-US" altLang="zh-TW" smtClean="0"/>
              <a:t>echo  $USER</a:t>
            </a:r>
          </a:p>
          <a:p>
            <a:r>
              <a:rPr lang="en-US" altLang="zh-TW" smtClean="0"/>
              <a:t>echo  end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r>
              <a:rPr lang="en-US" altLang="zh-TW" smtClean="0"/>
              <a:t>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bigred@us2004:~$</a:t>
            </a:r>
          </a:p>
          <a:p>
            <a:endParaRPr lang="en-US" altLang="zh-TW" smtClean="0"/>
          </a:p>
          <a:p>
            <a:r>
              <a:rPr lang="en-US" altLang="zh-TW" smtClean="0"/>
              <a:t>&gt;&gt;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en-US" altLang="zh-TW" smtClean="0"/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599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root@us2004:~# groupadd wheel</a:t>
            </a:r>
          </a:p>
          <a:p>
            <a:r>
              <a:rPr lang="en-US" altLang="zh-TW" smtClean="0"/>
              <a:t>root@us2004:~# cat  /etc/group |tail -n 1</a:t>
            </a:r>
          </a:p>
          <a:p>
            <a:r>
              <a:rPr lang="en-US" altLang="zh-TW" smtClean="0"/>
              <a:t>wheel:x:1035:</a:t>
            </a:r>
          </a:p>
          <a:p>
            <a:r>
              <a:rPr lang="en-US" altLang="zh-TW" smtClean="0"/>
              <a:t>root@us2004:~# usermod -G wheel user01</a:t>
            </a:r>
          </a:p>
          <a:p>
            <a:r>
              <a:rPr lang="en-US" altLang="zh-TW" smtClean="0"/>
              <a:t>root@us2004:~# cat /etc/group | grep "wheel"</a:t>
            </a:r>
          </a:p>
          <a:p>
            <a:r>
              <a:rPr lang="en-US" altLang="zh-TW" smtClean="0"/>
              <a:t>wheel:x:1035:user01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1959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bigred@team168:~$ cat /etc/pam.d/su</a:t>
            </a:r>
          </a:p>
          <a:p>
            <a:r>
              <a:rPr lang="en-US" altLang="zh-TW" smtClean="0"/>
              <a:t>#</a:t>
            </a:r>
          </a:p>
          <a:p>
            <a:r>
              <a:rPr lang="en-US" altLang="zh-TW" smtClean="0"/>
              <a:t># The PAM configuration file for the Shadow `su' service</a:t>
            </a:r>
          </a:p>
          <a:p>
            <a:r>
              <a:rPr lang="en-US" altLang="zh-TW" smtClean="0"/>
              <a:t>#</a:t>
            </a:r>
          </a:p>
          <a:p>
            <a:endParaRPr lang="en-US" altLang="zh-TW" smtClean="0"/>
          </a:p>
          <a:p>
            <a:r>
              <a:rPr lang="en-US" altLang="zh-TW" smtClean="0"/>
              <a:t># This allows root to su without passwords (normal operation)</a:t>
            </a:r>
          </a:p>
          <a:p>
            <a:r>
              <a:rPr lang="en-US" altLang="zh-TW" smtClean="0"/>
              <a:t>auth       sufficient pam_rootok.so</a:t>
            </a:r>
          </a:p>
          <a:p>
            <a:endParaRPr lang="en-US" altLang="zh-TW" smtClean="0"/>
          </a:p>
          <a:p>
            <a:r>
              <a:rPr lang="en-US" altLang="zh-TW" smtClean="0"/>
              <a:t># Uncomment this to force users to be a member of group root</a:t>
            </a:r>
          </a:p>
          <a:p>
            <a:r>
              <a:rPr lang="en-US" altLang="zh-TW" smtClean="0"/>
              <a:t># before they can use `su'. You can also add "group=foo"</a:t>
            </a:r>
          </a:p>
          <a:p>
            <a:r>
              <a:rPr lang="en-US" altLang="zh-TW" smtClean="0"/>
              <a:t># to the end of this line if you want to use a group other</a:t>
            </a:r>
          </a:p>
          <a:p>
            <a:r>
              <a:rPr lang="en-US" altLang="zh-TW" smtClean="0"/>
              <a:t># than the default "root" (but this may have side effect of</a:t>
            </a:r>
          </a:p>
          <a:p>
            <a:r>
              <a:rPr lang="en-US" altLang="zh-TW" smtClean="0"/>
              <a:t># denying "root" user, unless she's a member of "foo" or explicitly</a:t>
            </a:r>
          </a:p>
          <a:p>
            <a:r>
              <a:rPr lang="en-US" altLang="zh-TW" smtClean="0"/>
              <a:t># permitted earlier by e.g. "sufficient pam_rootok.so").</a:t>
            </a:r>
          </a:p>
          <a:p>
            <a:r>
              <a:rPr lang="en-US" altLang="zh-TW" smtClean="0"/>
              <a:t># (Replaces the `SU_WHEEL_ONLY' option from login.defs)</a:t>
            </a:r>
          </a:p>
          <a:p>
            <a:r>
              <a:rPr lang="en-US" altLang="zh-TW" smtClean="0"/>
              <a:t># auth       required   pam_wheel.so</a:t>
            </a:r>
          </a:p>
          <a:p>
            <a:endParaRPr lang="en-US" altLang="zh-TW" smtClean="0"/>
          </a:p>
          <a:p>
            <a:r>
              <a:rPr lang="en-US" altLang="zh-TW" smtClean="0"/>
              <a:t># Uncomment this if you want wheel members to be able to</a:t>
            </a:r>
          </a:p>
          <a:p>
            <a:r>
              <a:rPr lang="en-US" altLang="zh-TW" smtClean="0"/>
              <a:t># su without a password.</a:t>
            </a:r>
          </a:p>
          <a:p>
            <a:r>
              <a:rPr lang="en-US" altLang="zh-TW" smtClean="0"/>
              <a:t># auth       sufficient pam_wheel.so trust</a:t>
            </a:r>
          </a:p>
          <a:p>
            <a:endParaRPr lang="en-US" altLang="zh-TW" smtClean="0"/>
          </a:p>
          <a:p>
            <a:r>
              <a:rPr lang="en-US" altLang="zh-TW" smtClean="0"/>
              <a:t># Uncomment this if you want members of a specific group to not</a:t>
            </a:r>
          </a:p>
          <a:p>
            <a:r>
              <a:rPr lang="en-US" altLang="zh-TW" smtClean="0"/>
              <a:t># be allowed to use su at all.</a:t>
            </a:r>
          </a:p>
          <a:p>
            <a:r>
              <a:rPr lang="en-US" altLang="zh-TW" smtClean="0"/>
              <a:t># auth       required   pam_wheel.so deny group=nosu</a:t>
            </a:r>
          </a:p>
          <a:p>
            <a:endParaRPr lang="en-US" altLang="zh-TW" smtClean="0"/>
          </a:p>
          <a:p>
            <a:r>
              <a:rPr lang="en-US" altLang="zh-TW" smtClean="0"/>
              <a:t># Uncomment and edit /etc/security/time.conf if you need to set</a:t>
            </a:r>
          </a:p>
          <a:p>
            <a:r>
              <a:rPr lang="en-US" altLang="zh-TW" smtClean="0"/>
              <a:t># time restrainst on su usage.</a:t>
            </a:r>
          </a:p>
          <a:p>
            <a:r>
              <a:rPr lang="en-US" altLang="zh-TW" smtClean="0"/>
              <a:t># (Replaces the `PORTTIME_CHECKS_ENAB' option from login.defs</a:t>
            </a:r>
          </a:p>
          <a:p>
            <a:r>
              <a:rPr lang="en-US" altLang="zh-TW" smtClean="0"/>
              <a:t># as well as /etc/porttime)</a:t>
            </a:r>
          </a:p>
          <a:p>
            <a:r>
              <a:rPr lang="en-US" altLang="zh-TW" smtClean="0"/>
              <a:t># account    requisite  pam_time.so</a:t>
            </a:r>
          </a:p>
          <a:p>
            <a:endParaRPr lang="en-US" altLang="zh-TW" smtClean="0"/>
          </a:p>
          <a:p>
            <a:r>
              <a:rPr lang="en-US" altLang="zh-TW" smtClean="0"/>
              <a:t># This module parses environment configuration file(s)</a:t>
            </a:r>
          </a:p>
          <a:p>
            <a:r>
              <a:rPr lang="en-US" altLang="zh-TW" smtClean="0"/>
              <a:t># and also allows you to use an extended config</a:t>
            </a:r>
          </a:p>
          <a:p>
            <a:r>
              <a:rPr lang="en-US" altLang="zh-TW" smtClean="0"/>
              <a:t># file /etc/security/pam_env.conf.</a:t>
            </a:r>
          </a:p>
          <a:p>
            <a:r>
              <a:rPr lang="en-US" altLang="zh-TW" smtClean="0"/>
              <a:t>#</a:t>
            </a:r>
          </a:p>
          <a:p>
            <a:r>
              <a:rPr lang="en-US" altLang="zh-TW" smtClean="0"/>
              <a:t># parsing /etc/environment needs "readenv=1"</a:t>
            </a:r>
          </a:p>
          <a:p>
            <a:r>
              <a:rPr lang="en-US" altLang="zh-TW" smtClean="0"/>
              <a:t>session       required   pam_env.so readenv=1</a:t>
            </a:r>
          </a:p>
          <a:p>
            <a:r>
              <a:rPr lang="en-US" altLang="zh-TW" smtClean="0"/>
              <a:t># locale variables are also kept into /etc/default/locale in etch</a:t>
            </a:r>
          </a:p>
          <a:p>
            <a:r>
              <a:rPr lang="en-US" altLang="zh-TW" smtClean="0"/>
              <a:t># reading this file *in addition to /etc/environment* does not hurt</a:t>
            </a:r>
          </a:p>
          <a:p>
            <a:r>
              <a:rPr lang="en-US" altLang="zh-TW" smtClean="0"/>
              <a:t>session       required   pam_env.so readenv=1 envfile=/etc/default/locale</a:t>
            </a:r>
          </a:p>
          <a:p>
            <a:endParaRPr lang="en-US" altLang="zh-TW" smtClean="0"/>
          </a:p>
          <a:p>
            <a:r>
              <a:rPr lang="en-US" altLang="zh-TW" smtClean="0"/>
              <a:t># Defines the MAIL environment variable</a:t>
            </a:r>
          </a:p>
          <a:p>
            <a:r>
              <a:rPr lang="en-US" altLang="zh-TW" smtClean="0"/>
              <a:t># However, userdel also needs MAIL_DIR and MAIL_FILE variables</a:t>
            </a:r>
          </a:p>
          <a:p>
            <a:r>
              <a:rPr lang="en-US" altLang="zh-TW" smtClean="0"/>
              <a:t># in /etc/login.defs to make sure that removing a user</a:t>
            </a:r>
          </a:p>
          <a:p>
            <a:r>
              <a:rPr lang="en-US" altLang="zh-TW" smtClean="0"/>
              <a:t># also removes the user's mail spool file.</a:t>
            </a:r>
          </a:p>
          <a:p>
            <a:r>
              <a:rPr lang="en-US" altLang="zh-TW" smtClean="0"/>
              <a:t># See comments in /etc/login.defs</a:t>
            </a:r>
          </a:p>
          <a:p>
            <a:r>
              <a:rPr lang="en-US" altLang="zh-TW" smtClean="0"/>
              <a:t>#</a:t>
            </a:r>
          </a:p>
          <a:p>
            <a:r>
              <a:rPr lang="en-US" altLang="zh-TW" smtClean="0"/>
              <a:t># "nopen" stands to avoid reporting new mail when su'ing to another user</a:t>
            </a:r>
          </a:p>
          <a:p>
            <a:r>
              <a:rPr lang="en-US" altLang="zh-TW" smtClean="0"/>
              <a:t>session    optional   pam_mail.so nopen</a:t>
            </a:r>
          </a:p>
          <a:p>
            <a:endParaRPr lang="en-US" altLang="zh-TW" smtClean="0"/>
          </a:p>
          <a:p>
            <a:r>
              <a:rPr lang="en-US" altLang="zh-TW" smtClean="0"/>
              <a:t># Sets up user limits according to /etc/security/limits.conf</a:t>
            </a:r>
          </a:p>
          <a:p>
            <a:r>
              <a:rPr lang="en-US" altLang="zh-TW" smtClean="0"/>
              <a:t># (Replaces the use of /etc/limits in old login)</a:t>
            </a:r>
          </a:p>
          <a:p>
            <a:r>
              <a:rPr lang="en-US" altLang="zh-TW" smtClean="0"/>
              <a:t>session    required   pam_limits.so</a:t>
            </a:r>
          </a:p>
          <a:p>
            <a:endParaRPr lang="en-US" altLang="zh-TW" smtClean="0"/>
          </a:p>
          <a:p>
            <a:r>
              <a:rPr lang="en-US" altLang="zh-TW" smtClean="0"/>
              <a:t># The standard Unix authentication modules, used with</a:t>
            </a:r>
          </a:p>
          <a:p>
            <a:r>
              <a:rPr lang="en-US" altLang="zh-TW" smtClean="0"/>
              <a:t># NIS (man nsswitch) as well as normal /etc/passwd and</a:t>
            </a:r>
          </a:p>
          <a:p>
            <a:r>
              <a:rPr lang="en-US" altLang="zh-TW" smtClean="0"/>
              <a:t># /etc/shadow entries.</a:t>
            </a:r>
          </a:p>
          <a:p>
            <a:r>
              <a:rPr lang="en-US" altLang="zh-TW" smtClean="0"/>
              <a:t>@include common-auth</a:t>
            </a:r>
          </a:p>
          <a:p>
            <a:r>
              <a:rPr lang="en-US" altLang="zh-TW" smtClean="0"/>
              <a:t>@include common-account</a:t>
            </a:r>
          </a:p>
          <a:p>
            <a:r>
              <a:rPr lang="en-US" altLang="zh-TW" smtClean="0"/>
              <a:t>@include common-session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76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smtClean="0">
                <a:solidFill>
                  <a:srgbClr val="FF0000"/>
                </a:solidFill>
              </a:rPr>
              <a:t>use_1035</a:t>
            </a:r>
            <a:endParaRPr lang="zh-TW" altLang="en-US" sz="1200" b="1" smtClean="0">
              <a:solidFill>
                <a:srgbClr val="FF0000"/>
              </a:solidFill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6442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Password:</a:t>
            </a:r>
          </a:p>
          <a:p>
            <a:r>
              <a:rPr lang="en-US" altLang="zh-TW" smtClean="0"/>
              <a:t>root@us2004:~# </a:t>
            </a:r>
          </a:p>
          <a:p>
            <a:r>
              <a:rPr lang="en-US" altLang="zh-TW" smtClean="0"/>
              <a:t>root@us2004:~# usermod -aG wheel bigred</a:t>
            </a:r>
          </a:p>
          <a:p>
            <a:r>
              <a:rPr lang="en-US" altLang="zh-TW" smtClean="0"/>
              <a:t>root@us2004:~# 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bigred@us2004:~$</a:t>
            </a:r>
          </a:p>
          <a:p>
            <a:r>
              <a:rPr lang="en-US" altLang="zh-TW" smtClean="0"/>
              <a:t>bigred@us2004:~$ su -</a:t>
            </a:r>
          </a:p>
          <a:p>
            <a:r>
              <a:rPr lang="en-US" altLang="zh-TW" smtClean="0"/>
              <a:t>root@us2004:~#</a:t>
            </a:r>
          </a:p>
          <a:p>
            <a:r>
              <a:rPr lang="en-US" altLang="zh-TW" smtClean="0"/>
              <a:t>root@us2004:~# exit</a:t>
            </a:r>
          </a:p>
          <a:p>
            <a:r>
              <a:rPr lang="en-US" altLang="zh-TW" smtClean="0"/>
              <a:t>logout</a:t>
            </a:r>
          </a:p>
          <a:p>
            <a:r>
              <a:rPr lang="en-US" altLang="zh-TW" smtClean="0"/>
              <a:t>bigred@us2004:~$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4A47D-32A7-4C22-8C4D-D566E4309357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5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8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5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58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85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48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10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31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7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3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591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41D2-E36A-492D-8C95-978690B42A88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7D45-D944-4D7C-A116-0B42D56C35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382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foss.com/install-ubuntu-1404-dual-boot-mode-windows-8-81-uef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uxhandbook.com/passwd-command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altLang="zh-TW" sz="13800" smtClean="0"/>
              <a:t>root</a:t>
            </a:r>
            <a:endParaRPr lang="zh-TW" altLang="en-US" sz="1380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984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/>
          <p:cNvGrpSpPr/>
          <p:nvPr/>
        </p:nvGrpSpPr>
        <p:grpSpPr>
          <a:xfrm>
            <a:off x="442586" y="338202"/>
            <a:ext cx="11749414" cy="6293318"/>
            <a:chOff x="442586" y="338202"/>
            <a:chExt cx="11749414" cy="6293318"/>
          </a:xfrm>
        </p:grpSpPr>
        <p:grpSp>
          <p:nvGrpSpPr>
            <p:cNvPr id="7" name="群組 6"/>
            <p:cNvGrpSpPr/>
            <p:nvPr/>
          </p:nvGrpSpPr>
          <p:grpSpPr>
            <a:xfrm>
              <a:off x="442586" y="338202"/>
              <a:ext cx="11749414" cy="5570756"/>
              <a:chOff x="442586" y="338202"/>
              <a:chExt cx="11749414" cy="5570756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442586" y="338202"/>
                <a:ext cx="11749414" cy="5570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3200" smtClean="0"/>
                  <a:t># </a:t>
                </a:r>
                <a:r>
                  <a:rPr lang="en-US" altLang="zh-TW" sz="3200"/>
                  <a:t>Uncomment this if you want wheel members to be able to</a:t>
                </a:r>
              </a:p>
              <a:p>
                <a:r>
                  <a:rPr lang="en-US" altLang="zh-TW" sz="3200"/>
                  <a:t># su without a password.</a:t>
                </a:r>
              </a:p>
              <a:p>
                <a:r>
                  <a:rPr lang="en-US" altLang="zh-TW" sz="3600" b="1">
                    <a:solidFill>
                      <a:srgbClr val="FF0000"/>
                    </a:solidFill>
                  </a:rPr>
                  <a:t># auth       sufficient pam_wheel.so trust</a:t>
                </a:r>
              </a:p>
              <a:p>
                <a:r>
                  <a:rPr lang="en-US" altLang="zh-TW" sz="3200" smtClean="0"/>
                  <a:t># </a:t>
                </a:r>
                <a:r>
                  <a:rPr lang="en-US" altLang="zh-TW" sz="3200"/>
                  <a:t>Uncomment this if you want members of a specific group to not</a:t>
                </a:r>
              </a:p>
              <a:p>
                <a:r>
                  <a:rPr lang="en-US" altLang="zh-TW" sz="3200"/>
                  <a:t># be allowed to use su at all.</a:t>
                </a:r>
              </a:p>
              <a:p>
                <a:r>
                  <a:rPr lang="en-US" altLang="zh-TW" sz="3200"/>
                  <a:t># auth       required   pam_wheel.so deny group=nosu</a:t>
                </a:r>
              </a:p>
              <a:p>
                <a:r>
                  <a:rPr lang="en-US" altLang="zh-TW" sz="3200" smtClean="0"/>
                  <a:t># </a:t>
                </a:r>
                <a:r>
                  <a:rPr lang="en-US" altLang="zh-TW" sz="3200"/>
                  <a:t>Uncomment and edit /etc/security/time.conf if you need to set</a:t>
                </a:r>
              </a:p>
              <a:p>
                <a:r>
                  <a:rPr lang="en-US" altLang="zh-TW" sz="3200"/>
                  <a:t># time restrainst on su usage.</a:t>
                </a:r>
              </a:p>
              <a:p>
                <a:r>
                  <a:rPr lang="en-US" altLang="zh-TW" sz="3200"/>
                  <a:t># (Replaces the `PORTTIME_CHECKS_ENAB' option from login.defs</a:t>
                </a:r>
              </a:p>
              <a:p>
                <a:r>
                  <a:rPr lang="en-US" altLang="zh-TW" sz="3200"/>
                  <a:t># as well as /etc/porttime)</a:t>
                </a:r>
              </a:p>
              <a:p>
                <a:r>
                  <a:rPr lang="en-US" altLang="zh-TW" sz="3200" smtClean="0"/>
                  <a:t># account    requisite  pam_time.so</a:t>
                </a:r>
                <a:endParaRPr lang="en-US" altLang="zh-TW" sz="3200"/>
              </a:p>
            </p:txBody>
          </p:sp>
          <p:cxnSp>
            <p:nvCxnSpPr>
              <p:cNvPr id="5" name="直線單箭頭接點 4"/>
              <p:cNvCxnSpPr/>
              <p:nvPr/>
            </p:nvCxnSpPr>
            <p:spPr>
              <a:xfrm flipH="1" flipV="1">
                <a:off x="688932" y="1891430"/>
                <a:ext cx="7039627" cy="3419606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文字方塊 5"/>
              <p:cNvSpPr txBox="1"/>
              <p:nvPr/>
            </p:nvSpPr>
            <p:spPr>
              <a:xfrm>
                <a:off x="6989523" y="5210827"/>
                <a:ext cx="12105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smtClean="0">
                    <a:solidFill>
                      <a:srgbClr val="FF0000"/>
                    </a:solidFill>
                  </a:rPr>
                  <a:t>#</a:t>
                </a:r>
                <a:r>
                  <a:rPr lang="zh-TW" altLang="en-US" sz="3200" smtClean="0">
                    <a:solidFill>
                      <a:srgbClr val="FF0000"/>
                    </a:solidFill>
                  </a:rPr>
                  <a:t>去掉</a:t>
                </a:r>
                <a:endParaRPr lang="zh-TW" altLang="en-US" sz="320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9592718" y="6046745"/>
              <a:ext cx="181331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TW" sz="3200" b="1">
                  <a:solidFill>
                    <a:srgbClr val="FF0000"/>
                  </a:solidFill>
                </a:rPr>
                <a:t>use_1035</a:t>
              </a:r>
              <a:endParaRPr lang="zh-TW" altLang="en-US" sz="3200" b="1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8580329" y="1766170"/>
              <a:ext cx="1753644" cy="4280575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190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926" y="839244"/>
            <a:ext cx="105844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# This module parses environment configuration file(s)</a:t>
            </a:r>
          </a:p>
          <a:p>
            <a:r>
              <a:rPr lang="en-US" altLang="zh-TW" sz="2800"/>
              <a:t># and also allows you to use an extended config</a:t>
            </a:r>
          </a:p>
          <a:p>
            <a:r>
              <a:rPr lang="en-US" altLang="zh-TW" sz="2800"/>
              <a:t># file /etc/security/pam_env.conf.</a:t>
            </a:r>
          </a:p>
          <a:p>
            <a:r>
              <a:rPr lang="en-US" altLang="zh-TW" sz="2800"/>
              <a:t>#</a:t>
            </a:r>
          </a:p>
          <a:p>
            <a:r>
              <a:rPr lang="en-US" altLang="zh-TW" sz="2800"/>
              <a:t># parsing /etc/environment needs "readenv=1"</a:t>
            </a:r>
          </a:p>
          <a:p>
            <a:r>
              <a:rPr lang="en-US" altLang="zh-TW" sz="2800"/>
              <a:t>session       required   pam_env.so readenv=1</a:t>
            </a:r>
          </a:p>
          <a:p>
            <a:r>
              <a:rPr lang="en-US" altLang="zh-TW" sz="2800"/>
              <a:t># locale variables are also kept into /etc/default/locale in etch</a:t>
            </a:r>
          </a:p>
          <a:p>
            <a:r>
              <a:rPr lang="en-US" altLang="zh-TW" sz="2800"/>
              <a:t># reading this file *in addition to /etc/environment* does not hurt</a:t>
            </a:r>
          </a:p>
          <a:p>
            <a:r>
              <a:rPr lang="en-US" altLang="zh-TW" sz="2800"/>
              <a:t>session       required   pam_env.so readenv=1 envfile=/etc/default/locale</a:t>
            </a:r>
          </a:p>
          <a:p>
            <a:endParaRPr lang="en-US" altLang="zh-TW" sz="2800"/>
          </a:p>
          <a:p>
            <a:r>
              <a:rPr lang="en-US" altLang="zh-TW" sz="2800"/>
              <a:t># Defines the MAIL environment variable</a:t>
            </a:r>
          </a:p>
          <a:p>
            <a:r>
              <a:rPr lang="en-US" altLang="zh-TW" sz="2800"/>
              <a:t># However, userdel also needs MAIL_DIR and </a:t>
            </a:r>
            <a:r>
              <a:rPr lang="en-US" altLang="zh-TW" sz="2800"/>
              <a:t>MAIL_FILE </a:t>
            </a:r>
            <a:r>
              <a:rPr lang="en-US" altLang="zh-TW" sz="2800" smtClean="0"/>
              <a:t>variables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6871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2899" y="0"/>
            <a:ext cx="1146966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/>
              <a:t># in /etc/login.defs to make sure that removing a user</a:t>
            </a:r>
          </a:p>
          <a:p>
            <a:r>
              <a:rPr lang="en-US" altLang="zh-TW" sz="2800"/>
              <a:t># also removes the user's mail spool file.</a:t>
            </a:r>
          </a:p>
          <a:p>
            <a:r>
              <a:rPr lang="en-US" altLang="zh-TW" sz="2800"/>
              <a:t># See comments in /etc/login.defs</a:t>
            </a:r>
          </a:p>
          <a:p>
            <a:r>
              <a:rPr lang="en-US" altLang="zh-TW" sz="2800"/>
              <a:t>#</a:t>
            </a:r>
          </a:p>
          <a:p>
            <a:r>
              <a:rPr lang="en-US" altLang="zh-TW" sz="2800"/>
              <a:t># "nopen" stands to avoid reporting new mail when su'ing to another user</a:t>
            </a:r>
          </a:p>
          <a:p>
            <a:r>
              <a:rPr lang="en-US" altLang="zh-TW" sz="2800"/>
              <a:t>session    optional   pam_mail.so nopen</a:t>
            </a:r>
          </a:p>
          <a:p>
            <a:r>
              <a:rPr lang="en-US" altLang="zh-TW" sz="2800" smtClean="0"/>
              <a:t># </a:t>
            </a:r>
            <a:r>
              <a:rPr lang="en-US" altLang="zh-TW" sz="2800"/>
              <a:t>Sets up user limits according to /etc/security/limits.conf</a:t>
            </a:r>
          </a:p>
          <a:p>
            <a:r>
              <a:rPr lang="en-US" altLang="zh-TW" sz="2800"/>
              <a:t># (Replaces the use of /etc/limits in old login)</a:t>
            </a:r>
          </a:p>
          <a:p>
            <a:r>
              <a:rPr lang="en-US" altLang="zh-TW" sz="2800"/>
              <a:t>session    required   pam_limits.so</a:t>
            </a:r>
          </a:p>
          <a:p>
            <a:r>
              <a:rPr lang="en-US" altLang="zh-TW" sz="2800" smtClean="0"/>
              <a:t># </a:t>
            </a:r>
            <a:r>
              <a:rPr lang="en-US" altLang="zh-TW" sz="2800"/>
              <a:t>The standard Unix authentication modules, used with</a:t>
            </a:r>
          </a:p>
          <a:p>
            <a:r>
              <a:rPr lang="en-US" altLang="zh-TW" sz="2800"/>
              <a:t># NIS (man nsswitch) as well as normal /etc/passwd and</a:t>
            </a:r>
          </a:p>
          <a:p>
            <a:r>
              <a:rPr lang="en-US" altLang="zh-TW" sz="2800"/>
              <a:t># /etc/shadow entries.</a:t>
            </a:r>
          </a:p>
          <a:p>
            <a:r>
              <a:rPr lang="en-US" altLang="zh-TW" sz="2800"/>
              <a:t>@include common-auth</a:t>
            </a:r>
          </a:p>
          <a:p>
            <a:r>
              <a:rPr lang="en-US" altLang="zh-TW" sz="2800"/>
              <a:t>@include common-account</a:t>
            </a:r>
          </a:p>
          <a:p>
            <a:r>
              <a:rPr lang="en-US" altLang="zh-TW" sz="2800"/>
              <a:t>@include common-session</a:t>
            </a:r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6529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38200" y="0"/>
            <a:ext cx="9132518" cy="1325563"/>
          </a:xfrm>
        </p:spPr>
        <p:txBody>
          <a:bodyPr>
            <a:normAutofit/>
          </a:bodyPr>
          <a:lstStyle/>
          <a:p>
            <a:r>
              <a:rPr lang="en-US" altLang="zh-TW" sz="4000" smtClean="0"/>
              <a:t>bigred</a:t>
            </a:r>
            <a:r>
              <a:rPr lang="zh-TW" altLang="en-US" sz="4000" smtClean="0"/>
              <a:t>帳號不在</a:t>
            </a:r>
            <a:r>
              <a:rPr lang="en-US" altLang="zh-TW" sz="4000" smtClean="0"/>
              <a:t>Wheel</a:t>
            </a:r>
            <a:r>
              <a:rPr lang="zh-TW" altLang="en-US" sz="4000" smtClean="0"/>
              <a:t>群組</a:t>
            </a:r>
            <a:r>
              <a:rPr lang="en-US" altLang="zh-TW" sz="4000" smtClean="0"/>
              <a:t>,su</a:t>
            </a:r>
            <a:r>
              <a:rPr lang="zh-TW" altLang="en-US" sz="4000" smtClean="0"/>
              <a:t>需要密碼；加入</a:t>
            </a:r>
            <a:r>
              <a:rPr lang="en-US" altLang="zh-TW" sz="4000" smtClean="0"/>
              <a:t>wheel</a:t>
            </a:r>
            <a:r>
              <a:rPr lang="zh-TW" altLang="en-US" sz="4000"/>
              <a:t>群</a:t>
            </a:r>
            <a:r>
              <a:rPr lang="zh-TW" altLang="en-US" sz="4000" smtClean="0"/>
              <a:t>組</a:t>
            </a:r>
            <a:r>
              <a:rPr lang="zh-TW" altLang="en-US" sz="4000"/>
              <a:t>後</a:t>
            </a:r>
            <a:r>
              <a:rPr lang="en-US" altLang="zh-TW" sz="4000" smtClean="0"/>
              <a:t>,su</a:t>
            </a:r>
            <a:r>
              <a:rPr lang="zh-TW" altLang="en-US" sz="4000" smtClean="0"/>
              <a:t>不需要</a:t>
            </a:r>
            <a:r>
              <a:rPr lang="zh-TW" altLang="en-US" sz="4000"/>
              <a:t>密碼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1332979" y="1325563"/>
            <a:ext cx="9507255" cy="5016758"/>
            <a:chOff x="1646129" y="1248211"/>
            <a:chExt cx="9507255" cy="5016758"/>
          </a:xfrm>
        </p:grpSpPr>
        <p:sp>
          <p:nvSpPr>
            <p:cNvPr id="5" name="矩形 4"/>
            <p:cNvSpPr/>
            <p:nvPr/>
          </p:nvSpPr>
          <p:spPr>
            <a:xfrm>
              <a:off x="1646129" y="1248211"/>
              <a:ext cx="9507255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80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600" b="1"/>
                <a:t>su -</a:t>
              </a:r>
              <a:endParaRPr lang="en-US" altLang="zh-TW" sz="2800" b="1"/>
            </a:p>
            <a:p>
              <a:r>
                <a:rPr lang="en-US" altLang="zh-TW" sz="2800"/>
                <a:t>Password:</a:t>
              </a:r>
            </a:p>
            <a:p>
              <a:r>
                <a:rPr lang="en-US" altLang="zh-TW" sz="2800" smtClean="0">
                  <a:solidFill>
                    <a:srgbClr val="00B050"/>
                  </a:solidFill>
                </a:rPr>
                <a:t>root@us2004</a:t>
              </a:r>
              <a:r>
                <a:rPr lang="en-US" altLang="zh-TW" sz="2800">
                  <a:solidFill>
                    <a:srgbClr val="00B050"/>
                  </a:solidFill>
                </a:rPr>
                <a:t>:~# </a:t>
              </a:r>
              <a:r>
                <a:rPr lang="en-US" altLang="zh-TW" sz="3600" b="1"/>
                <a:t>usermod -aG wheel bigred</a:t>
              </a:r>
            </a:p>
            <a:p>
              <a:r>
                <a:rPr lang="en-US" altLang="zh-TW" sz="2800">
                  <a:solidFill>
                    <a:srgbClr val="00B050"/>
                  </a:solidFill>
                </a:rPr>
                <a:t>root@us2004:~# </a:t>
              </a:r>
              <a:r>
                <a:rPr lang="en-US" altLang="zh-TW" sz="3600" b="1"/>
                <a:t>exit</a:t>
              </a:r>
            </a:p>
            <a:p>
              <a:r>
                <a:rPr lang="en-US" altLang="zh-TW" sz="2800"/>
                <a:t>logout</a:t>
              </a:r>
            </a:p>
            <a:p>
              <a:r>
                <a:rPr lang="en-US" altLang="zh-TW" sz="2800" smtClean="0">
                  <a:solidFill>
                    <a:srgbClr val="00B050"/>
                  </a:solidFill>
                </a:rPr>
                <a:t>bigred@us2004</a:t>
              </a:r>
              <a:r>
                <a:rPr lang="en-US" altLang="zh-TW" sz="2800">
                  <a:solidFill>
                    <a:srgbClr val="00B050"/>
                  </a:solidFill>
                </a:rPr>
                <a:t>:~$ </a:t>
              </a:r>
              <a:r>
                <a:rPr lang="en-US" altLang="zh-TW" sz="3600" b="1"/>
                <a:t>su -</a:t>
              </a:r>
            </a:p>
            <a:p>
              <a:r>
                <a:rPr lang="en-US" altLang="zh-TW" sz="2800">
                  <a:solidFill>
                    <a:srgbClr val="00B050"/>
                  </a:solidFill>
                </a:rPr>
                <a:t>root@us2004:~#</a:t>
              </a:r>
            </a:p>
            <a:p>
              <a:r>
                <a:rPr lang="en-US" altLang="zh-TW" sz="2800">
                  <a:solidFill>
                    <a:srgbClr val="00B050"/>
                  </a:solidFill>
                </a:rPr>
                <a:t>root@us2004:~# </a:t>
              </a:r>
              <a:r>
                <a:rPr lang="en-US" altLang="zh-TW" sz="3600" b="1"/>
                <a:t>exit</a:t>
              </a:r>
            </a:p>
            <a:p>
              <a:r>
                <a:rPr lang="en-US" altLang="zh-TW" sz="2800"/>
                <a:t>logout</a:t>
              </a:r>
            </a:p>
            <a:p>
              <a:r>
                <a:rPr lang="en-US" altLang="zh-TW" sz="2800">
                  <a:solidFill>
                    <a:srgbClr val="00B050"/>
                  </a:solidFill>
                </a:rPr>
                <a:t>bigred@us2004:~$</a:t>
              </a:r>
              <a:endParaRPr lang="zh-TW" altLang="en-US" sz="2800">
                <a:solidFill>
                  <a:srgbClr val="00B05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3507288" y="2029216"/>
              <a:ext cx="2931090" cy="10020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6399756" y="1767606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b="1" smtClean="0">
                  <a:solidFill>
                    <a:srgbClr val="FF0000"/>
                  </a:solidFill>
                </a:rPr>
                <a:t>需要密碼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9" name="弧形箭號 (左彎) 8"/>
            <p:cNvSpPr/>
            <p:nvPr/>
          </p:nvSpPr>
          <p:spPr>
            <a:xfrm rot="5400000">
              <a:off x="7511142" y="2431961"/>
              <a:ext cx="1182977" cy="1784794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776582" y="3985510"/>
              <a:ext cx="3992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smtClean="0">
                  <a:solidFill>
                    <a:srgbClr val="FF0000"/>
                  </a:solidFill>
                </a:rPr>
                <a:t>bigred 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加入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wheel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群組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 flipV="1">
              <a:off x="4271375" y="4609578"/>
              <a:ext cx="2938858" cy="501041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210233" y="499788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smtClean="0">
                  <a:solidFill>
                    <a:srgbClr val="FF0000"/>
                  </a:solidFill>
                </a:rPr>
                <a:t>不需要密碼了</a:t>
              </a:r>
              <a:endParaRPr lang="zh-TW" altLang="en-US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478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su </a:t>
            </a:r>
            <a:r>
              <a:rPr lang="en-US" altLang="zh-TW"/>
              <a:t>- </a:t>
            </a:r>
            <a:r>
              <a:rPr lang="zh-TW" altLang="en-US" smtClean="0"/>
              <a:t>指令</a:t>
            </a:r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720229" y="475989"/>
            <a:ext cx="811209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smtClean="0"/>
              <a:t>不管</a:t>
            </a:r>
            <a:r>
              <a:rPr lang="zh-TW" altLang="en-US" sz="3600"/>
              <a:t>是使用 </a:t>
            </a:r>
            <a:r>
              <a:rPr lang="en-US" altLang="zh-TW" sz="3600"/>
              <a:t>su </a:t>
            </a:r>
            <a:r>
              <a:rPr lang="zh-TW" altLang="en-US" sz="3600"/>
              <a:t>或是 </a:t>
            </a:r>
            <a:r>
              <a:rPr lang="en-US" altLang="zh-TW" sz="3600"/>
              <a:t>su -</a:t>
            </a:r>
            <a:r>
              <a:rPr lang="zh-TW" altLang="en-US" sz="3600"/>
              <a:t>，</a:t>
            </a:r>
          </a:p>
          <a:p>
            <a:r>
              <a:rPr lang="zh-TW" altLang="en-US" sz="3600"/>
              <a:t>都會開啟一個新的 </a:t>
            </a:r>
            <a:r>
              <a:rPr lang="en-US" altLang="zh-TW" sz="3600"/>
              <a:t>shell </a:t>
            </a:r>
            <a:r>
              <a:rPr lang="zh-TW" altLang="en-US" sz="3600"/>
              <a:t>環境，</a:t>
            </a:r>
          </a:p>
          <a:p>
            <a:r>
              <a:rPr lang="zh-TW" altLang="en-US" sz="3600"/>
              <a:t>在完成所有需要 </a:t>
            </a:r>
            <a:r>
              <a:rPr lang="en-US" altLang="zh-TW" sz="3600"/>
              <a:t>root </a:t>
            </a:r>
            <a:r>
              <a:rPr lang="zh-TW" altLang="en-US" sz="3600"/>
              <a:t>權限的工作之後，</a:t>
            </a:r>
          </a:p>
          <a:p>
            <a:r>
              <a:rPr lang="zh-TW" altLang="en-US" sz="3600"/>
              <a:t>要執行 </a:t>
            </a:r>
            <a:r>
              <a:rPr lang="en-US" altLang="zh-TW" sz="3600"/>
              <a:t>exit </a:t>
            </a:r>
          </a:p>
          <a:p>
            <a:r>
              <a:rPr lang="zh-TW" altLang="en-US" sz="3600"/>
              <a:t>或是按下 </a:t>
            </a:r>
            <a:r>
              <a:rPr lang="en-US" altLang="zh-TW" sz="3600"/>
              <a:t>Ctrl + d </a:t>
            </a:r>
          </a:p>
          <a:p>
            <a:r>
              <a:rPr lang="zh-TW" altLang="en-US" sz="3600"/>
              <a:t>才會離開該 </a:t>
            </a:r>
            <a:r>
              <a:rPr lang="en-US" altLang="zh-TW" sz="3600"/>
              <a:t>shell</a:t>
            </a:r>
            <a:r>
              <a:rPr lang="zh-TW" altLang="en-US" sz="3600"/>
              <a:t>。</a:t>
            </a:r>
          </a:p>
          <a:p>
            <a:r>
              <a:rPr lang="zh-TW" altLang="en-US" sz="3600"/>
              <a:t>若在進入新的 </a:t>
            </a:r>
            <a:r>
              <a:rPr lang="en-US" altLang="zh-TW" sz="3600"/>
              <a:t>shell </a:t>
            </a:r>
            <a:r>
              <a:rPr lang="zh-TW" altLang="en-US" sz="3600"/>
              <a:t>之後，</a:t>
            </a:r>
          </a:p>
          <a:p>
            <a:r>
              <a:rPr lang="zh-TW" altLang="en-US" sz="3600"/>
              <a:t>僅只需要執行一行簡單的指令，</a:t>
            </a:r>
          </a:p>
          <a:p>
            <a:r>
              <a:rPr lang="zh-TW" altLang="en-US" sz="3600"/>
              <a:t>執行完後就馬上跳出，</a:t>
            </a:r>
          </a:p>
          <a:p>
            <a:r>
              <a:rPr lang="zh-TW" altLang="en-US" sz="3600"/>
              <a:t>可以使用 </a:t>
            </a:r>
            <a:r>
              <a:rPr lang="en-US" altLang="zh-TW" sz="3600"/>
              <a:t>-c </a:t>
            </a:r>
            <a:r>
              <a:rPr lang="zh-TW" altLang="en-US" sz="3600"/>
              <a:t>參數來指定</a:t>
            </a:r>
          </a:p>
        </p:txBody>
      </p:sp>
    </p:spTree>
    <p:extLst>
      <p:ext uri="{BB962C8B-B14F-4D97-AF65-F5344CB8AC3E}">
        <p14:creationId xmlns:p14="http://schemas.microsoft.com/office/powerpoint/2010/main" val="348561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smtClean="0">
                <a:solidFill>
                  <a:srgbClr val="00B050"/>
                </a:solidFill>
              </a:rPr>
              <a:t>$</a:t>
            </a:r>
            <a:r>
              <a:rPr lang="en-US" altLang="zh-TW" sz="6600" smtClean="0"/>
              <a:t>su -</a:t>
            </a:r>
            <a:r>
              <a:rPr lang="zh-TW" altLang="en-US" sz="6600" smtClean="0"/>
              <a:t>  </a:t>
            </a:r>
            <a:r>
              <a:rPr lang="en-US" altLang="zh-TW" sz="6600" smtClean="0"/>
              <a:t>-c  “ </a:t>
            </a:r>
            <a:r>
              <a:rPr lang="zh-TW" altLang="en-US" sz="6600" smtClean="0"/>
              <a:t>指令</a:t>
            </a:r>
            <a:r>
              <a:rPr lang="en-US" altLang="zh-TW" sz="6600" smtClean="0"/>
              <a:t>”</a:t>
            </a:r>
            <a:endParaRPr lang="zh-TW" altLang="en-US" sz="6600"/>
          </a:p>
        </p:txBody>
      </p:sp>
      <p:sp>
        <p:nvSpPr>
          <p:cNvPr id="3" name="文字方塊 2"/>
          <p:cNvSpPr txBox="1"/>
          <p:nvPr/>
        </p:nvSpPr>
        <p:spPr>
          <a:xfrm>
            <a:off x="334969" y="2029217"/>
            <a:ext cx="1106476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400" smtClean="0">
                <a:solidFill>
                  <a:srgbClr val="00B050"/>
                </a:solidFill>
              </a:rPr>
              <a:t>$</a:t>
            </a:r>
            <a:r>
              <a:rPr lang="en-US" altLang="zh-TW" sz="5400" b="1" smtClean="0"/>
              <a:t>su </a:t>
            </a:r>
            <a:r>
              <a:rPr lang="en-US" altLang="zh-TW" sz="5400" b="1"/>
              <a:t>- </a:t>
            </a:r>
            <a:r>
              <a:rPr lang="en-US" altLang="zh-TW" sz="5400" b="1" smtClean="0"/>
              <a:t> -</a:t>
            </a:r>
            <a:r>
              <a:rPr lang="en-US" altLang="zh-TW" sz="5400" b="1"/>
              <a:t>c </a:t>
            </a:r>
            <a:r>
              <a:rPr lang="en-US" altLang="zh-TW" sz="5400" b="1" smtClean="0"/>
              <a:t> </a:t>
            </a:r>
            <a:r>
              <a:rPr lang="en-US" altLang="zh-TW" sz="5400" b="1" smtClean="0">
                <a:solidFill>
                  <a:srgbClr val="FF0000"/>
                </a:solidFill>
              </a:rPr>
              <a:t>“</a:t>
            </a:r>
            <a:r>
              <a:rPr lang="en-US" altLang="zh-TW" sz="5400" b="1" smtClean="0">
                <a:solidFill>
                  <a:srgbClr val="00B0F0"/>
                </a:solidFill>
              </a:rPr>
              <a:t>cat /etc/shadow | tail –n </a:t>
            </a:r>
            <a:r>
              <a:rPr lang="en-US" altLang="zh-TW" sz="5400" b="1" smtClean="0"/>
              <a:t>3</a:t>
            </a:r>
            <a:r>
              <a:rPr lang="en-US" altLang="zh-TW" sz="5400" b="1" smtClean="0">
                <a:solidFill>
                  <a:srgbClr val="FF0000"/>
                </a:solidFill>
              </a:rPr>
              <a:t>”</a:t>
            </a:r>
            <a:endParaRPr lang="en-US" altLang="zh-TW" sz="5400" b="1">
              <a:solidFill>
                <a:srgbClr val="FF0000"/>
              </a:solidFill>
            </a:endParaRPr>
          </a:p>
          <a:p>
            <a:r>
              <a:rPr lang="zh-TW" altLang="en-US" sz="4400"/>
              <a:t>上面這個例子</a:t>
            </a:r>
            <a:r>
              <a:rPr lang="zh-TW" altLang="en-US" sz="4400"/>
              <a:t>就</a:t>
            </a:r>
            <a:r>
              <a:rPr lang="zh-TW" altLang="en-US" sz="4400" smtClean="0"/>
              <a:t>會</a:t>
            </a:r>
            <a:endParaRPr lang="en-US" altLang="zh-TW" sz="4400" smtClean="0"/>
          </a:p>
          <a:p>
            <a:r>
              <a:rPr lang="zh-TW" altLang="en-US" sz="4400" smtClean="0"/>
              <a:t>仿照</a:t>
            </a:r>
            <a:r>
              <a:rPr lang="zh-TW" altLang="en-US" sz="4400"/>
              <a:t>重新登入的方式進到 </a:t>
            </a:r>
            <a:r>
              <a:rPr lang="en-US" altLang="zh-TW" sz="4400"/>
              <a:t>root </a:t>
            </a:r>
            <a:r>
              <a:rPr lang="zh-TW" altLang="en-US" sz="4400"/>
              <a:t>帳號的 </a:t>
            </a:r>
            <a:r>
              <a:rPr lang="en-US" altLang="zh-TW" sz="4400"/>
              <a:t>shell</a:t>
            </a:r>
            <a:r>
              <a:rPr lang="zh-TW" altLang="en-US" sz="4400" smtClean="0"/>
              <a:t>，</a:t>
            </a:r>
            <a:endParaRPr lang="en-US" altLang="zh-TW" sz="4400" smtClean="0"/>
          </a:p>
          <a:p>
            <a:r>
              <a:rPr lang="zh-TW" altLang="en-US" sz="4400" smtClean="0"/>
              <a:t>並</a:t>
            </a:r>
            <a:r>
              <a:rPr lang="zh-TW" altLang="en-US" sz="4400"/>
              <a:t>執行 </a:t>
            </a:r>
            <a:r>
              <a:rPr lang="en-US" altLang="zh-TW" sz="4400">
                <a:solidFill>
                  <a:srgbClr val="00B0F0"/>
                </a:solidFill>
              </a:rPr>
              <a:t>cat /etc/shadow | tail –n 3 </a:t>
            </a:r>
            <a:r>
              <a:rPr lang="zh-TW" altLang="en-US" sz="4400" smtClean="0"/>
              <a:t>，</a:t>
            </a:r>
            <a:endParaRPr lang="en-US" altLang="zh-TW" sz="4400" smtClean="0"/>
          </a:p>
          <a:p>
            <a:r>
              <a:rPr lang="zh-TW" altLang="en-US" sz="4400" smtClean="0"/>
              <a:t>完成</a:t>
            </a:r>
            <a:r>
              <a:rPr lang="zh-TW" altLang="en-US" sz="4400"/>
              <a:t>後就自動離開 </a:t>
            </a:r>
            <a:r>
              <a:rPr lang="en-US" altLang="zh-TW" sz="4400"/>
              <a:t>root </a:t>
            </a:r>
            <a:r>
              <a:rPr lang="zh-TW" altLang="en-US" sz="4400"/>
              <a:t>的 </a:t>
            </a:r>
            <a:r>
              <a:rPr lang="en-US" altLang="zh-TW" sz="4400"/>
              <a:t>shell</a:t>
            </a:r>
            <a:r>
              <a:rPr lang="zh-TW" altLang="en-US" sz="4400"/>
              <a:t>。</a:t>
            </a:r>
          </a:p>
        </p:txBody>
      </p:sp>
      <p:cxnSp>
        <p:nvCxnSpPr>
          <p:cNvPr id="5" name="直線單箭頭接點 4"/>
          <p:cNvCxnSpPr/>
          <p:nvPr/>
        </p:nvCxnSpPr>
        <p:spPr>
          <a:xfrm>
            <a:off x="5323562" y="1402915"/>
            <a:ext cx="0" cy="8016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64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56562" cy="1325563"/>
          </a:xfrm>
        </p:spPr>
        <p:txBody>
          <a:bodyPr/>
          <a:lstStyle/>
          <a:p>
            <a:r>
              <a:rPr lang="zh-TW" altLang="en-US" smtClean="0"/>
              <a:t>放入程式</a:t>
            </a:r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787035" y="365125"/>
            <a:ext cx="711060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>
                <a:solidFill>
                  <a:srgbClr val="00B050"/>
                </a:solidFill>
              </a:rPr>
              <a:t>bigred@us2004:~$ </a:t>
            </a:r>
            <a:r>
              <a:rPr lang="en-US" altLang="zh-TW" sz="3600"/>
              <a:t>cat testsu</a:t>
            </a:r>
          </a:p>
          <a:p>
            <a:r>
              <a:rPr lang="en-US" altLang="zh-TW" sz="3600"/>
              <a:t>#!/bin/bash</a:t>
            </a:r>
          </a:p>
          <a:p>
            <a:r>
              <a:rPr lang="en-US" altLang="zh-TW" sz="3600"/>
              <a:t>echo $USER</a:t>
            </a:r>
          </a:p>
          <a:p>
            <a:r>
              <a:rPr lang="en-US" altLang="zh-TW" sz="3600"/>
              <a:t>echo  begin</a:t>
            </a:r>
          </a:p>
          <a:p>
            <a:r>
              <a:rPr lang="en-US" altLang="zh-TW" sz="3600"/>
              <a:t>su -  -c "cat /etc/shadow | tail -n 3"</a:t>
            </a:r>
          </a:p>
          <a:p>
            <a:r>
              <a:rPr lang="en-US" altLang="zh-TW" sz="3600"/>
              <a:t>echo end1</a:t>
            </a:r>
          </a:p>
          <a:p>
            <a:r>
              <a:rPr lang="en-US" altLang="zh-TW" sz="3600"/>
              <a:t>echo $USER</a:t>
            </a:r>
          </a:p>
          <a:p>
            <a:r>
              <a:rPr lang="en-US" altLang="zh-TW" sz="3600"/>
              <a:t>su - -c  "cat /etc/</a:t>
            </a:r>
            <a:r>
              <a:rPr lang="en-US" altLang="zh-TW" sz="3600" b="1"/>
              <a:t>g</a:t>
            </a:r>
            <a:r>
              <a:rPr lang="en-US" altLang="zh-TW" sz="3600"/>
              <a:t>shadow  |tail -n 3"</a:t>
            </a:r>
          </a:p>
          <a:p>
            <a:r>
              <a:rPr lang="en-US" altLang="zh-TW" sz="3600"/>
              <a:t>echo  end2</a:t>
            </a:r>
          </a:p>
          <a:p>
            <a:r>
              <a:rPr lang="en-US" altLang="zh-TW" sz="3600"/>
              <a:t>echo  $USER</a:t>
            </a:r>
          </a:p>
          <a:p>
            <a:r>
              <a:rPr lang="en-US" altLang="zh-TW" sz="3600"/>
              <a:t>echo  end</a:t>
            </a:r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468083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/>
          <p:cNvGrpSpPr/>
          <p:nvPr/>
        </p:nvGrpSpPr>
        <p:grpSpPr>
          <a:xfrm>
            <a:off x="237995" y="474345"/>
            <a:ext cx="11799517" cy="5293757"/>
            <a:chOff x="237995" y="474345"/>
            <a:chExt cx="11799517" cy="5293757"/>
          </a:xfrm>
        </p:grpSpPr>
        <p:sp>
          <p:nvSpPr>
            <p:cNvPr id="3" name="矩形 2"/>
            <p:cNvSpPr/>
            <p:nvPr/>
          </p:nvSpPr>
          <p:spPr>
            <a:xfrm>
              <a:off x="237995" y="474345"/>
              <a:ext cx="11799517" cy="52937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3200" b="1"/>
                <a:t>./testsu</a:t>
              </a:r>
              <a:endParaRPr lang="en-US" altLang="zh-TW" b="1"/>
            </a:p>
            <a:p>
              <a:r>
                <a:rPr lang="en-US" altLang="zh-TW"/>
                <a:t>bigred</a:t>
              </a:r>
            </a:p>
            <a:p>
              <a:r>
                <a:rPr lang="en-US" altLang="zh-TW"/>
                <a:t>begin</a:t>
              </a:r>
            </a:p>
            <a:p>
              <a:r>
                <a:rPr lang="en-US" altLang="zh-TW">
                  <a:solidFill>
                    <a:srgbClr val="FF00FF"/>
                  </a:solidFill>
                </a:rPr>
                <a:t>user30:$6$6oPLXJ4ci7tzVjfc$88ZhQmS61OdltnXHCUROjCCU96Rmg3dGrV7Q2Pj1gRb8qHluEpnjaiCKgSnDLbQROsq0oCFHcJE00kJK.5/gW/:18553:0:99999:7:::</a:t>
              </a:r>
            </a:p>
            <a:p>
              <a:r>
                <a:rPr lang="en-US" altLang="zh-TW">
                  <a:solidFill>
                    <a:srgbClr val="FF00FF"/>
                  </a:solidFill>
                </a:rPr>
                <a:t>user31:$6$5hGRgRHr1z/l25QF$xhDf0esLR4HIuGwaE47t.B5Yp4RuVB47Sk.sxIZUeauE3yvR9IiMVM4xL.fuw2xuEzAy4QsNx6b.bwjuF1QA//:18553:0:99999:7:::</a:t>
              </a:r>
            </a:p>
            <a:p>
              <a:r>
                <a:rPr lang="en-US" altLang="zh-TW">
                  <a:solidFill>
                    <a:srgbClr val="FF00FF"/>
                  </a:solidFill>
                </a:rPr>
                <a:t>user32:$6$nV1GKN2cO75iscqK$4YLvAPq1rkGDc8lOy7WP1pf0giPndzs.ifrhgxQEPTAnVaaHHPdgMQBcu1S.ZPSduF4sjunZQQCehInD/8V5t1:18553:0:99999:7:::</a:t>
              </a:r>
            </a:p>
            <a:p>
              <a:r>
                <a:rPr lang="en-US" altLang="zh-TW"/>
                <a:t>end1</a:t>
              </a:r>
            </a:p>
            <a:p>
              <a:r>
                <a:rPr lang="en-US" altLang="zh-TW"/>
                <a:t>bigred</a:t>
              </a:r>
            </a:p>
            <a:p>
              <a:r>
                <a:rPr lang="en-US" altLang="zh-TW">
                  <a:solidFill>
                    <a:srgbClr val="FF00FF"/>
                  </a:solidFill>
                </a:rPr>
                <a:t>user32</a:t>
              </a:r>
              <a:r>
                <a:rPr lang="en-US" altLang="zh-TW" smtClean="0">
                  <a:solidFill>
                    <a:srgbClr val="FF00FF"/>
                  </a:solidFill>
                </a:rPr>
                <a:t>:!::</a:t>
              </a:r>
              <a:endParaRPr lang="en-US" altLang="zh-TW">
                <a:solidFill>
                  <a:srgbClr val="FF00FF"/>
                </a:solidFill>
              </a:endParaRPr>
            </a:p>
            <a:p>
              <a:r>
                <a:rPr lang="en-US" altLang="zh-TW">
                  <a:solidFill>
                    <a:srgbClr val="FF00FF"/>
                  </a:solidFill>
                </a:rPr>
                <a:t>whee:!::</a:t>
              </a:r>
            </a:p>
            <a:p>
              <a:r>
                <a:rPr lang="en-US" altLang="zh-TW">
                  <a:solidFill>
                    <a:srgbClr val="FF00FF"/>
                  </a:solidFill>
                </a:rPr>
                <a:t>wheel:!::user01,bigred</a:t>
              </a:r>
            </a:p>
            <a:p>
              <a:r>
                <a:rPr lang="en-US" altLang="zh-TW"/>
                <a:t>end2</a:t>
              </a:r>
            </a:p>
            <a:p>
              <a:r>
                <a:rPr lang="en-US" altLang="zh-TW"/>
                <a:t>bigred</a:t>
              </a:r>
            </a:p>
            <a:p>
              <a:r>
                <a:rPr lang="en-US" altLang="zh-TW"/>
                <a:t>end</a:t>
              </a:r>
            </a:p>
            <a:p>
              <a:r>
                <a:rPr lang="en-US" altLang="zh-TW">
                  <a:solidFill>
                    <a:srgbClr val="00B050"/>
                  </a:solidFill>
                </a:rPr>
                <a:t>bigred@us2004:~$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7206140" y="3958318"/>
              <a:ext cx="45166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smtClean="0"/>
                <a:t>cat /etc/shadow </a:t>
              </a:r>
              <a:r>
                <a:rPr lang="en-US" altLang="zh-TW" sz="3200"/>
                <a:t>| tail -n 3</a:t>
              </a:r>
              <a:endParaRPr lang="zh-TW" altLang="en-US" sz="3200"/>
            </a:p>
          </p:txBody>
        </p:sp>
        <p:sp>
          <p:nvSpPr>
            <p:cNvPr id="5" name="向上箭號 4"/>
            <p:cNvSpPr/>
            <p:nvPr/>
          </p:nvSpPr>
          <p:spPr>
            <a:xfrm>
              <a:off x="8242126" y="2968668"/>
              <a:ext cx="526093" cy="989650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351957" y="4847666"/>
              <a:ext cx="471840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200" smtClean="0"/>
                <a:t>cat /etc/</a:t>
              </a:r>
              <a:r>
                <a:rPr lang="en-US" altLang="zh-TW" sz="3200" b="1" smtClean="0"/>
                <a:t>g</a:t>
              </a:r>
              <a:r>
                <a:rPr lang="en-US" altLang="zh-TW" sz="3200" smtClean="0"/>
                <a:t>shadow  </a:t>
              </a:r>
              <a:r>
                <a:rPr lang="en-US" altLang="zh-TW" sz="3200"/>
                <a:t>|tail -n 3</a:t>
              </a:r>
              <a:endParaRPr lang="zh-TW" altLang="en-US" sz="3200"/>
            </a:p>
          </p:txBody>
        </p:sp>
        <p:sp>
          <p:nvSpPr>
            <p:cNvPr id="7" name="向左箭號 6"/>
            <p:cNvSpPr/>
            <p:nvPr/>
          </p:nvSpPr>
          <p:spPr>
            <a:xfrm>
              <a:off x="2968668" y="3958318"/>
              <a:ext cx="964505" cy="5847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878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為</a:t>
            </a:r>
            <a:r>
              <a:rPr lang="en-US" altLang="zh-TW" smtClean="0"/>
              <a:t>root</a:t>
            </a:r>
            <a:r>
              <a:rPr lang="zh-TW" altLang="en-US" smtClean="0"/>
              <a:t>設密碼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6916"/>
          </a:xfrm>
        </p:spPr>
        <p:txBody>
          <a:bodyPr>
            <a:noAutofit/>
          </a:bodyPr>
          <a:lstStyle/>
          <a:p>
            <a:r>
              <a:rPr lang="zh-TW" altLang="en-US" sz="3600" smtClean="0">
                <a:effectLst/>
              </a:rPr>
              <a:t>在</a:t>
            </a:r>
            <a:r>
              <a:rPr lang="zh-TW" altLang="en-US" sz="3600" u="sng">
                <a:hlinkClick r:id="rId3"/>
              </a:rPr>
              <a:t>安裝</a:t>
            </a:r>
            <a:r>
              <a:rPr lang="en-US" altLang="zh-TW" sz="3600" u="sng">
                <a:hlinkClick r:id="rId3"/>
              </a:rPr>
              <a:t>Ubuntu</a:t>
            </a:r>
            <a:r>
              <a:rPr lang="zh-TW" altLang="en-US" sz="3600" u="sng">
                <a:hlinkClick r:id="rId3"/>
              </a:rPr>
              <a:t>時</a:t>
            </a:r>
            <a:r>
              <a:rPr lang="zh-TW" altLang="en-US" sz="3600" smtClean="0">
                <a:effectLst/>
              </a:rPr>
              <a:t>，您不得不創建一個用戶。</a:t>
            </a:r>
            <a:endParaRPr lang="en-US" altLang="zh-TW" sz="3600" smtClean="0">
              <a:effectLst/>
            </a:endParaRPr>
          </a:p>
          <a:p>
            <a:pPr marL="0" indent="0">
              <a:buNone/>
            </a:pPr>
            <a:r>
              <a:rPr lang="zh-TW" altLang="en-US" sz="3600" smtClean="0">
                <a:effectLst/>
              </a:rPr>
              <a:t>該用戶具有管理員權限。</a:t>
            </a:r>
            <a:endParaRPr lang="en-US" altLang="zh-TW" sz="3600" smtClean="0">
              <a:effectLst/>
            </a:endParaRPr>
          </a:p>
          <a:p>
            <a:pPr marL="0" indent="0">
              <a:buNone/>
            </a:pPr>
            <a:r>
              <a:rPr lang="zh-TW" altLang="en-US" sz="3600" smtClean="0">
                <a:effectLst/>
              </a:rPr>
              <a:t>該管理員用戶可以使用</a:t>
            </a:r>
            <a:r>
              <a:rPr lang="en-US" altLang="zh-TW" sz="3600" smtClean="0">
                <a:effectLst/>
              </a:rPr>
              <a:t>sudo</a:t>
            </a:r>
            <a:r>
              <a:rPr lang="zh-TW" altLang="en-US" sz="3600" smtClean="0">
                <a:effectLst/>
              </a:rPr>
              <a:t>命令獲得</a:t>
            </a:r>
            <a:r>
              <a:rPr lang="en-US" altLang="zh-TW" sz="3600" smtClean="0">
                <a:effectLst/>
              </a:rPr>
              <a:t>root</a:t>
            </a:r>
            <a:r>
              <a:rPr lang="zh-TW" altLang="en-US" sz="3600" smtClean="0">
                <a:effectLst/>
              </a:rPr>
              <a:t>訪問權限。但是它使用自己的密碼，而不是</a:t>
            </a:r>
            <a:r>
              <a:rPr lang="en-US" altLang="zh-TW" sz="3600" smtClean="0">
                <a:effectLst/>
              </a:rPr>
              <a:t>root</a:t>
            </a:r>
            <a:r>
              <a:rPr lang="zh-TW" altLang="en-US" sz="3600" smtClean="0">
                <a:effectLst/>
              </a:rPr>
              <a:t>帳戶的密碼（因為沒有密碼）。</a:t>
            </a:r>
          </a:p>
          <a:p>
            <a:r>
              <a:rPr lang="zh-TW" altLang="en-US" sz="3600" smtClean="0">
                <a:effectLst/>
              </a:rPr>
              <a:t>可以</a:t>
            </a:r>
            <a:r>
              <a:rPr lang="zh-TW" altLang="en-US" sz="3600" u="sng">
                <a:hlinkClick r:id="rId4"/>
              </a:rPr>
              <a:t>使用</a:t>
            </a:r>
            <a:r>
              <a:rPr lang="en-US" altLang="zh-TW" sz="3600" b="1" i="1" u="sng">
                <a:hlinkClick r:id="rId4"/>
              </a:rPr>
              <a:t>passwd</a:t>
            </a:r>
            <a:r>
              <a:rPr lang="zh-TW" altLang="en-US" sz="3600" u="sng">
                <a:hlinkClick r:id="rId4"/>
              </a:rPr>
              <a:t>命令</a:t>
            </a:r>
            <a:r>
              <a:rPr lang="zh-TW" altLang="en-US" sz="3600" smtClean="0">
                <a:effectLst/>
              </a:rPr>
              <a:t>設置或更改</a:t>
            </a:r>
            <a:r>
              <a:rPr lang="en-US" altLang="zh-TW" sz="3600" smtClean="0">
                <a:effectLst/>
              </a:rPr>
              <a:t>root</a:t>
            </a:r>
            <a:r>
              <a:rPr lang="zh-TW" altLang="en-US" sz="3600" smtClean="0">
                <a:effectLst/>
              </a:rPr>
              <a:t>密碼</a:t>
            </a:r>
            <a:endParaRPr lang="en-US" altLang="zh-TW" sz="3600" smtClean="0">
              <a:effectLst/>
            </a:endParaRPr>
          </a:p>
          <a:p>
            <a:pPr marL="0" indent="0">
              <a:buNone/>
            </a:pPr>
            <a:r>
              <a:rPr lang="en-US" altLang="zh-TW" sz="3600" smtClean="0">
                <a:solidFill>
                  <a:srgbClr val="00B050"/>
                </a:solidFill>
                <a:effectLst/>
              </a:rPr>
              <a:t>$</a:t>
            </a:r>
            <a:r>
              <a:rPr lang="en-US" altLang="zh-TW" sz="6000" b="1" smtClean="0">
                <a:effectLst/>
              </a:rPr>
              <a:t>sudo passwd </a:t>
            </a:r>
            <a:r>
              <a:rPr lang="en-US" altLang="zh-TW" sz="6000" b="1" smtClean="0">
                <a:solidFill>
                  <a:srgbClr val="FF0000"/>
                </a:solidFill>
                <a:effectLst/>
              </a:rPr>
              <a:t>root</a:t>
            </a:r>
          </a:p>
          <a:p>
            <a:endParaRPr lang="zh-TW" altLang="en-US" sz="3600"/>
          </a:p>
        </p:txBody>
      </p:sp>
    </p:spTree>
    <p:extLst>
      <p:ext uri="{BB962C8B-B14F-4D97-AF65-F5344CB8AC3E}">
        <p14:creationId xmlns:p14="http://schemas.microsoft.com/office/powerpoint/2010/main" val="266860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rgbClr val="00B050"/>
                </a:solidFill>
              </a:rPr>
              <a:t>$</a:t>
            </a:r>
            <a:r>
              <a:rPr lang="en-US" altLang="zh-TW" sz="5300" b="1" smtClean="0"/>
              <a:t>su -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>
                <a:solidFill>
                  <a:srgbClr val="00B050"/>
                </a:solidFill>
              </a:rPr>
              <a:t>$</a:t>
            </a:r>
            <a:r>
              <a:rPr lang="en-US" altLang="zh-TW" sz="5300" b="1" smtClean="0"/>
              <a:t>su</a:t>
            </a:r>
            <a:endParaRPr lang="zh-TW" altLang="en-US" sz="5300" b="1"/>
          </a:p>
        </p:txBody>
      </p:sp>
      <p:sp>
        <p:nvSpPr>
          <p:cNvPr id="5" name="文字方塊 4"/>
          <p:cNvSpPr txBox="1"/>
          <p:nvPr/>
        </p:nvSpPr>
        <p:spPr>
          <a:xfrm>
            <a:off x="838200" y="2487706"/>
            <a:ext cx="104611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smtClean="0"/>
              <a:t>用</a:t>
            </a:r>
            <a:r>
              <a:rPr lang="en-US" altLang="zh-TW" sz="4800" smtClean="0"/>
              <a:t>"su -"</a:t>
            </a:r>
            <a:r>
              <a:rPr lang="zh-TW" altLang="en-US" sz="4800" smtClean="0"/>
              <a:t>命令將環境變數也一起帶過去</a:t>
            </a:r>
            <a:r>
              <a:rPr lang="en-US" altLang="zh-TW" sz="4800" smtClean="0"/>
              <a:t>,</a:t>
            </a:r>
          </a:p>
          <a:p>
            <a:r>
              <a:rPr lang="zh-TW" altLang="en-US" sz="4800" smtClean="0"/>
              <a:t>就像和</a:t>
            </a:r>
            <a:r>
              <a:rPr lang="en-US" altLang="zh-TW" sz="4800" smtClean="0"/>
              <a:t>root</a:t>
            </a:r>
            <a:r>
              <a:rPr lang="zh-TW" altLang="en-US" sz="4800" smtClean="0"/>
              <a:t>登入一樣</a:t>
            </a:r>
            <a:r>
              <a:rPr lang="zh-TW" altLang="en-US" sz="4800"/>
              <a:t>。</a:t>
            </a:r>
            <a:endParaRPr lang="en-US" altLang="zh-TW" sz="4800" smtClean="0"/>
          </a:p>
          <a:p>
            <a:r>
              <a:rPr lang="zh-TW" altLang="en-US" sz="4800" smtClean="0"/>
              <a:t>用命令</a:t>
            </a:r>
            <a:r>
              <a:rPr lang="en-US" altLang="zh-TW" sz="4800" smtClean="0"/>
              <a:t>"su"</a:t>
            </a:r>
            <a:r>
              <a:rPr lang="zh-TW" altLang="en-US" sz="4800" smtClean="0"/>
              <a:t>命令的時候只是切換到</a:t>
            </a:r>
            <a:r>
              <a:rPr lang="en-US" altLang="zh-TW" sz="4800" smtClean="0"/>
              <a:t>root,</a:t>
            </a:r>
          </a:p>
          <a:p>
            <a:r>
              <a:rPr lang="zh-TW" altLang="en-US" sz="4800" smtClean="0"/>
              <a:t>但沒有把</a:t>
            </a:r>
            <a:r>
              <a:rPr lang="en-US" altLang="zh-TW" sz="4800" smtClean="0"/>
              <a:t>root</a:t>
            </a:r>
            <a:r>
              <a:rPr lang="zh-TW" altLang="en-US" sz="4800" smtClean="0"/>
              <a:t>的</a:t>
            </a:r>
            <a:r>
              <a:rPr lang="zh-TW" altLang="en-US" sz="4800" b="1" smtClean="0">
                <a:solidFill>
                  <a:srgbClr val="FF0000"/>
                </a:solidFill>
              </a:rPr>
              <a:t>環境變數</a:t>
            </a:r>
            <a:r>
              <a:rPr lang="zh-TW" altLang="en-US" sz="4800" smtClean="0"/>
              <a:t>傳過去。</a:t>
            </a:r>
            <a:endParaRPr lang="zh-TW" altLang="en-US" sz="4800"/>
          </a:p>
        </p:txBody>
      </p:sp>
    </p:spTree>
    <p:extLst>
      <p:ext uri="{BB962C8B-B14F-4D97-AF65-F5344CB8AC3E}">
        <p14:creationId xmlns:p14="http://schemas.microsoft.com/office/powerpoint/2010/main" val="68906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724087"/>
          </a:xfrm>
        </p:spPr>
        <p:txBody>
          <a:bodyPr/>
          <a:lstStyle/>
          <a:p>
            <a:pPr algn="ctr"/>
            <a:r>
              <a:rPr lang="zh-TW" altLang="en-US" smtClean="0"/>
              <a:t>切換到</a:t>
            </a:r>
            <a:r>
              <a:rPr lang="en-US" altLang="zh-TW" smtClean="0"/>
              <a:t>root</a:t>
            </a:r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>
            <a:off x="1307969" y="579352"/>
            <a:ext cx="9576059" cy="5682916"/>
            <a:chOff x="1307969" y="579352"/>
            <a:chExt cx="9576059" cy="5682916"/>
          </a:xfrm>
        </p:grpSpPr>
        <p:grpSp>
          <p:nvGrpSpPr>
            <p:cNvPr id="15" name="群組 14"/>
            <p:cNvGrpSpPr/>
            <p:nvPr/>
          </p:nvGrpSpPr>
          <p:grpSpPr>
            <a:xfrm>
              <a:off x="1307969" y="579352"/>
              <a:ext cx="9576059" cy="5682916"/>
              <a:chOff x="1307968" y="713822"/>
              <a:chExt cx="9576059" cy="5682916"/>
            </a:xfrm>
          </p:grpSpPr>
          <p:grpSp>
            <p:nvGrpSpPr>
              <p:cNvPr id="8" name="群組 7"/>
              <p:cNvGrpSpPr/>
              <p:nvPr/>
            </p:nvGrpSpPr>
            <p:grpSpPr>
              <a:xfrm>
                <a:off x="1307968" y="713822"/>
                <a:ext cx="9576059" cy="5632311"/>
                <a:chOff x="1307969" y="686928"/>
                <a:chExt cx="9576059" cy="5632311"/>
              </a:xfrm>
            </p:grpSpPr>
            <p:sp>
              <p:nvSpPr>
                <p:cNvPr id="4" name="文字方塊 3"/>
                <p:cNvSpPr txBox="1"/>
                <p:nvPr/>
              </p:nvSpPr>
              <p:spPr>
                <a:xfrm>
                  <a:off x="1307969" y="686928"/>
                  <a:ext cx="9576059" cy="56323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bigred@gw:~$ </a:t>
                  </a:r>
                  <a:r>
                    <a:rPr lang="es-ES" altLang="zh-TW" sz="4800" b="1" smtClean="0"/>
                    <a:t>su </a:t>
                  </a:r>
                  <a:r>
                    <a:rPr lang="es-ES" altLang="zh-TW" sz="4800" b="1" smtClean="0">
                      <a:solidFill>
                        <a:srgbClr val="FF0000"/>
                      </a:solidFill>
                    </a:rPr>
                    <a:t>-</a:t>
                  </a:r>
                </a:p>
                <a:p>
                  <a:r>
                    <a:rPr lang="es-ES" altLang="zh-TW" sz="3600" smtClean="0">
                      <a:solidFill>
                        <a:srgbClr val="92D050"/>
                      </a:solidFill>
                    </a:rPr>
                    <a:t>Password:</a:t>
                  </a:r>
                </a:p>
                <a:p>
                  <a:r>
                    <a:rPr lang="es-ES" altLang="zh-TW" sz="3600" smtClean="0">
                      <a:solidFill>
                        <a:srgbClr val="FF0000"/>
                      </a:solidFill>
                    </a:rPr>
                    <a:t>root</a:t>
                  </a:r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@gw:~</a:t>
                  </a:r>
                  <a:r>
                    <a:rPr lang="es-ES" altLang="zh-TW" sz="3600" smtClean="0">
                      <a:solidFill>
                        <a:srgbClr val="FF0000"/>
                      </a:solidFill>
                    </a:rPr>
                    <a:t>#</a:t>
                  </a:r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 </a:t>
                  </a:r>
                  <a:r>
                    <a:rPr lang="es-ES" altLang="zh-TW" sz="4400" b="1" smtClean="0"/>
                    <a:t>exit</a:t>
                  </a:r>
                </a:p>
                <a:p>
                  <a:r>
                    <a:rPr lang="es-ES" altLang="zh-TW" sz="3600" smtClean="0"/>
                    <a:t>logout</a:t>
                  </a:r>
                </a:p>
                <a:p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bigred@gw:~$ </a:t>
                  </a:r>
                  <a:r>
                    <a:rPr lang="es-ES" altLang="zh-TW" sz="4400" b="1" smtClean="0"/>
                    <a:t>su</a:t>
                  </a:r>
                </a:p>
                <a:p>
                  <a:r>
                    <a:rPr lang="es-ES" altLang="zh-TW" sz="3600" smtClean="0">
                      <a:solidFill>
                        <a:srgbClr val="92D050"/>
                      </a:solidFill>
                    </a:rPr>
                    <a:t>Password:</a:t>
                  </a:r>
                </a:p>
                <a:p>
                  <a:r>
                    <a:rPr lang="es-ES" altLang="zh-TW" sz="3600" smtClean="0">
                      <a:solidFill>
                        <a:srgbClr val="FF0000"/>
                      </a:solidFill>
                    </a:rPr>
                    <a:t>root</a:t>
                  </a:r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@gw:/home/bigred</a:t>
                  </a:r>
                  <a:r>
                    <a:rPr lang="es-ES" altLang="zh-TW" sz="3600" smtClean="0">
                      <a:solidFill>
                        <a:srgbClr val="FF0000"/>
                      </a:solidFill>
                    </a:rPr>
                    <a:t>#</a:t>
                  </a:r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 </a:t>
                  </a:r>
                  <a:r>
                    <a:rPr lang="es-ES" altLang="zh-TW" sz="4400" b="1" smtClean="0"/>
                    <a:t>exit</a:t>
                  </a:r>
                </a:p>
                <a:p>
                  <a:r>
                    <a:rPr lang="es-ES" altLang="zh-TW" sz="3600" smtClean="0"/>
                    <a:t>exit</a:t>
                  </a:r>
                </a:p>
                <a:p>
                  <a:r>
                    <a:rPr lang="es-ES" altLang="zh-TW" sz="3600" smtClean="0">
                      <a:solidFill>
                        <a:srgbClr val="00B050"/>
                      </a:solidFill>
                    </a:rPr>
                    <a:t>bigred@gw:~$</a:t>
                  </a:r>
                </a:p>
              </p:txBody>
            </p:sp>
            <p:cxnSp>
              <p:nvCxnSpPr>
                <p:cNvPr id="6" name="直線單箭頭接點 5"/>
                <p:cNvCxnSpPr/>
                <p:nvPr/>
              </p:nvCxnSpPr>
              <p:spPr>
                <a:xfrm flipH="1">
                  <a:off x="4316506" y="1640541"/>
                  <a:ext cx="3254188" cy="121024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文字方塊 6"/>
                <p:cNvSpPr txBox="1"/>
                <p:nvPr/>
              </p:nvSpPr>
              <p:spPr>
                <a:xfrm>
                  <a:off x="7570694" y="1408665"/>
                  <a:ext cx="18261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3200" smtClean="0">
                      <a:solidFill>
                        <a:srgbClr val="FF0000"/>
                      </a:solidFill>
                    </a:rPr>
                    <a:t>輸入密碼</a:t>
                  </a:r>
                  <a:endParaRPr lang="zh-TW" altLang="en-US" sz="320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0" name="直線單箭頭接點 9"/>
              <p:cNvCxnSpPr/>
              <p:nvPr/>
            </p:nvCxnSpPr>
            <p:spPr>
              <a:xfrm flipH="1" flipV="1">
                <a:off x="3697941" y="2622176"/>
                <a:ext cx="2097741" cy="79337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字方塊 10"/>
              <p:cNvSpPr txBox="1"/>
              <p:nvPr/>
            </p:nvSpPr>
            <p:spPr>
              <a:xfrm>
                <a:off x="5943600" y="3143554"/>
                <a:ext cx="4138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smtClean="0">
                    <a:solidFill>
                      <a:srgbClr val="FF0000"/>
                    </a:solidFill>
                  </a:rPr>
                  <a:t>#</a:t>
                </a:r>
                <a:endParaRPr lang="zh-TW" altLang="en-US" sz="36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直線單箭頭接點 12"/>
              <p:cNvCxnSpPr/>
              <p:nvPr/>
            </p:nvCxnSpPr>
            <p:spPr>
              <a:xfrm flipH="1" flipV="1">
                <a:off x="6095998" y="5150224"/>
                <a:ext cx="1259543" cy="6723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字方塊 13"/>
              <p:cNvSpPr txBox="1"/>
              <p:nvPr/>
            </p:nvSpPr>
            <p:spPr>
              <a:xfrm>
                <a:off x="7355541" y="5750407"/>
                <a:ext cx="6992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600" smtClean="0">
                    <a:solidFill>
                      <a:srgbClr val="FF0000"/>
                    </a:solidFill>
                  </a:rPr>
                  <a:t>#</a:t>
                </a:r>
                <a:endParaRPr lang="zh-TW" altLang="en-US" sz="360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17" name="直線單箭頭接點 16"/>
            <p:cNvCxnSpPr/>
            <p:nvPr/>
          </p:nvCxnSpPr>
          <p:spPr>
            <a:xfrm flipH="1">
              <a:off x="4289612" y="1593476"/>
              <a:ext cx="3281082" cy="2577385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70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0934" y="137787"/>
            <a:ext cx="10515600" cy="887478"/>
          </a:xfrm>
        </p:spPr>
        <p:txBody>
          <a:bodyPr/>
          <a:lstStyle/>
          <a:p>
            <a:r>
              <a:rPr lang="zh-TW" altLang="en-US"/>
              <a:t>對某使用者</a:t>
            </a:r>
            <a:r>
              <a:rPr lang="en-US" altLang="zh-TW"/>
              <a:t>su</a:t>
            </a:r>
            <a:r>
              <a:rPr lang="zh-TW" altLang="en-US" smtClean="0"/>
              <a:t>命令不</a:t>
            </a:r>
            <a:r>
              <a:rPr lang="zh-TW" altLang="en-US"/>
              <a:t>需要輸入密碼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620763" y="1025265"/>
            <a:ext cx="10968178" cy="5693866"/>
            <a:chOff x="620763" y="1025265"/>
            <a:chExt cx="10968178" cy="5693866"/>
          </a:xfrm>
        </p:grpSpPr>
        <p:sp>
          <p:nvSpPr>
            <p:cNvPr id="3" name="文字方塊 2"/>
            <p:cNvSpPr txBox="1"/>
            <p:nvPr/>
          </p:nvSpPr>
          <p:spPr>
            <a:xfrm>
              <a:off x="620763" y="1025265"/>
              <a:ext cx="7257436" cy="5693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/>
                <a:t>1)</a:t>
              </a:r>
              <a:r>
                <a:rPr lang="zh-TW" altLang="en-US" sz="2800"/>
                <a:t>切換到</a:t>
              </a:r>
              <a:r>
                <a:rPr lang="en-US" altLang="zh-TW" sz="2800"/>
                <a:t>root</a:t>
              </a:r>
              <a:r>
                <a:rPr lang="zh-TW" altLang="en-US" sz="2800"/>
                <a:t>許可</a:t>
              </a:r>
              <a:r>
                <a:rPr lang="zh-TW" altLang="en-US" sz="2800"/>
                <a:t>權</a:t>
              </a:r>
              <a:r>
                <a:rPr lang="en-US" altLang="zh-TW" sz="2800" smtClean="0"/>
                <a:t>;</a:t>
              </a:r>
            </a:p>
            <a:p>
              <a:r>
                <a:rPr lang="en-US" altLang="zh-TW" sz="2800" b="1" smtClean="0">
                  <a:solidFill>
                    <a:srgbClr val="00B050"/>
                  </a:solidFill>
                </a:rPr>
                <a:t>$</a:t>
              </a:r>
              <a:r>
                <a:rPr lang="en-US" altLang="zh-TW" sz="2800" b="1" smtClean="0"/>
                <a:t>su -</a:t>
              </a:r>
              <a:endParaRPr lang="en-US" altLang="zh-TW" sz="2800" b="1"/>
            </a:p>
            <a:p>
              <a:r>
                <a:rPr lang="en-US" altLang="zh-TW" sz="2800"/>
                <a:t>2)</a:t>
              </a:r>
              <a:r>
                <a:rPr lang="zh-TW" altLang="en-US" sz="2800"/>
                <a:t>建立</a:t>
              </a:r>
              <a:r>
                <a:rPr lang="en-US" altLang="zh-TW" sz="2800"/>
                <a:t>group</a:t>
              </a:r>
              <a:r>
                <a:rPr lang="zh-TW" altLang="en-US" sz="2800"/>
                <a:t>為</a:t>
              </a:r>
              <a:r>
                <a:rPr lang="en-US" altLang="zh-TW" sz="2800"/>
                <a:t>wheel,</a:t>
              </a:r>
              <a:r>
                <a:rPr lang="zh-TW" altLang="en-US" sz="2800"/>
                <a:t>命令</a:t>
              </a:r>
              <a:r>
                <a:rPr lang="zh-TW" altLang="en-US" sz="2800" smtClean="0"/>
                <a:t>為</a:t>
              </a:r>
              <a:endParaRPr lang="en-US" altLang="zh-TW" sz="2800" smtClean="0"/>
            </a:p>
            <a:p>
              <a:r>
                <a:rPr lang="en-US" altLang="zh-TW" sz="2800" b="1" smtClean="0">
                  <a:solidFill>
                    <a:srgbClr val="00B050"/>
                  </a:solidFill>
                </a:rPr>
                <a:t>$</a:t>
              </a:r>
              <a:r>
                <a:rPr lang="en-US" altLang="zh-TW" sz="2800" b="1" smtClean="0"/>
                <a:t>groupadd wheel </a:t>
              </a:r>
              <a:r>
                <a:rPr lang="zh-TW" altLang="en-US" sz="2800" b="1" smtClean="0"/>
                <a:t>帳號</a:t>
              </a:r>
              <a:endParaRPr lang="en-US" altLang="zh-TW" sz="2800" b="1"/>
            </a:p>
            <a:p>
              <a:r>
                <a:rPr lang="en-US" altLang="zh-TW" sz="2800"/>
                <a:t>3)</a:t>
              </a:r>
              <a:r>
                <a:rPr lang="zh-TW" altLang="en-US" sz="2800"/>
                <a:t>將使用者加入</a:t>
              </a:r>
              <a:r>
                <a:rPr lang="en-US" altLang="zh-TW" sz="2800"/>
                <a:t>wheel group</a:t>
              </a:r>
              <a:r>
                <a:rPr lang="zh-TW" altLang="en-US" sz="2800"/>
                <a:t>中</a:t>
              </a:r>
              <a:r>
                <a:rPr lang="en-US" altLang="zh-TW" sz="2800"/>
                <a:t>,</a:t>
              </a:r>
              <a:r>
                <a:rPr lang="zh-TW" altLang="en-US" sz="2800"/>
                <a:t>命令</a:t>
              </a:r>
              <a:r>
                <a:rPr lang="zh-TW" altLang="en-US" sz="2800" smtClean="0"/>
                <a:t>為</a:t>
              </a:r>
              <a:endParaRPr lang="en-US" altLang="zh-TW" sz="2800" smtClean="0"/>
            </a:p>
            <a:p>
              <a:r>
                <a:rPr lang="en-US" altLang="zh-TW" sz="2800" b="1" smtClean="0">
                  <a:solidFill>
                    <a:srgbClr val="00B050"/>
                  </a:solidFill>
                </a:rPr>
                <a:t>$</a:t>
              </a:r>
              <a:r>
                <a:rPr lang="en-US" altLang="zh-TW" sz="2800" b="1" smtClean="0"/>
                <a:t>usermod </a:t>
              </a:r>
              <a:r>
                <a:rPr lang="en-US" altLang="zh-TW" sz="2800" b="1"/>
                <a:t>-G </a:t>
              </a:r>
              <a:r>
                <a:rPr lang="en-US" altLang="zh-TW" sz="2800" b="1"/>
                <a:t>wheel </a:t>
              </a:r>
              <a:r>
                <a:rPr lang="zh-TW" altLang="en-US" sz="2800" b="1" smtClean="0"/>
                <a:t>帳號</a:t>
              </a:r>
              <a:endParaRPr lang="en-US" altLang="zh-TW" sz="2800" b="1"/>
            </a:p>
            <a:p>
              <a:r>
                <a:rPr lang="en-US" altLang="zh-TW" sz="2800"/>
                <a:t>4)</a:t>
              </a:r>
              <a:r>
                <a:rPr lang="zh-TW" altLang="en-US" sz="2800"/>
                <a:t>修改</a:t>
              </a:r>
              <a:r>
                <a:rPr lang="en-US" altLang="zh-TW" sz="2800"/>
                <a:t>su</a:t>
              </a:r>
              <a:r>
                <a:rPr lang="zh-TW" altLang="en-US" sz="2800"/>
                <a:t>的</a:t>
              </a:r>
              <a:r>
                <a:rPr lang="zh-TW" altLang="en-US" sz="2800"/>
                <a:t>配置</a:t>
              </a:r>
              <a:r>
                <a:rPr lang="zh-TW" altLang="en-US" sz="2800" smtClean="0"/>
                <a:t>檔案</a:t>
              </a:r>
              <a:endParaRPr lang="en-US" altLang="zh-TW" sz="2800" smtClean="0"/>
            </a:p>
            <a:p>
              <a:r>
                <a:rPr lang="en-US" altLang="zh-TW" sz="2800" b="1" smtClean="0">
                  <a:solidFill>
                    <a:srgbClr val="00B050"/>
                  </a:solidFill>
                </a:rPr>
                <a:t>$</a:t>
              </a:r>
              <a:r>
                <a:rPr lang="en-US" altLang="zh-TW" sz="2800" b="1" smtClean="0"/>
                <a:t>nano /etc/pam.d/su</a:t>
              </a:r>
            </a:p>
            <a:p>
              <a:r>
                <a:rPr lang="zh-TW" altLang="en-US" sz="2800" smtClean="0"/>
                <a:t>增加</a:t>
              </a:r>
              <a:r>
                <a:rPr lang="zh-TW" altLang="en-US" sz="2800"/>
                <a:t>下列項</a:t>
              </a:r>
              <a:r>
                <a:rPr lang="en-US" altLang="zh-TW" sz="2800"/>
                <a:t>:</a:t>
              </a:r>
            </a:p>
            <a:p>
              <a:r>
                <a:rPr lang="en-US" altLang="zh-TW" sz="2800"/>
                <a:t> auth       required   pam_wheel.so </a:t>
              </a:r>
              <a:r>
                <a:rPr lang="en-US" altLang="zh-TW" sz="2800" b="1">
                  <a:solidFill>
                    <a:srgbClr val="FF0000"/>
                  </a:solidFill>
                </a:rPr>
                <a:t>group=wheel</a:t>
              </a:r>
            </a:p>
            <a:p>
              <a:r>
                <a:rPr lang="en-US" altLang="zh-TW" sz="2800" smtClean="0"/>
                <a:t># </a:t>
              </a:r>
              <a:r>
                <a:rPr lang="en-US" altLang="zh-TW" sz="2800"/>
                <a:t>su without a password.</a:t>
              </a:r>
            </a:p>
            <a:p>
              <a:r>
                <a:rPr lang="en-US" altLang="zh-TW" sz="2800"/>
                <a:t> auth       sufficient pam_wheel.so </a:t>
              </a:r>
              <a:r>
                <a:rPr lang="en-US" altLang="zh-TW" sz="2800"/>
                <a:t>trust </a:t>
              </a:r>
              <a:r>
                <a:rPr lang="en-US" altLang="zh-TW" sz="2800" b="1" smtClean="0">
                  <a:solidFill>
                    <a:srgbClr val="FF0000"/>
                  </a:solidFill>
                </a:rPr>
                <a:t>use_</a:t>
              </a:r>
              <a:r>
                <a:rPr lang="en-US" altLang="zh-TW" sz="2800" b="1" smtClean="0">
                  <a:solidFill>
                    <a:srgbClr val="00B0F0"/>
                  </a:solidFill>
                </a:rPr>
                <a:t>gid</a:t>
              </a:r>
              <a:endParaRPr lang="en-US" altLang="zh-TW" sz="2800" b="1">
                <a:solidFill>
                  <a:srgbClr val="00B0F0"/>
                </a:solidFill>
              </a:endParaRPr>
            </a:p>
            <a:p>
              <a:r>
                <a:rPr lang="en-US" altLang="zh-TW" sz="2800" smtClean="0"/>
                <a:t>5)</a:t>
              </a:r>
              <a:r>
                <a:rPr lang="en-US" altLang="zh-TW" sz="2800" smtClean="0">
                  <a:solidFill>
                    <a:srgbClr val="00B050"/>
                  </a:solidFill>
                </a:rPr>
                <a:t>$</a:t>
              </a:r>
              <a:r>
                <a:rPr lang="en-US" altLang="zh-TW" sz="2800" b="1" smtClean="0"/>
                <a:t>su - -c  “</a:t>
              </a:r>
              <a:r>
                <a:rPr lang="zh-TW" altLang="en-US" sz="2800" b="1" smtClean="0"/>
                <a:t>命令</a:t>
              </a:r>
              <a:r>
                <a:rPr lang="en-US" altLang="zh-TW" sz="2800" b="1" smtClean="0"/>
                <a:t>    “</a:t>
              </a:r>
              <a:endParaRPr lang="zh-TW" altLang="en-US" sz="2800" b="1"/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H="1">
              <a:off x="7653403" y="2993721"/>
              <a:ext cx="1691013" cy="191648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單箭頭接點 6"/>
            <p:cNvCxnSpPr/>
            <p:nvPr/>
          </p:nvCxnSpPr>
          <p:spPr>
            <a:xfrm flipH="1">
              <a:off x="7490564" y="3081403"/>
              <a:ext cx="1853852" cy="281835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9344416" y="2830408"/>
              <a:ext cx="2244525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smtClean="0">
                  <a:solidFill>
                    <a:srgbClr val="FF0000"/>
                  </a:solidFill>
                </a:rPr>
                <a:t>查</a:t>
              </a:r>
              <a:r>
                <a:rPr lang="en-US" altLang="zh-TW" sz="3600" smtClean="0">
                  <a:solidFill>
                    <a:srgbClr val="FF0000"/>
                  </a:solidFill>
                </a:rPr>
                <a:t>wheel</a:t>
              </a:r>
              <a:r>
                <a:rPr lang="zh-TW" altLang="en-US" sz="3600" smtClean="0">
                  <a:solidFill>
                    <a:srgbClr val="FF0000"/>
                  </a:solidFill>
                </a:rPr>
                <a:t>的</a:t>
              </a:r>
              <a:endParaRPr lang="en-US" altLang="zh-TW" sz="3600" smtClean="0">
                <a:solidFill>
                  <a:srgbClr val="FF0000"/>
                </a:solidFill>
              </a:endParaRPr>
            </a:p>
            <a:p>
              <a:r>
                <a:rPr lang="en-US" altLang="zh-TW" sz="3600" smtClean="0">
                  <a:solidFill>
                    <a:srgbClr val="FF0000"/>
                  </a:solidFill>
                </a:rPr>
                <a:t>Group ID</a:t>
              </a:r>
            </a:p>
            <a:p>
              <a:r>
                <a:rPr lang="zh-TW" altLang="en-US" sz="3600" smtClean="0">
                  <a:solidFill>
                    <a:srgbClr val="FF0000"/>
                  </a:solidFill>
                </a:rPr>
                <a:t>放</a:t>
              </a:r>
              <a:r>
                <a:rPr lang="en-US" altLang="zh-TW" sz="3600" smtClean="0">
                  <a:solidFill>
                    <a:srgbClr val="FF0000"/>
                  </a:solidFill>
                </a:rPr>
                <a:t>gid</a:t>
              </a:r>
              <a:endParaRPr lang="zh-TW" altLang="en-US" sz="36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554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操</a:t>
            </a:r>
            <a:r>
              <a:rPr lang="zh-TW" altLang="en-US"/>
              <a:t>作</a:t>
            </a:r>
          </a:p>
        </p:txBody>
      </p:sp>
      <p:grpSp>
        <p:nvGrpSpPr>
          <p:cNvPr id="15" name="群組 14"/>
          <p:cNvGrpSpPr/>
          <p:nvPr/>
        </p:nvGrpSpPr>
        <p:grpSpPr>
          <a:xfrm>
            <a:off x="2555310" y="237993"/>
            <a:ext cx="8998627" cy="6309420"/>
            <a:chOff x="2567836" y="-50105"/>
            <a:chExt cx="8998627" cy="6309420"/>
          </a:xfrm>
        </p:grpSpPr>
        <p:sp>
          <p:nvSpPr>
            <p:cNvPr id="5" name="文字方塊 4"/>
            <p:cNvSpPr txBox="1"/>
            <p:nvPr/>
          </p:nvSpPr>
          <p:spPr>
            <a:xfrm>
              <a:off x="2567836" y="-50105"/>
              <a:ext cx="8154443" cy="630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60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4000" b="1"/>
                <a:t>su -</a:t>
              </a:r>
            </a:p>
            <a:p>
              <a:r>
                <a:rPr lang="en-US" altLang="zh-TW" sz="3600"/>
                <a:t>Password:</a:t>
              </a:r>
            </a:p>
            <a:p>
              <a:r>
                <a:rPr lang="en-US" altLang="zh-TW" sz="3600"/>
                <a:t>su: Authentication failure</a:t>
              </a:r>
            </a:p>
            <a:p>
              <a:r>
                <a:rPr lang="en-US" altLang="zh-TW" sz="360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4000" b="1"/>
                <a:t>sudo passwd root</a:t>
              </a:r>
            </a:p>
            <a:p>
              <a:r>
                <a:rPr lang="en-US" altLang="zh-TW" sz="3600">
                  <a:solidFill>
                    <a:srgbClr val="92D050"/>
                  </a:solidFill>
                </a:rPr>
                <a:t>[sudo] password for bigred:</a:t>
              </a:r>
            </a:p>
            <a:p>
              <a:r>
                <a:rPr lang="en-US" altLang="zh-TW" sz="3600">
                  <a:solidFill>
                    <a:srgbClr val="92D050"/>
                  </a:solidFill>
                </a:rPr>
                <a:t>New password:</a:t>
              </a:r>
            </a:p>
            <a:p>
              <a:r>
                <a:rPr lang="en-US" altLang="zh-TW" sz="3600">
                  <a:solidFill>
                    <a:srgbClr val="92D050"/>
                  </a:solidFill>
                </a:rPr>
                <a:t>Retype new password:</a:t>
              </a:r>
            </a:p>
            <a:p>
              <a:r>
                <a:rPr lang="en-US" altLang="zh-TW" sz="3600"/>
                <a:t>passwd: password updated successfully</a:t>
              </a:r>
            </a:p>
            <a:p>
              <a:r>
                <a:rPr lang="en-US" altLang="zh-TW" sz="3600">
                  <a:solidFill>
                    <a:srgbClr val="00B050"/>
                  </a:solidFill>
                </a:rPr>
                <a:t>bigred@us2004:~$ </a:t>
              </a:r>
              <a:r>
                <a:rPr lang="en-US" altLang="zh-TW" sz="4000" b="1"/>
                <a:t>su </a:t>
              </a:r>
              <a:r>
                <a:rPr lang="en-US" altLang="zh-TW" sz="4000" b="1">
                  <a:solidFill>
                    <a:srgbClr val="FF0000"/>
                  </a:solidFill>
                </a:rPr>
                <a:t>-</a:t>
              </a:r>
            </a:p>
            <a:p>
              <a:r>
                <a:rPr lang="en-US" altLang="zh-TW" sz="3600"/>
                <a:t>Password:</a:t>
              </a:r>
            </a:p>
            <a:p>
              <a:r>
                <a:rPr lang="en-US" altLang="zh-TW" sz="3600" b="1">
                  <a:solidFill>
                    <a:srgbClr val="FF0000"/>
                  </a:solidFill>
                </a:rPr>
                <a:t>root</a:t>
              </a:r>
              <a:r>
                <a:rPr lang="en-US" altLang="zh-TW" sz="3600" b="1">
                  <a:solidFill>
                    <a:srgbClr val="00B050"/>
                  </a:solidFill>
                </a:rPr>
                <a:t>@us2004:~</a:t>
              </a:r>
              <a:r>
                <a:rPr lang="en-US" altLang="zh-TW" sz="3600" b="1">
                  <a:solidFill>
                    <a:srgbClr val="FF0000"/>
                  </a:solidFill>
                </a:rPr>
                <a:t>#</a:t>
              </a:r>
              <a:endParaRPr lang="zh-TW" altLang="en-US" sz="3600" b="1">
                <a:solidFill>
                  <a:srgbClr val="FF0000"/>
                </a:solidFill>
              </a:endParaRPr>
            </a:p>
          </p:txBody>
        </p:sp>
        <p:cxnSp>
          <p:nvCxnSpPr>
            <p:cNvPr id="7" name="直線單箭頭接點 6"/>
            <p:cNvCxnSpPr/>
            <p:nvPr/>
          </p:nvCxnSpPr>
          <p:spPr>
            <a:xfrm flipH="1">
              <a:off x="7240044" y="726510"/>
              <a:ext cx="1728592" cy="53861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8968636" y="369844"/>
              <a:ext cx="2597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smtClean="0">
                  <a:solidFill>
                    <a:srgbClr val="FF0000"/>
                  </a:solidFill>
                </a:rPr>
                <a:t>root</a:t>
              </a:r>
              <a:r>
                <a:rPr lang="zh-TW" altLang="en-US" sz="2800">
                  <a:solidFill>
                    <a:srgbClr val="FF0000"/>
                  </a:solidFill>
                </a:rPr>
                <a:t>尚</a:t>
              </a:r>
              <a:r>
                <a:rPr lang="zh-TW" altLang="en-US" sz="2800" smtClean="0">
                  <a:solidFill>
                    <a:srgbClr val="FF0000"/>
                  </a:solidFill>
                </a:rPr>
                <a:t>未設密碼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0" name="直線單箭頭接點 9"/>
            <p:cNvCxnSpPr/>
            <p:nvPr/>
          </p:nvCxnSpPr>
          <p:spPr>
            <a:xfrm flipH="1" flipV="1">
              <a:off x="9432099" y="2342367"/>
              <a:ext cx="288098" cy="47598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8968636" y="2842995"/>
              <a:ext cx="18796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smtClean="0">
                  <a:solidFill>
                    <a:srgbClr val="FF0000"/>
                  </a:solidFill>
                </a:rPr>
                <a:t>root</a:t>
              </a:r>
              <a:r>
                <a:rPr lang="zh-TW" altLang="en-US" sz="2800" smtClean="0">
                  <a:solidFill>
                    <a:srgbClr val="FF0000"/>
                  </a:solidFill>
                </a:rPr>
                <a:t>設密碼</a:t>
              </a:r>
              <a:endParaRPr lang="zh-TW" altLang="en-US" sz="2800">
                <a:solidFill>
                  <a:srgbClr val="FF0000"/>
                </a:solidFill>
              </a:endParaRPr>
            </a:p>
          </p:txBody>
        </p:sp>
        <p:cxnSp>
          <p:nvCxnSpPr>
            <p:cNvPr id="13" name="直線單箭頭接點 12"/>
            <p:cNvCxnSpPr/>
            <p:nvPr/>
          </p:nvCxnSpPr>
          <p:spPr>
            <a:xfrm flipH="1">
              <a:off x="6096000" y="5837129"/>
              <a:ext cx="2471803" cy="7515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8514896" y="5544741"/>
              <a:ext cx="21225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smtClean="0">
                  <a:solidFill>
                    <a:srgbClr val="FF0000"/>
                  </a:solidFill>
                </a:rPr>
                <a:t>切換到</a:t>
              </a:r>
              <a:r>
                <a:rPr lang="en-US" altLang="zh-TW" sz="3200" smtClean="0">
                  <a:solidFill>
                    <a:srgbClr val="FF0000"/>
                  </a:solidFill>
                </a:rPr>
                <a:t>root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945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建</a:t>
            </a:r>
            <a:r>
              <a:rPr lang="zh-TW" altLang="en-US"/>
              <a:t>立</a:t>
            </a:r>
            <a:r>
              <a:rPr lang="en-US" altLang="zh-TW" smtClean="0"/>
              <a:t>wheel</a:t>
            </a:r>
            <a:r>
              <a:rPr lang="zh-TW" altLang="en-US" smtClean="0"/>
              <a:t>群組，查詢</a:t>
            </a:r>
            <a:r>
              <a:rPr lang="en-US" altLang="zh-TW" smtClean="0"/>
              <a:t>wheel</a:t>
            </a:r>
            <a:r>
              <a:rPr lang="zh-TW" altLang="en-US"/>
              <a:t>群</a:t>
            </a:r>
            <a:r>
              <a:rPr lang="zh-TW" altLang="en-US" smtClean="0"/>
              <a:t>組</a:t>
            </a:r>
            <a:r>
              <a:rPr lang="en-US" altLang="zh-TW" smtClean="0"/>
              <a:t>IP,</a:t>
            </a:r>
            <a:r>
              <a:rPr lang="zh-TW" altLang="en-US" smtClean="0"/>
              <a:t>將帳號加入</a:t>
            </a:r>
            <a:r>
              <a:rPr lang="en-US" altLang="zh-TW"/>
              <a:t>wheel</a:t>
            </a:r>
            <a:r>
              <a:rPr lang="zh-TW" altLang="en-US"/>
              <a:t>群組</a:t>
            </a:r>
          </a:p>
        </p:txBody>
      </p:sp>
      <p:grpSp>
        <p:nvGrpSpPr>
          <p:cNvPr id="16" name="群組 15"/>
          <p:cNvGrpSpPr/>
          <p:nvPr/>
        </p:nvGrpSpPr>
        <p:grpSpPr>
          <a:xfrm>
            <a:off x="730684" y="1547577"/>
            <a:ext cx="10480110" cy="4982724"/>
            <a:chOff x="730684" y="1547577"/>
            <a:chExt cx="10480110" cy="4982724"/>
          </a:xfrm>
        </p:grpSpPr>
        <p:grpSp>
          <p:nvGrpSpPr>
            <p:cNvPr id="12" name="群組 11"/>
            <p:cNvGrpSpPr/>
            <p:nvPr/>
          </p:nvGrpSpPr>
          <p:grpSpPr>
            <a:xfrm>
              <a:off x="730684" y="1547577"/>
              <a:ext cx="10480110" cy="4288871"/>
              <a:chOff x="730684" y="1547577"/>
              <a:chExt cx="10480110" cy="4288871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730684" y="2050796"/>
                <a:ext cx="1048011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>
                    <a:solidFill>
                      <a:srgbClr val="00B050"/>
                    </a:solidFill>
                  </a:rPr>
                  <a:t>root@us2004:~# </a:t>
                </a:r>
                <a:r>
                  <a:rPr lang="en-US" altLang="zh-TW" sz="4000"/>
                  <a:t>groupadd </a:t>
                </a:r>
                <a:r>
                  <a:rPr lang="en-US" altLang="zh-TW" sz="4000">
                    <a:solidFill>
                      <a:srgbClr val="00B0F0"/>
                    </a:solidFill>
                  </a:rPr>
                  <a:t>wheel</a:t>
                </a:r>
              </a:p>
              <a:p>
                <a:r>
                  <a:rPr lang="en-US" altLang="zh-TW" sz="4000">
                    <a:solidFill>
                      <a:srgbClr val="00B050"/>
                    </a:solidFill>
                  </a:rPr>
                  <a:t>root@us2004:~# </a:t>
                </a:r>
                <a:r>
                  <a:rPr lang="en-US" altLang="zh-TW" sz="4000"/>
                  <a:t>cat  /etc/group |tail -n 1</a:t>
                </a:r>
              </a:p>
              <a:p>
                <a:r>
                  <a:rPr lang="en-US" altLang="zh-TW" sz="4000">
                    <a:solidFill>
                      <a:srgbClr val="00B0F0"/>
                    </a:solidFill>
                  </a:rPr>
                  <a:t>wheel</a:t>
                </a:r>
                <a:r>
                  <a:rPr lang="en-US" altLang="zh-TW" sz="4000"/>
                  <a:t>:x:1035:</a:t>
                </a:r>
              </a:p>
              <a:p>
                <a:r>
                  <a:rPr lang="en-US" altLang="zh-TW" sz="4000">
                    <a:solidFill>
                      <a:srgbClr val="00B050"/>
                    </a:solidFill>
                  </a:rPr>
                  <a:t>root@us2004:~# </a:t>
                </a:r>
                <a:r>
                  <a:rPr lang="en-US" altLang="zh-TW" sz="4000"/>
                  <a:t>usermod -G </a:t>
                </a:r>
                <a:r>
                  <a:rPr lang="en-US" altLang="zh-TW" sz="4000">
                    <a:solidFill>
                      <a:srgbClr val="00B0F0"/>
                    </a:solidFill>
                  </a:rPr>
                  <a:t>wheel</a:t>
                </a:r>
                <a:r>
                  <a:rPr lang="en-US" altLang="zh-TW" sz="4000"/>
                  <a:t> user01</a:t>
                </a:r>
              </a:p>
              <a:p>
                <a:r>
                  <a:rPr lang="en-US" altLang="zh-TW" sz="4000">
                    <a:solidFill>
                      <a:srgbClr val="00B050"/>
                    </a:solidFill>
                  </a:rPr>
                  <a:t>root@us2004:~# </a:t>
                </a:r>
                <a:r>
                  <a:rPr lang="en-US" altLang="zh-TW" sz="4000"/>
                  <a:t>cat /etc/group | grep "wheel"</a:t>
                </a:r>
              </a:p>
              <a:p>
                <a:r>
                  <a:rPr lang="en-US" altLang="zh-TW" sz="4000">
                    <a:solidFill>
                      <a:srgbClr val="00B0F0"/>
                    </a:solidFill>
                  </a:rPr>
                  <a:t>wheel</a:t>
                </a:r>
                <a:r>
                  <a:rPr lang="en-US" altLang="zh-TW" sz="4000"/>
                  <a:t>:x:1035:user01</a:t>
                </a:r>
                <a:endParaRPr lang="zh-TW" altLang="en-US" sz="4000"/>
              </a:p>
            </p:txBody>
          </p:sp>
          <p:cxnSp>
            <p:nvCxnSpPr>
              <p:cNvPr id="7" name="直線單箭頭接點 6"/>
              <p:cNvCxnSpPr/>
              <p:nvPr/>
            </p:nvCxnSpPr>
            <p:spPr>
              <a:xfrm flipH="1">
                <a:off x="7816241" y="1903956"/>
                <a:ext cx="901874" cy="43841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字方塊 7"/>
              <p:cNvSpPr txBox="1"/>
              <p:nvPr/>
            </p:nvSpPr>
            <p:spPr>
              <a:xfrm>
                <a:off x="8674471" y="1547577"/>
                <a:ext cx="227979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600" b="1" smtClean="0">
                    <a:solidFill>
                      <a:srgbClr val="FF0000"/>
                    </a:solidFill>
                  </a:rPr>
                  <a:t>wheel</a:t>
                </a:r>
                <a:r>
                  <a:rPr lang="zh-TW" altLang="en-US" sz="3600" b="1" smtClean="0">
                    <a:solidFill>
                      <a:srgbClr val="FF0000"/>
                    </a:solidFill>
                  </a:rPr>
                  <a:t>群組</a:t>
                </a:r>
                <a:endParaRPr lang="zh-TW" altLang="en-US" sz="36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7622310" y="3332216"/>
                <a:ext cx="24128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3200" b="1" smtClean="0">
                    <a:solidFill>
                      <a:srgbClr val="FF0000"/>
                    </a:solidFill>
                  </a:rPr>
                  <a:t>wheel</a:t>
                </a:r>
                <a:r>
                  <a:rPr lang="zh-TW" altLang="en-US" sz="3200" b="1" smtClean="0">
                    <a:solidFill>
                      <a:srgbClr val="FF0000"/>
                    </a:solidFill>
                  </a:rPr>
                  <a:t>群組</a:t>
                </a:r>
                <a:r>
                  <a:rPr lang="en-US" altLang="zh-TW" sz="3200" b="1" smtClean="0">
                    <a:solidFill>
                      <a:srgbClr val="FF0000"/>
                    </a:solidFill>
                  </a:rPr>
                  <a:t>ID</a:t>
                </a:r>
                <a:endParaRPr lang="zh-TW" altLang="en-US" sz="3200" b="1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1" name="直線單箭頭接點 10"/>
              <p:cNvCxnSpPr/>
              <p:nvPr/>
            </p:nvCxnSpPr>
            <p:spPr>
              <a:xfrm flipH="1">
                <a:off x="3645074" y="3624604"/>
                <a:ext cx="4045906" cy="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線單箭頭接點 13"/>
            <p:cNvCxnSpPr/>
            <p:nvPr/>
          </p:nvCxnSpPr>
          <p:spPr>
            <a:xfrm flipH="1">
              <a:off x="5223353" y="4434214"/>
              <a:ext cx="3620022" cy="10772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5970739" y="5453083"/>
              <a:ext cx="339868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200" b="1" smtClean="0">
                  <a:solidFill>
                    <a:srgbClr val="FF0000"/>
                  </a:solidFill>
                </a:rPr>
                <a:t>帳號</a:t>
              </a:r>
              <a:r>
                <a:rPr lang="en-US" altLang="zh-TW" sz="3200" b="1" smtClean="0">
                  <a:solidFill>
                    <a:srgbClr val="FF0000"/>
                  </a:solidFill>
                </a:rPr>
                <a:t>(</a:t>
              </a:r>
              <a:r>
                <a:rPr lang="zh-TW" altLang="en-US" sz="3200" b="1" smtClean="0">
                  <a:solidFill>
                    <a:srgbClr val="FF0000"/>
                  </a:solidFill>
                </a:rPr>
                <a:t>本例</a:t>
              </a:r>
              <a:r>
                <a:rPr lang="en-US" altLang="zh-TW" sz="3200" b="1" smtClean="0">
                  <a:solidFill>
                    <a:srgbClr val="FF0000"/>
                  </a:solidFill>
                </a:rPr>
                <a:t>usser01)</a:t>
              </a:r>
            </a:p>
            <a:p>
              <a:r>
                <a:rPr lang="zh-TW" altLang="en-US" sz="3200" b="1" smtClean="0">
                  <a:solidFill>
                    <a:srgbClr val="FF0000"/>
                  </a:solidFill>
                </a:rPr>
                <a:t>加入</a:t>
              </a:r>
              <a:r>
                <a:rPr lang="en-US" altLang="zh-TW" sz="3200" b="1" smtClean="0">
                  <a:solidFill>
                    <a:srgbClr val="FF0000"/>
                  </a:solidFill>
                </a:rPr>
                <a:t>wheel</a:t>
              </a:r>
              <a:r>
                <a:rPr lang="zh-TW" altLang="en-US" sz="3200" b="1" smtClean="0">
                  <a:solidFill>
                    <a:srgbClr val="FF0000"/>
                  </a:solidFill>
                </a:rPr>
                <a:t>群組</a:t>
              </a:r>
              <a:endParaRPr lang="zh-TW" altLang="en-US" sz="32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141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改</a:t>
            </a:r>
            <a:r>
              <a:rPr lang="en-US" altLang="zh-TW" smtClean="0"/>
              <a:t>/etc/pam.d/su</a:t>
            </a:r>
            <a:r>
              <a:rPr lang="zh-TW" altLang="en-US" smtClean="0"/>
              <a:t>內容</a:t>
            </a:r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12734" y="1941535"/>
            <a:ext cx="12079266" cy="2062103"/>
            <a:chOff x="112734" y="1941535"/>
            <a:chExt cx="12079266" cy="2062103"/>
          </a:xfrm>
        </p:grpSpPr>
        <p:grpSp>
          <p:nvGrpSpPr>
            <p:cNvPr id="5" name="群組 4"/>
            <p:cNvGrpSpPr/>
            <p:nvPr/>
          </p:nvGrpSpPr>
          <p:grpSpPr>
            <a:xfrm>
              <a:off x="112734" y="1941535"/>
              <a:ext cx="11436263" cy="2062103"/>
              <a:chOff x="288098" y="1941535"/>
              <a:chExt cx="11436263" cy="2062103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88098" y="1941535"/>
                <a:ext cx="11436263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sz="4000" smtClean="0">
                    <a:solidFill>
                      <a:srgbClr val="00B050"/>
                    </a:solidFill>
                  </a:rPr>
                  <a:t>root@us2004</a:t>
                </a:r>
                <a:r>
                  <a:rPr lang="en-US" altLang="zh-TW" sz="4000">
                    <a:solidFill>
                      <a:srgbClr val="00B050"/>
                    </a:solidFill>
                  </a:rPr>
                  <a:t>:~# </a:t>
                </a:r>
                <a:r>
                  <a:rPr lang="en-US" altLang="zh-TW" sz="4800" b="1"/>
                  <a:t>nano /etc/pam.d/su</a:t>
                </a:r>
              </a:p>
              <a:p>
                <a:r>
                  <a:rPr lang="en-US" altLang="zh-TW" sz="4000"/>
                  <a:t>auth       required   pam_wheel.so </a:t>
                </a:r>
                <a:r>
                  <a:rPr lang="en-US" altLang="zh-TW" sz="4000" b="1">
                    <a:solidFill>
                      <a:srgbClr val="FF0000"/>
                    </a:solidFill>
                  </a:rPr>
                  <a:t>group=wheel</a:t>
                </a:r>
              </a:p>
              <a:p>
                <a:r>
                  <a:rPr lang="en-US" altLang="zh-TW" sz="4000"/>
                  <a:t>auth       sufficient pam_wheel.so trust </a:t>
                </a:r>
                <a:r>
                  <a:rPr lang="en-US" altLang="zh-TW" sz="4000" b="1">
                    <a:solidFill>
                      <a:srgbClr val="FF0000"/>
                    </a:solidFill>
                  </a:rPr>
                  <a:t>use_1035</a:t>
                </a:r>
                <a:endParaRPr lang="zh-TW" altLang="en-US" sz="4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4" name="右大括弧 3"/>
              <p:cNvSpPr/>
              <p:nvPr/>
            </p:nvSpPr>
            <p:spPr>
              <a:xfrm>
                <a:off x="10509336" y="2931090"/>
                <a:ext cx="313151" cy="851770"/>
              </a:xfrm>
              <a:prstGeom prst="rightBrac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6" name="文字方塊 5"/>
            <p:cNvSpPr txBox="1"/>
            <p:nvPr/>
          </p:nvSpPr>
          <p:spPr>
            <a:xfrm>
              <a:off x="10737756" y="2828753"/>
              <a:ext cx="14542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b="1" smtClean="0">
                  <a:solidFill>
                    <a:srgbClr val="FF0000"/>
                  </a:solidFill>
                </a:rPr>
                <a:t>wheel</a:t>
              </a:r>
              <a:r>
                <a:rPr lang="zh-TW" altLang="en-US" sz="2800" b="1" smtClean="0">
                  <a:solidFill>
                    <a:srgbClr val="FF0000"/>
                  </a:solidFill>
                </a:rPr>
                <a:t>的</a:t>
              </a:r>
              <a:endParaRPr lang="en-US" altLang="zh-TW" sz="2800" b="1" smtClean="0">
                <a:solidFill>
                  <a:srgbClr val="FF0000"/>
                </a:solidFill>
              </a:endParaRPr>
            </a:p>
            <a:p>
              <a:r>
                <a:rPr lang="en-US" altLang="zh-TW" sz="2800" b="1" smtClean="0">
                  <a:solidFill>
                    <a:srgbClr val="FF0000"/>
                  </a:solidFill>
                </a:rPr>
                <a:t>group id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187890" y="4697260"/>
            <a:ext cx="5409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>
                <a:solidFill>
                  <a:srgbClr val="00B050"/>
                </a:solidFill>
              </a:rPr>
              <a:t>root@us2004:~#</a:t>
            </a:r>
            <a:r>
              <a:rPr lang="en-US" altLang="zh-TW" sz="4800" b="1"/>
              <a:t>reboot</a:t>
            </a:r>
            <a:endParaRPr lang="zh-TW" altLang="en-US" sz="4800" b="1"/>
          </a:p>
        </p:txBody>
      </p:sp>
    </p:spTree>
    <p:extLst>
      <p:ext uri="{BB962C8B-B14F-4D97-AF65-F5344CB8AC3E}">
        <p14:creationId xmlns:p14="http://schemas.microsoft.com/office/powerpoint/2010/main" val="3603930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786" y="365125"/>
            <a:ext cx="2705622" cy="4545078"/>
          </a:xfrm>
        </p:spPr>
        <p:txBody>
          <a:bodyPr anchor="t"/>
          <a:lstStyle/>
          <a:p>
            <a:r>
              <a:rPr lang="zh-TW" altLang="en-US" smtClean="0"/>
              <a:t>補充</a:t>
            </a:r>
            <a:r>
              <a:rPr lang="en-US" altLang="zh-TW" smtClean="0"/>
              <a:t>:</a:t>
            </a:r>
            <a:r>
              <a:rPr lang="en-US" altLang="zh-TW"/>
              <a:t>/</a:t>
            </a:r>
            <a:r>
              <a:rPr lang="en-US" altLang="zh-TW" smtClean="0"/>
              <a:t>etc/pam.d/su</a:t>
            </a:r>
            <a:r>
              <a:rPr lang="zh-TW" altLang="en-US" smtClean="0"/>
              <a:t> </a:t>
            </a:r>
            <a:r>
              <a:rPr lang="zh-TW" altLang="en-US"/>
              <a:t>原</a:t>
            </a:r>
            <a:r>
              <a:rPr lang="zh-TW" altLang="en-US" smtClean="0"/>
              <a:t>內容</a:t>
            </a:r>
            <a:endParaRPr lang="zh-TW" altLang="en-US"/>
          </a:p>
        </p:txBody>
      </p:sp>
      <p:grpSp>
        <p:nvGrpSpPr>
          <p:cNvPr id="13" name="群組 12"/>
          <p:cNvGrpSpPr/>
          <p:nvPr/>
        </p:nvGrpSpPr>
        <p:grpSpPr>
          <a:xfrm>
            <a:off x="663879" y="365125"/>
            <a:ext cx="11166561" cy="6278642"/>
            <a:chOff x="663879" y="365125"/>
            <a:chExt cx="11166561" cy="6278642"/>
          </a:xfrm>
        </p:grpSpPr>
        <p:sp>
          <p:nvSpPr>
            <p:cNvPr id="3" name="矩形 2"/>
            <p:cNvSpPr/>
            <p:nvPr/>
          </p:nvSpPr>
          <p:spPr>
            <a:xfrm>
              <a:off x="2843408" y="365125"/>
              <a:ext cx="8869472" cy="57554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bigred@team168:~$ cat /etc/pam.d/su</a:t>
              </a:r>
            </a:p>
            <a:p>
              <a:r>
                <a:rPr lang="en-US" altLang="zh-TW" sz="2400"/>
                <a:t>#</a:t>
              </a:r>
            </a:p>
            <a:p>
              <a:r>
                <a:rPr lang="en-US" altLang="zh-TW" sz="2400"/>
                <a:t># The PAM configuration file for the Shadow `su' service</a:t>
              </a:r>
            </a:p>
            <a:p>
              <a:r>
                <a:rPr lang="en-US" altLang="zh-TW" sz="2400"/>
                <a:t>#</a:t>
              </a:r>
            </a:p>
            <a:p>
              <a:endParaRPr lang="en-US" altLang="zh-TW" sz="2400"/>
            </a:p>
            <a:p>
              <a:r>
                <a:rPr lang="en-US" altLang="zh-TW" sz="2400"/>
                <a:t># This allows root to su without passwords (normal operation)</a:t>
              </a:r>
            </a:p>
            <a:p>
              <a:r>
                <a:rPr lang="en-US" altLang="zh-TW" sz="2400"/>
                <a:t>auth       sufficient pam_rootok.so</a:t>
              </a:r>
            </a:p>
            <a:p>
              <a:r>
                <a:rPr lang="en-US" altLang="zh-TW" sz="2400" smtClean="0"/>
                <a:t># </a:t>
              </a:r>
              <a:r>
                <a:rPr lang="en-US" altLang="zh-TW" sz="2400"/>
                <a:t>Uncomment this to force users to be a member of group root</a:t>
              </a:r>
            </a:p>
            <a:p>
              <a:r>
                <a:rPr lang="en-US" altLang="zh-TW" sz="2400"/>
                <a:t># before they can use `su'. You can also add "group=foo"</a:t>
              </a:r>
            </a:p>
            <a:p>
              <a:r>
                <a:rPr lang="en-US" altLang="zh-TW" sz="2400"/>
                <a:t># to the end of this line if you want to use a group other</a:t>
              </a:r>
            </a:p>
            <a:p>
              <a:r>
                <a:rPr lang="en-US" altLang="zh-TW" sz="2400"/>
                <a:t># than the default "root" (but this may have side effect of</a:t>
              </a:r>
            </a:p>
            <a:p>
              <a:r>
                <a:rPr lang="en-US" altLang="zh-TW" sz="2400"/>
                <a:t># denying "root" user, unless she's a member of "foo" or explicitly</a:t>
              </a:r>
            </a:p>
            <a:p>
              <a:r>
                <a:rPr lang="en-US" altLang="zh-TW" sz="2400"/>
                <a:t># permitted earlier by e.g. "sufficient pam_rootok.so").</a:t>
              </a:r>
            </a:p>
            <a:p>
              <a:r>
                <a:rPr lang="en-US" altLang="zh-TW" sz="2400"/>
                <a:t># (Replaces the `SU_WHEEL_ONLY' option from login.defs)</a:t>
              </a:r>
            </a:p>
            <a:p>
              <a:r>
                <a:rPr lang="en-US" altLang="zh-TW" sz="3200" b="1">
                  <a:solidFill>
                    <a:srgbClr val="FF0000"/>
                  </a:solidFill>
                </a:rPr>
                <a:t># auth       required   pam_wheel.so</a:t>
              </a:r>
            </a:p>
          </p:txBody>
        </p:sp>
        <p:cxnSp>
          <p:nvCxnSpPr>
            <p:cNvPr id="5" name="直線單箭頭接點 4"/>
            <p:cNvCxnSpPr/>
            <p:nvPr/>
          </p:nvCxnSpPr>
          <p:spPr>
            <a:xfrm flipV="1">
              <a:off x="1878904" y="5837129"/>
              <a:ext cx="1089764" cy="2834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663879" y="5962389"/>
              <a:ext cx="12105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smtClean="0">
                  <a:solidFill>
                    <a:srgbClr val="FF0000"/>
                  </a:solidFill>
                </a:rPr>
                <a:t>#</a:t>
              </a:r>
              <a:r>
                <a:rPr lang="zh-TW" altLang="en-US" sz="3200" smtClean="0">
                  <a:solidFill>
                    <a:srgbClr val="FF0000"/>
                  </a:solidFill>
                </a:rPr>
                <a:t>去掉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684853" y="6120547"/>
              <a:ext cx="214558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800" b="1">
                  <a:solidFill>
                    <a:srgbClr val="FF0000"/>
                  </a:solidFill>
                </a:rPr>
                <a:t>group=wheel</a:t>
              </a:r>
              <a:endParaRPr lang="en-US" altLang="zh-TW" sz="2800" b="1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>
              <a:stCxn id="7" idx="1"/>
            </p:cNvCxnSpPr>
            <p:nvPr/>
          </p:nvCxnSpPr>
          <p:spPr>
            <a:xfrm flipH="1" flipV="1">
              <a:off x="9052290" y="5724395"/>
              <a:ext cx="632563" cy="657762"/>
            </a:xfrm>
            <a:prstGeom prst="straightConnector1">
              <a:avLst/>
            </a:prstGeom>
            <a:ln w="762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731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2941</Words>
  <Application>Microsoft Office PowerPoint</Application>
  <PresentationFormat>寬螢幕</PresentationFormat>
  <Paragraphs>444</Paragraphs>
  <Slides>17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新細明體</vt:lpstr>
      <vt:lpstr>Arial</vt:lpstr>
      <vt:lpstr>Calibri</vt:lpstr>
      <vt:lpstr>Calibri Light</vt:lpstr>
      <vt:lpstr>Office 佈景主題</vt:lpstr>
      <vt:lpstr>root</vt:lpstr>
      <vt:lpstr>為root設密碼</vt:lpstr>
      <vt:lpstr>$su - $su</vt:lpstr>
      <vt:lpstr>切換到root</vt:lpstr>
      <vt:lpstr>對某使用者su命令不需要輸入密碼</vt:lpstr>
      <vt:lpstr>操作</vt:lpstr>
      <vt:lpstr>建立wheel群組，查詢wheel群組IP,將帳號加入wheel群組</vt:lpstr>
      <vt:lpstr>改/etc/pam.d/su內容</vt:lpstr>
      <vt:lpstr>補充:/etc/pam.d/su 原內容</vt:lpstr>
      <vt:lpstr>PowerPoint 簡報</vt:lpstr>
      <vt:lpstr>PowerPoint 簡報</vt:lpstr>
      <vt:lpstr>PowerPoint 簡報</vt:lpstr>
      <vt:lpstr>bigred帳號不在Wheel群組,su需要密碼；加入wheel群組後,su不需要密碼</vt:lpstr>
      <vt:lpstr>su - 指令</vt:lpstr>
      <vt:lpstr>$su -  -c  “ 指令”</vt:lpstr>
      <vt:lpstr>放入程式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</dc:title>
  <dc:creator>yangcc</dc:creator>
  <cp:lastModifiedBy>yangcc</cp:lastModifiedBy>
  <cp:revision>35</cp:revision>
  <dcterms:created xsi:type="dcterms:W3CDTF">2020-11-21T16:26:23Z</dcterms:created>
  <dcterms:modified xsi:type="dcterms:W3CDTF">2020-11-22T11:24:56Z</dcterms:modified>
</cp:coreProperties>
</file>