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448" autoAdjust="0"/>
  </p:normalViewPr>
  <p:slideViewPr>
    <p:cSldViewPr snapToGrid="0">
      <p:cViewPr varScale="1">
        <p:scale>
          <a:sx n="51" d="100"/>
          <a:sy n="51" d="100"/>
        </p:scale>
        <p:origin x="7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C2A46-59C1-4CB5-823E-EEC2553D7231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FC9BD-5A1E-47A1-A60C-096B11CE19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342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flowingflying/article/details/5101563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b51.net/article/70314.htm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enjr.tw/97502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51cto.com/fengliang/1839397" TargetMode="External"/><Relationship Id="rId3" Type="http://schemas.openxmlformats.org/officeDocument/2006/relationships/hyperlink" Target="https://blog.51cto.com/fengliang/1840789" TargetMode="External"/><Relationship Id="rId7" Type="http://schemas.openxmlformats.org/officeDocument/2006/relationships/hyperlink" Target="https://blog.51cto.com/search/result?q=%E7%94%A8%E6%B3%95%E6%80%BB%E7%BB%93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log.51cto.com/search/result?q=select" TargetMode="External"/><Relationship Id="rId5" Type="http://schemas.openxmlformats.org/officeDocument/2006/relationships/hyperlink" Target="https://blog.51cto.com/fengliang" TargetMode="External"/><Relationship Id="rId4" Type="http://schemas.openxmlformats.org/officeDocument/2006/relationships/hyperlink" Target="https://www.jb51.net/article/70314.htm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b51.net/article/70314.htm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~$ ./testforseq01</a:t>
            </a:r>
          </a:p>
          <a:p>
            <a:r>
              <a:rPr lang="zh-TW" altLang="en-US" dirty="0" smtClean="0"/>
              <a:t>參數</a:t>
            </a:r>
            <a:r>
              <a:rPr lang="en-US" altLang="zh-TW" dirty="0" smtClean="0"/>
              <a:t>:      01</a:t>
            </a:r>
          </a:p>
          <a:p>
            <a:r>
              <a:rPr lang="zh-TW" altLang="en-US" dirty="0" smtClean="0"/>
              <a:t>參數</a:t>
            </a:r>
            <a:r>
              <a:rPr lang="en-US" altLang="zh-TW" dirty="0" smtClean="0"/>
              <a:t>:      02</a:t>
            </a:r>
          </a:p>
          <a:p>
            <a:r>
              <a:rPr lang="zh-TW" altLang="en-US" dirty="0" smtClean="0"/>
              <a:t>參數</a:t>
            </a:r>
            <a:r>
              <a:rPr lang="en-US" altLang="zh-TW" dirty="0" smtClean="0"/>
              <a:t>:      03</a:t>
            </a:r>
          </a:p>
          <a:p>
            <a:r>
              <a:rPr lang="zh-TW" altLang="en-US" dirty="0" smtClean="0"/>
              <a:t>參數</a:t>
            </a:r>
            <a:r>
              <a:rPr lang="en-US" altLang="zh-TW" dirty="0" smtClean="0"/>
              <a:t>:      04</a:t>
            </a:r>
          </a:p>
          <a:p>
            <a:r>
              <a:rPr lang="zh-TW" altLang="en-US" dirty="0" smtClean="0"/>
              <a:t>參數</a:t>
            </a:r>
            <a:r>
              <a:rPr lang="en-US" altLang="zh-TW" dirty="0" smtClean="0"/>
              <a:t>:      05</a:t>
            </a:r>
          </a:p>
          <a:p>
            <a:r>
              <a:rPr lang="en-US" altLang="zh-TW" dirty="0" smtClean="0"/>
              <a:t>~$ cat testforseq01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for test in $(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 1 5)</a:t>
            </a:r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  echo "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:      0$test"</a:t>
            </a:r>
          </a:p>
          <a:p>
            <a:r>
              <a:rPr lang="en-US" altLang="zh-TW" dirty="0" smtClean="0"/>
              <a:t>done</a:t>
            </a:r>
          </a:p>
          <a:p>
            <a:r>
              <a:rPr lang="en-US" altLang="zh-TW" dirty="0" smtClean="0"/>
              <a:t>ds159@ds159:~$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778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~$ ./testsele06</a:t>
            </a:r>
          </a:p>
          <a:p>
            <a:r>
              <a:rPr lang="zh-TW" altLang="en-US" dirty="0" smtClean="0"/>
              <a:t>請猜一下我喜歡的水果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輸入以下</a:t>
            </a:r>
            <a:r>
              <a:rPr lang="en-US" altLang="zh-TW" dirty="0" smtClean="0"/>
              <a:t>(1-4)</a:t>
            </a:r>
          </a:p>
          <a:p>
            <a:r>
              <a:rPr lang="en-US" altLang="zh-TW" dirty="0" smtClean="0"/>
              <a:t>1) </a:t>
            </a:r>
            <a:r>
              <a:rPr lang="zh-TW" altLang="en-US" dirty="0" smtClean="0"/>
              <a:t>蘋果</a:t>
            </a:r>
          </a:p>
          <a:p>
            <a:r>
              <a:rPr lang="en-US" altLang="zh-TW" dirty="0" smtClean="0"/>
              <a:t>2) </a:t>
            </a:r>
            <a:r>
              <a:rPr lang="zh-TW" altLang="en-US" dirty="0" smtClean="0"/>
              <a:t>梨子</a:t>
            </a:r>
          </a:p>
          <a:p>
            <a:r>
              <a:rPr lang="en-US" altLang="zh-TW" dirty="0" smtClean="0"/>
              <a:t>3) </a:t>
            </a:r>
            <a:r>
              <a:rPr lang="zh-TW" altLang="en-US" dirty="0" smtClean="0"/>
              <a:t>橘子</a:t>
            </a:r>
          </a:p>
          <a:p>
            <a:r>
              <a:rPr lang="en-US" altLang="zh-TW" dirty="0" smtClean="0"/>
              <a:t>4) </a:t>
            </a:r>
            <a:r>
              <a:rPr lang="zh-TW" altLang="en-US" dirty="0" smtClean="0"/>
              <a:t>西瓜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#? 2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2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3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3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4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4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5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5</a:t>
            </a:r>
          </a:p>
          <a:p>
            <a:r>
              <a:rPr lang="zh-TW" altLang="en-US" dirty="0" smtClean="0"/>
              <a:t>輸入以下</a:t>
            </a:r>
            <a:r>
              <a:rPr lang="en-US" altLang="zh-TW" dirty="0" smtClean="0"/>
              <a:t>(1-4)!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1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恭喜</a:t>
            </a:r>
            <a:r>
              <a:rPr lang="en-US" altLang="zh-TW" dirty="0" smtClean="0"/>
              <a:t>! </a:t>
            </a:r>
            <a:r>
              <a:rPr lang="zh-TW" altLang="en-US" dirty="0" smtClean="0"/>
              <a:t>你答對了</a:t>
            </a:r>
            <a:r>
              <a:rPr lang="en-US" altLang="zh-TW" dirty="0" smtClean="0"/>
              <a:t>!!</a:t>
            </a:r>
          </a:p>
          <a:p>
            <a:r>
              <a:rPr lang="zh-TW" altLang="en-US" dirty="0" smtClean="0"/>
              <a:t>本程式結束</a:t>
            </a:r>
          </a:p>
          <a:p>
            <a:r>
              <a:rPr lang="en-US" altLang="zh-TW" dirty="0" smtClean="0"/>
              <a:t>~$</a:t>
            </a:r>
          </a:p>
          <a:p>
            <a:r>
              <a:rPr lang="en-US" altLang="zh-TW" dirty="0" smtClean="0"/>
              <a:t>~$ cat testsele06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clear</a:t>
            </a:r>
          </a:p>
          <a:p>
            <a:r>
              <a:rPr lang="en-US" altLang="zh-TW" dirty="0" smtClean="0"/>
              <a:t>echo "</a:t>
            </a:r>
            <a:r>
              <a:rPr lang="zh-TW" altLang="en-US" dirty="0" smtClean="0"/>
              <a:t>請猜一下我喜歡的水果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輸入以下</a:t>
            </a:r>
            <a:r>
              <a:rPr lang="en-US" altLang="zh-TW" dirty="0" smtClean="0"/>
              <a:t>(1-4)"</a:t>
            </a:r>
          </a:p>
          <a:p>
            <a:r>
              <a:rPr lang="en-US" altLang="zh-TW" dirty="0" smtClean="0"/>
              <a:t>select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in "</a:t>
            </a:r>
            <a:r>
              <a:rPr lang="zh-TW" altLang="en-US" dirty="0" smtClean="0"/>
              <a:t>蘋果</a:t>
            </a:r>
            <a:r>
              <a:rPr lang="en-US" altLang="zh-TW" dirty="0" smtClean="0"/>
              <a:t>" "</a:t>
            </a:r>
            <a:r>
              <a:rPr lang="zh-TW" altLang="en-US" dirty="0" smtClean="0"/>
              <a:t>梨子</a:t>
            </a:r>
            <a:r>
              <a:rPr lang="en-US" altLang="zh-TW" dirty="0" smtClean="0"/>
              <a:t>" "</a:t>
            </a:r>
            <a:r>
              <a:rPr lang="zh-TW" altLang="en-US" dirty="0" smtClean="0"/>
              <a:t>橘子</a:t>
            </a:r>
            <a:r>
              <a:rPr lang="en-US" altLang="zh-TW" dirty="0" smtClean="0"/>
              <a:t>" "</a:t>
            </a:r>
            <a:r>
              <a:rPr lang="zh-TW" altLang="en-US" dirty="0" smtClean="0"/>
              <a:t>西瓜</a:t>
            </a:r>
            <a:r>
              <a:rPr lang="en-US" altLang="zh-TW" dirty="0" smtClean="0"/>
              <a:t>"}</a:t>
            </a:r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  echo "</a:t>
            </a:r>
            <a:r>
              <a:rPr lang="zh-TW" altLang="en-US" dirty="0" smtClean="0"/>
              <a:t>您输入的内容为：</a:t>
            </a:r>
            <a:r>
              <a:rPr lang="en-US" altLang="zh-TW" dirty="0" smtClean="0"/>
              <a:t>$REPLY"</a:t>
            </a:r>
          </a:p>
          <a:p>
            <a:r>
              <a:rPr lang="en-US" altLang="zh-TW" dirty="0" smtClean="0"/>
              <a:t>case $REPLY in</a:t>
            </a:r>
          </a:p>
          <a:p>
            <a:r>
              <a:rPr lang="en-US" altLang="zh-TW" dirty="0" smtClean="0"/>
              <a:t>1)</a:t>
            </a:r>
          </a:p>
          <a:p>
            <a:r>
              <a:rPr lang="en-US" altLang="zh-TW" dirty="0" smtClean="0"/>
              <a:t>    echo "</a:t>
            </a:r>
            <a:r>
              <a:rPr lang="zh-TW" altLang="en-US" dirty="0" smtClean="0"/>
              <a:t>恭喜</a:t>
            </a:r>
            <a:r>
              <a:rPr lang="en-US" altLang="zh-TW" dirty="0" smtClean="0"/>
              <a:t>! </a:t>
            </a:r>
            <a:r>
              <a:rPr lang="zh-TW" altLang="en-US" dirty="0" smtClean="0"/>
              <a:t>你答對了</a:t>
            </a:r>
            <a:r>
              <a:rPr lang="en-US" altLang="zh-TW" dirty="0" smtClean="0"/>
              <a:t>!!"</a:t>
            </a:r>
          </a:p>
          <a:p>
            <a:r>
              <a:rPr lang="en-US" altLang="zh-TW" dirty="0" smtClean="0"/>
              <a:t>    break</a:t>
            </a:r>
          </a:p>
          <a:p>
            <a:r>
              <a:rPr lang="en-US" altLang="zh-TW" dirty="0" smtClean="0"/>
              <a:t>;;</a:t>
            </a:r>
          </a:p>
          <a:p>
            <a:r>
              <a:rPr lang="en-US" altLang="zh-TW" dirty="0" smtClean="0"/>
              <a:t>2)</a:t>
            </a:r>
          </a:p>
          <a:p>
            <a:r>
              <a:rPr lang="en-US" altLang="zh-TW" dirty="0" smtClean="0"/>
              <a:t>    echo "</a:t>
            </a:r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;;</a:t>
            </a:r>
          </a:p>
          <a:p>
            <a:r>
              <a:rPr lang="en-US" altLang="zh-TW" dirty="0" smtClean="0"/>
              <a:t>3)</a:t>
            </a:r>
          </a:p>
          <a:p>
            <a:r>
              <a:rPr lang="en-US" altLang="zh-TW" dirty="0" smtClean="0"/>
              <a:t>    echo "</a:t>
            </a:r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;;</a:t>
            </a:r>
          </a:p>
          <a:p>
            <a:r>
              <a:rPr lang="en-US" altLang="zh-TW" dirty="0" smtClean="0"/>
              <a:t>4)</a:t>
            </a:r>
          </a:p>
          <a:p>
            <a:r>
              <a:rPr lang="en-US" altLang="zh-TW" dirty="0" smtClean="0"/>
              <a:t>    echo "</a:t>
            </a:r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;;</a:t>
            </a:r>
          </a:p>
          <a:p>
            <a:r>
              <a:rPr lang="en-US" altLang="zh-TW" dirty="0" smtClean="0"/>
              <a:t>*)</a:t>
            </a:r>
          </a:p>
          <a:p>
            <a:r>
              <a:rPr lang="en-US" altLang="zh-TW" dirty="0" smtClean="0"/>
              <a:t>    echo "</a:t>
            </a:r>
            <a:r>
              <a:rPr lang="zh-TW" altLang="en-US" dirty="0" smtClean="0"/>
              <a:t>輸入以下</a:t>
            </a:r>
            <a:r>
              <a:rPr lang="en-US" altLang="zh-TW" dirty="0" smtClean="0"/>
              <a:t>(1-4)!</a:t>
            </a:r>
            <a:r>
              <a:rPr lang="zh-TW" altLang="en-US" dirty="0" smtClean="0"/>
              <a:t>再猜一次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;;</a:t>
            </a:r>
          </a:p>
          <a:p>
            <a:r>
              <a:rPr lang="en-US" altLang="zh-TW" dirty="0" err="1" smtClean="0"/>
              <a:t>esac</a:t>
            </a:r>
            <a:endParaRPr lang="en-US" altLang="zh-TW" dirty="0" smtClean="0"/>
          </a:p>
          <a:p>
            <a:r>
              <a:rPr lang="en-US" altLang="zh-TW" dirty="0" smtClean="0"/>
              <a:t>done</a:t>
            </a:r>
          </a:p>
          <a:p>
            <a:r>
              <a:rPr lang="en-US" altLang="zh-TW" dirty="0" smtClean="0"/>
              <a:t>echo  </a:t>
            </a:r>
            <a:r>
              <a:rPr lang="zh-TW" altLang="en-US" dirty="0" smtClean="0"/>
              <a:t>本程式結束</a:t>
            </a:r>
          </a:p>
          <a:p>
            <a:r>
              <a:rPr lang="en-US" altLang="zh-TW" dirty="0" smtClean="0"/>
              <a:t>~$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183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~$ ./testsele06</a:t>
            </a:r>
          </a:p>
          <a:p>
            <a:r>
              <a:rPr lang="zh-TW" altLang="en-US" dirty="0" smtClean="0"/>
              <a:t>請猜一下我喜歡的水果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輸入以下</a:t>
            </a:r>
            <a:r>
              <a:rPr lang="en-US" altLang="zh-TW" dirty="0" smtClean="0"/>
              <a:t>(1-4)</a:t>
            </a:r>
          </a:p>
          <a:p>
            <a:r>
              <a:rPr lang="en-US" altLang="zh-TW" dirty="0" smtClean="0"/>
              <a:t>1) </a:t>
            </a:r>
            <a:r>
              <a:rPr lang="zh-TW" altLang="en-US" dirty="0" smtClean="0"/>
              <a:t>蘋果</a:t>
            </a:r>
          </a:p>
          <a:p>
            <a:r>
              <a:rPr lang="en-US" altLang="zh-TW" dirty="0" smtClean="0"/>
              <a:t>2) </a:t>
            </a:r>
            <a:r>
              <a:rPr lang="zh-TW" altLang="en-US" dirty="0" smtClean="0"/>
              <a:t>梨子</a:t>
            </a:r>
          </a:p>
          <a:p>
            <a:r>
              <a:rPr lang="en-US" altLang="zh-TW" dirty="0" smtClean="0"/>
              <a:t>3) </a:t>
            </a:r>
            <a:r>
              <a:rPr lang="zh-TW" altLang="en-US" dirty="0" smtClean="0"/>
              <a:t>橘子</a:t>
            </a:r>
          </a:p>
          <a:p>
            <a:r>
              <a:rPr lang="en-US" altLang="zh-TW" dirty="0" smtClean="0"/>
              <a:t>4) </a:t>
            </a:r>
            <a:r>
              <a:rPr lang="zh-TW" altLang="en-US" dirty="0" smtClean="0"/>
              <a:t>西瓜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#? 2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2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3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3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4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4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5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5</a:t>
            </a:r>
          </a:p>
          <a:p>
            <a:r>
              <a:rPr lang="zh-TW" altLang="en-US" dirty="0" smtClean="0"/>
              <a:t>輸入以下</a:t>
            </a:r>
            <a:r>
              <a:rPr lang="en-US" altLang="zh-TW" dirty="0" smtClean="0"/>
              <a:t>(1-4)!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1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恭喜</a:t>
            </a:r>
            <a:r>
              <a:rPr lang="en-US" altLang="zh-TW" dirty="0" smtClean="0"/>
              <a:t>! </a:t>
            </a:r>
            <a:r>
              <a:rPr lang="zh-TW" altLang="en-US" dirty="0" smtClean="0"/>
              <a:t>你答對了</a:t>
            </a:r>
            <a:r>
              <a:rPr lang="en-US" altLang="zh-TW" dirty="0" smtClean="0"/>
              <a:t>!!</a:t>
            </a:r>
          </a:p>
          <a:p>
            <a:r>
              <a:rPr lang="zh-TW" altLang="en-US" dirty="0" smtClean="0"/>
              <a:t>本程式結束</a:t>
            </a:r>
          </a:p>
          <a:p>
            <a:r>
              <a:rPr lang="en-US" altLang="zh-TW" dirty="0" smtClean="0"/>
              <a:t>~$</a:t>
            </a:r>
          </a:p>
          <a:p>
            <a:r>
              <a:rPr lang="en-US" altLang="zh-TW" dirty="0" smtClean="0"/>
              <a:t>~$ cat testsele06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clear</a:t>
            </a:r>
          </a:p>
          <a:p>
            <a:r>
              <a:rPr lang="en-US" altLang="zh-TW" dirty="0" smtClean="0"/>
              <a:t>echo "</a:t>
            </a:r>
            <a:r>
              <a:rPr lang="zh-TW" altLang="en-US" dirty="0" smtClean="0"/>
              <a:t>請猜一下我喜歡的水果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輸入以下</a:t>
            </a:r>
            <a:r>
              <a:rPr lang="en-US" altLang="zh-TW" dirty="0" smtClean="0"/>
              <a:t>(1-4)"</a:t>
            </a:r>
          </a:p>
          <a:p>
            <a:r>
              <a:rPr lang="en-US" altLang="zh-TW" dirty="0" smtClean="0"/>
              <a:t>select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in "</a:t>
            </a:r>
            <a:r>
              <a:rPr lang="zh-TW" altLang="en-US" dirty="0" smtClean="0"/>
              <a:t>蘋果</a:t>
            </a:r>
            <a:r>
              <a:rPr lang="en-US" altLang="zh-TW" dirty="0" smtClean="0"/>
              <a:t>" "</a:t>
            </a:r>
            <a:r>
              <a:rPr lang="zh-TW" altLang="en-US" dirty="0" smtClean="0"/>
              <a:t>梨子</a:t>
            </a:r>
            <a:r>
              <a:rPr lang="en-US" altLang="zh-TW" dirty="0" smtClean="0"/>
              <a:t>" "</a:t>
            </a:r>
            <a:r>
              <a:rPr lang="zh-TW" altLang="en-US" dirty="0" smtClean="0"/>
              <a:t>橘子</a:t>
            </a:r>
            <a:r>
              <a:rPr lang="en-US" altLang="zh-TW" dirty="0" smtClean="0"/>
              <a:t>" "</a:t>
            </a:r>
            <a:r>
              <a:rPr lang="zh-TW" altLang="en-US" dirty="0" smtClean="0"/>
              <a:t>西瓜</a:t>
            </a:r>
            <a:r>
              <a:rPr lang="en-US" altLang="zh-TW" dirty="0" smtClean="0"/>
              <a:t>"}</a:t>
            </a:r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  echo "</a:t>
            </a:r>
            <a:r>
              <a:rPr lang="zh-TW" altLang="en-US" dirty="0" smtClean="0"/>
              <a:t>您输入的内容为：</a:t>
            </a:r>
            <a:r>
              <a:rPr lang="en-US" altLang="zh-TW" dirty="0" smtClean="0"/>
              <a:t>$REPLY"</a:t>
            </a:r>
          </a:p>
          <a:p>
            <a:r>
              <a:rPr lang="en-US" altLang="zh-TW" dirty="0" smtClean="0"/>
              <a:t>case $REPLY in</a:t>
            </a:r>
          </a:p>
          <a:p>
            <a:r>
              <a:rPr lang="en-US" altLang="zh-TW" dirty="0" smtClean="0"/>
              <a:t>1)</a:t>
            </a:r>
          </a:p>
          <a:p>
            <a:r>
              <a:rPr lang="en-US" altLang="zh-TW" dirty="0" smtClean="0"/>
              <a:t>    echo "</a:t>
            </a:r>
            <a:r>
              <a:rPr lang="zh-TW" altLang="en-US" dirty="0" smtClean="0"/>
              <a:t>恭喜</a:t>
            </a:r>
            <a:r>
              <a:rPr lang="en-US" altLang="zh-TW" dirty="0" smtClean="0"/>
              <a:t>! </a:t>
            </a:r>
            <a:r>
              <a:rPr lang="zh-TW" altLang="en-US" dirty="0" smtClean="0"/>
              <a:t>你答對了</a:t>
            </a:r>
            <a:r>
              <a:rPr lang="en-US" altLang="zh-TW" dirty="0" smtClean="0"/>
              <a:t>!!"</a:t>
            </a:r>
          </a:p>
          <a:p>
            <a:r>
              <a:rPr lang="en-US" altLang="zh-TW" dirty="0" smtClean="0"/>
              <a:t>    break</a:t>
            </a:r>
          </a:p>
          <a:p>
            <a:r>
              <a:rPr lang="en-US" altLang="zh-TW" dirty="0" smtClean="0"/>
              <a:t>;;</a:t>
            </a:r>
          </a:p>
          <a:p>
            <a:r>
              <a:rPr lang="en-US" altLang="zh-TW" dirty="0" smtClean="0"/>
              <a:t>2)</a:t>
            </a:r>
          </a:p>
          <a:p>
            <a:r>
              <a:rPr lang="en-US" altLang="zh-TW" dirty="0" smtClean="0"/>
              <a:t>    echo "</a:t>
            </a:r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;;</a:t>
            </a:r>
          </a:p>
          <a:p>
            <a:r>
              <a:rPr lang="en-US" altLang="zh-TW" dirty="0" smtClean="0"/>
              <a:t>3)</a:t>
            </a:r>
          </a:p>
          <a:p>
            <a:r>
              <a:rPr lang="en-US" altLang="zh-TW" dirty="0" smtClean="0"/>
              <a:t>    echo "</a:t>
            </a:r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;;</a:t>
            </a:r>
          </a:p>
          <a:p>
            <a:r>
              <a:rPr lang="en-US" altLang="zh-TW" dirty="0" smtClean="0"/>
              <a:t>4)</a:t>
            </a:r>
          </a:p>
          <a:p>
            <a:r>
              <a:rPr lang="en-US" altLang="zh-TW" dirty="0" smtClean="0"/>
              <a:t>    echo "</a:t>
            </a:r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;;</a:t>
            </a:r>
          </a:p>
          <a:p>
            <a:r>
              <a:rPr lang="en-US" altLang="zh-TW" dirty="0" smtClean="0"/>
              <a:t>*)</a:t>
            </a:r>
          </a:p>
          <a:p>
            <a:r>
              <a:rPr lang="en-US" altLang="zh-TW" dirty="0" smtClean="0"/>
              <a:t>    echo "</a:t>
            </a:r>
            <a:r>
              <a:rPr lang="zh-TW" altLang="en-US" dirty="0" smtClean="0"/>
              <a:t>輸入以下</a:t>
            </a:r>
            <a:r>
              <a:rPr lang="en-US" altLang="zh-TW" dirty="0" smtClean="0"/>
              <a:t>(1-4)!</a:t>
            </a:r>
            <a:r>
              <a:rPr lang="zh-TW" altLang="en-US" dirty="0" smtClean="0"/>
              <a:t>再猜一次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;;</a:t>
            </a:r>
          </a:p>
          <a:p>
            <a:r>
              <a:rPr lang="en-US" altLang="zh-TW" dirty="0" err="1" smtClean="0"/>
              <a:t>esac</a:t>
            </a:r>
            <a:endParaRPr lang="en-US" altLang="zh-TW" dirty="0" smtClean="0"/>
          </a:p>
          <a:p>
            <a:r>
              <a:rPr lang="en-US" altLang="zh-TW" dirty="0" smtClean="0"/>
              <a:t>done</a:t>
            </a:r>
          </a:p>
          <a:p>
            <a:r>
              <a:rPr lang="en-US" altLang="zh-TW" dirty="0" smtClean="0"/>
              <a:t>echo  </a:t>
            </a:r>
            <a:r>
              <a:rPr lang="zh-TW" altLang="en-US" dirty="0" smtClean="0"/>
              <a:t>本程式結束</a:t>
            </a:r>
          </a:p>
          <a:p>
            <a:r>
              <a:rPr lang="en-US" altLang="zh-TW" dirty="0" smtClean="0"/>
              <a:t>~$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3067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361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bash shell</a:t>
            </a:r>
            <a:r>
              <a:rPr lang="zh-TW" altLang="en-US" dirty="0" smtClean="0"/>
              <a:t>只支援一維陣列，但引數</a:t>
            </a:r>
            <a:r>
              <a:rPr lang="en-US" altLang="zh-TW" dirty="0" smtClean="0"/>
              <a:t>(0...n)</a:t>
            </a:r>
            <a:r>
              <a:rPr lang="zh-TW" altLang="en-US" dirty="0" smtClean="0"/>
              <a:t>個數沒有限制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陣列表示方式</a:t>
            </a:r>
          </a:p>
          <a:p>
            <a:r>
              <a:rPr lang="en-US" altLang="zh-TW" dirty="0" smtClean="0"/>
              <a:t>array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[0]</a:t>
            </a:r>
          </a:p>
          <a:p>
            <a:r>
              <a:rPr lang="en-US" altLang="zh-TW" dirty="0" smtClean="0"/>
              <a:t>array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[1]</a:t>
            </a:r>
          </a:p>
          <a:p>
            <a:r>
              <a:rPr lang="en-US" altLang="zh-TW" dirty="0" smtClean="0"/>
              <a:t>array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[2]</a:t>
            </a:r>
          </a:p>
          <a:p>
            <a:r>
              <a:rPr lang="en-US" altLang="zh-TW" dirty="0" smtClean="0"/>
              <a:t>array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[3]</a:t>
            </a:r>
          </a:p>
          <a:p>
            <a:r>
              <a:rPr lang="en-US" altLang="zh-TW" dirty="0" smtClean="0"/>
              <a:t>array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[4]</a:t>
            </a:r>
          </a:p>
          <a:p>
            <a:r>
              <a:rPr lang="en-US" altLang="zh-TW" dirty="0" smtClean="0"/>
              <a:t>array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[5]</a:t>
            </a:r>
          </a:p>
          <a:p>
            <a:r>
              <a:rPr lang="en-US" altLang="zh-TW" dirty="0" smtClean="0"/>
              <a:t>...</a:t>
            </a:r>
          </a:p>
          <a:p>
            <a:r>
              <a:rPr lang="en-US" altLang="zh-TW" dirty="0" smtClean="0"/>
              <a:t>array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[n]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顯示陣列內容</a:t>
            </a:r>
          </a:p>
          <a:p>
            <a:r>
              <a:rPr lang="en-US" altLang="zh-TW" dirty="0" smtClean="0"/>
              <a:t>echo ${array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[n]}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設定陣列內容</a:t>
            </a:r>
          </a:p>
          <a:p>
            <a:r>
              <a:rPr lang="zh-TW" altLang="en-US" dirty="0" smtClean="0"/>
              <a:t>方法一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array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[0]=var0</a:t>
            </a:r>
            <a:r>
              <a:rPr lang="zh-TW" altLang="en-US" dirty="0" smtClean="0"/>
              <a:t>內容</a:t>
            </a:r>
          </a:p>
          <a:p>
            <a:r>
              <a:rPr lang="en-US" altLang="zh-TW" dirty="0" err="1" smtClean="0"/>
              <a:t>arrya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[1]=var1</a:t>
            </a:r>
            <a:r>
              <a:rPr lang="zh-TW" altLang="en-US" dirty="0" smtClean="0"/>
              <a:t>內容</a:t>
            </a:r>
          </a:p>
          <a:p>
            <a:r>
              <a:rPr lang="en-US" altLang="zh-TW" dirty="0" err="1" smtClean="0"/>
              <a:t>arrya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[2]=var2</a:t>
            </a:r>
            <a:r>
              <a:rPr lang="zh-TW" altLang="en-US" dirty="0" smtClean="0"/>
              <a:t>內容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array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[n]=</a:t>
            </a:r>
            <a:r>
              <a:rPr lang="en-US" altLang="zh-TW" dirty="0" err="1" smtClean="0"/>
              <a:t>varN</a:t>
            </a:r>
            <a:r>
              <a:rPr lang="zh-TW" altLang="en-US" dirty="0" smtClean="0"/>
              <a:t>內容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方法二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array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=(var0</a:t>
            </a:r>
            <a:r>
              <a:rPr lang="zh-TW" altLang="en-US" dirty="0" smtClean="0"/>
              <a:t>內容 </a:t>
            </a:r>
            <a:r>
              <a:rPr lang="en-US" altLang="zh-TW" dirty="0" smtClean="0"/>
              <a:t>var1</a:t>
            </a:r>
            <a:r>
              <a:rPr lang="zh-TW" altLang="en-US" dirty="0" smtClean="0"/>
              <a:t>內容 </a:t>
            </a:r>
            <a:r>
              <a:rPr lang="en-US" altLang="zh-TW" dirty="0" smtClean="0"/>
              <a:t>var2</a:t>
            </a:r>
            <a:r>
              <a:rPr lang="zh-TW" altLang="en-US" dirty="0" smtClean="0"/>
              <a:t>內容 </a:t>
            </a:r>
            <a:r>
              <a:rPr lang="en-US" altLang="zh-TW" dirty="0" smtClean="0"/>
              <a:t>var3</a:t>
            </a:r>
            <a:r>
              <a:rPr lang="zh-TW" altLang="en-US" dirty="0" smtClean="0"/>
              <a:t>內容 </a:t>
            </a:r>
            <a:r>
              <a:rPr lang="en-US" altLang="zh-TW" dirty="0" smtClean="0"/>
              <a:t>… </a:t>
            </a:r>
            <a:r>
              <a:rPr lang="en-US" altLang="zh-TW" dirty="0" err="1" smtClean="0"/>
              <a:t>varN</a:t>
            </a:r>
            <a:r>
              <a:rPr lang="zh-TW" altLang="en-US" dirty="0" smtClean="0"/>
              <a:t>內容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方法三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array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=([0]=var0</a:t>
            </a:r>
            <a:r>
              <a:rPr lang="zh-TW" altLang="en-US" dirty="0" smtClean="0"/>
              <a:t>內容 </a:t>
            </a:r>
            <a:r>
              <a:rPr lang="en-US" altLang="zh-TW" dirty="0" smtClean="0"/>
              <a:t>[1]=var1</a:t>
            </a:r>
            <a:r>
              <a:rPr lang="zh-TW" altLang="en-US" dirty="0" smtClean="0"/>
              <a:t>內容 </a:t>
            </a:r>
            <a:r>
              <a:rPr lang="en-US" altLang="zh-TW" dirty="0" smtClean="0"/>
              <a:t>[2]=var2</a:t>
            </a:r>
            <a:r>
              <a:rPr lang="zh-TW" altLang="en-US" dirty="0" smtClean="0"/>
              <a:t>內容 </a:t>
            </a:r>
            <a:r>
              <a:rPr lang="en-US" altLang="zh-TW" dirty="0" smtClean="0"/>
              <a:t>… [n]=</a:t>
            </a:r>
            <a:r>
              <a:rPr lang="en-US" altLang="zh-TW" dirty="0" err="1" smtClean="0"/>
              <a:t>varN</a:t>
            </a:r>
            <a:r>
              <a:rPr lang="zh-TW" altLang="en-US" dirty="0" smtClean="0"/>
              <a:t>內容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431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https://blog.csdn.net/flowingflying/article/details/5101563</a:t>
            </a:r>
            <a:endParaRPr lang="en-US" altLang="zh-TW" dirty="0" smtClean="0"/>
          </a:p>
          <a:p>
            <a:r>
              <a:rPr lang="en-US" altLang="zh-TW" dirty="0" smtClean="0"/>
              <a:t>Linux Bash Shell</a:t>
            </a:r>
            <a:r>
              <a:rPr lang="zh-TW" altLang="en-US" dirty="0" smtClean="0"/>
              <a:t>學習（十二）：流程控制</a:t>
            </a:r>
            <a:r>
              <a:rPr lang="en-US" altLang="zh-TW" dirty="0" smtClean="0"/>
              <a:t>——select</a:t>
            </a:r>
          </a:p>
          <a:p>
            <a:r>
              <a:rPr lang="en-US" altLang="zh-TW" dirty="0" smtClean="0"/>
              <a:t>2009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12</a:t>
            </a:r>
            <a:r>
              <a:rPr lang="zh-TW" altLang="en-US" dirty="0" smtClean="0"/>
              <a:t>月</a:t>
            </a:r>
            <a:r>
              <a:rPr lang="en-US" altLang="zh-TW" dirty="0" smtClean="0"/>
              <a:t>29</a:t>
            </a:r>
            <a:r>
              <a:rPr lang="zh-TW" altLang="en-US" dirty="0" smtClean="0"/>
              <a:t>日 </a:t>
            </a:r>
            <a:r>
              <a:rPr lang="en-US" altLang="zh-TW" dirty="0" smtClean="0"/>
              <a:t>21:57:00</a:t>
            </a:r>
            <a:r>
              <a:rPr lang="zh-TW" altLang="en-US" dirty="0" smtClean="0"/>
              <a:t>　</a:t>
            </a:r>
          </a:p>
          <a:p>
            <a:r>
              <a:rPr lang="zh-TW" altLang="en-US" dirty="0" smtClean="0"/>
              <a:t>本文也即</a:t>
            </a:r>
            <a:r>
              <a:rPr lang="en-US" altLang="zh-TW" dirty="0" smtClean="0"/>
              <a:t>《Learning the bash Shell》3rd Edition</a:t>
            </a:r>
            <a:r>
              <a:rPr lang="zh-TW" altLang="en-US" dirty="0" smtClean="0"/>
              <a:t>的第五章</a:t>
            </a:r>
            <a:r>
              <a:rPr lang="en-US" altLang="zh-TW" dirty="0" smtClean="0"/>
              <a:t>Flow Control</a:t>
            </a:r>
            <a:r>
              <a:rPr lang="zh-TW" altLang="en-US" dirty="0" smtClean="0"/>
              <a:t>之讀書筆記之四，但我們將不限於此。</a:t>
            </a:r>
            <a:r>
              <a:rPr lang="en-US" altLang="zh-TW" dirty="0" smtClean="0"/>
              <a:t>flow control</a:t>
            </a:r>
            <a:r>
              <a:rPr lang="zh-TW" altLang="en-US" dirty="0" smtClean="0"/>
              <a:t>是任何程式設計語言中很常用的部分，也包括了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。在這裡，我們將繼續學習他們。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　　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和其他流控制不一樣，在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這類變成語言中沒有類似的語句（</a:t>
            </a:r>
            <a:r>
              <a:rPr lang="en-US" altLang="zh-TW" dirty="0" smtClean="0"/>
              <a:t>C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用於</a:t>
            </a:r>
            <a:r>
              <a:rPr lang="en-US" altLang="zh-TW" dirty="0" smtClean="0"/>
              <a:t>socket</a:t>
            </a:r>
            <a:r>
              <a:rPr lang="zh-TW" altLang="en-US" dirty="0" smtClean="0"/>
              <a:t>，是完全不同的含義，不是流控制）。格式如下：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select name   [in   list ] </a:t>
            </a:r>
          </a:p>
          <a:p>
            <a:r>
              <a:rPr lang="en-US" altLang="zh-TW" dirty="0" smtClean="0"/>
              <a:t>do </a:t>
            </a:r>
          </a:p>
          <a:p>
            <a:r>
              <a:rPr lang="en-US" altLang="zh-TW" dirty="0" smtClean="0"/>
              <a:t>    statements that can use  $name... </a:t>
            </a:r>
          </a:p>
          <a:p>
            <a:r>
              <a:rPr lang="en-US" altLang="zh-TW" dirty="0" smtClean="0"/>
              <a:t>done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　　和</a:t>
            </a:r>
            <a:r>
              <a:rPr lang="en-US" altLang="zh-TW" dirty="0" smtClean="0"/>
              <a:t>for</a:t>
            </a:r>
            <a:r>
              <a:rPr lang="zh-TW" altLang="en-US" dirty="0" smtClean="0"/>
              <a:t>的格式相似，有和</a:t>
            </a:r>
            <a:r>
              <a:rPr lang="en-US" altLang="zh-TW" dirty="0" smtClean="0"/>
              <a:t>for</a:t>
            </a:r>
            <a:r>
              <a:rPr lang="zh-TW" altLang="en-US" dirty="0" smtClean="0"/>
              <a:t>一樣，可以刪除</a:t>
            </a:r>
            <a:r>
              <a:rPr lang="en-US" altLang="zh-TW" dirty="0" smtClean="0"/>
              <a:t>in list</a:t>
            </a:r>
            <a:r>
              <a:rPr lang="zh-TW" altLang="en-US" dirty="0" smtClean="0"/>
              <a:t>，即使用缺省的</a:t>
            </a:r>
            <a:r>
              <a:rPr lang="en-US" altLang="zh-TW" dirty="0" smtClean="0"/>
              <a:t>in $@</a:t>
            </a:r>
            <a:r>
              <a:rPr lang="zh-TW" altLang="en-US" dirty="0" smtClean="0"/>
              <a:t>。通過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，我們很容易創建功能表：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　　執行時的時候，會根據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給出功能表，使用者選擇之後執行</a:t>
            </a:r>
            <a:r>
              <a:rPr lang="en-US" altLang="zh-TW" dirty="0" smtClean="0"/>
              <a:t>statement</a:t>
            </a:r>
            <a:r>
              <a:rPr lang="zh-TW" altLang="en-US" dirty="0" smtClean="0"/>
              <a:t>，所選擇的，放置在</a:t>
            </a:r>
            <a:r>
              <a:rPr lang="en-US" altLang="zh-TW" dirty="0" smtClean="0"/>
              <a:t>$name</a:t>
            </a:r>
            <a:r>
              <a:rPr lang="zh-TW" altLang="en-US" dirty="0" smtClean="0"/>
              <a:t>，執行完之後，再次給出功能表，等等使用者執行，一直迴圈下去，用戶如果向跳出迴圈，可以使用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，下面是一個基本例子：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# select Test Sample </a:t>
            </a:r>
          </a:p>
          <a:p>
            <a:r>
              <a:rPr lang="en-US" altLang="zh-TW" dirty="0" smtClean="0"/>
              <a:t># Test 1: Basic Usage Test </a:t>
            </a:r>
          </a:p>
          <a:p>
            <a:r>
              <a:rPr lang="en-US" altLang="zh-TW" dirty="0" smtClean="0"/>
              <a:t>function test </a:t>
            </a:r>
          </a:p>
          <a:p>
            <a:r>
              <a:rPr lang="en-US" altLang="zh-TW" dirty="0" smtClean="0"/>
              <a:t>{ </a:t>
            </a:r>
          </a:p>
          <a:p>
            <a:r>
              <a:rPr lang="en-US" altLang="zh-TW" dirty="0" smtClean="0"/>
              <a:t>    echo 'select test 1' </a:t>
            </a:r>
          </a:p>
          <a:p>
            <a:r>
              <a:rPr lang="en-US" altLang="zh-TW" dirty="0" smtClean="0"/>
              <a:t>    </a:t>
            </a:r>
            <a:r>
              <a:rPr lang="en-US" altLang="zh-TW" dirty="0" err="1" smtClean="0"/>
              <a:t>mystack</a:t>
            </a:r>
            <a:r>
              <a:rPr lang="en-US" altLang="zh-TW" dirty="0" smtClean="0"/>
              <a:t>='a 123 red ' </a:t>
            </a:r>
          </a:p>
          <a:p>
            <a:r>
              <a:rPr lang="en-US" altLang="zh-TW" dirty="0" smtClean="0"/>
              <a:t>    select entry in $</a:t>
            </a:r>
            <a:r>
              <a:rPr lang="en-US" altLang="zh-TW" dirty="0" err="1" smtClean="0"/>
              <a:t>mystack</a:t>
            </a:r>
            <a:r>
              <a:rPr lang="en-US" altLang="zh-TW" dirty="0" smtClean="0"/>
              <a:t>; do </a:t>
            </a:r>
          </a:p>
          <a:p>
            <a:r>
              <a:rPr lang="en-US" altLang="zh-TW" dirty="0" smtClean="0"/>
              <a:t>        #</a:t>
            </a:r>
            <a:r>
              <a:rPr lang="zh-TW" altLang="en-US" dirty="0" smtClean="0"/>
              <a:t>如果是有效的選擇，則</a:t>
            </a:r>
            <a:r>
              <a:rPr lang="en-US" altLang="zh-TW" dirty="0" smtClean="0"/>
              <a:t>$entry</a:t>
            </a:r>
            <a:r>
              <a:rPr lang="zh-TW" altLang="en-US" dirty="0" smtClean="0"/>
              <a:t>中帶有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中的值，如果是無效的選擇，則為</a:t>
            </a:r>
            <a:r>
              <a:rPr lang="en-US" altLang="zh-TW" dirty="0" smtClean="0"/>
              <a:t>null</a:t>
            </a:r>
            <a:r>
              <a:rPr lang="zh-TW" altLang="en-US" dirty="0" smtClean="0"/>
              <a:t>，因此經常會根據此判斷選擇是否有效，例如用</a:t>
            </a:r>
            <a:r>
              <a:rPr lang="en-US" altLang="zh-TW" dirty="0" smtClean="0"/>
              <a:t>if [ $entry ]</a:t>
            </a:r>
            <a:r>
              <a:rPr lang="zh-TW" altLang="en-US" dirty="0" smtClean="0"/>
              <a:t>。 </a:t>
            </a:r>
          </a:p>
          <a:p>
            <a:r>
              <a:rPr lang="zh-TW" altLang="en-US" dirty="0" smtClean="0"/>
              <a:t>        </a:t>
            </a:r>
            <a:r>
              <a:rPr lang="en-US" altLang="zh-TW" dirty="0" smtClean="0"/>
              <a:t>if [ $entry ]; then </a:t>
            </a:r>
          </a:p>
          <a:p>
            <a:r>
              <a:rPr lang="en-US" altLang="zh-TW" dirty="0" smtClean="0"/>
              <a:t>            echo "You select the choice '$entry'" </a:t>
            </a:r>
          </a:p>
          <a:p>
            <a:r>
              <a:rPr lang="en-US" altLang="zh-TW" dirty="0" smtClean="0"/>
              <a:t>            break   **</a:t>
            </a:r>
            <a:r>
              <a:rPr lang="zh-TW" altLang="en-US" dirty="0" smtClean="0"/>
              <a:t>注：由於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是個迴圈，通過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來跳出迴圈 </a:t>
            </a:r>
          </a:p>
          <a:p>
            <a:r>
              <a:rPr lang="zh-TW" altLang="en-US" dirty="0" smtClean="0"/>
              <a:t>        </a:t>
            </a:r>
            <a:r>
              <a:rPr lang="en-US" altLang="zh-TW" dirty="0" smtClean="0"/>
              <a:t>else </a:t>
            </a:r>
          </a:p>
          <a:p>
            <a:r>
              <a:rPr lang="en-US" altLang="zh-TW" dirty="0" smtClean="0"/>
              <a:t>            echo "</a:t>
            </a:r>
            <a:r>
              <a:rPr lang="en-US" altLang="zh-TW" dirty="0" err="1" smtClean="0"/>
              <a:t>Invaild</a:t>
            </a:r>
            <a:r>
              <a:rPr lang="en-US" altLang="zh-TW" dirty="0" smtClean="0"/>
              <a:t> selection" </a:t>
            </a:r>
          </a:p>
          <a:p>
            <a:r>
              <a:rPr lang="en-US" altLang="zh-TW" dirty="0" smtClean="0"/>
              <a:t>        fi </a:t>
            </a:r>
          </a:p>
          <a:p>
            <a:r>
              <a:rPr lang="en-US" altLang="zh-TW" dirty="0" smtClean="0"/>
              <a:t>   done 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test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執行結果 </a:t>
            </a:r>
          </a:p>
          <a:p>
            <a:r>
              <a:rPr lang="en-US" altLang="zh-TW" dirty="0" smtClean="0"/>
              <a:t>$./select-test </a:t>
            </a:r>
          </a:p>
          <a:p>
            <a:r>
              <a:rPr lang="en-US" altLang="zh-TW" dirty="0" smtClean="0"/>
              <a:t>select test 1 **</a:t>
            </a:r>
            <a:r>
              <a:rPr lang="zh-TW" altLang="en-US" dirty="0" smtClean="0"/>
              <a:t>注：下面開始顯示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中元素，並以功能表的方式出現* </a:t>
            </a:r>
          </a:p>
          <a:p>
            <a:r>
              <a:rPr lang="en-US" altLang="zh-TW" dirty="0" smtClean="0"/>
              <a:t>1) a </a:t>
            </a:r>
          </a:p>
          <a:p>
            <a:r>
              <a:rPr lang="en-US" altLang="zh-TW" dirty="0" smtClean="0"/>
              <a:t>2) 123 </a:t>
            </a:r>
          </a:p>
          <a:p>
            <a:r>
              <a:rPr lang="en-US" altLang="zh-TW" dirty="0" smtClean="0"/>
              <a:t>3) red </a:t>
            </a:r>
          </a:p>
          <a:p>
            <a:r>
              <a:rPr lang="en-US" altLang="zh-TW" dirty="0" smtClean="0"/>
              <a:t>#? h **</a:t>
            </a:r>
            <a:r>
              <a:rPr lang="zh-TW" altLang="en-US" dirty="0" smtClean="0"/>
              <a:t>注：出現提示符號</a:t>
            </a:r>
            <a:r>
              <a:rPr lang="en-US" altLang="zh-TW" dirty="0" smtClean="0"/>
              <a:t>#?</a:t>
            </a:r>
            <a:r>
              <a:rPr lang="zh-TW" altLang="en-US" dirty="0" smtClean="0"/>
              <a:t>，等待用戶輸入選擇，如果直接回車，則再次顯示功能表 </a:t>
            </a:r>
          </a:p>
          <a:p>
            <a:r>
              <a:rPr lang="en-US" altLang="zh-TW" dirty="0" err="1" smtClean="0"/>
              <a:t>Invaild</a:t>
            </a:r>
            <a:r>
              <a:rPr lang="en-US" altLang="zh-TW" dirty="0" smtClean="0"/>
              <a:t> selection </a:t>
            </a:r>
          </a:p>
          <a:p>
            <a:r>
              <a:rPr lang="en-US" altLang="zh-TW" dirty="0" smtClean="0"/>
              <a:t>#? 3 </a:t>
            </a:r>
          </a:p>
          <a:p>
            <a:r>
              <a:rPr lang="en-US" altLang="zh-TW" dirty="0" smtClean="0"/>
              <a:t>You select the </a:t>
            </a:r>
            <a:r>
              <a:rPr lang="en-US" altLang="zh-TW" dirty="0" err="1" smtClean="0"/>
              <a:t>chioce</a:t>
            </a:r>
            <a:r>
              <a:rPr lang="en-US" altLang="zh-TW" dirty="0" smtClean="0"/>
              <a:t> 'red'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　　在</a:t>
            </a:r>
            <a:r>
              <a:rPr lang="en-US" altLang="zh-TW" dirty="0" smtClean="0"/>
              <a:t>Linux Bash Shell</a:t>
            </a:r>
            <a:r>
              <a:rPr lang="zh-TW" altLang="en-US" dirty="0" smtClean="0"/>
              <a:t>學習（五）：特殊檔、別名、選項和參數 中對於提示符，提到了</a:t>
            </a:r>
            <a:r>
              <a:rPr lang="en-US" altLang="zh-TW" dirty="0" smtClean="0"/>
              <a:t>PS1</a:t>
            </a:r>
            <a:r>
              <a:rPr lang="zh-TW" altLang="en-US" dirty="0" smtClean="0"/>
              <a:t>和</a:t>
            </a:r>
            <a:r>
              <a:rPr lang="en-US" altLang="zh-TW" dirty="0" smtClean="0"/>
              <a:t>PS2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中，給出的提示符，即上面例子中的</a:t>
            </a:r>
            <a:r>
              <a:rPr lang="en-US" altLang="zh-TW" dirty="0" smtClean="0"/>
              <a:t>#?</a:t>
            </a:r>
            <a:r>
              <a:rPr lang="zh-TW" altLang="en-US" dirty="0" smtClean="0"/>
              <a:t>就是</a:t>
            </a:r>
            <a:r>
              <a:rPr lang="en-US" altLang="zh-TW" dirty="0" smtClean="0"/>
              <a:t>PS3</a:t>
            </a:r>
            <a:r>
              <a:rPr lang="zh-TW" altLang="en-US" dirty="0" smtClean="0"/>
              <a:t>，我們可以在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中對</a:t>
            </a:r>
            <a:r>
              <a:rPr lang="en-US" altLang="zh-TW" dirty="0" smtClean="0"/>
              <a:t>PS3</a:t>
            </a:r>
            <a:r>
              <a:rPr lang="zh-TW" altLang="en-US" dirty="0" smtClean="0"/>
              <a:t>進行重新定義。例如</a:t>
            </a:r>
            <a:r>
              <a:rPr lang="en-US" altLang="zh-TW" dirty="0" smtClean="0"/>
              <a:t>PS3=”Please select a choice : ”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執行完</a:t>
            </a:r>
            <a:r>
              <a:rPr lang="en-US" altLang="zh-TW" dirty="0" smtClean="0"/>
              <a:t>statement</a:t>
            </a:r>
            <a:r>
              <a:rPr lang="zh-TW" altLang="en-US" dirty="0" smtClean="0"/>
              <a:t>，將繼續出現提示符，等待下次輸入，如果需要從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的迴圈中退出來，使用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。如果直接鍵入</a:t>
            </a:r>
            <a:r>
              <a:rPr lang="en-US" altLang="zh-TW" dirty="0" smtClean="0"/>
              <a:t>[</a:t>
            </a:r>
            <a:r>
              <a:rPr lang="zh-TW" altLang="en-US" dirty="0" smtClean="0"/>
              <a:t>回車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，則再次顯示功能表。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　　相關連結</a:t>
            </a:r>
            <a:r>
              <a:rPr lang="en-US" altLang="zh-TW" dirty="0" smtClean="0"/>
              <a:t>: </a:t>
            </a:r>
            <a:r>
              <a:rPr lang="zh-TW" altLang="en-US" dirty="0" smtClean="0"/>
              <a:t>我的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操作相關文章</a:t>
            </a:r>
          </a:p>
          <a:p>
            <a:r>
              <a:rPr lang="en-US" altLang="zh-TW" dirty="0" smtClean="0"/>
              <a:t>————————————————</a:t>
            </a:r>
          </a:p>
          <a:p>
            <a:r>
              <a:rPr lang="zh-TW" altLang="en-US" dirty="0" smtClean="0"/>
              <a:t>版權聲明：本文為</a:t>
            </a:r>
            <a:r>
              <a:rPr lang="en-US" altLang="zh-TW" dirty="0" smtClean="0"/>
              <a:t>CSDN</a:t>
            </a:r>
            <a:r>
              <a:rPr lang="zh-TW" altLang="en-US" dirty="0" smtClean="0"/>
              <a:t>博主「愷風」的原創文章，遵循 </a:t>
            </a:r>
            <a:r>
              <a:rPr lang="en-US" altLang="zh-TW" dirty="0" smtClean="0"/>
              <a:t>CC 4.0 BY-SA </a:t>
            </a:r>
            <a:r>
              <a:rPr lang="zh-TW" altLang="en-US" dirty="0" smtClean="0"/>
              <a:t>版權協定，轉載請附上原文出處連結及本聲明。</a:t>
            </a:r>
          </a:p>
          <a:p>
            <a:r>
              <a:rPr lang="zh-TW" altLang="en-US" dirty="0" smtClean="0"/>
              <a:t>原文連結：</a:t>
            </a:r>
            <a:r>
              <a:rPr lang="en-US" altLang="zh-TW" dirty="0" smtClean="0"/>
              <a:t>https://blog.csdn.net/flowingflying/article/details/5101563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839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#!/bin/bash </a:t>
            </a:r>
          </a:p>
          <a:p>
            <a:r>
              <a:rPr lang="en-US" altLang="zh-TW" dirty="0" smtClean="0"/>
              <a:t>fruits=( </a:t>
            </a:r>
          </a:p>
          <a:p>
            <a:r>
              <a:rPr lang="en-US" altLang="zh-TW" dirty="0" smtClean="0"/>
              <a:t>  “</a:t>
            </a:r>
            <a:r>
              <a:rPr lang="zh-TW" altLang="en-US" dirty="0" smtClean="0"/>
              <a:t>蘋果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  “</a:t>
            </a:r>
            <a:r>
              <a:rPr lang="zh-TW" altLang="en-US" dirty="0" smtClean="0"/>
              <a:t>梨子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  “</a:t>
            </a:r>
            <a:r>
              <a:rPr lang="zh-TW" altLang="en-US" dirty="0" smtClean="0"/>
              <a:t>橘子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  “</a:t>
            </a:r>
            <a:r>
              <a:rPr lang="zh-TW" altLang="en-US" dirty="0" smtClean="0"/>
              <a:t>西瓜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) </a:t>
            </a:r>
          </a:p>
          <a:p>
            <a:r>
              <a:rPr lang="en-US" altLang="zh-TW" dirty="0" smtClean="0"/>
              <a:t>echo “</a:t>
            </a:r>
            <a:r>
              <a:rPr lang="zh-TW" altLang="en-US" dirty="0" smtClean="0"/>
              <a:t>請猜一水果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select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in ${fruits[@]} </a:t>
            </a:r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echo "</a:t>
            </a:r>
            <a:r>
              <a:rPr lang="zh-TW" altLang="en-US" dirty="0" smtClean="0"/>
              <a:t>您输入的内容为：</a:t>
            </a:r>
            <a:r>
              <a:rPr lang="en-US" altLang="zh-TW" dirty="0" smtClean="0"/>
              <a:t>$REPLY"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if [ $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= “</a:t>
            </a:r>
            <a:r>
              <a:rPr lang="zh-TW" altLang="en-US" dirty="0" smtClean="0"/>
              <a:t>蘋果</a:t>
            </a:r>
            <a:r>
              <a:rPr lang="en-US" altLang="zh-TW" dirty="0" smtClean="0"/>
              <a:t>" ] ; then</a:t>
            </a:r>
          </a:p>
          <a:p>
            <a:r>
              <a:rPr lang="en-US" altLang="zh-TW" dirty="0" smtClean="0"/>
              <a:t>    echo “</a:t>
            </a:r>
            <a:r>
              <a:rPr lang="zh-TW" altLang="en-US" dirty="0" smtClean="0"/>
              <a:t>恭喜 答對了</a:t>
            </a:r>
            <a:r>
              <a:rPr lang="en-US" altLang="zh-TW" dirty="0" smtClean="0"/>
              <a:t>!"</a:t>
            </a:r>
          </a:p>
          <a:p>
            <a:r>
              <a:rPr lang="en-US" altLang="zh-TW" dirty="0" smtClean="0"/>
              <a:t>    break</a:t>
            </a:r>
          </a:p>
          <a:p>
            <a:r>
              <a:rPr lang="en-US" altLang="zh-TW" dirty="0" smtClean="0"/>
              <a:t>  else</a:t>
            </a:r>
          </a:p>
          <a:p>
            <a:r>
              <a:rPr lang="en-US" altLang="zh-TW" dirty="0" smtClean="0"/>
              <a:t>    echo “</a:t>
            </a:r>
            <a:r>
              <a:rPr lang="zh-TW" altLang="en-US" dirty="0" smtClean="0"/>
              <a:t>再猜一下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  fi</a:t>
            </a:r>
          </a:p>
          <a:p>
            <a:r>
              <a:rPr lang="en-US" altLang="zh-TW" dirty="0" smtClean="0"/>
              <a:t>Done</a:t>
            </a:r>
          </a:p>
          <a:p>
            <a:r>
              <a:rPr lang="en-US" altLang="zh-TW" dirty="0" smtClean="0"/>
              <a:t>Echo </a:t>
            </a:r>
            <a:r>
              <a:rPr lang="zh-TW" altLang="en-US" dirty="0" smtClean="0"/>
              <a:t>結束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&gt;&gt;&gt;</a:t>
            </a:r>
          </a:p>
          <a:p>
            <a:r>
              <a:rPr lang="en-US" altLang="zh-TW" dirty="0" smtClean="0"/>
              <a:t>https://www.jb51.net/article/70314.htm</a:t>
            </a:r>
          </a:p>
          <a:p>
            <a:r>
              <a:rPr lang="en-US" altLang="zh-TW" dirty="0" smtClean="0"/>
              <a:t>select</a:t>
            </a:r>
            <a:r>
              <a:rPr lang="zh-TW" altLang="en-US" dirty="0" smtClean="0"/>
              <a:t>命令，這個命令可以説明我們完成功能表選擇功能。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格式</a:t>
            </a:r>
          </a:p>
          <a:p>
            <a:r>
              <a:rPr lang="zh-TW" altLang="en-US" dirty="0" smtClean="0"/>
              <a:t>我今天也是第一次使用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流程控制，在</a:t>
            </a:r>
            <a:r>
              <a:rPr lang="en-US" altLang="zh-TW" dirty="0" err="1" smtClean="0"/>
              <a:t>php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</a:t>
            </a:r>
            <a:r>
              <a:rPr lang="zh-TW" altLang="en-US" dirty="0" smtClean="0"/>
              <a:t>這些語言中並沒有實現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功能。</a:t>
            </a:r>
            <a:r>
              <a:rPr lang="en-US" altLang="zh-TW" dirty="0" smtClean="0"/>
              <a:t>Bash Shell</a:t>
            </a:r>
            <a:r>
              <a:rPr lang="zh-TW" altLang="en-US" dirty="0" smtClean="0"/>
              <a:t>中，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格式如下：</a:t>
            </a:r>
          </a:p>
          <a:p>
            <a:endParaRPr lang="zh-TW" altLang="en-US" dirty="0" smtClean="0"/>
          </a:p>
          <a:p>
            <a:endParaRPr lang="zh-TW" altLang="en-US" dirty="0" smtClean="0"/>
          </a:p>
          <a:p>
            <a:r>
              <a:rPr lang="en-US" altLang="zh-TW" dirty="0" smtClean="0"/>
              <a:t>select $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in ${list[@]} </a:t>
            </a:r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  statements that can use $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done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執行時，會根據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陣列給出選擇功能表，使用者選擇後的結果保存在</a:t>
            </a:r>
            <a:r>
              <a:rPr lang="en-US" altLang="zh-TW" dirty="0" smtClean="0"/>
              <a:t>$</a:t>
            </a:r>
            <a:r>
              <a:rPr lang="en-US" altLang="zh-TW" dirty="0" err="1" smtClean="0"/>
              <a:t>var</a:t>
            </a:r>
            <a:r>
              <a:rPr lang="zh-TW" altLang="en-US" dirty="0" smtClean="0"/>
              <a:t>變數中，然後執行</a:t>
            </a:r>
            <a:r>
              <a:rPr lang="en-US" altLang="zh-TW" dirty="0" smtClean="0"/>
              <a:t>statements</a:t>
            </a:r>
            <a:r>
              <a:rPr lang="zh-TW" altLang="en-US" dirty="0" smtClean="0"/>
              <a:t>語句。執行完成後，再次給出功能表，等待使用者選擇。如果使用者想跳出選擇迴圈，需要在循環體中根據條件增加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語句。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示例</a:t>
            </a:r>
          </a:p>
          <a:p>
            <a:r>
              <a:rPr lang="zh-TW" altLang="en-US" dirty="0" smtClean="0"/>
              <a:t>給出一個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的示例，大家可以參考：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 </a:t>
            </a:r>
            <a:r>
              <a:rPr lang="en-US" altLang="zh-TW" dirty="0" smtClean="0">
                <a:hlinkClick r:id="rId3"/>
              </a:rPr>
              <a:t>https://www.jb51.net/article/70314.htm</a:t>
            </a:r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#!/bin/bash 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fruits=( </a:t>
            </a:r>
          </a:p>
          <a:p>
            <a:r>
              <a:rPr lang="en-US" altLang="zh-TW" dirty="0" smtClean="0"/>
              <a:t>  "apple"</a:t>
            </a:r>
          </a:p>
          <a:p>
            <a:r>
              <a:rPr lang="en-US" altLang="zh-TW" dirty="0" smtClean="0"/>
              <a:t>  "pear"</a:t>
            </a:r>
          </a:p>
          <a:p>
            <a:r>
              <a:rPr lang="en-US" altLang="zh-TW" dirty="0" smtClean="0"/>
              <a:t>  "orange"</a:t>
            </a:r>
          </a:p>
          <a:p>
            <a:r>
              <a:rPr lang="en-US" altLang="zh-TW" dirty="0" smtClean="0"/>
              <a:t>  "watermelon"</a:t>
            </a:r>
          </a:p>
          <a:p>
            <a:r>
              <a:rPr lang="en-US" altLang="zh-TW" dirty="0" smtClean="0"/>
              <a:t>) 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echo "Please guess which fruit I like :"</a:t>
            </a:r>
          </a:p>
          <a:p>
            <a:r>
              <a:rPr lang="en-US" altLang="zh-TW" dirty="0" smtClean="0"/>
              <a:t>select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in ${fruits[@]} </a:t>
            </a:r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  if [ $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= "apple" ]; then</a:t>
            </a:r>
          </a:p>
          <a:p>
            <a:r>
              <a:rPr lang="en-US" altLang="zh-TW" dirty="0" smtClean="0"/>
              <a:t>    echo "Congratulations, you are my good </a:t>
            </a:r>
            <a:r>
              <a:rPr lang="en-US" altLang="zh-TW" dirty="0" err="1" smtClean="0"/>
              <a:t>firend</a:t>
            </a:r>
            <a:r>
              <a:rPr lang="en-US" altLang="zh-TW" dirty="0" smtClean="0"/>
              <a:t>!"</a:t>
            </a:r>
          </a:p>
          <a:p>
            <a:r>
              <a:rPr lang="en-US" altLang="zh-TW" dirty="0" smtClean="0"/>
              <a:t>    break</a:t>
            </a:r>
          </a:p>
          <a:p>
            <a:r>
              <a:rPr lang="en-US" altLang="zh-TW" dirty="0" smtClean="0"/>
              <a:t>  else</a:t>
            </a:r>
          </a:p>
          <a:p>
            <a:r>
              <a:rPr lang="en-US" altLang="zh-TW" dirty="0" smtClean="0"/>
              <a:t>    echo "Try again!"</a:t>
            </a:r>
          </a:p>
          <a:p>
            <a:r>
              <a:rPr lang="en-US" altLang="zh-TW" dirty="0" smtClean="0"/>
              <a:t>  fi</a:t>
            </a:r>
          </a:p>
          <a:p>
            <a:r>
              <a:rPr lang="en-US" altLang="zh-TW" dirty="0" smtClean="0"/>
              <a:t>done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810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分列寫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705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分列寫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056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分列寫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238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改成中文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===</a:t>
            </a:r>
          </a:p>
          <a:p>
            <a:r>
              <a:rPr lang="zh-TW" altLang="en-US" dirty="0" smtClean="0"/>
              <a:t>寫成一列</a:t>
            </a:r>
            <a:endParaRPr lang="en-US" altLang="zh-TW" dirty="0" smtClean="0"/>
          </a:p>
          <a:p>
            <a:r>
              <a:rPr lang="en-US" altLang="zh-TW" dirty="0" smtClean="0"/>
              <a:t>===</a:t>
            </a:r>
          </a:p>
          <a:p>
            <a:r>
              <a:rPr lang="en-US" altLang="zh-TW" dirty="0" smtClean="0"/>
              <a:t>~$ ./testsele02</a:t>
            </a:r>
          </a:p>
          <a:p>
            <a:r>
              <a:rPr lang="zh-TW" altLang="en-US" dirty="0" smtClean="0"/>
              <a:t>請猜一下我喜歡的水果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輸入以下</a:t>
            </a:r>
            <a:r>
              <a:rPr lang="en-US" altLang="zh-TW" dirty="0" smtClean="0"/>
              <a:t>(1-4)</a:t>
            </a:r>
          </a:p>
          <a:p>
            <a:r>
              <a:rPr lang="en-US" altLang="zh-TW" dirty="0" smtClean="0"/>
              <a:t>1) apple</a:t>
            </a:r>
          </a:p>
          <a:p>
            <a:r>
              <a:rPr lang="en-US" altLang="zh-TW" dirty="0" smtClean="0"/>
              <a:t>2) pear</a:t>
            </a:r>
          </a:p>
          <a:p>
            <a:r>
              <a:rPr lang="en-US" altLang="zh-TW" dirty="0" smtClean="0"/>
              <a:t>3) orange</a:t>
            </a:r>
          </a:p>
          <a:p>
            <a:r>
              <a:rPr lang="en-US" altLang="zh-TW" dirty="0" smtClean="0"/>
              <a:t>4) watermelon</a:t>
            </a:r>
          </a:p>
          <a:p>
            <a:r>
              <a:rPr lang="en-US" altLang="zh-TW" dirty="0" smtClean="0"/>
              <a:t>#? 2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2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3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3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4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4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1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恭喜</a:t>
            </a:r>
            <a:r>
              <a:rPr lang="en-US" altLang="zh-TW" dirty="0" smtClean="0"/>
              <a:t>! </a:t>
            </a:r>
            <a:r>
              <a:rPr lang="zh-TW" altLang="en-US" dirty="0" smtClean="0"/>
              <a:t>你答對了</a:t>
            </a:r>
            <a:r>
              <a:rPr lang="en-US" altLang="zh-TW" dirty="0" smtClean="0"/>
              <a:t>!!</a:t>
            </a:r>
          </a:p>
          <a:p>
            <a:r>
              <a:rPr lang="zh-TW" altLang="en-US" dirty="0" smtClean="0"/>
              <a:t>本程式結束</a:t>
            </a:r>
          </a:p>
          <a:p>
            <a:r>
              <a:rPr lang="en-US" altLang="zh-TW" dirty="0" smtClean="0"/>
              <a:t>~$ cat testsele02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clear</a:t>
            </a:r>
          </a:p>
          <a:p>
            <a:r>
              <a:rPr lang="en-US" altLang="zh-TW" dirty="0" smtClean="0"/>
              <a:t>fruits=("apple" "pear" "orange" "watermelon")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echo "</a:t>
            </a:r>
            <a:r>
              <a:rPr lang="zh-TW" altLang="en-US" dirty="0" smtClean="0"/>
              <a:t>請猜一下我喜歡的水果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輸入以下</a:t>
            </a:r>
            <a:r>
              <a:rPr lang="en-US" altLang="zh-TW" dirty="0" smtClean="0"/>
              <a:t>(1-4)"</a:t>
            </a:r>
          </a:p>
          <a:p>
            <a:r>
              <a:rPr lang="en-US" altLang="zh-TW" dirty="0" smtClean="0"/>
              <a:t>select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in ${fruits[@]}</a:t>
            </a:r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  echo "</a:t>
            </a:r>
            <a:r>
              <a:rPr lang="zh-TW" altLang="en-US" dirty="0" smtClean="0"/>
              <a:t>您输入的内容为：</a:t>
            </a:r>
            <a:r>
              <a:rPr lang="en-US" altLang="zh-TW" dirty="0" smtClean="0"/>
              <a:t>$REPLY"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if [ $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= "apple" ]; then</a:t>
            </a:r>
          </a:p>
          <a:p>
            <a:r>
              <a:rPr lang="en-US" altLang="zh-TW" dirty="0" smtClean="0"/>
              <a:t>    echo "</a:t>
            </a:r>
            <a:r>
              <a:rPr lang="zh-TW" altLang="en-US" dirty="0" smtClean="0"/>
              <a:t>恭喜</a:t>
            </a:r>
            <a:r>
              <a:rPr lang="en-US" altLang="zh-TW" dirty="0" smtClean="0"/>
              <a:t>! </a:t>
            </a:r>
            <a:r>
              <a:rPr lang="zh-TW" altLang="en-US" dirty="0" smtClean="0"/>
              <a:t>你答對了</a:t>
            </a:r>
            <a:r>
              <a:rPr lang="en-US" altLang="zh-TW" dirty="0" smtClean="0"/>
              <a:t>!!"</a:t>
            </a:r>
          </a:p>
          <a:p>
            <a:r>
              <a:rPr lang="en-US" altLang="zh-TW" dirty="0" smtClean="0"/>
              <a:t>    break</a:t>
            </a:r>
          </a:p>
          <a:p>
            <a:r>
              <a:rPr lang="en-US" altLang="zh-TW" dirty="0" smtClean="0"/>
              <a:t>  else</a:t>
            </a:r>
          </a:p>
          <a:p>
            <a:r>
              <a:rPr lang="en-US" altLang="zh-TW" dirty="0" smtClean="0"/>
              <a:t>    echo "</a:t>
            </a:r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  fi</a:t>
            </a:r>
          </a:p>
          <a:p>
            <a:r>
              <a:rPr lang="en-US" altLang="zh-TW" dirty="0" smtClean="0"/>
              <a:t>done</a:t>
            </a:r>
          </a:p>
          <a:p>
            <a:r>
              <a:rPr lang="en-US" altLang="zh-TW" dirty="0" smtClean="0"/>
              <a:t>echo  </a:t>
            </a:r>
            <a:r>
              <a:rPr lang="zh-TW" altLang="en-US" dirty="0" smtClean="0"/>
              <a:t>本程式結束</a:t>
            </a:r>
          </a:p>
          <a:p>
            <a:endParaRPr lang="zh-TW" altLang="en-US" dirty="0" smtClean="0"/>
          </a:p>
          <a:p>
            <a:endParaRPr lang="zh-TW" altLang="en-US" dirty="0" smtClean="0"/>
          </a:p>
          <a:p>
            <a:r>
              <a:rPr lang="en-US" altLang="zh-TW" dirty="0" smtClean="0"/>
              <a:t>~$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282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代表對方電腦開機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sz="1200" dirty="0" smtClean="0"/>
              <a:t>ping -c 1 -w 1 ${network}.${</a:t>
            </a:r>
            <a:r>
              <a:rPr lang="en-US" altLang="zh-TW" sz="1200" dirty="0" err="1" smtClean="0"/>
              <a:t>ip</a:t>
            </a:r>
            <a:r>
              <a:rPr lang="en-US" altLang="zh-TW" sz="1200" dirty="0" smtClean="0"/>
              <a:t>}</a:t>
            </a:r>
          </a:p>
          <a:p>
            <a:pPr marL="0" indent="0">
              <a:buNone/>
            </a:pPr>
            <a:r>
              <a:rPr lang="en-US" altLang="zh-TW" sz="1200" dirty="0" smtClean="0"/>
              <a:t>        if [ $?  == 0 ]; then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5042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~$ ./testsele03</a:t>
            </a:r>
          </a:p>
          <a:p>
            <a:r>
              <a:rPr lang="zh-TW" altLang="en-US" dirty="0" smtClean="0"/>
              <a:t>請猜一下我喜歡的水果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輸入以下</a:t>
            </a:r>
            <a:r>
              <a:rPr lang="en-US" altLang="zh-TW" dirty="0" smtClean="0"/>
              <a:t>(1-4)</a:t>
            </a:r>
          </a:p>
          <a:p>
            <a:r>
              <a:rPr lang="en-US" altLang="zh-TW" dirty="0" smtClean="0"/>
              <a:t>1) </a:t>
            </a:r>
            <a:r>
              <a:rPr lang="zh-TW" altLang="en-US" dirty="0" smtClean="0"/>
              <a:t>蘋果</a:t>
            </a:r>
          </a:p>
          <a:p>
            <a:r>
              <a:rPr lang="en-US" altLang="zh-TW" dirty="0" smtClean="0"/>
              <a:t>2) </a:t>
            </a:r>
            <a:r>
              <a:rPr lang="zh-TW" altLang="en-US" dirty="0" smtClean="0"/>
              <a:t>梨子</a:t>
            </a:r>
          </a:p>
          <a:p>
            <a:r>
              <a:rPr lang="en-US" altLang="zh-TW" dirty="0" smtClean="0"/>
              <a:t>3) </a:t>
            </a:r>
            <a:r>
              <a:rPr lang="zh-TW" altLang="en-US" dirty="0" smtClean="0"/>
              <a:t>橘子</a:t>
            </a:r>
          </a:p>
          <a:p>
            <a:r>
              <a:rPr lang="en-US" altLang="zh-TW" dirty="0" smtClean="0"/>
              <a:t>4) </a:t>
            </a:r>
            <a:r>
              <a:rPr lang="zh-TW" altLang="en-US" dirty="0" smtClean="0"/>
              <a:t>西瓜</a:t>
            </a:r>
          </a:p>
          <a:p>
            <a:r>
              <a:rPr lang="en-US" altLang="zh-TW" dirty="0" smtClean="0"/>
              <a:t>#? 2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2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3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3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4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4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1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恭喜</a:t>
            </a:r>
            <a:r>
              <a:rPr lang="en-US" altLang="zh-TW" dirty="0" smtClean="0"/>
              <a:t>! </a:t>
            </a:r>
            <a:r>
              <a:rPr lang="zh-TW" altLang="en-US" dirty="0" smtClean="0"/>
              <a:t>你答對了</a:t>
            </a:r>
            <a:r>
              <a:rPr lang="en-US" altLang="zh-TW" dirty="0" smtClean="0"/>
              <a:t>!!</a:t>
            </a:r>
          </a:p>
          <a:p>
            <a:r>
              <a:rPr lang="zh-TW" altLang="en-US" dirty="0" smtClean="0"/>
              <a:t>本程式結束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~$ cat testsele03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clear</a:t>
            </a:r>
          </a:p>
          <a:p>
            <a:r>
              <a:rPr lang="en-US" altLang="zh-TW" dirty="0" smtClean="0"/>
              <a:t>fruits=("</a:t>
            </a:r>
            <a:r>
              <a:rPr lang="zh-TW" altLang="en-US" dirty="0" smtClean="0"/>
              <a:t>蘋果</a:t>
            </a:r>
            <a:r>
              <a:rPr lang="en-US" altLang="zh-TW" dirty="0" smtClean="0"/>
              <a:t>" "</a:t>
            </a:r>
            <a:r>
              <a:rPr lang="zh-TW" altLang="en-US" dirty="0" smtClean="0"/>
              <a:t>梨子</a:t>
            </a:r>
            <a:r>
              <a:rPr lang="en-US" altLang="zh-TW" dirty="0" smtClean="0"/>
              <a:t>" "</a:t>
            </a:r>
            <a:r>
              <a:rPr lang="zh-TW" altLang="en-US" dirty="0" smtClean="0"/>
              <a:t>橘子</a:t>
            </a:r>
            <a:r>
              <a:rPr lang="en-US" altLang="zh-TW" dirty="0" smtClean="0"/>
              <a:t>" "</a:t>
            </a:r>
            <a:r>
              <a:rPr lang="zh-TW" altLang="en-US" dirty="0" smtClean="0"/>
              <a:t>西瓜</a:t>
            </a:r>
            <a:r>
              <a:rPr lang="en-US" altLang="zh-TW" dirty="0" smtClean="0"/>
              <a:t>")</a:t>
            </a:r>
          </a:p>
          <a:p>
            <a:r>
              <a:rPr lang="en-US" altLang="zh-TW" dirty="0" smtClean="0"/>
              <a:t>echo "</a:t>
            </a:r>
            <a:r>
              <a:rPr lang="zh-TW" altLang="en-US" dirty="0" smtClean="0"/>
              <a:t>請猜一下我喜歡的水果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輸入以下</a:t>
            </a:r>
            <a:r>
              <a:rPr lang="en-US" altLang="zh-TW" dirty="0" smtClean="0"/>
              <a:t>(1-4)"</a:t>
            </a:r>
          </a:p>
          <a:p>
            <a:r>
              <a:rPr lang="en-US" altLang="zh-TW" dirty="0" smtClean="0"/>
              <a:t>select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in ${fruits[@]}</a:t>
            </a:r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  echo "</a:t>
            </a:r>
            <a:r>
              <a:rPr lang="zh-TW" altLang="en-US" dirty="0" smtClean="0"/>
              <a:t>您输入的内容为：</a:t>
            </a:r>
            <a:r>
              <a:rPr lang="en-US" altLang="zh-TW" dirty="0" smtClean="0"/>
              <a:t>$REPLY"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if [ $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= "</a:t>
            </a:r>
            <a:r>
              <a:rPr lang="zh-TW" altLang="en-US" dirty="0" smtClean="0"/>
              <a:t>蘋果</a:t>
            </a:r>
            <a:r>
              <a:rPr lang="en-US" altLang="zh-TW" dirty="0" smtClean="0"/>
              <a:t>" ]; then</a:t>
            </a:r>
          </a:p>
          <a:p>
            <a:r>
              <a:rPr lang="en-US" altLang="zh-TW" dirty="0" smtClean="0"/>
              <a:t>    echo "</a:t>
            </a:r>
            <a:r>
              <a:rPr lang="zh-TW" altLang="en-US" dirty="0" smtClean="0"/>
              <a:t>恭喜</a:t>
            </a:r>
            <a:r>
              <a:rPr lang="en-US" altLang="zh-TW" dirty="0" smtClean="0"/>
              <a:t>! </a:t>
            </a:r>
            <a:r>
              <a:rPr lang="zh-TW" altLang="en-US" dirty="0" smtClean="0"/>
              <a:t>你答對了</a:t>
            </a:r>
            <a:r>
              <a:rPr lang="en-US" altLang="zh-TW" dirty="0" smtClean="0"/>
              <a:t>!!"</a:t>
            </a:r>
          </a:p>
          <a:p>
            <a:r>
              <a:rPr lang="en-US" altLang="zh-TW" dirty="0" smtClean="0"/>
              <a:t>    break</a:t>
            </a:r>
          </a:p>
          <a:p>
            <a:r>
              <a:rPr lang="en-US" altLang="zh-TW" dirty="0" smtClean="0"/>
              <a:t>  else</a:t>
            </a:r>
          </a:p>
          <a:p>
            <a:r>
              <a:rPr lang="en-US" altLang="zh-TW" dirty="0" smtClean="0"/>
              <a:t>    echo "</a:t>
            </a:r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  fi</a:t>
            </a:r>
          </a:p>
          <a:p>
            <a:r>
              <a:rPr lang="en-US" altLang="zh-TW" dirty="0" smtClean="0"/>
              <a:t>done</a:t>
            </a:r>
          </a:p>
          <a:p>
            <a:r>
              <a:rPr lang="en-US" altLang="zh-TW" dirty="0" smtClean="0"/>
              <a:t>echo  </a:t>
            </a:r>
            <a:r>
              <a:rPr lang="zh-TW" altLang="en-US" dirty="0" smtClean="0"/>
              <a:t>本程式結束</a:t>
            </a: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80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~$ ./testsele03</a:t>
            </a:r>
          </a:p>
          <a:p>
            <a:r>
              <a:rPr lang="zh-TW" altLang="en-US" dirty="0" smtClean="0"/>
              <a:t>請猜一下我喜歡的水果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輸入以下</a:t>
            </a:r>
            <a:r>
              <a:rPr lang="en-US" altLang="zh-TW" dirty="0" smtClean="0"/>
              <a:t>(1-4)</a:t>
            </a:r>
          </a:p>
          <a:p>
            <a:r>
              <a:rPr lang="en-US" altLang="zh-TW" dirty="0" smtClean="0"/>
              <a:t>1) </a:t>
            </a:r>
            <a:r>
              <a:rPr lang="zh-TW" altLang="en-US" dirty="0" smtClean="0"/>
              <a:t>蘋果</a:t>
            </a:r>
          </a:p>
          <a:p>
            <a:r>
              <a:rPr lang="en-US" altLang="zh-TW" dirty="0" smtClean="0"/>
              <a:t>2) </a:t>
            </a:r>
            <a:r>
              <a:rPr lang="zh-TW" altLang="en-US" dirty="0" smtClean="0"/>
              <a:t>梨子</a:t>
            </a:r>
          </a:p>
          <a:p>
            <a:r>
              <a:rPr lang="en-US" altLang="zh-TW" dirty="0" smtClean="0"/>
              <a:t>3) </a:t>
            </a:r>
            <a:r>
              <a:rPr lang="zh-TW" altLang="en-US" dirty="0" smtClean="0"/>
              <a:t>橘子</a:t>
            </a:r>
          </a:p>
          <a:p>
            <a:r>
              <a:rPr lang="en-US" altLang="zh-TW" dirty="0" smtClean="0"/>
              <a:t>4) </a:t>
            </a:r>
            <a:r>
              <a:rPr lang="zh-TW" altLang="en-US" dirty="0" smtClean="0"/>
              <a:t>西瓜</a:t>
            </a:r>
          </a:p>
          <a:p>
            <a:r>
              <a:rPr lang="en-US" altLang="zh-TW" dirty="0" smtClean="0"/>
              <a:t>#? 2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2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3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3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4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4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1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恭喜</a:t>
            </a:r>
            <a:r>
              <a:rPr lang="en-US" altLang="zh-TW" dirty="0" smtClean="0"/>
              <a:t>! </a:t>
            </a:r>
            <a:r>
              <a:rPr lang="zh-TW" altLang="en-US" dirty="0" smtClean="0"/>
              <a:t>你答對了</a:t>
            </a:r>
            <a:r>
              <a:rPr lang="en-US" altLang="zh-TW" dirty="0" smtClean="0"/>
              <a:t>!!</a:t>
            </a:r>
          </a:p>
          <a:p>
            <a:r>
              <a:rPr lang="zh-TW" altLang="en-US" dirty="0" smtClean="0"/>
              <a:t>本程式結束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~$ cat testsele03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clear</a:t>
            </a:r>
          </a:p>
          <a:p>
            <a:r>
              <a:rPr lang="en-US" altLang="zh-TW" dirty="0" smtClean="0"/>
              <a:t>fruits=("</a:t>
            </a:r>
            <a:r>
              <a:rPr lang="zh-TW" altLang="en-US" dirty="0" smtClean="0"/>
              <a:t>蘋果</a:t>
            </a:r>
            <a:r>
              <a:rPr lang="en-US" altLang="zh-TW" dirty="0" smtClean="0"/>
              <a:t>" "</a:t>
            </a:r>
            <a:r>
              <a:rPr lang="zh-TW" altLang="en-US" dirty="0" smtClean="0"/>
              <a:t>梨子</a:t>
            </a:r>
            <a:r>
              <a:rPr lang="en-US" altLang="zh-TW" dirty="0" smtClean="0"/>
              <a:t>" "</a:t>
            </a:r>
            <a:r>
              <a:rPr lang="zh-TW" altLang="en-US" dirty="0" smtClean="0"/>
              <a:t>橘子</a:t>
            </a:r>
            <a:r>
              <a:rPr lang="en-US" altLang="zh-TW" dirty="0" smtClean="0"/>
              <a:t>" "</a:t>
            </a:r>
            <a:r>
              <a:rPr lang="zh-TW" altLang="en-US" dirty="0" smtClean="0"/>
              <a:t>西瓜</a:t>
            </a:r>
            <a:r>
              <a:rPr lang="en-US" altLang="zh-TW" dirty="0" smtClean="0"/>
              <a:t>")</a:t>
            </a:r>
          </a:p>
          <a:p>
            <a:r>
              <a:rPr lang="en-US" altLang="zh-TW" dirty="0" smtClean="0"/>
              <a:t>echo "</a:t>
            </a:r>
            <a:r>
              <a:rPr lang="zh-TW" altLang="en-US" dirty="0" smtClean="0"/>
              <a:t>請猜一下我喜歡的水果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輸入以下</a:t>
            </a:r>
            <a:r>
              <a:rPr lang="en-US" altLang="zh-TW" dirty="0" smtClean="0"/>
              <a:t>(1-4)"</a:t>
            </a:r>
          </a:p>
          <a:p>
            <a:r>
              <a:rPr lang="en-US" altLang="zh-TW" dirty="0" smtClean="0"/>
              <a:t>select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in ${fruits[@]}</a:t>
            </a:r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  echo "</a:t>
            </a:r>
            <a:r>
              <a:rPr lang="zh-TW" altLang="en-US" dirty="0" smtClean="0"/>
              <a:t>您输入的内容为：</a:t>
            </a:r>
            <a:r>
              <a:rPr lang="en-US" altLang="zh-TW" dirty="0" smtClean="0"/>
              <a:t>$REPLY"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if [ $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= "</a:t>
            </a:r>
            <a:r>
              <a:rPr lang="zh-TW" altLang="en-US" dirty="0" smtClean="0"/>
              <a:t>蘋果</a:t>
            </a:r>
            <a:r>
              <a:rPr lang="en-US" altLang="zh-TW" dirty="0" smtClean="0"/>
              <a:t>" ]; then</a:t>
            </a:r>
          </a:p>
          <a:p>
            <a:r>
              <a:rPr lang="en-US" altLang="zh-TW" dirty="0" smtClean="0"/>
              <a:t>    echo "</a:t>
            </a:r>
            <a:r>
              <a:rPr lang="zh-TW" altLang="en-US" dirty="0" smtClean="0"/>
              <a:t>恭喜</a:t>
            </a:r>
            <a:r>
              <a:rPr lang="en-US" altLang="zh-TW" dirty="0" smtClean="0"/>
              <a:t>! </a:t>
            </a:r>
            <a:r>
              <a:rPr lang="zh-TW" altLang="en-US" dirty="0" smtClean="0"/>
              <a:t>你答對了</a:t>
            </a:r>
            <a:r>
              <a:rPr lang="en-US" altLang="zh-TW" dirty="0" smtClean="0"/>
              <a:t>!!"</a:t>
            </a:r>
          </a:p>
          <a:p>
            <a:r>
              <a:rPr lang="en-US" altLang="zh-TW" dirty="0" smtClean="0"/>
              <a:t>    break</a:t>
            </a:r>
          </a:p>
          <a:p>
            <a:r>
              <a:rPr lang="en-US" altLang="zh-TW" dirty="0" smtClean="0"/>
              <a:t>  else</a:t>
            </a:r>
          </a:p>
          <a:p>
            <a:r>
              <a:rPr lang="en-US" altLang="zh-TW" dirty="0" smtClean="0"/>
              <a:t>    echo "</a:t>
            </a:r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  fi</a:t>
            </a:r>
          </a:p>
          <a:p>
            <a:r>
              <a:rPr lang="en-US" altLang="zh-TW" dirty="0" smtClean="0"/>
              <a:t>done</a:t>
            </a:r>
          </a:p>
          <a:p>
            <a:r>
              <a:rPr lang="en-US" altLang="zh-TW" dirty="0" smtClean="0"/>
              <a:t>echo  </a:t>
            </a:r>
            <a:r>
              <a:rPr lang="zh-TW" altLang="en-US" dirty="0" smtClean="0"/>
              <a:t>本程式結束</a:t>
            </a: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289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選單變成中文</a:t>
            </a:r>
            <a:endParaRPr lang="en-US" altLang="zh-TW" dirty="0" smtClean="0"/>
          </a:p>
          <a:p>
            <a:r>
              <a:rPr lang="en-US" altLang="zh-TW" dirty="0" smtClean="0"/>
              <a:t>---</a:t>
            </a:r>
          </a:p>
          <a:p>
            <a:r>
              <a:rPr lang="en-US" altLang="zh-TW" dirty="0" smtClean="0"/>
              <a:t>~$ ./testsele03</a:t>
            </a:r>
          </a:p>
          <a:p>
            <a:r>
              <a:rPr lang="zh-TW" altLang="en-US" dirty="0" smtClean="0"/>
              <a:t>請猜一下我喜歡的水果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輸入以下</a:t>
            </a:r>
            <a:r>
              <a:rPr lang="en-US" altLang="zh-TW" dirty="0" smtClean="0"/>
              <a:t>(1-4)</a:t>
            </a:r>
          </a:p>
          <a:p>
            <a:r>
              <a:rPr lang="en-US" altLang="zh-TW" dirty="0" smtClean="0"/>
              <a:t>1) </a:t>
            </a:r>
            <a:r>
              <a:rPr lang="zh-TW" altLang="en-US" dirty="0" smtClean="0"/>
              <a:t>蘋果</a:t>
            </a:r>
          </a:p>
          <a:p>
            <a:r>
              <a:rPr lang="en-US" altLang="zh-TW" dirty="0" smtClean="0"/>
              <a:t>2) </a:t>
            </a:r>
            <a:r>
              <a:rPr lang="zh-TW" altLang="en-US" dirty="0" smtClean="0"/>
              <a:t>梨子</a:t>
            </a:r>
          </a:p>
          <a:p>
            <a:r>
              <a:rPr lang="en-US" altLang="zh-TW" dirty="0" smtClean="0"/>
              <a:t>3) </a:t>
            </a:r>
            <a:r>
              <a:rPr lang="zh-TW" altLang="en-US" dirty="0" smtClean="0"/>
              <a:t>橘子</a:t>
            </a:r>
          </a:p>
          <a:p>
            <a:r>
              <a:rPr lang="en-US" altLang="zh-TW" dirty="0" smtClean="0"/>
              <a:t>4) </a:t>
            </a:r>
            <a:r>
              <a:rPr lang="zh-TW" altLang="en-US" dirty="0" smtClean="0"/>
              <a:t>西瓜</a:t>
            </a:r>
          </a:p>
          <a:p>
            <a:r>
              <a:rPr lang="en-US" altLang="zh-TW" dirty="0" smtClean="0"/>
              <a:t>#? 2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2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3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3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4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4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1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恭喜</a:t>
            </a:r>
            <a:r>
              <a:rPr lang="en-US" altLang="zh-TW" dirty="0" smtClean="0"/>
              <a:t>! </a:t>
            </a:r>
            <a:r>
              <a:rPr lang="zh-TW" altLang="en-US" dirty="0" smtClean="0"/>
              <a:t>你答對了</a:t>
            </a:r>
            <a:r>
              <a:rPr lang="en-US" altLang="zh-TW" dirty="0" smtClean="0"/>
              <a:t>!!</a:t>
            </a:r>
          </a:p>
          <a:p>
            <a:r>
              <a:rPr lang="zh-TW" altLang="en-US" dirty="0" smtClean="0"/>
              <a:t>本程式結束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~$ cat testsele03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clear</a:t>
            </a:r>
          </a:p>
          <a:p>
            <a:r>
              <a:rPr lang="en-US" altLang="zh-TW" dirty="0" smtClean="0"/>
              <a:t>fruits=("</a:t>
            </a:r>
            <a:r>
              <a:rPr lang="zh-TW" altLang="en-US" dirty="0" smtClean="0"/>
              <a:t>蘋果</a:t>
            </a:r>
            <a:r>
              <a:rPr lang="en-US" altLang="zh-TW" dirty="0" smtClean="0"/>
              <a:t>" "</a:t>
            </a:r>
            <a:r>
              <a:rPr lang="zh-TW" altLang="en-US" dirty="0" smtClean="0"/>
              <a:t>梨子</a:t>
            </a:r>
            <a:r>
              <a:rPr lang="en-US" altLang="zh-TW" dirty="0" smtClean="0"/>
              <a:t>" "</a:t>
            </a:r>
            <a:r>
              <a:rPr lang="zh-TW" altLang="en-US" dirty="0" smtClean="0"/>
              <a:t>橘子</a:t>
            </a:r>
            <a:r>
              <a:rPr lang="en-US" altLang="zh-TW" dirty="0" smtClean="0"/>
              <a:t>" "</a:t>
            </a:r>
            <a:r>
              <a:rPr lang="zh-TW" altLang="en-US" dirty="0" smtClean="0"/>
              <a:t>西瓜</a:t>
            </a:r>
            <a:r>
              <a:rPr lang="en-US" altLang="zh-TW" dirty="0" smtClean="0"/>
              <a:t>")</a:t>
            </a:r>
          </a:p>
          <a:p>
            <a:r>
              <a:rPr lang="en-US" altLang="zh-TW" dirty="0" smtClean="0"/>
              <a:t>echo "</a:t>
            </a:r>
            <a:r>
              <a:rPr lang="zh-TW" altLang="en-US" dirty="0" smtClean="0"/>
              <a:t>請猜一下我喜歡的水果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輸入以下</a:t>
            </a:r>
            <a:r>
              <a:rPr lang="en-US" altLang="zh-TW" dirty="0" smtClean="0"/>
              <a:t>(1-4)"</a:t>
            </a:r>
          </a:p>
          <a:p>
            <a:r>
              <a:rPr lang="en-US" altLang="zh-TW" dirty="0" smtClean="0"/>
              <a:t>select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in ${fruits[@]}</a:t>
            </a:r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  echo "</a:t>
            </a:r>
            <a:r>
              <a:rPr lang="zh-TW" altLang="en-US" dirty="0" smtClean="0"/>
              <a:t>您输入的内容为：</a:t>
            </a:r>
            <a:r>
              <a:rPr lang="en-US" altLang="zh-TW" dirty="0" smtClean="0"/>
              <a:t>$REPLY"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if [ $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= "</a:t>
            </a:r>
            <a:r>
              <a:rPr lang="zh-TW" altLang="en-US" dirty="0" smtClean="0"/>
              <a:t>蘋果</a:t>
            </a:r>
            <a:r>
              <a:rPr lang="en-US" altLang="zh-TW" dirty="0" smtClean="0"/>
              <a:t>" ]; then</a:t>
            </a:r>
          </a:p>
          <a:p>
            <a:r>
              <a:rPr lang="en-US" altLang="zh-TW" dirty="0" smtClean="0"/>
              <a:t>    echo "</a:t>
            </a:r>
            <a:r>
              <a:rPr lang="zh-TW" altLang="en-US" dirty="0" smtClean="0"/>
              <a:t>恭喜</a:t>
            </a:r>
            <a:r>
              <a:rPr lang="en-US" altLang="zh-TW" dirty="0" smtClean="0"/>
              <a:t>! </a:t>
            </a:r>
            <a:r>
              <a:rPr lang="zh-TW" altLang="en-US" dirty="0" smtClean="0"/>
              <a:t>你答對了</a:t>
            </a:r>
            <a:r>
              <a:rPr lang="en-US" altLang="zh-TW" dirty="0" smtClean="0"/>
              <a:t>!!"</a:t>
            </a:r>
          </a:p>
          <a:p>
            <a:r>
              <a:rPr lang="en-US" altLang="zh-TW" dirty="0" smtClean="0"/>
              <a:t>    break</a:t>
            </a:r>
          </a:p>
          <a:p>
            <a:r>
              <a:rPr lang="en-US" altLang="zh-TW" dirty="0" smtClean="0"/>
              <a:t>  else</a:t>
            </a:r>
          </a:p>
          <a:p>
            <a:r>
              <a:rPr lang="en-US" altLang="zh-TW" dirty="0" smtClean="0"/>
              <a:t>    echo "</a:t>
            </a:r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  fi</a:t>
            </a:r>
          </a:p>
          <a:p>
            <a:r>
              <a:rPr lang="en-US" altLang="zh-TW" dirty="0" smtClean="0"/>
              <a:t>done</a:t>
            </a:r>
          </a:p>
          <a:p>
            <a:r>
              <a:rPr lang="en-US" altLang="zh-TW" dirty="0" smtClean="0"/>
              <a:t>echo  </a:t>
            </a:r>
            <a:r>
              <a:rPr lang="zh-TW" altLang="en-US" dirty="0" smtClean="0"/>
              <a:t>本程式結束</a:t>
            </a:r>
          </a:p>
          <a:p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820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~$./testsele04</a:t>
            </a:r>
          </a:p>
          <a:p>
            <a:r>
              <a:rPr lang="zh-TW" altLang="en-US" dirty="0" smtClean="0"/>
              <a:t>請猜一下我喜歡的水果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輸入以下</a:t>
            </a:r>
            <a:r>
              <a:rPr lang="en-US" altLang="zh-TW" dirty="0" smtClean="0"/>
              <a:t>(1-4)</a:t>
            </a:r>
          </a:p>
          <a:p>
            <a:r>
              <a:rPr lang="en-US" altLang="zh-TW" dirty="0" smtClean="0"/>
              <a:t>1) </a:t>
            </a:r>
            <a:r>
              <a:rPr lang="zh-TW" altLang="en-US" dirty="0" smtClean="0"/>
              <a:t>蘋果</a:t>
            </a:r>
          </a:p>
          <a:p>
            <a:r>
              <a:rPr lang="en-US" altLang="zh-TW" dirty="0" smtClean="0"/>
              <a:t>2) </a:t>
            </a:r>
            <a:r>
              <a:rPr lang="zh-TW" altLang="en-US" dirty="0" smtClean="0"/>
              <a:t>梨子</a:t>
            </a:r>
          </a:p>
          <a:p>
            <a:r>
              <a:rPr lang="en-US" altLang="zh-TW" dirty="0" smtClean="0"/>
              <a:t>3) </a:t>
            </a:r>
            <a:r>
              <a:rPr lang="zh-TW" altLang="en-US" dirty="0" smtClean="0"/>
              <a:t>橘子</a:t>
            </a:r>
          </a:p>
          <a:p>
            <a:r>
              <a:rPr lang="en-US" altLang="zh-TW" dirty="0" smtClean="0"/>
              <a:t>4) </a:t>
            </a:r>
            <a:r>
              <a:rPr lang="zh-TW" altLang="en-US" dirty="0" smtClean="0"/>
              <a:t>西瓜</a:t>
            </a:r>
          </a:p>
          <a:p>
            <a:r>
              <a:rPr lang="en-US" altLang="zh-TW" dirty="0" smtClean="0"/>
              <a:t>#? 2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2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3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3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4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4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5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5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1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恭喜</a:t>
            </a:r>
            <a:r>
              <a:rPr lang="en-US" altLang="zh-TW" dirty="0" smtClean="0"/>
              <a:t>! </a:t>
            </a:r>
            <a:r>
              <a:rPr lang="zh-TW" altLang="en-US" dirty="0" smtClean="0"/>
              <a:t>你答對了</a:t>
            </a:r>
            <a:r>
              <a:rPr lang="en-US" altLang="zh-TW" dirty="0" smtClean="0"/>
              <a:t>!!</a:t>
            </a:r>
          </a:p>
          <a:p>
            <a:r>
              <a:rPr lang="zh-TW" altLang="en-US" dirty="0" smtClean="0"/>
              <a:t>本程式結束</a:t>
            </a:r>
          </a:p>
          <a:p>
            <a:r>
              <a:rPr lang="en-US" altLang="zh-TW" dirty="0" smtClean="0"/>
              <a:t>~$ cat  testsele04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clear</a:t>
            </a:r>
          </a:p>
          <a:p>
            <a:r>
              <a:rPr lang="en-US" altLang="zh-TW" dirty="0" smtClean="0"/>
              <a:t>fruits=("</a:t>
            </a:r>
            <a:r>
              <a:rPr lang="zh-TW" altLang="en-US" dirty="0" smtClean="0"/>
              <a:t>蘋果</a:t>
            </a:r>
            <a:r>
              <a:rPr lang="en-US" altLang="zh-TW" dirty="0" smtClean="0"/>
              <a:t>" "</a:t>
            </a:r>
            <a:r>
              <a:rPr lang="zh-TW" altLang="en-US" dirty="0" smtClean="0"/>
              <a:t>梨子</a:t>
            </a:r>
            <a:r>
              <a:rPr lang="en-US" altLang="zh-TW" dirty="0" smtClean="0"/>
              <a:t>" "</a:t>
            </a:r>
            <a:r>
              <a:rPr lang="zh-TW" altLang="en-US" dirty="0" smtClean="0"/>
              <a:t>橘子</a:t>
            </a:r>
            <a:r>
              <a:rPr lang="en-US" altLang="zh-TW" dirty="0" smtClean="0"/>
              <a:t>" "</a:t>
            </a:r>
            <a:r>
              <a:rPr lang="zh-TW" altLang="en-US" dirty="0" smtClean="0"/>
              <a:t>西瓜</a:t>
            </a:r>
            <a:r>
              <a:rPr lang="en-US" altLang="zh-TW" dirty="0" smtClean="0"/>
              <a:t>")</a:t>
            </a:r>
          </a:p>
          <a:p>
            <a:r>
              <a:rPr lang="en-US" altLang="zh-TW" dirty="0" smtClean="0"/>
              <a:t>echo "</a:t>
            </a:r>
            <a:r>
              <a:rPr lang="zh-TW" altLang="en-US" dirty="0" smtClean="0"/>
              <a:t>請猜一下我喜歡的水果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輸入以下</a:t>
            </a:r>
            <a:r>
              <a:rPr lang="en-US" altLang="zh-TW" dirty="0" smtClean="0"/>
              <a:t>(1-4)"</a:t>
            </a:r>
          </a:p>
          <a:p>
            <a:r>
              <a:rPr lang="en-US" altLang="zh-TW" dirty="0" smtClean="0"/>
              <a:t>select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in ${fruits[@]}</a:t>
            </a:r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  echo "</a:t>
            </a:r>
            <a:r>
              <a:rPr lang="zh-TW" altLang="en-US" dirty="0" smtClean="0"/>
              <a:t>您输入的内容为：</a:t>
            </a:r>
            <a:r>
              <a:rPr lang="en-US" altLang="zh-TW" dirty="0" smtClean="0"/>
              <a:t>$REPLY"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if [ $REPLY = "1" ] ; then</a:t>
            </a:r>
          </a:p>
          <a:p>
            <a:r>
              <a:rPr lang="en-US" altLang="zh-TW" dirty="0" smtClean="0"/>
              <a:t>    echo "</a:t>
            </a:r>
            <a:r>
              <a:rPr lang="zh-TW" altLang="en-US" dirty="0" smtClean="0"/>
              <a:t>恭喜</a:t>
            </a:r>
            <a:r>
              <a:rPr lang="en-US" altLang="zh-TW" dirty="0" smtClean="0"/>
              <a:t>! </a:t>
            </a:r>
            <a:r>
              <a:rPr lang="zh-TW" altLang="en-US" dirty="0" smtClean="0"/>
              <a:t>你答對了</a:t>
            </a:r>
            <a:r>
              <a:rPr lang="en-US" altLang="zh-TW" dirty="0" smtClean="0"/>
              <a:t>!!"</a:t>
            </a:r>
          </a:p>
          <a:p>
            <a:r>
              <a:rPr lang="en-US" altLang="zh-TW" dirty="0" smtClean="0"/>
              <a:t>    break</a:t>
            </a:r>
          </a:p>
          <a:p>
            <a:r>
              <a:rPr lang="en-US" altLang="zh-TW" dirty="0" smtClean="0"/>
              <a:t>  else</a:t>
            </a:r>
          </a:p>
          <a:p>
            <a:r>
              <a:rPr lang="en-US" altLang="zh-TW" dirty="0" smtClean="0"/>
              <a:t>    echo "</a:t>
            </a:r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  fi</a:t>
            </a:r>
          </a:p>
          <a:p>
            <a:r>
              <a:rPr lang="en-US" altLang="zh-TW" dirty="0" smtClean="0"/>
              <a:t>done</a:t>
            </a:r>
          </a:p>
          <a:p>
            <a:r>
              <a:rPr lang="en-US" altLang="zh-TW" dirty="0" smtClean="0"/>
              <a:t>echo  </a:t>
            </a:r>
            <a:r>
              <a:rPr lang="zh-TW" altLang="en-US" dirty="0" smtClean="0"/>
              <a:t>本程式結束</a:t>
            </a:r>
          </a:p>
          <a:p>
            <a:r>
              <a:rPr lang="en-US" altLang="zh-TW" dirty="0" smtClean="0"/>
              <a:t>ds159@ds159:~$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119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~$./testsele04</a:t>
            </a:r>
          </a:p>
          <a:p>
            <a:r>
              <a:rPr lang="zh-TW" altLang="en-US" dirty="0" smtClean="0"/>
              <a:t>請猜一下我喜歡的水果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輸入以下</a:t>
            </a:r>
            <a:r>
              <a:rPr lang="en-US" altLang="zh-TW" dirty="0" smtClean="0"/>
              <a:t>(1-4)</a:t>
            </a:r>
          </a:p>
          <a:p>
            <a:r>
              <a:rPr lang="en-US" altLang="zh-TW" dirty="0" smtClean="0"/>
              <a:t>1) </a:t>
            </a:r>
            <a:r>
              <a:rPr lang="zh-TW" altLang="en-US" dirty="0" smtClean="0"/>
              <a:t>蘋果</a:t>
            </a:r>
          </a:p>
          <a:p>
            <a:r>
              <a:rPr lang="en-US" altLang="zh-TW" dirty="0" smtClean="0"/>
              <a:t>2) </a:t>
            </a:r>
            <a:r>
              <a:rPr lang="zh-TW" altLang="en-US" dirty="0" smtClean="0"/>
              <a:t>梨子</a:t>
            </a:r>
          </a:p>
          <a:p>
            <a:r>
              <a:rPr lang="en-US" altLang="zh-TW" dirty="0" smtClean="0"/>
              <a:t>3) </a:t>
            </a:r>
            <a:r>
              <a:rPr lang="zh-TW" altLang="en-US" dirty="0" smtClean="0"/>
              <a:t>橘子</a:t>
            </a:r>
          </a:p>
          <a:p>
            <a:r>
              <a:rPr lang="en-US" altLang="zh-TW" dirty="0" smtClean="0"/>
              <a:t>4) </a:t>
            </a:r>
            <a:r>
              <a:rPr lang="zh-TW" altLang="en-US" dirty="0" smtClean="0"/>
              <a:t>西瓜</a:t>
            </a:r>
          </a:p>
          <a:p>
            <a:r>
              <a:rPr lang="en-US" altLang="zh-TW" dirty="0" smtClean="0"/>
              <a:t>#? 2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2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3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3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4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4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5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5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1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恭喜</a:t>
            </a:r>
            <a:r>
              <a:rPr lang="en-US" altLang="zh-TW" dirty="0" smtClean="0"/>
              <a:t>! </a:t>
            </a:r>
            <a:r>
              <a:rPr lang="zh-TW" altLang="en-US" dirty="0" smtClean="0"/>
              <a:t>你答對了</a:t>
            </a:r>
            <a:r>
              <a:rPr lang="en-US" altLang="zh-TW" dirty="0" smtClean="0"/>
              <a:t>!!</a:t>
            </a:r>
          </a:p>
          <a:p>
            <a:r>
              <a:rPr lang="zh-TW" altLang="en-US" dirty="0" smtClean="0"/>
              <a:t>本程式結束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ds159@ds159:~$ cat  testsele04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clear</a:t>
            </a:r>
          </a:p>
          <a:p>
            <a:r>
              <a:rPr lang="en-US" altLang="zh-TW" dirty="0" smtClean="0"/>
              <a:t>fruits=("</a:t>
            </a:r>
            <a:r>
              <a:rPr lang="zh-TW" altLang="en-US" dirty="0" smtClean="0"/>
              <a:t>蘋果</a:t>
            </a:r>
            <a:r>
              <a:rPr lang="en-US" altLang="zh-TW" dirty="0" smtClean="0"/>
              <a:t>" "</a:t>
            </a:r>
            <a:r>
              <a:rPr lang="zh-TW" altLang="en-US" dirty="0" smtClean="0"/>
              <a:t>梨子</a:t>
            </a:r>
            <a:r>
              <a:rPr lang="en-US" altLang="zh-TW" dirty="0" smtClean="0"/>
              <a:t>" "</a:t>
            </a:r>
            <a:r>
              <a:rPr lang="zh-TW" altLang="en-US" dirty="0" smtClean="0"/>
              <a:t>橘子</a:t>
            </a:r>
            <a:r>
              <a:rPr lang="en-US" altLang="zh-TW" dirty="0" smtClean="0"/>
              <a:t>" "</a:t>
            </a:r>
            <a:r>
              <a:rPr lang="zh-TW" altLang="en-US" dirty="0" smtClean="0"/>
              <a:t>西瓜</a:t>
            </a:r>
            <a:r>
              <a:rPr lang="en-US" altLang="zh-TW" dirty="0" smtClean="0"/>
              <a:t>")</a:t>
            </a:r>
          </a:p>
          <a:p>
            <a:r>
              <a:rPr lang="en-US" altLang="zh-TW" dirty="0" smtClean="0"/>
              <a:t>echo "</a:t>
            </a:r>
            <a:r>
              <a:rPr lang="zh-TW" altLang="en-US" dirty="0" smtClean="0"/>
              <a:t>請猜一下我喜歡的水果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輸入以下</a:t>
            </a:r>
            <a:r>
              <a:rPr lang="en-US" altLang="zh-TW" dirty="0" smtClean="0"/>
              <a:t>(1-4)"</a:t>
            </a:r>
          </a:p>
          <a:p>
            <a:r>
              <a:rPr lang="en-US" altLang="zh-TW" dirty="0" smtClean="0"/>
              <a:t>select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in ${fruits[@]}</a:t>
            </a:r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  echo "</a:t>
            </a:r>
            <a:r>
              <a:rPr lang="zh-TW" altLang="en-US" dirty="0" smtClean="0"/>
              <a:t>您输入的内容为：</a:t>
            </a:r>
            <a:r>
              <a:rPr lang="en-US" altLang="zh-TW" dirty="0" smtClean="0"/>
              <a:t>$REPLY"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if [ $REPLY = "1" ] ; then</a:t>
            </a:r>
          </a:p>
          <a:p>
            <a:r>
              <a:rPr lang="en-US" altLang="zh-TW" dirty="0" smtClean="0"/>
              <a:t>    echo "</a:t>
            </a:r>
            <a:r>
              <a:rPr lang="zh-TW" altLang="en-US" dirty="0" smtClean="0"/>
              <a:t>恭喜</a:t>
            </a:r>
            <a:r>
              <a:rPr lang="en-US" altLang="zh-TW" dirty="0" smtClean="0"/>
              <a:t>! </a:t>
            </a:r>
            <a:r>
              <a:rPr lang="zh-TW" altLang="en-US" dirty="0" smtClean="0"/>
              <a:t>你答對了</a:t>
            </a:r>
            <a:r>
              <a:rPr lang="en-US" altLang="zh-TW" dirty="0" smtClean="0"/>
              <a:t>!!"</a:t>
            </a:r>
          </a:p>
          <a:p>
            <a:r>
              <a:rPr lang="en-US" altLang="zh-TW" dirty="0" smtClean="0"/>
              <a:t>    break</a:t>
            </a:r>
          </a:p>
          <a:p>
            <a:r>
              <a:rPr lang="en-US" altLang="zh-TW" dirty="0" smtClean="0"/>
              <a:t>  else</a:t>
            </a:r>
          </a:p>
          <a:p>
            <a:r>
              <a:rPr lang="en-US" altLang="zh-TW" dirty="0" smtClean="0"/>
              <a:t>    echo "</a:t>
            </a:r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  fi</a:t>
            </a:r>
          </a:p>
          <a:p>
            <a:r>
              <a:rPr lang="en-US" altLang="zh-TW" dirty="0" smtClean="0"/>
              <a:t>done</a:t>
            </a:r>
          </a:p>
          <a:p>
            <a:r>
              <a:rPr lang="en-US" altLang="zh-TW" dirty="0" smtClean="0"/>
              <a:t>echo  </a:t>
            </a:r>
            <a:r>
              <a:rPr lang="zh-TW" altLang="en-US" dirty="0" smtClean="0"/>
              <a:t>本程式結束</a:t>
            </a:r>
          </a:p>
          <a:p>
            <a:r>
              <a:rPr lang="en-US" altLang="zh-TW" dirty="0" smtClean="0"/>
              <a:t>ds159@ds159:~$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83317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選單變成中文</a:t>
            </a:r>
            <a:endParaRPr lang="en-US" altLang="zh-TW" dirty="0" smtClean="0"/>
          </a:p>
          <a:p>
            <a:r>
              <a:rPr lang="en-US" altLang="zh-TW" dirty="0" smtClean="0"/>
              <a:t>---</a:t>
            </a:r>
          </a:p>
          <a:p>
            <a:r>
              <a:rPr lang="en-US" altLang="zh-TW" dirty="0" smtClean="0"/>
              <a:t>~$ ./testsele03</a:t>
            </a:r>
          </a:p>
          <a:p>
            <a:r>
              <a:rPr lang="zh-TW" altLang="en-US" dirty="0" smtClean="0"/>
              <a:t>請猜一下我喜歡的水果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輸入以下</a:t>
            </a:r>
            <a:r>
              <a:rPr lang="en-US" altLang="zh-TW" dirty="0" smtClean="0"/>
              <a:t>(1-4)</a:t>
            </a:r>
          </a:p>
          <a:p>
            <a:r>
              <a:rPr lang="en-US" altLang="zh-TW" dirty="0" smtClean="0"/>
              <a:t>1) </a:t>
            </a:r>
            <a:r>
              <a:rPr lang="zh-TW" altLang="en-US" dirty="0" smtClean="0"/>
              <a:t>蘋果</a:t>
            </a:r>
          </a:p>
          <a:p>
            <a:r>
              <a:rPr lang="en-US" altLang="zh-TW" dirty="0" smtClean="0"/>
              <a:t>2) </a:t>
            </a:r>
            <a:r>
              <a:rPr lang="zh-TW" altLang="en-US" dirty="0" smtClean="0"/>
              <a:t>梨子</a:t>
            </a:r>
          </a:p>
          <a:p>
            <a:r>
              <a:rPr lang="en-US" altLang="zh-TW" dirty="0" smtClean="0"/>
              <a:t>3) </a:t>
            </a:r>
            <a:r>
              <a:rPr lang="zh-TW" altLang="en-US" dirty="0" smtClean="0"/>
              <a:t>橘子</a:t>
            </a:r>
          </a:p>
          <a:p>
            <a:r>
              <a:rPr lang="en-US" altLang="zh-TW" dirty="0" smtClean="0"/>
              <a:t>4) </a:t>
            </a:r>
            <a:r>
              <a:rPr lang="zh-TW" altLang="en-US" dirty="0" smtClean="0"/>
              <a:t>西瓜</a:t>
            </a:r>
          </a:p>
          <a:p>
            <a:r>
              <a:rPr lang="en-US" altLang="zh-TW" dirty="0" smtClean="0"/>
              <a:t>#? 2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2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3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3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4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4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1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恭喜</a:t>
            </a:r>
            <a:r>
              <a:rPr lang="en-US" altLang="zh-TW" dirty="0" smtClean="0"/>
              <a:t>! </a:t>
            </a:r>
            <a:r>
              <a:rPr lang="zh-TW" altLang="en-US" dirty="0" smtClean="0"/>
              <a:t>你答對了</a:t>
            </a:r>
            <a:r>
              <a:rPr lang="en-US" altLang="zh-TW" dirty="0" smtClean="0"/>
              <a:t>!!</a:t>
            </a:r>
          </a:p>
          <a:p>
            <a:r>
              <a:rPr lang="zh-TW" altLang="en-US" dirty="0" smtClean="0"/>
              <a:t>本程式結束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~$ cat testsele03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clear</a:t>
            </a:r>
          </a:p>
          <a:p>
            <a:r>
              <a:rPr lang="en-US" altLang="zh-TW" dirty="0" smtClean="0"/>
              <a:t>fruits=("</a:t>
            </a:r>
            <a:r>
              <a:rPr lang="zh-TW" altLang="en-US" dirty="0" smtClean="0"/>
              <a:t>蘋果</a:t>
            </a:r>
            <a:r>
              <a:rPr lang="en-US" altLang="zh-TW" dirty="0" smtClean="0"/>
              <a:t>" "</a:t>
            </a:r>
            <a:r>
              <a:rPr lang="zh-TW" altLang="en-US" dirty="0" smtClean="0"/>
              <a:t>梨子</a:t>
            </a:r>
            <a:r>
              <a:rPr lang="en-US" altLang="zh-TW" dirty="0" smtClean="0"/>
              <a:t>" "</a:t>
            </a:r>
            <a:r>
              <a:rPr lang="zh-TW" altLang="en-US" dirty="0" smtClean="0"/>
              <a:t>橘子</a:t>
            </a:r>
            <a:r>
              <a:rPr lang="en-US" altLang="zh-TW" dirty="0" smtClean="0"/>
              <a:t>" "</a:t>
            </a:r>
            <a:r>
              <a:rPr lang="zh-TW" altLang="en-US" dirty="0" smtClean="0"/>
              <a:t>西瓜</a:t>
            </a:r>
            <a:r>
              <a:rPr lang="en-US" altLang="zh-TW" dirty="0" smtClean="0"/>
              <a:t>")</a:t>
            </a:r>
          </a:p>
          <a:p>
            <a:r>
              <a:rPr lang="en-US" altLang="zh-TW" dirty="0" smtClean="0"/>
              <a:t>echo "</a:t>
            </a:r>
            <a:r>
              <a:rPr lang="zh-TW" altLang="en-US" dirty="0" smtClean="0"/>
              <a:t>請猜一下我喜歡的水果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輸入以下</a:t>
            </a:r>
            <a:r>
              <a:rPr lang="en-US" altLang="zh-TW" dirty="0" smtClean="0"/>
              <a:t>(1-4)"</a:t>
            </a:r>
          </a:p>
          <a:p>
            <a:r>
              <a:rPr lang="en-US" altLang="zh-TW" dirty="0" smtClean="0"/>
              <a:t>select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in ${fruits[@]}</a:t>
            </a:r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  echo "</a:t>
            </a:r>
            <a:r>
              <a:rPr lang="zh-TW" altLang="en-US" dirty="0" smtClean="0"/>
              <a:t>您输入的内容为：</a:t>
            </a:r>
            <a:r>
              <a:rPr lang="en-US" altLang="zh-TW" dirty="0" smtClean="0"/>
              <a:t>$REPLY"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if [ $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= "</a:t>
            </a:r>
            <a:r>
              <a:rPr lang="zh-TW" altLang="en-US" dirty="0" smtClean="0"/>
              <a:t>蘋果</a:t>
            </a:r>
            <a:r>
              <a:rPr lang="en-US" altLang="zh-TW" dirty="0" smtClean="0"/>
              <a:t>" ]; then</a:t>
            </a:r>
          </a:p>
          <a:p>
            <a:r>
              <a:rPr lang="en-US" altLang="zh-TW" dirty="0" smtClean="0"/>
              <a:t>    echo "</a:t>
            </a:r>
            <a:r>
              <a:rPr lang="zh-TW" altLang="en-US" dirty="0" smtClean="0"/>
              <a:t>恭喜</a:t>
            </a:r>
            <a:r>
              <a:rPr lang="en-US" altLang="zh-TW" dirty="0" smtClean="0"/>
              <a:t>! </a:t>
            </a:r>
            <a:r>
              <a:rPr lang="zh-TW" altLang="en-US" dirty="0" smtClean="0"/>
              <a:t>你答對了</a:t>
            </a:r>
            <a:r>
              <a:rPr lang="en-US" altLang="zh-TW" dirty="0" smtClean="0"/>
              <a:t>!!"</a:t>
            </a:r>
          </a:p>
          <a:p>
            <a:r>
              <a:rPr lang="en-US" altLang="zh-TW" dirty="0" smtClean="0"/>
              <a:t>    break</a:t>
            </a:r>
          </a:p>
          <a:p>
            <a:r>
              <a:rPr lang="en-US" altLang="zh-TW" dirty="0" smtClean="0"/>
              <a:t>  else</a:t>
            </a:r>
          </a:p>
          <a:p>
            <a:r>
              <a:rPr lang="en-US" altLang="zh-TW" dirty="0" smtClean="0"/>
              <a:t>    echo "</a:t>
            </a:r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  fi</a:t>
            </a:r>
          </a:p>
          <a:p>
            <a:r>
              <a:rPr lang="en-US" altLang="zh-TW" dirty="0" smtClean="0"/>
              <a:t>done</a:t>
            </a:r>
          </a:p>
          <a:p>
            <a:r>
              <a:rPr lang="en-US" altLang="zh-TW" dirty="0" smtClean="0"/>
              <a:t>echo  </a:t>
            </a:r>
            <a:r>
              <a:rPr lang="zh-TW" altLang="en-US" dirty="0" smtClean="0"/>
              <a:t>本程式結束</a:t>
            </a:r>
          </a:p>
          <a:p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507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~$./testsele04</a:t>
            </a:r>
          </a:p>
          <a:p>
            <a:r>
              <a:rPr lang="zh-TW" altLang="en-US" dirty="0" smtClean="0"/>
              <a:t>請猜一下我喜歡的水果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輸入以下</a:t>
            </a:r>
            <a:r>
              <a:rPr lang="en-US" altLang="zh-TW" dirty="0" smtClean="0"/>
              <a:t>(1-4)</a:t>
            </a:r>
          </a:p>
          <a:p>
            <a:r>
              <a:rPr lang="en-US" altLang="zh-TW" dirty="0" smtClean="0"/>
              <a:t>1) </a:t>
            </a:r>
            <a:r>
              <a:rPr lang="zh-TW" altLang="en-US" dirty="0" smtClean="0"/>
              <a:t>蘋果</a:t>
            </a:r>
          </a:p>
          <a:p>
            <a:r>
              <a:rPr lang="en-US" altLang="zh-TW" dirty="0" smtClean="0"/>
              <a:t>2) </a:t>
            </a:r>
            <a:r>
              <a:rPr lang="zh-TW" altLang="en-US" dirty="0" smtClean="0"/>
              <a:t>梨子</a:t>
            </a:r>
          </a:p>
          <a:p>
            <a:r>
              <a:rPr lang="en-US" altLang="zh-TW" dirty="0" smtClean="0"/>
              <a:t>3) </a:t>
            </a:r>
            <a:r>
              <a:rPr lang="zh-TW" altLang="en-US" dirty="0" smtClean="0"/>
              <a:t>橘子</a:t>
            </a:r>
          </a:p>
          <a:p>
            <a:r>
              <a:rPr lang="en-US" altLang="zh-TW" dirty="0" smtClean="0"/>
              <a:t>4) </a:t>
            </a:r>
            <a:r>
              <a:rPr lang="zh-TW" altLang="en-US" dirty="0" smtClean="0"/>
              <a:t>西瓜</a:t>
            </a:r>
          </a:p>
          <a:p>
            <a:r>
              <a:rPr lang="en-US" altLang="zh-TW" dirty="0" smtClean="0"/>
              <a:t>#? 2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2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3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3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4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4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5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5</a:t>
            </a:r>
          </a:p>
          <a:p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</a:p>
          <a:p>
            <a:r>
              <a:rPr lang="en-US" altLang="zh-TW" dirty="0" smtClean="0"/>
              <a:t>#? 1</a:t>
            </a:r>
          </a:p>
          <a:p>
            <a:r>
              <a:rPr lang="zh-TW" altLang="en-US" dirty="0" smtClean="0"/>
              <a:t>您输入的内容为：</a:t>
            </a:r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恭喜</a:t>
            </a:r>
            <a:r>
              <a:rPr lang="en-US" altLang="zh-TW" dirty="0" smtClean="0"/>
              <a:t>! </a:t>
            </a:r>
            <a:r>
              <a:rPr lang="zh-TW" altLang="en-US" dirty="0" smtClean="0"/>
              <a:t>你答對了</a:t>
            </a:r>
            <a:r>
              <a:rPr lang="en-US" altLang="zh-TW" dirty="0" smtClean="0"/>
              <a:t>!!</a:t>
            </a:r>
          </a:p>
          <a:p>
            <a:r>
              <a:rPr lang="zh-TW" altLang="en-US" dirty="0" smtClean="0"/>
              <a:t>本程式結束</a:t>
            </a:r>
          </a:p>
          <a:p>
            <a:r>
              <a:rPr lang="en-US" altLang="zh-TW" dirty="0" smtClean="0"/>
              <a:t>~$ cat  testsele04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clear</a:t>
            </a:r>
          </a:p>
          <a:p>
            <a:r>
              <a:rPr lang="en-US" altLang="zh-TW" dirty="0" smtClean="0"/>
              <a:t>fruits=("</a:t>
            </a:r>
            <a:r>
              <a:rPr lang="zh-TW" altLang="en-US" dirty="0" smtClean="0"/>
              <a:t>蘋果</a:t>
            </a:r>
            <a:r>
              <a:rPr lang="en-US" altLang="zh-TW" dirty="0" smtClean="0"/>
              <a:t>" "</a:t>
            </a:r>
            <a:r>
              <a:rPr lang="zh-TW" altLang="en-US" dirty="0" smtClean="0"/>
              <a:t>梨子</a:t>
            </a:r>
            <a:r>
              <a:rPr lang="en-US" altLang="zh-TW" dirty="0" smtClean="0"/>
              <a:t>" "</a:t>
            </a:r>
            <a:r>
              <a:rPr lang="zh-TW" altLang="en-US" dirty="0" smtClean="0"/>
              <a:t>橘子</a:t>
            </a:r>
            <a:r>
              <a:rPr lang="en-US" altLang="zh-TW" dirty="0" smtClean="0"/>
              <a:t>" "</a:t>
            </a:r>
            <a:r>
              <a:rPr lang="zh-TW" altLang="en-US" dirty="0" smtClean="0"/>
              <a:t>西瓜</a:t>
            </a:r>
            <a:r>
              <a:rPr lang="en-US" altLang="zh-TW" dirty="0" smtClean="0"/>
              <a:t>")</a:t>
            </a:r>
          </a:p>
          <a:p>
            <a:r>
              <a:rPr lang="en-US" altLang="zh-TW" dirty="0" smtClean="0"/>
              <a:t>echo "</a:t>
            </a:r>
            <a:r>
              <a:rPr lang="zh-TW" altLang="en-US" dirty="0" smtClean="0"/>
              <a:t>請猜一下我喜歡的水果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輸入以下</a:t>
            </a:r>
            <a:r>
              <a:rPr lang="en-US" altLang="zh-TW" dirty="0" smtClean="0"/>
              <a:t>(1-4)"</a:t>
            </a:r>
          </a:p>
          <a:p>
            <a:r>
              <a:rPr lang="en-US" altLang="zh-TW" dirty="0" smtClean="0"/>
              <a:t>select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in ${fruits[@]}</a:t>
            </a:r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  echo "</a:t>
            </a:r>
            <a:r>
              <a:rPr lang="zh-TW" altLang="en-US" dirty="0" smtClean="0"/>
              <a:t>您输入的内容为：</a:t>
            </a:r>
            <a:r>
              <a:rPr lang="en-US" altLang="zh-TW" dirty="0" smtClean="0"/>
              <a:t>$REPLY"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if [ $REPLY = "1" ] ; then</a:t>
            </a:r>
          </a:p>
          <a:p>
            <a:r>
              <a:rPr lang="en-US" altLang="zh-TW" dirty="0" smtClean="0"/>
              <a:t>    echo "</a:t>
            </a:r>
            <a:r>
              <a:rPr lang="zh-TW" altLang="en-US" dirty="0" smtClean="0"/>
              <a:t>恭喜</a:t>
            </a:r>
            <a:r>
              <a:rPr lang="en-US" altLang="zh-TW" dirty="0" smtClean="0"/>
              <a:t>! </a:t>
            </a:r>
            <a:r>
              <a:rPr lang="zh-TW" altLang="en-US" dirty="0" smtClean="0"/>
              <a:t>你答對了</a:t>
            </a:r>
            <a:r>
              <a:rPr lang="en-US" altLang="zh-TW" dirty="0" smtClean="0"/>
              <a:t>!!"</a:t>
            </a:r>
          </a:p>
          <a:p>
            <a:r>
              <a:rPr lang="en-US" altLang="zh-TW" dirty="0" smtClean="0"/>
              <a:t>    break</a:t>
            </a:r>
          </a:p>
          <a:p>
            <a:r>
              <a:rPr lang="en-US" altLang="zh-TW" dirty="0" smtClean="0"/>
              <a:t>  else</a:t>
            </a:r>
          </a:p>
          <a:p>
            <a:r>
              <a:rPr lang="en-US" altLang="zh-TW" dirty="0" smtClean="0"/>
              <a:t>    echo "</a:t>
            </a:r>
            <a:r>
              <a:rPr lang="zh-TW" altLang="en-US" dirty="0" smtClean="0"/>
              <a:t>答錯了</a:t>
            </a:r>
            <a:r>
              <a:rPr lang="en-US" altLang="zh-TW" dirty="0" smtClean="0"/>
              <a:t>!</a:t>
            </a:r>
            <a:r>
              <a:rPr lang="zh-TW" altLang="en-US" dirty="0" smtClean="0"/>
              <a:t>再猜一次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  fi</a:t>
            </a:r>
          </a:p>
          <a:p>
            <a:r>
              <a:rPr lang="en-US" altLang="zh-TW" dirty="0" smtClean="0"/>
              <a:t>done</a:t>
            </a:r>
          </a:p>
          <a:p>
            <a:r>
              <a:rPr lang="en-US" altLang="zh-TW" dirty="0" smtClean="0"/>
              <a:t>echo  </a:t>
            </a:r>
            <a:r>
              <a:rPr lang="zh-TW" altLang="en-US" dirty="0" smtClean="0"/>
              <a:t>本程式結束</a:t>
            </a:r>
          </a:p>
          <a:p>
            <a:r>
              <a:rPr lang="en-US" altLang="zh-TW" dirty="0" smtClean="0"/>
              <a:t>ds159@ds159:~$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09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sz="1200" dirty="0" smtClean="0"/>
              <a:t> echo $? "This IP ${network}.${</a:t>
            </a:r>
            <a:r>
              <a:rPr lang="en-US" altLang="zh-TW" sz="1200" dirty="0" err="1" smtClean="0"/>
              <a:t>ip</a:t>
            </a:r>
            <a:r>
              <a:rPr lang="en-US" altLang="zh-TW" sz="1200" dirty="0" smtClean="0"/>
              <a:t>} is available.“</a:t>
            </a:r>
          </a:p>
          <a:p>
            <a:r>
              <a:rPr lang="zh-TW" altLang="en-US" sz="1200" dirty="0" smtClean="0"/>
              <a:t>改成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echo $? "This IP $network.$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 is available."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113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ping </a:t>
            </a:r>
            <a:r>
              <a:rPr lang="zh-TW" altLang="en-US" dirty="0" smtClean="0"/>
              <a:t>一個封包 </a:t>
            </a:r>
            <a:r>
              <a:rPr lang="en-US" altLang="zh-TW" dirty="0" smtClean="0"/>
              <a:t>(-c 1) , </a:t>
            </a:r>
            <a:r>
              <a:rPr lang="zh-TW" altLang="en-US" dirty="0" smtClean="0"/>
              <a:t>等待回應時間為一秒 </a:t>
            </a:r>
            <a:r>
              <a:rPr lang="en-US" altLang="zh-TW" dirty="0" smtClean="0"/>
              <a:t>(-w 1)</a:t>
            </a:r>
          </a:p>
          <a:p>
            <a:r>
              <a:rPr lang="en-US" altLang="zh-TW" dirty="0" smtClean="0"/>
              <a:t>-c&lt;</a:t>
            </a:r>
            <a:r>
              <a:rPr lang="zh-TW" altLang="en-US" dirty="0" smtClean="0"/>
              <a:t>完成次数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：设置完成要求回应的次数；</a:t>
            </a:r>
          </a:p>
          <a:p>
            <a:r>
              <a:rPr lang="zh-TW" altLang="en-US" dirty="0" smtClean="0"/>
              <a:t>把執行結果內容導向至 </a:t>
            </a:r>
            <a:r>
              <a:rPr lang="en-US" altLang="zh-TW" dirty="0" smtClean="0"/>
              <a:t>/dev/null (</a:t>
            </a:r>
            <a:r>
              <a:rPr lang="zh-TW" altLang="en-US" dirty="0" smtClean="0"/>
              <a:t>空裝置</a:t>
            </a:r>
            <a:r>
              <a:rPr lang="en-US" altLang="zh-TW" dirty="0" smtClean="0"/>
              <a:t>,</a:t>
            </a:r>
            <a:r>
              <a:rPr lang="zh-TW" altLang="en-US" dirty="0" smtClean="0"/>
              <a:t>也就是不會把結果顯示在標準輸出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當執行指令時都會回傳一個執行後的代碼給變數 </a:t>
            </a:r>
            <a:r>
              <a:rPr lang="en-US" altLang="zh-TW" dirty="0" smtClean="0"/>
              <a:t>$?,</a:t>
            </a:r>
            <a:r>
              <a:rPr lang="zh-TW" altLang="en-US" dirty="0" smtClean="0"/>
              <a:t>成功的執行完指令後會回傳一個 </a:t>
            </a:r>
            <a:r>
              <a:rPr lang="en-US" altLang="zh-TW" dirty="0" smtClean="0"/>
              <a:t>0 </a:t>
            </a:r>
            <a:r>
              <a:rPr lang="zh-TW" altLang="en-US" dirty="0" smtClean="0"/>
              <a:t>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有錯誤時會回傳 錯誤代碼</a:t>
            </a:r>
            <a:r>
              <a:rPr lang="en-US" altLang="zh-TW" dirty="0" smtClean="0"/>
              <a:t>).</a:t>
            </a:r>
          </a:p>
          <a:p>
            <a:endParaRPr lang="en-US" altLang="zh-TW" dirty="0" smtClean="0"/>
          </a:p>
          <a:p>
            <a:r>
              <a:rPr lang="en-US" altLang="zh-CN" dirty="0" smtClean="0"/>
              <a:t>-c&lt;</a:t>
            </a:r>
            <a:r>
              <a:rPr lang="zh-CN" altLang="en-US" dirty="0" smtClean="0"/>
              <a:t>完成次数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：设置完成要求回应的次数；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~$ cat testforseq02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network="127.0.0"</a:t>
            </a:r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 in $(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 1 2)</a:t>
            </a:r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        ping -c 1 -w 1 ${network}.${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        if [ $?  == 0 ]; then</a:t>
            </a:r>
          </a:p>
          <a:p>
            <a:r>
              <a:rPr lang="en-US" altLang="zh-TW" dirty="0" smtClean="0"/>
              <a:t>                echo $? "This IP ${network}.${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} is available."</a:t>
            </a:r>
          </a:p>
          <a:p>
            <a:r>
              <a:rPr lang="en-US" altLang="zh-TW" dirty="0" smtClean="0"/>
              <a:t>        else</a:t>
            </a:r>
          </a:p>
          <a:p>
            <a:r>
              <a:rPr lang="en-US" altLang="zh-TW" dirty="0" smtClean="0"/>
              <a:t>                echo $? "This IP ${network}.${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} is unavailable."</a:t>
            </a:r>
          </a:p>
          <a:p>
            <a:r>
              <a:rPr lang="en-US" altLang="zh-TW" dirty="0" smtClean="0"/>
              <a:t>        fi</a:t>
            </a:r>
          </a:p>
          <a:p>
            <a:r>
              <a:rPr lang="en-US" altLang="zh-TW" dirty="0" smtClean="0"/>
              <a:t>done</a:t>
            </a:r>
          </a:p>
          <a:p>
            <a:r>
              <a:rPr lang="en-US" altLang="zh-TW" dirty="0" smtClean="0"/>
              <a:t>~$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==</a:t>
            </a:r>
          </a:p>
          <a:p>
            <a:r>
              <a:rPr lang="en-US" altLang="zh-TW" dirty="0" smtClean="0"/>
              <a:t>ds159@ds159:~$ ./testforseq02</a:t>
            </a:r>
          </a:p>
          <a:p>
            <a:r>
              <a:rPr lang="en-US" altLang="zh-TW" dirty="0" smtClean="0"/>
              <a:t>PING 127.0.0.1 (127.0.0.1) 56(84) bytes of data.</a:t>
            </a:r>
          </a:p>
          <a:p>
            <a:r>
              <a:rPr lang="en-US" altLang="zh-TW" dirty="0" smtClean="0"/>
              <a:t>64 bytes from 127.0.0.1: </a:t>
            </a:r>
            <a:r>
              <a:rPr lang="en-US" altLang="zh-TW" dirty="0" err="1" smtClean="0"/>
              <a:t>icmp_seq</a:t>
            </a:r>
            <a:r>
              <a:rPr lang="en-US" altLang="zh-TW" dirty="0" smtClean="0"/>
              <a:t>=1 </a:t>
            </a:r>
            <a:r>
              <a:rPr lang="en-US" altLang="zh-TW" dirty="0" err="1" smtClean="0"/>
              <a:t>ttl</a:t>
            </a:r>
            <a:r>
              <a:rPr lang="en-US" altLang="zh-TW" dirty="0" smtClean="0"/>
              <a:t>=64 time=0.064 </a:t>
            </a:r>
            <a:r>
              <a:rPr lang="en-US" altLang="zh-TW" dirty="0" err="1" smtClean="0"/>
              <a:t>ms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--- 127.0.0.1 ping statistics ---</a:t>
            </a:r>
          </a:p>
          <a:p>
            <a:r>
              <a:rPr lang="en-US" altLang="zh-TW" dirty="0" smtClean="0"/>
              <a:t>1 packets transmitted, 1 received, 0% packet loss, time 0ms</a:t>
            </a:r>
          </a:p>
          <a:p>
            <a:r>
              <a:rPr lang="en-US" altLang="zh-TW" dirty="0" err="1" smtClean="0"/>
              <a:t>rtt</a:t>
            </a:r>
            <a:r>
              <a:rPr lang="en-US" altLang="zh-TW" dirty="0" smtClean="0"/>
              <a:t> min/</a:t>
            </a:r>
            <a:r>
              <a:rPr lang="en-US" altLang="zh-TW" dirty="0" err="1" smtClean="0"/>
              <a:t>avg</a:t>
            </a:r>
            <a:r>
              <a:rPr lang="en-US" altLang="zh-TW" dirty="0" smtClean="0"/>
              <a:t>/max/</a:t>
            </a:r>
            <a:r>
              <a:rPr lang="en-US" altLang="zh-TW" dirty="0" err="1" smtClean="0"/>
              <a:t>mdev</a:t>
            </a:r>
            <a:r>
              <a:rPr lang="en-US" altLang="zh-TW" dirty="0" smtClean="0"/>
              <a:t> = 0.064/0.064/0.064/0.000 </a:t>
            </a:r>
            <a:r>
              <a:rPr lang="en-US" altLang="zh-TW" dirty="0" err="1" smtClean="0"/>
              <a:t>ms</a:t>
            </a:r>
            <a:endParaRPr lang="en-US" altLang="zh-TW" dirty="0" smtClean="0"/>
          </a:p>
          <a:p>
            <a:r>
              <a:rPr lang="en-US" altLang="zh-TW" dirty="0" smtClean="0"/>
              <a:t>0 This IP 127.0.0.1 is available.</a:t>
            </a:r>
          </a:p>
          <a:p>
            <a:r>
              <a:rPr lang="en-US" altLang="zh-TW" dirty="0" smtClean="0"/>
              <a:t>PING 127.0.0.2 (127.0.0.2) 56(84) bytes of data.</a:t>
            </a:r>
          </a:p>
          <a:p>
            <a:r>
              <a:rPr lang="en-US" altLang="zh-TW" dirty="0" smtClean="0"/>
              <a:t>64 bytes from 127.0.0.2: </a:t>
            </a:r>
            <a:r>
              <a:rPr lang="en-US" altLang="zh-TW" dirty="0" err="1" smtClean="0"/>
              <a:t>icmp_seq</a:t>
            </a:r>
            <a:r>
              <a:rPr lang="en-US" altLang="zh-TW" dirty="0" smtClean="0"/>
              <a:t>=1 </a:t>
            </a:r>
            <a:r>
              <a:rPr lang="en-US" altLang="zh-TW" dirty="0" err="1" smtClean="0"/>
              <a:t>ttl</a:t>
            </a:r>
            <a:r>
              <a:rPr lang="en-US" altLang="zh-TW" dirty="0" smtClean="0"/>
              <a:t>=64 time=0.044 </a:t>
            </a:r>
            <a:r>
              <a:rPr lang="en-US" altLang="zh-TW" dirty="0" err="1" smtClean="0"/>
              <a:t>ms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--- 127.0.0.2 ping statistics ---</a:t>
            </a:r>
          </a:p>
          <a:p>
            <a:r>
              <a:rPr lang="en-US" altLang="zh-TW" dirty="0" smtClean="0"/>
              <a:t>1 packets transmitted, 1 received, 0% packet loss, time 0ms</a:t>
            </a:r>
          </a:p>
          <a:p>
            <a:r>
              <a:rPr lang="en-US" altLang="zh-TW" dirty="0" err="1" smtClean="0"/>
              <a:t>rtt</a:t>
            </a:r>
            <a:r>
              <a:rPr lang="en-US" altLang="zh-TW" dirty="0" smtClean="0"/>
              <a:t> min/</a:t>
            </a:r>
            <a:r>
              <a:rPr lang="en-US" altLang="zh-TW" dirty="0" err="1" smtClean="0"/>
              <a:t>avg</a:t>
            </a:r>
            <a:r>
              <a:rPr lang="en-US" altLang="zh-TW" dirty="0" smtClean="0"/>
              <a:t>/max/</a:t>
            </a:r>
            <a:r>
              <a:rPr lang="en-US" altLang="zh-TW" dirty="0" err="1" smtClean="0"/>
              <a:t>mdev</a:t>
            </a:r>
            <a:r>
              <a:rPr lang="en-US" altLang="zh-TW" dirty="0" smtClean="0"/>
              <a:t> = 0.044/0.044/0.044/0.000 </a:t>
            </a:r>
            <a:r>
              <a:rPr lang="en-US" altLang="zh-TW" dirty="0" err="1" smtClean="0"/>
              <a:t>ms</a:t>
            </a:r>
            <a:endParaRPr lang="en-US" altLang="zh-TW" dirty="0" smtClean="0"/>
          </a:p>
          <a:p>
            <a:r>
              <a:rPr lang="en-US" altLang="zh-TW" dirty="0" smtClean="0"/>
              <a:t>0 This IP 127.0.0.2 is available.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http://benjr.tw/97502</a:t>
            </a:r>
            <a:endParaRPr lang="en-US" altLang="zh-TW" dirty="0" smtClean="0"/>
          </a:p>
          <a:p>
            <a:r>
              <a:rPr lang="en-US" altLang="zh-TW" dirty="0" smtClean="0"/>
              <a:t>network="172.16.15"</a:t>
            </a:r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 in $(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 1 10)</a:t>
            </a:r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        ping -c 1 -w 1 ${network}.${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} &amp;&gt; /dev/null &amp;&amp; result=0 || result=1</a:t>
            </a:r>
          </a:p>
          <a:p>
            <a:r>
              <a:rPr lang="en-US" altLang="zh-TW" dirty="0" smtClean="0"/>
              <a:t>        if [ "${result}" == 0 ]; then</a:t>
            </a:r>
          </a:p>
          <a:p>
            <a:r>
              <a:rPr lang="en-US" altLang="zh-TW" dirty="0" smtClean="0"/>
              <a:t>                echo "This IP ${network}.${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} is unavailable."</a:t>
            </a:r>
          </a:p>
          <a:p>
            <a:r>
              <a:rPr lang="en-US" altLang="zh-TW" dirty="0" smtClean="0"/>
              <a:t>        else</a:t>
            </a:r>
          </a:p>
          <a:p>
            <a:r>
              <a:rPr lang="en-US" altLang="zh-TW" dirty="0" smtClean="0"/>
              <a:t>                echo "This IP ${network}.${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} is available."</a:t>
            </a:r>
          </a:p>
          <a:p>
            <a:r>
              <a:rPr lang="en-US" altLang="zh-TW" dirty="0" smtClean="0"/>
              <a:t>        fi</a:t>
            </a:r>
          </a:p>
          <a:p>
            <a:r>
              <a:rPr lang="en-US" altLang="zh-TW" dirty="0" smtClean="0"/>
              <a:t>done</a:t>
            </a:r>
          </a:p>
          <a:p>
            <a:r>
              <a:rPr lang="en-US" altLang="zh-TW" dirty="0" smtClean="0"/>
              <a:t>ping </a:t>
            </a:r>
            <a:r>
              <a:rPr lang="zh-TW" altLang="en-US" dirty="0" smtClean="0"/>
              <a:t>一個封包 </a:t>
            </a:r>
            <a:r>
              <a:rPr lang="en-US" altLang="zh-TW" dirty="0" smtClean="0"/>
              <a:t>(-c 1) , </a:t>
            </a:r>
            <a:r>
              <a:rPr lang="zh-TW" altLang="en-US" dirty="0" smtClean="0"/>
              <a:t>等待回應時間為一秒 </a:t>
            </a:r>
            <a:r>
              <a:rPr lang="en-US" altLang="zh-TW" dirty="0" smtClean="0"/>
              <a:t>(-w 1)</a:t>
            </a:r>
          </a:p>
          <a:p>
            <a:r>
              <a:rPr lang="en-US" altLang="zh-TW" dirty="0" smtClean="0"/>
              <a:t>-c&lt;</a:t>
            </a:r>
            <a:r>
              <a:rPr lang="zh-TW" altLang="en-US" dirty="0" smtClean="0"/>
              <a:t>完成次数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：设置完成要求回应的次数；</a:t>
            </a:r>
          </a:p>
          <a:p>
            <a:r>
              <a:rPr lang="zh-TW" altLang="en-US" dirty="0" smtClean="0"/>
              <a:t>把執行結果內容導向至 </a:t>
            </a:r>
            <a:r>
              <a:rPr lang="en-US" altLang="zh-TW" dirty="0" smtClean="0"/>
              <a:t>/dev/null (</a:t>
            </a:r>
            <a:r>
              <a:rPr lang="zh-TW" altLang="en-US" dirty="0" smtClean="0"/>
              <a:t>空裝置</a:t>
            </a:r>
            <a:r>
              <a:rPr lang="en-US" altLang="zh-TW" dirty="0" smtClean="0"/>
              <a:t>,</a:t>
            </a:r>
            <a:r>
              <a:rPr lang="zh-TW" altLang="en-US" dirty="0" smtClean="0"/>
              <a:t>也就是不會把結果顯示在標準輸出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當執行指令時都會回傳一個執行後的代碼給變數 </a:t>
            </a:r>
            <a:r>
              <a:rPr lang="en-US" altLang="zh-TW" dirty="0" smtClean="0"/>
              <a:t>$?,</a:t>
            </a:r>
            <a:r>
              <a:rPr lang="zh-TW" altLang="en-US" dirty="0" smtClean="0"/>
              <a:t>成功的執行完指令後會回傳一個 </a:t>
            </a:r>
            <a:r>
              <a:rPr lang="en-US" altLang="zh-TW" dirty="0" smtClean="0"/>
              <a:t>0 </a:t>
            </a:r>
            <a:r>
              <a:rPr lang="zh-TW" altLang="en-US" dirty="0" smtClean="0"/>
              <a:t>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有錯誤時會回傳 錯誤代碼</a:t>
            </a:r>
            <a:r>
              <a:rPr lang="en-US" altLang="zh-TW" dirty="0" smtClean="0"/>
              <a:t>).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315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把執行結果內容導向至 </a:t>
            </a:r>
            <a:r>
              <a:rPr lang="en-US" altLang="zh-TW" dirty="0" smtClean="0"/>
              <a:t>/dev/null (</a:t>
            </a:r>
            <a:r>
              <a:rPr lang="zh-TW" altLang="en-US" dirty="0" smtClean="0"/>
              <a:t>空裝置</a:t>
            </a:r>
            <a:r>
              <a:rPr lang="en-US" altLang="zh-TW" dirty="0" smtClean="0"/>
              <a:t>,</a:t>
            </a:r>
            <a:r>
              <a:rPr lang="zh-TW" altLang="en-US" dirty="0" smtClean="0"/>
              <a:t>也就是不會把結果顯示在標準輸出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&gt;&gt;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系統上，任何裝置與周邊設備都是以檔案的型態存在於這個目錄當中的。 </a:t>
            </a:r>
            <a:endParaRPr lang="en-US" altLang="zh-TW" dirty="0" smtClean="0"/>
          </a:p>
          <a:p>
            <a:r>
              <a:rPr lang="zh-TW" altLang="en-US" dirty="0" smtClean="0"/>
              <a:t>你只要透過存取這個目錄底下的某個檔案，就等於存取某個裝置囉～ </a:t>
            </a:r>
            <a:endParaRPr lang="en-US" altLang="zh-TW" dirty="0" smtClean="0"/>
          </a:p>
          <a:p>
            <a:r>
              <a:rPr lang="zh-TW" altLang="en-US" dirty="0" smtClean="0"/>
              <a:t>比要重要的檔案有</a:t>
            </a:r>
            <a:r>
              <a:rPr lang="en-US" altLang="zh-TW" dirty="0" smtClean="0"/>
              <a:t>/dev/null, /dev/zero, /dev/</a:t>
            </a:r>
            <a:r>
              <a:rPr lang="en-US" altLang="zh-TW" dirty="0" err="1" smtClean="0"/>
              <a:t>tty</a:t>
            </a:r>
            <a:r>
              <a:rPr lang="en-US" altLang="zh-TW" dirty="0" smtClean="0"/>
              <a:t>, /dev/loop*, /dev/</a:t>
            </a:r>
            <a:r>
              <a:rPr lang="en-US" altLang="zh-TW" dirty="0" err="1" smtClean="0"/>
              <a:t>sd</a:t>
            </a:r>
            <a:r>
              <a:rPr lang="en-US" altLang="zh-TW" dirty="0" smtClean="0"/>
              <a:t>*</a:t>
            </a:r>
            <a:r>
              <a:rPr lang="zh-TW" altLang="en-US" dirty="0" smtClean="0"/>
              <a:t>等等</a:t>
            </a:r>
            <a:endParaRPr lang="en-US" altLang="zh-TW" dirty="0" smtClean="0"/>
          </a:p>
          <a:p>
            <a:r>
              <a:rPr lang="en-US" altLang="zh-TW" dirty="0" smtClean="0"/>
              <a:t>&gt;&gt;&gt;</a:t>
            </a:r>
          </a:p>
          <a:p>
            <a:r>
              <a:rPr lang="en-US" altLang="zh-TW" dirty="0" smtClean="0"/>
              <a:t>~$ ./testforseq04</a:t>
            </a:r>
          </a:p>
          <a:p>
            <a:r>
              <a:rPr lang="en-US" altLang="zh-TW" dirty="0" smtClean="0"/>
              <a:t>0 This IP 127.0.0.1 is available.</a:t>
            </a:r>
          </a:p>
          <a:p>
            <a:r>
              <a:rPr lang="en-US" altLang="zh-TW" dirty="0" smtClean="0"/>
              <a:t>0 This IP 127.0.0.2 is available.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=====</a:t>
            </a:r>
          </a:p>
          <a:p>
            <a:r>
              <a:rPr lang="en-US" altLang="zh-TW" dirty="0" smtClean="0"/>
              <a:t>~$ cat testforseq04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network="127.0.0"</a:t>
            </a:r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 in $(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 1 2)</a:t>
            </a:r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        ping -c 1 -w 1 ${network}.${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} &gt; /dev/null</a:t>
            </a:r>
          </a:p>
          <a:p>
            <a:r>
              <a:rPr lang="en-US" altLang="zh-TW" dirty="0" smtClean="0"/>
              <a:t>        if [ $?  == 0 ]; then</a:t>
            </a:r>
          </a:p>
          <a:p>
            <a:r>
              <a:rPr lang="en-US" altLang="zh-TW" dirty="0" smtClean="0"/>
              <a:t>                echo $? "This IP ${network}.${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} is available."</a:t>
            </a:r>
          </a:p>
          <a:p>
            <a:r>
              <a:rPr lang="en-US" altLang="zh-TW" dirty="0" smtClean="0"/>
              <a:t>        else</a:t>
            </a:r>
          </a:p>
          <a:p>
            <a:r>
              <a:rPr lang="en-US" altLang="zh-TW" dirty="0" smtClean="0"/>
              <a:t>                echo $? "This IP ${network}.${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} is unavailable."</a:t>
            </a:r>
          </a:p>
          <a:p>
            <a:r>
              <a:rPr lang="en-US" altLang="zh-TW" dirty="0" smtClean="0"/>
              <a:t>        fi</a:t>
            </a:r>
          </a:p>
          <a:p>
            <a:r>
              <a:rPr lang="en-US" altLang="zh-TW" dirty="0" smtClean="0"/>
              <a:t>done</a:t>
            </a:r>
          </a:p>
          <a:p>
            <a:r>
              <a:rPr lang="en-US" altLang="zh-TW" dirty="0" smtClean="0"/>
              <a:t>~$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195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for 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 in $(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 1 10)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for 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 in {1..10}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for 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 in {1..10..1}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735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break</a:t>
            </a:r>
          </a:p>
          <a:p>
            <a:r>
              <a:rPr lang="en-US" altLang="zh-TW" smtClean="0"/>
              <a:t>&gt;&gt;&gt;&gt;</a:t>
            </a:r>
          </a:p>
          <a:p>
            <a:r>
              <a:rPr lang="es-ES" altLang="zh-TW" smtClean="0"/>
              <a:t>bigred@us2004:~$ cat no</a:t>
            </a:r>
          </a:p>
          <a:p>
            <a:r>
              <a:rPr lang="es-ES" altLang="zh-TW" smtClean="0"/>
              <a:t>#!/bin/bash</a:t>
            </a:r>
          </a:p>
          <a:p>
            <a:r>
              <a:rPr lang="es-ES" altLang="zh-TW" smtClean="0"/>
              <a:t>no=1</a:t>
            </a:r>
          </a:p>
          <a:p>
            <a:r>
              <a:rPr lang="es-ES" altLang="zh-TW" smtClean="0"/>
              <a:t>while [ "${no}" -le 10 ]</a:t>
            </a:r>
          </a:p>
          <a:p>
            <a:r>
              <a:rPr lang="es-ES" altLang="zh-TW" smtClean="0"/>
              <a:t>do</a:t>
            </a:r>
          </a:p>
          <a:p>
            <a:r>
              <a:rPr lang="es-ES" altLang="zh-TW" smtClean="0"/>
              <a:t>echo $no</a:t>
            </a:r>
          </a:p>
          <a:p>
            <a:r>
              <a:rPr lang="es-ES" altLang="zh-TW" smtClean="0"/>
              <a:t>no=$((no+1))</a:t>
            </a:r>
          </a:p>
          <a:p>
            <a:r>
              <a:rPr lang="es-ES" altLang="zh-TW" smtClean="0"/>
              <a:t>done</a:t>
            </a:r>
          </a:p>
          <a:p>
            <a:r>
              <a:rPr lang="es-ES" altLang="zh-TW" smtClean="0"/>
              <a:t>bigred@us2004:~$</a:t>
            </a:r>
          </a:p>
          <a:p>
            <a:r>
              <a:rPr lang="en-US" altLang="zh-TW" smtClean="0"/>
              <a:t>&gt;&gt;&gt;</a:t>
            </a:r>
          </a:p>
          <a:p>
            <a:r>
              <a:rPr lang="en-US" altLang="zh-TW" smtClean="0"/>
              <a:t>#!/bin/bash</a:t>
            </a:r>
          </a:p>
          <a:p>
            <a:r>
              <a:rPr lang="en-US" altLang="zh-TW" smtClean="0"/>
              <a:t>no=1</a:t>
            </a:r>
          </a:p>
          <a:p>
            <a:r>
              <a:rPr lang="en-US" altLang="zh-TW" smtClean="0"/>
              <a:t>until [ "${no}" -gt 10 ]</a:t>
            </a:r>
          </a:p>
          <a:p>
            <a:r>
              <a:rPr lang="en-US" altLang="zh-TW" smtClean="0"/>
              <a:t>do</a:t>
            </a:r>
          </a:p>
          <a:p>
            <a:r>
              <a:rPr lang="en-US" altLang="zh-TW" smtClean="0"/>
              <a:t>echo $no</a:t>
            </a:r>
          </a:p>
          <a:p>
            <a:r>
              <a:rPr lang="en-US" altLang="zh-TW" smtClean="0"/>
              <a:t>no=$((no+1))</a:t>
            </a:r>
          </a:p>
          <a:p>
            <a:r>
              <a:rPr lang="en-US" altLang="zh-TW" smtClean="0"/>
              <a:t>done</a:t>
            </a:r>
          </a:p>
          <a:p>
            <a:endParaRPr lang="en-US" altLang="zh-TW" smtClean="0"/>
          </a:p>
          <a:p>
            <a:r>
              <a:rPr lang="en-US" altLang="zh-TW" smtClean="0"/>
              <a:t>&gt;&gt;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758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https://blog.51cto.com/fengliang/1840789</a:t>
            </a:r>
            <a:endParaRPr lang="en-US" altLang="zh-TW" dirty="0" smtClean="0"/>
          </a:p>
          <a:p>
            <a:endParaRPr lang="en-US" altLang="zh-TW" dirty="0" smtClean="0">
              <a:hlinkClick r:id="rId4"/>
            </a:endParaRPr>
          </a:p>
          <a:p>
            <a:endParaRPr lang="en-US" altLang="zh-TW" dirty="0" smtClean="0">
              <a:hlinkClick r:id="rId4"/>
            </a:endParaRPr>
          </a:p>
          <a:p>
            <a:endParaRPr lang="en-US" altLang="zh-TW" dirty="0" smtClean="0">
              <a:hlinkClick r:id="rId4"/>
            </a:endParaRPr>
          </a:p>
          <a:p>
            <a:endParaRPr lang="en-US" altLang="zh-TW" dirty="0" smtClean="0">
              <a:hlinkClick r:id="rId4"/>
            </a:endParaRPr>
          </a:p>
          <a:p>
            <a:r>
              <a:rPr lang="en-US" altLang="zh-TW" dirty="0" smtClean="0">
                <a:hlinkClick r:id="rId4"/>
              </a:rPr>
              <a:t>https://www.jb51.net/article/70314.htm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select</a:t>
            </a:r>
            <a:r>
              <a:rPr lang="zh-TW" altLang="en-US" dirty="0" smtClean="0">
                <a:hlinkClick r:id="rId3"/>
              </a:rPr>
              <a:t>命令，這個命令可以説明我們完成功能表選擇功能。</a:t>
            </a:r>
          </a:p>
          <a:p>
            <a:endParaRPr lang="zh-TW" altLang="en-US" dirty="0" smtClean="0">
              <a:hlinkClick r:id="rId3"/>
            </a:endParaRPr>
          </a:p>
          <a:p>
            <a:r>
              <a:rPr lang="zh-TW" altLang="en-US" dirty="0" smtClean="0">
                <a:hlinkClick r:id="rId3"/>
              </a:rPr>
              <a:t>格式</a:t>
            </a:r>
          </a:p>
          <a:p>
            <a:r>
              <a:rPr lang="zh-TW" altLang="en-US" dirty="0" smtClean="0">
                <a:hlinkClick r:id="rId3"/>
              </a:rPr>
              <a:t>我今天也是第一次使用</a:t>
            </a:r>
            <a:r>
              <a:rPr lang="en-US" altLang="zh-TW" dirty="0" smtClean="0">
                <a:hlinkClick r:id="rId3"/>
              </a:rPr>
              <a:t>select</a:t>
            </a:r>
            <a:r>
              <a:rPr lang="zh-TW" altLang="en-US" dirty="0" smtClean="0">
                <a:hlinkClick r:id="rId3"/>
              </a:rPr>
              <a:t>流程控制，在</a:t>
            </a:r>
            <a:r>
              <a:rPr lang="en-US" altLang="zh-TW" dirty="0" err="1" smtClean="0">
                <a:hlinkClick r:id="rId3"/>
              </a:rPr>
              <a:t>php</a:t>
            </a:r>
            <a:r>
              <a:rPr lang="zh-TW" altLang="en-US" dirty="0" smtClean="0">
                <a:hlinkClick r:id="rId3"/>
              </a:rPr>
              <a:t>、</a:t>
            </a:r>
            <a:r>
              <a:rPr lang="en-US" altLang="zh-TW" dirty="0" smtClean="0">
                <a:hlinkClick r:id="rId3"/>
              </a:rPr>
              <a:t>Java</a:t>
            </a:r>
            <a:r>
              <a:rPr lang="zh-TW" altLang="en-US" dirty="0" smtClean="0">
                <a:hlinkClick r:id="rId3"/>
              </a:rPr>
              <a:t>、</a:t>
            </a:r>
            <a:r>
              <a:rPr lang="en-US" altLang="zh-TW" dirty="0" smtClean="0">
                <a:hlinkClick r:id="rId3"/>
              </a:rPr>
              <a:t>C</a:t>
            </a:r>
            <a:r>
              <a:rPr lang="zh-TW" altLang="en-US" dirty="0" smtClean="0">
                <a:hlinkClick r:id="rId3"/>
              </a:rPr>
              <a:t>這些語言中並沒有實現</a:t>
            </a:r>
            <a:r>
              <a:rPr lang="en-US" altLang="zh-TW" dirty="0" smtClean="0">
                <a:hlinkClick r:id="rId3"/>
              </a:rPr>
              <a:t>select</a:t>
            </a:r>
            <a:r>
              <a:rPr lang="zh-TW" altLang="en-US" dirty="0" smtClean="0">
                <a:hlinkClick r:id="rId3"/>
              </a:rPr>
              <a:t>功能。</a:t>
            </a:r>
            <a:r>
              <a:rPr lang="en-US" altLang="zh-TW" dirty="0" smtClean="0">
                <a:hlinkClick r:id="rId3"/>
              </a:rPr>
              <a:t>Bash Shell</a:t>
            </a:r>
            <a:r>
              <a:rPr lang="zh-TW" altLang="en-US" dirty="0" smtClean="0">
                <a:hlinkClick r:id="rId3"/>
              </a:rPr>
              <a:t>中，</a:t>
            </a:r>
            <a:r>
              <a:rPr lang="en-US" altLang="zh-TW" dirty="0" smtClean="0">
                <a:hlinkClick r:id="rId3"/>
              </a:rPr>
              <a:t>select</a:t>
            </a:r>
            <a:r>
              <a:rPr lang="zh-TW" altLang="en-US" dirty="0" smtClean="0">
                <a:hlinkClick r:id="rId3"/>
              </a:rPr>
              <a:t>格式如下：</a:t>
            </a:r>
          </a:p>
          <a:p>
            <a:endParaRPr lang="zh-TW" altLang="en-US" dirty="0" smtClean="0">
              <a:hlinkClick r:id="rId3"/>
            </a:endParaRPr>
          </a:p>
          <a:p>
            <a:endParaRPr lang="zh-TW" altLang="en-US" dirty="0" smtClean="0">
              <a:hlinkClick r:id="rId3"/>
            </a:endParaRPr>
          </a:p>
          <a:p>
            <a:r>
              <a:rPr lang="en-US" altLang="zh-TW" dirty="0" smtClean="0">
                <a:hlinkClick r:id="rId3"/>
              </a:rPr>
              <a:t>select $</a:t>
            </a:r>
            <a:r>
              <a:rPr lang="en-US" altLang="zh-TW" dirty="0" err="1" smtClean="0">
                <a:hlinkClick r:id="rId3"/>
              </a:rPr>
              <a:t>var</a:t>
            </a:r>
            <a:r>
              <a:rPr lang="en-US" altLang="zh-TW" dirty="0" smtClean="0">
                <a:hlinkClick r:id="rId3"/>
              </a:rPr>
              <a:t> in ${list[@]} </a:t>
            </a:r>
          </a:p>
          <a:p>
            <a:r>
              <a:rPr lang="en-US" altLang="zh-TW" dirty="0" smtClean="0">
                <a:hlinkClick r:id="rId3"/>
              </a:rPr>
              <a:t>do</a:t>
            </a:r>
          </a:p>
          <a:p>
            <a:r>
              <a:rPr lang="en-US" altLang="zh-TW" dirty="0" smtClean="0">
                <a:hlinkClick r:id="rId3"/>
              </a:rPr>
              <a:t>  statements that can use $</a:t>
            </a:r>
            <a:r>
              <a:rPr lang="en-US" altLang="zh-TW" dirty="0" err="1" smtClean="0">
                <a:hlinkClick r:id="rId3"/>
              </a:rPr>
              <a:t>var</a:t>
            </a:r>
            <a:r>
              <a:rPr lang="en-US" altLang="zh-TW" dirty="0" smtClean="0">
                <a:hlinkClick r:id="rId3"/>
              </a:rPr>
              <a:t> </a:t>
            </a:r>
          </a:p>
          <a:p>
            <a:r>
              <a:rPr lang="en-US" altLang="zh-TW" dirty="0" smtClean="0">
                <a:hlinkClick r:id="rId3"/>
              </a:rPr>
              <a:t>done</a:t>
            </a:r>
          </a:p>
          <a:p>
            <a:r>
              <a:rPr lang="zh-TW" altLang="en-US" dirty="0" smtClean="0">
                <a:hlinkClick r:id="rId3"/>
              </a:rPr>
              <a:t>在</a:t>
            </a:r>
            <a:r>
              <a:rPr lang="en-US" altLang="zh-TW" dirty="0" smtClean="0">
                <a:hlinkClick r:id="rId3"/>
              </a:rPr>
              <a:t>select</a:t>
            </a:r>
            <a:r>
              <a:rPr lang="zh-TW" altLang="en-US" dirty="0" smtClean="0">
                <a:hlinkClick r:id="rId3"/>
              </a:rPr>
              <a:t>執行時，會根據</a:t>
            </a:r>
            <a:r>
              <a:rPr lang="en-US" altLang="zh-TW" dirty="0" smtClean="0">
                <a:hlinkClick r:id="rId3"/>
              </a:rPr>
              <a:t>list</a:t>
            </a:r>
            <a:r>
              <a:rPr lang="zh-TW" altLang="en-US" dirty="0" smtClean="0">
                <a:hlinkClick r:id="rId3"/>
              </a:rPr>
              <a:t>陣列給出選擇功能表，使用者選擇後的結果保存在</a:t>
            </a:r>
            <a:r>
              <a:rPr lang="en-US" altLang="zh-TW" dirty="0" smtClean="0">
                <a:hlinkClick r:id="rId3"/>
              </a:rPr>
              <a:t>$</a:t>
            </a:r>
            <a:r>
              <a:rPr lang="en-US" altLang="zh-TW" dirty="0" err="1" smtClean="0">
                <a:hlinkClick r:id="rId3"/>
              </a:rPr>
              <a:t>var</a:t>
            </a:r>
            <a:r>
              <a:rPr lang="zh-TW" altLang="en-US" dirty="0" smtClean="0">
                <a:hlinkClick r:id="rId3"/>
              </a:rPr>
              <a:t>變數中，然後執行</a:t>
            </a:r>
            <a:r>
              <a:rPr lang="en-US" altLang="zh-TW" dirty="0" smtClean="0">
                <a:hlinkClick r:id="rId3"/>
              </a:rPr>
              <a:t>statements</a:t>
            </a:r>
            <a:r>
              <a:rPr lang="zh-TW" altLang="en-US" dirty="0" smtClean="0">
                <a:hlinkClick r:id="rId3"/>
              </a:rPr>
              <a:t>語句。執行完成後，再次給出功能表，等待使用者選擇。如果使用者想跳出選擇迴圈，需要在循環體中根據條件增加</a:t>
            </a:r>
            <a:r>
              <a:rPr lang="en-US" altLang="zh-TW" dirty="0" smtClean="0">
                <a:hlinkClick r:id="rId3"/>
              </a:rPr>
              <a:t>break</a:t>
            </a:r>
            <a:r>
              <a:rPr lang="zh-TW" altLang="en-US" dirty="0" smtClean="0">
                <a:hlinkClick r:id="rId3"/>
              </a:rPr>
              <a:t>語句。</a:t>
            </a:r>
          </a:p>
          <a:p>
            <a:endParaRPr lang="zh-TW" altLang="en-US" dirty="0" smtClean="0">
              <a:hlinkClick r:id="rId3"/>
            </a:endParaRPr>
          </a:p>
          <a:p>
            <a:r>
              <a:rPr lang="zh-TW" altLang="en-US" dirty="0" smtClean="0">
                <a:hlinkClick r:id="rId3"/>
              </a:rPr>
              <a:t>示例</a:t>
            </a:r>
          </a:p>
          <a:p>
            <a:r>
              <a:rPr lang="zh-TW" altLang="en-US" dirty="0" smtClean="0">
                <a:hlinkClick r:id="rId3"/>
              </a:rPr>
              <a:t>給出一個</a:t>
            </a:r>
            <a:r>
              <a:rPr lang="en-US" altLang="zh-TW" dirty="0" smtClean="0">
                <a:hlinkClick r:id="rId3"/>
              </a:rPr>
              <a:t>select</a:t>
            </a:r>
            <a:r>
              <a:rPr lang="zh-TW" altLang="en-US" dirty="0" smtClean="0">
                <a:hlinkClick r:id="rId3"/>
              </a:rPr>
              <a:t>的示例，大家可以參考：</a:t>
            </a:r>
          </a:p>
          <a:p>
            <a:endParaRPr lang="zh-TW" altLang="en-US" dirty="0" smtClean="0">
              <a:hlinkClick r:id="rId3"/>
            </a:endParaRPr>
          </a:p>
          <a:p>
            <a:r>
              <a:rPr lang="zh-TW" altLang="en-US" dirty="0" smtClean="0">
                <a:hlinkClick r:id="rId3"/>
              </a:rPr>
              <a:t> </a:t>
            </a:r>
          </a:p>
          <a:p>
            <a:endParaRPr lang="zh-TW" altLang="en-US" dirty="0" smtClean="0">
              <a:hlinkClick r:id="rId3"/>
            </a:endParaRPr>
          </a:p>
          <a:p>
            <a:endParaRPr lang="zh-TW" altLang="en-US" dirty="0" smtClean="0">
              <a:hlinkClick r:id="rId3"/>
            </a:endParaRPr>
          </a:p>
          <a:p>
            <a:r>
              <a:rPr lang="en-US" altLang="zh-TW" dirty="0" smtClean="0">
                <a:hlinkClick r:id="rId3"/>
              </a:rPr>
              <a:t>#!/bin/bash </a:t>
            </a:r>
          </a:p>
          <a:p>
            <a:r>
              <a:rPr lang="en-US" altLang="zh-TW" dirty="0" smtClean="0">
                <a:hlinkClick r:id="rId3"/>
              </a:rPr>
              <a:t>  </a:t>
            </a:r>
          </a:p>
          <a:p>
            <a:r>
              <a:rPr lang="en-US" altLang="zh-TW" dirty="0" smtClean="0">
                <a:hlinkClick r:id="rId3"/>
              </a:rPr>
              <a:t>fruits=( </a:t>
            </a:r>
          </a:p>
          <a:p>
            <a:r>
              <a:rPr lang="en-US" altLang="zh-TW" dirty="0" smtClean="0">
                <a:hlinkClick r:id="rId3"/>
              </a:rPr>
              <a:t>  "apple"</a:t>
            </a:r>
          </a:p>
          <a:p>
            <a:r>
              <a:rPr lang="en-US" altLang="zh-TW" dirty="0" smtClean="0">
                <a:hlinkClick r:id="rId3"/>
              </a:rPr>
              <a:t>  "pear"</a:t>
            </a:r>
          </a:p>
          <a:p>
            <a:r>
              <a:rPr lang="en-US" altLang="zh-TW" dirty="0" smtClean="0">
                <a:hlinkClick r:id="rId3"/>
              </a:rPr>
              <a:t>  "orange"</a:t>
            </a:r>
          </a:p>
          <a:p>
            <a:r>
              <a:rPr lang="en-US" altLang="zh-TW" dirty="0" smtClean="0">
                <a:hlinkClick r:id="rId3"/>
              </a:rPr>
              <a:t>  "watermelon"</a:t>
            </a:r>
          </a:p>
          <a:p>
            <a:r>
              <a:rPr lang="en-US" altLang="zh-TW" dirty="0" smtClean="0">
                <a:hlinkClick r:id="rId3"/>
              </a:rPr>
              <a:t>) </a:t>
            </a:r>
          </a:p>
          <a:p>
            <a:r>
              <a:rPr lang="en-US" altLang="zh-TW" dirty="0" smtClean="0">
                <a:hlinkClick r:id="rId3"/>
              </a:rPr>
              <a:t>  </a:t>
            </a:r>
          </a:p>
          <a:p>
            <a:r>
              <a:rPr lang="en-US" altLang="zh-TW" dirty="0" smtClean="0">
                <a:hlinkClick r:id="rId3"/>
              </a:rPr>
              <a:t>echo "Please guess which fruit I like :"</a:t>
            </a:r>
          </a:p>
          <a:p>
            <a:r>
              <a:rPr lang="en-US" altLang="zh-TW" dirty="0" smtClean="0">
                <a:hlinkClick r:id="rId3"/>
              </a:rPr>
              <a:t>select </a:t>
            </a:r>
            <a:r>
              <a:rPr lang="en-US" altLang="zh-TW" dirty="0" err="1" smtClean="0">
                <a:hlinkClick r:id="rId3"/>
              </a:rPr>
              <a:t>var</a:t>
            </a:r>
            <a:r>
              <a:rPr lang="en-US" altLang="zh-TW" dirty="0" smtClean="0">
                <a:hlinkClick r:id="rId3"/>
              </a:rPr>
              <a:t> in ${fruits[@]} </a:t>
            </a:r>
          </a:p>
          <a:p>
            <a:r>
              <a:rPr lang="en-US" altLang="zh-TW" dirty="0" smtClean="0">
                <a:hlinkClick r:id="rId3"/>
              </a:rPr>
              <a:t>do</a:t>
            </a:r>
          </a:p>
          <a:p>
            <a:r>
              <a:rPr lang="en-US" altLang="zh-TW" dirty="0" smtClean="0">
                <a:hlinkClick r:id="rId3"/>
              </a:rPr>
              <a:t>  if [ $</a:t>
            </a:r>
            <a:r>
              <a:rPr lang="en-US" altLang="zh-TW" dirty="0" err="1" smtClean="0">
                <a:hlinkClick r:id="rId3"/>
              </a:rPr>
              <a:t>var</a:t>
            </a:r>
            <a:r>
              <a:rPr lang="en-US" altLang="zh-TW" dirty="0" smtClean="0">
                <a:hlinkClick r:id="rId3"/>
              </a:rPr>
              <a:t> = "apple" ]; then</a:t>
            </a:r>
          </a:p>
          <a:p>
            <a:r>
              <a:rPr lang="en-US" altLang="zh-TW" dirty="0" smtClean="0">
                <a:hlinkClick r:id="rId3"/>
              </a:rPr>
              <a:t>    echo "Congratulations, you are my good </a:t>
            </a:r>
            <a:r>
              <a:rPr lang="en-US" altLang="zh-TW" dirty="0" err="1" smtClean="0">
                <a:hlinkClick r:id="rId3"/>
              </a:rPr>
              <a:t>firend</a:t>
            </a:r>
            <a:r>
              <a:rPr lang="en-US" altLang="zh-TW" dirty="0" smtClean="0">
                <a:hlinkClick r:id="rId3"/>
              </a:rPr>
              <a:t>!"</a:t>
            </a:r>
          </a:p>
          <a:p>
            <a:r>
              <a:rPr lang="en-US" altLang="zh-TW" dirty="0" smtClean="0">
                <a:hlinkClick r:id="rId3"/>
              </a:rPr>
              <a:t>    break</a:t>
            </a:r>
          </a:p>
          <a:p>
            <a:r>
              <a:rPr lang="en-US" altLang="zh-TW" dirty="0" smtClean="0">
                <a:hlinkClick r:id="rId3"/>
              </a:rPr>
              <a:t>  else</a:t>
            </a:r>
          </a:p>
          <a:p>
            <a:r>
              <a:rPr lang="en-US" altLang="zh-TW" dirty="0" smtClean="0">
                <a:hlinkClick r:id="rId3"/>
              </a:rPr>
              <a:t>    echo "Try again!"</a:t>
            </a:r>
          </a:p>
          <a:p>
            <a:r>
              <a:rPr lang="en-US" altLang="zh-TW" dirty="0" smtClean="0">
                <a:hlinkClick r:id="rId3"/>
              </a:rPr>
              <a:t>  fi</a:t>
            </a:r>
          </a:p>
          <a:p>
            <a:r>
              <a:rPr lang="en-US" altLang="zh-TW" dirty="0" smtClean="0">
                <a:hlinkClick r:id="rId3"/>
              </a:rPr>
              <a:t>done</a:t>
            </a:r>
          </a:p>
          <a:p>
            <a:endParaRPr lang="en-US" altLang="zh-TW" dirty="0" smtClean="0">
              <a:hlinkClick r:id="rId3"/>
            </a:endParaRPr>
          </a:p>
          <a:p>
            <a:endParaRPr lang="en-US" altLang="zh-TW" dirty="0" smtClean="0">
              <a:hlinkClick r:id="rId3"/>
            </a:endParaRPr>
          </a:p>
          <a:p>
            <a:endParaRPr lang="en-US" altLang="zh-TW" dirty="0" smtClean="0">
              <a:hlinkClick r:id="rId3"/>
            </a:endParaRPr>
          </a:p>
          <a:p>
            <a:r>
              <a:rPr lang="en-US" altLang="zh-TW" dirty="0" smtClean="0">
                <a:hlinkClick r:id="rId3"/>
              </a:rPr>
              <a:t>https://blog.51cto.com/fengliang/1840789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迴圈與菜單的用法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fengliang123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人評論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1902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人閱讀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2016-08-21 12:55:40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迴圈與菜單的用法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迴圈主要用於創建功能表，其按數位順序排列並且顯示在標準錯誤輸出上，並顯示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提示符，等待使用者輸入選擇內容，使用者一旦輸入功能表中的某個數位，則執行相應功能表中的命令。使用者輸入的內容被保存在內置變數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</a:t>
            </a:r>
          </a:p>
          <a:p>
            <a:pPr latinLnBrk="1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的用法：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variable [in list] 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循環體命令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示例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[root@liang7 bin]# cat select1.sh #!/bin/bash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 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 SH GZ SZ HN 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您選擇的城市為：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$menu"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是一個無限迴圈，會一直讓進行選擇並執行循環體，因此一般使用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命令退出迴圈，或使用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命令終止腳本，也可以按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退出腳本。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示例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[root@liang7 bin]# cat select1.sh #!/bin/bash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 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 SH GZ SZ HN;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您選擇的城市為：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$menu"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、因為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默認的提示符是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提示符，執行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時的提示資訊不明確，不知道為什麼要選擇，因此使用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前可以先定義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的提示資訊。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示例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[root@liang7 bin]# cat select1.sh #!/bin/bash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PS3="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請按數字選擇您喜歡的城市：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 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 SH GZ SZ HN;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您選擇的城市為：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$menu"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經常和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結合使用，實現對選擇的結果進行匹配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示例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[root@liang7 bin]# cat select1.sh #!/bin/bash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PS3="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請按數字選擇您喜歡的城市：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 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 SH GZ SZ HN;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$menu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北京簡稱京，是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×××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的首都，也是中國政治、文化、交通、旅遊和國際交往的中心。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上海簡稱滬，別稱申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是中國最大的經濟中心城市，也是國際著名的港口城市。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GZ)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廣州簡稱穗，別稱羊城，中國第三大城市，中國最主要的對外開放城市之一，作為對外貿易的視窗，外國人士眾多，被稱為“第三世界的首都”，是全國華僑最多的大城市。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深圳，別稱鵬城，廣東省轄市，深圳是中國改革開放建立的第一個經濟特區，是中國改革開放的視窗，已發展為有一定影響力的國際化城市。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HN)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河南，簡稱“豫”，省會鄭州。位於黃河中下游，是中華民族與中華文明的主要發祥地之一，文物古跡眾多，旅遊資源豐富。歷史上先後有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多個朝代在這裡建都。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您選擇的城市不在列表範圍內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esac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break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、使用者輸入的內容被保存在內置變數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中，可以調用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變數顯示輸入的內容。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示例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[root@liang7 bin]# cat select1.sh #!/bin/bash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PS3="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請按數字選擇您喜歡的城市：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 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 SH GZ SZ HN;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$menu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您輸入的內容為：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$REPLY"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北京簡稱京，是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×××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的首都，也是中國政治、文化、交通、旅遊和國際交往的中心。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您輸入的內容為：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$REPLY"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上海簡稱滬，別稱申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是中國最大的經濟中心城市，也是國際著名的港口城市。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GZ)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您輸入的內容為：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$REPLY"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廣州簡稱穗，別稱羊城，中國第三大城市，中國最主要的對外開放城市之一，作為對外貿易的視窗，外國人士眾多，被稱為“第三世界的首都”，是全國華僑最多的大城市。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您輸入的內容為：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$REPLY"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深圳，別稱鵬城，廣東省轄市，深圳是中國改革開放建立的第一個經濟特區，是中國改革開放的視窗，已發展為有一定影響力的國際化城市。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HN)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您輸入的內容為：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$REPLY"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河南，簡稱“豫”，省會鄭州。位於黃河中下游，是中華民族與中華文明的主要發祥地之一，文物古跡眾多，旅遊資源豐富。歷史上先後有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多個朝代在這裡建都。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您輸入的內容為：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$REPLY"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您選擇的城市不在列表範圍內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esac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break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、一般情況下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中的功能表是寫死的，但有的時候功能表是來回變化的，這時可以在腳本後跟上參數當功能表選項。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示例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[root@liang7 bin]# cat select1.sh #!/bin/bash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PS3="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請按數字選擇您喜歡的城市：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 do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$menu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您輸入的內容為：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$REPLY"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北京簡稱京，是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×××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的首都，也是中國政治、文化、交通、旅遊和國際交往的中心。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您輸入的內容為：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$REPLY"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上海簡稱滬，別稱申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是中國最大的經濟中心城市，也是國際著名的港口城市。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GZ)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您輸入的內容為：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$REPLY"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廣州簡稱穗，別稱羊城，中國第三大城市，中國最主要的對外開放城市之一，作為對外貿易的視窗，外國人士眾多，被稱為“第三世界的首都”，是全國華僑最多的大城市。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您輸入的內容為：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$REPLY"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深圳，別稱鵬城，廣東省轄市，深圳是中國改革開放建立的第一個經濟特區，是中國改革開放的視窗，已發展為有一定影響力的國際化城市。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HN)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您輸入的內容為：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$REPLY"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河南，簡稱“豫”，省會鄭州。位於黃河中下游，是中華民族與中華文明的主要發祥地之一，文物古跡眾多，旅遊資源豐富。歷史上先後有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多個朝代在這裡建都。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您輸入的內容為：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$REPLY"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您選擇的城市不在列表範圍內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esac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break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還可以將命令作為功能表，選擇某個命令則執行某個命令。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示例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[root@liang7 bin]# cat select2.sh #!/bin/bash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PS3="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請選擇您要執行的命令：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 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"ls -l"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hostname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$CMD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著作權歸作者所有：來自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51CTO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博客作者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fengliang123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的原創作品，如需轉載，請注明出處，否則將追究法律責任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select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用法總結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分享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收藏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文件查找工具locate和find的使用分析"/>
              </a:rPr>
              <a:t>上一篇：文件查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130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https://www.jb51.net/article/70314.htm</a:t>
            </a:r>
            <a:endParaRPr lang="en-US" altLang="zh-TW" dirty="0" smtClean="0"/>
          </a:p>
          <a:p>
            <a:r>
              <a:rPr lang="en-US" altLang="zh-TW" dirty="0" smtClean="0"/>
              <a:t>Bash Shell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命令簡單使用示例</a:t>
            </a:r>
          </a:p>
          <a:p>
            <a:r>
              <a:rPr lang="zh-TW" altLang="en-US" dirty="0" smtClean="0"/>
              <a:t> 更新時間：</a:t>
            </a:r>
            <a:r>
              <a:rPr lang="en-US" altLang="zh-TW" dirty="0" smtClean="0"/>
              <a:t>2015</a:t>
            </a:r>
            <a:r>
              <a:rPr lang="zh-TW" altLang="en-US" dirty="0" smtClean="0"/>
              <a:t>年</a:t>
            </a:r>
            <a:r>
              <a:rPr lang="en-US" altLang="zh-TW" dirty="0" smtClean="0"/>
              <a:t>07</a:t>
            </a:r>
            <a:r>
              <a:rPr lang="zh-TW" altLang="en-US" dirty="0" smtClean="0"/>
              <a:t>月</a:t>
            </a:r>
            <a:r>
              <a:rPr lang="en-US" altLang="zh-TW" dirty="0" smtClean="0"/>
              <a:t>30</a:t>
            </a:r>
            <a:r>
              <a:rPr lang="zh-TW" altLang="en-US" dirty="0" smtClean="0"/>
              <a:t>日 </a:t>
            </a:r>
            <a:r>
              <a:rPr lang="en-US" altLang="zh-TW" dirty="0" smtClean="0"/>
              <a:t>11:41:53   </a:t>
            </a:r>
            <a:r>
              <a:rPr lang="zh-TW" altLang="en-US" dirty="0" smtClean="0"/>
              <a:t>作者：低調小一     我要評論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這篇文章主要介紹了</a:t>
            </a:r>
            <a:r>
              <a:rPr lang="en-US" altLang="zh-TW" dirty="0" smtClean="0"/>
              <a:t>Bash Shell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命令簡單使用示例</a:t>
            </a:r>
            <a:r>
              <a:rPr lang="en-US" altLang="zh-TW" dirty="0" smtClean="0"/>
              <a:t>,</a:t>
            </a:r>
            <a:r>
              <a:rPr lang="zh-TW" altLang="en-US" dirty="0" smtClean="0"/>
              <a:t>通常用於流程控制功能的實現</a:t>
            </a:r>
            <a:r>
              <a:rPr lang="en-US" altLang="zh-TW" dirty="0" smtClean="0"/>
              <a:t>,</a:t>
            </a:r>
            <a:r>
              <a:rPr lang="zh-TW" altLang="en-US" dirty="0" smtClean="0"/>
              <a:t>需要的朋友可以參考下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前言</a:t>
            </a:r>
          </a:p>
          <a:p>
            <a:r>
              <a:rPr lang="zh-TW" altLang="en-US" dirty="0" smtClean="0"/>
              <a:t>今天剛好寫了一個自動化打包腳本，再次使用到了</a:t>
            </a:r>
            <a:r>
              <a:rPr lang="en-US" altLang="zh-TW" dirty="0" smtClean="0"/>
              <a:t>bash shell</a:t>
            </a:r>
            <a:r>
              <a:rPr lang="zh-TW" altLang="en-US" dirty="0" smtClean="0"/>
              <a:t>，好幸福的感覺。這裡主要是想介紹一下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命令，這個命令可以説明我們完成功能表選擇功能。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格式</a:t>
            </a:r>
          </a:p>
          <a:p>
            <a:r>
              <a:rPr lang="zh-TW" altLang="en-US" dirty="0" smtClean="0"/>
              <a:t>我今天也是第一次使用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流程控制，在</a:t>
            </a:r>
            <a:r>
              <a:rPr lang="en-US" altLang="zh-TW" dirty="0" err="1" smtClean="0"/>
              <a:t>php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</a:t>
            </a:r>
            <a:r>
              <a:rPr lang="zh-TW" altLang="en-US" dirty="0" smtClean="0"/>
              <a:t>這些語言中並沒有實現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功能。</a:t>
            </a:r>
            <a:r>
              <a:rPr lang="en-US" altLang="zh-TW" dirty="0" smtClean="0"/>
              <a:t>Bash Shell</a:t>
            </a:r>
            <a:r>
              <a:rPr lang="zh-TW" altLang="en-US" dirty="0" smtClean="0"/>
              <a:t>中，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格式如下：</a:t>
            </a:r>
          </a:p>
          <a:p>
            <a:endParaRPr lang="zh-TW" altLang="en-US" dirty="0" smtClean="0"/>
          </a:p>
          <a:p>
            <a:endParaRPr lang="zh-TW" altLang="en-US" dirty="0" smtClean="0"/>
          </a:p>
          <a:p>
            <a:r>
              <a:rPr lang="en-US" altLang="zh-TW" dirty="0" smtClean="0"/>
              <a:t>select $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in ${list[@]} </a:t>
            </a:r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  statements that can use $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done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執行時，會根據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陣列給出選擇功能表，使用者選擇後的結果保存在</a:t>
            </a:r>
            <a:r>
              <a:rPr lang="en-US" altLang="zh-TW" dirty="0" smtClean="0"/>
              <a:t>$</a:t>
            </a:r>
            <a:r>
              <a:rPr lang="en-US" altLang="zh-TW" dirty="0" err="1" smtClean="0"/>
              <a:t>var</a:t>
            </a:r>
            <a:r>
              <a:rPr lang="zh-TW" altLang="en-US" dirty="0" smtClean="0"/>
              <a:t>變數中，然後執行</a:t>
            </a:r>
            <a:r>
              <a:rPr lang="en-US" altLang="zh-TW" dirty="0" smtClean="0"/>
              <a:t>statements</a:t>
            </a:r>
            <a:r>
              <a:rPr lang="zh-TW" altLang="en-US" dirty="0" smtClean="0"/>
              <a:t>語句。執行完成後，再次給出功能表，等待使用者選擇。如果使用者想跳出選擇迴圈，需要在循環體中根據條件增加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語句。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示例</a:t>
            </a:r>
          </a:p>
          <a:p>
            <a:r>
              <a:rPr lang="zh-TW" altLang="en-US" dirty="0" smtClean="0"/>
              <a:t>給出一個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的示例，大家可以參考：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 </a:t>
            </a:r>
          </a:p>
          <a:p>
            <a:endParaRPr lang="zh-TW" altLang="en-US" dirty="0" smtClean="0"/>
          </a:p>
          <a:p>
            <a:endParaRPr lang="zh-TW" altLang="en-US" dirty="0" smtClean="0"/>
          </a:p>
          <a:p>
            <a:r>
              <a:rPr lang="en-US" altLang="zh-TW" dirty="0" smtClean="0"/>
              <a:t>#!/bin/bash 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fruits=( </a:t>
            </a:r>
          </a:p>
          <a:p>
            <a:r>
              <a:rPr lang="en-US" altLang="zh-TW" dirty="0" smtClean="0"/>
              <a:t>  "apple"</a:t>
            </a:r>
          </a:p>
          <a:p>
            <a:r>
              <a:rPr lang="en-US" altLang="zh-TW" dirty="0" smtClean="0"/>
              <a:t>  "pear"</a:t>
            </a:r>
          </a:p>
          <a:p>
            <a:r>
              <a:rPr lang="en-US" altLang="zh-TW" dirty="0" smtClean="0"/>
              <a:t>  "orange"</a:t>
            </a:r>
          </a:p>
          <a:p>
            <a:r>
              <a:rPr lang="en-US" altLang="zh-TW" dirty="0" smtClean="0"/>
              <a:t>  "watermelon"</a:t>
            </a:r>
          </a:p>
          <a:p>
            <a:r>
              <a:rPr lang="en-US" altLang="zh-TW" dirty="0" smtClean="0"/>
              <a:t>) 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echo "Please guess which fruit I like :"</a:t>
            </a:r>
          </a:p>
          <a:p>
            <a:r>
              <a:rPr lang="en-US" altLang="zh-TW" dirty="0" smtClean="0"/>
              <a:t>select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in ${fruits[@]} </a:t>
            </a:r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  if [ $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= "apple" ]; then</a:t>
            </a:r>
          </a:p>
          <a:p>
            <a:r>
              <a:rPr lang="en-US" altLang="zh-TW" dirty="0" smtClean="0"/>
              <a:t>    echo "Congratulations, you are my good </a:t>
            </a:r>
            <a:r>
              <a:rPr lang="en-US" altLang="zh-TW" dirty="0" err="1" smtClean="0"/>
              <a:t>firend</a:t>
            </a:r>
            <a:r>
              <a:rPr lang="en-US" altLang="zh-TW" dirty="0" smtClean="0"/>
              <a:t>!"</a:t>
            </a:r>
          </a:p>
          <a:p>
            <a:r>
              <a:rPr lang="en-US" altLang="zh-TW" dirty="0" smtClean="0"/>
              <a:t>    break</a:t>
            </a:r>
          </a:p>
          <a:p>
            <a:r>
              <a:rPr lang="en-US" altLang="zh-TW" dirty="0" smtClean="0"/>
              <a:t>  else</a:t>
            </a:r>
          </a:p>
          <a:p>
            <a:r>
              <a:rPr lang="en-US" altLang="zh-TW" dirty="0" smtClean="0"/>
              <a:t>    echo "Try again!"</a:t>
            </a:r>
          </a:p>
          <a:p>
            <a:r>
              <a:rPr lang="en-US" altLang="zh-TW" dirty="0" smtClean="0"/>
              <a:t>  fi</a:t>
            </a:r>
          </a:p>
          <a:p>
            <a:r>
              <a:rPr lang="en-US" altLang="zh-TW" dirty="0" smtClean="0"/>
              <a:t>done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175-1F85-4FBE-8B39-B080AA198C4B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3763-CE89-4421-B385-6B78A2DBE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15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175-1F85-4FBE-8B39-B080AA198C4B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3763-CE89-4421-B385-6B78A2DBE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53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175-1F85-4FBE-8B39-B080AA198C4B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3763-CE89-4421-B385-6B78A2DBE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91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175-1F85-4FBE-8B39-B080AA198C4B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3763-CE89-4421-B385-6B78A2DBE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2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175-1F85-4FBE-8B39-B080AA198C4B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3763-CE89-4421-B385-6B78A2DBE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175-1F85-4FBE-8B39-B080AA198C4B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3763-CE89-4421-B385-6B78A2DBE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36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175-1F85-4FBE-8B39-B080AA198C4B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3763-CE89-4421-B385-6B78A2DBE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84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175-1F85-4FBE-8B39-B080AA198C4B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3763-CE89-4421-B385-6B78A2DBE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44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175-1F85-4FBE-8B39-B080AA198C4B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3763-CE89-4421-B385-6B78A2DBE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61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175-1F85-4FBE-8B39-B080AA198C4B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3763-CE89-4421-B385-6B78A2DBE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35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175-1F85-4FBE-8B39-B080AA198C4B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3763-CE89-4421-B385-6B78A2DBE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23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BE175-1F85-4FBE-8B39-B080AA198C4B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B3763-CE89-4421-B385-6B78A2DBE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95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寫</a:t>
            </a:r>
            <a:r>
              <a:rPr lang="zh-TW" altLang="en-US"/>
              <a:t>法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797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CC00FF"/>
                </a:solidFill>
              </a:rPr>
              <a:t>整理</a:t>
            </a:r>
            <a:r>
              <a:rPr lang="zh-TW" altLang="en-US" b="1" dirty="0" smtClean="0"/>
              <a:t>：</a:t>
            </a:r>
            <a:r>
              <a:rPr lang="en-US" altLang="zh-TW" b="1" dirty="0" smtClean="0"/>
              <a:t>Loop 10</a:t>
            </a:r>
            <a:r>
              <a:rPr lang="zh-TW" altLang="en-US" b="1" dirty="0" smtClean="0"/>
              <a:t>次</a:t>
            </a:r>
            <a:endParaRPr lang="zh-TW" altLang="en-US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419548" y="2086983"/>
            <a:ext cx="579562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/>
              <a:t>for ip in </a:t>
            </a:r>
            <a:r>
              <a:rPr lang="en-US" altLang="zh-TW" sz="4000">
                <a:solidFill>
                  <a:srgbClr val="FF0000"/>
                </a:solidFill>
              </a:rPr>
              <a:t>1 2 3 4 5 6 7 8 9 10</a:t>
            </a:r>
          </a:p>
          <a:p>
            <a:r>
              <a:rPr lang="en-US" altLang="zh-TW" sz="4000"/>
              <a:t>for ip in </a:t>
            </a:r>
            <a:r>
              <a:rPr lang="en-US" altLang="zh-TW" sz="4000">
                <a:solidFill>
                  <a:srgbClr val="FF0000"/>
                </a:solidFill>
              </a:rPr>
              <a:t>$(seq 1 10)</a:t>
            </a:r>
          </a:p>
          <a:p>
            <a:r>
              <a:rPr lang="en-US" altLang="zh-TW" sz="4000"/>
              <a:t>for ip in </a:t>
            </a:r>
            <a:r>
              <a:rPr lang="en-US" altLang="zh-TW" sz="4000">
                <a:solidFill>
                  <a:srgbClr val="FF0000"/>
                </a:solidFill>
              </a:rPr>
              <a:t>{1..10}</a:t>
            </a:r>
          </a:p>
          <a:p>
            <a:r>
              <a:rPr lang="en-US" altLang="zh-TW" sz="4000"/>
              <a:t>for ip in </a:t>
            </a:r>
            <a:r>
              <a:rPr lang="en-US" altLang="zh-TW" sz="4000">
                <a:solidFill>
                  <a:srgbClr val="FF0000"/>
                </a:solidFill>
              </a:rPr>
              <a:t>{1..10..1}</a:t>
            </a:r>
          </a:p>
          <a:p>
            <a:r>
              <a:rPr lang="en-US" altLang="zh-TW" sz="4000"/>
              <a:t>for ((ip=1;ip&lt;=10;</a:t>
            </a:r>
            <a:r>
              <a:rPr lang="en-US" altLang="zh-TW" sz="4000">
                <a:solidFill>
                  <a:srgbClr val="FF0000"/>
                </a:solidFill>
              </a:rPr>
              <a:t>ip=ip+1</a:t>
            </a:r>
            <a:r>
              <a:rPr lang="en-US" altLang="zh-TW" sz="4000"/>
              <a:t>))</a:t>
            </a:r>
          </a:p>
          <a:p>
            <a:r>
              <a:rPr lang="en-US" altLang="zh-TW" sz="4000"/>
              <a:t>for ((ip=1;ip&lt;=</a:t>
            </a:r>
            <a:r>
              <a:rPr lang="en-US" altLang="zh-TW" sz="4000"/>
              <a:t>10;</a:t>
            </a:r>
            <a:r>
              <a:rPr lang="en-US" altLang="zh-TW" sz="4000">
                <a:solidFill>
                  <a:srgbClr val="FF0000"/>
                </a:solidFill>
              </a:rPr>
              <a:t>ip</a:t>
            </a:r>
            <a:r>
              <a:rPr lang="en-US" altLang="zh-TW" sz="4000" smtClean="0">
                <a:solidFill>
                  <a:srgbClr val="FF0000"/>
                </a:solidFill>
              </a:rPr>
              <a:t>++</a:t>
            </a:r>
            <a:r>
              <a:rPr lang="en-US" altLang="zh-TW" sz="4000" smtClean="0"/>
              <a:t>))</a:t>
            </a:r>
            <a:endParaRPr lang="en-US" altLang="zh-TW" sz="4000"/>
          </a:p>
        </p:txBody>
      </p:sp>
      <p:grpSp>
        <p:nvGrpSpPr>
          <p:cNvPr id="7" name="群組 6"/>
          <p:cNvGrpSpPr/>
          <p:nvPr/>
        </p:nvGrpSpPr>
        <p:grpSpPr>
          <a:xfrm>
            <a:off x="7143078" y="440379"/>
            <a:ext cx="4378362" cy="5813593"/>
            <a:chOff x="7143078" y="440379"/>
            <a:chExt cx="4378362" cy="5813593"/>
          </a:xfrm>
        </p:grpSpPr>
        <p:sp>
          <p:nvSpPr>
            <p:cNvPr id="3" name="文字方塊 2"/>
            <p:cNvSpPr txBox="1"/>
            <p:nvPr/>
          </p:nvSpPr>
          <p:spPr>
            <a:xfrm>
              <a:off x="7143078" y="440379"/>
              <a:ext cx="4378362" cy="236988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800" smtClean="0"/>
                <a:t>no=</a:t>
              </a:r>
              <a:r>
                <a:rPr lang="en-US" altLang="zh-TW" sz="2800" smtClean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altLang="zh-TW" sz="3200" b="1" smtClean="0"/>
                <a:t>while </a:t>
              </a:r>
              <a:r>
                <a:rPr lang="en-US" altLang="zh-TW" sz="2800" smtClean="0"/>
                <a:t>[ "${no}" </a:t>
              </a:r>
              <a:r>
                <a:rPr lang="en-US" altLang="zh-TW" sz="3600" b="1" smtClean="0">
                  <a:solidFill>
                    <a:srgbClr val="FF0000"/>
                  </a:solidFill>
                </a:rPr>
                <a:t>-le</a:t>
              </a:r>
              <a:r>
                <a:rPr lang="en-US" altLang="zh-TW" sz="2800" smtClean="0">
                  <a:solidFill>
                    <a:srgbClr val="FF0000"/>
                  </a:solidFill>
                </a:rPr>
                <a:t> 10 </a:t>
              </a:r>
              <a:r>
                <a:rPr lang="en-US" altLang="zh-TW" sz="2800" smtClean="0"/>
                <a:t>]</a:t>
              </a:r>
            </a:p>
            <a:p>
              <a:r>
                <a:rPr lang="en-US" altLang="zh-TW" sz="2800" smtClean="0"/>
                <a:t>do</a:t>
              </a:r>
            </a:p>
            <a:p>
              <a:r>
                <a:rPr lang="en-US" altLang="zh-TW" sz="2800" smtClean="0"/>
                <a:t>no=$((no+1))</a:t>
              </a:r>
            </a:p>
            <a:p>
              <a:r>
                <a:rPr lang="en-US" altLang="zh-TW" sz="2800" smtClean="0"/>
                <a:t>done</a:t>
              </a: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7143078" y="3453205"/>
              <a:ext cx="4378362" cy="280076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800" smtClean="0"/>
                <a:t>no=</a:t>
              </a:r>
              <a:r>
                <a:rPr lang="en-US" altLang="zh-TW" sz="2800" smtClean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altLang="zh-TW" sz="3200" b="1" smtClean="0"/>
                <a:t>until</a:t>
              </a:r>
              <a:r>
                <a:rPr lang="en-US" altLang="zh-TW" sz="2800" smtClean="0"/>
                <a:t> [ "${no}" </a:t>
              </a:r>
              <a:r>
                <a:rPr lang="en-US" altLang="zh-TW" sz="3600" b="1" smtClean="0">
                  <a:solidFill>
                    <a:srgbClr val="FF0000"/>
                  </a:solidFill>
                </a:rPr>
                <a:t>-gt</a:t>
              </a:r>
              <a:r>
                <a:rPr lang="en-US" altLang="zh-TW" sz="2800" smtClean="0"/>
                <a:t> 10 ]</a:t>
              </a:r>
            </a:p>
            <a:p>
              <a:r>
                <a:rPr lang="en-US" altLang="zh-TW" sz="2800" smtClean="0"/>
                <a:t>do</a:t>
              </a:r>
            </a:p>
            <a:p>
              <a:r>
                <a:rPr lang="en-US" altLang="zh-TW" sz="2800" smtClean="0"/>
                <a:t>echo $no</a:t>
              </a:r>
            </a:p>
            <a:p>
              <a:r>
                <a:rPr lang="en-US" altLang="zh-TW" sz="2800" smtClean="0"/>
                <a:t>no=$((no+1))</a:t>
              </a:r>
            </a:p>
            <a:p>
              <a:r>
                <a:rPr lang="en-US" altLang="zh-TW" sz="2800" smtClean="0"/>
                <a:t>done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36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2667000" y="1699022"/>
            <a:ext cx="6858000" cy="88542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Select in</a:t>
            </a:r>
            <a:endParaRPr lang="zh-TW" altLang="en-US" dirty="0"/>
          </a:p>
        </p:txBody>
      </p:sp>
      <p:sp>
        <p:nvSpPr>
          <p:cNvPr id="2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82588" y="4135905"/>
            <a:ext cx="8616875" cy="61555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ea typeface="-apple-system"/>
              </a:rPr>
              <a:t>echo</a:t>
            </a:r>
            <a:r>
              <a:rPr lang="zh-TW" altLang="zh-TW" sz="2000" dirty="0">
                <a:latin typeface="Consolas" panose="020B0609020204030204" pitchFamily="49" charset="0"/>
              </a:rPr>
              <a:t> 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ea typeface="-apple-system"/>
              </a:rPr>
              <a:t>"您输入的内容为：$REPLY"</a:t>
            </a:r>
            <a:r>
              <a:rPr lang="zh-TW" altLang="zh-TW" sz="1200" dirty="0"/>
              <a:t> </a:t>
            </a:r>
            <a:endParaRPr lang="zh-TW" altLang="zh-TW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9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  in </a:t>
            </a:r>
            <a:r>
              <a:rPr lang="en-US" altLang="zh-TW" dirty="0" smtClean="0"/>
              <a:t>list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1588546" y="1974288"/>
            <a:ext cx="9014908" cy="4318936"/>
          </a:xfrm>
        </p:spPr>
        <p:txBody>
          <a:bodyPr>
            <a:noAutofit/>
          </a:bodyPr>
          <a:lstStyle/>
          <a:p>
            <a:pPr marL="0" indent="0" latinLnBrk="1">
              <a:buNone/>
            </a:pPr>
            <a:r>
              <a:rPr lang="en-US" altLang="zh-TW" sz="4800" b="1" dirty="0"/>
              <a:t>select</a:t>
            </a:r>
            <a:r>
              <a:rPr lang="zh-TW" altLang="en-US" sz="4800" b="1" dirty="0"/>
              <a:t>的用法：</a:t>
            </a:r>
            <a:endParaRPr lang="zh-TW" altLang="en-US" sz="4800" dirty="0"/>
          </a:p>
          <a:p>
            <a:pPr marL="0" indent="0" latinLnBrk="1">
              <a:buNone/>
            </a:pPr>
            <a:r>
              <a:rPr lang="en-US" altLang="zh-TW" sz="4800" dirty="0"/>
              <a:t>select variable [in list] ;</a:t>
            </a:r>
            <a:r>
              <a:rPr lang="en-US" altLang="zh-TW" sz="4800"/>
              <a:t/>
            </a:r>
            <a:br>
              <a:rPr lang="en-US" altLang="zh-TW" sz="4800"/>
            </a:br>
            <a:r>
              <a:rPr lang="en-US" altLang="zh-TW" sz="4800" smtClean="0"/>
              <a:t>do</a:t>
            </a:r>
            <a:endParaRPr lang="en-US" altLang="zh-TW" sz="4800" dirty="0"/>
          </a:p>
          <a:p>
            <a:pPr marL="0" indent="0" latinLnBrk="1">
              <a:buNone/>
            </a:pPr>
            <a:r>
              <a:rPr lang="en-US" altLang="zh-TW" sz="4800" dirty="0"/>
              <a:t>    </a:t>
            </a:r>
            <a:r>
              <a:rPr lang="zh-TW" altLang="en-US" sz="4800" dirty="0"/>
              <a:t>循環體命令</a:t>
            </a:r>
            <a:br>
              <a:rPr lang="zh-TW" altLang="en-US" sz="4800" dirty="0"/>
            </a:br>
            <a:endParaRPr lang="zh-TW" altLang="en-US" sz="4800" dirty="0"/>
          </a:p>
          <a:p>
            <a:pPr marL="0" indent="0" latinLnBrk="1">
              <a:buNone/>
            </a:pPr>
            <a:r>
              <a:rPr lang="en-US" altLang="zh-TW" sz="4800" dirty="0" smtClean="0"/>
              <a:t>done</a:t>
            </a:r>
            <a:endParaRPr lang="en-US" altLang="zh-TW" sz="4800" dirty="0"/>
          </a:p>
          <a:p>
            <a:pPr marL="0" indent="0">
              <a:buNone/>
            </a:pP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4261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Testsele06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65760" y="2226469"/>
            <a:ext cx="5673091" cy="32922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250" dirty="0">
                <a:solidFill>
                  <a:srgbClr val="00B050"/>
                </a:solidFill>
              </a:rPr>
              <a:t>~$ </a:t>
            </a:r>
            <a:r>
              <a:rPr lang="en-US" altLang="zh-TW" sz="2250" dirty="0"/>
              <a:t>cat testsele06</a:t>
            </a:r>
          </a:p>
          <a:p>
            <a:pPr marL="0" indent="0">
              <a:buNone/>
            </a:pPr>
            <a:r>
              <a:rPr lang="en-US" altLang="zh-TW" sz="2250" dirty="0"/>
              <a:t>#!/bin/bash</a:t>
            </a:r>
          </a:p>
          <a:p>
            <a:pPr marL="0" indent="0">
              <a:buNone/>
            </a:pPr>
            <a:r>
              <a:rPr lang="en-US" altLang="zh-TW" sz="2250" dirty="0"/>
              <a:t>clear</a:t>
            </a:r>
          </a:p>
          <a:p>
            <a:pPr marL="0" indent="0">
              <a:buNone/>
            </a:pPr>
            <a:r>
              <a:rPr lang="en-US" altLang="zh-TW" sz="2250" dirty="0"/>
              <a:t>echo "</a:t>
            </a:r>
            <a:r>
              <a:rPr lang="zh-TW" altLang="en-US" sz="2250" dirty="0"/>
              <a:t>請猜一下我喜歡的水果</a:t>
            </a:r>
            <a:r>
              <a:rPr lang="en-US" altLang="zh-TW" sz="2250" dirty="0"/>
              <a:t>?</a:t>
            </a:r>
          </a:p>
          <a:p>
            <a:pPr marL="0" indent="0">
              <a:buNone/>
            </a:pPr>
            <a:r>
              <a:rPr lang="zh-TW" altLang="en-US" sz="2250" dirty="0"/>
              <a:t>輸入以下</a:t>
            </a:r>
            <a:r>
              <a:rPr lang="en-US" altLang="zh-TW" sz="2250" dirty="0"/>
              <a:t>(1-4)"</a:t>
            </a:r>
          </a:p>
          <a:p>
            <a:pPr marL="0" indent="0">
              <a:buNone/>
            </a:pPr>
            <a:r>
              <a:rPr lang="en-US" altLang="zh-TW" sz="2250" dirty="0"/>
              <a:t>select </a:t>
            </a:r>
            <a:r>
              <a:rPr lang="en-US" altLang="zh-TW" sz="2250" dirty="0" err="1"/>
              <a:t>var</a:t>
            </a:r>
            <a:r>
              <a:rPr lang="en-US" altLang="zh-TW" sz="2250" dirty="0"/>
              <a:t> in </a:t>
            </a:r>
            <a:r>
              <a:rPr lang="en-US" altLang="zh-TW" sz="2250" dirty="0">
                <a:solidFill>
                  <a:srgbClr val="FF0000"/>
                </a:solidFill>
              </a:rPr>
              <a:t>"</a:t>
            </a:r>
            <a:r>
              <a:rPr lang="zh-TW" altLang="en-US" sz="2250" dirty="0">
                <a:solidFill>
                  <a:srgbClr val="FF0000"/>
                </a:solidFill>
              </a:rPr>
              <a:t>蘋果</a:t>
            </a:r>
            <a:r>
              <a:rPr lang="en-US" altLang="zh-TW" sz="2250" dirty="0">
                <a:solidFill>
                  <a:srgbClr val="FF0000"/>
                </a:solidFill>
              </a:rPr>
              <a:t>" "</a:t>
            </a:r>
            <a:r>
              <a:rPr lang="zh-TW" altLang="en-US" sz="2250" dirty="0">
                <a:solidFill>
                  <a:srgbClr val="FF0000"/>
                </a:solidFill>
              </a:rPr>
              <a:t>梨子</a:t>
            </a:r>
            <a:r>
              <a:rPr lang="en-US" altLang="zh-TW" sz="2250" dirty="0">
                <a:solidFill>
                  <a:srgbClr val="FF0000"/>
                </a:solidFill>
              </a:rPr>
              <a:t>" "</a:t>
            </a:r>
            <a:r>
              <a:rPr lang="zh-TW" altLang="en-US" sz="2250" dirty="0">
                <a:solidFill>
                  <a:srgbClr val="FF0000"/>
                </a:solidFill>
              </a:rPr>
              <a:t>橘子</a:t>
            </a:r>
            <a:r>
              <a:rPr lang="en-US" altLang="zh-TW" sz="2250" dirty="0">
                <a:solidFill>
                  <a:srgbClr val="FF0000"/>
                </a:solidFill>
              </a:rPr>
              <a:t>" "</a:t>
            </a:r>
            <a:r>
              <a:rPr lang="zh-TW" altLang="en-US" sz="2250" dirty="0">
                <a:solidFill>
                  <a:srgbClr val="FF0000"/>
                </a:solidFill>
              </a:rPr>
              <a:t>西瓜</a:t>
            </a:r>
            <a:r>
              <a:rPr lang="en-US" altLang="zh-TW" sz="2250" dirty="0">
                <a:solidFill>
                  <a:srgbClr val="FF0000"/>
                </a:solidFill>
              </a:rPr>
              <a:t>"</a:t>
            </a:r>
          </a:p>
          <a:p>
            <a:pPr marL="0" indent="0">
              <a:buNone/>
            </a:pPr>
            <a:r>
              <a:rPr lang="en-US" altLang="zh-TW" sz="2250" dirty="0"/>
              <a:t>do</a:t>
            </a:r>
          </a:p>
          <a:p>
            <a:pPr marL="0" indent="0">
              <a:buNone/>
            </a:pPr>
            <a:r>
              <a:rPr lang="en-US" altLang="zh-TW" sz="2250" dirty="0"/>
              <a:t>  echo "</a:t>
            </a:r>
            <a:r>
              <a:rPr lang="zh-TW" altLang="en-US" sz="2250" dirty="0"/>
              <a:t>您输入的内容为：</a:t>
            </a:r>
            <a:r>
              <a:rPr lang="en-US" altLang="zh-TW" sz="2250" dirty="0"/>
              <a:t>$REPLY"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52198" y="0"/>
            <a:ext cx="4993938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dirty="0"/>
              <a:t>case </a:t>
            </a:r>
            <a:r>
              <a:rPr lang="en-US" altLang="zh-TW" sz="1600" b="1" dirty="0">
                <a:solidFill>
                  <a:srgbClr val="FF0000"/>
                </a:solidFill>
              </a:rPr>
              <a:t>$REPLY </a:t>
            </a:r>
            <a:r>
              <a:rPr lang="en-US" altLang="zh-TW" sz="1600" dirty="0"/>
              <a:t>in</a:t>
            </a:r>
          </a:p>
          <a:p>
            <a:pPr marL="0" indent="0">
              <a:buNone/>
            </a:pPr>
            <a:r>
              <a:rPr lang="en-US" altLang="zh-TW" sz="1600" dirty="0"/>
              <a:t>1)</a:t>
            </a:r>
          </a:p>
          <a:p>
            <a:pPr marL="0" indent="0">
              <a:buNone/>
            </a:pPr>
            <a:r>
              <a:rPr lang="en-US" altLang="zh-TW" sz="1600" dirty="0"/>
              <a:t>    echo "</a:t>
            </a:r>
            <a:r>
              <a:rPr lang="zh-TW" altLang="en-US" sz="1600" dirty="0"/>
              <a:t>恭喜</a:t>
            </a:r>
            <a:r>
              <a:rPr lang="en-US" altLang="zh-TW" sz="1600" dirty="0"/>
              <a:t>! </a:t>
            </a:r>
            <a:r>
              <a:rPr lang="zh-TW" altLang="en-US" sz="1600" dirty="0"/>
              <a:t>你答對了</a:t>
            </a:r>
            <a:r>
              <a:rPr lang="en-US" altLang="zh-TW" sz="1600" dirty="0"/>
              <a:t>!!"</a:t>
            </a:r>
          </a:p>
          <a:p>
            <a:pPr marL="0" indent="0">
              <a:buNone/>
            </a:pPr>
            <a:r>
              <a:rPr lang="en-US" altLang="zh-TW" sz="1600" dirty="0"/>
              <a:t>    break</a:t>
            </a:r>
          </a:p>
          <a:p>
            <a:pPr marL="0" indent="0">
              <a:buNone/>
            </a:pPr>
            <a:r>
              <a:rPr lang="en-US" altLang="zh-TW" sz="1600" dirty="0"/>
              <a:t>;;</a:t>
            </a:r>
          </a:p>
          <a:p>
            <a:pPr marL="0" indent="0">
              <a:buNone/>
            </a:pPr>
            <a:r>
              <a:rPr lang="en-US" altLang="zh-TW" sz="1600" dirty="0"/>
              <a:t>2)</a:t>
            </a:r>
          </a:p>
          <a:p>
            <a:pPr marL="0" indent="0">
              <a:buNone/>
            </a:pPr>
            <a:r>
              <a:rPr lang="en-US" altLang="zh-TW" sz="1600" dirty="0"/>
              <a:t>    echo "</a:t>
            </a:r>
            <a:r>
              <a:rPr lang="zh-TW" altLang="en-US" sz="1600" dirty="0"/>
              <a:t>答錯了</a:t>
            </a:r>
            <a:r>
              <a:rPr lang="en-US" altLang="zh-TW" sz="1600" dirty="0"/>
              <a:t>!</a:t>
            </a:r>
            <a:r>
              <a:rPr lang="zh-TW" altLang="en-US" sz="1600" dirty="0"/>
              <a:t>再猜一次</a:t>
            </a:r>
            <a:r>
              <a:rPr lang="en-US" altLang="zh-TW" sz="1600" dirty="0"/>
              <a:t>"</a:t>
            </a:r>
          </a:p>
          <a:p>
            <a:pPr marL="0" indent="0">
              <a:buNone/>
            </a:pPr>
            <a:r>
              <a:rPr lang="en-US" altLang="zh-TW" sz="1600" dirty="0"/>
              <a:t>;;</a:t>
            </a:r>
          </a:p>
          <a:p>
            <a:pPr marL="0" indent="0">
              <a:buNone/>
            </a:pPr>
            <a:r>
              <a:rPr lang="en-US" altLang="zh-TW" sz="1600" dirty="0"/>
              <a:t>3)</a:t>
            </a:r>
          </a:p>
          <a:p>
            <a:pPr marL="0" indent="0">
              <a:buNone/>
            </a:pPr>
            <a:r>
              <a:rPr lang="en-US" altLang="zh-TW" sz="1600" dirty="0"/>
              <a:t>    echo "</a:t>
            </a:r>
            <a:r>
              <a:rPr lang="zh-TW" altLang="en-US" sz="1600" dirty="0"/>
              <a:t>答錯了</a:t>
            </a:r>
            <a:r>
              <a:rPr lang="en-US" altLang="zh-TW" sz="1600" dirty="0"/>
              <a:t>!</a:t>
            </a:r>
            <a:r>
              <a:rPr lang="zh-TW" altLang="en-US" sz="1600" dirty="0"/>
              <a:t>再猜一次</a:t>
            </a:r>
            <a:r>
              <a:rPr lang="en-US" altLang="zh-TW" sz="1600" dirty="0"/>
              <a:t>"</a:t>
            </a:r>
          </a:p>
          <a:p>
            <a:pPr marL="0" indent="0">
              <a:buNone/>
            </a:pPr>
            <a:r>
              <a:rPr lang="en-US" altLang="zh-TW" sz="1600" dirty="0"/>
              <a:t>;;</a:t>
            </a:r>
          </a:p>
          <a:p>
            <a:pPr marL="0" indent="0">
              <a:buNone/>
            </a:pPr>
            <a:r>
              <a:rPr lang="en-US" altLang="zh-TW" sz="1600" dirty="0"/>
              <a:t>4)</a:t>
            </a:r>
          </a:p>
          <a:p>
            <a:pPr marL="0" indent="0">
              <a:buNone/>
            </a:pPr>
            <a:r>
              <a:rPr lang="en-US" altLang="zh-TW" sz="1600" dirty="0"/>
              <a:t>    echo "</a:t>
            </a:r>
            <a:r>
              <a:rPr lang="zh-TW" altLang="en-US" sz="1600" dirty="0"/>
              <a:t>答錯了</a:t>
            </a:r>
            <a:r>
              <a:rPr lang="en-US" altLang="zh-TW" sz="1600" dirty="0"/>
              <a:t>!</a:t>
            </a:r>
            <a:r>
              <a:rPr lang="zh-TW" altLang="en-US" sz="1600" dirty="0"/>
              <a:t>再猜一次</a:t>
            </a:r>
            <a:r>
              <a:rPr lang="en-US" altLang="zh-TW" sz="1600" dirty="0"/>
              <a:t>"</a:t>
            </a:r>
          </a:p>
          <a:p>
            <a:pPr marL="0" indent="0">
              <a:buNone/>
            </a:pPr>
            <a:r>
              <a:rPr lang="en-US" altLang="zh-TW" sz="1600" dirty="0"/>
              <a:t>;;</a:t>
            </a:r>
          </a:p>
          <a:p>
            <a:pPr marL="0" indent="0">
              <a:buNone/>
            </a:pPr>
            <a:r>
              <a:rPr lang="en-US" altLang="zh-TW" sz="1600" dirty="0"/>
              <a:t>*)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>
                <a:solidFill>
                  <a:srgbClr val="FF0000"/>
                </a:solidFill>
              </a:rPr>
              <a:t>echo "</a:t>
            </a:r>
            <a:r>
              <a:rPr lang="zh-TW" altLang="en-US" sz="1600" dirty="0">
                <a:solidFill>
                  <a:srgbClr val="FF0000"/>
                </a:solidFill>
              </a:rPr>
              <a:t>輸入以下</a:t>
            </a:r>
            <a:r>
              <a:rPr lang="en-US" altLang="zh-TW" sz="1600" dirty="0">
                <a:solidFill>
                  <a:srgbClr val="FF0000"/>
                </a:solidFill>
              </a:rPr>
              <a:t>(1-4)!</a:t>
            </a:r>
            <a:r>
              <a:rPr lang="zh-TW" altLang="en-US" sz="1600" dirty="0">
                <a:solidFill>
                  <a:srgbClr val="FF0000"/>
                </a:solidFill>
              </a:rPr>
              <a:t>再猜一次</a:t>
            </a:r>
            <a:r>
              <a:rPr lang="en-US" altLang="zh-TW" sz="1600" dirty="0">
                <a:solidFill>
                  <a:srgbClr val="FF0000"/>
                </a:solidFill>
              </a:rPr>
              <a:t>"</a:t>
            </a:r>
          </a:p>
          <a:p>
            <a:pPr marL="0" indent="0">
              <a:buNone/>
            </a:pPr>
            <a:r>
              <a:rPr lang="en-US" altLang="zh-TW" sz="1600" dirty="0"/>
              <a:t>;;</a:t>
            </a:r>
          </a:p>
          <a:p>
            <a:pPr marL="0" indent="0">
              <a:buNone/>
            </a:pPr>
            <a:r>
              <a:rPr lang="en-US" altLang="zh-TW" sz="1600" dirty="0" err="1"/>
              <a:t>esac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done</a:t>
            </a:r>
          </a:p>
          <a:p>
            <a:pPr marL="0" indent="0">
              <a:buNone/>
            </a:pPr>
            <a:r>
              <a:rPr lang="en-US" altLang="zh-TW" sz="1600" dirty="0"/>
              <a:t>echo  </a:t>
            </a:r>
            <a:r>
              <a:rPr lang="zh-TW" altLang="en-US" sz="1600" dirty="0"/>
              <a:t>本程式結束</a:t>
            </a:r>
          </a:p>
        </p:txBody>
      </p:sp>
    </p:spTree>
    <p:extLst>
      <p:ext uri="{BB962C8B-B14F-4D97-AF65-F5344CB8AC3E}">
        <p14:creationId xmlns:p14="http://schemas.microsoft.com/office/powerpoint/2010/main" val="400258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0988" y="-140484"/>
            <a:ext cx="4598894" cy="1325563"/>
          </a:xfrm>
        </p:spPr>
        <p:txBody>
          <a:bodyPr/>
          <a:lstStyle/>
          <a:p>
            <a:r>
              <a:rPr lang="zh-TW" altLang="en-US" dirty="0"/>
              <a:t>執行</a:t>
            </a:r>
            <a:r>
              <a:rPr lang="en-US" altLang="zh-TW" dirty="0" smtClean="0"/>
              <a:t>testsele06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11218" y="1185079"/>
            <a:ext cx="423851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</a:rPr>
              <a:t>~$</a:t>
            </a:r>
            <a:r>
              <a:rPr lang="en-US" altLang="zh-CN" sz="3200" smtClean="0"/>
              <a:t> ./testsele06</a:t>
            </a:r>
          </a:p>
          <a:p>
            <a:r>
              <a:rPr lang="zh-CN" altLang="en-US" sz="3200" smtClean="0">
                <a:solidFill>
                  <a:srgbClr val="92D050"/>
                </a:solidFill>
              </a:rPr>
              <a:t>請猜一下我喜歡的水果</a:t>
            </a:r>
            <a:r>
              <a:rPr lang="en-US" altLang="zh-CN" sz="3200" smtClean="0">
                <a:solidFill>
                  <a:srgbClr val="92D050"/>
                </a:solidFill>
              </a:rPr>
              <a:t>?</a:t>
            </a:r>
          </a:p>
          <a:p>
            <a:r>
              <a:rPr lang="zh-CN" altLang="en-US" sz="3200" smtClean="0">
                <a:solidFill>
                  <a:srgbClr val="92D050"/>
                </a:solidFill>
              </a:rPr>
              <a:t>輸入以下</a:t>
            </a:r>
            <a:r>
              <a:rPr lang="en-US" altLang="zh-CN" sz="3200" smtClean="0">
                <a:solidFill>
                  <a:srgbClr val="92D050"/>
                </a:solidFill>
              </a:rPr>
              <a:t>(1-4)</a:t>
            </a:r>
          </a:p>
          <a:p>
            <a:r>
              <a:rPr lang="en-US" altLang="zh-CN" sz="3200" smtClean="0">
                <a:solidFill>
                  <a:srgbClr val="00B050"/>
                </a:solidFill>
              </a:rPr>
              <a:t>1) </a:t>
            </a:r>
            <a:r>
              <a:rPr lang="zh-CN" altLang="en-US" sz="3200" smtClean="0">
                <a:solidFill>
                  <a:srgbClr val="92D050"/>
                </a:solidFill>
              </a:rPr>
              <a:t>蘋果</a:t>
            </a:r>
          </a:p>
          <a:p>
            <a:r>
              <a:rPr lang="en-US" altLang="zh-CN" sz="3200" smtClean="0">
                <a:solidFill>
                  <a:srgbClr val="00B050"/>
                </a:solidFill>
              </a:rPr>
              <a:t>2) </a:t>
            </a:r>
            <a:r>
              <a:rPr lang="zh-CN" altLang="en-US" sz="3200" smtClean="0">
                <a:solidFill>
                  <a:srgbClr val="92D050"/>
                </a:solidFill>
              </a:rPr>
              <a:t>梨子</a:t>
            </a:r>
          </a:p>
          <a:p>
            <a:r>
              <a:rPr lang="en-US" altLang="zh-CN" sz="3200" smtClean="0">
                <a:solidFill>
                  <a:srgbClr val="00B050"/>
                </a:solidFill>
              </a:rPr>
              <a:t>3) </a:t>
            </a:r>
            <a:r>
              <a:rPr lang="zh-CN" altLang="en-US" sz="3200" smtClean="0">
                <a:solidFill>
                  <a:srgbClr val="92D050"/>
                </a:solidFill>
              </a:rPr>
              <a:t>橘子</a:t>
            </a:r>
          </a:p>
          <a:p>
            <a:r>
              <a:rPr lang="en-US" altLang="zh-CN" sz="3200" smtClean="0">
                <a:solidFill>
                  <a:srgbClr val="00B050"/>
                </a:solidFill>
              </a:rPr>
              <a:t>4) </a:t>
            </a:r>
            <a:r>
              <a:rPr lang="zh-CN" altLang="en-US" sz="3200" smtClean="0">
                <a:solidFill>
                  <a:srgbClr val="92D050"/>
                </a:solidFill>
              </a:rPr>
              <a:t>西瓜</a:t>
            </a:r>
            <a:endParaRPr lang="en-US" altLang="zh-CN" sz="3200" smtClean="0">
              <a:solidFill>
                <a:srgbClr val="00B050"/>
              </a:solidFill>
            </a:endParaRPr>
          </a:p>
          <a:p>
            <a:r>
              <a:rPr lang="en-US" altLang="zh-CN" sz="3200" smtClean="0">
                <a:solidFill>
                  <a:srgbClr val="00B050"/>
                </a:solidFill>
              </a:rPr>
              <a:t>#? </a:t>
            </a:r>
            <a:r>
              <a:rPr lang="en-US" altLang="zh-CN" sz="3200" smtClean="0"/>
              <a:t>2</a:t>
            </a:r>
          </a:p>
          <a:p>
            <a:r>
              <a:rPr lang="zh-CN" altLang="en-US" sz="3200" smtClean="0">
                <a:solidFill>
                  <a:srgbClr val="92D050"/>
                </a:solidFill>
              </a:rPr>
              <a:t>您输入的内容为：</a:t>
            </a:r>
            <a:r>
              <a:rPr lang="en-US" altLang="zh-CN" sz="3200" smtClean="0">
                <a:solidFill>
                  <a:srgbClr val="00B050"/>
                </a:solidFill>
              </a:rPr>
              <a:t>2</a:t>
            </a:r>
          </a:p>
          <a:p>
            <a:r>
              <a:rPr lang="zh-CN" altLang="en-US" sz="3200" smtClean="0">
                <a:solidFill>
                  <a:srgbClr val="92D050"/>
                </a:solidFill>
              </a:rPr>
              <a:t>答錯了</a:t>
            </a:r>
            <a:r>
              <a:rPr lang="en-US" altLang="zh-CN" sz="3200" smtClean="0">
                <a:solidFill>
                  <a:srgbClr val="92D050"/>
                </a:solidFill>
              </a:rPr>
              <a:t>!</a:t>
            </a:r>
            <a:r>
              <a:rPr lang="zh-CN" altLang="en-US" sz="3200" smtClean="0">
                <a:solidFill>
                  <a:srgbClr val="92D050"/>
                </a:solidFill>
              </a:rPr>
              <a:t>再猜一次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687670" y="365125"/>
            <a:ext cx="433891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00B050"/>
                </a:solidFill>
              </a:rPr>
              <a:t>#?</a:t>
            </a:r>
            <a:r>
              <a:rPr lang="en-US" altLang="zh-CN" sz="2800" smtClean="0"/>
              <a:t> 3</a:t>
            </a:r>
          </a:p>
          <a:p>
            <a:r>
              <a:rPr lang="zh-CN" altLang="en-US" sz="2800" smtClean="0">
                <a:solidFill>
                  <a:srgbClr val="92D050"/>
                </a:solidFill>
              </a:rPr>
              <a:t>您输入的内容为：</a:t>
            </a:r>
            <a:r>
              <a:rPr lang="en-US" altLang="zh-CN" sz="2800" smtClean="0">
                <a:solidFill>
                  <a:srgbClr val="92D050"/>
                </a:solidFill>
              </a:rPr>
              <a:t>3</a:t>
            </a:r>
          </a:p>
          <a:p>
            <a:r>
              <a:rPr lang="zh-CN" altLang="en-US" sz="2800" smtClean="0">
                <a:solidFill>
                  <a:srgbClr val="92D050"/>
                </a:solidFill>
              </a:rPr>
              <a:t>答錯了</a:t>
            </a:r>
            <a:r>
              <a:rPr lang="en-US" altLang="zh-CN" sz="2800" smtClean="0">
                <a:solidFill>
                  <a:srgbClr val="92D050"/>
                </a:solidFill>
              </a:rPr>
              <a:t>!</a:t>
            </a:r>
            <a:r>
              <a:rPr lang="zh-CN" altLang="en-US" sz="2800" smtClean="0">
                <a:solidFill>
                  <a:srgbClr val="92D050"/>
                </a:solidFill>
              </a:rPr>
              <a:t>再猜一次</a:t>
            </a:r>
          </a:p>
          <a:p>
            <a:r>
              <a:rPr lang="en-US" altLang="zh-CN" sz="2800" smtClean="0">
                <a:solidFill>
                  <a:srgbClr val="00B050"/>
                </a:solidFill>
              </a:rPr>
              <a:t>#? </a:t>
            </a:r>
            <a:r>
              <a:rPr lang="en-US" altLang="zh-CN" sz="2800" smtClean="0"/>
              <a:t>4</a:t>
            </a:r>
          </a:p>
          <a:p>
            <a:r>
              <a:rPr lang="zh-CN" altLang="en-US" sz="2800" smtClean="0">
                <a:solidFill>
                  <a:srgbClr val="92D050"/>
                </a:solidFill>
              </a:rPr>
              <a:t>您输入的内容为：</a:t>
            </a:r>
            <a:r>
              <a:rPr lang="en-US" altLang="zh-CN" sz="2800" smtClean="0">
                <a:solidFill>
                  <a:srgbClr val="92D050"/>
                </a:solidFill>
              </a:rPr>
              <a:t>4</a:t>
            </a:r>
          </a:p>
          <a:p>
            <a:r>
              <a:rPr lang="zh-CN" altLang="en-US" sz="2800" smtClean="0">
                <a:solidFill>
                  <a:srgbClr val="92D050"/>
                </a:solidFill>
              </a:rPr>
              <a:t>答錯了</a:t>
            </a:r>
            <a:r>
              <a:rPr lang="en-US" altLang="zh-CN" sz="2800" smtClean="0">
                <a:solidFill>
                  <a:srgbClr val="92D050"/>
                </a:solidFill>
              </a:rPr>
              <a:t>!</a:t>
            </a:r>
            <a:r>
              <a:rPr lang="zh-CN" altLang="en-US" sz="2800" smtClean="0">
                <a:solidFill>
                  <a:srgbClr val="92D050"/>
                </a:solidFill>
              </a:rPr>
              <a:t>再猜一次</a:t>
            </a:r>
          </a:p>
          <a:p>
            <a:r>
              <a:rPr lang="en-US" altLang="zh-CN" sz="2800" smtClean="0">
                <a:solidFill>
                  <a:srgbClr val="00B050"/>
                </a:solidFill>
              </a:rPr>
              <a:t>#? </a:t>
            </a:r>
            <a:r>
              <a:rPr lang="en-US" altLang="zh-CN" sz="2800" smtClean="0"/>
              <a:t>5</a:t>
            </a:r>
          </a:p>
          <a:p>
            <a:r>
              <a:rPr lang="zh-CN" altLang="en-US" sz="2800" smtClean="0">
                <a:solidFill>
                  <a:srgbClr val="92D050"/>
                </a:solidFill>
              </a:rPr>
              <a:t>您输入的内容为：</a:t>
            </a:r>
            <a:r>
              <a:rPr lang="en-US" altLang="zh-CN" sz="2800" smtClean="0">
                <a:solidFill>
                  <a:srgbClr val="92D050"/>
                </a:solidFill>
              </a:rPr>
              <a:t>5</a:t>
            </a:r>
          </a:p>
          <a:p>
            <a:r>
              <a:rPr lang="zh-CN" altLang="en-US" sz="2800" smtClean="0">
                <a:solidFill>
                  <a:srgbClr val="92D050"/>
                </a:solidFill>
              </a:rPr>
              <a:t>輸入以下</a:t>
            </a:r>
            <a:r>
              <a:rPr lang="en-US" altLang="zh-CN" sz="2800" smtClean="0">
                <a:solidFill>
                  <a:srgbClr val="92D050"/>
                </a:solidFill>
              </a:rPr>
              <a:t>(1-4)!</a:t>
            </a:r>
            <a:r>
              <a:rPr lang="zh-CN" altLang="en-US" sz="2800" smtClean="0">
                <a:solidFill>
                  <a:srgbClr val="92D050"/>
                </a:solidFill>
              </a:rPr>
              <a:t>再猜一次</a:t>
            </a:r>
          </a:p>
          <a:p>
            <a:r>
              <a:rPr lang="en-US" altLang="zh-CN" sz="2800" smtClean="0">
                <a:solidFill>
                  <a:srgbClr val="00B050"/>
                </a:solidFill>
              </a:rPr>
              <a:t>#? </a:t>
            </a:r>
            <a:r>
              <a:rPr lang="en-US" altLang="zh-CN" sz="2800" smtClean="0"/>
              <a:t>1</a:t>
            </a:r>
          </a:p>
          <a:p>
            <a:r>
              <a:rPr lang="zh-CN" altLang="en-US" sz="2800" smtClean="0">
                <a:solidFill>
                  <a:srgbClr val="92D050"/>
                </a:solidFill>
              </a:rPr>
              <a:t>您输入的内容为：</a:t>
            </a:r>
            <a:r>
              <a:rPr lang="en-US" altLang="zh-CN" sz="2800" smtClean="0">
                <a:solidFill>
                  <a:srgbClr val="92D050"/>
                </a:solidFill>
              </a:rPr>
              <a:t>1</a:t>
            </a:r>
          </a:p>
          <a:p>
            <a:r>
              <a:rPr lang="zh-CN" altLang="en-US" sz="2800" smtClean="0">
                <a:solidFill>
                  <a:srgbClr val="92D050"/>
                </a:solidFill>
              </a:rPr>
              <a:t>恭喜</a:t>
            </a:r>
            <a:r>
              <a:rPr lang="en-US" altLang="zh-CN" sz="2800" smtClean="0">
                <a:solidFill>
                  <a:srgbClr val="92D050"/>
                </a:solidFill>
              </a:rPr>
              <a:t>! </a:t>
            </a:r>
            <a:r>
              <a:rPr lang="zh-CN" altLang="en-US" sz="2800" smtClean="0">
                <a:solidFill>
                  <a:srgbClr val="92D050"/>
                </a:solidFill>
              </a:rPr>
              <a:t>你答對了</a:t>
            </a:r>
            <a:r>
              <a:rPr lang="en-US" altLang="zh-CN" sz="2800" smtClean="0">
                <a:solidFill>
                  <a:srgbClr val="92D050"/>
                </a:solidFill>
              </a:rPr>
              <a:t>!!</a:t>
            </a:r>
          </a:p>
          <a:p>
            <a:r>
              <a:rPr lang="zh-CN" altLang="en-US" sz="2800" smtClean="0">
                <a:solidFill>
                  <a:srgbClr val="92D050"/>
                </a:solidFill>
              </a:rPr>
              <a:t>本程式結束</a:t>
            </a:r>
          </a:p>
          <a:p>
            <a:r>
              <a:rPr lang="en-US" altLang="zh-CN" sz="2800" smtClean="0">
                <a:solidFill>
                  <a:srgbClr val="1409A7"/>
                </a:solidFill>
              </a:rPr>
              <a:t>~$</a:t>
            </a:r>
            <a:endParaRPr lang="zh-TW" altLang="en-US" sz="2800" smtClean="0">
              <a:solidFill>
                <a:srgbClr val="1409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8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57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Testsele07 -</a:t>
            </a:r>
            <a:r>
              <a:rPr lang="zh-TW" altLang="en-US" dirty="0" smtClean="0"/>
              <a:t>去掉雙引號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15153" y="2226833"/>
            <a:ext cx="59221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smtClean="0">
                <a:solidFill>
                  <a:srgbClr val="00B050"/>
                </a:solidFill>
              </a:rPr>
              <a:t>$</a:t>
            </a:r>
            <a:r>
              <a:rPr lang="en-US" altLang="zh-TW" sz="3200" smtClean="0"/>
              <a:t> cat testsele07</a:t>
            </a:r>
          </a:p>
          <a:p>
            <a:r>
              <a:rPr lang="en-US" altLang="zh-TW" sz="3200" smtClean="0"/>
              <a:t>#!/bin/bash</a:t>
            </a:r>
          </a:p>
          <a:p>
            <a:r>
              <a:rPr lang="en-US" altLang="zh-TW" sz="3200" smtClean="0"/>
              <a:t>clear</a:t>
            </a:r>
          </a:p>
          <a:p>
            <a:r>
              <a:rPr lang="en-US" altLang="zh-TW" sz="3200" smtClean="0"/>
              <a:t>echo "</a:t>
            </a:r>
            <a:r>
              <a:rPr lang="zh-TW" altLang="en-US" sz="3200" smtClean="0"/>
              <a:t>請猜一下我喜歡的水果</a:t>
            </a:r>
            <a:r>
              <a:rPr lang="en-US" altLang="zh-TW" sz="3200" smtClean="0"/>
              <a:t>?</a:t>
            </a:r>
          </a:p>
          <a:p>
            <a:r>
              <a:rPr lang="en-US" altLang="zh-TW" sz="3200" smtClean="0"/>
              <a:t> </a:t>
            </a:r>
            <a:r>
              <a:rPr lang="zh-TW" altLang="en-US" sz="3200" smtClean="0"/>
              <a:t>輸入以下</a:t>
            </a:r>
            <a:r>
              <a:rPr lang="en-US" altLang="zh-TW" sz="3200" smtClean="0"/>
              <a:t>(1-4)"</a:t>
            </a:r>
          </a:p>
          <a:p>
            <a:r>
              <a:rPr lang="en-US" altLang="zh-TW" sz="3200" smtClean="0"/>
              <a:t>select var in </a:t>
            </a:r>
            <a:r>
              <a:rPr lang="zh-TW" altLang="en-US" sz="3200" smtClean="0">
                <a:solidFill>
                  <a:srgbClr val="FF0000"/>
                </a:solidFill>
              </a:rPr>
              <a:t>蘋果 梨子  橘子 西瓜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096000" y="1690688"/>
            <a:ext cx="606948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smtClean="0"/>
              <a:t>do</a:t>
            </a:r>
          </a:p>
          <a:p>
            <a:r>
              <a:rPr lang="en-US" altLang="zh-TW" sz="3200" smtClean="0"/>
              <a:t>  echo "</a:t>
            </a:r>
            <a:r>
              <a:rPr lang="zh-TW" altLang="en-US" sz="3200" smtClean="0"/>
              <a:t>您输入的内容为：</a:t>
            </a:r>
            <a:r>
              <a:rPr lang="en-US" altLang="zh-TW" sz="3200" smtClean="0"/>
              <a:t>$REPLY"</a:t>
            </a:r>
          </a:p>
          <a:p>
            <a:r>
              <a:rPr lang="en-US" altLang="zh-TW" sz="3200" smtClean="0"/>
              <a:t>  if [ $REPLY = "1" ] ; then</a:t>
            </a:r>
          </a:p>
          <a:p>
            <a:r>
              <a:rPr lang="en-US" altLang="zh-TW" sz="3200" smtClean="0"/>
              <a:t>    echo "</a:t>
            </a:r>
            <a:r>
              <a:rPr lang="zh-TW" altLang="en-US" sz="3200" smtClean="0"/>
              <a:t>恭喜</a:t>
            </a:r>
            <a:r>
              <a:rPr lang="en-US" altLang="zh-TW" sz="3200" smtClean="0"/>
              <a:t>! </a:t>
            </a:r>
            <a:r>
              <a:rPr lang="zh-TW" altLang="en-US" sz="3200" smtClean="0"/>
              <a:t>你答對了</a:t>
            </a:r>
            <a:r>
              <a:rPr lang="en-US" altLang="zh-TW" sz="3200" smtClean="0"/>
              <a:t>!!"</a:t>
            </a:r>
          </a:p>
          <a:p>
            <a:r>
              <a:rPr lang="en-US" altLang="zh-TW" sz="3200" smtClean="0"/>
              <a:t>    break</a:t>
            </a:r>
          </a:p>
          <a:p>
            <a:r>
              <a:rPr lang="en-US" altLang="zh-TW" sz="3200" smtClean="0"/>
              <a:t>  else</a:t>
            </a:r>
          </a:p>
          <a:p>
            <a:r>
              <a:rPr lang="en-US" altLang="zh-TW" sz="3200" smtClean="0"/>
              <a:t>    echo "</a:t>
            </a:r>
            <a:r>
              <a:rPr lang="zh-TW" altLang="en-US" sz="3200" smtClean="0"/>
              <a:t>答錯了</a:t>
            </a:r>
            <a:r>
              <a:rPr lang="en-US" altLang="zh-TW" sz="3200" smtClean="0"/>
              <a:t>!</a:t>
            </a:r>
            <a:r>
              <a:rPr lang="zh-TW" altLang="en-US" sz="3200" smtClean="0"/>
              <a:t>再猜一次</a:t>
            </a:r>
            <a:r>
              <a:rPr lang="en-US" altLang="zh-TW" sz="3200" smtClean="0"/>
              <a:t>"</a:t>
            </a:r>
          </a:p>
          <a:p>
            <a:r>
              <a:rPr lang="en-US" altLang="zh-TW" sz="3200" smtClean="0"/>
              <a:t>  fi</a:t>
            </a:r>
          </a:p>
          <a:p>
            <a:r>
              <a:rPr lang="en-US" altLang="zh-TW" sz="3200" smtClean="0"/>
              <a:t>done</a:t>
            </a:r>
          </a:p>
          <a:p>
            <a:r>
              <a:rPr lang="en-US" altLang="zh-TW" sz="3200" smtClean="0"/>
              <a:t>echo </a:t>
            </a:r>
            <a:r>
              <a:rPr lang="zh-TW" altLang="en-US" sz="3200" smtClean="0"/>
              <a:t>本程式結束</a:t>
            </a:r>
            <a:endParaRPr lang="en-US" altLang="zh-TW" sz="320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2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陣列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50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785150" y="229290"/>
            <a:ext cx="60844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TW" altLang="en-US" sz="45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陣列名稱</a:t>
            </a:r>
            <a:r>
              <a:rPr lang="en-US" altLang="zh-TW" sz="45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(</a:t>
            </a:r>
            <a:r>
              <a:rPr lang="zh-TW" altLang="en-US" sz="45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有如大廈名稱</a:t>
            </a:r>
            <a:r>
              <a:rPr lang="en-US" altLang="zh-TW" sz="45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)</a:t>
            </a:r>
            <a:endParaRPr lang="zh-TW" altLang="en-US" sz="45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1551755" y="1425692"/>
            <a:ext cx="9725944" cy="4896098"/>
            <a:chOff x="1382234" y="1102165"/>
            <a:chExt cx="10161878" cy="5847557"/>
          </a:xfrm>
        </p:grpSpPr>
        <p:grpSp>
          <p:nvGrpSpPr>
            <p:cNvPr id="19" name="群組 18"/>
            <p:cNvGrpSpPr/>
            <p:nvPr/>
          </p:nvGrpSpPr>
          <p:grpSpPr>
            <a:xfrm>
              <a:off x="1382234" y="1102165"/>
              <a:ext cx="9236362" cy="4876060"/>
              <a:chOff x="2374393" y="1629036"/>
              <a:chExt cx="9236362" cy="4876060"/>
            </a:xfrm>
          </p:grpSpPr>
          <p:grpSp>
            <p:nvGrpSpPr>
              <p:cNvPr id="17" name="群組 16"/>
              <p:cNvGrpSpPr/>
              <p:nvPr/>
            </p:nvGrpSpPr>
            <p:grpSpPr>
              <a:xfrm>
                <a:off x="2374393" y="1629036"/>
                <a:ext cx="7829531" cy="4650077"/>
                <a:chOff x="611127" y="1724729"/>
                <a:chExt cx="7829531" cy="4650077"/>
              </a:xfrm>
            </p:grpSpPr>
            <p:sp>
              <p:nvSpPr>
                <p:cNvPr id="11" name="文字方塊 10"/>
                <p:cNvSpPr txBox="1"/>
                <p:nvPr/>
              </p:nvSpPr>
              <p:spPr>
                <a:xfrm flipH="1">
                  <a:off x="4435370" y="3094075"/>
                  <a:ext cx="4005288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685800"/>
                  <a:r>
                    <a:rPr lang="zh-TW" altLang="en-US" sz="2700" dirty="0">
                      <a:solidFill>
                        <a:srgbClr val="CC00FF"/>
                      </a:solidFill>
                      <a:latin typeface="Calibri" panose="020F0502020204030204"/>
                      <a:ea typeface="新細明體" panose="02020500000000000000" pitchFamily="18" charset="-120"/>
                    </a:rPr>
                    <a:t>陣列名稱</a:t>
                  </a:r>
                  <a:r>
                    <a:rPr lang="en-US" altLang="zh-TW" sz="2700" dirty="0">
                      <a:solidFill>
                        <a:srgbClr val="CC00FF"/>
                      </a:solidFill>
                      <a:latin typeface="Calibri" panose="020F0502020204030204"/>
                      <a:ea typeface="新細明體" panose="02020500000000000000" pitchFamily="18" charset="-120"/>
                    </a:rPr>
                    <a:t>[</a:t>
                  </a:r>
                  <a:r>
                    <a:rPr lang="zh-TW" altLang="en-US" sz="2700" dirty="0">
                      <a:solidFill>
                        <a:srgbClr val="CC00FF"/>
                      </a:solidFill>
                      <a:latin typeface="Calibri" panose="020F0502020204030204"/>
                      <a:ea typeface="新細明體" panose="02020500000000000000" pitchFamily="18" charset="-120"/>
                    </a:rPr>
                    <a:t>編號</a:t>
                  </a:r>
                  <a:r>
                    <a:rPr lang="en-US" altLang="zh-TW" sz="2700" dirty="0">
                      <a:solidFill>
                        <a:srgbClr val="CC00FF"/>
                      </a:solidFill>
                      <a:latin typeface="Calibri" panose="020F0502020204030204"/>
                      <a:ea typeface="新細明體" panose="02020500000000000000" pitchFamily="18" charset="-120"/>
                    </a:rPr>
                    <a:t>]</a:t>
                  </a:r>
                  <a:endParaRPr lang="zh-TW" altLang="en-US" sz="2700" dirty="0">
                    <a:solidFill>
                      <a:srgbClr val="CC00FF"/>
                    </a:solidFill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2" name="文字方塊 11"/>
                <p:cNvSpPr txBox="1"/>
                <p:nvPr/>
              </p:nvSpPr>
              <p:spPr>
                <a:xfrm>
                  <a:off x="4435370" y="4630109"/>
                  <a:ext cx="3455581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685800"/>
                  <a:r>
                    <a:rPr lang="zh-TW" altLang="en-US" sz="2700" dirty="0">
                      <a:solidFill>
                        <a:srgbClr val="CC00FF"/>
                      </a:solidFill>
                      <a:latin typeface="Calibri" panose="020F0502020204030204"/>
                      <a:ea typeface="新細明體" panose="02020500000000000000" pitchFamily="18" charset="-120"/>
                    </a:rPr>
                    <a:t>設置陣列內容</a:t>
                  </a:r>
                </a:p>
              </p:txBody>
            </p:sp>
            <p:sp>
              <p:nvSpPr>
                <p:cNvPr id="13" name="文字方塊 12"/>
                <p:cNvSpPr txBox="1"/>
                <p:nvPr/>
              </p:nvSpPr>
              <p:spPr>
                <a:xfrm>
                  <a:off x="4951450" y="5246118"/>
                  <a:ext cx="2370735" cy="6771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/>
                  <a:r>
                    <a:rPr lang="en-US" altLang="zh-TW" sz="2700" dirty="0">
                      <a:solidFill>
                        <a:prstClr val="black"/>
                      </a:solidFill>
                      <a:latin typeface="Calibri" panose="020F0502020204030204"/>
                      <a:ea typeface="新細明體" panose="02020500000000000000" pitchFamily="18" charset="-120"/>
                    </a:rPr>
                    <a:t>(</a:t>
                  </a:r>
                  <a:r>
                    <a:rPr lang="zh-TW" altLang="en-US" sz="2700" dirty="0">
                      <a:solidFill>
                        <a:prstClr val="black"/>
                      </a:solidFill>
                      <a:latin typeface="Calibri" panose="020F0502020204030204"/>
                      <a:ea typeface="新細明體" panose="02020500000000000000" pitchFamily="18" charset="-120"/>
                    </a:rPr>
                    <a:t>信箱內容</a:t>
                  </a:r>
                  <a:r>
                    <a:rPr lang="en-US" altLang="zh-TW" sz="2700" dirty="0">
                      <a:solidFill>
                        <a:prstClr val="black"/>
                      </a:solidFill>
                      <a:latin typeface="Calibri" panose="020F0502020204030204"/>
                      <a:ea typeface="新細明體" panose="02020500000000000000" pitchFamily="18" charset="-120"/>
                    </a:rPr>
                    <a:t>)</a:t>
                  </a:r>
                  <a:endParaRPr lang="zh-TW" altLang="en-US" sz="27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  <p:grpSp>
              <p:nvGrpSpPr>
                <p:cNvPr id="16" name="群組 15"/>
                <p:cNvGrpSpPr/>
                <p:nvPr/>
              </p:nvGrpSpPr>
              <p:grpSpPr>
                <a:xfrm>
                  <a:off x="611127" y="1724729"/>
                  <a:ext cx="6711058" cy="4650077"/>
                  <a:chOff x="611127" y="1756627"/>
                  <a:chExt cx="6711058" cy="4650077"/>
                </a:xfrm>
              </p:grpSpPr>
              <p:grpSp>
                <p:nvGrpSpPr>
                  <p:cNvPr id="10" name="群組 9"/>
                  <p:cNvGrpSpPr/>
                  <p:nvPr/>
                </p:nvGrpSpPr>
                <p:grpSpPr>
                  <a:xfrm>
                    <a:off x="1896362" y="2301524"/>
                    <a:ext cx="5425823" cy="3590925"/>
                    <a:chOff x="5362575" y="2205831"/>
                    <a:chExt cx="5425823" cy="3590925"/>
                  </a:xfrm>
                </p:grpSpPr>
                <p:pic>
                  <p:nvPicPr>
                    <p:cNvPr id="6" name="內容版面配置區 3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362575" y="2205831"/>
                      <a:ext cx="1466850" cy="359092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" name="右大括弧 7"/>
                    <p:cNvSpPr/>
                    <p:nvPr/>
                  </p:nvSpPr>
                  <p:spPr>
                    <a:xfrm>
                      <a:off x="7166344" y="2307265"/>
                      <a:ext cx="914400" cy="3489491"/>
                    </a:xfrm>
                    <a:prstGeom prst="rightBrace">
                      <a:avLst/>
                    </a:prstGeom>
                    <a:ln w="76200">
                      <a:solidFill>
                        <a:srgbClr val="CC00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defTabSz="685800"/>
                      <a:endParaRPr lang="zh-TW" altLang="en-US" sz="1350">
                        <a:solidFill>
                          <a:prstClr val="black"/>
                        </a:solidFill>
                        <a:latin typeface="Calibri" panose="020F0502020204030204"/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9" name="文字方塊 8"/>
                    <p:cNvSpPr txBox="1"/>
                    <p:nvPr/>
                  </p:nvSpPr>
                  <p:spPr>
                    <a:xfrm>
                      <a:off x="8417663" y="3728844"/>
                      <a:ext cx="2370735" cy="67710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685800"/>
                      <a:r>
                        <a:rPr lang="en-US" altLang="zh-TW" sz="2700" dirty="0">
                          <a:solidFill>
                            <a:prstClr val="black"/>
                          </a:solidFill>
                          <a:latin typeface="Calibri" panose="020F0502020204030204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en-US" sz="2700" dirty="0">
                          <a:solidFill>
                            <a:prstClr val="black"/>
                          </a:solidFill>
                          <a:latin typeface="Calibri" panose="020F0502020204030204"/>
                          <a:ea typeface="新細明體" panose="02020500000000000000" pitchFamily="18" charset="-120"/>
                        </a:rPr>
                        <a:t>信箱編號</a:t>
                      </a:r>
                      <a:r>
                        <a:rPr lang="en-US" altLang="zh-TW" sz="2700" dirty="0">
                          <a:solidFill>
                            <a:prstClr val="black"/>
                          </a:solidFill>
                          <a:latin typeface="Calibri" panose="020F0502020204030204"/>
                          <a:ea typeface="新細明體" panose="02020500000000000000" pitchFamily="18" charset="-120"/>
                        </a:rPr>
                        <a:t>)</a:t>
                      </a:r>
                      <a:endParaRPr lang="zh-TW" altLang="en-US" sz="2700" dirty="0">
                        <a:solidFill>
                          <a:prstClr val="black"/>
                        </a:solidFill>
                        <a:latin typeface="Calibri" panose="020F0502020204030204"/>
                        <a:ea typeface="新細明體" panose="02020500000000000000" pitchFamily="18" charset="-120"/>
                      </a:endParaRPr>
                    </a:p>
                  </p:txBody>
                </p:sp>
              </p:grpSp>
              <p:sp>
                <p:nvSpPr>
                  <p:cNvPr id="14" name="文字方塊 13"/>
                  <p:cNvSpPr txBox="1"/>
                  <p:nvPr/>
                </p:nvSpPr>
                <p:spPr>
                  <a:xfrm flipH="1">
                    <a:off x="841499" y="1756627"/>
                    <a:ext cx="886403" cy="6771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defTabSz="685800"/>
                    <a:r>
                      <a:rPr lang="zh-TW" altLang="en-US" sz="2700" b="1" dirty="0">
                        <a:solidFill>
                          <a:prstClr val="black"/>
                        </a:solidFill>
                        <a:latin typeface="Calibri" panose="020F0502020204030204"/>
                        <a:ea typeface="新細明體" panose="02020500000000000000" pitchFamily="18" charset="-120"/>
                      </a:rPr>
                      <a:t>例</a:t>
                    </a:r>
                    <a:r>
                      <a:rPr lang="en-US" altLang="zh-TW" sz="2700" b="1" dirty="0">
                        <a:solidFill>
                          <a:prstClr val="black"/>
                        </a:solidFill>
                        <a:latin typeface="Calibri" panose="020F0502020204030204"/>
                        <a:ea typeface="新細明體" panose="02020500000000000000" pitchFamily="18" charset="-120"/>
                      </a:rPr>
                      <a:t>:</a:t>
                    </a:r>
                    <a:endParaRPr lang="zh-TW" altLang="en-US" sz="2700" b="1" dirty="0">
                      <a:solidFill>
                        <a:prstClr val="black"/>
                      </a:solidFill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15" name="文字方塊 14"/>
                  <p:cNvSpPr txBox="1"/>
                  <p:nvPr/>
                </p:nvSpPr>
                <p:spPr>
                  <a:xfrm>
                    <a:off x="611127" y="2344054"/>
                    <a:ext cx="1347145" cy="40626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defTabSz="685800"/>
                    <a:r>
                      <a:rPr lang="en-US" altLang="zh-TW" sz="2400" b="1" dirty="0" err="1">
                        <a:solidFill>
                          <a:prstClr val="black"/>
                        </a:solidFill>
                        <a:latin typeface="Calibri" panose="020F0502020204030204"/>
                        <a:ea typeface="新細明體" panose="02020500000000000000" pitchFamily="18" charset="-120"/>
                      </a:rPr>
                      <a:t>Var</a:t>
                    </a:r>
                    <a:r>
                      <a:rPr lang="en-US" altLang="zh-TW" sz="2400" b="1" dirty="0">
                        <a:solidFill>
                          <a:prstClr val="black"/>
                        </a:solidFill>
                        <a:latin typeface="Calibri" panose="020F0502020204030204"/>
                        <a:ea typeface="新細明體" panose="02020500000000000000" pitchFamily="18" charset="-120"/>
                      </a:rPr>
                      <a:t>[0]</a:t>
                    </a:r>
                  </a:p>
                  <a:p>
                    <a:pPr defTabSz="685800"/>
                    <a:r>
                      <a:rPr lang="en-US" altLang="zh-TW" sz="2400" b="1" dirty="0" err="1">
                        <a:solidFill>
                          <a:prstClr val="black"/>
                        </a:solidFill>
                        <a:latin typeface="Calibri" panose="020F0502020204030204"/>
                        <a:ea typeface="新細明體" panose="02020500000000000000" pitchFamily="18" charset="-120"/>
                      </a:rPr>
                      <a:t>Var</a:t>
                    </a:r>
                    <a:r>
                      <a:rPr lang="en-US" altLang="zh-TW" sz="2400" b="1" dirty="0">
                        <a:solidFill>
                          <a:prstClr val="black"/>
                        </a:solidFill>
                        <a:latin typeface="Calibri" panose="020F0502020204030204"/>
                        <a:ea typeface="新細明體" panose="02020500000000000000" pitchFamily="18" charset="-120"/>
                      </a:rPr>
                      <a:t>[1]</a:t>
                    </a:r>
                  </a:p>
                  <a:p>
                    <a:pPr defTabSz="685800"/>
                    <a:r>
                      <a:rPr lang="en-US" altLang="zh-TW" sz="2400" b="1" dirty="0" err="1">
                        <a:solidFill>
                          <a:prstClr val="black"/>
                        </a:solidFill>
                        <a:latin typeface="Calibri" panose="020F0502020204030204"/>
                        <a:ea typeface="新細明體" panose="02020500000000000000" pitchFamily="18" charset="-120"/>
                      </a:rPr>
                      <a:t>Var</a:t>
                    </a:r>
                    <a:r>
                      <a:rPr lang="en-US" altLang="zh-TW" sz="2400" b="1" dirty="0">
                        <a:solidFill>
                          <a:prstClr val="black"/>
                        </a:solidFill>
                        <a:latin typeface="Calibri" panose="020F0502020204030204"/>
                        <a:ea typeface="新細明體" panose="02020500000000000000" pitchFamily="18" charset="-120"/>
                      </a:rPr>
                      <a:t>[2]</a:t>
                    </a:r>
                  </a:p>
                  <a:p>
                    <a:pPr defTabSz="685800"/>
                    <a:r>
                      <a:rPr lang="en-US" altLang="zh-TW" sz="2400" b="1" dirty="0" err="1">
                        <a:solidFill>
                          <a:prstClr val="black"/>
                        </a:solidFill>
                        <a:latin typeface="Calibri" panose="020F0502020204030204"/>
                        <a:ea typeface="新細明體" panose="02020500000000000000" pitchFamily="18" charset="-120"/>
                      </a:rPr>
                      <a:t>Var</a:t>
                    </a:r>
                    <a:r>
                      <a:rPr lang="en-US" altLang="zh-TW" sz="2400" b="1" dirty="0">
                        <a:solidFill>
                          <a:prstClr val="black"/>
                        </a:solidFill>
                        <a:latin typeface="Calibri" panose="020F0502020204030204"/>
                        <a:ea typeface="新細明體" panose="02020500000000000000" pitchFamily="18" charset="-120"/>
                      </a:rPr>
                      <a:t>[3]</a:t>
                    </a:r>
                  </a:p>
                  <a:p>
                    <a:pPr defTabSz="685800"/>
                    <a:r>
                      <a:rPr lang="en-US" altLang="zh-TW" sz="2400" b="1" dirty="0" err="1">
                        <a:solidFill>
                          <a:prstClr val="black"/>
                        </a:solidFill>
                        <a:latin typeface="Calibri" panose="020F0502020204030204"/>
                        <a:ea typeface="新細明體" panose="02020500000000000000" pitchFamily="18" charset="-120"/>
                      </a:rPr>
                      <a:t>Var</a:t>
                    </a:r>
                    <a:r>
                      <a:rPr lang="en-US" altLang="zh-TW" sz="2400" b="1" dirty="0">
                        <a:solidFill>
                          <a:prstClr val="black"/>
                        </a:solidFill>
                        <a:latin typeface="Calibri" panose="020F0502020204030204"/>
                        <a:ea typeface="新細明體" panose="02020500000000000000" pitchFamily="18" charset="-120"/>
                      </a:rPr>
                      <a:t>[4]</a:t>
                    </a:r>
                  </a:p>
                  <a:p>
                    <a:pPr defTabSz="685800"/>
                    <a:endParaRPr lang="en-US" altLang="zh-TW" sz="2400" b="1" dirty="0">
                      <a:solidFill>
                        <a:prstClr val="black"/>
                      </a:solidFill>
                      <a:latin typeface="Calibri" panose="020F0502020204030204"/>
                      <a:ea typeface="新細明體" panose="02020500000000000000" pitchFamily="18" charset="-120"/>
                    </a:endParaRPr>
                  </a:p>
                  <a:p>
                    <a:pPr defTabSz="685800"/>
                    <a:r>
                      <a:rPr lang="en-US" altLang="zh-TW" sz="2400" b="1" dirty="0" err="1">
                        <a:solidFill>
                          <a:prstClr val="black"/>
                        </a:solidFill>
                        <a:latin typeface="Calibri" panose="020F0502020204030204"/>
                        <a:ea typeface="新細明體" panose="02020500000000000000" pitchFamily="18" charset="-120"/>
                      </a:rPr>
                      <a:t>Var</a:t>
                    </a:r>
                    <a:r>
                      <a:rPr lang="en-US" altLang="zh-TW" sz="2400" b="1" dirty="0">
                        <a:solidFill>
                          <a:prstClr val="black"/>
                        </a:solidFill>
                        <a:latin typeface="Calibri" panose="020F0502020204030204"/>
                        <a:ea typeface="新細明體" panose="02020500000000000000" pitchFamily="18" charset="-120"/>
                      </a:rPr>
                      <a:t>[N]</a:t>
                    </a:r>
                  </a:p>
                  <a:p>
                    <a:pPr defTabSz="685800"/>
                    <a:endParaRPr lang="zh-TW" altLang="en-US" sz="2400" b="1" dirty="0">
                      <a:solidFill>
                        <a:prstClr val="black"/>
                      </a:solidFill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</p:grpSp>
          </p:grpSp>
          <p:sp>
            <p:nvSpPr>
              <p:cNvPr id="18" name="文字方塊 17"/>
              <p:cNvSpPr txBox="1"/>
              <p:nvPr/>
            </p:nvSpPr>
            <p:spPr>
              <a:xfrm>
                <a:off x="7687340" y="5951099"/>
                <a:ext cx="3923415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en-US" altLang="zh-TW" sz="21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array</a:t>
                </a:r>
                <a:r>
                  <a:rPr lang="zh-TW" altLang="en-US" sz="21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名稱</a:t>
                </a:r>
                <a:r>
                  <a:rPr lang="en-US" altLang="zh-TW" sz="21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[N]=</a:t>
                </a:r>
                <a:r>
                  <a:rPr lang="en-US" altLang="zh-TW" sz="2100" b="1" dirty="0" err="1">
                    <a:solidFill>
                      <a:srgbClr val="2BF565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varN</a:t>
                </a:r>
                <a:r>
                  <a:rPr lang="zh-TW" altLang="en-US" sz="2100" b="1" dirty="0">
                    <a:solidFill>
                      <a:srgbClr val="2BF565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內容</a:t>
                </a:r>
              </a:p>
            </p:txBody>
          </p:sp>
        </p:grpSp>
        <p:sp>
          <p:nvSpPr>
            <p:cNvPr id="20" name="文字方塊 19"/>
            <p:cNvSpPr txBox="1"/>
            <p:nvPr/>
          </p:nvSpPr>
          <p:spPr>
            <a:xfrm flipH="1">
              <a:off x="2499009" y="6272614"/>
              <a:ext cx="904510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zh-TW" altLang="en-US" sz="2700" dirty="0">
                  <a:solidFill>
                    <a:srgbClr val="FF00FF"/>
                  </a:solidFill>
                  <a:latin typeface="Calibri" panose="020F0502020204030204"/>
                  <a:ea typeface="新細明體" panose="02020500000000000000" pitchFamily="18" charset="-120"/>
                </a:rPr>
                <a:t>顯示陣列內容</a:t>
              </a:r>
              <a:r>
                <a:rPr lang="en-US" altLang="zh-TW" sz="2700" dirty="0">
                  <a:solidFill>
                    <a:srgbClr val="FF00FF"/>
                  </a:solidFill>
                  <a:latin typeface="Calibri" panose="020F0502020204030204"/>
                  <a:ea typeface="新細明體" panose="02020500000000000000" pitchFamily="18" charset="-120"/>
                </a:rPr>
                <a:t>:</a:t>
              </a:r>
              <a:r>
                <a:rPr lang="zh-TW" altLang="en-US" sz="2700" dirty="0">
                  <a:solidFill>
                    <a:srgbClr val="FF00FF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       </a:t>
              </a:r>
              <a:r>
                <a:rPr lang="en-US" altLang="zh-TW" sz="21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echo </a:t>
              </a:r>
              <a:r>
                <a:rPr lang="en-US" altLang="zh-TW" sz="21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rPr>
                <a:t>${</a:t>
              </a:r>
              <a:r>
                <a:rPr lang="en-US" altLang="zh-TW" sz="21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array</a:t>
              </a:r>
              <a:r>
                <a:rPr lang="zh-TW" altLang="en-US" sz="21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名稱</a:t>
              </a:r>
              <a:r>
                <a:rPr lang="en-US" altLang="zh-TW" sz="21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[N]</a:t>
              </a:r>
              <a:r>
                <a:rPr lang="en-US" altLang="zh-TW" sz="21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rPr>
                <a:t>}</a:t>
              </a:r>
              <a:endParaRPr lang="zh-TW" altLang="en-US" sz="24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cxnSp>
          <p:nvCxnSpPr>
            <p:cNvPr id="22" name="直線單箭頭接點 21"/>
            <p:cNvCxnSpPr/>
            <p:nvPr/>
          </p:nvCxnSpPr>
          <p:spPr>
            <a:xfrm flipV="1">
              <a:off x="8850259" y="5947449"/>
              <a:ext cx="467832" cy="489097"/>
            </a:xfrm>
            <a:prstGeom prst="straightConnector1">
              <a:avLst/>
            </a:prstGeom>
            <a:ln w="76200">
              <a:solidFill>
                <a:srgbClr val="2BF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37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65008" y="549876"/>
            <a:ext cx="1046719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bash shell</a:t>
            </a:r>
            <a:r>
              <a:rPr lang="zh-TW" altLang="en-US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只支援</a:t>
            </a:r>
            <a:r>
              <a:rPr lang="zh-TW" altLang="en-US" sz="32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一維</a:t>
            </a:r>
            <a:r>
              <a:rPr lang="zh-TW" altLang="en-US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陣列，但引數</a:t>
            </a: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(0...n)</a:t>
            </a:r>
            <a:r>
              <a:rPr lang="zh-TW" altLang="en-US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個數沒有限制</a:t>
            </a:r>
          </a:p>
          <a:p>
            <a:pPr defTabSz="685800"/>
            <a:r>
              <a:rPr lang="zh-TW" altLang="en-US" sz="2800" dirty="0">
                <a:solidFill>
                  <a:srgbClr val="CC00FF"/>
                </a:solidFill>
                <a:latin typeface="Calibri" panose="020F0502020204030204"/>
                <a:ea typeface="新細明體" panose="02020500000000000000" pitchFamily="18" charset="-120"/>
              </a:rPr>
              <a:t>陣列表示方式</a:t>
            </a:r>
          </a:p>
          <a:p>
            <a:pPr defTabSz="6858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array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名稱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[0]</a:t>
            </a:r>
          </a:p>
          <a:p>
            <a:pPr defTabSz="6858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array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名稱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[1]</a:t>
            </a:r>
          </a:p>
          <a:p>
            <a:pPr defTabSz="6858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array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名稱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[2]</a:t>
            </a:r>
          </a:p>
          <a:p>
            <a:pPr defTabSz="6858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array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名稱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[3]</a:t>
            </a:r>
          </a:p>
          <a:p>
            <a:pPr defTabSz="6858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array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名稱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[4]</a:t>
            </a:r>
          </a:p>
          <a:p>
            <a:pPr defTabSz="6858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array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名稱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[5]</a:t>
            </a:r>
          </a:p>
          <a:p>
            <a:pPr defTabSz="6858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...</a:t>
            </a:r>
          </a:p>
          <a:p>
            <a:pPr defTabSz="6858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array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名稱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[n]</a:t>
            </a:r>
          </a:p>
          <a:p>
            <a:pPr defTabSz="685800"/>
            <a:endParaRPr lang="en-US" altLang="zh-TW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defTabSz="685800"/>
            <a:r>
              <a:rPr lang="zh-TW" altLang="en-US" sz="2800" dirty="0">
                <a:solidFill>
                  <a:srgbClr val="CC00FF"/>
                </a:solidFill>
                <a:latin typeface="Calibri" panose="020F0502020204030204"/>
                <a:ea typeface="新細明體" panose="02020500000000000000" pitchFamily="18" charset="-120"/>
              </a:rPr>
              <a:t>顯示陣列內容</a:t>
            </a:r>
          </a:p>
          <a:p>
            <a:pPr defTabSz="6858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echo 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${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array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名稱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[n]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}</a:t>
            </a:r>
            <a:endParaRPr lang="zh-TW" altLang="en-US" sz="2800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855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13559" y="374220"/>
            <a:ext cx="1044252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TW" altLang="en-US" sz="3200" b="1" dirty="0">
                <a:solidFill>
                  <a:srgbClr val="FF00FF"/>
                </a:solidFill>
                <a:latin typeface="Calibri" panose="020F0502020204030204"/>
                <a:ea typeface="新細明體" panose="02020500000000000000" pitchFamily="18" charset="-120"/>
              </a:rPr>
              <a:t>設定陣列內容</a:t>
            </a:r>
          </a:p>
          <a:p>
            <a:pPr defTabSz="685800"/>
            <a:r>
              <a:rPr lang="zh-TW" altLang="en-US" sz="2800" dirty="0">
                <a:solidFill>
                  <a:srgbClr val="FF00FF"/>
                </a:solidFill>
                <a:latin typeface="Calibri" panose="020F0502020204030204"/>
                <a:ea typeface="新細明體" panose="02020500000000000000" pitchFamily="18" charset="-120"/>
              </a:rPr>
              <a:t>方法一</a:t>
            </a:r>
            <a:r>
              <a:rPr lang="en-US" altLang="zh-TW" sz="2800" dirty="0">
                <a:solidFill>
                  <a:srgbClr val="FF00FF"/>
                </a:solidFill>
                <a:latin typeface="Calibri" panose="020F0502020204030204"/>
                <a:ea typeface="新細明體" panose="02020500000000000000" pitchFamily="18" charset="-120"/>
              </a:rPr>
              <a:t>:</a:t>
            </a:r>
          </a:p>
          <a:p>
            <a:pPr defTabSz="6858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array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名稱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[0]=var0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內容</a:t>
            </a:r>
          </a:p>
          <a:p>
            <a:pPr defTabSz="685800"/>
            <a:r>
              <a:rPr lang="en-US" altLang="zh-TW" sz="28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arrya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名稱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[1]=var1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內容</a:t>
            </a:r>
          </a:p>
          <a:p>
            <a:pPr defTabSz="685800"/>
            <a:r>
              <a:rPr lang="en-US" altLang="zh-TW" sz="28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arrya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名稱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[2]=var2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內容</a:t>
            </a:r>
          </a:p>
          <a:p>
            <a:pPr defTabSz="685800"/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  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…</a:t>
            </a:r>
          </a:p>
          <a:p>
            <a:pPr defTabSz="6858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array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名稱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[n]=</a:t>
            </a:r>
            <a:r>
              <a:rPr lang="en-US" altLang="zh-TW" sz="28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varN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內容</a:t>
            </a:r>
          </a:p>
          <a:p>
            <a:pPr defTabSz="685800"/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defTabSz="685800"/>
            <a:r>
              <a:rPr lang="zh-TW" altLang="en-US" sz="2800" dirty="0">
                <a:solidFill>
                  <a:srgbClr val="FF00FF"/>
                </a:solidFill>
                <a:latin typeface="Calibri" panose="020F0502020204030204"/>
                <a:ea typeface="新細明體" panose="02020500000000000000" pitchFamily="18" charset="-120"/>
              </a:rPr>
              <a:t>方法二</a:t>
            </a:r>
            <a:r>
              <a:rPr lang="en-US" altLang="zh-TW" sz="2800" dirty="0">
                <a:solidFill>
                  <a:srgbClr val="FF00FF"/>
                </a:solidFill>
                <a:latin typeface="Calibri" panose="020F0502020204030204"/>
                <a:ea typeface="新細明體" panose="02020500000000000000" pitchFamily="18" charset="-120"/>
              </a:rPr>
              <a:t>:</a:t>
            </a:r>
          </a:p>
          <a:p>
            <a:pPr defTabSz="6858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array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名稱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=(var0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內容  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var1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內容  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var2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內容  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var3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內容 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… </a:t>
            </a:r>
            <a:r>
              <a:rPr lang="en-US" altLang="zh-TW" sz="28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varN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內容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)</a:t>
            </a:r>
          </a:p>
          <a:p>
            <a:pPr defTabSz="685800"/>
            <a:endParaRPr lang="en-US" altLang="zh-TW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defTabSz="685800"/>
            <a:r>
              <a:rPr lang="zh-TW" altLang="en-US" sz="2800" dirty="0">
                <a:solidFill>
                  <a:srgbClr val="FF00FF"/>
                </a:solidFill>
                <a:latin typeface="Calibri" panose="020F0502020204030204"/>
                <a:ea typeface="新細明體" panose="02020500000000000000" pitchFamily="18" charset="-120"/>
              </a:rPr>
              <a:t>方法三</a:t>
            </a:r>
            <a:r>
              <a:rPr lang="en-US" altLang="zh-TW" sz="2800" dirty="0">
                <a:solidFill>
                  <a:srgbClr val="FF00FF"/>
                </a:solidFill>
                <a:latin typeface="Calibri" panose="020F0502020204030204"/>
                <a:ea typeface="新細明體" panose="02020500000000000000" pitchFamily="18" charset="-120"/>
              </a:rPr>
              <a:t>:</a:t>
            </a:r>
          </a:p>
          <a:p>
            <a:pPr defTabSz="6858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array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名稱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=([0]=var0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內容  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[1]=var1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內容  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[2]=var2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內容 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… [n]=</a:t>
            </a:r>
            <a:r>
              <a:rPr lang="en-US" altLang="zh-TW" sz="28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varN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內容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)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933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n-NO" altLang="zh-TW" sz="4800" b="1" dirty="0"/>
              <a:t>for var in $(seq minimum maximum)</a:t>
            </a:r>
            <a:endParaRPr lang="zh-TW" altLang="en-US" sz="4800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800" dirty="0"/>
              <a:t>for </a:t>
            </a:r>
            <a:r>
              <a:rPr lang="en-US" altLang="zh-TW" sz="4800" dirty="0" err="1"/>
              <a:t>var</a:t>
            </a:r>
            <a:r>
              <a:rPr lang="en-US" altLang="zh-TW" sz="4800" dirty="0"/>
              <a:t> in $(</a:t>
            </a:r>
            <a:r>
              <a:rPr lang="en-US" altLang="zh-TW" sz="4800" dirty="0" err="1"/>
              <a:t>seq</a:t>
            </a:r>
            <a:r>
              <a:rPr lang="en-US" altLang="zh-TW" sz="4800" dirty="0"/>
              <a:t> minimum maximum)</a:t>
            </a:r>
          </a:p>
          <a:p>
            <a:pPr marL="0" indent="0">
              <a:buNone/>
            </a:pPr>
            <a:r>
              <a:rPr lang="en-US" altLang="zh-TW" sz="4800" dirty="0"/>
              <a:t>do</a:t>
            </a:r>
          </a:p>
          <a:p>
            <a:pPr marL="0" indent="0">
              <a:buNone/>
            </a:pPr>
            <a:r>
              <a:rPr lang="en-US" altLang="zh-TW" sz="4800" dirty="0"/>
              <a:t>     statements</a:t>
            </a:r>
          </a:p>
          <a:p>
            <a:pPr marL="0" indent="0">
              <a:buNone/>
            </a:pPr>
            <a:r>
              <a:rPr lang="en-US" altLang="zh-TW" sz="4800" dirty="0"/>
              <a:t>done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992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489"/>
          </a:xfrm>
          <a:noFill/>
        </p:spPr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>
                <a:solidFill>
                  <a:srgbClr val="00B0F0"/>
                </a:solidFill>
              </a:rPr>
              <a:t>$</a:t>
            </a:r>
            <a:r>
              <a:rPr lang="en-US" altLang="zh-TW" sz="3600" dirty="0"/>
              <a:t> aa=(</a:t>
            </a:r>
            <a:r>
              <a:rPr lang="en-US" altLang="zh-TW" sz="3600" dirty="0">
                <a:solidFill>
                  <a:srgbClr val="2BF565"/>
                </a:solidFill>
              </a:rPr>
              <a:t>var0</a:t>
            </a:r>
            <a:r>
              <a:rPr lang="zh-TW" altLang="en-US" sz="3600" dirty="0">
                <a:solidFill>
                  <a:srgbClr val="2BF565"/>
                </a:solidFill>
              </a:rPr>
              <a:t>內容 </a:t>
            </a:r>
            <a:r>
              <a:rPr lang="en-US" altLang="zh-TW" sz="3600" dirty="0"/>
              <a:t>var1</a:t>
            </a:r>
            <a:r>
              <a:rPr lang="zh-TW" altLang="en-US" sz="3600" dirty="0"/>
              <a:t>內容 </a:t>
            </a:r>
            <a:r>
              <a:rPr lang="en-US" altLang="zh-TW" sz="3600" dirty="0"/>
              <a:t>var2</a:t>
            </a:r>
            <a:r>
              <a:rPr lang="zh-TW" altLang="en-US" sz="3600" dirty="0"/>
              <a:t>內容 </a:t>
            </a:r>
            <a:r>
              <a:rPr lang="en-US" altLang="zh-TW" sz="3600" dirty="0"/>
              <a:t>var3</a:t>
            </a:r>
            <a:r>
              <a:rPr lang="zh-TW" altLang="en-US" sz="3600" dirty="0"/>
              <a:t>內容</a:t>
            </a:r>
            <a:r>
              <a:rPr lang="en-US" altLang="zh-TW" sz="3600" dirty="0"/>
              <a:t>)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rgbClr val="00B0F0"/>
                </a:solidFill>
              </a:rPr>
              <a:t>$</a:t>
            </a:r>
            <a:r>
              <a:rPr lang="en-US" altLang="zh-TW" sz="3600" dirty="0"/>
              <a:t> bb=([0]=</a:t>
            </a:r>
            <a:r>
              <a:rPr lang="en-US" altLang="zh-TW" sz="3600" dirty="0">
                <a:solidFill>
                  <a:srgbClr val="FF0000"/>
                </a:solidFill>
              </a:rPr>
              <a:t>var0</a:t>
            </a:r>
            <a:r>
              <a:rPr lang="zh-TW" altLang="en-US" sz="3600" dirty="0">
                <a:solidFill>
                  <a:srgbClr val="FF0000"/>
                </a:solidFill>
              </a:rPr>
              <a:t>內容 </a:t>
            </a:r>
            <a:r>
              <a:rPr lang="en-US" altLang="zh-TW" sz="3600" dirty="0"/>
              <a:t>[1]=var1</a:t>
            </a:r>
            <a:r>
              <a:rPr lang="zh-TW" altLang="en-US" sz="3600" dirty="0"/>
              <a:t>內容 </a:t>
            </a:r>
            <a:r>
              <a:rPr lang="en-US" altLang="zh-TW" sz="3600" dirty="0"/>
              <a:t>[2]=var2</a:t>
            </a:r>
            <a:r>
              <a:rPr lang="zh-TW" altLang="en-US" sz="3600" dirty="0"/>
              <a:t>內容</a:t>
            </a:r>
            <a:r>
              <a:rPr lang="en-US" altLang="zh-TW" sz="3600" dirty="0"/>
              <a:t>)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rgbClr val="00B0F0"/>
                </a:solidFill>
              </a:rPr>
              <a:t>$</a:t>
            </a:r>
            <a:r>
              <a:rPr lang="en-US" altLang="zh-TW" sz="3600" dirty="0"/>
              <a:t> echo ${aa[0]}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rgbClr val="2BF565"/>
                </a:solidFill>
              </a:rPr>
              <a:t>var0</a:t>
            </a:r>
            <a:r>
              <a:rPr lang="zh-TW" altLang="en-US" sz="3600" dirty="0">
                <a:solidFill>
                  <a:srgbClr val="2BF565"/>
                </a:solidFill>
              </a:rPr>
              <a:t>內容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rgbClr val="00B0F0"/>
                </a:solidFill>
              </a:rPr>
              <a:t>$</a:t>
            </a:r>
            <a:r>
              <a:rPr lang="en-US" altLang="zh-TW" sz="3600" dirty="0"/>
              <a:t> echo ${bb[0]}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rgbClr val="FF0000"/>
                </a:solidFill>
              </a:rPr>
              <a:t>var0</a:t>
            </a:r>
            <a:r>
              <a:rPr lang="zh-TW" altLang="en-US" sz="3600" dirty="0">
                <a:solidFill>
                  <a:srgbClr val="FF0000"/>
                </a:solidFill>
              </a:rPr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407838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/>
          <a:lstStyle/>
          <a:p>
            <a:r>
              <a:rPr lang="en-US" altLang="zh-TW" b="1" dirty="0" smtClean="0"/>
              <a:t>Select</a:t>
            </a:r>
            <a:r>
              <a:rPr lang="zh-TW" altLang="en-US" b="1" dirty="0" smtClean="0"/>
              <a:t> </a:t>
            </a:r>
            <a:r>
              <a:rPr lang="en-US" altLang="zh-TW" dirty="0"/>
              <a:t>in 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30774"/>
            <a:ext cx="11124304" cy="5371240"/>
          </a:xfrm>
        </p:spPr>
        <p:txBody>
          <a:bodyPr>
            <a:noAutofit/>
          </a:bodyPr>
          <a:lstStyle/>
          <a:p>
            <a:r>
              <a:rPr lang="en-US" altLang="zh-TW" dirty="0"/>
              <a:t>Bash Shell</a:t>
            </a:r>
            <a:r>
              <a:rPr lang="zh-TW" altLang="en-US" dirty="0"/>
              <a:t>中，</a:t>
            </a:r>
            <a:r>
              <a:rPr lang="en-US" altLang="zh-TW" dirty="0"/>
              <a:t>select</a:t>
            </a:r>
            <a:r>
              <a:rPr lang="zh-TW" altLang="en-US" dirty="0"/>
              <a:t>格式如下：</a:t>
            </a:r>
          </a:p>
          <a:p>
            <a:pPr marL="0" indent="0">
              <a:buNone/>
            </a:pPr>
            <a:r>
              <a:rPr lang="en-US" altLang="zh-TW" b="1" dirty="0" smtClean="0"/>
              <a:t>select </a:t>
            </a:r>
            <a:r>
              <a:rPr lang="en-US" altLang="zh-TW" b="1" dirty="0"/>
              <a:t>$</a:t>
            </a:r>
            <a:r>
              <a:rPr lang="en-US" altLang="zh-TW" b="1" dirty="0" err="1"/>
              <a:t>var</a:t>
            </a:r>
            <a:r>
              <a:rPr lang="en-US" altLang="zh-TW" b="1" dirty="0"/>
              <a:t> in ${list[</a:t>
            </a:r>
            <a:r>
              <a:rPr lang="en-US" altLang="zh-TW" b="1" dirty="0">
                <a:solidFill>
                  <a:srgbClr val="FF0000"/>
                </a:solidFill>
              </a:rPr>
              <a:t>@</a:t>
            </a:r>
            <a:r>
              <a:rPr lang="en-US" altLang="zh-TW" b="1" dirty="0"/>
              <a:t>]} </a:t>
            </a:r>
          </a:p>
          <a:p>
            <a:pPr marL="0" indent="0">
              <a:buNone/>
            </a:pPr>
            <a:r>
              <a:rPr lang="en-US" altLang="zh-TW" b="1" dirty="0"/>
              <a:t>do</a:t>
            </a:r>
          </a:p>
          <a:p>
            <a:pPr marL="0" indent="0">
              <a:buNone/>
            </a:pPr>
            <a:r>
              <a:rPr lang="en-US" altLang="zh-TW" b="1" dirty="0"/>
              <a:t>  statements that can use $</a:t>
            </a:r>
            <a:r>
              <a:rPr lang="en-US" altLang="zh-TW" b="1" dirty="0" err="1"/>
              <a:t>var</a:t>
            </a:r>
            <a:r>
              <a:rPr lang="en-US" altLang="zh-TW" b="1" dirty="0"/>
              <a:t> </a:t>
            </a:r>
          </a:p>
          <a:p>
            <a:pPr marL="0" indent="0">
              <a:buNone/>
            </a:pPr>
            <a:r>
              <a:rPr lang="en-US" altLang="zh-TW" b="1" dirty="0"/>
              <a:t>done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select</a:t>
            </a:r>
            <a:r>
              <a:rPr lang="zh-TW" altLang="en-US" dirty="0"/>
              <a:t>執行時，會根據</a:t>
            </a:r>
            <a:r>
              <a:rPr lang="en-US" altLang="zh-TW" dirty="0"/>
              <a:t>list</a:t>
            </a:r>
            <a:r>
              <a:rPr lang="zh-TW" altLang="en-US" dirty="0"/>
              <a:t>陣列給出選擇功能表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使用者</a:t>
            </a:r>
            <a:r>
              <a:rPr lang="zh-TW" altLang="en-US" dirty="0"/>
              <a:t>選擇後的結果保存在</a:t>
            </a:r>
            <a:r>
              <a:rPr lang="en-US" altLang="zh-TW" dirty="0"/>
              <a:t>$</a:t>
            </a:r>
            <a:r>
              <a:rPr lang="en-US" altLang="zh-TW" dirty="0" err="1"/>
              <a:t>var</a:t>
            </a:r>
            <a:r>
              <a:rPr lang="zh-TW" altLang="en-US" dirty="0"/>
              <a:t>變數中，然後執行</a:t>
            </a:r>
            <a:r>
              <a:rPr lang="en-US" altLang="zh-TW" dirty="0"/>
              <a:t>statements</a:t>
            </a:r>
            <a:r>
              <a:rPr lang="zh-TW" altLang="en-US" dirty="0"/>
              <a:t>語句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執行</a:t>
            </a:r>
            <a:r>
              <a:rPr lang="zh-TW" altLang="en-US" dirty="0"/>
              <a:t>完成後，再次給出功能表，等待使用者選擇。如果使用者想跳出選擇迴圈，需要在循環體中根據條件增加</a:t>
            </a:r>
            <a:r>
              <a:rPr lang="en-US" altLang="zh-TW" dirty="0">
                <a:solidFill>
                  <a:srgbClr val="FF0000"/>
                </a:solidFill>
              </a:rPr>
              <a:t>break</a:t>
            </a:r>
            <a:r>
              <a:rPr lang="zh-TW" altLang="en-US" dirty="0"/>
              <a:t>語句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atinLnBrk="1"/>
            <a:r>
              <a:rPr lang="zh-TW" altLang="zh-TW" dirty="0"/>
              <a:t>使用者一旦輸入功能表中的某個數</a:t>
            </a:r>
            <a:r>
              <a:rPr lang="zh-TW" altLang="en-US" dirty="0"/>
              <a:t>字</a:t>
            </a:r>
            <a:r>
              <a:rPr lang="zh-TW" altLang="zh-TW" dirty="0"/>
              <a:t>，則執行相應功能表中的命令。</a:t>
            </a:r>
            <a:endParaRPr lang="en-US" altLang="zh-TW" dirty="0"/>
          </a:p>
          <a:p>
            <a:pPr latinLnBrk="1"/>
            <a:r>
              <a:rPr lang="zh-TW" altLang="zh-TW" dirty="0"/>
              <a:t>使用者輸入的內容被保存在內置變數</a:t>
            </a:r>
            <a:r>
              <a:rPr lang="en-US" altLang="zh-TW" dirty="0">
                <a:solidFill>
                  <a:srgbClr val="FF0000"/>
                </a:solidFill>
              </a:rPr>
              <a:t>REPLY</a:t>
            </a:r>
            <a:r>
              <a:rPr lang="zh-TW" altLang="zh-TW" dirty="0"/>
              <a:t>中。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571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Select  in </a:t>
            </a:r>
            <a:r>
              <a:rPr lang="zh-TW" altLang="en-US" dirty="0" smtClean="0"/>
              <a:t>陣列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72583" y="1818043"/>
            <a:ext cx="250100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/>
              <a:t>#!/bin/bash </a:t>
            </a:r>
          </a:p>
          <a:p>
            <a:r>
              <a:rPr lang="en-US" altLang="zh-TW" sz="3600"/>
              <a:t>fruits=( </a:t>
            </a:r>
          </a:p>
          <a:p>
            <a:r>
              <a:rPr lang="en-US" altLang="zh-TW" sz="3600"/>
              <a:t>  “</a:t>
            </a:r>
            <a:r>
              <a:rPr lang="zh-TW" altLang="en-US" sz="3600"/>
              <a:t>蘋果</a:t>
            </a:r>
            <a:r>
              <a:rPr lang="en-US" altLang="zh-TW" sz="3600"/>
              <a:t>"</a:t>
            </a:r>
          </a:p>
          <a:p>
            <a:r>
              <a:rPr lang="en-US" altLang="zh-TW" sz="3600"/>
              <a:t>  “</a:t>
            </a:r>
            <a:r>
              <a:rPr lang="zh-TW" altLang="en-US" sz="3600"/>
              <a:t>梨子</a:t>
            </a:r>
            <a:r>
              <a:rPr lang="en-US" altLang="zh-TW" sz="3600"/>
              <a:t>"</a:t>
            </a:r>
          </a:p>
          <a:p>
            <a:r>
              <a:rPr lang="en-US" altLang="zh-TW" sz="3600"/>
              <a:t>  “</a:t>
            </a:r>
            <a:r>
              <a:rPr lang="zh-TW" altLang="en-US" sz="3600"/>
              <a:t>橘子</a:t>
            </a:r>
            <a:r>
              <a:rPr lang="en-US" altLang="zh-TW" sz="3600"/>
              <a:t>"</a:t>
            </a:r>
          </a:p>
          <a:p>
            <a:r>
              <a:rPr lang="en-US" altLang="zh-TW" sz="3600"/>
              <a:t>  “</a:t>
            </a:r>
            <a:r>
              <a:rPr lang="zh-TW" altLang="en-US" sz="3600"/>
              <a:t>西瓜</a:t>
            </a:r>
            <a:r>
              <a:rPr lang="en-US" altLang="zh-TW" sz="3600"/>
              <a:t>"</a:t>
            </a:r>
          </a:p>
          <a:p>
            <a:r>
              <a:rPr lang="en-US" altLang="zh-TW" sz="3600"/>
              <a:t>) </a:t>
            </a:r>
          </a:p>
          <a:p>
            <a:endParaRPr lang="zh-TW" altLang="en-US" sz="3600"/>
          </a:p>
        </p:txBody>
      </p:sp>
      <p:sp>
        <p:nvSpPr>
          <p:cNvPr id="7" name="文字方塊 6"/>
          <p:cNvSpPr txBox="1"/>
          <p:nvPr/>
        </p:nvSpPr>
        <p:spPr>
          <a:xfrm>
            <a:off x="6096000" y="1027906"/>
            <a:ext cx="5716630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mtClean="0"/>
              <a:t>echo “</a:t>
            </a:r>
            <a:r>
              <a:rPr lang="zh-TW" altLang="en-US" sz="2800" smtClean="0"/>
              <a:t>請猜一水果</a:t>
            </a:r>
            <a:r>
              <a:rPr lang="en-US" altLang="zh-TW" sz="2800" smtClean="0"/>
              <a:t>"</a:t>
            </a:r>
          </a:p>
          <a:p>
            <a:r>
              <a:rPr lang="en-US" altLang="zh-TW" sz="2800" smtClean="0"/>
              <a:t>select var in ${fruits[</a:t>
            </a:r>
            <a:r>
              <a:rPr lang="en-US" altLang="zh-TW" sz="2800" smtClean="0">
                <a:solidFill>
                  <a:srgbClr val="FF0000"/>
                </a:solidFill>
              </a:rPr>
              <a:t>@</a:t>
            </a:r>
            <a:r>
              <a:rPr lang="en-US" altLang="zh-TW" sz="2800" smtClean="0"/>
              <a:t>]} </a:t>
            </a:r>
          </a:p>
          <a:p>
            <a:r>
              <a:rPr lang="en-US" altLang="zh-TW" sz="2800" smtClean="0"/>
              <a:t>Do</a:t>
            </a:r>
          </a:p>
          <a:p>
            <a:r>
              <a:rPr lang="zh-TW" altLang="en-US" sz="2800" smtClean="0"/>
              <a:t>  </a:t>
            </a:r>
            <a:r>
              <a:rPr lang="zh-TW" altLang="zh-TW" sz="2800" smtClean="0">
                <a:latin typeface="Consolas" panose="020B0609020204030204" pitchFamily="49" charset="0"/>
                <a:ea typeface="-apple-system"/>
              </a:rPr>
              <a:t>echo</a:t>
            </a:r>
            <a:r>
              <a:rPr lang="zh-TW" altLang="zh-TW" sz="1400" smtClean="0">
                <a:latin typeface="Consolas" panose="020B0609020204030204" pitchFamily="49" charset="0"/>
              </a:rPr>
              <a:t> </a:t>
            </a:r>
            <a:r>
              <a:rPr lang="zh-TW" altLang="zh-TW" sz="2800" smtClean="0">
                <a:latin typeface="Consolas" panose="020B0609020204030204" pitchFamily="49" charset="0"/>
                <a:ea typeface="-apple-system"/>
              </a:rPr>
              <a:t>"您输入的内容为：$REPLY"</a:t>
            </a:r>
            <a:r>
              <a:rPr lang="zh-TW" altLang="zh-TW" sz="1050" smtClean="0"/>
              <a:t> </a:t>
            </a:r>
            <a:endParaRPr lang="zh-TW" altLang="zh-TW" sz="3200" smtClean="0">
              <a:latin typeface="Arial" panose="020B0604020202020204" pitchFamily="34" charset="0"/>
            </a:endParaRPr>
          </a:p>
          <a:p>
            <a:r>
              <a:rPr lang="en-US" altLang="zh-TW" sz="2800" smtClean="0"/>
              <a:t>  if [ </a:t>
            </a:r>
            <a:r>
              <a:rPr lang="en-US" altLang="zh-TW" sz="2800" smtClean="0">
                <a:solidFill>
                  <a:srgbClr val="FF0000"/>
                </a:solidFill>
              </a:rPr>
              <a:t>$var = “</a:t>
            </a:r>
            <a:r>
              <a:rPr lang="zh-TW" altLang="en-US" sz="2800" smtClean="0">
                <a:solidFill>
                  <a:srgbClr val="FF0000"/>
                </a:solidFill>
              </a:rPr>
              <a:t>蘋果</a:t>
            </a:r>
            <a:r>
              <a:rPr lang="en-US" altLang="zh-TW" sz="2800" smtClean="0">
                <a:solidFill>
                  <a:srgbClr val="FF0000"/>
                </a:solidFill>
              </a:rPr>
              <a:t>" </a:t>
            </a:r>
            <a:r>
              <a:rPr lang="en-US" altLang="zh-TW" sz="2800" smtClean="0"/>
              <a:t>] ; then</a:t>
            </a:r>
          </a:p>
          <a:p>
            <a:r>
              <a:rPr lang="en-US" altLang="zh-TW" sz="2800" smtClean="0"/>
              <a:t>    echo “</a:t>
            </a:r>
            <a:r>
              <a:rPr lang="zh-TW" altLang="en-US" sz="2800" smtClean="0"/>
              <a:t>恭喜 答對了</a:t>
            </a:r>
            <a:r>
              <a:rPr lang="en-US" altLang="zh-TW" sz="2800" smtClean="0"/>
              <a:t>!"</a:t>
            </a:r>
          </a:p>
          <a:p>
            <a:r>
              <a:rPr lang="en-US" altLang="zh-TW" sz="2800" smtClean="0"/>
              <a:t>    break</a:t>
            </a:r>
          </a:p>
          <a:p>
            <a:r>
              <a:rPr lang="en-US" altLang="zh-TW" sz="2800" smtClean="0"/>
              <a:t>  else</a:t>
            </a:r>
          </a:p>
          <a:p>
            <a:r>
              <a:rPr lang="en-US" altLang="zh-TW" sz="2800" smtClean="0"/>
              <a:t>    echo “</a:t>
            </a:r>
            <a:r>
              <a:rPr lang="zh-TW" altLang="en-US" sz="2800" smtClean="0"/>
              <a:t>再猜一下</a:t>
            </a:r>
            <a:r>
              <a:rPr lang="en-US" altLang="zh-TW" sz="2800" smtClean="0"/>
              <a:t>"</a:t>
            </a:r>
          </a:p>
          <a:p>
            <a:r>
              <a:rPr lang="en-US" altLang="zh-TW" sz="2800" smtClean="0"/>
              <a:t>  fi</a:t>
            </a:r>
          </a:p>
          <a:p>
            <a:r>
              <a:rPr lang="en-US" altLang="zh-TW" sz="2800" smtClean="0"/>
              <a:t>Done</a:t>
            </a:r>
          </a:p>
          <a:p>
            <a:r>
              <a:rPr lang="en-US" altLang="zh-TW" sz="2800" smtClean="0"/>
              <a:t>Echo </a:t>
            </a:r>
            <a:r>
              <a:rPr lang="zh-TW" altLang="en-US" sz="2800" smtClean="0"/>
              <a:t>結束</a:t>
            </a:r>
            <a:endParaRPr lang="en-US" altLang="zh-TW" sz="2800" smtClean="0"/>
          </a:p>
          <a:p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331445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26224" cy="1325563"/>
          </a:xfrm>
        </p:spPr>
        <p:txBody>
          <a:bodyPr/>
          <a:lstStyle/>
          <a:p>
            <a:r>
              <a:rPr lang="en-US" altLang="zh-TW" dirty="0" smtClean="0"/>
              <a:t>Select  in </a:t>
            </a:r>
            <a:r>
              <a:rPr lang="zh-TW" altLang="en-US" dirty="0" smtClean="0"/>
              <a:t>陣列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testsele01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9033" y="1763891"/>
            <a:ext cx="5788709" cy="47767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~$ </a:t>
            </a:r>
            <a:r>
              <a:rPr lang="en-US" altLang="zh-TW" dirty="0"/>
              <a:t>cat testsele01</a:t>
            </a:r>
          </a:p>
          <a:p>
            <a:pPr marL="0" indent="0">
              <a:buNone/>
            </a:pPr>
            <a:r>
              <a:rPr lang="en-US" altLang="zh-TW" dirty="0"/>
              <a:t>#!/bin/bash</a:t>
            </a:r>
          </a:p>
          <a:p>
            <a:pPr marL="0" indent="0">
              <a:buNone/>
            </a:pPr>
            <a:r>
              <a:rPr lang="en-US" altLang="zh-TW" dirty="0"/>
              <a:t>clear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fruits=(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"apple"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"pear"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"orange"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"watermelon“)</a:t>
            </a:r>
          </a:p>
          <a:p>
            <a:pPr marL="0" indent="0">
              <a:buNone/>
            </a:pPr>
            <a:r>
              <a:rPr lang="en-US" altLang="zh-TW" dirty="0"/>
              <a:t>echo "Please guess which fruit I like :"</a:t>
            </a:r>
          </a:p>
          <a:p>
            <a:pPr marL="0" indent="0">
              <a:buNone/>
            </a:pPr>
            <a:endParaRPr lang="zh-TW" altLang="en-US" sz="18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86344" y="640632"/>
            <a:ext cx="7734748" cy="59000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/>
              <a:t>select </a:t>
            </a:r>
            <a:r>
              <a:rPr lang="en-US" altLang="zh-TW" dirty="0" err="1"/>
              <a:t>var</a:t>
            </a:r>
            <a:r>
              <a:rPr lang="en-US" altLang="zh-TW" dirty="0"/>
              <a:t> in </a:t>
            </a:r>
            <a:r>
              <a:rPr lang="en-US" altLang="zh-TW" dirty="0">
                <a:solidFill>
                  <a:srgbClr val="FF0000"/>
                </a:solidFill>
              </a:rPr>
              <a:t>${fruits[@]}</a:t>
            </a:r>
          </a:p>
          <a:p>
            <a:pPr marL="0" indent="0">
              <a:buNone/>
            </a:pPr>
            <a:r>
              <a:rPr lang="en-US" altLang="zh-TW" dirty="0"/>
              <a:t>do</a:t>
            </a:r>
          </a:p>
          <a:p>
            <a:pPr marL="0" indent="0">
              <a:buNone/>
            </a:pPr>
            <a:r>
              <a:rPr lang="en-US" altLang="zh-TW" dirty="0"/>
              <a:t>  echo "</a:t>
            </a:r>
            <a:r>
              <a:rPr lang="zh-TW" altLang="en-US" dirty="0"/>
              <a:t>您输入的内容为：</a:t>
            </a:r>
            <a:r>
              <a:rPr lang="en-US" altLang="zh-TW" dirty="0"/>
              <a:t>$REPLY"</a:t>
            </a:r>
          </a:p>
          <a:p>
            <a:pPr marL="0" indent="0">
              <a:buNone/>
            </a:pPr>
            <a:r>
              <a:rPr lang="en-US" altLang="zh-TW" dirty="0"/>
              <a:t>  if [ </a:t>
            </a:r>
            <a:r>
              <a:rPr lang="en-US" altLang="zh-TW" dirty="0">
                <a:solidFill>
                  <a:srgbClr val="FF0000"/>
                </a:solidFill>
              </a:rPr>
              <a:t>$</a:t>
            </a:r>
            <a:r>
              <a:rPr lang="en-US" altLang="zh-TW" dirty="0" err="1">
                <a:solidFill>
                  <a:srgbClr val="FF0000"/>
                </a:solidFill>
              </a:rPr>
              <a:t>var</a:t>
            </a:r>
            <a:r>
              <a:rPr lang="en-US" altLang="zh-TW" dirty="0">
                <a:solidFill>
                  <a:srgbClr val="FF0000"/>
                </a:solidFill>
              </a:rPr>
              <a:t> = "apple</a:t>
            </a:r>
            <a:r>
              <a:rPr lang="en-US" altLang="zh-TW" dirty="0"/>
              <a:t>" ]; then</a:t>
            </a:r>
          </a:p>
          <a:p>
            <a:pPr marL="0" indent="0">
              <a:buNone/>
            </a:pPr>
            <a:r>
              <a:rPr lang="en-US" altLang="zh-TW" dirty="0"/>
              <a:t>    echo "Congratulations, you are my good </a:t>
            </a:r>
            <a:r>
              <a:rPr lang="en-US" altLang="zh-TW" dirty="0" err="1"/>
              <a:t>firend</a:t>
            </a:r>
            <a:r>
              <a:rPr lang="en-US" altLang="zh-TW" dirty="0"/>
              <a:t>!"</a:t>
            </a:r>
          </a:p>
          <a:p>
            <a:pPr marL="0" indent="0">
              <a:buNone/>
            </a:pPr>
            <a:r>
              <a:rPr lang="en-US" altLang="zh-TW" dirty="0"/>
              <a:t>    break</a:t>
            </a:r>
          </a:p>
          <a:p>
            <a:pPr marL="0" indent="0">
              <a:buNone/>
            </a:pPr>
            <a:r>
              <a:rPr lang="en-US" altLang="zh-TW" dirty="0"/>
              <a:t>  else</a:t>
            </a:r>
          </a:p>
          <a:p>
            <a:pPr marL="0" indent="0">
              <a:buNone/>
            </a:pPr>
            <a:r>
              <a:rPr lang="en-US" altLang="zh-TW" dirty="0"/>
              <a:t>    echo "Try again!"</a:t>
            </a:r>
          </a:p>
          <a:p>
            <a:pPr marL="0" indent="0">
              <a:buNone/>
            </a:pPr>
            <a:r>
              <a:rPr lang="en-US" altLang="zh-TW" dirty="0"/>
              <a:t>  fi</a:t>
            </a:r>
          </a:p>
          <a:p>
            <a:pPr marL="0" indent="0">
              <a:buNone/>
            </a:pPr>
            <a:r>
              <a:rPr lang="en-US" altLang="zh-TW" smtClean="0"/>
              <a:t>done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62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06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testsele01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239744" y="1295540"/>
            <a:ext cx="5999036" cy="5016758"/>
            <a:chOff x="563129" y="1317843"/>
            <a:chExt cx="5999036" cy="5016758"/>
          </a:xfrm>
        </p:grpSpPr>
        <p:cxnSp>
          <p:nvCxnSpPr>
            <p:cNvPr id="7" name="直線單箭頭接點 6"/>
            <p:cNvCxnSpPr/>
            <p:nvPr/>
          </p:nvCxnSpPr>
          <p:spPr>
            <a:xfrm flipV="1">
              <a:off x="1004193" y="3719929"/>
              <a:ext cx="394192" cy="61403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563129" y="3344084"/>
              <a:ext cx="441064" cy="197975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zh-TW" altLang="en-US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rPr>
                <a:t>自動出現</a:t>
              </a: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323615" y="1317843"/>
              <a:ext cx="5238550" cy="501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>
                  <a:solidFill>
                    <a:srgbClr val="00B050"/>
                  </a:solidFill>
                </a:rPr>
                <a:t>~$</a:t>
              </a:r>
              <a:r>
                <a:rPr lang="en-US" altLang="zh-TW" sz="3200"/>
                <a:t>./testsele01</a:t>
              </a:r>
            </a:p>
            <a:p>
              <a:r>
                <a:rPr lang="en-US" altLang="zh-TW" sz="3200">
                  <a:solidFill>
                    <a:srgbClr val="92D050"/>
                  </a:solidFill>
                </a:rPr>
                <a:t>Please guess which fruit I like :</a:t>
              </a:r>
            </a:p>
            <a:p>
              <a:r>
                <a:rPr lang="en-US" altLang="zh-TW" sz="3200">
                  <a:solidFill>
                    <a:srgbClr val="00B050"/>
                  </a:solidFill>
                </a:rPr>
                <a:t>1) </a:t>
              </a:r>
              <a:r>
                <a:rPr lang="en-US" altLang="zh-TW" sz="3200">
                  <a:solidFill>
                    <a:srgbClr val="92D050"/>
                  </a:solidFill>
                </a:rPr>
                <a:t>apple</a:t>
              </a:r>
            </a:p>
            <a:p>
              <a:r>
                <a:rPr lang="en-US" altLang="zh-TW" sz="3200">
                  <a:solidFill>
                    <a:srgbClr val="00B050"/>
                  </a:solidFill>
                </a:rPr>
                <a:t>2) </a:t>
              </a:r>
              <a:r>
                <a:rPr lang="en-US" altLang="zh-TW" sz="3200">
                  <a:solidFill>
                    <a:srgbClr val="92D050"/>
                  </a:solidFill>
                </a:rPr>
                <a:t>pear</a:t>
              </a:r>
            </a:p>
            <a:p>
              <a:r>
                <a:rPr lang="en-US" altLang="zh-TW" sz="3200">
                  <a:solidFill>
                    <a:srgbClr val="00B050"/>
                  </a:solidFill>
                </a:rPr>
                <a:t>3) </a:t>
              </a:r>
              <a:r>
                <a:rPr lang="en-US" altLang="zh-TW" sz="3200">
                  <a:solidFill>
                    <a:srgbClr val="92D050"/>
                  </a:solidFill>
                </a:rPr>
                <a:t>orange</a:t>
              </a:r>
            </a:p>
            <a:p>
              <a:r>
                <a:rPr lang="en-US" altLang="zh-TW" sz="3200">
                  <a:solidFill>
                    <a:srgbClr val="00B050"/>
                  </a:solidFill>
                </a:rPr>
                <a:t>4) </a:t>
              </a:r>
              <a:r>
                <a:rPr lang="en-US" altLang="zh-TW" sz="3200">
                  <a:solidFill>
                    <a:srgbClr val="92D050"/>
                  </a:solidFill>
                </a:rPr>
                <a:t>watermelon</a:t>
              </a:r>
            </a:p>
            <a:p>
              <a:r>
                <a:rPr lang="en-US" altLang="zh-TW" sz="3200">
                  <a:solidFill>
                    <a:srgbClr val="00B050"/>
                  </a:solidFill>
                </a:rPr>
                <a:t>#?</a:t>
              </a:r>
              <a:r>
                <a:rPr lang="en-US" altLang="zh-TW" sz="3200"/>
                <a:t> 2</a:t>
              </a:r>
            </a:p>
            <a:p>
              <a:r>
                <a:rPr lang="zh-TW" altLang="en-US" sz="3200">
                  <a:solidFill>
                    <a:srgbClr val="92D050"/>
                  </a:solidFill>
                </a:rPr>
                <a:t>您输入的内容为：</a:t>
              </a:r>
              <a:r>
                <a:rPr lang="en-US" altLang="zh-TW" sz="3200">
                  <a:solidFill>
                    <a:srgbClr val="92D050"/>
                  </a:solidFill>
                </a:rPr>
                <a:t>2</a:t>
              </a:r>
            </a:p>
            <a:p>
              <a:r>
                <a:rPr lang="en-US" altLang="zh-TW" sz="3200">
                  <a:solidFill>
                    <a:srgbClr val="92D050"/>
                  </a:solidFill>
                </a:rPr>
                <a:t>Try again!</a:t>
              </a:r>
            </a:p>
            <a:p>
              <a:endParaRPr lang="zh-TW" altLang="en-US" sz="3200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372595" y="1480206"/>
            <a:ext cx="594006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smtClean="0">
                <a:solidFill>
                  <a:srgbClr val="00B050"/>
                </a:solidFill>
              </a:rPr>
              <a:t>#?</a:t>
            </a:r>
            <a:r>
              <a:rPr lang="en-US" altLang="zh-TW" sz="2800" smtClean="0"/>
              <a:t> 3</a:t>
            </a:r>
          </a:p>
          <a:p>
            <a:r>
              <a:rPr lang="zh-TW" altLang="en-US" sz="2800" smtClean="0">
                <a:solidFill>
                  <a:srgbClr val="92D050"/>
                </a:solidFill>
              </a:rPr>
              <a:t>您输入的内容为：</a:t>
            </a:r>
            <a:r>
              <a:rPr lang="en-US" altLang="zh-TW" sz="2800" smtClean="0">
                <a:solidFill>
                  <a:srgbClr val="92D050"/>
                </a:solidFill>
              </a:rPr>
              <a:t>3</a:t>
            </a:r>
          </a:p>
          <a:p>
            <a:r>
              <a:rPr lang="en-US" altLang="zh-TW" sz="2800" smtClean="0">
                <a:solidFill>
                  <a:srgbClr val="92D050"/>
                </a:solidFill>
              </a:rPr>
              <a:t>Try again!</a:t>
            </a:r>
          </a:p>
          <a:p>
            <a:r>
              <a:rPr lang="en-US" altLang="zh-TW" sz="2800" smtClean="0">
                <a:solidFill>
                  <a:srgbClr val="00B050"/>
                </a:solidFill>
              </a:rPr>
              <a:t>#?</a:t>
            </a:r>
            <a:r>
              <a:rPr lang="en-US" altLang="zh-TW" sz="2800" smtClean="0"/>
              <a:t> 4</a:t>
            </a:r>
          </a:p>
          <a:p>
            <a:r>
              <a:rPr lang="zh-TW" altLang="en-US" sz="2800" smtClean="0">
                <a:solidFill>
                  <a:srgbClr val="92D050"/>
                </a:solidFill>
              </a:rPr>
              <a:t>您输入的内容为：</a:t>
            </a:r>
            <a:r>
              <a:rPr lang="en-US" altLang="zh-TW" sz="2800" smtClean="0">
                <a:solidFill>
                  <a:srgbClr val="92D050"/>
                </a:solidFill>
              </a:rPr>
              <a:t>4</a:t>
            </a:r>
          </a:p>
          <a:p>
            <a:r>
              <a:rPr lang="en-US" altLang="zh-TW" sz="2800" smtClean="0">
                <a:solidFill>
                  <a:srgbClr val="92D050"/>
                </a:solidFill>
              </a:rPr>
              <a:t>Try again!</a:t>
            </a:r>
          </a:p>
          <a:p>
            <a:r>
              <a:rPr lang="en-US" altLang="zh-TW" sz="2800" smtClean="0">
                <a:solidFill>
                  <a:srgbClr val="00B050"/>
                </a:solidFill>
              </a:rPr>
              <a:t>#?</a:t>
            </a:r>
            <a:r>
              <a:rPr lang="en-US" altLang="zh-TW" sz="2800" smtClean="0"/>
              <a:t> 1</a:t>
            </a:r>
          </a:p>
          <a:p>
            <a:r>
              <a:rPr lang="zh-TW" altLang="en-US" sz="2800" smtClean="0">
                <a:solidFill>
                  <a:srgbClr val="92D050"/>
                </a:solidFill>
              </a:rPr>
              <a:t>您输入的内容为：</a:t>
            </a:r>
            <a:r>
              <a:rPr lang="en-US" altLang="zh-TW" sz="2800" smtClean="0">
                <a:solidFill>
                  <a:srgbClr val="92D050"/>
                </a:solidFill>
              </a:rPr>
              <a:t>1</a:t>
            </a:r>
          </a:p>
          <a:p>
            <a:r>
              <a:rPr lang="en-US" altLang="zh-TW" sz="2800" smtClean="0">
                <a:solidFill>
                  <a:srgbClr val="92D050"/>
                </a:solidFill>
              </a:rPr>
              <a:t>Congratulations, you are my good firend!</a:t>
            </a:r>
            <a:endParaRPr lang="zh-TW" altLang="en-US" sz="2800" smtClean="0">
              <a:solidFill>
                <a:srgbClr val="92D050"/>
              </a:solidFill>
            </a:endParaRPr>
          </a:p>
          <a:p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319050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7894" y="354368"/>
            <a:ext cx="3421828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Select  in </a:t>
            </a:r>
            <a:r>
              <a:rPr lang="zh-TW" altLang="en-US" dirty="0" smtClean="0"/>
              <a:t>陣列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testsele01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57264" y="2025908"/>
            <a:ext cx="57777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>
                <a:solidFill>
                  <a:srgbClr val="1409A7"/>
                </a:solidFill>
              </a:rPr>
              <a:t>~$ </a:t>
            </a:r>
            <a:r>
              <a:rPr lang="en-US" altLang="zh-TW" sz="2800"/>
              <a:t>cat testsele01</a:t>
            </a:r>
          </a:p>
          <a:p>
            <a:r>
              <a:rPr lang="en-US" altLang="zh-TW" sz="2800"/>
              <a:t>#!/bin/bash</a:t>
            </a:r>
          </a:p>
          <a:p>
            <a:r>
              <a:rPr lang="en-US" altLang="zh-TW" sz="2800"/>
              <a:t>clear</a:t>
            </a:r>
          </a:p>
          <a:p>
            <a:r>
              <a:rPr lang="en-US" altLang="zh-TW" sz="2800">
                <a:solidFill>
                  <a:srgbClr val="FF0000"/>
                </a:solidFill>
              </a:rPr>
              <a:t>fruits=(</a:t>
            </a:r>
          </a:p>
          <a:p>
            <a:r>
              <a:rPr lang="en-US" altLang="zh-TW" sz="2800">
                <a:solidFill>
                  <a:srgbClr val="FF0000"/>
                </a:solidFill>
              </a:rPr>
              <a:t>  "apple"</a:t>
            </a:r>
          </a:p>
          <a:p>
            <a:r>
              <a:rPr lang="en-US" altLang="zh-TW" sz="2800">
                <a:solidFill>
                  <a:srgbClr val="FF0000"/>
                </a:solidFill>
              </a:rPr>
              <a:t>  "pear"</a:t>
            </a:r>
          </a:p>
          <a:p>
            <a:r>
              <a:rPr lang="en-US" altLang="zh-TW" sz="2800">
                <a:solidFill>
                  <a:srgbClr val="FF0000"/>
                </a:solidFill>
              </a:rPr>
              <a:t>  "orange"</a:t>
            </a:r>
          </a:p>
          <a:p>
            <a:r>
              <a:rPr lang="en-US" altLang="zh-TW" sz="2800">
                <a:solidFill>
                  <a:srgbClr val="FF0000"/>
                </a:solidFill>
              </a:rPr>
              <a:t>  "watermelon“)</a:t>
            </a:r>
          </a:p>
          <a:p>
            <a:r>
              <a:rPr lang="en-US" altLang="zh-TW" sz="2800"/>
              <a:t>echo "Please guess which fruit I like :"</a:t>
            </a:r>
          </a:p>
          <a:p>
            <a:endParaRPr lang="zh-TW" altLang="en-US" sz="2800"/>
          </a:p>
        </p:txBody>
      </p:sp>
      <p:sp>
        <p:nvSpPr>
          <p:cNvPr id="6" name="文字方塊 5"/>
          <p:cNvSpPr txBox="1"/>
          <p:nvPr/>
        </p:nvSpPr>
        <p:spPr>
          <a:xfrm>
            <a:off x="4633521" y="776288"/>
            <a:ext cx="755847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select </a:t>
            </a:r>
            <a:r>
              <a:rPr lang="en-US" altLang="zh-TW" sz="2800">
                <a:solidFill>
                  <a:srgbClr val="FF0000"/>
                </a:solidFill>
              </a:rPr>
              <a:t>var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${fruits[@]}</a:t>
            </a:r>
          </a:p>
          <a:p>
            <a:r>
              <a:rPr lang="en-US" altLang="zh-TW" sz="2800"/>
              <a:t>do</a:t>
            </a:r>
          </a:p>
          <a:p>
            <a:r>
              <a:rPr lang="en-US" altLang="zh-TW" sz="2800"/>
              <a:t>  echo "</a:t>
            </a:r>
            <a:r>
              <a:rPr lang="zh-TW" altLang="en-US" sz="2800"/>
              <a:t>您输入的内容为：</a:t>
            </a:r>
            <a:r>
              <a:rPr lang="en-US" altLang="zh-TW" sz="2800"/>
              <a:t>$REPLY"</a:t>
            </a:r>
          </a:p>
          <a:p>
            <a:r>
              <a:rPr lang="en-US" altLang="zh-TW" sz="2800"/>
              <a:t>  if [ </a:t>
            </a:r>
            <a:r>
              <a:rPr lang="en-US" altLang="zh-TW" sz="2800">
                <a:solidFill>
                  <a:srgbClr val="FF0000"/>
                </a:solidFill>
              </a:rPr>
              <a:t>$var = "apple</a:t>
            </a:r>
            <a:r>
              <a:rPr lang="en-US" altLang="zh-TW" sz="2800"/>
              <a:t>" ]; then</a:t>
            </a:r>
          </a:p>
          <a:p>
            <a:r>
              <a:rPr lang="en-US" altLang="zh-TW" sz="2800"/>
              <a:t>    echo "Congratulations, you are my good firend!"</a:t>
            </a:r>
          </a:p>
          <a:p>
            <a:r>
              <a:rPr lang="en-US" altLang="zh-TW" sz="2800"/>
              <a:t>    break</a:t>
            </a:r>
          </a:p>
          <a:p>
            <a:r>
              <a:rPr lang="en-US" altLang="zh-TW" sz="2800"/>
              <a:t>  else</a:t>
            </a:r>
          </a:p>
          <a:p>
            <a:r>
              <a:rPr lang="en-US" altLang="zh-TW" sz="2800"/>
              <a:t>    echo "Try again!"</a:t>
            </a:r>
          </a:p>
          <a:p>
            <a:r>
              <a:rPr lang="en-US" altLang="zh-TW" sz="2800"/>
              <a:t>  fi</a:t>
            </a:r>
          </a:p>
          <a:p>
            <a:r>
              <a:rPr lang="en-US" altLang="zh-TW" sz="2800"/>
              <a:t>done</a:t>
            </a:r>
          </a:p>
          <a:p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29237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72267" y="2422950"/>
            <a:ext cx="7886700" cy="994172"/>
          </a:xfrm>
          <a:noFill/>
        </p:spPr>
        <p:txBody>
          <a:bodyPr/>
          <a:lstStyle/>
          <a:p>
            <a:pPr algn="ctr"/>
            <a:r>
              <a:rPr lang="zh-TW" altLang="en-US" dirty="0" smtClean="0"/>
              <a:t>練習</a:t>
            </a:r>
            <a:r>
              <a:rPr lang="en-US" altLang="zh-TW" dirty="0" smtClean="0"/>
              <a:t>:</a:t>
            </a:r>
            <a:r>
              <a:rPr lang="zh-TW" altLang="en-US" dirty="0" smtClean="0"/>
              <a:t>將訊息改成中文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1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725" y="284167"/>
            <a:ext cx="10515600" cy="886321"/>
          </a:xfrm>
        </p:spPr>
        <p:txBody>
          <a:bodyPr/>
          <a:lstStyle/>
          <a:p>
            <a:pPr algn="ctr"/>
            <a:r>
              <a:rPr lang="zh-TW" altLang="en-US" dirty="0" smtClean="0"/>
              <a:t>原來訊息為英文的程式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32483" y="1850316"/>
            <a:ext cx="568104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solidFill>
                  <a:srgbClr val="1409A7"/>
                </a:solidFill>
              </a:rPr>
              <a:t>~$ </a:t>
            </a:r>
            <a:r>
              <a:rPr lang="en-US" altLang="zh-TW" sz="2800"/>
              <a:t>cat testsele01</a:t>
            </a:r>
          </a:p>
          <a:p>
            <a:r>
              <a:rPr lang="en-US" altLang="zh-TW" sz="2800"/>
              <a:t>#!/bin/bash</a:t>
            </a:r>
          </a:p>
          <a:p>
            <a:r>
              <a:rPr lang="en-US" altLang="zh-TW" sz="2800"/>
              <a:t>clear</a:t>
            </a:r>
          </a:p>
          <a:p>
            <a:r>
              <a:rPr lang="en-US" altLang="zh-TW" sz="2800">
                <a:solidFill>
                  <a:srgbClr val="FF0000"/>
                </a:solidFill>
              </a:rPr>
              <a:t>fruits=(</a:t>
            </a:r>
          </a:p>
          <a:p>
            <a:r>
              <a:rPr lang="en-US" altLang="zh-TW" sz="2800">
                <a:solidFill>
                  <a:srgbClr val="FF0000"/>
                </a:solidFill>
              </a:rPr>
              <a:t>  "apple"</a:t>
            </a:r>
          </a:p>
          <a:p>
            <a:r>
              <a:rPr lang="en-US" altLang="zh-TW" sz="2800">
                <a:solidFill>
                  <a:srgbClr val="FF0000"/>
                </a:solidFill>
              </a:rPr>
              <a:t>  "pear"</a:t>
            </a:r>
          </a:p>
          <a:p>
            <a:r>
              <a:rPr lang="en-US" altLang="zh-TW" sz="2800">
                <a:solidFill>
                  <a:srgbClr val="FF0000"/>
                </a:solidFill>
              </a:rPr>
              <a:t>  "orange"</a:t>
            </a:r>
          </a:p>
          <a:p>
            <a:r>
              <a:rPr lang="en-US" altLang="zh-TW" sz="2800">
                <a:solidFill>
                  <a:srgbClr val="FF0000"/>
                </a:solidFill>
              </a:rPr>
              <a:t>  "watermelon“)</a:t>
            </a:r>
          </a:p>
          <a:p>
            <a:r>
              <a:rPr lang="en-US" altLang="zh-TW" sz="2800"/>
              <a:t>echo "Please guess which fruit I like :"</a:t>
            </a:r>
          </a:p>
          <a:p>
            <a:endParaRPr lang="zh-TW" altLang="en-US" sz="2800"/>
          </a:p>
        </p:txBody>
      </p:sp>
      <p:sp>
        <p:nvSpPr>
          <p:cNvPr id="6" name="文字方塊 5"/>
          <p:cNvSpPr txBox="1"/>
          <p:nvPr/>
        </p:nvSpPr>
        <p:spPr>
          <a:xfrm>
            <a:off x="5478266" y="1520764"/>
            <a:ext cx="649780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select var in </a:t>
            </a:r>
            <a:r>
              <a:rPr lang="en-US" altLang="zh-TW" sz="2400">
                <a:solidFill>
                  <a:srgbClr val="FF0000"/>
                </a:solidFill>
              </a:rPr>
              <a:t>${fruits[@]}</a:t>
            </a:r>
          </a:p>
          <a:p>
            <a:r>
              <a:rPr lang="en-US" altLang="zh-TW" sz="2400"/>
              <a:t>do</a:t>
            </a:r>
          </a:p>
          <a:p>
            <a:r>
              <a:rPr lang="en-US" altLang="zh-TW" sz="2400"/>
              <a:t>  echo "</a:t>
            </a:r>
            <a:r>
              <a:rPr lang="zh-TW" altLang="en-US" sz="2400"/>
              <a:t>您输入的内容为：</a:t>
            </a:r>
            <a:r>
              <a:rPr lang="en-US" altLang="zh-TW" sz="2400"/>
              <a:t>$REPLY"</a:t>
            </a:r>
          </a:p>
          <a:p>
            <a:r>
              <a:rPr lang="en-US" altLang="zh-TW" sz="2400"/>
              <a:t>  if [ </a:t>
            </a:r>
            <a:r>
              <a:rPr lang="en-US" altLang="zh-TW" sz="2400">
                <a:solidFill>
                  <a:srgbClr val="FF0000"/>
                </a:solidFill>
              </a:rPr>
              <a:t>$var = "apple</a:t>
            </a:r>
            <a:r>
              <a:rPr lang="en-US" altLang="zh-TW" sz="2400"/>
              <a:t>" ]; then</a:t>
            </a:r>
          </a:p>
          <a:p>
            <a:r>
              <a:rPr lang="en-US" altLang="zh-TW" sz="2400"/>
              <a:t>    echo "Congratulations, you are my good firend!"</a:t>
            </a:r>
          </a:p>
          <a:p>
            <a:r>
              <a:rPr lang="en-US" altLang="zh-TW" sz="2400"/>
              <a:t>    break</a:t>
            </a:r>
          </a:p>
          <a:p>
            <a:r>
              <a:rPr lang="en-US" altLang="zh-TW" sz="2400"/>
              <a:t>  else</a:t>
            </a:r>
          </a:p>
          <a:p>
            <a:r>
              <a:rPr lang="en-US" altLang="zh-TW" sz="2400"/>
              <a:t>    echo "Try again!"</a:t>
            </a:r>
          </a:p>
          <a:p>
            <a:r>
              <a:rPr lang="en-US" altLang="zh-TW" sz="2400"/>
              <a:t>  fi</a:t>
            </a:r>
          </a:p>
          <a:p>
            <a:r>
              <a:rPr lang="en-US" altLang="zh-TW" sz="2400"/>
              <a:t>done</a:t>
            </a:r>
          </a:p>
          <a:p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83696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改過後 執行結果如下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02165" y="1690688"/>
            <a:ext cx="394210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mtClean="0">
                <a:solidFill>
                  <a:srgbClr val="00B050"/>
                </a:solidFill>
              </a:rPr>
              <a:t>~$</a:t>
            </a:r>
            <a:r>
              <a:rPr lang="en-US" altLang="zh-TW" sz="2800" smtClean="0"/>
              <a:t> ./testsele02</a:t>
            </a:r>
          </a:p>
          <a:p>
            <a:r>
              <a:rPr lang="zh-TW" altLang="en-US" sz="2800" smtClean="0">
                <a:solidFill>
                  <a:srgbClr val="92D050"/>
                </a:solidFill>
              </a:rPr>
              <a:t>請猜一下我喜歡的水果</a:t>
            </a:r>
            <a:r>
              <a:rPr lang="en-US" altLang="zh-TW" sz="2800" smtClean="0">
                <a:solidFill>
                  <a:srgbClr val="92D050"/>
                </a:solidFill>
              </a:rPr>
              <a:t>?</a:t>
            </a:r>
          </a:p>
          <a:p>
            <a:r>
              <a:rPr lang="zh-TW" altLang="en-US" sz="2800" smtClean="0">
                <a:solidFill>
                  <a:srgbClr val="92D050"/>
                </a:solidFill>
              </a:rPr>
              <a:t>輸入以下</a:t>
            </a:r>
            <a:r>
              <a:rPr lang="en-US" altLang="zh-TW" sz="2800" smtClean="0">
                <a:solidFill>
                  <a:srgbClr val="92D050"/>
                </a:solidFill>
              </a:rPr>
              <a:t>(1-4)</a:t>
            </a:r>
          </a:p>
          <a:p>
            <a:r>
              <a:rPr lang="en-US" altLang="zh-TW" sz="2800" smtClean="0">
                <a:solidFill>
                  <a:srgbClr val="00B050"/>
                </a:solidFill>
              </a:rPr>
              <a:t>1) </a:t>
            </a:r>
            <a:r>
              <a:rPr lang="en-US" altLang="zh-TW" sz="2800" smtClean="0">
                <a:solidFill>
                  <a:srgbClr val="92D050"/>
                </a:solidFill>
              </a:rPr>
              <a:t>apple</a:t>
            </a:r>
          </a:p>
          <a:p>
            <a:r>
              <a:rPr lang="en-US" altLang="zh-TW" sz="2800" smtClean="0">
                <a:solidFill>
                  <a:srgbClr val="00B050"/>
                </a:solidFill>
              </a:rPr>
              <a:t>2) </a:t>
            </a:r>
            <a:r>
              <a:rPr lang="en-US" altLang="zh-TW" sz="2800" smtClean="0">
                <a:solidFill>
                  <a:srgbClr val="92D050"/>
                </a:solidFill>
              </a:rPr>
              <a:t>pear</a:t>
            </a:r>
          </a:p>
          <a:p>
            <a:r>
              <a:rPr lang="en-US" altLang="zh-TW" sz="2800" smtClean="0">
                <a:solidFill>
                  <a:srgbClr val="00B050"/>
                </a:solidFill>
              </a:rPr>
              <a:t>3) </a:t>
            </a:r>
            <a:r>
              <a:rPr lang="en-US" altLang="zh-TW" sz="2800" smtClean="0">
                <a:solidFill>
                  <a:srgbClr val="92D050"/>
                </a:solidFill>
              </a:rPr>
              <a:t>orange</a:t>
            </a:r>
          </a:p>
          <a:p>
            <a:r>
              <a:rPr lang="en-US" altLang="zh-TW" sz="2800" smtClean="0">
                <a:solidFill>
                  <a:srgbClr val="00B050"/>
                </a:solidFill>
              </a:rPr>
              <a:t>4) </a:t>
            </a:r>
            <a:r>
              <a:rPr lang="en-US" altLang="zh-TW" sz="2800" smtClean="0">
                <a:solidFill>
                  <a:srgbClr val="92D050"/>
                </a:solidFill>
              </a:rPr>
              <a:t>watermelon</a:t>
            </a:r>
          </a:p>
          <a:p>
            <a:r>
              <a:rPr lang="en-US" altLang="zh-TW" sz="2800" smtClean="0">
                <a:solidFill>
                  <a:srgbClr val="00B050"/>
                </a:solidFill>
              </a:rPr>
              <a:t>#?</a:t>
            </a:r>
            <a:r>
              <a:rPr lang="en-US" altLang="zh-TW" sz="2800" smtClean="0"/>
              <a:t> 2</a:t>
            </a:r>
          </a:p>
          <a:p>
            <a:r>
              <a:rPr lang="zh-TW" altLang="en-US" sz="2800" smtClean="0">
                <a:solidFill>
                  <a:srgbClr val="92D050"/>
                </a:solidFill>
              </a:rPr>
              <a:t>您输入的内容为：</a:t>
            </a:r>
            <a:r>
              <a:rPr lang="en-US" altLang="zh-TW" sz="2800" smtClean="0">
                <a:solidFill>
                  <a:srgbClr val="92D050"/>
                </a:solidFill>
              </a:rPr>
              <a:t>2</a:t>
            </a:r>
          </a:p>
          <a:p>
            <a:r>
              <a:rPr lang="zh-TW" altLang="en-US" sz="2800" smtClean="0">
                <a:solidFill>
                  <a:srgbClr val="92D050"/>
                </a:solidFill>
              </a:rPr>
              <a:t>答錯了</a:t>
            </a:r>
            <a:r>
              <a:rPr lang="en-US" altLang="zh-TW" sz="2800" smtClean="0">
                <a:solidFill>
                  <a:srgbClr val="92D050"/>
                </a:solidFill>
              </a:rPr>
              <a:t>!</a:t>
            </a:r>
            <a:r>
              <a:rPr lang="zh-TW" altLang="en-US" sz="2800" smtClean="0">
                <a:solidFill>
                  <a:srgbClr val="92D050"/>
                </a:solidFill>
              </a:rPr>
              <a:t>再猜一次</a:t>
            </a:r>
          </a:p>
          <a:p>
            <a:endParaRPr lang="zh-TW" altLang="en-US" sz="2800"/>
          </a:p>
        </p:txBody>
      </p:sp>
      <p:sp>
        <p:nvSpPr>
          <p:cNvPr id="8" name="文字方塊 7"/>
          <p:cNvSpPr txBox="1"/>
          <p:nvPr/>
        </p:nvSpPr>
        <p:spPr>
          <a:xfrm>
            <a:off x="6207512" y="1690688"/>
            <a:ext cx="367600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smtClean="0">
                <a:solidFill>
                  <a:srgbClr val="00B050"/>
                </a:solidFill>
              </a:rPr>
              <a:t>#?</a:t>
            </a:r>
            <a:r>
              <a:rPr lang="en-US" altLang="zh-TW" sz="3200" smtClean="0"/>
              <a:t> 3</a:t>
            </a:r>
          </a:p>
          <a:p>
            <a:r>
              <a:rPr lang="zh-TW" altLang="en-US" sz="3200" smtClean="0">
                <a:solidFill>
                  <a:srgbClr val="92D050"/>
                </a:solidFill>
              </a:rPr>
              <a:t>您输入的内容为：</a:t>
            </a:r>
            <a:r>
              <a:rPr lang="en-US" altLang="zh-TW" sz="3200" smtClean="0">
                <a:solidFill>
                  <a:srgbClr val="92D050"/>
                </a:solidFill>
              </a:rPr>
              <a:t>3</a:t>
            </a:r>
          </a:p>
          <a:p>
            <a:r>
              <a:rPr lang="zh-TW" altLang="en-US" sz="3200" smtClean="0">
                <a:solidFill>
                  <a:srgbClr val="92D050"/>
                </a:solidFill>
              </a:rPr>
              <a:t>答錯了</a:t>
            </a:r>
            <a:r>
              <a:rPr lang="en-US" altLang="zh-TW" sz="3200" smtClean="0">
                <a:solidFill>
                  <a:srgbClr val="92D050"/>
                </a:solidFill>
              </a:rPr>
              <a:t>!</a:t>
            </a:r>
            <a:r>
              <a:rPr lang="zh-TW" altLang="en-US" sz="3200" smtClean="0">
                <a:solidFill>
                  <a:srgbClr val="92D050"/>
                </a:solidFill>
              </a:rPr>
              <a:t>再猜一次</a:t>
            </a:r>
          </a:p>
          <a:p>
            <a:r>
              <a:rPr lang="en-US" altLang="zh-TW" sz="3200" smtClean="0">
                <a:solidFill>
                  <a:srgbClr val="00B050"/>
                </a:solidFill>
              </a:rPr>
              <a:t>#?</a:t>
            </a:r>
            <a:r>
              <a:rPr lang="en-US" altLang="zh-TW" sz="3200" smtClean="0"/>
              <a:t> 4</a:t>
            </a:r>
          </a:p>
          <a:p>
            <a:r>
              <a:rPr lang="zh-TW" altLang="en-US" sz="3200" smtClean="0">
                <a:solidFill>
                  <a:srgbClr val="92D050"/>
                </a:solidFill>
              </a:rPr>
              <a:t>您输入的内容为：</a:t>
            </a:r>
            <a:r>
              <a:rPr lang="en-US" altLang="zh-TW" sz="3200" smtClean="0">
                <a:solidFill>
                  <a:srgbClr val="92D050"/>
                </a:solidFill>
              </a:rPr>
              <a:t>4</a:t>
            </a:r>
          </a:p>
          <a:p>
            <a:r>
              <a:rPr lang="zh-TW" altLang="en-US" sz="3200" smtClean="0">
                <a:solidFill>
                  <a:srgbClr val="92D050"/>
                </a:solidFill>
              </a:rPr>
              <a:t>答錯了</a:t>
            </a:r>
            <a:r>
              <a:rPr lang="en-US" altLang="zh-TW" sz="3200" smtClean="0">
                <a:solidFill>
                  <a:srgbClr val="92D050"/>
                </a:solidFill>
              </a:rPr>
              <a:t>!</a:t>
            </a:r>
            <a:r>
              <a:rPr lang="zh-TW" altLang="en-US" sz="3200" smtClean="0">
                <a:solidFill>
                  <a:srgbClr val="92D050"/>
                </a:solidFill>
              </a:rPr>
              <a:t>再猜一次</a:t>
            </a:r>
          </a:p>
          <a:p>
            <a:r>
              <a:rPr lang="en-US" altLang="zh-TW" sz="3200" smtClean="0">
                <a:solidFill>
                  <a:srgbClr val="00B050"/>
                </a:solidFill>
              </a:rPr>
              <a:t>#?</a:t>
            </a:r>
            <a:r>
              <a:rPr lang="en-US" altLang="zh-TW" sz="3200" smtClean="0"/>
              <a:t> 1</a:t>
            </a:r>
          </a:p>
          <a:p>
            <a:r>
              <a:rPr lang="zh-TW" altLang="en-US" sz="3200" smtClean="0">
                <a:solidFill>
                  <a:srgbClr val="92D050"/>
                </a:solidFill>
              </a:rPr>
              <a:t>您输入的内容为：</a:t>
            </a:r>
            <a:r>
              <a:rPr lang="en-US" altLang="zh-TW" sz="3200" smtClean="0">
                <a:solidFill>
                  <a:srgbClr val="92D050"/>
                </a:solidFill>
              </a:rPr>
              <a:t>1</a:t>
            </a:r>
          </a:p>
          <a:p>
            <a:r>
              <a:rPr lang="zh-TW" altLang="en-US" sz="3200" smtClean="0">
                <a:solidFill>
                  <a:srgbClr val="92D050"/>
                </a:solidFill>
              </a:rPr>
              <a:t>恭喜</a:t>
            </a:r>
            <a:r>
              <a:rPr lang="en-US" altLang="zh-TW" sz="3200" smtClean="0">
                <a:solidFill>
                  <a:srgbClr val="92D050"/>
                </a:solidFill>
              </a:rPr>
              <a:t>! </a:t>
            </a:r>
            <a:r>
              <a:rPr lang="zh-TW" altLang="en-US" sz="3200" smtClean="0">
                <a:solidFill>
                  <a:srgbClr val="92D050"/>
                </a:solidFill>
              </a:rPr>
              <a:t>你答對了</a:t>
            </a:r>
            <a:r>
              <a:rPr lang="en-US" altLang="zh-TW" sz="3200" smtClean="0">
                <a:solidFill>
                  <a:srgbClr val="92D050"/>
                </a:solidFill>
              </a:rPr>
              <a:t>!!</a:t>
            </a:r>
          </a:p>
          <a:p>
            <a:r>
              <a:rPr lang="zh-TW" altLang="en-US" sz="3200" smtClean="0">
                <a:solidFill>
                  <a:srgbClr val="92D050"/>
                </a:solidFill>
              </a:rPr>
              <a:t>本程式結束</a:t>
            </a:r>
            <a:endParaRPr lang="en-US" altLang="zh-TW" sz="320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71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</a:t>
            </a:r>
            <a:r>
              <a:rPr lang="en-US" altLang="zh-TW" dirty="0" smtClean="0"/>
              <a:t>:Select  in 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將</a:t>
            </a:r>
            <a:r>
              <a:rPr lang="zh-TW" altLang="en-US" dirty="0" smtClean="0">
                <a:solidFill>
                  <a:srgbClr val="FF0000"/>
                </a:solidFill>
              </a:rPr>
              <a:t>訊息改成中文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0889" y="2477800"/>
            <a:ext cx="602511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mtClean="0">
                <a:solidFill>
                  <a:srgbClr val="00B050"/>
                </a:solidFill>
              </a:rPr>
              <a:t>~$</a:t>
            </a:r>
            <a:r>
              <a:rPr lang="en-US" altLang="zh-TW" sz="2400" smtClean="0"/>
              <a:t> cat testsele02</a:t>
            </a:r>
          </a:p>
          <a:p>
            <a:r>
              <a:rPr lang="en-US" altLang="zh-TW" sz="2400" smtClean="0"/>
              <a:t>#!/bin/bash</a:t>
            </a:r>
          </a:p>
          <a:p>
            <a:r>
              <a:rPr lang="en-US" altLang="zh-TW" sz="2400" smtClean="0"/>
              <a:t>clear</a:t>
            </a:r>
          </a:p>
          <a:p>
            <a:r>
              <a:rPr lang="en-US" altLang="zh-TW" sz="2400" smtClean="0">
                <a:solidFill>
                  <a:srgbClr val="FF0000"/>
                </a:solidFill>
              </a:rPr>
              <a:t>fruits=("apple" "pear" "orange" "watermelon")</a:t>
            </a:r>
          </a:p>
          <a:p>
            <a:endParaRPr lang="en-US" altLang="zh-TW" sz="2400" smtClean="0"/>
          </a:p>
          <a:p>
            <a:r>
              <a:rPr lang="en-US" altLang="zh-TW" sz="2400" smtClean="0"/>
              <a:t>echo "</a:t>
            </a:r>
            <a:r>
              <a:rPr lang="zh-TW" altLang="en-US" sz="2400" smtClean="0"/>
              <a:t>請猜一下我喜歡的水果</a:t>
            </a:r>
            <a:r>
              <a:rPr lang="en-US" altLang="zh-TW" sz="2400" smtClean="0"/>
              <a:t>?</a:t>
            </a:r>
          </a:p>
          <a:p>
            <a:r>
              <a:rPr lang="zh-TW" altLang="en-US" sz="2400" smtClean="0"/>
              <a:t>輸入以下</a:t>
            </a:r>
            <a:r>
              <a:rPr lang="en-US" altLang="zh-TW" sz="2400" smtClean="0"/>
              <a:t>(1-4)"</a:t>
            </a:r>
            <a:endParaRPr lang="zh-TW" altLang="en-US" sz="2400" smtClean="0"/>
          </a:p>
          <a:p>
            <a:endParaRPr lang="zh-TW" altLang="en-US" sz="2400"/>
          </a:p>
        </p:txBody>
      </p:sp>
      <p:sp>
        <p:nvSpPr>
          <p:cNvPr id="7" name="文字方塊 6"/>
          <p:cNvSpPr txBox="1"/>
          <p:nvPr/>
        </p:nvSpPr>
        <p:spPr>
          <a:xfrm>
            <a:off x="6443831" y="1151068"/>
            <a:ext cx="533466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mtClean="0"/>
              <a:t>select var in ${fruits[</a:t>
            </a:r>
            <a:r>
              <a:rPr lang="en-US" altLang="zh-TW" sz="2800" smtClean="0">
                <a:solidFill>
                  <a:srgbClr val="FF0000"/>
                </a:solidFill>
              </a:rPr>
              <a:t>@</a:t>
            </a:r>
            <a:r>
              <a:rPr lang="en-US" altLang="zh-TW" sz="2800" smtClean="0"/>
              <a:t>]}</a:t>
            </a:r>
          </a:p>
          <a:p>
            <a:r>
              <a:rPr lang="en-US" altLang="zh-TW" sz="2800" smtClean="0"/>
              <a:t>do</a:t>
            </a:r>
          </a:p>
          <a:p>
            <a:r>
              <a:rPr lang="en-US" altLang="zh-TW" sz="2800" smtClean="0"/>
              <a:t>  echo "</a:t>
            </a:r>
            <a:r>
              <a:rPr lang="zh-TW" altLang="en-US" sz="2800" smtClean="0"/>
              <a:t>您输入的内容为：</a:t>
            </a:r>
            <a:r>
              <a:rPr lang="en-US" altLang="zh-TW" sz="2800" smtClean="0"/>
              <a:t>$REPLY"</a:t>
            </a:r>
          </a:p>
          <a:p>
            <a:r>
              <a:rPr lang="en-US" altLang="zh-TW" sz="2800" smtClean="0"/>
              <a:t>  if [ $var = “</a:t>
            </a:r>
            <a:r>
              <a:rPr lang="en-US" altLang="zh-TW" sz="2800" smtClean="0">
                <a:solidFill>
                  <a:srgbClr val="FF0000"/>
                </a:solidFill>
              </a:rPr>
              <a:t>apple</a:t>
            </a:r>
            <a:r>
              <a:rPr lang="en-US" altLang="zh-TW" sz="2800" smtClean="0"/>
              <a:t>” ]</a:t>
            </a:r>
            <a:r>
              <a:rPr lang="zh-TW" altLang="en-US" sz="2800" smtClean="0"/>
              <a:t> </a:t>
            </a:r>
            <a:r>
              <a:rPr lang="en-US" altLang="zh-TW" sz="2800" smtClean="0"/>
              <a:t>; then</a:t>
            </a:r>
          </a:p>
          <a:p>
            <a:r>
              <a:rPr lang="en-US" altLang="zh-TW" sz="2800" smtClean="0"/>
              <a:t>    echo "</a:t>
            </a:r>
            <a:r>
              <a:rPr lang="zh-TW" altLang="en-US" sz="2800" smtClean="0"/>
              <a:t>恭喜</a:t>
            </a:r>
            <a:r>
              <a:rPr lang="en-US" altLang="zh-TW" sz="2800" smtClean="0"/>
              <a:t>! </a:t>
            </a:r>
            <a:r>
              <a:rPr lang="zh-TW" altLang="en-US" sz="2800" smtClean="0"/>
              <a:t>你答對了</a:t>
            </a:r>
            <a:r>
              <a:rPr lang="en-US" altLang="zh-TW" sz="2800" smtClean="0"/>
              <a:t>!!"</a:t>
            </a:r>
          </a:p>
          <a:p>
            <a:r>
              <a:rPr lang="en-US" altLang="zh-TW" sz="2800" smtClean="0"/>
              <a:t>    break</a:t>
            </a:r>
          </a:p>
          <a:p>
            <a:r>
              <a:rPr lang="en-US" altLang="zh-TW" sz="2800" smtClean="0"/>
              <a:t>  else</a:t>
            </a:r>
          </a:p>
          <a:p>
            <a:r>
              <a:rPr lang="en-US" altLang="zh-TW" sz="2800" smtClean="0"/>
              <a:t>    echo "</a:t>
            </a:r>
            <a:r>
              <a:rPr lang="zh-TW" altLang="en-US" sz="2800" smtClean="0"/>
              <a:t>答錯了</a:t>
            </a:r>
            <a:r>
              <a:rPr lang="en-US" altLang="zh-TW" sz="2800" smtClean="0"/>
              <a:t>!</a:t>
            </a:r>
            <a:r>
              <a:rPr lang="zh-TW" altLang="en-US" sz="2800" smtClean="0"/>
              <a:t>再猜一次</a:t>
            </a:r>
            <a:r>
              <a:rPr lang="en-US" altLang="zh-TW" sz="2800" smtClean="0"/>
              <a:t>"</a:t>
            </a:r>
          </a:p>
          <a:p>
            <a:r>
              <a:rPr lang="en-US" altLang="zh-TW" sz="2800" smtClean="0"/>
              <a:t>  fi</a:t>
            </a:r>
          </a:p>
          <a:p>
            <a:r>
              <a:rPr lang="en-US" altLang="zh-TW" sz="2800" smtClean="0"/>
              <a:t>done</a:t>
            </a:r>
          </a:p>
          <a:p>
            <a:r>
              <a:rPr lang="en-US" altLang="zh-TW" sz="2800" smtClean="0"/>
              <a:t>echo  </a:t>
            </a:r>
            <a:r>
              <a:rPr lang="zh-TW" altLang="en-US" sz="2800" smtClean="0"/>
              <a:t>本程式結束</a:t>
            </a:r>
          </a:p>
          <a:p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284351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testfor</a:t>
            </a:r>
            <a:r>
              <a:rPr lang="en-US" altLang="zh-TW" b="1" dirty="0" smtClean="0">
                <a:solidFill>
                  <a:srgbClr val="FF0000"/>
                </a:solidFill>
              </a:rPr>
              <a:t>seq01</a:t>
            </a:r>
            <a:r>
              <a:rPr lang="en-US" altLang="zh-TW" b="1" dirty="0" smtClean="0"/>
              <a:t>(For-in-</a:t>
            </a:r>
            <a:r>
              <a:rPr lang="en-US" altLang="zh-TW" b="1" dirty="0" err="1" smtClean="0"/>
              <a:t>seq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1409A7"/>
                </a:solidFill>
              </a:rPr>
              <a:t>~$</a:t>
            </a:r>
            <a:r>
              <a:rPr lang="en-US" altLang="zh-TW" dirty="0" smtClean="0"/>
              <a:t> cat testforseq01</a:t>
            </a:r>
          </a:p>
          <a:p>
            <a:pPr marL="0" indent="0">
              <a:buNone/>
            </a:pPr>
            <a:r>
              <a:rPr lang="en-US" altLang="zh-TW" dirty="0" smtClean="0"/>
              <a:t>#!/bin/bash</a:t>
            </a:r>
          </a:p>
          <a:p>
            <a:pPr marL="0" indent="0">
              <a:buNone/>
            </a:pPr>
            <a:r>
              <a:rPr lang="en-US" altLang="zh-TW" dirty="0" smtClean="0"/>
              <a:t>for test in $(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 1 5)</a:t>
            </a:r>
          </a:p>
          <a:p>
            <a:pPr marL="0" indent="0">
              <a:buNone/>
            </a:pPr>
            <a:r>
              <a:rPr lang="en-US" altLang="zh-TW" dirty="0" smtClean="0"/>
              <a:t>do</a:t>
            </a:r>
          </a:p>
          <a:p>
            <a:pPr marL="0" indent="0">
              <a:buNone/>
            </a:pPr>
            <a:r>
              <a:rPr lang="en-US" altLang="zh-TW" dirty="0" smtClean="0"/>
              <a:t>  echo "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:      0$test"</a:t>
            </a:r>
          </a:p>
          <a:p>
            <a:pPr marL="0" indent="0">
              <a:buNone/>
            </a:pPr>
            <a:r>
              <a:rPr lang="en-US" altLang="zh-TW" dirty="0" smtClean="0"/>
              <a:t>done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1409A7"/>
                </a:solidFill>
              </a:rPr>
              <a:t>~$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1409A7"/>
                </a:solidFill>
              </a:rPr>
              <a:t>~$</a:t>
            </a:r>
            <a:r>
              <a:rPr lang="en-US" altLang="zh-TW" dirty="0" smtClean="0"/>
              <a:t> ./testforseq01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rgbClr val="00B050"/>
                </a:solidFill>
              </a:rPr>
              <a:t>參數</a:t>
            </a:r>
            <a:r>
              <a:rPr lang="en-US" altLang="zh-TW" dirty="0" smtClean="0">
                <a:solidFill>
                  <a:srgbClr val="00B050"/>
                </a:solidFill>
              </a:rPr>
              <a:t>:      01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rgbClr val="00B050"/>
                </a:solidFill>
              </a:rPr>
              <a:t>參數</a:t>
            </a:r>
            <a:r>
              <a:rPr lang="en-US" altLang="zh-TW" dirty="0" smtClean="0">
                <a:solidFill>
                  <a:srgbClr val="00B050"/>
                </a:solidFill>
              </a:rPr>
              <a:t>:      02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rgbClr val="00B050"/>
                </a:solidFill>
              </a:rPr>
              <a:t>參數</a:t>
            </a:r>
            <a:r>
              <a:rPr lang="en-US" altLang="zh-TW" dirty="0" smtClean="0">
                <a:solidFill>
                  <a:srgbClr val="00B050"/>
                </a:solidFill>
              </a:rPr>
              <a:t>:      03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rgbClr val="00B050"/>
                </a:solidFill>
              </a:rPr>
              <a:t>參數</a:t>
            </a:r>
            <a:r>
              <a:rPr lang="en-US" altLang="zh-TW" dirty="0" smtClean="0">
                <a:solidFill>
                  <a:srgbClr val="00B050"/>
                </a:solidFill>
              </a:rPr>
              <a:t>:      04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rgbClr val="00B050"/>
                </a:solidFill>
              </a:rPr>
              <a:t>參數</a:t>
            </a:r>
            <a:r>
              <a:rPr lang="en-US" altLang="zh-TW" dirty="0" smtClean="0">
                <a:solidFill>
                  <a:srgbClr val="00B050"/>
                </a:solidFill>
              </a:rPr>
              <a:t>:      05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95258" y="2657279"/>
            <a:ext cx="1292087" cy="318053"/>
          </a:xfrm>
          <a:prstGeom prst="rect">
            <a:avLst/>
          </a:prstGeom>
          <a:noFill/>
          <a:ln>
            <a:solidFill>
              <a:srgbClr val="1409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TW" altLang="en-US" sz="135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39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2798" y="1269404"/>
            <a:ext cx="10133703" cy="2435310"/>
          </a:xfrm>
          <a:noFill/>
        </p:spPr>
        <p:txBody>
          <a:bodyPr anchor="t">
            <a:normAutofit/>
          </a:bodyPr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:</a:t>
            </a:r>
            <a:r>
              <a:rPr lang="zh-TW" altLang="en-US" dirty="0" smtClean="0"/>
              <a:t>改程式</a:t>
            </a:r>
            <a:r>
              <a:rPr lang="en-US" altLang="zh-TW" dirty="0" smtClean="0"/>
              <a:t>,</a:t>
            </a:r>
            <a:r>
              <a:rPr lang="zh-TW" altLang="en-US" dirty="0" smtClean="0"/>
              <a:t>將選單變成中文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36033"/>
            <a:ext cx="4551381" cy="1325563"/>
          </a:xfrm>
        </p:spPr>
        <p:txBody>
          <a:bodyPr/>
          <a:lstStyle/>
          <a:p>
            <a:r>
              <a:rPr lang="zh-TW" altLang="en-US" dirty="0" smtClean="0"/>
              <a:t>原先選單為英文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35916" y="1737917"/>
            <a:ext cx="394210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mtClean="0">
                <a:solidFill>
                  <a:srgbClr val="00B050"/>
                </a:solidFill>
              </a:rPr>
              <a:t>~$</a:t>
            </a:r>
            <a:r>
              <a:rPr lang="en-US" altLang="zh-TW" sz="2800" smtClean="0"/>
              <a:t> ./testsele02</a:t>
            </a:r>
          </a:p>
          <a:p>
            <a:r>
              <a:rPr lang="zh-TW" altLang="en-US" sz="2800" smtClean="0">
                <a:solidFill>
                  <a:srgbClr val="92D050"/>
                </a:solidFill>
              </a:rPr>
              <a:t>請猜一下我喜歡的水果</a:t>
            </a:r>
            <a:r>
              <a:rPr lang="en-US" altLang="zh-TW" sz="2800" smtClean="0">
                <a:solidFill>
                  <a:srgbClr val="92D050"/>
                </a:solidFill>
              </a:rPr>
              <a:t>?</a:t>
            </a:r>
          </a:p>
          <a:p>
            <a:r>
              <a:rPr lang="zh-TW" altLang="en-US" sz="2800" smtClean="0">
                <a:solidFill>
                  <a:srgbClr val="92D050"/>
                </a:solidFill>
              </a:rPr>
              <a:t>輸入以下</a:t>
            </a:r>
            <a:r>
              <a:rPr lang="en-US" altLang="zh-TW" sz="2800" smtClean="0">
                <a:solidFill>
                  <a:srgbClr val="92D050"/>
                </a:solidFill>
              </a:rPr>
              <a:t>(1-4)</a:t>
            </a:r>
          </a:p>
          <a:p>
            <a:r>
              <a:rPr lang="en-US" altLang="zh-TW" sz="2800" smtClean="0">
                <a:solidFill>
                  <a:srgbClr val="00B050"/>
                </a:solidFill>
              </a:rPr>
              <a:t>1) </a:t>
            </a:r>
            <a:r>
              <a:rPr lang="en-US" altLang="zh-TW" sz="2800" smtClean="0">
                <a:solidFill>
                  <a:srgbClr val="92D050"/>
                </a:solidFill>
              </a:rPr>
              <a:t>apple</a:t>
            </a:r>
          </a:p>
          <a:p>
            <a:r>
              <a:rPr lang="en-US" altLang="zh-TW" sz="2800" smtClean="0">
                <a:solidFill>
                  <a:srgbClr val="00B050"/>
                </a:solidFill>
              </a:rPr>
              <a:t>2) </a:t>
            </a:r>
            <a:r>
              <a:rPr lang="en-US" altLang="zh-TW" sz="2800" smtClean="0">
                <a:solidFill>
                  <a:srgbClr val="92D050"/>
                </a:solidFill>
              </a:rPr>
              <a:t>pear</a:t>
            </a:r>
          </a:p>
          <a:p>
            <a:r>
              <a:rPr lang="en-US" altLang="zh-TW" sz="2800" smtClean="0">
                <a:solidFill>
                  <a:srgbClr val="00B050"/>
                </a:solidFill>
              </a:rPr>
              <a:t>3) </a:t>
            </a:r>
            <a:r>
              <a:rPr lang="en-US" altLang="zh-TW" sz="2800" smtClean="0">
                <a:solidFill>
                  <a:srgbClr val="92D050"/>
                </a:solidFill>
              </a:rPr>
              <a:t>orange</a:t>
            </a:r>
          </a:p>
          <a:p>
            <a:r>
              <a:rPr lang="en-US" altLang="zh-TW" sz="2800" smtClean="0">
                <a:solidFill>
                  <a:srgbClr val="00B050"/>
                </a:solidFill>
              </a:rPr>
              <a:t>4) </a:t>
            </a:r>
            <a:r>
              <a:rPr lang="en-US" altLang="zh-TW" sz="2800" smtClean="0">
                <a:solidFill>
                  <a:srgbClr val="92D050"/>
                </a:solidFill>
              </a:rPr>
              <a:t>watermelon</a:t>
            </a:r>
          </a:p>
          <a:p>
            <a:r>
              <a:rPr lang="en-US" altLang="zh-TW" sz="2800" smtClean="0">
                <a:solidFill>
                  <a:srgbClr val="00B050"/>
                </a:solidFill>
              </a:rPr>
              <a:t>#?</a:t>
            </a:r>
            <a:r>
              <a:rPr lang="en-US" altLang="zh-TW" sz="2800" smtClean="0"/>
              <a:t> 2</a:t>
            </a:r>
          </a:p>
          <a:p>
            <a:r>
              <a:rPr lang="zh-TW" altLang="en-US" sz="2800" smtClean="0">
                <a:solidFill>
                  <a:srgbClr val="92D050"/>
                </a:solidFill>
              </a:rPr>
              <a:t>您输入的内容为：</a:t>
            </a:r>
            <a:r>
              <a:rPr lang="en-US" altLang="zh-TW" sz="2800" smtClean="0">
                <a:solidFill>
                  <a:srgbClr val="92D050"/>
                </a:solidFill>
              </a:rPr>
              <a:t>2</a:t>
            </a:r>
          </a:p>
          <a:p>
            <a:r>
              <a:rPr lang="zh-TW" altLang="en-US" sz="2800" smtClean="0">
                <a:solidFill>
                  <a:srgbClr val="92D050"/>
                </a:solidFill>
              </a:rPr>
              <a:t>答錯了</a:t>
            </a:r>
            <a:r>
              <a:rPr lang="en-US" altLang="zh-TW" sz="2800" smtClean="0">
                <a:solidFill>
                  <a:srgbClr val="92D050"/>
                </a:solidFill>
              </a:rPr>
              <a:t>!</a:t>
            </a:r>
            <a:r>
              <a:rPr lang="zh-TW" altLang="en-US" sz="2800" smtClean="0">
                <a:solidFill>
                  <a:srgbClr val="92D050"/>
                </a:solidFill>
              </a:rPr>
              <a:t>再猜一次</a:t>
            </a:r>
          </a:p>
          <a:p>
            <a:endParaRPr lang="zh-TW" altLang="en-US" sz="2800"/>
          </a:p>
        </p:txBody>
      </p:sp>
      <p:sp>
        <p:nvSpPr>
          <p:cNvPr id="7" name="文字方塊 6"/>
          <p:cNvSpPr txBox="1"/>
          <p:nvPr/>
        </p:nvSpPr>
        <p:spPr>
          <a:xfrm>
            <a:off x="6454589" y="1108038"/>
            <a:ext cx="3676006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smtClean="0">
                <a:solidFill>
                  <a:srgbClr val="00B050"/>
                </a:solidFill>
              </a:rPr>
              <a:t>#?</a:t>
            </a:r>
            <a:r>
              <a:rPr lang="en-US" altLang="zh-TW" sz="3200" smtClean="0"/>
              <a:t> 3</a:t>
            </a:r>
          </a:p>
          <a:p>
            <a:r>
              <a:rPr lang="zh-TW" altLang="en-US" sz="3200" smtClean="0">
                <a:solidFill>
                  <a:srgbClr val="92D050"/>
                </a:solidFill>
              </a:rPr>
              <a:t>您输入的内容为：</a:t>
            </a:r>
            <a:r>
              <a:rPr lang="en-US" altLang="zh-TW" sz="3200" smtClean="0">
                <a:solidFill>
                  <a:srgbClr val="92D050"/>
                </a:solidFill>
              </a:rPr>
              <a:t>3</a:t>
            </a:r>
          </a:p>
          <a:p>
            <a:r>
              <a:rPr lang="zh-TW" altLang="en-US" sz="3200" smtClean="0">
                <a:solidFill>
                  <a:srgbClr val="92D050"/>
                </a:solidFill>
              </a:rPr>
              <a:t>答錯了</a:t>
            </a:r>
            <a:r>
              <a:rPr lang="en-US" altLang="zh-TW" sz="3200" smtClean="0">
                <a:solidFill>
                  <a:srgbClr val="92D050"/>
                </a:solidFill>
              </a:rPr>
              <a:t>!</a:t>
            </a:r>
            <a:r>
              <a:rPr lang="zh-TW" altLang="en-US" sz="3200" smtClean="0">
                <a:solidFill>
                  <a:srgbClr val="92D050"/>
                </a:solidFill>
              </a:rPr>
              <a:t>再猜一次</a:t>
            </a:r>
          </a:p>
          <a:p>
            <a:r>
              <a:rPr lang="en-US" altLang="zh-TW" sz="3200" smtClean="0">
                <a:solidFill>
                  <a:srgbClr val="00B050"/>
                </a:solidFill>
              </a:rPr>
              <a:t>#?</a:t>
            </a:r>
            <a:r>
              <a:rPr lang="en-US" altLang="zh-TW" sz="3200" smtClean="0"/>
              <a:t> 4</a:t>
            </a:r>
          </a:p>
          <a:p>
            <a:r>
              <a:rPr lang="zh-TW" altLang="en-US" sz="3200" smtClean="0">
                <a:solidFill>
                  <a:srgbClr val="92D050"/>
                </a:solidFill>
              </a:rPr>
              <a:t>您输入的内容为：</a:t>
            </a:r>
            <a:r>
              <a:rPr lang="en-US" altLang="zh-TW" sz="3200" smtClean="0">
                <a:solidFill>
                  <a:srgbClr val="92D050"/>
                </a:solidFill>
              </a:rPr>
              <a:t>4</a:t>
            </a:r>
          </a:p>
          <a:p>
            <a:r>
              <a:rPr lang="zh-TW" altLang="en-US" sz="3200" smtClean="0">
                <a:solidFill>
                  <a:srgbClr val="92D050"/>
                </a:solidFill>
              </a:rPr>
              <a:t>答錯了</a:t>
            </a:r>
            <a:r>
              <a:rPr lang="en-US" altLang="zh-TW" sz="3200" smtClean="0">
                <a:solidFill>
                  <a:srgbClr val="92D050"/>
                </a:solidFill>
              </a:rPr>
              <a:t>!</a:t>
            </a:r>
            <a:r>
              <a:rPr lang="zh-TW" altLang="en-US" sz="3200" smtClean="0">
                <a:solidFill>
                  <a:srgbClr val="92D050"/>
                </a:solidFill>
              </a:rPr>
              <a:t>再猜一次</a:t>
            </a:r>
          </a:p>
          <a:p>
            <a:r>
              <a:rPr lang="en-US" altLang="zh-TW" sz="3200" smtClean="0">
                <a:solidFill>
                  <a:srgbClr val="00B050"/>
                </a:solidFill>
              </a:rPr>
              <a:t>#?</a:t>
            </a:r>
            <a:r>
              <a:rPr lang="en-US" altLang="zh-TW" sz="3200" smtClean="0"/>
              <a:t> 1</a:t>
            </a:r>
          </a:p>
          <a:p>
            <a:r>
              <a:rPr lang="zh-TW" altLang="en-US" sz="3200" smtClean="0">
                <a:solidFill>
                  <a:srgbClr val="92D050"/>
                </a:solidFill>
              </a:rPr>
              <a:t>您输入的内容为：</a:t>
            </a:r>
            <a:r>
              <a:rPr lang="en-US" altLang="zh-TW" sz="3200" smtClean="0">
                <a:solidFill>
                  <a:srgbClr val="92D050"/>
                </a:solidFill>
              </a:rPr>
              <a:t>1</a:t>
            </a:r>
          </a:p>
          <a:p>
            <a:r>
              <a:rPr lang="zh-TW" altLang="en-US" sz="3200" smtClean="0">
                <a:solidFill>
                  <a:srgbClr val="92D050"/>
                </a:solidFill>
              </a:rPr>
              <a:t>恭喜</a:t>
            </a:r>
            <a:r>
              <a:rPr lang="en-US" altLang="zh-TW" sz="3200" smtClean="0">
                <a:solidFill>
                  <a:srgbClr val="92D050"/>
                </a:solidFill>
              </a:rPr>
              <a:t>! </a:t>
            </a:r>
            <a:r>
              <a:rPr lang="zh-TW" altLang="en-US" sz="3200" smtClean="0">
                <a:solidFill>
                  <a:srgbClr val="92D050"/>
                </a:solidFill>
              </a:rPr>
              <a:t>你答對了</a:t>
            </a:r>
            <a:r>
              <a:rPr lang="en-US" altLang="zh-TW" sz="3200" smtClean="0">
                <a:solidFill>
                  <a:srgbClr val="92D050"/>
                </a:solidFill>
              </a:rPr>
              <a:t>!!</a:t>
            </a:r>
          </a:p>
          <a:p>
            <a:r>
              <a:rPr lang="zh-TW" altLang="en-US" sz="3200" smtClean="0">
                <a:solidFill>
                  <a:srgbClr val="92D050"/>
                </a:solidFill>
              </a:rPr>
              <a:t>本程式結束</a:t>
            </a:r>
            <a:endParaRPr lang="zh-TW" altLang="en-US" sz="3200" smtClean="0">
              <a:solidFill>
                <a:srgbClr val="00B050"/>
              </a:solidFill>
            </a:endParaRPr>
          </a:p>
          <a:p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30438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43978" y="169387"/>
            <a:ext cx="4992445" cy="863348"/>
          </a:xfrm>
          <a:noFill/>
        </p:spPr>
        <p:txBody>
          <a:bodyPr anchor="t"/>
          <a:lstStyle/>
          <a:p>
            <a:r>
              <a:rPr lang="zh-TW" altLang="en-US" dirty="0" smtClean="0"/>
              <a:t>要將選單變成中文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43492" y="1348800"/>
            <a:ext cx="4479111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</a:rPr>
              <a:t>~$</a:t>
            </a:r>
            <a:r>
              <a:rPr lang="en-US" altLang="zh-CN" sz="3200" smtClean="0"/>
              <a:t> ./testsele03</a:t>
            </a:r>
          </a:p>
          <a:p>
            <a:r>
              <a:rPr lang="zh-CN" altLang="en-US" sz="3200" smtClean="0">
                <a:solidFill>
                  <a:srgbClr val="92D050"/>
                </a:solidFill>
              </a:rPr>
              <a:t>請猜一下我喜歡的水果</a:t>
            </a:r>
            <a:r>
              <a:rPr lang="en-US" altLang="zh-CN" sz="3200" smtClean="0">
                <a:solidFill>
                  <a:srgbClr val="92D050"/>
                </a:solidFill>
              </a:rPr>
              <a:t>?</a:t>
            </a:r>
          </a:p>
          <a:p>
            <a:r>
              <a:rPr lang="zh-CN" altLang="en-US" sz="3200" smtClean="0">
                <a:solidFill>
                  <a:srgbClr val="92D050"/>
                </a:solidFill>
              </a:rPr>
              <a:t>輸入以下</a:t>
            </a:r>
            <a:r>
              <a:rPr lang="en-US" altLang="zh-CN" sz="3200" smtClean="0">
                <a:solidFill>
                  <a:srgbClr val="92D050"/>
                </a:solidFill>
              </a:rPr>
              <a:t>(1-4)</a:t>
            </a:r>
          </a:p>
          <a:p>
            <a:r>
              <a:rPr lang="en-US" altLang="zh-CN" sz="3200" smtClean="0">
                <a:solidFill>
                  <a:srgbClr val="00B050"/>
                </a:solidFill>
              </a:rPr>
              <a:t>1) </a:t>
            </a:r>
            <a:r>
              <a:rPr lang="zh-CN" altLang="en-US" sz="3200" smtClean="0">
                <a:solidFill>
                  <a:srgbClr val="92D050"/>
                </a:solidFill>
              </a:rPr>
              <a:t>蘋果</a:t>
            </a:r>
          </a:p>
          <a:p>
            <a:r>
              <a:rPr lang="en-US" altLang="zh-CN" sz="3200" smtClean="0">
                <a:solidFill>
                  <a:srgbClr val="00B050"/>
                </a:solidFill>
              </a:rPr>
              <a:t>2) </a:t>
            </a:r>
            <a:r>
              <a:rPr lang="zh-CN" altLang="en-US" sz="3200" smtClean="0">
                <a:solidFill>
                  <a:srgbClr val="92D050"/>
                </a:solidFill>
              </a:rPr>
              <a:t>梨子</a:t>
            </a:r>
          </a:p>
          <a:p>
            <a:r>
              <a:rPr lang="en-US" altLang="zh-CN" sz="3200" smtClean="0">
                <a:solidFill>
                  <a:srgbClr val="00B050"/>
                </a:solidFill>
              </a:rPr>
              <a:t>3) </a:t>
            </a:r>
            <a:r>
              <a:rPr lang="zh-CN" altLang="en-US" sz="3200" smtClean="0">
                <a:solidFill>
                  <a:srgbClr val="92D050"/>
                </a:solidFill>
              </a:rPr>
              <a:t>橘子</a:t>
            </a:r>
          </a:p>
          <a:p>
            <a:r>
              <a:rPr lang="en-US" altLang="zh-CN" sz="3200" smtClean="0">
                <a:solidFill>
                  <a:srgbClr val="00B050"/>
                </a:solidFill>
              </a:rPr>
              <a:t>4) </a:t>
            </a:r>
            <a:r>
              <a:rPr lang="zh-CN" altLang="en-US" sz="3200" smtClean="0">
                <a:solidFill>
                  <a:srgbClr val="92D050"/>
                </a:solidFill>
              </a:rPr>
              <a:t>西瓜</a:t>
            </a:r>
          </a:p>
          <a:p>
            <a:r>
              <a:rPr lang="en-US" altLang="zh-CN" sz="3200" smtClean="0">
                <a:solidFill>
                  <a:srgbClr val="00B050"/>
                </a:solidFill>
              </a:rPr>
              <a:t>#? </a:t>
            </a:r>
            <a:r>
              <a:rPr lang="en-US" altLang="zh-CN" sz="3200" smtClean="0"/>
              <a:t>2</a:t>
            </a:r>
          </a:p>
          <a:p>
            <a:r>
              <a:rPr lang="zh-CN" altLang="en-US" sz="3200" smtClean="0">
                <a:solidFill>
                  <a:srgbClr val="92D050"/>
                </a:solidFill>
              </a:rPr>
              <a:t>您输入的内容为：</a:t>
            </a:r>
            <a:r>
              <a:rPr lang="en-US" altLang="zh-CN" sz="3200" smtClean="0">
                <a:solidFill>
                  <a:srgbClr val="92D050"/>
                </a:solidFill>
              </a:rPr>
              <a:t>2</a:t>
            </a:r>
          </a:p>
          <a:p>
            <a:r>
              <a:rPr lang="zh-CN" altLang="en-US" sz="3200" smtClean="0">
                <a:solidFill>
                  <a:srgbClr val="92D050"/>
                </a:solidFill>
              </a:rPr>
              <a:t>答錯了</a:t>
            </a:r>
            <a:r>
              <a:rPr lang="en-US" altLang="zh-CN" sz="3200" smtClean="0">
                <a:solidFill>
                  <a:srgbClr val="92D050"/>
                </a:solidFill>
              </a:rPr>
              <a:t>!</a:t>
            </a:r>
            <a:r>
              <a:rPr lang="zh-CN" altLang="en-US" sz="3200" smtClean="0">
                <a:solidFill>
                  <a:srgbClr val="92D050"/>
                </a:solidFill>
              </a:rPr>
              <a:t>再猜一次</a:t>
            </a:r>
          </a:p>
          <a:p>
            <a:endParaRPr lang="zh-TW" altLang="en-US" sz="3200"/>
          </a:p>
        </p:txBody>
      </p:sp>
      <p:sp>
        <p:nvSpPr>
          <p:cNvPr id="7" name="文字方塊 6"/>
          <p:cNvSpPr txBox="1"/>
          <p:nvPr/>
        </p:nvSpPr>
        <p:spPr>
          <a:xfrm>
            <a:off x="6819899" y="1348800"/>
            <a:ext cx="3676006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</a:rPr>
              <a:t>#? </a:t>
            </a:r>
            <a:r>
              <a:rPr lang="en-US" altLang="zh-CN" sz="3200" smtClean="0"/>
              <a:t>3</a:t>
            </a:r>
          </a:p>
          <a:p>
            <a:r>
              <a:rPr lang="zh-CN" altLang="en-US" sz="3200" smtClean="0">
                <a:solidFill>
                  <a:srgbClr val="92D050"/>
                </a:solidFill>
              </a:rPr>
              <a:t>您输入的内容为：</a:t>
            </a:r>
            <a:r>
              <a:rPr lang="en-US" altLang="zh-CN" sz="3200" smtClean="0">
                <a:solidFill>
                  <a:srgbClr val="92D050"/>
                </a:solidFill>
              </a:rPr>
              <a:t>3</a:t>
            </a:r>
          </a:p>
          <a:p>
            <a:r>
              <a:rPr lang="zh-CN" altLang="en-US" sz="3200" smtClean="0">
                <a:solidFill>
                  <a:srgbClr val="92D050"/>
                </a:solidFill>
              </a:rPr>
              <a:t>答錯了</a:t>
            </a:r>
            <a:r>
              <a:rPr lang="en-US" altLang="zh-CN" sz="3200" smtClean="0">
                <a:solidFill>
                  <a:srgbClr val="92D050"/>
                </a:solidFill>
              </a:rPr>
              <a:t>!</a:t>
            </a:r>
            <a:r>
              <a:rPr lang="zh-CN" altLang="en-US" sz="3200" smtClean="0">
                <a:solidFill>
                  <a:srgbClr val="92D050"/>
                </a:solidFill>
              </a:rPr>
              <a:t>再猜一次</a:t>
            </a:r>
          </a:p>
          <a:p>
            <a:r>
              <a:rPr lang="en-US" altLang="zh-CN" sz="3200" smtClean="0">
                <a:solidFill>
                  <a:srgbClr val="00B050"/>
                </a:solidFill>
              </a:rPr>
              <a:t>#? </a:t>
            </a:r>
            <a:r>
              <a:rPr lang="en-US" altLang="zh-CN" sz="3200" smtClean="0"/>
              <a:t>4</a:t>
            </a:r>
          </a:p>
          <a:p>
            <a:r>
              <a:rPr lang="zh-CN" altLang="en-US" sz="3200" smtClean="0">
                <a:solidFill>
                  <a:srgbClr val="92D050"/>
                </a:solidFill>
              </a:rPr>
              <a:t>您输入的内容为：</a:t>
            </a:r>
            <a:r>
              <a:rPr lang="en-US" altLang="zh-CN" sz="3200" smtClean="0">
                <a:solidFill>
                  <a:srgbClr val="92D050"/>
                </a:solidFill>
              </a:rPr>
              <a:t>4</a:t>
            </a:r>
          </a:p>
          <a:p>
            <a:r>
              <a:rPr lang="zh-CN" altLang="en-US" sz="3200" smtClean="0">
                <a:solidFill>
                  <a:srgbClr val="92D050"/>
                </a:solidFill>
              </a:rPr>
              <a:t>答錯了</a:t>
            </a:r>
            <a:r>
              <a:rPr lang="en-US" altLang="zh-CN" sz="3200" smtClean="0">
                <a:solidFill>
                  <a:srgbClr val="92D050"/>
                </a:solidFill>
              </a:rPr>
              <a:t>!</a:t>
            </a:r>
            <a:r>
              <a:rPr lang="zh-CN" altLang="en-US" sz="3200" smtClean="0">
                <a:solidFill>
                  <a:srgbClr val="92D050"/>
                </a:solidFill>
              </a:rPr>
              <a:t>再猜一次</a:t>
            </a:r>
          </a:p>
          <a:p>
            <a:r>
              <a:rPr lang="en-US" altLang="zh-CN" sz="3200" smtClean="0">
                <a:solidFill>
                  <a:srgbClr val="00B050"/>
                </a:solidFill>
              </a:rPr>
              <a:t>#? </a:t>
            </a:r>
            <a:r>
              <a:rPr lang="en-US" altLang="zh-CN" sz="3200" smtClean="0"/>
              <a:t>1</a:t>
            </a:r>
          </a:p>
          <a:p>
            <a:r>
              <a:rPr lang="zh-CN" altLang="en-US" sz="3200" smtClean="0">
                <a:solidFill>
                  <a:srgbClr val="92D050"/>
                </a:solidFill>
              </a:rPr>
              <a:t>您输入的内容为：</a:t>
            </a:r>
            <a:r>
              <a:rPr lang="en-US" altLang="zh-CN" sz="3200" smtClean="0">
                <a:solidFill>
                  <a:srgbClr val="92D050"/>
                </a:solidFill>
              </a:rPr>
              <a:t>1</a:t>
            </a:r>
          </a:p>
          <a:p>
            <a:r>
              <a:rPr lang="zh-CN" altLang="en-US" sz="3200" smtClean="0">
                <a:solidFill>
                  <a:srgbClr val="92D050"/>
                </a:solidFill>
              </a:rPr>
              <a:t>恭喜</a:t>
            </a:r>
            <a:r>
              <a:rPr lang="en-US" altLang="zh-CN" sz="3200" smtClean="0">
                <a:solidFill>
                  <a:srgbClr val="92D050"/>
                </a:solidFill>
              </a:rPr>
              <a:t>! </a:t>
            </a:r>
            <a:r>
              <a:rPr lang="zh-CN" altLang="en-US" sz="3200" smtClean="0">
                <a:solidFill>
                  <a:srgbClr val="92D050"/>
                </a:solidFill>
              </a:rPr>
              <a:t>你答對了</a:t>
            </a:r>
            <a:r>
              <a:rPr lang="en-US" altLang="zh-CN" sz="3200" smtClean="0">
                <a:solidFill>
                  <a:srgbClr val="92D050"/>
                </a:solidFill>
              </a:rPr>
              <a:t>!!</a:t>
            </a:r>
          </a:p>
          <a:p>
            <a:r>
              <a:rPr lang="zh-CN" altLang="en-US" sz="3200" smtClean="0">
                <a:solidFill>
                  <a:srgbClr val="92D050"/>
                </a:solidFill>
              </a:rPr>
              <a:t>本程式結束</a:t>
            </a:r>
            <a:endParaRPr lang="zh-TW" altLang="en-US" sz="3200" smtClean="0"/>
          </a:p>
          <a:p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2833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</a:t>
            </a:r>
            <a:r>
              <a:rPr lang="en-US" altLang="zh-TW" dirty="0"/>
              <a:t>: Testsele03</a:t>
            </a:r>
            <a:r>
              <a:rPr lang="zh-TW" altLang="en-US" dirty="0" smtClean="0"/>
              <a:t>程式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將選單變成中文</a:t>
            </a:r>
            <a:r>
              <a:rPr lang="en-US" altLang="zh-TW" dirty="0" smtClean="0"/>
              <a:t>,</a:t>
            </a:r>
            <a:r>
              <a:rPr lang="zh-TW" altLang="en-US" dirty="0" smtClean="0"/>
              <a:t>同時用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變數判斷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0295862" y="1008766"/>
            <a:ext cx="247207" cy="247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TW" altLang="en-US" sz="135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64285" y="2517288"/>
            <a:ext cx="57580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smtClean="0">
                <a:solidFill>
                  <a:srgbClr val="00B050"/>
                </a:solidFill>
              </a:rPr>
              <a:t>~$</a:t>
            </a:r>
            <a:r>
              <a:rPr lang="en-US" altLang="zh-TW" sz="2800" smtClean="0"/>
              <a:t> cat testsele03</a:t>
            </a:r>
          </a:p>
          <a:p>
            <a:r>
              <a:rPr lang="en-US" altLang="zh-TW" sz="2800" smtClean="0"/>
              <a:t>#!/bin/bash</a:t>
            </a:r>
          </a:p>
          <a:p>
            <a:r>
              <a:rPr lang="en-US" altLang="zh-TW" sz="2800" smtClean="0"/>
              <a:t>clear</a:t>
            </a:r>
          </a:p>
          <a:p>
            <a:r>
              <a:rPr lang="en-US" altLang="zh-TW" sz="2800" smtClean="0"/>
              <a:t>fruits=(</a:t>
            </a:r>
            <a:r>
              <a:rPr lang="en-US" altLang="zh-TW" sz="2800" smtClean="0">
                <a:solidFill>
                  <a:srgbClr val="FF0000"/>
                </a:solidFill>
              </a:rPr>
              <a:t>"</a:t>
            </a:r>
            <a:r>
              <a:rPr lang="zh-TW" altLang="en-US" sz="2800" smtClean="0">
                <a:solidFill>
                  <a:srgbClr val="FF0000"/>
                </a:solidFill>
              </a:rPr>
              <a:t>蘋果</a:t>
            </a:r>
            <a:r>
              <a:rPr lang="en-US" altLang="zh-TW" sz="2800" smtClean="0">
                <a:solidFill>
                  <a:srgbClr val="FF0000"/>
                </a:solidFill>
              </a:rPr>
              <a:t>" "</a:t>
            </a:r>
            <a:r>
              <a:rPr lang="zh-TW" altLang="en-US" sz="2800" smtClean="0">
                <a:solidFill>
                  <a:srgbClr val="FF0000"/>
                </a:solidFill>
              </a:rPr>
              <a:t>梨子</a:t>
            </a:r>
            <a:r>
              <a:rPr lang="en-US" altLang="zh-TW" sz="2800" smtClean="0">
                <a:solidFill>
                  <a:srgbClr val="FF0000"/>
                </a:solidFill>
              </a:rPr>
              <a:t>" "</a:t>
            </a:r>
            <a:r>
              <a:rPr lang="zh-TW" altLang="en-US" sz="2800" smtClean="0">
                <a:solidFill>
                  <a:srgbClr val="FF0000"/>
                </a:solidFill>
              </a:rPr>
              <a:t>橘子</a:t>
            </a:r>
            <a:r>
              <a:rPr lang="en-US" altLang="zh-TW" sz="2800" smtClean="0">
                <a:solidFill>
                  <a:srgbClr val="FF0000"/>
                </a:solidFill>
              </a:rPr>
              <a:t>" "</a:t>
            </a:r>
            <a:r>
              <a:rPr lang="zh-TW" altLang="en-US" sz="2800" smtClean="0">
                <a:solidFill>
                  <a:srgbClr val="FF0000"/>
                </a:solidFill>
              </a:rPr>
              <a:t>西瓜</a:t>
            </a:r>
            <a:r>
              <a:rPr lang="en-US" altLang="zh-TW" sz="2800" smtClean="0">
                <a:solidFill>
                  <a:srgbClr val="FF0000"/>
                </a:solidFill>
              </a:rPr>
              <a:t>"</a:t>
            </a:r>
            <a:r>
              <a:rPr lang="en-US" altLang="zh-TW" sz="2800" smtClean="0"/>
              <a:t>)</a:t>
            </a:r>
          </a:p>
          <a:p>
            <a:r>
              <a:rPr lang="en-US" altLang="zh-TW" sz="2800" smtClean="0"/>
              <a:t>echo "</a:t>
            </a:r>
            <a:r>
              <a:rPr lang="zh-TW" altLang="en-US" sz="2800" smtClean="0"/>
              <a:t>請猜一下我喜歡的水果</a:t>
            </a:r>
            <a:r>
              <a:rPr lang="en-US" altLang="zh-TW" sz="2800" smtClean="0"/>
              <a:t>?</a:t>
            </a:r>
          </a:p>
          <a:p>
            <a:r>
              <a:rPr lang="zh-TW" altLang="en-US" sz="2800" smtClean="0"/>
              <a:t>輸入以下</a:t>
            </a:r>
            <a:r>
              <a:rPr lang="en-US" altLang="zh-TW" sz="2800" smtClean="0"/>
              <a:t>(1-4)"</a:t>
            </a:r>
            <a:endParaRPr lang="en-US" altLang="zh-TW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260951" y="1463039"/>
            <a:ext cx="533466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mtClean="0"/>
              <a:t>select var in ${fruits[@]}</a:t>
            </a:r>
          </a:p>
          <a:p>
            <a:r>
              <a:rPr lang="en-US" altLang="zh-TW" sz="2800" smtClean="0"/>
              <a:t>do</a:t>
            </a:r>
          </a:p>
          <a:p>
            <a:r>
              <a:rPr lang="en-US" altLang="zh-TW" sz="2800" smtClean="0"/>
              <a:t>  echo "</a:t>
            </a:r>
            <a:r>
              <a:rPr lang="zh-TW" altLang="en-US" sz="2800" smtClean="0"/>
              <a:t>您输入的内容为：</a:t>
            </a:r>
            <a:r>
              <a:rPr lang="en-US" altLang="zh-TW" sz="2800" smtClean="0"/>
              <a:t>$REPLY"</a:t>
            </a:r>
          </a:p>
          <a:p>
            <a:r>
              <a:rPr lang="en-US" altLang="zh-TW" sz="2800" smtClean="0"/>
              <a:t>  if [ $var = "</a:t>
            </a:r>
            <a:r>
              <a:rPr lang="zh-TW" altLang="en-US" sz="2800" smtClean="0">
                <a:solidFill>
                  <a:srgbClr val="FF0000"/>
                </a:solidFill>
              </a:rPr>
              <a:t>蘋果</a:t>
            </a:r>
            <a:r>
              <a:rPr lang="en-US" altLang="zh-TW" sz="2800" smtClean="0"/>
              <a:t>" ]; then</a:t>
            </a:r>
          </a:p>
          <a:p>
            <a:r>
              <a:rPr lang="en-US" altLang="zh-TW" sz="2800" smtClean="0"/>
              <a:t>    echo "</a:t>
            </a:r>
            <a:r>
              <a:rPr lang="zh-TW" altLang="en-US" sz="2800" smtClean="0"/>
              <a:t>恭喜</a:t>
            </a:r>
            <a:r>
              <a:rPr lang="en-US" altLang="zh-TW" sz="2800" smtClean="0"/>
              <a:t>! </a:t>
            </a:r>
            <a:r>
              <a:rPr lang="zh-TW" altLang="en-US" sz="2800" smtClean="0"/>
              <a:t>你答對了</a:t>
            </a:r>
            <a:r>
              <a:rPr lang="en-US" altLang="zh-TW" sz="2800" smtClean="0"/>
              <a:t>!!"</a:t>
            </a:r>
          </a:p>
          <a:p>
            <a:r>
              <a:rPr lang="en-US" altLang="zh-TW" sz="2800" smtClean="0"/>
              <a:t>    break</a:t>
            </a:r>
          </a:p>
          <a:p>
            <a:r>
              <a:rPr lang="en-US" altLang="zh-TW" sz="2800" smtClean="0"/>
              <a:t>  else</a:t>
            </a:r>
          </a:p>
          <a:p>
            <a:r>
              <a:rPr lang="en-US" altLang="zh-TW" sz="2800" smtClean="0"/>
              <a:t>    echo "</a:t>
            </a:r>
            <a:r>
              <a:rPr lang="zh-TW" altLang="en-US" sz="2800" smtClean="0"/>
              <a:t>答錯了</a:t>
            </a:r>
            <a:r>
              <a:rPr lang="en-US" altLang="zh-TW" sz="2800" smtClean="0"/>
              <a:t>!</a:t>
            </a:r>
            <a:r>
              <a:rPr lang="zh-TW" altLang="en-US" sz="2800" smtClean="0"/>
              <a:t>再猜一次</a:t>
            </a:r>
            <a:r>
              <a:rPr lang="en-US" altLang="zh-TW" sz="2800" smtClean="0"/>
              <a:t>"</a:t>
            </a:r>
          </a:p>
          <a:p>
            <a:r>
              <a:rPr lang="en-US" altLang="zh-TW" sz="2800" smtClean="0"/>
              <a:t>  fi</a:t>
            </a:r>
          </a:p>
          <a:p>
            <a:r>
              <a:rPr lang="en-US" altLang="zh-TW" sz="2800" smtClean="0"/>
              <a:t>done</a:t>
            </a:r>
          </a:p>
          <a:p>
            <a:r>
              <a:rPr lang="en-US" altLang="zh-TW" sz="2800" smtClean="0"/>
              <a:t>echo  </a:t>
            </a:r>
            <a:r>
              <a:rPr lang="zh-TW" altLang="en-US" sz="2800" smtClean="0"/>
              <a:t>本程式結束</a:t>
            </a:r>
          </a:p>
          <a:p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31395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1012" y="1623188"/>
            <a:ext cx="10266438" cy="1711683"/>
          </a:xfrm>
          <a:noFill/>
        </p:spPr>
        <p:txBody>
          <a:bodyPr anchor="t">
            <a:normAutofit fontScale="90000"/>
          </a:bodyPr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-</a:t>
            </a:r>
            <a:r>
              <a:rPr lang="zh-TW" altLang="en-US" dirty="0" smtClean="0"/>
              <a:t>用使用者</a:t>
            </a:r>
            <a:r>
              <a:rPr lang="zh-TW" altLang="en-US" dirty="0" smtClean="0">
                <a:solidFill>
                  <a:srgbClr val="FF0000"/>
                </a:solidFill>
              </a:rPr>
              <a:t>輸入的數字</a:t>
            </a:r>
            <a:r>
              <a:rPr lang="zh-TW" altLang="en-US" dirty="0" smtClean="0"/>
              <a:t>來判斷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用系統變數</a:t>
            </a:r>
            <a:r>
              <a:rPr lang="en-US" altLang="zh-TW" dirty="0"/>
              <a:t>$</a:t>
            </a:r>
            <a:r>
              <a:rPr lang="en-US" altLang="zh-TW" dirty="0" smtClean="0"/>
              <a:t>REPLY</a:t>
            </a:r>
            <a:r>
              <a:rPr lang="zh-TW" altLang="en-US" dirty="0" smtClean="0"/>
              <a:t>判斷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78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  <a:r>
              <a:rPr lang="en-US" altLang="zh-TW" dirty="0" smtClean="0"/>
              <a:t>testsele04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21976" y="1839557"/>
            <a:ext cx="340509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rgbClr val="0070C0"/>
                </a:solidFill>
              </a:rPr>
              <a:t>~$</a:t>
            </a:r>
            <a:r>
              <a:rPr lang="en-US" altLang="zh-CN" sz="2400" smtClean="0"/>
              <a:t>./testsele04</a:t>
            </a:r>
          </a:p>
          <a:p>
            <a:r>
              <a:rPr lang="zh-CN" altLang="en-US" sz="2400" smtClean="0">
                <a:solidFill>
                  <a:srgbClr val="92D050"/>
                </a:solidFill>
              </a:rPr>
              <a:t>請猜一下我喜歡的水果</a:t>
            </a:r>
            <a:r>
              <a:rPr lang="en-US" altLang="zh-CN" sz="2400" smtClean="0">
                <a:solidFill>
                  <a:srgbClr val="92D050"/>
                </a:solidFill>
              </a:rPr>
              <a:t>?</a:t>
            </a:r>
          </a:p>
          <a:p>
            <a:r>
              <a:rPr lang="zh-CN" altLang="en-US" sz="2400" smtClean="0">
                <a:solidFill>
                  <a:srgbClr val="92D050"/>
                </a:solidFill>
              </a:rPr>
              <a:t>輸入以下</a:t>
            </a:r>
            <a:r>
              <a:rPr lang="en-US" altLang="zh-CN" sz="2400" smtClean="0">
                <a:solidFill>
                  <a:srgbClr val="92D050"/>
                </a:solidFill>
              </a:rPr>
              <a:t>(1-4)</a:t>
            </a:r>
          </a:p>
          <a:p>
            <a:r>
              <a:rPr lang="en-US" altLang="zh-CN" sz="2400" smtClean="0">
                <a:solidFill>
                  <a:srgbClr val="00B050"/>
                </a:solidFill>
              </a:rPr>
              <a:t>1) </a:t>
            </a:r>
            <a:r>
              <a:rPr lang="zh-CN" altLang="en-US" sz="2400" smtClean="0">
                <a:solidFill>
                  <a:srgbClr val="92D050"/>
                </a:solidFill>
              </a:rPr>
              <a:t>蘋果</a:t>
            </a:r>
          </a:p>
          <a:p>
            <a:r>
              <a:rPr lang="en-US" altLang="zh-CN" sz="2400" smtClean="0">
                <a:solidFill>
                  <a:srgbClr val="00B050"/>
                </a:solidFill>
              </a:rPr>
              <a:t>2) </a:t>
            </a:r>
            <a:r>
              <a:rPr lang="zh-CN" altLang="en-US" sz="2400" smtClean="0">
                <a:solidFill>
                  <a:srgbClr val="92D050"/>
                </a:solidFill>
              </a:rPr>
              <a:t>梨子</a:t>
            </a:r>
          </a:p>
          <a:p>
            <a:r>
              <a:rPr lang="en-US" altLang="zh-CN" sz="2400" smtClean="0">
                <a:solidFill>
                  <a:srgbClr val="00B050"/>
                </a:solidFill>
              </a:rPr>
              <a:t>3) </a:t>
            </a:r>
            <a:r>
              <a:rPr lang="zh-CN" altLang="en-US" sz="2400" smtClean="0">
                <a:solidFill>
                  <a:srgbClr val="92D050"/>
                </a:solidFill>
              </a:rPr>
              <a:t>橘子</a:t>
            </a:r>
          </a:p>
          <a:p>
            <a:r>
              <a:rPr lang="en-US" altLang="zh-CN" sz="2400" smtClean="0">
                <a:solidFill>
                  <a:srgbClr val="00B050"/>
                </a:solidFill>
              </a:rPr>
              <a:t>4) </a:t>
            </a:r>
            <a:r>
              <a:rPr lang="zh-CN" altLang="en-US" sz="2400" smtClean="0">
                <a:solidFill>
                  <a:srgbClr val="92D050"/>
                </a:solidFill>
              </a:rPr>
              <a:t>西瓜</a:t>
            </a:r>
          </a:p>
          <a:p>
            <a:r>
              <a:rPr lang="en-US" altLang="zh-CN" sz="2400" smtClean="0">
                <a:solidFill>
                  <a:srgbClr val="00B050"/>
                </a:solidFill>
              </a:rPr>
              <a:t>#?</a:t>
            </a:r>
            <a:r>
              <a:rPr lang="en-US" altLang="zh-CN" sz="2400" smtClean="0"/>
              <a:t> 2</a:t>
            </a:r>
          </a:p>
          <a:p>
            <a:r>
              <a:rPr lang="zh-CN" altLang="en-US" sz="2400" smtClean="0">
                <a:solidFill>
                  <a:srgbClr val="92D050"/>
                </a:solidFill>
              </a:rPr>
              <a:t>您输入的内容为：</a:t>
            </a:r>
            <a:r>
              <a:rPr lang="en-US" altLang="zh-CN" sz="2400" smtClean="0">
                <a:solidFill>
                  <a:srgbClr val="92D050"/>
                </a:solidFill>
              </a:rPr>
              <a:t>2</a:t>
            </a:r>
          </a:p>
          <a:p>
            <a:r>
              <a:rPr lang="zh-CN" altLang="en-US" sz="2400" smtClean="0">
                <a:solidFill>
                  <a:srgbClr val="92D050"/>
                </a:solidFill>
              </a:rPr>
              <a:t>答錯了</a:t>
            </a:r>
            <a:r>
              <a:rPr lang="en-US" altLang="zh-CN" sz="2400" smtClean="0">
                <a:solidFill>
                  <a:srgbClr val="92D050"/>
                </a:solidFill>
              </a:rPr>
              <a:t>!</a:t>
            </a:r>
            <a:r>
              <a:rPr lang="zh-CN" altLang="en-US" sz="2400" smtClean="0">
                <a:solidFill>
                  <a:srgbClr val="92D050"/>
                </a:solidFill>
              </a:rPr>
              <a:t>再猜一次</a:t>
            </a:r>
          </a:p>
          <a:p>
            <a:endParaRPr lang="zh-TW" altLang="en-US" sz="2400"/>
          </a:p>
        </p:txBody>
      </p:sp>
      <p:sp>
        <p:nvSpPr>
          <p:cNvPr id="12" name="文字方塊 11"/>
          <p:cNvSpPr txBox="1"/>
          <p:nvPr/>
        </p:nvSpPr>
        <p:spPr>
          <a:xfrm>
            <a:off x="6096000" y="699248"/>
            <a:ext cx="431740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00B050"/>
                </a:solidFill>
              </a:rPr>
              <a:t>#?</a:t>
            </a:r>
            <a:r>
              <a:rPr lang="en-US" altLang="zh-CN" sz="2800" smtClean="0"/>
              <a:t> 3</a:t>
            </a:r>
          </a:p>
          <a:p>
            <a:r>
              <a:rPr lang="zh-CN" altLang="en-US" sz="2800" smtClean="0">
                <a:solidFill>
                  <a:srgbClr val="92D050"/>
                </a:solidFill>
              </a:rPr>
              <a:t>您输入的内容为：</a:t>
            </a:r>
            <a:r>
              <a:rPr lang="en-US" altLang="zh-CN" sz="2800" smtClean="0">
                <a:solidFill>
                  <a:srgbClr val="92D050"/>
                </a:solidFill>
              </a:rPr>
              <a:t>3</a:t>
            </a:r>
          </a:p>
          <a:p>
            <a:r>
              <a:rPr lang="zh-CN" altLang="en-US" sz="2800" smtClean="0">
                <a:solidFill>
                  <a:srgbClr val="92D050"/>
                </a:solidFill>
              </a:rPr>
              <a:t>答錯了</a:t>
            </a:r>
            <a:r>
              <a:rPr lang="en-US" altLang="zh-CN" sz="2800" smtClean="0">
                <a:solidFill>
                  <a:srgbClr val="92D050"/>
                </a:solidFill>
              </a:rPr>
              <a:t>!</a:t>
            </a:r>
            <a:r>
              <a:rPr lang="zh-CN" altLang="en-US" sz="2800" smtClean="0">
                <a:solidFill>
                  <a:srgbClr val="92D050"/>
                </a:solidFill>
              </a:rPr>
              <a:t>再猜一次</a:t>
            </a:r>
          </a:p>
          <a:p>
            <a:r>
              <a:rPr lang="en-US" altLang="zh-CN" sz="2800" smtClean="0">
                <a:solidFill>
                  <a:srgbClr val="00B050"/>
                </a:solidFill>
              </a:rPr>
              <a:t>#? </a:t>
            </a:r>
            <a:r>
              <a:rPr lang="en-US" altLang="zh-CN" sz="2800" smtClean="0"/>
              <a:t>4</a:t>
            </a:r>
          </a:p>
          <a:p>
            <a:r>
              <a:rPr lang="zh-CN" altLang="en-US" sz="2800" smtClean="0">
                <a:solidFill>
                  <a:srgbClr val="92D050"/>
                </a:solidFill>
              </a:rPr>
              <a:t>您输入的内容为：</a:t>
            </a:r>
            <a:r>
              <a:rPr lang="en-US" altLang="zh-CN" sz="2800" smtClean="0">
                <a:solidFill>
                  <a:srgbClr val="92D050"/>
                </a:solidFill>
              </a:rPr>
              <a:t>4</a:t>
            </a:r>
          </a:p>
          <a:p>
            <a:r>
              <a:rPr lang="zh-CN" altLang="en-US" sz="2800" smtClean="0">
                <a:solidFill>
                  <a:srgbClr val="92D050"/>
                </a:solidFill>
              </a:rPr>
              <a:t>答錯了</a:t>
            </a:r>
            <a:r>
              <a:rPr lang="en-US" altLang="zh-CN" sz="2800" smtClean="0">
                <a:solidFill>
                  <a:srgbClr val="92D050"/>
                </a:solidFill>
              </a:rPr>
              <a:t>!</a:t>
            </a:r>
            <a:r>
              <a:rPr lang="zh-CN" altLang="en-US" sz="2800" smtClean="0">
                <a:solidFill>
                  <a:srgbClr val="92D050"/>
                </a:solidFill>
              </a:rPr>
              <a:t>再猜一次</a:t>
            </a:r>
          </a:p>
          <a:p>
            <a:r>
              <a:rPr lang="en-US" altLang="zh-CN" sz="2800" smtClean="0">
                <a:solidFill>
                  <a:srgbClr val="00B050"/>
                </a:solidFill>
              </a:rPr>
              <a:t>#? </a:t>
            </a:r>
            <a:r>
              <a:rPr lang="en-US" altLang="zh-CN" sz="2800" smtClean="0"/>
              <a:t>5</a:t>
            </a:r>
          </a:p>
          <a:p>
            <a:r>
              <a:rPr lang="zh-CN" altLang="en-US" sz="2800" smtClean="0">
                <a:solidFill>
                  <a:srgbClr val="92D050"/>
                </a:solidFill>
              </a:rPr>
              <a:t>您输入的内容为：</a:t>
            </a:r>
            <a:r>
              <a:rPr lang="en-US" altLang="zh-CN" sz="2800" smtClean="0">
                <a:solidFill>
                  <a:srgbClr val="92D050"/>
                </a:solidFill>
              </a:rPr>
              <a:t>5</a:t>
            </a:r>
          </a:p>
          <a:p>
            <a:r>
              <a:rPr lang="zh-CN" altLang="en-US" sz="2800" smtClean="0">
                <a:solidFill>
                  <a:srgbClr val="92D050"/>
                </a:solidFill>
              </a:rPr>
              <a:t>答錯了</a:t>
            </a:r>
            <a:r>
              <a:rPr lang="en-US" altLang="zh-CN" sz="2800" smtClean="0">
                <a:solidFill>
                  <a:srgbClr val="92D050"/>
                </a:solidFill>
              </a:rPr>
              <a:t>!</a:t>
            </a:r>
            <a:r>
              <a:rPr lang="zh-CN" altLang="en-US" sz="2800" smtClean="0">
                <a:solidFill>
                  <a:srgbClr val="92D050"/>
                </a:solidFill>
              </a:rPr>
              <a:t>再猜一次</a:t>
            </a:r>
          </a:p>
          <a:p>
            <a:r>
              <a:rPr lang="en-US" altLang="zh-CN" sz="2800" smtClean="0">
                <a:solidFill>
                  <a:srgbClr val="00B050"/>
                </a:solidFill>
              </a:rPr>
              <a:t>#?</a:t>
            </a:r>
            <a:r>
              <a:rPr lang="en-US" altLang="zh-CN" sz="2800" smtClean="0"/>
              <a:t> 1</a:t>
            </a:r>
          </a:p>
          <a:p>
            <a:r>
              <a:rPr lang="zh-CN" altLang="en-US" sz="2800" smtClean="0">
                <a:solidFill>
                  <a:srgbClr val="92D050"/>
                </a:solidFill>
              </a:rPr>
              <a:t>您输入的内容为：</a:t>
            </a:r>
            <a:r>
              <a:rPr lang="en-US" altLang="zh-CN" sz="2800" smtClean="0">
                <a:solidFill>
                  <a:srgbClr val="92D050"/>
                </a:solidFill>
              </a:rPr>
              <a:t>1</a:t>
            </a:r>
          </a:p>
          <a:p>
            <a:r>
              <a:rPr lang="zh-CN" altLang="en-US" sz="2800" smtClean="0">
                <a:solidFill>
                  <a:srgbClr val="92D050"/>
                </a:solidFill>
              </a:rPr>
              <a:t>恭喜</a:t>
            </a:r>
            <a:r>
              <a:rPr lang="en-US" altLang="zh-CN" sz="2800" smtClean="0">
                <a:solidFill>
                  <a:srgbClr val="92D050"/>
                </a:solidFill>
              </a:rPr>
              <a:t>! </a:t>
            </a:r>
            <a:r>
              <a:rPr lang="zh-CN" altLang="en-US" sz="2800" smtClean="0">
                <a:solidFill>
                  <a:srgbClr val="92D050"/>
                </a:solidFill>
              </a:rPr>
              <a:t>你答對了</a:t>
            </a:r>
            <a:r>
              <a:rPr lang="en-US" altLang="zh-CN" sz="2800" smtClean="0">
                <a:solidFill>
                  <a:srgbClr val="92D050"/>
                </a:solidFill>
              </a:rPr>
              <a:t>!!</a:t>
            </a:r>
          </a:p>
          <a:p>
            <a:r>
              <a:rPr lang="zh-CN" altLang="en-US" sz="2800" smtClean="0">
                <a:solidFill>
                  <a:srgbClr val="92D050"/>
                </a:solidFill>
              </a:rPr>
              <a:t>本程式結束</a:t>
            </a:r>
            <a:endParaRPr lang="en-US" altLang="zh-CN" sz="280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18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Testsele03</a:t>
            </a:r>
            <a:r>
              <a:rPr lang="zh-TW" altLang="en-US" dirty="0" smtClean="0"/>
              <a:t>程式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原先用</a:t>
            </a:r>
            <a:r>
              <a:rPr lang="en-US" altLang="zh-TW" dirty="0"/>
              <a:t>select</a:t>
            </a:r>
            <a:r>
              <a:rPr lang="zh-TW" altLang="en-US" dirty="0"/>
              <a:t>變數</a:t>
            </a:r>
            <a:r>
              <a:rPr lang="zh-TW" altLang="en-US" dirty="0" smtClean="0"/>
              <a:t>判斷</a:t>
            </a:r>
            <a:r>
              <a:rPr lang="en-US" altLang="zh-TW" dirty="0" smtClean="0"/>
              <a:t>,</a:t>
            </a:r>
            <a:r>
              <a:rPr lang="zh-TW" altLang="en-US" dirty="0" smtClean="0"/>
              <a:t>改成</a:t>
            </a:r>
            <a:r>
              <a:rPr lang="zh-TW" altLang="en-US" dirty="0"/>
              <a:t>用系統變數</a:t>
            </a:r>
            <a:r>
              <a:rPr lang="en-US" altLang="zh-TW" dirty="0"/>
              <a:t>$REPLY</a:t>
            </a:r>
            <a:r>
              <a:rPr lang="zh-TW" altLang="en-US" dirty="0"/>
              <a:t>判斷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90457" y="2398955"/>
            <a:ext cx="562044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mtClean="0">
                <a:solidFill>
                  <a:srgbClr val="00B050"/>
                </a:solidFill>
              </a:rPr>
              <a:t>~$</a:t>
            </a:r>
            <a:r>
              <a:rPr lang="en-US" altLang="zh-TW" sz="2800" smtClean="0"/>
              <a:t> cat testsele03</a:t>
            </a:r>
          </a:p>
          <a:p>
            <a:r>
              <a:rPr lang="en-US" altLang="zh-TW" sz="2800" smtClean="0"/>
              <a:t>#!/bin/bash</a:t>
            </a:r>
          </a:p>
          <a:p>
            <a:r>
              <a:rPr lang="en-US" altLang="zh-TW" sz="2800" smtClean="0"/>
              <a:t>clear</a:t>
            </a:r>
          </a:p>
          <a:p>
            <a:r>
              <a:rPr lang="en-US" altLang="zh-TW" sz="2800" smtClean="0"/>
              <a:t>fruits=("</a:t>
            </a:r>
            <a:r>
              <a:rPr lang="zh-TW" altLang="en-US" sz="2800" smtClean="0"/>
              <a:t>蘋果</a:t>
            </a:r>
            <a:r>
              <a:rPr lang="en-US" altLang="zh-TW" sz="2800" smtClean="0"/>
              <a:t>" "</a:t>
            </a:r>
            <a:r>
              <a:rPr lang="zh-TW" altLang="en-US" sz="2800" smtClean="0"/>
              <a:t>梨子</a:t>
            </a:r>
            <a:r>
              <a:rPr lang="en-US" altLang="zh-TW" sz="2800" smtClean="0"/>
              <a:t>" "</a:t>
            </a:r>
            <a:r>
              <a:rPr lang="zh-TW" altLang="en-US" sz="2800" smtClean="0"/>
              <a:t>橘子</a:t>
            </a:r>
            <a:r>
              <a:rPr lang="en-US" altLang="zh-TW" sz="2800" smtClean="0"/>
              <a:t>" "</a:t>
            </a:r>
            <a:r>
              <a:rPr lang="zh-TW" altLang="en-US" sz="2800" smtClean="0"/>
              <a:t>西瓜</a:t>
            </a:r>
            <a:r>
              <a:rPr lang="en-US" altLang="zh-TW" sz="2800" smtClean="0"/>
              <a:t>")</a:t>
            </a:r>
          </a:p>
          <a:p>
            <a:r>
              <a:rPr lang="en-US" altLang="zh-TW" sz="2800" smtClean="0"/>
              <a:t>echo "</a:t>
            </a:r>
            <a:r>
              <a:rPr lang="zh-TW" altLang="en-US" sz="2800" smtClean="0"/>
              <a:t>請猜一下我喜歡的水果</a:t>
            </a:r>
            <a:r>
              <a:rPr lang="en-US" altLang="zh-TW" sz="2800" smtClean="0"/>
              <a:t>?</a:t>
            </a:r>
          </a:p>
          <a:p>
            <a:r>
              <a:rPr lang="zh-TW" altLang="en-US" sz="2800" smtClean="0"/>
              <a:t>輸入以下</a:t>
            </a:r>
            <a:r>
              <a:rPr lang="en-US" altLang="zh-TW" sz="2800" smtClean="0"/>
              <a:t>(1-4)"</a:t>
            </a:r>
          </a:p>
          <a:p>
            <a:endParaRPr lang="zh-TW" altLang="en-US" sz="2800"/>
          </a:p>
        </p:txBody>
      </p:sp>
      <p:sp>
        <p:nvSpPr>
          <p:cNvPr id="7" name="文字方塊 6"/>
          <p:cNvSpPr txBox="1"/>
          <p:nvPr/>
        </p:nvSpPr>
        <p:spPr>
          <a:xfrm>
            <a:off x="6096000" y="1722961"/>
            <a:ext cx="533466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mtClean="0"/>
              <a:t>select var in ${fruits[@]}</a:t>
            </a:r>
          </a:p>
          <a:p>
            <a:r>
              <a:rPr lang="en-US" altLang="zh-TW" sz="2800" smtClean="0"/>
              <a:t>do</a:t>
            </a:r>
          </a:p>
          <a:p>
            <a:r>
              <a:rPr lang="en-US" altLang="zh-TW" sz="2800" smtClean="0"/>
              <a:t>  echo "</a:t>
            </a:r>
            <a:r>
              <a:rPr lang="zh-TW" altLang="en-US" sz="2800" smtClean="0"/>
              <a:t>您输入的内容为：</a:t>
            </a:r>
            <a:r>
              <a:rPr lang="en-US" altLang="zh-TW" sz="2800" smtClean="0"/>
              <a:t>$REPLY"</a:t>
            </a:r>
          </a:p>
          <a:p>
            <a:r>
              <a:rPr lang="en-US" altLang="zh-TW" sz="2800" smtClean="0"/>
              <a:t>  if [ $var = "</a:t>
            </a:r>
            <a:r>
              <a:rPr lang="zh-TW" altLang="en-US" sz="2800" smtClean="0">
                <a:solidFill>
                  <a:srgbClr val="FF0000"/>
                </a:solidFill>
              </a:rPr>
              <a:t>蘋果</a:t>
            </a:r>
            <a:r>
              <a:rPr lang="en-US" altLang="zh-TW" sz="2800" smtClean="0"/>
              <a:t>" ]; then</a:t>
            </a:r>
          </a:p>
          <a:p>
            <a:r>
              <a:rPr lang="en-US" altLang="zh-TW" sz="2800" smtClean="0"/>
              <a:t>    echo "</a:t>
            </a:r>
            <a:r>
              <a:rPr lang="zh-TW" altLang="en-US" sz="2800" smtClean="0"/>
              <a:t>恭喜</a:t>
            </a:r>
            <a:r>
              <a:rPr lang="en-US" altLang="zh-TW" sz="2800" smtClean="0"/>
              <a:t>! </a:t>
            </a:r>
            <a:r>
              <a:rPr lang="zh-TW" altLang="en-US" sz="2800" smtClean="0"/>
              <a:t>你答對了</a:t>
            </a:r>
            <a:r>
              <a:rPr lang="en-US" altLang="zh-TW" sz="2800" smtClean="0"/>
              <a:t>!!"</a:t>
            </a:r>
          </a:p>
          <a:p>
            <a:r>
              <a:rPr lang="en-US" altLang="zh-TW" sz="2800" smtClean="0"/>
              <a:t>    break</a:t>
            </a:r>
          </a:p>
          <a:p>
            <a:r>
              <a:rPr lang="en-US" altLang="zh-TW" sz="2800" smtClean="0"/>
              <a:t>  else</a:t>
            </a:r>
          </a:p>
          <a:p>
            <a:r>
              <a:rPr lang="en-US" altLang="zh-TW" sz="2800" smtClean="0"/>
              <a:t>    echo "</a:t>
            </a:r>
            <a:r>
              <a:rPr lang="zh-TW" altLang="en-US" sz="2800" smtClean="0"/>
              <a:t>答錯了</a:t>
            </a:r>
            <a:r>
              <a:rPr lang="en-US" altLang="zh-TW" sz="2800" smtClean="0"/>
              <a:t>!</a:t>
            </a:r>
            <a:r>
              <a:rPr lang="zh-TW" altLang="en-US" sz="2800" smtClean="0"/>
              <a:t>再猜一次</a:t>
            </a:r>
            <a:r>
              <a:rPr lang="en-US" altLang="zh-TW" sz="2800" smtClean="0"/>
              <a:t>"</a:t>
            </a:r>
          </a:p>
          <a:p>
            <a:r>
              <a:rPr lang="en-US" altLang="zh-TW" sz="2800" smtClean="0"/>
              <a:t>  fi</a:t>
            </a:r>
          </a:p>
          <a:p>
            <a:r>
              <a:rPr lang="en-US" altLang="zh-TW" sz="2800" smtClean="0"/>
              <a:t>done</a:t>
            </a:r>
          </a:p>
          <a:p>
            <a:r>
              <a:rPr lang="en-US" altLang="zh-TW" sz="2800" smtClean="0"/>
              <a:t>echo  </a:t>
            </a:r>
            <a:r>
              <a:rPr lang="zh-TW" altLang="en-US" sz="2800" smtClean="0"/>
              <a:t>本程式結束</a:t>
            </a:r>
          </a:p>
          <a:p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400500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2584" y="351131"/>
            <a:ext cx="10542494" cy="669851"/>
          </a:xfrm>
        </p:spPr>
        <p:txBody>
          <a:bodyPr anchor="t">
            <a:noAutofit/>
          </a:bodyPr>
          <a:lstStyle/>
          <a:p>
            <a:r>
              <a:rPr lang="zh-TW" altLang="en-US" dirty="0" smtClean="0"/>
              <a:t>解</a:t>
            </a:r>
            <a:r>
              <a:rPr lang="en-US" altLang="zh-TW" dirty="0" smtClean="0"/>
              <a:t>:Testsele04</a:t>
            </a:r>
            <a:r>
              <a:rPr lang="zh-TW" altLang="en-US" dirty="0" smtClean="0"/>
              <a:t>程式</a:t>
            </a:r>
            <a:r>
              <a:rPr lang="en-US" altLang="zh-TW" dirty="0" smtClean="0"/>
              <a:t>-</a:t>
            </a:r>
            <a:r>
              <a:rPr lang="zh-TW" altLang="en-US" dirty="0"/>
              <a:t>用系統變數</a:t>
            </a:r>
            <a:r>
              <a:rPr lang="en-US" altLang="zh-TW" dirty="0"/>
              <a:t>$REPLY</a:t>
            </a:r>
            <a:r>
              <a:rPr lang="zh-TW" altLang="en-US" dirty="0"/>
              <a:t>判斷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15152" y="2097741"/>
            <a:ext cx="639950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smtClean="0">
                <a:solidFill>
                  <a:srgbClr val="00B050"/>
                </a:solidFill>
              </a:rPr>
              <a:t>~$ </a:t>
            </a:r>
            <a:r>
              <a:rPr lang="en-US" altLang="zh-TW" sz="3200" smtClean="0"/>
              <a:t>cat  testsele04</a:t>
            </a:r>
          </a:p>
          <a:p>
            <a:r>
              <a:rPr lang="en-US" altLang="zh-TW" sz="3200" smtClean="0"/>
              <a:t>#!/bin/bash</a:t>
            </a:r>
          </a:p>
          <a:p>
            <a:r>
              <a:rPr lang="en-US" altLang="zh-TW" sz="3200" smtClean="0"/>
              <a:t>clear</a:t>
            </a:r>
          </a:p>
          <a:p>
            <a:r>
              <a:rPr lang="en-US" altLang="zh-TW" sz="3200" smtClean="0"/>
              <a:t>fruits=("</a:t>
            </a:r>
            <a:r>
              <a:rPr lang="zh-TW" altLang="en-US" sz="3200" smtClean="0"/>
              <a:t>蘋果</a:t>
            </a:r>
            <a:r>
              <a:rPr lang="en-US" altLang="zh-TW" sz="3200" smtClean="0"/>
              <a:t>" "</a:t>
            </a:r>
            <a:r>
              <a:rPr lang="zh-TW" altLang="en-US" sz="3200" smtClean="0"/>
              <a:t>梨子</a:t>
            </a:r>
            <a:r>
              <a:rPr lang="en-US" altLang="zh-TW" sz="3200" smtClean="0"/>
              <a:t>" "</a:t>
            </a:r>
            <a:r>
              <a:rPr lang="zh-TW" altLang="en-US" sz="3200" smtClean="0"/>
              <a:t>橘子</a:t>
            </a:r>
            <a:r>
              <a:rPr lang="en-US" altLang="zh-TW" sz="3200" smtClean="0"/>
              <a:t>" "</a:t>
            </a:r>
            <a:r>
              <a:rPr lang="zh-TW" altLang="en-US" sz="3200" smtClean="0"/>
              <a:t>西瓜</a:t>
            </a:r>
            <a:r>
              <a:rPr lang="en-US" altLang="zh-TW" sz="3200" smtClean="0"/>
              <a:t>")</a:t>
            </a:r>
          </a:p>
          <a:p>
            <a:r>
              <a:rPr lang="en-US" altLang="zh-TW" sz="3200" smtClean="0"/>
              <a:t>echo "</a:t>
            </a:r>
            <a:r>
              <a:rPr lang="zh-TW" altLang="en-US" sz="3200" smtClean="0"/>
              <a:t>請猜一下我喜歡的水果</a:t>
            </a:r>
            <a:r>
              <a:rPr lang="en-US" altLang="zh-TW" sz="3200" smtClean="0"/>
              <a:t>?</a:t>
            </a:r>
          </a:p>
          <a:p>
            <a:r>
              <a:rPr lang="zh-TW" altLang="en-US" sz="3200" smtClean="0"/>
              <a:t>輸入以下</a:t>
            </a:r>
            <a:r>
              <a:rPr lang="en-US" altLang="zh-TW" sz="3200" smtClean="0"/>
              <a:t>(1-4)"</a:t>
            </a:r>
          </a:p>
          <a:p>
            <a:endParaRPr lang="zh-TW" altLang="en-US" sz="3200"/>
          </a:p>
        </p:txBody>
      </p:sp>
      <p:sp>
        <p:nvSpPr>
          <p:cNvPr id="9" name="文字方塊 8"/>
          <p:cNvSpPr txBox="1"/>
          <p:nvPr/>
        </p:nvSpPr>
        <p:spPr>
          <a:xfrm>
            <a:off x="6293224" y="1269402"/>
            <a:ext cx="44321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smtClean="0"/>
              <a:t>select var in ${fruits[@]}</a:t>
            </a:r>
          </a:p>
          <a:p>
            <a:r>
              <a:rPr lang="en-US" altLang="zh-TW" sz="2800" smtClean="0"/>
              <a:t>do</a:t>
            </a:r>
          </a:p>
          <a:p>
            <a:r>
              <a:rPr lang="en-US" altLang="zh-TW" sz="2800" smtClean="0"/>
              <a:t>  echo "</a:t>
            </a:r>
            <a:r>
              <a:rPr lang="zh-TW" altLang="en-US" sz="2800" smtClean="0"/>
              <a:t>您输入的内容为：</a:t>
            </a:r>
            <a:r>
              <a:rPr lang="en-US" altLang="zh-TW" sz="2800" smtClean="0"/>
              <a:t>$REPLY"</a:t>
            </a:r>
          </a:p>
          <a:p>
            <a:r>
              <a:rPr lang="en-US" altLang="zh-TW" sz="2800" smtClean="0"/>
              <a:t>  if </a:t>
            </a:r>
            <a:r>
              <a:rPr lang="en-US" altLang="zh-TW" sz="2800" smtClean="0">
                <a:solidFill>
                  <a:srgbClr val="FF0000"/>
                </a:solidFill>
              </a:rPr>
              <a:t>[ $REPLY = "1" ] </a:t>
            </a:r>
            <a:r>
              <a:rPr lang="en-US" altLang="zh-TW" sz="2800" smtClean="0"/>
              <a:t>; then</a:t>
            </a:r>
          </a:p>
          <a:p>
            <a:r>
              <a:rPr lang="en-US" altLang="zh-TW" sz="2800" smtClean="0"/>
              <a:t>    echo "</a:t>
            </a:r>
            <a:r>
              <a:rPr lang="zh-TW" altLang="en-US" sz="2800" smtClean="0"/>
              <a:t>恭喜</a:t>
            </a:r>
            <a:r>
              <a:rPr lang="en-US" altLang="zh-TW" sz="2800" smtClean="0"/>
              <a:t>! </a:t>
            </a:r>
            <a:r>
              <a:rPr lang="zh-TW" altLang="en-US" sz="2800" smtClean="0"/>
              <a:t>你答對了</a:t>
            </a:r>
            <a:r>
              <a:rPr lang="en-US" altLang="zh-TW" sz="2800" smtClean="0"/>
              <a:t>!!"</a:t>
            </a:r>
          </a:p>
          <a:p>
            <a:r>
              <a:rPr lang="en-US" altLang="zh-TW" sz="2800" smtClean="0"/>
              <a:t>    break</a:t>
            </a:r>
          </a:p>
          <a:p>
            <a:r>
              <a:rPr lang="en-US" altLang="zh-TW" sz="2800" smtClean="0"/>
              <a:t>  else</a:t>
            </a:r>
          </a:p>
          <a:p>
            <a:r>
              <a:rPr lang="en-US" altLang="zh-TW" sz="2800" smtClean="0"/>
              <a:t>    echo "</a:t>
            </a:r>
            <a:r>
              <a:rPr lang="zh-TW" altLang="en-US" sz="2800" smtClean="0"/>
              <a:t>答錯了</a:t>
            </a:r>
            <a:r>
              <a:rPr lang="en-US" altLang="zh-TW" sz="2800" smtClean="0"/>
              <a:t>!</a:t>
            </a:r>
            <a:r>
              <a:rPr lang="zh-TW" altLang="en-US" sz="2800" smtClean="0"/>
              <a:t>再猜一次</a:t>
            </a:r>
            <a:r>
              <a:rPr lang="en-US" altLang="zh-TW" sz="2800" smtClean="0"/>
              <a:t>"</a:t>
            </a:r>
          </a:p>
          <a:p>
            <a:r>
              <a:rPr lang="en-US" altLang="zh-TW" sz="2800" smtClean="0"/>
              <a:t>  fi</a:t>
            </a:r>
          </a:p>
          <a:p>
            <a:r>
              <a:rPr lang="en-US" altLang="zh-TW" sz="2800" smtClean="0"/>
              <a:t>done</a:t>
            </a:r>
          </a:p>
          <a:p>
            <a:r>
              <a:rPr lang="en-US" altLang="zh-TW" sz="2800" smtClean="0"/>
              <a:t>echo  </a:t>
            </a:r>
            <a:r>
              <a:rPr lang="zh-TW" altLang="en-US" sz="2800" smtClean="0"/>
              <a:t>本程式結束</a:t>
            </a:r>
          </a:p>
          <a:p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19955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zh-TW" altLang="en-US" sz="5400" dirty="0" smtClean="0"/>
              <a:t>練習</a:t>
            </a:r>
            <a:r>
              <a:rPr lang="en-US" altLang="zh-TW" sz="5400" dirty="0" smtClean="0"/>
              <a:t>:</a:t>
            </a:r>
            <a:r>
              <a:rPr lang="zh-TW" altLang="en-US" sz="5400" dirty="0"/>
              <a:t>顯示 </a:t>
            </a:r>
            <a:r>
              <a:rPr lang="en-US" altLang="zh-TW" sz="5400" dirty="0"/>
              <a:t>IP:127.0.0.1 </a:t>
            </a:r>
            <a:r>
              <a:rPr lang="zh-TW" altLang="en-US" sz="5400" dirty="0"/>
              <a:t>到 </a:t>
            </a:r>
            <a:r>
              <a:rPr lang="en-US" altLang="zh-TW" sz="5400" dirty="0"/>
              <a:t>127.0.0.10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7126" y="2109418"/>
            <a:ext cx="10929768" cy="4511914"/>
          </a:xfrm>
        </p:spPr>
        <p:txBody>
          <a:bodyPr>
            <a:noAutofit/>
          </a:bodyPr>
          <a:lstStyle/>
          <a:p>
            <a:r>
              <a:rPr lang="zh-TW" altLang="en-US" sz="4400" dirty="0"/>
              <a:t>用迴圈顯示 </a:t>
            </a:r>
            <a:r>
              <a:rPr lang="en-US" altLang="zh-TW" sz="4400" dirty="0"/>
              <a:t>IP:127.0.0.1 </a:t>
            </a:r>
            <a:r>
              <a:rPr lang="zh-TW" altLang="en-US" sz="4400" dirty="0"/>
              <a:t>到 </a:t>
            </a:r>
            <a:r>
              <a:rPr lang="en-US" altLang="zh-TW" sz="4400" dirty="0"/>
              <a:t>127.0.0.10</a:t>
            </a:r>
          </a:p>
          <a:p>
            <a:r>
              <a:rPr lang="en-US" altLang="zh-TW" sz="4400" dirty="0"/>
              <a:t>Ping IP </a:t>
            </a:r>
            <a:r>
              <a:rPr lang="zh-TW" altLang="en-US" sz="4400" dirty="0"/>
              <a:t>若 對應</a:t>
            </a:r>
            <a:r>
              <a:rPr lang="en-US" altLang="zh-TW" sz="4400" dirty="0"/>
              <a:t>IP </a:t>
            </a:r>
            <a:r>
              <a:rPr lang="zh-TW" altLang="en-US" sz="4400" dirty="0"/>
              <a:t>電腦有開 </a:t>
            </a:r>
            <a:r>
              <a:rPr lang="en-US" altLang="zh-TW" sz="4400" dirty="0"/>
              <a:t>[ $?  == </a:t>
            </a:r>
            <a:r>
              <a:rPr lang="en-US" altLang="zh-TW" sz="4400"/>
              <a:t>0 </a:t>
            </a:r>
            <a:r>
              <a:rPr lang="en-US" altLang="zh-TW" sz="4400" smtClean="0"/>
              <a:t>];</a:t>
            </a:r>
          </a:p>
          <a:p>
            <a:pPr marL="0" indent="0">
              <a:buNone/>
            </a:pPr>
            <a:r>
              <a:rPr lang="zh-TW" altLang="en-US" sz="4400" smtClean="0"/>
              <a:t>出現</a:t>
            </a:r>
            <a:r>
              <a:rPr lang="en-US" altLang="zh-TW" sz="4400" dirty="0"/>
              <a:t>available</a:t>
            </a:r>
          </a:p>
          <a:p>
            <a:pPr marL="0" indent="0">
              <a:buNone/>
            </a:pPr>
            <a:r>
              <a:rPr lang="zh-TW" altLang="en-US" sz="4400" dirty="0"/>
              <a:t>電腦沒有開</a:t>
            </a:r>
            <a:r>
              <a:rPr lang="en-US" altLang="zh-TW" sz="4400" dirty="0"/>
              <a:t>;</a:t>
            </a:r>
            <a:r>
              <a:rPr lang="zh-TW" altLang="en-US" sz="4400" dirty="0"/>
              <a:t>出現</a:t>
            </a:r>
            <a:r>
              <a:rPr lang="en-US" altLang="zh-TW" sz="4400" dirty="0"/>
              <a:t>unavailable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021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5916705" y="421089"/>
            <a:ext cx="5026287" cy="580922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b="1" smtClean="0"/>
              <a:t>testfor</a:t>
            </a:r>
            <a:r>
              <a:rPr lang="en-US" altLang="zh-TW" b="1" smtClean="0">
                <a:solidFill>
                  <a:srgbClr val="FF0000"/>
                </a:solidFill>
              </a:rPr>
              <a:t>seq</a:t>
            </a:r>
            <a:r>
              <a:rPr lang="en-US" altLang="zh-TW" b="1" smtClean="0"/>
              <a:t>02(For-in-seq)</a:t>
            </a:r>
            <a:endParaRPr lang="zh-TW" altLang="en-US" b="1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63700" y="216693"/>
            <a:ext cx="8626512" cy="65068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~$</a:t>
            </a:r>
            <a:r>
              <a:rPr lang="en-US" altLang="zh-TW" dirty="0"/>
              <a:t> </a:t>
            </a:r>
            <a:r>
              <a:rPr lang="en-US" altLang="zh-TW"/>
              <a:t>cat </a:t>
            </a:r>
            <a:r>
              <a:rPr lang="en-US" altLang="zh-TW" smtClean="0"/>
              <a:t>testforseq02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#!/bin/bash</a:t>
            </a:r>
          </a:p>
          <a:p>
            <a:pPr marL="0" indent="0">
              <a:buNone/>
            </a:pPr>
            <a:r>
              <a:rPr lang="en-US" altLang="zh-TW" dirty="0"/>
              <a:t>network="127.0.0"</a:t>
            </a:r>
          </a:p>
          <a:p>
            <a:pPr marL="0" indent="0">
              <a:buNone/>
            </a:pPr>
            <a:r>
              <a:rPr lang="en-US" altLang="zh-TW" dirty="0"/>
              <a:t>for </a:t>
            </a:r>
            <a:r>
              <a:rPr lang="en-US" altLang="zh-TW" dirty="0" err="1"/>
              <a:t>ip</a:t>
            </a:r>
            <a:r>
              <a:rPr lang="en-US" altLang="zh-TW" dirty="0"/>
              <a:t> in </a:t>
            </a:r>
            <a:r>
              <a:rPr lang="en-US" altLang="zh-TW" dirty="0">
                <a:solidFill>
                  <a:srgbClr val="FF0000"/>
                </a:solidFill>
              </a:rPr>
              <a:t>$(</a:t>
            </a:r>
            <a:r>
              <a:rPr lang="en-US" altLang="zh-TW" dirty="0" err="1">
                <a:solidFill>
                  <a:srgbClr val="FF0000"/>
                </a:solidFill>
              </a:rPr>
              <a:t>seq</a:t>
            </a:r>
            <a:r>
              <a:rPr lang="en-US" altLang="zh-TW" dirty="0">
                <a:solidFill>
                  <a:srgbClr val="FF0000"/>
                </a:solidFill>
              </a:rPr>
              <a:t> 1 2)</a:t>
            </a:r>
          </a:p>
          <a:p>
            <a:pPr marL="0" indent="0">
              <a:buNone/>
            </a:pPr>
            <a:r>
              <a:rPr lang="en-US" altLang="zh-TW" dirty="0"/>
              <a:t>do</a:t>
            </a:r>
          </a:p>
          <a:p>
            <a:pPr marL="0" indent="0">
              <a:buNone/>
            </a:pPr>
            <a:r>
              <a:rPr lang="en-US" altLang="zh-TW" dirty="0"/>
              <a:t>        ping -c 1 -w 1 ${network}.${</a:t>
            </a:r>
            <a:r>
              <a:rPr lang="en-US" altLang="zh-TW" dirty="0" err="1"/>
              <a:t>ip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        if [ $?  == 0 ]; then</a:t>
            </a:r>
          </a:p>
          <a:p>
            <a:pPr marL="0" indent="0">
              <a:buNone/>
            </a:pPr>
            <a:r>
              <a:rPr lang="en-US" altLang="zh-TW" dirty="0"/>
              <a:t>                echo </a:t>
            </a:r>
            <a:r>
              <a:rPr lang="en-US" altLang="zh-TW" dirty="0">
                <a:solidFill>
                  <a:srgbClr val="00B0F0"/>
                </a:solidFill>
              </a:rPr>
              <a:t>$?</a:t>
            </a:r>
            <a:r>
              <a:rPr lang="en-US" altLang="zh-TW" dirty="0"/>
              <a:t> "This IP $network.$</a:t>
            </a:r>
            <a:r>
              <a:rPr lang="en-US" altLang="zh-TW" dirty="0" err="1"/>
              <a:t>ip</a:t>
            </a:r>
            <a:r>
              <a:rPr lang="en-US" altLang="zh-TW" dirty="0"/>
              <a:t> is available."</a:t>
            </a:r>
          </a:p>
          <a:p>
            <a:pPr marL="0" indent="0">
              <a:buNone/>
            </a:pPr>
            <a:r>
              <a:rPr lang="en-US" altLang="zh-TW" dirty="0"/>
              <a:t>        else</a:t>
            </a:r>
          </a:p>
          <a:p>
            <a:pPr marL="0" indent="0">
              <a:buNone/>
            </a:pPr>
            <a:r>
              <a:rPr lang="en-US" altLang="zh-TW" dirty="0"/>
              <a:t>                echo </a:t>
            </a:r>
            <a:r>
              <a:rPr lang="en-US" altLang="zh-TW" dirty="0">
                <a:solidFill>
                  <a:srgbClr val="00B0F0"/>
                </a:solidFill>
              </a:rPr>
              <a:t>$?</a:t>
            </a:r>
            <a:r>
              <a:rPr lang="en-US" altLang="zh-TW" dirty="0"/>
              <a:t> "This IP $network.$</a:t>
            </a:r>
            <a:r>
              <a:rPr lang="en-US" altLang="zh-TW" dirty="0" err="1"/>
              <a:t>ip</a:t>
            </a:r>
            <a:r>
              <a:rPr lang="en-US" altLang="zh-TW" dirty="0"/>
              <a:t> is unavailable."</a:t>
            </a:r>
          </a:p>
          <a:p>
            <a:pPr marL="0" indent="0">
              <a:buNone/>
            </a:pPr>
            <a:r>
              <a:rPr lang="en-US" altLang="zh-TW" dirty="0"/>
              <a:t>        fi</a:t>
            </a:r>
          </a:p>
          <a:p>
            <a:pPr marL="0" indent="0">
              <a:buNone/>
            </a:pPr>
            <a:r>
              <a:rPr lang="en-US" altLang="zh-TW" dirty="0"/>
              <a:t>done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109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662"/>
            <a:ext cx="10515600" cy="670977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testfor</a:t>
            </a:r>
            <a:r>
              <a:rPr lang="en-US" altLang="zh-TW" dirty="0" smtClean="0">
                <a:solidFill>
                  <a:srgbClr val="FF0000"/>
                </a:solidFill>
              </a:rPr>
              <a:t>seq</a:t>
            </a:r>
            <a:r>
              <a:rPr lang="en-US" altLang="zh-TW" dirty="0" smtClean="0"/>
              <a:t>02(For-in-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968188" y="678639"/>
            <a:ext cx="11392348" cy="64757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smtClean="0">
                <a:solidFill>
                  <a:srgbClr val="00B050"/>
                </a:solidFill>
              </a:rPr>
              <a:t>~$ </a:t>
            </a:r>
            <a:r>
              <a:rPr lang="en-US" altLang="zh-TW" sz="3200" dirty="0" smtClean="0"/>
              <a:t>./testforseq02</a:t>
            </a:r>
          </a:p>
          <a:p>
            <a:pPr marL="0" indent="0">
              <a:buNone/>
            </a:pPr>
            <a:r>
              <a:rPr lang="en-US" altLang="zh-TW" sz="2400" dirty="0" smtClean="0"/>
              <a:t>PING 127.0.0.</a:t>
            </a:r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r>
              <a:rPr lang="en-US" altLang="zh-TW" sz="2400" dirty="0" smtClean="0"/>
              <a:t> (127.0.0.1) 56(84) bytes of data.</a:t>
            </a:r>
          </a:p>
          <a:p>
            <a:pPr marL="0" indent="0">
              <a:buNone/>
            </a:pPr>
            <a:r>
              <a:rPr lang="en-US" altLang="zh-TW" sz="2400" dirty="0" smtClean="0"/>
              <a:t>64 bytes from 127.0.0.1: </a:t>
            </a:r>
            <a:r>
              <a:rPr lang="en-US" altLang="zh-TW" sz="2400" dirty="0" err="1" smtClean="0"/>
              <a:t>icmp_seq</a:t>
            </a:r>
            <a:r>
              <a:rPr lang="en-US" altLang="zh-TW" sz="2400" dirty="0" smtClean="0"/>
              <a:t>=1 </a:t>
            </a:r>
            <a:r>
              <a:rPr lang="en-US" altLang="zh-TW" sz="2400" dirty="0" err="1" smtClean="0"/>
              <a:t>ttl</a:t>
            </a:r>
            <a:r>
              <a:rPr lang="en-US" altLang="zh-TW" sz="2400" dirty="0" smtClean="0"/>
              <a:t>=64 time=0.064 </a:t>
            </a:r>
            <a:r>
              <a:rPr lang="en-US" altLang="zh-TW" sz="2400" dirty="0" err="1" smtClean="0"/>
              <a:t>ms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smtClean="0"/>
              <a:t>--- </a:t>
            </a:r>
            <a:r>
              <a:rPr lang="en-US" altLang="zh-TW" sz="2400" dirty="0" smtClean="0"/>
              <a:t>127.0.0.1 ping statistics ---</a:t>
            </a:r>
          </a:p>
          <a:p>
            <a:pPr marL="0" indent="0">
              <a:buNone/>
            </a:pPr>
            <a:r>
              <a:rPr lang="en-US" altLang="zh-TW" sz="2400" dirty="0" smtClean="0"/>
              <a:t>1 packets transmitted, 1 received, 0% packet loss, time 0ms</a:t>
            </a:r>
          </a:p>
          <a:p>
            <a:pPr marL="0" indent="0">
              <a:buNone/>
            </a:pPr>
            <a:r>
              <a:rPr lang="en-US" altLang="zh-TW" sz="2400" dirty="0" err="1" smtClean="0"/>
              <a:t>rtt</a:t>
            </a:r>
            <a:r>
              <a:rPr lang="en-US" altLang="zh-TW" sz="2400" dirty="0" smtClean="0"/>
              <a:t> min/</a:t>
            </a:r>
            <a:r>
              <a:rPr lang="en-US" altLang="zh-TW" sz="2400" dirty="0" err="1" smtClean="0"/>
              <a:t>avg</a:t>
            </a:r>
            <a:r>
              <a:rPr lang="en-US" altLang="zh-TW" sz="2400" dirty="0" smtClean="0"/>
              <a:t>/max/</a:t>
            </a:r>
            <a:r>
              <a:rPr lang="en-US" altLang="zh-TW" sz="2400" dirty="0" err="1" smtClean="0"/>
              <a:t>mdev</a:t>
            </a:r>
            <a:r>
              <a:rPr lang="en-US" altLang="zh-TW" sz="2400" dirty="0" smtClean="0"/>
              <a:t> = 0.064/0.064/0.064/0.000 </a:t>
            </a:r>
            <a:r>
              <a:rPr lang="en-US" altLang="zh-TW" sz="2400" dirty="0" err="1" smtClean="0"/>
              <a:t>ms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B0F0"/>
                </a:solidFill>
              </a:rPr>
              <a:t>0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This IP 127.0.0.1 is available.</a:t>
            </a:r>
          </a:p>
          <a:p>
            <a:pPr marL="0" indent="0">
              <a:buNone/>
            </a:pPr>
            <a:r>
              <a:rPr lang="en-US" altLang="zh-TW" sz="2400" dirty="0" smtClean="0"/>
              <a:t>PING 127.0.0.</a:t>
            </a:r>
            <a:r>
              <a:rPr lang="en-US" altLang="zh-TW" sz="2400" dirty="0" smtClean="0">
                <a:solidFill>
                  <a:srgbClr val="FF0000"/>
                </a:solidFill>
              </a:rPr>
              <a:t>2 </a:t>
            </a:r>
            <a:r>
              <a:rPr lang="en-US" altLang="zh-TW" sz="2400" dirty="0" smtClean="0"/>
              <a:t>(127.0.0.2) 56(84) bytes of data.</a:t>
            </a:r>
          </a:p>
          <a:p>
            <a:pPr marL="0" indent="0">
              <a:buNone/>
            </a:pPr>
            <a:r>
              <a:rPr lang="en-US" altLang="zh-TW" sz="2400" dirty="0" smtClean="0"/>
              <a:t>64 bytes from 127.0.0.2: </a:t>
            </a:r>
            <a:r>
              <a:rPr lang="en-US" altLang="zh-TW" sz="2400" dirty="0" err="1" smtClean="0"/>
              <a:t>icmp_seq</a:t>
            </a:r>
            <a:r>
              <a:rPr lang="en-US" altLang="zh-TW" sz="2400" dirty="0" smtClean="0"/>
              <a:t>=1 </a:t>
            </a:r>
            <a:r>
              <a:rPr lang="en-US" altLang="zh-TW" sz="2400" dirty="0" err="1" smtClean="0"/>
              <a:t>ttl</a:t>
            </a:r>
            <a:r>
              <a:rPr lang="en-US" altLang="zh-TW" sz="2400" dirty="0" smtClean="0"/>
              <a:t>=64 time=0.044 </a:t>
            </a:r>
            <a:r>
              <a:rPr lang="en-US" altLang="zh-TW" sz="2400" dirty="0" err="1" smtClean="0"/>
              <a:t>ms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smtClean="0"/>
              <a:t>--- </a:t>
            </a:r>
            <a:r>
              <a:rPr lang="en-US" altLang="zh-TW" sz="2400" dirty="0" smtClean="0"/>
              <a:t>127.0.0.2 ping statistics ---</a:t>
            </a:r>
          </a:p>
          <a:p>
            <a:pPr marL="0" indent="0">
              <a:buNone/>
            </a:pPr>
            <a:r>
              <a:rPr lang="en-US" altLang="zh-TW" sz="2400" dirty="0" smtClean="0"/>
              <a:t>1 packets transmitted, 1 received, 0% packet loss, time 0ms</a:t>
            </a:r>
          </a:p>
          <a:p>
            <a:pPr marL="0" indent="0">
              <a:buNone/>
            </a:pPr>
            <a:r>
              <a:rPr lang="en-US" altLang="zh-TW" sz="2400" dirty="0" err="1" smtClean="0"/>
              <a:t>rtt</a:t>
            </a:r>
            <a:r>
              <a:rPr lang="en-US" altLang="zh-TW" sz="2400" dirty="0" smtClean="0"/>
              <a:t> min/</a:t>
            </a:r>
            <a:r>
              <a:rPr lang="en-US" altLang="zh-TW" sz="2400" dirty="0" err="1" smtClean="0"/>
              <a:t>avg</a:t>
            </a:r>
            <a:r>
              <a:rPr lang="en-US" altLang="zh-TW" sz="2400" dirty="0" smtClean="0"/>
              <a:t>/max/</a:t>
            </a:r>
            <a:r>
              <a:rPr lang="en-US" altLang="zh-TW" sz="2400" dirty="0" err="1" smtClean="0"/>
              <a:t>mdev</a:t>
            </a:r>
            <a:r>
              <a:rPr lang="en-US" altLang="zh-TW" sz="2400" dirty="0" smtClean="0"/>
              <a:t> = 0.044/0.044/0.044/0.000 </a:t>
            </a:r>
            <a:r>
              <a:rPr lang="en-US" altLang="zh-TW" sz="2400" dirty="0" err="1" smtClean="0"/>
              <a:t>ms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B0F0"/>
                </a:solidFill>
              </a:rPr>
              <a:t>0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This IP 127.0.0.2 is available.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0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902746" y="295421"/>
            <a:ext cx="10515600" cy="651153"/>
          </a:xfrm>
        </p:spPr>
        <p:txBody>
          <a:bodyPr>
            <a:normAutofit fontScale="90000"/>
          </a:bodyPr>
          <a:lstStyle/>
          <a:p>
            <a:r>
              <a:rPr lang="en-US" altLang="zh-TW" smtClean="0"/>
              <a:t>testfor</a:t>
            </a:r>
            <a:r>
              <a:rPr lang="en-US" altLang="zh-TW" smtClean="0">
                <a:solidFill>
                  <a:srgbClr val="FF0000"/>
                </a:solidFill>
              </a:rPr>
              <a:t>seq</a:t>
            </a:r>
            <a:r>
              <a:rPr lang="en-US" altLang="zh-TW" smtClean="0"/>
              <a:t>04(For-in-seq</a:t>
            </a:r>
            <a:r>
              <a:rPr lang="en-US" altLang="zh-TW" dirty="0" smtClean="0"/>
              <a:t>)-&gt; /dev/null</a:t>
            </a:r>
            <a:r>
              <a:rPr lang="zh-TW" altLang="en-US" dirty="0" smtClean="0"/>
              <a:t>空裝置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13186" y="946574"/>
            <a:ext cx="7175349" cy="58307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1409A7"/>
                </a:solidFill>
              </a:rPr>
              <a:t>~$</a:t>
            </a:r>
            <a:r>
              <a:rPr lang="en-US" altLang="zh-TW" sz="2400" dirty="0"/>
              <a:t> cat testforseq04</a:t>
            </a:r>
          </a:p>
          <a:p>
            <a:pPr marL="0" indent="0">
              <a:buNone/>
            </a:pPr>
            <a:r>
              <a:rPr lang="en-US" altLang="zh-TW" sz="2400" dirty="0"/>
              <a:t>#!/bin/bash</a:t>
            </a:r>
          </a:p>
          <a:p>
            <a:pPr marL="0" indent="0">
              <a:buNone/>
            </a:pPr>
            <a:r>
              <a:rPr lang="en-US" altLang="zh-TW" sz="2400" dirty="0"/>
              <a:t>network="127.0.0"</a:t>
            </a:r>
          </a:p>
          <a:p>
            <a:pPr marL="0" indent="0">
              <a:buNone/>
            </a:pPr>
            <a:r>
              <a:rPr lang="en-US" altLang="zh-TW" sz="2400" dirty="0"/>
              <a:t>for </a:t>
            </a:r>
            <a:r>
              <a:rPr lang="en-US" altLang="zh-TW" sz="2400" dirty="0" err="1"/>
              <a:t>ip</a:t>
            </a:r>
            <a:r>
              <a:rPr lang="en-US" altLang="zh-TW" sz="2400" dirty="0"/>
              <a:t> in $(</a:t>
            </a:r>
            <a:r>
              <a:rPr lang="en-US" altLang="zh-TW" sz="2400" dirty="0" err="1"/>
              <a:t>seq</a:t>
            </a:r>
            <a:r>
              <a:rPr lang="en-US" altLang="zh-TW" sz="2400" dirty="0"/>
              <a:t> 1 2)</a:t>
            </a:r>
          </a:p>
          <a:p>
            <a:pPr marL="0" indent="0">
              <a:buNone/>
            </a:pPr>
            <a:r>
              <a:rPr lang="en-US" altLang="zh-TW" sz="2400" dirty="0"/>
              <a:t>do</a:t>
            </a:r>
          </a:p>
          <a:p>
            <a:pPr marL="0" indent="0">
              <a:buNone/>
            </a:pPr>
            <a:r>
              <a:rPr lang="en-US" altLang="zh-TW" sz="2400" dirty="0"/>
              <a:t>        ping -c 1 -w 1 ${network}.${</a:t>
            </a:r>
            <a:r>
              <a:rPr lang="en-US" altLang="zh-TW" sz="2400" dirty="0" err="1"/>
              <a:t>ip</a:t>
            </a:r>
            <a:r>
              <a:rPr lang="en-US" altLang="zh-TW" sz="2400" dirty="0"/>
              <a:t>} </a:t>
            </a:r>
            <a:r>
              <a:rPr lang="en-US" altLang="zh-TW" sz="3200" b="1" dirty="0">
                <a:solidFill>
                  <a:srgbClr val="FF0000"/>
                </a:solidFill>
              </a:rPr>
              <a:t>&gt; /dev/null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dirty="0"/>
              <a:t>        if [ $?  == 0 ]; then</a:t>
            </a:r>
          </a:p>
          <a:p>
            <a:pPr marL="0" indent="0">
              <a:buNone/>
            </a:pPr>
            <a:r>
              <a:rPr lang="en-US" altLang="zh-TW" sz="2400" dirty="0"/>
              <a:t>                echo $? "This IP ${network}.${</a:t>
            </a:r>
            <a:r>
              <a:rPr lang="en-US" altLang="zh-TW" sz="2400" dirty="0" err="1"/>
              <a:t>ip</a:t>
            </a:r>
            <a:r>
              <a:rPr lang="en-US" altLang="zh-TW" sz="2400" dirty="0"/>
              <a:t>} is available."</a:t>
            </a:r>
          </a:p>
          <a:p>
            <a:pPr marL="0" indent="0">
              <a:buNone/>
            </a:pPr>
            <a:r>
              <a:rPr lang="en-US" altLang="zh-TW" sz="2400" dirty="0"/>
              <a:t>        else</a:t>
            </a:r>
          </a:p>
          <a:p>
            <a:pPr marL="0" indent="0">
              <a:buNone/>
            </a:pPr>
            <a:r>
              <a:rPr lang="en-US" altLang="zh-TW" sz="2400" dirty="0"/>
              <a:t>                echo $? "This IP ${network}.${</a:t>
            </a:r>
            <a:r>
              <a:rPr lang="en-US" altLang="zh-TW" sz="2400" dirty="0" err="1"/>
              <a:t>ip</a:t>
            </a:r>
            <a:r>
              <a:rPr lang="en-US" altLang="zh-TW" sz="2400" dirty="0"/>
              <a:t>} is unavailable."</a:t>
            </a:r>
          </a:p>
          <a:p>
            <a:pPr marL="0" indent="0">
              <a:buNone/>
            </a:pPr>
            <a:r>
              <a:rPr lang="en-US" altLang="zh-TW" sz="2400" dirty="0"/>
              <a:t>        fi</a:t>
            </a:r>
          </a:p>
          <a:p>
            <a:pPr marL="0" indent="0">
              <a:buNone/>
            </a:pPr>
            <a:r>
              <a:rPr lang="en-US" altLang="zh-TW" sz="2400" smtClean="0"/>
              <a:t>done</a:t>
            </a:r>
            <a:endParaRPr lang="en-US" altLang="zh-TW" sz="2400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4294967295"/>
          </p:nvPr>
        </p:nvSpPr>
        <p:spPr>
          <a:xfrm>
            <a:off x="7532146" y="1817678"/>
            <a:ext cx="38862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00B050"/>
                </a:solidFill>
                <a:latin typeface="+mj-ea"/>
                <a:ea typeface="+mj-ea"/>
              </a:rPr>
              <a:t>~$</a:t>
            </a:r>
            <a:r>
              <a:rPr lang="en-US" altLang="zh-TW" sz="3200" dirty="0">
                <a:solidFill>
                  <a:srgbClr val="1409A7"/>
                </a:solidFill>
                <a:latin typeface="+mj-ea"/>
                <a:ea typeface="+mj-ea"/>
              </a:rPr>
              <a:t> </a:t>
            </a:r>
            <a:r>
              <a:rPr lang="en-US" altLang="zh-TW" sz="3200" dirty="0">
                <a:latin typeface="+mj-ea"/>
                <a:ea typeface="+mj-ea"/>
              </a:rPr>
              <a:t>./testforseq04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00B050"/>
                </a:solidFill>
                <a:latin typeface="+mj-ea"/>
                <a:ea typeface="+mj-ea"/>
              </a:rPr>
              <a:t>0 This IP 127.0.0.1 is available.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00B050"/>
                </a:solidFill>
                <a:latin typeface="+mj-ea"/>
                <a:ea typeface="+mj-ea"/>
              </a:rPr>
              <a:t>0 This IP 127.0.0.2 is available.</a:t>
            </a:r>
            <a:endParaRPr lang="zh-TW" altLang="en-US" sz="3200" dirty="0">
              <a:solidFill>
                <a:srgbClr val="00B05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03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151759" y="2665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/>
              <a:t>for </a:t>
            </a:r>
            <a:r>
              <a:rPr lang="en-US" altLang="zh-TW" b="1" dirty="0" err="1"/>
              <a:t>var</a:t>
            </a:r>
            <a:r>
              <a:rPr lang="en-US" altLang="zh-TW" b="1" dirty="0"/>
              <a:t> </a:t>
            </a:r>
            <a:r>
              <a:rPr lang="en-US" altLang="zh-TW" b="1" dirty="0" smtClean="0"/>
              <a:t>in</a:t>
            </a:r>
            <a:r>
              <a:rPr lang="zh-TW" altLang="en-US" b="1" dirty="0" smtClean="0"/>
              <a:t>多種寫法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dirty="0" smtClean="0"/>
              <a:t>for 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 in $(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 1 10)</a:t>
            </a:r>
            <a:endParaRPr lang="zh-TW" altLang="en-US" b="1" dirty="0"/>
          </a:p>
        </p:txBody>
      </p:sp>
      <p:grpSp>
        <p:nvGrpSpPr>
          <p:cNvPr id="4" name="群組 3"/>
          <p:cNvGrpSpPr/>
          <p:nvPr/>
        </p:nvGrpSpPr>
        <p:grpSpPr>
          <a:xfrm>
            <a:off x="199777" y="1990164"/>
            <a:ext cx="5641626" cy="4227859"/>
            <a:chOff x="404172" y="2033195"/>
            <a:chExt cx="5641626" cy="4227859"/>
          </a:xfrm>
        </p:grpSpPr>
        <p:sp>
          <p:nvSpPr>
            <p:cNvPr id="2" name="文字方塊 1"/>
            <p:cNvSpPr txBox="1"/>
            <p:nvPr/>
          </p:nvSpPr>
          <p:spPr>
            <a:xfrm>
              <a:off x="404173" y="2660068"/>
              <a:ext cx="5539530" cy="3600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smtClean="0"/>
                <a:t>這個語法功能同上的語法</a:t>
              </a:r>
              <a:r>
                <a:rPr lang="en-US" altLang="zh-TW" sz="3200" smtClean="0"/>
                <a:t>.</a:t>
              </a:r>
            </a:p>
            <a:p>
              <a:r>
                <a:rPr lang="en-US" altLang="zh-TW" sz="3200" smtClean="0"/>
                <a:t>for var in {minimum</a:t>
              </a:r>
              <a:r>
                <a:rPr lang="en-US" altLang="zh-TW" sz="3600" smtClean="0">
                  <a:solidFill>
                    <a:srgbClr val="FF0000"/>
                  </a:solidFill>
                </a:rPr>
                <a:t>..</a:t>
              </a:r>
              <a:r>
                <a:rPr lang="en-US" altLang="zh-TW" sz="3200" smtClean="0"/>
                <a:t>maximum}</a:t>
              </a:r>
            </a:p>
            <a:p>
              <a:r>
                <a:rPr lang="en-US" altLang="zh-TW" sz="3200" smtClean="0"/>
                <a:t>do</a:t>
              </a:r>
            </a:p>
            <a:p>
              <a:r>
                <a:rPr lang="en-US" altLang="zh-TW" sz="3200" smtClean="0"/>
                <a:t>     statements</a:t>
              </a:r>
            </a:p>
            <a:p>
              <a:r>
                <a:rPr lang="en-US" altLang="zh-TW" sz="3200" smtClean="0"/>
                <a:t>Done</a:t>
              </a:r>
            </a:p>
            <a:p>
              <a:r>
                <a:rPr lang="zh-TW" altLang="en-US" sz="3200" smtClean="0"/>
                <a:t>例</a:t>
              </a:r>
              <a:endParaRPr lang="en-US" altLang="zh-TW" sz="3200" smtClean="0"/>
            </a:p>
            <a:p>
              <a:r>
                <a:rPr lang="en-US" altLang="zh-TW" sz="3200" smtClean="0"/>
                <a:t>for ip in {1..10}</a:t>
              </a:r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404172" y="2033195"/>
              <a:ext cx="564162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/>
                <a:t>for var in {minimum..maximum}</a:t>
              </a:r>
              <a:endParaRPr lang="zh-TW" altLang="en-US" sz="3200" b="1"/>
            </a:p>
            <a:p>
              <a:endParaRPr lang="zh-TW" altLang="en-US" sz="3200" b="1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5841403" y="2003431"/>
            <a:ext cx="7117311" cy="4645479"/>
            <a:chOff x="5841403" y="2003431"/>
            <a:chExt cx="7117311" cy="4645479"/>
          </a:xfrm>
        </p:grpSpPr>
        <p:sp>
          <p:nvSpPr>
            <p:cNvPr id="5" name="文字方塊 4"/>
            <p:cNvSpPr txBox="1"/>
            <p:nvPr/>
          </p:nvSpPr>
          <p:spPr>
            <a:xfrm>
              <a:off x="5841403" y="2617037"/>
              <a:ext cx="7117311" cy="403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smtClean="0"/>
                <a:t>語法如下</a:t>
              </a:r>
              <a:r>
                <a:rPr lang="en-US" altLang="zh-TW" sz="3200" smtClean="0"/>
                <a:t>,</a:t>
              </a:r>
              <a:r>
                <a:rPr lang="zh-TW" altLang="en-US" sz="3200" smtClean="0"/>
                <a:t> 多了 </a:t>
              </a:r>
              <a:r>
                <a:rPr lang="en-US" altLang="zh-TW" sz="3200" smtClean="0"/>
                <a:t>step (</a:t>
              </a:r>
              <a:r>
                <a:rPr lang="zh-TW" altLang="en-US" sz="3200" smtClean="0"/>
                <a:t>等差</a:t>
              </a:r>
              <a:r>
                <a:rPr lang="en-US" altLang="zh-TW" sz="3200" smtClean="0"/>
                <a:t>)</a:t>
              </a:r>
              <a:r>
                <a:rPr lang="zh-TW" altLang="en-US" sz="3200" smtClean="0"/>
                <a:t>的設定</a:t>
              </a:r>
              <a:r>
                <a:rPr lang="en-US" altLang="zh-TW" sz="3200" smtClean="0"/>
                <a:t>:</a:t>
              </a:r>
            </a:p>
            <a:p>
              <a:r>
                <a:rPr lang="en-US" altLang="zh-TW" sz="3200" smtClean="0"/>
                <a:t>for var in {minimum..maximum</a:t>
              </a:r>
              <a:r>
                <a:rPr lang="en-US" altLang="zh-TW" sz="3200" smtClean="0">
                  <a:solidFill>
                    <a:srgbClr val="FF0000"/>
                  </a:solidFill>
                </a:rPr>
                <a:t>..step</a:t>
              </a:r>
              <a:r>
                <a:rPr lang="en-US" altLang="zh-TW" sz="3200" smtClean="0"/>
                <a:t>}</a:t>
              </a:r>
            </a:p>
            <a:p>
              <a:r>
                <a:rPr lang="en-US" altLang="zh-TW" sz="3200" smtClean="0"/>
                <a:t>do</a:t>
              </a:r>
            </a:p>
            <a:p>
              <a:r>
                <a:rPr lang="en-US" altLang="zh-TW" sz="3200" smtClean="0"/>
                <a:t>     statements</a:t>
              </a:r>
            </a:p>
            <a:p>
              <a:r>
                <a:rPr lang="en-US" altLang="zh-TW" sz="3200" smtClean="0"/>
                <a:t>Done</a:t>
              </a:r>
            </a:p>
            <a:p>
              <a:r>
                <a:rPr lang="zh-TW" altLang="en-US" sz="3200" smtClean="0"/>
                <a:t>例</a:t>
              </a:r>
              <a:endParaRPr lang="en-US" altLang="zh-TW" sz="3200" smtClean="0"/>
            </a:p>
            <a:p>
              <a:r>
                <a:rPr lang="en-US" altLang="zh-TW" sz="3200" smtClean="0"/>
                <a:t>for ip in {1..10..1}</a:t>
              </a:r>
            </a:p>
            <a:p>
              <a:endParaRPr lang="zh-TW" altLang="en-US" sz="320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979254" y="2003431"/>
              <a:ext cx="58063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/>
                <a:t>for var in {minimum..maximum..</a:t>
              </a:r>
              <a:r>
                <a:rPr lang="en-US" altLang="zh-TW" sz="2800" b="1"/>
                <a:t>step</a:t>
              </a:r>
              <a:r>
                <a:rPr lang="en-US" altLang="zh-TW" sz="2800" b="1" smtClean="0"/>
                <a:t>}</a:t>
              </a:r>
              <a:endParaRPr lang="en-US" altLang="zh-TW" sz="2800" b="1"/>
            </a:p>
          </p:txBody>
        </p:sp>
      </p:grpSp>
    </p:spTree>
    <p:extLst>
      <p:ext uri="{BB962C8B-B14F-4D97-AF65-F5344CB8AC3E}">
        <p14:creationId xmlns:p14="http://schemas.microsoft.com/office/powerpoint/2010/main" val="418726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0768" y="1038382"/>
            <a:ext cx="9746428" cy="5443369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語法如下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for (( EXP1; EXP2; EXP3 ))</a:t>
            </a:r>
          </a:p>
          <a:p>
            <a:pPr marL="0" indent="0">
              <a:buNone/>
            </a:pPr>
            <a:r>
              <a:rPr lang="en-US" altLang="zh-TW" dirty="0" smtClean="0"/>
              <a:t>do</a:t>
            </a:r>
          </a:p>
          <a:p>
            <a:pPr marL="0" indent="0">
              <a:buNone/>
            </a:pPr>
            <a:r>
              <a:rPr lang="en-US" altLang="zh-TW" dirty="0" smtClean="0"/>
              <a:t>     statements</a:t>
            </a:r>
          </a:p>
          <a:p>
            <a:pPr marL="0" indent="0">
              <a:buNone/>
            </a:pPr>
            <a:r>
              <a:rPr lang="en-US" altLang="zh-TW" dirty="0" smtClean="0"/>
              <a:t>done</a:t>
            </a:r>
          </a:p>
          <a:p>
            <a:r>
              <a:rPr lang="en-US" altLang="zh-TW" dirty="0" smtClean="0"/>
              <a:t>EXP1 : </a:t>
            </a:r>
            <a:r>
              <a:rPr lang="zh-TW" altLang="en-US" dirty="0" smtClean="0"/>
              <a:t>初始值</a:t>
            </a:r>
          </a:p>
          <a:p>
            <a:pPr marL="0" indent="0">
              <a:buNone/>
            </a:pPr>
            <a:r>
              <a:rPr lang="en-US" altLang="zh-TW" dirty="0" smtClean="0"/>
              <a:t>EXP2 : </a:t>
            </a:r>
            <a:r>
              <a:rPr lang="zh-TW" altLang="en-US" dirty="0" smtClean="0"/>
              <a:t>限制值</a:t>
            </a:r>
          </a:p>
          <a:p>
            <a:pPr marL="0" indent="0">
              <a:buNone/>
            </a:pPr>
            <a:r>
              <a:rPr lang="en-US" altLang="zh-TW" dirty="0" smtClean="0"/>
              <a:t>EXP3 : </a:t>
            </a:r>
            <a:r>
              <a:rPr lang="zh-TW" altLang="en-US" dirty="0" smtClean="0"/>
              <a:t>累進值</a:t>
            </a:r>
            <a:endParaRPr lang="en-US" altLang="zh-TW" dirty="0" smtClean="0"/>
          </a:p>
          <a:p>
            <a:r>
              <a:rPr lang="zh-TW" altLang="en-US" dirty="0" smtClean="0"/>
              <a:t>例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for ((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=1;ip&lt;=10;</a:t>
            </a:r>
            <a:r>
              <a:rPr lang="en-US" altLang="zh-TW" dirty="0" smtClean="0">
                <a:solidFill>
                  <a:srgbClr val="FF0000"/>
                </a:solidFill>
              </a:rPr>
              <a:t>ip=ip+1</a:t>
            </a:r>
            <a:r>
              <a:rPr lang="en-US" altLang="zh-TW" dirty="0" smtClean="0"/>
              <a:t>))</a:t>
            </a:r>
          </a:p>
          <a:p>
            <a:pPr marL="0" indent="0">
              <a:buNone/>
            </a:pPr>
            <a:r>
              <a:rPr lang="en-US" altLang="zh-TW" dirty="0" smtClean="0"/>
              <a:t>for ((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=1;ip&lt;=10;</a:t>
            </a:r>
            <a:r>
              <a:rPr lang="en-US" altLang="zh-TW" dirty="0" smtClean="0">
                <a:solidFill>
                  <a:srgbClr val="FF0000"/>
                </a:solidFill>
              </a:rPr>
              <a:t>ip++</a:t>
            </a:r>
            <a:r>
              <a:rPr lang="en-US" altLang="zh-TW" dirty="0" smtClean="0"/>
              <a:t>))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80847" y="268941"/>
            <a:ext cx="60303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smtClean="0"/>
              <a:t>for (( EXP1; EXP2; EXP3 ))</a:t>
            </a:r>
            <a:endParaRPr lang="zh-TW" altLang="en-US" sz="4400"/>
          </a:p>
        </p:txBody>
      </p:sp>
    </p:spTree>
    <p:extLst>
      <p:ext uri="{BB962C8B-B14F-4D97-AF65-F5344CB8AC3E}">
        <p14:creationId xmlns:p14="http://schemas.microsoft.com/office/powerpoint/2010/main" val="100086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8776</Words>
  <Application>Microsoft Office PowerPoint</Application>
  <PresentationFormat>寬螢幕</PresentationFormat>
  <Paragraphs>1394</Paragraphs>
  <Slides>37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5" baseType="lpstr">
      <vt:lpstr>-apple-system</vt:lpstr>
      <vt:lpstr>等线</vt:lpstr>
      <vt:lpstr>新細明體</vt:lpstr>
      <vt:lpstr>Arial</vt:lpstr>
      <vt:lpstr>Calibri</vt:lpstr>
      <vt:lpstr>Calibri Light</vt:lpstr>
      <vt:lpstr>Consolas</vt:lpstr>
      <vt:lpstr>Office 佈景主題</vt:lpstr>
      <vt:lpstr>寫法</vt:lpstr>
      <vt:lpstr>for var in $(seq minimum maximum)</vt:lpstr>
      <vt:lpstr>testforseq01(For-in-seq)</vt:lpstr>
      <vt:lpstr>練習:顯示 IP:127.0.0.1 到 127.0.0.10</vt:lpstr>
      <vt:lpstr>testforseq02(For-in-seq)</vt:lpstr>
      <vt:lpstr>testforseq02(For-in-seq)</vt:lpstr>
      <vt:lpstr>testforseq04(For-in-seq)-&gt; /dev/null空裝置</vt:lpstr>
      <vt:lpstr>for var in多種寫法 for ip in $(seq 1 10)</vt:lpstr>
      <vt:lpstr>PowerPoint 簡報</vt:lpstr>
      <vt:lpstr>整理：Loop 10次</vt:lpstr>
      <vt:lpstr>Select in</vt:lpstr>
      <vt:lpstr>Select  in list</vt:lpstr>
      <vt:lpstr>Testsele06程式</vt:lpstr>
      <vt:lpstr>執行testsele06</vt:lpstr>
      <vt:lpstr>Testsele07 -去掉雙引號</vt:lpstr>
      <vt:lpstr>陣列</vt:lpstr>
      <vt:lpstr>PowerPoint 簡報</vt:lpstr>
      <vt:lpstr>PowerPoint 簡報</vt:lpstr>
      <vt:lpstr>PowerPoint 簡報</vt:lpstr>
      <vt:lpstr>練習</vt:lpstr>
      <vt:lpstr>Select in 陣列</vt:lpstr>
      <vt:lpstr>範例Select  in 陣列</vt:lpstr>
      <vt:lpstr>Select  in 陣列 testsele01</vt:lpstr>
      <vt:lpstr>testsele01</vt:lpstr>
      <vt:lpstr>Select  in 陣列 testsele01</vt:lpstr>
      <vt:lpstr>練習:將訊息改成中文</vt:lpstr>
      <vt:lpstr>原來訊息為英文的程式</vt:lpstr>
      <vt:lpstr>改過後 執行結果如下</vt:lpstr>
      <vt:lpstr>解:Select  in 陣列 將訊息改成中文</vt:lpstr>
      <vt:lpstr>練習:改程式,將選單變成中文</vt:lpstr>
      <vt:lpstr>原先選單為英文</vt:lpstr>
      <vt:lpstr>要將選單變成中文</vt:lpstr>
      <vt:lpstr>解: Testsele03程式—將選單變成中文,同時用select變數判斷</vt:lpstr>
      <vt:lpstr>練習-用使用者輸入的數字來判斷 (用系統變數$REPLY判斷)</vt:lpstr>
      <vt:lpstr>執行testsele04</vt:lpstr>
      <vt:lpstr>Testsele03程式—原先用select變數判斷,改成用系統變數$REPLY判斷</vt:lpstr>
      <vt:lpstr>解:Testsele04程式-用系統變數$REPLY判斷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yangcc</dc:creator>
  <cp:lastModifiedBy>yangcc</cp:lastModifiedBy>
  <cp:revision>16</cp:revision>
  <dcterms:created xsi:type="dcterms:W3CDTF">2020-11-22T17:22:15Z</dcterms:created>
  <dcterms:modified xsi:type="dcterms:W3CDTF">2020-11-22T19:06:06Z</dcterms:modified>
</cp:coreProperties>
</file>