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63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B824D-6753-428C-8D69-A58CADF8E34B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85085-985A-4893-A63A-E6F63D85B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502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an.linuxde.net/ip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iiloveyou.pixnet.net/blog/post/93611364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yberciti.biz/faq/grep-regular-expressions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系統的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命令用於顯示和操作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路由表（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 / manipulate the IP routing table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用來顯示並設置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內核中的網路路由表，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命令設置的路由主要是靜態路由</a:t>
            </a:r>
            <a:endParaRPr lang="en-US" altLang="zh-CN" dirty="0" smtClean="0"/>
          </a:p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命令格式：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 [-f] [-p] [Command [Destination] [mask 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Netmask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 [Gateway] [metric Metric]] [if Interface]] </a:t>
            </a:r>
          </a:p>
          <a:p>
            <a:pPr fontAlgn="base"/>
            <a:endParaRPr lang="en-US" altLang="zh-CN" dirty="0" smtClean="0"/>
          </a:p>
          <a:p>
            <a:pPr fontAlgn="base"/>
            <a:r>
              <a:rPr lang="en-US" altLang="zh-CN" dirty="0" smtClean="0"/>
              <a:t>-n</a:t>
            </a:r>
            <a:r>
              <a:rPr lang="zh-CN" altLang="en-US" dirty="0" smtClean="0"/>
              <a:t>：不執行</a:t>
            </a:r>
            <a:r>
              <a:rPr lang="en-US" altLang="zh-CN" dirty="0" smtClean="0"/>
              <a:t>DNS</a:t>
            </a:r>
            <a:r>
              <a:rPr lang="zh-CN" altLang="en-US" dirty="0" smtClean="0"/>
              <a:t>反向查找，直接顯示數位形式的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地址；</a:t>
            </a:r>
            <a:endParaRPr lang="en-US" altLang="zh-CN" dirty="0" smtClean="0"/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-n 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不解析名字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</a:t>
            </a:r>
          </a:p>
          <a:p>
            <a:pPr fontAlgn="base"/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Centos/Linux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下如何查看閘道地址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/Gateway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地址？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下查看閘道的命令還是很多的，不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過如果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DHCP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獲取，那麼有些命令是不適用的，當然也有通用的查詢閘道命令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1.ifconfig -a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 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resolv.conf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（主要查看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netmask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2.netstat -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3.cat 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sysconfig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/network</a:t>
            </a: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4.cat 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sysconfig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/network-scripts/ifcfg-eth0</a:t>
            </a: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5.traceroute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第一行就是自己的閘道</a:t>
            </a: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6.ip route show</a:t>
            </a: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7.route -n</a:t>
            </a:r>
          </a:p>
          <a:p>
            <a:pPr fontAlgn="base"/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以上幾個是比較常用的查詢閘道的命令。下麵是範例：</a:t>
            </a:r>
          </a:p>
          <a:p>
            <a:pPr fontAlgn="base"/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[root@www.ctohome.com]#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netstat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 IP routing table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Destination     Gateway        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Genmask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 Flags   MSS Window 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irtt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Iface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184.82.152.96   0.0.0.0         255.255.255.248 U         0 0          0 eth0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169.254.0.0     0.0.0.0         255.255.0.0     U         0 0          0 eth0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0.0.0.0         184.82.152.97   0.0.0.0         UG        0 0          0 eth0</a:t>
            </a: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[root@www.ctohome.com]# cat 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sysconfig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/network-scripts/ifcfg-eth0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Intel Corporation 82567V-2 Gigabit Network Connection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DEVICE=eth0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BOOTPROTO=none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HWADDR=00:1c:c0:f8:a1:ac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ONBOOT=yes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NETMASK=255.255.255.248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IPADDR=184.82.152.98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GATEWAY=184.82.152.97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TYPE=Ethernet</a:t>
            </a: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[root@www.ctohome.com]#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 show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184.82.152.96/29 dev eth0  proto kernel  scope link 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184.82.152.98 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169.254.0.0/16 dev eth0  scope link 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via 184.82.152.97 dev eth0</a:t>
            </a: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[root@www.ctohome.com]# route -n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 IP routing table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Destination     Gateway        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Genmask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 Flags Metric Ref    Use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Iface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184.82.152.96   0.0.0.0         255.255.255.248 U     0      0        0 eth0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169.254.0.0     0.0.0.0         255.255.0.0     U     0      0        0 eth0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0.0.0.0         184.82.152.97   0.0.0.0         UG    0      0        0 eth0</a:t>
            </a: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[root@www.ctohome.com]# 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ifconfig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-a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eth0      Link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encap:Ethernet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HWaddr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00:1C:C0:F8:A1:AC  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addr:184.82.152.98  Bcast:184.82.152.103  Mask:255.255.255.248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&gt;&gt;&gt;&gt;</a:t>
            </a:r>
            <a:endParaRPr lang="zh-TW" altLang="en-US" dirty="0" smtClean="0"/>
          </a:p>
          <a:p>
            <a:r>
              <a:rPr lang="en-US" altLang="zh-TW" dirty="0" smtClean="0"/>
              <a:t>https://kknews.cc/zh-tw/code/34baqeo.html</a:t>
            </a:r>
          </a:p>
          <a:p>
            <a:r>
              <a:rPr lang="en-US" altLang="zh-TW" dirty="0" smtClean="0"/>
              <a:t>route</a:t>
            </a:r>
            <a:r>
              <a:rPr lang="zh-TW" altLang="en-US" dirty="0" smtClean="0"/>
              <a:t>命令如何使用？如何利用</a:t>
            </a:r>
            <a:r>
              <a:rPr lang="en-US" altLang="zh-TW" dirty="0" smtClean="0"/>
              <a:t>route</a:t>
            </a:r>
            <a:r>
              <a:rPr lang="zh-TW" altLang="en-US" dirty="0" smtClean="0"/>
              <a:t>命令實現內外網切換？</a:t>
            </a:r>
          </a:p>
          <a:p>
            <a:r>
              <a:rPr lang="en-US" altLang="zh-TW" dirty="0" smtClean="0"/>
              <a:t>2019-07-17 </a:t>
            </a:r>
            <a:r>
              <a:rPr lang="zh-TW" altLang="en-US" dirty="0" smtClean="0"/>
              <a:t>由 弱電 發表于程式開發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一直有多位朋友提到關</a:t>
            </a:r>
            <a:r>
              <a:rPr lang="en-US" altLang="zh-TW" dirty="0" smtClean="0"/>
              <a:t>route</a:t>
            </a:r>
            <a:r>
              <a:rPr lang="zh-TW" altLang="en-US" dirty="0" smtClean="0"/>
              <a:t>命令的使用，希望我們出一期關於</a:t>
            </a:r>
            <a:r>
              <a:rPr lang="en-US" altLang="zh-TW" dirty="0" smtClean="0"/>
              <a:t>route</a:t>
            </a:r>
            <a:r>
              <a:rPr lang="zh-TW" altLang="en-US" dirty="0" smtClean="0"/>
              <a:t>的使用的文章，那麼本期我們來看下。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Route</a:t>
            </a:r>
            <a:r>
              <a:rPr lang="zh-TW" altLang="en-US" dirty="0" smtClean="0"/>
              <a:t>就是用來顯示、添加、刪除和修改路由的命令，我們先來看用法。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&gt;&gt;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系統在一個局域網中，局域網中有一個閘道，能夠讓機器訪問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，那麼就需要將這台機器的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ip命令"/>
              </a:rPr>
              <a:t>ip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位址設置為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機器的默認路由。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命令列下執行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命令來添加路由，不會永久保存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，當網卡重啟或者機器重啟之後，該路由就失效了；可以在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rc.local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中添加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命令來保證該路由設置永久有效。</a:t>
            </a:r>
            <a:endParaRPr lang="zh-TW" altLang="en-US" dirty="0" smtClean="0"/>
          </a:p>
          <a:p>
            <a:endParaRPr lang="zh-TW" altLang="en-US" dirty="0" smtClean="0"/>
          </a:p>
          <a:p>
            <a:endParaRPr lang="zh-TW" altLang="en-US" dirty="0" smtClean="0"/>
          </a:p>
          <a:p>
            <a:r>
              <a:rPr lang="zh-TW" altLang="en-US" dirty="0" smtClean="0"/>
              <a:t>一、</a:t>
            </a:r>
            <a:r>
              <a:rPr lang="en-US" altLang="zh-TW" dirty="0" smtClean="0"/>
              <a:t>route</a:t>
            </a:r>
            <a:r>
              <a:rPr lang="zh-TW" altLang="en-US" dirty="0" smtClean="0"/>
              <a:t>命令的格式與參數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它的格式如下：</a:t>
            </a:r>
            <a:r>
              <a:rPr lang="en-US" altLang="zh-TW" dirty="0" smtClean="0"/>
              <a:t>route [-f] [-p] [Command [Destination] [mask </a:t>
            </a:r>
            <a:r>
              <a:rPr lang="en-US" altLang="zh-TW" dirty="0" err="1" smtClean="0"/>
              <a:t>Netmask</a:t>
            </a:r>
            <a:r>
              <a:rPr lang="en-US" altLang="zh-TW" dirty="0" smtClean="0"/>
              <a:t>] [Gateway] [metric Metric]] [if Interface]]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 </a:t>
            </a:r>
          </a:p>
          <a:p>
            <a:r>
              <a:rPr lang="zh-TW" altLang="en-US" dirty="0" smtClean="0"/>
              <a:t>單看這個語法，我們可能並不熟悉，我們來詳細了解它的參數的意思。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其中 ：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–f</a:t>
            </a:r>
            <a:r>
              <a:rPr lang="zh-TW" altLang="en-US" dirty="0" smtClean="0"/>
              <a:t>：參數用於清除路由表。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-p</a:t>
            </a:r>
            <a:r>
              <a:rPr lang="zh-TW" altLang="en-US" dirty="0" smtClean="0"/>
              <a:t>：參數用於永久保留某條路由（即在系統重啟時不會丟失路由）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Command</a:t>
            </a:r>
            <a:r>
              <a:rPr lang="zh-TW" altLang="en-US" dirty="0" smtClean="0"/>
              <a:t>：主要有</a:t>
            </a:r>
            <a:r>
              <a:rPr lang="en-US" altLang="zh-TW" dirty="0" smtClean="0"/>
              <a:t>PRINT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ADD</a:t>
            </a:r>
            <a:r>
              <a:rPr lang="zh-TW" altLang="en-US" dirty="0" smtClean="0"/>
              <a:t>（添加）、</a:t>
            </a:r>
            <a:r>
              <a:rPr lang="en-US" altLang="zh-TW" dirty="0" smtClean="0"/>
              <a:t>DELETE</a:t>
            </a:r>
            <a:r>
              <a:rPr lang="zh-TW" altLang="en-US" dirty="0" smtClean="0"/>
              <a:t>（刪除）、</a:t>
            </a:r>
            <a:r>
              <a:rPr lang="en-US" altLang="zh-TW" dirty="0" smtClean="0"/>
              <a:t>CHANGE</a:t>
            </a:r>
            <a:r>
              <a:rPr lang="zh-TW" altLang="en-US" dirty="0" smtClean="0"/>
              <a:t>：（修改）共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個命令。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Destination</a:t>
            </a:r>
            <a:r>
              <a:rPr lang="zh-TW" altLang="en-US" dirty="0" smtClean="0"/>
              <a:t>：代表所要達到的目標</a:t>
            </a:r>
            <a:r>
              <a:rPr lang="en-US" altLang="zh-TW" dirty="0" smtClean="0"/>
              <a:t>IP</a:t>
            </a:r>
            <a:r>
              <a:rPr lang="zh-TW" altLang="en-US" dirty="0" smtClean="0"/>
              <a:t>位址。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MASK</a:t>
            </a:r>
            <a:r>
              <a:rPr lang="zh-TW" altLang="en-US" dirty="0" smtClean="0"/>
              <a:t>：是子網掩碼的關鍵字。</a:t>
            </a:r>
          </a:p>
          <a:p>
            <a:endParaRPr lang="zh-TW" altLang="en-US" dirty="0" smtClean="0"/>
          </a:p>
          <a:p>
            <a:r>
              <a:rPr lang="en-US" altLang="zh-TW" dirty="0" err="1" smtClean="0"/>
              <a:t>Netmask</a:t>
            </a:r>
            <a:r>
              <a:rPr lang="zh-TW" altLang="en-US" dirty="0" smtClean="0"/>
              <a:t>：代表具體的子網掩碼，如果不加說明，默認是</a:t>
            </a:r>
            <a:r>
              <a:rPr lang="en-US" altLang="zh-TW" dirty="0" smtClean="0"/>
              <a:t>255.255.255.255</a:t>
            </a:r>
            <a:r>
              <a:rPr lang="zh-TW" altLang="en-US" dirty="0" smtClean="0"/>
              <a:t>（單機</a:t>
            </a:r>
            <a:r>
              <a:rPr lang="en-US" altLang="zh-TW" dirty="0" smtClean="0"/>
              <a:t>IP</a:t>
            </a:r>
            <a:r>
              <a:rPr lang="zh-TW" altLang="en-US" dirty="0" smtClean="0"/>
              <a:t>位址），因此鍵入掩碼時候要特別小心，要確認添加的是某個</a:t>
            </a:r>
            <a:r>
              <a:rPr lang="en-US" altLang="zh-TW" dirty="0" smtClean="0"/>
              <a:t>IP</a:t>
            </a:r>
            <a:r>
              <a:rPr lang="zh-TW" altLang="en-US" dirty="0" smtClean="0"/>
              <a:t>位址還是</a:t>
            </a:r>
            <a:r>
              <a:rPr lang="en-US" altLang="zh-TW" dirty="0" smtClean="0"/>
              <a:t>IP</a:t>
            </a:r>
            <a:r>
              <a:rPr lang="zh-TW" altLang="en-US" dirty="0" smtClean="0"/>
              <a:t>網段。如果代表全部出口子網掩碼可用</a:t>
            </a:r>
            <a:r>
              <a:rPr lang="en-US" altLang="zh-TW" dirty="0" smtClean="0"/>
              <a:t>0.0.0.0</a:t>
            </a:r>
            <a:r>
              <a:rPr lang="zh-TW" altLang="en-US" dirty="0" smtClean="0"/>
              <a:t>。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Gateway</a:t>
            </a:r>
            <a:r>
              <a:rPr lang="zh-TW" altLang="en-US" dirty="0" smtClean="0"/>
              <a:t>：代表出口網關。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其他</a:t>
            </a:r>
            <a:r>
              <a:rPr lang="en-US" altLang="zh-TW" dirty="0" smtClean="0"/>
              <a:t>interface</a:t>
            </a:r>
            <a:r>
              <a:rPr lang="zh-TW" altLang="en-US" dirty="0" smtClean="0"/>
              <a:t>和</a:t>
            </a:r>
            <a:r>
              <a:rPr lang="en-US" altLang="zh-TW" dirty="0" smtClean="0"/>
              <a:t>metric</a:t>
            </a:r>
            <a:r>
              <a:rPr lang="zh-TW" altLang="en-US" dirty="0" smtClean="0"/>
              <a:t>分別代表特殊路由的接口數目和到達目標地址的代價，一般可不予理會。我們根據單網卡和多網卡（以雙網卡為例）兩種情況敘述在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下如何具體設置路由。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FEB9D5-B4DB-4684-97D0-27E67E342A9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471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$ route -n</a:t>
            </a:r>
          </a:p>
          <a:p>
            <a:r>
              <a:rPr lang="en-US" altLang="zh-TW" dirty="0" smtClean="0"/>
              <a:t>Kernel IP routing table</a:t>
            </a:r>
          </a:p>
          <a:p>
            <a:r>
              <a:rPr lang="en-US" altLang="zh-TW" dirty="0" smtClean="0"/>
              <a:t>Destination     Gateway         </a:t>
            </a:r>
            <a:r>
              <a:rPr lang="en-US" altLang="zh-TW" dirty="0" err="1" smtClean="0"/>
              <a:t>Genmask</a:t>
            </a:r>
            <a:r>
              <a:rPr lang="en-US" altLang="zh-TW" dirty="0" smtClean="0"/>
              <a:t>         Flags Metric Ref    Use </a:t>
            </a:r>
            <a:r>
              <a:rPr lang="en-US" altLang="zh-TW" dirty="0" err="1" smtClean="0"/>
              <a:t>Iface</a:t>
            </a:r>
            <a:endParaRPr lang="en-US" altLang="zh-TW" dirty="0" smtClean="0"/>
          </a:p>
          <a:p>
            <a:r>
              <a:rPr lang="en-US" altLang="zh-TW" dirty="0" smtClean="0"/>
              <a:t>0.0.0.0         172.30.0.254    0.0.0.0         UG    0      0        0 eth0</a:t>
            </a:r>
          </a:p>
          <a:p>
            <a:r>
              <a:rPr lang="en-US" altLang="zh-TW" dirty="0" smtClean="0"/>
              <a:t>172.30.0.0      0.0.0.0         255.255.255.0   U     0      0        0 eth0</a:t>
            </a:r>
          </a:p>
          <a:p>
            <a:r>
              <a:rPr lang="en-US" altLang="zh-TW" dirty="0" smtClean="0"/>
              <a:t>$</a:t>
            </a:r>
          </a:p>
          <a:p>
            <a:r>
              <a:rPr lang="en-US" altLang="zh-TW" dirty="0" smtClean="0"/>
              <a:t>$ route -n |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 -s " "</a:t>
            </a:r>
          </a:p>
          <a:p>
            <a:r>
              <a:rPr lang="en-US" altLang="zh-TW" dirty="0" smtClean="0"/>
              <a:t>Kernel IP routing table</a:t>
            </a:r>
          </a:p>
          <a:p>
            <a:r>
              <a:rPr lang="en-US" altLang="zh-TW" dirty="0" smtClean="0"/>
              <a:t>Destination Gateway </a:t>
            </a:r>
            <a:r>
              <a:rPr lang="en-US" altLang="zh-TW" dirty="0" err="1" smtClean="0"/>
              <a:t>Genmask</a:t>
            </a:r>
            <a:r>
              <a:rPr lang="en-US" altLang="zh-TW" dirty="0" smtClean="0"/>
              <a:t> Flags Metric Ref Use </a:t>
            </a:r>
            <a:r>
              <a:rPr lang="en-US" altLang="zh-TW" dirty="0" err="1" smtClean="0"/>
              <a:t>Iface</a:t>
            </a:r>
            <a:endParaRPr lang="en-US" altLang="zh-TW" dirty="0" smtClean="0"/>
          </a:p>
          <a:p>
            <a:r>
              <a:rPr lang="en-US" altLang="zh-TW" dirty="0" smtClean="0"/>
              <a:t>0.0.0.0 172.30.0.254 0.0.0.0 UG 0 0 0 eth0</a:t>
            </a:r>
          </a:p>
          <a:p>
            <a:r>
              <a:rPr lang="en-US" altLang="zh-TW" dirty="0" smtClean="0"/>
              <a:t>172.30.0.0 0.0.0.0 255.255.255.0 U 0 0 0 eth0</a:t>
            </a:r>
          </a:p>
          <a:p>
            <a:r>
              <a:rPr lang="en-US" altLang="zh-TW" dirty="0" smtClean="0"/>
              <a:t>$ route -n |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 -s " "|cut -d " " -f 2</a:t>
            </a:r>
          </a:p>
          <a:p>
            <a:r>
              <a:rPr lang="en-US" altLang="zh-TW" dirty="0" smtClean="0"/>
              <a:t>IP</a:t>
            </a:r>
          </a:p>
          <a:p>
            <a:r>
              <a:rPr lang="en-US" altLang="zh-TW" dirty="0" smtClean="0"/>
              <a:t>Gateway</a:t>
            </a:r>
          </a:p>
          <a:p>
            <a:r>
              <a:rPr lang="en-US" altLang="zh-TW" dirty="0" smtClean="0"/>
              <a:t>172.30.0.254</a:t>
            </a:r>
          </a:p>
          <a:p>
            <a:r>
              <a:rPr lang="en-US" altLang="zh-TW" dirty="0" smtClean="0"/>
              <a:t>0.0.0.0</a:t>
            </a:r>
          </a:p>
          <a:p>
            <a:r>
              <a:rPr lang="en-US" altLang="zh-TW" dirty="0" smtClean="0"/>
              <a:t>$ route -n |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 -s " "|</a:t>
            </a:r>
            <a:r>
              <a:rPr lang="en-US" altLang="zh-TW" dirty="0" err="1" smtClean="0"/>
              <a:t>grep</a:t>
            </a:r>
            <a:r>
              <a:rPr lang="en-US" altLang="zh-TW" dirty="0" smtClean="0"/>
              <a:t> "0.0.0.0" |cut -d " " -f 2</a:t>
            </a:r>
          </a:p>
          <a:p>
            <a:r>
              <a:rPr lang="en-US" altLang="zh-TW" dirty="0" smtClean="0"/>
              <a:t>172.30.0.254</a:t>
            </a:r>
          </a:p>
          <a:p>
            <a:r>
              <a:rPr lang="en-US" altLang="zh-TW" dirty="0" smtClean="0"/>
              <a:t>0.0.0.0</a:t>
            </a:r>
          </a:p>
          <a:p>
            <a:r>
              <a:rPr lang="en-US" altLang="zh-TW" dirty="0" smtClean="0"/>
              <a:t>$ route -n |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 -s " "|</a:t>
            </a:r>
            <a:r>
              <a:rPr lang="en-US" altLang="zh-TW" dirty="0" err="1" smtClean="0"/>
              <a:t>grep</a:t>
            </a:r>
            <a:r>
              <a:rPr lang="en-US" altLang="zh-TW" dirty="0" smtClean="0"/>
              <a:t> "0.0.0.0" |head -n 1|cut -d " " -f 2</a:t>
            </a:r>
          </a:p>
          <a:p>
            <a:r>
              <a:rPr lang="en-US" altLang="zh-TW" dirty="0" smtClean="0"/>
              <a:t>172.30.0.254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FEB9D5-B4DB-4684-97D0-27E67E342A9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42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您可以使用</a:t>
            </a:r>
            <a:r>
              <a:rPr lang="en-US" altLang="zh-TW" dirty="0" smtClean="0"/>
              <a:t>^</a:t>
            </a:r>
            <a:r>
              <a:rPr lang="zh-TW" altLang="en-US" dirty="0" smtClean="0"/>
              <a:t>和</a:t>
            </a:r>
            <a:r>
              <a:rPr lang="en-US" altLang="zh-TW" dirty="0" smtClean="0"/>
              <a:t>$</a:t>
            </a:r>
            <a:r>
              <a:rPr lang="zh-TW" altLang="en-US" dirty="0" smtClean="0"/>
              <a:t>來強制正則表達式分別僅在行的開頭或結尾進行匹配。</a:t>
            </a:r>
          </a:p>
          <a:p>
            <a:r>
              <a:rPr lang="zh-TW" altLang="en-US" dirty="0" smtClean="0"/>
              <a:t>以下示例顯示僅以</a:t>
            </a:r>
            <a:r>
              <a:rPr lang="en-US" altLang="zh-TW" dirty="0" err="1" smtClean="0"/>
              <a:t>vivek</a:t>
            </a:r>
            <a:r>
              <a:rPr lang="zh-TW" altLang="en-US" dirty="0" smtClean="0"/>
              <a:t>開頭的行：</a:t>
            </a:r>
          </a:p>
          <a:p>
            <a:r>
              <a:rPr lang="en-US" altLang="zh-TW" dirty="0" err="1" smtClean="0"/>
              <a:t>grep</a:t>
            </a:r>
            <a:r>
              <a:rPr lang="en-US" altLang="zh-TW" dirty="0" smtClean="0"/>
              <a:t> ^</a:t>
            </a:r>
            <a:r>
              <a:rPr lang="en-US" altLang="zh-TW" dirty="0" err="1" smtClean="0"/>
              <a:t>vivek</a:t>
            </a:r>
            <a:r>
              <a:rPr lang="en-US" altLang="zh-TW" dirty="0" smtClean="0"/>
              <a:t>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passwd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FEB9D5-B4DB-4684-97D0-27E67E342A9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649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>
              <a:hlinkClick r:id="rId3"/>
            </a:endParaRPr>
          </a:p>
          <a:p>
            <a:r>
              <a:rPr lang="en-US" altLang="zh-TW" dirty="0" smtClean="0">
                <a:hlinkClick r:id="rId4"/>
              </a:rPr>
              <a:t>https://www.cyberciti.biz/faq/grep-regular-expressions/</a:t>
            </a:r>
            <a:endParaRPr lang="en-US" altLang="zh-TW" dirty="0" smtClean="0"/>
          </a:p>
          <a:p>
            <a:r>
              <a:rPr lang="zh-TW" altLang="en-US" dirty="0" smtClean="0">
                <a:hlinkClick r:id="rId3"/>
              </a:rPr>
              <a:t>您可以使用</a:t>
            </a:r>
            <a:r>
              <a:rPr lang="en-US" altLang="zh-TW" dirty="0" smtClean="0">
                <a:hlinkClick r:id="rId3"/>
              </a:rPr>
              <a:t>^</a:t>
            </a:r>
            <a:r>
              <a:rPr lang="zh-TW" altLang="en-US" dirty="0" smtClean="0">
                <a:hlinkClick r:id="rId3"/>
              </a:rPr>
              <a:t>和</a:t>
            </a:r>
            <a:r>
              <a:rPr lang="en-US" altLang="zh-TW" dirty="0" smtClean="0">
                <a:hlinkClick r:id="rId3"/>
              </a:rPr>
              <a:t>$</a:t>
            </a:r>
            <a:r>
              <a:rPr lang="zh-TW" altLang="en-US" dirty="0" smtClean="0">
                <a:hlinkClick r:id="rId3"/>
              </a:rPr>
              <a:t>來強制正則表達式分別僅在行的開頭或結尾進行匹配。</a:t>
            </a:r>
          </a:p>
          <a:p>
            <a:r>
              <a:rPr lang="zh-TW" altLang="en-US" dirty="0" smtClean="0">
                <a:hlinkClick r:id="rId3"/>
              </a:rPr>
              <a:t>以下示例顯示僅以</a:t>
            </a:r>
            <a:r>
              <a:rPr lang="en-US" altLang="zh-TW" dirty="0" err="1" smtClean="0">
                <a:hlinkClick r:id="rId3"/>
              </a:rPr>
              <a:t>vivek</a:t>
            </a:r>
            <a:r>
              <a:rPr lang="zh-TW" altLang="en-US" dirty="0" smtClean="0">
                <a:hlinkClick r:id="rId3"/>
              </a:rPr>
              <a:t>開頭的行：</a:t>
            </a:r>
          </a:p>
          <a:p>
            <a:r>
              <a:rPr lang="en-US" altLang="zh-TW" dirty="0" err="1" smtClean="0">
                <a:hlinkClick r:id="rId3"/>
              </a:rPr>
              <a:t>grep</a:t>
            </a:r>
            <a:r>
              <a:rPr lang="en-US" altLang="zh-TW" dirty="0" smtClean="0">
                <a:hlinkClick r:id="rId3"/>
              </a:rPr>
              <a:t> ^</a:t>
            </a:r>
            <a:r>
              <a:rPr lang="en-US" altLang="zh-TW" dirty="0" err="1" smtClean="0">
                <a:hlinkClick r:id="rId3"/>
              </a:rPr>
              <a:t>vivek</a:t>
            </a:r>
            <a:r>
              <a:rPr lang="en-US" altLang="zh-TW" dirty="0" smtClean="0">
                <a:hlinkClick r:id="rId3"/>
              </a:rPr>
              <a:t> /</a:t>
            </a:r>
            <a:r>
              <a:rPr lang="en-US" altLang="zh-TW" dirty="0" err="1" smtClean="0">
                <a:hlinkClick r:id="rId3"/>
              </a:rPr>
              <a:t>etc</a:t>
            </a:r>
            <a:r>
              <a:rPr lang="en-US" altLang="zh-TW" dirty="0" smtClean="0">
                <a:hlinkClick r:id="rId3"/>
              </a:rPr>
              <a:t>/</a:t>
            </a:r>
            <a:r>
              <a:rPr lang="en-US" altLang="zh-TW" dirty="0" err="1" smtClean="0">
                <a:hlinkClick r:id="rId3"/>
              </a:rPr>
              <a:t>passwd</a:t>
            </a:r>
            <a:endParaRPr lang="en-US" altLang="zh-TW" dirty="0" smtClean="0">
              <a:hlinkClick r:id="rId3"/>
            </a:endParaRPr>
          </a:p>
          <a:p>
            <a:endParaRPr lang="en-US" altLang="zh-TW" dirty="0" smtClean="0">
              <a:hlinkClick r:id="rId3"/>
            </a:endParaRPr>
          </a:p>
          <a:p>
            <a:r>
              <a:rPr lang="zh-TW" altLang="en-US" dirty="0" smtClean="0">
                <a:hlinkClick r:id="rId3"/>
              </a:rPr>
              <a:t>示例輸出：</a:t>
            </a:r>
          </a:p>
          <a:p>
            <a:endParaRPr lang="zh-TW" altLang="en-US" dirty="0" smtClean="0">
              <a:hlinkClick r:id="rId3"/>
            </a:endParaRPr>
          </a:p>
          <a:p>
            <a:r>
              <a:rPr lang="en-US" altLang="zh-TW" dirty="0" err="1" smtClean="0">
                <a:hlinkClick r:id="rId3"/>
              </a:rPr>
              <a:t>vivek</a:t>
            </a:r>
            <a:r>
              <a:rPr lang="zh-TW" altLang="en-US" dirty="0" smtClean="0">
                <a:hlinkClick r:id="rId3"/>
              </a:rPr>
              <a:t>：</a:t>
            </a:r>
            <a:r>
              <a:rPr lang="en-US" altLang="zh-TW" dirty="0" smtClean="0">
                <a:hlinkClick r:id="rId3"/>
              </a:rPr>
              <a:t>x</a:t>
            </a:r>
            <a:r>
              <a:rPr lang="zh-TW" altLang="en-US" dirty="0" smtClean="0">
                <a:hlinkClick r:id="rId3"/>
              </a:rPr>
              <a:t>：</a:t>
            </a:r>
            <a:r>
              <a:rPr lang="en-US" altLang="zh-TW" dirty="0" smtClean="0">
                <a:hlinkClick r:id="rId3"/>
              </a:rPr>
              <a:t>1000</a:t>
            </a:r>
            <a:r>
              <a:rPr lang="zh-TW" altLang="en-US" dirty="0" smtClean="0">
                <a:hlinkClick r:id="rId3"/>
              </a:rPr>
              <a:t>：</a:t>
            </a:r>
            <a:r>
              <a:rPr lang="en-US" altLang="zh-TW" dirty="0" smtClean="0">
                <a:hlinkClick r:id="rId3"/>
              </a:rPr>
              <a:t>1000</a:t>
            </a:r>
            <a:r>
              <a:rPr lang="zh-TW" altLang="en-US" dirty="0" smtClean="0">
                <a:hlinkClick r:id="rId3"/>
              </a:rPr>
              <a:t>：</a:t>
            </a:r>
            <a:r>
              <a:rPr lang="en-US" altLang="zh-TW" dirty="0" err="1" smtClean="0">
                <a:hlinkClick r:id="rId3"/>
              </a:rPr>
              <a:t>Vivek</a:t>
            </a:r>
            <a:r>
              <a:rPr lang="en-US" altLang="zh-TW" dirty="0" smtClean="0">
                <a:hlinkClick r:id="rId3"/>
              </a:rPr>
              <a:t> </a:t>
            </a:r>
            <a:r>
              <a:rPr lang="en-US" altLang="zh-TW" dirty="0" err="1" smtClean="0">
                <a:hlinkClick r:id="rId3"/>
              </a:rPr>
              <a:t>Gite</a:t>
            </a:r>
            <a:r>
              <a:rPr lang="en-US" altLang="zh-TW" dirty="0" smtClean="0">
                <a:hlinkClick r:id="rId3"/>
              </a:rPr>
              <a:t> ,,</a:t>
            </a:r>
            <a:r>
              <a:rPr lang="zh-TW" altLang="en-US" dirty="0" smtClean="0">
                <a:hlinkClick r:id="rId3"/>
              </a:rPr>
              <a:t>：</a:t>
            </a:r>
            <a:r>
              <a:rPr lang="en-US" altLang="zh-TW" dirty="0" smtClean="0">
                <a:hlinkClick r:id="rId3"/>
              </a:rPr>
              <a:t>// home / </a:t>
            </a:r>
            <a:r>
              <a:rPr lang="en-US" altLang="zh-TW" dirty="0" err="1" smtClean="0">
                <a:hlinkClick r:id="rId3"/>
              </a:rPr>
              <a:t>vivek</a:t>
            </a:r>
            <a:r>
              <a:rPr lang="zh-TW" altLang="en-US" dirty="0" smtClean="0">
                <a:hlinkClick r:id="rId3"/>
              </a:rPr>
              <a:t>：</a:t>
            </a:r>
            <a:r>
              <a:rPr lang="en-US" altLang="zh-TW" dirty="0" smtClean="0">
                <a:hlinkClick r:id="rId3"/>
              </a:rPr>
              <a:t>/ bin / bash</a:t>
            </a:r>
          </a:p>
          <a:p>
            <a:r>
              <a:rPr lang="en-US" altLang="zh-TW" dirty="0" smtClean="0">
                <a:hlinkClick r:id="rId3"/>
              </a:rPr>
              <a:t> </a:t>
            </a:r>
            <a:r>
              <a:rPr lang="en-US" altLang="zh-TW" dirty="0" err="1" smtClean="0">
                <a:hlinkClick r:id="rId3"/>
              </a:rPr>
              <a:t>vivek</a:t>
            </a:r>
            <a:r>
              <a:rPr lang="en-US" altLang="zh-TW" dirty="0" smtClean="0">
                <a:hlinkClick r:id="rId3"/>
              </a:rPr>
              <a:t> </a:t>
            </a:r>
            <a:r>
              <a:rPr lang="en-US" altLang="zh-TW" dirty="0" err="1" smtClean="0">
                <a:hlinkClick r:id="rId3"/>
              </a:rPr>
              <a:t>gite</a:t>
            </a:r>
            <a:r>
              <a:rPr lang="zh-TW" altLang="en-US" dirty="0" smtClean="0">
                <a:hlinkClick r:id="rId3"/>
              </a:rPr>
              <a:t>：</a:t>
            </a:r>
            <a:r>
              <a:rPr lang="en-US" altLang="zh-TW" dirty="0" smtClean="0">
                <a:hlinkClick r:id="rId3"/>
              </a:rPr>
              <a:t>x</a:t>
            </a:r>
            <a:r>
              <a:rPr lang="zh-TW" altLang="en-US" dirty="0" smtClean="0">
                <a:hlinkClick r:id="rId3"/>
              </a:rPr>
              <a:t>：</a:t>
            </a:r>
            <a:r>
              <a:rPr lang="en-US" altLang="zh-TW" dirty="0" smtClean="0">
                <a:hlinkClick r:id="rId3"/>
              </a:rPr>
              <a:t>1001</a:t>
            </a:r>
            <a:r>
              <a:rPr lang="zh-TW" altLang="en-US" dirty="0" smtClean="0">
                <a:hlinkClick r:id="rId3"/>
              </a:rPr>
              <a:t>：</a:t>
            </a:r>
            <a:r>
              <a:rPr lang="en-US" altLang="zh-TW" dirty="0" smtClean="0">
                <a:hlinkClick r:id="rId3"/>
              </a:rPr>
              <a:t>1001 :: / home / </a:t>
            </a:r>
            <a:r>
              <a:rPr lang="en-US" altLang="zh-TW" dirty="0" err="1" smtClean="0">
                <a:hlinkClick r:id="rId3"/>
              </a:rPr>
              <a:t>vivekgite</a:t>
            </a:r>
            <a:r>
              <a:rPr lang="zh-TW" altLang="en-US" dirty="0" smtClean="0">
                <a:hlinkClick r:id="rId3"/>
              </a:rPr>
              <a:t>：</a:t>
            </a:r>
            <a:r>
              <a:rPr lang="en-US" altLang="zh-TW" dirty="0" smtClean="0">
                <a:hlinkClick r:id="rId3"/>
              </a:rPr>
              <a:t>/ bin / </a:t>
            </a:r>
            <a:r>
              <a:rPr lang="en-US" altLang="zh-TW" dirty="0" err="1" smtClean="0">
                <a:hlinkClick r:id="rId3"/>
              </a:rPr>
              <a:t>sh</a:t>
            </a:r>
            <a:endParaRPr lang="en-US" altLang="zh-TW" dirty="0" smtClean="0">
              <a:hlinkClick r:id="rId3"/>
            </a:endParaRPr>
          </a:p>
          <a:p>
            <a:endParaRPr lang="en-US" altLang="zh-TW" dirty="0" smtClean="0">
              <a:hlinkClick r:id="rId3"/>
            </a:endParaRPr>
          </a:p>
          <a:p>
            <a:endParaRPr lang="en-US" altLang="zh-TW" dirty="0" smtClean="0">
              <a:hlinkClick r:id="rId3"/>
            </a:endParaRPr>
          </a:p>
          <a:p>
            <a:endParaRPr lang="en-US" altLang="zh-TW" dirty="0" smtClean="0">
              <a:hlinkClick r:id="rId3"/>
            </a:endParaRPr>
          </a:p>
          <a:p>
            <a:r>
              <a:rPr lang="en-US" altLang="zh-TW" dirty="0" smtClean="0">
                <a:hlinkClick r:id="rId3"/>
              </a:rPr>
              <a:t>http://hiiloveyou.pixnet.net/blog/post/93611364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Grep</a:t>
            </a:r>
            <a:r>
              <a:rPr lang="en-US" altLang="zh-TW" dirty="0" smtClean="0"/>
              <a:t> –n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grep</a:t>
            </a:r>
            <a:r>
              <a:rPr lang="zh-TW" altLang="en-US" dirty="0" smtClean="0"/>
              <a:t>命令文件過濾分割與合併</a:t>
            </a:r>
          </a:p>
          <a:p>
            <a:endParaRPr lang="zh-TW" altLang="en-US" dirty="0" smtClean="0"/>
          </a:p>
          <a:p>
            <a:r>
              <a:rPr lang="en-US" altLang="zh-TW" dirty="0" err="1" smtClean="0"/>
              <a:t>grep</a:t>
            </a:r>
            <a:r>
              <a:rPr lang="zh-TW" altLang="en-US" dirty="0" smtClean="0"/>
              <a:t>（</a:t>
            </a:r>
            <a:r>
              <a:rPr lang="en-US" altLang="zh-TW" dirty="0" smtClean="0"/>
              <a:t>global search regular expression(RE) and print out the line</a:t>
            </a:r>
          </a:p>
          <a:p>
            <a:r>
              <a:rPr lang="zh-TW" altLang="en-US" dirty="0" smtClean="0"/>
              <a:t>搜索文本，並把匹配的行列印出來</a:t>
            </a:r>
          </a:p>
          <a:p>
            <a:r>
              <a:rPr lang="en-US" altLang="zh-TW" dirty="0" smtClean="0"/>
              <a:t>-e&lt;</a:t>
            </a:r>
            <a:r>
              <a:rPr lang="zh-TW" altLang="en-US" dirty="0" smtClean="0"/>
              <a:t>範本樣式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指定字串作為查找檔內容的範本樣式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FEB9D5-B4DB-4684-97D0-27E67E342A9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7295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 smtClean="0"/>
          </a:p>
          <a:p>
            <a:r>
              <a:rPr lang="zh-TW" altLang="en-US" dirty="0" smtClean="0"/>
              <a:t>“</a:t>
            </a:r>
            <a:r>
              <a:rPr lang="en-US" altLang="zh-TW" dirty="0" err="1" smtClean="0"/>
              <a:t>nameserver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指定用戶端要求進行名稱解析的 </a:t>
            </a:r>
            <a:r>
              <a:rPr lang="en-US" altLang="zh-TW" dirty="0" err="1" smtClean="0"/>
              <a:t>nameserver</a:t>
            </a:r>
            <a:r>
              <a:rPr lang="en-US" altLang="zh-TW" dirty="0" smtClean="0"/>
              <a:t> IP</a:t>
            </a:r>
            <a:r>
              <a:rPr lang="zh-TW" altLang="en-US" dirty="0" smtClean="0"/>
              <a:t>位址，在此可指定多部</a:t>
            </a:r>
            <a:r>
              <a:rPr lang="en-US" altLang="zh-TW" dirty="0" smtClean="0"/>
              <a:t>DNS</a:t>
            </a:r>
            <a:r>
              <a:rPr lang="zh-TW" altLang="en-US" dirty="0" smtClean="0"/>
              <a:t>伺服器，則用戶端將會依序提出查詢要求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設定 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resolv.conf</a:t>
            </a:r>
            <a:r>
              <a:rPr lang="en-US" altLang="zh-TW" dirty="0" smtClean="0"/>
              <a:t> </a:t>
            </a:r>
            <a:r>
              <a:rPr lang="zh-TW" altLang="en-US" dirty="0" smtClean="0"/>
              <a:t>檔案</a:t>
            </a:r>
          </a:p>
          <a:p>
            <a:r>
              <a:rPr lang="zh-TW" altLang="en-US" dirty="0" smtClean="0"/>
              <a:t>此檔案可用來設定 </a:t>
            </a:r>
            <a:r>
              <a:rPr lang="en-US" altLang="zh-TW" dirty="0" smtClean="0"/>
              <a:t>DNS </a:t>
            </a:r>
            <a:r>
              <a:rPr lang="zh-TW" altLang="en-US" dirty="0" smtClean="0"/>
              <a:t>用戶端要求名稱解析時，所定義的各項內容。</a:t>
            </a:r>
          </a:p>
          <a:p>
            <a:r>
              <a:rPr lang="zh-TW" altLang="en-US" dirty="0" smtClean="0"/>
              <a:t>我們分別來看一個完整的</a:t>
            </a:r>
            <a:r>
              <a:rPr lang="en-US" altLang="zh-TW" dirty="0" err="1" smtClean="0"/>
              <a:t>resolv.conf</a:t>
            </a:r>
            <a:r>
              <a:rPr lang="zh-TW" altLang="en-US" dirty="0" smtClean="0"/>
              <a:t>的檔案</a:t>
            </a:r>
            <a:r>
              <a:rPr lang="en-US" altLang="zh-TW" dirty="0" smtClean="0"/>
              <a:t>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domain twnic.com.tw</a:t>
            </a:r>
          </a:p>
          <a:p>
            <a:r>
              <a:rPr lang="en-US" altLang="zh-TW" dirty="0" err="1" smtClean="0"/>
              <a:t>nameserver</a:t>
            </a:r>
            <a:r>
              <a:rPr lang="en-US" altLang="zh-TW" dirty="0" smtClean="0"/>
              <a:t> 192.168.10.1</a:t>
            </a:r>
          </a:p>
          <a:p>
            <a:r>
              <a:rPr lang="en-US" altLang="zh-TW" dirty="0" err="1" smtClean="0"/>
              <a:t>nameserver</a:t>
            </a:r>
            <a:r>
              <a:rPr lang="en-US" altLang="zh-TW" dirty="0" smtClean="0"/>
              <a:t> 192.168.2.5</a:t>
            </a:r>
          </a:p>
          <a:p>
            <a:r>
              <a:rPr lang="en-US" altLang="zh-TW" dirty="0" smtClean="0"/>
              <a:t>search twnic.com.tw twnic.net.tw</a:t>
            </a:r>
          </a:p>
          <a:p>
            <a:r>
              <a:rPr lang="en-US" altLang="zh-TW" dirty="0" smtClean="0"/>
              <a:t>				</a:t>
            </a:r>
          </a:p>
          <a:p>
            <a:r>
              <a:rPr lang="en-US" altLang="zh-TW" dirty="0" smtClean="0"/>
              <a:t>“domain”</a:t>
            </a:r>
            <a:r>
              <a:rPr lang="zh-TW" altLang="en-US" dirty="0" smtClean="0"/>
              <a:t>指定本地的網域名稱，</a:t>
            </a:r>
          </a:p>
          <a:p>
            <a:r>
              <a:rPr lang="zh-TW" altLang="en-US" dirty="0" smtClean="0"/>
              <a:t>如果查詢時的名稱沒有包含小數點，則會自動補上此處的網域名稱為字尾</a:t>
            </a:r>
          </a:p>
          <a:p>
            <a:r>
              <a:rPr lang="zh-TW" altLang="en-US" dirty="0" smtClean="0"/>
              <a:t>再送給</a:t>
            </a:r>
            <a:r>
              <a:rPr lang="en-US" altLang="zh-TW" dirty="0" smtClean="0"/>
              <a:t>DNS</a:t>
            </a:r>
            <a:r>
              <a:rPr lang="zh-TW" altLang="en-US" dirty="0" smtClean="0"/>
              <a:t>伺服器。</a:t>
            </a:r>
          </a:p>
          <a:p>
            <a:r>
              <a:rPr lang="zh-TW" altLang="en-US" dirty="0" smtClean="0"/>
              <a:t>“</a:t>
            </a:r>
            <a:r>
              <a:rPr lang="en-US" altLang="zh-TW" dirty="0" err="1" smtClean="0"/>
              <a:t>nameserver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指定用戶端要求進行名稱解析的 </a:t>
            </a:r>
            <a:r>
              <a:rPr lang="en-US" altLang="zh-TW" dirty="0" err="1" smtClean="0"/>
              <a:t>nameserver</a:t>
            </a:r>
            <a:r>
              <a:rPr lang="en-US" altLang="zh-TW" dirty="0" smtClean="0"/>
              <a:t> IP</a:t>
            </a:r>
            <a:r>
              <a:rPr lang="zh-TW" altLang="en-US" dirty="0" smtClean="0"/>
              <a:t>位址，</a:t>
            </a:r>
          </a:p>
          <a:p>
            <a:r>
              <a:rPr lang="zh-TW" altLang="en-US" dirty="0" smtClean="0"/>
              <a:t>在此可指定多部</a:t>
            </a:r>
            <a:r>
              <a:rPr lang="en-US" altLang="zh-TW" dirty="0" smtClean="0"/>
              <a:t>DNS</a:t>
            </a:r>
            <a:r>
              <a:rPr lang="zh-TW" altLang="en-US" dirty="0" smtClean="0"/>
              <a:t>伺服器，則用戶端將會依序提出查詢要求。</a:t>
            </a:r>
          </a:p>
          <a:p>
            <a:r>
              <a:rPr lang="zh-TW" altLang="en-US" dirty="0" smtClean="0"/>
              <a:t>“</a:t>
            </a:r>
            <a:r>
              <a:rPr lang="en-US" altLang="zh-TW" dirty="0" smtClean="0"/>
              <a:t>search”</a:t>
            </a:r>
            <a:r>
              <a:rPr lang="zh-TW" altLang="en-US" dirty="0" smtClean="0"/>
              <a:t>這個選項為非必要選項，</a:t>
            </a:r>
          </a:p>
          <a:p>
            <a:r>
              <a:rPr lang="zh-TW" altLang="en-US" dirty="0" smtClean="0"/>
              <a:t>而功能在於若使用者指定主機名稱查詢時，所需要搜尋的網域名稱。</a:t>
            </a:r>
          </a:p>
          <a:p>
            <a:r>
              <a:rPr lang="zh-TW" altLang="en-US" dirty="0" smtClean="0"/>
              <a:t>例如，當我們設 “</a:t>
            </a:r>
            <a:r>
              <a:rPr lang="en-US" altLang="zh-TW" dirty="0" smtClean="0"/>
              <a:t>search twnic.com.tw”</a:t>
            </a:r>
            <a:r>
              <a:rPr lang="zh-TW" altLang="en-US" dirty="0" smtClean="0"/>
              <a:t>時，</a:t>
            </a:r>
          </a:p>
          <a:p>
            <a:r>
              <a:rPr lang="zh-TW" altLang="en-US" dirty="0" smtClean="0"/>
              <a:t>當</a:t>
            </a:r>
            <a:r>
              <a:rPr lang="en-US" altLang="zh-TW" dirty="0" smtClean="0"/>
              <a:t>DNS</a:t>
            </a:r>
            <a:r>
              <a:rPr lang="zh-TW" altLang="en-US" dirty="0" smtClean="0"/>
              <a:t>伺服器在做名稱解析過程中，無法對輸入的名稱，</a:t>
            </a:r>
          </a:p>
          <a:p>
            <a:r>
              <a:rPr lang="zh-TW" altLang="en-US" dirty="0" smtClean="0"/>
              <a:t>例如</a:t>
            </a:r>
            <a:r>
              <a:rPr lang="en-US" altLang="zh-TW" dirty="0" smtClean="0"/>
              <a:t>pc1</a:t>
            </a:r>
            <a:r>
              <a:rPr lang="zh-TW" altLang="en-US" dirty="0" smtClean="0"/>
              <a:t>，找出相對應的</a:t>
            </a:r>
            <a:r>
              <a:rPr lang="en-US" altLang="zh-TW" dirty="0" smtClean="0"/>
              <a:t>IP</a:t>
            </a:r>
            <a:r>
              <a:rPr lang="zh-TW" altLang="en-US" dirty="0" smtClean="0"/>
              <a:t>時，則</a:t>
            </a:r>
            <a:r>
              <a:rPr lang="en-US" altLang="zh-TW" dirty="0" smtClean="0"/>
              <a:t>DNS</a:t>
            </a:r>
            <a:r>
              <a:rPr lang="zh-TW" altLang="en-US" dirty="0" smtClean="0"/>
              <a:t>會利用</a:t>
            </a:r>
            <a:r>
              <a:rPr lang="en-US" altLang="zh-TW" dirty="0" smtClean="0"/>
              <a:t>search</a:t>
            </a:r>
            <a:r>
              <a:rPr lang="zh-TW" altLang="en-US" dirty="0" smtClean="0"/>
              <a:t>的設定值加上需查詢的名稱，</a:t>
            </a:r>
          </a:p>
          <a:p>
            <a:r>
              <a:rPr lang="zh-TW" altLang="en-US" dirty="0" smtClean="0"/>
              <a:t>即</a:t>
            </a:r>
            <a:r>
              <a:rPr lang="en-US" altLang="zh-TW" dirty="0" smtClean="0"/>
              <a:t>pc1.twnic.com.tw</a:t>
            </a:r>
            <a:r>
              <a:rPr lang="zh-TW" altLang="en-US" dirty="0" smtClean="0"/>
              <a:t>來進行解析，解析失敗時則會嘗試</a:t>
            </a:r>
            <a:r>
              <a:rPr lang="en-US" altLang="zh-TW" dirty="0" smtClean="0"/>
              <a:t>pc1.twnic.net.tw</a:t>
            </a:r>
            <a:r>
              <a:rPr lang="zh-TW" altLang="en-US" dirty="0" smtClean="0"/>
              <a:t>。</a:t>
            </a:r>
          </a:p>
          <a:p>
            <a:r>
              <a:rPr lang="zh-TW" altLang="en-US" dirty="0" smtClean="0"/>
              <a:t>需要注意的是當我們想嘗試多種在沒有包含小數點，</a:t>
            </a:r>
          </a:p>
          <a:p>
            <a:r>
              <a:rPr lang="zh-TW" altLang="en-US" dirty="0" smtClean="0"/>
              <a:t>於字尾補上所需要搜尋的網域名稱時，</a:t>
            </a:r>
          </a:p>
          <a:p>
            <a:r>
              <a:rPr lang="zh-TW" altLang="en-US" dirty="0" smtClean="0"/>
              <a:t>我們會在</a:t>
            </a:r>
            <a:r>
              <a:rPr lang="en-US" altLang="zh-TW" dirty="0" smtClean="0"/>
              <a:t>"search"</a:t>
            </a:r>
            <a:r>
              <a:rPr lang="zh-TW" altLang="en-US" dirty="0" smtClean="0"/>
              <a:t>中指定幾種組合給</a:t>
            </a:r>
            <a:r>
              <a:rPr lang="en-US" altLang="zh-TW" dirty="0" smtClean="0"/>
              <a:t>DNS</a:t>
            </a:r>
            <a:r>
              <a:rPr lang="zh-TW" altLang="en-US" dirty="0" smtClean="0"/>
              <a:t>伺服器，而不能在</a:t>
            </a:r>
            <a:r>
              <a:rPr lang="en-US" altLang="zh-TW" dirty="0" smtClean="0"/>
              <a:t>"domain"</a:t>
            </a:r>
            <a:r>
              <a:rPr lang="zh-TW" altLang="en-US" dirty="0" smtClean="0"/>
              <a:t>中指定。</a:t>
            </a:r>
          </a:p>
          <a:p>
            <a:r>
              <a:rPr lang="zh-TW" altLang="en-US" dirty="0" smtClean="0"/>
              <a:t>因為“</a:t>
            </a:r>
            <a:r>
              <a:rPr lang="en-US" altLang="zh-TW" dirty="0" smtClean="0"/>
              <a:t>domain”</a:t>
            </a:r>
            <a:r>
              <a:rPr lang="zh-TW" altLang="en-US" dirty="0" smtClean="0"/>
              <a:t>是指定本地的網域名稱，而搜尋時也以“</a:t>
            </a:r>
            <a:r>
              <a:rPr lang="en-US" altLang="zh-TW" dirty="0" smtClean="0"/>
              <a:t>domain”</a:t>
            </a:r>
            <a:r>
              <a:rPr lang="zh-TW" altLang="en-US" dirty="0" smtClean="0"/>
              <a:t>為優先嘗試，</a:t>
            </a:r>
          </a:p>
          <a:p>
            <a:r>
              <a:rPr lang="zh-TW" altLang="en-US" dirty="0" smtClean="0"/>
              <a:t>如果失敗之後才會嘗試</a:t>
            </a:r>
            <a:r>
              <a:rPr lang="en-US" altLang="zh-TW" dirty="0" smtClean="0"/>
              <a:t>"search"</a:t>
            </a:r>
            <a:r>
              <a:rPr lang="zh-TW" altLang="en-US" dirty="0" smtClean="0"/>
              <a:t>中的組合。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FEB9D5-B4DB-4684-97D0-27E67E342A9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2440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-p</a:t>
            </a:r>
            <a:r>
              <a:rPr lang="zh-CN" altLang="en-US" dirty="0" smtClean="0"/>
              <a:t>：保留原始檔案或目錄的屬性</a:t>
            </a:r>
            <a:endParaRPr lang="en-US" altLang="zh-TW" b="1" dirty="0" smtClean="0"/>
          </a:p>
          <a:p>
            <a:r>
              <a:rPr lang="en-US" altLang="zh-TW" b="1" dirty="0" smtClean="0"/>
              <a:t>&gt;&gt;&gt;</a:t>
            </a:r>
          </a:p>
          <a:p>
            <a:r>
              <a:rPr lang="en-US" altLang="zh-TW" b="1" dirty="0" smtClean="0"/>
              <a:t>$ </a:t>
            </a:r>
            <a:r>
              <a:rPr lang="en-US" altLang="zh-TW" b="1" dirty="0" err="1" smtClean="0"/>
              <a:t>nano</a:t>
            </a:r>
            <a:r>
              <a:rPr lang="en-US" altLang="zh-TW" b="1" dirty="0" smtClean="0"/>
              <a:t> my0309.1.sh</a:t>
            </a:r>
          </a:p>
          <a:p>
            <a:r>
              <a:rPr lang="en-US" altLang="zh-TW" b="0" dirty="0" smtClean="0"/>
              <a:t>#!/bin/bash</a:t>
            </a:r>
          </a:p>
          <a:p>
            <a:r>
              <a:rPr lang="en-US" altLang="zh-TW" b="0" dirty="0" smtClean="0"/>
              <a:t>echo "</a:t>
            </a:r>
            <a:r>
              <a:rPr lang="en-US" altLang="zh-TW" b="0" dirty="0" err="1" smtClean="0"/>
              <a:t>Beihu</a:t>
            </a:r>
            <a:r>
              <a:rPr lang="en-US" altLang="zh-TW" b="0" dirty="0" smtClean="0"/>
              <a:t> Linux 17.03"</a:t>
            </a:r>
          </a:p>
          <a:p>
            <a:endParaRPr lang="en-US" altLang="zh-TW" b="0" dirty="0" smtClean="0"/>
          </a:p>
          <a:p>
            <a:r>
              <a:rPr lang="en-US" altLang="zh-TW" b="0" dirty="0" err="1" smtClean="0"/>
              <a:t>i</a:t>
            </a:r>
            <a:r>
              <a:rPr lang="en-US" altLang="zh-TW" b="0" dirty="0" smtClean="0"/>
              <a:t>=$(</a:t>
            </a:r>
            <a:r>
              <a:rPr lang="en-US" altLang="zh-TW" b="0" dirty="0" err="1" smtClean="0"/>
              <a:t>ifconfig</a:t>
            </a:r>
            <a:r>
              <a:rPr lang="en-US" altLang="zh-TW" b="0" dirty="0" smtClean="0"/>
              <a:t> eth0 | grep '</a:t>
            </a:r>
            <a:r>
              <a:rPr lang="en-US" altLang="zh-TW" b="0" dirty="0" err="1" smtClean="0"/>
              <a:t>inet</a:t>
            </a:r>
            <a:r>
              <a:rPr lang="en-US" altLang="zh-TW" b="0" dirty="0" smtClean="0"/>
              <a:t> </a:t>
            </a:r>
            <a:r>
              <a:rPr lang="en-US" altLang="zh-TW" b="0" dirty="0" err="1" smtClean="0"/>
              <a:t>addr</a:t>
            </a:r>
            <a:r>
              <a:rPr lang="en-US" altLang="zh-TW" b="0" dirty="0" smtClean="0"/>
              <a:t>:')</a:t>
            </a:r>
          </a:p>
          <a:p>
            <a:r>
              <a:rPr lang="en-US" altLang="zh-TW" b="0" dirty="0" err="1" smtClean="0"/>
              <a:t>i</a:t>
            </a:r>
            <a:r>
              <a:rPr lang="en-US" altLang="zh-TW" b="0" dirty="0" smtClean="0"/>
              <a:t>=${</a:t>
            </a:r>
            <a:r>
              <a:rPr lang="en-US" altLang="zh-TW" b="0" dirty="0" err="1" smtClean="0"/>
              <a:t>i</a:t>
            </a:r>
            <a:r>
              <a:rPr lang="en-US" altLang="zh-TW" b="0" dirty="0" smtClean="0"/>
              <a:t>##*</a:t>
            </a:r>
            <a:r>
              <a:rPr lang="en-US" altLang="zh-TW" b="0" dirty="0" err="1" smtClean="0"/>
              <a:t>addr</a:t>
            </a:r>
            <a:r>
              <a:rPr lang="en-US" altLang="zh-TW" b="0" dirty="0" smtClean="0"/>
              <a:t>:}</a:t>
            </a:r>
          </a:p>
          <a:p>
            <a:r>
              <a:rPr lang="en-US" altLang="zh-TW" b="0" dirty="0" smtClean="0"/>
              <a:t>echo "eth0 : ${</a:t>
            </a:r>
            <a:r>
              <a:rPr lang="en-US" altLang="zh-TW" b="0" dirty="0" err="1" smtClean="0"/>
              <a:t>i</a:t>
            </a:r>
            <a:r>
              <a:rPr lang="en-US" altLang="zh-TW" b="0" dirty="0" smtClean="0"/>
              <a:t>%% *}"</a:t>
            </a:r>
          </a:p>
          <a:p>
            <a:endParaRPr lang="en-US" altLang="zh-TW" b="0" dirty="0" smtClean="0"/>
          </a:p>
          <a:p>
            <a:r>
              <a:rPr lang="en-US" altLang="zh-TW" b="0" dirty="0" smtClean="0"/>
              <a:t>g=$(route -n | grep -e '^0.0.0.0')</a:t>
            </a:r>
          </a:p>
          <a:p>
            <a:r>
              <a:rPr lang="en-US" altLang="zh-TW" b="0" dirty="0" smtClean="0"/>
              <a:t>g=$(echo $g | cut -d ' ' -f2)</a:t>
            </a:r>
          </a:p>
          <a:p>
            <a:r>
              <a:rPr lang="en-US" altLang="zh-TW" b="0" dirty="0" smtClean="0"/>
              <a:t>echo "</a:t>
            </a:r>
            <a:r>
              <a:rPr lang="en-US" altLang="zh-TW" b="0" dirty="0" err="1" smtClean="0"/>
              <a:t>gw</a:t>
            </a:r>
            <a:r>
              <a:rPr lang="en-US" altLang="zh-TW" b="0" dirty="0" smtClean="0"/>
              <a:t> : $g"</a:t>
            </a:r>
          </a:p>
          <a:p>
            <a:endParaRPr lang="en-US" altLang="zh-TW" b="0" dirty="0" smtClean="0"/>
          </a:p>
          <a:p>
            <a:r>
              <a:rPr lang="en-US" altLang="zh-TW" b="0" dirty="0" smtClean="0"/>
              <a:t>d=$(cat /</a:t>
            </a:r>
            <a:r>
              <a:rPr lang="en-US" altLang="zh-TW" b="0" dirty="0" err="1" smtClean="0"/>
              <a:t>etc</a:t>
            </a:r>
            <a:r>
              <a:rPr lang="en-US" altLang="zh-TW" b="0" dirty="0" smtClean="0"/>
              <a:t>/</a:t>
            </a:r>
            <a:r>
              <a:rPr lang="en-US" altLang="zh-TW" b="0" dirty="0" err="1" smtClean="0"/>
              <a:t>resolv.conf</a:t>
            </a:r>
            <a:r>
              <a:rPr lang="en-US" altLang="zh-TW" b="0" dirty="0" smtClean="0"/>
              <a:t> | cut -d ' ' -f2)</a:t>
            </a:r>
          </a:p>
          <a:p>
            <a:r>
              <a:rPr lang="en-US" altLang="zh-TW" b="0" dirty="0" smtClean="0"/>
              <a:t>echo "</a:t>
            </a:r>
            <a:r>
              <a:rPr lang="en-US" altLang="zh-TW" b="0" dirty="0" err="1" smtClean="0"/>
              <a:t>dns</a:t>
            </a:r>
            <a:r>
              <a:rPr lang="en-US" altLang="zh-TW" b="0" dirty="0" smtClean="0"/>
              <a:t> : $d"</a:t>
            </a:r>
          </a:p>
          <a:p>
            <a:endParaRPr lang="en-US" altLang="zh-TW" b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15AEB7-1A3E-40F9-96AF-5A84A119402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116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9841-2192-4411-BACE-6BB2BF9AE952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9598-31DC-49E5-A21C-CEE4AD668E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03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9841-2192-4411-BACE-6BB2BF9AE952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9598-31DC-49E5-A21C-CEE4AD668E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31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9841-2192-4411-BACE-6BB2BF9AE952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9598-31DC-49E5-A21C-CEE4AD668E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11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9841-2192-4411-BACE-6BB2BF9AE952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9598-31DC-49E5-A21C-CEE4AD668E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80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9841-2192-4411-BACE-6BB2BF9AE952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9598-31DC-49E5-A21C-CEE4AD668E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51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9841-2192-4411-BACE-6BB2BF9AE952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9598-31DC-49E5-A21C-CEE4AD668E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52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9841-2192-4411-BACE-6BB2BF9AE952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9598-31DC-49E5-A21C-CEE4AD668E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76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9841-2192-4411-BACE-6BB2BF9AE952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9598-31DC-49E5-A21C-CEE4AD668E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9841-2192-4411-BACE-6BB2BF9AE952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9598-31DC-49E5-A21C-CEE4AD668E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18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9841-2192-4411-BACE-6BB2BF9AE952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9598-31DC-49E5-A21C-CEE4AD668E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76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9841-2192-4411-BACE-6BB2BF9AE952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9598-31DC-49E5-A21C-CEE4AD668E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30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29841-2192-4411-BACE-6BB2BF9AE952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39598-31DC-49E5-A21C-CEE4AD668E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05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gradFill>
            <a:gsLst>
              <a:gs pos="0">
                <a:srgbClr val="FF00FF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</a:gradFill>
        </p:spPr>
        <p:txBody>
          <a:bodyPr anchor="ctr">
            <a:normAutofit/>
          </a:bodyPr>
          <a:lstStyle/>
          <a:p>
            <a:r>
              <a:rPr kumimoji="1" lang="zh-TW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顯示</a:t>
            </a:r>
            <a:r>
              <a:rPr kumimoji="1" lang="en-US" altLang="zh-TW" sz="495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Default</a:t>
            </a:r>
            <a:r>
              <a:rPr kumimoji="1" lang="en-US" altLang="zh-TW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Gateway</a:t>
            </a:r>
            <a:endParaRPr lang="zh-TW" altLang="en-US" sz="4050" dirty="0"/>
          </a:p>
        </p:txBody>
      </p:sp>
    </p:spTree>
    <p:extLst>
      <p:ext uri="{BB962C8B-B14F-4D97-AF65-F5344CB8AC3E}">
        <p14:creationId xmlns:p14="http://schemas.microsoft.com/office/powerpoint/2010/main" val="332725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ROUTE-</a:t>
            </a:r>
            <a:r>
              <a:rPr kumimoji="1"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顯示</a:t>
            </a:r>
            <a:r>
              <a:rPr kumimoji="1" lang="en-US" altLang="zh-TW" sz="2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Default Gateway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Linux</a:t>
            </a:r>
            <a:r>
              <a:rPr lang="zh-TW" altLang="en-US" dirty="0"/>
              <a:t>系統的</a:t>
            </a:r>
            <a:r>
              <a:rPr lang="en-US" altLang="zh-TW" dirty="0"/>
              <a:t>route</a:t>
            </a:r>
            <a:r>
              <a:rPr lang="zh-TW" altLang="en-US" dirty="0"/>
              <a:t>命令用於顯示和操作</a:t>
            </a:r>
            <a:r>
              <a:rPr lang="en-US" altLang="zh-TW" dirty="0"/>
              <a:t>IP</a:t>
            </a:r>
            <a:r>
              <a:rPr lang="zh-TW" altLang="en-US" dirty="0"/>
              <a:t>路由表（</a:t>
            </a:r>
            <a:r>
              <a:rPr lang="en-US" altLang="zh-TW" dirty="0"/>
              <a:t>show / manipulate the IP routing table</a:t>
            </a:r>
            <a:r>
              <a:rPr lang="zh-TW" altLang="en-US" dirty="0"/>
              <a:t>）</a:t>
            </a:r>
            <a:endParaRPr lang="en-US" altLang="zh-TW" dirty="0"/>
          </a:p>
          <a:p>
            <a:endParaRPr lang="en-US" altLang="zh-CN" b="1" dirty="0"/>
          </a:p>
          <a:p>
            <a:r>
              <a:rPr lang="en-US" altLang="zh-CN" b="1" dirty="0"/>
              <a:t>Route –n</a:t>
            </a:r>
          </a:p>
          <a:p>
            <a:r>
              <a:rPr lang="en-US" altLang="zh-TW" dirty="0"/>
              <a:t>-n </a:t>
            </a:r>
            <a:r>
              <a:rPr lang="zh-TW" altLang="en-US" dirty="0"/>
              <a:t>不解析名字</a:t>
            </a:r>
            <a:r>
              <a:rPr lang="en-US" altLang="zh-TW" dirty="0"/>
              <a:t>,</a:t>
            </a:r>
            <a:r>
              <a:rPr lang="zh-CN" altLang="en-US" dirty="0"/>
              <a:t>不執行</a:t>
            </a:r>
            <a:r>
              <a:rPr lang="en-US" altLang="zh-CN" dirty="0"/>
              <a:t>DNS</a:t>
            </a:r>
            <a:r>
              <a:rPr lang="zh-CN" altLang="en-US" dirty="0"/>
              <a:t>反向查找，直接顯示數位形式的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en-US" altLang="zh-TW" dirty="0"/>
              <a:t>	</a:t>
            </a:r>
            <a:r>
              <a:rPr lang="zh-TW" altLang="en-US" dirty="0"/>
              <a:t>可得知</a:t>
            </a:r>
            <a:r>
              <a:rPr lang="en-US" altLang="zh-TW" dirty="0" err="1"/>
              <a:t>GateWay</a:t>
            </a:r>
            <a:endParaRPr lang="en-US" altLang="zh-TW" dirty="0"/>
          </a:p>
          <a:p>
            <a:endParaRPr lang="en-US" altLang="zh-CN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82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2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kumimoji="1" lang="zh-TW" altLang="en-US" sz="2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方法一</a:t>
            </a:r>
            <a:r>
              <a:rPr kumimoji="1" lang="en-US" altLang="zh-TW" sz="2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zh-TW" altLang="en-US" dirty="0" smtClean="0"/>
              <a:t>操作練習</a:t>
            </a:r>
            <a:r>
              <a:rPr lang="en-US" altLang="zh-TW" dirty="0" smtClean="0"/>
              <a:t>:</a:t>
            </a:r>
            <a:r>
              <a:rPr kumimoji="1" lang="zh-TW" altLang="en-US" sz="3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顯示</a:t>
            </a:r>
            <a:r>
              <a:rPr kumimoji="1" lang="en-US" altLang="zh-TW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Default Gateway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825752" y="1885950"/>
            <a:ext cx="4498848" cy="35112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350" dirty="0">
                <a:solidFill>
                  <a:srgbClr val="00B0F0"/>
                </a:solidFill>
              </a:rPr>
              <a:t>$</a:t>
            </a:r>
            <a:r>
              <a:rPr lang="en-US" altLang="zh-TW" sz="1350" dirty="0"/>
              <a:t> </a:t>
            </a:r>
            <a:r>
              <a:rPr lang="en-US" altLang="zh-TW" sz="1800" dirty="0"/>
              <a:t>route -n</a:t>
            </a:r>
          </a:p>
          <a:p>
            <a:pPr marL="0" indent="0">
              <a:buNone/>
            </a:pPr>
            <a:r>
              <a:rPr lang="en-US" altLang="zh-TW" sz="1350" dirty="0">
                <a:solidFill>
                  <a:srgbClr val="2BF565"/>
                </a:solidFill>
              </a:rPr>
              <a:t>Kernel IP routing table</a:t>
            </a:r>
          </a:p>
          <a:p>
            <a:pPr marL="0" indent="0">
              <a:buNone/>
            </a:pPr>
            <a:r>
              <a:rPr lang="en-US" altLang="zh-TW" sz="1050" dirty="0">
                <a:solidFill>
                  <a:srgbClr val="2BF565"/>
                </a:solidFill>
              </a:rPr>
              <a:t>Destination     Gateway         </a:t>
            </a:r>
            <a:r>
              <a:rPr lang="en-US" altLang="zh-TW" sz="1050" dirty="0" err="1">
                <a:solidFill>
                  <a:srgbClr val="2BF565"/>
                </a:solidFill>
              </a:rPr>
              <a:t>Genmask</a:t>
            </a:r>
            <a:r>
              <a:rPr lang="en-US" altLang="zh-TW" sz="1050" dirty="0">
                <a:solidFill>
                  <a:srgbClr val="2BF565"/>
                </a:solidFill>
              </a:rPr>
              <a:t>         Flags Metric Ref    Use </a:t>
            </a:r>
            <a:r>
              <a:rPr lang="en-US" altLang="zh-TW" sz="1050" dirty="0" err="1">
                <a:solidFill>
                  <a:srgbClr val="2BF565"/>
                </a:solidFill>
              </a:rPr>
              <a:t>Iface</a:t>
            </a:r>
            <a:endParaRPr lang="en-US" altLang="zh-TW" sz="1050" dirty="0">
              <a:solidFill>
                <a:srgbClr val="2BF565"/>
              </a:solidFill>
            </a:endParaRPr>
          </a:p>
          <a:p>
            <a:pPr marL="0" indent="0">
              <a:buNone/>
            </a:pPr>
            <a:r>
              <a:rPr lang="en-US" altLang="zh-TW" sz="1050" dirty="0">
                <a:solidFill>
                  <a:srgbClr val="2BF565"/>
                </a:solidFill>
              </a:rPr>
              <a:t>0.0.0.0         172.30.0.254    0.0.0.0         UG    0      0        0 eth0</a:t>
            </a:r>
          </a:p>
          <a:p>
            <a:pPr marL="0" indent="0">
              <a:buNone/>
            </a:pPr>
            <a:r>
              <a:rPr lang="en-US" altLang="zh-TW" sz="1050" dirty="0">
                <a:solidFill>
                  <a:srgbClr val="2BF565"/>
                </a:solidFill>
              </a:rPr>
              <a:t>172.30.0.0      0.0.0.0         255.255.255.0   U     0      0        0 eth0</a:t>
            </a:r>
          </a:p>
          <a:p>
            <a:pPr marL="0" indent="0">
              <a:buNone/>
            </a:pPr>
            <a:r>
              <a:rPr lang="en-US" altLang="zh-TW" sz="1350" dirty="0">
                <a:solidFill>
                  <a:srgbClr val="00B0F0"/>
                </a:solidFill>
              </a:rPr>
              <a:t>$</a:t>
            </a:r>
            <a:r>
              <a:rPr lang="en-US" altLang="zh-TW" sz="1350" dirty="0"/>
              <a:t> </a:t>
            </a:r>
            <a:r>
              <a:rPr lang="en-US" altLang="zh-TW" sz="1800" dirty="0"/>
              <a:t>route -n |</a:t>
            </a:r>
            <a:r>
              <a:rPr lang="en-US" altLang="zh-TW" sz="1800" dirty="0" err="1"/>
              <a:t>tr</a:t>
            </a:r>
            <a:r>
              <a:rPr lang="en-US" altLang="zh-TW" sz="1800" dirty="0"/>
              <a:t> -s " "</a:t>
            </a:r>
          </a:p>
          <a:p>
            <a:pPr marL="0" indent="0">
              <a:buNone/>
            </a:pPr>
            <a:r>
              <a:rPr lang="en-US" altLang="zh-TW" sz="1350" dirty="0">
                <a:solidFill>
                  <a:srgbClr val="2BF565"/>
                </a:solidFill>
              </a:rPr>
              <a:t>Kernel IP routing table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rgbClr val="2BF565"/>
                </a:solidFill>
              </a:rPr>
              <a:t>Destination Gateway </a:t>
            </a:r>
            <a:r>
              <a:rPr lang="en-US" altLang="zh-TW" sz="1200" dirty="0" err="1">
                <a:solidFill>
                  <a:srgbClr val="2BF565"/>
                </a:solidFill>
              </a:rPr>
              <a:t>Genmask</a:t>
            </a:r>
            <a:r>
              <a:rPr lang="en-US" altLang="zh-TW" sz="1200" dirty="0">
                <a:solidFill>
                  <a:srgbClr val="2BF565"/>
                </a:solidFill>
              </a:rPr>
              <a:t> Flags Metric Ref Use </a:t>
            </a:r>
            <a:r>
              <a:rPr lang="en-US" altLang="zh-TW" sz="1200" dirty="0" err="1">
                <a:solidFill>
                  <a:srgbClr val="2BF565"/>
                </a:solidFill>
              </a:rPr>
              <a:t>Iface</a:t>
            </a:r>
            <a:endParaRPr lang="en-US" altLang="zh-TW" sz="1200" dirty="0">
              <a:solidFill>
                <a:srgbClr val="2BF565"/>
              </a:solidFill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rgbClr val="FF0000"/>
                </a:solidFill>
              </a:rPr>
              <a:t>0.0.0.0</a:t>
            </a:r>
            <a:r>
              <a:rPr lang="en-US" altLang="zh-TW" sz="1200" dirty="0">
                <a:solidFill>
                  <a:srgbClr val="2BF565"/>
                </a:solidFill>
              </a:rPr>
              <a:t> 172.30.0.254 0.0.0.0 UG 0 0 0 eth0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rgbClr val="2BF565"/>
                </a:solidFill>
              </a:rPr>
              <a:t>172.30.0.0 </a:t>
            </a:r>
            <a:r>
              <a:rPr lang="en-US" altLang="zh-TW" sz="1200" dirty="0">
                <a:solidFill>
                  <a:srgbClr val="FF0000"/>
                </a:solidFill>
              </a:rPr>
              <a:t>0.0.0.0</a:t>
            </a:r>
            <a:r>
              <a:rPr lang="en-US" altLang="zh-TW" sz="1200" dirty="0">
                <a:solidFill>
                  <a:srgbClr val="2BF565"/>
                </a:solidFill>
              </a:rPr>
              <a:t> 255.255.255.0 U 0 0 0 eth0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40822" y="1885950"/>
            <a:ext cx="4319331" cy="351129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sz="2700" dirty="0">
                <a:solidFill>
                  <a:srgbClr val="00B0F0"/>
                </a:solidFill>
              </a:rPr>
              <a:t>$</a:t>
            </a:r>
            <a:r>
              <a:rPr lang="en-US" altLang="zh-TW" sz="2700" dirty="0"/>
              <a:t> route -n |</a:t>
            </a:r>
            <a:r>
              <a:rPr lang="en-US" altLang="zh-TW" sz="2700" dirty="0" err="1"/>
              <a:t>tr</a:t>
            </a:r>
            <a:r>
              <a:rPr lang="en-US" altLang="zh-TW" sz="2700" dirty="0"/>
              <a:t> -s " "|cut -d " " -f 2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2BF565"/>
                </a:solidFill>
              </a:rPr>
              <a:t>IP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2BF565"/>
                </a:solidFill>
              </a:rPr>
              <a:t>Gateway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2BF565"/>
                </a:solidFill>
              </a:rPr>
              <a:t>172.30.0.254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2BF565"/>
                </a:solidFill>
              </a:rPr>
              <a:t>0.0.0.0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B0F0"/>
                </a:solidFill>
              </a:rPr>
              <a:t>$</a:t>
            </a:r>
            <a:r>
              <a:rPr lang="en-US" altLang="zh-TW" dirty="0"/>
              <a:t> </a:t>
            </a:r>
            <a:r>
              <a:rPr lang="en-US" altLang="zh-TW" sz="2700" dirty="0"/>
              <a:t>route -n |</a:t>
            </a:r>
            <a:r>
              <a:rPr lang="en-US" altLang="zh-TW" sz="2700" dirty="0" err="1"/>
              <a:t>tr</a:t>
            </a:r>
            <a:r>
              <a:rPr lang="en-US" altLang="zh-TW" sz="2700" dirty="0"/>
              <a:t> -s " "|</a:t>
            </a:r>
            <a:r>
              <a:rPr lang="en-US" altLang="zh-TW" sz="2700" dirty="0" err="1"/>
              <a:t>grep</a:t>
            </a:r>
            <a:r>
              <a:rPr lang="en-US" altLang="zh-TW" sz="2700" dirty="0"/>
              <a:t> "0.0.0.0" |cut -d " " -f 2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2BF565"/>
                </a:solidFill>
              </a:rPr>
              <a:t>172.30.0.254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2BF565"/>
                </a:solidFill>
              </a:rPr>
              <a:t>0.0.0.0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B0F0"/>
                </a:solidFill>
              </a:rPr>
              <a:t>$</a:t>
            </a:r>
            <a:r>
              <a:rPr lang="en-US" altLang="zh-TW" dirty="0"/>
              <a:t> route -n |</a:t>
            </a:r>
            <a:r>
              <a:rPr lang="en-US" altLang="zh-TW" dirty="0" err="1"/>
              <a:t>tr</a:t>
            </a:r>
            <a:r>
              <a:rPr lang="en-US" altLang="zh-TW" dirty="0"/>
              <a:t> -s " "|</a:t>
            </a:r>
            <a:r>
              <a:rPr lang="en-US" altLang="zh-TW" dirty="0" err="1"/>
              <a:t>grep</a:t>
            </a:r>
            <a:r>
              <a:rPr lang="en-US" altLang="zh-TW" dirty="0"/>
              <a:t> "0.0.0.0" |head -n 1|cut -d " " -f 2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2BF565"/>
                </a:solidFill>
              </a:rPr>
              <a:t>172.30.0.254</a:t>
            </a:r>
            <a:endParaRPr lang="zh-TW" altLang="en-US" dirty="0">
              <a:solidFill>
                <a:srgbClr val="2BF565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555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3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kumimoji="1" lang="zh-TW" altLang="en-US" sz="3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方法二</a:t>
            </a:r>
            <a:r>
              <a:rPr kumimoji="1" lang="en-US" altLang="zh-TW" sz="3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kumimoji="1" lang="zh-TW" altLang="en-US" sz="3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操作範例</a:t>
            </a:r>
            <a:r>
              <a:rPr kumimoji="1" lang="zh-TW" altLang="en-US" sz="27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kumimoji="1" lang="en-US" altLang="zh-TW" sz="27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kumimoji="1" lang="zh-TW" altLang="en-US" sz="27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kumimoji="1" lang="zh-TW" altLang="en-US" sz="3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顯示</a:t>
            </a:r>
            <a:r>
              <a:rPr kumimoji="1" lang="en-US" altLang="zh-TW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Default Gateway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$</a:t>
            </a:r>
            <a:r>
              <a:rPr lang="en-US" altLang="zh-TW" dirty="0"/>
              <a:t> route -n</a:t>
            </a:r>
          </a:p>
          <a:p>
            <a:r>
              <a:rPr lang="en-US" altLang="zh-TW" dirty="0">
                <a:solidFill>
                  <a:srgbClr val="2BF565"/>
                </a:solidFill>
              </a:rPr>
              <a:t>Kernel IP routing table</a:t>
            </a:r>
          </a:p>
          <a:p>
            <a:r>
              <a:rPr lang="en-US" altLang="zh-TW" dirty="0">
                <a:solidFill>
                  <a:srgbClr val="2BF565"/>
                </a:solidFill>
              </a:rPr>
              <a:t>Destination     Gateway         </a:t>
            </a:r>
            <a:r>
              <a:rPr lang="en-US" altLang="zh-TW" dirty="0" err="1">
                <a:solidFill>
                  <a:srgbClr val="2BF565"/>
                </a:solidFill>
              </a:rPr>
              <a:t>Genmask</a:t>
            </a:r>
            <a:r>
              <a:rPr lang="en-US" altLang="zh-TW" dirty="0">
                <a:solidFill>
                  <a:srgbClr val="2BF565"/>
                </a:solidFill>
              </a:rPr>
              <a:t>         Flags Metric Ref    Use </a:t>
            </a:r>
            <a:r>
              <a:rPr lang="en-US" altLang="zh-TW" dirty="0" err="1">
                <a:solidFill>
                  <a:srgbClr val="2BF565"/>
                </a:solidFill>
              </a:rPr>
              <a:t>Iface</a:t>
            </a:r>
            <a:endParaRPr lang="en-US" altLang="zh-TW" dirty="0">
              <a:solidFill>
                <a:srgbClr val="2BF565"/>
              </a:solidFill>
            </a:endParaRPr>
          </a:p>
          <a:p>
            <a:r>
              <a:rPr lang="en-US" altLang="zh-TW" dirty="0">
                <a:solidFill>
                  <a:srgbClr val="2BF565"/>
                </a:solidFill>
              </a:rPr>
              <a:t>0.0.0.0         172.30.0.254    0.0.0.0         UG    0      0        0 eth0</a:t>
            </a:r>
          </a:p>
          <a:p>
            <a:r>
              <a:rPr lang="en-US" altLang="zh-TW" dirty="0">
                <a:solidFill>
                  <a:srgbClr val="2BF565"/>
                </a:solidFill>
              </a:rPr>
              <a:t>172.30.0.0      0.0.0.0         255.255.255.0   U     0      0        0 eth0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$</a:t>
            </a:r>
            <a:r>
              <a:rPr lang="en-US" altLang="zh-TW" dirty="0"/>
              <a:t> route -n |</a:t>
            </a:r>
            <a:r>
              <a:rPr lang="en-US" altLang="zh-TW" dirty="0" err="1"/>
              <a:t>grep</a:t>
            </a:r>
            <a:r>
              <a:rPr lang="en-US" altLang="zh-TW" dirty="0"/>
              <a:t> '</a:t>
            </a:r>
            <a:r>
              <a:rPr lang="en-US" altLang="zh-TW" dirty="0">
                <a:solidFill>
                  <a:srgbClr val="FF0000"/>
                </a:solidFill>
              </a:rPr>
              <a:t>^</a:t>
            </a:r>
            <a:r>
              <a:rPr lang="en-US" altLang="zh-TW" dirty="0"/>
              <a:t>0.0.0.0'</a:t>
            </a:r>
          </a:p>
          <a:p>
            <a:r>
              <a:rPr lang="en-US" altLang="zh-TW" dirty="0">
                <a:solidFill>
                  <a:srgbClr val="2BF565"/>
                </a:solidFill>
              </a:rPr>
              <a:t>0.0.0.0         172.30.0.254    0.0.0.0         UG    0      0        0 eth0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B0F0"/>
                </a:solidFill>
              </a:rPr>
              <a:t>$</a:t>
            </a:r>
            <a:r>
              <a:rPr lang="en-US" altLang="zh-TW" dirty="0"/>
              <a:t> route -n |</a:t>
            </a:r>
            <a:r>
              <a:rPr lang="en-US" altLang="zh-TW" dirty="0" err="1"/>
              <a:t>grep</a:t>
            </a:r>
            <a:r>
              <a:rPr lang="en-US" altLang="zh-TW" dirty="0"/>
              <a:t> ^0.0.0.0 |</a:t>
            </a:r>
            <a:r>
              <a:rPr lang="en-US" altLang="zh-TW" dirty="0" err="1"/>
              <a:t>tr</a:t>
            </a:r>
            <a:r>
              <a:rPr lang="en-US" altLang="zh-TW" dirty="0"/>
              <a:t> -s " "</a:t>
            </a:r>
          </a:p>
          <a:p>
            <a:r>
              <a:rPr lang="en-US" altLang="zh-TW" dirty="0"/>
              <a:t>0.0.0.0 172.30.0.254 0.0.0.0 UG 0 0 0 eth0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B0F0"/>
                </a:solidFill>
              </a:rPr>
              <a:t>$</a:t>
            </a:r>
            <a:r>
              <a:rPr lang="en-US" altLang="zh-TW" dirty="0"/>
              <a:t> route -n |</a:t>
            </a:r>
            <a:r>
              <a:rPr lang="en-US" altLang="zh-TW" dirty="0" err="1"/>
              <a:t>grep</a:t>
            </a:r>
            <a:r>
              <a:rPr lang="en-US" altLang="zh-TW" dirty="0"/>
              <a:t> ^0.0.0.0 |</a:t>
            </a:r>
            <a:r>
              <a:rPr lang="en-US" altLang="zh-TW" dirty="0" err="1"/>
              <a:t>tr</a:t>
            </a:r>
            <a:r>
              <a:rPr lang="en-US" altLang="zh-TW" dirty="0"/>
              <a:t> -s " "|cut -d ' ' -f2</a:t>
            </a:r>
          </a:p>
          <a:p>
            <a:r>
              <a:rPr lang="en-US" altLang="zh-TW" dirty="0"/>
              <a:t>172.30.0.254</a:t>
            </a:r>
            <a:endParaRPr lang="zh-TW" altLang="en-US" dirty="0"/>
          </a:p>
        </p:txBody>
      </p:sp>
      <p:grpSp>
        <p:nvGrpSpPr>
          <p:cNvPr id="2" name="群組 1"/>
          <p:cNvGrpSpPr/>
          <p:nvPr/>
        </p:nvGrpSpPr>
        <p:grpSpPr>
          <a:xfrm>
            <a:off x="3549871" y="2039395"/>
            <a:ext cx="4268459" cy="1190566"/>
            <a:chOff x="2701159" y="1576193"/>
            <a:chExt cx="5691279" cy="1587421"/>
          </a:xfrm>
        </p:grpSpPr>
        <p:cxnSp>
          <p:nvCxnSpPr>
            <p:cNvPr id="6" name="直線單箭頭接點 5"/>
            <p:cNvCxnSpPr/>
            <p:nvPr/>
          </p:nvCxnSpPr>
          <p:spPr>
            <a:xfrm flipH="1">
              <a:off x="2701159" y="1776248"/>
              <a:ext cx="1734207" cy="1387366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字方塊 6"/>
            <p:cNvSpPr txBox="1"/>
            <p:nvPr/>
          </p:nvSpPr>
          <p:spPr>
            <a:xfrm>
              <a:off x="4435366" y="1576193"/>
              <a:ext cx="395707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>
                <a:defRPr/>
              </a:pPr>
              <a:r>
                <a:rPr lang="zh-TW" altLang="en-US" dirty="0">
                  <a:solidFill>
                    <a:srgbClr val="FF0000"/>
                  </a:solidFill>
                  <a:latin typeface="Georgia"/>
                  <a:ea typeface="新細明體" panose="02020500000000000000" pitchFamily="18" charset="-120"/>
                </a:rPr>
                <a:t>僅以</a:t>
              </a:r>
              <a:r>
                <a:rPr lang="en-US" altLang="zh-TW" dirty="0">
                  <a:solidFill>
                    <a:srgbClr val="FF0000"/>
                  </a:solidFill>
                  <a:latin typeface="Georgia"/>
                  <a:ea typeface="新細明體" panose="02020500000000000000" pitchFamily="18" charset="-120"/>
                </a:rPr>
                <a:t>0.0.0.0</a:t>
              </a:r>
              <a:r>
                <a:rPr lang="zh-TW" altLang="en-US" dirty="0">
                  <a:solidFill>
                    <a:srgbClr val="FF0000"/>
                  </a:solidFill>
                  <a:latin typeface="Georgia"/>
                  <a:ea typeface="新細明體" panose="02020500000000000000" pitchFamily="18" charset="-120"/>
                </a:rPr>
                <a:t>開頭</a:t>
              </a:r>
              <a:r>
                <a:rPr lang="en-US" altLang="zh-TW" dirty="0">
                  <a:solidFill>
                    <a:srgbClr val="FF0000"/>
                  </a:solidFill>
                  <a:latin typeface="Georgia"/>
                  <a:ea typeface="新細明體" panose="02020500000000000000" pitchFamily="18" charset="-120"/>
                </a:rPr>
                <a:t>(</a:t>
              </a:r>
              <a:r>
                <a:rPr lang="en-US" altLang="zh-TW" dirty="0">
                  <a:solidFill>
                    <a:srgbClr val="00B0F0"/>
                  </a:solidFill>
                  <a:latin typeface="Georgia"/>
                  <a:ea typeface="新細明體" panose="02020500000000000000" pitchFamily="18" charset="-120"/>
                </a:rPr>
                <a:t>^</a:t>
              </a:r>
              <a:r>
                <a:rPr lang="en-US" altLang="zh-TW" dirty="0">
                  <a:solidFill>
                    <a:srgbClr val="FF0000"/>
                  </a:solidFill>
                  <a:latin typeface="Georgia"/>
                  <a:ea typeface="新細明體" panose="02020500000000000000" pitchFamily="18" charset="-120"/>
                </a:rPr>
                <a:t>)</a:t>
              </a:r>
              <a:r>
                <a:rPr lang="zh-TW" altLang="en-US" dirty="0">
                  <a:solidFill>
                    <a:srgbClr val="FF0000"/>
                  </a:solidFill>
                  <a:latin typeface="Georgia"/>
                  <a:ea typeface="新細明體" panose="02020500000000000000" pitchFamily="18" charset="-120"/>
                </a:rPr>
                <a:t>的列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787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09506" y="1028700"/>
            <a:ext cx="6572993" cy="569214"/>
          </a:xfrm>
        </p:spPr>
        <p:txBody>
          <a:bodyPr>
            <a:noAutofit/>
          </a:bodyPr>
          <a:lstStyle/>
          <a:p>
            <a:r>
              <a:rPr kumimoji="1"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操作範例</a:t>
            </a:r>
            <a:r>
              <a:rPr kumimoji="1" lang="zh-TW" altLang="en-US" sz="3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kumimoji="1" lang="en-US" altLang="zh-TW" sz="3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kumimoji="1" lang="zh-TW" altLang="en-US" sz="3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kumimoji="1"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顯示</a:t>
            </a:r>
            <a:r>
              <a:rPr kumimoji="1" lang="en-US" altLang="zh-TW" sz="2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Default Gateway</a:t>
            </a:r>
            <a:endParaRPr kumimoji="1" lang="zh-TW" altLang="en-US" b="1" dirty="0">
              <a:latin typeface="Verdana" panose="020B0604030504040204" pitchFamily="34" charset="0"/>
              <a:ea typeface="標楷體" panose="03000509000000000000" pitchFamily="65" charset="-120"/>
              <a:cs typeface="Verdana" panose="020B060403050404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926287" y="5669072"/>
            <a:ext cx="858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defRPr/>
            </a:pPr>
            <a:r>
              <a:rPr lang="en-US" altLang="zh-TW" sz="12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2-</a:t>
            </a:r>
            <a:fld id="{9891FB00-0CDF-433B-AB71-E2F650223C35}" type="slidenum">
              <a:rPr lang="en-US" altLang="zh-TW" sz="120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defTabSz="342900">
                <a:defRPr/>
              </a:pPr>
              <a:t>5</a:t>
            </a:fld>
            <a:endParaRPr lang="zh-TW" altLang="en-US" sz="1200" dirty="0">
              <a:solidFill>
                <a:prstClr val="black"/>
              </a:solidFill>
              <a:latin typeface="Verdana" panose="020B0604030504040204" pitchFamily="34" charset="0"/>
              <a:ea typeface="新細明體" panose="02020500000000000000" pitchFamily="18" charset="-120"/>
              <a:cs typeface="Verdana" panose="020B060403050404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74276" y="1868465"/>
            <a:ext cx="6408223" cy="3485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>
              <a:defRPr/>
            </a:pPr>
            <a:r>
              <a:rPr lang="en-US" altLang="zh-TW" sz="1350" dirty="0">
                <a:solidFill>
                  <a:srgbClr val="C00000"/>
                </a:solidFill>
                <a:latin typeface="Georgia"/>
                <a:ea typeface="新細明體" panose="02020500000000000000" pitchFamily="18" charset="-120"/>
              </a:rPr>
              <a:t>$</a:t>
            </a:r>
            <a:r>
              <a:rPr lang="en-US" altLang="zh-TW" sz="1350" b="1" dirty="0">
                <a:solidFill>
                  <a:srgbClr val="0070C0"/>
                </a:solidFill>
                <a:latin typeface="Georgia"/>
                <a:ea typeface="新細明體" panose="02020500000000000000" pitchFamily="18" charset="-120"/>
              </a:rPr>
              <a:t> route -n</a:t>
            </a:r>
          </a:p>
          <a:p>
            <a:pPr defTabSz="342900">
              <a:defRPr/>
            </a:pPr>
            <a:r>
              <a:rPr lang="en-US" altLang="zh-TW" sz="1200" dirty="0">
                <a:solidFill>
                  <a:srgbClr val="C00000"/>
                </a:solidFill>
                <a:latin typeface="Georgia"/>
                <a:ea typeface="新細明體" panose="02020500000000000000" pitchFamily="18" charset="-120"/>
              </a:rPr>
              <a:t>Kernel IP routing table</a:t>
            </a:r>
          </a:p>
          <a:p>
            <a:pPr defTabSz="342900">
              <a:defRPr/>
            </a:pPr>
            <a:r>
              <a:rPr lang="en-US" altLang="zh-TW" sz="1200" dirty="0">
                <a:solidFill>
                  <a:srgbClr val="C00000"/>
                </a:solidFill>
                <a:latin typeface="Georgia"/>
                <a:ea typeface="新細明體" panose="02020500000000000000" pitchFamily="18" charset="-120"/>
              </a:rPr>
              <a:t>Destination     Gateway         </a:t>
            </a:r>
            <a:r>
              <a:rPr lang="en-US" altLang="zh-TW" sz="1200" dirty="0" err="1">
                <a:solidFill>
                  <a:srgbClr val="C00000"/>
                </a:solidFill>
                <a:latin typeface="Georgia"/>
                <a:ea typeface="新細明體" panose="02020500000000000000" pitchFamily="18" charset="-120"/>
              </a:rPr>
              <a:t>Genmask</a:t>
            </a:r>
            <a:r>
              <a:rPr lang="en-US" altLang="zh-TW" sz="1200" dirty="0">
                <a:solidFill>
                  <a:srgbClr val="C00000"/>
                </a:solidFill>
                <a:latin typeface="Georgia"/>
                <a:ea typeface="新細明體" panose="02020500000000000000" pitchFamily="18" charset="-120"/>
              </a:rPr>
              <a:t>         Flags Metric Ref    Use </a:t>
            </a:r>
            <a:r>
              <a:rPr lang="en-US" altLang="zh-TW" sz="1200" dirty="0" err="1">
                <a:solidFill>
                  <a:srgbClr val="C00000"/>
                </a:solidFill>
                <a:latin typeface="Georgia"/>
                <a:ea typeface="新細明體" panose="02020500000000000000" pitchFamily="18" charset="-120"/>
              </a:rPr>
              <a:t>Iface</a:t>
            </a:r>
            <a:endParaRPr lang="en-US" altLang="zh-TW" sz="1200" dirty="0">
              <a:solidFill>
                <a:srgbClr val="C00000"/>
              </a:solidFill>
              <a:latin typeface="Georgia"/>
              <a:ea typeface="新細明體" panose="02020500000000000000" pitchFamily="18" charset="-120"/>
            </a:endParaRPr>
          </a:p>
          <a:p>
            <a:pPr defTabSz="342900">
              <a:defRPr/>
            </a:pPr>
            <a:r>
              <a:rPr lang="en-US" altLang="zh-TW" sz="1200" dirty="0">
                <a:solidFill>
                  <a:srgbClr val="C00000"/>
                </a:solidFill>
                <a:latin typeface="Georgia"/>
                <a:ea typeface="新細明體" panose="02020500000000000000" pitchFamily="18" charset="-120"/>
              </a:rPr>
              <a:t>0.0.0.0         172.17.0.1      0.0.0.0         UG    0      0        0 eth0</a:t>
            </a:r>
          </a:p>
          <a:p>
            <a:pPr defTabSz="342900">
              <a:defRPr/>
            </a:pPr>
            <a:r>
              <a:rPr lang="en-US" altLang="zh-TW" sz="1200" dirty="0">
                <a:solidFill>
                  <a:srgbClr val="C00000"/>
                </a:solidFill>
                <a:latin typeface="Georgia"/>
                <a:ea typeface="新細明體" panose="02020500000000000000" pitchFamily="18" charset="-120"/>
              </a:rPr>
              <a:t>172.17.0.0      0.0.0.0         255.255.0.0     U     0      0        0 eth0</a:t>
            </a:r>
          </a:p>
          <a:p>
            <a:pPr defTabSz="342900">
              <a:defRPr/>
            </a:pPr>
            <a:r>
              <a:rPr lang="en-US" altLang="zh-TW" sz="1350" dirty="0">
                <a:solidFill>
                  <a:srgbClr val="C00000"/>
                </a:solidFill>
                <a:latin typeface="Georgia"/>
                <a:ea typeface="新細明體" panose="02020500000000000000" pitchFamily="18" charset="-120"/>
              </a:rPr>
              <a:t>$ </a:t>
            </a:r>
            <a:r>
              <a:rPr lang="en-US" altLang="zh-TW" sz="1350" b="1" dirty="0">
                <a:solidFill>
                  <a:srgbClr val="0070C0"/>
                </a:solidFill>
                <a:latin typeface="Georgia"/>
                <a:ea typeface="新細明體" panose="02020500000000000000" pitchFamily="18" charset="-120"/>
              </a:rPr>
              <a:t>route -n | grep 0.0.0.0</a:t>
            </a:r>
          </a:p>
          <a:p>
            <a:pPr defTabSz="342900">
              <a:defRPr/>
            </a:pPr>
            <a:r>
              <a:rPr lang="en-US" altLang="zh-TW" sz="1200" dirty="0">
                <a:solidFill>
                  <a:srgbClr val="C00000"/>
                </a:solidFill>
                <a:latin typeface="Georgia"/>
                <a:ea typeface="新細明體" panose="02020500000000000000" pitchFamily="18" charset="-120"/>
              </a:rPr>
              <a:t>0.0.0.0         172.17.0.1      0.0.0.0         UG    0      0        0 eth0</a:t>
            </a:r>
          </a:p>
          <a:p>
            <a:pPr defTabSz="342900">
              <a:defRPr/>
            </a:pPr>
            <a:r>
              <a:rPr lang="en-US" altLang="zh-TW" sz="1200" dirty="0">
                <a:solidFill>
                  <a:srgbClr val="C00000"/>
                </a:solidFill>
                <a:latin typeface="Georgia"/>
                <a:ea typeface="新細明體" panose="02020500000000000000" pitchFamily="18" charset="-120"/>
              </a:rPr>
              <a:t>172.17.0.0      0.0.0.0         255.255.0.0     U     0      0        0 eth0</a:t>
            </a:r>
          </a:p>
          <a:p>
            <a:pPr defTabSz="342900">
              <a:defRPr/>
            </a:pPr>
            <a:endParaRPr lang="en-US" altLang="zh-TW" sz="1350" dirty="0">
              <a:solidFill>
                <a:srgbClr val="C00000"/>
              </a:solidFill>
              <a:latin typeface="Georgia"/>
              <a:ea typeface="新細明體" panose="02020500000000000000" pitchFamily="18" charset="-120"/>
            </a:endParaRPr>
          </a:p>
          <a:p>
            <a:pPr defTabSz="342900">
              <a:defRPr/>
            </a:pPr>
            <a:r>
              <a:rPr lang="en-US" altLang="zh-TW" sz="1350" dirty="0">
                <a:solidFill>
                  <a:srgbClr val="C00000"/>
                </a:solidFill>
                <a:latin typeface="Georgia"/>
                <a:ea typeface="新細明體" panose="02020500000000000000" pitchFamily="18" charset="-120"/>
              </a:rPr>
              <a:t>$ </a:t>
            </a:r>
            <a:r>
              <a:rPr lang="en-US" altLang="zh-TW" sz="1350" b="1" dirty="0">
                <a:solidFill>
                  <a:srgbClr val="0070C0"/>
                </a:solidFill>
                <a:latin typeface="Georgia"/>
                <a:ea typeface="新細明體" panose="02020500000000000000" pitchFamily="18" charset="-120"/>
              </a:rPr>
              <a:t>route -n | grep -e '^0.0.0.0'</a:t>
            </a:r>
          </a:p>
          <a:p>
            <a:pPr defTabSz="342900">
              <a:defRPr/>
            </a:pPr>
            <a:r>
              <a:rPr lang="en-US" altLang="zh-TW" sz="1350" dirty="0">
                <a:solidFill>
                  <a:srgbClr val="C00000"/>
                </a:solidFill>
                <a:latin typeface="Georgia"/>
                <a:ea typeface="新細明體" panose="02020500000000000000" pitchFamily="18" charset="-120"/>
              </a:rPr>
              <a:t>0.0.0.0         172.17.0.1      0.0.0.0         UG    0      0        0 eth0</a:t>
            </a:r>
          </a:p>
          <a:p>
            <a:pPr defTabSz="342900">
              <a:defRPr/>
            </a:pPr>
            <a:endParaRPr lang="en-US" altLang="zh-TW" sz="1350" dirty="0">
              <a:solidFill>
                <a:srgbClr val="C00000"/>
              </a:solidFill>
              <a:latin typeface="Georgia"/>
              <a:ea typeface="新細明體" panose="02020500000000000000" pitchFamily="18" charset="-120"/>
            </a:endParaRPr>
          </a:p>
          <a:p>
            <a:pPr defTabSz="342900">
              <a:defRPr/>
            </a:pPr>
            <a:r>
              <a:rPr lang="en-US" altLang="zh-TW" sz="1350" dirty="0">
                <a:solidFill>
                  <a:srgbClr val="C00000"/>
                </a:solidFill>
                <a:latin typeface="Georgia"/>
                <a:ea typeface="新細明體" panose="02020500000000000000" pitchFamily="18" charset="-120"/>
              </a:rPr>
              <a:t>$ </a:t>
            </a:r>
            <a:r>
              <a:rPr lang="en-US" altLang="zh-TW" sz="1350" b="1" dirty="0">
                <a:solidFill>
                  <a:srgbClr val="0070C0"/>
                </a:solidFill>
                <a:latin typeface="Georgia"/>
                <a:ea typeface="新細明體" panose="02020500000000000000" pitchFamily="18" charset="-120"/>
              </a:rPr>
              <a:t>g=$(route -n | grep -e '^0.0.0.0')</a:t>
            </a:r>
          </a:p>
          <a:p>
            <a:pPr defTabSz="342900">
              <a:defRPr/>
            </a:pPr>
            <a:r>
              <a:rPr lang="en-US" altLang="zh-TW" sz="1350" dirty="0">
                <a:solidFill>
                  <a:srgbClr val="C00000"/>
                </a:solidFill>
                <a:latin typeface="Georgia"/>
                <a:ea typeface="新細明體" panose="02020500000000000000" pitchFamily="18" charset="-120"/>
              </a:rPr>
              <a:t>$ </a:t>
            </a:r>
            <a:r>
              <a:rPr lang="en-US" altLang="zh-TW" sz="1350" b="1" dirty="0">
                <a:solidFill>
                  <a:srgbClr val="0070C0"/>
                </a:solidFill>
                <a:latin typeface="Georgia"/>
                <a:ea typeface="新細明體" panose="02020500000000000000" pitchFamily="18" charset="-120"/>
              </a:rPr>
              <a:t>echo $g</a:t>
            </a:r>
          </a:p>
          <a:p>
            <a:pPr defTabSz="342900">
              <a:defRPr/>
            </a:pPr>
            <a:r>
              <a:rPr lang="en-US" altLang="zh-TW" sz="1350" dirty="0">
                <a:solidFill>
                  <a:srgbClr val="C00000"/>
                </a:solidFill>
                <a:latin typeface="Georgia"/>
                <a:ea typeface="新細明體" panose="02020500000000000000" pitchFamily="18" charset="-120"/>
              </a:rPr>
              <a:t>0.0.0.0 172.17.0.1 0.0.0.0 UG 0 0 0 eth0</a:t>
            </a:r>
          </a:p>
          <a:p>
            <a:pPr defTabSz="342900">
              <a:defRPr/>
            </a:pPr>
            <a:r>
              <a:rPr lang="en-US" altLang="zh-TW" sz="1350" dirty="0">
                <a:solidFill>
                  <a:srgbClr val="C00000"/>
                </a:solidFill>
                <a:latin typeface="Georgia"/>
                <a:ea typeface="新細明體" panose="02020500000000000000" pitchFamily="18" charset="-120"/>
              </a:rPr>
              <a:t>$ </a:t>
            </a:r>
            <a:r>
              <a:rPr lang="en-US" altLang="zh-TW" sz="1350" b="1" dirty="0">
                <a:solidFill>
                  <a:srgbClr val="0070C0"/>
                </a:solidFill>
                <a:latin typeface="Georgia"/>
                <a:ea typeface="新細明體" panose="02020500000000000000" pitchFamily="18" charset="-120"/>
              </a:rPr>
              <a:t>echo $g | cut -d ' ' -f2</a:t>
            </a:r>
          </a:p>
          <a:p>
            <a:pPr defTabSz="342900">
              <a:defRPr/>
            </a:pPr>
            <a:r>
              <a:rPr lang="en-US" altLang="zh-TW" sz="1350" dirty="0">
                <a:solidFill>
                  <a:srgbClr val="C00000"/>
                </a:solidFill>
                <a:latin typeface="Georgia"/>
                <a:ea typeface="新細明體" panose="02020500000000000000" pitchFamily="18" charset="-120"/>
              </a:rPr>
              <a:t>172.17.0.1</a:t>
            </a:r>
          </a:p>
        </p:txBody>
      </p:sp>
    </p:spTree>
    <p:extLst>
      <p:ext uri="{BB962C8B-B14F-4D97-AF65-F5344CB8AC3E}">
        <p14:creationId xmlns:p14="http://schemas.microsoft.com/office/powerpoint/2010/main" val="3508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gradFill>
            <a:gsLst>
              <a:gs pos="0">
                <a:srgbClr val="F725AC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</a:gradFill>
        </p:spPr>
        <p:txBody>
          <a:bodyPr anchor="ctr"/>
          <a:lstStyle/>
          <a:p>
            <a:r>
              <a:rPr kumimoji="1" lang="zh-TW" altLang="en-US" sz="495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顯示</a:t>
            </a:r>
            <a:r>
              <a:rPr kumimoji="1" lang="en-US" altLang="zh-TW" sz="4950" b="1" dirty="0">
                <a:latin typeface="標楷體" panose="03000509000000000000" pitchFamily="65" charset="-120"/>
                <a:ea typeface="標楷體" panose="03000509000000000000" pitchFamily="65" charset="-120"/>
              </a:rPr>
              <a:t>DNS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4159866" y="3221429"/>
            <a:ext cx="451682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TW" sz="4500" dirty="0">
                <a:solidFill>
                  <a:prstClr val="black"/>
                </a:solidFill>
                <a:latin typeface="Georgia"/>
                <a:ea typeface="新細明體" panose="02020500000000000000" pitchFamily="18" charset="-120"/>
              </a:rPr>
              <a:t>/</a:t>
            </a:r>
            <a:r>
              <a:rPr lang="en-US" altLang="zh-TW" sz="4500" dirty="0" err="1">
                <a:solidFill>
                  <a:prstClr val="black"/>
                </a:solidFill>
                <a:latin typeface="Georgia"/>
                <a:ea typeface="新細明體" panose="02020500000000000000" pitchFamily="18" charset="-120"/>
              </a:rPr>
              <a:t>etc</a:t>
            </a:r>
            <a:r>
              <a:rPr lang="en-US" altLang="zh-TW" sz="4500" dirty="0">
                <a:solidFill>
                  <a:prstClr val="black"/>
                </a:solidFill>
                <a:latin typeface="Georgia"/>
                <a:ea typeface="新細明體" panose="02020500000000000000" pitchFamily="18" charset="-120"/>
              </a:rPr>
              <a:t>/</a:t>
            </a:r>
            <a:r>
              <a:rPr lang="en-US" altLang="zh-TW" sz="4500" dirty="0" err="1">
                <a:solidFill>
                  <a:prstClr val="black"/>
                </a:solidFill>
                <a:latin typeface="Georgia"/>
                <a:ea typeface="新細明體" panose="02020500000000000000" pitchFamily="18" charset="-120"/>
              </a:rPr>
              <a:t>resolv.conf</a:t>
            </a:r>
            <a:endParaRPr lang="zh-TW" altLang="en-US" sz="4500" dirty="0">
              <a:solidFill>
                <a:prstClr val="black"/>
              </a:solidFill>
              <a:latin typeface="Georgia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66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09506" y="1028700"/>
            <a:ext cx="6572993" cy="569214"/>
          </a:xfrm>
        </p:spPr>
        <p:txBody>
          <a:bodyPr>
            <a:noAutofit/>
          </a:bodyPr>
          <a:lstStyle/>
          <a:p>
            <a:r>
              <a:rPr kumimoji="1"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操作範例</a:t>
            </a:r>
            <a:r>
              <a:rPr kumimoji="1" lang="zh-TW" altLang="en-US" sz="3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kumimoji="1" lang="en-US" altLang="zh-TW" sz="3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kumimoji="1" lang="zh-TW" altLang="en-US" sz="3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kumimoji="1"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顯示</a:t>
            </a:r>
            <a:r>
              <a:rPr kumimoji="1" lang="en-US" altLang="zh-TW" sz="2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DNS </a:t>
            </a:r>
            <a:endParaRPr kumimoji="1" lang="zh-TW" altLang="en-US" b="1" dirty="0">
              <a:latin typeface="Verdana" panose="020B0604030504040204" pitchFamily="34" charset="0"/>
              <a:ea typeface="標楷體" panose="03000509000000000000" pitchFamily="65" charset="-120"/>
              <a:cs typeface="Verdana" panose="020B060403050404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926287" y="5669071"/>
            <a:ext cx="456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defRPr/>
            </a:pPr>
            <a:r>
              <a:rPr lang="en-US" altLang="zh-TW" sz="12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2-</a:t>
            </a:r>
            <a:fld id="{9891FB00-0CDF-433B-AB71-E2F650223C35}" type="slidenum">
              <a:rPr lang="en-US" altLang="zh-TW" sz="120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defTabSz="342900">
                <a:defRPr/>
              </a:pPr>
              <a:t>7</a:t>
            </a:fld>
            <a:endParaRPr lang="zh-TW" altLang="en-US" sz="1200" dirty="0">
              <a:solidFill>
                <a:prstClr val="black"/>
              </a:solidFill>
              <a:latin typeface="Verdana" panose="020B0604030504040204" pitchFamily="34" charset="0"/>
              <a:ea typeface="新細明體" panose="02020500000000000000" pitchFamily="18" charset="-120"/>
              <a:cs typeface="Verdana" panose="020B060403050404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35318" y="2560123"/>
            <a:ext cx="726017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>
              <a:defRPr/>
            </a:pPr>
            <a:r>
              <a:rPr lang="en-US" altLang="zh-TW" sz="2700" dirty="0">
                <a:solidFill>
                  <a:srgbClr val="00B0F0"/>
                </a:solidFill>
                <a:latin typeface="Georgia"/>
                <a:ea typeface="新細明體" panose="02020500000000000000" pitchFamily="18" charset="-120"/>
              </a:rPr>
              <a:t>$ </a:t>
            </a:r>
            <a:r>
              <a:rPr lang="en-US" altLang="zh-TW" sz="2700" dirty="0">
                <a:solidFill>
                  <a:prstClr val="black"/>
                </a:solidFill>
                <a:latin typeface="Georgia"/>
                <a:ea typeface="新細明體" panose="02020500000000000000" pitchFamily="18" charset="-120"/>
              </a:rPr>
              <a:t>cat /</a:t>
            </a:r>
            <a:r>
              <a:rPr lang="en-US" altLang="zh-TW" sz="2700" dirty="0" err="1">
                <a:solidFill>
                  <a:prstClr val="black"/>
                </a:solidFill>
                <a:latin typeface="Georgia"/>
                <a:ea typeface="新細明體" panose="02020500000000000000" pitchFamily="18" charset="-120"/>
              </a:rPr>
              <a:t>etc</a:t>
            </a:r>
            <a:r>
              <a:rPr lang="en-US" altLang="zh-TW" sz="2700" dirty="0">
                <a:solidFill>
                  <a:prstClr val="black"/>
                </a:solidFill>
                <a:latin typeface="Georgia"/>
                <a:ea typeface="新細明體" panose="02020500000000000000" pitchFamily="18" charset="-120"/>
              </a:rPr>
              <a:t>/</a:t>
            </a:r>
            <a:r>
              <a:rPr lang="en-US" altLang="zh-TW" sz="2700" dirty="0" err="1">
                <a:solidFill>
                  <a:prstClr val="black"/>
                </a:solidFill>
                <a:latin typeface="Georgia"/>
                <a:ea typeface="新細明體" panose="02020500000000000000" pitchFamily="18" charset="-120"/>
              </a:rPr>
              <a:t>resolv.conf</a:t>
            </a:r>
            <a:endParaRPr lang="en-US" altLang="zh-TW" sz="2700" dirty="0">
              <a:solidFill>
                <a:prstClr val="black"/>
              </a:solidFill>
              <a:latin typeface="Georgia"/>
              <a:ea typeface="新細明體" panose="02020500000000000000" pitchFamily="18" charset="-120"/>
            </a:endParaRPr>
          </a:p>
          <a:p>
            <a:pPr defTabSz="342900">
              <a:defRPr/>
            </a:pPr>
            <a:r>
              <a:rPr lang="en-US" altLang="zh-TW" sz="2700" dirty="0" err="1">
                <a:solidFill>
                  <a:srgbClr val="2BF565"/>
                </a:solidFill>
                <a:latin typeface="Georgia"/>
                <a:ea typeface="新細明體" panose="02020500000000000000" pitchFamily="18" charset="-120"/>
              </a:rPr>
              <a:t>nameserver</a:t>
            </a:r>
            <a:r>
              <a:rPr lang="en-US" altLang="zh-TW" sz="2700" dirty="0">
                <a:solidFill>
                  <a:srgbClr val="2BF565"/>
                </a:solidFill>
                <a:latin typeface="Georgia"/>
                <a:ea typeface="新細明體" panose="02020500000000000000" pitchFamily="18" charset="-120"/>
              </a:rPr>
              <a:t> 127.0.0.11</a:t>
            </a:r>
          </a:p>
          <a:p>
            <a:pPr defTabSz="342900">
              <a:defRPr/>
            </a:pPr>
            <a:r>
              <a:rPr lang="en-US" altLang="zh-TW" sz="2700" dirty="0">
                <a:solidFill>
                  <a:srgbClr val="2BF565"/>
                </a:solidFill>
                <a:latin typeface="Georgia"/>
                <a:ea typeface="新細明體" panose="02020500000000000000" pitchFamily="18" charset="-120"/>
              </a:rPr>
              <a:t>options ndots:0</a:t>
            </a:r>
          </a:p>
          <a:p>
            <a:pPr defTabSz="342900">
              <a:defRPr/>
            </a:pPr>
            <a:r>
              <a:rPr lang="en-US" altLang="zh-TW" sz="2700" dirty="0">
                <a:solidFill>
                  <a:srgbClr val="00B0F0"/>
                </a:solidFill>
                <a:latin typeface="Georgia"/>
                <a:ea typeface="新細明體" panose="02020500000000000000" pitchFamily="18" charset="-120"/>
              </a:rPr>
              <a:t>$ </a:t>
            </a:r>
            <a:r>
              <a:rPr lang="en-US" altLang="zh-TW" sz="2700" dirty="0">
                <a:solidFill>
                  <a:prstClr val="black"/>
                </a:solidFill>
                <a:latin typeface="Georgia"/>
                <a:ea typeface="新細明體" panose="02020500000000000000" pitchFamily="18" charset="-120"/>
              </a:rPr>
              <a:t>cat /</a:t>
            </a:r>
            <a:r>
              <a:rPr lang="en-US" altLang="zh-TW" sz="2700" dirty="0" err="1">
                <a:solidFill>
                  <a:prstClr val="black"/>
                </a:solidFill>
                <a:latin typeface="Georgia"/>
                <a:ea typeface="新細明體" panose="02020500000000000000" pitchFamily="18" charset="-120"/>
              </a:rPr>
              <a:t>etc</a:t>
            </a:r>
            <a:r>
              <a:rPr lang="en-US" altLang="zh-TW" sz="2700" dirty="0">
                <a:solidFill>
                  <a:prstClr val="black"/>
                </a:solidFill>
                <a:latin typeface="Georgia"/>
                <a:ea typeface="新細明體" panose="02020500000000000000" pitchFamily="18" charset="-120"/>
              </a:rPr>
              <a:t>/</a:t>
            </a:r>
            <a:r>
              <a:rPr lang="en-US" altLang="zh-TW" sz="2700" dirty="0" err="1">
                <a:solidFill>
                  <a:prstClr val="black"/>
                </a:solidFill>
                <a:latin typeface="Georgia"/>
                <a:ea typeface="新細明體" panose="02020500000000000000" pitchFamily="18" charset="-120"/>
              </a:rPr>
              <a:t>resolv.conf|head</a:t>
            </a:r>
            <a:r>
              <a:rPr lang="en-US" altLang="zh-TW" sz="2700" dirty="0">
                <a:solidFill>
                  <a:prstClr val="black"/>
                </a:solidFill>
                <a:latin typeface="Georgia"/>
                <a:ea typeface="新細明體" panose="02020500000000000000" pitchFamily="18" charset="-120"/>
              </a:rPr>
              <a:t> -n 1|cut -d " " -f 2</a:t>
            </a:r>
          </a:p>
          <a:p>
            <a:pPr defTabSz="342900">
              <a:defRPr/>
            </a:pPr>
            <a:r>
              <a:rPr lang="en-US" altLang="zh-TW" sz="2700" dirty="0">
                <a:solidFill>
                  <a:srgbClr val="2BF565"/>
                </a:solidFill>
                <a:latin typeface="Georgia"/>
                <a:ea typeface="新細明體" panose="02020500000000000000" pitchFamily="18" charset="-120"/>
              </a:rPr>
              <a:t>127.0.0.11</a:t>
            </a:r>
          </a:p>
        </p:txBody>
      </p:sp>
    </p:spTree>
    <p:extLst>
      <p:ext uri="{BB962C8B-B14F-4D97-AF65-F5344CB8AC3E}">
        <p14:creationId xmlns:p14="http://schemas.microsoft.com/office/powerpoint/2010/main" val="400958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09238" y="3076698"/>
            <a:ext cx="788283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>
              <a:defRPr/>
            </a:pPr>
            <a:r>
              <a:rPr lang="zh-TW" altLang="en-US" sz="2100" b="1" dirty="0">
                <a:solidFill>
                  <a:prstClr val="black"/>
                </a:solidFill>
                <a:latin typeface="Verdana" panose="020B0604030504040204" pitchFamily="34" charset="0"/>
                <a:ea typeface="標楷體" panose="03000509000000000000" pitchFamily="65" charset="-120"/>
                <a:cs typeface="Verdana" panose="020B0604030504040204" pitchFamily="34" charset="0"/>
              </a:rPr>
              <a:t>請自製 </a:t>
            </a:r>
            <a:r>
              <a:rPr lang="en-US" altLang="zh-TW" b="1" dirty="0" err="1">
                <a:solidFill>
                  <a:prstClr val="black"/>
                </a:solidFill>
                <a:latin typeface="Verdana" panose="020B0604030504040204" pitchFamily="34" charset="0"/>
                <a:ea typeface="標楷體" panose="03000509000000000000" pitchFamily="65" charset="-120"/>
                <a:cs typeface="Verdana" panose="020B0604030504040204" pitchFamily="34" charset="0"/>
              </a:rPr>
              <a:t>mynet</a:t>
            </a:r>
            <a:r>
              <a:rPr lang="zh-TW" altLang="en-US" sz="2100" b="1" dirty="0">
                <a:solidFill>
                  <a:prstClr val="black"/>
                </a:solidFill>
                <a:latin typeface="Verdana" panose="020B0604030504040204" pitchFamily="34" charset="0"/>
                <a:ea typeface="標楷體" panose="03000509000000000000" pitchFamily="65" charset="-120"/>
                <a:cs typeface="Verdana" panose="020B0604030504040204" pitchFamily="34" charset="0"/>
              </a:rPr>
              <a:t> 命令</a:t>
            </a:r>
            <a:r>
              <a:rPr lang="en-US" altLang="zh-TW" sz="2100" b="1" dirty="0">
                <a:solidFill>
                  <a:prstClr val="black"/>
                </a:solidFill>
                <a:latin typeface="Verdana" panose="020B0604030504040204" pitchFamily="34" charset="0"/>
                <a:ea typeface="標楷體" panose="03000509000000000000" pitchFamily="65" charset="-120"/>
                <a:cs typeface="Verdana" panose="020B0604030504040204" pitchFamily="34" charset="0"/>
              </a:rPr>
              <a:t>, </a:t>
            </a:r>
            <a:r>
              <a:rPr lang="zh-TW" altLang="en-US" sz="2100" b="1" dirty="0">
                <a:solidFill>
                  <a:prstClr val="black"/>
                </a:solidFill>
                <a:latin typeface="Verdana" panose="020B0604030504040204" pitchFamily="34" charset="0"/>
                <a:ea typeface="標楷體" panose="03000509000000000000" pitchFamily="65" charset="-120"/>
                <a:cs typeface="Verdana" panose="020B0604030504040204" pitchFamily="34" charset="0"/>
              </a:rPr>
              <a:t>執行步驟如下 </a:t>
            </a:r>
            <a:r>
              <a:rPr lang="en-US" altLang="zh-TW" sz="2100" b="1" dirty="0">
                <a:solidFill>
                  <a:prstClr val="black"/>
                </a:solidFill>
                <a:latin typeface="Verdana" panose="020B0604030504040204" pitchFamily="34" charset="0"/>
                <a:ea typeface="標楷體" panose="03000509000000000000" pitchFamily="65" charset="-120"/>
                <a:cs typeface="Verdana" panose="020B0604030504040204" pitchFamily="34" charset="0"/>
              </a:rPr>
              <a:t>:</a:t>
            </a:r>
            <a:r>
              <a:rPr lang="zh-TW" altLang="en-US" sz="2100" b="1" dirty="0">
                <a:solidFill>
                  <a:prstClr val="black"/>
                </a:solidFill>
                <a:latin typeface="Verdana" panose="020B0604030504040204" pitchFamily="34" charset="0"/>
                <a:ea typeface="標楷體" panose="03000509000000000000" pitchFamily="65" charset="-120"/>
                <a:cs typeface="Verdana" panose="020B0604030504040204" pitchFamily="34" charset="0"/>
              </a:rPr>
              <a:t> </a:t>
            </a:r>
            <a:r>
              <a:rPr lang="en-US" altLang="zh-TW" sz="2100" b="1" dirty="0">
                <a:solidFill>
                  <a:prstClr val="black"/>
                </a:solidFill>
                <a:latin typeface="Verdana" panose="020B0604030504040204" pitchFamily="34" charset="0"/>
                <a:ea typeface="標楷體" panose="03000509000000000000" pitchFamily="65" charset="-120"/>
                <a:cs typeface="Verdana" panose="020B0604030504040204" pitchFamily="34" charset="0"/>
              </a:rPr>
              <a:t> </a:t>
            </a:r>
            <a:endParaRPr lang="en-US" altLang="zh-TW" sz="21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342900">
              <a:defRPr/>
            </a:pPr>
            <a:r>
              <a:rPr lang="en-US" altLang="zh-TW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</a:t>
            </a:r>
            <a:r>
              <a:rPr lang="zh-TW" altLang="en-US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TW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chmod</a:t>
            </a:r>
            <a:r>
              <a:rPr lang="en-US" altLang="zh-TW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</a:t>
            </a:r>
            <a:r>
              <a:rPr lang="en-US" altLang="zh-TW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</a:t>
            </a:r>
            <a:r>
              <a:rPr lang="en-US" altLang="zh-TW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./</a:t>
            </a:r>
            <a:r>
              <a:rPr kumimoji="1" lang="en-US" altLang="zh-TW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my0309.1.sh</a:t>
            </a:r>
            <a:endParaRPr lang="en-US" altLang="zh-TW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342900">
              <a:defRPr/>
            </a:pPr>
            <a:r>
              <a:rPr lang="en-US" altLang="zh-TW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</a:t>
            </a:r>
            <a:endParaRPr lang="en-US" altLang="zh-TW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342900">
              <a:defRPr/>
            </a:pPr>
            <a:r>
              <a:rPr lang="en-US" altLang="zh-TW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</a:t>
            </a:r>
            <a:r>
              <a:rPr lang="en-US" altLang="zh-TW" b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TW" b="1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./mynet</a:t>
            </a:r>
            <a:endParaRPr lang="en-US" altLang="zh-TW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342900">
              <a:defRPr/>
            </a:pPr>
            <a:r>
              <a:rPr lang="en-US" altLang="zh-TW" sz="1500" dirty="0" err="1">
                <a:solidFill>
                  <a:srgbClr val="2BF5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Beihu</a:t>
            </a:r>
            <a:r>
              <a:rPr lang="en-US" altLang="zh-TW" sz="1500" dirty="0">
                <a:solidFill>
                  <a:srgbClr val="2BF5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Linux 17.03</a:t>
            </a:r>
          </a:p>
          <a:p>
            <a:pPr defTabSz="342900">
              <a:defRPr/>
            </a:pPr>
            <a:r>
              <a:rPr lang="en-US" altLang="zh-TW" sz="1500" dirty="0">
                <a:solidFill>
                  <a:srgbClr val="2BF5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eth0 IP</a:t>
            </a:r>
            <a:r>
              <a:rPr lang="zh-TW" altLang="en-US" sz="1500" dirty="0">
                <a:solidFill>
                  <a:srgbClr val="2BF5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TW" sz="1500" dirty="0">
                <a:solidFill>
                  <a:srgbClr val="2BF5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172.17.2.54</a:t>
            </a:r>
          </a:p>
          <a:p>
            <a:pPr defTabSz="342900">
              <a:defRPr/>
            </a:pPr>
            <a:r>
              <a:rPr lang="en-US" altLang="zh-TW" sz="1500" dirty="0">
                <a:solidFill>
                  <a:srgbClr val="2BF5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gateway : 172.17.0.1</a:t>
            </a:r>
          </a:p>
          <a:p>
            <a:pPr defTabSz="342900">
              <a:defRPr/>
            </a:pPr>
            <a:r>
              <a:rPr lang="en-US" altLang="zh-TW" sz="1500" dirty="0">
                <a:solidFill>
                  <a:srgbClr val="2BF5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DNS : 168.95.1.1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82148" y="705679"/>
            <a:ext cx="10078278" cy="2011904"/>
          </a:xfrm>
          <a:noFill/>
        </p:spPr>
        <p:txBody>
          <a:bodyPr>
            <a:noAutofit/>
          </a:bodyPr>
          <a:lstStyle/>
          <a:p>
            <a:r>
              <a:rPr kumimoji="1" lang="zh-TW" altLang="en-US" b="1" dirty="0">
                <a:latin typeface="標楷體" panose="03000509000000000000" pitchFamily="65" charset="-120"/>
                <a:ea typeface="標楷體" panose="03000509000000000000" pitchFamily="65" charset="-120"/>
                <a:cs typeface="Verdana" panose="020B0604030504040204" pitchFamily="34" charset="0"/>
              </a:rPr>
              <a:t>練習</a:t>
            </a:r>
            <a:r>
              <a:rPr kumimoji="1" lang="en-US" altLang="zh-TW" sz="3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my0309.1.sh</a:t>
            </a:r>
            <a:br>
              <a:rPr kumimoji="1" lang="en-US" altLang="zh-TW" sz="3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1" lang="zh-TW" altLang="en-US" sz="3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顯示</a:t>
            </a:r>
            <a:r>
              <a:rPr kumimoji="1"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本機</a:t>
            </a:r>
            <a:r>
              <a:rPr kumimoji="1" lang="zh-TW" altLang="en-US" sz="2700" b="1" dirty="0">
                <a:latin typeface="Verdana" panose="020B0604030504040204" pitchFamily="34" charset="0"/>
                <a:ea typeface="標楷體" panose="03000509000000000000" pitchFamily="65" charset="-120"/>
                <a:cs typeface="Verdana" panose="020B0604030504040204" pitchFamily="34" charset="0"/>
              </a:rPr>
              <a:t> </a:t>
            </a:r>
            <a:r>
              <a:rPr kumimoji="1" lang="en-US" altLang="zh-TW" sz="2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IP </a:t>
            </a:r>
            <a:r>
              <a:rPr kumimoji="1"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位址、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kumimoji="1" lang="en-US" altLang="zh-TW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Default Gateway</a:t>
            </a:r>
            <a:r>
              <a:rPr kumimoji="1" lang="zh-TW" alt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、</a:t>
            </a:r>
            <a:r>
              <a:rPr kumimoji="1" lang="en-US" altLang="zh-TW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DNS</a:t>
            </a:r>
            <a:endParaRPr kumimoji="1" lang="zh-TW" altLang="en-US" b="1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926287" y="5669071"/>
            <a:ext cx="456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defRPr/>
            </a:pPr>
            <a:r>
              <a:rPr lang="en-US" altLang="zh-TW" sz="12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2-</a:t>
            </a:r>
            <a:fld id="{9891FB00-0CDF-433B-AB71-E2F650223C35}" type="slidenum">
              <a:rPr lang="en-US" altLang="zh-TW" sz="120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defTabSz="342900">
                <a:defRPr/>
              </a:pPr>
              <a:t>8</a:t>
            </a:fld>
            <a:endParaRPr lang="zh-TW" altLang="en-US" sz="1200" dirty="0">
              <a:solidFill>
                <a:prstClr val="black"/>
              </a:solidFill>
              <a:latin typeface="Verdana" panose="020B0604030504040204" pitchFamily="34" charset="0"/>
              <a:ea typeface="新細明體" panose="02020500000000000000" pitchFamily="18" charset="-120"/>
              <a:cs typeface="Verdana" panose="020B060403050404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64724" y="4459672"/>
            <a:ext cx="1355835" cy="2443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TW" altLang="en-US" sz="1350">
              <a:solidFill>
                <a:prstClr val="white"/>
              </a:solidFill>
              <a:latin typeface="Georgia"/>
              <a:ea typeface="新細明體" panose="02020500000000000000" pitchFamily="18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7298" y="4932351"/>
            <a:ext cx="1481959" cy="2516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TW" altLang="en-US" sz="1350">
              <a:solidFill>
                <a:prstClr val="white"/>
              </a:solidFill>
              <a:latin typeface="Georgia"/>
              <a:ea typeface="新細明體" panose="02020500000000000000" pitchFamily="18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31723" y="4703893"/>
            <a:ext cx="1316421" cy="2286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TW" altLang="en-US" sz="1350">
              <a:solidFill>
                <a:prstClr val="white"/>
              </a:solidFill>
              <a:latin typeface="Georgia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476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b="1" dirty="0"/>
              <a:t>解</a:t>
            </a:r>
            <a:r>
              <a:rPr lang="en-US" altLang="zh-TW" b="1" dirty="0"/>
              <a:t>:</a:t>
            </a:r>
            <a:r>
              <a:rPr kumimoji="1" lang="en-US" altLang="zh-TW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my0309.1.sh </a:t>
            </a:r>
            <a:r>
              <a:rPr kumimoji="1" lang="zh-TW" alt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與</a:t>
            </a:r>
            <a:r>
              <a:rPr lang="en-US" altLang="zh-TW" b="1" dirty="0" err="1"/>
              <a:t>mynet</a:t>
            </a:r>
            <a:r>
              <a:rPr lang="zh-TW" altLang="en-US" b="1"/>
              <a:t> 內容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825752" y="1805468"/>
            <a:ext cx="8503920" cy="387603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2700" b="1" dirty="0">
                <a:solidFill>
                  <a:srgbClr val="00B0F0"/>
                </a:solidFill>
                <a:latin typeface="Calibri" panose="020F0502020204030204"/>
              </a:rPr>
              <a:t>~$</a:t>
            </a:r>
            <a:r>
              <a:rPr lang="en-US" altLang="zh-TW" sz="2700" b="1" dirty="0">
                <a:solidFill>
                  <a:prstClr val="black"/>
                </a:solidFill>
                <a:latin typeface="Calibri" panose="020F0502020204030204"/>
              </a:rPr>
              <a:t> cat </a:t>
            </a:r>
            <a:r>
              <a:rPr lang="en-US" altLang="zh-TW" sz="2700" b="1" dirty="0" err="1">
                <a:solidFill>
                  <a:prstClr val="black"/>
                </a:solidFill>
                <a:latin typeface="Calibri" panose="020F0502020204030204"/>
              </a:rPr>
              <a:t>mynet</a:t>
            </a:r>
            <a:endParaRPr lang="en-US" altLang="zh-TW" sz="2700" b="1" dirty="0">
              <a:solidFill>
                <a:prstClr val="black"/>
              </a:solidFill>
              <a:latin typeface="Calibri" panose="020F0502020204030204"/>
            </a:endParaRPr>
          </a:p>
          <a:p>
            <a:pPr>
              <a:spcBef>
                <a:spcPts val="0"/>
              </a:spcBef>
            </a:pPr>
            <a:r>
              <a:rPr lang="en-US" altLang="zh-TW" sz="2700" b="1" dirty="0">
                <a:solidFill>
                  <a:prstClr val="black"/>
                </a:solidFill>
                <a:latin typeface="Calibri" panose="020F0502020204030204"/>
              </a:rPr>
              <a:t>#!/bin/bash</a:t>
            </a:r>
          </a:p>
          <a:p>
            <a:pPr>
              <a:spcBef>
                <a:spcPts val="0"/>
              </a:spcBef>
            </a:pPr>
            <a:r>
              <a:rPr lang="en-US" altLang="zh-TW" sz="2700" b="1" dirty="0">
                <a:solidFill>
                  <a:prstClr val="black"/>
                </a:solidFill>
                <a:latin typeface="Calibri" panose="020F0502020204030204"/>
              </a:rPr>
              <a:t>echo "</a:t>
            </a:r>
            <a:r>
              <a:rPr lang="en-US" altLang="zh-TW" sz="2700" b="1" dirty="0" err="1">
                <a:solidFill>
                  <a:prstClr val="black"/>
                </a:solidFill>
                <a:latin typeface="Calibri" panose="020F0502020204030204"/>
              </a:rPr>
              <a:t>Beihu</a:t>
            </a:r>
            <a:r>
              <a:rPr lang="en-US" altLang="zh-TW" sz="2700" b="1" dirty="0">
                <a:solidFill>
                  <a:prstClr val="black"/>
                </a:solidFill>
                <a:latin typeface="Calibri" panose="020F0502020204030204"/>
              </a:rPr>
              <a:t> Linux 17.03"</a:t>
            </a:r>
          </a:p>
          <a:p>
            <a:pPr>
              <a:spcBef>
                <a:spcPts val="0"/>
              </a:spcBef>
            </a:pPr>
            <a:r>
              <a:rPr lang="en-US" altLang="zh-TW" sz="2700" b="1" dirty="0" err="1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lang="en-US" altLang="zh-TW" sz="2700" b="1" dirty="0">
                <a:solidFill>
                  <a:prstClr val="black"/>
                </a:solidFill>
                <a:latin typeface="Calibri" panose="020F0502020204030204"/>
              </a:rPr>
              <a:t>=$(</a:t>
            </a:r>
            <a:r>
              <a:rPr lang="en-US" altLang="zh-TW" sz="2700" b="1" dirty="0" err="1">
                <a:solidFill>
                  <a:prstClr val="black"/>
                </a:solidFill>
                <a:latin typeface="Calibri" panose="020F0502020204030204"/>
              </a:rPr>
              <a:t>ifconfig</a:t>
            </a:r>
            <a:r>
              <a:rPr lang="en-US" altLang="zh-TW" sz="2700" b="1" dirty="0">
                <a:solidFill>
                  <a:prstClr val="black"/>
                </a:solidFill>
                <a:latin typeface="Calibri" panose="020F0502020204030204"/>
              </a:rPr>
              <a:t> eth0 | </a:t>
            </a:r>
            <a:r>
              <a:rPr lang="en-US" altLang="zh-TW" sz="2700" b="1" dirty="0" err="1">
                <a:solidFill>
                  <a:prstClr val="black"/>
                </a:solidFill>
                <a:latin typeface="Calibri" panose="020F0502020204030204"/>
              </a:rPr>
              <a:t>grep</a:t>
            </a:r>
            <a:r>
              <a:rPr lang="en-US" altLang="zh-TW" sz="2700" b="1" dirty="0">
                <a:solidFill>
                  <a:prstClr val="black"/>
                </a:solidFill>
                <a:latin typeface="Calibri" panose="020F0502020204030204"/>
              </a:rPr>
              <a:t> '</a:t>
            </a:r>
            <a:r>
              <a:rPr lang="en-US" altLang="zh-TW" sz="2700" b="1" dirty="0" err="1">
                <a:solidFill>
                  <a:prstClr val="black"/>
                </a:solidFill>
                <a:latin typeface="Calibri" panose="020F0502020204030204"/>
              </a:rPr>
              <a:t>inet</a:t>
            </a:r>
            <a:r>
              <a:rPr lang="en-US" altLang="zh-TW" sz="2700" b="1" dirty="0">
                <a:solidFill>
                  <a:prstClr val="black"/>
                </a:solidFill>
                <a:latin typeface="Calibri" panose="020F0502020204030204"/>
              </a:rPr>
              <a:t>'|</a:t>
            </a:r>
            <a:r>
              <a:rPr lang="en-US" altLang="zh-TW" sz="2700" b="1" dirty="0" err="1">
                <a:solidFill>
                  <a:prstClr val="black"/>
                </a:solidFill>
                <a:latin typeface="Calibri" panose="020F0502020204030204"/>
              </a:rPr>
              <a:t>tr</a:t>
            </a:r>
            <a:r>
              <a:rPr lang="en-US" altLang="zh-TW" sz="2700" b="1" dirty="0">
                <a:solidFill>
                  <a:prstClr val="black"/>
                </a:solidFill>
                <a:latin typeface="Calibri" panose="020F0502020204030204"/>
              </a:rPr>
              <a:t> -s ' '|cut -d ' ' -f 3)</a:t>
            </a:r>
          </a:p>
          <a:p>
            <a:pPr>
              <a:spcBef>
                <a:spcPts val="0"/>
              </a:spcBef>
            </a:pPr>
            <a:r>
              <a:rPr lang="en-US" altLang="zh-TW" sz="2700" b="1" dirty="0">
                <a:solidFill>
                  <a:prstClr val="black"/>
                </a:solidFill>
                <a:latin typeface="Calibri" panose="020F0502020204030204"/>
              </a:rPr>
              <a:t>echo "eth0 IP :"</a:t>
            </a:r>
            <a:r>
              <a:rPr lang="en-US" altLang="zh-TW" sz="2700" b="1" dirty="0">
                <a:solidFill>
                  <a:srgbClr val="FF0000"/>
                </a:solidFill>
                <a:latin typeface="Calibri" panose="020F0502020204030204"/>
              </a:rPr>
              <a:t>${</a:t>
            </a:r>
            <a:r>
              <a:rPr lang="en-US" altLang="zh-TW" sz="2700" b="1" dirty="0" err="1">
                <a:solidFill>
                  <a:srgbClr val="FF0000"/>
                </a:solidFill>
                <a:latin typeface="Calibri" panose="020F0502020204030204"/>
              </a:rPr>
              <a:t>i</a:t>
            </a:r>
            <a:r>
              <a:rPr lang="en-US" altLang="zh-TW" sz="2700" b="1" dirty="0">
                <a:solidFill>
                  <a:srgbClr val="FF0000"/>
                </a:solidFill>
                <a:latin typeface="Calibri" panose="020F0502020204030204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altLang="zh-TW" sz="2700" b="1" dirty="0">
                <a:solidFill>
                  <a:prstClr val="black"/>
                </a:solidFill>
                <a:latin typeface="Calibri" panose="020F0502020204030204"/>
              </a:rPr>
              <a:t>g=$(route -n | </a:t>
            </a:r>
            <a:r>
              <a:rPr lang="en-US" altLang="zh-TW" sz="2700" b="1" dirty="0" err="1">
                <a:solidFill>
                  <a:prstClr val="black"/>
                </a:solidFill>
                <a:latin typeface="Calibri" panose="020F0502020204030204"/>
              </a:rPr>
              <a:t>grep</a:t>
            </a:r>
            <a:r>
              <a:rPr lang="en-US" altLang="zh-TW" sz="2700" b="1" dirty="0">
                <a:solidFill>
                  <a:prstClr val="black"/>
                </a:solidFill>
                <a:latin typeface="Calibri" panose="020F0502020204030204"/>
              </a:rPr>
              <a:t> -e '^0.0.0.0'|tr -s ' '|cut -d ' ' -f 3)</a:t>
            </a:r>
          </a:p>
          <a:p>
            <a:pPr>
              <a:spcBef>
                <a:spcPts val="0"/>
              </a:spcBef>
            </a:pPr>
            <a:r>
              <a:rPr lang="en-US" altLang="zh-TW" sz="2700" b="1" dirty="0">
                <a:solidFill>
                  <a:prstClr val="black"/>
                </a:solidFill>
                <a:latin typeface="Calibri" panose="020F0502020204030204"/>
              </a:rPr>
              <a:t>echo "gateway :"</a:t>
            </a:r>
            <a:r>
              <a:rPr lang="en-US" altLang="zh-TW" sz="2700" b="1" dirty="0">
                <a:solidFill>
                  <a:srgbClr val="FF0000"/>
                </a:solidFill>
                <a:latin typeface="Calibri" panose="020F0502020204030204"/>
              </a:rPr>
              <a:t>${g}</a:t>
            </a:r>
          </a:p>
          <a:p>
            <a:pPr>
              <a:spcBef>
                <a:spcPts val="0"/>
              </a:spcBef>
            </a:pPr>
            <a:r>
              <a:rPr lang="en-US" altLang="zh-TW" sz="2700" b="1" dirty="0">
                <a:solidFill>
                  <a:prstClr val="black"/>
                </a:solidFill>
                <a:latin typeface="Calibri" panose="020F0502020204030204"/>
              </a:rPr>
              <a:t>d=$(cat /</a:t>
            </a:r>
            <a:r>
              <a:rPr lang="en-US" altLang="zh-TW" sz="2700" b="1" dirty="0" err="1">
                <a:solidFill>
                  <a:prstClr val="black"/>
                </a:solidFill>
                <a:latin typeface="Calibri" panose="020F0502020204030204"/>
              </a:rPr>
              <a:t>etc</a:t>
            </a:r>
            <a:r>
              <a:rPr lang="en-US" altLang="zh-TW" sz="2700" b="1" dirty="0">
                <a:solidFill>
                  <a:prstClr val="black"/>
                </a:solidFill>
                <a:latin typeface="Calibri" panose="020F0502020204030204"/>
              </a:rPr>
              <a:t>/</a:t>
            </a:r>
            <a:r>
              <a:rPr lang="en-US" altLang="zh-TW" sz="2700" b="1" dirty="0" err="1">
                <a:solidFill>
                  <a:prstClr val="black"/>
                </a:solidFill>
                <a:latin typeface="Calibri" panose="020F0502020204030204"/>
              </a:rPr>
              <a:t>resolv.conf</a:t>
            </a:r>
            <a:r>
              <a:rPr lang="en-US" altLang="zh-TW" sz="2700" b="1" dirty="0">
                <a:solidFill>
                  <a:prstClr val="black"/>
                </a:solidFill>
                <a:latin typeface="Calibri" panose="020F0502020204030204"/>
              </a:rPr>
              <a:t> | head -n 1 |cut -d ' ' -f2)</a:t>
            </a:r>
          </a:p>
          <a:p>
            <a:pPr>
              <a:spcBef>
                <a:spcPts val="0"/>
              </a:spcBef>
            </a:pPr>
            <a:r>
              <a:rPr lang="en-US" altLang="zh-TW" sz="2700" b="1" dirty="0">
                <a:solidFill>
                  <a:prstClr val="black"/>
                </a:solidFill>
                <a:latin typeface="Calibri" panose="020F0502020204030204"/>
              </a:rPr>
              <a:t>echo "DNS : </a:t>
            </a:r>
            <a:r>
              <a:rPr lang="en-US" altLang="zh-TW" sz="2700" b="1" dirty="0">
                <a:solidFill>
                  <a:srgbClr val="FF0000"/>
                </a:solidFill>
                <a:latin typeface="Calibri" panose="020F0502020204030204"/>
              </a:rPr>
              <a:t>$d</a:t>
            </a:r>
            <a:r>
              <a:rPr lang="en-US" altLang="zh-TW" sz="2700" b="1" dirty="0">
                <a:solidFill>
                  <a:prstClr val="black"/>
                </a:solidFill>
                <a:latin typeface="Calibri" panose="020F0502020204030204"/>
              </a:rPr>
              <a:t>"</a:t>
            </a:r>
          </a:p>
          <a:p>
            <a:pPr>
              <a:spcBef>
                <a:spcPts val="0"/>
              </a:spcBef>
            </a:pPr>
            <a:endParaRPr lang="en-US" altLang="zh-TW" sz="27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10360570" y="904553"/>
            <a:ext cx="252248" cy="228600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TW" altLang="en-US" sz="1350">
              <a:solidFill>
                <a:prstClr val="white"/>
              </a:solidFill>
              <a:latin typeface="Georgia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710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2528</Words>
  <Application>Microsoft Office PowerPoint</Application>
  <PresentationFormat>寬螢幕</PresentationFormat>
  <Paragraphs>260</Paragraphs>
  <Slides>9</Slides>
  <Notes>6</Notes>
  <HiddenSlides>1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等线</vt:lpstr>
      <vt:lpstr>新細明體</vt:lpstr>
      <vt:lpstr>標楷體</vt:lpstr>
      <vt:lpstr>Arial</vt:lpstr>
      <vt:lpstr>Calibri</vt:lpstr>
      <vt:lpstr>Calibri Light</vt:lpstr>
      <vt:lpstr>Georgia</vt:lpstr>
      <vt:lpstr>Verdana</vt:lpstr>
      <vt:lpstr>Office 佈景主題</vt:lpstr>
      <vt:lpstr>顯示Default Gateway</vt:lpstr>
      <vt:lpstr>ROUTE-顯示Default Gateway</vt:lpstr>
      <vt:lpstr>(方法一)操作練習:顯示Default Gateway</vt:lpstr>
      <vt:lpstr>(方法二)操作範例 - 顯示Default Gateway</vt:lpstr>
      <vt:lpstr>操作範例 - 顯示Default Gateway</vt:lpstr>
      <vt:lpstr>顯示DNS</vt:lpstr>
      <vt:lpstr>操作範例 - 顯示DNS </vt:lpstr>
      <vt:lpstr>練習- my0309.1.sh 顯示本機 IP 位址、 Default Gateway、DNS</vt:lpstr>
      <vt:lpstr>解: my0309.1.sh 與mynet 內容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yangcc</dc:creator>
  <cp:lastModifiedBy>yangcc</cp:lastModifiedBy>
  <cp:revision>4</cp:revision>
  <dcterms:created xsi:type="dcterms:W3CDTF">2020-11-13T03:42:45Z</dcterms:created>
  <dcterms:modified xsi:type="dcterms:W3CDTF">2020-11-13T05:11:16Z</dcterms:modified>
</cp:coreProperties>
</file>