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7"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014" autoAdjust="0"/>
  </p:normalViewPr>
  <p:slideViewPr>
    <p:cSldViewPr snapToGrid="0">
      <p:cViewPr varScale="1">
        <p:scale>
          <a:sx n="47" d="100"/>
          <a:sy n="47" d="100"/>
        </p:scale>
        <p:origin x="230"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DAF69-4ECB-46E0-9FFE-E4253DCF3075}" type="datetimeFigureOut">
              <a:rPr lang="zh-TW" altLang="en-US" smtClean="0"/>
              <a:t>2020/11/13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FB86D-4AED-4931-9179-744333E78AF4}" type="slidenum">
              <a:rPr lang="zh-TW" altLang="en-US" smtClean="0"/>
              <a:t>‹#›</a:t>
            </a:fld>
            <a:endParaRPr lang="zh-TW" altLang="en-US"/>
          </a:p>
        </p:txBody>
      </p:sp>
    </p:spTree>
    <p:extLst>
      <p:ext uri="{BB962C8B-B14F-4D97-AF65-F5344CB8AC3E}">
        <p14:creationId xmlns:p14="http://schemas.microsoft.com/office/powerpoint/2010/main" val="2016396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linux.vbird.org/linux_basic/0320bash.php#bash_typ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skubuntu.com/questions/249203/what-does-sudo-echo-nameserver-8-8-8-8-etc-resolv-conf-do"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zh.wikipedia.org/wiki/%E9%BA%BB%E7%9C%81%E7%90%86%E5%B7%A5%E5%AD%B8%E9%99%A2" TargetMode="External"/><Relationship Id="rId3" Type="http://schemas.openxmlformats.org/officeDocument/2006/relationships/hyperlink" Target="https://zh.wikipedia.org/wiki/%E8%87%AA%E7%94%B1%E8%BB%9F%E9%AB%94" TargetMode="External"/><Relationship Id="rId7" Type="http://schemas.openxmlformats.org/officeDocument/2006/relationships/hyperlink" Target="https://zh.wikipedia.org/wiki/%E7%90%86%E6%9F%A5%C2%B7%E6%96%AF%E6%89%98%E6%9B%BC" TargetMode="External"/><Relationship Id="rId12" Type="http://schemas.openxmlformats.org/officeDocument/2006/relationships/hyperlink" Target="https://zh.wikipedia.org/wiki/GNU/Linux%E5%91%BD%E5%90%8D%E7%88%AD%E8%AD%B0"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zh.wikipedia.org/wiki/GNU%E8%A8%88%E5%8A%83" TargetMode="External"/><Relationship Id="rId11" Type="http://schemas.openxmlformats.org/officeDocument/2006/relationships/hyperlink" Target="https://zh.wikipedia.org/wiki/GNU/Linux" TargetMode="External"/><Relationship Id="rId5" Type="http://schemas.openxmlformats.org/officeDocument/2006/relationships/hyperlink" Target="https://zh.wikipedia.org/wiki/GPL" TargetMode="External"/><Relationship Id="rId10" Type="http://schemas.openxmlformats.org/officeDocument/2006/relationships/hyperlink" Target="https://zh.wikipedia.org/wiki/%E7%90%86%E6%9F%A5%E5%BE%B7%C2%B7%E6%96%AF%E6%89%98%E6%9B%BC" TargetMode="External"/><Relationship Id="rId4" Type="http://schemas.openxmlformats.org/officeDocument/2006/relationships/hyperlink" Target="https://zh.wikipedia.org/wiki/%E4%BD%9C%E6%A5%AD%E7%B3%BB%E7%B5%B1" TargetMode="External"/><Relationship Id="rId9" Type="http://schemas.openxmlformats.org/officeDocument/2006/relationships/hyperlink" Target="https://zh.wikipedia.org/wiki/FreeBSD"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an.linuxde.net/sub/%e6%96%87%e4%bb%b6%e6%9d%83%e9%99%90%e5%b1%9e%e6%80%a7%e8%ae%be%e7%bd%ae"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man.linuxde.net/chown" TargetMode="External"/><Relationship Id="rId5" Type="http://schemas.openxmlformats.org/officeDocument/2006/relationships/hyperlink" Target="http://man.linuxde.net/passwd" TargetMode="External"/><Relationship Id="rId4" Type="http://schemas.openxmlformats.org/officeDocument/2006/relationships/hyperlink" Target="http://man.linuxde.net/w"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ejar99.com/linux-command-te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TW" sz="1200" dirty="0" smtClean="0">
                <a:effectLst/>
                <a:latin typeface="+mn-lt"/>
                <a:ea typeface="+mn-ea"/>
                <a:cs typeface="+mn-cs"/>
                <a:sym typeface="Calibri"/>
              </a:rPr>
              <a:t>shell</a:t>
            </a:r>
            <a:r>
              <a:rPr lang="zh-TW" altLang="zh-TW" sz="1200" dirty="0" smtClean="0">
                <a:effectLst/>
                <a:latin typeface="+mn-lt"/>
                <a:ea typeface="+mn-ea"/>
                <a:cs typeface="+mn-cs"/>
                <a:sym typeface="Calibri"/>
              </a:rPr>
              <a:t>分為兩類：圖形介面</a:t>
            </a:r>
            <a:r>
              <a:rPr lang="en-US" altLang="zh-TW" sz="1200" dirty="0" smtClean="0">
                <a:effectLst/>
                <a:latin typeface="+mn-lt"/>
                <a:ea typeface="+mn-ea"/>
                <a:cs typeface="+mn-cs"/>
                <a:sym typeface="Calibri"/>
              </a:rPr>
              <a:t>shell</a:t>
            </a:r>
            <a:r>
              <a:rPr lang="zh-TW" altLang="zh-TW" sz="1200" dirty="0" smtClean="0">
                <a:effectLst/>
                <a:latin typeface="+mn-lt"/>
                <a:ea typeface="+mn-ea"/>
                <a:cs typeface="+mn-cs"/>
                <a:sym typeface="Calibri"/>
              </a:rPr>
              <a:t>和命令行式的</a:t>
            </a:r>
            <a:r>
              <a:rPr lang="en-US" altLang="zh-TW" sz="1200" dirty="0" smtClean="0">
                <a:effectLst/>
                <a:latin typeface="+mn-lt"/>
                <a:ea typeface="+mn-ea"/>
                <a:cs typeface="+mn-cs"/>
                <a:sym typeface="Calibri"/>
              </a:rPr>
              <a:t>shell</a:t>
            </a:r>
            <a:r>
              <a:rPr lang="zh-TW" altLang="zh-TW" sz="1200" dirty="0" smtClean="0">
                <a:effectLst/>
                <a:latin typeface="+mn-lt"/>
                <a:ea typeface="+mn-ea"/>
                <a:cs typeface="+mn-cs"/>
                <a:sym typeface="Calibri"/>
              </a:rPr>
              <a:t>。本文中主要涉及</a:t>
            </a:r>
            <a:r>
              <a:rPr lang="en-US" altLang="zh-TW" sz="1200" dirty="0" err="1" smtClean="0">
                <a:effectLst/>
                <a:latin typeface="+mn-lt"/>
                <a:ea typeface="+mn-ea"/>
                <a:cs typeface="+mn-cs"/>
                <a:sym typeface="Calibri"/>
              </a:rPr>
              <a:t>PuTTY</a:t>
            </a:r>
            <a:r>
              <a:rPr lang="zh-TW" altLang="zh-TW" sz="1200" dirty="0" smtClean="0">
                <a:effectLst/>
                <a:latin typeface="+mn-lt"/>
                <a:ea typeface="+mn-ea"/>
                <a:cs typeface="+mn-cs"/>
                <a:sym typeface="Calibri"/>
              </a:rPr>
              <a:t>中命令行式的</a:t>
            </a:r>
            <a:r>
              <a:rPr lang="en-US" altLang="zh-TW" sz="1200" dirty="0" smtClean="0">
                <a:effectLst/>
                <a:latin typeface="+mn-lt"/>
                <a:ea typeface="+mn-ea"/>
                <a:cs typeface="+mn-cs"/>
                <a:sym typeface="Calibri"/>
              </a:rPr>
              <a:t>shell</a:t>
            </a:r>
            <a:r>
              <a:rPr lang="zh-TW" altLang="zh-TW" sz="1200" dirty="0" smtClean="0">
                <a:effectLst/>
                <a:latin typeface="+mn-lt"/>
                <a:ea typeface="+mn-ea"/>
                <a:cs typeface="+mn-cs"/>
                <a:sym typeface="Calibri"/>
              </a:rPr>
              <a:t>。</a:t>
            </a:r>
          </a:p>
          <a:p>
            <a:r>
              <a:rPr lang="en-US" altLang="zh-TW" sz="1200" dirty="0" err="1" smtClean="0">
                <a:effectLst/>
                <a:latin typeface="+mn-lt"/>
                <a:ea typeface="+mn-ea"/>
                <a:cs typeface="+mn-cs"/>
                <a:sym typeface="Calibri"/>
              </a:rPr>
              <a:t>PuTTY</a:t>
            </a:r>
            <a:r>
              <a:rPr lang="zh-TW" altLang="zh-TW" sz="1200" dirty="0" smtClean="0">
                <a:effectLst/>
                <a:latin typeface="+mn-lt"/>
                <a:ea typeface="+mn-ea"/>
                <a:cs typeface="+mn-cs"/>
                <a:sym typeface="Calibri"/>
              </a:rPr>
              <a:t>是一款整合虛擬終端，支援多種網路協定，包括</a:t>
            </a:r>
            <a:r>
              <a:rPr lang="en-US" altLang="zh-TW" sz="1200" dirty="0" smtClean="0">
                <a:effectLst/>
                <a:latin typeface="+mn-lt"/>
                <a:ea typeface="+mn-ea"/>
                <a:cs typeface="+mn-cs"/>
                <a:sym typeface="Calibri"/>
              </a:rPr>
              <a:t>SCP</a:t>
            </a:r>
            <a:r>
              <a:rPr lang="zh-TW" altLang="zh-TW" sz="1200" dirty="0" smtClean="0">
                <a:effectLst/>
                <a:latin typeface="+mn-lt"/>
                <a:ea typeface="+mn-ea"/>
                <a:cs typeface="+mn-cs"/>
                <a:sym typeface="Calibri"/>
              </a:rPr>
              <a:t>，</a:t>
            </a:r>
            <a:r>
              <a:rPr lang="en-US" altLang="zh-TW" sz="1200" dirty="0" smtClean="0">
                <a:effectLst/>
                <a:latin typeface="+mn-lt"/>
                <a:ea typeface="+mn-ea"/>
                <a:cs typeface="+mn-cs"/>
                <a:sym typeface="Calibri"/>
              </a:rPr>
              <a:t>SSH</a:t>
            </a:r>
            <a:r>
              <a:rPr lang="zh-TW" altLang="zh-TW" sz="1200" dirty="0" smtClean="0">
                <a:effectLst/>
                <a:latin typeface="+mn-lt"/>
                <a:ea typeface="+mn-ea"/>
                <a:cs typeface="+mn-cs"/>
                <a:sym typeface="Calibri"/>
              </a:rPr>
              <a:t>，</a:t>
            </a:r>
            <a:r>
              <a:rPr lang="en-US" altLang="zh-TW" sz="1200" dirty="0" smtClean="0">
                <a:effectLst/>
                <a:latin typeface="+mn-lt"/>
                <a:ea typeface="+mn-ea"/>
                <a:cs typeface="+mn-cs"/>
                <a:sym typeface="Calibri"/>
              </a:rPr>
              <a:t>Telnet</a:t>
            </a:r>
            <a:r>
              <a:rPr lang="zh-TW" altLang="zh-TW" sz="1200" dirty="0" smtClean="0">
                <a:effectLst/>
                <a:latin typeface="+mn-lt"/>
                <a:ea typeface="+mn-ea"/>
                <a:cs typeface="+mn-cs"/>
                <a:sym typeface="Calibri"/>
              </a:rPr>
              <a:t>，</a:t>
            </a:r>
            <a:r>
              <a:rPr lang="en-US" altLang="zh-TW" sz="1200" dirty="0" smtClean="0">
                <a:effectLst/>
                <a:latin typeface="+mn-lt"/>
                <a:ea typeface="+mn-ea"/>
                <a:cs typeface="+mn-cs"/>
                <a:sym typeface="Calibri"/>
              </a:rPr>
              <a:t>rlogin</a:t>
            </a:r>
            <a:r>
              <a:rPr lang="zh-TW" altLang="zh-TW" sz="1200" dirty="0" smtClean="0">
                <a:effectLst/>
                <a:latin typeface="+mn-lt"/>
                <a:ea typeface="+mn-ea"/>
                <a:cs typeface="+mn-cs"/>
                <a:sym typeface="Calibri"/>
              </a:rPr>
              <a:t>和原始的通訊端連接。</a:t>
            </a:r>
          </a:p>
          <a:p>
            <a:r>
              <a:rPr lang="zh-TW" altLang="zh-TW" sz="1200" dirty="0" smtClean="0">
                <a:effectLst/>
                <a:latin typeface="+mn-lt"/>
                <a:ea typeface="+mn-ea"/>
                <a:cs typeface="+mn-cs"/>
                <a:sym typeface="Calibri"/>
              </a:rPr>
              <a:t>如果你想在本地電腦，連上網路上的</a:t>
            </a:r>
            <a:r>
              <a:rPr lang="en-US" altLang="zh-TW" sz="1200" dirty="0" smtClean="0">
                <a:effectLst/>
                <a:latin typeface="+mn-lt"/>
                <a:ea typeface="+mn-ea"/>
                <a:cs typeface="+mn-cs"/>
                <a:sym typeface="Calibri"/>
              </a:rPr>
              <a:t>Linux</a:t>
            </a:r>
            <a:r>
              <a:rPr lang="zh-TW" altLang="zh-TW" sz="1200" dirty="0" smtClean="0">
                <a:effectLst/>
                <a:latin typeface="+mn-lt"/>
                <a:ea typeface="+mn-ea"/>
                <a:cs typeface="+mn-cs"/>
                <a:sym typeface="Calibri"/>
              </a:rPr>
              <a:t>主機，就會使用到</a:t>
            </a:r>
            <a:r>
              <a:rPr lang="en-US" altLang="zh-TW" sz="1200" dirty="0" err="1" smtClean="0">
                <a:effectLst/>
                <a:latin typeface="+mn-lt"/>
                <a:ea typeface="+mn-ea"/>
                <a:cs typeface="+mn-cs"/>
                <a:sym typeface="Calibri"/>
              </a:rPr>
              <a:t>PuTTY</a:t>
            </a:r>
            <a:r>
              <a:rPr lang="zh-TW" altLang="zh-TW" sz="1200" dirty="0" smtClean="0">
                <a:effectLst/>
                <a:latin typeface="+mn-lt"/>
                <a:ea typeface="+mn-ea"/>
                <a:cs typeface="+mn-cs"/>
                <a:sym typeface="Calibri"/>
              </a:rPr>
              <a:t>。你可以透過</a:t>
            </a:r>
            <a:r>
              <a:rPr lang="en-US" altLang="zh-TW" sz="1200" dirty="0" err="1" smtClean="0">
                <a:effectLst/>
                <a:latin typeface="+mn-lt"/>
                <a:ea typeface="+mn-ea"/>
                <a:cs typeface="+mn-cs"/>
                <a:sym typeface="Calibri"/>
              </a:rPr>
              <a:t>PuTTY</a:t>
            </a:r>
            <a:r>
              <a:rPr lang="zh-TW" altLang="zh-TW" sz="1200" dirty="0" smtClean="0">
                <a:effectLst/>
                <a:latin typeface="+mn-lt"/>
                <a:ea typeface="+mn-ea"/>
                <a:cs typeface="+mn-cs"/>
                <a:sym typeface="Calibri"/>
              </a:rPr>
              <a:t>指令來管理、執行虛擬主機內的操作，比如架設網站、防火牆…等等。</a:t>
            </a:r>
          </a:p>
          <a:p>
            <a:r>
              <a:rPr lang="en-US" altLang="zh-TW" dirty="0" smtClean="0">
                <a:hlinkClick r:id="rId3"/>
              </a:rPr>
              <a:t>http://linux.vbird.org/linux_basic/0320bash.php#bash_type</a:t>
            </a:r>
            <a:endParaRPr lang="en-US" altLang="zh-TW" dirty="0" smtClean="0"/>
          </a:p>
          <a:p>
            <a:r>
              <a:rPr lang="zh-TW" altLang="en-US" sz="1200" b="1" i="0" dirty="0" smtClean="0">
                <a:effectLst/>
                <a:latin typeface="+mn-lt"/>
                <a:ea typeface="+mn-ea"/>
                <a:cs typeface="+mn-cs"/>
                <a:sym typeface="Calibri"/>
              </a:rPr>
              <a:t>變數的設定規則</a:t>
            </a:r>
          </a:p>
          <a:p>
            <a:r>
              <a:rPr lang="zh-TW" altLang="en-US" sz="1200" b="0" i="0" dirty="0" smtClean="0">
                <a:effectLst/>
                <a:latin typeface="+mn-lt"/>
                <a:ea typeface="+mn-ea"/>
                <a:cs typeface="+mn-cs"/>
                <a:sym typeface="Calibri"/>
              </a:rPr>
              <a:t>變數與變數內容以一個等號</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來連結，如下所示： </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等號兩邊不能直接接空白字元，如下所示為錯誤： </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 = </a:t>
            </a: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或</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 Tsai』</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變數名稱只能是英文字母與數字，但是開頭字元不能是數字，如下為錯誤： </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『2myname=</a:t>
            </a: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變數內容若有空白字元可使用雙引號</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或單引號</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將變數內容結合起來，但</a:t>
            </a:r>
          </a:p>
          <a:p>
            <a:pPr lvl="1"/>
            <a:r>
              <a:rPr lang="zh-TW" altLang="en-US" sz="1200" b="0" i="0" dirty="0" smtClean="0">
                <a:effectLst/>
                <a:latin typeface="+mn-lt"/>
                <a:ea typeface="+mn-ea"/>
                <a:cs typeface="+mn-cs"/>
                <a:sym typeface="Calibri"/>
              </a:rPr>
              <a:t>雙引號內的特殊字元如 </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等，可以保有原本的特性，如下所示：</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var</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lang</a:t>
            </a:r>
            <a:r>
              <a:rPr lang="en-US" altLang="zh-TW" sz="1200" b="0" i="0" dirty="0" smtClean="0">
                <a:effectLst/>
                <a:latin typeface="+mn-lt"/>
                <a:ea typeface="+mn-ea"/>
                <a:cs typeface="+mn-cs"/>
                <a:sym typeface="Calibri"/>
              </a:rPr>
              <a:t> is $LANG"』</a:t>
            </a:r>
            <a:r>
              <a:rPr lang="zh-TW" altLang="en-US" sz="1200" b="0" i="0" dirty="0" smtClean="0">
                <a:effectLst/>
                <a:latin typeface="+mn-lt"/>
                <a:ea typeface="+mn-ea"/>
                <a:cs typeface="+mn-cs"/>
                <a:sym typeface="Calibri"/>
              </a:rPr>
              <a:t>則</a:t>
            </a:r>
            <a:r>
              <a:rPr lang="en-US" altLang="zh-TW" sz="1200" b="0" i="0" dirty="0" smtClean="0">
                <a:effectLst/>
                <a:latin typeface="+mn-lt"/>
                <a:ea typeface="+mn-ea"/>
                <a:cs typeface="+mn-cs"/>
                <a:sym typeface="Calibri"/>
              </a:rPr>
              <a:t>『echo $</a:t>
            </a:r>
            <a:r>
              <a:rPr lang="en-US" altLang="zh-TW" sz="1200" b="0" i="0" dirty="0" err="1" smtClean="0">
                <a:effectLst/>
                <a:latin typeface="+mn-lt"/>
                <a:ea typeface="+mn-ea"/>
                <a:cs typeface="+mn-cs"/>
                <a:sym typeface="Calibri"/>
              </a:rPr>
              <a:t>var</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可得</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lang</a:t>
            </a:r>
            <a:r>
              <a:rPr lang="en-US" altLang="zh-TW" sz="1200" b="0" i="0" dirty="0" smtClean="0">
                <a:effectLst/>
                <a:latin typeface="+mn-lt"/>
                <a:ea typeface="+mn-ea"/>
                <a:cs typeface="+mn-cs"/>
                <a:sym typeface="Calibri"/>
              </a:rPr>
              <a:t> is zh_TW.UTF-8』</a:t>
            </a:r>
          </a:p>
          <a:p>
            <a:pPr lvl="1"/>
            <a:r>
              <a:rPr lang="zh-TW" altLang="en-US" sz="1200" b="0" i="0" dirty="0" smtClean="0">
                <a:effectLst/>
                <a:latin typeface="+mn-lt"/>
                <a:ea typeface="+mn-ea"/>
                <a:cs typeface="+mn-cs"/>
                <a:sym typeface="Calibri"/>
              </a:rPr>
              <a:t>單引號內的特殊字元則僅為一般字元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純文字</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，如下所示：</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var</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lang</a:t>
            </a:r>
            <a:r>
              <a:rPr lang="en-US" altLang="zh-TW" sz="1200" b="0" i="0" dirty="0" smtClean="0">
                <a:effectLst/>
                <a:latin typeface="+mn-lt"/>
                <a:ea typeface="+mn-ea"/>
                <a:cs typeface="+mn-cs"/>
                <a:sym typeface="Calibri"/>
              </a:rPr>
              <a:t> is $LANG'』</a:t>
            </a:r>
            <a:r>
              <a:rPr lang="zh-TW" altLang="en-US" sz="1200" b="0" i="0" dirty="0" smtClean="0">
                <a:effectLst/>
                <a:latin typeface="+mn-lt"/>
                <a:ea typeface="+mn-ea"/>
                <a:cs typeface="+mn-cs"/>
                <a:sym typeface="Calibri"/>
              </a:rPr>
              <a:t>則</a:t>
            </a:r>
            <a:r>
              <a:rPr lang="en-US" altLang="zh-TW" sz="1200" b="0" i="0" dirty="0" smtClean="0">
                <a:effectLst/>
                <a:latin typeface="+mn-lt"/>
                <a:ea typeface="+mn-ea"/>
                <a:cs typeface="+mn-cs"/>
                <a:sym typeface="Calibri"/>
              </a:rPr>
              <a:t>『echo $</a:t>
            </a:r>
            <a:r>
              <a:rPr lang="en-US" altLang="zh-TW" sz="1200" b="0" i="0" dirty="0" err="1" smtClean="0">
                <a:effectLst/>
                <a:latin typeface="+mn-lt"/>
                <a:ea typeface="+mn-ea"/>
                <a:cs typeface="+mn-cs"/>
                <a:sym typeface="Calibri"/>
              </a:rPr>
              <a:t>var</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可得</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lang</a:t>
            </a:r>
            <a:r>
              <a:rPr lang="en-US" altLang="zh-TW" sz="1200" b="0" i="0" dirty="0" smtClean="0">
                <a:effectLst/>
                <a:latin typeface="+mn-lt"/>
                <a:ea typeface="+mn-ea"/>
                <a:cs typeface="+mn-cs"/>
                <a:sym typeface="Calibri"/>
              </a:rPr>
              <a:t> is $LANG』</a:t>
            </a:r>
          </a:p>
          <a:p>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可用跳脫字元</a:t>
            </a:r>
            <a:r>
              <a:rPr lang="en-US" altLang="zh-TW" sz="1200" b="0" i="0" dirty="0" smtClean="0">
                <a:effectLst/>
                <a:latin typeface="+mn-lt"/>
                <a:ea typeface="+mn-ea"/>
                <a:cs typeface="+mn-cs"/>
                <a:sym typeface="Calibri"/>
              </a:rPr>
              <a:t>『 \ 』</a:t>
            </a:r>
            <a:r>
              <a:rPr lang="zh-TW" altLang="en-US" sz="1200" b="0" i="0" dirty="0" smtClean="0">
                <a:effectLst/>
                <a:latin typeface="+mn-lt"/>
                <a:ea typeface="+mn-ea"/>
                <a:cs typeface="+mn-cs"/>
                <a:sym typeface="Calibri"/>
              </a:rPr>
              <a:t>將特殊符號</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如 </a:t>
            </a:r>
            <a:r>
              <a:rPr lang="en-US" altLang="zh-TW" sz="1200" b="0" i="0" dirty="0" smtClean="0">
                <a:effectLst/>
                <a:latin typeface="+mn-lt"/>
                <a:ea typeface="+mn-ea"/>
                <a:cs typeface="+mn-cs"/>
                <a:sym typeface="Calibri"/>
              </a:rPr>
              <a:t>[Enter], $, \, </a:t>
            </a:r>
            <a:r>
              <a:rPr lang="zh-TW" altLang="en-US" sz="1200" b="0" i="0" dirty="0" smtClean="0">
                <a:effectLst/>
                <a:latin typeface="+mn-lt"/>
                <a:ea typeface="+mn-ea"/>
                <a:cs typeface="+mn-cs"/>
                <a:sym typeface="Calibri"/>
              </a:rPr>
              <a:t>空白字元</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等</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變成一般字元，如：</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 Tsai』</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在一串指令的執行中，還需要藉由其他額外的指令所提供的資訊時，可以使用反單引號</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指令</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或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指令</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。特別注意，那個 </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是鍵盤上方的數字鍵 </a:t>
            </a:r>
            <a:r>
              <a:rPr lang="en-US" altLang="zh-TW" sz="1200" b="0" i="0" dirty="0" smtClean="0">
                <a:effectLst/>
                <a:latin typeface="+mn-lt"/>
                <a:ea typeface="+mn-ea"/>
                <a:cs typeface="+mn-cs"/>
                <a:sym typeface="Calibri"/>
              </a:rPr>
              <a:t>1 </a:t>
            </a:r>
            <a:r>
              <a:rPr lang="zh-TW" altLang="en-US" sz="1200" b="0" i="0" dirty="0" smtClean="0">
                <a:effectLst/>
                <a:latin typeface="+mn-lt"/>
                <a:ea typeface="+mn-ea"/>
                <a:cs typeface="+mn-cs"/>
                <a:sym typeface="Calibri"/>
              </a:rPr>
              <a:t>左邊那個按鍵，而不是單引號！ 例如想要取得核心版本的設定：</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『version=$(</a:t>
            </a:r>
            <a:r>
              <a:rPr lang="en-US" altLang="zh-TW" sz="1200" b="0" i="0" dirty="0" err="1" smtClean="0">
                <a:effectLst/>
                <a:latin typeface="+mn-lt"/>
                <a:ea typeface="+mn-ea"/>
                <a:cs typeface="+mn-cs"/>
                <a:sym typeface="Calibri"/>
              </a:rPr>
              <a:t>uname</a:t>
            </a:r>
            <a:r>
              <a:rPr lang="en-US" altLang="zh-TW" sz="1200" b="0" i="0" dirty="0" smtClean="0">
                <a:effectLst/>
                <a:latin typeface="+mn-lt"/>
                <a:ea typeface="+mn-ea"/>
                <a:cs typeface="+mn-cs"/>
                <a:sym typeface="Calibri"/>
              </a:rPr>
              <a:t> -r)』</a:t>
            </a:r>
            <a:r>
              <a:rPr lang="zh-TW" altLang="en-US" sz="1200" b="0" i="0" dirty="0" smtClean="0">
                <a:effectLst/>
                <a:latin typeface="+mn-lt"/>
                <a:ea typeface="+mn-ea"/>
                <a:cs typeface="+mn-cs"/>
                <a:sym typeface="Calibri"/>
              </a:rPr>
              <a:t>再</a:t>
            </a:r>
            <a:r>
              <a:rPr lang="en-US" altLang="zh-TW" sz="1200" b="0" i="0" dirty="0" smtClean="0">
                <a:effectLst/>
                <a:latin typeface="+mn-lt"/>
                <a:ea typeface="+mn-ea"/>
                <a:cs typeface="+mn-cs"/>
                <a:sym typeface="Calibri"/>
              </a:rPr>
              <a:t>『echo $version』</a:t>
            </a:r>
            <a:r>
              <a:rPr lang="zh-TW" altLang="en-US" sz="1200" b="0" i="0" dirty="0" smtClean="0">
                <a:effectLst/>
                <a:latin typeface="+mn-lt"/>
                <a:ea typeface="+mn-ea"/>
                <a:cs typeface="+mn-cs"/>
                <a:sym typeface="Calibri"/>
              </a:rPr>
              <a:t>可得</a:t>
            </a:r>
            <a:r>
              <a:rPr lang="en-US" altLang="zh-TW" sz="1200" b="0" i="0" dirty="0" smtClean="0">
                <a:effectLst/>
                <a:latin typeface="+mn-lt"/>
                <a:ea typeface="+mn-ea"/>
                <a:cs typeface="+mn-cs"/>
                <a:sym typeface="Calibri"/>
              </a:rPr>
              <a:t>『3.10.0-229.el7.x86_64』</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若該變數為擴增變數內容時，則可用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變數名稱</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或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變數</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累加內容，如下所示：</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『PATH="$PATH":/home/bin』</a:t>
            </a:r>
            <a:r>
              <a:rPr lang="zh-TW" altLang="en-US" sz="1200" b="0" i="0" dirty="0" smtClean="0">
                <a:effectLst/>
                <a:latin typeface="+mn-lt"/>
                <a:ea typeface="+mn-ea"/>
                <a:cs typeface="+mn-cs"/>
                <a:sym typeface="Calibri"/>
              </a:rPr>
              <a:t>或</a:t>
            </a:r>
            <a:r>
              <a:rPr lang="en-US" altLang="zh-TW" sz="1200" b="0" i="0" dirty="0" smtClean="0">
                <a:effectLst/>
                <a:latin typeface="+mn-lt"/>
                <a:ea typeface="+mn-ea"/>
                <a:cs typeface="+mn-cs"/>
                <a:sym typeface="Calibri"/>
              </a:rPr>
              <a:t>『PATH=${PATH}:/home/bin』</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若該變數需要在其他子程序執行，則需要以 </a:t>
            </a:r>
            <a:r>
              <a:rPr lang="en-US" altLang="zh-TW" sz="1200" b="0" i="0" dirty="0" smtClean="0">
                <a:effectLst/>
                <a:latin typeface="+mn-lt"/>
                <a:ea typeface="+mn-ea"/>
                <a:cs typeface="+mn-cs"/>
                <a:sym typeface="Calibri"/>
              </a:rPr>
              <a:t>export </a:t>
            </a:r>
            <a:r>
              <a:rPr lang="zh-TW" altLang="en-US" sz="1200" b="0" i="0" dirty="0" smtClean="0">
                <a:effectLst/>
                <a:latin typeface="+mn-lt"/>
                <a:ea typeface="+mn-ea"/>
                <a:cs typeface="+mn-cs"/>
                <a:sym typeface="Calibri"/>
              </a:rPr>
              <a:t>來使變數變成環境變數：</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『export PATH』</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通常大寫字元為系統預設變數，自行設定變數可以使用小寫字元，方便判斷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純粹依照使用者興趣與嗜好</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a:t>
            </a:r>
            <a:br>
              <a:rPr lang="zh-TW" altLang="en-US" sz="1200" b="0" i="0" dirty="0" smtClean="0">
                <a:effectLst/>
                <a:latin typeface="+mn-lt"/>
                <a:ea typeface="+mn-ea"/>
                <a:cs typeface="+mn-cs"/>
                <a:sym typeface="Calibri"/>
              </a:rPr>
            </a:br>
            <a:r>
              <a:rPr lang="zh-TW" altLang="en-US" sz="1200" b="0" i="0" dirty="0" smtClean="0">
                <a:effectLst/>
                <a:latin typeface="+mn-lt"/>
                <a:ea typeface="+mn-ea"/>
                <a:cs typeface="+mn-cs"/>
                <a:sym typeface="Calibri"/>
              </a:rPr>
              <a:t/>
            </a:r>
            <a:br>
              <a:rPr lang="zh-TW" altLang="en-US" sz="1200" b="0" i="0" dirty="0" smtClean="0">
                <a:effectLst/>
                <a:latin typeface="+mn-lt"/>
                <a:ea typeface="+mn-ea"/>
                <a:cs typeface="+mn-cs"/>
                <a:sym typeface="Calibri"/>
              </a:rPr>
            </a:br>
            <a:endParaRPr lang="zh-TW" altLang="en-US"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取消變數的方法為使用 </a:t>
            </a:r>
            <a:r>
              <a:rPr lang="en-US" altLang="zh-TW" sz="1200" b="0" i="0" dirty="0" smtClean="0">
                <a:effectLst/>
                <a:latin typeface="+mn-lt"/>
                <a:ea typeface="+mn-ea"/>
                <a:cs typeface="+mn-cs"/>
                <a:sym typeface="Calibri"/>
              </a:rPr>
              <a:t>unset</a:t>
            </a:r>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『unset </a:t>
            </a:r>
            <a:r>
              <a:rPr lang="zh-TW" altLang="en-US" sz="1200" b="0" i="0" dirty="0" smtClean="0">
                <a:effectLst/>
                <a:latin typeface="+mn-lt"/>
                <a:ea typeface="+mn-ea"/>
                <a:cs typeface="+mn-cs"/>
                <a:sym typeface="Calibri"/>
              </a:rPr>
              <a:t>變數名稱</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例如取消 </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的設定：</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『unset </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a:t>
            </a:r>
          </a:p>
          <a:p>
            <a:endParaRPr lang="en-US" altLang="zh-TW" dirty="0" smtClean="0"/>
          </a:p>
          <a:p>
            <a:r>
              <a:rPr lang="zh-TW" altLang="en-US" sz="1200" b="0" i="0" dirty="0" smtClean="0">
                <a:effectLst/>
                <a:latin typeface="+mn-lt"/>
                <a:ea typeface="+mn-ea"/>
                <a:cs typeface="+mn-cs"/>
                <a:sym typeface="Calibri"/>
              </a:rPr>
              <a:t>例題：在變數的設定當中，單引號與雙引號的用途有何不同？</a:t>
            </a:r>
            <a:br>
              <a:rPr lang="zh-TW" altLang="en-US" sz="1200" b="0" i="0" dirty="0" smtClean="0">
                <a:effectLst/>
                <a:latin typeface="+mn-lt"/>
                <a:ea typeface="+mn-ea"/>
                <a:cs typeface="+mn-cs"/>
                <a:sym typeface="Calibri"/>
              </a:rPr>
            </a:br>
            <a:endParaRPr lang="zh-TW" altLang="en-US"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答：單引號與雙引號的最大不同在於雙引號仍然可以保有變數的內容，但單引號內僅能是一般字元 ，而不會有特殊符號。我們以底下的例子做說明：假設您定義了一個變數， </a:t>
            </a:r>
            <a:r>
              <a:rPr lang="en-US" altLang="zh-TW" sz="1200" b="0" i="0" dirty="0" smtClean="0">
                <a:effectLst/>
                <a:latin typeface="+mn-lt"/>
                <a:ea typeface="+mn-ea"/>
                <a:cs typeface="+mn-cs"/>
                <a:sym typeface="Calibri"/>
              </a:rPr>
              <a:t>name=</a:t>
            </a: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，現在想以 </a:t>
            </a:r>
            <a:r>
              <a:rPr lang="en-US" altLang="zh-TW" sz="1200" b="0" i="0" dirty="0" smtClean="0">
                <a:effectLst/>
                <a:latin typeface="+mn-lt"/>
                <a:ea typeface="+mn-ea"/>
                <a:cs typeface="+mn-cs"/>
                <a:sym typeface="Calibri"/>
              </a:rPr>
              <a:t>name </a:t>
            </a:r>
            <a:r>
              <a:rPr lang="zh-TW" altLang="en-US" sz="1200" b="0" i="0" dirty="0" smtClean="0">
                <a:effectLst/>
                <a:latin typeface="+mn-lt"/>
                <a:ea typeface="+mn-ea"/>
                <a:cs typeface="+mn-cs"/>
                <a:sym typeface="Calibri"/>
              </a:rPr>
              <a:t>這個變數的內容定義出 </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顯示 </a:t>
            </a: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 its me </a:t>
            </a:r>
            <a:r>
              <a:rPr lang="zh-TW" altLang="en-US" sz="1200" b="0" i="0" dirty="0" smtClean="0">
                <a:effectLst/>
                <a:latin typeface="+mn-lt"/>
                <a:ea typeface="+mn-ea"/>
                <a:cs typeface="+mn-cs"/>
                <a:sym typeface="Calibri"/>
              </a:rPr>
              <a:t>這個內容，要如何訂定呢？</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dmtsai@study</a:t>
            </a:r>
            <a:r>
              <a:rPr lang="en-US" altLang="zh-TW" sz="1200" b="0" i="0" dirty="0" smtClean="0">
                <a:effectLst/>
                <a:latin typeface="+mn-lt"/>
                <a:ea typeface="+mn-ea"/>
                <a:cs typeface="+mn-cs"/>
                <a:sym typeface="Calibri"/>
              </a:rPr>
              <a:t> ~]$ name=</a:t>
            </a: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dmtsai@study</a:t>
            </a:r>
            <a:r>
              <a:rPr lang="en-US" altLang="zh-TW" sz="1200" b="0" i="0" dirty="0" smtClean="0">
                <a:effectLst/>
                <a:latin typeface="+mn-lt"/>
                <a:ea typeface="+mn-ea"/>
                <a:cs typeface="+mn-cs"/>
                <a:sym typeface="Calibri"/>
              </a:rPr>
              <a:t> ~]$ echo $name</a:t>
            </a:r>
            <a:br>
              <a:rPr lang="en-US" altLang="zh-TW" sz="1200" b="0" i="0" dirty="0" smtClean="0">
                <a:effectLst/>
                <a:latin typeface="+mn-lt"/>
                <a:ea typeface="+mn-ea"/>
                <a:cs typeface="+mn-cs"/>
                <a:sym typeface="Calibri"/>
              </a:rPr>
            </a:b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dmtsai@study</a:t>
            </a:r>
            <a:r>
              <a:rPr lang="en-US" altLang="zh-TW" sz="1200" b="0" i="0" dirty="0" smtClean="0">
                <a:effectLst/>
                <a:latin typeface="+mn-lt"/>
                <a:ea typeface="+mn-ea"/>
                <a:cs typeface="+mn-cs"/>
                <a:sym typeface="Calibri"/>
              </a:rPr>
              <a:t> ~]$ </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="$name its me"</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dmtsai@study</a:t>
            </a:r>
            <a:r>
              <a:rPr lang="en-US" altLang="zh-TW" sz="1200" b="0" i="0" dirty="0" smtClean="0">
                <a:effectLst/>
                <a:latin typeface="+mn-lt"/>
                <a:ea typeface="+mn-ea"/>
                <a:cs typeface="+mn-cs"/>
                <a:sym typeface="Calibri"/>
              </a:rPr>
              <a:t> ~]$ echo $</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err="1" smtClean="0">
                <a:effectLst/>
                <a:latin typeface="+mn-lt"/>
                <a:ea typeface="+mn-ea"/>
                <a:cs typeface="+mn-cs"/>
                <a:sym typeface="Calibri"/>
              </a:rPr>
              <a:t>VBird</a:t>
            </a:r>
            <a:r>
              <a:rPr lang="en-US" altLang="zh-TW" sz="1200" b="0" i="0" dirty="0" smtClean="0">
                <a:effectLst/>
                <a:latin typeface="+mn-lt"/>
                <a:ea typeface="+mn-ea"/>
                <a:cs typeface="+mn-cs"/>
                <a:sym typeface="Calibri"/>
              </a:rPr>
              <a:t> its me</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dmtsai@study</a:t>
            </a:r>
            <a:r>
              <a:rPr lang="en-US" altLang="zh-TW" sz="1200" b="0" i="0" dirty="0" smtClean="0">
                <a:effectLst/>
                <a:latin typeface="+mn-lt"/>
                <a:ea typeface="+mn-ea"/>
                <a:cs typeface="+mn-cs"/>
                <a:sym typeface="Calibri"/>
              </a:rPr>
              <a:t> ~]$ </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='$name its me'</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dmtsai@study</a:t>
            </a:r>
            <a:r>
              <a:rPr lang="en-US" altLang="zh-TW" sz="1200" b="0" i="0" dirty="0" smtClean="0">
                <a:effectLst/>
                <a:latin typeface="+mn-lt"/>
                <a:ea typeface="+mn-ea"/>
                <a:cs typeface="+mn-cs"/>
                <a:sym typeface="Calibri"/>
              </a:rPr>
              <a:t> ~]$ echo $</a:t>
            </a:r>
            <a:r>
              <a:rPr lang="en-US" altLang="zh-TW" sz="1200" b="0" i="0" dirty="0" err="1" smtClean="0">
                <a:effectLst/>
                <a:latin typeface="+mn-lt"/>
                <a:ea typeface="+mn-ea"/>
                <a:cs typeface="+mn-cs"/>
                <a:sym typeface="Calibri"/>
              </a:rPr>
              <a:t>myname</a:t>
            </a:r>
            <a:r>
              <a:rPr lang="en-US" altLang="zh-TW" sz="1200" b="0" i="0" dirty="0" smtClean="0">
                <a:effectLst/>
                <a:latin typeface="+mn-lt"/>
                <a:ea typeface="+mn-ea"/>
                <a:cs typeface="+mn-cs"/>
                <a:sym typeface="Calibri"/>
              </a:rPr>
              <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$name its me</a:t>
            </a:r>
            <a:r>
              <a:rPr lang="zh-TW" altLang="en-US" sz="1200" b="0" i="0" dirty="0" smtClean="0">
                <a:effectLst/>
                <a:latin typeface="+mn-lt"/>
                <a:ea typeface="+mn-ea"/>
                <a:cs typeface="+mn-cs"/>
                <a:sym typeface="Calibri"/>
              </a:rPr>
              <a:t>發現了嗎？沒錯！使用了單引號的時候，那麼 </a:t>
            </a:r>
            <a:r>
              <a:rPr lang="en-US" altLang="zh-TW" sz="1200" b="0" i="0" dirty="0" smtClean="0">
                <a:effectLst/>
                <a:latin typeface="+mn-lt"/>
                <a:ea typeface="+mn-ea"/>
                <a:cs typeface="+mn-cs"/>
                <a:sym typeface="Calibri"/>
              </a:rPr>
              <a:t>$name </a:t>
            </a:r>
            <a:r>
              <a:rPr lang="zh-TW" altLang="en-US" sz="1200" b="0" i="0" dirty="0" smtClean="0">
                <a:effectLst/>
                <a:latin typeface="+mn-lt"/>
                <a:ea typeface="+mn-ea"/>
                <a:cs typeface="+mn-cs"/>
                <a:sym typeface="Calibri"/>
              </a:rPr>
              <a:t>將失去原有的變數內容，僅為一般字元的顯示型態而已！這裡必需要特別小心在意！</a:t>
            </a:r>
            <a:endParaRPr lang="en-US" altLang="zh-TW" sz="1200" b="0" i="0" dirty="0" smtClean="0">
              <a:effectLst/>
              <a:latin typeface="+mn-lt"/>
              <a:ea typeface="+mn-ea"/>
              <a:cs typeface="+mn-cs"/>
              <a:sym typeface="Calibri"/>
            </a:endParaRPr>
          </a:p>
          <a:p>
            <a:r>
              <a:rPr lang="zh-TW" altLang="zh-TW" sz="1200" dirty="0" smtClean="0">
                <a:effectLst/>
                <a:latin typeface="+mn-lt"/>
                <a:ea typeface="+mn-ea"/>
                <a:cs typeface="+mn-cs"/>
                <a:sym typeface="Calibri"/>
              </a:rPr>
              <a:t>常用的萬用字元喔：</a:t>
            </a:r>
          </a:p>
          <a:p>
            <a:r>
              <a:rPr lang="zh-TW" altLang="zh-TW" sz="1200" dirty="0" smtClean="0">
                <a:effectLst/>
                <a:latin typeface="+mn-lt"/>
                <a:ea typeface="+mn-ea"/>
                <a:cs typeface="+mn-cs"/>
                <a:sym typeface="Calibri"/>
              </a:rPr>
              <a:t>符號</a:t>
            </a:r>
          </a:p>
          <a:p>
            <a:r>
              <a:rPr lang="zh-TW" altLang="zh-TW" sz="1200" dirty="0" smtClean="0">
                <a:effectLst/>
                <a:latin typeface="+mn-lt"/>
                <a:ea typeface="+mn-ea"/>
                <a:cs typeface="+mn-cs"/>
                <a:sym typeface="Calibri"/>
              </a:rPr>
              <a:t>意義</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代表『</a:t>
            </a:r>
            <a:r>
              <a:rPr lang="en-US" altLang="zh-TW" sz="1200" dirty="0" smtClean="0">
                <a:effectLst/>
                <a:latin typeface="+mn-lt"/>
                <a:ea typeface="+mn-ea"/>
                <a:cs typeface="+mn-cs"/>
                <a:sym typeface="Calibri"/>
              </a:rPr>
              <a:t> 0 </a:t>
            </a:r>
            <a:r>
              <a:rPr lang="zh-TW" altLang="zh-TW" sz="1200" dirty="0" smtClean="0">
                <a:effectLst/>
                <a:latin typeface="+mn-lt"/>
                <a:ea typeface="+mn-ea"/>
                <a:cs typeface="+mn-cs"/>
                <a:sym typeface="Calibri"/>
              </a:rPr>
              <a:t>個到無窮多個』任意字元</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代表『一定有一個』任意字元</a:t>
            </a: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同樣代表『一定有一個在括號內』的字元</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非任意字元</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。例如</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abcd</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代表『一定有一個字元， 可能是</a:t>
            </a:r>
            <a:r>
              <a:rPr lang="en-US" altLang="zh-TW" sz="1200" dirty="0" smtClean="0">
                <a:effectLst/>
                <a:latin typeface="+mn-lt"/>
                <a:ea typeface="+mn-ea"/>
                <a:cs typeface="+mn-cs"/>
                <a:sym typeface="Calibri"/>
              </a:rPr>
              <a:t> a, b, c, d </a:t>
            </a:r>
            <a:r>
              <a:rPr lang="zh-TW" altLang="zh-TW" sz="1200" dirty="0" smtClean="0">
                <a:effectLst/>
                <a:latin typeface="+mn-lt"/>
                <a:ea typeface="+mn-ea"/>
                <a:cs typeface="+mn-cs"/>
                <a:sym typeface="Calibri"/>
              </a:rPr>
              <a:t>這四個任何一個』</a:t>
            </a:r>
          </a:p>
          <a:p>
            <a:r>
              <a:rPr lang="en-US" altLang="zh-TW" sz="1200" dirty="0" smtClean="0">
                <a:effectLst/>
                <a:latin typeface="+mn-lt"/>
                <a:ea typeface="+mn-ea"/>
                <a:cs typeface="+mn-cs"/>
                <a:sym typeface="Calibri"/>
              </a:rPr>
              <a:t>[ -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若有減號在中括號內時，代表『在編碼順序內的所有字元』。例如</a:t>
            </a:r>
            <a:r>
              <a:rPr lang="en-US" altLang="zh-TW" sz="1200" dirty="0" smtClean="0">
                <a:effectLst/>
                <a:latin typeface="+mn-lt"/>
                <a:ea typeface="+mn-ea"/>
                <a:cs typeface="+mn-cs"/>
                <a:sym typeface="Calibri"/>
              </a:rPr>
              <a:t> [0-9] </a:t>
            </a:r>
            <a:r>
              <a:rPr lang="zh-TW" altLang="zh-TW" sz="1200" dirty="0" smtClean="0">
                <a:effectLst/>
                <a:latin typeface="+mn-lt"/>
                <a:ea typeface="+mn-ea"/>
                <a:cs typeface="+mn-cs"/>
                <a:sym typeface="Calibri"/>
              </a:rPr>
              <a:t>代表</a:t>
            </a:r>
            <a:r>
              <a:rPr lang="en-US" altLang="zh-TW" sz="1200" dirty="0" smtClean="0">
                <a:effectLst/>
                <a:latin typeface="+mn-lt"/>
                <a:ea typeface="+mn-ea"/>
                <a:cs typeface="+mn-cs"/>
                <a:sym typeface="Calibri"/>
              </a:rPr>
              <a:t> 0 </a:t>
            </a:r>
            <a:r>
              <a:rPr lang="zh-TW" altLang="zh-TW" sz="1200" dirty="0" smtClean="0">
                <a:effectLst/>
                <a:latin typeface="+mn-lt"/>
                <a:ea typeface="+mn-ea"/>
                <a:cs typeface="+mn-cs"/>
                <a:sym typeface="Calibri"/>
              </a:rPr>
              <a:t>到</a:t>
            </a:r>
            <a:r>
              <a:rPr lang="en-US" altLang="zh-TW" sz="1200" dirty="0" smtClean="0">
                <a:effectLst/>
                <a:latin typeface="+mn-lt"/>
                <a:ea typeface="+mn-ea"/>
                <a:cs typeface="+mn-cs"/>
                <a:sym typeface="Calibri"/>
              </a:rPr>
              <a:t> 9 </a:t>
            </a:r>
            <a:r>
              <a:rPr lang="zh-TW" altLang="zh-TW" sz="1200" dirty="0" smtClean="0">
                <a:effectLst/>
                <a:latin typeface="+mn-lt"/>
                <a:ea typeface="+mn-ea"/>
                <a:cs typeface="+mn-cs"/>
                <a:sym typeface="Calibri"/>
              </a:rPr>
              <a:t>之間的所有數字，因為數字的語系編碼是連續的！</a:t>
            </a: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若中括號內的第一個字元為指數符號</a:t>
            </a:r>
            <a:r>
              <a:rPr lang="en-US" altLang="zh-TW" sz="1200" dirty="0" smtClean="0">
                <a:effectLst/>
                <a:latin typeface="+mn-lt"/>
                <a:ea typeface="+mn-ea"/>
                <a:cs typeface="+mn-cs"/>
                <a:sym typeface="Calibri"/>
              </a:rPr>
              <a:t> (^) </a:t>
            </a:r>
            <a:r>
              <a:rPr lang="zh-TW" altLang="zh-TW" sz="1200" dirty="0" smtClean="0">
                <a:effectLst/>
                <a:latin typeface="+mn-lt"/>
                <a:ea typeface="+mn-ea"/>
                <a:cs typeface="+mn-cs"/>
                <a:sym typeface="Calibri"/>
              </a:rPr>
              <a:t>，那表示『反向選擇』，例如</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abc</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代表 一定有一個字元，只要是非</a:t>
            </a:r>
            <a:r>
              <a:rPr lang="en-US" altLang="zh-TW" sz="1200" dirty="0" smtClean="0">
                <a:effectLst/>
                <a:latin typeface="+mn-lt"/>
                <a:ea typeface="+mn-ea"/>
                <a:cs typeface="+mn-cs"/>
                <a:sym typeface="Calibri"/>
              </a:rPr>
              <a:t> a, b, c </a:t>
            </a:r>
            <a:r>
              <a:rPr lang="zh-TW" altLang="zh-TW" sz="1200" dirty="0" smtClean="0">
                <a:effectLst/>
                <a:latin typeface="+mn-lt"/>
                <a:ea typeface="+mn-ea"/>
                <a:cs typeface="+mn-cs"/>
                <a:sym typeface="Calibri"/>
              </a:rPr>
              <a:t>的其他字元就接受的意思。</a:t>
            </a:r>
          </a:p>
          <a:p>
            <a:r>
              <a:rPr lang="zh-TW" altLang="zh-TW" sz="1200" dirty="0" smtClean="0">
                <a:effectLst/>
                <a:latin typeface="+mn-lt"/>
                <a:ea typeface="+mn-ea"/>
                <a:cs typeface="+mn-cs"/>
                <a:sym typeface="Calibri"/>
              </a:rPr>
              <a:t>接下來讓我們利用萬用字元來玩些東西吧！首先，利用萬用字元配合</a:t>
            </a:r>
            <a:r>
              <a:rPr lang="en-US" altLang="zh-TW" sz="1200" dirty="0" smtClean="0">
                <a:effectLst/>
                <a:latin typeface="+mn-lt"/>
                <a:ea typeface="+mn-ea"/>
                <a:cs typeface="+mn-cs"/>
                <a:sym typeface="Calibri"/>
              </a:rPr>
              <a:t> ls </a:t>
            </a:r>
            <a:r>
              <a:rPr lang="zh-TW" altLang="zh-TW" sz="1200" dirty="0" smtClean="0">
                <a:effectLst/>
                <a:latin typeface="+mn-lt"/>
                <a:ea typeface="+mn-ea"/>
                <a:cs typeface="+mn-cs"/>
                <a:sym typeface="Calibri"/>
              </a:rPr>
              <a:t>找檔名看看：</a:t>
            </a:r>
          </a:p>
          <a:p>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dmtsai@study</a:t>
            </a:r>
            <a:r>
              <a:rPr lang="en-US" altLang="zh-TW" sz="1200" dirty="0" smtClean="0">
                <a:effectLst/>
                <a:latin typeface="+mn-lt"/>
                <a:ea typeface="+mn-ea"/>
                <a:cs typeface="+mn-cs"/>
                <a:sym typeface="Calibri"/>
              </a:rPr>
              <a:t> ~]$ </a:t>
            </a:r>
            <a:r>
              <a:rPr lang="en-US" altLang="zh-TW" sz="1200" b="1" dirty="0" smtClean="0">
                <a:effectLst/>
                <a:latin typeface="+mn-lt"/>
                <a:ea typeface="+mn-ea"/>
                <a:cs typeface="+mn-cs"/>
                <a:sym typeface="Calibri"/>
              </a:rPr>
              <a:t>LANG=C            </a:t>
            </a:r>
            <a:r>
              <a:rPr lang="en-US" altLang="zh-TW" sz="1200" dirty="0" smtClean="0">
                <a:effectLst/>
                <a:latin typeface="+mn-lt"/>
                <a:ea typeface="+mn-ea"/>
                <a:cs typeface="+mn-cs"/>
                <a:sym typeface="Calibri"/>
              </a:rPr>
              <a:t>  &lt;==</a:t>
            </a:r>
            <a:r>
              <a:rPr lang="zh-TW" altLang="zh-TW" sz="1200" dirty="0" smtClean="0">
                <a:effectLst/>
                <a:latin typeface="+mn-lt"/>
                <a:ea typeface="+mn-ea"/>
                <a:cs typeface="+mn-cs"/>
                <a:sym typeface="Calibri"/>
              </a:rPr>
              <a:t>由於與編碼有關，先設定語系一下</a:t>
            </a: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範例一：找出</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底下以</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cron</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為開頭的檔名</a:t>
            </a:r>
          </a:p>
          <a:p>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dmtsai@study</a:t>
            </a:r>
            <a:r>
              <a:rPr lang="en-US" altLang="zh-TW" sz="1200" dirty="0" smtClean="0">
                <a:effectLst/>
                <a:latin typeface="+mn-lt"/>
                <a:ea typeface="+mn-ea"/>
                <a:cs typeface="+mn-cs"/>
                <a:sym typeface="Calibri"/>
              </a:rPr>
              <a:t> ~]$ </a:t>
            </a:r>
            <a:r>
              <a:rPr lang="en-US" altLang="zh-TW" sz="1200" b="1" dirty="0" err="1" smtClean="0">
                <a:effectLst/>
                <a:latin typeface="+mn-lt"/>
                <a:ea typeface="+mn-ea"/>
                <a:cs typeface="+mn-cs"/>
                <a:sym typeface="Calibri"/>
              </a:rPr>
              <a:t>ll</a:t>
            </a:r>
            <a:r>
              <a:rPr lang="en-US" altLang="zh-TW" sz="1200" b="1" dirty="0" smtClean="0">
                <a:effectLst/>
                <a:latin typeface="+mn-lt"/>
                <a:ea typeface="+mn-ea"/>
                <a:cs typeface="+mn-cs"/>
                <a:sym typeface="Calibri"/>
              </a:rPr>
              <a:t> -d /</a:t>
            </a:r>
            <a:r>
              <a:rPr lang="en-US" altLang="zh-TW" sz="1200" b="1" dirty="0" err="1" smtClean="0">
                <a:effectLst/>
                <a:latin typeface="+mn-lt"/>
                <a:ea typeface="+mn-ea"/>
                <a:cs typeface="+mn-cs"/>
                <a:sym typeface="Calibri"/>
              </a:rPr>
              <a:t>etc</a:t>
            </a:r>
            <a:r>
              <a:rPr lang="en-US" altLang="zh-TW" sz="1200" b="1" dirty="0" smtClean="0">
                <a:effectLst/>
                <a:latin typeface="+mn-lt"/>
                <a:ea typeface="+mn-ea"/>
                <a:cs typeface="+mn-cs"/>
                <a:sym typeface="Calibri"/>
              </a:rPr>
              <a:t>/</a:t>
            </a:r>
            <a:r>
              <a:rPr lang="en-US" altLang="zh-TW" sz="1200" b="1" dirty="0" err="1" smtClean="0">
                <a:effectLst/>
                <a:latin typeface="+mn-lt"/>
                <a:ea typeface="+mn-ea"/>
                <a:cs typeface="+mn-cs"/>
                <a:sym typeface="Calibri"/>
              </a:rPr>
              <a:t>cron</a:t>
            </a:r>
            <a:r>
              <a:rPr lang="en-US" altLang="zh-TW" sz="1200" b="1" dirty="0" smtClean="0">
                <a:effectLst/>
                <a:latin typeface="+mn-lt"/>
                <a:ea typeface="+mn-ea"/>
                <a:cs typeface="+mn-cs"/>
                <a:sym typeface="Calibri"/>
              </a:rPr>
              <a:t>*  </a:t>
            </a:r>
            <a:r>
              <a:rPr lang="en-US" altLang="zh-TW" sz="1200" dirty="0" smtClean="0">
                <a:effectLst/>
                <a:latin typeface="+mn-lt"/>
                <a:ea typeface="+mn-ea"/>
                <a:cs typeface="+mn-cs"/>
                <a:sym typeface="Calibri"/>
              </a:rPr>
              <a:t>  &lt;==</a:t>
            </a:r>
            <a:r>
              <a:rPr lang="zh-TW" altLang="zh-TW" sz="1200" dirty="0" smtClean="0">
                <a:effectLst/>
                <a:latin typeface="+mn-lt"/>
                <a:ea typeface="+mn-ea"/>
                <a:cs typeface="+mn-cs"/>
                <a:sym typeface="Calibri"/>
              </a:rPr>
              <a:t>加上</a:t>
            </a:r>
            <a:r>
              <a:rPr lang="en-US" altLang="zh-TW" sz="1200" dirty="0" smtClean="0">
                <a:effectLst/>
                <a:latin typeface="+mn-lt"/>
                <a:ea typeface="+mn-ea"/>
                <a:cs typeface="+mn-cs"/>
                <a:sym typeface="Calibri"/>
              </a:rPr>
              <a:t> -d </a:t>
            </a:r>
            <a:r>
              <a:rPr lang="zh-TW" altLang="zh-TW" sz="1200" dirty="0" smtClean="0">
                <a:effectLst/>
                <a:latin typeface="+mn-lt"/>
                <a:ea typeface="+mn-ea"/>
                <a:cs typeface="+mn-cs"/>
                <a:sym typeface="Calibri"/>
              </a:rPr>
              <a:t>是為了僅顯示目錄而已</a:t>
            </a: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範例二：找出</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底下檔名『剛好是五個字母』的檔名</a:t>
            </a:r>
          </a:p>
          <a:p>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dmtsai@study</a:t>
            </a:r>
            <a:r>
              <a:rPr lang="en-US" altLang="zh-TW" sz="1200" dirty="0" smtClean="0">
                <a:effectLst/>
                <a:latin typeface="+mn-lt"/>
                <a:ea typeface="+mn-ea"/>
                <a:cs typeface="+mn-cs"/>
                <a:sym typeface="Calibri"/>
              </a:rPr>
              <a:t> ~]$ </a:t>
            </a:r>
            <a:r>
              <a:rPr lang="en-US" altLang="zh-TW" sz="1200" b="1" dirty="0" err="1" smtClean="0">
                <a:effectLst/>
                <a:latin typeface="+mn-lt"/>
                <a:ea typeface="+mn-ea"/>
                <a:cs typeface="+mn-cs"/>
                <a:sym typeface="Calibri"/>
              </a:rPr>
              <a:t>ll</a:t>
            </a:r>
            <a:r>
              <a:rPr lang="en-US" altLang="zh-TW" sz="1200" b="1" dirty="0" smtClean="0">
                <a:effectLst/>
                <a:latin typeface="+mn-lt"/>
                <a:ea typeface="+mn-ea"/>
                <a:cs typeface="+mn-cs"/>
                <a:sym typeface="Calibri"/>
              </a:rPr>
              <a:t> -d /</a:t>
            </a:r>
            <a:r>
              <a:rPr lang="en-US" altLang="zh-TW" sz="1200" b="1" dirty="0" err="1" smtClean="0">
                <a:effectLst/>
                <a:latin typeface="+mn-lt"/>
                <a:ea typeface="+mn-ea"/>
                <a:cs typeface="+mn-cs"/>
                <a:sym typeface="Calibri"/>
              </a:rPr>
              <a:t>etc</a:t>
            </a:r>
            <a:r>
              <a:rPr lang="en-US" altLang="zh-TW" sz="1200" b="1" dirty="0" smtClean="0">
                <a:effectLst/>
                <a:latin typeface="+mn-lt"/>
                <a:ea typeface="+mn-ea"/>
                <a:cs typeface="+mn-cs"/>
                <a:sym typeface="Calibri"/>
              </a:rPr>
              <a:t>/?????  </a:t>
            </a:r>
            <a:r>
              <a:rPr lang="en-US" altLang="zh-TW" sz="1200" dirty="0" smtClean="0">
                <a:effectLst/>
                <a:latin typeface="+mn-lt"/>
                <a:ea typeface="+mn-ea"/>
                <a:cs typeface="+mn-cs"/>
                <a:sym typeface="Calibri"/>
              </a:rPr>
              <a:t>  &lt;==</a:t>
            </a:r>
            <a:r>
              <a:rPr lang="zh-TW" altLang="zh-TW" sz="1200" dirty="0" smtClean="0">
                <a:effectLst/>
                <a:latin typeface="+mn-lt"/>
                <a:ea typeface="+mn-ea"/>
                <a:cs typeface="+mn-cs"/>
                <a:sym typeface="Calibri"/>
              </a:rPr>
              <a:t>由於</a:t>
            </a:r>
            <a:r>
              <a:rPr lang="en-US" altLang="zh-TW" sz="1200" dirty="0" smtClean="0">
                <a:effectLst/>
                <a:latin typeface="+mn-lt"/>
                <a:ea typeface="+mn-ea"/>
                <a:cs typeface="+mn-cs"/>
                <a:sym typeface="Calibri"/>
              </a:rPr>
              <a:t> ? </a:t>
            </a:r>
            <a:r>
              <a:rPr lang="zh-TW" altLang="zh-TW" sz="1200" dirty="0" smtClean="0">
                <a:effectLst/>
                <a:latin typeface="+mn-lt"/>
                <a:ea typeface="+mn-ea"/>
                <a:cs typeface="+mn-cs"/>
                <a:sym typeface="Calibri"/>
              </a:rPr>
              <a:t>一定有一個，所以五個</a:t>
            </a:r>
            <a:r>
              <a:rPr lang="en-US" altLang="zh-TW" sz="1200" dirty="0" smtClean="0">
                <a:effectLst/>
                <a:latin typeface="+mn-lt"/>
                <a:ea typeface="+mn-ea"/>
                <a:cs typeface="+mn-cs"/>
                <a:sym typeface="Calibri"/>
              </a:rPr>
              <a:t> ? </a:t>
            </a:r>
            <a:r>
              <a:rPr lang="zh-TW" altLang="zh-TW" sz="1200" dirty="0" smtClean="0">
                <a:effectLst/>
                <a:latin typeface="+mn-lt"/>
                <a:ea typeface="+mn-ea"/>
                <a:cs typeface="+mn-cs"/>
                <a:sym typeface="Calibri"/>
              </a:rPr>
              <a:t>就對了</a:t>
            </a: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範例三：找出</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底下檔名含有數字的檔名</a:t>
            </a:r>
          </a:p>
          <a:p>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dmtsai@study</a:t>
            </a:r>
            <a:r>
              <a:rPr lang="en-US" altLang="zh-TW" sz="1200" dirty="0" smtClean="0">
                <a:effectLst/>
                <a:latin typeface="+mn-lt"/>
                <a:ea typeface="+mn-ea"/>
                <a:cs typeface="+mn-cs"/>
                <a:sym typeface="Calibri"/>
              </a:rPr>
              <a:t> ~]$ </a:t>
            </a:r>
            <a:r>
              <a:rPr lang="en-US" altLang="zh-TW" sz="1200" b="1" dirty="0" err="1" smtClean="0">
                <a:effectLst/>
                <a:latin typeface="+mn-lt"/>
                <a:ea typeface="+mn-ea"/>
                <a:cs typeface="+mn-cs"/>
                <a:sym typeface="Calibri"/>
              </a:rPr>
              <a:t>ll</a:t>
            </a:r>
            <a:r>
              <a:rPr lang="en-US" altLang="zh-TW" sz="1200" b="1" dirty="0" smtClean="0">
                <a:effectLst/>
                <a:latin typeface="+mn-lt"/>
                <a:ea typeface="+mn-ea"/>
                <a:cs typeface="+mn-cs"/>
                <a:sym typeface="Calibri"/>
              </a:rPr>
              <a:t> -d /</a:t>
            </a:r>
            <a:r>
              <a:rPr lang="en-US" altLang="zh-TW" sz="1200" b="1" dirty="0" err="1" smtClean="0">
                <a:effectLst/>
                <a:latin typeface="+mn-lt"/>
                <a:ea typeface="+mn-ea"/>
                <a:cs typeface="+mn-cs"/>
                <a:sym typeface="Calibri"/>
              </a:rPr>
              <a:t>etc</a:t>
            </a:r>
            <a:r>
              <a:rPr lang="en-US" altLang="zh-TW" sz="1200" b="1" dirty="0" smtClean="0">
                <a:effectLst/>
                <a:latin typeface="+mn-lt"/>
                <a:ea typeface="+mn-ea"/>
                <a:cs typeface="+mn-cs"/>
                <a:sym typeface="Calibri"/>
              </a:rPr>
              <a:t>/*[0-9]*</a:t>
            </a:r>
            <a:r>
              <a:rPr lang="en-US" altLang="zh-TW" sz="1200" dirty="0" smtClean="0">
                <a:effectLst/>
                <a:latin typeface="+mn-lt"/>
                <a:ea typeface="+mn-ea"/>
                <a:cs typeface="+mn-cs"/>
                <a:sym typeface="Calibri"/>
              </a:rPr>
              <a:t>  &lt;==</a:t>
            </a:r>
            <a:r>
              <a:rPr lang="zh-TW" altLang="zh-TW" sz="1200" dirty="0" smtClean="0">
                <a:effectLst/>
                <a:latin typeface="+mn-lt"/>
                <a:ea typeface="+mn-ea"/>
                <a:cs typeface="+mn-cs"/>
                <a:sym typeface="Calibri"/>
              </a:rPr>
              <a:t>記得中括號左右兩邊均需</a:t>
            </a:r>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範例四：找出</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底下，檔名開頭非為小寫字母的檔名：</a:t>
            </a:r>
          </a:p>
          <a:p>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dmtsai@study</a:t>
            </a:r>
            <a:r>
              <a:rPr lang="en-US" altLang="zh-TW" sz="1200" dirty="0" smtClean="0">
                <a:effectLst/>
                <a:latin typeface="+mn-lt"/>
                <a:ea typeface="+mn-ea"/>
                <a:cs typeface="+mn-cs"/>
                <a:sym typeface="Calibri"/>
              </a:rPr>
              <a:t> ~]$ </a:t>
            </a:r>
            <a:r>
              <a:rPr lang="en-US" altLang="zh-TW" sz="1200" b="1" dirty="0" err="1" smtClean="0">
                <a:effectLst/>
                <a:latin typeface="+mn-lt"/>
                <a:ea typeface="+mn-ea"/>
                <a:cs typeface="+mn-cs"/>
                <a:sym typeface="Calibri"/>
              </a:rPr>
              <a:t>ll</a:t>
            </a:r>
            <a:r>
              <a:rPr lang="en-US" altLang="zh-TW" sz="1200" b="1" dirty="0" smtClean="0">
                <a:effectLst/>
                <a:latin typeface="+mn-lt"/>
                <a:ea typeface="+mn-ea"/>
                <a:cs typeface="+mn-cs"/>
                <a:sym typeface="Calibri"/>
              </a:rPr>
              <a:t> -d /</a:t>
            </a:r>
            <a:r>
              <a:rPr lang="en-US" altLang="zh-TW" sz="1200" b="1" dirty="0" err="1" smtClean="0">
                <a:effectLst/>
                <a:latin typeface="+mn-lt"/>
                <a:ea typeface="+mn-ea"/>
                <a:cs typeface="+mn-cs"/>
                <a:sym typeface="Calibri"/>
              </a:rPr>
              <a:t>etc</a:t>
            </a:r>
            <a:r>
              <a:rPr lang="en-US" altLang="zh-TW" sz="1200" b="1" dirty="0" smtClean="0">
                <a:effectLst/>
                <a:latin typeface="+mn-lt"/>
                <a:ea typeface="+mn-ea"/>
                <a:cs typeface="+mn-cs"/>
                <a:sym typeface="Calibri"/>
              </a:rPr>
              <a:t>/[^a-z]*</a:t>
            </a:r>
            <a:r>
              <a:rPr lang="en-US" altLang="zh-TW" sz="1200" dirty="0" smtClean="0">
                <a:effectLst/>
                <a:latin typeface="+mn-lt"/>
                <a:ea typeface="+mn-ea"/>
                <a:cs typeface="+mn-cs"/>
                <a:sym typeface="Calibri"/>
              </a:rPr>
              <a:t>  &lt;==</a:t>
            </a:r>
            <a:r>
              <a:rPr lang="zh-TW" altLang="zh-TW" sz="1200" dirty="0" smtClean="0">
                <a:effectLst/>
                <a:latin typeface="+mn-lt"/>
                <a:ea typeface="+mn-ea"/>
                <a:cs typeface="+mn-cs"/>
                <a:sym typeface="Calibri"/>
              </a:rPr>
              <a:t>注意中括號左邊沒有</a:t>
            </a:r>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範例五：將範例四找到的檔案複製到</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tmp</a:t>
            </a:r>
            <a:r>
              <a:rPr lang="en-US" altLang="zh-TW" sz="1200" dirty="0" smtClean="0">
                <a:effectLst/>
                <a:latin typeface="+mn-lt"/>
                <a:ea typeface="+mn-ea"/>
                <a:cs typeface="+mn-cs"/>
                <a:sym typeface="Calibri"/>
              </a:rPr>
              <a:t>/upper </a:t>
            </a:r>
            <a:r>
              <a:rPr lang="zh-TW" altLang="zh-TW" sz="1200" dirty="0" smtClean="0">
                <a:effectLst/>
                <a:latin typeface="+mn-lt"/>
                <a:ea typeface="+mn-ea"/>
                <a:cs typeface="+mn-cs"/>
                <a:sym typeface="Calibri"/>
              </a:rPr>
              <a:t>中</a:t>
            </a:r>
          </a:p>
          <a:p>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dmtsai@study</a:t>
            </a:r>
            <a:r>
              <a:rPr lang="en-US" altLang="zh-TW" sz="1200" dirty="0" smtClean="0">
                <a:effectLst/>
                <a:latin typeface="+mn-lt"/>
                <a:ea typeface="+mn-ea"/>
                <a:cs typeface="+mn-cs"/>
                <a:sym typeface="Calibri"/>
              </a:rPr>
              <a:t> ~]$ </a:t>
            </a:r>
            <a:r>
              <a:rPr lang="en-US" altLang="zh-TW" sz="1200" b="1" dirty="0" err="1" smtClean="0">
                <a:effectLst/>
                <a:latin typeface="+mn-lt"/>
                <a:ea typeface="+mn-ea"/>
                <a:cs typeface="+mn-cs"/>
                <a:sym typeface="Calibri"/>
              </a:rPr>
              <a:t>mkdir</a:t>
            </a:r>
            <a:r>
              <a:rPr lang="en-US" altLang="zh-TW" sz="1200" b="1" dirty="0" smtClean="0">
                <a:effectLst/>
                <a:latin typeface="+mn-lt"/>
                <a:ea typeface="+mn-ea"/>
                <a:cs typeface="+mn-cs"/>
                <a:sym typeface="Calibri"/>
              </a:rPr>
              <a:t> /</a:t>
            </a:r>
            <a:r>
              <a:rPr lang="en-US" altLang="zh-TW" sz="1200" b="1" dirty="0" err="1" smtClean="0">
                <a:effectLst/>
                <a:latin typeface="+mn-lt"/>
                <a:ea typeface="+mn-ea"/>
                <a:cs typeface="+mn-cs"/>
                <a:sym typeface="Calibri"/>
              </a:rPr>
              <a:t>tmp</a:t>
            </a:r>
            <a:r>
              <a:rPr lang="en-US" altLang="zh-TW" sz="1200" b="1" dirty="0" smtClean="0">
                <a:effectLst/>
                <a:latin typeface="+mn-lt"/>
                <a:ea typeface="+mn-ea"/>
                <a:cs typeface="+mn-cs"/>
                <a:sym typeface="Calibri"/>
              </a:rPr>
              <a:t>/upper; </a:t>
            </a:r>
            <a:r>
              <a:rPr lang="en-US" altLang="zh-TW" sz="1200" b="1" dirty="0" err="1" smtClean="0">
                <a:effectLst/>
                <a:latin typeface="+mn-lt"/>
                <a:ea typeface="+mn-ea"/>
                <a:cs typeface="+mn-cs"/>
                <a:sym typeface="Calibri"/>
              </a:rPr>
              <a:t>cp</a:t>
            </a:r>
            <a:r>
              <a:rPr lang="en-US" altLang="zh-TW" sz="1200" b="1" dirty="0" smtClean="0">
                <a:effectLst/>
                <a:latin typeface="+mn-lt"/>
                <a:ea typeface="+mn-ea"/>
                <a:cs typeface="+mn-cs"/>
                <a:sym typeface="Calibri"/>
              </a:rPr>
              <a:t> -a /</a:t>
            </a:r>
            <a:r>
              <a:rPr lang="en-US" altLang="zh-TW" sz="1200" b="1" dirty="0" err="1" smtClean="0">
                <a:effectLst/>
                <a:latin typeface="+mn-lt"/>
                <a:ea typeface="+mn-ea"/>
                <a:cs typeface="+mn-cs"/>
                <a:sym typeface="Calibri"/>
              </a:rPr>
              <a:t>etc</a:t>
            </a:r>
            <a:r>
              <a:rPr lang="en-US" altLang="zh-TW" sz="1200" b="1" dirty="0" smtClean="0">
                <a:effectLst/>
                <a:latin typeface="+mn-lt"/>
                <a:ea typeface="+mn-ea"/>
                <a:cs typeface="+mn-cs"/>
                <a:sym typeface="Calibri"/>
              </a:rPr>
              <a:t>/[^a-z]* /</a:t>
            </a:r>
            <a:r>
              <a:rPr lang="en-US" altLang="zh-TW" sz="1200" b="1" dirty="0" err="1" smtClean="0">
                <a:effectLst/>
                <a:latin typeface="+mn-lt"/>
                <a:ea typeface="+mn-ea"/>
                <a:cs typeface="+mn-cs"/>
                <a:sym typeface="Calibri"/>
              </a:rPr>
              <a:t>tmp</a:t>
            </a:r>
            <a:r>
              <a:rPr lang="en-US" altLang="zh-TW" sz="1200" b="1" dirty="0" smtClean="0">
                <a:effectLst/>
                <a:latin typeface="+mn-lt"/>
                <a:ea typeface="+mn-ea"/>
                <a:cs typeface="+mn-cs"/>
                <a:sym typeface="Calibri"/>
              </a:rPr>
              <a:t>/upper</a:t>
            </a:r>
            <a:endParaRPr lang="zh-TW" altLang="zh-TW" sz="1200" dirty="0" smtClean="0">
              <a:effectLst/>
              <a:latin typeface="+mn-lt"/>
              <a:ea typeface="+mn-ea"/>
              <a:cs typeface="+mn-cs"/>
              <a:sym typeface="Calibri"/>
            </a:endParaRPr>
          </a:p>
          <a:p>
            <a:endParaRPr lang="en-US" altLang="zh-TW" sz="1200" b="0" i="0" dirty="0" smtClean="0">
              <a:effectLst/>
              <a:latin typeface="+mn-lt"/>
              <a:ea typeface="+mn-ea"/>
              <a:cs typeface="+mn-cs"/>
              <a:sym typeface="Calibri"/>
            </a:endParaRPr>
          </a:p>
          <a:p>
            <a:r>
              <a:rPr lang="zh-TW" altLang="zh-TW" sz="1200" dirty="0" smtClean="0">
                <a:effectLst/>
                <a:latin typeface="+mn-lt"/>
                <a:ea typeface="+mn-ea"/>
                <a:cs typeface="+mn-cs"/>
                <a:sym typeface="Calibri"/>
              </a:rPr>
              <a:t>除了萬用字元之外，</a:t>
            </a:r>
            <a:r>
              <a:rPr lang="en-US" altLang="zh-TW" sz="1200" dirty="0" smtClean="0">
                <a:effectLst/>
                <a:latin typeface="+mn-lt"/>
                <a:ea typeface="+mn-ea"/>
                <a:cs typeface="+mn-cs"/>
                <a:sym typeface="Calibri"/>
              </a:rPr>
              <a:t>bash </a:t>
            </a:r>
            <a:r>
              <a:rPr lang="zh-TW" altLang="zh-TW" sz="1200" dirty="0" smtClean="0">
                <a:effectLst/>
                <a:latin typeface="+mn-lt"/>
                <a:ea typeface="+mn-ea"/>
                <a:cs typeface="+mn-cs"/>
                <a:sym typeface="Calibri"/>
              </a:rPr>
              <a:t>環境中的特殊符號有哪些呢？底下我們先彙整一下：</a:t>
            </a:r>
          </a:p>
          <a:p>
            <a:r>
              <a:rPr lang="zh-TW" altLang="zh-TW" sz="1200" dirty="0" smtClean="0">
                <a:effectLst/>
                <a:latin typeface="+mn-lt"/>
                <a:ea typeface="+mn-ea"/>
                <a:cs typeface="+mn-cs"/>
                <a:sym typeface="Calibri"/>
              </a:rPr>
              <a:t>符號</a:t>
            </a:r>
          </a:p>
          <a:p>
            <a:r>
              <a:rPr lang="zh-TW" altLang="zh-TW" sz="1200" dirty="0" smtClean="0">
                <a:effectLst/>
                <a:latin typeface="+mn-lt"/>
                <a:ea typeface="+mn-ea"/>
                <a:cs typeface="+mn-cs"/>
                <a:sym typeface="Calibri"/>
              </a:rPr>
              <a:t>內容</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註解符號：這個最常被使用在</a:t>
            </a:r>
            <a:r>
              <a:rPr lang="en-US" altLang="zh-TW" sz="1200" dirty="0" smtClean="0">
                <a:effectLst/>
                <a:latin typeface="+mn-lt"/>
                <a:ea typeface="+mn-ea"/>
                <a:cs typeface="+mn-cs"/>
                <a:sym typeface="Calibri"/>
              </a:rPr>
              <a:t> script </a:t>
            </a:r>
            <a:r>
              <a:rPr lang="zh-TW" altLang="zh-TW" sz="1200" dirty="0" smtClean="0">
                <a:effectLst/>
                <a:latin typeface="+mn-lt"/>
                <a:ea typeface="+mn-ea"/>
                <a:cs typeface="+mn-cs"/>
                <a:sym typeface="Calibri"/>
              </a:rPr>
              <a:t>當中，視為說明！在後的資料均不執行</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跳脫符號：將『特殊字元或萬用字元』還原成一般字元</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管線</a:t>
            </a:r>
            <a:r>
              <a:rPr lang="en-US" altLang="zh-TW" sz="1200" dirty="0" smtClean="0">
                <a:effectLst/>
                <a:latin typeface="+mn-lt"/>
                <a:ea typeface="+mn-ea"/>
                <a:cs typeface="+mn-cs"/>
                <a:sym typeface="Calibri"/>
              </a:rPr>
              <a:t> (pipe)</a:t>
            </a:r>
            <a:r>
              <a:rPr lang="zh-TW" altLang="zh-TW" sz="1200" dirty="0" smtClean="0">
                <a:effectLst/>
                <a:latin typeface="+mn-lt"/>
                <a:ea typeface="+mn-ea"/>
                <a:cs typeface="+mn-cs"/>
                <a:sym typeface="Calibri"/>
              </a:rPr>
              <a:t>：分隔兩個管線命令的界定</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後兩節介紹</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連續指令下達分隔符號：連續性命令的界定</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注意！與管線命令並不相同</a:t>
            </a:r>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使用者的家目錄</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取用變數前置字元：亦即是變數之前需要加的變數取代值</a:t>
            </a:r>
          </a:p>
          <a:p>
            <a:r>
              <a:rPr lang="en-US" altLang="zh-TW" sz="1200" dirty="0" smtClean="0">
                <a:effectLst/>
                <a:latin typeface="+mn-lt"/>
                <a:ea typeface="+mn-ea"/>
                <a:cs typeface="+mn-cs"/>
                <a:sym typeface="Calibri"/>
              </a:rPr>
              <a:t>&amp;</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工作控制</a:t>
            </a:r>
            <a:r>
              <a:rPr lang="en-US" altLang="zh-TW" sz="1200" dirty="0" smtClean="0">
                <a:effectLst/>
                <a:latin typeface="+mn-lt"/>
                <a:ea typeface="+mn-ea"/>
                <a:cs typeface="+mn-cs"/>
                <a:sym typeface="Calibri"/>
              </a:rPr>
              <a:t> (job control)</a:t>
            </a:r>
            <a:r>
              <a:rPr lang="zh-TW" altLang="zh-TW" sz="1200" dirty="0" smtClean="0">
                <a:effectLst/>
                <a:latin typeface="+mn-lt"/>
                <a:ea typeface="+mn-ea"/>
                <a:cs typeface="+mn-cs"/>
                <a:sym typeface="Calibri"/>
              </a:rPr>
              <a:t>：將指令變成背景下工作</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邏輯運算意義上的『非』 </a:t>
            </a:r>
            <a:r>
              <a:rPr lang="en-US" altLang="zh-TW" sz="1200" dirty="0" smtClean="0">
                <a:effectLst/>
                <a:latin typeface="+mn-lt"/>
                <a:ea typeface="+mn-ea"/>
                <a:cs typeface="+mn-cs"/>
                <a:sym typeface="Calibri"/>
              </a:rPr>
              <a:t>not </a:t>
            </a:r>
            <a:r>
              <a:rPr lang="zh-TW" altLang="zh-TW" sz="1200" dirty="0" smtClean="0">
                <a:effectLst/>
                <a:latin typeface="+mn-lt"/>
                <a:ea typeface="+mn-ea"/>
                <a:cs typeface="+mn-cs"/>
                <a:sym typeface="Calibri"/>
              </a:rPr>
              <a:t>的意思！</a:t>
            </a:r>
          </a:p>
          <a:p>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目錄符號：路徑分隔的符號</a:t>
            </a:r>
          </a:p>
          <a:p>
            <a:r>
              <a:rPr lang="en-US" altLang="zh-TW" sz="1200" dirty="0" smtClean="0">
                <a:effectLst/>
                <a:latin typeface="+mn-lt"/>
                <a:ea typeface="+mn-ea"/>
                <a:cs typeface="+mn-cs"/>
                <a:sym typeface="Calibri"/>
              </a:rPr>
              <a:t>&gt;, &gt;&gt;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資料流重導向：輸出導向，分別是『取代』與『累加』</a:t>
            </a:r>
          </a:p>
          <a:p>
            <a:r>
              <a:rPr lang="en-US" altLang="zh-TW" sz="1200" dirty="0" smtClean="0">
                <a:effectLst/>
                <a:latin typeface="+mn-lt"/>
                <a:ea typeface="+mn-ea"/>
                <a:cs typeface="+mn-cs"/>
                <a:sym typeface="Calibri"/>
              </a:rPr>
              <a:t>&lt;, &lt;&lt;</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資料流重導向：輸入導向</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這兩個留待下節介紹</a:t>
            </a:r>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單引號，不具有變數置換的功能</a:t>
            </a:r>
            <a:r>
              <a:rPr lang="en-US" altLang="zh-TW" sz="1200" dirty="0" smtClean="0">
                <a:effectLst/>
                <a:latin typeface="+mn-lt"/>
                <a:ea typeface="+mn-ea"/>
                <a:cs typeface="+mn-cs"/>
                <a:sym typeface="Calibri"/>
              </a:rPr>
              <a:t> ($ </a:t>
            </a:r>
            <a:r>
              <a:rPr lang="zh-TW" altLang="zh-TW" sz="1200" dirty="0" smtClean="0">
                <a:effectLst/>
                <a:latin typeface="+mn-lt"/>
                <a:ea typeface="+mn-ea"/>
                <a:cs typeface="+mn-cs"/>
                <a:sym typeface="Calibri"/>
              </a:rPr>
              <a:t>變為純文字</a:t>
            </a:r>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具有變數置換的功能！</a:t>
            </a:r>
            <a:r>
              <a:rPr lang="en-US" altLang="zh-TW" sz="1200" dirty="0" smtClean="0">
                <a:effectLst/>
                <a:latin typeface="+mn-lt"/>
                <a:ea typeface="+mn-ea"/>
                <a:cs typeface="+mn-cs"/>
                <a:sym typeface="Calibri"/>
              </a:rPr>
              <a:t> ($ </a:t>
            </a:r>
            <a:r>
              <a:rPr lang="zh-TW" altLang="zh-TW" sz="1200" dirty="0" smtClean="0">
                <a:effectLst/>
                <a:latin typeface="+mn-lt"/>
                <a:ea typeface="+mn-ea"/>
                <a:cs typeface="+mn-cs"/>
                <a:sym typeface="Calibri"/>
              </a:rPr>
              <a:t>可保留相關功能</a:t>
            </a:r>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兩個『</a:t>
            </a:r>
            <a:r>
              <a:rPr lang="en-US" altLang="zh-TW" sz="1200" dirty="0" smtClean="0">
                <a:effectLst/>
                <a:latin typeface="+mn-lt"/>
                <a:ea typeface="+mn-ea"/>
                <a:cs typeface="+mn-cs"/>
                <a:sym typeface="Calibri"/>
              </a:rPr>
              <a:t> ` </a:t>
            </a:r>
            <a:r>
              <a:rPr lang="zh-TW" altLang="zh-TW" sz="1200" dirty="0" smtClean="0">
                <a:effectLst/>
                <a:latin typeface="+mn-lt"/>
                <a:ea typeface="+mn-ea"/>
                <a:cs typeface="+mn-cs"/>
                <a:sym typeface="Calibri"/>
              </a:rPr>
              <a:t>』中間為可以先執行的指令，亦可使用</a:t>
            </a:r>
            <a:r>
              <a:rPr lang="en-US" altLang="zh-TW" sz="1200" dirty="0" smtClean="0">
                <a:effectLst/>
                <a:latin typeface="+mn-lt"/>
                <a:ea typeface="+mn-ea"/>
                <a:cs typeface="+mn-cs"/>
                <a:sym typeface="Calibri"/>
              </a:rPr>
              <a:t> $( )</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在中間為子</a:t>
            </a:r>
            <a:r>
              <a:rPr lang="en-US" altLang="zh-TW" sz="1200" dirty="0" smtClean="0">
                <a:effectLst/>
                <a:latin typeface="+mn-lt"/>
                <a:ea typeface="+mn-ea"/>
                <a:cs typeface="+mn-cs"/>
                <a:sym typeface="Calibri"/>
              </a:rPr>
              <a:t> shell </a:t>
            </a:r>
            <a:r>
              <a:rPr lang="zh-TW" altLang="zh-TW" sz="1200" dirty="0" smtClean="0">
                <a:effectLst/>
                <a:latin typeface="+mn-lt"/>
                <a:ea typeface="+mn-ea"/>
                <a:cs typeface="+mn-cs"/>
                <a:sym typeface="Calibri"/>
              </a:rPr>
              <a:t>的起始與結束</a:t>
            </a: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在中間為命令區塊的組合！</a:t>
            </a:r>
          </a:p>
          <a:p>
            <a:r>
              <a:rPr lang="zh-TW" altLang="zh-TW" sz="1200" dirty="0" smtClean="0">
                <a:effectLst/>
                <a:latin typeface="+mn-lt"/>
                <a:ea typeface="+mn-ea"/>
                <a:cs typeface="+mn-cs"/>
                <a:sym typeface="Calibri"/>
              </a:rPr>
              <a:t>以上為</a:t>
            </a:r>
            <a:r>
              <a:rPr lang="en-US" altLang="zh-TW" sz="1200" dirty="0" smtClean="0">
                <a:effectLst/>
                <a:latin typeface="+mn-lt"/>
                <a:ea typeface="+mn-ea"/>
                <a:cs typeface="+mn-cs"/>
                <a:sym typeface="Calibri"/>
              </a:rPr>
              <a:t> bash </a:t>
            </a:r>
            <a:r>
              <a:rPr lang="zh-TW" altLang="zh-TW" sz="1200" dirty="0" smtClean="0">
                <a:effectLst/>
                <a:latin typeface="+mn-lt"/>
                <a:ea typeface="+mn-ea"/>
                <a:cs typeface="+mn-cs"/>
                <a:sym typeface="Calibri"/>
              </a:rPr>
              <a:t>環境中常見的特殊符號彙整！理論上，你的『檔名』盡量不要使用到上述的字元啦！</a:t>
            </a: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endParaRPr lang="en-US" altLang="zh-TW" sz="1200" b="0" i="0" dirty="0" smtClean="0">
              <a:effectLst/>
              <a:latin typeface="+mn-lt"/>
              <a:ea typeface="+mn-ea"/>
              <a:cs typeface="+mn-cs"/>
              <a:sym typeface="Calibri"/>
            </a:endParaRPr>
          </a:p>
        </p:txBody>
      </p:sp>
    </p:spTree>
    <p:extLst>
      <p:ext uri="{BB962C8B-B14F-4D97-AF65-F5344CB8AC3E}">
        <p14:creationId xmlns:p14="http://schemas.microsoft.com/office/powerpoint/2010/main" val="373131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https://askubuntu.com/questions/249203/what-does-sudo-echo-nameserver-8-8-8-8-etc-resolv-conf-do</a:t>
            </a:r>
            <a:endParaRPr lang="en-US" altLang="zh-TW" dirty="0" smtClean="0"/>
          </a:p>
          <a:p>
            <a:r>
              <a:rPr lang="en-US" altLang="zh-TW" dirty="0" err="1" smtClean="0"/>
              <a:t>sudo</a:t>
            </a:r>
            <a:r>
              <a:rPr lang="en-US" altLang="zh-TW" dirty="0" smtClean="0"/>
              <a:t> echo </a:t>
            </a:r>
            <a:r>
              <a:rPr lang="en-US" altLang="zh-TW" dirty="0" err="1" smtClean="0"/>
              <a:t>nameserver</a:t>
            </a:r>
            <a:r>
              <a:rPr lang="en-US" altLang="zh-TW" dirty="0" smtClean="0"/>
              <a:t> 8.8.8.8 &gt; /</a:t>
            </a:r>
            <a:r>
              <a:rPr lang="en-US" altLang="zh-TW" dirty="0" err="1" smtClean="0"/>
              <a:t>etc</a:t>
            </a:r>
            <a:r>
              <a:rPr lang="en-US" altLang="zh-TW" dirty="0" smtClean="0"/>
              <a:t>/</a:t>
            </a:r>
            <a:r>
              <a:rPr lang="en-US" altLang="zh-TW" dirty="0" err="1" smtClean="0"/>
              <a:t>resolv.conf</a:t>
            </a:r>
            <a:endParaRPr lang="en-US" altLang="zh-TW" dirty="0" smtClean="0"/>
          </a:p>
          <a:p>
            <a:r>
              <a:rPr lang="en-US" altLang="zh-TW" dirty="0" err="1" smtClean="0"/>
              <a:t>sudo</a:t>
            </a:r>
            <a:r>
              <a:rPr lang="en-US" altLang="zh-TW" dirty="0" smtClean="0"/>
              <a:t> </a:t>
            </a:r>
            <a:r>
              <a:rPr lang="zh-TW" altLang="en-US" dirty="0" smtClean="0"/>
              <a:t>在這種情況下，將特權提升為</a:t>
            </a:r>
            <a:r>
              <a:rPr lang="en-US" altLang="zh-TW" dirty="0" smtClean="0"/>
              <a:t>root</a:t>
            </a:r>
            <a:r>
              <a:rPr lang="zh-TW" altLang="en-US" dirty="0" smtClean="0"/>
              <a:t>。</a:t>
            </a:r>
          </a:p>
          <a:p>
            <a:r>
              <a:rPr lang="en-US" altLang="zh-TW" dirty="0" smtClean="0"/>
              <a:t>echo</a:t>
            </a:r>
            <a:r>
              <a:rPr lang="zh-TW" altLang="en-US" dirty="0" smtClean="0"/>
              <a:t>僅輸出標準輸出之後的參數（在這種情況下，輸出</a:t>
            </a:r>
            <a:r>
              <a:rPr lang="en-US" altLang="zh-TW" dirty="0" err="1" smtClean="0"/>
              <a:t>nameserver</a:t>
            </a:r>
            <a:r>
              <a:rPr lang="en-US" altLang="zh-TW" dirty="0" smtClean="0"/>
              <a:t> 8.8.8.8</a:t>
            </a:r>
            <a:r>
              <a:rPr lang="zh-TW" altLang="en-US" dirty="0" smtClean="0"/>
              <a:t>）</a:t>
            </a:r>
          </a:p>
          <a:p>
            <a:r>
              <a:rPr lang="en-US" altLang="zh-TW" dirty="0" smtClean="0"/>
              <a:t>&gt; </a:t>
            </a:r>
            <a:r>
              <a:rPr lang="zh-TW" altLang="en-US" dirty="0" smtClean="0"/>
              <a:t>將標準輸出重定向到常規</a:t>
            </a:r>
            <a:r>
              <a:rPr lang="en-US" altLang="zh-TW" dirty="0" smtClean="0"/>
              <a:t>Unix shell</a:t>
            </a:r>
            <a:r>
              <a:rPr lang="zh-TW" altLang="en-US" dirty="0" smtClean="0"/>
              <a:t>中的文件（覆蓋該文件）。</a:t>
            </a:r>
          </a:p>
          <a:p>
            <a:r>
              <a:rPr lang="en-US" altLang="zh-TW" dirty="0" smtClean="0"/>
              <a:t>/</a:t>
            </a:r>
            <a:r>
              <a:rPr lang="en-US" altLang="zh-TW" dirty="0" err="1" smtClean="0"/>
              <a:t>etc</a:t>
            </a:r>
            <a:r>
              <a:rPr lang="en-US" altLang="zh-TW" dirty="0" smtClean="0"/>
              <a:t>/</a:t>
            </a:r>
            <a:r>
              <a:rPr lang="en-US" altLang="zh-TW" dirty="0" err="1" smtClean="0"/>
              <a:t>resolv.conf</a:t>
            </a:r>
            <a:r>
              <a:rPr lang="en-US" altLang="zh-TW" dirty="0" smtClean="0"/>
              <a:t> </a:t>
            </a:r>
            <a:r>
              <a:rPr lang="zh-TW" altLang="en-US" dirty="0" smtClean="0"/>
              <a:t>是寫入輸出的文件。</a:t>
            </a:r>
          </a:p>
          <a:p>
            <a:r>
              <a:rPr lang="zh-TW" altLang="en-US" dirty="0" smtClean="0"/>
              <a:t>有一條線</a:t>
            </a:r>
            <a:r>
              <a:rPr lang="en-US" altLang="zh-TW" dirty="0" err="1" smtClean="0"/>
              <a:t>nameserver</a:t>
            </a:r>
            <a:r>
              <a:rPr lang="en-US" altLang="zh-TW" dirty="0" smtClean="0"/>
              <a:t> 8.8.8.8</a:t>
            </a:r>
            <a:r>
              <a:rPr lang="zh-TW" altLang="en-US" dirty="0" smtClean="0"/>
              <a:t>在</a:t>
            </a:r>
            <a:r>
              <a:rPr lang="en-US" altLang="zh-TW" dirty="0" smtClean="0"/>
              <a:t>/</a:t>
            </a:r>
            <a:r>
              <a:rPr lang="en-US" altLang="zh-TW" dirty="0" err="1" smtClean="0"/>
              <a:t>etc</a:t>
            </a:r>
            <a:r>
              <a:rPr lang="en-US" altLang="zh-TW" dirty="0" smtClean="0"/>
              <a:t>/</a:t>
            </a:r>
            <a:r>
              <a:rPr lang="en-US" altLang="zh-TW" dirty="0" err="1" smtClean="0"/>
              <a:t>resolv.conf</a:t>
            </a:r>
            <a:r>
              <a:rPr lang="zh-TW" altLang="en-US" dirty="0" smtClean="0"/>
              <a:t>品牌使用具有</a:t>
            </a:r>
            <a:r>
              <a:rPr lang="en-US" altLang="zh-TW" dirty="0" smtClean="0"/>
              <a:t>IP</a:t>
            </a:r>
            <a:r>
              <a:rPr lang="zh-TW" altLang="en-US" dirty="0" smtClean="0"/>
              <a:t>地址，域名服務器系統</a:t>
            </a:r>
            <a:r>
              <a:rPr lang="en-US" altLang="zh-TW" dirty="0" smtClean="0"/>
              <a:t>8.8.8.8</a:t>
            </a:r>
            <a:r>
              <a:rPr lang="zh-TW" altLang="en-US" dirty="0" smtClean="0"/>
              <a:t>的域名解析為</a:t>
            </a:r>
            <a:r>
              <a:rPr lang="en-US" altLang="zh-TW" dirty="0" smtClean="0"/>
              <a:t>IP</a:t>
            </a:r>
            <a:r>
              <a:rPr lang="zh-TW" altLang="en-US" dirty="0" smtClean="0"/>
              <a:t>地址。（非常簡短的版本）</a:t>
            </a:r>
          </a:p>
          <a:p>
            <a:r>
              <a:rPr lang="en-US" altLang="zh-TW" dirty="0" smtClean="0"/>
              <a:t>8.8.8.8</a:t>
            </a:r>
            <a:r>
              <a:rPr lang="zh-TW" altLang="en-US" dirty="0" smtClean="0"/>
              <a:t>是</a:t>
            </a:r>
            <a:r>
              <a:rPr lang="en-US" altLang="zh-TW" dirty="0" smtClean="0"/>
              <a:t>Google</a:t>
            </a:r>
            <a:r>
              <a:rPr lang="zh-TW" altLang="en-US" dirty="0" smtClean="0"/>
              <a:t>發布的有關其公共</a:t>
            </a:r>
            <a:r>
              <a:rPr lang="en-US" altLang="zh-TW" dirty="0" smtClean="0"/>
              <a:t>DNS</a:t>
            </a:r>
            <a:r>
              <a:rPr lang="zh-TW" altLang="en-US" dirty="0" smtClean="0"/>
              <a:t>服務監聽位置的地址之一。</a:t>
            </a:r>
          </a:p>
          <a:p>
            <a:r>
              <a:rPr lang="en-US" altLang="zh-TW" dirty="0" err="1" smtClean="0"/>
              <a:t>sudo</a:t>
            </a:r>
            <a:r>
              <a:rPr lang="en-US" altLang="zh-TW" dirty="0" smtClean="0"/>
              <a:t> </a:t>
            </a:r>
            <a:r>
              <a:rPr lang="zh-TW" altLang="en-US" dirty="0" smtClean="0"/>
              <a:t>錯誤</a:t>
            </a:r>
          </a:p>
          <a:p>
            <a:r>
              <a:rPr lang="zh-TW" altLang="en-US" dirty="0" smtClean="0"/>
              <a:t>儘管這個解釋聽起來很合理，但它卻行不通，因為出現錯誤，您將得到：</a:t>
            </a:r>
          </a:p>
          <a:p>
            <a:endParaRPr lang="zh-TW" altLang="en-US" dirty="0" smtClean="0"/>
          </a:p>
          <a:p>
            <a:r>
              <a:rPr lang="en-US" altLang="zh-TW" dirty="0" smtClean="0"/>
              <a:t>bash: /</a:t>
            </a:r>
            <a:r>
              <a:rPr lang="en-US" altLang="zh-TW" dirty="0" err="1" smtClean="0"/>
              <a:t>etc</a:t>
            </a:r>
            <a:r>
              <a:rPr lang="en-US" altLang="zh-TW" dirty="0" smtClean="0"/>
              <a:t>/</a:t>
            </a:r>
            <a:r>
              <a:rPr lang="en-US" altLang="zh-TW" dirty="0" err="1" smtClean="0"/>
              <a:t>resolv.conf</a:t>
            </a:r>
            <a:r>
              <a:rPr lang="en-US" altLang="zh-TW" dirty="0" smtClean="0"/>
              <a:t>: Permission denied</a:t>
            </a:r>
          </a:p>
          <a:p>
            <a:r>
              <a:rPr lang="zh-TW" altLang="en-US" dirty="0" smtClean="0"/>
              <a:t>為什麼？輸出重定向由您的外殼程序（在這裡：</a:t>
            </a:r>
            <a:r>
              <a:rPr lang="en-US" altLang="zh-TW" dirty="0" smtClean="0"/>
              <a:t>Bash</a:t>
            </a:r>
            <a:r>
              <a:rPr lang="zh-TW" altLang="en-US" dirty="0" smtClean="0"/>
              <a:t>）處理，而用於的命令未考慮在內</a:t>
            </a:r>
            <a:r>
              <a:rPr lang="en-US" altLang="zh-TW" dirty="0" err="1" smtClean="0"/>
              <a:t>sudo</a:t>
            </a:r>
            <a:r>
              <a:rPr lang="zh-TW" altLang="en-US" dirty="0" smtClean="0"/>
              <a:t>。類似於數學中的乘法優先於加法。因此，只是</a:t>
            </a:r>
            <a:r>
              <a:rPr lang="en-US" altLang="zh-TW" dirty="0" smtClean="0"/>
              <a:t>echo</a:t>
            </a:r>
            <a:r>
              <a:rPr lang="zh-TW" altLang="en-US" dirty="0" smtClean="0"/>
              <a:t>具有更高的特權，而您的</a:t>
            </a:r>
            <a:r>
              <a:rPr lang="en-US" altLang="zh-TW" dirty="0" smtClean="0"/>
              <a:t>shell</a:t>
            </a:r>
            <a:r>
              <a:rPr lang="zh-TW" altLang="en-US" dirty="0" smtClean="0"/>
              <a:t>卻沒有！為了解決這個問題，應該運行以下命令</a:t>
            </a:r>
          </a:p>
          <a:p>
            <a:endParaRPr lang="zh-TW" altLang="en-US" dirty="0" smtClean="0"/>
          </a:p>
          <a:p>
            <a:r>
              <a:rPr lang="en-US" altLang="zh-TW" dirty="0" err="1" smtClean="0"/>
              <a:t>sudo</a:t>
            </a:r>
            <a:r>
              <a:rPr lang="en-US" altLang="zh-TW" dirty="0" smtClean="0"/>
              <a:t> </a:t>
            </a:r>
            <a:r>
              <a:rPr lang="en-US" altLang="zh-TW" dirty="0" err="1" smtClean="0"/>
              <a:t>sh</a:t>
            </a:r>
            <a:r>
              <a:rPr lang="en-US" altLang="zh-TW" dirty="0" smtClean="0"/>
              <a:t> -c "echo </a:t>
            </a:r>
            <a:r>
              <a:rPr lang="en-US" altLang="zh-TW" dirty="0" err="1" smtClean="0"/>
              <a:t>nameserver</a:t>
            </a:r>
            <a:r>
              <a:rPr lang="en-US" altLang="zh-TW" dirty="0" smtClean="0"/>
              <a:t> 8.8.8.8 &gt; /</a:t>
            </a:r>
            <a:r>
              <a:rPr lang="en-US" altLang="zh-TW" dirty="0" err="1" smtClean="0"/>
              <a:t>etc</a:t>
            </a:r>
            <a:r>
              <a:rPr lang="en-US" altLang="zh-TW" dirty="0" smtClean="0"/>
              <a:t>/</a:t>
            </a:r>
            <a:r>
              <a:rPr lang="en-US" altLang="zh-TW" dirty="0" err="1" smtClean="0"/>
              <a:t>resolv.conf</a:t>
            </a:r>
            <a:r>
              <a:rPr lang="en-US" altLang="zh-TW" dirty="0" smtClean="0"/>
              <a:t>"</a:t>
            </a:r>
          </a:p>
          <a:p>
            <a:r>
              <a:rPr lang="zh-TW" altLang="en-US" dirty="0" smtClean="0"/>
              <a:t>或者，通過使用管道並將</a:t>
            </a:r>
            <a:r>
              <a:rPr lang="en-US" altLang="zh-TW" dirty="0" smtClean="0"/>
              <a:t>tee</a:t>
            </a:r>
            <a:r>
              <a:rPr lang="zh-TW" altLang="en-US" dirty="0" smtClean="0"/>
              <a:t>其輸出到文件中：</a:t>
            </a:r>
          </a:p>
          <a:p>
            <a:endParaRPr lang="zh-TW" altLang="en-US" dirty="0" smtClean="0"/>
          </a:p>
          <a:p>
            <a:r>
              <a:rPr lang="en-US" altLang="zh-TW" dirty="0" smtClean="0"/>
              <a:t>echo </a:t>
            </a:r>
            <a:r>
              <a:rPr lang="en-US" altLang="zh-TW" dirty="0" err="1" smtClean="0"/>
              <a:t>nameserver</a:t>
            </a:r>
            <a:r>
              <a:rPr lang="en-US" altLang="zh-TW" dirty="0" smtClean="0"/>
              <a:t> 8.8.8.8 | </a:t>
            </a:r>
            <a:r>
              <a:rPr lang="en-US" altLang="zh-TW" dirty="0" err="1" smtClean="0"/>
              <a:t>sudo</a:t>
            </a:r>
            <a:r>
              <a:rPr lang="en-US" altLang="zh-TW" dirty="0" smtClean="0"/>
              <a:t> tee /</a:t>
            </a:r>
            <a:r>
              <a:rPr lang="en-US" altLang="zh-TW" dirty="0" err="1" smtClean="0"/>
              <a:t>etc</a:t>
            </a:r>
            <a:r>
              <a:rPr lang="en-US" altLang="zh-TW" dirty="0" smtClean="0"/>
              <a:t>/</a:t>
            </a:r>
            <a:r>
              <a:rPr lang="en-US" altLang="zh-TW" dirty="0" err="1" smtClean="0"/>
              <a:t>resolv.conf</a:t>
            </a:r>
            <a:r>
              <a:rPr lang="en-US" altLang="zh-TW" dirty="0" smtClean="0"/>
              <a:t>  #prints to screen as well</a:t>
            </a:r>
          </a:p>
          <a:p>
            <a:r>
              <a:rPr lang="en-US" altLang="zh-TW" dirty="0" smtClean="0"/>
              <a:t>Ubuntu</a:t>
            </a:r>
            <a:r>
              <a:rPr lang="zh-TW" altLang="en-US" dirty="0" smtClean="0"/>
              <a:t>和網絡管理器</a:t>
            </a:r>
          </a:p>
          <a:p>
            <a:r>
              <a:rPr lang="zh-TW" altLang="en-US" dirty="0" smtClean="0"/>
              <a:t>在</a:t>
            </a:r>
            <a:r>
              <a:rPr lang="en-US" altLang="zh-TW" dirty="0" smtClean="0"/>
              <a:t>Ubuntu</a:t>
            </a:r>
            <a:r>
              <a:rPr lang="zh-TW" altLang="en-US" dirty="0" smtClean="0"/>
              <a:t>上，這只是臨時更改，因為網絡管理器“管理” </a:t>
            </a:r>
            <a:r>
              <a:rPr lang="en-US" altLang="zh-TW" dirty="0" smtClean="0"/>
              <a:t>/</a:t>
            </a:r>
            <a:r>
              <a:rPr lang="en-US" altLang="zh-TW" dirty="0" err="1" smtClean="0"/>
              <a:t>etc</a:t>
            </a:r>
            <a:r>
              <a:rPr lang="en-US" altLang="zh-TW" dirty="0" smtClean="0"/>
              <a:t>/</a:t>
            </a:r>
            <a:r>
              <a:rPr lang="en-US" altLang="zh-TW" dirty="0" err="1" smtClean="0"/>
              <a:t>resolv.conf</a:t>
            </a:r>
            <a:r>
              <a:rPr lang="zh-TW" altLang="en-US" dirty="0" smtClean="0"/>
              <a:t>文件。本地修改將被覆蓋。這就是為什麼您應該在網絡管理器中配置它以使其持久。</a:t>
            </a:r>
          </a:p>
          <a:p>
            <a:endParaRPr lang="zh-TW" altLang="en-US" dirty="0" smtClean="0"/>
          </a:p>
          <a:p>
            <a:r>
              <a:rPr lang="zh-TW" altLang="en-US" dirty="0" smtClean="0"/>
              <a:t>使用網絡管理器進行配置</a:t>
            </a:r>
          </a:p>
          <a:p>
            <a:r>
              <a:rPr lang="zh-TW" altLang="en-US" dirty="0" smtClean="0"/>
              <a:t>我建議您使用網絡管理器正確配置您的</a:t>
            </a:r>
            <a:r>
              <a:rPr lang="en-US" altLang="zh-TW" dirty="0" smtClean="0"/>
              <a:t>PC</a:t>
            </a:r>
            <a:r>
              <a:rPr lang="zh-TW" altLang="en-US" dirty="0" smtClean="0"/>
              <a:t>。我假設您在此處的網絡上使用</a:t>
            </a:r>
            <a:r>
              <a:rPr lang="en-US" altLang="zh-TW" dirty="0" smtClean="0"/>
              <a:t>DHCP</a:t>
            </a:r>
            <a:r>
              <a:rPr lang="zh-TW" altLang="en-US" dirty="0" smtClean="0"/>
              <a:t>（最常見）。然後執行此操作，以執行與您所使用的命令相同的操作：</a:t>
            </a:r>
          </a:p>
          <a:p>
            <a:endParaRPr lang="zh-TW" altLang="en-US" dirty="0" smtClean="0"/>
          </a:p>
          <a:p>
            <a:r>
              <a:rPr lang="zh-TW" altLang="en-US" dirty="0" smtClean="0"/>
              <a:t>打開編輯連接：</a:t>
            </a:r>
          </a:p>
          <a:p>
            <a:endParaRPr lang="zh-TW" altLang="en-US" dirty="0" smtClean="0"/>
          </a:p>
          <a:p>
            <a:r>
              <a:rPr lang="zh-TW" altLang="en-US" dirty="0" smtClean="0"/>
              <a:t>在此處輸入圖片說明</a:t>
            </a:r>
          </a:p>
          <a:p>
            <a:endParaRPr lang="zh-TW" altLang="en-US" dirty="0" smtClean="0"/>
          </a:p>
          <a:p>
            <a:r>
              <a:rPr lang="zh-TW" altLang="en-US" dirty="0" smtClean="0"/>
              <a:t>編輯您正在使用的連接配置文件。</a:t>
            </a:r>
          </a:p>
          <a:p>
            <a:endParaRPr lang="zh-TW" altLang="en-US" dirty="0" smtClean="0"/>
          </a:p>
          <a:p>
            <a:r>
              <a:rPr lang="zh-TW" altLang="en-US" dirty="0" smtClean="0"/>
              <a:t>在此處輸入圖片說明</a:t>
            </a:r>
          </a:p>
          <a:p>
            <a:endParaRPr lang="zh-TW" altLang="en-US" dirty="0" smtClean="0"/>
          </a:p>
          <a:p>
            <a:r>
              <a:rPr lang="zh-TW" altLang="en-US" dirty="0" smtClean="0"/>
              <a:t>在“ </a:t>
            </a:r>
            <a:r>
              <a:rPr lang="en-US" altLang="zh-TW" dirty="0" smtClean="0"/>
              <a:t>IPv4</a:t>
            </a:r>
            <a:r>
              <a:rPr lang="zh-TW" altLang="en-US" dirty="0" smtClean="0"/>
              <a:t>設置”選項卡上：</a:t>
            </a:r>
          </a:p>
          <a:p>
            <a:endParaRPr lang="zh-TW" altLang="en-US" dirty="0" smtClean="0"/>
          </a:p>
          <a:p>
            <a:r>
              <a:rPr lang="zh-TW" altLang="en-US" dirty="0" smtClean="0"/>
              <a:t>方法：僅自動（</a:t>
            </a:r>
            <a:r>
              <a:rPr lang="en-US" altLang="zh-TW" dirty="0" smtClean="0"/>
              <a:t>DHCP</a:t>
            </a:r>
            <a:r>
              <a:rPr lang="zh-TW" altLang="en-US" dirty="0" smtClean="0"/>
              <a:t>）地址</a:t>
            </a:r>
          </a:p>
          <a:p>
            <a:endParaRPr lang="zh-TW" altLang="en-US" dirty="0" smtClean="0"/>
          </a:p>
          <a:p>
            <a:r>
              <a:rPr lang="zh-TW" altLang="en-US" dirty="0" smtClean="0"/>
              <a:t>此設置使它可以對主機的</a:t>
            </a:r>
            <a:r>
              <a:rPr lang="en-US" altLang="zh-TW" dirty="0" smtClean="0"/>
              <a:t>IP</a:t>
            </a:r>
            <a:r>
              <a:rPr lang="zh-TW" altLang="en-US" dirty="0" smtClean="0"/>
              <a:t>地址進行常規</a:t>
            </a:r>
            <a:r>
              <a:rPr lang="en-US" altLang="zh-TW" dirty="0" smtClean="0"/>
              <a:t>DHCP</a:t>
            </a:r>
            <a:r>
              <a:rPr lang="zh-TW" altLang="en-US" dirty="0" smtClean="0"/>
              <a:t>請求配置，但會忽略其他非強制性選項，例如建議的</a:t>
            </a:r>
            <a:r>
              <a:rPr lang="en-US" altLang="zh-TW" dirty="0" smtClean="0"/>
              <a:t>DNS</a:t>
            </a:r>
            <a:r>
              <a:rPr lang="zh-TW" altLang="en-US" dirty="0" smtClean="0"/>
              <a:t>服務器。</a:t>
            </a:r>
          </a:p>
          <a:p>
            <a:endParaRPr lang="zh-TW" altLang="en-US" dirty="0" smtClean="0"/>
          </a:p>
          <a:p>
            <a:r>
              <a:rPr lang="en-US" altLang="zh-TW" dirty="0" smtClean="0"/>
              <a:t>DNS</a:t>
            </a:r>
            <a:r>
              <a:rPr lang="zh-TW" altLang="en-US" dirty="0" smtClean="0"/>
              <a:t>服務器： </a:t>
            </a:r>
            <a:r>
              <a:rPr lang="en-US" altLang="zh-TW" dirty="0" smtClean="0"/>
              <a:t>8.8.8.8</a:t>
            </a:r>
          </a:p>
          <a:p>
            <a:r>
              <a:rPr lang="zh-TW" altLang="en-US" dirty="0" smtClean="0"/>
              <a:t>點擊保存</a:t>
            </a:r>
          </a:p>
          <a:p>
            <a:r>
              <a:rPr lang="zh-TW" altLang="en-US" dirty="0" smtClean="0"/>
              <a:t>在此處輸入圖片說明</a:t>
            </a:r>
          </a:p>
          <a:p>
            <a:endParaRPr lang="zh-TW" altLang="en-US" dirty="0" smtClean="0"/>
          </a:p>
          <a:p>
            <a:r>
              <a:rPr lang="zh-TW" altLang="en-US" dirty="0" smtClean="0"/>
              <a:t>做完了</a:t>
            </a:r>
          </a:p>
          <a:p>
            <a:endParaRPr lang="zh-TW" altLang="en-US" dirty="0" smtClean="0"/>
          </a:p>
          <a:p>
            <a:r>
              <a:rPr lang="zh-TW" altLang="en-US" dirty="0" smtClean="0"/>
              <a:t>重要筆記</a:t>
            </a:r>
          </a:p>
          <a:p>
            <a:r>
              <a:rPr lang="zh-TW" altLang="en-US" dirty="0" smtClean="0"/>
              <a:t>在本地或公司網絡中，本地</a:t>
            </a:r>
            <a:r>
              <a:rPr lang="en-US" altLang="zh-TW" dirty="0" smtClean="0"/>
              <a:t>DNS</a:t>
            </a:r>
            <a:r>
              <a:rPr lang="zh-TW" altLang="en-US" dirty="0" smtClean="0"/>
              <a:t>服務器可能用於本地主機。您將直接要求</a:t>
            </a:r>
            <a:r>
              <a:rPr lang="en-US" altLang="zh-TW" dirty="0" smtClean="0"/>
              <a:t>Google</a:t>
            </a:r>
            <a:r>
              <a:rPr lang="zh-TW" altLang="en-US" dirty="0" smtClean="0"/>
              <a:t>的服務器為您解析名稱，從而失去此功能。因此，例如，如果本地</a:t>
            </a:r>
            <a:r>
              <a:rPr lang="en-US" altLang="zh-TW" dirty="0" smtClean="0"/>
              <a:t>DNS</a:t>
            </a:r>
            <a:r>
              <a:rPr lang="zh-TW" altLang="en-US" dirty="0" smtClean="0"/>
              <a:t>服務器知道什麼是“打印機”，那麼您將失去使用該名稱的打印機的權限。</a:t>
            </a:r>
          </a:p>
          <a:p>
            <a:endParaRPr lang="zh-TW" altLang="en-US" dirty="0" smtClean="0"/>
          </a:p>
          <a:p>
            <a:r>
              <a:rPr lang="zh-TW" altLang="en-US" dirty="0" smtClean="0"/>
              <a:t>因此，請改為修復您的本地</a:t>
            </a:r>
            <a:r>
              <a:rPr lang="en-US" altLang="zh-TW" dirty="0" smtClean="0"/>
              <a:t>DNS</a:t>
            </a:r>
            <a:r>
              <a:rPr lang="zh-TW" altLang="en-US" dirty="0" smtClean="0"/>
              <a:t>服務器。如果它只是</a:t>
            </a:r>
            <a:r>
              <a:rPr lang="en-US" altLang="zh-TW" dirty="0" smtClean="0"/>
              <a:t>ISP</a:t>
            </a:r>
            <a:r>
              <a:rPr lang="zh-TW" altLang="en-US" dirty="0" smtClean="0"/>
              <a:t>損壞的</a:t>
            </a:r>
            <a:r>
              <a:rPr lang="en-US" altLang="zh-TW" dirty="0" smtClean="0"/>
              <a:t>DNS</a:t>
            </a:r>
            <a:r>
              <a:rPr lang="zh-TW" altLang="en-US" dirty="0" smtClean="0"/>
              <a:t>服務器的簡單轉發器，並且您不能更改它（例如，由</a:t>
            </a:r>
            <a:r>
              <a:rPr lang="en-US" altLang="zh-TW" dirty="0" smtClean="0"/>
              <a:t>ISP</a:t>
            </a:r>
            <a:r>
              <a:rPr lang="zh-TW" altLang="en-US" dirty="0" smtClean="0"/>
              <a:t>管理的多合一路由器），則此</a:t>
            </a:r>
            <a:r>
              <a:rPr lang="en-US" altLang="zh-TW" dirty="0" smtClean="0"/>
              <a:t>8.8.8.8</a:t>
            </a:r>
            <a:r>
              <a:rPr lang="zh-TW" altLang="en-US" dirty="0" smtClean="0"/>
              <a:t>解決方案可能是您唯一的選擇。</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D4D9EB-02BE-433B-AF42-55DA0B4DE09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564248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Shell</a:t>
            </a:r>
            <a:r>
              <a:rPr lang="zh-TW" altLang="en-US" sz="1200" b="0" i="0" kern="1200" dirty="0" smtClean="0">
                <a:solidFill>
                  <a:schemeClr val="tx1"/>
                </a:solidFill>
                <a:effectLst/>
                <a:latin typeface="+mn-lt"/>
                <a:ea typeface="+mn-ea"/>
                <a:cs typeface="+mn-cs"/>
              </a:rPr>
              <a:t>是一種腳本語言，那麽，就必須有解釋器來執行這些腳本。 </a:t>
            </a:r>
            <a:r>
              <a:rPr lang="en-US" altLang="zh-TW" sz="1200" b="0" i="0" kern="1200" dirty="0" smtClean="0">
                <a:solidFill>
                  <a:schemeClr val="tx1"/>
                </a:solidFill>
                <a:effectLst/>
                <a:latin typeface="+mn-lt"/>
                <a:ea typeface="+mn-ea"/>
                <a:cs typeface="+mn-cs"/>
              </a:rPr>
              <a:t>Unix/Linux</a:t>
            </a:r>
            <a:r>
              <a:rPr lang="zh-TW" altLang="en-US" sz="1200" b="0" i="0" kern="1200" dirty="0" smtClean="0">
                <a:solidFill>
                  <a:schemeClr val="tx1"/>
                </a:solidFill>
                <a:effectLst/>
                <a:latin typeface="+mn-lt"/>
                <a:ea typeface="+mn-ea"/>
                <a:cs typeface="+mn-cs"/>
              </a:rPr>
              <a:t>上常見的</a:t>
            </a:r>
            <a:r>
              <a:rPr lang="en-US" altLang="zh-TW" sz="1200" b="0" i="0" kern="1200" dirty="0" smtClean="0">
                <a:solidFill>
                  <a:schemeClr val="tx1"/>
                </a:solidFill>
                <a:effectLst/>
                <a:latin typeface="+mn-lt"/>
                <a:ea typeface="+mn-ea"/>
                <a:cs typeface="+mn-cs"/>
              </a:rPr>
              <a:t>Shell</a:t>
            </a:r>
            <a:r>
              <a:rPr lang="zh-TW" altLang="en-US" sz="1200" b="0" i="0" kern="1200" dirty="0" smtClean="0">
                <a:solidFill>
                  <a:schemeClr val="tx1"/>
                </a:solidFill>
                <a:effectLst/>
                <a:latin typeface="+mn-lt"/>
                <a:ea typeface="+mn-ea"/>
                <a:cs typeface="+mn-cs"/>
              </a:rPr>
              <a:t>腳本解釋器有</a:t>
            </a:r>
            <a:r>
              <a:rPr lang="en-US" altLang="zh-TW" sz="1200" b="0" i="0" kern="1200" dirty="0" smtClean="0">
                <a:solidFill>
                  <a:schemeClr val="tx1"/>
                </a:solidFill>
                <a:effectLst/>
                <a:latin typeface="+mn-lt"/>
                <a:ea typeface="+mn-ea"/>
                <a:cs typeface="+mn-cs"/>
              </a:rPr>
              <a:t>bash</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sh</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csh</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ksh</a:t>
            </a:r>
            <a:r>
              <a:rPr lang="zh-TW" altLang="en-US" sz="1200" b="0" i="0" kern="1200" dirty="0" smtClean="0">
                <a:solidFill>
                  <a:schemeClr val="tx1"/>
                </a:solidFill>
                <a:effectLst/>
                <a:latin typeface="+mn-lt"/>
                <a:ea typeface="+mn-ea"/>
                <a:cs typeface="+mn-cs"/>
              </a:rPr>
              <a:t>等，習慣上把它們稱作一種</a:t>
            </a:r>
            <a:r>
              <a:rPr lang="en-US" altLang="zh-TW" sz="1200" b="0" i="0" kern="1200" dirty="0" smtClean="0">
                <a:solidFill>
                  <a:schemeClr val="tx1"/>
                </a:solidFill>
                <a:effectLst/>
                <a:latin typeface="+mn-lt"/>
                <a:ea typeface="+mn-ea"/>
                <a:cs typeface="+mn-cs"/>
              </a:rPr>
              <a:t>Shell</a:t>
            </a:r>
            <a:r>
              <a:rPr lang="zh-TW" altLang="en-US" sz="1200" b="0" i="0" kern="1200" dirty="0" smtClean="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D4D9EB-02BE-433B-AF42-55DA0B4DE09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025893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dirty="0" smtClean="0">
                <a:effectLst/>
                <a:latin typeface="+mn-lt"/>
                <a:ea typeface="+mn-ea"/>
                <a:cs typeface="+mn-cs"/>
                <a:sym typeface="Calibri"/>
              </a:rPr>
              <a:t>在 </a:t>
            </a:r>
            <a:r>
              <a:rPr lang="en-US" altLang="zh-TW" sz="1200" b="0" i="0" dirty="0" smtClean="0">
                <a:effectLst/>
                <a:latin typeface="+mn-lt"/>
                <a:ea typeface="+mn-ea"/>
                <a:cs typeface="+mn-cs"/>
                <a:sym typeface="Calibri"/>
              </a:rPr>
              <a:t>Linux </a:t>
            </a:r>
            <a:r>
              <a:rPr lang="zh-TW" altLang="en-US" sz="1200" b="0" i="0" dirty="0" smtClean="0">
                <a:effectLst/>
                <a:latin typeface="+mn-lt"/>
                <a:ea typeface="+mn-ea"/>
                <a:cs typeface="+mn-cs"/>
                <a:sym typeface="Calibri"/>
              </a:rPr>
              <a:t>中標準的 </a:t>
            </a:r>
            <a:r>
              <a:rPr lang="en-US" altLang="zh-TW" sz="1200" b="0" i="0" dirty="0" smtClean="0">
                <a:effectLst/>
                <a:latin typeface="+mn-lt"/>
                <a:ea typeface="+mn-ea"/>
                <a:cs typeface="+mn-cs"/>
                <a:sym typeface="Calibri"/>
              </a:rPr>
              <a:t>Shell </a:t>
            </a:r>
            <a:r>
              <a:rPr lang="zh-TW" altLang="en-US" sz="1200" b="0" i="0" dirty="0" smtClean="0">
                <a:effectLst/>
                <a:latin typeface="+mn-lt"/>
                <a:ea typeface="+mn-ea"/>
                <a:cs typeface="+mn-cs"/>
                <a:sym typeface="Calibri"/>
              </a:rPr>
              <a:t>為（</a:t>
            </a:r>
            <a:r>
              <a:rPr lang="en-US" altLang="zh-TW" sz="1200" b="0" i="0" dirty="0" smtClean="0">
                <a:effectLst/>
                <a:latin typeface="+mn-lt"/>
                <a:ea typeface="+mn-ea"/>
                <a:cs typeface="+mn-cs"/>
                <a:sym typeface="Calibri"/>
              </a:rPr>
              <a:t>Bourne Again Shell</a:t>
            </a:r>
            <a:r>
              <a:rPr lang="zh-TW" altLang="en-US" sz="1200" b="0" i="0" dirty="0" smtClean="0">
                <a:effectLst/>
                <a:latin typeface="+mn-lt"/>
                <a:ea typeface="+mn-ea"/>
                <a:cs typeface="+mn-cs"/>
                <a:sym typeface="Calibri"/>
              </a:rPr>
              <a:t>），檔案路徑為 </a:t>
            </a:r>
            <a:r>
              <a:rPr lang="en-US" altLang="zh-TW" sz="1200" b="0" i="0" dirty="0" smtClean="0">
                <a:effectLst/>
                <a:latin typeface="+mn-lt"/>
                <a:ea typeface="+mn-ea"/>
                <a:cs typeface="+mn-cs"/>
                <a:sym typeface="Calibri"/>
              </a:rPr>
              <a:t>/bin/</a:t>
            </a:r>
            <a:r>
              <a:rPr lang="en-US" altLang="zh-TW" sz="1200" b="0" i="0" dirty="0" err="1" smtClean="0">
                <a:effectLst/>
                <a:latin typeface="+mn-lt"/>
                <a:ea typeface="+mn-ea"/>
                <a:cs typeface="+mn-cs"/>
                <a:sym typeface="Calibri"/>
              </a:rPr>
              <a:t>sh</a:t>
            </a:r>
            <a:r>
              <a:rPr lang="zh-TW" altLang="en-US" sz="1200" b="0" i="0" dirty="0" smtClean="0">
                <a:effectLst/>
                <a:latin typeface="+mn-lt"/>
                <a:ea typeface="+mn-ea"/>
                <a:cs typeface="+mn-cs"/>
                <a:sym typeface="Calibri"/>
              </a:rPr>
              <a:t>，我們可以透過 </a:t>
            </a:r>
            <a:r>
              <a:rPr lang="en-US" altLang="zh-TW" sz="1200" b="0" i="0" dirty="0" smtClean="0">
                <a:effectLst/>
                <a:latin typeface="+mn-lt"/>
                <a:ea typeface="+mn-ea"/>
                <a:cs typeface="+mn-cs"/>
                <a:sym typeface="Calibri"/>
              </a:rPr>
              <a:t>$ echo $SHELL </a:t>
            </a:r>
            <a:r>
              <a:rPr lang="zh-TW" altLang="en-US" sz="1200" b="0" i="0" dirty="0" smtClean="0">
                <a:effectLst/>
                <a:latin typeface="+mn-lt"/>
                <a:ea typeface="+mn-ea"/>
                <a:cs typeface="+mn-cs"/>
                <a:sym typeface="Calibri"/>
              </a:rPr>
              <a:t>去印出目前使用的 </a:t>
            </a:r>
            <a:r>
              <a:rPr lang="en-US" altLang="zh-TW" sz="1200" b="0" i="0" dirty="0" smtClean="0">
                <a:effectLst/>
                <a:latin typeface="+mn-lt"/>
                <a:ea typeface="+mn-ea"/>
                <a:cs typeface="+mn-cs"/>
                <a:sym typeface="Calibri"/>
              </a:rPr>
              <a:t>shell</a:t>
            </a:r>
          </a:p>
          <a:p>
            <a:r>
              <a:rPr lang="zh-TW" altLang="en-US" sz="1200" b="0" i="0" dirty="0" smtClean="0">
                <a:effectLst/>
                <a:latin typeface="+mn-lt"/>
                <a:ea typeface="+mn-ea"/>
                <a:cs typeface="+mn-cs"/>
                <a:sym typeface="Calibri"/>
              </a:rPr>
              <a:t>其中 </a:t>
            </a:r>
            <a:r>
              <a:rPr lang="en-US" altLang="zh-TW" sz="1200" b="0" i="0" dirty="0" smtClean="0">
                <a:effectLst/>
                <a:latin typeface="+mn-lt"/>
                <a:ea typeface="+mn-ea"/>
                <a:cs typeface="+mn-cs"/>
                <a:sym typeface="Calibri"/>
              </a:rPr>
              <a:t>Shell Script </a:t>
            </a:r>
            <a:r>
              <a:rPr lang="zh-TW" altLang="en-US" sz="1200" b="0" i="0" dirty="0" smtClean="0">
                <a:effectLst/>
                <a:latin typeface="+mn-lt"/>
                <a:ea typeface="+mn-ea"/>
                <a:cs typeface="+mn-cs"/>
                <a:sym typeface="Calibri"/>
              </a:rPr>
              <a:t>為使用 </a:t>
            </a:r>
            <a:r>
              <a:rPr lang="en-US" altLang="zh-TW" sz="1200" b="0" i="0" dirty="0" smtClean="0">
                <a:effectLst/>
                <a:latin typeface="+mn-lt"/>
                <a:ea typeface="+mn-ea"/>
                <a:cs typeface="+mn-cs"/>
                <a:sym typeface="Calibri"/>
              </a:rPr>
              <a:t>shell </a:t>
            </a:r>
            <a:r>
              <a:rPr lang="zh-TW" altLang="en-US" sz="1200" b="0" i="0" dirty="0" smtClean="0">
                <a:effectLst/>
                <a:latin typeface="+mn-lt"/>
                <a:ea typeface="+mn-ea"/>
                <a:cs typeface="+mn-cs"/>
                <a:sym typeface="Calibri"/>
              </a:rPr>
              <a:t>所提供的語法所撰寫的程式碼，其為直譯式不用編譯。可以讓你將複雜或是重複性的指令寫成程式碼檔案</a:t>
            </a:r>
          </a:p>
          <a:p>
            <a:endParaRPr lang="en-US" altLang="zh-TW" sz="1200" b="1" i="0" dirty="0" smtClean="0">
              <a:effectLst/>
              <a:latin typeface="+mn-lt"/>
              <a:ea typeface="+mn-ea"/>
              <a:cs typeface="+mn-cs"/>
              <a:sym typeface="Calibri"/>
            </a:endParaRPr>
          </a:p>
          <a:p>
            <a:endParaRPr lang="en-US" altLang="zh-TW" sz="1200" b="1" i="0" dirty="0" smtClean="0">
              <a:effectLst/>
              <a:latin typeface="+mn-lt"/>
              <a:ea typeface="+mn-ea"/>
              <a:cs typeface="+mn-cs"/>
              <a:sym typeface="Calibri"/>
            </a:endParaRPr>
          </a:p>
          <a:p>
            <a:endParaRPr lang="en-US" altLang="zh-TW" sz="1200" b="1" i="0" dirty="0" smtClean="0">
              <a:effectLst/>
              <a:latin typeface="+mn-lt"/>
              <a:ea typeface="+mn-ea"/>
              <a:cs typeface="+mn-cs"/>
              <a:sym typeface="Calibri"/>
            </a:endParaRPr>
          </a:p>
          <a:p>
            <a:endParaRPr lang="en-US" altLang="zh-TW" sz="1200" b="1" i="0" dirty="0" smtClean="0">
              <a:effectLst/>
              <a:latin typeface="+mn-lt"/>
              <a:ea typeface="+mn-ea"/>
              <a:cs typeface="+mn-cs"/>
              <a:sym typeface="Calibri"/>
            </a:endParaRPr>
          </a:p>
          <a:p>
            <a:r>
              <a:rPr lang="en-US" altLang="zh-TW" sz="1200" b="1" i="0" dirty="0" smtClean="0">
                <a:effectLst/>
                <a:latin typeface="+mn-lt"/>
                <a:ea typeface="+mn-ea"/>
                <a:cs typeface="+mn-cs"/>
                <a:sym typeface="Calibri"/>
              </a:rPr>
              <a:t>GNU</a:t>
            </a:r>
            <a:r>
              <a:rPr lang="zh-TW" altLang="en-US" sz="1200" b="0" i="0" dirty="0" smtClean="0">
                <a:effectLst/>
                <a:latin typeface="+mn-lt"/>
                <a:ea typeface="+mn-ea"/>
                <a:cs typeface="+mn-cs"/>
                <a:sym typeface="Calibri"/>
              </a:rPr>
              <a:t>是一個</a:t>
            </a:r>
            <a:r>
              <a:rPr lang="zh-TW" altLang="en-US" sz="1200" b="0" i="0" u="none" strike="noStrike" dirty="0" smtClean="0">
                <a:effectLst/>
                <a:latin typeface="+mn-lt"/>
                <a:ea typeface="+mn-ea"/>
                <a:cs typeface="+mn-cs"/>
                <a:sym typeface="Calibri"/>
                <a:hlinkClick r:id="rId3" tooltip="自由軟體"/>
              </a:rPr>
              <a:t>自由</a:t>
            </a:r>
            <a:r>
              <a:rPr lang="zh-TW" altLang="en-US" sz="1200" b="0" i="0" dirty="0" smtClean="0">
                <a:effectLst/>
                <a:latin typeface="+mn-lt"/>
                <a:ea typeface="+mn-ea"/>
                <a:cs typeface="+mn-cs"/>
                <a:sym typeface="Calibri"/>
              </a:rPr>
              <a:t>的</a:t>
            </a:r>
            <a:r>
              <a:rPr lang="zh-TW" altLang="en-US" sz="1200" b="0" i="0" u="none" strike="noStrike" dirty="0" smtClean="0">
                <a:effectLst/>
                <a:latin typeface="+mn-lt"/>
                <a:ea typeface="+mn-ea"/>
                <a:cs typeface="+mn-cs"/>
                <a:sym typeface="Calibri"/>
                <a:hlinkClick r:id="rId4" tooltip="作業系統"/>
              </a:rPr>
              <a:t>作業系統</a:t>
            </a:r>
            <a:r>
              <a:rPr lang="zh-TW" altLang="en-US" sz="1200" b="0" i="0" dirty="0" smtClean="0">
                <a:effectLst/>
                <a:latin typeface="+mn-lt"/>
                <a:ea typeface="+mn-ea"/>
                <a:cs typeface="+mn-cs"/>
                <a:sym typeface="Calibri"/>
              </a:rPr>
              <a:t>，其內容軟體完全以</a:t>
            </a:r>
            <a:r>
              <a:rPr lang="en-US" altLang="zh-TW" sz="1200" b="0" i="0" u="none" strike="noStrike" dirty="0" smtClean="0">
                <a:effectLst/>
                <a:latin typeface="+mn-lt"/>
                <a:ea typeface="+mn-ea"/>
                <a:cs typeface="+mn-cs"/>
                <a:sym typeface="Calibri"/>
                <a:hlinkClick r:id="rId5" tooltip="GPL"/>
              </a:rPr>
              <a:t>GPL</a:t>
            </a:r>
            <a:r>
              <a:rPr lang="zh-TW" altLang="en-US" sz="1200" b="0" i="0" dirty="0" smtClean="0">
                <a:effectLst/>
                <a:latin typeface="+mn-lt"/>
                <a:ea typeface="+mn-ea"/>
                <a:cs typeface="+mn-cs"/>
                <a:sym typeface="Calibri"/>
              </a:rPr>
              <a:t>方式釋出。</a:t>
            </a: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GNU</a:t>
            </a:r>
            <a:r>
              <a:rPr lang="zh-TW" altLang="en-US" sz="1200" b="0" i="0" dirty="0" smtClean="0">
                <a:effectLst/>
                <a:latin typeface="+mn-lt"/>
                <a:ea typeface="+mn-ea"/>
                <a:cs typeface="+mn-cs"/>
                <a:sym typeface="Calibri"/>
              </a:rPr>
              <a:t>作業系統起源於</a:t>
            </a:r>
            <a:r>
              <a:rPr lang="en-US" altLang="zh-TW" sz="1200" b="0" i="0" u="none" strike="noStrike" dirty="0" smtClean="0">
                <a:effectLst/>
                <a:latin typeface="+mn-lt"/>
                <a:ea typeface="+mn-ea"/>
                <a:cs typeface="+mn-cs"/>
                <a:sym typeface="Calibri"/>
                <a:hlinkClick r:id="rId6" tooltip="GNU計劃"/>
              </a:rPr>
              <a:t>GNU</a:t>
            </a:r>
            <a:r>
              <a:rPr lang="zh-TW" altLang="en-US" sz="1200" b="0" i="0" u="none" strike="noStrike" dirty="0" smtClean="0">
                <a:effectLst/>
                <a:latin typeface="+mn-lt"/>
                <a:ea typeface="+mn-ea"/>
                <a:cs typeface="+mn-cs"/>
                <a:sym typeface="Calibri"/>
                <a:hlinkClick r:id="rId6" tooltip="GNU計劃"/>
              </a:rPr>
              <a:t>計劃</a:t>
            </a:r>
            <a:r>
              <a:rPr lang="zh-TW" altLang="en-US" sz="1200" b="0" i="0" dirty="0" smtClean="0">
                <a:effectLst/>
                <a:latin typeface="+mn-lt"/>
                <a:ea typeface="+mn-ea"/>
                <a:cs typeface="+mn-cs"/>
                <a:sym typeface="Calibri"/>
              </a:rPr>
              <a:t>，由</a:t>
            </a:r>
            <a:r>
              <a:rPr lang="zh-TW" altLang="en-US" sz="1200" b="0" i="0" u="none" strike="noStrike" dirty="0" smtClean="0">
                <a:effectLst/>
                <a:latin typeface="+mn-lt"/>
                <a:ea typeface="+mn-ea"/>
                <a:cs typeface="+mn-cs"/>
                <a:sym typeface="Calibri"/>
                <a:hlinkClick r:id="rId7" tooltip="理查·斯托曼"/>
              </a:rPr>
              <a:t>理查</a:t>
            </a:r>
            <a:r>
              <a:rPr lang="en-US" altLang="zh-TW" sz="1200" b="0" i="0" u="none" strike="noStrike" dirty="0" smtClean="0">
                <a:effectLst/>
                <a:latin typeface="+mn-lt"/>
                <a:ea typeface="+mn-ea"/>
                <a:cs typeface="+mn-cs"/>
                <a:sym typeface="Calibri"/>
                <a:hlinkClick r:id="rId7" tooltip="理查·斯托曼"/>
              </a:rPr>
              <a:t>·</a:t>
            </a:r>
            <a:r>
              <a:rPr lang="zh-TW" altLang="en-US" sz="1200" b="0" i="0" u="none" strike="noStrike" dirty="0" smtClean="0">
                <a:effectLst/>
                <a:latin typeface="+mn-lt"/>
                <a:ea typeface="+mn-ea"/>
                <a:cs typeface="+mn-cs"/>
                <a:sym typeface="Calibri"/>
                <a:hlinkClick r:id="rId7" tooltip="理查·斯托曼"/>
              </a:rPr>
              <a:t>斯托曼</a:t>
            </a:r>
            <a:r>
              <a:rPr lang="zh-TW" altLang="en-US" sz="1200" b="0" i="0" dirty="0" smtClean="0">
                <a:effectLst/>
                <a:latin typeface="+mn-lt"/>
                <a:ea typeface="+mn-ea"/>
                <a:cs typeface="+mn-cs"/>
                <a:sym typeface="Calibri"/>
              </a:rPr>
              <a:t>在</a:t>
            </a:r>
            <a:r>
              <a:rPr lang="zh-TW" altLang="en-US" sz="1200" b="0" i="0" u="none" strike="noStrike" dirty="0" smtClean="0">
                <a:effectLst/>
                <a:latin typeface="+mn-lt"/>
                <a:ea typeface="+mn-ea"/>
                <a:cs typeface="+mn-cs"/>
                <a:sym typeface="Calibri"/>
                <a:hlinkClick r:id="rId8" tooltip="麻省理工學院"/>
              </a:rPr>
              <a:t>麻省理工學院</a:t>
            </a:r>
            <a:r>
              <a:rPr lang="zh-TW" altLang="en-US" sz="1200" b="0" i="0" dirty="0" smtClean="0">
                <a:effectLst/>
                <a:latin typeface="+mn-lt"/>
                <a:ea typeface="+mn-ea"/>
                <a:cs typeface="+mn-cs"/>
                <a:sym typeface="Calibri"/>
              </a:rPr>
              <a:t>人工智慧實驗室發起，希望發展出一套完整的開放原始碼作業系統來取代</a:t>
            </a:r>
            <a:r>
              <a:rPr lang="en-US" altLang="zh-TW" sz="1200" b="0" i="0" dirty="0" smtClean="0">
                <a:effectLst/>
                <a:latin typeface="+mn-lt"/>
                <a:ea typeface="+mn-ea"/>
                <a:cs typeface="+mn-cs"/>
                <a:sym typeface="Calibri"/>
              </a:rPr>
              <a:t>Unix</a:t>
            </a:r>
            <a:r>
              <a:rPr lang="zh-TW" altLang="en-US" sz="1200" b="0" i="0" dirty="0" smtClean="0">
                <a:effectLst/>
                <a:latin typeface="+mn-lt"/>
                <a:ea typeface="+mn-ea"/>
                <a:cs typeface="+mn-cs"/>
                <a:sym typeface="Calibri"/>
              </a:rPr>
              <a:t>，計劃中的作業系統，名為</a:t>
            </a:r>
            <a:r>
              <a:rPr lang="en-US" altLang="zh-TW" sz="1200" b="0" i="0" dirty="0" smtClean="0">
                <a:effectLst/>
                <a:latin typeface="+mn-lt"/>
                <a:ea typeface="+mn-ea"/>
                <a:cs typeface="+mn-cs"/>
                <a:sym typeface="Calibri"/>
              </a:rPr>
              <a:t>GNU</a:t>
            </a:r>
            <a:r>
              <a:rPr lang="zh-TW" altLang="en-US" sz="1200" b="0" i="0" dirty="0" smtClean="0">
                <a:effectLst/>
                <a:latin typeface="+mn-lt"/>
                <a:ea typeface="+mn-ea"/>
                <a:cs typeface="+mn-cs"/>
                <a:sym typeface="Calibri"/>
              </a:rPr>
              <a:t>。</a:t>
            </a: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1991</a:t>
            </a:r>
            <a:r>
              <a:rPr lang="zh-TW" altLang="en-US" sz="1200" b="0" i="0" dirty="0" smtClean="0">
                <a:effectLst/>
                <a:latin typeface="+mn-lt"/>
                <a:ea typeface="+mn-ea"/>
                <a:cs typeface="+mn-cs"/>
                <a:sym typeface="Calibri"/>
              </a:rPr>
              <a:t>年，</a:t>
            </a:r>
            <a:r>
              <a:rPr lang="en-US" altLang="zh-TW" sz="1200" b="0" i="0" dirty="0" smtClean="0">
                <a:effectLst/>
                <a:latin typeface="+mn-lt"/>
                <a:ea typeface="+mn-ea"/>
                <a:cs typeface="+mn-cs"/>
                <a:sym typeface="Calibri"/>
              </a:rPr>
              <a:t>Linux</a:t>
            </a:r>
            <a:r>
              <a:rPr lang="zh-TW" altLang="en-US" sz="1200" b="0" i="0" dirty="0" smtClean="0">
                <a:effectLst/>
                <a:latin typeface="+mn-lt"/>
                <a:ea typeface="+mn-ea"/>
                <a:cs typeface="+mn-cs"/>
                <a:sym typeface="Calibri"/>
              </a:rPr>
              <a:t>出現。</a:t>
            </a:r>
            <a:r>
              <a:rPr lang="en-US" altLang="zh-TW" sz="1200" b="0" i="0" dirty="0" smtClean="0">
                <a:effectLst/>
                <a:latin typeface="+mn-lt"/>
                <a:ea typeface="+mn-ea"/>
                <a:cs typeface="+mn-cs"/>
                <a:sym typeface="Calibri"/>
              </a:rPr>
              <a:t>1993</a:t>
            </a:r>
            <a:r>
              <a:rPr lang="zh-TW" altLang="en-US" sz="1200" b="0" i="0" dirty="0" smtClean="0">
                <a:effectLst/>
                <a:latin typeface="+mn-lt"/>
                <a:ea typeface="+mn-ea"/>
                <a:cs typeface="+mn-cs"/>
                <a:sym typeface="Calibri"/>
              </a:rPr>
              <a:t>年，</a:t>
            </a:r>
            <a:r>
              <a:rPr lang="en-US" altLang="zh-TW" sz="1200" b="0" i="0" u="none" strike="noStrike" dirty="0" smtClean="0">
                <a:effectLst/>
                <a:latin typeface="+mn-lt"/>
                <a:ea typeface="+mn-ea"/>
                <a:cs typeface="+mn-cs"/>
                <a:sym typeface="Calibri"/>
                <a:hlinkClick r:id="rId9" tooltip="FreeBSD"/>
              </a:rPr>
              <a:t>FreeBSD</a:t>
            </a:r>
            <a:r>
              <a:rPr lang="zh-TW" altLang="en-US" sz="1200" b="0" i="0" dirty="0" smtClean="0">
                <a:effectLst/>
                <a:latin typeface="+mn-lt"/>
                <a:ea typeface="+mn-ea"/>
                <a:cs typeface="+mn-cs"/>
                <a:sym typeface="Calibri"/>
              </a:rPr>
              <a:t>釋出。所有</a:t>
            </a:r>
            <a:r>
              <a:rPr lang="en-US" altLang="zh-TW" sz="1200" b="0" i="0" dirty="0" smtClean="0">
                <a:effectLst/>
                <a:latin typeface="+mn-lt"/>
                <a:ea typeface="+mn-ea"/>
                <a:cs typeface="+mn-cs"/>
                <a:sym typeface="Calibri"/>
              </a:rPr>
              <a:t>GNU</a:t>
            </a:r>
            <a:r>
              <a:rPr lang="zh-TW" altLang="en-US" sz="1200" b="0" i="0" dirty="0" smtClean="0">
                <a:effectLst/>
                <a:latin typeface="+mn-lt"/>
                <a:ea typeface="+mn-ea"/>
                <a:cs typeface="+mn-cs"/>
                <a:sym typeface="Calibri"/>
              </a:rPr>
              <a:t>計劃中，運行於使用者空間的軟體，都可以在</a:t>
            </a:r>
            <a:r>
              <a:rPr lang="en-US" altLang="zh-TW" sz="1200" b="0" i="0" dirty="0" smtClean="0">
                <a:effectLst/>
                <a:latin typeface="+mn-lt"/>
                <a:ea typeface="+mn-ea"/>
                <a:cs typeface="+mn-cs"/>
                <a:sym typeface="Calibri"/>
              </a:rPr>
              <a:t>Linux</a:t>
            </a:r>
            <a:r>
              <a:rPr lang="zh-TW" altLang="en-US" sz="1200" b="0" i="0" dirty="0" smtClean="0">
                <a:effectLst/>
                <a:latin typeface="+mn-lt"/>
                <a:ea typeface="+mn-ea"/>
                <a:cs typeface="+mn-cs"/>
                <a:sym typeface="Calibri"/>
              </a:rPr>
              <a:t>或</a:t>
            </a:r>
            <a:r>
              <a:rPr lang="en-US" altLang="zh-TW" sz="1200" b="0" i="0" dirty="0" smtClean="0">
                <a:effectLst/>
                <a:latin typeface="+mn-lt"/>
                <a:ea typeface="+mn-ea"/>
                <a:cs typeface="+mn-cs"/>
                <a:sym typeface="Calibri"/>
              </a:rPr>
              <a:t>FreeBSD</a:t>
            </a:r>
            <a:r>
              <a:rPr lang="zh-TW" altLang="en-US" sz="1200" b="0" i="0" dirty="0" smtClean="0">
                <a:effectLst/>
                <a:latin typeface="+mn-lt"/>
                <a:ea typeface="+mn-ea"/>
                <a:cs typeface="+mn-cs"/>
                <a:sym typeface="Calibri"/>
              </a:rPr>
              <a:t>上使用。許多開發者轉向於</a:t>
            </a:r>
            <a:r>
              <a:rPr lang="en-US" altLang="zh-TW" sz="1200" b="0" i="0" dirty="0" smtClean="0">
                <a:effectLst/>
                <a:latin typeface="+mn-lt"/>
                <a:ea typeface="+mn-ea"/>
                <a:cs typeface="+mn-cs"/>
                <a:sym typeface="Calibri"/>
              </a:rPr>
              <a:t>Linux</a:t>
            </a:r>
            <a:r>
              <a:rPr lang="zh-TW" altLang="en-US" sz="1200" b="0" i="0" dirty="0" smtClean="0">
                <a:effectLst/>
                <a:latin typeface="+mn-lt"/>
                <a:ea typeface="+mn-ea"/>
                <a:cs typeface="+mn-cs"/>
                <a:sym typeface="Calibri"/>
              </a:rPr>
              <a:t>或</a:t>
            </a:r>
            <a:r>
              <a:rPr lang="en-US" altLang="zh-TW" sz="1200" b="0" i="0" dirty="0" smtClean="0">
                <a:effectLst/>
                <a:latin typeface="+mn-lt"/>
                <a:ea typeface="+mn-ea"/>
                <a:cs typeface="+mn-cs"/>
                <a:sym typeface="Calibri"/>
              </a:rPr>
              <a:t>FreeBSD</a:t>
            </a:r>
            <a:r>
              <a:rPr lang="zh-TW" altLang="en-US" sz="1200" b="0" i="0" dirty="0" smtClean="0">
                <a:effectLst/>
                <a:latin typeface="+mn-lt"/>
                <a:ea typeface="+mn-ea"/>
                <a:cs typeface="+mn-cs"/>
                <a:sym typeface="Calibri"/>
              </a:rPr>
              <a:t>。其中，</a:t>
            </a:r>
            <a:r>
              <a:rPr lang="en-US" altLang="zh-TW" sz="1200" b="0" i="0" dirty="0" smtClean="0">
                <a:effectLst/>
                <a:latin typeface="+mn-lt"/>
                <a:ea typeface="+mn-ea"/>
                <a:cs typeface="+mn-cs"/>
                <a:sym typeface="Calibri"/>
              </a:rPr>
              <a:t>Linux</a:t>
            </a:r>
            <a:r>
              <a:rPr lang="zh-TW" altLang="en-US" sz="1200" b="0" i="0" dirty="0" smtClean="0">
                <a:effectLst/>
                <a:latin typeface="+mn-lt"/>
                <a:ea typeface="+mn-ea"/>
                <a:cs typeface="+mn-cs"/>
                <a:sym typeface="Calibri"/>
              </a:rPr>
              <a:t>成為常見的</a:t>
            </a:r>
            <a:r>
              <a:rPr lang="en-US" altLang="zh-TW" sz="1200" b="0" i="0" dirty="0" smtClean="0">
                <a:effectLst/>
                <a:latin typeface="+mn-lt"/>
                <a:ea typeface="+mn-ea"/>
                <a:cs typeface="+mn-cs"/>
                <a:sym typeface="Calibri"/>
              </a:rPr>
              <a:t>GNU</a:t>
            </a:r>
            <a:r>
              <a:rPr lang="zh-TW" altLang="en-US" sz="1200" b="0" i="0" dirty="0" smtClean="0">
                <a:effectLst/>
                <a:latin typeface="+mn-lt"/>
                <a:ea typeface="+mn-ea"/>
                <a:cs typeface="+mn-cs"/>
                <a:sym typeface="Calibri"/>
              </a:rPr>
              <a:t>計劃軟體運行平台。</a:t>
            </a:r>
            <a:r>
              <a:rPr lang="zh-TW" altLang="en-US" sz="1200" b="0" i="0" u="none" strike="noStrike" dirty="0" smtClean="0">
                <a:effectLst/>
                <a:latin typeface="+mn-lt"/>
                <a:ea typeface="+mn-ea"/>
                <a:cs typeface="+mn-cs"/>
                <a:sym typeface="Calibri"/>
                <a:hlinkClick r:id="rId10" tooltip="理察·斯托曼"/>
              </a:rPr>
              <a:t>理察</a:t>
            </a:r>
            <a:r>
              <a:rPr lang="en-US" altLang="zh-TW" sz="1200" b="0" i="0" u="none" strike="noStrike" dirty="0" smtClean="0">
                <a:effectLst/>
                <a:latin typeface="+mn-lt"/>
                <a:ea typeface="+mn-ea"/>
                <a:cs typeface="+mn-cs"/>
                <a:sym typeface="Calibri"/>
                <a:hlinkClick r:id="rId10" tooltip="理察·斯托曼"/>
              </a:rPr>
              <a:t>·</a:t>
            </a:r>
            <a:r>
              <a:rPr lang="zh-TW" altLang="en-US" sz="1200" b="0" i="0" u="none" strike="noStrike" dirty="0" smtClean="0">
                <a:effectLst/>
                <a:latin typeface="+mn-lt"/>
                <a:ea typeface="+mn-ea"/>
                <a:cs typeface="+mn-cs"/>
                <a:sym typeface="Calibri"/>
                <a:hlinkClick r:id="rId10" tooltip="理察·斯托曼"/>
              </a:rPr>
              <a:t>斯托曼</a:t>
            </a:r>
            <a:r>
              <a:rPr lang="zh-TW" altLang="en-US" sz="1200" b="0" i="0" dirty="0" smtClean="0">
                <a:effectLst/>
                <a:latin typeface="+mn-lt"/>
                <a:ea typeface="+mn-ea"/>
                <a:cs typeface="+mn-cs"/>
                <a:sym typeface="Calibri"/>
              </a:rPr>
              <a:t>主張，</a:t>
            </a:r>
            <a:r>
              <a:rPr lang="en-US" altLang="zh-TW" sz="1200" b="0" i="0" dirty="0" smtClean="0">
                <a:effectLst/>
                <a:latin typeface="+mn-lt"/>
                <a:ea typeface="+mn-ea"/>
                <a:cs typeface="+mn-cs"/>
                <a:sym typeface="Calibri"/>
              </a:rPr>
              <a:t>Linux</a:t>
            </a:r>
            <a:r>
              <a:rPr lang="zh-TW" altLang="en-US" sz="1200" b="0" i="0" dirty="0" smtClean="0">
                <a:effectLst/>
                <a:latin typeface="+mn-lt"/>
                <a:ea typeface="+mn-ea"/>
                <a:cs typeface="+mn-cs"/>
                <a:sym typeface="Calibri"/>
              </a:rPr>
              <a:t>作業系統使用了許多</a:t>
            </a:r>
            <a:r>
              <a:rPr lang="en-US" altLang="zh-TW" sz="1200" b="0" i="0" dirty="0" smtClean="0">
                <a:effectLst/>
                <a:latin typeface="+mn-lt"/>
                <a:ea typeface="+mn-ea"/>
                <a:cs typeface="+mn-cs"/>
                <a:sym typeface="Calibri"/>
              </a:rPr>
              <a:t>GNU</a:t>
            </a:r>
            <a:r>
              <a:rPr lang="zh-TW" altLang="en-US" sz="1200" b="0" i="0" dirty="0" smtClean="0">
                <a:effectLst/>
                <a:latin typeface="+mn-lt"/>
                <a:ea typeface="+mn-ea"/>
                <a:cs typeface="+mn-cs"/>
                <a:sym typeface="Calibri"/>
              </a:rPr>
              <a:t>計劃軟體，應正名為</a:t>
            </a:r>
            <a:r>
              <a:rPr lang="en-US" altLang="zh-TW" sz="1200" b="0" i="0" u="none" strike="noStrike" dirty="0" smtClean="0">
                <a:effectLst/>
                <a:latin typeface="+mn-lt"/>
                <a:ea typeface="+mn-ea"/>
                <a:cs typeface="+mn-cs"/>
                <a:sym typeface="Calibri"/>
                <a:hlinkClick r:id="rId11" tooltip="GNU/Linux"/>
              </a:rPr>
              <a:t>GNU/Linux</a:t>
            </a:r>
            <a:r>
              <a:rPr lang="zh-TW" altLang="en-US" sz="1200" b="0" i="0" dirty="0" smtClean="0">
                <a:effectLst/>
                <a:latin typeface="+mn-lt"/>
                <a:ea typeface="+mn-ea"/>
                <a:cs typeface="+mn-cs"/>
                <a:sym typeface="Calibri"/>
              </a:rPr>
              <a:t>，但沒有得到</a:t>
            </a:r>
            <a:r>
              <a:rPr lang="en-US" altLang="zh-TW" sz="1200" b="0" i="0" dirty="0" smtClean="0">
                <a:effectLst/>
                <a:latin typeface="+mn-lt"/>
                <a:ea typeface="+mn-ea"/>
                <a:cs typeface="+mn-cs"/>
                <a:sym typeface="Calibri"/>
              </a:rPr>
              <a:t>Linux</a:t>
            </a:r>
            <a:r>
              <a:rPr lang="zh-TW" altLang="en-US" sz="1200" b="0" i="0" dirty="0" smtClean="0">
                <a:effectLst/>
                <a:latin typeface="+mn-lt"/>
                <a:ea typeface="+mn-ea"/>
                <a:cs typeface="+mn-cs"/>
                <a:sym typeface="Calibri"/>
              </a:rPr>
              <a:t>社群的一致認同，形成</a:t>
            </a:r>
            <a:r>
              <a:rPr lang="en-US" altLang="zh-TW" sz="1200" b="0" i="0" u="none" strike="noStrike" dirty="0" smtClean="0">
                <a:effectLst/>
                <a:latin typeface="+mn-lt"/>
                <a:ea typeface="+mn-ea"/>
                <a:cs typeface="+mn-cs"/>
                <a:sym typeface="Calibri"/>
                <a:hlinkClick r:id="rId12" tooltip="GNU/Linux命名爭議"/>
              </a:rPr>
              <a:t>GNU/Linux</a:t>
            </a:r>
            <a:r>
              <a:rPr lang="zh-TW" altLang="en-US" sz="1200" b="0" i="0" u="none" strike="noStrike" dirty="0" smtClean="0">
                <a:effectLst/>
                <a:latin typeface="+mn-lt"/>
                <a:ea typeface="+mn-ea"/>
                <a:cs typeface="+mn-cs"/>
                <a:sym typeface="Calibri"/>
                <a:hlinkClick r:id="rId12" tooltip="GNU/Linux命名爭議"/>
              </a:rPr>
              <a:t>命名爭議</a:t>
            </a:r>
            <a:r>
              <a:rPr lang="zh-TW" altLang="en-US" sz="1200" b="0" i="0" dirty="0" smtClean="0">
                <a:effectLst/>
                <a:latin typeface="+mn-lt"/>
                <a:ea typeface="+mn-ea"/>
                <a:cs typeface="+mn-cs"/>
                <a:sym typeface="Calibri"/>
              </a:rPr>
              <a:t>。  </a:t>
            </a:r>
            <a:endParaRPr lang="en-US" altLang="zh-TW" sz="1200" b="0" i="0" dirty="0" smtClean="0">
              <a:effectLst/>
              <a:latin typeface="+mn-lt"/>
              <a:ea typeface="+mn-ea"/>
              <a:cs typeface="+mn-cs"/>
              <a:sym typeface="Calibri"/>
            </a:endParaRPr>
          </a:p>
          <a:p>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可移植作業系統介面（英語：</a:t>
            </a:r>
            <a:r>
              <a:rPr lang="en-US" altLang="zh-TW" sz="1200" b="0" i="0" dirty="0" smtClean="0">
                <a:effectLst/>
                <a:latin typeface="+mn-lt"/>
                <a:ea typeface="+mn-ea"/>
                <a:cs typeface="+mn-cs"/>
                <a:sym typeface="Calibri"/>
              </a:rPr>
              <a:t>Portable Operating System Interface</a:t>
            </a:r>
            <a:r>
              <a:rPr lang="zh-TW" altLang="en-US" sz="1200" b="0" i="0" dirty="0" smtClean="0">
                <a:effectLst/>
                <a:latin typeface="+mn-lt"/>
                <a:ea typeface="+mn-ea"/>
                <a:cs typeface="+mn-cs"/>
                <a:sym typeface="Calibri"/>
              </a:rPr>
              <a:t>，縮寫為</a:t>
            </a:r>
            <a:r>
              <a:rPr lang="en-US" altLang="zh-TW" sz="1200" b="1" i="0" dirty="0" smtClean="0">
                <a:effectLst/>
                <a:latin typeface="+mn-lt"/>
                <a:ea typeface="+mn-ea"/>
                <a:cs typeface="+mn-cs"/>
                <a:sym typeface="Calibri"/>
              </a:rPr>
              <a:t>POSIX</a:t>
            </a:r>
            <a:r>
              <a:rPr lang="zh-TW" altLang="en-US" sz="1200" b="0" i="0" dirty="0" smtClean="0">
                <a:effectLst/>
                <a:latin typeface="+mn-lt"/>
                <a:ea typeface="+mn-ea"/>
                <a:cs typeface="+mn-cs"/>
                <a:sym typeface="Calibri"/>
              </a:rPr>
              <a:t>）是</a:t>
            </a:r>
            <a:r>
              <a:rPr lang="en-US" altLang="zh-TW" sz="1200" b="0" i="0" dirty="0" smtClean="0">
                <a:effectLst/>
                <a:latin typeface="+mn-lt"/>
                <a:ea typeface="+mn-ea"/>
                <a:cs typeface="+mn-cs"/>
                <a:sym typeface="Calibri"/>
              </a:rPr>
              <a:t>IEEE</a:t>
            </a:r>
            <a:r>
              <a:rPr lang="zh-TW" altLang="en-US" sz="1200" b="0" i="0" dirty="0" smtClean="0">
                <a:effectLst/>
                <a:latin typeface="+mn-lt"/>
                <a:ea typeface="+mn-ea"/>
                <a:cs typeface="+mn-cs"/>
                <a:sym typeface="Calibri"/>
              </a:rPr>
              <a:t>為要在各種</a:t>
            </a:r>
            <a:r>
              <a:rPr lang="en-US" altLang="zh-TW" sz="1200" b="0" i="0" dirty="0" smtClean="0">
                <a:effectLst/>
                <a:latin typeface="+mn-lt"/>
                <a:ea typeface="+mn-ea"/>
                <a:cs typeface="+mn-cs"/>
                <a:sym typeface="Calibri"/>
              </a:rPr>
              <a:t>UNIX</a:t>
            </a:r>
            <a:r>
              <a:rPr lang="zh-TW" altLang="en-US" sz="1200" b="0" i="0" dirty="0" smtClean="0">
                <a:effectLst/>
                <a:latin typeface="+mn-lt"/>
                <a:ea typeface="+mn-ea"/>
                <a:cs typeface="+mn-cs"/>
                <a:sym typeface="Calibri"/>
              </a:rPr>
              <a:t>作業系統上執行軟體，而定義</a:t>
            </a:r>
            <a:r>
              <a:rPr lang="en-US" altLang="zh-TW" sz="1200" b="0" i="0" dirty="0" smtClean="0">
                <a:effectLst/>
                <a:latin typeface="+mn-lt"/>
                <a:ea typeface="+mn-ea"/>
                <a:cs typeface="+mn-cs"/>
                <a:sym typeface="Calibri"/>
              </a:rPr>
              <a:t>API</a:t>
            </a:r>
            <a:r>
              <a:rPr lang="zh-TW" altLang="en-US" sz="1200" b="0" i="0" dirty="0" smtClean="0">
                <a:effectLst/>
                <a:latin typeface="+mn-lt"/>
                <a:ea typeface="+mn-ea"/>
                <a:cs typeface="+mn-cs"/>
                <a:sym typeface="Calibri"/>
              </a:rPr>
              <a:t>的一系列互相關聯的標準的總稱，其正式稱呼為</a:t>
            </a:r>
            <a:r>
              <a:rPr lang="en-US" altLang="zh-TW" sz="1200" b="0" i="0" dirty="0" smtClean="0">
                <a:effectLst/>
                <a:latin typeface="+mn-lt"/>
                <a:ea typeface="+mn-ea"/>
                <a:cs typeface="+mn-cs"/>
                <a:sym typeface="Calibri"/>
              </a:rPr>
              <a:t>IEEE </a:t>
            </a:r>
            <a:r>
              <a:rPr lang="en-US" altLang="zh-TW" sz="1200" b="0" i="0" dirty="0" err="1" smtClean="0">
                <a:effectLst/>
                <a:latin typeface="+mn-lt"/>
                <a:ea typeface="+mn-ea"/>
                <a:cs typeface="+mn-cs"/>
                <a:sym typeface="Calibri"/>
              </a:rPr>
              <a:t>Std</a:t>
            </a:r>
            <a:r>
              <a:rPr lang="en-US" altLang="zh-TW" sz="1200" b="0" i="0" dirty="0" smtClean="0">
                <a:effectLst/>
                <a:latin typeface="+mn-lt"/>
                <a:ea typeface="+mn-ea"/>
                <a:cs typeface="+mn-cs"/>
                <a:sym typeface="Calibri"/>
              </a:rPr>
              <a:t> 1003</a:t>
            </a:r>
            <a:r>
              <a:rPr lang="zh-TW" altLang="en-US" sz="1200" b="0" i="0" dirty="0" smtClean="0">
                <a:effectLst/>
                <a:latin typeface="+mn-lt"/>
                <a:ea typeface="+mn-ea"/>
                <a:cs typeface="+mn-cs"/>
                <a:sym typeface="Calibri"/>
              </a:rPr>
              <a:t>，而國際標準名稱為</a:t>
            </a:r>
            <a:r>
              <a:rPr lang="en-US" altLang="zh-TW" sz="1200" b="0" i="0" dirty="0" smtClean="0">
                <a:effectLst/>
                <a:latin typeface="+mn-lt"/>
                <a:ea typeface="+mn-ea"/>
                <a:cs typeface="+mn-cs"/>
                <a:sym typeface="Calibri"/>
              </a:rPr>
              <a:t>ISO/IEC 9945</a:t>
            </a:r>
            <a:r>
              <a:rPr lang="zh-TW" altLang="en-US" sz="1200" b="0" i="0" dirty="0" smtClean="0">
                <a:effectLst/>
                <a:latin typeface="+mn-lt"/>
                <a:ea typeface="+mn-ea"/>
                <a:cs typeface="+mn-cs"/>
                <a:sym typeface="Calibri"/>
              </a:rPr>
              <a:t>。</a:t>
            </a:r>
            <a:endParaRPr lang="zh-TW" altLang="en-US" dirty="0"/>
          </a:p>
        </p:txBody>
      </p:sp>
    </p:spTree>
    <p:extLst>
      <p:ext uri="{BB962C8B-B14F-4D97-AF65-F5344CB8AC3E}">
        <p14:creationId xmlns:p14="http://schemas.microsoft.com/office/powerpoint/2010/main" val="2988081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script </a:t>
            </a:r>
            <a:r>
              <a:rPr lang="zh-TW" altLang="en-US" dirty="0" smtClean="0"/>
              <a:t>是</a:t>
            </a:r>
            <a:r>
              <a:rPr lang="en-US" altLang="zh-TW" dirty="0" smtClean="0"/>
              <a:t>『</a:t>
            </a:r>
            <a:r>
              <a:rPr lang="zh-TW" altLang="en-US" dirty="0" smtClean="0"/>
              <a:t>腳本、劇本</a:t>
            </a:r>
            <a:r>
              <a:rPr lang="en-US" altLang="zh-TW" dirty="0" smtClean="0"/>
              <a:t>』</a:t>
            </a:r>
            <a:r>
              <a:rPr lang="zh-TW" altLang="en-US" dirty="0" smtClean="0"/>
              <a:t>的意思。整句話是說， </a:t>
            </a:r>
            <a:r>
              <a:rPr lang="en-US" altLang="zh-TW" dirty="0" smtClean="0"/>
              <a:t>shell script </a:t>
            </a:r>
            <a:r>
              <a:rPr lang="zh-TW" altLang="en-US" dirty="0" smtClean="0"/>
              <a:t>是針對 </a:t>
            </a:r>
            <a:r>
              <a:rPr lang="en-US" altLang="zh-TW" dirty="0" smtClean="0"/>
              <a:t>shell </a:t>
            </a:r>
            <a:r>
              <a:rPr lang="zh-TW" altLang="en-US" dirty="0" smtClean="0"/>
              <a:t>所寫的</a:t>
            </a:r>
            <a:r>
              <a:rPr lang="en-US" altLang="zh-TW" dirty="0" smtClean="0"/>
              <a:t>『</a:t>
            </a:r>
            <a:r>
              <a:rPr lang="zh-TW" altLang="en-US" dirty="0" smtClean="0"/>
              <a:t>劇本！</a:t>
            </a:r>
            <a:r>
              <a:rPr lang="en-US" altLang="zh-TW" dirty="0" smtClean="0"/>
              <a:t>』</a:t>
            </a:r>
          </a:p>
          <a:p>
            <a:r>
              <a:rPr lang="en-US" altLang="zh-TW" dirty="0" smtClean="0"/>
              <a:t>shell script </a:t>
            </a:r>
            <a:r>
              <a:rPr lang="zh-TW" altLang="en-US" dirty="0" smtClean="0"/>
              <a:t>是利用 </a:t>
            </a:r>
            <a:r>
              <a:rPr lang="en-US" altLang="zh-TW" dirty="0" smtClean="0"/>
              <a:t>shell </a:t>
            </a:r>
            <a:r>
              <a:rPr lang="zh-TW" altLang="en-US" dirty="0" smtClean="0"/>
              <a:t>的功能所寫的一個</a:t>
            </a:r>
            <a:r>
              <a:rPr lang="en-US" altLang="zh-TW" dirty="0" smtClean="0"/>
              <a:t>『</a:t>
            </a:r>
            <a:r>
              <a:rPr lang="zh-TW" altLang="en-US" dirty="0" smtClean="0"/>
              <a:t>程式 </a:t>
            </a:r>
            <a:r>
              <a:rPr lang="en-US" altLang="zh-TW" dirty="0" smtClean="0"/>
              <a:t>(program)』</a:t>
            </a:r>
          </a:p>
          <a:p>
            <a:r>
              <a:rPr lang="en-US" altLang="zh-TW" dirty="0" smtClean="0"/>
              <a:t>shell script </a:t>
            </a:r>
            <a:r>
              <a:rPr lang="zh-TW" altLang="en-US" dirty="0" smtClean="0"/>
              <a:t>就像是早期 </a:t>
            </a:r>
            <a:r>
              <a:rPr lang="en-US" altLang="zh-TW" dirty="0" smtClean="0"/>
              <a:t>DOS </a:t>
            </a:r>
            <a:r>
              <a:rPr lang="zh-TW" altLang="en-US" dirty="0" smtClean="0"/>
              <a:t>年代的批次檔 </a:t>
            </a:r>
            <a:r>
              <a:rPr lang="en-US" altLang="zh-TW" dirty="0" smtClean="0"/>
              <a:t>(.bat) </a:t>
            </a:r>
          </a:p>
          <a:p>
            <a:r>
              <a:rPr lang="en-US" altLang="zh-TW" dirty="0" smtClean="0"/>
              <a:t>script </a:t>
            </a:r>
            <a:r>
              <a:rPr lang="zh-TW" altLang="en-US" dirty="0" smtClean="0"/>
              <a:t>最簡單的功能就是：</a:t>
            </a:r>
            <a:r>
              <a:rPr lang="en-US" altLang="zh-TW" dirty="0" smtClean="0"/>
              <a:t>『</a:t>
            </a:r>
            <a:r>
              <a:rPr lang="zh-TW" altLang="en-US" dirty="0" smtClean="0"/>
              <a:t>彙整一些在 </a:t>
            </a:r>
            <a:r>
              <a:rPr lang="en-US" altLang="zh-TW" dirty="0" smtClean="0"/>
              <a:t>command line </a:t>
            </a:r>
            <a:r>
              <a:rPr lang="zh-TW" altLang="en-US" dirty="0" smtClean="0"/>
              <a:t>下達的連續指令，將他寫入 </a:t>
            </a:r>
            <a:r>
              <a:rPr lang="en-US" altLang="zh-TW" dirty="0" smtClean="0"/>
              <a:t>scripts </a:t>
            </a:r>
            <a:r>
              <a:rPr lang="zh-TW" altLang="en-US" dirty="0" smtClean="0"/>
              <a:t>當中，而由直接執行 </a:t>
            </a:r>
            <a:r>
              <a:rPr lang="en-US" altLang="zh-TW" dirty="0" smtClean="0"/>
              <a:t>scripts </a:t>
            </a:r>
            <a:r>
              <a:rPr lang="zh-TW" altLang="en-US" dirty="0" smtClean="0"/>
              <a:t>來啟動一連串的 </a:t>
            </a:r>
            <a:r>
              <a:rPr lang="en-US" altLang="zh-TW" dirty="0" smtClean="0"/>
              <a:t>command line </a:t>
            </a:r>
            <a:r>
              <a:rPr lang="zh-TW" altLang="en-US" dirty="0" smtClean="0"/>
              <a:t>指令輸入！</a:t>
            </a:r>
            <a:r>
              <a:rPr lang="en-US" altLang="zh-TW" dirty="0" smtClean="0"/>
              <a:t>』</a:t>
            </a:r>
          </a:p>
          <a:p>
            <a:endParaRPr lang="en-US" altLang="zh-TW" dirty="0" smtClean="0"/>
          </a:p>
          <a:p>
            <a:r>
              <a:rPr lang="zh-TW" altLang="en-US" dirty="0" smtClean="0"/>
              <a:t>不過，雖然 </a:t>
            </a:r>
            <a:r>
              <a:rPr lang="en-US" altLang="zh-TW" dirty="0" smtClean="0"/>
              <a:t>shell script </a:t>
            </a:r>
            <a:r>
              <a:rPr lang="zh-TW" altLang="en-US" dirty="0" smtClean="0"/>
              <a:t>號稱是程式 </a:t>
            </a:r>
            <a:r>
              <a:rPr lang="en-US" altLang="zh-TW" dirty="0" smtClean="0"/>
              <a:t>(program) </a:t>
            </a:r>
            <a:r>
              <a:rPr lang="zh-TW" altLang="en-US" dirty="0" smtClean="0"/>
              <a:t>，但實際上， </a:t>
            </a:r>
            <a:r>
              <a:rPr lang="en-US" altLang="zh-TW" dirty="0" smtClean="0"/>
              <a:t>shell script </a:t>
            </a:r>
            <a:r>
              <a:rPr lang="zh-TW" altLang="en-US" dirty="0" smtClean="0"/>
              <a:t>處理資料的速度上是不太夠的。因為 </a:t>
            </a:r>
            <a:r>
              <a:rPr lang="en-US" altLang="zh-TW" dirty="0" smtClean="0"/>
              <a:t>shell script </a:t>
            </a:r>
            <a:r>
              <a:rPr lang="zh-TW" altLang="en-US" dirty="0" smtClean="0"/>
              <a:t>用的是外部的指令與 </a:t>
            </a:r>
            <a:r>
              <a:rPr lang="en-US" altLang="zh-TW" dirty="0" smtClean="0"/>
              <a:t>bash shell </a:t>
            </a:r>
            <a:r>
              <a:rPr lang="zh-TW" altLang="en-US" dirty="0" smtClean="0"/>
              <a:t>的一些預設工具，所以，他常常會去呼叫外部的函式庫，因此，運算速度上面當然比不上傳統的程式語言。</a:t>
            </a:r>
          </a:p>
          <a:p>
            <a:r>
              <a:rPr lang="en-US" altLang="zh-TW" dirty="0" smtClean="0"/>
              <a:t>shell script </a:t>
            </a:r>
            <a:r>
              <a:rPr lang="zh-TW" altLang="en-US" dirty="0" smtClean="0"/>
              <a:t>用在系統管理上面是很好的一項工具，但是用在處理大量數值運算上， 就不夠好了，因為 </a:t>
            </a:r>
            <a:r>
              <a:rPr lang="en-US" altLang="zh-TW" dirty="0" smtClean="0"/>
              <a:t>Shell scripts </a:t>
            </a:r>
            <a:r>
              <a:rPr lang="zh-TW" altLang="en-US" dirty="0" smtClean="0"/>
              <a:t>的速度較慢，且使用的 </a:t>
            </a:r>
            <a:r>
              <a:rPr lang="en-US" altLang="zh-TW" dirty="0" smtClean="0"/>
              <a:t>CPU </a:t>
            </a:r>
            <a:r>
              <a:rPr lang="zh-TW" altLang="en-US" dirty="0" smtClean="0"/>
              <a:t>資源較多，造成主機資源的分配不良。還好， 我們通常利用 </a:t>
            </a:r>
            <a:r>
              <a:rPr lang="en-US" altLang="zh-TW" dirty="0" smtClean="0"/>
              <a:t>shell script </a:t>
            </a:r>
            <a:r>
              <a:rPr lang="zh-TW" altLang="en-US" dirty="0" smtClean="0"/>
              <a:t>來處理伺服器的偵測，倒是沒有進行大量運算的需求啊！所以不必擔心的啦！</a:t>
            </a:r>
            <a:endParaRPr lang="en-US" altLang="zh-TW" dirty="0" smtClean="0"/>
          </a:p>
          <a:p>
            <a:r>
              <a:rPr lang="zh-TW" altLang="en-US" dirty="0" smtClean="0"/>
              <a:t>不過，雖然 </a:t>
            </a:r>
            <a:r>
              <a:rPr lang="en-US" altLang="zh-TW" dirty="0" smtClean="0"/>
              <a:t>shell script </a:t>
            </a:r>
            <a:r>
              <a:rPr lang="zh-TW" altLang="en-US" dirty="0" smtClean="0"/>
              <a:t>號稱是程式 </a:t>
            </a:r>
            <a:r>
              <a:rPr lang="en-US" altLang="zh-TW" dirty="0" smtClean="0"/>
              <a:t>(program) </a:t>
            </a:r>
            <a:r>
              <a:rPr lang="zh-TW" altLang="en-US" dirty="0" smtClean="0"/>
              <a:t>，但實際上， </a:t>
            </a:r>
            <a:r>
              <a:rPr lang="en-US" altLang="zh-TW" dirty="0" smtClean="0"/>
              <a:t>shell script </a:t>
            </a:r>
            <a:r>
              <a:rPr lang="zh-TW" altLang="en-US" dirty="0" smtClean="0"/>
              <a:t>處理資料的速度上是不太夠的。因為 </a:t>
            </a:r>
            <a:r>
              <a:rPr lang="en-US" altLang="zh-TW" dirty="0" smtClean="0"/>
              <a:t>shell script </a:t>
            </a:r>
            <a:r>
              <a:rPr lang="zh-TW" altLang="en-US" dirty="0" smtClean="0"/>
              <a:t>用的是外部的指令與 </a:t>
            </a:r>
            <a:r>
              <a:rPr lang="en-US" altLang="zh-TW" dirty="0" smtClean="0"/>
              <a:t>bash shell </a:t>
            </a:r>
            <a:r>
              <a:rPr lang="zh-TW" altLang="en-US" dirty="0" smtClean="0"/>
              <a:t>的一些預設工具，所以，他常常會去呼叫外部的函式庫，因此，運算速度上面當然比不上傳統的程式語言。</a:t>
            </a:r>
          </a:p>
          <a:p>
            <a:r>
              <a:rPr lang="en-US" altLang="zh-TW" dirty="0" smtClean="0"/>
              <a:t>shell script </a:t>
            </a:r>
            <a:r>
              <a:rPr lang="zh-TW" altLang="en-US" dirty="0" smtClean="0"/>
              <a:t>用在系統管理上面是很好的一項工具，但是用在處理大量數值運算上， 就不夠好了，因為 </a:t>
            </a:r>
            <a:r>
              <a:rPr lang="en-US" altLang="zh-TW" dirty="0" smtClean="0"/>
              <a:t>Shell scripts </a:t>
            </a:r>
            <a:r>
              <a:rPr lang="zh-TW" altLang="en-US" dirty="0" smtClean="0"/>
              <a:t>的速度較慢，且使用的 </a:t>
            </a:r>
            <a:r>
              <a:rPr lang="en-US" altLang="zh-TW" dirty="0" smtClean="0"/>
              <a:t>CPU </a:t>
            </a:r>
            <a:r>
              <a:rPr lang="zh-TW" altLang="en-US" dirty="0" smtClean="0"/>
              <a:t>資源較多，造成主機資源的分配不良。還好， 我們通常利用 </a:t>
            </a:r>
            <a:r>
              <a:rPr lang="en-US" altLang="zh-TW" dirty="0" smtClean="0"/>
              <a:t>shell script </a:t>
            </a:r>
            <a:r>
              <a:rPr lang="zh-TW" altLang="en-US" dirty="0" smtClean="0"/>
              <a:t>來處理伺服器的偵測，倒是沒有進行大量運算的需求啊！所以不必擔心的啦！</a:t>
            </a:r>
          </a:p>
          <a:p>
            <a:endParaRPr lang="zh-TW" altLang="en-US" dirty="0" smtClean="0"/>
          </a:p>
          <a:p>
            <a:r>
              <a:rPr lang="en-US" altLang="zh-TW" dirty="0" smtClean="0"/>
              <a:t>shell script </a:t>
            </a:r>
            <a:r>
              <a:rPr lang="zh-TW" altLang="en-US" dirty="0" smtClean="0"/>
              <a:t>的撰寫中還需要用到底下的注意事項：</a:t>
            </a:r>
          </a:p>
          <a:p>
            <a:endParaRPr lang="zh-TW" altLang="en-US" dirty="0" smtClean="0"/>
          </a:p>
          <a:p>
            <a:r>
              <a:rPr lang="zh-TW" altLang="en-US" dirty="0" smtClean="0"/>
              <a:t>指令的執行是從上而下、從左而右的分析與執行；</a:t>
            </a:r>
          </a:p>
          <a:p>
            <a:r>
              <a:rPr lang="zh-TW" altLang="en-US" dirty="0" smtClean="0"/>
              <a:t>指令的下達就如同第四章內提到的： 指令、選項與參數間的多個空白都會被忽略掉；</a:t>
            </a:r>
          </a:p>
          <a:p>
            <a:r>
              <a:rPr lang="zh-TW" altLang="en-US" dirty="0" smtClean="0"/>
              <a:t>空白行也將被忽略掉，並且 </a:t>
            </a:r>
            <a:r>
              <a:rPr lang="en-US" altLang="zh-TW" dirty="0" smtClean="0"/>
              <a:t>[tab] </a:t>
            </a:r>
            <a:r>
              <a:rPr lang="zh-TW" altLang="en-US" dirty="0" smtClean="0"/>
              <a:t>按鍵所推開的空白同樣視為空白鍵；</a:t>
            </a:r>
          </a:p>
          <a:p>
            <a:r>
              <a:rPr lang="zh-TW" altLang="en-US" dirty="0" smtClean="0"/>
              <a:t>如果讀取到一個 </a:t>
            </a:r>
            <a:r>
              <a:rPr lang="en-US" altLang="zh-TW" dirty="0" smtClean="0"/>
              <a:t>Enter </a:t>
            </a:r>
            <a:r>
              <a:rPr lang="zh-TW" altLang="en-US" dirty="0" smtClean="0"/>
              <a:t>符號 </a:t>
            </a:r>
            <a:r>
              <a:rPr lang="en-US" altLang="zh-TW" dirty="0" smtClean="0"/>
              <a:t>(CR) </a:t>
            </a:r>
            <a:r>
              <a:rPr lang="zh-TW" altLang="en-US" dirty="0" smtClean="0"/>
              <a:t>，就嘗試開始執行該行 </a:t>
            </a:r>
            <a:r>
              <a:rPr lang="en-US" altLang="zh-TW" dirty="0" smtClean="0"/>
              <a:t>(</a:t>
            </a:r>
            <a:r>
              <a:rPr lang="zh-TW" altLang="en-US" dirty="0" smtClean="0"/>
              <a:t>或該串</a:t>
            </a:r>
            <a:r>
              <a:rPr lang="en-US" altLang="zh-TW" dirty="0" smtClean="0"/>
              <a:t>) </a:t>
            </a:r>
            <a:r>
              <a:rPr lang="zh-TW" altLang="en-US" dirty="0" smtClean="0"/>
              <a:t>命令；</a:t>
            </a:r>
          </a:p>
          <a:p>
            <a:r>
              <a:rPr lang="zh-TW" altLang="en-US" dirty="0" smtClean="0"/>
              <a:t>至於如果一行的內容太多，則可以使用</a:t>
            </a:r>
            <a:r>
              <a:rPr lang="en-US" altLang="zh-TW" dirty="0" smtClean="0"/>
              <a:t>『 \[Enter] 』</a:t>
            </a:r>
            <a:r>
              <a:rPr lang="zh-TW" altLang="en-US" dirty="0" smtClean="0"/>
              <a:t>來延伸至下一行；</a:t>
            </a:r>
          </a:p>
          <a:p>
            <a:r>
              <a:rPr lang="en-US" altLang="zh-TW" dirty="0" smtClean="0"/>
              <a:t>『 # 』</a:t>
            </a:r>
            <a:r>
              <a:rPr lang="zh-TW" altLang="en-US" dirty="0" smtClean="0"/>
              <a:t>可做為註解！任何加在 </a:t>
            </a:r>
            <a:r>
              <a:rPr lang="en-US" altLang="zh-TW" dirty="0" smtClean="0"/>
              <a:t># </a:t>
            </a:r>
            <a:r>
              <a:rPr lang="zh-TW" altLang="en-US" dirty="0" smtClean="0"/>
              <a:t>後面的資料將全部被視為註解文字而被忽略！</a:t>
            </a:r>
          </a:p>
          <a:p>
            <a:endParaRPr lang="zh-TW" altLang="en-US" dirty="0" smtClean="0"/>
          </a:p>
          <a:p>
            <a:r>
              <a:rPr lang="zh-TW" altLang="en-US" dirty="0" smtClean="0"/>
              <a:t>我們在 </a:t>
            </a:r>
            <a:r>
              <a:rPr lang="en-US" altLang="zh-TW" dirty="0" smtClean="0"/>
              <a:t>script </a:t>
            </a:r>
            <a:r>
              <a:rPr lang="zh-TW" altLang="en-US" dirty="0" smtClean="0"/>
              <a:t>內所撰寫的程式，就會被一行一行的執行。</a:t>
            </a:r>
          </a:p>
          <a:p>
            <a:r>
              <a:rPr lang="zh-TW" altLang="en-US" dirty="0" smtClean="0"/>
              <a:t>假設你寫的這個程式檔名是 </a:t>
            </a:r>
            <a:r>
              <a:rPr lang="en-US" altLang="zh-TW" dirty="0" smtClean="0"/>
              <a:t>/home/dmtsai/shell.sh </a:t>
            </a:r>
          </a:p>
          <a:p>
            <a:r>
              <a:rPr lang="zh-TW" altLang="en-US" dirty="0" smtClean="0"/>
              <a:t>如何執行這個檔案？很簡單，可以有底下幾個方法：</a:t>
            </a:r>
          </a:p>
          <a:p>
            <a:endParaRPr lang="zh-TW" altLang="en-US" dirty="0" smtClean="0"/>
          </a:p>
          <a:p>
            <a:r>
              <a:rPr lang="zh-TW" altLang="en-US" dirty="0" smtClean="0"/>
              <a:t>直接指令下達： </a:t>
            </a:r>
            <a:r>
              <a:rPr lang="en-US" altLang="zh-TW" dirty="0" smtClean="0"/>
              <a:t>shell.sh </a:t>
            </a:r>
            <a:r>
              <a:rPr lang="zh-TW" altLang="en-US" dirty="0" smtClean="0"/>
              <a:t>檔案必須要具備可讀與可執行 </a:t>
            </a:r>
            <a:r>
              <a:rPr lang="en-US" altLang="zh-TW" dirty="0" smtClean="0"/>
              <a:t>(</a:t>
            </a:r>
            <a:r>
              <a:rPr lang="en-US" altLang="zh-TW" dirty="0" err="1" smtClean="0"/>
              <a:t>rx</a:t>
            </a:r>
            <a:r>
              <a:rPr lang="en-US" altLang="zh-TW" dirty="0" smtClean="0"/>
              <a:t>) </a:t>
            </a:r>
            <a:r>
              <a:rPr lang="zh-TW" altLang="en-US" dirty="0" smtClean="0"/>
              <a:t>的權限，然後：</a:t>
            </a:r>
          </a:p>
          <a:p>
            <a:r>
              <a:rPr lang="zh-TW" altLang="en-US" dirty="0" smtClean="0"/>
              <a:t>絕對路徑：使用 </a:t>
            </a:r>
            <a:r>
              <a:rPr lang="en-US" altLang="zh-TW" dirty="0" smtClean="0"/>
              <a:t>/home/dmtsai/shell.sh </a:t>
            </a:r>
            <a:r>
              <a:rPr lang="zh-TW" altLang="en-US" dirty="0" smtClean="0"/>
              <a:t>來下達指令；</a:t>
            </a:r>
          </a:p>
          <a:p>
            <a:r>
              <a:rPr lang="zh-TW" altLang="en-US" dirty="0" smtClean="0"/>
              <a:t>相對路徑：假設工作目錄在 </a:t>
            </a:r>
            <a:r>
              <a:rPr lang="en-US" altLang="zh-TW" dirty="0" smtClean="0"/>
              <a:t>/home/</a:t>
            </a:r>
            <a:r>
              <a:rPr lang="en-US" altLang="zh-TW" dirty="0" err="1" smtClean="0"/>
              <a:t>dmtsai</a:t>
            </a:r>
            <a:r>
              <a:rPr lang="en-US" altLang="zh-TW" dirty="0" smtClean="0"/>
              <a:t>/ </a:t>
            </a:r>
            <a:r>
              <a:rPr lang="zh-TW" altLang="en-US" dirty="0" smtClean="0"/>
              <a:t>，則使用 </a:t>
            </a:r>
            <a:r>
              <a:rPr lang="en-US" altLang="zh-TW" dirty="0" smtClean="0"/>
              <a:t>./shell.sh </a:t>
            </a:r>
            <a:r>
              <a:rPr lang="zh-TW" altLang="en-US" dirty="0" smtClean="0"/>
              <a:t>來執行</a:t>
            </a:r>
          </a:p>
          <a:p>
            <a:r>
              <a:rPr lang="zh-TW" altLang="en-US" dirty="0" smtClean="0"/>
              <a:t>變數</a:t>
            </a:r>
            <a:r>
              <a:rPr lang="en-US" altLang="zh-TW" dirty="0" smtClean="0"/>
              <a:t>『PATH』</a:t>
            </a:r>
            <a:r>
              <a:rPr lang="zh-TW" altLang="en-US" dirty="0" smtClean="0"/>
              <a:t>功能：將 </a:t>
            </a:r>
            <a:r>
              <a:rPr lang="en-US" altLang="zh-TW" dirty="0" smtClean="0"/>
              <a:t>shell.sh </a:t>
            </a:r>
            <a:r>
              <a:rPr lang="zh-TW" altLang="en-US" dirty="0" smtClean="0"/>
              <a:t>放在 </a:t>
            </a:r>
            <a:r>
              <a:rPr lang="en-US" altLang="zh-TW" dirty="0" smtClean="0"/>
              <a:t>PATH </a:t>
            </a:r>
            <a:r>
              <a:rPr lang="zh-TW" altLang="en-US" dirty="0" smtClean="0"/>
              <a:t>指定的目錄內，例如： </a:t>
            </a:r>
            <a:r>
              <a:rPr lang="en-US" altLang="zh-TW" dirty="0" smtClean="0"/>
              <a:t>~/bin/</a:t>
            </a:r>
          </a:p>
          <a:p>
            <a:endParaRPr lang="en-US" altLang="zh-TW" dirty="0" smtClean="0"/>
          </a:p>
          <a:p>
            <a:r>
              <a:rPr lang="zh-TW" altLang="en-US" dirty="0" smtClean="0"/>
              <a:t>以 </a:t>
            </a:r>
            <a:r>
              <a:rPr lang="en-US" altLang="zh-TW" dirty="0" smtClean="0"/>
              <a:t>bash </a:t>
            </a:r>
            <a:r>
              <a:rPr lang="zh-TW" altLang="en-US" dirty="0" smtClean="0"/>
              <a:t>程式來執行：透過</a:t>
            </a:r>
            <a:r>
              <a:rPr lang="en-US" altLang="zh-TW" dirty="0" smtClean="0"/>
              <a:t>『 bash shell.sh 』</a:t>
            </a:r>
            <a:r>
              <a:rPr lang="zh-TW" altLang="en-US" dirty="0" smtClean="0"/>
              <a:t>或</a:t>
            </a:r>
            <a:r>
              <a:rPr lang="en-US" altLang="zh-TW" dirty="0" smtClean="0"/>
              <a:t>『 </a:t>
            </a:r>
            <a:r>
              <a:rPr lang="en-US" altLang="zh-TW" dirty="0" err="1" smtClean="0"/>
              <a:t>sh</a:t>
            </a:r>
            <a:r>
              <a:rPr lang="en-US" altLang="zh-TW" dirty="0" smtClean="0"/>
              <a:t> shell.sh 』</a:t>
            </a:r>
            <a:r>
              <a:rPr lang="zh-TW" altLang="en-US" dirty="0" smtClean="0"/>
              <a:t>來執行</a:t>
            </a:r>
          </a:p>
          <a:p>
            <a:r>
              <a:rPr lang="en-US" altLang="zh-TW" dirty="0" smtClean="0"/>
              <a:t>CentOS </a:t>
            </a:r>
            <a:r>
              <a:rPr lang="zh-TW" altLang="en-US" dirty="0" smtClean="0"/>
              <a:t>預設使用者家目錄下的 </a:t>
            </a:r>
            <a:r>
              <a:rPr lang="en-US" altLang="zh-TW" dirty="0" smtClean="0"/>
              <a:t>~/bin </a:t>
            </a:r>
            <a:r>
              <a:rPr lang="zh-TW" altLang="en-US" dirty="0" smtClean="0"/>
              <a:t>目錄會被設定到 </a:t>
            </a:r>
            <a:r>
              <a:rPr lang="en-US" altLang="zh-TW" dirty="0" smtClean="0"/>
              <a:t>${PATH} </a:t>
            </a:r>
            <a:r>
              <a:rPr lang="zh-TW" altLang="en-US" dirty="0" smtClean="0"/>
              <a:t>內</a:t>
            </a:r>
          </a:p>
          <a:p>
            <a:endParaRPr lang="zh-TW" altLang="en-US" dirty="0" smtClean="0"/>
          </a:p>
          <a:p>
            <a:r>
              <a:rPr lang="zh-TW" altLang="en-US" dirty="0" smtClean="0"/>
              <a:t>那為何</a:t>
            </a:r>
            <a:r>
              <a:rPr lang="en-US" altLang="zh-TW" dirty="0" smtClean="0"/>
              <a:t>『 </a:t>
            </a:r>
            <a:r>
              <a:rPr lang="en-US" altLang="zh-TW" dirty="0" err="1" smtClean="0"/>
              <a:t>sh</a:t>
            </a:r>
            <a:r>
              <a:rPr lang="en-US" altLang="zh-TW" dirty="0" smtClean="0"/>
              <a:t> shell.sh 』</a:t>
            </a:r>
            <a:r>
              <a:rPr lang="zh-TW" altLang="en-US" dirty="0" smtClean="0"/>
              <a:t>也可以執行呢？這是因為 </a:t>
            </a:r>
            <a:r>
              <a:rPr lang="en-US" altLang="zh-TW" dirty="0" smtClean="0"/>
              <a:t>/bin/</a:t>
            </a:r>
            <a:r>
              <a:rPr lang="en-US" altLang="zh-TW" dirty="0" err="1" smtClean="0"/>
              <a:t>sh</a:t>
            </a:r>
            <a:r>
              <a:rPr lang="en-US" altLang="zh-TW" dirty="0" smtClean="0"/>
              <a:t> </a:t>
            </a:r>
            <a:r>
              <a:rPr lang="zh-TW" altLang="en-US" dirty="0" smtClean="0"/>
              <a:t>其實就是 </a:t>
            </a:r>
            <a:r>
              <a:rPr lang="en-US" altLang="zh-TW" dirty="0" smtClean="0"/>
              <a:t>/bin/bash (</a:t>
            </a:r>
            <a:r>
              <a:rPr lang="zh-TW" altLang="en-US" dirty="0" smtClean="0"/>
              <a:t>連結檔</a:t>
            </a:r>
            <a:r>
              <a:rPr lang="en-US" altLang="zh-TW" dirty="0" smtClean="0"/>
              <a:t>)</a:t>
            </a:r>
            <a:r>
              <a:rPr lang="zh-TW" altLang="en-US" dirty="0" smtClean="0"/>
              <a:t>，使用 </a:t>
            </a:r>
            <a:r>
              <a:rPr lang="en-US" altLang="zh-TW" dirty="0" err="1" smtClean="0"/>
              <a:t>sh</a:t>
            </a:r>
            <a:r>
              <a:rPr lang="en-US" altLang="zh-TW" dirty="0" smtClean="0"/>
              <a:t> shell.sh </a:t>
            </a:r>
            <a:r>
              <a:rPr lang="zh-TW" altLang="en-US" dirty="0" smtClean="0"/>
              <a:t>亦即告訴系統，我想要直接以 </a:t>
            </a:r>
            <a:r>
              <a:rPr lang="en-US" altLang="zh-TW" dirty="0" smtClean="0"/>
              <a:t>bash </a:t>
            </a:r>
            <a:r>
              <a:rPr lang="zh-TW" altLang="en-US" dirty="0" smtClean="0"/>
              <a:t>的功能來執行 </a:t>
            </a:r>
            <a:r>
              <a:rPr lang="en-US" altLang="zh-TW" dirty="0" smtClean="0"/>
              <a:t>shell.sh </a:t>
            </a:r>
            <a:r>
              <a:rPr lang="zh-TW" altLang="en-US" dirty="0" smtClean="0"/>
              <a:t>這個檔案內的相關指令的意思，所以此時你的 </a:t>
            </a:r>
            <a:r>
              <a:rPr lang="en-US" altLang="zh-TW" dirty="0" smtClean="0"/>
              <a:t>shell.sh </a:t>
            </a:r>
            <a:r>
              <a:rPr lang="zh-TW" altLang="en-US" dirty="0" smtClean="0"/>
              <a:t>只要有 </a:t>
            </a:r>
            <a:r>
              <a:rPr lang="en-US" altLang="zh-TW" dirty="0" smtClean="0"/>
              <a:t>r </a:t>
            </a:r>
            <a:r>
              <a:rPr lang="zh-TW" altLang="en-US" dirty="0" smtClean="0"/>
              <a:t>的權限即可被執行喔！而我們也可以利用 </a:t>
            </a:r>
            <a:r>
              <a:rPr lang="en-US" altLang="zh-TW" dirty="0" err="1" smtClean="0"/>
              <a:t>sh</a:t>
            </a:r>
            <a:r>
              <a:rPr lang="en-US" altLang="zh-TW" dirty="0" smtClean="0"/>
              <a:t> </a:t>
            </a:r>
            <a:r>
              <a:rPr lang="zh-TW" altLang="en-US" dirty="0" smtClean="0"/>
              <a:t>的參數，如 </a:t>
            </a:r>
            <a:r>
              <a:rPr lang="en-US" altLang="zh-TW" dirty="0" smtClean="0"/>
              <a:t>-n </a:t>
            </a:r>
            <a:r>
              <a:rPr lang="zh-TW" altLang="en-US" dirty="0" smtClean="0"/>
              <a:t>及 </a:t>
            </a:r>
            <a:r>
              <a:rPr lang="en-US" altLang="zh-TW" dirty="0" smtClean="0"/>
              <a:t>-x </a:t>
            </a:r>
            <a:r>
              <a:rPr lang="zh-TW" altLang="en-US" dirty="0" smtClean="0"/>
              <a:t>來檢查與追蹤 </a:t>
            </a:r>
            <a:r>
              <a:rPr lang="en-US" altLang="zh-TW" dirty="0" smtClean="0"/>
              <a:t>shell.sh </a:t>
            </a:r>
            <a:r>
              <a:rPr lang="zh-TW" altLang="en-US" dirty="0" smtClean="0"/>
              <a:t>的語法是否正確呢！ </a:t>
            </a:r>
            <a:r>
              <a:rPr lang="en-US" altLang="zh-TW" dirty="0" smtClean="0"/>
              <a:t>^_^</a:t>
            </a:r>
          </a:p>
          <a:p>
            <a:endParaRPr lang="en-US" altLang="zh-TW" dirty="0" smtClean="0"/>
          </a:p>
          <a:p>
            <a:r>
              <a:rPr lang="zh-TW" altLang="en-US" dirty="0" smtClean="0"/>
              <a:t>整個 </a:t>
            </a:r>
            <a:r>
              <a:rPr lang="en-US" altLang="zh-TW" dirty="0" smtClean="0"/>
              <a:t>script </a:t>
            </a:r>
            <a:r>
              <a:rPr lang="zh-TW" altLang="en-US" dirty="0" smtClean="0"/>
              <a:t>當中，除了第一行的</a:t>
            </a:r>
            <a:r>
              <a:rPr lang="en-US" altLang="zh-TW" dirty="0" smtClean="0"/>
              <a:t>『 #! 』</a:t>
            </a:r>
            <a:r>
              <a:rPr lang="zh-TW" altLang="en-US" dirty="0" smtClean="0"/>
              <a:t>是用來宣告 </a:t>
            </a:r>
            <a:r>
              <a:rPr lang="en-US" altLang="zh-TW" dirty="0" smtClean="0"/>
              <a:t>shell </a:t>
            </a:r>
            <a:r>
              <a:rPr lang="zh-TW" altLang="en-US" dirty="0" smtClean="0"/>
              <a:t>的之外，其他的 </a:t>
            </a:r>
            <a:r>
              <a:rPr lang="en-US" altLang="zh-TW" dirty="0" smtClean="0"/>
              <a:t># </a:t>
            </a:r>
            <a:r>
              <a:rPr lang="zh-TW" altLang="en-US" dirty="0" smtClean="0"/>
              <a:t>都是</a:t>
            </a:r>
            <a:r>
              <a:rPr lang="en-US" altLang="zh-TW" dirty="0" smtClean="0"/>
              <a:t>『</a:t>
            </a:r>
            <a:r>
              <a:rPr lang="zh-TW" altLang="en-US" dirty="0" smtClean="0"/>
              <a:t>註解</a:t>
            </a:r>
            <a:r>
              <a:rPr lang="en-US" altLang="zh-TW" dirty="0" smtClean="0"/>
              <a:t>』</a:t>
            </a:r>
            <a:r>
              <a:rPr lang="zh-TW" altLang="en-US" dirty="0" smtClean="0"/>
              <a:t>用途</a:t>
            </a:r>
          </a:p>
          <a:p>
            <a:endParaRPr lang="zh-TW" altLang="en-US" dirty="0" smtClean="0"/>
          </a:p>
          <a:p>
            <a:endParaRPr lang="zh-TW" altLang="en-US" dirty="0" smtClean="0"/>
          </a:p>
          <a:p>
            <a:r>
              <a:rPr lang="zh-TW" altLang="en-US" dirty="0" smtClean="0"/>
              <a:t>第一行 </a:t>
            </a:r>
            <a:r>
              <a:rPr lang="en-US" altLang="zh-TW" dirty="0" smtClean="0"/>
              <a:t>#!/bin/bash </a:t>
            </a:r>
            <a:r>
              <a:rPr lang="zh-TW" altLang="en-US" dirty="0" smtClean="0"/>
              <a:t>在宣告這個 </a:t>
            </a:r>
            <a:r>
              <a:rPr lang="en-US" altLang="zh-TW" dirty="0" smtClean="0"/>
              <a:t>script </a:t>
            </a:r>
            <a:r>
              <a:rPr lang="zh-TW" altLang="en-US" dirty="0" smtClean="0"/>
              <a:t>使用的 </a:t>
            </a:r>
            <a:r>
              <a:rPr lang="en-US" altLang="zh-TW" dirty="0" smtClean="0"/>
              <a:t>shell </a:t>
            </a:r>
            <a:r>
              <a:rPr lang="zh-TW" altLang="en-US" dirty="0" smtClean="0"/>
              <a:t>名稱：</a:t>
            </a:r>
          </a:p>
          <a:p>
            <a:r>
              <a:rPr lang="zh-TW" altLang="en-US" dirty="0" smtClean="0"/>
              <a:t>因為我們使用的是 </a:t>
            </a:r>
            <a:r>
              <a:rPr lang="en-US" altLang="zh-TW" dirty="0" smtClean="0"/>
              <a:t>bash </a:t>
            </a:r>
            <a:r>
              <a:rPr lang="zh-TW" altLang="en-US" dirty="0" smtClean="0"/>
              <a:t>，所以，必須要以</a:t>
            </a:r>
            <a:r>
              <a:rPr lang="en-US" altLang="zh-TW" dirty="0" smtClean="0"/>
              <a:t>『 #!/bin/bash 』</a:t>
            </a:r>
            <a:r>
              <a:rPr lang="zh-TW" altLang="en-US" dirty="0" smtClean="0"/>
              <a:t>來宣告這個檔案內的語法使用 </a:t>
            </a:r>
            <a:r>
              <a:rPr lang="en-US" altLang="zh-TW" dirty="0" smtClean="0"/>
              <a:t>bash </a:t>
            </a:r>
            <a:r>
              <a:rPr lang="zh-TW" altLang="en-US" dirty="0" smtClean="0"/>
              <a:t>的語法！那麼當這個程式被執行時，他就能夠載入 </a:t>
            </a:r>
            <a:r>
              <a:rPr lang="en-US" altLang="zh-TW" dirty="0" smtClean="0"/>
              <a:t>bash </a:t>
            </a:r>
            <a:r>
              <a:rPr lang="zh-TW" altLang="en-US" dirty="0" smtClean="0"/>
              <a:t>的相關環境設定檔 </a:t>
            </a:r>
            <a:r>
              <a:rPr lang="en-US" altLang="zh-TW" dirty="0" smtClean="0"/>
              <a:t>(</a:t>
            </a:r>
            <a:r>
              <a:rPr lang="zh-TW" altLang="en-US" dirty="0" smtClean="0"/>
              <a:t>一般來說就是 </a:t>
            </a:r>
            <a:r>
              <a:rPr lang="en-US" altLang="zh-TW" dirty="0" smtClean="0"/>
              <a:t>non-login shell </a:t>
            </a:r>
            <a:r>
              <a:rPr lang="zh-TW" altLang="en-US" dirty="0" smtClean="0"/>
              <a:t>的 </a:t>
            </a:r>
            <a:r>
              <a:rPr lang="en-US" altLang="zh-TW" dirty="0" smtClean="0"/>
              <a:t>~/.</a:t>
            </a:r>
            <a:r>
              <a:rPr lang="en-US" altLang="zh-TW" dirty="0" err="1" smtClean="0"/>
              <a:t>bashrc</a:t>
            </a:r>
            <a:r>
              <a:rPr lang="en-US" altLang="zh-TW" dirty="0" smtClean="0"/>
              <a:t>)</a:t>
            </a:r>
            <a:r>
              <a:rPr lang="zh-TW" altLang="en-US" dirty="0" smtClean="0"/>
              <a:t>， 並且執行 </a:t>
            </a:r>
            <a:r>
              <a:rPr lang="en-US" altLang="zh-TW" dirty="0" smtClean="0"/>
              <a:t>bash </a:t>
            </a:r>
            <a:r>
              <a:rPr lang="zh-TW" altLang="en-US" dirty="0" smtClean="0"/>
              <a:t>來使我們底下的指令能夠執行！這很重要的！</a:t>
            </a:r>
            <a:r>
              <a:rPr lang="en-US" altLang="zh-TW" dirty="0" smtClean="0"/>
              <a:t>(</a:t>
            </a:r>
            <a:r>
              <a:rPr lang="zh-TW" altLang="en-US" dirty="0" smtClean="0"/>
              <a:t>在很多狀況中，如果沒有設定好這一行， 那麼該程式很可能會無法執行，因為系統可能無法判斷該程式需要使用什麼 </a:t>
            </a:r>
            <a:r>
              <a:rPr lang="en-US" altLang="zh-TW" dirty="0" smtClean="0"/>
              <a:t>shell </a:t>
            </a:r>
            <a:r>
              <a:rPr lang="zh-TW" altLang="en-US" dirty="0" smtClean="0"/>
              <a:t>來執行啊！</a:t>
            </a:r>
            <a:r>
              <a:rPr lang="en-US" altLang="zh-TW" dirty="0" smtClean="0"/>
              <a:t>)</a:t>
            </a:r>
          </a:p>
          <a:p>
            <a:endParaRPr lang="en-US" altLang="zh-TW" dirty="0" smtClean="0"/>
          </a:p>
          <a:p>
            <a:r>
              <a:rPr lang="zh-TW" altLang="en-US" dirty="0" smtClean="0"/>
              <a:t>程式內容的說明：</a:t>
            </a:r>
          </a:p>
          <a:p>
            <a:r>
              <a:rPr lang="zh-TW" altLang="en-US" dirty="0" smtClean="0"/>
              <a:t>整個 </a:t>
            </a:r>
            <a:r>
              <a:rPr lang="en-US" altLang="zh-TW" dirty="0" smtClean="0"/>
              <a:t>script </a:t>
            </a:r>
            <a:r>
              <a:rPr lang="zh-TW" altLang="en-US" dirty="0" smtClean="0"/>
              <a:t>當中，除了第一行的</a:t>
            </a:r>
            <a:r>
              <a:rPr lang="en-US" altLang="zh-TW" dirty="0" smtClean="0"/>
              <a:t>『 #! 』</a:t>
            </a:r>
            <a:r>
              <a:rPr lang="zh-TW" altLang="en-US" dirty="0" smtClean="0"/>
              <a:t>是用來宣告 </a:t>
            </a:r>
            <a:r>
              <a:rPr lang="en-US" altLang="zh-TW" dirty="0" smtClean="0"/>
              <a:t>shell </a:t>
            </a:r>
            <a:r>
              <a:rPr lang="zh-TW" altLang="en-US" dirty="0" smtClean="0"/>
              <a:t>的之外，其他的 </a:t>
            </a:r>
            <a:r>
              <a:rPr lang="en-US" altLang="zh-TW" dirty="0" smtClean="0"/>
              <a:t># </a:t>
            </a:r>
            <a:r>
              <a:rPr lang="zh-TW" altLang="en-US" dirty="0" smtClean="0"/>
              <a:t>都是</a:t>
            </a:r>
            <a:r>
              <a:rPr lang="en-US" altLang="zh-TW" dirty="0" smtClean="0"/>
              <a:t>『</a:t>
            </a:r>
            <a:r>
              <a:rPr lang="zh-TW" altLang="en-US" dirty="0" smtClean="0"/>
              <a:t>註解</a:t>
            </a:r>
            <a:r>
              <a:rPr lang="en-US" altLang="zh-TW" dirty="0" smtClean="0"/>
              <a:t>』</a:t>
            </a:r>
            <a:r>
              <a:rPr lang="zh-TW" altLang="en-US" dirty="0" smtClean="0"/>
              <a:t>用途！ 所以上面的程式當中，第二行以下就是用來說明整個程式的基本資料。一般來說， 建議你一定要養成說明該 </a:t>
            </a:r>
            <a:r>
              <a:rPr lang="en-US" altLang="zh-TW" dirty="0" smtClean="0"/>
              <a:t>script </a:t>
            </a:r>
            <a:r>
              <a:rPr lang="zh-TW" altLang="en-US" dirty="0" smtClean="0"/>
              <a:t>的：</a:t>
            </a:r>
            <a:r>
              <a:rPr lang="en-US" altLang="zh-TW" dirty="0" smtClean="0"/>
              <a:t>1. </a:t>
            </a:r>
            <a:r>
              <a:rPr lang="zh-TW" altLang="en-US" dirty="0" smtClean="0"/>
              <a:t>內容與功能； </a:t>
            </a:r>
            <a:r>
              <a:rPr lang="en-US" altLang="zh-TW" dirty="0" smtClean="0"/>
              <a:t>2. </a:t>
            </a:r>
            <a:r>
              <a:rPr lang="zh-TW" altLang="en-US" dirty="0" smtClean="0"/>
              <a:t>版本資訊； </a:t>
            </a:r>
            <a:r>
              <a:rPr lang="en-US" altLang="zh-TW" dirty="0" smtClean="0"/>
              <a:t>3. </a:t>
            </a:r>
            <a:r>
              <a:rPr lang="zh-TW" altLang="en-US" dirty="0" smtClean="0"/>
              <a:t>作者與聯絡方式； </a:t>
            </a:r>
            <a:r>
              <a:rPr lang="en-US" altLang="zh-TW" dirty="0" smtClean="0"/>
              <a:t>4. </a:t>
            </a:r>
            <a:r>
              <a:rPr lang="zh-TW" altLang="en-US" dirty="0" smtClean="0"/>
              <a:t>建檔日期；</a:t>
            </a:r>
            <a:r>
              <a:rPr lang="en-US" altLang="zh-TW" dirty="0" smtClean="0"/>
              <a:t>5. </a:t>
            </a:r>
            <a:r>
              <a:rPr lang="zh-TW" altLang="en-US" dirty="0" smtClean="0"/>
              <a:t>歷史紀錄 等等。這將有助於未來程式的改寫與 </a:t>
            </a:r>
            <a:r>
              <a:rPr lang="en-US" altLang="zh-TW" dirty="0" smtClean="0"/>
              <a:t>debug </a:t>
            </a:r>
            <a:r>
              <a:rPr lang="zh-TW" altLang="en-US" dirty="0" smtClean="0"/>
              <a:t>呢！</a:t>
            </a:r>
          </a:p>
          <a:p>
            <a:endParaRPr lang="zh-TW" altLang="en-US" dirty="0" smtClean="0"/>
          </a:p>
          <a:p>
            <a:r>
              <a:rPr lang="zh-TW" altLang="en-US" dirty="0" smtClean="0"/>
              <a:t>主要環境變數的宣告：</a:t>
            </a:r>
          </a:p>
          <a:p>
            <a:r>
              <a:rPr lang="zh-TW" altLang="en-US" dirty="0" smtClean="0"/>
              <a:t>建議務必要將一些重要的環境變數設定好，鳥哥個人認為， </a:t>
            </a:r>
            <a:r>
              <a:rPr lang="en-US" altLang="zh-TW" dirty="0" smtClean="0"/>
              <a:t>PATH </a:t>
            </a:r>
            <a:r>
              <a:rPr lang="zh-TW" altLang="en-US" dirty="0" smtClean="0"/>
              <a:t>與 </a:t>
            </a:r>
            <a:r>
              <a:rPr lang="en-US" altLang="zh-TW" dirty="0" smtClean="0"/>
              <a:t>LANG (</a:t>
            </a:r>
            <a:r>
              <a:rPr lang="zh-TW" altLang="en-US" dirty="0" smtClean="0"/>
              <a:t>如果有使用到輸出相關的資訊時</a:t>
            </a:r>
            <a:r>
              <a:rPr lang="en-US" altLang="zh-TW" dirty="0" smtClean="0"/>
              <a:t>) </a:t>
            </a:r>
            <a:r>
              <a:rPr lang="zh-TW" altLang="en-US" dirty="0" smtClean="0"/>
              <a:t>是當中最重要的！ 如此一來，則可讓我們這支程式在進行時，可以直接下達一些外部指令，而不必寫絕對路徑呢！比較方便啦！</a:t>
            </a:r>
          </a:p>
          <a:p>
            <a:endParaRPr lang="zh-TW" altLang="en-US" dirty="0" smtClean="0"/>
          </a:p>
          <a:p>
            <a:r>
              <a:rPr lang="zh-TW" altLang="en-US" dirty="0" smtClean="0"/>
              <a:t>主要程式部分</a:t>
            </a:r>
          </a:p>
          <a:p>
            <a:r>
              <a:rPr lang="zh-TW" altLang="en-US" dirty="0" smtClean="0"/>
              <a:t>就將主要的程式寫好即可！在這個例子當中，就是 </a:t>
            </a:r>
            <a:r>
              <a:rPr lang="en-US" altLang="zh-TW" dirty="0" smtClean="0"/>
              <a:t>echo </a:t>
            </a:r>
            <a:r>
              <a:rPr lang="zh-TW" altLang="en-US" dirty="0" smtClean="0"/>
              <a:t>那一行啦！</a:t>
            </a:r>
          </a:p>
          <a:p>
            <a:endParaRPr lang="zh-TW" altLang="en-US" dirty="0" smtClean="0"/>
          </a:p>
          <a:p>
            <a:r>
              <a:rPr lang="zh-TW" altLang="en-US" dirty="0" smtClean="0"/>
              <a:t>執行成果告知 </a:t>
            </a:r>
            <a:r>
              <a:rPr lang="en-US" altLang="zh-TW" dirty="0" smtClean="0"/>
              <a:t>(</a:t>
            </a:r>
            <a:r>
              <a:rPr lang="zh-TW" altLang="en-US" dirty="0" smtClean="0"/>
              <a:t>定義回傳值</a:t>
            </a:r>
            <a:r>
              <a:rPr lang="en-US" altLang="zh-TW" dirty="0" smtClean="0"/>
              <a:t>)</a:t>
            </a:r>
          </a:p>
          <a:p>
            <a:r>
              <a:rPr lang="zh-TW" altLang="en-US" dirty="0" smtClean="0"/>
              <a:t>是否記得我們在第十章裡面要討論一個指令的執行成功與否，可以使用 </a:t>
            </a:r>
            <a:r>
              <a:rPr lang="en-US" altLang="zh-TW" dirty="0" smtClean="0"/>
              <a:t>$? </a:t>
            </a:r>
            <a:r>
              <a:rPr lang="zh-TW" altLang="en-US" dirty="0" smtClean="0"/>
              <a:t>這個變數來觀察～ 那麼我們也可以利用 </a:t>
            </a:r>
            <a:r>
              <a:rPr lang="en-US" altLang="zh-TW" dirty="0" smtClean="0"/>
              <a:t>exit </a:t>
            </a:r>
            <a:r>
              <a:rPr lang="zh-TW" altLang="en-US" dirty="0" smtClean="0"/>
              <a:t>這個指令來讓程式中斷，並且回傳一個數值給系統。 在我們這個例子當中，鳥哥使用 </a:t>
            </a:r>
            <a:r>
              <a:rPr lang="en-US" altLang="zh-TW" dirty="0" smtClean="0"/>
              <a:t>exit 0 </a:t>
            </a:r>
            <a:r>
              <a:rPr lang="zh-TW" altLang="en-US" dirty="0" smtClean="0"/>
              <a:t>，這代表離開 </a:t>
            </a:r>
            <a:r>
              <a:rPr lang="en-US" altLang="zh-TW" dirty="0" smtClean="0"/>
              <a:t>script </a:t>
            </a:r>
            <a:r>
              <a:rPr lang="zh-TW" altLang="en-US" dirty="0" smtClean="0"/>
              <a:t>並且回傳一個 </a:t>
            </a:r>
            <a:r>
              <a:rPr lang="en-US" altLang="zh-TW" dirty="0" smtClean="0"/>
              <a:t>0 </a:t>
            </a:r>
            <a:r>
              <a:rPr lang="zh-TW" altLang="en-US" dirty="0" smtClean="0"/>
              <a:t>給系統， 所以我執行完這個 </a:t>
            </a:r>
            <a:r>
              <a:rPr lang="en-US" altLang="zh-TW" dirty="0" smtClean="0"/>
              <a:t>script </a:t>
            </a:r>
            <a:r>
              <a:rPr lang="zh-TW" altLang="en-US" dirty="0" smtClean="0"/>
              <a:t>後，若接著下達 </a:t>
            </a:r>
            <a:r>
              <a:rPr lang="en-US" altLang="zh-TW" dirty="0" smtClean="0"/>
              <a:t>echo $? </a:t>
            </a:r>
            <a:r>
              <a:rPr lang="zh-TW" altLang="en-US" dirty="0" smtClean="0"/>
              <a:t>則可得到 </a:t>
            </a:r>
            <a:r>
              <a:rPr lang="en-US" altLang="zh-TW" dirty="0" smtClean="0"/>
              <a:t>0 </a:t>
            </a:r>
            <a:r>
              <a:rPr lang="zh-TW" altLang="en-US" dirty="0" smtClean="0"/>
              <a:t>的值喔！ 更聰明的讀者應該也知道了，呵呵！利用這個 </a:t>
            </a:r>
            <a:r>
              <a:rPr lang="en-US" altLang="zh-TW" dirty="0" smtClean="0"/>
              <a:t>exit n (n </a:t>
            </a:r>
            <a:r>
              <a:rPr lang="zh-TW" altLang="en-US" dirty="0" smtClean="0"/>
              <a:t>是數字</a:t>
            </a:r>
            <a:r>
              <a:rPr lang="en-US" altLang="zh-TW" dirty="0" smtClean="0"/>
              <a:t>) </a:t>
            </a:r>
            <a:r>
              <a:rPr lang="zh-TW" altLang="en-US" dirty="0" smtClean="0"/>
              <a:t>的功能，我們還可以自訂錯誤訊息， 讓這支程式變得更加的 </a:t>
            </a:r>
            <a:r>
              <a:rPr lang="en-US" altLang="zh-TW" dirty="0" smtClean="0"/>
              <a:t>smart </a:t>
            </a:r>
            <a:r>
              <a:rPr lang="zh-TW" altLang="en-US" dirty="0" smtClean="0"/>
              <a:t>呢！</a:t>
            </a:r>
          </a:p>
          <a:p>
            <a:endParaRPr lang="zh-TW" altLang="en-US" dirty="0" smtClean="0"/>
          </a:p>
          <a:p>
            <a:endParaRPr lang="zh-TW" altLang="en-US" dirty="0" smtClean="0"/>
          </a:p>
          <a:p>
            <a:endParaRPr lang="zh-TW" altLang="en-US" dirty="0" smtClean="0"/>
          </a:p>
          <a:p>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D4D9EB-02BE-433B-AF42-55DA0B4DE09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750250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Echo $PATH</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D4D9EB-02BE-433B-AF42-55DA0B4DE09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528333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u+x,g+w</a:t>
            </a:r>
            <a:r>
              <a:rPr lang="en-US" altLang="zh-TW" sz="1200" dirty="0" smtClean="0">
                <a:effectLst/>
                <a:latin typeface="+mn-lt"/>
                <a:ea typeface="+mn-ea"/>
                <a:cs typeface="+mn-cs"/>
                <a:sym typeface="Calibri"/>
              </a:rPr>
              <a:t> f01</a:t>
            </a:r>
            <a:r>
              <a:rPr lang="zh-TW" altLang="zh-TW" sz="1200" dirty="0" smtClean="0">
                <a:effectLst/>
                <a:latin typeface="+mn-lt"/>
                <a:ea typeface="+mn-ea"/>
                <a:cs typeface="+mn-cs"/>
                <a:sym typeface="Calibri"/>
              </a:rPr>
              <a:t>　　</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為檔</a:t>
            </a:r>
            <a:r>
              <a:rPr lang="en-US" altLang="zh-TW" sz="1200" dirty="0" smtClean="0">
                <a:effectLst/>
                <a:latin typeface="+mn-lt"/>
                <a:ea typeface="+mn-ea"/>
                <a:cs typeface="+mn-cs"/>
                <a:sym typeface="Calibri"/>
              </a:rPr>
              <a:t>f01</a:t>
            </a:r>
            <a:r>
              <a:rPr lang="zh-TW" altLang="zh-TW" sz="1200" dirty="0" smtClean="0">
                <a:effectLst/>
                <a:latin typeface="+mn-lt"/>
                <a:ea typeface="+mn-ea"/>
                <a:cs typeface="+mn-cs"/>
                <a:sym typeface="Calibri"/>
              </a:rPr>
              <a:t>設置自己可以執行，組員可以寫入的許可權</a:t>
            </a:r>
          </a:p>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 u=</a:t>
            </a:r>
            <a:r>
              <a:rPr lang="en-US" altLang="zh-TW" sz="1200" dirty="0" err="1" smtClean="0">
                <a:effectLst/>
                <a:latin typeface="+mn-lt"/>
                <a:ea typeface="+mn-ea"/>
                <a:cs typeface="+mn-cs"/>
                <a:sym typeface="Calibri"/>
              </a:rPr>
              <a:t>rwx,g</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rw,o</a:t>
            </a:r>
            <a:r>
              <a:rPr lang="en-US" altLang="zh-TW" sz="1200" dirty="0" smtClean="0">
                <a:effectLst/>
                <a:latin typeface="+mn-lt"/>
                <a:ea typeface="+mn-ea"/>
                <a:cs typeface="+mn-cs"/>
                <a:sym typeface="Calibri"/>
              </a:rPr>
              <a:t>=r f01</a:t>
            </a:r>
            <a:endParaRPr lang="zh-TW" altLang="zh-TW" sz="1200" dirty="0" smtClean="0">
              <a:effectLst/>
              <a:latin typeface="+mn-lt"/>
              <a:ea typeface="+mn-ea"/>
              <a:cs typeface="+mn-cs"/>
              <a:sym typeface="Calibri"/>
            </a:endParaRPr>
          </a:p>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 764 f01</a:t>
            </a:r>
            <a:endParaRPr lang="zh-TW" altLang="zh-TW" sz="1200" dirty="0" smtClean="0">
              <a:effectLst/>
              <a:latin typeface="+mn-lt"/>
              <a:ea typeface="+mn-ea"/>
              <a:cs typeface="+mn-cs"/>
              <a:sym typeface="Calibri"/>
            </a:endParaRPr>
          </a:p>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a+x</a:t>
            </a:r>
            <a:r>
              <a:rPr lang="en-US" altLang="zh-TW" sz="1200" dirty="0" smtClean="0">
                <a:effectLst/>
                <a:latin typeface="+mn-lt"/>
                <a:ea typeface="+mn-ea"/>
                <a:cs typeface="+mn-cs"/>
                <a:sym typeface="Calibri"/>
              </a:rPr>
              <a:t> f01</a:t>
            </a:r>
            <a:r>
              <a:rPr lang="zh-TW" altLang="zh-TW" sz="1200" dirty="0" smtClean="0">
                <a:effectLst/>
                <a:latin typeface="+mn-lt"/>
                <a:ea typeface="+mn-ea"/>
                <a:cs typeface="+mn-cs"/>
                <a:sym typeface="Calibri"/>
              </a:rPr>
              <a:t>　　</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對檔</a:t>
            </a:r>
            <a:r>
              <a:rPr lang="en-US" altLang="zh-TW" sz="1200" dirty="0" smtClean="0">
                <a:effectLst/>
                <a:latin typeface="+mn-lt"/>
                <a:ea typeface="+mn-ea"/>
                <a:cs typeface="+mn-cs"/>
                <a:sym typeface="Calibri"/>
              </a:rPr>
              <a:t>f01</a:t>
            </a:r>
            <a:r>
              <a:rPr lang="zh-TW" altLang="zh-TW" sz="1200" dirty="0" smtClean="0">
                <a:effectLst/>
                <a:latin typeface="+mn-lt"/>
                <a:ea typeface="+mn-ea"/>
                <a:cs typeface="+mn-cs"/>
                <a:sym typeface="Calibri"/>
              </a:rPr>
              <a:t>的</a:t>
            </a:r>
            <a:r>
              <a:rPr lang="en-US" altLang="zh-TW" sz="1200" dirty="0" err="1" smtClean="0">
                <a:effectLst/>
                <a:latin typeface="+mn-lt"/>
                <a:ea typeface="+mn-ea"/>
                <a:cs typeface="+mn-cs"/>
                <a:sym typeface="Calibri"/>
              </a:rPr>
              <a:t>u,g,o</a:t>
            </a:r>
            <a:r>
              <a:rPr lang="zh-TW" altLang="zh-TW" sz="1200" dirty="0" smtClean="0">
                <a:effectLst/>
                <a:latin typeface="+mn-lt"/>
                <a:ea typeface="+mn-ea"/>
                <a:cs typeface="+mn-cs"/>
                <a:sym typeface="Calibri"/>
              </a:rPr>
              <a:t>都設置可執行屬性</a:t>
            </a:r>
          </a:p>
          <a:p>
            <a:endParaRPr lang="en-US" altLang="zh-TW" sz="1200" b="0" i="0" dirty="0" smtClean="0">
              <a:effectLst/>
              <a:latin typeface="+mn-lt"/>
              <a:ea typeface="+mn-ea"/>
              <a:cs typeface="+mn-cs"/>
              <a:sym typeface="Calibri"/>
            </a:endParaRPr>
          </a:p>
          <a:p>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&gt;&gt;&gt;</a:t>
            </a:r>
          </a:p>
          <a:p>
            <a:r>
              <a:rPr lang="en-US" altLang="zh-TW" sz="1200" b="0" i="0" dirty="0" err="1" smtClean="0">
                <a:effectLst/>
                <a:latin typeface="+mn-lt"/>
                <a:ea typeface="+mn-ea"/>
                <a:cs typeface="+mn-cs"/>
                <a:sym typeface="Calibri"/>
              </a:rPr>
              <a:t>chmod</a:t>
            </a:r>
            <a:r>
              <a:rPr lang="zh-TW" altLang="en-US" sz="1200" b="0" i="0" dirty="0" smtClean="0">
                <a:effectLst/>
                <a:latin typeface="+mn-lt"/>
                <a:ea typeface="+mn-ea"/>
                <a:cs typeface="+mn-cs"/>
                <a:sym typeface="Calibri"/>
              </a:rPr>
              <a:t>：改變檔案權限屬性</a:t>
            </a:r>
          </a:p>
          <a:p>
            <a:r>
              <a:rPr lang="en-US" altLang="zh-TW" dirty="0" err="1" smtClean="0"/>
              <a:t>chmod</a:t>
            </a:r>
            <a:r>
              <a:rPr lang="en-US" altLang="zh-TW" dirty="0" smtClean="0"/>
              <a:t> □□□ </a:t>
            </a:r>
            <a:r>
              <a:rPr lang="zh-TW" altLang="en-US" dirty="0" smtClean="0"/>
              <a:t>檔名    → □□□ 代表雍有者；群組；全體使用者</a:t>
            </a:r>
          </a:p>
          <a:p>
            <a:r>
              <a:rPr lang="zh-TW" altLang="en-US" dirty="0" smtClean="0"/>
              <a:t>例：</a:t>
            </a:r>
            <a:r>
              <a:rPr lang="en-US" altLang="zh-TW" dirty="0" smtClean="0"/>
              <a:t>111 101 101 → □□□ = 755</a:t>
            </a:r>
            <a:r>
              <a:rPr lang="zh-TW" altLang="en-US" dirty="0" smtClean="0"/>
              <a:t>；</a:t>
            </a:r>
          </a:p>
          <a:p>
            <a:r>
              <a:rPr lang="zh-TW" altLang="en-US" dirty="0" smtClean="0"/>
              <a:t>雍有者可讀、寫、執行；群組及全體使用者可讀、執行</a:t>
            </a:r>
          </a:p>
          <a:p>
            <a:endParaRPr lang="en-US" altLang="zh-TW" sz="1200" b="1" dirty="0" smtClean="0">
              <a:effectLst/>
              <a:latin typeface="+mn-lt"/>
              <a:ea typeface="+mn-ea"/>
              <a:cs typeface="+mn-cs"/>
              <a:sym typeface="Calibri"/>
            </a:endParaRPr>
          </a:p>
          <a:p>
            <a:r>
              <a:rPr lang="en-US" altLang="zh-TW" sz="1200" b="1" dirty="0" smtClean="0">
                <a:effectLst/>
                <a:latin typeface="+mn-lt"/>
                <a:ea typeface="+mn-ea"/>
                <a:cs typeface="+mn-cs"/>
                <a:sym typeface="Calibri"/>
              </a:rPr>
              <a:t>&gt;&gt;&gt;&gt;</a:t>
            </a:r>
          </a:p>
          <a:p>
            <a:r>
              <a:rPr lang="en-US" altLang="zh-TW" sz="1200" b="1" dirty="0" smtClean="0">
                <a:effectLst/>
                <a:latin typeface="+mn-lt"/>
                <a:ea typeface="+mn-ea"/>
                <a:cs typeface="+mn-cs"/>
                <a:sym typeface="Calibri"/>
              </a:rPr>
              <a:t>Linux</a:t>
            </a:r>
            <a:r>
              <a:rPr lang="zh-TW" altLang="en-US" sz="1200" b="1" dirty="0" smtClean="0">
                <a:effectLst/>
                <a:latin typeface="+mn-lt"/>
                <a:ea typeface="+mn-ea"/>
                <a:cs typeface="+mn-cs"/>
                <a:sym typeface="Calibri"/>
              </a:rPr>
              <a:t>的每個檔案中，可分別給予擁有者、群組與其他人三種身份個別的 </a:t>
            </a:r>
            <a:r>
              <a:rPr lang="en-US" altLang="zh-TW" sz="1200" b="1" dirty="0" err="1" smtClean="0">
                <a:effectLst/>
                <a:latin typeface="+mn-lt"/>
                <a:ea typeface="+mn-ea"/>
                <a:cs typeface="+mn-cs"/>
                <a:sym typeface="Calibri"/>
              </a:rPr>
              <a:t>rwx</a:t>
            </a:r>
            <a:r>
              <a:rPr lang="en-US" altLang="zh-TW" sz="1200" b="1" dirty="0" smtClean="0">
                <a:effectLst/>
                <a:latin typeface="+mn-lt"/>
                <a:ea typeface="+mn-ea"/>
                <a:cs typeface="+mn-cs"/>
                <a:sym typeface="Calibri"/>
              </a:rPr>
              <a:t> </a:t>
            </a:r>
            <a:r>
              <a:rPr lang="zh-TW" altLang="en-US" sz="1200" b="1" dirty="0" smtClean="0">
                <a:effectLst/>
                <a:latin typeface="+mn-lt"/>
                <a:ea typeface="+mn-ea"/>
                <a:cs typeface="+mn-cs"/>
                <a:sym typeface="Calibri"/>
              </a:rPr>
              <a:t>權限</a:t>
            </a:r>
          </a:p>
          <a:p>
            <a:r>
              <a:rPr lang="en-US" altLang="zh-TW" sz="1200" b="1" dirty="0" err="1" smtClean="0">
                <a:effectLst/>
                <a:latin typeface="+mn-lt"/>
                <a:ea typeface="+mn-ea"/>
                <a:cs typeface="+mn-cs"/>
                <a:sym typeface="Calibri"/>
              </a:rPr>
              <a:t>chmod</a:t>
            </a:r>
            <a:r>
              <a:rPr lang="zh-TW" altLang="en-US" sz="1200" b="1" dirty="0" smtClean="0">
                <a:effectLst/>
                <a:latin typeface="+mn-lt"/>
                <a:ea typeface="+mn-ea"/>
                <a:cs typeface="+mn-cs"/>
                <a:sym typeface="Calibri"/>
              </a:rPr>
              <a:t>命令</a:t>
            </a:r>
          </a:p>
          <a:p>
            <a:r>
              <a:rPr lang="zh-TW" altLang="en-US" sz="1200" b="1" dirty="0" smtClean="0">
                <a:effectLst/>
                <a:latin typeface="+mn-lt"/>
                <a:ea typeface="+mn-ea"/>
                <a:cs typeface="+mn-cs"/>
                <a:sym typeface="Calibri"/>
              </a:rPr>
              <a:t>沒設定對象三種身份</a:t>
            </a:r>
            <a:r>
              <a:rPr lang="en-US" altLang="zh-TW" sz="1200" b="1" dirty="0" smtClean="0">
                <a:effectLst/>
                <a:latin typeface="+mn-lt"/>
                <a:ea typeface="+mn-ea"/>
                <a:cs typeface="+mn-cs"/>
                <a:sym typeface="Calibri"/>
              </a:rPr>
              <a:t>(</a:t>
            </a:r>
            <a:r>
              <a:rPr lang="en-US" altLang="zh-TW" sz="1200" b="1" dirty="0" err="1" smtClean="0">
                <a:effectLst/>
                <a:latin typeface="+mn-lt"/>
                <a:ea typeface="+mn-ea"/>
                <a:cs typeface="+mn-cs"/>
                <a:sym typeface="Calibri"/>
              </a:rPr>
              <a:t>ugo</a:t>
            </a:r>
            <a:r>
              <a:rPr lang="en-US" altLang="zh-TW" sz="1200" b="1" dirty="0" smtClean="0">
                <a:effectLst/>
                <a:latin typeface="+mn-lt"/>
                <a:ea typeface="+mn-ea"/>
                <a:cs typeface="+mn-cs"/>
                <a:sym typeface="Calibri"/>
              </a:rPr>
              <a:t>) </a:t>
            </a:r>
            <a:r>
              <a:rPr lang="zh-TW" altLang="en-US" sz="1200" b="1" dirty="0" smtClean="0">
                <a:effectLst/>
                <a:latin typeface="+mn-lt"/>
                <a:ea typeface="+mn-ea"/>
                <a:cs typeface="+mn-cs"/>
                <a:sym typeface="Calibri"/>
              </a:rPr>
              <a:t>或 </a:t>
            </a:r>
            <a:r>
              <a:rPr lang="en-US" altLang="zh-TW" sz="1200" b="1" dirty="0" smtClean="0">
                <a:effectLst/>
                <a:latin typeface="+mn-lt"/>
                <a:ea typeface="+mn-ea"/>
                <a:cs typeface="+mn-cs"/>
                <a:sym typeface="Calibri"/>
              </a:rPr>
              <a:t>a(</a:t>
            </a:r>
            <a:r>
              <a:rPr lang="zh-TW" altLang="en-US" sz="1200" b="1" dirty="0" smtClean="0">
                <a:effectLst/>
                <a:latin typeface="+mn-lt"/>
                <a:ea typeface="+mn-ea"/>
                <a:cs typeface="+mn-cs"/>
                <a:sym typeface="Calibri"/>
              </a:rPr>
              <a:t>全部</a:t>
            </a:r>
            <a:r>
              <a:rPr lang="en-US" altLang="zh-TW" sz="1200" b="1" dirty="0" smtClean="0">
                <a:effectLst/>
                <a:latin typeface="+mn-lt"/>
                <a:ea typeface="+mn-ea"/>
                <a:cs typeface="+mn-cs"/>
                <a:sym typeface="Calibri"/>
              </a:rPr>
              <a:t>)</a:t>
            </a:r>
          </a:p>
          <a:p>
            <a:r>
              <a:rPr lang="zh-TW" altLang="en-US" sz="1200" b="1" dirty="0" smtClean="0">
                <a:effectLst/>
                <a:latin typeface="+mn-lt"/>
                <a:ea typeface="+mn-ea"/>
                <a:cs typeface="+mn-cs"/>
                <a:sym typeface="Calibri"/>
              </a:rPr>
              <a:t>請教</a:t>
            </a:r>
          </a:p>
          <a:p>
            <a:r>
              <a:rPr lang="en-US" altLang="zh-TW" sz="1200" b="1" dirty="0" err="1" smtClean="0">
                <a:effectLst/>
                <a:latin typeface="+mn-lt"/>
                <a:ea typeface="+mn-ea"/>
                <a:cs typeface="+mn-cs"/>
                <a:sym typeface="Calibri"/>
              </a:rPr>
              <a:t>chmod</a:t>
            </a:r>
            <a:r>
              <a:rPr lang="en-US" altLang="zh-TW" sz="1200" b="1" dirty="0" smtClean="0">
                <a:effectLst/>
                <a:latin typeface="+mn-lt"/>
                <a:ea typeface="+mn-ea"/>
                <a:cs typeface="+mn-cs"/>
                <a:sym typeface="Calibri"/>
              </a:rPr>
              <a:t> +x myecho.sh</a:t>
            </a:r>
          </a:p>
          <a:p>
            <a:r>
              <a:rPr lang="zh-TW" altLang="en-US" sz="1200" b="1" dirty="0" smtClean="0">
                <a:effectLst/>
                <a:latin typeface="+mn-lt"/>
                <a:ea typeface="+mn-ea"/>
                <a:cs typeface="+mn-cs"/>
                <a:sym typeface="Calibri"/>
              </a:rPr>
              <a:t>內定的對象是全部嗎</a:t>
            </a:r>
            <a:r>
              <a:rPr lang="en-US" altLang="zh-TW" sz="1200" b="1" dirty="0" smtClean="0">
                <a:effectLst/>
                <a:latin typeface="+mn-lt"/>
                <a:ea typeface="+mn-ea"/>
                <a:cs typeface="+mn-cs"/>
                <a:sym typeface="Calibri"/>
              </a:rPr>
              <a:t>?</a:t>
            </a:r>
          </a:p>
          <a:p>
            <a:r>
              <a:rPr lang="en-US" altLang="zh-TW" sz="1200" b="1" dirty="0" smtClean="0">
                <a:effectLst/>
                <a:latin typeface="+mn-lt"/>
                <a:ea typeface="+mn-ea"/>
                <a:cs typeface="+mn-cs"/>
                <a:sym typeface="Calibri"/>
              </a:rPr>
              <a:t>yes</a:t>
            </a:r>
          </a:p>
          <a:p>
            <a:r>
              <a:rPr lang="en-US" altLang="zh-TW" sz="1200" b="1" dirty="0" smtClean="0">
                <a:effectLst/>
                <a:latin typeface="+mn-lt"/>
                <a:ea typeface="+mn-ea"/>
                <a:cs typeface="+mn-cs"/>
                <a:sym typeface="Calibri"/>
              </a:rPr>
              <a:t>&gt;&gt;&gt;</a:t>
            </a:r>
          </a:p>
          <a:p>
            <a:r>
              <a:rPr lang="en-US" altLang="zh-TW" sz="1200" b="1" dirty="0" err="1" smtClean="0">
                <a:effectLst/>
                <a:latin typeface="+mn-lt"/>
                <a:ea typeface="+mn-ea"/>
                <a:cs typeface="+mn-cs"/>
                <a:sym typeface="Calibri"/>
              </a:rPr>
              <a:t>chmod</a:t>
            </a:r>
            <a:r>
              <a:rPr lang="zh-TW" altLang="zh-TW" sz="1200" b="1" dirty="0" smtClean="0">
                <a:effectLst/>
                <a:latin typeface="+mn-lt"/>
                <a:ea typeface="+mn-ea"/>
                <a:cs typeface="+mn-cs"/>
                <a:sym typeface="Calibri"/>
              </a:rPr>
              <a:t>命令</a:t>
            </a:r>
            <a:endParaRPr lang="zh-TW" altLang="zh-TW" sz="1200" dirty="0" smtClean="0">
              <a:effectLst/>
              <a:latin typeface="+mn-lt"/>
              <a:ea typeface="+mn-ea"/>
              <a:cs typeface="+mn-cs"/>
              <a:sym typeface="Calibri"/>
            </a:endParaRPr>
          </a:p>
          <a:p>
            <a:r>
              <a:rPr lang="en-US" altLang="zh-TW" sz="1200" u="none" strike="noStrike" dirty="0" err="1" smtClean="0">
                <a:effectLst/>
                <a:latin typeface="+mn-lt"/>
                <a:ea typeface="+mn-ea"/>
                <a:cs typeface="+mn-cs"/>
                <a:sym typeface="Calibri"/>
                <a:hlinkClick r:id="rId3"/>
              </a:rPr>
              <a:t>檔許可權屬性設置</a:t>
            </a:r>
            <a:endParaRPr lang="zh-TW" altLang="zh-TW" sz="1200" dirty="0" smtClean="0">
              <a:effectLst/>
              <a:latin typeface="+mn-lt"/>
              <a:ea typeface="+mn-ea"/>
              <a:cs typeface="+mn-cs"/>
              <a:sym typeface="Calibri"/>
            </a:endParaRPr>
          </a:p>
          <a:p>
            <a:r>
              <a:rPr lang="en-US" altLang="zh-TW" sz="1200" b="1" dirty="0" err="1" smtClean="0">
                <a:effectLst/>
                <a:latin typeface="+mn-lt"/>
                <a:ea typeface="+mn-ea"/>
                <a:cs typeface="+mn-cs"/>
                <a:sym typeface="Calibri"/>
              </a:rPr>
              <a:t>chmod</a:t>
            </a:r>
            <a:r>
              <a:rPr lang="zh-TW" altLang="zh-TW" sz="1200" b="1" dirty="0" smtClean="0">
                <a:effectLst/>
                <a:latin typeface="+mn-lt"/>
                <a:ea typeface="+mn-ea"/>
                <a:cs typeface="+mn-cs"/>
                <a:sym typeface="Calibri"/>
              </a:rPr>
              <a:t>命令</a:t>
            </a:r>
            <a:r>
              <a:rPr lang="zh-TW" altLang="zh-TW" sz="1200" dirty="0" smtClean="0">
                <a:effectLst/>
                <a:latin typeface="+mn-lt"/>
                <a:ea typeface="+mn-ea"/>
                <a:cs typeface="+mn-cs"/>
                <a:sym typeface="Calibri"/>
              </a:rPr>
              <a:t>用來變更檔或目錄的許可權。在</a:t>
            </a:r>
            <a:r>
              <a:rPr lang="en-US" altLang="zh-TW" sz="1200" dirty="0" smtClean="0">
                <a:effectLst/>
                <a:latin typeface="+mn-lt"/>
                <a:ea typeface="+mn-ea"/>
                <a:cs typeface="+mn-cs"/>
                <a:sym typeface="Calibri"/>
              </a:rPr>
              <a:t>UNIX</a:t>
            </a:r>
            <a:r>
              <a:rPr lang="zh-TW" altLang="zh-TW" sz="1200" dirty="0" smtClean="0">
                <a:effectLst/>
                <a:latin typeface="+mn-lt"/>
                <a:ea typeface="+mn-ea"/>
                <a:cs typeface="+mn-cs"/>
                <a:sym typeface="Calibri"/>
              </a:rPr>
              <a:t>系統家族裡，檔或目錄許可權的控制分別以讀取、寫入、執行</a:t>
            </a:r>
            <a:r>
              <a:rPr lang="en-US" altLang="zh-TW" sz="1200" dirty="0" smtClean="0">
                <a:effectLst/>
                <a:latin typeface="+mn-lt"/>
                <a:ea typeface="+mn-ea"/>
                <a:cs typeface="+mn-cs"/>
                <a:sym typeface="Calibri"/>
              </a:rPr>
              <a:t>3</a:t>
            </a:r>
            <a:r>
              <a:rPr lang="zh-TW" altLang="zh-TW" sz="1200" dirty="0" smtClean="0">
                <a:effectLst/>
                <a:latin typeface="+mn-lt"/>
                <a:ea typeface="+mn-ea"/>
                <a:cs typeface="+mn-cs"/>
                <a:sym typeface="Calibri"/>
              </a:rPr>
              <a:t>種一般許可權來區分，另有</a:t>
            </a:r>
            <a:r>
              <a:rPr lang="en-US" altLang="zh-TW" sz="1200" dirty="0" smtClean="0">
                <a:effectLst/>
                <a:latin typeface="+mn-lt"/>
                <a:ea typeface="+mn-ea"/>
                <a:cs typeface="+mn-cs"/>
                <a:sym typeface="Calibri"/>
              </a:rPr>
              <a:t>3</a:t>
            </a:r>
            <a:r>
              <a:rPr lang="zh-TW" altLang="zh-TW" sz="1200" dirty="0" smtClean="0">
                <a:effectLst/>
                <a:latin typeface="+mn-lt"/>
                <a:ea typeface="+mn-ea"/>
                <a:cs typeface="+mn-cs"/>
                <a:sym typeface="Calibri"/>
              </a:rPr>
              <a:t>種特殊許可權可供運用。使用者可以使用</a:t>
            </a:r>
            <a:r>
              <a:rPr lang="en-US" altLang="zh-TW" sz="1200" dirty="0" err="1" smtClean="0">
                <a:effectLst/>
                <a:latin typeface="+mn-lt"/>
                <a:ea typeface="+mn-ea"/>
                <a:cs typeface="+mn-cs"/>
                <a:sym typeface="Calibri"/>
              </a:rPr>
              <a:t>chmod</a:t>
            </a:r>
            <a:r>
              <a:rPr lang="zh-TW" altLang="zh-TW" sz="1200" dirty="0" smtClean="0">
                <a:effectLst/>
                <a:latin typeface="+mn-lt"/>
                <a:ea typeface="+mn-ea"/>
                <a:cs typeface="+mn-cs"/>
                <a:sym typeface="Calibri"/>
              </a:rPr>
              <a:t>指令去變更檔與目錄的許可權，設置方式採用文字或數位代號皆可。符號連接的許可權無法變更，如果使用者對符號連接修改許可權，其改變會作用在被連接的原始檔。</a:t>
            </a:r>
          </a:p>
          <a:p>
            <a:r>
              <a:rPr lang="zh-TW" altLang="zh-TW" sz="1200" dirty="0" smtClean="0">
                <a:effectLst/>
                <a:latin typeface="+mn-lt"/>
                <a:ea typeface="+mn-ea"/>
                <a:cs typeface="+mn-cs"/>
                <a:sym typeface="Calibri"/>
              </a:rPr>
              <a:t>許可權範圍的標記法如下：</a:t>
            </a:r>
          </a:p>
          <a:p>
            <a:r>
              <a:rPr lang="en-US" altLang="zh-TW" sz="1200" dirty="0" smtClean="0">
                <a:effectLst/>
                <a:latin typeface="+mn-lt"/>
                <a:ea typeface="+mn-ea"/>
                <a:cs typeface="+mn-cs"/>
                <a:sym typeface="Calibri"/>
              </a:rPr>
              <a:t>u User</a:t>
            </a:r>
            <a:r>
              <a:rPr lang="zh-TW" altLang="zh-TW" sz="1200" dirty="0" smtClean="0">
                <a:effectLst/>
                <a:latin typeface="+mn-lt"/>
                <a:ea typeface="+mn-ea"/>
                <a:cs typeface="+mn-cs"/>
                <a:sym typeface="Calibri"/>
              </a:rPr>
              <a:t>，即檔或目錄的擁有者；</a:t>
            </a:r>
            <a:r>
              <a:rPr lang="en-US" altLang="zh-TW" sz="1200" dirty="0" smtClean="0">
                <a:effectLst/>
                <a:latin typeface="+mn-lt"/>
                <a:ea typeface="+mn-ea"/>
                <a:cs typeface="+mn-cs"/>
                <a:sym typeface="Calibri"/>
              </a:rPr>
              <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g Group</a:t>
            </a:r>
            <a:r>
              <a:rPr lang="zh-TW" altLang="zh-TW" sz="1200" dirty="0" smtClean="0">
                <a:effectLst/>
                <a:latin typeface="+mn-lt"/>
                <a:ea typeface="+mn-ea"/>
                <a:cs typeface="+mn-cs"/>
                <a:sym typeface="Calibri"/>
              </a:rPr>
              <a:t>，即檔或目錄的所屬群組；</a:t>
            </a:r>
            <a:r>
              <a:rPr lang="en-US" altLang="zh-TW" sz="1200" dirty="0" smtClean="0">
                <a:effectLst/>
                <a:latin typeface="+mn-lt"/>
                <a:ea typeface="+mn-ea"/>
                <a:cs typeface="+mn-cs"/>
                <a:sym typeface="Calibri"/>
              </a:rPr>
              <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o Other</a:t>
            </a:r>
            <a:r>
              <a:rPr lang="zh-TW" altLang="zh-TW" sz="1200" dirty="0" smtClean="0">
                <a:effectLst/>
                <a:latin typeface="+mn-lt"/>
                <a:ea typeface="+mn-ea"/>
                <a:cs typeface="+mn-cs"/>
                <a:sym typeface="Calibri"/>
              </a:rPr>
              <a:t>，除了檔或目錄擁有者或所屬群組之外，其他用戶皆屬於這個範圍；</a:t>
            </a:r>
            <a:r>
              <a:rPr lang="en-US" altLang="zh-TW" sz="1200" dirty="0" smtClean="0">
                <a:effectLst/>
                <a:latin typeface="+mn-lt"/>
                <a:ea typeface="+mn-ea"/>
                <a:cs typeface="+mn-cs"/>
                <a:sym typeface="Calibri"/>
              </a:rPr>
              <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a All</a:t>
            </a:r>
            <a:r>
              <a:rPr lang="zh-TW" altLang="zh-TW" sz="1200" dirty="0" smtClean="0">
                <a:effectLst/>
                <a:latin typeface="+mn-lt"/>
                <a:ea typeface="+mn-ea"/>
                <a:cs typeface="+mn-cs"/>
                <a:sym typeface="Calibri"/>
              </a:rPr>
              <a:t>，即全部的使用者，包含擁有者，所屬群組以及其他用戶；</a:t>
            </a:r>
            <a:r>
              <a:rPr lang="en-US" altLang="zh-TW" sz="1200" dirty="0" smtClean="0">
                <a:effectLst/>
                <a:latin typeface="+mn-lt"/>
                <a:ea typeface="+mn-ea"/>
                <a:cs typeface="+mn-cs"/>
                <a:sym typeface="Calibri"/>
              </a:rPr>
              <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r </a:t>
            </a:r>
            <a:r>
              <a:rPr lang="zh-TW" altLang="zh-TW" sz="1200" dirty="0" smtClean="0">
                <a:effectLst/>
                <a:latin typeface="+mn-lt"/>
                <a:ea typeface="+mn-ea"/>
                <a:cs typeface="+mn-cs"/>
                <a:sym typeface="Calibri"/>
              </a:rPr>
              <a:t>讀取許可權，數字代號為</a:t>
            </a:r>
            <a:r>
              <a:rPr lang="en-US" altLang="zh-TW" sz="1200" dirty="0" smtClean="0">
                <a:effectLst/>
                <a:latin typeface="+mn-lt"/>
                <a:ea typeface="+mn-ea"/>
                <a:cs typeface="+mn-cs"/>
                <a:sym typeface="Calibri"/>
              </a:rPr>
              <a:t>“4”;</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hlinkClick r:id="rId4" tooltip="w命令"/>
              </a:rPr>
              <a:t>w</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寫入許可權，數字代號為</a:t>
            </a:r>
            <a:r>
              <a:rPr lang="en-US" altLang="zh-TW" sz="1200" dirty="0" smtClean="0">
                <a:effectLst/>
                <a:latin typeface="+mn-lt"/>
                <a:ea typeface="+mn-ea"/>
                <a:cs typeface="+mn-cs"/>
                <a:sym typeface="Calibri"/>
              </a:rPr>
              <a:t>“2”</a:t>
            </a:r>
            <a:r>
              <a:rPr lang="zh-TW" altLang="zh-TW" sz="1200" dirty="0" smtClean="0">
                <a:effectLst/>
                <a:latin typeface="+mn-lt"/>
                <a:ea typeface="+mn-ea"/>
                <a:cs typeface="+mn-cs"/>
                <a:sym typeface="Calibri"/>
              </a:rPr>
              <a:t>；</a:t>
            </a:r>
            <a:r>
              <a:rPr lang="en-US" altLang="zh-TW" sz="1200" dirty="0" smtClean="0">
                <a:effectLst/>
                <a:latin typeface="+mn-lt"/>
                <a:ea typeface="+mn-ea"/>
                <a:cs typeface="+mn-cs"/>
                <a:sym typeface="Calibri"/>
              </a:rPr>
              <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x </a:t>
            </a:r>
            <a:r>
              <a:rPr lang="zh-TW" altLang="zh-TW" sz="1200" dirty="0" smtClean="0">
                <a:effectLst/>
                <a:latin typeface="+mn-lt"/>
                <a:ea typeface="+mn-ea"/>
                <a:cs typeface="+mn-cs"/>
                <a:sym typeface="Calibri"/>
              </a:rPr>
              <a:t>執行或切換許可權，數位代號為</a:t>
            </a:r>
            <a:r>
              <a:rPr lang="en-US" altLang="zh-TW" sz="1200" dirty="0" smtClean="0">
                <a:effectLst/>
                <a:latin typeface="+mn-lt"/>
                <a:ea typeface="+mn-ea"/>
                <a:cs typeface="+mn-cs"/>
                <a:sym typeface="Calibri"/>
              </a:rPr>
              <a:t>“1”</a:t>
            </a:r>
            <a:r>
              <a:rPr lang="zh-TW" altLang="zh-TW" sz="1200" dirty="0" smtClean="0">
                <a:effectLst/>
                <a:latin typeface="+mn-lt"/>
                <a:ea typeface="+mn-ea"/>
                <a:cs typeface="+mn-cs"/>
                <a:sym typeface="Calibri"/>
              </a:rPr>
              <a:t>；</a:t>
            </a:r>
            <a:r>
              <a:rPr lang="en-US" altLang="zh-TW" sz="1200" dirty="0" smtClean="0">
                <a:effectLst/>
                <a:latin typeface="+mn-lt"/>
                <a:ea typeface="+mn-ea"/>
                <a:cs typeface="+mn-cs"/>
                <a:sym typeface="Calibri"/>
              </a:rPr>
              <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不具任何許可權，數字代號為</a:t>
            </a:r>
            <a:r>
              <a:rPr lang="en-US" altLang="zh-TW" sz="1200" dirty="0" smtClean="0">
                <a:effectLst/>
                <a:latin typeface="+mn-lt"/>
                <a:ea typeface="+mn-ea"/>
                <a:cs typeface="+mn-cs"/>
                <a:sym typeface="Calibri"/>
              </a:rPr>
              <a:t>“0”</a:t>
            </a:r>
            <a:r>
              <a:rPr lang="zh-TW" altLang="zh-TW" sz="1200" dirty="0" smtClean="0">
                <a:effectLst/>
                <a:latin typeface="+mn-lt"/>
                <a:ea typeface="+mn-ea"/>
                <a:cs typeface="+mn-cs"/>
                <a:sym typeface="Calibri"/>
              </a:rPr>
              <a:t>；</a:t>
            </a:r>
            <a:r>
              <a:rPr lang="en-US" altLang="zh-TW" sz="1200" dirty="0" smtClean="0">
                <a:effectLst/>
                <a:latin typeface="+mn-lt"/>
                <a:ea typeface="+mn-ea"/>
                <a:cs typeface="+mn-cs"/>
                <a:sym typeface="Calibri"/>
              </a:rPr>
              <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s </a:t>
            </a:r>
            <a:r>
              <a:rPr lang="zh-TW" altLang="zh-TW" sz="1200" dirty="0" smtClean="0">
                <a:effectLst/>
                <a:latin typeface="+mn-lt"/>
                <a:ea typeface="+mn-ea"/>
                <a:cs typeface="+mn-cs"/>
                <a:sym typeface="Calibri"/>
              </a:rPr>
              <a:t>特殊功能說明：變更檔或目錄的許可權。</a:t>
            </a:r>
          </a:p>
          <a:p>
            <a:r>
              <a:rPr lang="zh-TW" altLang="zh-TW" sz="1200" b="1" dirty="0" smtClean="0">
                <a:effectLst/>
                <a:latin typeface="+mn-lt"/>
                <a:ea typeface="+mn-ea"/>
                <a:cs typeface="+mn-cs"/>
                <a:sym typeface="Calibri"/>
              </a:rPr>
              <a:t>語法</a:t>
            </a:r>
            <a:endParaRPr lang="zh-TW" altLang="zh-TW" sz="1200" dirty="0" smtClean="0">
              <a:effectLst/>
              <a:latin typeface="+mn-lt"/>
              <a:ea typeface="+mn-ea"/>
              <a:cs typeface="+mn-cs"/>
              <a:sym typeface="Calibri"/>
            </a:endParaRPr>
          </a:p>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選項</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參數</a:t>
            </a:r>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zh-TW" altLang="zh-TW" sz="1200" b="1" dirty="0" smtClean="0">
                <a:effectLst/>
                <a:latin typeface="+mn-lt"/>
                <a:ea typeface="+mn-ea"/>
                <a:cs typeface="+mn-cs"/>
                <a:sym typeface="Calibri"/>
              </a:rPr>
              <a:t>選項</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-c</a:t>
            </a:r>
            <a:r>
              <a:rPr lang="zh-TW" altLang="zh-TW" sz="1200" dirty="0" smtClean="0">
                <a:effectLst/>
                <a:latin typeface="+mn-lt"/>
                <a:ea typeface="+mn-ea"/>
                <a:cs typeface="+mn-cs"/>
                <a:sym typeface="Calibri"/>
              </a:rPr>
              <a:t>或</a:t>
            </a:r>
            <a:r>
              <a:rPr lang="en-US" altLang="zh-TW" sz="1200" dirty="0" smtClean="0">
                <a:effectLst/>
                <a:latin typeface="+mn-lt"/>
                <a:ea typeface="+mn-ea"/>
                <a:cs typeface="+mn-cs"/>
                <a:sym typeface="Calibri"/>
              </a:rPr>
              <a:t>——changes</a:t>
            </a:r>
            <a:r>
              <a:rPr lang="zh-TW" altLang="zh-TW" sz="1200" dirty="0" smtClean="0">
                <a:effectLst/>
                <a:latin typeface="+mn-lt"/>
                <a:ea typeface="+mn-ea"/>
                <a:cs typeface="+mn-cs"/>
                <a:sym typeface="Calibri"/>
              </a:rPr>
              <a:t>：效果類似</a:t>
            </a:r>
            <a:r>
              <a:rPr lang="en-US" altLang="zh-TW" sz="1200" dirty="0" smtClean="0">
                <a:effectLst/>
                <a:latin typeface="+mn-lt"/>
                <a:ea typeface="+mn-ea"/>
                <a:cs typeface="+mn-cs"/>
                <a:sym typeface="Calibri"/>
              </a:rPr>
              <a:t>“-v”</a:t>
            </a:r>
            <a:r>
              <a:rPr lang="zh-TW" altLang="zh-TW" sz="1200" dirty="0" smtClean="0">
                <a:effectLst/>
                <a:latin typeface="+mn-lt"/>
                <a:ea typeface="+mn-ea"/>
                <a:cs typeface="+mn-cs"/>
                <a:sym typeface="Calibri"/>
              </a:rPr>
              <a:t>參數，但僅回報更改的部分；</a:t>
            </a:r>
          </a:p>
          <a:p>
            <a:r>
              <a:rPr lang="en-US" altLang="zh-TW" sz="1200" dirty="0" smtClean="0">
                <a:effectLst/>
                <a:latin typeface="+mn-lt"/>
                <a:ea typeface="+mn-ea"/>
                <a:cs typeface="+mn-cs"/>
                <a:sym typeface="Calibri"/>
              </a:rPr>
              <a:t>-f</a:t>
            </a:r>
            <a:r>
              <a:rPr lang="zh-TW" altLang="zh-TW" sz="1200" dirty="0" smtClean="0">
                <a:effectLst/>
                <a:latin typeface="+mn-lt"/>
                <a:ea typeface="+mn-ea"/>
                <a:cs typeface="+mn-cs"/>
                <a:sym typeface="Calibri"/>
              </a:rPr>
              <a:t>或</a:t>
            </a:r>
            <a:r>
              <a:rPr lang="en-US" altLang="zh-TW" sz="1200" dirty="0" smtClean="0">
                <a:effectLst/>
                <a:latin typeface="+mn-lt"/>
                <a:ea typeface="+mn-ea"/>
                <a:cs typeface="+mn-cs"/>
                <a:sym typeface="Calibri"/>
              </a:rPr>
              <a:t>--quiet</a:t>
            </a:r>
            <a:r>
              <a:rPr lang="zh-TW" altLang="zh-TW" sz="1200" dirty="0" smtClean="0">
                <a:effectLst/>
                <a:latin typeface="+mn-lt"/>
                <a:ea typeface="+mn-ea"/>
                <a:cs typeface="+mn-cs"/>
                <a:sym typeface="Calibri"/>
              </a:rPr>
              <a:t>或</a:t>
            </a:r>
            <a:r>
              <a:rPr lang="en-US" altLang="zh-TW" sz="1200" dirty="0" smtClean="0">
                <a:effectLst/>
                <a:latin typeface="+mn-lt"/>
                <a:ea typeface="+mn-ea"/>
                <a:cs typeface="+mn-cs"/>
                <a:sym typeface="Calibri"/>
              </a:rPr>
              <a:t>——silent</a:t>
            </a:r>
            <a:r>
              <a:rPr lang="zh-TW" altLang="zh-TW" sz="1200" dirty="0" smtClean="0">
                <a:effectLst/>
                <a:latin typeface="+mn-lt"/>
                <a:ea typeface="+mn-ea"/>
                <a:cs typeface="+mn-cs"/>
                <a:sym typeface="Calibri"/>
              </a:rPr>
              <a:t>：不顯示錯誤資訊；</a:t>
            </a:r>
          </a:p>
          <a:p>
            <a:r>
              <a:rPr lang="en-US" altLang="zh-TW" sz="1200" dirty="0" smtClean="0">
                <a:effectLst/>
                <a:latin typeface="+mn-lt"/>
                <a:ea typeface="+mn-ea"/>
                <a:cs typeface="+mn-cs"/>
                <a:sym typeface="Calibri"/>
              </a:rPr>
              <a:t>-R</a:t>
            </a:r>
            <a:r>
              <a:rPr lang="zh-TW" altLang="zh-TW" sz="1200" dirty="0" smtClean="0">
                <a:effectLst/>
                <a:latin typeface="+mn-lt"/>
                <a:ea typeface="+mn-ea"/>
                <a:cs typeface="+mn-cs"/>
                <a:sym typeface="Calibri"/>
              </a:rPr>
              <a:t>或</a:t>
            </a:r>
            <a:r>
              <a:rPr lang="en-US" altLang="zh-TW" sz="1200" dirty="0" smtClean="0">
                <a:effectLst/>
                <a:latin typeface="+mn-lt"/>
                <a:ea typeface="+mn-ea"/>
                <a:cs typeface="+mn-cs"/>
                <a:sym typeface="Calibri"/>
              </a:rPr>
              <a:t>——recursive</a:t>
            </a:r>
            <a:r>
              <a:rPr lang="zh-TW" altLang="zh-TW" sz="1200" dirty="0" smtClean="0">
                <a:effectLst/>
                <a:latin typeface="+mn-lt"/>
                <a:ea typeface="+mn-ea"/>
                <a:cs typeface="+mn-cs"/>
                <a:sym typeface="Calibri"/>
              </a:rPr>
              <a:t>：遞迴處理，將指令目錄下的所有檔及子目錄一併處理；</a:t>
            </a:r>
          </a:p>
          <a:p>
            <a:r>
              <a:rPr lang="en-US" altLang="zh-TW" sz="1200" dirty="0" smtClean="0">
                <a:effectLst/>
                <a:latin typeface="+mn-lt"/>
                <a:ea typeface="+mn-ea"/>
                <a:cs typeface="+mn-cs"/>
                <a:sym typeface="Calibri"/>
              </a:rPr>
              <a:t>-v</a:t>
            </a:r>
            <a:r>
              <a:rPr lang="zh-TW" altLang="zh-TW" sz="1200" dirty="0" smtClean="0">
                <a:effectLst/>
                <a:latin typeface="+mn-lt"/>
                <a:ea typeface="+mn-ea"/>
                <a:cs typeface="+mn-cs"/>
                <a:sym typeface="Calibri"/>
              </a:rPr>
              <a:t>或</a:t>
            </a:r>
            <a:r>
              <a:rPr lang="en-US" altLang="zh-TW" sz="1200" dirty="0" smtClean="0">
                <a:effectLst/>
                <a:latin typeface="+mn-lt"/>
                <a:ea typeface="+mn-ea"/>
                <a:cs typeface="+mn-cs"/>
                <a:sym typeface="Calibri"/>
              </a:rPr>
              <a:t>——verbose</a:t>
            </a:r>
            <a:r>
              <a:rPr lang="zh-TW" altLang="zh-TW" sz="1200" dirty="0" smtClean="0">
                <a:effectLst/>
                <a:latin typeface="+mn-lt"/>
                <a:ea typeface="+mn-ea"/>
                <a:cs typeface="+mn-cs"/>
                <a:sym typeface="Calibri"/>
              </a:rPr>
              <a:t>：顯示指令執行過程；</a:t>
            </a:r>
          </a:p>
          <a:p>
            <a:r>
              <a:rPr lang="en-US" altLang="zh-TW" sz="1200" dirty="0" smtClean="0">
                <a:effectLst/>
                <a:latin typeface="+mn-lt"/>
                <a:ea typeface="+mn-ea"/>
                <a:cs typeface="+mn-cs"/>
                <a:sym typeface="Calibri"/>
              </a:rPr>
              <a:t>--reference=&lt;</a:t>
            </a:r>
            <a:r>
              <a:rPr lang="zh-TW" altLang="zh-TW" sz="1200" dirty="0" smtClean="0">
                <a:effectLst/>
                <a:latin typeface="+mn-lt"/>
                <a:ea typeface="+mn-ea"/>
                <a:cs typeface="+mn-cs"/>
                <a:sym typeface="Calibri"/>
              </a:rPr>
              <a:t>參考檔或目錄</a:t>
            </a:r>
            <a:r>
              <a:rPr lang="en-US" altLang="zh-TW" sz="1200" dirty="0" smtClean="0">
                <a:effectLst/>
                <a:latin typeface="+mn-lt"/>
                <a:ea typeface="+mn-ea"/>
                <a:cs typeface="+mn-cs"/>
                <a:sym typeface="Calibri"/>
              </a:rPr>
              <a:t>&gt;</a:t>
            </a:r>
            <a:r>
              <a:rPr lang="zh-TW" altLang="zh-TW" sz="1200" dirty="0" smtClean="0">
                <a:effectLst/>
                <a:latin typeface="+mn-lt"/>
                <a:ea typeface="+mn-ea"/>
                <a:cs typeface="+mn-cs"/>
                <a:sym typeface="Calibri"/>
              </a:rPr>
              <a:t>：把指定檔或目錄的所屬群組全部設成和參考檔或目錄的所屬群組相同；</a:t>
            </a:r>
          </a:p>
          <a:p>
            <a:r>
              <a:rPr lang="en-US" altLang="zh-TW" sz="1200" dirty="0" smtClean="0">
                <a:effectLst/>
                <a:latin typeface="+mn-lt"/>
                <a:ea typeface="+mn-ea"/>
                <a:cs typeface="+mn-cs"/>
                <a:sym typeface="Calibri"/>
              </a:rPr>
              <a:t>&lt;</a:t>
            </a:r>
            <a:r>
              <a:rPr lang="zh-TW" altLang="zh-TW" sz="1200" dirty="0" smtClean="0">
                <a:effectLst/>
                <a:latin typeface="+mn-lt"/>
                <a:ea typeface="+mn-ea"/>
                <a:cs typeface="+mn-cs"/>
                <a:sym typeface="Calibri"/>
              </a:rPr>
              <a:t>許可權範圍</a:t>
            </a:r>
            <a:r>
              <a:rPr lang="en-US" altLang="zh-TW" sz="1200" dirty="0" smtClean="0">
                <a:effectLst/>
                <a:latin typeface="+mn-lt"/>
                <a:ea typeface="+mn-ea"/>
                <a:cs typeface="+mn-cs"/>
                <a:sym typeface="Calibri"/>
              </a:rPr>
              <a:t>&gt;+&lt;</a:t>
            </a:r>
            <a:r>
              <a:rPr lang="zh-TW" altLang="zh-TW" sz="1200" dirty="0" smtClean="0">
                <a:effectLst/>
                <a:latin typeface="+mn-lt"/>
                <a:ea typeface="+mn-ea"/>
                <a:cs typeface="+mn-cs"/>
                <a:sym typeface="Calibri"/>
              </a:rPr>
              <a:t>許可權設置</a:t>
            </a:r>
            <a:r>
              <a:rPr lang="en-US" altLang="zh-TW" sz="1200" dirty="0" smtClean="0">
                <a:effectLst/>
                <a:latin typeface="+mn-lt"/>
                <a:ea typeface="+mn-ea"/>
                <a:cs typeface="+mn-cs"/>
                <a:sym typeface="Calibri"/>
              </a:rPr>
              <a:t>&gt;</a:t>
            </a:r>
            <a:r>
              <a:rPr lang="zh-TW" altLang="zh-TW" sz="1200" dirty="0" smtClean="0">
                <a:effectLst/>
                <a:latin typeface="+mn-lt"/>
                <a:ea typeface="+mn-ea"/>
                <a:cs typeface="+mn-cs"/>
                <a:sym typeface="Calibri"/>
              </a:rPr>
              <a:t>：開啟許可權範圍的檔或目錄的該選項許可權設置；</a:t>
            </a:r>
          </a:p>
          <a:p>
            <a:r>
              <a:rPr lang="en-US" altLang="zh-TW" sz="1200" dirty="0" smtClean="0">
                <a:effectLst/>
                <a:latin typeface="+mn-lt"/>
                <a:ea typeface="+mn-ea"/>
                <a:cs typeface="+mn-cs"/>
                <a:sym typeface="Calibri"/>
              </a:rPr>
              <a:t>&lt;</a:t>
            </a:r>
            <a:r>
              <a:rPr lang="zh-TW" altLang="zh-TW" sz="1200" dirty="0" smtClean="0">
                <a:effectLst/>
                <a:latin typeface="+mn-lt"/>
                <a:ea typeface="+mn-ea"/>
                <a:cs typeface="+mn-cs"/>
                <a:sym typeface="Calibri"/>
              </a:rPr>
              <a:t>許可權範圍</a:t>
            </a:r>
            <a:r>
              <a:rPr lang="en-US" altLang="zh-TW" sz="1200" dirty="0" smtClean="0">
                <a:effectLst/>
                <a:latin typeface="+mn-lt"/>
                <a:ea typeface="+mn-ea"/>
                <a:cs typeface="+mn-cs"/>
                <a:sym typeface="Calibri"/>
              </a:rPr>
              <a:t>&gt;-&lt;</a:t>
            </a:r>
            <a:r>
              <a:rPr lang="zh-TW" altLang="zh-TW" sz="1200" dirty="0" smtClean="0">
                <a:effectLst/>
                <a:latin typeface="+mn-lt"/>
                <a:ea typeface="+mn-ea"/>
                <a:cs typeface="+mn-cs"/>
                <a:sym typeface="Calibri"/>
              </a:rPr>
              <a:t>許可權設置</a:t>
            </a:r>
            <a:r>
              <a:rPr lang="en-US" altLang="zh-TW" sz="1200" dirty="0" smtClean="0">
                <a:effectLst/>
                <a:latin typeface="+mn-lt"/>
                <a:ea typeface="+mn-ea"/>
                <a:cs typeface="+mn-cs"/>
                <a:sym typeface="Calibri"/>
              </a:rPr>
              <a:t>&gt;</a:t>
            </a:r>
            <a:r>
              <a:rPr lang="zh-TW" altLang="zh-TW" sz="1200" dirty="0" smtClean="0">
                <a:effectLst/>
                <a:latin typeface="+mn-lt"/>
                <a:ea typeface="+mn-ea"/>
                <a:cs typeface="+mn-cs"/>
                <a:sym typeface="Calibri"/>
              </a:rPr>
              <a:t>：關閉許可權範圍的檔或目錄的該選項許可權設置；</a:t>
            </a:r>
          </a:p>
          <a:p>
            <a:r>
              <a:rPr lang="en-US" altLang="zh-TW" sz="1200" dirty="0" smtClean="0">
                <a:effectLst/>
                <a:latin typeface="+mn-lt"/>
                <a:ea typeface="+mn-ea"/>
                <a:cs typeface="+mn-cs"/>
                <a:sym typeface="Calibri"/>
              </a:rPr>
              <a:t>&lt;</a:t>
            </a:r>
            <a:r>
              <a:rPr lang="zh-TW" altLang="zh-TW" sz="1200" dirty="0" smtClean="0">
                <a:effectLst/>
                <a:latin typeface="+mn-lt"/>
                <a:ea typeface="+mn-ea"/>
                <a:cs typeface="+mn-cs"/>
                <a:sym typeface="Calibri"/>
              </a:rPr>
              <a:t>許可權範圍</a:t>
            </a:r>
            <a:r>
              <a:rPr lang="en-US" altLang="zh-TW" sz="1200" dirty="0" smtClean="0">
                <a:effectLst/>
                <a:latin typeface="+mn-lt"/>
                <a:ea typeface="+mn-ea"/>
                <a:cs typeface="+mn-cs"/>
                <a:sym typeface="Calibri"/>
              </a:rPr>
              <a:t>&gt;=&lt;</a:t>
            </a:r>
            <a:r>
              <a:rPr lang="zh-TW" altLang="zh-TW" sz="1200" dirty="0" smtClean="0">
                <a:effectLst/>
                <a:latin typeface="+mn-lt"/>
                <a:ea typeface="+mn-ea"/>
                <a:cs typeface="+mn-cs"/>
                <a:sym typeface="Calibri"/>
              </a:rPr>
              <a:t>許可權設置</a:t>
            </a:r>
            <a:r>
              <a:rPr lang="en-US" altLang="zh-TW" sz="1200" dirty="0" smtClean="0">
                <a:effectLst/>
                <a:latin typeface="+mn-lt"/>
                <a:ea typeface="+mn-ea"/>
                <a:cs typeface="+mn-cs"/>
                <a:sym typeface="Calibri"/>
              </a:rPr>
              <a:t>&gt;</a:t>
            </a:r>
            <a:r>
              <a:rPr lang="zh-TW" altLang="zh-TW" sz="1200" dirty="0" smtClean="0">
                <a:effectLst/>
                <a:latin typeface="+mn-lt"/>
                <a:ea typeface="+mn-ea"/>
                <a:cs typeface="+mn-cs"/>
                <a:sym typeface="Calibri"/>
              </a:rPr>
              <a:t>：指定許可權範圍的檔或目錄的該選項許可權設置；</a:t>
            </a:r>
          </a:p>
          <a:p>
            <a:r>
              <a:rPr lang="zh-TW" altLang="zh-TW" sz="1200" b="1" dirty="0" smtClean="0">
                <a:effectLst/>
                <a:latin typeface="+mn-lt"/>
                <a:ea typeface="+mn-ea"/>
                <a:cs typeface="+mn-cs"/>
                <a:sym typeface="Calibri"/>
              </a:rPr>
              <a:t>參數</a:t>
            </a:r>
            <a:endParaRPr lang="zh-TW" altLang="zh-TW" sz="1200" dirty="0" smtClean="0">
              <a:effectLst/>
              <a:latin typeface="+mn-lt"/>
              <a:ea typeface="+mn-ea"/>
              <a:cs typeface="+mn-cs"/>
              <a:sym typeface="Calibri"/>
            </a:endParaRPr>
          </a:p>
          <a:p>
            <a:r>
              <a:rPr lang="zh-TW" altLang="zh-TW" sz="1200" dirty="0" smtClean="0">
                <a:effectLst/>
                <a:latin typeface="+mn-lt"/>
                <a:ea typeface="+mn-ea"/>
                <a:cs typeface="+mn-cs"/>
                <a:sym typeface="Calibri"/>
              </a:rPr>
              <a:t>許可權模式：指定檔的許可權模式；</a:t>
            </a:r>
            <a:r>
              <a:rPr lang="en-US" altLang="zh-TW" sz="1200" dirty="0" smtClean="0">
                <a:effectLst/>
                <a:latin typeface="+mn-lt"/>
                <a:ea typeface="+mn-ea"/>
                <a:cs typeface="+mn-cs"/>
                <a:sym typeface="Calibri"/>
              </a:rPr>
              <a:t/>
            </a:r>
            <a:br>
              <a:rPr lang="en-US" altLang="zh-TW" sz="1200" dirty="0" smtClean="0">
                <a:effectLst/>
                <a:latin typeface="+mn-lt"/>
                <a:ea typeface="+mn-ea"/>
                <a:cs typeface="+mn-cs"/>
                <a:sym typeface="Calibri"/>
              </a:rPr>
            </a:br>
            <a:r>
              <a:rPr lang="zh-TW" altLang="zh-TW" sz="1200" dirty="0" smtClean="0">
                <a:effectLst/>
                <a:latin typeface="+mn-lt"/>
                <a:ea typeface="+mn-ea"/>
                <a:cs typeface="+mn-cs"/>
                <a:sym typeface="Calibri"/>
              </a:rPr>
              <a:t>文件：要改變許可權的檔。</a:t>
            </a:r>
          </a:p>
          <a:p>
            <a:r>
              <a:rPr lang="zh-TW" altLang="zh-TW" sz="1200" b="1" dirty="0" smtClean="0">
                <a:effectLst/>
                <a:latin typeface="+mn-lt"/>
                <a:ea typeface="+mn-ea"/>
                <a:cs typeface="+mn-cs"/>
                <a:sym typeface="Calibri"/>
              </a:rPr>
              <a:t>知識擴展和實例</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Linux</a:t>
            </a:r>
            <a:r>
              <a:rPr lang="zh-TW" altLang="zh-TW" sz="1200" dirty="0" smtClean="0">
                <a:effectLst/>
                <a:latin typeface="+mn-lt"/>
                <a:ea typeface="+mn-ea"/>
                <a:cs typeface="+mn-cs"/>
                <a:sym typeface="Calibri"/>
              </a:rPr>
              <a:t>用 戶分為：擁有者、組群</a:t>
            </a:r>
            <a:r>
              <a:rPr lang="en-US" altLang="zh-TW" sz="1200" dirty="0" smtClean="0">
                <a:effectLst/>
                <a:latin typeface="+mn-lt"/>
                <a:ea typeface="+mn-ea"/>
                <a:cs typeface="+mn-cs"/>
                <a:sym typeface="Calibri"/>
              </a:rPr>
              <a:t>(Group)</a:t>
            </a:r>
            <a:r>
              <a:rPr lang="zh-TW" altLang="zh-TW" sz="1200" dirty="0" smtClean="0">
                <a:effectLst/>
                <a:latin typeface="+mn-lt"/>
                <a:ea typeface="+mn-ea"/>
                <a:cs typeface="+mn-cs"/>
                <a:sym typeface="Calibri"/>
              </a:rPr>
              <a:t>、其他（</a:t>
            </a:r>
            <a:r>
              <a:rPr lang="en-US" altLang="zh-TW" sz="1200" dirty="0" smtClean="0">
                <a:effectLst/>
                <a:latin typeface="+mn-lt"/>
                <a:ea typeface="+mn-ea"/>
                <a:cs typeface="+mn-cs"/>
                <a:sym typeface="Calibri"/>
              </a:rPr>
              <a:t>other</a:t>
            </a:r>
            <a:r>
              <a:rPr lang="zh-TW" altLang="zh-TW" sz="1200" dirty="0" smtClean="0">
                <a:effectLst/>
                <a:latin typeface="+mn-lt"/>
                <a:ea typeface="+mn-ea"/>
                <a:cs typeface="+mn-cs"/>
                <a:sym typeface="Calibri"/>
              </a:rPr>
              <a:t>），</a:t>
            </a:r>
            <a:r>
              <a:rPr lang="en-US" altLang="zh-TW" sz="1200" dirty="0" smtClean="0">
                <a:effectLst/>
                <a:latin typeface="+mn-lt"/>
                <a:ea typeface="+mn-ea"/>
                <a:cs typeface="+mn-cs"/>
                <a:sym typeface="Calibri"/>
              </a:rPr>
              <a:t>Linux</a:t>
            </a:r>
            <a:r>
              <a:rPr lang="zh-TW" altLang="zh-TW" sz="1200" dirty="0" smtClean="0">
                <a:effectLst/>
                <a:latin typeface="+mn-lt"/>
                <a:ea typeface="+mn-ea"/>
                <a:cs typeface="+mn-cs"/>
                <a:sym typeface="Calibri"/>
              </a:rPr>
              <a:t>系統中，</a:t>
            </a:r>
          </a:p>
          <a:p>
            <a:r>
              <a:rPr lang="zh-TW" altLang="zh-TW" sz="1200" dirty="0" smtClean="0">
                <a:effectLst/>
                <a:latin typeface="+mn-lt"/>
                <a:ea typeface="+mn-ea"/>
                <a:cs typeface="+mn-cs"/>
                <a:sym typeface="Calibri"/>
              </a:rPr>
              <a:t>預設的情況下，系統中所有的帳號與一般身份使用者，以及</a:t>
            </a:r>
            <a:r>
              <a:rPr lang="en-US" altLang="zh-TW" sz="1200" dirty="0" smtClean="0">
                <a:effectLst/>
                <a:latin typeface="+mn-lt"/>
                <a:ea typeface="+mn-ea"/>
                <a:cs typeface="+mn-cs"/>
                <a:sym typeface="Calibri"/>
              </a:rPr>
              <a:t>root</a:t>
            </a:r>
            <a:r>
              <a:rPr lang="zh-TW" altLang="zh-TW" sz="1200" dirty="0" smtClean="0">
                <a:effectLst/>
                <a:latin typeface="+mn-lt"/>
                <a:ea typeface="+mn-ea"/>
                <a:cs typeface="+mn-cs"/>
                <a:sym typeface="Calibri"/>
              </a:rPr>
              <a:t>的相關信 息， 都是記錄在</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hlinkClick r:id="rId5" tooltip="passwd命令"/>
              </a:rPr>
              <a:t>passwd</a:t>
            </a:r>
            <a:r>
              <a:rPr lang="zh-TW" altLang="zh-TW" sz="1200" dirty="0" smtClean="0">
                <a:effectLst/>
                <a:latin typeface="+mn-lt"/>
                <a:ea typeface="+mn-ea"/>
                <a:cs typeface="+mn-cs"/>
                <a:sym typeface="Calibri"/>
              </a:rPr>
              <a:t>文件中。</a:t>
            </a:r>
          </a:p>
          <a:p>
            <a:r>
              <a:rPr lang="zh-TW" altLang="zh-TW" sz="1200" dirty="0" smtClean="0">
                <a:effectLst/>
                <a:latin typeface="+mn-lt"/>
                <a:ea typeface="+mn-ea"/>
                <a:cs typeface="+mn-cs"/>
                <a:sym typeface="Calibri"/>
              </a:rPr>
              <a:t>每個人的密碼則是記錄在</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/shadow</a:t>
            </a:r>
            <a:r>
              <a:rPr lang="zh-TW" altLang="zh-TW" sz="1200" dirty="0" smtClean="0">
                <a:effectLst/>
                <a:latin typeface="+mn-lt"/>
                <a:ea typeface="+mn-ea"/>
                <a:cs typeface="+mn-cs"/>
                <a:sym typeface="Calibri"/>
              </a:rPr>
              <a:t>檔下。 </a:t>
            </a:r>
          </a:p>
          <a:p>
            <a:r>
              <a:rPr lang="zh-TW" altLang="zh-TW" sz="1200" dirty="0" smtClean="0">
                <a:effectLst/>
                <a:latin typeface="+mn-lt"/>
                <a:ea typeface="+mn-ea"/>
                <a:cs typeface="+mn-cs"/>
                <a:sym typeface="Calibri"/>
              </a:rPr>
              <a:t>此外，所有的組群名稱記錄在</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/group</a:t>
            </a:r>
            <a:r>
              <a:rPr lang="zh-TW" altLang="zh-TW" sz="1200" dirty="0" smtClean="0">
                <a:effectLst/>
                <a:latin typeface="+mn-lt"/>
                <a:ea typeface="+mn-ea"/>
                <a:cs typeface="+mn-cs"/>
                <a:sym typeface="Calibri"/>
              </a:rPr>
              <a:t>內！</a:t>
            </a:r>
          </a:p>
          <a:p>
            <a:r>
              <a:rPr lang="en-US" altLang="zh-TW" sz="1200" dirty="0" err="1" smtClean="0">
                <a:effectLst/>
                <a:latin typeface="+mn-lt"/>
                <a:ea typeface="+mn-ea"/>
                <a:cs typeface="+mn-cs"/>
                <a:sym typeface="Calibri"/>
              </a:rPr>
              <a:t>linux</a:t>
            </a:r>
            <a:r>
              <a:rPr lang="zh-TW" altLang="zh-TW" sz="1200" dirty="0" smtClean="0">
                <a:effectLst/>
                <a:latin typeface="+mn-lt"/>
                <a:ea typeface="+mn-ea"/>
                <a:cs typeface="+mn-cs"/>
                <a:sym typeface="Calibri"/>
              </a:rPr>
              <a:t>檔的用戶許可權的分析圖</a:t>
            </a:r>
          </a:p>
          <a:p>
            <a:r>
              <a:rPr lang="zh-TW" altLang="zh-TW" sz="1200" dirty="0" smtClean="0">
                <a:effectLst/>
                <a:latin typeface="+mn-lt"/>
                <a:ea typeface="+mn-ea"/>
                <a:cs typeface="+mn-cs"/>
                <a:sym typeface="Calibri"/>
              </a:rPr>
              <a:t>例：</a:t>
            </a:r>
            <a:r>
              <a:rPr lang="en-US" altLang="zh-TW" sz="1200" dirty="0" err="1" smtClean="0">
                <a:effectLst/>
                <a:latin typeface="+mn-lt"/>
                <a:ea typeface="+mn-ea"/>
                <a:cs typeface="+mn-cs"/>
                <a:sym typeface="Calibri"/>
              </a:rPr>
              <a:t>rwx</a:t>
            </a:r>
            <a:r>
              <a:rPr lang="zh-TW"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rw</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　</a:t>
            </a:r>
            <a:r>
              <a:rPr lang="en-US" altLang="zh-TW" sz="1200" dirty="0" smtClean="0">
                <a:effectLst/>
                <a:latin typeface="+mn-lt"/>
                <a:ea typeface="+mn-ea"/>
                <a:cs typeface="+mn-cs"/>
                <a:sym typeface="Calibri"/>
              </a:rPr>
              <a:t>r--</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r=</a:t>
            </a:r>
            <a:r>
              <a:rPr lang="zh-TW" altLang="zh-TW" sz="1200" dirty="0" smtClean="0">
                <a:effectLst/>
                <a:latin typeface="+mn-lt"/>
                <a:ea typeface="+mn-ea"/>
                <a:cs typeface="+mn-cs"/>
                <a:sym typeface="Calibri"/>
              </a:rPr>
              <a:t>讀取屬性　　</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值＝</a:t>
            </a:r>
            <a:r>
              <a:rPr lang="en-US" altLang="zh-TW" sz="1200" dirty="0" smtClean="0">
                <a:effectLst/>
                <a:latin typeface="+mn-lt"/>
                <a:ea typeface="+mn-ea"/>
                <a:cs typeface="+mn-cs"/>
                <a:sym typeface="Calibri"/>
              </a:rPr>
              <a:t>4</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w=</a:t>
            </a:r>
            <a:r>
              <a:rPr lang="zh-TW" altLang="zh-TW" sz="1200" dirty="0" smtClean="0">
                <a:effectLst/>
                <a:latin typeface="+mn-lt"/>
                <a:ea typeface="+mn-ea"/>
                <a:cs typeface="+mn-cs"/>
                <a:sym typeface="Calibri"/>
              </a:rPr>
              <a:t>寫入屬性　　</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值＝</a:t>
            </a:r>
            <a:r>
              <a:rPr lang="en-US" altLang="zh-TW" sz="1200" dirty="0" smtClean="0">
                <a:effectLst/>
                <a:latin typeface="+mn-lt"/>
                <a:ea typeface="+mn-ea"/>
                <a:cs typeface="+mn-cs"/>
                <a:sym typeface="Calibri"/>
              </a:rPr>
              <a:t>2</a:t>
            </a:r>
            <a:br>
              <a:rPr lang="en-US" altLang="zh-TW" sz="1200" dirty="0" smtClean="0">
                <a:effectLst/>
                <a:latin typeface="+mn-lt"/>
                <a:ea typeface="+mn-ea"/>
                <a:cs typeface="+mn-cs"/>
                <a:sym typeface="Calibri"/>
              </a:rPr>
            </a:br>
            <a:r>
              <a:rPr lang="en-US" altLang="zh-TW" sz="1200" dirty="0" smtClean="0">
                <a:effectLst/>
                <a:latin typeface="+mn-lt"/>
                <a:ea typeface="+mn-ea"/>
                <a:cs typeface="+mn-cs"/>
                <a:sym typeface="Calibri"/>
              </a:rPr>
              <a:t>x=</a:t>
            </a:r>
            <a:r>
              <a:rPr lang="zh-TW" altLang="zh-TW" sz="1200" dirty="0" smtClean="0">
                <a:effectLst/>
                <a:latin typeface="+mn-lt"/>
                <a:ea typeface="+mn-ea"/>
                <a:cs typeface="+mn-cs"/>
                <a:sym typeface="Calibri"/>
              </a:rPr>
              <a:t>執行屬性　　</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值＝</a:t>
            </a:r>
            <a:r>
              <a:rPr lang="en-US" altLang="zh-TW" sz="1200" dirty="0" smtClean="0">
                <a:effectLst/>
                <a:latin typeface="+mn-lt"/>
                <a:ea typeface="+mn-ea"/>
                <a:cs typeface="+mn-cs"/>
                <a:sym typeface="Calibri"/>
              </a:rPr>
              <a:t>1</a:t>
            </a:r>
            <a:endParaRPr lang="zh-TW" altLang="zh-TW" sz="1200" dirty="0" smtClean="0">
              <a:effectLst/>
              <a:latin typeface="+mn-lt"/>
              <a:ea typeface="+mn-ea"/>
              <a:cs typeface="+mn-cs"/>
              <a:sym typeface="Calibri"/>
            </a:endParaRPr>
          </a:p>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u+x,g+w</a:t>
            </a:r>
            <a:r>
              <a:rPr lang="en-US" altLang="zh-TW" sz="1200" dirty="0" smtClean="0">
                <a:effectLst/>
                <a:latin typeface="+mn-lt"/>
                <a:ea typeface="+mn-ea"/>
                <a:cs typeface="+mn-cs"/>
                <a:sym typeface="Calibri"/>
              </a:rPr>
              <a:t> f01</a:t>
            </a:r>
            <a:r>
              <a:rPr lang="zh-TW" altLang="zh-TW" sz="1200" dirty="0" smtClean="0">
                <a:effectLst/>
                <a:latin typeface="+mn-lt"/>
                <a:ea typeface="+mn-ea"/>
                <a:cs typeface="+mn-cs"/>
                <a:sym typeface="Calibri"/>
              </a:rPr>
              <a:t>　　</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為檔</a:t>
            </a:r>
            <a:r>
              <a:rPr lang="en-US" altLang="zh-TW" sz="1200" dirty="0" smtClean="0">
                <a:effectLst/>
                <a:latin typeface="+mn-lt"/>
                <a:ea typeface="+mn-ea"/>
                <a:cs typeface="+mn-cs"/>
                <a:sym typeface="Calibri"/>
              </a:rPr>
              <a:t>f01</a:t>
            </a:r>
            <a:r>
              <a:rPr lang="zh-TW" altLang="zh-TW" sz="1200" dirty="0" smtClean="0">
                <a:effectLst/>
                <a:latin typeface="+mn-lt"/>
                <a:ea typeface="+mn-ea"/>
                <a:cs typeface="+mn-cs"/>
                <a:sym typeface="Calibri"/>
              </a:rPr>
              <a:t>設置自己可以執行，組員可以寫入的許可權</a:t>
            </a:r>
          </a:p>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 u=</a:t>
            </a:r>
            <a:r>
              <a:rPr lang="en-US" altLang="zh-TW" sz="1200" dirty="0" err="1" smtClean="0">
                <a:effectLst/>
                <a:latin typeface="+mn-lt"/>
                <a:ea typeface="+mn-ea"/>
                <a:cs typeface="+mn-cs"/>
                <a:sym typeface="Calibri"/>
              </a:rPr>
              <a:t>rwx,g</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rw,o</a:t>
            </a:r>
            <a:r>
              <a:rPr lang="en-US" altLang="zh-TW" sz="1200" dirty="0" smtClean="0">
                <a:effectLst/>
                <a:latin typeface="+mn-lt"/>
                <a:ea typeface="+mn-ea"/>
                <a:cs typeface="+mn-cs"/>
                <a:sym typeface="Calibri"/>
              </a:rPr>
              <a:t>=r f01</a:t>
            </a:r>
            <a:endParaRPr lang="zh-TW" altLang="zh-TW" sz="1200" dirty="0" smtClean="0">
              <a:effectLst/>
              <a:latin typeface="+mn-lt"/>
              <a:ea typeface="+mn-ea"/>
              <a:cs typeface="+mn-cs"/>
              <a:sym typeface="Calibri"/>
            </a:endParaRPr>
          </a:p>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 764 f01</a:t>
            </a:r>
            <a:endParaRPr lang="zh-TW" altLang="zh-TW" sz="1200" dirty="0" smtClean="0">
              <a:effectLst/>
              <a:latin typeface="+mn-lt"/>
              <a:ea typeface="+mn-ea"/>
              <a:cs typeface="+mn-cs"/>
              <a:sym typeface="Calibri"/>
            </a:endParaRPr>
          </a:p>
          <a:p>
            <a:r>
              <a:rPr lang="en-US" altLang="zh-TW" sz="1200" dirty="0" err="1" smtClean="0">
                <a:effectLst/>
                <a:latin typeface="+mn-lt"/>
                <a:ea typeface="+mn-ea"/>
                <a:cs typeface="+mn-cs"/>
                <a:sym typeface="Calibri"/>
              </a:rPr>
              <a:t>chmod</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a+x</a:t>
            </a:r>
            <a:r>
              <a:rPr lang="en-US" altLang="zh-TW" sz="1200" dirty="0" smtClean="0">
                <a:effectLst/>
                <a:latin typeface="+mn-lt"/>
                <a:ea typeface="+mn-ea"/>
                <a:cs typeface="+mn-cs"/>
                <a:sym typeface="Calibri"/>
              </a:rPr>
              <a:t> f01</a:t>
            </a:r>
            <a:r>
              <a:rPr lang="zh-TW" altLang="zh-TW" sz="1200" dirty="0" smtClean="0">
                <a:effectLst/>
                <a:latin typeface="+mn-lt"/>
                <a:ea typeface="+mn-ea"/>
                <a:cs typeface="+mn-cs"/>
                <a:sym typeface="Calibri"/>
              </a:rPr>
              <a:t>　　</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對檔</a:t>
            </a:r>
            <a:r>
              <a:rPr lang="en-US" altLang="zh-TW" sz="1200" dirty="0" smtClean="0">
                <a:effectLst/>
                <a:latin typeface="+mn-lt"/>
                <a:ea typeface="+mn-ea"/>
                <a:cs typeface="+mn-cs"/>
                <a:sym typeface="Calibri"/>
              </a:rPr>
              <a:t>f01</a:t>
            </a:r>
            <a:r>
              <a:rPr lang="zh-TW" altLang="zh-TW" sz="1200" dirty="0" smtClean="0">
                <a:effectLst/>
                <a:latin typeface="+mn-lt"/>
                <a:ea typeface="+mn-ea"/>
                <a:cs typeface="+mn-cs"/>
                <a:sym typeface="Calibri"/>
              </a:rPr>
              <a:t>的</a:t>
            </a:r>
            <a:r>
              <a:rPr lang="en-US" altLang="zh-TW" sz="1200" dirty="0" err="1" smtClean="0">
                <a:effectLst/>
                <a:latin typeface="+mn-lt"/>
                <a:ea typeface="+mn-ea"/>
                <a:cs typeface="+mn-cs"/>
                <a:sym typeface="Calibri"/>
              </a:rPr>
              <a:t>u,g,o</a:t>
            </a:r>
            <a:r>
              <a:rPr lang="zh-TW" altLang="zh-TW" sz="1200" dirty="0" smtClean="0">
                <a:effectLst/>
                <a:latin typeface="+mn-lt"/>
                <a:ea typeface="+mn-ea"/>
                <a:cs typeface="+mn-cs"/>
                <a:sym typeface="Calibri"/>
              </a:rPr>
              <a:t>都設置可執行屬性</a:t>
            </a:r>
          </a:p>
          <a:p>
            <a:r>
              <a:rPr lang="zh-TW" altLang="zh-TW" sz="1200" dirty="0" smtClean="0">
                <a:effectLst/>
                <a:latin typeface="+mn-lt"/>
                <a:ea typeface="+mn-ea"/>
                <a:cs typeface="+mn-cs"/>
                <a:sym typeface="Calibri"/>
              </a:rPr>
              <a:t>檔的屬主和屬組屬性設置</a:t>
            </a:r>
          </a:p>
          <a:p>
            <a:r>
              <a:rPr lang="en-US" altLang="zh-TW" sz="1200" u="none" strike="noStrike" dirty="0" err="1" smtClean="0">
                <a:effectLst/>
                <a:latin typeface="+mn-lt"/>
                <a:ea typeface="+mn-ea"/>
                <a:cs typeface="+mn-cs"/>
                <a:sym typeface="Calibri"/>
                <a:hlinkClick r:id="rId6" tooltip="chown命令"/>
              </a:rPr>
              <a:t>chown</a:t>
            </a:r>
            <a:r>
              <a:rPr lang="en-US" altLang="zh-TW" sz="1200" dirty="0" smtClean="0">
                <a:effectLst/>
                <a:latin typeface="+mn-lt"/>
                <a:ea typeface="+mn-ea"/>
                <a:cs typeface="+mn-cs"/>
                <a:sym typeface="Calibri"/>
              </a:rPr>
              <a:t> </a:t>
            </a:r>
            <a:r>
              <a:rPr lang="en-US" altLang="zh-TW" sz="1200" dirty="0" err="1" smtClean="0">
                <a:effectLst/>
                <a:latin typeface="+mn-lt"/>
                <a:ea typeface="+mn-ea"/>
                <a:cs typeface="+mn-cs"/>
                <a:sym typeface="Calibri"/>
              </a:rPr>
              <a:t>user:market</a:t>
            </a:r>
            <a:r>
              <a:rPr lang="en-US" altLang="zh-TW" sz="1200" dirty="0" smtClean="0">
                <a:effectLst/>
                <a:latin typeface="+mn-lt"/>
                <a:ea typeface="+mn-ea"/>
                <a:cs typeface="+mn-cs"/>
                <a:sym typeface="Calibri"/>
              </a:rPr>
              <a:t> f01</a:t>
            </a:r>
            <a:r>
              <a:rPr lang="zh-TW" altLang="zh-TW" sz="1200" dirty="0" smtClean="0">
                <a:effectLst/>
                <a:latin typeface="+mn-lt"/>
                <a:ea typeface="+mn-ea"/>
                <a:cs typeface="+mn-cs"/>
                <a:sym typeface="Calibri"/>
              </a:rPr>
              <a:t>　　</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把文件</a:t>
            </a:r>
            <a:r>
              <a:rPr lang="en-US" altLang="zh-TW" sz="1200" dirty="0" smtClean="0">
                <a:effectLst/>
                <a:latin typeface="+mn-lt"/>
                <a:ea typeface="+mn-ea"/>
                <a:cs typeface="+mn-cs"/>
                <a:sym typeface="Calibri"/>
              </a:rPr>
              <a:t>f01</a:t>
            </a:r>
            <a:r>
              <a:rPr lang="zh-TW" altLang="zh-TW" sz="1200" dirty="0" smtClean="0">
                <a:effectLst/>
                <a:latin typeface="+mn-lt"/>
                <a:ea typeface="+mn-ea"/>
                <a:cs typeface="+mn-cs"/>
                <a:sym typeface="Calibri"/>
              </a:rPr>
              <a:t>給</a:t>
            </a:r>
            <a:r>
              <a:rPr lang="en-US" altLang="zh-TW" sz="1200" dirty="0" err="1" smtClean="0">
                <a:effectLst/>
                <a:latin typeface="+mn-lt"/>
                <a:ea typeface="+mn-ea"/>
                <a:cs typeface="+mn-cs"/>
                <a:sym typeface="Calibri"/>
              </a:rPr>
              <a:t>uesr</a:t>
            </a:r>
            <a:r>
              <a:rPr lang="zh-TW" altLang="zh-TW" sz="1200" dirty="0" smtClean="0">
                <a:effectLst/>
                <a:latin typeface="+mn-lt"/>
                <a:ea typeface="+mn-ea"/>
                <a:cs typeface="+mn-cs"/>
                <a:sym typeface="Calibri"/>
              </a:rPr>
              <a:t>，添加到</a:t>
            </a:r>
            <a:r>
              <a:rPr lang="en-US" altLang="zh-TW" sz="1200" dirty="0" smtClean="0">
                <a:effectLst/>
                <a:latin typeface="+mn-lt"/>
                <a:ea typeface="+mn-ea"/>
                <a:cs typeface="+mn-cs"/>
                <a:sym typeface="Calibri"/>
              </a:rPr>
              <a:t>market</a:t>
            </a:r>
            <a:r>
              <a:rPr lang="zh-TW" altLang="zh-TW" sz="1200" dirty="0" smtClean="0">
                <a:effectLst/>
                <a:latin typeface="+mn-lt"/>
                <a:ea typeface="+mn-ea"/>
                <a:cs typeface="+mn-cs"/>
                <a:sym typeface="Calibri"/>
              </a:rPr>
              <a:t>組</a:t>
            </a:r>
          </a:p>
          <a:p>
            <a:r>
              <a:rPr lang="en-US" altLang="zh-TW" sz="1200" dirty="0" err="1" smtClean="0">
                <a:effectLst/>
                <a:latin typeface="+mn-lt"/>
                <a:ea typeface="+mn-ea"/>
                <a:cs typeface="+mn-cs"/>
                <a:sym typeface="Calibri"/>
              </a:rPr>
              <a:t>ll</a:t>
            </a:r>
            <a:r>
              <a:rPr lang="en-US" altLang="zh-TW" sz="1200" dirty="0" smtClean="0">
                <a:effectLst/>
                <a:latin typeface="+mn-lt"/>
                <a:ea typeface="+mn-ea"/>
                <a:cs typeface="+mn-cs"/>
                <a:sym typeface="Calibri"/>
              </a:rPr>
              <a:t> -d f1  </a:t>
            </a:r>
            <a:r>
              <a:rPr lang="zh-TW" altLang="zh-TW" sz="1200" dirty="0" smtClean="0">
                <a:effectLst/>
                <a:latin typeface="+mn-lt"/>
                <a:ea typeface="+mn-ea"/>
                <a:cs typeface="+mn-cs"/>
                <a:sym typeface="Calibri"/>
              </a:rPr>
              <a:t>查看目錄</a:t>
            </a:r>
            <a:r>
              <a:rPr lang="en-US" altLang="zh-TW" sz="1200" dirty="0" smtClean="0">
                <a:effectLst/>
                <a:latin typeface="+mn-lt"/>
                <a:ea typeface="+mn-ea"/>
                <a:cs typeface="+mn-cs"/>
                <a:sym typeface="Calibri"/>
              </a:rPr>
              <a:t>f1</a:t>
            </a:r>
            <a:r>
              <a:rPr lang="zh-TW" altLang="zh-TW" sz="1200" dirty="0" smtClean="0">
                <a:effectLst/>
                <a:latin typeface="+mn-lt"/>
                <a:ea typeface="+mn-ea"/>
                <a:cs typeface="+mn-cs"/>
                <a:sym typeface="Calibri"/>
              </a:rPr>
              <a:t>的屬性</a:t>
            </a: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endParaRPr lang="zh-TW" altLang="en-US" dirty="0"/>
          </a:p>
        </p:txBody>
      </p:sp>
    </p:spTree>
    <p:extLst>
      <p:ext uri="{BB962C8B-B14F-4D97-AF65-F5344CB8AC3E}">
        <p14:creationId xmlns:p14="http://schemas.microsoft.com/office/powerpoint/2010/main" val="3834729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DNS</a:t>
            </a:r>
          </a:p>
          <a:p>
            <a:r>
              <a:rPr lang="en-US" altLang="zh-TW" smtClean="0"/>
              <a:t>120.96.80.1</a:t>
            </a:r>
          </a:p>
          <a:p>
            <a:r>
              <a:rPr lang="zh-TW" altLang="en-US" smtClean="0"/>
              <a:t>網段</a:t>
            </a:r>
          </a:p>
          <a:p>
            <a:r>
              <a:rPr lang="en-US" altLang="zh-TW" smtClean="0"/>
              <a:t>120.96.143.X</a:t>
            </a:r>
          </a:p>
          <a:p>
            <a:r>
              <a:rPr lang="en-US" altLang="zh-TW" smtClean="0"/>
              <a:t>ip-Gateway</a:t>
            </a:r>
          </a:p>
          <a:p>
            <a:r>
              <a:rPr lang="en-US" altLang="zh-TW" smtClean="0"/>
              <a:t>120.96.143.254</a:t>
            </a:r>
            <a:endParaRPr lang="zh-TW" altLang="en-US"/>
          </a:p>
        </p:txBody>
      </p:sp>
      <p:sp>
        <p:nvSpPr>
          <p:cNvPr id="4" name="投影片編號版面配置區 3"/>
          <p:cNvSpPr>
            <a:spLocks noGrp="1"/>
          </p:cNvSpPr>
          <p:nvPr>
            <p:ph type="sldNum" sz="quarter" idx="10"/>
          </p:nvPr>
        </p:nvSpPr>
        <p:spPr/>
        <p:txBody>
          <a:bodyPr/>
          <a:lstStyle/>
          <a:p>
            <a:fld id="{FCEFB86D-4AED-4931-9179-744333E78AF4}" type="slidenum">
              <a:rPr lang="zh-TW" altLang="en-US" smtClean="0"/>
              <a:t>12</a:t>
            </a:fld>
            <a:endParaRPr lang="zh-TW" altLang="en-US"/>
          </a:p>
        </p:txBody>
      </p:sp>
    </p:spTree>
    <p:extLst>
      <p:ext uri="{BB962C8B-B14F-4D97-AF65-F5344CB8AC3E}">
        <p14:creationId xmlns:p14="http://schemas.microsoft.com/office/powerpoint/2010/main" val="2057791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dirty="0" smtClean="0">
                <a:effectLst/>
                <a:latin typeface="+mn-lt"/>
                <a:ea typeface="+mn-ea"/>
                <a:cs typeface="+mn-cs"/>
                <a:sym typeface="Calibri"/>
              </a:rPr>
              <a:t>在</a:t>
            </a:r>
            <a:r>
              <a:rPr lang="en-US" altLang="zh-TW" sz="1200" b="0" i="0" dirty="0" smtClean="0">
                <a:effectLst/>
                <a:latin typeface="+mn-lt"/>
                <a:ea typeface="+mn-ea"/>
                <a:cs typeface="+mn-cs"/>
                <a:sym typeface="Calibri"/>
              </a:rPr>
              <a:t>Linux</a:t>
            </a:r>
            <a:r>
              <a:rPr lang="zh-TW" altLang="en-US" sz="1200" b="0" i="0" dirty="0" smtClean="0">
                <a:effectLst/>
                <a:latin typeface="+mn-lt"/>
                <a:ea typeface="+mn-ea"/>
                <a:cs typeface="+mn-cs"/>
                <a:sym typeface="Calibri"/>
              </a:rPr>
              <a:t>指令中，我們很常會使用到一個符號就是「</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」，這個符號的作用是用來連結一個命令的輸出與輸入，舉個例子來說</a:t>
            </a:r>
            <a:r>
              <a:rPr lang="zh-TW" altLang="en-US" dirty="0" smtClean="0"/>
              <a:t/>
            </a:r>
            <a:br>
              <a:rPr lang="zh-TW" altLang="en-US" dirty="0" smtClean="0"/>
            </a:br>
            <a:r>
              <a:rPr lang="en-US" altLang="zh-TW" sz="1200" b="0" i="0" dirty="0" smtClean="0">
                <a:effectLst/>
                <a:latin typeface="+mn-lt"/>
                <a:ea typeface="+mn-ea"/>
                <a:cs typeface="+mn-cs"/>
                <a:sym typeface="Calibri"/>
              </a:rPr>
              <a:t>ls | more</a:t>
            </a:r>
          </a:p>
          <a:p>
            <a:r>
              <a:rPr lang="en-US" altLang="zh-TW" sz="1200" b="0" i="0" dirty="0" smtClean="0">
                <a:effectLst/>
                <a:latin typeface="+mn-lt"/>
                <a:ea typeface="+mn-ea"/>
                <a:cs typeface="+mn-cs"/>
                <a:sym typeface="Calibri"/>
              </a:rPr>
              <a:t>shell</a:t>
            </a:r>
            <a:r>
              <a:rPr lang="zh-TW" altLang="en-US" sz="1200" b="0" i="0" dirty="0" smtClean="0">
                <a:effectLst/>
                <a:latin typeface="+mn-lt"/>
                <a:ea typeface="+mn-ea"/>
                <a:cs typeface="+mn-cs"/>
                <a:sym typeface="Calibri"/>
              </a:rPr>
              <a:t>會先執行</a:t>
            </a:r>
            <a:r>
              <a:rPr lang="en-US" altLang="zh-TW" sz="1200" b="0" i="0" dirty="0" smtClean="0">
                <a:effectLst/>
                <a:latin typeface="+mn-lt"/>
                <a:ea typeface="+mn-ea"/>
                <a:cs typeface="+mn-cs"/>
                <a:sym typeface="Calibri"/>
              </a:rPr>
              <a:t>ls</a:t>
            </a:r>
            <a:r>
              <a:rPr lang="zh-TW" altLang="en-US" sz="1200" b="0" i="0" dirty="0" smtClean="0">
                <a:effectLst/>
                <a:latin typeface="+mn-lt"/>
                <a:ea typeface="+mn-ea"/>
                <a:cs typeface="+mn-cs"/>
                <a:sym typeface="Calibri"/>
              </a:rPr>
              <a:t>指令，再將</a:t>
            </a:r>
            <a:r>
              <a:rPr lang="en-US" altLang="zh-TW" sz="1200" b="0" i="0" dirty="0" smtClean="0">
                <a:effectLst/>
                <a:latin typeface="+mn-lt"/>
                <a:ea typeface="+mn-ea"/>
                <a:cs typeface="+mn-cs"/>
                <a:sym typeface="Calibri"/>
              </a:rPr>
              <a:t>ls</a:t>
            </a:r>
            <a:r>
              <a:rPr lang="zh-TW" altLang="en-US" sz="1200" b="0" i="0" dirty="0" smtClean="0">
                <a:effectLst/>
                <a:latin typeface="+mn-lt"/>
                <a:ea typeface="+mn-ea"/>
                <a:cs typeface="+mn-cs"/>
                <a:sym typeface="Calibri"/>
              </a:rPr>
              <a:t>的輸出結果</a:t>
            </a:r>
            <a:r>
              <a:rPr lang="en-US" altLang="zh-TW" sz="1200" b="0" i="0" dirty="0" smtClean="0">
                <a:effectLst/>
                <a:latin typeface="+mn-lt"/>
                <a:ea typeface="+mn-ea"/>
                <a:cs typeface="+mn-cs"/>
                <a:sym typeface="Calibri"/>
              </a:rPr>
              <a:t>(standard output</a:t>
            </a:r>
            <a:r>
              <a:rPr lang="zh-TW" altLang="en-US" sz="1200" b="0" i="0" dirty="0" smtClean="0">
                <a:effectLst/>
                <a:latin typeface="+mn-lt"/>
                <a:ea typeface="+mn-ea"/>
                <a:cs typeface="+mn-cs"/>
                <a:sym typeface="Calibri"/>
              </a:rPr>
              <a:t>，簡稱</a:t>
            </a:r>
            <a:r>
              <a:rPr lang="en-US" altLang="zh-TW" sz="1200" b="0" i="0" dirty="0" smtClean="0">
                <a:effectLst/>
                <a:latin typeface="+mn-lt"/>
                <a:ea typeface="+mn-ea"/>
                <a:cs typeface="+mn-cs"/>
                <a:sym typeface="Calibri"/>
              </a:rPr>
              <a:t>STDOUT)</a:t>
            </a:r>
            <a:r>
              <a:rPr lang="zh-TW" altLang="en-US" sz="1200" b="0" i="0" dirty="0" smtClean="0">
                <a:effectLst/>
                <a:latin typeface="+mn-lt"/>
                <a:ea typeface="+mn-ea"/>
                <a:cs typeface="+mn-cs"/>
                <a:sym typeface="Calibri"/>
              </a:rPr>
              <a:t>當作</a:t>
            </a:r>
            <a:r>
              <a:rPr lang="en-US" altLang="zh-TW" sz="1200" b="0" i="0" dirty="0" smtClean="0">
                <a:effectLst/>
                <a:latin typeface="+mn-lt"/>
                <a:ea typeface="+mn-ea"/>
                <a:cs typeface="+mn-cs"/>
                <a:sym typeface="Calibri"/>
              </a:rPr>
              <a:t>more</a:t>
            </a:r>
            <a:r>
              <a:rPr lang="zh-TW" altLang="en-US" sz="1200" b="0" i="0" dirty="0" smtClean="0">
                <a:effectLst/>
                <a:latin typeface="+mn-lt"/>
                <a:ea typeface="+mn-ea"/>
                <a:cs typeface="+mn-cs"/>
                <a:sym typeface="Calibri"/>
              </a:rPr>
              <a:t>的輸入</a:t>
            </a:r>
            <a:r>
              <a:rPr lang="en-US" altLang="zh-TW" sz="1200" b="0" i="0" dirty="0" smtClean="0">
                <a:effectLst/>
                <a:latin typeface="+mn-lt"/>
                <a:ea typeface="+mn-ea"/>
                <a:cs typeface="+mn-cs"/>
                <a:sym typeface="Calibri"/>
              </a:rPr>
              <a:t>(standard input</a:t>
            </a:r>
            <a:r>
              <a:rPr lang="zh-TW" altLang="en-US" sz="1200" b="0" i="0" dirty="0" smtClean="0">
                <a:effectLst/>
                <a:latin typeface="+mn-lt"/>
                <a:ea typeface="+mn-ea"/>
                <a:cs typeface="+mn-cs"/>
                <a:sym typeface="Calibri"/>
              </a:rPr>
              <a:t>，簡稱</a:t>
            </a:r>
            <a:r>
              <a:rPr lang="en-US" altLang="zh-TW" sz="1200" b="0" i="0" dirty="0" smtClean="0">
                <a:effectLst/>
                <a:latin typeface="+mn-lt"/>
                <a:ea typeface="+mn-ea"/>
                <a:cs typeface="+mn-cs"/>
                <a:sym typeface="Calibri"/>
              </a:rPr>
              <a:t>STDIN)</a:t>
            </a:r>
          </a:p>
          <a:p>
            <a:r>
              <a:rPr lang="en-US" altLang="zh-TW" sz="1200" b="0" i="0" dirty="0" smtClean="0">
                <a:effectLst/>
                <a:latin typeface="+mn-lt"/>
                <a:ea typeface="+mn-ea"/>
                <a:cs typeface="+mn-cs"/>
                <a:sym typeface="Calibri"/>
              </a:rPr>
              <a:t>(1) </a:t>
            </a:r>
            <a:r>
              <a:rPr lang="zh-TW" altLang="en-US" sz="1200" b="0" i="0" dirty="0" smtClean="0">
                <a:effectLst/>
                <a:latin typeface="+mn-lt"/>
                <a:ea typeface="+mn-ea"/>
                <a:cs typeface="+mn-cs"/>
                <a:sym typeface="Calibri"/>
              </a:rPr>
              <a:t>接在「</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」後面的指令必須是要可以接收 </a:t>
            </a:r>
            <a:r>
              <a:rPr lang="en-US" altLang="zh-TW" sz="1200" b="0" i="0" dirty="0" smtClean="0">
                <a:effectLst/>
                <a:latin typeface="+mn-lt"/>
                <a:ea typeface="+mn-ea"/>
                <a:cs typeface="+mn-cs"/>
                <a:sym typeface="Calibri"/>
              </a:rPr>
              <a:t>STDIN </a:t>
            </a:r>
            <a:r>
              <a:rPr lang="zh-TW" altLang="en-US" sz="1200" b="0" i="0" dirty="0" smtClean="0">
                <a:effectLst/>
                <a:latin typeface="+mn-lt"/>
                <a:ea typeface="+mn-ea"/>
                <a:cs typeface="+mn-cs"/>
                <a:sym typeface="Calibri"/>
              </a:rPr>
              <a:t>才行</a:t>
            </a:r>
            <a:r>
              <a:rPr lang="en-US" altLang="zh-TW" sz="1200" b="0" i="0" dirty="0" smtClean="0">
                <a:effectLst/>
                <a:latin typeface="+mn-lt"/>
                <a:ea typeface="+mn-ea"/>
                <a:cs typeface="+mn-cs"/>
                <a:sym typeface="Calibri"/>
              </a:rPr>
              <a:t>(ex. more)</a:t>
            </a:r>
            <a:r>
              <a:rPr lang="en-US" altLang="zh-TW" dirty="0" smtClean="0"/>
              <a:t/>
            </a:r>
            <a:br>
              <a:rPr lang="en-US" altLang="zh-TW" dirty="0" smtClean="0"/>
            </a:br>
            <a:r>
              <a:rPr lang="en-US" altLang="zh-TW" sz="1200" b="0" i="0" dirty="0" smtClean="0">
                <a:effectLst/>
                <a:latin typeface="+mn-lt"/>
                <a:ea typeface="+mn-ea"/>
                <a:cs typeface="+mn-cs"/>
                <a:sym typeface="Calibri"/>
              </a:rPr>
              <a:t>(2) </a:t>
            </a:r>
            <a:r>
              <a:rPr lang="zh-TW" altLang="en-US" sz="1200" b="0" i="0" dirty="0" smtClean="0">
                <a:effectLst/>
                <a:latin typeface="+mn-lt"/>
                <a:ea typeface="+mn-ea"/>
                <a:cs typeface="+mn-cs"/>
                <a:sym typeface="Calibri"/>
              </a:rPr>
              <a:t>管線命令僅處理</a:t>
            </a:r>
            <a:r>
              <a:rPr lang="en-US" altLang="zh-TW" sz="1200" b="0" i="0" dirty="0" smtClean="0">
                <a:effectLst/>
                <a:latin typeface="+mn-lt"/>
                <a:ea typeface="+mn-ea"/>
                <a:cs typeface="+mn-cs"/>
                <a:sym typeface="Calibri"/>
              </a:rPr>
              <a:t>standard output</a:t>
            </a:r>
            <a:r>
              <a:rPr lang="zh-TW" altLang="en-US" sz="1200" b="0" i="0" dirty="0" smtClean="0">
                <a:effectLst/>
                <a:latin typeface="+mn-lt"/>
                <a:ea typeface="+mn-ea"/>
                <a:cs typeface="+mn-cs"/>
                <a:sym typeface="Calibri"/>
              </a:rPr>
              <a:t>，會忽略</a:t>
            </a:r>
            <a:r>
              <a:rPr lang="en-US" altLang="zh-TW" sz="1200" b="0" i="0" dirty="0" smtClean="0">
                <a:effectLst/>
                <a:latin typeface="+mn-lt"/>
                <a:ea typeface="+mn-ea"/>
                <a:cs typeface="+mn-cs"/>
                <a:sym typeface="Calibri"/>
              </a:rPr>
              <a:t>standard error output</a:t>
            </a:r>
            <a:r>
              <a:rPr lang="zh-TW" altLang="en-US" sz="1200" b="0" i="0" dirty="0" smtClean="0">
                <a:effectLst/>
                <a:latin typeface="+mn-lt"/>
                <a:ea typeface="+mn-ea"/>
                <a:cs typeface="+mn-cs"/>
                <a:sym typeface="Calibri"/>
              </a:rPr>
              <a:t>的訊息，意即僅能接收前一個命令傳送的正確訊息。</a:t>
            </a:r>
            <a:endParaRPr lang="zh-TW" altLang="en-US" dirty="0"/>
          </a:p>
        </p:txBody>
      </p:sp>
    </p:spTree>
    <p:extLst>
      <p:ext uri="{BB962C8B-B14F-4D97-AF65-F5344CB8AC3E}">
        <p14:creationId xmlns:p14="http://schemas.microsoft.com/office/powerpoint/2010/main" val="3742318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https://www.onejar99.com/linux-command-tee/</a:t>
            </a:r>
            <a:endParaRPr lang="en-US" altLang="zh-TW" dirty="0" smtClean="0"/>
          </a:p>
          <a:p>
            <a:r>
              <a:rPr lang="en-US" altLang="zh-TW" dirty="0" smtClean="0"/>
              <a:t>tee </a:t>
            </a:r>
            <a:r>
              <a:rPr lang="zh-TW" altLang="en-US" dirty="0" smtClean="0"/>
              <a:t>指令：將結果同時輸出到螢幕和檔案</a:t>
            </a:r>
          </a:p>
          <a:p>
            <a:r>
              <a:rPr lang="zh-TW" altLang="en-US" dirty="0" smtClean="0"/>
              <a:t>指令用途</a:t>
            </a:r>
          </a:p>
          <a:p>
            <a:r>
              <a:rPr lang="zh-TW" altLang="en-US" dirty="0" smtClean="0"/>
              <a:t>將結果同時輸出到螢幕和檔案</a:t>
            </a:r>
          </a:p>
          <a:p>
            <a:r>
              <a:rPr lang="zh-TW" altLang="en-US" dirty="0" smtClean="0"/>
              <a:t>預設只會導 </a:t>
            </a:r>
            <a:r>
              <a:rPr lang="en-US" altLang="zh-TW" dirty="0" smtClean="0"/>
              <a:t>standard output(</a:t>
            </a:r>
            <a:r>
              <a:rPr lang="en-US" altLang="zh-TW" dirty="0" err="1" smtClean="0"/>
              <a:t>stdout</a:t>
            </a:r>
            <a:r>
              <a:rPr lang="en-US" altLang="zh-TW" dirty="0" smtClean="0"/>
              <a:t>)</a:t>
            </a:r>
            <a:r>
              <a:rPr lang="zh-TW" altLang="en-US" dirty="0" smtClean="0"/>
              <a:t>，</a:t>
            </a:r>
          </a:p>
          <a:p>
            <a:r>
              <a:rPr lang="zh-TW" altLang="en-US" dirty="0" smtClean="0"/>
              <a:t>常用 </a:t>
            </a:r>
            <a:r>
              <a:rPr lang="en-US" altLang="zh-TW" dirty="0" smtClean="0"/>
              <a:t>option</a:t>
            </a:r>
            <a:r>
              <a:rPr lang="zh-TW" altLang="en-US" dirty="0" smtClean="0"/>
              <a:t>：</a:t>
            </a:r>
          </a:p>
          <a:p>
            <a:r>
              <a:rPr lang="en-US" altLang="zh-TW" dirty="0" smtClean="0"/>
              <a:t>Option	Description</a:t>
            </a:r>
          </a:p>
          <a:p>
            <a:r>
              <a:rPr lang="en-US" altLang="zh-TW" dirty="0" smtClean="0"/>
              <a:t>-a	</a:t>
            </a:r>
            <a:r>
              <a:rPr lang="zh-TW" altLang="en-US" dirty="0" smtClean="0"/>
              <a:t>用 </a:t>
            </a:r>
            <a:r>
              <a:rPr lang="en-US" altLang="zh-TW" dirty="0" smtClean="0"/>
              <a:t>append </a:t>
            </a:r>
            <a:r>
              <a:rPr lang="zh-TW" altLang="en-US" dirty="0" smtClean="0"/>
              <a:t>的方式導到檔案</a:t>
            </a:r>
            <a:r>
              <a:rPr lang="en-US" altLang="zh-TW" dirty="0" smtClean="0"/>
              <a:t>(</a:t>
            </a:r>
            <a:r>
              <a:rPr lang="zh-TW" altLang="en-US" dirty="0" smtClean="0"/>
              <a:t>預設是取代</a:t>
            </a:r>
            <a:r>
              <a:rPr lang="en-US" altLang="zh-TW" dirty="0" smtClean="0"/>
              <a:t>)</a:t>
            </a:r>
          </a:p>
          <a:p>
            <a:endParaRPr lang="en-US" altLang="zh-TW" dirty="0" smtClean="0"/>
          </a:p>
          <a:p>
            <a:r>
              <a:rPr lang="en-US" altLang="zh-TW" dirty="0" smtClean="0"/>
              <a:t>Standard Input </a:t>
            </a:r>
            <a:r>
              <a:rPr lang="zh-TW" altLang="en-US" dirty="0" smtClean="0"/>
              <a:t>改成 </a:t>
            </a:r>
            <a:r>
              <a:rPr lang="en-US" altLang="zh-TW" dirty="0" smtClean="0"/>
              <a:t>Standard Output</a:t>
            </a:r>
          </a:p>
          <a:p>
            <a:endParaRPr lang="en-US" altLang="zh-TW" dirty="0" smtClean="0"/>
          </a:p>
          <a:p>
            <a:r>
              <a:rPr lang="zh-TW" altLang="en-US" dirty="0" smtClean="0"/>
              <a:t>用法範例</a:t>
            </a:r>
          </a:p>
          <a:p>
            <a:r>
              <a:rPr lang="zh-TW" altLang="en-US" dirty="0" smtClean="0"/>
              <a:t>原本將輸出到螢幕的 </a:t>
            </a:r>
            <a:r>
              <a:rPr lang="en-US" altLang="zh-TW" dirty="0" err="1" smtClean="0"/>
              <a:t>stdout</a:t>
            </a:r>
            <a:r>
              <a:rPr lang="en-US" altLang="zh-TW" dirty="0" smtClean="0"/>
              <a:t> </a:t>
            </a:r>
            <a:r>
              <a:rPr lang="zh-TW" altLang="en-US" dirty="0" smtClean="0"/>
              <a:t>結果導到檔案的常見做法 </a:t>
            </a:r>
            <a:r>
              <a:rPr lang="en-US" altLang="zh-TW" dirty="0" smtClean="0"/>
              <a:t>(</a:t>
            </a:r>
            <a:r>
              <a:rPr lang="zh-TW" altLang="en-US" dirty="0" smtClean="0"/>
              <a:t>螢幕上不會顯示</a:t>
            </a:r>
            <a:r>
              <a:rPr lang="en-US" altLang="zh-TW" dirty="0" smtClean="0"/>
              <a:t>)</a:t>
            </a:r>
            <a:r>
              <a:rPr lang="zh-TW" altLang="en-US" dirty="0" smtClean="0"/>
              <a:t>：</a:t>
            </a:r>
          </a:p>
          <a:p>
            <a:endParaRPr lang="zh-TW" altLang="en-US" dirty="0" smtClean="0"/>
          </a:p>
          <a:p>
            <a:r>
              <a:rPr lang="en-US" altLang="zh-TW" dirty="0" smtClean="0"/>
              <a:t>$ ls &gt; </a:t>
            </a:r>
            <a:r>
              <a:rPr lang="en-US" altLang="zh-TW" dirty="0" err="1" smtClean="0"/>
              <a:t>result.txtCopy</a:t>
            </a:r>
            <a:endParaRPr lang="en-US" altLang="zh-TW" dirty="0" smtClean="0"/>
          </a:p>
          <a:p>
            <a:r>
              <a:rPr lang="zh-TW" altLang="en-US" dirty="0" smtClean="0"/>
              <a:t>同時存到檔案和顯示在螢幕上 </a:t>
            </a:r>
            <a:r>
              <a:rPr lang="en-US" altLang="zh-TW" dirty="0" smtClean="0"/>
              <a:t>(</a:t>
            </a:r>
            <a:r>
              <a:rPr lang="zh-TW" altLang="en-US" dirty="0" smtClean="0"/>
              <a:t>取代 </a:t>
            </a:r>
            <a:r>
              <a:rPr lang="en-US" altLang="zh-TW" dirty="0" smtClean="0"/>
              <a:t>result.txt </a:t>
            </a:r>
            <a:r>
              <a:rPr lang="zh-TW" altLang="en-US" dirty="0" smtClean="0"/>
              <a:t>原內容</a:t>
            </a:r>
            <a:r>
              <a:rPr lang="en-US" altLang="zh-TW" dirty="0" smtClean="0"/>
              <a:t>)</a:t>
            </a:r>
            <a:r>
              <a:rPr lang="zh-TW" altLang="en-US" dirty="0" smtClean="0"/>
              <a:t>：</a:t>
            </a:r>
          </a:p>
          <a:p>
            <a:endParaRPr lang="zh-TW" altLang="en-US" dirty="0" smtClean="0"/>
          </a:p>
          <a:p>
            <a:r>
              <a:rPr lang="en-US" altLang="zh-TW" dirty="0" smtClean="0"/>
              <a:t>$ ls | tee </a:t>
            </a:r>
            <a:r>
              <a:rPr lang="en-US" altLang="zh-TW" dirty="0" err="1" smtClean="0"/>
              <a:t>result.txtCopy</a:t>
            </a:r>
            <a:endParaRPr lang="en-US" altLang="zh-TW" dirty="0" smtClean="0"/>
          </a:p>
          <a:p>
            <a:r>
              <a:rPr lang="zh-TW" altLang="en-US" dirty="0" smtClean="0"/>
              <a:t>同時存到檔案和顯示在螢幕上 </a:t>
            </a:r>
            <a:r>
              <a:rPr lang="en-US" altLang="zh-TW" dirty="0" smtClean="0"/>
              <a:t>(</a:t>
            </a:r>
            <a:r>
              <a:rPr lang="zh-TW" altLang="en-US" dirty="0" smtClean="0"/>
              <a:t>附加在 </a:t>
            </a:r>
            <a:r>
              <a:rPr lang="en-US" altLang="zh-TW" dirty="0" smtClean="0"/>
              <a:t>result.txt </a:t>
            </a:r>
            <a:r>
              <a:rPr lang="zh-TW" altLang="en-US" dirty="0" smtClean="0"/>
              <a:t>原內容後面</a:t>
            </a:r>
            <a:r>
              <a:rPr lang="en-US" altLang="zh-TW" dirty="0" smtClean="0"/>
              <a:t>)</a:t>
            </a:r>
            <a:r>
              <a:rPr lang="zh-TW" altLang="en-US" dirty="0" smtClean="0"/>
              <a:t>：</a:t>
            </a:r>
          </a:p>
          <a:p>
            <a:endParaRPr lang="zh-TW" altLang="en-US" dirty="0" smtClean="0"/>
          </a:p>
          <a:p>
            <a:r>
              <a:rPr lang="en-US" altLang="zh-TW" dirty="0" smtClean="0"/>
              <a:t>$ ls | tee -a </a:t>
            </a:r>
            <a:r>
              <a:rPr lang="en-US" altLang="zh-TW" dirty="0" err="1" smtClean="0"/>
              <a:t>result.txtCopy</a:t>
            </a:r>
            <a:endParaRPr lang="en-US" altLang="zh-TW" dirty="0" smtClean="0"/>
          </a:p>
          <a:p>
            <a:r>
              <a:rPr lang="zh-TW" altLang="en-US" dirty="0" smtClean="0"/>
              <a:t>後面可以把螢幕顯示的結果繼續再用管線做繼續其他處理：</a:t>
            </a:r>
          </a:p>
          <a:p>
            <a:endParaRPr lang="zh-TW" altLang="en-US" dirty="0" smtClean="0"/>
          </a:p>
          <a:p>
            <a:r>
              <a:rPr lang="en-US" altLang="zh-TW" dirty="0" smtClean="0"/>
              <a:t>$ ls | tee -a result.txt | </a:t>
            </a:r>
            <a:r>
              <a:rPr lang="en-US" altLang="zh-TW" dirty="0" err="1" smtClean="0"/>
              <a:t>grep</a:t>
            </a:r>
            <a:r>
              <a:rPr lang="en-US" altLang="zh-TW" dirty="0" smtClean="0"/>
              <a:t> </a:t>
            </a:r>
            <a:r>
              <a:rPr lang="en-US" altLang="zh-TW" dirty="0" err="1" smtClean="0"/>
              <a:t>aws</a:t>
            </a:r>
            <a:endParaRPr lang="en-US" altLang="zh-TW" dirty="0" smtClean="0"/>
          </a:p>
          <a:p>
            <a:r>
              <a:rPr lang="en-US" altLang="zh-TW" dirty="0" smtClean="0"/>
              <a:t>tee </a:t>
            </a:r>
            <a:r>
              <a:rPr lang="zh-TW" altLang="en-US" dirty="0" smtClean="0"/>
              <a:t>指令：將結果同時輸出到螢幕和檔案</a:t>
            </a:r>
          </a:p>
          <a:p>
            <a:r>
              <a:rPr lang="zh-TW" altLang="en-US" dirty="0" smtClean="0"/>
              <a:t>指令用途</a:t>
            </a:r>
          </a:p>
          <a:p>
            <a:r>
              <a:rPr lang="zh-TW" altLang="en-US" dirty="0" smtClean="0"/>
              <a:t>將結果同時輸出到螢幕和檔案</a:t>
            </a:r>
          </a:p>
          <a:p>
            <a:r>
              <a:rPr lang="zh-TW" altLang="en-US" dirty="0" smtClean="0"/>
              <a:t>預設只會導 </a:t>
            </a:r>
            <a:r>
              <a:rPr lang="en-US" altLang="zh-TW" dirty="0" smtClean="0"/>
              <a:t>standard output(</a:t>
            </a:r>
            <a:r>
              <a:rPr lang="en-US" altLang="zh-TW" dirty="0" err="1" smtClean="0"/>
              <a:t>stdout</a:t>
            </a:r>
            <a:r>
              <a:rPr lang="en-US" altLang="zh-TW" dirty="0" smtClean="0"/>
              <a:t>)</a:t>
            </a:r>
            <a:r>
              <a:rPr lang="zh-TW" altLang="en-US" dirty="0" smtClean="0"/>
              <a:t>，</a:t>
            </a:r>
          </a:p>
          <a:p>
            <a:r>
              <a:rPr lang="zh-TW" altLang="en-US" dirty="0" smtClean="0"/>
              <a:t>常用 </a:t>
            </a:r>
            <a:r>
              <a:rPr lang="en-US" altLang="zh-TW" dirty="0" smtClean="0"/>
              <a:t>option</a:t>
            </a:r>
            <a:r>
              <a:rPr lang="zh-TW" altLang="en-US" dirty="0" smtClean="0"/>
              <a:t>：</a:t>
            </a:r>
          </a:p>
          <a:p>
            <a:r>
              <a:rPr lang="en-US" altLang="zh-TW" dirty="0" smtClean="0"/>
              <a:t>Option	Description</a:t>
            </a:r>
          </a:p>
          <a:p>
            <a:r>
              <a:rPr lang="en-US" altLang="zh-TW" dirty="0" smtClean="0"/>
              <a:t>-a	</a:t>
            </a:r>
            <a:r>
              <a:rPr lang="zh-TW" altLang="en-US" dirty="0" smtClean="0"/>
              <a:t>用 </a:t>
            </a:r>
            <a:r>
              <a:rPr lang="en-US" altLang="zh-TW" dirty="0" smtClean="0"/>
              <a:t>append </a:t>
            </a:r>
            <a:r>
              <a:rPr lang="zh-TW" altLang="en-US" dirty="0" smtClean="0"/>
              <a:t>的方式導到檔案</a:t>
            </a:r>
            <a:r>
              <a:rPr lang="en-US" altLang="zh-TW" dirty="0" smtClean="0"/>
              <a:t>(</a:t>
            </a:r>
            <a:r>
              <a:rPr lang="zh-TW" altLang="en-US" dirty="0" smtClean="0"/>
              <a:t>預設是取代</a:t>
            </a:r>
            <a:r>
              <a:rPr lang="en-US" altLang="zh-TW" dirty="0" smtClean="0"/>
              <a:t>)</a:t>
            </a:r>
          </a:p>
          <a:p>
            <a:endParaRPr lang="en-US" altLang="zh-TW" dirty="0" smtClean="0"/>
          </a:p>
          <a:p>
            <a:r>
              <a:rPr lang="en-US" altLang="zh-TW" dirty="0" smtClean="0"/>
              <a:t>Standard Input </a:t>
            </a:r>
            <a:r>
              <a:rPr lang="zh-TW" altLang="en-US" dirty="0" smtClean="0"/>
              <a:t>改成 </a:t>
            </a:r>
            <a:r>
              <a:rPr lang="en-US" altLang="zh-TW" dirty="0" smtClean="0"/>
              <a:t>Standard Output</a:t>
            </a:r>
          </a:p>
          <a:p>
            <a:endParaRPr lang="en-US" altLang="zh-TW" dirty="0" smtClean="0"/>
          </a:p>
          <a:p>
            <a:r>
              <a:rPr lang="zh-TW" altLang="en-US" dirty="0" smtClean="0"/>
              <a:t>用法範例</a:t>
            </a:r>
          </a:p>
          <a:p>
            <a:r>
              <a:rPr lang="zh-TW" altLang="en-US" dirty="0" smtClean="0"/>
              <a:t>原本將輸出到螢幕的 </a:t>
            </a:r>
            <a:r>
              <a:rPr lang="en-US" altLang="zh-TW" dirty="0" err="1" smtClean="0"/>
              <a:t>stdout</a:t>
            </a:r>
            <a:r>
              <a:rPr lang="en-US" altLang="zh-TW" dirty="0" smtClean="0"/>
              <a:t> </a:t>
            </a:r>
            <a:r>
              <a:rPr lang="zh-TW" altLang="en-US" dirty="0" smtClean="0"/>
              <a:t>結果導到檔案的常見做法 </a:t>
            </a:r>
            <a:r>
              <a:rPr lang="en-US" altLang="zh-TW" dirty="0" smtClean="0"/>
              <a:t>(</a:t>
            </a:r>
            <a:r>
              <a:rPr lang="zh-TW" altLang="en-US" dirty="0" smtClean="0"/>
              <a:t>螢幕上不會顯示</a:t>
            </a:r>
            <a:r>
              <a:rPr lang="en-US" altLang="zh-TW" dirty="0" smtClean="0"/>
              <a:t>)</a:t>
            </a:r>
            <a:r>
              <a:rPr lang="zh-TW" altLang="en-US" dirty="0" smtClean="0"/>
              <a:t>：</a:t>
            </a:r>
          </a:p>
          <a:p>
            <a:endParaRPr lang="zh-TW" altLang="en-US" dirty="0" smtClean="0"/>
          </a:p>
          <a:p>
            <a:r>
              <a:rPr lang="en-US" altLang="zh-TW" dirty="0" smtClean="0"/>
              <a:t>$ ls &gt; </a:t>
            </a:r>
            <a:r>
              <a:rPr lang="en-US" altLang="zh-TW" dirty="0" err="1" smtClean="0"/>
              <a:t>result.txtCopy</a:t>
            </a:r>
            <a:endParaRPr lang="en-US" altLang="zh-TW" dirty="0" smtClean="0"/>
          </a:p>
          <a:p>
            <a:r>
              <a:rPr lang="zh-TW" altLang="en-US" dirty="0" smtClean="0"/>
              <a:t>同時存到檔案和顯示在螢幕上 </a:t>
            </a:r>
            <a:r>
              <a:rPr lang="en-US" altLang="zh-TW" dirty="0" smtClean="0"/>
              <a:t>(</a:t>
            </a:r>
            <a:r>
              <a:rPr lang="zh-TW" altLang="en-US" dirty="0" smtClean="0"/>
              <a:t>取代 </a:t>
            </a:r>
            <a:r>
              <a:rPr lang="en-US" altLang="zh-TW" dirty="0" smtClean="0"/>
              <a:t>result.txt </a:t>
            </a:r>
            <a:r>
              <a:rPr lang="zh-TW" altLang="en-US" dirty="0" smtClean="0"/>
              <a:t>原內容</a:t>
            </a:r>
            <a:r>
              <a:rPr lang="en-US" altLang="zh-TW" dirty="0" smtClean="0"/>
              <a:t>)</a:t>
            </a:r>
            <a:r>
              <a:rPr lang="zh-TW" altLang="en-US" dirty="0" smtClean="0"/>
              <a:t>：</a:t>
            </a:r>
          </a:p>
          <a:p>
            <a:endParaRPr lang="zh-TW" altLang="en-US" dirty="0" smtClean="0"/>
          </a:p>
          <a:p>
            <a:r>
              <a:rPr lang="en-US" altLang="zh-TW" dirty="0" smtClean="0"/>
              <a:t>$ ls | tee </a:t>
            </a:r>
            <a:r>
              <a:rPr lang="en-US" altLang="zh-TW" dirty="0" err="1" smtClean="0"/>
              <a:t>result.txtCopy</a:t>
            </a:r>
            <a:endParaRPr lang="en-US" altLang="zh-TW" dirty="0" smtClean="0"/>
          </a:p>
          <a:p>
            <a:r>
              <a:rPr lang="zh-TW" altLang="en-US" dirty="0" smtClean="0"/>
              <a:t>同時存到檔案和顯示在螢幕上 </a:t>
            </a:r>
            <a:r>
              <a:rPr lang="en-US" altLang="zh-TW" dirty="0" smtClean="0"/>
              <a:t>(</a:t>
            </a:r>
            <a:r>
              <a:rPr lang="zh-TW" altLang="en-US" dirty="0" smtClean="0"/>
              <a:t>附加在 </a:t>
            </a:r>
            <a:r>
              <a:rPr lang="en-US" altLang="zh-TW" dirty="0" smtClean="0"/>
              <a:t>result.txt </a:t>
            </a:r>
            <a:r>
              <a:rPr lang="zh-TW" altLang="en-US" dirty="0" smtClean="0"/>
              <a:t>原內容後面</a:t>
            </a:r>
            <a:r>
              <a:rPr lang="en-US" altLang="zh-TW" dirty="0" smtClean="0"/>
              <a:t>)</a:t>
            </a:r>
            <a:r>
              <a:rPr lang="zh-TW" altLang="en-US" dirty="0" smtClean="0"/>
              <a:t>：</a:t>
            </a:r>
          </a:p>
          <a:p>
            <a:endParaRPr lang="zh-TW" altLang="en-US" dirty="0" smtClean="0"/>
          </a:p>
          <a:p>
            <a:r>
              <a:rPr lang="en-US" altLang="zh-TW" dirty="0" smtClean="0"/>
              <a:t>$ ls | tee -a </a:t>
            </a:r>
            <a:r>
              <a:rPr lang="en-US" altLang="zh-TW" dirty="0" err="1" smtClean="0"/>
              <a:t>result.txtCopy</a:t>
            </a:r>
            <a:endParaRPr lang="en-US" altLang="zh-TW" dirty="0" smtClean="0"/>
          </a:p>
          <a:p>
            <a:r>
              <a:rPr lang="zh-TW" altLang="en-US" dirty="0" smtClean="0"/>
              <a:t>後面可以把螢幕顯示的結果繼續再用管線做繼續其他處理：</a:t>
            </a:r>
          </a:p>
          <a:p>
            <a:endParaRPr lang="zh-TW" altLang="en-US" dirty="0" smtClean="0"/>
          </a:p>
          <a:p>
            <a:r>
              <a:rPr lang="en-US" altLang="zh-TW" dirty="0" smtClean="0"/>
              <a:t>$ ls | tee -a result.txt | </a:t>
            </a:r>
            <a:r>
              <a:rPr lang="en-US" altLang="zh-TW" dirty="0" err="1" smtClean="0"/>
              <a:t>grep</a:t>
            </a:r>
            <a:r>
              <a:rPr lang="en-US" altLang="zh-TW" dirty="0" smtClean="0"/>
              <a:t> </a:t>
            </a:r>
            <a:r>
              <a:rPr lang="en-US" altLang="zh-TW" dirty="0" err="1" smtClean="0"/>
              <a:t>aws</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D4D9EB-02BE-433B-AF42-55DA0B4DE09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05921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2C083E2F-5B2C-403A-B776-F9BFD328CF78}" type="datetimeFigureOut">
              <a:rPr lang="zh-TW" altLang="en-US" smtClean="0"/>
              <a:t>2020/11/13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271132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C083E2F-5B2C-403A-B776-F9BFD328CF78}" type="datetimeFigureOut">
              <a:rPr lang="zh-TW" altLang="en-US" smtClean="0"/>
              <a:t>2020/11/13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2366613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C083E2F-5B2C-403A-B776-F9BFD328CF78}" type="datetimeFigureOut">
              <a:rPr lang="zh-TW" altLang="en-US" smtClean="0"/>
              <a:t>2020/11/13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281424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C083E2F-5B2C-403A-B776-F9BFD328CF78}" type="datetimeFigureOut">
              <a:rPr lang="zh-TW" altLang="en-US" smtClean="0"/>
              <a:t>2020/11/13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1329803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2C083E2F-5B2C-403A-B776-F9BFD328CF78}" type="datetimeFigureOut">
              <a:rPr lang="zh-TW" altLang="en-US" smtClean="0"/>
              <a:t>2020/11/13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102590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2C083E2F-5B2C-403A-B776-F9BFD328CF78}" type="datetimeFigureOut">
              <a:rPr lang="zh-TW" altLang="en-US" smtClean="0"/>
              <a:t>2020/11/13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204371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2C083E2F-5B2C-403A-B776-F9BFD328CF78}" type="datetimeFigureOut">
              <a:rPr lang="zh-TW" altLang="en-US" smtClean="0"/>
              <a:t>2020/11/13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413687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2C083E2F-5B2C-403A-B776-F9BFD328CF78}" type="datetimeFigureOut">
              <a:rPr lang="zh-TW" altLang="en-US" smtClean="0"/>
              <a:t>2020/11/13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2863616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C083E2F-5B2C-403A-B776-F9BFD328CF78}" type="datetimeFigureOut">
              <a:rPr lang="zh-TW" altLang="en-US" smtClean="0"/>
              <a:t>2020/11/13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29250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2C083E2F-5B2C-403A-B776-F9BFD328CF78}" type="datetimeFigureOut">
              <a:rPr lang="zh-TW" altLang="en-US" smtClean="0"/>
              <a:t>2020/11/13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279327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2C083E2F-5B2C-403A-B776-F9BFD328CF78}" type="datetimeFigureOut">
              <a:rPr lang="zh-TW" altLang="en-US" smtClean="0"/>
              <a:t>2020/11/13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1596578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83E2F-5B2C-403A-B776-F9BFD328CF78}" type="datetimeFigureOut">
              <a:rPr lang="zh-TW" altLang="en-US" smtClean="0"/>
              <a:t>2020/11/13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96C88-31F7-4821-8DF9-41C1349B8513}" type="slidenum">
              <a:rPr lang="zh-TW" altLang="en-US" smtClean="0"/>
              <a:t>‹#›</a:t>
            </a:fld>
            <a:endParaRPr lang="zh-TW" altLang="en-US"/>
          </a:p>
        </p:txBody>
      </p:sp>
    </p:spTree>
    <p:extLst>
      <p:ext uri="{BB962C8B-B14F-4D97-AF65-F5344CB8AC3E}">
        <p14:creationId xmlns:p14="http://schemas.microsoft.com/office/powerpoint/2010/main" val="3687160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zh.wikipedia.org/wiki/Unix_shell" TargetMode="External"/><Relationship Id="rId7" Type="http://schemas.openxmlformats.org/officeDocument/2006/relationships/hyperlink" Target="https://zh.wikipedia.org/wiki/Korn_shel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zh.wikipedia.org/wiki/C_Shell" TargetMode="External"/><Relationship Id="rId5" Type="http://schemas.openxmlformats.org/officeDocument/2006/relationships/hyperlink" Target="https://zh.wikipedia.org/wiki/%E7%AE%A1%E9%81%93_(Unix)" TargetMode="External"/><Relationship Id="rId4" Type="http://schemas.openxmlformats.org/officeDocument/2006/relationships/hyperlink" Target="https://zh.wikipedia.org/wiki/%E5%B8%83%E8%90%8A%E6%81%A9%C2%B7%E7%A6%8F%E5%85%8B%E6%96%A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smtClean="0"/>
              <a:t>Bash </a:t>
            </a:r>
            <a:r>
              <a:rPr lang="en-US" altLang="zh-TW"/>
              <a:t>shell </a:t>
            </a:r>
            <a:r>
              <a:rPr lang="en-US" altLang="zh-TW" smtClean="0"/>
              <a:t>script</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41458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765738" y="291663"/>
            <a:ext cx="8534400" cy="758825"/>
          </a:xfrm>
        </p:spPr>
        <p:txBody>
          <a:bodyPr>
            <a:normAutofit/>
          </a:bodyPr>
          <a:lstStyle/>
          <a:p>
            <a:pPr algn="ctr"/>
            <a:r>
              <a:rPr lang="en-US" altLang="zh-TW" b="1" dirty="0" err="1">
                <a:solidFill>
                  <a:srgbClr val="FF00FF"/>
                </a:solidFill>
              </a:rPr>
              <a:t>chmod</a:t>
            </a:r>
            <a:r>
              <a:rPr lang="zh-TW" altLang="en-US" sz="4800" dirty="0">
                <a:sym typeface="Calibri"/>
              </a:rPr>
              <a:t>改變檔案權限屬性</a:t>
            </a:r>
            <a:endParaRPr lang="zh-TW" altLang="en-US" dirty="0"/>
          </a:p>
        </p:txBody>
      </p:sp>
      <p:sp>
        <p:nvSpPr>
          <p:cNvPr id="3" name="文字版面配置區 2"/>
          <p:cNvSpPr>
            <a:spLocks noGrp="1"/>
          </p:cNvSpPr>
          <p:nvPr>
            <p:ph type="body" idx="4294967295"/>
          </p:nvPr>
        </p:nvSpPr>
        <p:spPr>
          <a:xfrm>
            <a:off x="435428" y="1284435"/>
            <a:ext cx="11538857" cy="5341335"/>
          </a:xfrm>
        </p:spPr>
        <p:txBody>
          <a:bodyPr>
            <a:noAutofit/>
          </a:bodyPr>
          <a:lstStyle/>
          <a:p>
            <a:r>
              <a:rPr lang="en-US" altLang="zh-TW" sz="3600" dirty="0">
                <a:sym typeface="Calibri"/>
              </a:rPr>
              <a:t>r=</a:t>
            </a:r>
            <a:r>
              <a:rPr lang="zh-TW" altLang="zh-TW" sz="3600" dirty="0">
                <a:sym typeface="Calibri"/>
              </a:rPr>
              <a:t>讀取屬性　　</a:t>
            </a:r>
            <a:r>
              <a:rPr lang="en-US" altLang="zh-TW" sz="3600" dirty="0">
                <a:sym typeface="Calibri"/>
              </a:rPr>
              <a:t>//</a:t>
            </a:r>
            <a:r>
              <a:rPr lang="zh-TW" altLang="zh-TW" sz="3600" dirty="0">
                <a:sym typeface="Calibri"/>
              </a:rPr>
              <a:t>值＝</a:t>
            </a:r>
            <a:r>
              <a:rPr lang="en-US" altLang="zh-TW" sz="3600" dirty="0">
                <a:sym typeface="Calibri"/>
              </a:rPr>
              <a:t>4</a:t>
            </a:r>
            <a:br>
              <a:rPr lang="en-US" altLang="zh-TW" sz="3600" dirty="0">
                <a:sym typeface="Calibri"/>
              </a:rPr>
            </a:br>
            <a:r>
              <a:rPr lang="en-US" altLang="zh-TW" sz="3600" dirty="0">
                <a:sym typeface="Calibri"/>
              </a:rPr>
              <a:t>w=</a:t>
            </a:r>
            <a:r>
              <a:rPr lang="zh-TW" altLang="zh-TW" sz="3600" dirty="0">
                <a:sym typeface="Calibri"/>
              </a:rPr>
              <a:t>寫入屬性　　</a:t>
            </a:r>
            <a:r>
              <a:rPr lang="en-US" altLang="zh-TW" sz="3600" dirty="0">
                <a:sym typeface="Calibri"/>
              </a:rPr>
              <a:t>//</a:t>
            </a:r>
            <a:r>
              <a:rPr lang="zh-TW" altLang="zh-TW" sz="3600" dirty="0">
                <a:sym typeface="Calibri"/>
              </a:rPr>
              <a:t>值＝</a:t>
            </a:r>
            <a:r>
              <a:rPr lang="en-US" altLang="zh-TW" sz="3600" dirty="0">
                <a:sym typeface="Calibri"/>
              </a:rPr>
              <a:t>2</a:t>
            </a:r>
            <a:br>
              <a:rPr lang="en-US" altLang="zh-TW" sz="3600" dirty="0">
                <a:sym typeface="Calibri"/>
              </a:rPr>
            </a:br>
            <a:r>
              <a:rPr lang="en-US" altLang="zh-TW" sz="3600" dirty="0">
                <a:sym typeface="Calibri"/>
              </a:rPr>
              <a:t>x=</a:t>
            </a:r>
            <a:r>
              <a:rPr lang="zh-TW" altLang="zh-TW" sz="3600" dirty="0">
                <a:sym typeface="Calibri"/>
              </a:rPr>
              <a:t>執行屬性　　</a:t>
            </a:r>
            <a:r>
              <a:rPr lang="en-US" altLang="zh-TW" sz="3600" dirty="0">
                <a:sym typeface="Calibri"/>
              </a:rPr>
              <a:t>//</a:t>
            </a:r>
            <a:r>
              <a:rPr lang="zh-TW" altLang="zh-TW" sz="3600" dirty="0">
                <a:sym typeface="Calibri"/>
              </a:rPr>
              <a:t>值＝</a:t>
            </a:r>
            <a:r>
              <a:rPr lang="en-US" altLang="zh-TW" sz="3600" dirty="0">
                <a:sym typeface="Calibri"/>
              </a:rPr>
              <a:t>1</a:t>
            </a:r>
          </a:p>
          <a:p>
            <a:pPr marL="0" indent="0">
              <a:buNone/>
            </a:pPr>
            <a:r>
              <a:rPr lang="en-US" altLang="zh-TW" sz="3600" dirty="0">
                <a:solidFill>
                  <a:srgbClr val="0000FF"/>
                </a:solidFill>
                <a:sym typeface="Calibri"/>
              </a:rPr>
              <a:t>~$</a:t>
            </a:r>
            <a:r>
              <a:rPr lang="en-US" altLang="zh-TW" sz="3600" dirty="0" err="1">
                <a:sym typeface="Calibri"/>
              </a:rPr>
              <a:t>chmod</a:t>
            </a:r>
            <a:r>
              <a:rPr lang="en-US" altLang="zh-TW" sz="3600" dirty="0">
                <a:sym typeface="Calibri"/>
              </a:rPr>
              <a:t> </a:t>
            </a:r>
            <a:r>
              <a:rPr lang="en-US" altLang="zh-TW" sz="3600" dirty="0" err="1">
                <a:solidFill>
                  <a:srgbClr val="FF00FF"/>
                </a:solidFill>
                <a:sym typeface="Calibri"/>
              </a:rPr>
              <a:t>u</a:t>
            </a:r>
            <a:r>
              <a:rPr lang="en-US" altLang="zh-TW" sz="3600" dirty="0" err="1">
                <a:sym typeface="Calibri"/>
              </a:rPr>
              <a:t>+x,</a:t>
            </a:r>
            <a:r>
              <a:rPr lang="en-US" altLang="zh-TW" sz="3600" dirty="0" err="1">
                <a:solidFill>
                  <a:srgbClr val="FF00FF"/>
                </a:solidFill>
                <a:sym typeface="Calibri"/>
              </a:rPr>
              <a:t>g</a:t>
            </a:r>
            <a:r>
              <a:rPr lang="en-US" altLang="zh-TW" sz="3600" dirty="0" err="1">
                <a:sym typeface="Calibri"/>
              </a:rPr>
              <a:t>+w</a:t>
            </a:r>
            <a:r>
              <a:rPr lang="en-US" altLang="zh-TW" sz="3600" dirty="0">
                <a:sym typeface="Calibri"/>
              </a:rPr>
              <a:t>  </a:t>
            </a:r>
            <a:r>
              <a:rPr lang="en-US" altLang="zh-TW" sz="3600" dirty="0">
                <a:solidFill>
                  <a:srgbClr val="FF0000"/>
                </a:solidFill>
                <a:sym typeface="Calibri"/>
              </a:rPr>
              <a:t>f01</a:t>
            </a:r>
            <a:r>
              <a:rPr lang="zh-TW" altLang="zh-TW" sz="3600" dirty="0">
                <a:sym typeface="Calibri"/>
              </a:rPr>
              <a:t>　　</a:t>
            </a:r>
            <a:endParaRPr lang="en-US" altLang="zh-TW" sz="3600" dirty="0">
              <a:sym typeface="Calibri"/>
            </a:endParaRPr>
          </a:p>
          <a:p>
            <a:pPr marL="0" indent="0">
              <a:buNone/>
            </a:pPr>
            <a:r>
              <a:rPr lang="en-US" altLang="zh-TW" sz="3600" dirty="0">
                <a:sym typeface="Calibri"/>
              </a:rPr>
              <a:t>//</a:t>
            </a:r>
            <a:r>
              <a:rPr lang="zh-TW" altLang="zh-TW" sz="3600" dirty="0">
                <a:sym typeface="Calibri"/>
              </a:rPr>
              <a:t>為</a:t>
            </a:r>
            <a:r>
              <a:rPr lang="zh-TW" altLang="zh-TW" sz="3600" dirty="0">
                <a:solidFill>
                  <a:srgbClr val="FF0000"/>
                </a:solidFill>
                <a:sym typeface="Calibri"/>
              </a:rPr>
              <a:t>檔</a:t>
            </a:r>
            <a:r>
              <a:rPr lang="en-US" altLang="zh-TW" sz="3600" dirty="0">
                <a:solidFill>
                  <a:srgbClr val="FF0000"/>
                </a:solidFill>
                <a:sym typeface="Calibri"/>
              </a:rPr>
              <a:t>f01</a:t>
            </a:r>
            <a:r>
              <a:rPr lang="zh-TW" altLang="zh-TW" sz="3600" dirty="0">
                <a:sym typeface="Calibri"/>
              </a:rPr>
              <a:t>設置自己可以執行，組員可以寫入的許可權</a:t>
            </a:r>
          </a:p>
          <a:p>
            <a:pPr marL="0" indent="0">
              <a:buNone/>
            </a:pPr>
            <a:r>
              <a:rPr lang="en-US" altLang="zh-TW" sz="3600" dirty="0">
                <a:solidFill>
                  <a:srgbClr val="0000FF"/>
                </a:solidFill>
                <a:sym typeface="Calibri"/>
              </a:rPr>
              <a:t>~$ </a:t>
            </a:r>
            <a:r>
              <a:rPr lang="en-US" altLang="zh-TW" sz="3600" dirty="0" err="1">
                <a:sym typeface="Calibri"/>
              </a:rPr>
              <a:t>chmod</a:t>
            </a:r>
            <a:r>
              <a:rPr lang="en-US" altLang="zh-TW" sz="3600" dirty="0">
                <a:sym typeface="Calibri"/>
              </a:rPr>
              <a:t> </a:t>
            </a:r>
            <a:r>
              <a:rPr lang="en-US" altLang="zh-TW" sz="3600" dirty="0">
                <a:solidFill>
                  <a:srgbClr val="FF00FF"/>
                </a:solidFill>
                <a:sym typeface="Calibri"/>
              </a:rPr>
              <a:t>u</a:t>
            </a:r>
            <a:r>
              <a:rPr lang="en-US" altLang="zh-TW" sz="3600" dirty="0">
                <a:sym typeface="Calibri"/>
              </a:rPr>
              <a:t>=</a:t>
            </a:r>
            <a:r>
              <a:rPr lang="en-US" altLang="zh-TW" sz="3600" dirty="0" err="1">
                <a:sym typeface="Calibri"/>
              </a:rPr>
              <a:t>rwx,</a:t>
            </a:r>
            <a:r>
              <a:rPr lang="en-US" altLang="zh-TW" sz="3600" dirty="0" err="1">
                <a:solidFill>
                  <a:srgbClr val="FF00FF"/>
                </a:solidFill>
                <a:sym typeface="Calibri"/>
              </a:rPr>
              <a:t>g</a:t>
            </a:r>
            <a:r>
              <a:rPr lang="en-US" altLang="zh-TW" sz="3600" dirty="0">
                <a:sym typeface="Calibri"/>
              </a:rPr>
              <a:t>=</a:t>
            </a:r>
            <a:r>
              <a:rPr lang="en-US" altLang="zh-TW" sz="3600" dirty="0" err="1">
                <a:sym typeface="Calibri"/>
              </a:rPr>
              <a:t>rw,</a:t>
            </a:r>
            <a:r>
              <a:rPr lang="en-US" altLang="zh-TW" sz="3600" dirty="0" err="1">
                <a:solidFill>
                  <a:srgbClr val="FF00FF"/>
                </a:solidFill>
                <a:sym typeface="Calibri"/>
              </a:rPr>
              <a:t>o</a:t>
            </a:r>
            <a:r>
              <a:rPr lang="en-US" altLang="zh-TW" sz="3600" dirty="0">
                <a:sym typeface="Calibri"/>
              </a:rPr>
              <a:t>=r  </a:t>
            </a:r>
            <a:r>
              <a:rPr lang="en-US" altLang="zh-TW" sz="3600" dirty="0">
                <a:solidFill>
                  <a:srgbClr val="FF0000"/>
                </a:solidFill>
                <a:sym typeface="Calibri"/>
              </a:rPr>
              <a:t>f01</a:t>
            </a:r>
            <a:endParaRPr lang="zh-TW" altLang="zh-TW" sz="3600" dirty="0">
              <a:solidFill>
                <a:srgbClr val="FF0000"/>
              </a:solidFill>
              <a:sym typeface="Calibri"/>
            </a:endParaRPr>
          </a:p>
          <a:p>
            <a:pPr marL="0" indent="0">
              <a:buNone/>
            </a:pPr>
            <a:r>
              <a:rPr lang="en-US" altLang="zh-TW" sz="3600" dirty="0">
                <a:solidFill>
                  <a:srgbClr val="0000FF"/>
                </a:solidFill>
                <a:sym typeface="Calibri"/>
              </a:rPr>
              <a:t>~$ </a:t>
            </a:r>
            <a:r>
              <a:rPr lang="en-US" altLang="zh-TW" sz="3600" dirty="0" err="1">
                <a:sym typeface="Calibri"/>
              </a:rPr>
              <a:t>chmod</a:t>
            </a:r>
            <a:r>
              <a:rPr lang="en-US" altLang="zh-TW" sz="3600" dirty="0">
                <a:sym typeface="Calibri"/>
              </a:rPr>
              <a:t> 764  </a:t>
            </a:r>
            <a:r>
              <a:rPr lang="en-US" altLang="zh-TW" sz="3600" dirty="0">
                <a:solidFill>
                  <a:srgbClr val="FF0000"/>
                </a:solidFill>
                <a:sym typeface="Calibri"/>
              </a:rPr>
              <a:t>f01</a:t>
            </a:r>
            <a:endParaRPr lang="zh-TW" altLang="zh-TW" sz="3600" dirty="0">
              <a:solidFill>
                <a:srgbClr val="FF0000"/>
              </a:solidFill>
              <a:sym typeface="Calibri"/>
            </a:endParaRPr>
          </a:p>
          <a:p>
            <a:pPr marL="0" indent="0">
              <a:buNone/>
            </a:pPr>
            <a:r>
              <a:rPr lang="en-US" altLang="zh-TW" sz="3600" dirty="0">
                <a:solidFill>
                  <a:srgbClr val="0000FF"/>
                </a:solidFill>
                <a:sym typeface="Calibri"/>
              </a:rPr>
              <a:t>~$ </a:t>
            </a:r>
            <a:r>
              <a:rPr lang="en-US" altLang="zh-TW" sz="3600" dirty="0" err="1">
                <a:sym typeface="Calibri"/>
              </a:rPr>
              <a:t>chmod</a:t>
            </a:r>
            <a:r>
              <a:rPr lang="en-US" altLang="zh-TW" sz="3600" dirty="0">
                <a:sym typeface="Calibri"/>
              </a:rPr>
              <a:t> </a:t>
            </a:r>
            <a:r>
              <a:rPr lang="en-US" altLang="zh-TW" sz="3600" dirty="0" err="1">
                <a:sym typeface="Calibri"/>
              </a:rPr>
              <a:t>a+x</a:t>
            </a:r>
            <a:r>
              <a:rPr lang="en-US" altLang="zh-TW" sz="3600" dirty="0">
                <a:sym typeface="Calibri"/>
              </a:rPr>
              <a:t>  </a:t>
            </a:r>
            <a:r>
              <a:rPr lang="en-US" altLang="zh-TW" sz="3600" dirty="0">
                <a:solidFill>
                  <a:srgbClr val="FF0000"/>
                </a:solidFill>
                <a:sym typeface="Calibri"/>
              </a:rPr>
              <a:t>f01</a:t>
            </a:r>
            <a:r>
              <a:rPr lang="zh-TW" altLang="zh-TW" sz="3600" dirty="0">
                <a:sym typeface="Calibri"/>
              </a:rPr>
              <a:t>　　</a:t>
            </a:r>
            <a:endParaRPr lang="en-US" altLang="zh-TW" sz="3600" dirty="0">
              <a:sym typeface="Calibri"/>
            </a:endParaRPr>
          </a:p>
          <a:p>
            <a:pPr marL="0" indent="0">
              <a:buNone/>
            </a:pPr>
            <a:r>
              <a:rPr lang="en-US" altLang="zh-TW" sz="3600" dirty="0">
                <a:sym typeface="Calibri"/>
              </a:rPr>
              <a:t>//</a:t>
            </a:r>
            <a:r>
              <a:rPr lang="zh-TW" altLang="zh-TW" sz="3600" dirty="0">
                <a:sym typeface="Calibri"/>
              </a:rPr>
              <a:t>對檔</a:t>
            </a:r>
            <a:r>
              <a:rPr lang="en-US" altLang="zh-TW" sz="3600" dirty="0">
                <a:sym typeface="Calibri"/>
              </a:rPr>
              <a:t>f01</a:t>
            </a:r>
            <a:r>
              <a:rPr lang="zh-TW" altLang="zh-TW" sz="3600" dirty="0">
                <a:sym typeface="Calibri"/>
              </a:rPr>
              <a:t>的</a:t>
            </a:r>
            <a:r>
              <a:rPr lang="en-US" altLang="zh-TW" sz="3600" dirty="0" err="1">
                <a:sym typeface="Calibri"/>
              </a:rPr>
              <a:t>u,g,o</a:t>
            </a:r>
            <a:r>
              <a:rPr lang="zh-TW" altLang="zh-TW" sz="3600" dirty="0">
                <a:sym typeface="Calibri"/>
              </a:rPr>
              <a:t>都設置可執行屬性</a:t>
            </a:r>
          </a:p>
          <a:p>
            <a:endParaRPr lang="zh-TW" altLang="zh-TW" sz="3600" dirty="0">
              <a:sym typeface="Calibri"/>
            </a:endParaRPr>
          </a:p>
          <a:p>
            <a:endParaRPr lang="zh-TW" altLang="en-US" sz="3600" dirty="0"/>
          </a:p>
        </p:txBody>
      </p:sp>
    </p:spTree>
    <p:extLst>
      <p:ext uri="{BB962C8B-B14F-4D97-AF65-F5344CB8AC3E}">
        <p14:creationId xmlns:p14="http://schemas.microsoft.com/office/powerpoint/2010/main" val="563456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1119796"/>
          </a:xfrm>
        </p:spPr>
        <p:txBody>
          <a:bodyPr anchor="t"/>
          <a:lstStyle/>
          <a:p>
            <a:r>
              <a:rPr lang="zh-TW" altLang="en-US" dirty="0" smtClean="0"/>
              <a:t>練</a:t>
            </a:r>
            <a:r>
              <a:rPr lang="zh-TW" altLang="en-US" dirty="0"/>
              <a:t>習</a:t>
            </a:r>
          </a:p>
        </p:txBody>
      </p:sp>
      <p:sp>
        <p:nvSpPr>
          <p:cNvPr id="3" name="副標題 2"/>
          <p:cNvSpPr>
            <a:spLocks noGrp="1"/>
          </p:cNvSpPr>
          <p:nvPr>
            <p:ph type="subTitle" idx="1"/>
          </p:nvPr>
        </p:nvSpPr>
        <p:spPr>
          <a:xfrm>
            <a:off x="1524000" y="2379945"/>
            <a:ext cx="9144000" cy="2877855"/>
          </a:xfrm>
        </p:spPr>
        <p:txBody>
          <a:bodyPr>
            <a:noAutofit/>
          </a:bodyPr>
          <a:lstStyle/>
          <a:p>
            <a:r>
              <a:rPr lang="zh-TW" altLang="en-US" sz="4000" smtClean="0"/>
              <a:t>設</a:t>
            </a:r>
            <a:r>
              <a:rPr lang="zh-TW" altLang="en-US" sz="4000"/>
              <a:t>定</a:t>
            </a:r>
            <a:r>
              <a:rPr lang="zh-TW" altLang="en-US" sz="4000" smtClean="0"/>
              <a:t>檔名</a:t>
            </a:r>
            <a:r>
              <a:rPr lang="en-US" altLang="zh-TW" sz="4000" smtClean="0"/>
              <a:t>schoolip.sh</a:t>
            </a:r>
            <a:r>
              <a:rPr lang="zh-TW" altLang="en-US" sz="4000" smtClean="0"/>
              <a:t> </a:t>
            </a:r>
            <a:r>
              <a:rPr lang="zh-TW" altLang="en-US" sz="4000" dirty="0" smtClean="0"/>
              <a:t>為執行檔</a:t>
            </a:r>
            <a:endParaRPr lang="en-US" altLang="zh-TW" sz="4000" dirty="0" smtClean="0"/>
          </a:p>
          <a:p>
            <a:r>
              <a:rPr lang="zh-TW" altLang="en-US" sz="4000" dirty="0"/>
              <a:t>其</a:t>
            </a:r>
            <a:r>
              <a:rPr lang="zh-TW" altLang="en-US" sz="4000" dirty="0" smtClean="0"/>
              <a:t>內容如</a:t>
            </a:r>
            <a:r>
              <a:rPr lang="zh-TW" altLang="en-US" sz="4000" dirty="0"/>
              <a:t>下</a:t>
            </a:r>
            <a:endParaRPr lang="en-US" altLang="zh-TW" sz="4000" dirty="0" smtClean="0"/>
          </a:p>
          <a:p>
            <a:r>
              <a:rPr lang="zh-TW" altLang="en-US" sz="4000" smtClean="0"/>
              <a:t>改成</a:t>
            </a:r>
            <a:endParaRPr lang="en-US" altLang="zh-TW" sz="4000" smtClean="0"/>
          </a:p>
          <a:p>
            <a:r>
              <a:rPr lang="zh-TW" altLang="en-US" sz="4000" smtClean="0"/>
              <a:t> </a:t>
            </a:r>
            <a:r>
              <a:rPr lang="en-US" altLang="zh-TW" sz="4000" dirty="0" err="1" smtClean="0"/>
              <a:t>ip</a:t>
            </a:r>
            <a:r>
              <a:rPr lang="zh-TW" altLang="en-US" sz="4000" dirty="0" smtClean="0"/>
              <a:t> 、</a:t>
            </a:r>
            <a:r>
              <a:rPr lang="en-US" altLang="zh-TW" sz="4000" dirty="0" smtClean="0"/>
              <a:t>subnet</a:t>
            </a:r>
            <a:r>
              <a:rPr lang="zh-TW" altLang="en-US" sz="4000" dirty="0" smtClean="0"/>
              <a:t>  </a:t>
            </a:r>
            <a:r>
              <a:rPr lang="en-US" altLang="zh-TW" sz="4000" dirty="0" smtClean="0"/>
              <a:t>mask</a:t>
            </a:r>
            <a:r>
              <a:rPr lang="zh-TW" altLang="en-US" sz="4000" dirty="0" smtClean="0"/>
              <a:t> 、 </a:t>
            </a:r>
            <a:r>
              <a:rPr lang="en-US" altLang="zh-TW" sz="4000" dirty="0" smtClean="0"/>
              <a:t>default gateway</a:t>
            </a:r>
            <a:endParaRPr lang="zh-TW" altLang="en-US" sz="4000" dirty="0"/>
          </a:p>
        </p:txBody>
      </p:sp>
    </p:spTree>
    <p:extLst>
      <p:ext uri="{BB962C8B-B14F-4D97-AF65-F5344CB8AC3E}">
        <p14:creationId xmlns:p14="http://schemas.microsoft.com/office/powerpoint/2010/main" val="1628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s</a:t>
            </a:r>
            <a:r>
              <a:rPr lang="en-US" altLang="zh-TW" dirty="0" err="1" smtClean="0"/>
              <a:t>udo</a:t>
            </a:r>
            <a:r>
              <a:rPr lang="en-US" altLang="zh-TW" dirty="0" smtClean="0"/>
              <a:t> </a:t>
            </a:r>
            <a:r>
              <a:rPr lang="en-US" altLang="zh-TW" err="1" smtClean="0"/>
              <a:t>nano</a:t>
            </a:r>
            <a:r>
              <a:rPr lang="en-US" altLang="zh-TW" smtClean="0"/>
              <a:t> </a:t>
            </a:r>
            <a:r>
              <a:rPr lang="en-US" altLang="zh-TW" smtClean="0"/>
              <a:t>schoolip.sh</a:t>
            </a:r>
            <a:endParaRPr lang="zh-TW" altLang="en-US" dirty="0"/>
          </a:p>
        </p:txBody>
      </p:sp>
      <p:sp>
        <p:nvSpPr>
          <p:cNvPr id="3" name="內容版面配置區 2"/>
          <p:cNvSpPr>
            <a:spLocks noGrp="1"/>
          </p:cNvSpPr>
          <p:nvPr>
            <p:ph idx="1"/>
          </p:nvPr>
        </p:nvSpPr>
        <p:spPr>
          <a:xfrm>
            <a:off x="203201" y="1825625"/>
            <a:ext cx="11451770" cy="4351338"/>
          </a:xfrm>
          <a:ln>
            <a:solidFill>
              <a:srgbClr val="00B0F0"/>
            </a:solidFill>
          </a:ln>
        </p:spPr>
        <p:txBody>
          <a:bodyPr>
            <a:noAutofit/>
          </a:bodyPr>
          <a:lstStyle/>
          <a:p>
            <a:pPr marL="0" indent="0">
              <a:buNone/>
            </a:pPr>
            <a:r>
              <a:rPr lang="en-US" altLang="zh-TW" sz="3600" dirty="0" smtClean="0">
                <a:solidFill>
                  <a:srgbClr val="FF0000"/>
                </a:solidFill>
              </a:rPr>
              <a:t>#!/bin/bash</a:t>
            </a:r>
          </a:p>
          <a:p>
            <a:pPr marL="0" indent="0">
              <a:buNone/>
            </a:pPr>
            <a:r>
              <a:rPr lang="en-US" altLang="zh-TW" sz="3600" b="1" dirty="0" err="1" smtClean="0"/>
              <a:t>sudo</a:t>
            </a:r>
            <a:r>
              <a:rPr lang="en-US" altLang="zh-TW" sz="3600" b="1" dirty="0" smtClean="0"/>
              <a:t> </a:t>
            </a:r>
            <a:r>
              <a:rPr lang="en-US" altLang="zh-TW" sz="3600" b="1" err="1" smtClean="0"/>
              <a:t>ifconfig</a:t>
            </a:r>
            <a:r>
              <a:rPr lang="en-US" altLang="zh-TW" sz="3600" b="1" smtClean="0"/>
              <a:t> </a:t>
            </a:r>
            <a:r>
              <a:rPr lang="en-US" altLang="zh-TW" sz="3600" b="1" smtClean="0"/>
              <a:t>ens33 </a:t>
            </a:r>
            <a:r>
              <a:rPr lang="en-US" altLang="zh-TW" sz="3600" b="1" smtClean="0">
                <a:solidFill>
                  <a:srgbClr val="CC00FF"/>
                </a:solidFill>
              </a:rPr>
              <a:t>120.96.143.X</a:t>
            </a:r>
            <a:r>
              <a:rPr lang="en-US" altLang="zh-TW" sz="3600" b="1" smtClean="0"/>
              <a:t> </a:t>
            </a:r>
            <a:r>
              <a:rPr lang="en-US" altLang="zh-TW" sz="3600" b="1" dirty="0" smtClean="0"/>
              <a:t>netmask </a:t>
            </a:r>
            <a:r>
              <a:rPr lang="en-US" altLang="zh-TW" sz="3600" b="1" dirty="0" smtClean="0">
                <a:solidFill>
                  <a:srgbClr val="CC00FF"/>
                </a:solidFill>
              </a:rPr>
              <a:t>255.255.255.0</a:t>
            </a:r>
          </a:p>
          <a:p>
            <a:pPr marL="0" indent="0">
              <a:buNone/>
            </a:pPr>
            <a:r>
              <a:rPr lang="en-US" altLang="zh-TW" sz="3600" b="1" dirty="0" err="1" smtClean="0"/>
              <a:t>sudo</a:t>
            </a:r>
            <a:r>
              <a:rPr lang="en-US" altLang="zh-TW" sz="3600" b="1" dirty="0" smtClean="0"/>
              <a:t> route add default </a:t>
            </a:r>
            <a:r>
              <a:rPr lang="en-US" altLang="zh-TW" sz="3600" b="1" err="1" smtClean="0"/>
              <a:t>gw</a:t>
            </a:r>
            <a:r>
              <a:rPr lang="en-US" altLang="zh-TW" sz="3600" b="1" smtClean="0"/>
              <a:t> </a:t>
            </a:r>
            <a:r>
              <a:rPr lang="en-US" altLang="zh-TW" sz="3600" b="1" smtClean="0">
                <a:solidFill>
                  <a:srgbClr val="CC00FF"/>
                </a:solidFill>
              </a:rPr>
              <a:t>120.96.143.254</a:t>
            </a:r>
            <a:endParaRPr lang="en-US" altLang="zh-TW" sz="3600" b="1" dirty="0" smtClean="0">
              <a:solidFill>
                <a:srgbClr val="CC00FF"/>
              </a:solidFill>
            </a:endParaRPr>
          </a:p>
          <a:p>
            <a:pPr marL="0" indent="0">
              <a:buNone/>
            </a:pPr>
            <a:r>
              <a:rPr lang="en-US" altLang="zh-TW" sz="3600" dirty="0" err="1" smtClean="0"/>
              <a:t>ifconfig</a:t>
            </a:r>
            <a:endParaRPr lang="en-US" altLang="zh-TW" sz="3600" dirty="0" smtClean="0"/>
          </a:p>
          <a:p>
            <a:pPr marL="0" indent="0">
              <a:buNone/>
            </a:pPr>
            <a:r>
              <a:rPr lang="en-US" altLang="zh-TW" sz="3600" dirty="0" smtClean="0"/>
              <a:t>route</a:t>
            </a:r>
          </a:p>
          <a:p>
            <a:pPr marL="0" indent="0">
              <a:buNone/>
            </a:pPr>
            <a:endParaRPr lang="en-US" altLang="zh-TW" sz="3600" dirty="0"/>
          </a:p>
        </p:txBody>
      </p:sp>
    </p:spTree>
    <p:extLst>
      <p:ext uri="{BB962C8B-B14F-4D97-AF65-F5344CB8AC3E}">
        <p14:creationId xmlns:p14="http://schemas.microsoft.com/office/powerpoint/2010/main" val="3371237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sz="5400" dirty="0" err="1" smtClean="0"/>
              <a:t>Chmod</a:t>
            </a:r>
            <a:r>
              <a:rPr lang="en-US" altLang="zh-TW" sz="5400" dirty="0" smtClean="0"/>
              <a:t> +</a:t>
            </a:r>
            <a:r>
              <a:rPr lang="en-US" altLang="zh-TW" sz="5400" smtClean="0"/>
              <a:t>x </a:t>
            </a:r>
            <a:r>
              <a:rPr lang="en-US" altLang="zh-TW" sz="5400" smtClean="0"/>
              <a:t>schoolip.sh</a:t>
            </a:r>
            <a:endParaRPr lang="en-US" altLang="zh-TW" sz="5400" dirty="0" smtClean="0"/>
          </a:p>
          <a:p>
            <a:r>
              <a:rPr lang="en-US" altLang="zh-TW" sz="5400" smtClean="0"/>
              <a:t>./</a:t>
            </a:r>
            <a:r>
              <a:rPr lang="en-US" altLang="zh-TW" sz="5400" smtClean="0"/>
              <a:t>schoolip.sh</a:t>
            </a:r>
            <a:endParaRPr lang="zh-TW" altLang="en-US" sz="5400" dirty="0"/>
          </a:p>
        </p:txBody>
      </p:sp>
    </p:spTree>
    <p:extLst>
      <p:ext uri="{BB962C8B-B14F-4D97-AF65-F5344CB8AC3E}">
        <p14:creationId xmlns:p14="http://schemas.microsoft.com/office/powerpoint/2010/main" val="764580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064712" y="300419"/>
            <a:ext cx="10221239" cy="1803953"/>
          </a:xfrm>
        </p:spPr>
        <p:txBody>
          <a:bodyPr>
            <a:normAutofit/>
          </a:bodyPr>
          <a:lstStyle/>
          <a:p>
            <a:r>
              <a:rPr lang="en-US" altLang="zh-TW" sz="4800" b="1" dirty="0" smtClean="0"/>
              <a:t>Pipe-</a:t>
            </a:r>
            <a:r>
              <a:rPr lang="zh-TW" altLang="en-US" sz="4800" b="1" dirty="0"/>
              <a:t>管線命令，把前一項的輸出結果直接再代入第二個命令</a:t>
            </a:r>
          </a:p>
        </p:txBody>
      </p:sp>
      <p:sp>
        <p:nvSpPr>
          <p:cNvPr id="3" name="文字版面配置區 2"/>
          <p:cNvSpPr>
            <a:spLocks noGrp="1"/>
          </p:cNvSpPr>
          <p:nvPr>
            <p:ph type="body" idx="4294967295"/>
          </p:nvPr>
        </p:nvSpPr>
        <p:spPr>
          <a:xfrm>
            <a:off x="1240077" y="2442150"/>
            <a:ext cx="10171134" cy="3770759"/>
          </a:xfrm>
        </p:spPr>
        <p:txBody>
          <a:bodyPr>
            <a:normAutofit/>
          </a:bodyPr>
          <a:lstStyle/>
          <a:p>
            <a:pPr marL="0" indent="0">
              <a:buNone/>
            </a:pPr>
            <a:r>
              <a:rPr lang="en-US" altLang="zh-TW" sz="4800" dirty="0">
                <a:solidFill>
                  <a:srgbClr val="0000FF"/>
                </a:solidFill>
                <a:sym typeface="Calibri"/>
              </a:rPr>
              <a:t>~$</a:t>
            </a:r>
            <a:r>
              <a:rPr lang="en-US" altLang="zh-TW" sz="4800" dirty="0">
                <a:sym typeface="Calibri"/>
              </a:rPr>
              <a:t>ls </a:t>
            </a:r>
            <a:r>
              <a:rPr lang="en-US" altLang="zh-TW" sz="4800" dirty="0">
                <a:solidFill>
                  <a:srgbClr val="FF0000"/>
                </a:solidFill>
                <a:sym typeface="Calibri"/>
              </a:rPr>
              <a:t>|</a:t>
            </a:r>
            <a:r>
              <a:rPr lang="en-US" altLang="zh-TW" sz="4800" dirty="0">
                <a:sym typeface="Calibri"/>
              </a:rPr>
              <a:t> more</a:t>
            </a:r>
          </a:p>
          <a:p>
            <a:pPr marL="0" indent="0">
              <a:buNone/>
            </a:pPr>
            <a:r>
              <a:rPr lang="en-US" altLang="zh-TW" sz="4800" dirty="0">
                <a:sym typeface="Calibri"/>
              </a:rPr>
              <a:t>shell</a:t>
            </a:r>
            <a:r>
              <a:rPr lang="zh-TW" altLang="en-US" sz="4800" dirty="0">
                <a:sym typeface="Calibri"/>
              </a:rPr>
              <a:t>會先執行</a:t>
            </a:r>
            <a:r>
              <a:rPr lang="en-US" altLang="zh-TW" sz="4800" dirty="0">
                <a:sym typeface="Calibri"/>
              </a:rPr>
              <a:t>ls</a:t>
            </a:r>
            <a:r>
              <a:rPr lang="zh-TW" altLang="en-US" sz="4800" dirty="0">
                <a:sym typeface="Calibri"/>
              </a:rPr>
              <a:t>指令，</a:t>
            </a:r>
            <a:endParaRPr lang="en-US" altLang="zh-TW" sz="4800" dirty="0">
              <a:sym typeface="Calibri"/>
            </a:endParaRPr>
          </a:p>
          <a:p>
            <a:pPr marL="0" indent="0">
              <a:buNone/>
            </a:pPr>
            <a:r>
              <a:rPr lang="zh-TW" altLang="en-US" sz="4800" dirty="0">
                <a:sym typeface="Calibri"/>
              </a:rPr>
              <a:t>再將</a:t>
            </a:r>
            <a:r>
              <a:rPr lang="en-US" altLang="zh-TW" sz="4800" dirty="0">
                <a:sym typeface="Calibri"/>
              </a:rPr>
              <a:t>ls</a:t>
            </a:r>
            <a:r>
              <a:rPr lang="zh-TW" altLang="en-US" sz="4800" dirty="0">
                <a:sym typeface="Calibri"/>
              </a:rPr>
              <a:t>的輸出結果當作</a:t>
            </a:r>
            <a:r>
              <a:rPr lang="en-US" altLang="zh-TW" sz="4800" dirty="0">
                <a:sym typeface="Calibri"/>
              </a:rPr>
              <a:t>more</a:t>
            </a:r>
            <a:r>
              <a:rPr lang="zh-TW" altLang="en-US" sz="4800" dirty="0">
                <a:sym typeface="Calibri"/>
              </a:rPr>
              <a:t>的輸入</a:t>
            </a:r>
            <a:endParaRPr lang="zh-TW" altLang="en-US" sz="4800" dirty="0"/>
          </a:p>
        </p:txBody>
      </p:sp>
    </p:spTree>
    <p:extLst>
      <p:ext uri="{BB962C8B-B14F-4D97-AF65-F5344CB8AC3E}">
        <p14:creationId xmlns:p14="http://schemas.microsoft.com/office/powerpoint/2010/main" val="1550667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00413" y="189760"/>
            <a:ext cx="11023947" cy="1325563"/>
          </a:xfrm>
        </p:spPr>
        <p:txBody>
          <a:bodyPr>
            <a:noAutofit/>
          </a:bodyPr>
          <a:lstStyle/>
          <a:p>
            <a:r>
              <a:rPr lang="en-US" altLang="zh-TW" sz="4800" dirty="0"/>
              <a:t>tee </a:t>
            </a:r>
            <a:r>
              <a:rPr lang="zh-TW" altLang="en-US" sz="4800" dirty="0"/>
              <a:t>指令：將結果</a:t>
            </a:r>
            <a:r>
              <a:rPr lang="zh-TW" altLang="en-US" sz="4800" dirty="0">
                <a:solidFill>
                  <a:srgbClr val="FF00FF"/>
                </a:solidFill>
              </a:rPr>
              <a:t>同時</a:t>
            </a:r>
            <a:r>
              <a:rPr lang="zh-TW" altLang="en-US" sz="4800" dirty="0"/>
              <a:t>輸出到</a:t>
            </a:r>
            <a:r>
              <a:rPr lang="zh-TW" altLang="en-US" sz="4800" dirty="0">
                <a:solidFill>
                  <a:srgbClr val="FF00FF"/>
                </a:solidFill>
              </a:rPr>
              <a:t>螢幕</a:t>
            </a:r>
            <a:r>
              <a:rPr lang="zh-TW" altLang="en-US" sz="4800" dirty="0"/>
              <a:t>和</a:t>
            </a:r>
            <a:r>
              <a:rPr lang="zh-TW" altLang="en-US" sz="4800" dirty="0">
                <a:solidFill>
                  <a:srgbClr val="FF00FF"/>
                </a:solidFill>
              </a:rPr>
              <a:t>檔案</a:t>
            </a:r>
          </a:p>
        </p:txBody>
      </p:sp>
      <p:pic>
        <p:nvPicPr>
          <p:cNvPr id="4" name="內容版面配置區 3"/>
          <p:cNvPicPr>
            <a:picLocks noGrp="1" noChangeAspect="1"/>
          </p:cNvPicPr>
          <p:nvPr>
            <p:ph idx="1"/>
          </p:nvPr>
        </p:nvPicPr>
        <p:blipFill>
          <a:blip r:embed="rId3"/>
          <a:stretch>
            <a:fillRect/>
          </a:stretch>
        </p:blipFill>
        <p:spPr>
          <a:xfrm>
            <a:off x="2432137" y="1845615"/>
            <a:ext cx="7327725" cy="4680076"/>
          </a:xfrm>
          <a:prstGeom prst="rect">
            <a:avLst/>
          </a:prstGeom>
        </p:spPr>
      </p:pic>
    </p:spTree>
    <p:extLst>
      <p:ext uri="{BB962C8B-B14F-4D97-AF65-F5344CB8AC3E}">
        <p14:creationId xmlns:p14="http://schemas.microsoft.com/office/powerpoint/2010/main" val="959077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649483"/>
          </a:xfrm>
        </p:spPr>
        <p:txBody>
          <a:bodyPr>
            <a:normAutofit fontScale="90000"/>
          </a:bodyPr>
          <a:lstStyle/>
          <a:p>
            <a:r>
              <a:rPr lang="zh-TW" altLang="en-US" dirty="0"/>
              <a:t>範例</a:t>
            </a:r>
          </a:p>
        </p:txBody>
      </p:sp>
      <p:sp>
        <p:nvSpPr>
          <p:cNvPr id="3" name="內容版面配置區 2"/>
          <p:cNvSpPr>
            <a:spLocks noGrp="1"/>
          </p:cNvSpPr>
          <p:nvPr>
            <p:ph idx="1"/>
          </p:nvPr>
        </p:nvSpPr>
        <p:spPr>
          <a:xfrm>
            <a:off x="419100" y="1327759"/>
            <a:ext cx="11353800" cy="4824152"/>
          </a:xfrm>
        </p:spPr>
        <p:txBody>
          <a:bodyPr>
            <a:normAutofit/>
          </a:bodyPr>
          <a:lstStyle/>
          <a:p>
            <a:pPr marL="0" indent="0">
              <a:buNone/>
            </a:pPr>
            <a:r>
              <a:rPr lang="zh-TW" altLang="en-US" dirty="0"/>
              <a:t>原本將輸出到螢幕的 </a:t>
            </a:r>
            <a:r>
              <a:rPr lang="en-US" altLang="zh-TW" dirty="0" err="1"/>
              <a:t>stdout</a:t>
            </a:r>
            <a:r>
              <a:rPr lang="en-US" altLang="zh-TW" dirty="0"/>
              <a:t> </a:t>
            </a:r>
            <a:r>
              <a:rPr lang="zh-TW" altLang="en-US" dirty="0"/>
              <a:t>結果導到檔案的常見做法 </a:t>
            </a:r>
            <a:r>
              <a:rPr lang="en-US" altLang="zh-TW" dirty="0"/>
              <a:t>(</a:t>
            </a:r>
            <a:r>
              <a:rPr lang="zh-TW" altLang="en-US" dirty="0"/>
              <a:t>螢幕上不會顯示</a:t>
            </a:r>
            <a:r>
              <a:rPr lang="en-US" altLang="zh-TW" dirty="0"/>
              <a:t>)</a:t>
            </a:r>
            <a:r>
              <a:rPr lang="zh-TW" altLang="en-US" dirty="0"/>
              <a:t>：</a:t>
            </a:r>
            <a:endParaRPr lang="en-US" altLang="zh-TW" dirty="0" smtClean="0"/>
          </a:p>
          <a:p>
            <a:pPr marL="0" indent="0">
              <a:buNone/>
            </a:pPr>
            <a:r>
              <a:rPr lang="en-US" altLang="zh-TW" sz="3600" dirty="0" smtClean="0"/>
              <a:t>$ </a:t>
            </a:r>
            <a:r>
              <a:rPr lang="en-US" altLang="zh-TW" sz="3600" dirty="0"/>
              <a:t>ls &gt; </a:t>
            </a:r>
            <a:r>
              <a:rPr lang="en-US" altLang="zh-TW" sz="3600" dirty="0" smtClean="0"/>
              <a:t>result.txt</a:t>
            </a:r>
          </a:p>
          <a:p>
            <a:pPr marL="0" indent="0">
              <a:buNone/>
            </a:pPr>
            <a:r>
              <a:rPr lang="zh-TW" altLang="en-US" dirty="0" smtClean="0"/>
              <a:t>同時</a:t>
            </a:r>
            <a:r>
              <a:rPr lang="zh-TW" altLang="en-US" dirty="0"/>
              <a:t>存到檔案</a:t>
            </a:r>
            <a:r>
              <a:rPr lang="zh-TW" altLang="en-US" dirty="0" smtClean="0"/>
              <a:t>和顯示在螢幕上 </a:t>
            </a:r>
            <a:r>
              <a:rPr lang="en-US" altLang="zh-TW" dirty="0" smtClean="0"/>
              <a:t>(</a:t>
            </a:r>
            <a:r>
              <a:rPr lang="zh-TW" altLang="en-US" dirty="0" smtClean="0"/>
              <a:t>取代 </a:t>
            </a:r>
            <a:r>
              <a:rPr lang="en-US" altLang="zh-TW" dirty="0" smtClean="0"/>
              <a:t>result.txt </a:t>
            </a:r>
            <a:r>
              <a:rPr lang="zh-TW" altLang="en-US" dirty="0" smtClean="0"/>
              <a:t>原內容</a:t>
            </a:r>
            <a:r>
              <a:rPr lang="en-US" altLang="zh-TW" dirty="0" smtClean="0"/>
              <a:t>)</a:t>
            </a:r>
            <a:r>
              <a:rPr lang="zh-TW" altLang="en-US" dirty="0" smtClean="0"/>
              <a:t>：</a:t>
            </a:r>
          </a:p>
          <a:p>
            <a:pPr marL="0" indent="0">
              <a:buNone/>
            </a:pPr>
            <a:r>
              <a:rPr lang="en-US" altLang="zh-TW" sz="3600" dirty="0" smtClean="0"/>
              <a:t>$ ls | tee</a:t>
            </a:r>
            <a:r>
              <a:rPr lang="zh-TW" altLang="en-US" sz="3600" dirty="0" smtClean="0"/>
              <a:t> </a:t>
            </a:r>
            <a:r>
              <a:rPr lang="en-US" altLang="zh-TW" sz="3600" dirty="0" smtClean="0"/>
              <a:t> result.txt</a:t>
            </a:r>
          </a:p>
          <a:p>
            <a:pPr marL="0" indent="0">
              <a:buNone/>
            </a:pPr>
            <a:r>
              <a:rPr lang="zh-TW" altLang="en-US" dirty="0" smtClean="0"/>
              <a:t>同時存到檔案和顯示在螢幕上 </a:t>
            </a:r>
            <a:r>
              <a:rPr lang="en-US" altLang="zh-TW" dirty="0" smtClean="0"/>
              <a:t>(</a:t>
            </a:r>
            <a:r>
              <a:rPr lang="zh-TW" altLang="en-US" dirty="0" smtClean="0"/>
              <a:t>附加</a:t>
            </a:r>
            <a:r>
              <a:rPr lang="en-US" altLang="zh-TW" dirty="0" smtClean="0">
                <a:solidFill>
                  <a:srgbClr val="FF00FF"/>
                </a:solidFill>
              </a:rPr>
              <a:t>A</a:t>
            </a:r>
            <a:r>
              <a:rPr lang="en-US" altLang="zh-TW" dirty="0" smtClean="0"/>
              <a:t>ppend</a:t>
            </a:r>
            <a:r>
              <a:rPr lang="zh-TW" altLang="en-US" dirty="0" smtClean="0"/>
              <a:t>在 </a:t>
            </a:r>
            <a:r>
              <a:rPr lang="en-US" altLang="zh-TW" dirty="0" smtClean="0"/>
              <a:t>result.txt </a:t>
            </a:r>
            <a:r>
              <a:rPr lang="zh-TW" altLang="en-US" dirty="0" smtClean="0"/>
              <a:t>原內容後面</a:t>
            </a:r>
            <a:r>
              <a:rPr lang="en-US" altLang="zh-TW" dirty="0" smtClean="0"/>
              <a:t>)</a:t>
            </a:r>
            <a:r>
              <a:rPr lang="zh-TW" altLang="en-US" dirty="0" smtClean="0"/>
              <a:t>：</a:t>
            </a:r>
          </a:p>
          <a:p>
            <a:pPr marL="0" indent="0">
              <a:buNone/>
            </a:pPr>
            <a:r>
              <a:rPr lang="en-US" altLang="zh-TW" sz="3600" dirty="0" smtClean="0"/>
              <a:t>$ </a:t>
            </a:r>
            <a:r>
              <a:rPr lang="en-US" altLang="zh-TW" sz="3600" dirty="0"/>
              <a:t>ls | tee -a </a:t>
            </a:r>
            <a:r>
              <a:rPr lang="en-US" altLang="zh-TW" sz="3600" dirty="0" smtClean="0"/>
              <a:t>result.txt</a:t>
            </a:r>
          </a:p>
          <a:p>
            <a:pPr marL="0" indent="0">
              <a:buNone/>
            </a:pPr>
            <a:r>
              <a:rPr lang="zh-TW" altLang="en-US" dirty="0" smtClean="0"/>
              <a:t>後面</a:t>
            </a:r>
            <a:r>
              <a:rPr lang="zh-TW" altLang="en-US" dirty="0"/>
              <a:t>可以把螢幕顯示的結果繼續再用管線做繼續其他處理：</a:t>
            </a:r>
          </a:p>
          <a:p>
            <a:pPr marL="0" indent="0">
              <a:buNone/>
            </a:pPr>
            <a:r>
              <a:rPr lang="en-US" altLang="zh-TW" sz="3600" dirty="0" smtClean="0"/>
              <a:t>$ </a:t>
            </a:r>
            <a:r>
              <a:rPr lang="en-US" altLang="zh-TW" sz="3600" dirty="0"/>
              <a:t>ls | tee -a result.txt | </a:t>
            </a:r>
            <a:r>
              <a:rPr lang="en-US" altLang="zh-TW" sz="3600" dirty="0" err="1"/>
              <a:t>grep</a:t>
            </a:r>
            <a:r>
              <a:rPr lang="en-US" altLang="zh-TW" sz="3600" dirty="0"/>
              <a:t> </a:t>
            </a:r>
            <a:r>
              <a:rPr lang="en-US" altLang="zh-TW" sz="3600" dirty="0" err="1"/>
              <a:t>aws</a:t>
            </a:r>
            <a:endParaRPr lang="zh-TW" altLang="en-US" sz="3600" dirty="0"/>
          </a:p>
        </p:txBody>
      </p:sp>
    </p:spTree>
    <p:extLst>
      <p:ext uri="{BB962C8B-B14F-4D97-AF65-F5344CB8AC3E}">
        <p14:creationId xmlns:p14="http://schemas.microsoft.com/office/powerpoint/2010/main" val="418043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3463" y="112733"/>
            <a:ext cx="11073008" cy="6601217"/>
          </a:xfrm>
        </p:spPr>
        <p:txBody>
          <a:bodyPr>
            <a:noAutofit/>
          </a:bodyPr>
          <a:lstStyle/>
          <a:p>
            <a:pPr marL="0" indent="0">
              <a:buNone/>
            </a:pPr>
            <a:r>
              <a:rPr lang="en-US" altLang="zh-TW" sz="3200" dirty="0" smtClean="0">
                <a:solidFill>
                  <a:srgbClr val="00B050"/>
                </a:solidFill>
              </a:rPr>
              <a:t>bigred@us1804s</a:t>
            </a:r>
            <a:r>
              <a:rPr lang="en-US" altLang="zh-TW" sz="3200" dirty="0">
                <a:solidFill>
                  <a:srgbClr val="00B050"/>
                </a:solidFill>
              </a:rPr>
              <a:t>:~$ </a:t>
            </a:r>
            <a:r>
              <a:rPr lang="en-US" altLang="zh-TW" sz="3200" dirty="0"/>
              <a:t>echo "111" |tee test</a:t>
            </a:r>
          </a:p>
          <a:p>
            <a:pPr marL="0" indent="0">
              <a:buNone/>
            </a:pPr>
            <a:r>
              <a:rPr lang="en-US" altLang="zh-TW" sz="3200" dirty="0"/>
              <a:t>111</a:t>
            </a:r>
          </a:p>
          <a:p>
            <a:pPr marL="0" indent="0">
              <a:buNone/>
            </a:pPr>
            <a:r>
              <a:rPr lang="en-US" altLang="zh-TW" sz="3200" dirty="0">
                <a:solidFill>
                  <a:srgbClr val="00B050"/>
                </a:solidFill>
              </a:rPr>
              <a:t>bigred@us1804s:~$ </a:t>
            </a:r>
            <a:r>
              <a:rPr lang="en-US" altLang="zh-TW" sz="3200" dirty="0"/>
              <a:t>echo "222" |tee test</a:t>
            </a:r>
          </a:p>
          <a:p>
            <a:pPr marL="0" indent="0">
              <a:buNone/>
            </a:pPr>
            <a:r>
              <a:rPr lang="en-US" altLang="zh-TW" sz="3200" dirty="0"/>
              <a:t>222</a:t>
            </a:r>
          </a:p>
          <a:p>
            <a:pPr marL="0" indent="0">
              <a:buNone/>
            </a:pPr>
            <a:r>
              <a:rPr lang="en-US" altLang="zh-TW" sz="3200" dirty="0">
                <a:solidFill>
                  <a:srgbClr val="00B050"/>
                </a:solidFill>
              </a:rPr>
              <a:t>bigred@us1804s:~$ </a:t>
            </a:r>
            <a:r>
              <a:rPr lang="en-US" altLang="zh-TW" sz="3200" dirty="0"/>
              <a:t>echo "333" |tee </a:t>
            </a:r>
            <a:r>
              <a:rPr lang="en-US" altLang="zh-TW" sz="3200" dirty="0">
                <a:solidFill>
                  <a:srgbClr val="FF00FF"/>
                </a:solidFill>
              </a:rPr>
              <a:t>-a </a:t>
            </a:r>
            <a:r>
              <a:rPr lang="en-US" altLang="zh-TW" sz="3200" dirty="0"/>
              <a:t>test</a:t>
            </a:r>
          </a:p>
          <a:p>
            <a:pPr marL="0" indent="0">
              <a:buNone/>
            </a:pPr>
            <a:r>
              <a:rPr lang="en-US" altLang="zh-TW" sz="3200" dirty="0"/>
              <a:t>333</a:t>
            </a:r>
          </a:p>
          <a:p>
            <a:pPr marL="0" indent="0">
              <a:buNone/>
            </a:pPr>
            <a:r>
              <a:rPr lang="en-US" altLang="zh-TW" sz="3200" dirty="0">
                <a:solidFill>
                  <a:srgbClr val="00B050"/>
                </a:solidFill>
              </a:rPr>
              <a:t>bigred@us1804s:~$ </a:t>
            </a:r>
            <a:r>
              <a:rPr lang="en-US" altLang="zh-TW" sz="3200" dirty="0"/>
              <a:t>echo "444" |tee </a:t>
            </a:r>
            <a:r>
              <a:rPr lang="en-US" altLang="zh-TW" sz="3200" dirty="0">
                <a:solidFill>
                  <a:srgbClr val="FF00FF"/>
                </a:solidFill>
              </a:rPr>
              <a:t>-a </a:t>
            </a:r>
            <a:r>
              <a:rPr lang="en-US" altLang="zh-TW" sz="3200"/>
              <a:t>test </a:t>
            </a:r>
            <a:r>
              <a:rPr lang="en-US" altLang="zh-TW" sz="3200" smtClean="0"/>
              <a:t>| </a:t>
            </a:r>
            <a:r>
              <a:rPr lang="en-US" altLang="zh-TW" sz="3200" dirty="0" err="1"/>
              <a:t>grep</a:t>
            </a:r>
            <a:r>
              <a:rPr lang="en-US" altLang="zh-TW" sz="3200" dirty="0"/>
              <a:t> 44</a:t>
            </a:r>
          </a:p>
          <a:p>
            <a:pPr marL="0" indent="0">
              <a:buNone/>
            </a:pPr>
            <a:r>
              <a:rPr lang="en-US" altLang="zh-TW" sz="3200" dirty="0"/>
              <a:t>444</a:t>
            </a:r>
          </a:p>
          <a:p>
            <a:pPr marL="0" indent="0">
              <a:buNone/>
            </a:pPr>
            <a:r>
              <a:rPr lang="en-US" altLang="zh-TW" sz="3200" dirty="0">
                <a:solidFill>
                  <a:srgbClr val="00B050"/>
                </a:solidFill>
              </a:rPr>
              <a:t>bigred@us1804s:~$ </a:t>
            </a:r>
            <a:r>
              <a:rPr lang="en-US" altLang="zh-TW" sz="3200" dirty="0"/>
              <a:t>cat test</a:t>
            </a:r>
          </a:p>
          <a:p>
            <a:pPr marL="0" indent="0">
              <a:buNone/>
            </a:pPr>
            <a:r>
              <a:rPr lang="en-US" altLang="zh-TW" sz="3200" dirty="0"/>
              <a:t>222</a:t>
            </a:r>
          </a:p>
          <a:p>
            <a:pPr marL="0" indent="0">
              <a:buNone/>
            </a:pPr>
            <a:r>
              <a:rPr lang="en-US" altLang="zh-TW" sz="3200" dirty="0"/>
              <a:t>333</a:t>
            </a:r>
          </a:p>
          <a:p>
            <a:pPr marL="0" indent="0">
              <a:buNone/>
            </a:pPr>
            <a:r>
              <a:rPr lang="en-US" altLang="zh-TW" sz="3200" dirty="0"/>
              <a:t>444</a:t>
            </a:r>
          </a:p>
          <a:p>
            <a:pPr marL="0" indent="0">
              <a:buNone/>
            </a:pPr>
            <a:endParaRPr lang="zh-TW" altLang="en-US" sz="3200" dirty="0"/>
          </a:p>
        </p:txBody>
      </p:sp>
    </p:spTree>
    <p:extLst>
      <p:ext uri="{BB962C8B-B14F-4D97-AF65-F5344CB8AC3E}">
        <p14:creationId xmlns:p14="http://schemas.microsoft.com/office/powerpoint/2010/main" val="3494077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87890" y="325676"/>
            <a:ext cx="11661732" cy="6532323"/>
          </a:xfrm>
        </p:spPr>
        <p:txBody>
          <a:bodyPr>
            <a:normAutofit/>
          </a:bodyPr>
          <a:lstStyle/>
          <a:p>
            <a:pPr marL="0" indent="0">
              <a:buNone/>
            </a:pPr>
            <a:r>
              <a:rPr lang="pt-BR" altLang="zh-TW" dirty="0"/>
              <a:t>sudo echo nameserver 8.8.8.8 &gt; /</a:t>
            </a:r>
            <a:r>
              <a:rPr lang="pt-BR" altLang="zh-TW" dirty="0" smtClean="0"/>
              <a:t>etc/resolv.conf</a:t>
            </a:r>
          </a:p>
          <a:p>
            <a:pPr marL="0" indent="0">
              <a:buNone/>
            </a:pPr>
            <a:r>
              <a:rPr lang="zh-TW" altLang="en-US" dirty="0"/>
              <a:t>儘管這個解釋聽起來很合理，但它卻行不通</a:t>
            </a:r>
            <a:r>
              <a:rPr lang="zh-TW" altLang="en-US" dirty="0" smtClean="0"/>
              <a:t>，</a:t>
            </a:r>
            <a:endParaRPr lang="en-US" altLang="zh-TW" dirty="0" smtClean="0"/>
          </a:p>
          <a:p>
            <a:pPr marL="0" indent="0">
              <a:buNone/>
            </a:pPr>
            <a:r>
              <a:rPr lang="zh-TW" altLang="en-US" dirty="0" smtClean="0"/>
              <a:t>因為</a:t>
            </a:r>
            <a:r>
              <a:rPr lang="zh-TW" altLang="en-US" dirty="0"/>
              <a:t>出現錯誤，您將得到：</a:t>
            </a:r>
          </a:p>
          <a:p>
            <a:pPr marL="0" indent="0">
              <a:buNone/>
            </a:pPr>
            <a:r>
              <a:rPr lang="en-US" altLang="zh-TW" dirty="0" smtClean="0"/>
              <a:t>bash</a:t>
            </a:r>
            <a:r>
              <a:rPr lang="en-US" altLang="zh-TW" dirty="0"/>
              <a:t>: /</a:t>
            </a:r>
            <a:r>
              <a:rPr lang="en-US" altLang="zh-TW" dirty="0" err="1"/>
              <a:t>etc</a:t>
            </a:r>
            <a:r>
              <a:rPr lang="en-US" altLang="zh-TW" dirty="0"/>
              <a:t>/</a:t>
            </a:r>
            <a:r>
              <a:rPr lang="en-US" altLang="zh-TW" dirty="0" err="1"/>
              <a:t>resolv.conf</a:t>
            </a:r>
            <a:r>
              <a:rPr lang="en-US" altLang="zh-TW" dirty="0"/>
              <a:t>: </a:t>
            </a:r>
            <a:r>
              <a:rPr lang="en-US" altLang="zh-TW" dirty="0">
                <a:solidFill>
                  <a:srgbClr val="FF00FF"/>
                </a:solidFill>
              </a:rPr>
              <a:t>Permission denied</a:t>
            </a:r>
          </a:p>
          <a:p>
            <a:pPr marL="0" indent="0">
              <a:buNone/>
            </a:pPr>
            <a:r>
              <a:rPr lang="zh-TW" altLang="en-US" dirty="0"/>
              <a:t>為什麼</a:t>
            </a:r>
            <a:r>
              <a:rPr lang="zh-TW" altLang="en-US" dirty="0" smtClean="0"/>
              <a:t>？</a:t>
            </a:r>
            <a:endParaRPr lang="en-US" altLang="zh-TW" dirty="0" smtClean="0"/>
          </a:p>
          <a:p>
            <a:pPr marL="0" indent="0">
              <a:buNone/>
            </a:pPr>
            <a:r>
              <a:rPr lang="zh-TW" altLang="en-US" dirty="0" smtClean="0"/>
              <a:t>輸出</a:t>
            </a:r>
            <a:r>
              <a:rPr lang="zh-TW" altLang="en-US" dirty="0"/>
              <a:t>重定向由您的外殼程序（在這裡：</a:t>
            </a:r>
            <a:r>
              <a:rPr lang="en-US" altLang="zh-TW" dirty="0"/>
              <a:t>Bash</a:t>
            </a:r>
            <a:r>
              <a:rPr lang="zh-TW" altLang="en-US" dirty="0"/>
              <a:t>）處理</a:t>
            </a:r>
            <a:r>
              <a:rPr lang="zh-TW" altLang="en-US" dirty="0" smtClean="0"/>
              <a:t>，</a:t>
            </a:r>
            <a:endParaRPr lang="en-US" altLang="zh-TW" dirty="0" smtClean="0"/>
          </a:p>
          <a:p>
            <a:pPr marL="0" indent="0">
              <a:buNone/>
            </a:pPr>
            <a:r>
              <a:rPr lang="zh-TW" altLang="en-US" dirty="0" smtClean="0"/>
              <a:t>而</a:t>
            </a:r>
            <a:r>
              <a:rPr lang="zh-TW" altLang="en-US" dirty="0"/>
              <a:t>用於的命令未考慮在內</a:t>
            </a:r>
            <a:r>
              <a:rPr lang="en-US" altLang="zh-TW" dirty="0" err="1"/>
              <a:t>sudo</a:t>
            </a:r>
            <a:r>
              <a:rPr lang="zh-TW" altLang="en-US" dirty="0" smtClean="0"/>
              <a:t>。</a:t>
            </a:r>
            <a:endParaRPr lang="en-US" altLang="zh-TW" dirty="0" smtClean="0"/>
          </a:p>
          <a:p>
            <a:pPr marL="0" indent="0">
              <a:buNone/>
            </a:pPr>
            <a:r>
              <a:rPr lang="zh-TW" altLang="en-US" dirty="0" smtClean="0"/>
              <a:t>類似於</a:t>
            </a:r>
            <a:r>
              <a:rPr lang="zh-TW" altLang="en-US" dirty="0"/>
              <a:t>數學中的乘法優先於加法</a:t>
            </a:r>
            <a:r>
              <a:rPr lang="zh-TW" altLang="en-US" dirty="0" smtClean="0"/>
              <a:t>。</a:t>
            </a:r>
            <a:endParaRPr lang="en-US" altLang="zh-TW" dirty="0" smtClean="0"/>
          </a:p>
          <a:p>
            <a:pPr marL="0" indent="0">
              <a:buNone/>
            </a:pPr>
            <a:r>
              <a:rPr lang="zh-TW" altLang="en-US" dirty="0" smtClean="0"/>
              <a:t>因此</a:t>
            </a:r>
            <a:r>
              <a:rPr lang="zh-TW" altLang="en-US" dirty="0"/>
              <a:t>，只是</a:t>
            </a:r>
            <a:r>
              <a:rPr lang="en-US" altLang="zh-TW" dirty="0"/>
              <a:t>echo</a:t>
            </a:r>
            <a:r>
              <a:rPr lang="zh-TW" altLang="en-US" dirty="0"/>
              <a:t>具有更高的特權，而您的</a:t>
            </a:r>
            <a:r>
              <a:rPr lang="en-US" altLang="zh-TW" dirty="0"/>
              <a:t>shell</a:t>
            </a:r>
            <a:r>
              <a:rPr lang="zh-TW" altLang="en-US" dirty="0"/>
              <a:t>卻沒有</a:t>
            </a:r>
            <a:r>
              <a:rPr lang="zh-TW" altLang="en-US" dirty="0" smtClean="0"/>
              <a:t>！</a:t>
            </a:r>
            <a:endParaRPr lang="en-US" altLang="zh-TW" dirty="0" smtClean="0"/>
          </a:p>
          <a:p>
            <a:pPr marL="0" indent="0">
              <a:buNone/>
            </a:pPr>
            <a:r>
              <a:rPr lang="zh-TW" altLang="en-US" dirty="0" smtClean="0"/>
              <a:t>為了</a:t>
            </a:r>
            <a:r>
              <a:rPr lang="zh-TW" altLang="en-US" dirty="0"/>
              <a:t>解決這個問題，應該運行以下命令</a:t>
            </a:r>
            <a:endParaRPr lang="pt-BR" altLang="zh-TW" dirty="0" smtClean="0"/>
          </a:p>
          <a:p>
            <a:pPr marL="0" indent="0">
              <a:buNone/>
            </a:pPr>
            <a:r>
              <a:rPr lang="pt-BR" altLang="zh-TW" dirty="0" smtClean="0"/>
              <a:t>echo </a:t>
            </a:r>
            <a:r>
              <a:rPr lang="pt-BR" altLang="zh-TW" dirty="0"/>
              <a:t>nameserver 8.8.8.8 | sudo </a:t>
            </a:r>
            <a:r>
              <a:rPr lang="pt-BR" altLang="zh-TW" dirty="0">
                <a:solidFill>
                  <a:srgbClr val="FF00FF"/>
                </a:solidFill>
              </a:rPr>
              <a:t>tee</a:t>
            </a:r>
            <a:r>
              <a:rPr lang="pt-BR" altLang="zh-TW" dirty="0"/>
              <a:t> /etc/resolv.conf </a:t>
            </a:r>
            <a:endParaRPr lang="zh-TW" altLang="en-US" dirty="0"/>
          </a:p>
        </p:txBody>
      </p:sp>
    </p:spTree>
    <p:extLst>
      <p:ext uri="{BB962C8B-B14F-4D97-AF65-F5344CB8AC3E}">
        <p14:creationId xmlns:p14="http://schemas.microsoft.com/office/powerpoint/2010/main" val="2136350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練</a:t>
            </a:r>
            <a:r>
              <a:rPr lang="zh-TW" altLang="en-US" dirty="0"/>
              <a:t>習</a:t>
            </a:r>
          </a:p>
        </p:txBody>
      </p:sp>
      <p:sp>
        <p:nvSpPr>
          <p:cNvPr id="3" name="內容版面配置區 2"/>
          <p:cNvSpPr>
            <a:spLocks noGrp="1"/>
          </p:cNvSpPr>
          <p:nvPr>
            <p:ph idx="1"/>
          </p:nvPr>
        </p:nvSpPr>
        <p:spPr/>
        <p:txBody>
          <a:bodyPr>
            <a:normAutofit/>
          </a:bodyPr>
          <a:lstStyle/>
          <a:p>
            <a:r>
              <a:rPr lang="zh-TW" altLang="en-US" sz="5400" dirty="0" smtClean="0"/>
              <a:t>寫</a:t>
            </a:r>
            <a:r>
              <a:rPr lang="zh-TW" altLang="en-US" sz="5400" smtClean="0"/>
              <a:t>支 學校</a:t>
            </a:r>
            <a:r>
              <a:rPr lang="en-US" altLang="zh-TW" sz="5400" smtClean="0"/>
              <a:t>schoolip.sh</a:t>
            </a:r>
            <a:r>
              <a:rPr lang="zh-TW" altLang="en-US" sz="5400" smtClean="0"/>
              <a:t>的</a:t>
            </a:r>
            <a:r>
              <a:rPr lang="zh-TW" altLang="en-US" sz="5400" dirty="0" smtClean="0"/>
              <a:t>程式</a:t>
            </a:r>
            <a:r>
              <a:rPr lang="en-US" altLang="zh-TW" sz="5400" dirty="0" smtClean="0"/>
              <a:t>(copy </a:t>
            </a:r>
            <a:r>
              <a:rPr lang="zh-TW" altLang="en-US" sz="5400" dirty="0" smtClean="0"/>
              <a:t>講義</a:t>
            </a:r>
            <a:r>
              <a:rPr lang="en-US" altLang="zh-TW" sz="5400" dirty="0" smtClean="0"/>
              <a:t>)</a:t>
            </a:r>
            <a:endParaRPr lang="zh-TW" altLang="en-US" sz="5400" dirty="0"/>
          </a:p>
        </p:txBody>
      </p:sp>
    </p:spTree>
    <p:extLst>
      <p:ext uri="{BB962C8B-B14F-4D97-AF65-F5344CB8AC3E}">
        <p14:creationId xmlns:p14="http://schemas.microsoft.com/office/powerpoint/2010/main" val="1741766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文字方塊 2"/>
          <p:cNvSpPr txBox="1"/>
          <p:nvPr/>
        </p:nvSpPr>
        <p:spPr>
          <a:xfrm>
            <a:off x="3271321" y="1747838"/>
            <a:ext cx="5425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5400">
                <a:solidFill>
                  <a:srgbClr val="C00000"/>
                </a:solidFill>
                <a:latin typeface="標楷體"/>
                <a:ea typeface="標楷體"/>
                <a:cs typeface="標楷體"/>
                <a:sym typeface="標楷體"/>
              </a:defRPr>
            </a:pPr>
            <a:r>
              <a:rPr kumimoji="0" sz="5400" b="0" i="0" u="none" strike="noStrike" kern="1200" cap="none" spc="0" normalizeH="0" baseline="0" noProof="0" dirty="0" err="1">
                <a:ln>
                  <a:noFill/>
                </a:ln>
                <a:solidFill>
                  <a:srgbClr val="C00000"/>
                </a:solidFill>
                <a:effectLst/>
                <a:uLnTx/>
                <a:uFillTx/>
                <a:latin typeface="標楷體"/>
                <a:ea typeface="標楷體"/>
                <a:sym typeface="標楷體"/>
              </a:rPr>
              <a:t>認識</a:t>
            </a:r>
            <a:r>
              <a:rPr kumimoji="0" sz="5400" b="0" i="0" u="none" strike="noStrike" kern="1200" cap="none" spc="0" normalizeH="0" baseline="0" noProof="0" dirty="0">
                <a:ln>
                  <a:noFill/>
                </a:ln>
                <a:solidFill>
                  <a:srgbClr val="C00000"/>
                </a:solidFill>
                <a:effectLst/>
                <a:uLnTx/>
                <a:uFillTx/>
                <a:latin typeface="標楷體"/>
                <a:ea typeface="標楷體"/>
                <a:sym typeface="標楷體"/>
              </a:rPr>
              <a:t> </a:t>
            </a:r>
            <a:r>
              <a:rPr kumimoji="0" sz="4800" b="1" i="0" u="none" strike="noStrike" kern="1200" cap="none" spc="0" normalizeH="0" baseline="0" noProof="0" dirty="0">
                <a:ln>
                  <a:noFill/>
                </a:ln>
                <a:solidFill>
                  <a:srgbClr val="C00000"/>
                </a:solidFill>
                <a:effectLst/>
                <a:uLnTx/>
                <a:uFillTx/>
                <a:latin typeface="Verdana"/>
                <a:ea typeface="Verdana"/>
                <a:cs typeface="Verdana"/>
                <a:sym typeface="Verdana"/>
              </a:rPr>
              <a:t>Bash Shell</a:t>
            </a:r>
          </a:p>
        </p:txBody>
      </p:sp>
      <p:sp>
        <p:nvSpPr>
          <p:cNvPr id="566" name="矩形 5"/>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normAutofit/>
          </a:bodyPr>
          <a:lstStyle>
            <a:lvl1pPr algn="l">
              <a:defRPr>
                <a:latin typeface="Verdana"/>
                <a:ea typeface="Verdana"/>
                <a:cs typeface="Verdana"/>
                <a:sym typeface="Verdan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sz="1200" b="0" i="0" u="none" strike="noStrike" kern="1200" cap="none" spc="0" normalizeH="0" baseline="0" noProof="0">
                <a:ln>
                  <a:noFill/>
                </a:ln>
                <a:solidFill>
                  <a:prstClr val="black">
                    <a:tint val="75000"/>
                  </a:prstClr>
                </a:solidFill>
                <a:effectLst/>
                <a:uLnTx/>
                <a:uFillTx/>
                <a:latin typeface="Verdana"/>
                <a:ea typeface="Verdana"/>
                <a:sym typeface="Verdana"/>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sz="1200" b="0" i="0" u="none" strike="noStrike" kern="1200" cap="none" spc="0" normalizeH="0" baseline="0" noProof="0">
              <a:ln>
                <a:noFill/>
              </a:ln>
              <a:solidFill>
                <a:prstClr val="black">
                  <a:tint val="75000"/>
                </a:prstClr>
              </a:solidFill>
              <a:effectLst/>
              <a:uLnTx/>
              <a:uFillTx/>
              <a:latin typeface="Verdana"/>
              <a:ea typeface="Verdana"/>
              <a:sym typeface="Verdana"/>
            </a:endParaRPr>
          </a:p>
        </p:txBody>
      </p:sp>
      <p:pic>
        <p:nvPicPr>
          <p:cNvPr id="565" name="Picture 6" descr="Picture 6"/>
          <p:cNvPicPr>
            <a:picLocks noChangeAspect="1"/>
          </p:cNvPicPr>
          <p:nvPr/>
        </p:nvPicPr>
        <p:blipFill>
          <a:blip r:embed="rId3">
            <a:extLst/>
          </a:blip>
          <a:stretch>
            <a:fillRect/>
          </a:stretch>
        </p:blipFill>
        <p:spPr>
          <a:xfrm>
            <a:off x="4594225" y="2962275"/>
            <a:ext cx="2779714" cy="2779714"/>
          </a:xfrm>
          <a:prstGeom prst="rect">
            <a:avLst/>
          </a:prstGeom>
          <a:ln w="12700">
            <a:miter lim="400000"/>
          </a:ln>
        </p:spPr>
      </p:pic>
    </p:spTree>
    <p:extLst>
      <p:ext uri="{BB962C8B-B14F-4D97-AF65-F5344CB8AC3E}">
        <p14:creationId xmlns:p14="http://schemas.microsoft.com/office/powerpoint/2010/main" val="1211341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01839"/>
            <a:ext cx="10515600" cy="690789"/>
          </a:xfrm>
        </p:spPr>
        <p:txBody>
          <a:bodyPr>
            <a:normAutofit fontScale="90000"/>
          </a:bodyPr>
          <a:lstStyle/>
          <a:p>
            <a:r>
              <a:rPr lang="en-US" altLang="zh-TW" dirty="0">
                <a:sym typeface="Calibri"/>
              </a:rPr>
              <a:t>shell</a:t>
            </a:r>
            <a:endParaRPr lang="zh-TW" altLang="en-US" dirty="0"/>
          </a:p>
        </p:txBody>
      </p:sp>
      <p:sp>
        <p:nvSpPr>
          <p:cNvPr id="3" name="內容版面配置區 2"/>
          <p:cNvSpPr>
            <a:spLocks noGrp="1"/>
          </p:cNvSpPr>
          <p:nvPr>
            <p:ph idx="1"/>
          </p:nvPr>
        </p:nvSpPr>
        <p:spPr>
          <a:xfrm>
            <a:off x="838200" y="1088571"/>
            <a:ext cx="10515600" cy="5088392"/>
          </a:xfrm>
        </p:spPr>
        <p:txBody>
          <a:bodyPr>
            <a:normAutofit lnSpcReduction="10000"/>
          </a:bodyPr>
          <a:lstStyle/>
          <a:p>
            <a:pPr marL="0" lvl="0" indent="0">
              <a:lnSpc>
                <a:spcPct val="100000"/>
              </a:lnSpc>
              <a:spcBef>
                <a:spcPts val="0"/>
              </a:spcBef>
              <a:buNone/>
              <a:defRPr/>
            </a:pPr>
            <a:r>
              <a:rPr lang="en-US" altLang="zh-TW" sz="3200" dirty="0"/>
              <a:t>Shell</a:t>
            </a:r>
            <a:r>
              <a:rPr lang="zh-TW" altLang="en-US" sz="3200" dirty="0"/>
              <a:t>是一種</a:t>
            </a:r>
            <a:r>
              <a:rPr lang="zh-TW" altLang="en-US" sz="3200" dirty="0">
                <a:solidFill>
                  <a:srgbClr val="FF00FF"/>
                </a:solidFill>
              </a:rPr>
              <a:t>腳本語言</a:t>
            </a:r>
            <a:r>
              <a:rPr lang="zh-TW" altLang="en-US" sz="3200" dirty="0"/>
              <a:t>，那麽，就必須有</a:t>
            </a:r>
            <a:r>
              <a:rPr lang="zh-TW" altLang="en-US" sz="3200" dirty="0" smtClean="0"/>
              <a:t>解</a:t>
            </a:r>
            <a:r>
              <a:rPr lang="zh-TW" altLang="en-US" sz="3200" dirty="0"/>
              <a:t>譯</a:t>
            </a:r>
            <a:r>
              <a:rPr lang="zh-TW" altLang="en-US" sz="3200" dirty="0" smtClean="0"/>
              <a:t>器</a:t>
            </a:r>
            <a:r>
              <a:rPr lang="en-US" altLang="zh-TW" sz="3200" dirty="0"/>
              <a:t>(</a:t>
            </a:r>
            <a:r>
              <a:rPr lang="en-US" altLang="zh-TW" sz="3200" dirty="0" smtClean="0"/>
              <a:t>interpreter)</a:t>
            </a:r>
            <a:r>
              <a:rPr lang="zh-TW" altLang="en-US" sz="3200" dirty="0" smtClean="0"/>
              <a:t>來</a:t>
            </a:r>
            <a:r>
              <a:rPr lang="zh-TW" altLang="en-US" sz="3200" dirty="0"/>
              <a:t>執行這些腳本。 </a:t>
            </a:r>
            <a:r>
              <a:rPr lang="en-US" altLang="zh-TW" sz="3200" dirty="0"/>
              <a:t>Unix/Linux</a:t>
            </a:r>
            <a:r>
              <a:rPr lang="zh-TW" altLang="en-US" sz="3200" dirty="0"/>
              <a:t>上常見的</a:t>
            </a:r>
            <a:r>
              <a:rPr lang="en-US" altLang="zh-TW" sz="3200" dirty="0">
                <a:solidFill>
                  <a:srgbClr val="FF00FF"/>
                </a:solidFill>
              </a:rPr>
              <a:t>Shell</a:t>
            </a:r>
            <a:r>
              <a:rPr lang="zh-TW" altLang="en-US" sz="3200" dirty="0">
                <a:solidFill>
                  <a:srgbClr val="FF00FF"/>
                </a:solidFill>
              </a:rPr>
              <a:t>腳本解釋器有</a:t>
            </a:r>
            <a:r>
              <a:rPr lang="en-US" altLang="zh-TW" sz="3200" dirty="0">
                <a:solidFill>
                  <a:srgbClr val="FF00FF"/>
                </a:solidFill>
              </a:rPr>
              <a:t>bash</a:t>
            </a:r>
            <a:r>
              <a:rPr lang="zh-TW" altLang="en-US" sz="3200" dirty="0">
                <a:solidFill>
                  <a:srgbClr val="FF00FF"/>
                </a:solidFill>
              </a:rPr>
              <a:t>、</a:t>
            </a:r>
            <a:r>
              <a:rPr lang="en-US" altLang="zh-TW" sz="3200" dirty="0" err="1">
                <a:solidFill>
                  <a:srgbClr val="FF00FF"/>
                </a:solidFill>
              </a:rPr>
              <a:t>sh</a:t>
            </a:r>
            <a:r>
              <a:rPr lang="zh-TW" altLang="en-US" sz="3200" dirty="0">
                <a:solidFill>
                  <a:srgbClr val="FF00FF"/>
                </a:solidFill>
              </a:rPr>
              <a:t>、</a:t>
            </a:r>
            <a:r>
              <a:rPr lang="en-US" altLang="zh-TW" sz="3200" dirty="0" err="1">
                <a:solidFill>
                  <a:srgbClr val="FF00FF"/>
                </a:solidFill>
              </a:rPr>
              <a:t>csh</a:t>
            </a:r>
            <a:r>
              <a:rPr lang="zh-TW" altLang="en-US" sz="3200" dirty="0">
                <a:solidFill>
                  <a:srgbClr val="FF00FF"/>
                </a:solidFill>
              </a:rPr>
              <a:t>、</a:t>
            </a:r>
            <a:r>
              <a:rPr lang="en-US" altLang="zh-TW" sz="3200" dirty="0" err="1">
                <a:solidFill>
                  <a:srgbClr val="FF00FF"/>
                </a:solidFill>
              </a:rPr>
              <a:t>ksh</a:t>
            </a:r>
            <a:r>
              <a:rPr lang="zh-TW" altLang="en-US" sz="3200" dirty="0">
                <a:solidFill>
                  <a:srgbClr val="FF00FF"/>
                </a:solidFill>
              </a:rPr>
              <a:t>等</a:t>
            </a:r>
            <a:r>
              <a:rPr lang="zh-TW" altLang="en-US" sz="3200" dirty="0"/>
              <a:t>，習慣上把它們稱作一種</a:t>
            </a:r>
            <a:r>
              <a:rPr lang="en-US" altLang="zh-TW" sz="3200" dirty="0"/>
              <a:t>Shell</a:t>
            </a:r>
            <a:r>
              <a:rPr lang="zh-TW" altLang="en-US" sz="3200" dirty="0"/>
              <a:t>。</a:t>
            </a:r>
            <a:endParaRPr lang="en-US" altLang="zh-TW" sz="4000" dirty="0" smtClean="0">
              <a:sym typeface="Calibri"/>
            </a:endParaRPr>
          </a:p>
          <a:p>
            <a:pPr marL="0" lvl="0" indent="0">
              <a:lnSpc>
                <a:spcPct val="100000"/>
              </a:lnSpc>
              <a:spcBef>
                <a:spcPts val="0"/>
              </a:spcBef>
              <a:buNone/>
              <a:defRPr/>
            </a:pPr>
            <a:r>
              <a:rPr lang="en-US" altLang="zh-TW" sz="3600" dirty="0" smtClean="0">
                <a:sym typeface="Calibri"/>
              </a:rPr>
              <a:t>shell</a:t>
            </a:r>
            <a:r>
              <a:rPr lang="zh-TW" altLang="zh-TW" sz="3600" dirty="0">
                <a:sym typeface="Calibri"/>
              </a:rPr>
              <a:t>分為兩類：圖形介面</a:t>
            </a:r>
            <a:r>
              <a:rPr lang="en-US" altLang="zh-TW" sz="3600" dirty="0">
                <a:sym typeface="Calibri"/>
              </a:rPr>
              <a:t>shell</a:t>
            </a:r>
            <a:r>
              <a:rPr lang="zh-TW" altLang="zh-TW" sz="3600" dirty="0">
                <a:sym typeface="Calibri"/>
              </a:rPr>
              <a:t>和命令行式的</a:t>
            </a:r>
            <a:r>
              <a:rPr lang="en-US" altLang="zh-TW" sz="3600" dirty="0">
                <a:sym typeface="Calibri"/>
              </a:rPr>
              <a:t>shell</a:t>
            </a:r>
            <a:r>
              <a:rPr lang="zh-TW" altLang="zh-TW" sz="3600" dirty="0" smtClean="0">
                <a:sym typeface="Calibri"/>
              </a:rPr>
              <a:t>。</a:t>
            </a:r>
            <a:endParaRPr lang="zh-TW" altLang="zh-TW" sz="3600" dirty="0">
              <a:sym typeface="Calibri"/>
            </a:endParaRPr>
          </a:p>
          <a:p>
            <a:r>
              <a:rPr lang="en-US" altLang="zh-TW" sz="3600" dirty="0" err="1">
                <a:sym typeface="Calibri"/>
              </a:rPr>
              <a:t>PuTTY</a:t>
            </a:r>
            <a:r>
              <a:rPr lang="zh-TW" altLang="zh-TW" sz="3600" dirty="0">
                <a:sym typeface="Calibri"/>
              </a:rPr>
              <a:t>是一款整合虛擬終端，支援多種網路協定，包括</a:t>
            </a:r>
            <a:r>
              <a:rPr lang="en-US" altLang="zh-TW" sz="3600" dirty="0">
                <a:sym typeface="Calibri"/>
              </a:rPr>
              <a:t>SCP</a:t>
            </a:r>
            <a:r>
              <a:rPr lang="zh-TW" altLang="zh-TW" sz="3600" dirty="0">
                <a:sym typeface="Calibri"/>
              </a:rPr>
              <a:t>，</a:t>
            </a:r>
            <a:r>
              <a:rPr lang="en-US" altLang="zh-TW" sz="3600" dirty="0">
                <a:solidFill>
                  <a:srgbClr val="00B0F0"/>
                </a:solidFill>
                <a:sym typeface="Calibri"/>
              </a:rPr>
              <a:t>SSH</a:t>
            </a:r>
            <a:r>
              <a:rPr lang="zh-TW" altLang="zh-TW" sz="3600" dirty="0">
                <a:sym typeface="Calibri"/>
              </a:rPr>
              <a:t>，</a:t>
            </a:r>
            <a:r>
              <a:rPr lang="en-US" altLang="zh-TW" sz="3600" dirty="0">
                <a:sym typeface="Calibri"/>
              </a:rPr>
              <a:t>Telnet</a:t>
            </a:r>
            <a:r>
              <a:rPr lang="zh-TW" altLang="zh-TW" sz="3600" dirty="0">
                <a:sym typeface="Calibri"/>
              </a:rPr>
              <a:t>，</a:t>
            </a:r>
            <a:r>
              <a:rPr lang="en-US" altLang="zh-TW" sz="3600" dirty="0">
                <a:sym typeface="Calibri"/>
              </a:rPr>
              <a:t>rlogin</a:t>
            </a:r>
            <a:r>
              <a:rPr lang="zh-TW" altLang="zh-TW" sz="3600" dirty="0">
                <a:sym typeface="Calibri"/>
              </a:rPr>
              <a:t>和原始的通訊端連接。</a:t>
            </a:r>
          </a:p>
          <a:p>
            <a:r>
              <a:rPr lang="zh-TW" altLang="zh-TW" sz="3600" dirty="0">
                <a:sym typeface="Calibri"/>
              </a:rPr>
              <a:t>如果你想在本地電腦，連上網路上的</a:t>
            </a:r>
            <a:r>
              <a:rPr lang="en-US" altLang="zh-TW" sz="3600" dirty="0">
                <a:sym typeface="Calibri"/>
              </a:rPr>
              <a:t>Linux</a:t>
            </a:r>
            <a:r>
              <a:rPr lang="zh-TW" altLang="zh-TW" sz="3600" dirty="0">
                <a:sym typeface="Calibri"/>
              </a:rPr>
              <a:t>主機，就會使用到</a:t>
            </a:r>
            <a:r>
              <a:rPr lang="en-US" altLang="zh-TW" sz="3600" dirty="0" err="1">
                <a:sym typeface="Calibri"/>
              </a:rPr>
              <a:t>PuTTY</a:t>
            </a:r>
            <a:r>
              <a:rPr lang="zh-TW" altLang="zh-TW" sz="3600" dirty="0">
                <a:sym typeface="Calibri"/>
              </a:rPr>
              <a:t>。你可以透過</a:t>
            </a:r>
            <a:r>
              <a:rPr lang="en-US" altLang="zh-TW" sz="3600" dirty="0" err="1">
                <a:sym typeface="Calibri"/>
              </a:rPr>
              <a:t>PuTTY</a:t>
            </a:r>
            <a:r>
              <a:rPr lang="zh-TW" altLang="zh-TW" sz="3600" dirty="0">
                <a:sym typeface="Calibri"/>
              </a:rPr>
              <a:t>指令來管理、執行虛擬主機內的操作，比如架設網站、防火牆…等等。</a:t>
            </a:r>
          </a:p>
          <a:p>
            <a:endParaRPr lang="zh-TW" altLang="en-US" sz="3600" dirty="0"/>
          </a:p>
        </p:txBody>
      </p:sp>
    </p:spTree>
    <p:extLst>
      <p:ext uri="{BB962C8B-B14F-4D97-AF65-F5344CB8AC3E}">
        <p14:creationId xmlns:p14="http://schemas.microsoft.com/office/powerpoint/2010/main" val="222544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矩形 3"/>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normAutofit/>
          </a:bodyPr>
          <a:lstStyle>
            <a:lvl1pPr algn="l">
              <a:defRPr>
                <a:latin typeface="Verdana"/>
                <a:ea typeface="Verdana"/>
                <a:cs typeface="Verdana"/>
                <a:sym typeface="Verdan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sz="1200" b="0" i="0" u="none" strike="noStrike" kern="1200" cap="none" spc="0" normalizeH="0" baseline="0" noProof="0">
                <a:ln>
                  <a:noFill/>
                </a:ln>
                <a:solidFill>
                  <a:prstClr val="black">
                    <a:tint val="75000"/>
                  </a:prstClr>
                </a:solidFill>
                <a:effectLst/>
                <a:uLnTx/>
                <a:uFillTx/>
                <a:latin typeface="Verdana"/>
                <a:ea typeface="Verdana"/>
                <a:sym typeface="Verdana"/>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sz="1200" b="0" i="0" u="none" strike="noStrike" kern="1200" cap="none" spc="0" normalizeH="0" baseline="0" noProof="0">
              <a:ln>
                <a:noFill/>
              </a:ln>
              <a:solidFill>
                <a:prstClr val="black">
                  <a:tint val="75000"/>
                </a:prstClr>
              </a:solidFill>
              <a:effectLst/>
              <a:uLnTx/>
              <a:uFillTx/>
              <a:latin typeface="Verdana"/>
              <a:ea typeface="Verdana"/>
              <a:sym typeface="Verdana"/>
            </a:endParaRPr>
          </a:p>
        </p:txBody>
      </p:sp>
      <p:sp>
        <p:nvSpPr>
          <p:cNvPr id="568" name="Rectangle 28"/>
          <p:cNvSpPr txBox="1">
            <a:spLocks noGrp="1"/>
          </p:cNvSpPr>
          <p:nvPr>
            <p:ph type="title" idx="4294967295"/>
          </p:nvPr>
        </p:nvSpPr>
        <p:spPr>
          <a:xfrm>
            <a:off x="1978638" y="274942"/>
            <a:ext cx="8329726" cy="871687"/>
          </a:xfrm>
          <a:prstGeom prst="rect">
            <a:avLst/>
          </a:prstGeom>
        </p:spPr>
        <p:txBody>
          <a:bodyPr>
            <a:normAutofit/>
          </a:bodyPr>
          <a:lstStyle/>
          <a:p>
            <a:pPr algn="ctr">
              <a:defRPr sz="2800" b="1">
                <a:solidFill>
                  <a:srgbClr val="C00000"/>
                </a:solidFill>
                <a:latin typeface="Verdana"/>
                <a:ea typeface="Verdana"/>
                <a:cs typeface="Verdana"/>
                <a:sym typeface="Verdana"/>
              </a:defRPr>
            </a:pPr>
            <a:r>
              <a:rPr sz="3600" dirty="0">
                <a:solidFill>
                  <a:schemeClr val="tx1"/>
                </a:solidFill>
              </a:rPr>
              <a:t>Bash Shell </a:t>
            </a:r>
            <a:r>
              <a:rPr sz="4000" dirty="0" err="1">
                <a:latin typeface="標楷體"/>
                <a:ea typeface="標楷體"/>
                <a:cs typeface="標楷體"/>
                <a:sym typeface="標楷體"/>
              </a:rPr>
              <a:t>簡介與功能</a:t>
            </a:r>
            <a:endParaRPr sz="4000" dirty="0">
              <a:latin typeface="標楷體"/>
              <a:ea typeface="標楷體"/>
              <a:cs typeface="標楷體"/>
              <a:sym typeface="標楷體"/>
            </a:endParaRPr>
          </a:p>
        </p:txBody>
      </p:sp>
      <p:sp>
        <p:nvSpPr>
          <p:cNvPr id="569" name="矩形 1"/>
          <p:cNvSpPr txBox="1"/>
          <p:nvPr/>
        </p:nvSpPr>
        <p:spPr>
          <a:xfrm>
            <a:off x="580571" y="1146630"/>
            <a:ext cx="11480800" cy="56323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C00000"/>
                </a:solidFill>
                <a:latin typeface="標楷體"/>
                <a:ea typeface="標楷體"/>
                <a:cs typeface="標楷體"/>
                <a:sym typeface="標楷體"/>
              </a:defRPr>
            </a:pP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Bash，</a:t>
            </a:r>
            <a:r>
              <a:rPr kumimoji="0" sz="2400" b="0" i="0" u="none" strike="noStrike" kern="1200" cap="none" spc="0" normalizeH="0" baseline="0" noProof="0" dirty="0" err="1">
                <a:ln>
                  <a:noFill/>
                </a:ln>
                <a:solidFill>
                  <a:srgbClr val="C00000"/>
                </a:solidFill>
                <a:effectLst/>
                <a:uLnTx/>
                <a:uFillTx/>
                <a:latin typeface="標楷體"/>
                <a:ea typeface="標楷體"/>
                <a:sym typeface="標楷體"/>
                <a:hlinkClick r:id="rId3"/>
              </a:rPr>
              <a:t>Unix</a:t>
            </a:r>
            <a:r>
              <a:rPr kumimoji="0" sz="2400" b="0" i="0" u="none" strike="noStrike" kern="1200" cap="none" spc="0" normalizeH="0" baseline="0" noProof="0" dirty="0">
                <a:ln>
                  <a:noFill/>
                </a:ln>
                <a:solidFill>
                  <a:srgbClr val="C00000"/>
                </a:solidFill>
                <a:effectLst/>
                <a:uLnTx/>
                <a:uFillTx/>
                <a:latin typeface="標楷體"/>
                <a:ea typeface="標楷體"/>
                <a:sym typeface="標楷體"/>
                <a:hlinkClick r:id="rId3"/>
              </a:rPr>
              <a:t> shell</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的一種，在</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1987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年由</a:t>
            </a:r>
            <a:r>
              <a:rPr kumimoji="0" sz="2400" b="0" i="0" u="none" strike="noStrike" kern="1200" cap="none" spc="0" normalizeH="0" baseline="0" noProof="0" dirty="0" err="1">
                <a:ln>
                  <a:noFill/>
                </a:ln>
                <a:solidFill>
                  <a:srgbClr val="C00000"/>
                </a:solidFill>
                <a:effectLst/>
                <a:uLnTx/>
                <a:uFillTx/>
                <a:latin typeface="標楷體"/>
                <a:ea typeface="標楷體"/>
                <a:sym typeface="標楷體"/>
                <a:hlinkClick r:id="rId4"/>
              </a:rPr>
              <a:t>布萊恩·福克斯</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為了</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GNU 計劃而編寫。1989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年釋出第一個正式版本，原先是計劃用在</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GNU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作業系統上，但能執行於大多數</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類Unix系統</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的作業系統之上，包括</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Linux 與 Mac OS X v10.4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都將它作為預設</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shell。</a:t>
            </a:r>
          </a:p>
          <a:p>
            <a:pPr marL="0" marR="0" lvl="0" indent="0" algn="l" defTabSz="914400" rtl="0" eaLnBrk="1" fontAlgn="auto" latinLnBrk="0" hangingPunct="1">
              <a:lnSpc>
                <a:spcPct val="100000"/>
              </a:lnSpc>
              <a:spcBef>
                <a:spcPts val="0"/>
              </a:spcBef>
              <a:spcAft>
                <a:spcPts val="0"/>
              </a:spcAft>
              <a:buClrTx/>
              <a:buSzTx/>
              <a:buFontTx/>
              <a:buNone/>
              <a:tabLst/>
              <a:defRPr>
                <a:solidFill>
                  <a:srgbClr val="C00000"/>
                </a:solidFill>
                <a:latin typeface="標楷體"/>
                <a:ea typeface="標楷體"/>
                <a:cs typeface="標楷體"/>
                <a:sym typeface="標楷體"/>
              </a:defRPr>
            </a:pPr>
            <a:endParaRPr kumimoji="0" sz="2400" b="0" i="0" u="none" strike="noStrike" kern="1200" cap="none" spc="0" normalizeH="0" baseline="0" noProof="0" dirty="0">
              <a:ln>
                <a:noFill/>
              </a:ln>
              <a:solidFill>
                <a:srgbClr val="C00000"/>
              </a:solidFill>
              <a:effectLst/>
              <a:uLnTx/>
              <a:uFillTx/>
              <a:latin typeface="標楷體"/>
              <a:ea typeface="標楷體"/>
              <a:sym typeface="標楷體"/>
            </a:endParaRPr>
          </a:p>
          <a:p>
            <a:pPr marL="0" marR="0" lvl="0" indent="0" algn="l" defTabSz="914400" rtl="0" eaLnBrk="1" fontAlgn="auto" latinLnBrk="0" hangingPunct="1">
              <a:lnSpc>
                <a:spcPct val="100000"/>
              </a:lnSpc>
              <a:spcBef>
                <a:spcPts val="0"/>
              </a:spcBef>
              <a:spcAft>
                <a:spcPts val="0"/>
              </a:spcAft>
              <a:buClrTx/>
              <a:buSzTx/>
              <a:buFontTx/>
              <a:buNone/>
              <a:tabLst/>
              <a:defRPr>
                <a:solidFill>
                  <a:srgbClr val="C00000"/>
                </a:solidFill>
                <a:latin typeface="標楷體"/>
                <a:ea typeface="標楷體"/>
                <a:cs typeface="標楷體"/>
                <a:sym typeface="標楷體"/>
              </a:defRPr>
            </a:pPr>
            <a:r>
              <a:rPr kumimoji="0" sz="2400" b="0" i="0" u="none" strike="noStrike" kern="1200" cap="none" spc="0" normalizeH="0" baseline="0" noProof="0" dirty="0">
                <a:ln>
                  <a:noFill/>
                </a:ln>
                <a:solidFill>
                  <a:srgbClr val="00B0F0"/>
                </a:solidFill>
                <a:effectLst/>
                <a:uLnTx/>
                <a:uFillTx/>
                <a:latin typeface="標楷體"/>
                <a:ea typeface="標楷體"/>
                <a:sym typeface="標楷體"/>
              </a:rPr>
              <a:t>Bash 是 </a:t>
            </a:r>
            <a:r>
              <a:rPr kumimoji="0" sz="2400" b="0" i="0" u="none" strike="noStrike" kern="1200" cap="none" spc="0" normalizeH="0" baseline="0" noProof="0" dirty="0" smtClean="0">
                <a:ln>
                  <a:noFill/>
                </a:ln>
                <a:solidFill>
                  <a:srgbClr val="00B0F0"/>
                </a:solidFill>
                <a:effectLst/>
                <a:uLnTx/>
                <a:uFillTx/>
                <a:latin typeface="標楷體"/>
                <a:ea typeface="標楷體"/>
                <a:sym typeface="標楷體"/>
              </a:rPr>
              <a:t>Bourne</a:t>
            </a:r>
            <a:r>
              <a:rPr kumimoji="0" lang="zh-TW" altLang="en-US" sz="2400" b="0" i="0" u="none" strike="noStrike" kern="1200" cap="none" spc="0" normalizeH="0" baseline="0" noProof="0" dirty="0">
                <a:ln>
                  <a:noFill/>
                </a:ln>
                <a:solidFill>
                  <a:srgbClr val="FF00FF"/>
                </a:solidFill>
                <a:effectLst/>
                <a:uLnTx/>
                <a:uFillTx/>
                <a:latin typeface="標楷體"/>
                <a:ea typeface="標楷體"/>
                <a:sym typeface="標楷體"/>
              </a:rPr>
              <a:t>伯恩</a:t>
            </a:r>
            <a:r>
              <a:rPr kumimoji="0" sz="2400" b="0" i="0" u="none" strike="noStrike" kern="1200" cap="none" spc="0" normalizeH="0" baseline="0" noProof="0" dirty="0" smtClean="0">
                <a:ln>
                  <a:noFill/>
                </a:ln>
                <a:solidFill>
                  <a:srgbClr val="00B0F0"/>
                </a:solidFill>
                <a:effectLst/>
                <a:uLnTx/>
                <a:uFillTx/>
                <a:latin typeface="標楷體"/>
                <a:ea typeface="標楷體"/>
                <a:sym typeface="標楷體"/>
              </a:rPr>
              <a:t>shell </a:t>
            </a:r>
            <a:r>
              <a:rPr kumimoji="0" sz="2400" b="0" i="0" u="none" strike="noStrike" kern="1200" cap="none" spc="0" normalizeH="0" baseline="0" noProof="0" dirty="0" err="1">
                <a:ln>
                  <a:noFill/>
                </a:ln>
                <a:solidFill>
                  <a:srgbClr val="00B0F0"/>
                </a:solidFill>
                <a:effectLst/>
                <a:uLnTx/>
                <a:uFillTx/>
                <a:latin typeface="標楷體"/>
                <a:ea typeface="標楷體"/>
                <a:sym typeface="標楷體"/>
              </a:rPr>
              <a:t>的後繼相容版本與開放原始碼版本</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，它的名稱來自</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Bourne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shell（sh）的一個雙關語（Bourne</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again / born again）：Bourne-Again Shell。</a:t>
            </a:r>
          </a:p>
          <a:p>
            <a:pPr marL="0" marR="0" lvl="0" indent="0" algn="l" defTabSz="914400" rtl="0" eaLnBrk="1" fontAlgn="auto" latinLnBrk="0" hangingPunct="1">
              <a:lnSpc>
                <a:spcPct val="100000"/>
              </a:lnSpc>
              <a:spcBef>
                <a:spcPts val="0"/>
              </a:spcBef>
              <a:spcAft>
                <a:spcPts val="0"/>
              </a:spcAft>
              <a:buClrTx/>
              <a:buSzTx/>
              <a:buFontTx/>
              <a:buNone/>
              <a:tabLst/>
              <a:defRPr>
                <a:solidFill>
                  <a:srgbClr val="C00000"/>
                </a:solidFill>
                <a:latin typeface="標楷體"/>
                <a:ea typeface="標楷體"/>
                <a:cs typeface="標楷體"/>
                <a:sym typeface="標楷體"/>
              </a:defRPr>
            </a:pPr>
            <a:r>
              <a:rPr kumimoji="0" sz="2400" b="0" i="0" u="none" strike="noStrike" kern="1200" cap="none" spc="0" normalizeH="0" baseline="0" noProof="0" dirty="0" err="1">
                <a:ln>
                  <a:noFill/>
                </a:ln>
                <a:solidFill>
                  <a:srgbClr val="00B0F0"/>
                </a:solidFill>
                <a:effectLst/>
                <a:uLnTx/>
                <a:uFillTx/>
                <a:latin typeface="標楷體"/>
                <a:ea typeface="標楷體"/>
                <a:sym typeface="標楷體"/>
              </a:rPr>
              <a:t>Bash是一個命令處理器，</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通常執行於文字窗口中，並能執行用戶直接輸入的命令</a:t>
            </a:r>
            <a:r>
              <a:rPr kumimoji="0" sz="2400" b="0" i="0" u="none" strike="noStrike" kern="1200" cap="none" spc="0" normalizeH="0" baseline="0" noProof="0" dirty="0">
                <a:ln>
                  <a:noFill/>
                </a:ln>
                <a:solidFill>
                  <a:srgbClr val="C00000"/>
                </a:solidFill>
                <a:effectLst/>
                <a:uLnTx/>
                <a:uFillTx/>
                <a:latin typeface="標楷體"/>
                <a:ea typeface="標楷體"/>
                <a:sym typeface="標楷體"/>
              </a:rPr>
              <a:t>。</a:t>
            </a:r>
          </a:p>
          <a:p>
            <a:pPr marL="0" marR="0" lvl="0" indent="0" algn="l" defTabSz="914400" rtl="0" eaLnBrk="1" fontAlgn="auto" latinLnBrk="0" hangingPunct="1">
              <a:lnSpc>
                <a:spcPct val="100000"/>
              </a:lnSpc>
              <a:spcBef>
                <a:spcPts val="0"/>
              </a:spcBef>
              <a:spcAft>
                <a:spcPts val="0"/>
              </a:spcAft>
              <a:buClrTx/>
              <a:buSzTx/>
              <a:buFontTx/>
              <a:buNone/>
              <a:tabLst/>
              <a:defRPr>
                <a:solidFill>
                  <a:srgbClr val="C00000"/>
                </a:solidFill>
                <a:latin typeface="標楷體"/>
                <a:ea typeface="標楷體"/>
                <a:cs typeface="標楷體"/>
                <a:sym typeface="標楷體"/>
              </a:defRPr>
            </a:pPr>
            <a:endParaRPr kumimoji="0" sz="2400" b="0" i="0" u="none" strike="noStrike" kern="1200" cap="none" spc="0" normalizeH="0" baseline="0" noProof="0" dirty="0">
              <a:ln>
                <a:noFill/>
              </a:ln>
              <a:solidFill>
                <a:srgbClr val="C00000"/>
              </a:solidFill>
              <a:effectLst/>
              <a:uLnTx/>
              <a:uFillTx/>
              <a:latin typeface="標楷體"/>
              <a:ea typeface="標楷體"/>
              <a:sym typeface="標楷體"/>
            </a:endParaRPr>
          </a:p>
          <a:p>
            <a:pPr marL="0" marR="0" lvl="0" indent="0" algn="l" defTabSz="914400" rtl="0" eaLnBrk="1" fontAlgn="auto" latinLnBrk="0" hangingPunct="1">
              <a:lnSpc>
                <a:spcPct val="100000"/>
              </a:lnSpc>
              <a:spcBef>
                <a:spcPts val="0"/>
              </a:spcBef>
              <a:spcAft>
                <a:spcPts val="0"/>
              </a:spcAft>
              <a:buClrTx/>
              <a:buSzTx/>
              <a:buFontTx/>
              <a:buNone/>
              <a:tabLst/>
              <a:defRPr>
                <a:solidFill>
                  <a:srgbClr val="C00000"/>
                </a:solidFill>
                <a:latin typeface="標楷體"/>
                <a:ea typeface="標楷體"/>
                <a:cs typeface="標楷體"/>
                <a:sym typeface="標楷體"/>
              </a:defRPr>
            </a:pPr>
            <a:r>
              <a:rPr kumimoji="0" sz="2400" b="0" i="0" u="none" strike="noStrike" kern="1200" cap="none" spc="0" normalizeH="0" baseline="0" noProof="0" dirty="0">
                <a:ln>
                  <a:noFill/>
                </a:ln>
                <a:solidFill>
                  <a:srgbClr val="C00000"/>
                </a:solidFill>
                <a:effectLst/>
                <a:uLnTx/>
                <a:uFillTx/>
                <a:latin typeface="標楷體"/>
                <a:ea typeface="標楷體"/>
                <a:sym typeface="標楷體"/>
              </a:rPr>
              <a:t>Bash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還能從檔案中讀取命令，這樣的檔案稱為指令碼。和其他</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Unix shell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一樣，它支援檔名替換（萬用字元符合</a:t>
            </a:r>
            <a:r>
              <a:rPr kumimoji="0" sz="2400" b="0" i="0" u="none" strike="noStrike" kern="1200" cap="none" spc="0" normalizeH="0" baseline="0" noProof="0" dirty="0">
                <a:ln>
                  <a:noFill/>
                </a:ln>
                <a:solidFill>
                  <a:srgbClr val="C00000"/>
                </a:solidFill>
                <a:effectLst/>
                <a:uLnTx/>
                <a:uFillTx/>
                <a:latin typeface="標楷體"/>
                <a:ea typeface="標楷體"/>
                <a:sym typeface="標楷體"/>
              </a:rPr>
              <a:t>）、</a:t>
            </a:r>
            <a:r>
              <a:rPr kumimoji="0" sz="2400" b="0" i="0" u="none" strike="noStrike" kern="1200" cap="none" spc="0" normalizeH="0" baseline="0" noProof="0" dirty="0" err="1">
                <a:ln>
                  <a:noFill/>
                </a:ln>
                <a:solidFill>
                  <a:srgbClr val="C00000"/>
                </a:solidFill>
                <a:effectLst/>
                <a:uLnTx/>
                <a:uFillTx/>
                <a:latin typeface="標楷體"/>
                <a:ea typeface="標楷體"/>
                <a:sym typeface="標楷體"/>
                <a:hlinkClick r:id="rId5"/>
              </a:rPr>
              <a:t>管道</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、命令替換、變數，以及條件判斷和迴圈遍歷的結構控制語句。包括關鍵字、語法在內的基本特性全部是從</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sh借鑑過來的。其他特性，例如歷史命令，是從</a:t>
            </a:r>
            <a:r>
              <a:rPr kumimoji="0" sz="2400" b="0" i="0" u="none" strike="noStrike" kern="1200" cap="none" spc="0" normalizeH="0" baseline="0" noProof="0" dirty="0" err="1">
                <a:ln>
                  <a:noFill/>
                </a:ln>
                <a:solidFill>
                  <a:srgbClr val="C00000"/>
                </a:solidFill>
                <a:effectLst/>
                <a:uLnTx/>
                <a:uFillTx/>
                <a:latin typeface="標楷體"/>
                <a:ea typeface="標楷體"/>
                <a:sym typeface="標楷體"/>
                <a:hlinkClick r:id="rId6"/>
              </a:rPr>
              <a:t>csh</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和</a:t>
            </a:r>
            <a:r>
              <a:rPr kumimoji="0" sz="2400" b="0" i="0" u="none" strike="noStrike" kern="1200" cap="none" spc="0" normalizeH="0" baseline="0" noProof="0" dirty="0" err="1">
                <a:ln>
                  <a:noFill/>
                </a:ln>
                <a:solidFill>
                  <a:srgbClr val="C00000"/>
                </a:solidFill>
                <a:effectLst/>
                <a:uLnTx/>
                <a:uFillTx/>
                <a:latin typeface="標楷體"/>
                <a:ea typeface="標楷體"/>
                <a:sym typeface="標楷體"/>
                <a:hlinkClick r:id="rId7"/>
              </a:rPr>
              <a:t>ksh</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借鑑而來。總的來說，Bash</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雖然是一個滿足</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POSIX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規範的</a:t>
            </a:r>
            <a:r>
              <a:rPr kumimoji="0" sz="2400" b="0" i="0" u="none" strike="noStrike" kern="1200" cap="none" spc="0" normalizeH="0" baseline="0" noProof="0" dirty="0">
                <a:ln>
                  <a:noFill/>
                </a:ln>
                <a:solidFill>
                  <a:srgbClr val="C00000"/>
                </a:solidFill>
                <a:effectLst/>
                <a:uLnTx/>
                <a:uFillTx/>
                <a:latin typeface="標楷體"/>
                <a:ea typeface="標楷體"/>
                <a:sym typeface="標楷體"/>
              </a:rPr>
              <a:t> </a:t>
            </a:r>
            <a:r>
              <a:rPr kumimoji="0" sz="2400" b="0" i="0" u="none" strike="noStrike" kern="1200" cap="none" spc="0" normalizeH="0" baseline="0" noProof="0" dirty="0" err="1">
                <a:ln>
                  <a:noFill/>
                </a:ln>
                <a:solidFill>
                  <a:srgbClr val="C00000"/>
                </a:solidFill>
                <a:effectLst/>
                <a:uLnTx/>
                <a:uFillTx/>
                <a:latin typeface="標楷體"/>
                <a:ea typeface="標楷體"/>
                <a:sym typeface="標楷體"/>
              </a:rPr>
              <a:t>shell，但有很多擴充</a:t>
            </a:r>
            <a:r>
              <a:rPr kumimoji="0" sz="2400" b="0" i="0" u="none" strike="noStrike" kern="1200" cap="none" spc="0" normalizeH="0" baseline="0" noProof="0" dirty="0">
                <a:ln>
                  <a:noFill/>
                </a:ln>
                <a:solidFill>
                  <a:srgbClr val="C00000"/>
                </a:solidFill>
                <a:effectLst/>
                <a:uLnTx/>
                <a:uFillTx/>
                <a:latin typeface="標楷體"/>
                <a:ea typeface="標楷體"/>
                <a:sym typeface="標楷體"/>
              </a:rPr>
              <a:t>。</a:t>
            </a:r>
          </a:p>
        </p:txBody>
      </p:sp>
    </p:spTree>
    <p:extLst>
      <p:ext uri="{BB962C8B-B14F-4D97-AF65-F5344CB8AC3E}">
        <p14:creationId xmlns:p14="http://schemas.microsoft.com/office/powerpoint/2010/main" val="496211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10515600" cy="1126218"/>
          </a:xfrm>
        </p:spPr>
        <p:txBody>
          <a:bodyPr>
            <a:normAutofit/>
          </a:bodyPr>
          <a:lstStyle/>
          <a:p>
            <a:r>
              <a:rPr lang="en-US" altLang="zh-TW" sz="5400" smtClean="0"/>
              <a:t>Bash </a:t>
            </a:r>
            <a:r>
              <a:rPr lang="en-US" altLang="zh-TW" sz="5400" dirty="0" smtClean="0"/>
              <a:t>shell </a:t>
            </a:r>
            <a:r>
              <a:rPr lang="en-US" altLang="zh-TW" sz="5400" dirty="0"/>
              <a:t>script</a:t>
            </a:r>
            <a:endParaRPr lang="zh-TW" altLang="en-US" sz="5400" dirty="0"/>
          </a:p>
        </p:txBody>
      </p:sp>
      <p:sp>
        <p:nvSpPr>
          <p:cNvPr id="3" name="內容版面配置區 2"/>
          <p:cNvSpPr>
            <a:spLocks noGrp="1"/>
          </p:cNvSpPr>
          <p:nvPr>
            <p:ph idx="1"/>
          </p:nvPr>
        </p:nvSpPr>
        <p:spPr/>
        <p:txBody>
          <a:bodyPr>
            <a:normAutofit/>
          </a:bodyPr>
          <a:lstStyle/>
          <a:p>
            <a:r>
              <a:rPr lang="en-US" altLang="zh-TW" sz="3200" dirty="0"/>
              <a:t>script </a:t>
            </a:r>
            <a:r>
              <a:rPr lang="zh-TW" altLang="en-US" sz="3200" dirty="0"/>
              <a:t>是</a:t>
            </a:r>
            <a:r>
              <a:rPr lang="en-US" altLang="zh-TW" sz="3200" dirty="0"/>
              <a:t>『</a:t>
            </a:r>
            <a:r>
              <a:rPr lang="zh-TW" altLang="en-US" sz="3200" dirty="0"/>
              <a:t>腳本、劇本</a:t>
            </a:r>
            <a:r>
              <a:rPr lang="en-US" altLang="zh-TW" sz="3200" dirty="0"/>
              <a:t>』</a:t>
            </a:r>
            <a:r>
              <a:rPr lang="zh-TW" altLang="en-US" sz="3200" dirty="0"/>
              <a:t>的意思。整句話是說， </a:t>
            </a:r>
            <a:r>
              <a:rPr lang="en-US" altLang="zh-TW" sz="3200" dirty="0"/>
              <a:t>shell script </a:t>
            </a:r>
            <a:r>
              <a:rPr lang="zh-TW" altLang="en-US" sz="3200" dirty="0"/>
              <a:t>是針對 </a:t>
            </a:r>
            <a:r>
              <a:rPr lang="en-US" altLang="zh-TW" sz="3200" dirty="0"/>
              <a:t>shell </a:t>
            </a:r>
            <a:r>
              <a:rPr lang="zh-TW" altLang="en-US" sz="3200" dirty="0"/>
              <a:t>所寫的</a:t>
            </a:r>
            <a:r>
              <a:rPr lang="en-US" altLang="zh-TW" sz="3200" dirty="0"/>
              <a:t>『</a:t>
            </a:r>
            <a:r>
              <a:rPr lang="zh-TW" altLang="en-US" sz="3200" dirty="0"/>
              <a:t>劇本！</a:t>
            </a:r>
            <a:r>
              <a:rPr lang="en-US" altLang="zh-TW" sz="3200" dirty="0"/>
              <a:t>』</a:t>
            </a:r>
          </a:p>
          <a:p>
            <a:r>
              <a:rPr lang="en-US" altLang="zh-TW" sz="3200" dirty="0"/>
              <a:t>shell script </a:t>
            </a:r>
            <a:r>
              <a:rPr lang="zh-TW" altLang="en-US" sz="3200" dirty="0"/>
              <a:t>是利用 </a:t>
            </a:r>
            <a:r>
              <a:rPr lang="en-US" altLang="zh-TW" sz="3200" dirty="0"/>
              <a:t>shell </a:t>
            </a:r>
            <a:r>
              <a:rPr lang="zh-TW" altLang="en-US" sz="3200" dirty="0"/>
              <a:t>的功能所寫的一個</a:t>
            </a:r>
            <a:r>
              <a:rPr lang="en-US" altLang="zh-TW" sz="3200" dirty="0"/>
              <a:t>『</a:t>
            </a:r>
            <a:r>
              <a:rPr lang="zh-TW" altLang="en-US" sz="3200" dirty="0"/>
              <a:t>程式 </a:t>
            </a:r>
            <a:r>
              <a:rPr lang="en-US" altLang="zh-TW" sz="3200" dirty="0"/>
              <a:t>(program)』</a:t>
            </a:r>
          </a:p>
          <a:p>
            <a:r>
              <a:rPr lang="en-US" altLang="zh-TW" sz="3200" dirty="0"/>
              <a:t>shell script </a:t>
            </a:r>
            <a:r>
              <a:rPr lang="zh-TW" altLang="en-US" sz="3200" dirty="0"/>
              <a:t>就像是早期 </a:t>
            </a:r>
            <a:r>
              <a:rPr lang="en-US" altLang="zh-TW" sz="3200" dirty="0"/>
              <a:t>DOS </a:t>
            </a:r>
            <a:r>
              <a:rPr lang="zh-TW" altLang="en-US" sz="3200" dirty="0"/>
              <a:t>年代的批次檔 </a:t>
            </a:r>
            <a:r>
              <a:rPr lang="en-US" altLang="zh-TW" sz="3200" dirty="0"/>
              <a:t>(.bat) </a:t>
            </a:r>
          </a:p>
          <a:p>
            <a:r>
              <a:rPr lang="en-US" altLang="zh-TW" sz="3200" dirty="0"/>
              <a:t>script </a:t>
            </a:r>
            <a:r>
              <a:rPr lang="zh-TW" altLang="en-US" sz="3200" dirty="0"/>
              <a:t>最簡單的功能就是：</a:t>
            </a:r>
            <a:r>
              <a:rPr lang="en-US" altLang="zh-TW" sz="3200" dirty="0"/>
              <a:t>『</a:t>
            </a:r>
            <a:r>
              <a:rPr lang="zh-TW" altLang="en-US" sz="3200" dirty="0"/>
              <a:t>彙整一些在 </a:t>
            </a:r>
            <a:r>
              <a:rPr lang="en-US" altLang="zh-TW" sz="3200" dirty="0"/>
              <a:t>command line </a:t>
            </a:r>
            <a:r>
              <a:rPr lang="zh-TW" altLang="en-US" sz="3200" dirty="0"/>
              <a:t>下達的連續指令，將他寫入 </a:t>
            </a:r>
            <a:r>
              <a:rPr lang="en-US" altLang="zh-TW" sz="3200" dirty="0"/>
              <a:t>scripts </a:t>
            </a:r>
            <a:r>
              <a:rPr lang="zh-TW" altLang="en-US" sz="3200" dirty="0"/>
              <a:t>當中，而由直接執行 </a:t>
            </a:r>
            <a:r>
              <a:rPr lang="en-US" altLang="zh-TW" sz="3200" dirty="0"/>
              <a:t>scripts </a:t>
            </a:r>
            <a:r>
              <a:rPr lang="zh-TW" altLang="en-US" sz="3200" dirty="0"/>
              <a:t>來啟動一連串的 </a:t>
            </a:r>
            <a:r>
              <a:rPr lang="en-US" altLang="zh-TW" sz="3200" dirty="0"/>
              <a:t>command line </a:t>
            </a:r>
            <a:r>
              <a:rPr lang="zh-TW" altLang="en-US" sz="3200" dirty="0"/>
              <a:t>指令輸入！</a:t>
            </a:r>
            <a:r>
              <a:rPr lang="en-US" altLang="zh-TW" sz="3200" dirty="0"/>
              <a:t>』</a:t>
            </a:r>
            <a:endParaRPr lang="zh-TW" altLang="en-US" sz="3200" dirty="0"/>
          </a:p>
        </p:txBody>
      </p:sp>
    </p:spTree>
    <p:extLst>
      <p:ext uri="{BB962C8B-B14F-4D97-AF65-F5344CB8AC3E}">
        <p14:creationId xmlns:p14="http://schemas.microsoft.com/office/powerpoint/2010/main" val="38155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指令</a:t>
            </a:r>
            <a:r>
              <a:rPr lang="zh-TW" altLang="en-US" dirty="0"/>
              <a:t>從上而下、從左而右的分析與執行</a:t>
            </a:r>
          </a:p>
        </p:txBody>
      </p:sp>
      <p:sp>
        <p:nvSpPr>
          <p:cNvPr id="3" name="內容版面配置區 2"/>
          <p:cNvSpPr>
            <a:spLocks noGrp="1"/>
          </p:cNvSpPr>
          <p:nvPr>
            <p:ph idx="1"/>
          </p:nvPr>
        </p:nvSpPr>
        <p:spPr/>
        <p:txBody>
          <a:bodyPr>
            <a:normAutofit fontScale="92500"/>
          </a:bodyPr>
          <a:lstStyle/>
          <a:p>
            <a:r>
              <a:rPr lang="zh-TW" altLang="en-US" dirty="0"/>
              <a:t>指令的執行</a:t>
            </a:r>
            <a:r>
              <a:rPr lang="zh-TW" altLang="en-US" dirty="0" smtClean="0"/>
              <a:t>是從上而下、從左而右的分析</a:t>
            </a:r>
            <a:r>
              <a:rPr lang="zh-TW" altLang="en-US" dirty="0"/>
              <a:t>與執行；</a:t>
            </a:r>
          </a:p>
          <a:p>
            <a:r>
              <a:rPr lang="zh-TW" altLang="en-US" dirty="0" smtClean="0"/>
              <a:t>指令</a:t>
            </a:r>
            <a:r>
              <a:rPr lang="zh-TW" altLang="en-US" dirty="0"/>
              <a:t>、選項與參數</a:t>
            </a:r>
            <a:r>
              <a:rPr lang="zh-TW" altLang="en-US" dirty="0" smtClean="0"/>
              <a:t>間的</a:t>
            </a:r>
            <a:r>
              <a:rPr lang="zh-TW" altLang="en-US" dirty="0"/>
              <a:t>多個空白都會被忽略掉；</a:t>
            </a:r>
          </a:p>
          <a:p>
            <a:r>
              <a:rPr lang="zh-TW" altLang="en-US" dirty="0"/>
              <a:t>空白行也將被忽略掉，並且 </a:t>
            </a:r>
            <a:r>
              <a:rPr lang="en-US" altLang="zh-TW" dirty="0"/>
              <a:t>[tab] </a:t>
            </a:r>
            <a:r>
              <a:rPr lang="zh-TW" altLang="en-US" dirty="0"/>
              <a:t>按鍵所推開的空白同樣視為空白鍵；</a:t>
            </a:r>
          </a:p>
          <a:p>
            <a:r>
              <a:rPr lang="zh-TW" altLang="en-US" dirty="0"/>
              <a:t>如果讀取到一個 </a:t>
            </a:r>
            <a:r>
              <a:rPr lang="en-US" altLang="zh-TW" dirty="0"/>
              <a:t>Enter </a:t>
            </a:r>
            <a:r>
              <a:rPr lang="zh-TW" altLang="en-US" dirty="0"/>
              <a:t>符號 </a:t>
            </a:r>
            <a:r>
              <a:rPr lang="en-US" altLang="zh-TW" dirty="0"/>
              <a:t>(CR) </a:t>
            </a:r>
            <a:r>
              <a:rPr lang="zh-TW" altLang="en-US" dirty="0"/>
              <a:t>，就嘗試開始執行該行 </a:t>
            </a:r>
            <a:r>
              <a:rPr lang="en-US" altLang="zh-TW" dirty="0"/>
              <a:t>(</a:t>
            </a:r>
            <a:r>
              <a:rPr lang="zh-TW" altLang="en-US" dirty="0"/>
              <a:t>或該串</a:t>
            </a:r>
            <a:r>
              <a:rPr lang="en-US" altLang="zh-TW" dirty="0"/>
              <a:t>) </a:t>
            </a:r>
            <a:r>
              <a:rPr lang="zh-TW" altLang="en-US" dirty="0"/>
              <a:t>命令；</a:t>
            </a:r>
          </a:p>
          <a:p>
            <a:r>
              <a:rPr lang="zh-TW" altLang="en-US" dirty="0"/>
              <a:t>至於如果一行的內容太多，則可以使用</a:t>
            </a:r>
            <a:r>
              <a:rPr lang="en-US" altLang="zh-TW" dirty="0"/>
              <a:t>『 \[Enter] 』</a:t>
            </a:r>
            <a:r>
              <a:rPr lang="zh-TW" altLang="en-US" dirty="0"/>
              <a:t>來延伸至下一行；</a:t>
            </a:r>
          </a:p>
          <a:p>
            <a:r>
              <a:rPr lang="en-US" altLang="zh-TW" dirty="0"/>
              <a:t>『 # 』</a:t>
            </a:r>
            <a:r>
              <a:rPr lang="zh-TW" altLang="en-US" dirty="0"/>
              <a:t>可做為註解！任何加在 </a:t>
            </a:r>
            <a:r>
              <a:rPr lang="en-US" altLang="zh-TW" dirty="0"/>
              <a:t># </a:t>
            </a:r>
            <a:r>
              <a:rPr lang="zh-TW" altLang="en-US" dirty="0"/>
              <a:t>後面的資料將全部被視為註解文字而被忽略</a:t>
            </a:r>
            <a:r>
              <a:rPr lang="zh-TW" altLang="en-US" dirty="0" smtClean="0"/>
              <a:t>！</a:t>
            </a:r>
            <a:endParaRPr lang="en-US" altLang="zh-TW" dirty="0" smtClean="0"/>
          </a:p>
          <a:p>
            <a:r>
              <a:rPr lang="zh-TW" altLang="en-US" dirty="0"/>
              <a:t>整個 </a:t>
            </a:r>
            <a:r>
              <a:rPr lang="en-US" altLang="zh-TW" dirty="0"/>
              <a:t>script </a:t>
            </a:r>
            <a:r>
              <a:rPr lang="zh-TW" altLang="en-US" dirty="0"/>
              <a:t>當中，除了第一行的</a:t>
            </a:r>
            <a:r>
              <a:rPr lang="en-US" altLang="zh-TW" dirty="0"/>
              <a:t>『 </a:t>
            </a:r>
            <a:r>
              <a:rPr lang="en-US" altLang="zh-TW" dirty="0">
                <a:solidFill>
                  <a:srgbClr val="FF00FF"/>
                </a:solidFill>
              </a:rPr>
              <a:t>#!</a:t>
            </a:r>
            <a:r>
              <a:rPr lang="en-US" altLang="zh-TW" dirty="0"/>
              <a:t> 』</a:t>
            </a:r>
            <a:r>
              <a:rPr lang="zh-TW" altLang="en-US" dirty="0"/>
              <a:t>是用來</a:t>
            </a:r>
            <a:r>
              <a:rPr lang="zh-TW" altLang="en-US" dirty="0">
                <a:solidFill>
                  <a:srgbClr val="FF00FF"/>
                </a:solidFill>
              </a:rPr>
              <a:t>宣告 </a:t>
            </a:r>
            <a:r>
              <a:rPr lang="en-US" altLang="zh-TW" dirty="0">
                <a:solidFill>
                  <a:srgbClr val="FF00FF"/>
                </a:solidFill>
              </a:rPr>
              <a:t>shell </a:t>
            </a:r>
            <a:r>
              <a:rPr lang="zh-TW" altLang="en-US" dirty="0"/>
              <a:t>的之外，其他的 </a:t>
            </a:r>
            <a:r>
              <a:rPr lang="en-US" altLang="zh-TW" dirty="0">
                <a:solidFill>
                  <a:srgbClr val="FF00FF"/>
                </a:solidFill>
              </a:rPr>
              <a:t># </a:t>
            </a:r>
            <a:r>
              <a:rPr lang="zh-TW" altLang="en-US" dirty="0"/>
              <a:t>都是</a:t>
            </a:r>
            <a:r>
              <a:rPr lang="en-US" altLang="zh-TW" dirty="0"/>
              <a:t>『</a:t>
            </a:r>
            <a:r>
              <a:rPr lang="zh-TW" altLang="en-US" dirty="0">
                <a:solidFill>
                  <a:srgbClr val="FF00FF"/>
                </a:solidFill>
              </a:rPr>
              <a:t>註解</a:t>
            </a:r>
            <a:r>
              <a:rPr lang="en-US" altLang="zh-TW" dirty="0"/>
              <a:t>』</a:t>
            </a:r>
            <a:r>
              <a:rPr lang="zh-TW" altLang="en-US" dirty="0"/>
              <a:t>用途</a:t>
            </a:r>
          </a:p>
        </p:txBody>
      </p:sp>
    </p:spTree>
    <p:extLst>
      <p:ext uri="{BB962C8B-B14F-4D97-AF65-F5344CB8AC3E}">
        <p14:creationId xmlns:p14="http://schemas.microsoft.com/office/powerpoint/2010/main" val="248891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 #!/bin/bash</a:t>
            </a:r>
            <a:endParaRPr lang="zh-TW" altLang="en-US" dirty="0"/>
          </a:p>
        </p:txBody>
      </p:sp>
      <p:sp>
        <p:nvSpPr>
          <p:cNvPr id="3" name="內容版面配置區 2"/>
          <p:cNvSpPr>
            <a:spLocks noGrp="1"/>
          </p:cNvSpPr>
          <p:nvPr>
            <p:ph idx="1"/>
          </p:nvPr>
        </p:nvSpPr>
        <p:spPr>
          <a:xfrm>
            <a:off x="576943" y="1545771"/>
            <a:ext cx="10776857" cy="5040086"/>
          </a:xfrm>
        </p:spPr>
        <p:txBody>
          <a:bodyPr>
            <a:normAutofit lnSpcReduction="10000"/>
          </a:bodyPr>
          <a:lstStyle/>
          <a:p>
            <a:r>
              <a:rPr lang="zh-TW" altLang="en-US" dirty="0"/>
              <a:t>們使用的是 </a:t>
            </a:r>
            <a:r>
              <a:rPr lang="en-US" altLang="zh-TW" dirty="0">
                <a:solidFill>
                  <a:srgbClr val="FF00FF"/>
                </a:solidFill>
              </a:rPr>
              <a:t>bash</a:t>
            </a:r>
            <a:r>
              <a:rPr lang="en-US" altLang="zh-TW" dirty="0"/>
              <a:t> </a:t>
            </a:r>
            <a:r>
              <a:rPr lang="zh-TW" altLang="en-US" dirty="0"/>
              <a:t>，所以，必須要以</a:t>
            </a:r>
            <a:r>
              <a:rPr lang="en-US" altLang="zh-TW" dirty="0"/>
              <a:t>『 </a:t>
            </a:r>
            <a:r>
              <a:rPr lang="en-US" altLang="zh-TW" dirty="0">
                <a:solidFill>
                  <a:srgbClr val="FF00FF"/>
                </a:solidFill>
              </a:rPr>
              <a:t>#!/bin/bash </a:t>
            </a:r>
            <a:r>
              <a:rPr lang="en-US" altLang="zh-TW" dirty="0"/>
              <a:t>』</a:t>
            </a:r>
            <a:r>
              <a:rPr lang="zh-TW" altLang="en-US" dirty="0"/>
              <a:t>來宣告這個檔案內的語法使用 </a:t>
            </a:r>
            <a:r>
              <a:rPr lang="en-US" altLang="zh-TW" dirty="0"/>
              <a:t>bash </a:t>
            </a:r>
            <a:r>
              <a:rPr lang="zh-TW" altLang="en-US" dirty="0"/>
              <a:t>的語法</a:t>
            </a:r>
            <a:r>
              <a:rPr lang="zh-TW" altLang="en-US" dirty="0" smtClean="0"/>
              <a:t>！</a:t>
            </a:r>
            <a:endParaRPr lang="en-US" altLang="zh-TW" dirty="0" smtClean="0"/>
          </a:p>
          <a:p>
            <a:r>
              <a:rPr lang="zh-TW" altLang="en-US" dirty="0"/>
              <a:t>直接指令下達： </a:t>
            </a:r>
            <a:r>
              <a:rPr lang="en-US" altLang="zh-TW" dirty="0">
                <a:solidFill>
                  <a:srgbClr val="FF0000"/>
                </a:solidFill>
              </a:rPr>
              <a:t>shell.sh </a:t>
            </a:r>
            <a:r>
              <a:rPr lang="zh-TW" altLang="en-US" dirty="0"/>
              <a:t>檔案必須要具備</a:t>
            </a:r>
            <a:r>
              <a:rPr lang="zh-TW" altLang="en-US" dirty="0">
                <a:solidFill>
                  <a:srgbClr val="FF00FF"/>
                </a:solidFill>
              </a:rPr>
              <a:t>可讀與</a:t>
            </a:r>
            <a:r>
              <a:rPr lang="zh-TW" altLang="en-US" b="1" dirty="0">
                <a:solidFill>
                  <a:srgbClr val="FF00FF"/>
                </a:solidFill>
              </a:rPr>
              <a:t>可執行 </a:t>
            </a:r>
            <a:r>
              <a:rPr lang="en-US" altLang="zh-TW" dirty="0">
                <a:solidFill>
                  <a:srgbClr val="FF00FF"/>
                </a:solidFill>
              </a:rPr>
              <a:t>(</a:t>
            </a:r>
            <a:r>
              <a:rPr lang="en-US" altLang="zh-TW" dirty="0" err="1">
                <a:solidFill>
                  <a:srgbClr val="FF00FF"/>
                </a:solidFill>
              </a:rPr>
              <a:t>rx</a:t>
            </a:r>
            <a:r>
              <a:rPr lang="en-US" altLang="zh-TW" dirty="0">
                <a:solidFill>
                  <a:srgbClr val="FF00FF"/>
                </a:solidFill>
              </a:rPr>
              <a:t>) </a:t>
            </a:r>
            <a:r>
              <a:rPr lang="zh-TW" altLang="en-US" dirty="0"/>
              <a:t>的權限，然後：</a:t>
            </a:r>
          </a:p>
          <a:p>
            <a:r>
              <a:rPr lang="zh-TW" altLang="en-US" b="1" dirty="0"/>
              <a:t>絕對路徑</a:t>
            </a:r>
            <a:r>
              <a:rPr lang="zh-TW" altLang="en-US" dirty="0"/>
              <a:t>：使用 </a:t>
            </a:r>
            <a:r>
              <a:rPr lang="en-US" altLang="zh-TW" dirty="0"/>
              <a:t>/home/dmtsai/</a:t>
            </a:r>
            <a:r>
              <a:rPr lang="en-US" altLang="zh-TW" dirty="0">
                <a:solidFill>
                  <a:srgbClr val="FF0000"/>
                </a:solidFill>
              </a:rPr>
              <a:t>shell.sh</a:t>
            </a:r>
            <a:r>
              <a:rPr lang="en-US" altLang="zh-TW" dirty="0"/>
              <a:t> </a:t>
            </a:r>
            <a:r>
              <a:rPr lang="zh-TW" altLang="en-US" dirty="0"/>
              <a:t>來下達指令；</a:t>
            </a:r>
          </a:p>
          <a:p>
            <a:r>
              <a:rPr lang="zh-TW" altLang="en-US" b="1" dirty="0"/>
              <a:t>相對路徑</a:t>
            </a:r>
            <a:r>
              <a:rPr lang="zh-TW" altLang="en-US" dirty="0"/>
              <a:t>：假設工作目錄在 </a:t>
            </a:r>
            <a:r>
              <a:rPr lang="en-US" altLang="zh-TW" dirty="0"/>
              <a:t>/home/</a:t>
            </a:r>
            <a:r>
              <a:rPr lang="en-US" altLang="zh-TW" dirty="0" err="1"/>
              <a:t>dmtsai</a:t>
            </a:r>
            <a:r>
              <a:rPr lang="en-US" altLang="zh-TW" dirty="0"/>
              <a:t>/ </a:t>
            </a:r>
            <a:r>
              <a:rPr lang="zh-TW" altLang="en-US" dirty="0"/>
              <a:t>，則使用 </a:t>
            </a:r>
            <a:r>
              <a:rPr lang="en-US" altLang="zh-TW" dirty="0">
                <a:solidFill>
                  <a:srgbClr val="FF0000"/>
                </a:solidFill>
              </a:rPr>
              <a:t>./shell.sh </a:t>
            </a:r>
            <a:r>
              <a:rPr lang="zh-TW" altLang="en-US" dirty="0"/>
              <a:t>來執行</a:t>
            </a:r>
          </a:p>
          <a:p>
            <a:r>
              <a:rPr lang="zh-TW" altLang="en-US" dirty="0"/>
              <a:t>變數</a:t>
            </a:r>
            <a:r>
              <a:rPr lang="en-US" altLang="zh-TW" dirty="0"/>
              <a:t>『PATH』</a:t>
            </a:r>
            <a:r>
              <a:rPr lang="zh-TW" altLang="en-US" dirty="0"/>
              <a:t>功能：將 </a:t>
            </a:r>
            <a:r>
              <a:rPr lang="en-US" altLang="zh-TW" dirty="0">
                <a:solidFill>
                  <a:srgbClr val="FF0000"/>
                </a:solidFill>
              </a:rPr>
              <a:t>shell.sh</a:t>
            </a:r>
            <a:r>
              <a:rPr lang="en-US" altLang="zh-TW" dirty="0"/>
              <a:t> </a:t>
            </a:r>
            <a:r>
              <a:rPr lang="zh-TW" altLang="en-US" dirty="0">
                <a:solidFill>
                  <a:srgbClr val="FF00FF"/>
                </a:solidFill>
              </a:rPr>
              <a:t>放在 </a:t>
            </a:r>
            <a:r>
              <a:rPr lang="en-US" altLang="zh-TW" dirty="0">
                <a:solidFill>
                  <a:srgbClr val="FF00FF"/>
                </a:solidFill>
              </a:rPr>
              <a:t>PATH </a:t>
            </a:r>
            <a:r>
              <a:rPr lang="zh-TW" altLang="en-US" dirty="0">
                <a:solidFill>
                  <a:srgbClr val="FF00FF"/>
                </a:solidFill>
              </a:rPr>
              <a:t>指定的目錄內</a:t>
            </a:r>
            <a:r>
              <a:rPr lang="zh-TW" altLang="en-US" dirty="0"/>
              <a:t>，例如： </a:t>
            </a:r>
            <a:r>
              <a:rPr lang="en-US" altLang="zh-TW" dirty="0"/>
              <a:t>~/bin</a:t>
            </a:r>
            <a:r>
              <a:rPr lang="en-US" altLang="zh-TW" dirty="0" smtClean="0"/>
              <a:t>/</a:t>
            </a:r>
          </a:p>
          <a:p>
            <a:r>
              <a:rPr lang="en-US" altLang="zh-TW" dirty="0"/>
              <a:t>Echo </a:t>
            </a:r>
            <a:r>
              <a:rPr lang="en-US" altLang="zh-TW" dirty="0">
                <a:solidFill>
                  <a:srgbClr val="FF0000"/>
                </a:solidFill>
              </a:rPr>
              <a:t>$PATH</a:t>
            </a:r>
            <a:endParaRPr lang="zh-TW" altLang="en-US" dirty="0" smtClean="0">
              <a:solidFill>
                <a:srgbClr val="FF0000"/>
              </a:solidFill>
            </a:endParaRPr>
          </a:p>
          <a:p>
            <a:pPr marL="0" indent="0">
              <a:buNone/>
            </a:pPr>
            <a:r>
              <a:rPr lang="zh-TW" altLang="en-US" dirty="0" smtClean="0"/>
              <a:t>顯示路</a:t>
            </a:r>
            <a:r>
              <a:rPr lang="zh-TW" altLang="en-US" dirty="0"/>
              <a:t>徑</a:t>
            </a:r>
          </a:p>
        </p:txBody>
      </p:sp>
    </p:spTree>
    <p:extLst>
      <p:ext uri="{BB962C8B-B14F-4D97-AF65-F5344CB8AC3E}">
        <p14:creationId xmlns:p14="http://schemas.microsoft.com/office/powerpoint/2010/main" val="284057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6000" b="1" dirty="0">
                <a:solidFill>
                  <a:prstClr val="black"/>
                </a:solidFill>
              </a:rPr>
              <a:t>Bash </a:t>
            </a:r>
            <a:r>
              <a:rPr lang="en-US" altLang="zh-TW" sz="6000" b="1" dirty="0" smtClean="0">
                <a:solidFill>
                  <a:prstClr val="black"/>
                </a:solidFill>
              </a:rPr>
              <a:t>scrip </a:t>
            </a:r>
            <a:r>
              <a:rPr lang="zh-TW" altLang="en-US" sz="6000" b="1" dirty="0" smtClean="0">
                <a:solidFill>
                  <a:prstClr val="black"/>
                </a:solidFill>
              </a:rPr>
              <a:t>可執行</a:t>
            </a:r>
            <a:endParaRPr lang="zh-TW" altLang="en-US" b="1" dirty="0"/>
          </a:p>
        </p:txBody>
      </p:sp>
      <p:sp>
        <p:nvSpPr>
          <p:cNvPr id="3" name="內容版面配置區 2"/>
          <p:cNvSpPr>
            <a:spLocks noGrp="1"/>
          </p:cNvSpPr>
          <p:nvPr>
            <p:ph idx="1"/>
          </p:nvPr>
        </p:nvSpPr>
        <p:spPr/>
        <p:txBody>
          <a:bodyPr>
            <a:normAutofit/>
          </a:bodyPr>
          <a:lstStyle/>
          <a:p>
            <a:pPr marL="0" indent="0">
              <a:buNone/>
            </a:pPr>
            <a:r>
              <a:rPr lang="en-US" altLang="zh-TW" sz="5400" err="1"/>
              <a:t>n</a:t>
            </a:r>
            <a:r>
              <a:rPr lang="en-US" altLang="zh-TW" sz="5400" err="1" smtClean="0"/>
              <a:t>ano</a:t>
            </a:r>
            <a:r>
              <a:rPr lang="en-US" altLang="zh-TW" sz="5400" smtClean="0"/>
              <a:t> schoolip</a:t>
            </a:r>
            <a:endParaRPr lang="en-US" altLang="zh-TW" sz="5400" dirty="0" smtClean="0"/>
          </a:p>
          <a:p>
            <a:pPr marL="0" indent="0">
              <a:buNone/>
            </a:pPr>
            <a:r>
              <a:rPr lang="en-US" altLang="zh-TW" sz="5400" dirty="0" err="1"/>
              <a:t>c</a:t>
            </a:r>
            <a:r>
              <a:rPr lang="en-US" altLang="zh-TW" sz="5400" dirty="0" err="1" smtClean="0"/>
              <a:t>hmod</a:t>
            </a:r>
            <a:r>
              <a:rPr lang="en-US" altLang="zh-TW" sz="5400" dirty="0" smtClean="0"/>
              <a:t> +</a:t>
            </a:r>
            <a:r>
              <a:rPr lang="en-US" altLang="zh-TW" sz="5400" smtClean="0"/>
              <a:t>x schoolip</a:t>
            </a:r>
            <a:endParaRPr lang="en-US" altLang="zh-TW" sz="5400" dirty="0" smtClean="0"/>
          </a:p>
          <a:p>
            <a:pPr marL="0" indent="0">
              <a:buNone/>
            </a:pPr>
            <a:r>
              <a:rPr lang="en-US" altLang="zh-TW" sz="5400" smtClean="0">
                <a:solidFill>
                  <a:srgbClr val="FF00FF"/>
                </a:solidFill>
              </a:rPr>
              <a:t>./</a:t>
            </a:r>
            <a:r>
              <a:rPr lang="en-US" altLang="zh-TW" sz="5400" smtClean="0"/>
              <a:t>schoolip</a:t>
            </a:r>
            <a:endParaRPr lang="zh-TW" altLang="en-US" sz="5400" dirty="0"/>
          </a:p>
        </p:txBody>
      </p:sp>
      <p:cxnSp>
        <p:nvCxnSpPr>
          <p:cNvPr id="5" name="直線單箭頭接點 4"/>
          <p:cNvCxnSpPr/>
          <p:nvPr/>
        </p:nvCxnSpPr>
        <p:spPr>
          <a:xfrm flipH="1" flipV="1">
            <a:off x="4615543" y="2307771"/>
            <a:ext cx="3701143" cy="537029"/>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H="1">
            <a:off x="6081486" y="2946400"/>
            <a:ext cx="2307771" cy="15965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8316686" y="2495949"/>
            <a:ext cx="1415772"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4800" b="0" i="0" u="none" strike="noStrike" kern="1200" cap="none" spc="0" normalizeH="0" baseline="0" noProof="0" smtClean="0">
                <a:ln>
                  <a:noFill/>
                </a:ln>
                <a:solidFill>
                  <a:srgbClr val="FF00FF"/>
                </a:solidFill>
                <a:effectLst/>
                <a:uLnTx/>
                <a:uFillTx/>
                <a:latin typeface="Calibri" panose="020F0502020204030204"/>
                <a:ea typeface="新細明體" panose="02020500000000000000" pitchFamily="18" charset="-120"/>
                <a:cs typeface="+mn-cs"/>
              </a:rPr>
              <a:t>檔名</a:t>
            </a:r>
            <a:endParaRPr kumimoji="0" lang="zh-TW" altLang="en-US" sz="4800" b="0" i="0" u="none" strike="noStrike" kern="1200" cap="none" spc="0" normalizeH="0" baseline="0" noProof="0">
              <a:ln>
                <a:noFill/>
              </a:ln>
              <a:solidFill>
                <a:srgbClr val="FF00FF"/>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74997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776248" y="270643"/>
            <a:ext cx="8534400" cy="758825"/>
          </a:xfrm>
        </p:spPr>
        <p:txBody>
          <a:bodyPr>
            <a:normAutofit/>
          </a:bodyPr>
          <a:lstStyle/>
          <a:p>
            <a:pPr algn="ctr"/>
            <a:r>
              <a:rPr lang="en-US" altLang="zh-TW" sz="3600" b="1" dirty="0" err="1">
                <a:solidFill>
                  <a:srgbClr val="FF00FF"/>
                </a:solidFill>
              </a:rPr>
              <a:t>chmod</a:t>
            </a:r>
            <a:r>
              <a:rPr lang="zh-TW" altLang="en-US" dirty="0">
                <a:sym typeface="Calibri"/>
              </a:rPr>
              <a:t>改變檔案權限屬性</a:t>
            </a:r>
            <a:endParaRPr lang="zh-TW" altLang="en-US" sz="3600" dirty="0"/>
          </a:p>
        </p:txBody>
      </p:sp>
      <p:sp>
        <p:nvSpPr>
          <p:cNvPr id="3" name="文字版面配置區 2"/>
          <p:cNvSpPr>
            <a:spLocks noGrp="1"/>
          </p:cNvSpPr>
          <p:nvPr>
            <p:ph type="body" idx="4294967295"/>
          </p:nvPr>
        </p:nvSpPr>
        <p:spPr>
          <a:xfrm>
            <a:off x="725713" y="1465942"/>
            <a:ext cx="10900229" cy="5050971"/>
          </a:xfrm>
        </p:spPr>
        <p:txBody>
          <a:bodyPr>
            <a:normAutofit/>
          </a:bodyPr>
          <a:lstStyle/>
          <a:p>
            <a:pPr marL="0" indent="0">
              <a:buNone/>
            </a:pPr>
            <a:r>
              <a:rPr lang="en-US" altLang="zh-TW" sz="3600" b="1" dirty="0">
                <a:sym typeface="Calibri"/>
              </a:rPr>
              <a:t>Linux</a:t>
            </a:r>
            <a:r>
              <a:rPr lang="zh-TW" altLang="en-US" sz="3600" b="1" dirty="0">
                <a:sym typeface="Calibri"/>
              </a:rPr>
              <a:t>的每個檔案中，可分別給予擁有者</a:t>
            </a:r>
            <a:r>
              <a:rPr lang="en-US" altLang="zh-TW" sz="3600" b="1" dirty="0">
                <a:sym typeface="Calibri"/>
              </a:rPr>
              <a:t>(</a:t>
            </a:r>
            <a:r>
              <a:rPr lang="en-US" altLang="zh-TW" sz="3600" b="1" dirty="0" err="1">
                <a:sym typeface="Calibri"/>
              </a:rPr>
              <a:t>owner,</a:t>
            </a:r>
            <a:r>
              <a:rPr lang="en-US" altLang="zh-TW" sz="3600" b="1" dirty="0" err="1">
                <a:solidFill>
                  <a:srgbClr val="FF0000"/>
                </a:solidFill>
                <a:sym typeface="Calibri"/>
              </a:rPr>
              <a:t>U</a:t>
            </a:r>
            <a:r>
              <a:rPr lang="en-US" altLang="zh-TW" sz="3600" b="1" dirty="0" err="1">
                <a:sym typeface="Calibri"/>
              </a:rPr>
              <a:t>ser</a:t>
            </a:r>
            <a:r>
              <a:rPr lang="en-US" altLang="zh-TW" sz="3600" b="1" dirty="0">
                <a:sym typeface="Calibri"/>
              </a:rPr>
              <a:t>)</a:t>
            </a:r>
            <a:r>
              <a:rPr lang="zh-TW" altLang="en-US" sz="3600" b="1" dirty="0">
                <a:sym typeface="Calibri"/>
              </a:rPr>
              <a:t>、群組</a:t>
            </a:r>
            <a:r>
              <a:rPr lang="en-US" altLang="zh-TW" sz="3600" b="1" dirty="0">
                <a:sym typeface="Calibri"/>
              </a:rPr>
              <a:t>(</a:t>
            </a:r>
            <a:r>
              <a:rPr lang="en-US" altLang="zh-TW" sz="3600" b="1" dirty="0">
                <a:solidFill>
                  <a:srgbClr val="FF0000"/>
                </a:solidFill>
                <a:sym typeface="Calibri"/>
              </a:rPr>
              <a:t>G</a:t>
            </a:r>
            <a:r>
              <a:rPr lang="en-US" altLang="zh-TW" sz="3600" b="1" dirty="0">
                <a:sym typeface="Calibri"/>
              </a:rPr>
              <a:t>roup)</a:t>
            </a:r>
            <a:r>
              <a:rPr lang="zh-TW" altLang="en-US" sz="3600" b="1" dirty="0">
                <a:sym typeface="Calibri"/>
              </a:rPr>
              <a:t>與其他人</a:t>
            </a:r>
            <a:r>
              <a:rPr lang="en-US" altLang="zh-TW" sz="3600" b="1" dirty="0">
                <a:sym typeface="Calibri"/>
              </a:rPr>
              <a:t>(</a:t>
            </a:r>
            <a:r>
              <a:rPr lang="en-US" altLang="zh-TW" sz="3600" b="1" dirty="0">
                <a:solidFill>
                  <a:srgbClr val="FF0000"/>
                </a:solidFill>
                <a:sym typeface="Calibri"/>
              </a:rPr>
              <a:t>O</a:t>
            </a:r>
            <a:r>
              <a:rPr lang="en-US" altLang="zh-TW" sz="3600" b="1" dirty="0">
                <a:sym typeface="Calibri"/>
              </a:rPr>
              <a:t>ther)</a:t>
            </a:r>
            <a:r>
              <a:rPr lang="zh-TW" altLang="en-US" sz="3600" b="1" dirty="0">
                <a:sym typeface="Calibri"/>
              </a:rPr>
              <a:t>三種身份個別的 </a:t>
            </a:r>
            <a:r>
              <a:rPr lang="en-US" altLang="zh-TW" sz="3600" b="1" dirty="0" err="1">
                <a:sym typeface="Calibri"/>
              </a:rPr>
              <a:t>rwx</a:t>
            </a:r>
            <a:r>
              <a:rPr lang="en-US" altLang="zh-TW" sz="3600" b="1" dirty="0">
                <a:sym typeface="Calibri"/>
              </a:rPr>
              <a:t> </a:t>
            </a:r>
            <a:r>
              <a:rPr lang="zh-TW" altLang="en-US" sz="3600" b="1" dirty="0">
                <a:sym typeface="Calibri"/>
              </a:rPr>
              <a:t>權限</a:t>
            </a:r>
            <a:endParaRPr lang="en-US" altLang="zh-TW" sz="3600" b="1" dirty="0">
              <a:sym typeface="Calibri"/>
            </a:endParaRPr>
          </a:p>
          <a:p>
            <a:pPr marL="0" indent="0">
              <a:buNone/>
            </a:pPr>
            <a:r>
              <a:rPr lang="en-US" altLang="zh-TW" sz="3600" b="1" dirty="0" err="1">
                <a:sym typeface="Calibri"/>
              </a:rPr>
              <a:t>chmod</a:t>
            </a:r>
            <a:r>
              <a:rPr lang="zh-TW" altLang="en-US" sz="3600" b="1" dirty="0">
                <a:sym typeface="Calibri"/>
              </a:rPr>
              <a:t>命令</a:t>
            </a:r>
          </a:p>
          <a:p>
            <a:pPr marL="0" indent="0">
              <a:buNone/>
            </a:pPr>
            <a:r>
              <a:rPr lang="zh-TW" altLang="en-US" sz="3600" b="1" dirty="0">
                <a:sym typeface="Calibri"/>
              </a:rPr>
              <a:t>沒設定對象三種身份</a:t>
            </a:r>
            <a:r>
              <a:rPr lang="en-US" altLang="zh-TW" sz="3600" b="1" dirty="0">
                <a:sym typeface="Calibri"/>
              </a:rPr>
              <a:t>(</a:t>
            </a:r>
            <a:r>
              <a:rPr lang="en-US" altLang="zh-TW" sz="3600" b="1" dirty="0" err="1">
                <a:sym typeface="Calibri"/>
              </a:rPr>
              <a:t>ugo</a:t>
            </a:r>
            <a:r>
              <a:rPr lang="en-US" altLang="zh-TW" sz="3600" b="1" dirty="0">
                <a:sym typeface="Calibri"/>
              </a:rPr>
              <a:t>) </a:t>
            </a:r>
            <a:r>
              <a:rPr lang="zh-TW" altLang="en-US" sz="3600" b="1" dirty="0">
                <a:sym typeface="Calibri"/>
              </a:rPr>
              <a:t>或 </a:t>
            </a:r>
            <a:r>
              <a:rPr lang="en-US" altLang="zh-TW" sz="3600" b="1" dirty="0">
                <a:sym typeface="Calibri"/>
              </a:rPr>
              <a:t>a(</a:t>
            </a:r>
            <a:r>
              <a:rPr lang="zh-TW" altLang="en-US" sz="3600" b="1" dirty="0">
                <a:sym typeface="Calibri"/>
              </a:rPr>
              <a:t>全部</a:t>
            </a:r>
            <a:r>
              <a:rPr lang="en-US" altLang="zh-TW" sz="3600" b="1" dirty="0">
                <a:sym typeface="Calibri"/>
              </a:rPr>
              <a:t>)</a:t>
            </a:r>
          </a:p>
          <a:p>
            <a:pPr marL="0" indent="0">
              <a:buNone/>
            </a:pPr>
            <a:r>
              <a:rPr lang="en-US" altLang="zh-TW" sz="3600" b="1" dirty="0">
                <a:solidFill>
                  <a:srgbClr val="0000FF"/>
                </a:solidFill>
                <a:sym typeface="Calibri"/>
              </a:rPr>
              <a:t>~$</a:t>
            </a:r>
            <a:r>
              <a:rPr lang="en-US" altLang="zh-TW" sz="3600" b="1" dirty="0" err="1">
                <a:sym typeface="Calibri"/>
              </a:rPr>
              <a:t>chmod</a:t>
            </a:r>
            <a:r>
              <a:rPr lang="en-US" altLang="zh-TW" sz="3600" b="1" dirty="0">
                <a:sym typeface="Calibri"/>
              </a:rPr>
              <a:t> </a:t>
            </a:r>
            <a:r>
              <a:rPr lang="en-US" altLang="zh-TW" sz="3600" b="1" dirty="0">
                <a:solidFill>
                  <a:srgbClr val="FF0000"/>
                </a:solidFill>
                <a:sym typeface="Calibri"/>
              </a:rPr>
              <a:t>+x</a:t>
            </a:r>
            <a:r>
              <a:rPr lang="en-US" altLang="zh-TW" sz="3600" b="1" dirty="0">
                <a:sym typeface="Calibri"/>
              </a:rPr>
              <a:t> myecho.sh</a:t>
            </a:r>
          </a:p>
          <a:p>
            <a:pPr marL="0" indent="0">
              <a:buNone/>
            </a:pPr>
            <a:r>
              <a:rPr lang="zh-TW" altLang="en-US" sz="3600" b="1" dirty="0">
                <a:sym typeface="Calibri"/>
              </a:rPr>
              <a:t>內定的對象是全部</a:t>
            </a:r>
            <a:endParaRPr lang="en-US" altLang="zh-TW" sz="3600" b="1" dirty="0">
              <a:sym typeface="Calibri"/>
            </a:endParaRPr>
          </a:p>
          <a:p>
            <a:pPr marL="0" indent="0">
              <a:buNone/>
            </a:pPr>
            <a:r>
              <a:rPr lang="zh-TW" altLang="en-US" sz="3600" b="1" dirty="0">
                <a:sym typeface="Calibri"/>
              </a:rPr>
              <a:t>執行 </a:t>
            </a:r>
            <a:r>
              <a:rPr lang="en-US" altLang="zh-TW" sz="3600" b="1" dirty="0">
                <a:sym typeface="Calibri"/>
              </a:rPr>
              <a:t>ls -al </a:t>
            </a:r>
            <a:r>
              <a:rPr lang="zh-TW" altLang="en-US" sz="3600" b="1" dirty="0">
                <a:sym typeface="Calibri"/>
              </a:rPr>
              <a:t>就可以得知</a:t>
            </a:r>
            <a:endParaRPr lang="en-US" altLang="zh-TW" sz="3600" b="1" dirty="0">
              <a:sym typeface="Calibri"/>
            </a:endParaRPr>
          </a:p>
          <a:p>
            <a:endParaRPr lang="zh-TW" altLang="en-US" sz="3600" b="1" dirty="0">
              <a:sym typeface="Calibri"/>
            </a:endParaRPr>
          </a:p>
          <a:p>
            <a:endParaRPr lang="zh-TW" altLang="en-US" sz="3600" dirty="0"/>
          </a:p>
        </p:txBody>
      </p:sp>
    </p:spTree>
    <p:extLst>
      <p:ext uri="{BB962C8B-B14F-4D97-AF65-F5344CB8AC3E}">
        <p14:creationId xmlns:p14="http://schemas.microsoft.com/office/powerpoint/2010/main" val="3001257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5962</Words>
  <Application>Microsoft Office PowerPoint</Application>
  <PresentationFormat>寬螢幕</PresentationFormat>
  <Paragraphs>429</Paragraphs>
  <Slides>19</Slides>
  <Notes>10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19</vt:i4>
      </vt:variant>
    </vt:vector>
  </HeadingPairs>
  <TitlesOfParts>
    <vt:vector size="26" baseType="lpstr">
      <vt:lpstr>新細明體</vt:lpstr>
      <vt:lpstr>標楷體</vt:lpstr>
      <vt:lpstr>Arial</vt:lpstr>
      <vt:lpstr>Calibri</vt:lpstr>
      <vt:lpstr>Calibri Light</vt:lpstr>
      <vt:lpstr>Verdana</vt:lpstr>
      <vt:lpstr>Office 佈景主題</vt:lpstr>
      <vt:lpstr>Bash shell script</vt:lpstr>
      <vt:lpstr>PowerPoint 簡報</vt:lpstr>
      <vt:lpstr>shell</vt:lpstr>
      <vt:lpstr>Bash Shell 簡介與功能</vt:lpstr>
      <vt:lpstr>Bash shell script</vt:lpstr>
      <vt:lpstr>指令從上而下、從左而右的分析與執行</vt:lpstr>
      <vt:lpstr>『 #!/bin/bash</vt:lpstr>
      <vt:lpstr>Bash scrip 可執行</vt:lpstr>
      <vt:lpstr>chmod改變檔案權限屬性</vt:lpstr>
      <vt:lpstr>chmod改變檔案權限屬性</vt:lpstr>
      <vt:lpstr>練習</vt:lpstr>
      <vt:lpstr>sudo nano schoolip.sh</vt:lpstr>
      <vt:lpstr>PowerPoint 簡報</vt:lpstr>
      <vt:lpstr>Pipe-管線命令，把前一項的輸出結果直接再代入第二個命令</vt:lpstr>
      <vt:lpstr>tee 指令：將結果同時輸出到螢幕和檔案</vt:lpstr>
      <vt:lpstr>範例</vt:lpstr>
      <vt:lpstr>PowerPoint 簡報</vt:lpstr>
      <vt:lpstr>PowerPoint 簡報</vt:lpstr>
      <vt:lpstr>練習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yangcc</dc:creator>
  <cp:lastModifiedBy>yangcc</cp:lastModifiedBy>
  <cp:revision>8</cp:revision>
  <dcterms:created xsi:type="dcterms:W3CDTF">2020-11-12T07:37:50Z</dcterms:created>
  <dcterms:modified xsi:type="dcterms:W3CDTF">2020-11-12T20:34:20Z</dcterms:modified>
</cp:coreProperties>
</file>