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4ED34-0CC1-4CDC-A7D9-82CCB7510A71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A1E0B-2CFF-43B1-85BB-81BB435B0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200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eq:equal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-ne: not equal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200" dirty="0" err="1" smtClean="0">
                <a:latin typeface="細明體" panose="02020509000000000000" pitchFamily="49" charset="-120"/>
                <a:ea typeface="細明體" panose="02020509000000000000" pitchFamily="49" charset="-120"/>
              </a:rPr>
              <a:t>Le:less</a:t>
            </a:r>
            <a:r>
              <a:rPr lang="en-US" altLang="zh-TW" sz="1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equal</a:t>
            </a:r>
            <a:endParaRPr lang="en-US" altLang="zh-TW" sz="1200" dirty="0" smtClean="0"/>
          </a:p>
          <a:p>
            <a:r>
              <a:rPr lang="en-US" altLang="zh-TW" sz="12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-Ge: great equal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38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0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4" name="矩形 20"/>
          <p:cNvSpPr/>
          <p:nvPr/>
        </p:nvSpPr>
        <p:spPr>
          <a:xfrm>
            <a:off x="0" y="3"/>
            <a:ext cx="12192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5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6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7" name="矩形 5"/>
          <p:cNvSpPr/>
          <p:nvPr/>
        </p:nvSpPr>
        <p:spPr>
          <a:xfrm>
            <a:off x="194735" y="6391275"/>
            <a:ext cx="11777133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8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34289" rIns="3428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 sz="1350"/>
          </a:p>
        </p:txBody>
      </p:sp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2" y="6385245"/>
            <a:ext cx="385976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1200" b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3129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54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8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D29B-25E2-4464-A4D8-2AD05013F687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8987-3C37-4660-8CD6-D5A341535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0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（</a:t>
            </a:r>
            <a:r>
              <a:rPr lang="en-US" altLang="zh-TW"/>
              <a:t>^</a:t>
            </a:r>
            <a:r>
              <a:rPr lang="zh-TW" altLang="en-US"/>
              <a:t>） 轉換成大寫。（</a:t>
            </a:r>
            <a:r>
              <a:rPr lang="en-US" altLang="zh-TW"/>
              <a:t>,</a:t>
            </a:r>
            <a:r>
              <a:rPr lang="zh-TW" altLang="en-US"/>
              <a:t>）轉換成小寫</a:t>
            </a:r>
          </a:p>
        </p:txBody>
      </p:sp>
      <p:sp>
        <p:nvSpPr>
          <p:cNvPr id="5" name="矩形 4"/>
          <p:cNvSpPr/>
          <p:nvPr/>
        </p:nvSpPr>
        <p:spPr>
          <a:xfrm>
            <a:off x="606287" y="2117035"/>
            <a:ext cx="110026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smtClean="0"/>
              <a:t>（</a:t>
            </a:r>
            <a:r>
              <a:rPr lang="en-US" altLang="zh-TW" sz="3600" smtClean="0"/>
              <a:t>^</a:t>
            </a:r>
            <a:r>
              <a:rPr lang="zh-TW" altLang="en-US" sz="3600"/>
              <a:t>）：把變數中的第一個字元換成大寫</a:t>
            </a:r>
            <a:br>
              <a:rPr lang="zh-TW" altLang="en-US" sz="3600"/>
            </a:br>
            <a:r>
              <a:rPr lang="zh-TW" altLang="en-US" sz="3600"/>
              <a:t>（</a:t>
            </a:r>
            <a:r>
              <a:rPr lang="en-US" altLang="zh-TW" sz="3600"/>
              <a:t>^^</a:t>
            </a:r>
            <a:r>
              <a:rPr lang="zh-TW" altLang="en-US" sz="3600"/>
              <a:t>）：把變數中的所有小寫字母，全部替換為大寫。</a:t>
            </a:r>
            <a:br>
              <a:rPr lang="zh-TW" altLang="en-US" sz="3600"/>
            </a:br>
            <a:r>
              <a:rPr lang="zh-TW" altLang="en-US" sz="3600"/>
              <a:t>（</a:t>
            </a:r>
            <a:r>
              <a:rPr lang="en-US" altLang="zh-TW" sz="3600"/>
              <a:t>,</a:t>
            </a:r>
            <a:r>
              <a:rPr lang="zh-TW" altLang="en-US" sz="3600"/>
              <a:t>）：把變數中的第一個字元換成小寫</a:t>
            </a:r>
            <a:br>
              <a:rPr lang="zh-TW" altLang="en-US" sz="3600"/>
            </a:br>
            <a:r>
              <a:rPr lang="zh-TW" altLang="en-US" sz="3600"/>
              <a:t>（</a:t>
            </a:r>
            <a:r>
              <a:rPr lang="en-US" altLang="zh-TW" sz="3600"/>
              <a:t>,,</a:t>
            </a:r>
            <a:r>
              <a:rPr lang="zh-TW" altLang="en-US" sz="3600"/>
              <a:t>）：把變數中的所有大寫字母，全部替換為小寫。</a:t>
            </a:r>
          </a:p>
        </p:txBody>
      </p:sp>
    </p:spTree>
    <p:extLst>
      <p:ext uri="{BB962C8B-B14F-4D97-AF65-F5344CB8AC3E}">
        <p14:creationId xmlns:p14="http://schemas.microsoft.com/office/powerpoint/2010/main" val="36466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583" y="646043"/>
            <a:ext cx="104857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/>
              <a:t>ans="YyeEsS"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>
                <a:solidFill>
                  <a:srgbClr val="00B0F0"/>
                </a:solidFill>
              </a:rPr>
              <a:t>ans1</a:t>
            </a:r>
            <a:r>
              <a:rPr lang="es-ES" altLang="zh-TW" sz="3600"/>
              <a:t>="yYeEsS"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/>
              <a:t>echo ${ans</a:t>
            </a:r>
            <a:r>
              <a:rPr lang="es-ES" altLang="zh-TW" sz="3600">
                <a:solidFill>
                  <a:srgbClr val="FF0000"/>
                </a:solidFill>
              </a:rPr>
              <a:t>^^</a:t>
            </a:r>
            <a:r>
              <a:rPr lang="es-ES" altLang="zh-TW" sz="3600"/>
              <a:t>}</a:t>
            </a:r>
          </a:p>
          <a:p>
            <a:r>
              <a:rPr lang="es-ES" altLang="zh-TW" sz="3600"/>
              <a:t>YYEESS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/>
              <a:t>echo ${ans</a:t>
            </a:r>
            <a:r>
              <a:rPr lang="es-ES" altLang="zh-TW" sz="3600">
                <a:solidFill>
                  <a:srgbClr val="FF0000"/>
                </a:solidFill>
              </a:rPr>
              <a:t>,,</a:t>
            </a:r>
            <a:r>
              <a:rPr lang="es-ES" altLang="zh-TW" sz="3600"/>
              <a:t>}</a:t>
            </a:r>
          </a:p>
          <a:p>
            <a:r>
              <a:rPr lang="es-ES" altLang="zh-TW" sz="3600"/>
              <a:t>yyeess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/>
              <a:t>echo ${ans</a:t>
            </a:r>
            <a:r>
              <a:rPr lang="es-ES" altLang="zh-TW" sz="3600">
                <a:solidFill>
                  <a:srgbClr val="FF0000"/>
                </a:solidFill>
              </a:rPr>
              <a:t>,</a:t>
            </a:r>
            <a:r>
              <a:rPr lang="es-ES" altLang="zh-TW" sz="3600"/>
              <a:t>}</a:t>
            </a:r>
          </a:p>
          <a:p>
            <a:r>
              <a:rPr lang="es-ES" altLang="zh-TW" sz="3600">
                <a:solidFill>
                  <a:srgbClr val="FF0000"/>
                </a:solidFill>
              </a:rPr>
              <a:t>y</a:t>
            </a:r>
            <a:r>
              <a:rPr lang="es-ES" altLang="zh-TW" sz="3600"/>
              <a:t>yeEsS</a:t>
            </a:r>
          </a:p>
          <a:p>
            <a:r>
              <a:rPr lang="es-ES" altLang="zh-TW" sz="3600">
                <a:solidFill>
                  <a:srgbClr val="00B050"/>
                </a:solidFill>
              </a:rPr>
              <a:t>bigred@us2004:~$ </a:t>
            </a:r>
            <a:r>
              <a:rPr lang="es-ES" altLang="zh-TW" sz="3600"/>
              <a:t>echo ${</a:t>
            </a:r>
            <a:r>
              <a:rPr lang="es-ES" altLang="zh-TW" sz="3600">
                <a:solidFill>
                  <a:srgbClr val="00B0F0"/>
                </a:solidFill>
              </a:rPr>
              <a:t>ans1</a:t>
            </a:r>
            <a:r>
              <a:rPr lang="es-ES" altLang="zh-TW" sz="3600">
                <a:solidFill>
                  <a:srgbClr val="FF0000"/>
                </a:solidFill>
              </a:rPr>
              <a:t>^</a:t>
            </a:r>
            <a:r>
              <a:rPr lang="es-ES" altLang="zh-TW" sz="3600"/>
              <a:t>}</a:t>
            </a:r>
          </a:p>
          <a:p>
            <a:r>
              <a:rPr lang="es-ES" altLang="zh-TW" sz="3600" smtClean="0">
                <a:solidFill>
                  <a:srgbClr val="FF0000"/>
                </a:solidFill>
              </a:rPr>
              <a:t>Y</a:t>
            </a:r>
            <a:r>
              <a:rPr lang="es-ES" altLang="zh-TW" sz="3600" smtClean="0"/>
              <a:t>YeEsS</a:t>
            </a:r>
            <a:endParaRPr lang="es-ES" altLang="zh-TW" sz="3600"/>
          </a:p>
        </p:txBody>
      </p:sp>
    </p:spTree>
    <p:extLst>
      <p:ext uri="{BB962C8B-B14F-4D97-AF65-F5344CB8AC3E}">
        <p14:creationId xmlns:p14="http://schemas.microsoft.com/office/powerpoint/2010/main" val="6260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38407"/>
              </p:ext>
            </p:extLst>
          </p:nvPr>
        </p:nvGraphicFramePr>
        <p:xfrm>
          <a:off x="884583" y="1855442"/>
          <a:ext cx="10933044" cy="2040697"/>
        </p:xfrm>
        <a:graphic>
          <a:graphicData uri="http://schemas.openxmlformats.org/drawingml/2006/table">
            <a:tbl>
              <a:tblPr firstRow="1" firstCol="1" bandRow="1"/>
              <a:tblGrid>
                <a:gridCol w="3756990">
                  <a:extLst>
                    <a:ext uri="{9D8B030D-6E8A-4147-A177-3AD203B41FA5}">
                      <a16:colId xmlns:a16="http://schemas.microsoft.com/office/drawing/2014/main" val="722846367"/>
                    </a:ext>
                  </a:extLst>
                </a:gridCol>
                <a:gridCol w="7176054">
                  <a:extLst>
                    <a:ext uri="{9D8B030D-6E8A-4147-A177-3AD203B41FA5}">
                      <a16:colId xmlns:a16="http://schemas.microsoft.com/office/drawing/2014/main" val="1537845838"/>
                    </a:ext>
                  </a:extLst>
                </a:gridCol>
              </a:tblGrid>
              <a:tr h="2040697">
                <a:tc>
                  <a:txBody>
                    <a:bodyPr/>
                    <a:lstStyle/>
                    <a:p>
                      <a:pPr marL="47625" marR="47625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${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舊字串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新字串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</a:b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${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變數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舊字串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新字串</a:t>
                      </a:r>
                      <a:r>
                        <a:rPr lang="en-US" sz="2400" u="sng" kern="0" dirty="0">
                          <a:solidFill>
                            <a:srgbClr val="252525"/>
                          </a:solidFill>
                          <a:effectLst/>
                          <a:latin typeface="Calibri" panose="020F0502020204030204" pitchFamily="34" charset="0"/>
                          <a:ea typeface="細明體" panose="02020509000000000000" pitchFamily="49" charset="-120"/>
                          <a:cs typeface="Times New Roman" panose="02020603050405020304" pitchFamily="18" charset="0"/>
                        </a:rPr>
                        <a:t>}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7625"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若變數內容符合『舊字串』則『第一個舊字串會被新字串取代』</a:t>
                      </a:r>
                      <a:r>
                        <a:rPr lang="en-US" sz="2400" kern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kern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</a:b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若變數內容符合『舊字串』則『</a:t>
                      </a:r>
                      <a:r>
                        <a:rPr lang="zh-TW" sz="24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全部</a:t>
                      </a:r>
                      <a:r>
                        <a:rPr lang="zh-TW" sz="2400" kern="0" dirty="0">
                          <a:solidFill>
                            <a:srgbClr val="252525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的舊字串會被新字串取代』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5719" marR="35719" marT="35719" marB="35719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4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3064565" y="462995"/>
            <a:ext cx="5549504" cy="631031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>
                <a:solidFill>
                  <a:srgbClr val="00B0F0"/>
                </a:solidFill>
              </a:rPr>
              <a:t>/</a:t>
            </a:r>
            <a:r>
              <a:rPr lang="zh-TW" altLang="en-US" sz="3600" b="1" dirty="0"/>
              <a:t>與</a:t>
            </a:r>
            <a:r>
              <a:rPr lang="zh-TW" altLang="en-US" sz="3600" b="1" dirty="0">
                <a:solidFill>
                  <a:srgbClr val="00B0F0"/>
                </a:solidFill>
              </a:rPr>
              <a:t> </a:t>
            </a:r>
            <a:r>
              <a:rPr lang="en-US" altLang="zh-TW" sz="3600" b="1" dirty="0">
                <a:solidFill>
                  <a:srgbClr val="00B0F0"/>
                </a:solidFill>
              </a:rPr>
              <a:t>//</a:t>
            </a:r>
            <a:r>
              <a:rPr lang="zh-TW" altLang="en-US" sz="3600" b="1" dirty="0">
                <a:solidFill>
                  <a:srgbClr val="00B0F0"/>
                </a:solidFill>
              </a:rPr>
              <a:t>    </a:t>
            </a:r>
            <a:r>
              <a:rPr lang="zh-TW" altLang="en-US" sz="3600" b="1" dirty="0"/>
              <a:t>替代內容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4294967295"/>
          </p:nvPr>
        </p:nvSpPr>
        <p:spPr>
          <a:xfrm>
            <a:off x="2689279" y="1297863"/>
            <a:ext cx="7607660" cy="5371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0000FF"/>
                </a:solidFill>
              </a:rPr>
              <a:t>~$ </a:t>
            </a:r>
            <a:r>
              <a:rPr lang="nn-NO" altLang="zh-TW" sz="4000" dirty="0"/>
              <a:t>var='aaa bbb aaa ccc aaa ddd'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>
                <a:solidFill>
                  <a:srgbClr val="0000FF"/>
                </a:solidFill>
              </a:rPr>
              <a:t>~$</a:t>
            </a:r>
            <a:r>
              <a:rPr lang="en-US" altLang="zh-TW" sz="4000" dirty="0"/>
              <a:t> echo ${</a:t>
            </a:r>
            <a:r>
              <a:rPr lang="en-US" altLang="zh-TW" sz="4000" dirty="0" err="1"/>
              <a:t>var</a:t>
            </a:r>
            <a:r>
              <a:rPr lang="en-US" altLang="zh-TW" sz="4000" dirty="0">
                <a:solidFill>
                  <a:srgbClr val="00B0F0"/>
                </a:solidFill>
              </a:rPr>
              <a:t>/</a:t>
            </a:r>
            <a:r>
              <a:rPr lang="en-US" altLang="zh-TW" sz="4000" dirty="0" err="1">
                <a:solidFill>
                  <a:srgbClr val="FF0000"/>
                </a:solidFill>
              </a:rPr>
              <a:t>aaa</a:t>
            </a:r>
            <a:r>
              <a:rPr lang="en-US" altLang="zh-TW" sz="4000" dirty="0"/>
              <a:t>/</a:t>
            </a:r>
            <a:r>
              <a:rPr lang="en-US" altLang="zh-TW" sz="4000" dirty="0">
                <a:solidFill>
                  <a:srgbClr val="FF00FF"/>
                </a:solidFill>
              </a:rPr>
              <a:t>111</a:t>
            </a:r>
            <a:r>
              <a:rPr lang="en-US" altLang="zh-TW" sz="4000" dirty="0"/>
              <a:t>}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111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>
                <a:solidFill>
                  <a:srgbClr val="00B050"/>
                </a:solidFill>
              </a:rPr>
              <a:t>bbb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>
                <a:solidFill>
                  <a:srgbClr val="00B050"/>
                </a:solidFill>
              </a:rPr>
              <a:t>aaa</a:t>
            </a:r>
            <a:r>
              <a:rPr lang="en-US" altLang="zh-TW" sz="4000" dirty="0">
                <a:solidFill>
                  <a:srgbClr val="00B050"/>
                </a:solidFill>
              </a:rPr>
              <a:t> ccc </a:t>
            </a:r>
            <a:r>
              <a:rPr lang="en-US" altLang="zh-TW" sz="4000" dirty="0" err="1">
                <a:solidFill>
                  <a:srgbClr val="00B050"/>
                </a:solidFill>
              </a:rPr>
              <a:t>aaa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>
                <a:solidFill>
                  <a:srgbClr val="00B050"/>
                </a:solidFill>
              </a:rPr>
              <a:t>ddd</a:t>
            </a:r>
            <a:endParaRPr lang="en-US" altLang="zh-TW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rgbClr val="0000FF"/>
                </a:solidFill>
              </a:rPr>
              <a:t>~$ </a:t>
            </a:r>
            <a:r>
              <a:rPr lang="en-US" altLang="zh-TW" sz="4000" dirty="0"/>
              <a:t>echo ${</a:t>
            </a:r>
            <a:r>
              <a:rPr lang="en-US" altLang="zh-TW" sz="4000" dirty="0" err="1"/>
              <a:t>var</a:t>
            </a:r>
            <a:r>
              <a:rPr lang="en-US" altLang="zh-TW" sz="4000" dirty="0">
                <a:solidFill>
                  <a:srgbClr val="FF0000"/>
                </a:solidFill>
              </a:rPr>
              <a:t>//</a:t>
            </a:r>
            <a:r>
              <a:rPr lang="en-US" altLang="zh-TW" sz="4000" dirty="0" err="1"/>
              <a:t>aaa</a:t>
            </a:r>
            <a:r>
              <a:rPr lang="en-US" altLang="zh-TW" sz="4000" dirty="0"/>
              <a:t>/111}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111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>
                <a:solidFill>
                  <a:srgbClr val="00B050"/>
                </a:solidFill>
              </a:rPr>
              <a:t>bbb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111</a:t>
            </a:r>
            <a:r>
              <a:rPr lang="en-US" altLang="zh-TW" sz="4000" dirty="0">
                <a:solidFill>
                  <a:srgbClr val="00B050"/>
                </a:solidFill>
              </a:rPr>
              <a:t> ccc </a:t>
            </a:r>
            <a:r>
              <a:rPr lang="en-US" altLang="zh-TW" sz="4000" dirty="0">
                <a:solidFill>
                  <a:srgbClr val="FF0000"/>
                </a:solidFill>
              </a:rPr>
              <a:t>111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 err="1">
                <a:solidFill>
                  <a:srgbClr val="00B050"/>
                </a:solidFill>
              </a:rPr>
              <a:t>ddd</a:t>
            </a:r>
            <a:endParaRPr lang="en-US" altLang="zh-TW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rgbClr val="0000FF"/>
                </a:solidFill>
              </a:rPr>
              <a:t>~$</a:t>
            </a:r>
            <a:r>
              <a:rPr lang="en-US" altLang="zh-TW" sz="4000" dirty="0">
                <a:solidFill>
                  <a:srgbClr val="00B050"/>
                </a:solidFill>
              </a:rPr>
              <a:t> </a:t>
            </a:r>
            <a:r>
              <a:rPr lang="en-US" altLang="zh-TW" sz="4000" dirty="0"/>
              <a:t>var</a:t>
            </a:r>
            <a:r>
              <a:rPr lang="en-US" altLang="zh-TW" sz="4000" dirty="0">
                <a:solidFill>
                  <a:srgbClr val="FF0000"/>
                </a:solidFill>
              </a:rPr>
              <a:t>1</a:t>
            </a:r>
            <a:r>
              <a:rPr lang="en-US" altLang="zh-TW" sz="4000" dirty="0"/>
              <a:t>=${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//</a:t>
            </a:r>
            <a:r>
              <a:rPr lang="en-US" altLang="zh-TW" sz="4000" dirty="0" err="1"/>
              <a:t>aaa</a:t>
            </a:r>
            <a:r>
              <a:rPr lang="en-US" altLang="zh-TW" sz="4000" dirty="0"/>
              <a:t>/111}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0000FF"/>
                </a:solidFill>
              </a:rPr>
              <a:t>~$ </a:t>
            </a:r>
            <a:r>
              <a:rPr lang="en-US" altLang="zh-TW" sz="4000" dirty="0"/>
              <a:t>echo ${var</a:t>
            </a:r>
            <a:r>
              <a:rPr lang="en-US" altLang="zh-TW" sz="4000" dirty="0">
                <a:solidFill>
                  <a:srgbClr val="FF0000"/>
                </a:solidFill>
              </a:rPr>
              <a:t>1</a:t>
            </a:r>
            <a:r>
              <a:rPr lang="en-US" altLang="zh-TW" sz="4000" dirty="0"/>
              <a:t>}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111 </a:t>
            </a:r>
            <a:r>
              <a:rPr lang="en-US" altLang="zh-TW" sz="4000" dirty="0" err="1">
                <a:solidFill>
                  <a:srgbClr val="00B050"/>
                </a:solidFill>
              </a:rPr>
              <a:t>bbb</a:t>
            </a:r>
            <a:r>
              <a:rPr lang="en-US" altLang="zh-TW" sz="4000" dirty="0">
                <a:solidFill>
                  <a:srgbClr val="00B050"/>
                </a:solidFill>
              </a:rPr>
              <a:t> 111 ccc 111 </a:t>
            </a:r>
            <a:r>
              <a:rPr lang="en-US" altLang="zh-TW" sz="4000" dirty="0" err="1">
                <a:solidFill>
                  <a:srgbClr val="00B050"/>
                </a:solidFill>
              </a:rPr>
              <a:t>ddd</a:t>
            </a:r>
            <a:endParaRPr lang="zh-TW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2016" y="372072"/>
            <a:ext cx="4623167" cy="6346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a='123abc5xyz34'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${a//[a-z]/*}</a:t>
            </a: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2BF565"/>
                </a:solidFill>
              </a:rPr>
              <a:t>123***1***34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${a//[0-9]/*}</a:t>
            </a: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2BF565"/>
                </a:solidFill>
              </a:rPr>
              <a:t>***</a:t>
            </a:r>
            <a:r>
              <a:rPr lang="en-US" altLang="zh-TW" sz="3600" b="1" dirty="0" err="1">
                <a:solidFill>
                  <a:srgbClr val="2BF565"/>
                </a:solidFill>
              </a:rPr>
              <a:t>abc</a:t>
            </a:r>
            <a:r>
              <a:rPr lang="en-US" altLang="zh-TW" sz="3600" b="1" dirty="0">
                <a:solidFill>
                  <a:srgbClr val="2BF565"/>
                </a:solidFill>
              </a:rPr>
              <a:t>*xyz**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${a//[</a:t>
            </a:r>
            <a:r>
              <a:rPr lang="en-US" altLang="zh-TW" sz="3600" dirty="0">
                <a:solidFill>
                  <a:srgbClr val="FF0000"/>
                </a:solidFill>
              </a:rPr>
              <a:t>!</a:t>
            </a:r>
            <a:r>
              <a:rPr lang="en-US" altLang="zh-TW" sz="3600" dirty="0"/>
              <a:t>0-9]/*}</a:t>
            </a: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2BF565"/>
                </a:solidFill>
              </a:rPr>
              <a:t>123***5***34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F0"/>
                </a:solidFill>
              </a:rPr>
              <a:t>$</a:t>
            </a:r>
            <a:r>
              <a:rPr lang="en-US" altLang="zh-TW" sz="3600" dirty="0"/>
              <a:t> echo ${a//[</a:t>
            </a:r>
            <a:r>
              <a:rPr lang="en-US" altLang="zh-TW" sz="3600" dirty="0">
                <a:solidFill>
                  <a:srgbClr val="FF0000"/>
                </a:solidFill>
              </a:rPr>
              <a:t>!</a:t>
            </a:r>
            <a:r>
              <a:rPr lang="en-US" altLang="zh-TW" sz="3600" dirty="0"/>
              <a:t>a-z]/*}</a:t>
            </a: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2BF565"/>
                </a:solidFill>
              </a:rPr>
              <a:t>***</a:t>
            </a:r>
            <a:r>
              <a:rPr lang="en-US" altLang="zh-TW" sz="3600" b="1" dirty="0" err="1">
                <a:solidFill>
                  <a:srgbClr val="2BF565"/>
                </a:solidFill>
              </a:rPr>
              <a:t>abc</a:t>
            </a:r>
            <a:r>
              <a:rPr lang="en-US" altLang="zh-TW" sz="3600" b="1" dirty="0">
                <a:solidFill>
                  <a:srgbClr val="2BF565"/>
                </a:solidFill>
              </a:rPr>
              <a:t>*xyz**</a:t>
            </a:r>
            <a:endParaRPr lang="zh-TW" altLang="en-US" sz="3600" b="1" dirty="0">
              <a:solidFill>
                <a:srgbClr val="2BF565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749499" y="610613"/>
            <a:ext cx="4193117" cy="424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$ echo ${a//[0-9]/}</a:t>
            </a:r>
          </a:p>
          <a:p>
            <a:pPr marL="0" indent="0">
              <a:buNone/>
            </a:pPr>
            <a:r>
              <a:rPr lang="en-US" altLang="zh-TW" sz="4000" b="1" dirty="0" err="1">
                <a:solidFill>
                  <a:srgbClr val="2BF565"/>
                </a:solidFill>
              </a:rPr>
              <a:t>abcxyz</a:t>
            </a:r>
            <a:endParaRPr lang="en-US" altLang="zh-TW" sz="4000" b="1" dirty="0">
              <a:solidFill>
                <a:srgbClr val="2BF565"/>
              </a:solidFill>
            </a:endParaRPr>
          </a:p>
          <a:p>
            <a:pPr marL="0" indent="0">
              <a:buNone/>
            </a:pPr>
            <a:r>
              <a:rPr lang="en-US" altLang="zh-TW" sz="4000" dirty="0"/>
              <a:t>$ echo ${a//[a-z]/}</a:t>
            </a:r>
          </a:p>
          <a:p>
            <a:pPr marL="0" indent="0">
              <a:buNone/>
            </a:pPr>
            <a:r>
              <a:rPr lang="en-US" altLang="zh-TW" sz="4000" b="1" dirty="0">
                <a:solidFill>
                  <a:srgbClr val="2BF565"/>
                </a:solidFill>
              </a:rPr>
              <a:t>123134</a:t>
            </a:r>
            <a:endParaRPr lang="zh-TW" altLang="en-US" sz="4000" b="1" dirty="0">
              <a:solidFill>
                <a:srgbClr val="2BF5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運算符號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16976"/>
              </p:ext>
            </p:extLst>
          </p:nvPr>
        </p:nvGraphicFramePr>
        <p:xfrm>
          <a:off x="3001618" y="81721"/>
          <a:ext cx="6137967" cy="645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317">
                  <a:extLst>
                    <a:ext uri="{9D8B030D-6E8A-4147-A177-3AD203B41FA5}">
                      <a16:colId xmlns:a16="http://schemas.microsoft.com/office/drawing/2014/main" val="3879423043"/>
                    </a:ext>
                  </a:extLst>
                </a:gridCol>
                <a:gridCol w="4492650">
                  <a:extLst>
                    <a:ext uri="{9D8B030D-6E8A-4147-A177-3AD203B41FA5}">
                      <a16:colId xmlns:a16="http://schemas.microsoft.com/office/drawing/2014/main" val="9972087"/>
                    </a:ext>
                  </a:extLst>
                </a:gridCol>
              </a:tblGrid>
              <a:tr h="34646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/>
                        <a:t>運算符號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/>
                        <a:t>代表意義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92200436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=</a:t>
                      </a:r>
                      <a:endParaRPr lang="zh-TW" alt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等於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5047403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!=</a:t>
                      </a:r>
                      <a:endParaRPr lang="zh-TW" alt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不等於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38016860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&lt;</a:t>
                      </a:r>
                      <a:endParaRPr lang="zh-TW" alt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小於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01878370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&gt;</a:t>
                      </a:r>
                      <a:endParaRPr lang="zh-TW" alt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大於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06506682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</a:t>
                      </a:r>
                      <a:r>
                        <a:rPr lang="en-US" sz="2400" dirty="0" err="1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eq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等於 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eq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ual</a:t>
                      </a:r>
                      <a:endParaRPr lang="en-US" altLang="zh-TW" sz="20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7656384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-ne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不</a:t>
                      </a:r>
                      <a:r>
                        <a:rPr lang="zh-TW" altLang="en-US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等於</a:t>
                      </a:r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n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ot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 e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qual</a:t>
                      </a:r>
                      <a:endParaRPr lang="en-US" altLang="zh-TW" sz="20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03183726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</a:t>
                      </a:r>
                      <a:r>
                        <a:rPr lang="en-US" sz="2400" dirty="0" err="1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lt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小於</a:t>
                      </a:r>
                      <a:endParaRPr lang="zh-TW" alt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52824001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</a:t>
                      </a:r>
                      <a:r>
                        <a:rPr lang="en-US" sz="2400" dirty="0" err="1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gt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大於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g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rea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t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68649853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-le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小於或</a:t>
                      </a:r>
                      <a:r>
                        <a:rPr lang="zh-TW" altLang="en-US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等於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l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ess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e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qual</a:t>
                      </a:r>
                      <a:endParaRPr lang="en-US" altLang="zh-TW" sz="20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7625781"/>
                  </a:ext>
                </a:extLst>
              </a:tr>
              <a:tr h="4351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</a:t>
                      </a:r>
                      <a:r>
                        <a:rPr lang="en-US" sz="2400" dirty="0" err="1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ge</a:t>
                      </a:r>
                      <a:endParaRPr 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大於或</a:t>
                      </a:r>
                      <a:r>
                        <a:rPr lang="zh-TW" altLang="en-US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等於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g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reat 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e</a:t>
                      </a:r>
                      <a:r>
                        <a:rPr lang="en-US" altLang="zh-TW" sz="2000" dirty="0" smtClean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qual</a:t>
                      </a:r>
                      <a:endParaRPr lang="zh-TW" alt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43326150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-a</a:t>
                      </a:r>
                      <a:endParaRPr 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雙方都成立（</a:t>
                      </a:r>
                      <a:r>
                        <a:rPr lang="en-US" altLang="zh-TW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and</a:t>
                      </a:r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）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84167793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-o</a:t>
                      </a:r>
                      <a:endParaRPr 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單方成立（</a:t>
                      </a:r>
                      <a:r>
                        <a:rPr lang="en-US" altLang="zh-TW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or</a:t>
                      </a:r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）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0336382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-z</a:t>
                      </a:r>
                      <a:endParaRPr 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空字串</a:t>
                      </a:r>
                      <a:endParaRPr lang="zh-TW" altLang="en-US" sz="2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55963134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-n</a:t>
                      </a:r>
                      <a:endParaRPr lang="en-US" sz="2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非空字串</a:t>
                      </a:r>
                      <a:endParaRPr lang="zh-TW" altLang="en-US" sz="2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8916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81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372</Words>
  <Application>Microsoft Office PowerPoint</Application>
  <PresentationFormat>寬螢幕</PresentationFormat>
  <Paragraphs>72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細明體</vt:lpstr>
      <vt:lpstr>新細明體</vt:lpstr>
      <vt:lpstr>Arial</vt:lpstr>
      <vt:lpstr>Calibri</vt:lpstr>
      <vt:lpstr>Calibri Light</vt:lpstr>
      <vt:lpstr>Georgia</vt:lpstr>
      <vt:lpstr>Times New Roman</vt:lpstr>
      <vt:lpstr>Office 佈景主題</vt:lpstr>
      <vt:lpstr>（^） 轉換成大寫。（,）轉換成小寫</vt:lpstr>
      <vt:lpstr>PowerPoint 簡報</vt:lpstr>
      <vt:lpstr>PowerPoint 簡報</vt:lpstr>
      <vt:lpstr>/與 //    替代內容</vt:lpstr>
      <vt:lpstr>PowerPoint 簡報</vt:lpstr>
      <vt:lpstr>運算符號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6</cp:revision>
  <dcterms:created xsi:type="dcterms:W3CDTF">2020-11-11T21:05:14Z</dcterms:created>
  <dcterms:modified xsi:type="dcterms:W3CDTF">2020-11-12T02:17:39Z</dcterms:modified>
</cp:coreProperties>
</file>