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317" r:id="rId3"/>
    <p:sldId id="318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6" r:id="rId17"/>
    <p:sldId id="277" r:id="rId18"/>
    <p:sldId id="270" r:id="rId19"/>
    <p:sldId id="319" r:id="rId20"/>
    <p:sldId id="320" r:id="rId21"/>
    <p:sldId id="321" r:id="rId22"/>
    <p:sldId id="278" r:id="rId23"/>
    <p:sldId id="271" r:id="rId24"/>
    <p:sldId id="272" r:id="rId25"/>
    <p:sldId id="273" r:id="rId26"/>
    <p:sldId id="274" r:id="rId27"/>
    <p:sldId id="279" r:id="rId28"/>
    <p:sldId id="275" r:id="rId29"/>
    <p:sldId id="281" r:id="rId30"/>
    <p:sldId id="282" r:id="rId31"/>
    <p:sldId id="283" r:id="rId32"/>
    <p:sldId id="284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306" r:id="rId42"/>
    <p:sldId id="294" r:id="rId43"/>
    <p:sldId id="295" r:id="rId44"/>
    <p:sldId id="305" r:id="rId45"/>
    <p:sldId id="296" r:id="rId46"/>
    <p:sldId id="297" r:id="rId47"/>
    <p:sldId id="298" r:id="rId48"/>
    <p:sldId id="304" r:id="rId49"/>
    <p:sldId id="299" r:id="rId50"/>
    <p:sldId id="300" r:id="rId51"/>
    <p:sldId id="301" r:id="rId52"/>
    <p:sldId id="302" r:id="rId53"/>
    <p:sldId id="303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2448" autoAdjust="0"/>
  </p:normalViewPr>
  <p:slideViewPr>
    <p:cSldViewPr snapToGrid="0">
      <p:cViewPr varScale="1">
        <p:scale>
          <a:sx n="51" d="100"/>
          <a:sy n="51" d="100"/>
        </p:scale>
        <p:origin x="631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6F847E-4815-467C-97B6-E9F61E94383E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C4EFA-C54C-43E8-82B6-FB8F253A8D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5479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echcoke.com/search/label/OpenShift?&amp;max-results=7" TargetMode="External"/><Relationship Id="rId13" Type="http://schemas.openxmlformats.org/officeDocument/2006/relationships/hyperlink" Target="https://zh.wikipedia.org/wiki/%E5%85%AC%E5%BC%80%E5%AF%86%E9%92%A5%E6%8C%87%E7%BA%B9" TargetMode="External"/><Relationship Id="rId3" Type="http://schemas.openxmlformats.org/officeDocument/2006/relationships/hyperlink" Target="https://www.techcoke.com/2017/01/puttygen-ssh-rsa-dsa-public-private-key-pair.html" TargetMode="External"/><Relationship Id="rId7" Type="http://schemas.openxmlformats.org/officeDocument/2006/relationships/hyperlink" Target="https://en.wikipedia.org/wiki/Digital_Signature_Algorithm" TargetMode="External"/><Relationship Id="rId12" Type="http://schemas.openxmlformats.org/officeDocument/2006/relationships/hyperlink" Target="https://zh.wikipedia.org/wiki/OpenSSH" TargetMode="External"/><Relationship Id="rId17" Type="http://schemas.openxmlformats.org/officeDocument/2006/relationships/hyperlink" Target="https://bjstation.pixnet.net/blog/post/31779220" TargetMode="External"/><Relationship Id="rId2" Type="http://schemas.openxmlformats.org/officeDocument/2006/relationships/slide" Target="../slides/slide1.xml"/><Relationship Id="rId16" Type="http://schemas.openxmlformats.org/officeDocument/2006/relationships/hyperlink" Target="https://blog.xuite.net/lidj37/twblog/179517606-SSH%2FTortoiseSVN%2FPUTTY+%E5%85%8D%E8%BC%B8%E5%85%A5%E5%AF%86%E7%A2%BC%E7%99%BB%E5%85%A5%E6%96%B9%E5%BC%8F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RSA_(cryptosystem)" TargetMode="External"/><Relationship Id="rId11" Type="http://schemas.openxmlformats.org/officeDocument/2006/relationships/hyperlink" Target="http://www.chiark.greenend.org.uk/~sgtatham/putty/licence.html" TargetMode="External"/><Relationship Id="rId5" Type="http://schemas.openxmlformats.org/officeDocument/2006/relationships/hyperlink" Target="https://zh.wikipedia.org/wiki/Secure_Shell" TargetMode="External"/><Relationship Id="rId15" Type="http://schemas.openxmlformats.org/officeDocument/2006/relationships/hyperlink" Target="http://blog.xuite.net/lidj37/twblog/?st=c&amp;w=5625634&amp;p=1" TargetMode="External"/><Relationship Id="rId10" Type="http://schemas.openxmlformats.org/officeDocument/2006/relationships/hyperlink" Target="http://www.chiark.greenend.org.uk/~sgtatham/putty/download.html" TargetMode="External"/><Relationship Id="rId4" Type="http://schemas.openxmlformats.org/officeDocument/2006/relationships/hyperlink" Target="https://zh.wikipedia.org/wiki/PuTTY" TargetMode="External"/><Relationship Id="rId9" Type="http://schemas.openxmlformats.org/officeDocument/2006/relationships/hyperlink" Target="http://www.techcoke.com/search/label/GCE?&amp;max-results=7" TargetMode="External"/><Relationship Id="rId14" Type="http://schemas.openxmlformats.org/officeDocument/2006/relationships/hyperlink" Target="https://notepad-plus-plus.org/zh/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bigred@118.163.47.126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mailto:bigred@118.163.47.126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zh-TW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教學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</a:t>
            </a:r>
            <a:r>
              <a:rPr lang="zh-TW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 </a:t>
            </a:r>
            <a:r>
              <a:rPr lang="en-US" altLang="zh-TW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PuTTYgen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 </a:t>
            </a:r>
            <a:r>
              <a:rPr lang="zh-TW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連線 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</a:t>
            </a:r>
            <a:r>
              <a:rPr lang="zh-TW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TW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DSA </a:t>
            </a:r>
            <a:r>
              <a:rPr lang="zh-TW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公鑰與私鑰</a:t>
            </a:r>
          </a:p>
          <a:p>
            <a: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zh-TW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dirty="0" smtClean="0">
                <a:hlinkClick r:id="rId3"/>
              </a:rPr>
              <a:t>https://www.techcoke.com/2017/01/puttygen-ssh-rsa-dsa-public-private-key-pair.html</a:t>
            </a:r>
            <a:endParaRPr lang="en-US" altLang="zh-TW" dirty="0" smtClean="0"/>
          </a:p>
          <a:p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l"/>
            <a:r>
              <a:rPr lang="en-US" altLang="zh-TW" b="0" i="0" dirty="0" err="1" smtClean="0">
                <a:solidFill>
                  <a:srgbClr val="757575"/>
                </a:solidFill>
                <a:effectLst/>
                <a:latin typeface="Roboto"/>
              </a:rPr>
              <a:t>PuTTYgen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是生成和處理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SSH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公共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( public key )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和私有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( private key )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密鑰對的工具，是一款基於 </a:t>
            </a:r>
            <a:r>
              <a:rPr lang="en-US" altLang="zh-TW" b="0" i="0" u="none" strike="noStrike" dirty="0" err="1" smtClean="0">
                <a:solidFill>
                  <a:srgbClr val="2196F3"/>
                </a:solidFill>
                <a:effectLst/>
                <a:latin typeface="Roboto"/>
                <a:hlinkClick r:id="rId4" tooltip="PuTTY"/>
              </a:rPr>
              <a:t>PuTTY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 衍生出的工具套件。運行 </a:t>
            </a:r>
            <a:r>
              <a:rPr lang="en-US" altLang="zh-TW" b="0" i="0" dirty="0" err="1" smtClean="0">
                <a:solidFill>
                  <a:srgbClr val="757575"/>
                </a:solidFill>
                <a:effectLst/>
                <a:latin typeface="Roboto"/>
              </a:rPr>
              <a:t>PuTTYgen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可以產生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RSA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與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DSA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格式的金鑰，也可以與一些其他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SSH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客戶端的私鑰格式做交互操作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( </a:t>
            </a:r>
            <a:r>
              <a:rPr lang="en-US" altLang="zh-TW" b="0" i="0" dirty="0" err="1" smtClean="0">
                <a:solidFill>
                  <a:srgbClr val="757575"/>
                </a:solidFill>
                <a:effectLst/>
                <a:latin typeface="Roboto"/>
              </a:rPr>
              <a:t>WinSCP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、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FileZilla )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en-US" altLang="zh-TW" b="0" i="0" dirty="0" err="1" smtClean="0">
                <a:solidFill>
                  <a:srgbClr val="757575"/>
                </a:solidFill>
                <a:effectLst/>
                <a:latin typeface="Roboto"/>
              </a:rPr>
              <a:t>PuTTYgen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可以使用「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SSH-1 ( RSA )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、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SSH-2 ( RSA )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、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SSH-2 DSA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」這三種格式做輸出，預設使用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2048 bits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建立金鑰。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endParaRPr lang="zh-TW" altLang="en-US" b="0" i="0" dirty="0" smtClean="0">
              <a:solidFill>
                <a:srgbClr val="757575"/>
              </a:solidFill>
              <a:effectLst/>
              <a:latin typeface="Roboto"/>
            </a:endParaRPr>
          </a:p>
          <a:p>
            <a:pPr algn="ctr"/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操作 </a:t>
            </a:r>
            <a:r>
              <a:rPr lang="en-US" altLang="zh-TW" b="1" i="0" dirty="0" err="1" smtClean="0">
                <a:solidFill>
                  <a:srgbClr val="757575"/>
                </a:solidFill>
                <a:effectLst/>
                <a:latin typeface="Roboto"/>
              </a:rPr>
              <a:t>PuTTYgen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 這個工具時，除了可以產生 </a:t>
            </a:r>
            <a:r>
              <a:rPr lang="en-US" altLang="zh-TW" b="1" i="0" u="none" strike="noStrike" dirty="0" smtClean="0">
                <a:solidFill>
                  <a:srgbClr val="2196F3"/>
                </a:solidFill>
                <a:effectLst/>
                <a:latin typeface="Roboto"/>
                <a:hlinkClick r:id="rId5" tooltip="SSH"/>
              </a:rPr>
              <a:t>SSH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 連線 </a:t>
            </a:r>
            <a:r>
              <a:rPr lang="en-US" altLang="zh-TW" b="1" i="0" u="none" strike="noStrike" dirty="0" smtClean="0">
                <a:solidFill>
                  <a:srgbClr val="2196F3"/>
                </a:solidFill>
                <a:effectLst/>
                <a:latin typeface="Roboto"/>
                <a:hlinkClick r:id="rId6" tooltip="RSA"/>
              </a:rPr>
              <a:t>RSA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、</a:t>
            </a:r>
            <a:r>
              <a:rPr lang="en-US" altLang="zh-TW" b="1" i="0" u="none" strike="noStrike" dirty="0" smtClean="0">
                <a:solidFill>
                  <a:srgbClr val="2196F3"/>
                </a:solidFill>
                <a:effectLst/>
                <a:latin typeface="Roboto"/>
                <a:hlinkClick r:id="rId7" tooltip="DSA"/>
              </a:rPr>
              <a:t>DSA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 </a:t>
            </a:r>
            <a:r>
              <a:rPr lang="zh-TW" altLang="en-US" b="1" i="0" dirty="0" smtClean="0">
                <a:solidFill>
                  <a:srgbClr val="757575"/>
                </a:solidFill>
                <a:effectLst/>
                <a:latin typeface="Roboto"/>
              </a:rPr>
              <a:t>公鑰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和</a:t>
            </a:r>
            <a:r>
              <a:rPr lang="zh-TW" altLang="en-US" b="1" i="0" dirty="0" smtClean="0">
                <a:solidFill>
                  <a:srgbClr val="757575"/>
                </a:solidFill>
                <a:effectLst/>
                <a:latin typeface="Roboto"/>
              </a:rPr>
              <a:t>私鑰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 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(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密鑰對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)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外，還能加載現有</a:t>
            </a:r>
            <a:r>
              <a:rPr lang="zh-TW" altLang="en-US" b="1" i="0" dirty="0" smtClean="0">
                <a:solidFill>
                  <a:srgbClr val="757575"/>
                </a:solidFill>
                <a:effectLst/>
                <a:latin typeface="Roboto"/>
              </a:rPr>
              <a:t>金鑰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進行簡易修編。例如幫私鑰加入密碼，變更私鑰密碼，或是變更金鑰註解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( Key comment )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endParaRPr lang="zh-TW" altLang="en-US" b="0" i="0" dirty="0" smtClean="0">
              <a:solidFill>
                <a:srgbClr val="757575"/>
              </a:solidFill>
              <a:effectLst/>
              <a:latin typeface="Roboto"/>
            </a:endParaRPr>
          </a:p>
          <a:p>
            <a:pPr algn="l"/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Windows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上如果要連線到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Red Hat </a:t>
            </a:r>
            <a:r>
              <a:rPr lang="en-US" altLang="zh-TW" b="0" i="0" u="none" strike="noStrike" dirty="0" err="1" smtClean="0">
                <a:solidFill>
                  <a:srgbClr val="2196F3"/>
                </a:solidFill>
                <a:effectLst/>
                <a:latin typeface="Roboto"/>
                <a:hlinkClick r:id="rId8" tooltip="OpenShift"/>
              </a:rPr>
              <a:t>OpenShift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、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Google Cloud Platform </a:t>
            </a:r>
            <a:r>
              <a:rPr lang="en-US" altLang="zh-TW" b="0" i="0" u="none" strike="noStrike" dirty="0" smtClean="0">
                <a:solidFill>
                  <a:srgbClr val="2196F3"/>
                </a:solidFill>
                <a:effectLst/>
                <a:latin typeface="Roboto"/>
                <a:hlinkClick r:id="rId9" tooltip="GCE"/>
              </a:rPr>
              <a:t>GCE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、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Amazon EC2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等雲端平台，使用 </a:t>
            </a:r>
            <a:r>
              <a:rPr lang="en-US" altLang="zh-TW" b="0" i="0" dirty="0" err="1" smtClean="0">
                <a:solidFill>
                  <a:srgbClr val="757575"/>
                </a:solidFill>
                <a:effectLst/>
                <a:latin typeface="Roboto"/>
              </a:rPr>
              <a:t>PuTTYgen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和 </a:t>
            </a:r>
            <a:r>
              <a:rPr lang="en-US" altLang="zh-TW" b="0" i="0" dirty="0" err="1" smtClean="0">
                <a:solidFill>
                  <a:srgbClr val="757575"/>
                </a:solidFill>
                <a:effectLst/>
                <a:latin typeface="Roboto"/>
              </a:rPr>
              <a:t>PuTTY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這兩個工具搭配，能方便的建立起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SSH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的連線。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文章中使用的系統為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Windows 7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，教學以此做示例操作說明。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1" i="0" dirty="0" smtClean="0">
                <a:solidFill>
                  <a:srgbClr val="757575"/>
                </a:solidFill>
                <a:effectLst/>
                <a:latin typeface="Roboto"/>
              </a:rPr>
              <a:t>操作流程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下載 </a:t>
            </a:r>
            <a:r>
              <a:rPr lang="en-US" altLang="zh-TW" b="0" i="0" dirty="0" err="1" smtClean="0">
                <a:solidFill>
                  <a:srgbClr val="757575"/>
                </a:solidFill>
                <a:effectLst/>
                <a:latin typeface="Roboto"/>
              </a:rPr>
              <a:t>PuTTYgen</a:t>
            </a:r>
            <a:endParaRPr lang="en-US" altLang="zh-TW" b="0" i="0" dirty="0" smtClean="0">
              <a:solidFill>
                <a:srgbClr val="757575"/>
              </a:solidFill>
              <a:effectLst/>
              <a:latin typeface="Roboto"/>
            </a:endParaRPr>
          </a:p>
          <a:p>
            <a:pPr algn="l">
              <a:buFont typeface="+mj-lt"/>
              <a:buAutoNum type="arabicPeriod"/>
            </a:pP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建立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SSH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「公鑰與私鑰」密鑰對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更改金鑰註解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( Key comment )</a:t>
            </a:r>
          </a:p>
          <a:p>
            <a:pPr algn="l">
              <a:buFont typeface="+mj-lt"/>
              <a:buAutoNum type="arabicPeriod"/>
            </a:pP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私鑰加上密碼，匯入現有私鑰</a:t>
            </a:r>
          </a:p>
          <a:p>
            <a:pPr algn="l"/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1" i="0" dirty="0" smtClean="0">
                <a:solidFill>
                  <a:srgbClr val="757575"/>
                </a:solidFill>
                <a:effectLst/>
                <a:latin typeface="Roboto"/>
              </a:rPr>
              <a:t>軟體檔案</a:t>
            </a:r>
          </a:p>
          <a:p>
            <a:pPr algn="l"/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軟體名稱：</a:t>
            </a:r>
            <a:r>
              <a:rPr lang="en-US" altLang="zh-TW" b="0" i="0" dirty="0" err="1" smtClean="0">
                <a:solidFill>
                  <a:srgbClr val="757575"/>
                </a:solidFill>
                <a:effectLst/>
                <a:latin typeface="Roboto"/>
              </a:rPr>
              <a:t>PuTTYgen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檔案連結：</a:t>
            </a:r>
            <a:r>
              <a:rPr lang="en-US" altLang="zh-TW" b="0" i="0" u="none" strike="noStrike" dirty="0" err="1" smtClean="0">
                <a:solidFill>
                  <a:srgbClr val="2196F3"/>
                </a:solidFill>
                <a:effectLst/>
                <a:latin typeface="Roboto"/>
                <a:hlinkClick r:id="rId10" tooltip="PuTTY Download Page"/>
              </a:rPr>
              <a:t>PuTTY</a:t>
            </a:r>
            <a:r>
              <a:rPr lang="en-US" altLang="zh-TW" b="0" i="0" u="none" strike="noStrike" dirty="0" smtClean="0">
                <a:solidFill>
                  <a:srgbClr val="2196F3"/>
                </a:solidFill>
                <a:effectLst/>
                <a:latin typeface="Roboto"/>
                <a:hlinkClick r:id="rId10" tooltip="PuTTY Download Page"/>
              </a:rPr>
              <a:t> Download Page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軟體許可：</a:t>
            </a:r>
            <a:r>
              <a:rPr lang="en-US" altLang="zh-TW" b="0" i="0" u="none" strike="noStrike" dirty="0" err="1" smtClean="0">
                <a:solidFill>
                  <a:srgbClr val="2196F3"/>
                </a:solidFill>
                <a:effectLst/>
                <a:latin typeface="Roboto"/>
                <a:hlinkClick r:id="rId11" tooltip="PuTTY Licence"/>
              </a:rPr>
              <a:t>PuTTY</a:t>
            </a:r>
            <a:r>
              <a:rPr lang="en-US" altLang="zh-TW" b="0" i="0" u="none" strike="noStrike" dirty="0" smtClean="0">
                <a:solidFill>
                  <a:srgbClr val="2196F3"/>
                </a:solidFill>
                <a:effectLst/>
                <a:latin typeface="Roboto"/>
                <a:hlinkClick r:id="rId11" tooltip="PuTTY Licence"/>
              </a:rPr>
              <a:t> </a:t>
            </a:r>
            <a:r>
              <a:rPr lang="en-US" altLang="zh-TW" b="0" i="0" u="none" strike="noStrike" dirty="0" err="1" smtClean="0">
                <a:solidFill>
                  <a:srgbClr val="2196F3"/>
                </a:solidFill>
                <a:effectLst/>
                <a:latin typeface="Roboto"/>
                <a:hlinkClick r:id="rId11" tooltip="PuTTY Licence"/>
              </a:rPr>
              <a:t>Licence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功能特性：產生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SSH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連線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RSA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、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DSA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公鑰和私鑰密鑰對，加載現有私鑰進行簡易修編。例如：幫私鑰加入密碼，變更私鑰密碼，或是變更金鑰註解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( Key comment )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1" i="0" dirty="0" smtClean="0">
                <a:solidFill>
                  <a:srgbClr val="757575"/>
                </a:solidFill>
                <a:effectLst/>
                <a:latin typeface="Roboto"/>
              </a:rPr>
              <a:t>使用方式</a:t>
            </a:r>
          </a:p>
          <a:p>
            <a:pPr algn="l"/>
            <a:r>
              <a:rPr lang="zh-TW" altLang="en-US" b="1" i="0" dirty="0" smtClean="0">
                <a:solidFill>
                  <a:srgbClr val="757575"/>
                </a:solidFill>
                <a:effectLst/>
                <a:latin typeface="Roboto"/>
              </a:rPr>
              <a:t>下載 </a:t>
            </a:r>
            <a:r>
              <a:rPr lang="en-US" altLang="zh-TW" b="1" i="0" dirty="0" err="1" smtClean="0">
                <a:solidFill>
                  <a:srgbClr val="757575"/>
                </a:solidFill>
                <a:effectLst/>
                <a:latin typeface="Roboto"/>
              </a:rPr>
              <a:t>PuTTYgen</a:t>
            </a:r>
            <a:endParaRPr lang="en-US" altLang="zh-TW" b="1" i="0" dirty="0" smtClean="0">
              <a:solidFill>
                <a:srgbClr val="757575"/>
              </a:solidFill>
              <a:effectLst/>
              <a:latin typeface="Roboto"/>
            </a:endParaRPr>
          </a:p>
          <a:p>
            <a:pPr algn="ctr"/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前往 </a:t>
            </a:r>
            <a:r>
              <a:rPr lang="en-US" altLang="zh-TW" b="0" i="0" u="none" strike="noStrike" dirty="0" err="1" smtClean="0">
                <a:solidFill>
                  <a:srgbClr val="2196F3"/>
                </a:solidFill>
                <a:effectLst/>
                <a:latin typeface="Roboto"/>
                <a:hlinkClick r:id="rId10" tooltip="PuTTY Download Page"/>
              </a:rPr>
              <a:t>PuTTY</a:t>
            </a:r>
            <a:r>
              <a:rPr lang="en-US" altLang="zh-TW" b="0" i="0" u="none" strike="noStrike" dirty="0" smtClean="0">
                <a:solidFill>
                  <a:srgbClr val="2196F3"/>
                </a:solidFill>
                <a:effectLst/>
                <a:latin typeface="Roboto"/>
                <a:hlinkClick r:id="rId10" tooltip="PuTTY Download Page"/>
              </a:rPr>
              <a:t> Download Page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 頁面，點擊下載最新版本綠色區塊中的「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puttygen.exe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」。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endParaRPr lang="zh-TW" altLang="en-US" b="0" i="0" dirty="0" smtClean="0">
              <a:solidFill>
                <a:srgbClr val="757575"/>
              </a:solidFill>
              <a:effectLst/>
              <a:latin typeface="Roboto"/>
            </a:endParaRPr>
          </a:p>
          <a:p>
            <a:pPr algn="l"/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en-US" altLang="zh-TW" b="1" i="0" dirty="0" smtClean="0">
                <a:solidFill>
                  <a:srgbClr val="757575"/>
                </a:solidFill>
                <a:effectLst/>
                <a:latin typeface="Roboto"/>
              </a:rPr>
              <a:t>Step2 </a:t>
            </a:r>
            <a:r>
              <a:rPr lang="zh-TW" altLang="en-US" b="1" i="0" dirty="0" smtClean="0">
                <a:solidFill>
                  <a:srgbClr val="757575"/>
                </a:solidFill>
                <a:effectLst/>
                <a:latin typeface="Roboto"/>
              </a:rPr>
              <a:t>建立 </a:t>
            </a:r>
            <a:r>
              <a:rPr lang="en-US" altLang="zh-TW" b="1" i="0" dirty="0" smtClean="0">
                <a:solidFill>
                  <a:srgbClr val="757575"/>
                </a:solidFill>
                <a:effectLst/>
                <a:latin typeface="Roboto"/>
              </a:rPr>
              <a:t>SSH</a:t>
            </a:r>
            <a:r>
              <a:rPr lang="zh-TW" altLang="en-US" b="1" i="0" dirty="0" smtClean="0">
                <a:solidFill>
                  <a:srgbClr val="757575"/>
                </a:solidFill>
                <a:effectLst/>
                <a:latin typeface="Roboto"/>
              </a:rPr>
              <a:t>「公鑰與私鑰」密鑰對</a:t>
            </a:r>
          </a:p>
          <a:p>
            <a:pPr algn="ctr"/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點擊運行並打開「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puttygen.exe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」之後，選擇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SSH-2 ( RSA ) 2048 bits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，按下畫面中的「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Generate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」就能開始建立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SSH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「公鑰與私鑰」密鑰對。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endParaRPr lang="zh-TW" altLang="en-US" b="0" i="0" dirty="0" smtClean="0">
              <a:solidFill>
                <a:srgbClr val="757575"/>
              </a:solidFill>
              <a:effectLst/>
              <a:latin typeface="Roboto"/>
            </a:endParaRPr>
          </a:p>
          <a:p>
            <a:pPr algn="ctr"/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當讀取條在跑的時候，要一直使用滑鼠點擊畫面「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Key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框格」中所包含的範圍。隨意點取，建立雜湊數據，直到讀取條完全跑完。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endParaRPr lang="zh-TW" altLang="en-US" b="0" i="0" dirty="0" smtClean="0">
              <a:solidFill>
                <a:srgbClr val="757575"/>
              </a:solidFill>
              <a:effectLst/>
              <a:latin typeface="Roboto"/>
            </a:endParaRPr>
          </a:p>
          <a:p>
            <a:pPr algn="ctr"/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讀取條跑完後，即可將上方框格中「</a:t>
            </a:r>
            <a:r>
              <a:rPr lang="en-US" altLang="zh-TW" b="0" i="0" u="none" strike="noStrike" dirty="0" err="1" smtClean="0">
                <a:solidFill>
                  <a:srgbClr val="2196F3"/>
                </a:solidFill>
                <a:effectLst/>
                <a:latin typeface="Roboto"/>
                <a:hlinkClick r:id="rId12" tooltip="OpenSSH"/>
              </a:rPr>
              <a:t>OpenSSH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 </a:t>
            </a:r>
            <a:r>
              <a:rPr lang="en-US" altLang="zh-TW" b="0" i="0" dirty="0" err="1" smtClean="0">
                <a:solidFill>
                  <a:srgbClr val="757575"/>
                </a:solidFill>
                <a:effectLst/>
                <a:latin typeface="Roboto"/>
              </a:rPr>
              <a:t>authorized_keys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」公鑰授權文件複製並貼到應用的平台上使用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(*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例如：</a:t>
            </a:r>
            <a:r>
              <a:rPr lang="en-US" altLang="zh-TW" b="0" i="0" u="none" strike="noStrike" dirty="0" err="1" smtClean="0">
                <a:solidFill>
                  <a:srgbClr val="2196F3"/>
                </a:solidFill>
                <a:effectLst/>
                <a:latin typeface="Roboto"/>
                <a:hlinkClick r:id="rId8" tooltip="OpenShift"/>
              </a:rPr>
              <a:t>OpenShift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、</a:t>
            </a:r>
            <a:r>
              <a:rPr lang="en-US" altLang="zh-TW" b="0" i="0" u="none" strike="noStrike" dirty="0" smtClean="0">
                <a:solidFill>
                  <a:srgbClr val="2196F3"/>
                </a:solidFill>
                <a:effectLst/>
                <a:latin typeface="Roboto"/>
                <a:hlinkClick r:id="rId9" tooltip="GCE"/>
              </a:rPr>
              <a:t>GCE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 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)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。接著再點擊「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Save private key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」，將私鑰儲存到電腦中。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Key fingerprint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則為</a:t>
            </a:r>
            <a:r>
              <a:rPr lang="zh-TW" altLang="en-US" b="0" i="0" u="none" strike="noStrike" dirty="0" smtClean="0">
                <a:solidFill>
                  <a:srgbClr val="2196F3"/>
                </a:solidFill>
                <a:effectLst/>
                <a:latin typeface="Roboto"/>
                <a:hlinkClick r:id="rId13" tooltip="金鑰指紋"/>
              </a:rPr>
              <a:t>金鑰指紋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endParaRPr lang="zh-TW" altLang="en-US" b="0" i="0" dirty="0" smtClean="0">
              <a:solidFill>
                <a:srgbClr val="757575"/>
              </a:solidFill>
              <a:effectLst/>
              <a:latin typeface="Roboto"/>
            </a:endParaRPr>
          </a:p>
          <a:p>
            <a:pPr algn="ctr"/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這裡的例子，在電腦建立了一個「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key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」的資料夾，儲存的名稱為「</a:t>
            </a:r>
            <a:r>
              <a:rPr lang="en-US" altLang="zh-TW" b="0" i="0" dirty="0" err="1" smtClean="0">
                <a:solidFill>
                  <a:srgbClr val="757575"/>
                </a:solidFill>
                <a:effectLst/>
                <a:latin typeface="Roboto"/>
              </a:rPr>
              <a:t>coke.ppk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」。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endParaRPr lang="zh-TW" altLang="en-US" b="0" i="0" dirty="0" smtClean="0">
              <a:solidFill>
                <a:srgbClr val="757575"/>
              </a:solidFill>
              <a:effectLst/>
              <a:latin typeface="Roboto"/>
            </a:endParaRPr>
          </a:p>
          <a:p>
            <a:pPr algn="l"/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en-US" altLang="zh-TW" b="1" i="0" dirty="0" smtClean="0">
                <a:solidFill>
                  <a:srgbClr val="757575"/>
                </a:solidFill>
                <a:effectLst/>
                <a:latin typeface="Roboto"/>
              </a:rPr>
              <a:t>Step3 </a:t>
            </a:r>
            <a:r>
              <a:rPr lang="zh-TW" altLang="en-US" b="1" i="0" dirty="0" smtClean="0">
                <a:solidFill>
                  <a:srgbClr val="757575"/>
                </a:solidFill>
                <a:effectLst/>
                <a:latin typeface="Roboto"/>
              </a:rPr>
              <a:t>更改金鑰註解 </a:t>
            </a:r>
            <a:r>
              <a:rPr lang="en-US" altLang="zh-TW" b="1" i="0" dirty="0" smtClean="0">
                <a:solidFill>
                  <a:srgbClr val="757575"/>
                </a:solidFill>
                <a:effectLst/>
                <a:latin typeface="Roboto"/>
              </a:rPr>
              <a:t>( Key comment )</a:t>
            </a:r>
          </a:p>
          <a:p>
            <a:pPr algn="ctr"/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某些線上應用平台，會需要變更  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Key comment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才能正常連接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SSH (*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例如 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GCE )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這邊先試著觀察原始的公鑰內容，點取「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Save public key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」，並儲存公鑰名稱為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『public』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到「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key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」資料夾。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endParaRPr lang="zh-TW" altLang="en-US" b="0" i="0" dirty="0" smtClean="0">
              <a:solidFill>
                <a:srgbClr val="757575"/>
              </a:solidFill>
              <a:effectLst/>
              <a:latin typeface="Roboto"/>
            </a:endParaRPr>
          </a:p>
          <a:p>
            <a:pPr algn="ctr"/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如果使用 </a:t>
            </a:r>
            <a:r>
              <a:rPr lang="en-US" altLang="zh-TW" b="0" i="0" u="none" strike="noStrike" dirty="0" smtClean="0">
                <a:solidFill>
                  <a:srgbClr val="2196F3"/>
                </a:solidFill>
                <a:effectLst/>
                <a:latin typeface="Roboto"/>
                <a:hlinkClick r:id="rId14"/>
              </a:rPr>
              <a:t>Notepad++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 開啟「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public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」公鑰檔案，會發現第二行的「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Comment: "rsa-key-20170120"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」與 </a:t>
            </a:r>
            <a:r>
              <a:rPr lang="en-US" altLang="zh-TW" b="0" i="0" dirty="0" err="1" smtClean="0">
                <a:solidFill>
                  <a:srgbClr val="757575"/>
                </a:solidFill>
                <a:effectLst/>
                <a:latin typeface="Roboto"/>
              </a:rPr>
              <a:t>PuTTYgen</a:t>
            </a:r>
            <a:r>
              <a:rPr lang="en-US" altLang="zh-TW" b="0" i="0" dirty="0" smtClean="0">
                <a:solidFill>
                  <a:srgbClr val="757575"/>
                </a:solidFill>
                <a:effectLst/>
                <a:latin typeface="Roboto"/>
              </a:rPr>
              <a:t> </a:t>
            </a: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>上面的數值是相同的。</a:t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  <a:t/>
            </a:r>
            <a:br>
              <a:rPr lang="zh-TW" altLang="en-US" b="0" i="0" dirty="0" smtClean="0">
                <a:solidFill>
                  <a:srgbClr val="757575"/>
                </a:solidFill>
                <a:effectLst/>
                <a:latin typeface="Roboto"/>
              </a:rPr>
            </a:br>
            <a:endParaRPr lang="zh-TW" altLang="en-US" b="0" i="0" dirty="0" smtClean="0">
              <a:solidFill>
                <a:srgbClr val="757575"/>
              </a:solidFill>
              <a:effectLst/>
              <a:latin typeface="Roboto"/>
            </a:endParaRPr>
          </a:p>
          <a:p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1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</a:t>
            </a:r>
          </a:p>
          <a:p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SSH/</a:t>
            </a:r>
            <a:r>
              <a:rPr lang="en-US" altLang="zh-TW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TortoiseSVN</a:t>
            </a:r>
            <a:r>
              <a:rPr lang="en-US" altLang="zh-TW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/PUTTY </a:t>
            </a:r>
            <a:r>
              <a:rPr lang="zh-TW" alt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免輸入密碼登入方式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3574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linux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5"/>
              </a:rPr>
              <a:t>相關</a:t>
            </a:r>
            <a:endParaRPr lang="zh-TW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PUTTY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TortoiseSVN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不用輸入密碼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在欲登入伺服器中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產生私鑰及公鑰兩個檔案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ssh-keygen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-t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rsa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/home/user/.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id_rsa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/home/user/.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/id_rsa.pub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把公鑰放入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authorized_keys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#cd ~/.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#cat id_rsa.pub &gt;&gt;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authorized_keys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為了安全性，權限設為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chmod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600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authorized_keys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windows client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端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取得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puttygen.exe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軟體，下載伺服器中的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id_rsa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b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這是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openssh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編碼方式不同，需要使用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puttygen.exe 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做轉換成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可以接受的格式。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Conversions → Import Key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，匯入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id_rsa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按下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Private Key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，存到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C:\user.ppk 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putty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使用時，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 --&gt; AUTH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指定私鑰的檔案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(C:\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user.ppk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b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再使用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登入時就可以不使用密碼了。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</a:p>
          <a:p>
            <a:r>
              <a:rPr lang="en-US" altLang="zh-TW" dirty="0" smtClean="0">
                <a:hlinkClick r:id="rId16"/>
              </a:rPr>
              <a:t>https://blog.xuite.net/lidj37/twblog/179517606-SSH%2FTortoiseSVN%2FPUTTY+%E5%85%8D%E8%BC%B8%E5%85%A5%E5%AF%86%E7%A2%BC%E7%99%BB%E5%85%A5%E6%96%B9%E5%BC%8F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=======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先到 </a:t>
            </a:r>
            <a:r>
              <a:rPr lang="en-US" altLang="zh-TW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Putty </a:t>
            </a:r>
            <a:r>
              <a:rPr lang="zh-TW" alt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/>
              </a:rPr>
              <a:t>官方網頁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下載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putty, puttygen.exe, pageant.exe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puttygen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產生按下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Gererate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產生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此時會要求輸入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Passphrase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完成後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我大概等了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分鐘吧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複製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key,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然後在要連線主機的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~/.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下建立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authorized_keys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內容剛剛我們複製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public 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的內容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</a:p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記得要把權限改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600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儲存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在自己的電腦上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接著要設定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Connection-&gt;Data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設定連線帳戶名稱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SSH-&gt;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把我們產生的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讀進來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回到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按下儲存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囧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我到今天才知道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按鈕是啥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&gt;"&lt;)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此時連線的話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主機仍會要求輸入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Passphrase... (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這叫什麼自動連線啊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!!!)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這時我們打開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pageant.exe,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然後把我們本機的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加進來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此時也會要求輸入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Passphrase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自動連線吧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 BOY!!!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11.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把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pageant.exe,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還有下面這段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bash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檔加入啟動中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大功告成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!!!</a:t>
            </a: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YourPath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\pageant.exe" 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YourPath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private_key.ppk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>
                <a:hlinkClick r:id="rId17"/>
              </a:rPr>
              <a:t>https://bjstation.pixnet.net/blog/post/31779220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日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2781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ssh-rsa</a:t>
            </a:r>
            <a:r>
              <a:rPr lang="en-US" altLang="zh-TW" dirty="0" smtClean="0"/>
              <a:t> AAAAB3NzaC1yc2EAAAABJQAAAQEAwOFfdsOvtCqTVLf042WZupm6X80EUJ/pnBVmyhZ6yXDdmIvD5l3t69paxT5cQvbHuwxA/g8GcpJkzTmw5DCncDpg2X3IwJzjLRzBNaYbzjZSBYs1VOVVD4GMy0y1pXHPvitDBAF06DiynNOgrYEpEAbY9dp2a4oGhsiIM6xGFR8HG1YnzZvb3Qm4NuLnsdblR14OLR7EUvovs2Uqs1pfg5hrJwxQ5Vd/wDSujE8Mui2ptRUeKK3FFmA8dzBd6PNshbWHSp6m7RPcdsmzBt6VBh4oLh9oJiCMbcsIRegqU1FbIwUmA4RhYP4Ku9Lracj7Fnym+WQfvCLi3h97S7o44w== rsa-key-20200727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7138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bigred@ds168:~$ cat ~/.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authorized_keys</a:t>
            </a:r>
            <a:endParaRPr lang="en-US" altLang="zh-TW" dirty="0" smtClean="0"/>
          </a:p>
          <a:p>
            <a:r>
              <a:rPr lang="en-US" altLang="zh-TW" dirty="0" err="1" smtClean="0"/>
              <a:t>ssh-rsa</a:t>
            </a:r>
            <a:r>
              <a:rPr lang="en-US" altLang="zh-TW" dirty="0" smtClean="0"/>
              <a:t> AAAAB3NzaC1yc2EAAAADAQABAAABAQDnPVF8n4HRhM3TWw2rpzGYoNuu6WLt+f9UtwrygJpijTIxNU6P7YaYNA4yrkrnpgQ1jTU64dwD5m/yetDtfeaW1i5EVtKHT8vESq+1mAQViHwO+UdmK+Cub8OuJnmK6sVr7bCwJMkPBsXzLsFOBck//</a:t>
            </a:r>
            <a:r>
              <a:rPr lang="en-US" altLang="zh-TW" dirty="0" err="1" smtClean="0"/>
              <a:t>Qivn</a:t>
            </a:r>
            <a:r>
              <a:rPr lang="en-US" altLang="zh-TW" dirty="0" smtClean="0"/>
              <a:t>/gleg1H1NUeF3EoB3OYByjw3iKHsamT3FGSyzZVIkEFrpetdz2erVltxuq/aFXA0zyiI91hj9WDJa4Mj54KUsNLSbr3U+O5cWRpi4GkI+IaLl1VYtQvijNFCpTvN/4yi/c2mOlVY++PvDRvWkixnCHhKjUC3TVzr1eEDD3YZWct+ybd6iL6HAE9ZPJN bigred@CVN80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bigred@ds168:~$ </a:t>
            </a:r>
            <a:r>
              <a:rPr lang="en-US" altLang="zh-TW" dirty="0" err="1" smtClean="0"/>
              <a:t>sudo</a:t>
            </a:r>
            <a:r>
              <a:rPr lang="en-US" altLang="zh-TW" dirty="0" smtClean="0"/>
              <a:t> </a:t>
            </a:r>
            <a:r>
              <a:rPr lang="en-US" altLang="zh-TW" dirty="0" err="1" smtClean="0"/>
              <a:t>nono</a:t>
            </a:r>
            <a:r>
              <a:rPr lang="en-US" altLang="zh-TW" dirty="0" smtClean="0"/>
              <a:t>  ~/.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/</a:t>
            </a:r>
            <a:r>
              <a:rPr lang="en-US" altLang="zh-TW" dirty="0" err="1" smtClean="0"/>
              <a:t>authorized_keys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6910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[Connection][SSH][</a:t>
            </a:r>
            <a:r>
              <a:rPr lang="en-US" altLang="zh-TW" dirty="0" err="1" smtClean="0"/>
              <a:t>Auth</a:t>
            </a:r>
            <a:r>
              <a:rPr lang="en-US" altLang="zh-TW" dirty="0" smtClean="0"/>
              <a:t>][Browse]</a:t>
            </a:r>
            <a:r>
              <a:rPr lang="zh-TW" altLang="en-US" dirty="0" smtClean="0"/>
              <a:t>載入私鑰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ppk</a:t>
            </a:r>
            <a:r>
              <a:rPr lang="zh-TW" altLang="en-US" dirty="0" smtClean="0"/>
              <a:t>檔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7913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putty-private-</a:t>
            </a:r>
            <a:r>
              <a:rPr lang="en-US" altLang="zh-TW" dirty="0" err="1" smtClean="0"/>
              <a:t>key.ppk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5497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、啟動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，設定好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的各項引數，然後從左邊選擇“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SSH-&gt;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，點選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按鈕，選擇那個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檔案。再從左邊選擇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，然後點選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按鈕把修改儲存下來。然後點選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按鈕就可以登入了。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如果上面的操作都沒有問題，那這時應該就自動登入了，只需輸入使用者名稱無需輸入密碼。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裡新增使用者名稱的話就連使用者名稱就不用輸入了。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4839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bigred@118.163.47.126</a:t>
            </a:r>
            <a:r>
              <a:rPr lang="en-US" altLang="zh-TW" dirty="0" smtClean="0"/>
              <a:t> –p 22168</a:t>
            </a:r>
          </a:p>
          <a:p>
            <a:r>
              <a:rPr lang="zh-TW" altLang="en-US" dirty="0" smtClean="0"/>
              <a:t>載入私鑰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可免密碼登入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[Connection][SSH][</a:t>
            </a:r>
            <a:r>
              <a:rPr lang="en-US" altLang="zh-TW" dirty="0" err="1" smtClean="0"/>
              <a:t>Auth</a:t>
            </a:r>
            <a:r>
              <a:rPr lang="en-US" altLang="zh-TW" dirty="0" smtClean="0"/>
              <a:t>][Browse]</a:t>
            </a:r>
            <a:r>
              <a:rPr lang="zh-TW" altLang="en-US" dirty="0" smtClean="0"/>
              <a:t>載入私鑰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ppk</a:t>
            </a:r>
            <a:r>
              <a:rPr lang="zh-TW" altLang="en-US" dirty="0" smtClean="0"/>
              <a:t>檔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設定帳號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可免帳號登入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[Connection][Data][Auto-login username]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以下先示範 免密碼登入</a:t>
            </a:r>
            <a:r>
              <a:rPr lang="en-US" altLang="zh-TW" dirty="0" smtClean="0"/>
              <a:t>(</a:t>
            </a:r>
            <a:r>
              <a:rPr lang="zh-TW" altLang="en-US" dirty="0" smtClean="0"/>
              <a:t>未設定帳號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8232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>
                <a:hlinkClick r:id="rId3"/>
              </a:rPr>
              <a:t>bigred@118.163.47.126</a:t>
            </a:r>
            <a:r>
              <a:rPr lang="en-US" altLang="zh-TW" dirty="0" smtClean="0"/>
              <a:t> –p 22168</a:t>
            </a:r>
          </a:p>
          <a:p>
            <a:r>
              <a:rPr lang="zh-TW" altLang="en-US" dirty="0" smtClean="0"/>
              <a:t>載入私鑰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可免密碼登入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[Connection][SSH][</a:t>
            </a:r>
            <a:r>
              <a:rPr lang="en-US" altLang="zh-TW" dirty="0" err="1" smtClean="0"/>
              <a:t>Auth</a:t>
            </a:r>
            <a:r>
              <a:rPr lang="en-US" altLang="zh-TW" dirty="0" smtClean="0"/>
              <a:t>][Browse]</a:t>
            </a:r>
            <a:r>
              <a:rPr lang="zh-TW" altLang="en-US" dirty="0" smtClean="0"/>
              <a:t>載入私鑰</a:t>
            </a:r>
            <a:r>
              <a:rPr lang="en-US" altLang="zh-TW" dirty="0" smtClean="0"/>
              <a:t>(</a:t>
            </a:r>
            <a:r>
              <a:rPr lang="en-US" altLang="zh-TW" dirty="0" err="1" smtClean="0"/>
              <a:t>ppk</a:t>
            </a:r>
            <a:r>
              <a:rPr lang="zh-TW" altLang="en-US" dirty="0" smtClean="0"/>
              <a:t>檔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設定帳號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可免帳號登入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[Connection][Data][Auto-login username]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530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、啟動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，設定好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的各項引數，然後從左邊選擇“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SSH-&gt;</a:t>
            </a:r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Auth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”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，點選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Browse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按鈕，選擇那個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檔案。再從左邊選擇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Session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，然後點選 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Save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按鈕把修改儲存下來。然後點選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按鈕就可以登入了。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如果上面的操作都沒有問題，那這時應該就自動登入了，只需輸入使用者名稱無需輸入密碼。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如果在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Connection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裡的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Data</a:t>
            </a:r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裡新增使用者名稱的話就連使用者名稱就不用輸入了。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1308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chemeClr val="tx1"/>
                </a:solidFill>
              </a:rPr>
              <a:t>載入私鑰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zh-TW" altLang="en-US" dirty="0" smtClean="0">
                <a:solidFill>
                  <a:schemeClr val="tx1"/>
                </a:solidFill>
              </a:rPr>
              <a:t>可免密碼登入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dirty="0" smtClean="0">
                <a:solidFill>
                  <a:schemeClr val="tx1"/>
                </a:solidFill>
              </a:rPr>
              <a:t>[Connection][SSH][</a:t>
            </a:r>
            <a:r>
              <a:rPr lang="en-US" altLang="zh-TW" dirty="0" err="1" smtClean="0">
                <a:solidFill>
                  <a:schemeClr val="tx1"/>
                </a:solidFill>
              </a:rPr>
              <a:t>Auth</a:t>
            </a:r>
            <a:r>
              <a:rPr lang="en-US" altLang="zh-TW" dirty="0" smtClean="0">
                <a:solidFill>
                  <a:schemeClr val="tx1"/>
                </a:solidFill>
              </a:rPr>
              <a:t>][Browse]</a:t>
            </a:r>
            <a:r>
              <a:rPr lang="zh-TW" altLang="en-US" dirty="0" smtClean="0">
                <a:solidFill>
                  <a:schemeClr val="tx1"/>
                </a:solidFill>
              </a:rPr>
              <a:t>載入私鑰</a:t>
            </a:r>
            <a:r>
              <a:rPr lang="en-US" altLang="zh-TW" dirty="0" smtClean="0">
                <a:solidFill>
                  <a:schemeClr val="tx1"/>
                </a:solidFill>
              </a:rPr>
              <a:t>(</a:t>
            </a:r>
            <a:r>
              <a:rPr lang="en-US" altLang="zh-TW" dirty="0" err="1" smtClean="0">
                <a:solidFill>
                  <a:schemeClr val="tx1"/>
                </a:solidFill>
              </a:rPr>
              <a:t>ppk</a:t>
            </a:r>
            <a:r>
              <a:rPr lang="zh-TW" altLang="en-US" dirty="0" smtClean="0">
                <a:solidFill>
                  <a:schemeClr val="tx1"/>
                </a:solidFill>
              </a:rPr>
              <a:t>檔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311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puttygen.exe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0393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ssh-rsa</a:t>
            </a:r>
            <a:r>
              <a:rPr lang="en-US" altLang="zh-TW" dirty="0" smtClean="0"/>
              <a:t> AAAAB3NzaC1yc2EAAAABJQAAAQEAwOFfdsOvtCqTVLf042WZupm6X80EUJ/pnBVmyhZ6yXDdmIvD5l3t69paxT5cQvbHuwxA/g8GcpJkzTmw5DCncDpg2X3IwJzjLRzBNaYbzjZSBYs1VOVVD4GMy0y1pXHPvitDBAF06DiynNOgrYEpEAbY9dp2a4oGhsiIM6xGFR8HG1YnzZvb3Qm4NuLnsdblR14OLR7EUvovs2Uqs1pfg5hrJwxQ5Vd/wDSujE8Mui2ptRUeKK3FFmA8dzBd6PNshbWHSp6m7RPcdsmzBt6VBh4oLh9oJiCMbcsIRegqU1FbIwUmA4RhYP4Ku9Lracj7Fnym+WQfvCLi3h97S7o44w== rsa-key-20200727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3707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putty-public-key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81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44325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ssh-rsa</a:t>
            </a:r>
            <a:r>
              <a:rPr lang="en-US" altLang="zh-TW" dirty="0" smtClean="0"/>
              <a:t> AAAAB3NzaC1yc2EAAAABJQAAAQEAwOFfdsOvtCqTVLf042WZupm6X80EUJ/pnBVmyhZ6yXDdmIvD5l3t69paxT5cQvbHuwxA/g8GcpJkzTmw5DCncDpg2X3IwJzjLRzBNaYbzjZSBYs1VOVVD4GMy0y1pXHPvitDBAF06DiynNOgrYEpEAbY9dp2a4oGhsiIM6xGFR8HG1YnzZvb3Qm4NuLnsdblR14OLR7EUvovs2Uqs1pfg5hrJwxQ5Vd/wDSujE8Mui2ptRUeKK3FFmA8dzBd6PNshbWHSp6m7RPcdsmzBt6VBh4oLh9oJiCMbcsIRegqU1FbIwUmA4RhYP4Ku9Lracj7Fnym+WQfvCLi3h97S7o44w== rsa-key-20200727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4371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putty-private-key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06264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ssh-rsa</a:t>
            </a:r>
            <a:r>
              <a:rPr lang="en-US" altLang="zh-TW" dirty="0" smtClean="0"/>
              <a:t> AAAAB3NzaC1yc2EAAAABJQAAAQEAwOFfdsOvtCqTVLf042WZupm6X80EUJ/pnBVmyhZ6yXDdmIvD5l3t69paxT5cQvbHuwxA/g8GcpJkzTmw5DCncDpg2X3IwJzjLRzBNaYbzjZSBYs1VOVVD4GMy0y1pXHPvitDBAF06DiynNOgrYEpEAbY9dp2a4oGhsiIM6xGFR8HG1YnzZvb3Qm4NuLnsdblR14OLR7EUvovs2Uqs1pfg5hrJwxQ5Vd/wDSujE8Mui2ptRUeKK3FFmA8dzBd6PNshbWHSp6m7RPcdsmzBt6VBh4oLh9oJiCMbcsIRegqU1FbIwUmA4RhYP4Ku9Lracj7Fnym+WQfvCLi3h97S7o44w== rsa-key-20200727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2519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err="1" smtClean="0"/>
              <a:t>ssh-rsa</a:t>
            </a:r>
            <a:r>
              <a:rPr lang="en-US" altLang="zh-TW" dirty="0" smtClean="0"/>
              <a:t> AAAAB3NzaC1yc2EAAAABJQAAAQEAwOFfdsOvtCqTVLf042WZupm6X80EUJ/pnBVmyhZ6yXDdmIvD5l3t69paxT5cQvbHuwxA/g8GcpJkzTmw5DCncDpg2X3IwJzjLRzBNaYbzjZSBYs1VOVVD4GMy0y1pXHPvitDBAF06DiynNOgrYEpEAbY9dp2a4oGhsiIM6xGFR8HG1YnzZvb3Qm4NuLnsdblR14OLR7EUvovs2Uqs1pfg5hrJwxQ5Vd/wDSujE8Mui2ptRUeKK3FFmA8dzBd6PNshbWHSp6m7RPcdsmzBt6VBh4oLh9oJiCMbcsIRegqU1FbIwUmA4RhYP4Ku9Lracj7Fnym+WQfvCLi3h97S7o44w== rsa-key-20200727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DC4EFA-C54C-43E8-82B6-FB8F253A8DC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9743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350-DB27-4031-BC3F-6BAD1DF073E6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7298-E034-45CC-9255-A914BF68E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2267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350-DB27-4031-BC3F-6BAD1DF073E6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7298-E034-45CC-9255-A914BF68E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583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350-DB27-4031-BC3F-6BAD1DF073E6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7298-E034-45CC-9255-A914BF68E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909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350-DB27-4031-BC3F-6BAD1DF073E6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7298-E034-45CC-9255-A914BF68E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3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350-DB27-4031-BC3F-6BAD1DF073E6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7298-E034-45CC-9255-A914BF68E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10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350-DB27-4031-BC3F-6BAD1DF073E6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7298-E034-45CC-9255-A914BF68E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01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350-DB27-4031-BC3F-6BAD1DF073E6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7298-E034-45CC-9255-A914BF68E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399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350-DB27-4031-BC3F-6BAD1DF073E6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7298-E034-45CC-9255-A914BF68E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8518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350-DB27-4031-BC3F-6BAD1DF073E6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7298-E034-45CC-9255-A914BF68E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291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350-DB27-4031-BC3F-6BAD1DF073E6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7298-E034-45CC-9255-A914BF68E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967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DC350-DB27-4031-BC3F-6BAD1DF073E6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67298-E034-45CC-9255-A914BF68E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9114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DC350-DB27-4031-BC3F-6BAD1DF073E6}" type="datetimeFigureOut">
              <a:rPr lang="zh-TW" altLang="en-US" smtClean="0"/>
              <a:t>2020/7/28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67298-E034-45CC-9255-A914BF68EC2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353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mailto:bigred@118.163.47.126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mailto:bigred@118.163.47.126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hiark.greenend.org.uk/~sgtatham/putty/latest.html" TargetMode="External"/><Relationship Id="rId2" Type="http://schemas.openxmlformats.org/officeDocument/2006/relationships/hyperlink" Target="http://www.chiark.greenend.org.uk/~sgtatham/putty/download.html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bigred@118.163.47.126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chiark.greenend.org.uk/~sgtatham/putty/latest.html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mailto:bigred@118.163.47.126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Putty </a:t>
            </a:r>
            <a:r>
              <a:rPr lang="en-US" altLang="zh-TW" dirty="0" err="1" smtClean="0"/>
              <a:t>ssh</a:t>
            </a:r>
            <a:r>
              <a:rPr lang="zh-TW" altLang="en-US" dirty="0" smtClean="0"/>
              <a:t>自動登入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727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68044" y="314300"/>
            <a:ext cx="4476077" cy="6215591"/>
          </a:xfrm>
        </p:spPr>
        <p:txBody>
          <a:bodyPr>
            <a:normAutofit fontScale="90000"/>
          </a:bodyPr>
          <a:lstStyle/>
          <a:p>
            <a:pPr lvl="0"/>
            <a:r>
              <a:rPr lang="en-US" altLang="zh-TW" dirty="0" smtClean="0"/>
              <a:t>7.</a:t>
            </a:r>
            <a:r>
              <a:rPr lang="zh-TW" altLang="en-US" dirty="0" smtClean="0"/>
              <a:t>產生完成</a:t>
            </a:r>
            <a:r>
              <a:rPr lang="en-US" altLang="zh-TW" dirty="0" smtClean="0"/>
              <a:t>,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[Save public Key]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 smtClean="0"/>
              <a:t>(</a:t>
            </a:r>
            <a:r>
              <a:rPr lang="zh-TW" altLang="en-US" dirty="0" smtClean="0"/>
              <a:t>儲存公鑰</a:t>
            </a:r>
            <a:r>
              <a:rPr lang="zh-TW" altLang="en-US" dirty="0"/>
              <a:t>此</a:t>
            </a:r>
            <a:r>
              <a:rPr lang="zh-TW" altLang="en-US" dirty="0" smtClean="0"/>
              <a:t>部分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(</a:t>
            </a:r>
            <a:r>
              <a:rPr lang="zh-TW" altLang="en-US" dirty="0" smtClean="0">
                <a:solidFill>
                  <a:srgbClr val="00B0F0"/>
                </a:solidFill>
              </a:rPr>
              <a:t>步驟</a:t>
            </a:r>
            <a:r>
              <a:rPr lang="en-US" altLang="zh-TW" dirty="0">
                <a:solidFill>
                  <a:srgbClr val="00B0F0"/>
                </a:solidFill>
              </a:rPr>
              <a:t>7-9</a:t>
            </a:r>
            <a:r>
              <a:rPr lang="en-US" altLang="zh-TW" dirty="0"/>
              <a:t>)</a:t>
            </a:r>
            <a:r>
              <a:rPr lang="zh-TW" altLang="en-US" dirty="0" smtClean="0"/>
              <a:t>可省略</a:t>
            </a:r>
            <a:r>
              <a:rPr lang="en-US" altLang="zh-TW" dirty="0" smtClean="0"/>
              <a:t>,</a:t>
            </a:r>
            <a:r>
              <a:rPr lang="zh-TW" altLang="en-US" dirty="0" smtClean="0"/>
              <a:t>也可先將公鑰複製到記事本</a:t>
            </a:r>
            <a:r>
              <a:rPr lang="en-US" altLang="zh-TW" dirty="0" smtClean="0"/>
              <a:t>,</a:t>
            </a:r>
            <a:r>
              <a:rPr lang="zh-TW" altLang="en-US" dirty="0" smtClean="0"/>
              <a:t>再將內容複製到</a:t>
            </a:r>
            <a:r>
              <a:rPr lang="zh-TW" altLang="en-US" dirty="0">
                <a:solidFill>
                  <a:prstClr val="black"/>
                </a:solidFill>
              </a:rPr>
              <a:t>登入</a:t>
            </a:r>
            <a:r>
              <a:rPr lang="zh-TW" altLang="en-US" dirty="0" smtClean="0">
                <a:solidFill>
                  <a:prstClr val="black"/>
                </a:solidFill>
              </a:rPr>
              <a:t>帳號的</a:t>
            </a:r>
            <a:r>
              <a:rPr lang="en-US" altLang="zh-TW" dirty="0">
                <a:solidFill>
                  <a:prstClr val="black"/>
                </a:solidFill>
              </a:rPr>
              <a:t/>
            </a:r>
            <a:br>
              <a:rPr lang="en-US" altLang="zh-TW" dirty="0">
                <a:solidFill>
                  <a:prstClr val="black"/>
                </a:solidFill>
              </a:rPr>
            </a:br>
            <a:r>
              <a:rPr lang="en-US" altLang="zh-TW" dirty="0">
                <a:solidFill>
                  <a:prstClr val="black"/>
                </a:solidFill>
              </a:rPr>
              <a:t>~/.</a:t>
            </a:r>
            <a:r>
              <a:rPr lang="en-US" altLang="zh-TW" dirty="0" err="1">
                <a:solidFill>
                  <a:prstClr val="black"/>
                </a:solidFill>
              </a:rPr>
              <a:t>ssh</a:t>
            </a:r>
            <a:r>
              <a:rPr lang="en-US" altLang="zh-TW" dirty="0">
                <a:solidFill>
                  <a:prstClr val="black"/>
                </a:solidFill>
              </a:rPr>
              <a:t>/</a:t>
            </a:r>
            <a:r>
              <a:rPr lang="en-US" altLang="zh-TW" dirty="0" err="1">
                <a:solidFill>
                  <a:prstClr val="black"/>
                </a:solidFill>
              </a:rPr>
              <a:t>authorized_key</a:t>
            </a:r>
            <a:r>
              <a:rPr lang="zh-TW" altLang="en-US" dirty="0" smtClean="0">
                <a:solidFill>
                  <a:prstClr val="black"/>
                </a:solidFill>
              </a:rPr>
              <a:t> 檔內</a:t>
            </a:r>
            <a:r>
              <a:rPr lang="en-US" altLang="zh-TW" dirty="0" smtClean="0">
                <a:solidFill>
                  <a:prstClr val="black"/>
                </a:solidFill>
              </a:rPr>
              <a:t>)</a:t>
            </a:r>
            <a:r>
              <a:rPr lang="zh-TW" altLang="en-US" sz="1800" dirty="0">
                <a:solidFill>
                  <a:prstClr val="black"/>
                </a:solidFill>
              </a:rPr>
              <a:t/>
            </a:r>
            <a:br>
              <a:rPr lang="zh-TW" altLang="en-US" sz="1800" dirty="0">
                <a:solidFill>
                  <a:prstClr val="black"/>
                </a:solidFill>
              </a:rPr>
            </a:br>
            <a:endParaRPr lang="zh-TW" altLang="en-US" dirty="0"/>
          </a:p>
        </p:txBody>
      </p:sp>
      <p:grpSp>
        <p:nvGrpSpPr>
          <p:cNvPr id="13" name="群組 12"/>
          <p:cNvGrpSpPr/>
          <p:nvPr/>
        </p:nvGrpSpPr>
        <p:grpSpPr>
          <a:xfrm>
            <a:off x="5042649" y="184044"/>
            <a:ext cx="6687669" cy="6534106"/>
            <a:chOff x="5042649" y="184044"/>
            <a:chExt cx="6687669" cy="6534106"/>
          </a:xfrm>
        </p:grpSpPr>
        <p:grpSp>
          <p:nvGrpSpPr>
            <p:cNvPr id="12" name="群組 11"/>
            <p:cNvGrpSpPr/>
            <p:nvPr/>
          </p:nvGrpSpPr>
          <p:grpSpPr>
            <a:xfrm>
              <a:off x="5042649" y="184044"/>
              <a:ext cx="6687669" cy="6534106"/>
              <a:chOff x="5042649" y="184044"/>
              <a:chExt cx="6687669" cy="6534106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5042649" y="184044"/>
                <a:ext cx="6687669" cy="6534106"/>
                <a:chOff x="4666131" y="323894"/>
                <a:chExt cx="6687669" cy="6534106"/>
              </a:xfrm>
            </p:grpSpPr>
            <p:pic>
              <p:nvPicPr>
                <p:cNvPr id="3" name="圖片 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666131" y="323894"/>
                  <a:ext cx="6687669" cy="6534106"/>
                </a:xfrm>
                <a:prstGeom prst="rect">
                  <a:avLst/>
                </a:prstGeom>
              </p:spPr>
            </p:pic>
            <p:sp>
              <p:nvSpPr>
                <p:cNvPr id="4" name="矩形 3"/>
                <p:cNvSpPr/>
                <p:nvPr/>
              </p:nvSpPr>
              <p:spPr>
                <a:xfrm>
                  <a:off x="8046720" y="5045336"/>
                  <a:ext cx="1452282" cy="570156"/>
                </a:xfrm>
                <a:prstGeom prst="rect">
                  <a:avLst/>
                </a:prstGeom>
                <a:noFill/>
                <a:ln w="762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TW" sz="2800" dirty="0" smtClean="0">
                      <a:solidFill>
                        <a:srgbClr val="FF0000"/>
                      </a:solidFill>
                    </a:rPr>
                    <a:t>6</a:t>
                  </a:r>
                  <a:endParaRPr lang="zh-TW" altLang="en-US" sz="2800" dirty="0">
                    <a:solidFill>
                      <a:srgbClr val="FF0000"/>
                    </a:solidFill>
                  </a:endParaRPr>
                </a:p>
              </p:txBody>
            </p:sp>
          </p:grpSp>
          <p:cxnSp>
            <p:nvCxnSpPr>
              <p:cNvPr id="11" name="直線單箭頭接點 10"/>
              <p:cNvCxnSpPr/>
              <p:nvPr/>
            </p:nvCxnSpPr>
            <p:spPr>
              <a:xfrm flipH="1">
                <a:off x="8993393" y="1108038"/>
                <a:ext cx="656216" cy="871369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文字方塊 7"/>
            <p:cNvSpPr txBox="1"/>
            <p:nvPr/>
          </p:nvSpPr>
          <p:spPr>
            <a:xfrm>
              <a:off x="9044315" y="486423"/>
              <a:ext cx="121058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000" dirty="0" smtClean="0">
                  <a:solidFill>
                    <a:srgbClr val="FF0000"/>
                  </a:solidFill>
                </a:rPr>
                <a:t>公鑰</a:t>
              </a:r>
              <a:endParaRPr lang="zh-TW" altLang="en-US" sz="40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986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4"/>
            <a:ext cx="3131372" cy="3722781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指定資料夾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smtClean="0"/>
              <a:t>[data][key])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r>
              <a:rPr lang="en-US" altLang="zh-TW" dirty="0" smtClean="0"/>
              <a:t>,</a:t>
            </a:r>
            <a:r>
              <a:rPr lang="zh-TW" altLang="en-US" dirty="0" smtClean="0"/>
              <a:t>指定檔名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smtClean="0"/>
              <a:t>putty-public-key)</a:t>
            </a:r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r>
              <a:rPr lang="en-US" altLang="zh-TW" dirty="0" smtClean="0"/>
              <a:t>,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儲存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327155" y="285690"/>
            <a:ext cx="7452467" cy="6211928"/>
            <a:chOff x="3197603" y="1200091"/>
            <a:chExt cx="5796794" cy="445781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97603" y="1200091"/>
              <a:ext cx="5796794" cy="4457817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244454" y="1419367"/>
              <a:ext cx="1746913" cy="409433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800" dirty="0" smtClean="0">
                  <a:solidFill>
                    <a:srgbClr val="FF0000"/>
                  </a:solidFill>
                </a:rPr>
                <a:t>7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99045" y="4503761"/>
              <a:ext cx="1310185" cy="38213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800" dirty="0" smtClean="0">
                  <a:solidFill>
                    <a:srgbClr val="FF0000"/>
                  </a:solidFill>
                </a:rPr>
                <a:t>8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810233" y="5104263"/>
              <a:ext cx="1201003" cy="5536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9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554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6668" y="365125"/>
            <a:ext cx="3622580" cy="2840654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9.</a:t>
            </a:r>
            <a:r>
              <a:rPr lang="zh-TW" altLang="en-US" dirty="0"/>
              <a:t>選</a:t>
            </a:r>
            <a:r>
              <a:rPr lang="en-US" altLang="zh-TW" dirty="0"/>
              <a:t>[Save </a:t>
            </a:r>
            <a:r>
              <a:rPr lang="en-US" altLang="zh-TW" dirty="0" smtClean="0"/>
              <a:t>private Key]</a:t>
            </a:r>
            <a:r>
              <a:rPr lang="en-US" altLang="zh-TW" dirty="0" smtClean="0">
                <a:solidFill>
                  <a:srgbClr val="FF0000"/>
                </a:solidFill>
              </a:rPr>
              <a:t>10</a:t>
            </a:r>
            <a:r>
              <a:rPr lang="en-US" altLang="zh-TW" dirty="0" smtClean="0"/>
              <a:t>(</a:t>
            </a:r>
            <a:r>
              <a:rPr lang="zh-TW" altLang="en-US" dirty="0" smtClean="0"/>
              <a:t>儲存</a:t>
            </a:r>
            <a:r>
              <a:rPr lang="zh-TW" altLang="en-US" dirty="0"/>
              <a:t>私</a:t>
            </a:r>
            <a:r>
              <a:rPr lang="zh-TW" altLang="en-US" dirty="0" smtClean="0"/>
              <a:t>鑰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3859248" y="365125"/>
            <a:ext cx="6390175" cy="6308630"/>
            <a:chOff x="3859248" y="365125"/>
            <a:chExt cx="6390175" cy="630863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9248" y="365125"/>
              <a:ext cx="6390175" cy="630863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8520056" y="4959275"/>
              <a:ext cx="1602890" cy="47333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10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578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是</a:t>
            </a:r>
            <a:r>
              <a:rPr lang="en-US" altLang="zh-TW" dirty="0" smtClean="0"/>
              <a:t>(Y)]</a:t>
            </a:r>
            <a:r>
              <a:rPr lang="en-US" altLang="zh-TW" dirty="0" smtClean="0">
                <a:solidFill>
                  <a:srgbClr val="FF0000"/>
                </a:solidFill>
              </a:rPr>
              <a:t>11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5" name="群組 4"/>
          <p:cNvGrpSpPr/>
          <p:nvPr/>
        </p:nvGrpSpPr>
        <p:grpSpPr>
          <a:xfrm>
            <a:off x="4847090" y="235932"/>
            <a:ext cx="6403230" cy="6336989"/>
            <a:chOff x="4847090" y="235932"/>
            <a:chExt cx="6403230" cy="633698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7090" y="235932"/>
              <a:ext cx="6403230" cy="6336989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498080" y="3958814"/>
              <a:ext cx="1183341" cy="55939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11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570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19548" y="365125"/>
            <a:ext cx="3195021" cy="5089002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11.</a:t>
            </a:r>
            <a:r>
              <a:rPr lang="zh-TW" altLang="en-US" dirty="0"/>
              <a:t>指定資料夾</a:t>
            </a:r>
            <a:r>
              <a:rPr lang="en-US" altLang="zh-TW" dirty="0"/>
              <a:t>(</a:t>
            </a:r>
            <a:r>
              <a:rPr lang="zh-TW" altLang="en-US" dirty="0"/>
              <a:t>本例</a:t>
            </a:r>
            <a:r>
              <a:rPr lang="en-US" altLang="zh-TW" dirty="0"/>
              <a:t>[data][key</a:t>
            </a:r>
            <a:r>
              <a:rPr lang="en-US" altLang="zh-TW" dirty="0" smtClean="0"/>
              <a:t>])</a:t>
            </a:r>
            <a:r>
              <a:rPr lang="en-US" altLang="zh-TW" dirty="0" smtClean="0">
                <a:solidFill>
                  <a:srgbClr val="FF0000"/>
                </a:solidFill>
              </a:rPr>
              <a:t>12</a:t>
            </a:r>
            <a:r>
              <a:rPr lang="en-US" altLang="zh-TW" dirty="0" smtClean="0"/>
              <a:t>,</a:t>
            </a:r>
            <a:r>
              <a:rPr lang="zh-TW" altLang="en-US" dirty="0"/>
              <a:t>指定檔名</a:t>
            </a:r>
            <a:r>
              <a:rPr lang="en-US" altLang="zh-TW" dirty="0"/>
              <a:t>(</a:t>
            </a:r>
            <a:r>
              <a:rPr lang="zh-TW" altLang="en-US" dirty="0"/>
              <a:t>本例</a:t>
            </a:r>
            <a:r>
              <a:rPr lang="en-US" altLang="zh-TW" dirty="0" smtClean="0"/>
              <a:t>putty-private-key)</a:t>
            </a:r>
            <a:r>
              <a:rPr lang="en-US" altLang="zh-TW" dirty="0" smtClean="0">
                <a:solidFill>
                  <a:srgbClr val="FF0000"/>
                </a:solidFill>
              </a:rPr>
              <a:t>13</a:t>
            </a:r>
            <a:r>
              <a:rPr lang="en-US" altLang="zh-TW" dirty="0" smtClean="0"/>
              <a:t>,</a:t>
            </a:r>
            <a:r>
              <a:rPr lang="zh-TW" altLang="en-US" dirty="0"/>
              <a:t>選</a:t>
            </a:r>
            <a:r>
              <a:rPr lang="en-US" altLang="zh-TW" dirty="0"/>
              <a:t>[</a:t>
            </a:r>
            <a:r>
              <a:rPr lang="zh-TW" altLang="en-US" dirty="0"/>
              <a:t>儲存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14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3807697" y="161914"/>
            <a:ext cx="8384303" cy="6475554"/>
            <a:chOff x="3807697" y="161914"/>
            <a:chExt cx="8384303" cy="647555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07697" y="161914"/>
              <a:ext cx="8384303" cy="6475554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067313" y="613186"/>
              <a:ext cx="1818042" cy="3872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12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5550946" y="5077609"/>
              <a:ext cx="1775012" cy="376518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13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9262334" y="5981252"/>
              <a:ext cx="1527586" cy="65621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14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874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1682" y="386640"/>
            <a:ext cx="3378798" cy="1603524"/>
          </a:xfrm>
        </p:spPr>
        <p:txBody>
          <a:bodyPr/>
          <a:lstStyle/>
          <a:p>
            <a:r>
              <a:rPr lang="en-US" altLang="zh-TW" dirty="0" smtClean="0"/>
              <a:t>12.</a:t>
            </a:r>
            <a:r>
              <a:rPr lang="zh-TW" altLang="en-US" dirty="0" smtClean="0"/>
              <a:t>儲存完畢返回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536" y="386640"/>
            <a:ext cx="6399837" cy="6325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1319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1100791" y="666246"/>
            <a:ext cx="10515600" cy="2852737"/>
          </a:xfrm>
        </p:spPr>
        <p:txBody>
          <a:bodyPr anchor="ctr"/>
          <a:lstStyle/>
          <a:p>
            <a:r>
              <a:rPr lang="zh-TW" altLang="en-US" dirty="0" smtClean="0"/>
              <a:t>補充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1100791" y="3518983"/>
            <a:ext cx="10515600" cy="2161055"/>
          </a:xfrm>
        </p:spPr>
        <p:txBody>
          <a:bodyPr>
            <a:noAutofit/>
          </a:bodyPr>
          <a:lstStyle/>
          <a:p>
            <a:r>
              <a:rPr lang="zh-TW" altLang="en-US" sz="3200" dirty="0"/>
              <a:t>將公鑰選取 複製到記事本</a:t>
            </a:r>
            <a:endParaRPr lang="en-US" altLang="zh-TW" sz="3200" dirty="0"/>
          </a:p>
          <a:p>
            <a:r>
              <a:rPr lang="zh-TW" altLang="en-US" sz="3200" dirty="0" smtClean="0"/>
              <a:t>查看公鑰存檔的內容</a:t>
            </a:r>
            <a:r>
              <a:rPr lang="en-US" altLang="zh-TW" sz="3200" dirty="0" smtClean="0"/>
              <a:t>(</a:t>
            </a:r>
            <a:r>
              <a:rPr lang="zh-TW" altLang="en-US" sz="3200" dirty="0" smtClean="0"/>
              <a:t>可用記事本開啟</a:t>
            </a:r>
            <a:r>
              <a:rPr lang="en-US" altLang="zh-TW" sz="3200" dirty="0" smtClean="0"/>
              <a:t>)</a:t>
            </a:r>
          </a:p>
          <a:p>
            <a:r>
              <a:rPr lang="zh-TW" altLang="en-US" sz="3200" dirty="0" smtClean="0"/>
              <a:t>可比較兩內容差異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0583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83198" y="558762"/>
            <a:ext cx="4217894" cy="3927176"/>
          </a:xfrm>
        </p:spPr>
        <p:txBody>
          <a:bodyPr anchor="t"/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選取公鑰內容按</a:t>
            </a:r>
            <a:r>
              <a:rPr lang="en-US" altLang="zh-TW" dirty="0" err="1" smtClean="0"/>
              <a:t>Ctrl+c</a:t>
            </a:r>
            <a:r>
              <a:rPr lang="zh-TW" altLang="en-US" dirty="0" smtClean="0"/>
              <a:t>複製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5234493" y="365125"/>
            <a:ext cx="6362249" cy="6347556"/>
            <a:chOff x="5234493" y="365125"/>
            <a:chExt cx="6362249" cy="634755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34493" y="365125"/>
              <a:ext cx="6362249" cy="6347556"/>
            </a:xfrm>
            <a:prstGeom prst="rect">
              <a:avLst/>
            </a:prstGeom>
          </p:spPr>
        </p:pic>
        <p:cxnSp>
          <p:nvCxnSpPr>
            <p:cNvPr id="5" name="直線單箭頭接點 4"/>
            <p:cNvCxnSpPr/>
            <p:nvPr/>
          </p:nvCxnSpPr>
          <p:spPr>
            <a:xfrm flipH="1">
              <a:off x="8415617" y="871369"/>
              <a:ext cx="922021" cy="105425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8527159" y="41827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選取公鑰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4310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82880" y="365126"/>
            <a:ext cx="2883049" cy="1313068"/>
          </a:xfrm>
        </p:spPr>
        <p:txBody>
          <a:bodyPr>
            <a:normAutofit fontScale="90000"/>
          </a:bodyPr>
          <a:lstStyle/>
          <a:p>
            <a:r>
              <a:rPr lang="zh-TW" altLang="en-US" dirty="0" smtClean="0"/>
              <a:t>開啟記事本</a:t>
            </a:r>
            <a:r>
              <a:rPr lang="en-US" altLang="zh-TW" dirty="0" smtClean="0"/>
              <a:t>,</a:t>
            </a:r>
            <a:br>
              <a:rPr lang="en-US" altLang="zh-TW" dirty="0" smtClean="0"/>
            </a:br>
            <a:r>
              <a:rPr lang="zh-TW" altLang="en-US" dirty="0" smtClean="0"/>
              <a:t>按</a:t>
            </a:r>
            <a:r>
              <a:rPr lang="en-US" altLang="zh-TW" dirty="0" err="1" smtClean="0"/>
              <a:t>Ctrl+v</a:t>
            </a:r>
            <a:r>
              <a:rPr lang="zh-TW" altLang="en-US" dirty="0" smtClean="0"/>
              <a:t>貼上內容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5071" y="504974"/>
            <a:ext cx="8862370" cy="5691430"/>
          </a:xfrm>
          <a:prstGeom prst="rect">
            <a:avLst/>
          </a:prstGeom>
        </p:spPr>
      </p:pic>
      <p:cxnSp>
        <p:nvCxnSpPr>
          <p:cNvPr id="5" name="直線單箭頭接點 4"/>
          <p:cNvCxnSpPr/>
          <p:nvPr/>
        </p:nvCxnSpPr>
        <p:spPr>
          <a:xfrm flipH="1">
            <a:off x="7648687" y="1021976"/>
            <a:ext cx="1753497" cy="935916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8690847" y="50186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>
                <a:solidFill>
                  <a:srgbClr val="FF0000"/>
                </a:solidFill>
              </a:rPr>
              <a:t>公鑰內容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4520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zh-TW" altLang="en-US" dirty="0" smtClean="0"/>
              <a:t>查看所儲存的公鑰內容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>
                <a:solidFill>
                  <a:schemeClr val="tx1"/>
                </a:solidFill>
              </a:rPr>
              <a:t>本例儲存的檔名為</a:t>
            </a:r>
            <a:r>
              <a:rPr lang="en-US" altLang="zh-TW" sz="4000" dirty="0" smtClean="0">
                <a:solidFill>
                  <a:schemeClr val="tx1"/>
                </a:solidFill>
              </a:rPr>
              <a:t>putty-public-key</a:t>
            </a:r>
            <a:endParaRPr lang="zh-TW" alt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15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/>
          <p:cNvGrpSpPr/>
          <p:nvPr/>
        </p:nvGrpSpPr>
        <p:grpSpPr>
          <a:xfrm>
            <a:off x="708434" y="639180"/>
            <a:ext cx="2449294" cy="3201300"/>
            <a:chOff x="1842290" y="1769626"/>
            <a:chExt cx="1132558" cy="1217951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2290" y="1806202"/>
              <a:ext cx="1132558" cy="1181375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2347609" y="1769626"/>
              <a:ext cx="115175" cy="85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7" name="群組 6"/>
          <p:cNvGrpSpPr/>
          <p:nvPr/>
        </p:nvGrpSpPr>
        <p:grpSpPr>
          <a:xfrm>
            <a:off x="8337399" y="639180"/>
            <a:ext cx="2449294" cy="3201300"/>
            <a:chOff x="1842290" y="1769626"/>
            <a:chExt cx="1132558" cy="1217951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2290" y="1806202"/>
              <a:ext cx="1132558" cy="1181375"/>
            </a:xfrm>
            <a:prstGeom prst="rect">
              <a:avLst/>
            </a:prstGeom>
          </p:spPr>
        </p:pic>
        <p:sp>
          <p:nvSpPr>
            <p:cNvPr id="9" name="矩形 8"/>
            <p:cNvSpPr/>
            <p:nvPr/>
          </p:nvSpPr>
          <p:spPr>
            <a:xfrm>
              <a:off x="2347609" y="1769626"/>
              <a:ext cx="115175" cy="853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0" name="文字方塊 9"/>
          <p:cNvSpPr txBox="1"/>
          <p:nvPr/>
        </p:nvSpPr>
        <p:spPr>
          <a:xfrm>
            <a:off x="1196125" y="247086"/>
            <a:ext cx="16768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 smtClean="0"/>
              <a:t>window</a:t>
            </a:r>
            <a:endParaRPr lang="zh-TW" altLang="en-US" sz="36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7573384" y="247086"/>
            <a:ext cx="38297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DS168 Linux Server</a:t>
            </a:r>
            <a:endParaRPr lang="zh-TW" altLang="en-US" sz="32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391277" y="570251"/>
            <a:ext cx="451598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800" dirty="0" smtClean="0"/>
              <a:t>下</a:t>
            </a:r>
            <a:r>
              <a:rPr lang="zh-TW" altLang="en-US" sz="2800" dirty="0"/>
              <a:t>載</a:t>
            </a:r>
            <a:r>
              <a:rPr lang="en-US" altLang="zh-TW" sz="2800" dirty="0" smtClean="0"/>
              <a:t>PUTTY</a:t>
            </a:r>
          </a:p>
          <a:p>
            <a:r>
              <a:rPr lang="zh-TW" altLang="en-US" sz="2800" dirty="0" smtClean="0"/>
              <a:t>下載</a:t>
            </a:r>
            <a:r>
              <a:rPr lang="en-US" altLang="zh-TW" sz="2800" dirty="0" err="1" smtClean="0"/>
              <a:t>PUTTYgen</a:t>
            </a:r>
            <a:endParaRPr lang="en-US" altLang="zh-TW" sz="2800" dirty="0" smtClean="0"/>
          </a:p>
          <a:p>
            <a:r>
              <a:rPr lang="zh-TW" altLang="en-US" sz="2800" dirty="0" smtClean="0"/>
              <a:t>用</a:t>
            </a:r>
            <a:r>
              <a:rPr lang="en-US" altLang="zh-TW" sz="2800" dirty="0" err="1">
                <a:solidFill>
                  <a:srgbClr val="FF0000"/>
                </a:solidFill>
              </a:rPr>
              <a:t>PUTTYgen</a:t>
            </a:r>
            <a:endParaRPr lang="en-US" altLang="zh-TW" sz="2800" dirty="0">
              <a:solidFill>
                <a:srgbClr val="FF0000"/>
              </a:solidFill>
            </a:endParaRPr>
          </a:p>
          <a:p>
            <a:r>
              <a:rPr lang="zh-TW" altLang="en-US" sz="2800" dirty="0" smtClean="0"/>
              <a:t>產生</a:t>
            </a:r>
            <a:endParaRPr lang="en-US" altLang="zh-TW" sz="2800" dirty="0" smtClean="0"/>
          </a:p>
          <a:p>
            <a:r>
              <a:rPr lang="zh-TW" altLang="en-US" sz="2800" dirty="0"/>
              <a:t> </a:t>
            </a:r>
            <a:r>
              <a:rPr lang="zh-TW" altLang="en-US" sz="2800" dirty="0" smtClean="0"/>
              <a:t> </a:t>
            </a:r>
            <a:r>
              <a:rPr lang="zh-TW" altLang="en-US" sz="2800" dirty="0" smtClean="0">
                <a:solidFill>
                  <a:srgbClr val="FF0000"/>
                </a:solidFill>
              </a:rPr>
              <a:t>私鑰</a:t>
            </a:r>
            <a:r>
              <a:rPr lang="en-US" altLang="zh-TW" sz="2800" dirty="0" smtClean="0"/>
              <a:t>(</a:t>
            </a:r>
            <a:r>
              <a:rPr lang="zh-TW" altLang="en-US" sz="2800" dirty="0" smtClean="0"/>
              <a:t>將私鑰指定檔名儲存</a:t>
            </a:r>
            <a:r>
              <a:rPr lang="en-US" altLang="zh-TW" sz="2800" dirty="0" smtClean="0"/>
              <a:t>)</a:t>
            </a:r>
          </a:p>
          <a:p>
            <a:r>
              <a:rPr lang="zh-TW" altLang="en-US" sz="2800" dirty="0" smtClean="0"/>
              <a:t>  </a:t>
            </a:r>
            <a:r>
              <a:rPr lang="zh-TW" altLang="en-US" sz="2800" dirty="0" smtClean="0">
                <a:solidFill>
                  <a:srgbClr val="FF0000"/>
                </a:solidFill>
              </a:rPr>
              <a:t>公鑰</a:t>
            </a:r>
            <a:endParaRPr lang="en-US" altLang="zh-TW" sz="2800" dirty="0" smtClean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278292" y="4928875"/>
            <a:ext cx="89410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/>
              <a:t>2.Putty</a:t>
            </a:r>
            <a:r>
              <a:rPr lang="zh-TW" altLang="en-US" sz="3200" dirty="0" smtClean="0"/>
              <a:t>設定</a:t>
            </a:r>
            <a:endParaRPr lang="en-US" altLang="zh-TW" sz="3200" dirty="0" smtClean="0"/>
          </a:p>
          <a:p>
            <a:r>
              <a:rPr lang="en-US" altLang="zh-TW" sz="3200" dirty="0"/>
              <a:t>[Connection][SSH</a:t>
            </a:r>
            <a:r>
              <a:rPr lang="en-US" altLang="zh-TW" sz="3200" dirty="0" smtClean="0"/>
              <a:t>][</a:t>
            </a:r>
            <a:r>
              <a:rPr lang="en-US" altLang="zh-TW" sz="3200" dirty="0" err="1" smtClean="0"/>
              <a:t>Auth</a:t>
            </a:r>
            <a:r>
              <a:rPr lang="en-US" altLang="zh-TW" sz="3200" dirty="0" smtClean="0"/>
              <a:t>][Browse]</a:t>
            </a:r>
            <a:r>
              <a:rPr lang="zh-TW" altLang="en-US" sz="3200" dirty="0" smtClean="0"/>
              <a:t>載入</a:t>
            </a:r>
            <a:r>
              <a:rPr lang="zh-TW" altLang="en-US" sz="3200" dirty="0"/>
              <a:t>私鑰</a:t>
            </a:r>
            <a:r>
              <a:rPr lang="en-US" altLang="zh-TW" sz="3200" dirty="0"/>
              <a:t>(</a:t>
            </a:r>
            <a:r>
              <a:rPr lang="en-US" altLang="zh-TW" sz="3200" dirty="0" err="1"/>
              <a:t>ppk</a:t>
            </a:r>
            <a:r>
              <a:rPr lang="zh-TW" altLang="en-US" sz="3200" dirty="0"/>
              <a:t>檔</a:t>
            </a:r>
            <a:r>
              <a:rPr lang="en-US" altLang="zh-TW" sz="3200" dirty="0" smtClean="0"/>
              <a:t>)</a:t>
            </a:r>
          </a:p>
          <a:p>
            <a:r>
              <a:rPr lang="en-US" altLang="zh-TW" sz="3200" dirty="0"/>
              <a:t>[Connection][Data][Auto-login username]</a:t>
            </a:r>
            <a:r>
              <a:rPr lang="zh-TW" altLang="en-US" sz="3200" dirty="0"/>
              <a:t>帳號</a:t>
            </a:r>
            <a:endParaRPr lang="en-US" altLang="zh-TW" sz="3200" dirty="0" smtClean="0"/>
          </a:p>
          <a:p>
            <a:endParaRPr lang="zh-TW" altLang="en-US" sz="3200" dirty="0"/>
          </a:p>
        </p:txBody>
      </p:sp>
      <p:grpSp>
        <p:nvGrpSpPr>
          <p:cNvPr id="18" name="群組 17"/>
          <p:cNvGrpSpPr/>
          <p:nvPr/>
        </p:nvGrpSpPr>
        <p:grpSpPr>
          <a:xfrm>
            <a:off x="159793" y="3736138"/>
            <a:ext cx="10646506" cy="1323439"/>
            <a:chOff x="934001" y="4120045"/>
            <a:chExt cx="10646506" cy="1323439"/>
          </a:xfrm>
        </p:grpSpPr>
        <p:sp>
          <p:nvSpPr>
            <p:cNvPr id="13" name="矩形 12"/>
            <p:cNvSpPr/>
            <p:nvPr/>
          </p:nvSpPr>
          <p:spPr>
            <a:xfrm>
              <a:off x="934001" y="4135433"/>
              <a:ext cx="4229043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TW" sz="3600" dirty="0" smtClean="0"/>
                <a:t>1.</a:t>
              </a:r>
              <a:r>
                <a:rPr lang="zh-TW" altLang="en-US" sz="3600" dirty="0" smtClean="0"/>
                <a:t>將</a:t>
              </a:r>
              <a:r>
                <a:rPr lang="zh-TW" altLang="en-US" sz="3600" dirty="0">
                  <a:solidFill>
                    <a:srgbClr val="FF0000"/>
                  </a:solidFill>
                </a:rPr>
                <a:t>公鑰</a:t>
              </a:r>
              <a:r>
                <a:rPr lang="zh-TW" altLang="en-US" sz="3600" dirty="0"/>
                <a:t>內容複製到</a:t>
              </a:r>
              <a:endParaRPr lang="zh-TW" altLang="en-US" sz="36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6645117" y="4120045"/>
              <a:ext cx="4935390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zh-TW" altLang="en-US" sz="4000" dirty="0" smtClean="0">
                  <a:solidFill>
                    <a:prstClr val="black"/>
                  </a:solidFill>
                </a:rPr>
                <a:t>登入帳號</a:t>
              </a:r>
              <a:endParaRPr lang="en-US" altLang="zh-TW" sz="4000" dirty="0" smtClean="0">
                <a:solidFill>
                  <a:prstClr val="black"/>
                </a:solidFill>
              </a:endParaRPr>
            </a:p>
            <a:p>
              <a:pPr lvl="0"/>
              <a:r>
                <a:rPr lang="en-US" altLang="zh-TW" sz="4000" dirty="0" smtClean="0">
                  <a:solidFill>
                    <a:prstClr val="black"/>
                  </a:solidFill>
                </a:rPr>
                <a:t>~/.</a:t>
              </a:r>
              <a:r>
                <a:rPr lang="en-US" altLang="zh-TW" sz="4000" dirty="0" err="1">
                  <a:solidFill>
                    <a:prstClr val="black"/>
                  </a:solidFill>
                </a:rPr>
                <a:t>ssh</a:t>
              </a:r>
              <a:r>
                <a:rPr lang="en-US" altLang="zh-TW" sz="4000" dirty="0">
                  <a:solidFill>
                    <a:prstClr val="black"/>
                  </a:solidFill>
                </a:rPr>
                <a:t>/</a:t>
              </a:r>
              <a:r>
                <a:rPr lang="en-US" altLang="zh-TW" sz="4000" dirty="0" err="1">
                  <a:solidFill>
                    <a:prstClr val="black"/>
                  </a:solidFill>
                </a:rPr>
                <a:t>authorized_key</a:t>
              </a:r>
              <a:r>
                <a:rPr lang="zh-TW" altLang="en-US" sz="4000" dirty="0">
                  <a:solidFill>
                    <a:prstClr val="black"/>
                  </a:solidFill>
                </a:rPr>
                <a:t> </a:t>
              </a:r>
              <a:endParaRPr lang="zh-TW" altLang="en-US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17" name="直線單箭頭接點 16"/>
            <p:cNvCxnSpPr/>
            <p:nvPr/>
          </p:nvCxnSpPr>
          <p:spPr>
            <a:xfrm>
              <a:off x="5099125" y="4376422"/>
              <a:ext cx="154599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163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963427" y="419548"/>
            <a:ext cx="10312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200" dirty="0" smtClean="0"/>
              <a:t>本例到</a:t>
            </a:r>
            <a:r>
              <a:rPr lang="en-US" altLang="zh-TW" sz="3200" dirty="0" smtClean="0"/>
              <a:t>[data(D:)][key]</a:t>
            </a:r>
            <a:r>
              <a:rPr lang="zh-TW" altLang="en-US" sz="3200" dirty="0" smtClean="0"/>
              <a:t>選</a:t>
            </a:r>
            <a:r>
              <a:rPr lang="en-US" altLang="zh-TW" sz="3200" dirty="0" smtClean="0"/>
              <a:t>putty-public-key,</a:t>
            </a:r>
            <a:r>
              <a:rPr lang="zh-TW" altLang="en-US" sz="3200" dirty="0" smtClean="0"/>
              <a:t>用記事本將其開啟</a:t>
            </a:r>
            <a:endParaRPr lang="zh-TW" altLang="en-US" sz="3200" dirty="0"/>
          </a:p>
        </p:txBody>
      </p:sp>
      <p:grpSp>
        <p:nvGrpSpPr>
          <p:cNvPr id="7" name="群組 6"/>
          <p:cNvGrpSpPr/>
          <p:nvPr/>
        </p:nvGrpSpPr>
        <p:grpSpPr>
          <a:xfrm>
            <a:off x="963427" y="1349336"/>
            <a:ext cx="10148149" cy="5116010"/>
            <a:chOff x="963427" y="1349336"/>
            <a:chExt cx="10148149" cy="511601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63427" y="1349336"/>
              <a:ext cx="10148149" cy="511601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7239897" y="3550024"/>
              <a:ext cx="2162288" cy="45182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0741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群組 8"/>
          <p:cNvGrpSpPr/>
          <p:nvPr/>
        </p:nvGrpSpPr>
        <p:grpSpPr>
          <a:xfrm>
            <a:off x="420214" y="859002"/>
            <a:ext cx="11531532" cy="5531039"/>
            <a:chOff x="420214" y="859002"/>
            <a:chExt cx="11531532" cy="5531039"/>
          </a:xfrm>
        </p:grpSpPr>
        <p:grpSp>
          <p:nvGrpSpPr>
            <p:cNvPr id="5" name="群組 4"/>
            <p:cNvGrpSpPr/>
            <p:nvPr/>
          </p:nvGrpSpPr>
          <p:grpSpPr>
            <a:xfrm>
              <a:off x="3786692" y="859002"/>
              <a:ext cx="8165054" cy="5531039"/>
              <a:chOff x="3786692" y="859002"/>
              <a:chExt cx="8165054" cy="5531039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76026" y="859002"/>
                <a:ext cx="7921488" cy="5531039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3786692" y="2194560"/>
                <a:ext cx="8165054" cy="30766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7" name="直線單箭頭接點 6"/>
            <p:cNvCxnSpPr/>
            <p:nvPr/>
          </p:nvCxnSpPr>
          <p:spPr>
            <a:xfrm>
              <a:off x="2205318" y="2194560"/>
              <a:ext cx="1581374" cy="828339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420214" y="1295949"/>
              <a:ext cx="269817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紅框內的內容與</a:t>
              </a:r>
              <a:endParaRPr lang="en-US" altLang="zh-TW" sz="2800" dirty="0" smtClean="0">
                <a:solidFill>
                  <a:srgbClr val="FF0000"/>
                </a:solidFill>
              </a:endParaRPr>
            </a:p>
            <a:p>
              <a:r>
                <a:rPr lang="zh-TW" altLang="en-US" sz="2800" dirty="0" smtClean="0">
                  <a:solidFill>
                    <a:srgbClr val="FF0000"/>
                  </a:solidFill>
                </a:rPr>
                <a:t>選取內容一致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3643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Putty</a:t>
            </a:r>
            <a:r>
              <a:rPr lang="zh-TW" altLang="en-US" dirty="0"/>
              <a:t>正常進入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bigred@118.163.47.126</a:t>
            </a:r>
            <a:r>
              <a:rPr lang="en-US" altLang="zh-TW" dirty="0"/>
              <a:t> –p </a:t>
            </a:r>
            <a:r>
              <a:rPr lang="en-US" altLang="zh-TW" dirty="0" smtClean="0"/>
              <a:t>22168</a:t>
            </a:r>
          </a:p>
          <a:p>
            <a:r>
              <a:rPr lang="zh-TW" altLang="en-US" dirty="0" smtClean="0">
                <a:solidFill>
                  <a:prstClr val="black"/>
                </a:solidFill>
              </a:rPr>
              <a:t>將公鑰 內容 複製到</a:t>
            </a:r>
            <a:r>
              <a:rPr lang="en-US" altLang="zh-TW" dirty="0" smtClean="0">
                <a:solidFill>
                  <a:prstClr val="black"/>
                </a:solidFill>
              </a:rPr>
              <a:t>~/.</a:t>
            </a:r>
            <a:r>
              <a:rPr lang="en-US" altLang="zh-TW" dirty="0" err="1" smtClean="0">
                <a:solidFill>
                  <a:prstClr val="black"/>
                </a:solidFill>
              </a:rPr>
              <a:t>ssh</a:t>
            </a:r>
            <a:r>
              <a:rPr lang="en-US" altLang="zh-TW" dirty="0" smtClean="0">
                <a:solidFill>
                  <a:prstClr val="black"/>
                </a:solidFill>
              </a:rPr>
              <a:t>/</a:t>
            </a:r>
            <a:r>
              <a:rPr lang="en-US" altLang="zh-TW" dirty="0" err="1" smtClean="0">
                <a:solidFill>
                  <a:prstClr val="black"/>
                </a:solidFill>
              </a:rPr>
              <a:t>authorized_key</a:t>
            </a:r>
            <a:r>
              <a:rPr lang="zh-TW" altLang="en-US" dirty="0">
                <a:solidFill>
                  <a:prstClr val="black"/>
                </a:solidFill>
              </a:rPr>
              <a:t>檔</a:t>
            </a:r>
            <a:r>
              <a:rPr lang="zh-TW" altLang="en-US" dirty="0" smtClean="0">
                <a:solidFill>
                  <a:prstClr val="black"/>
                </a:solidFill>
              </a:rPr>
              <a:t>內 </a:t>
            </a:r>
            <a:endParaRPr lang="zh-TW" altLang="en-US" sz="1100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68902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本例</a:t>
            </a:r>
            <a:r>
              <a:rPr lang="en-US" altLang="zh-TW" dirty="0" smtClean="0"/>
              <a:t>putty hostname(</a:t>
            </a:r>
            <a:r>
              <a:rPr lang="en-US" altLang="zh-TW" dirty="0" smtClean="0">
                <a:hlinkClick r:id="rId2"/>
              </a:rPr>
              <a:t>118.163.47.126</a:t>
            </a:r>
            <a:r>
              <a:rPr lang="en-US" altLang="zh-TW" dirty="0" smtClean="0"/>
              <a:t>)</a:t>
            </a:r>
            <a:r>
              <a:rPr lang="en-US" altLang="zh-TW" dirty="0" smtClean="0"/>
              <a:t> </a:t>
            </a:r>
            <a:r>
              <a:rPr lang="zh-TW" altLang="en-US" dirty="0" smtClean="0"/>
              <a:t>與 </a:t>
            </a:r>
            <a:r>
              <a:rPr lang="en-US" altLang="zh-TW" dirty="0" smtClean="0"/>
              <a:t>port(22168)</a:t>
            </a:r>
            <a:r>
              <a:rPr lang="zh-TW" altLang="en-US" dirty="0" smtClean="0"/>
              <a:t>已存成</a:t>
            </a:r>
            <a:r>
              <a:rPr lang="en-US" altLang="zh-TW" dirty="0" smtClean="0"/>
              <a:t>202008,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[202008]</a:t>
            </a:r>
            <a:r>
              <a:rPr lang="zh-TW" altLang="en-US" dirty="0" smtClean="0"/>
              <a:t>再選</a:t>
            </a:r>
            <a:r>
              <a:rPr lang="en-US" altLang="zh-TW" dirty="0" smtClean="0"/>
              <a:t>[open]</a:t>
            </a:r>
            <a:br>
              <a:rPr lang="en-US" altLang="zh-TW" dirty="0" smtClean="0"/>
            </a:br>
            <a:r>
              <a:rPr lang="zh-TW" altLang="en-US" dirty="0" smtClean="0"/>
              <a:t>登入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4109329" y="1474989"/>
            <a:ext cx="5327169" cy="5248540"/>
            <a:chOff x="4109329" y="1474989"/>
            <a:chExt cx="5327169" cy="524854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9329" y="1474989"/>
              <a:ext cx="5327169" cy="524854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927464" y="4303059"/>
              <a:ext cx="1194098" cy="34424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239896" y="6347012"/>
              <a:ext cx="1140311" cy="37651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00886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輸入帳號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256244" y="983885"/>
            <a:ext cx="9950752" cy="5513733"/>
            <a:chOff x="1256244" y="983885"/>
            <a:chExt cx="9950752" cy="551373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56244" y="1561595"/>
              <a:ext cx="9950752" cy="4936023"/>
            </a:xfrm>
            <a:prstGeom prst="rect">
              <a:avLst/>
            </a:prstGeom>
          </p:spPr>
        </p:pic>
        <p:cxnSp>
          <p:nvCxnSpPr>
            <p:cNvPr id="5" name="直線單箭頭接點 4"/>
            <p:cNvCxnSpPr/>
            <p:nvPr/>
          </p:nvCxnSpPr>
          <p:spPr>
            <a:xfrm flipH="1">
              <a:off x="5109882" y="1204856"/>
              <a:ext cx="1990165" cy="101121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6960198" y="983885"/>
              <a:ext cx="20313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3600" dirty="0" smtClean="0">
                  <a:solidFill>
                    <a:srgbClr val="FF0000"/>
                  </a:solidFill>
                </a:rPr>
                <a:t>輸入帳號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9224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輸入密碼</a:t>
            </a:r>
            <a:r>
              <a:rPr lang="en-US" altLang="zh-TW" dirty="0" smtClean="0"/>
              <a:t>,</a:t>
            </a:r>
            <a:r>
              <a:rPr lang="zh-TW" altLang="en-US" dirty="0" smtClean="0"/>
              <a:t>登入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85" y="2528844"/>
            <a:ext cx="11240429" cy="265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29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543391" cy="178640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查看</a:t>
            </a:r>
            <a:r>
              <a:rPr lang="en-US" altLang="zh-TW" dirty="0">
                <a:solidFill>
                  <a:prstClr val="black"/>
                </a:solidFill>
              </a:rPr>
              <a:t>~/.</a:t>
            </a:r>
            <a:r>
              <a:rPr lang="en-US" altLang="zh-TW" dirty="0" err="1">
                <a:solidFill>
                  <a:prstClr val="black"/>
                </a:solidFill>
              </a:rPr>
              <a:t>ssh</a:t>
            </a:r>
            <a:r>
              <a:rPr lang="en-US" altLang="zh-TW" dirty="0">
                <a:solidFill>
                  <a:prstClr val="black"/>
                </a:solidFill>
              </a:rPr>
              <a:t>/</a:t>
            </a:r>
            <a:r>
              <a:rPr lang="en-US" altLang="zh-TW" dirty="0" err="1">
                <a:solidFill>
                  <a:prstClr val="black"/>
                </a:solidFill>
              </a:rPr>
              <a:t>authorized_key</a:t>
            </a:r>
            <a:r>
              <a:rPr lang="zh-TW" altLang="en-US" dirty="0">
                <a:solidFill>
                  <a:prstClr val="black"/>
                </a:solidFill>
              </a:rPr>
              <a:t>檔</a:t>
            </a:r>
            <a:r>
              <a:rPr lang="zh-TW" altLang="en-US" dirty="0" smtClean="0">
                <a:solidFill>
                  <a:prstClr val="black"/>
                </a:solidFill>
              </a:rPr>
              <a:t>內容</a:t>
            </a:r>
            <a:r>
              <a:rPr lang="en-US" altLang="zh-TW" dirty="0" smtClean="0">
                <a:solidFill>
                  <a:prstClr val="black"/>
                </a:solidFill>
              </a:rPr>
              <a:t>,</a:t>
            </a:r>
            <a:r>
              <a:rPr lang="zh-TW" altLang="en-US" dirty="0" smtClean="0">
                <a:solidFill>
                  <a:prstClr val="black"/>
                </a:solidFill>
              </a:rPr>
              <a:t>編輯此檔內容</a:t>
            </a:r>
            <a:r>
              <a:rPr lang="en-US" altLang="zh-TW" dirty="0" smtClean="0">
                <a:solidFill>
                  <a:prstClr val="black"/>
                </a:solidFill>
              </a:rPr>
              <a:t>(</a:t>
            </a:r>
            <a:r>
              <a:rPr lang="zh-TW" altLang="en-US" dirty="0" smtClean="0">
                <a:solidFill>
                  <a:prstClr val="black"/>
                </a:solidFill>
              </a:rPr>
              <a:t>將公鑰複製此檔內容後</a:t>
            </a:r>
            <a:r>
              <a:rPr lang="en-US" altLang="zh-TW" dirty="0" smtClean="0">
                <a:solidFill>
                  <a:prstClr val="black"/>
                </a:solidFill>
              </a:rPr>
              <a:t>,</a:t>
            </a:r>
            <a:r>
              <a:rPr lang="zh-TW" altLang="en-US" dirty="0" smtClean="0">
                <a:solidFill>
                  <a:prstClr val="black"/>
                </a:solidFill>
              </a:rPr>
              <a:t>既有內容不改</a:t>
            </a:r>
            <a:r>
              <a:rPr lang="en-US" altLang="zh-TW" dirty="0" smtClean="0">
                <a:solidFill>
                  <a:prstClr val="black"/>
                </a:solidFill>
              </a:rPr>
              <a:t>;</a:t>
            </a:r>
            <a:r>
              <a:rPr lang="zh-TW" altLang="en-US" dirty="0" smtClean="0">
                <a:solidFill>
                  <a:prstClr val="black"/>
                </a:solidFill>
              </a:rPr>
              <a:t>此檔若無內容</a:t>
            </a:r>
            <a:r>
              <a:rPr lang="en-US" altLang="zh-TW" dirty="0" smtClean="0">
                <a:solidFill>
                  <a:prstClr val="black"/>
                </a:solidFill>
              </a:rPr>
              <a:t>,</a:t>
            </a:r>
            <a:r>
              <a:rPr lang="zh-TW" altLang="en-US" dirty="0" smtClean="0">
                <a:solidFill>
                  <a:prstClr val="black"/>
                </a:solidFill>
              </a:rPr>
              <a:t>亦將公鑰複製於此檔</a:t>
            </a:r>
            <a:r>
              <a:rPr lang="en-US" altLang="zh-TW" dirty="0" smtClean="0">
                <a:solidFill>
                  <a:prstClr val="black"/>
                </a:solidFill>
              </a:rPr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38" y="2442406"/>
            <a:ext cx="11464312" cy="245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9129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看到既有內容</a:t>
            </a:r>
            <a:r>
              <a:rPr lang="en-US" altLang="zh-TW" dirty="0" smtClean="0"/>
              <a:t>,</a:t>
            </a:r>
            <a:r>
              <a:rPr lang="zh-TW" altLang="en-US" dirty="0" smtClean="0"/>
              <a:t>游標移到內容的下一列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8" y="2326510"/>
            <a:ext cx="11419237" cy="1998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627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切換到記事本</a:t>
            </a:r>
            <a:r>
              <a:rPr lang="en-US" altLang="zh-TW" dirty="0" smtClean="0"/>
              <a:t>,</a:t>
            </a:r>
            <a:r>
              <a:rPr lang="zh-TW" altLang="en-US" dirty="0" smtClean="0"/>
              <a:t>選取內容</a:t>
            </a:r>
            <a:r>
              <a:rPr lang="en-US" altLang="zh-TW" dirty="0" smtClean="0"/>
              <a:t>,</a:t>
            </a:r>
            <a:r>
              <a:rPr lang="zh-TW" altLang="en-US" dirty="0" smtClean="0"/>
              <a:t>呈現反白</a:t>
            </a:r>
            <a:r>
              <a:rPr lang="en-US" altLang="zh-TW" dirty="0" smtClean="0"/>
              <a:t>,</a:t>
            </a:r>
            <a:r>
              <a:rPr lang="zh-TW" altLang="en-US" dirty="0" smtClean="0"/>
              <a:t>按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err="1" smtClean="0"/>
              <a:t>Ctrl+c</a:t>
            </a:r>
            <a:r>
              <a:rPr lang="zh-TW" altLang="en-US" dirty="0" smtClean="0"/>
              <a:t>複製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303" y="1422379"/>
            <a:ext cx="7598969" cy="499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205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7.</a:t>
            </a:r>
            <a:r>
              <a:rPr lang="zh-TW" altLang="en-US" dirty="0" smtClean="0"/>
              <a:t>切換到</a:t>
            </a:r>
            <a:r>
              <a:rPr lang="en-US" altLang="zh-TW" dirty="0">
                <a:solidFill>
                  <a:prstClr val="black"/>
                </a:solidFill>
              </a:rPr>
              <a:t>~/.</a:t>
            </a:r>
            <a:r>
              <a:rPr lang="en-US" altLang="zh-TW" dirty="0" err="1">
                <a:solidFill>
                  <a:prstClr val="black"/>
                </a:solidFill>
              </a:rPr>
              <a:t>ssh</a:t>
            </a:r>
            <a:r>
              <a:rPr lang="en-US" altLang="zh-TW" dirty="0">
                <a:solidFill>
                  <a:prstClr val="black"/>
                </a:solidFill>
              </a:rPr>
              <a:t>/</a:t>
            </a:r>
            <a:r>
              <a:rPr lang="en-US" altLang="zh-TW" dirty="0" err="1">
                <a:solidFill>
                  <a:prstClr val="black"/>
                </a:solidFill>
              </a:rPr>
              <a:t>authorized_key</a:t>
            </a:r>
            <a:r>
              <a:rPr lang="zh-TW" altLang="en-US" dirty="0" smtClean="0">
                <a:solidFill>
                  <a:prstClr val="black"/>
                </a:solidFill>
              </a:rPr>
              <a:t>檔</a:t>
            </a:r>
            <a:r>
              <a:rPr lang="en-US" altLang="zh-TW" dirty="0" smtClean="0">
                <a:solidFill>
                  <a:prstClr val="black"/>
                </a:solidFill>
              </a:rPr>
              <a:t>,</a:t>
            </a:r>
            <a:r>
              <a:rPr lang="zh-TW" altLang="en-US" dirty="0" smtClean="0">
                <a:solidFill>
                  <a:prstClr val="black"/>
                </a:solidFill>
              </a:rPr>
              <a:t>按</a:t>
            </a:r>
            <a:r>
              <a:rPr lang="zh-TW" altLang="en-US" dirty="0" smtClean="0"/>
              <a:t>滑鼠</a:t>
            </a:r>
            <a:r>
              <a:rPr lang="zh-TW" altLang="en-US" dirty="0" smtClean="0"/>
              <a:t>右</a:t>
            </a:r>
            <a:r>
              <a:rPr lang="zh-TW" altLang="en-US" dirty="0" smtClean="0"/>
              <a:t>鍵</a:t>
            </a:r>
            <a:r>
              <a:rPr lang="en-US" altLang="zh-TW" dirty="0" smtClean="0"/>
              <a:t>(</a:t>
            </a:r>
            <a:r>
              <a:rPr lang="zh-TW" altLang="en-US" dirty="0" smtClean="0"/>
              <a:t>複製到游標處</a:t>
            </a:r>
            <a:r>
              <a:rPr lang="en-US" altLang="zh-TW" dirty="0" smtClean="0"/>
              <a:t>-</a:t>
            </a:r>
            <a:r>
              <a:rPr lang="zh-TW" altLang="en-US" dirty="0" smtClean="0"/>
              <a:t>往後添加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687" y="2635861"/>
            <a:ext cx="11595217" cy="1473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02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zh-TW" altLang="en-US" dirty="0"/>
              <a:t>下載</a:t>
            </a:r>
            <a:r>
              <a:rPr lang="en-US" altLang="zh-TW" dirty="0" err="1" smtClean="0"/>
              <a:t>PUTTYgen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0607" y="3602038"/>
            <a:ext cx="11370833" cy="1655762"/>
          </a:xfrm>
        </p:spPr>
        <p:txBody>
          <a:bodyPr>
            <a:normAutofit/>
          </a:bodyPr>
          <a:lstStyle/>
          <a:p>
            <a:r>
              <a:rPr lang="zh-TW" altLang="en-US" sz="2800" b="1" dirty="0"/>
              <a:t>下載 </a:t>
            </a:r>
            <a:r>
              <a:rPr lang="en-US" altLang="zh-TW" sz="2800" b="1" dirty="0" err="1"/>
              <a:t>PuTTYgen</a:t>
            </a:r>
            <a:endParaRPr lang="en-US" altLang="zh-TW" sz="2800" b="1" dirty="0"/>
          </a:p>
          <a:p>
            <a:pPr lvl="1"/>
            <a:r>
              <a:rPr lang="zh-TW" altLang="en-US" sz="2400" dirty="0"/>
              <a:t>前往 </a:t>
            </a:r>
            <a:r>
              <a:rPr lang="en-US" altLang="zh-TW" sz="2400" dirty="0" err="1">
                <a:hlinkClick r:id="rId2" tooltip="PuTTY Download Page"/>
              </a:rPr>
              <a:t>PuTTY</a:t>
            </a:r>
            <a:r>
              <a:rPr lang="en-US" altLang="zh-TW" sz="2400" dirty="0">
                <a:hlinkClick r:id="rId2" tooltip="PuTTY Download Page"/>
              </a:rPr>
              <a:t> Download </a:t>
            </a:r>
            <a:r>
              <a:rPr lang="en-US" altLang="zh-TW" sz="2400" dirty="0" smtClean="0">
                <a:hlinkClick r:id="rId2" tooltip="PuTTY Download Page"/>
              </a:rPr>
              <a:t>Page</a:t>
            </a:r>
            <a:r>
              <a:rPr lang="en-US" altLang="zh-TW" sz="2400" dirty="0"/>
              <a:t> </a:t>
            </a:r>
            <a:r>
              <a:rPr lang="en-US" altLang="zh-TW" sz="2400" dirty="0" smtClean="0"/>
              <a:t> (</a:t>
            </a:r>
            <a:r>
              <a:rPr lang="en-US" altLang="zh-TW" sz="2400" dirty="0">
                <a:hlinkClick r:id="rId3"/>
              </a:rPr>
              <a:t>https://www.chiark.greenend.org.uk/~sgtatham/putty/latest.html</a:t>
            </a:r>
            <a:r>
              <a:rPr lang="en-US" altLang="zh-TW" sz="2400" dirty="0"/>
              <a:t>)</a:t>
            </a:r>
            <a:r>
              <a:rPr lang="zh-TW" altLang="en-US" sz="2400" dirty="0"/>
              <a:t>頁面，點擊下載最新版本綠色區塊中的「</a:t>
            </a:r>
            <a:r>
              <a:rPr lang="en-US" altLang="zh-TW" sz="2400" dirty="0"/>
              <a:t>puttygen.exe</a:t>
            </a:r>
            <a:r>
              <a:rPr lang="zh-TW" altLang="en-US" sz="2400" dirty="0" smtClean="0"/>
              <a:t>」。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69445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7287" y="494217"/>
            <a:ext cx="2722581" cy="1216249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8.</a:t>
            </a:r>
            <a:r>
              <a:rPr lang="zh-TW" altLang="en-US" dirty="0" smtClean="0"/>
              <a:t>按</a:t>
            </a:r>
            <a:r>
              <a:rPr lang="en-US" altLang="zh-TW" dirty="0" err="1" smtClean="0"/>
              <a:t>Ctrl+x</a:t>
            </a:r>
            <a:r>
              <a:rPr lang="en-US" altLang="zh-TW" dirty="0" smtClean="0"/>
              <a:t>;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/>
              <a:t>輸入</a:t>
            </a:r>
            <a:r>
              <a:rPr lang="en-US" altLang="zh-TW" dirty="0" smtClean="0"/>
              <a:t>y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1570616" y="182245"/>
            <a:ext cx="10197288" cy="6261586"/>
            <a:chOff x="1570616" y="182245"/>
            <a:chExt cx="10197288" cy="626158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4410" y="182245"/>
              <a:ext cx="9053494" cy="6261586"/>
            </a:xfrm>
            <a:prstGeom prst="rect">
              <a:avLst/>
            </a:prstGeom>
          </p:spPr>
        </p:pic>
        <p:cxnSp>
          <p:nvCxnSpPr>
            <p:cNvPr id="5" name="直線單箭頭接點 4"/>
            <p:cNvCxnSpPr/>
            <p:nvPr/>
          </p:nvCxnSpPr>
          <p:spPr>
            <a:xfrm>
              <a:off x="1990165" y="5905948"/>
              <a:ext cx="828339" cy="172123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1570616" y="5637007"/>
              <a:ext cx="3930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600" dirty="0" smtClean="0">
                  <a:solidFill>
                    <a:srgbClr val="FF0000"/>
                  </a:solidFill>
                </a:rPr>
                <a:t>y</a:t>
              </a:r>
              <a:endParaRPr lang="zh-TW" altLang="en-US" sz="3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0777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44245" y="365125"/>
            <a:ext cx="3377901" cy="132556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9.</a:t>
            </a:r>
            <a:r>
              <a:rPr lang="zh-TW" altLang="en-US" dirty="0" smtClean="0"/>
              <a:t>按</a:t>
            </a:r>
            <a:r>
              <a:rPr lang="en-US" altLang="zh-TW" dirty="0" smtClean="0"/>
              <a:t>[Enter]</a:t>
            </a:r>
            <a:br>
              <a:rPr lang="en-US" altLang="zh-TW" dirty="0" smtClean="0"/>
            </a:br>
            <a:r>
              <a:rPr lang="zh-TW" altLang="en-US" dirty="0"/>
              <a:t>原</a:t>
            </a:r>
            <a:r>
              <a:rPr lang="zh-TW" altLang="en-US" dirty="0" smtClean="0"/>
              <a:t>檔名覆寫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181" y="365125"/>
            <a:ext cx="8643796" cy="5981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6244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10.</a:t>
            </a:r>
            <a:r>
              <a:rPr lang="zh-TW" altLang="en-US" dirty="0" smtClean="0"/>
              <a:t>覆寫完成</a:t>
            </a:r>
            <a:r>
              <a:rPr lang="en-US" altLang="zh-TW" dirty="0" smtClean="0"/>
              <a:t>(</a:t>
            </a:r>
            <a:r>
              <a:rPr lang="zh-TW" altLang="en-US" dirty="0" smtClean="0"/>
              <a:t>已將</a:t>
            </a:r>
            <a:r>
              <a:rPr lang="en-US" altLang="zh-TW" dirty="0" smtClean="0"/>
              <a:t>putty</a:t>
            </a:r>
            <a:r>
              <a:rPr lang="zh-TW" altLang="en-US" dirty="0" smtClean="0">
                <a:solidFill>
                  <a:srgbClr val="FF0000"/>
                </a:solidFill>
              </a:rPr>
              <a:t>公鑰</a:t>
            </a:r>
            <a:r>
              <a:rPr lang="zh-TW" altLang="en-US" dirty="0" smtClean="0"/>
              <a:t>複製到要登入帳號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47" y="2326969"/>
            <a:ext cx="11207019" cy="16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6453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重新設定 </a:t>
            </a:r>
            <a:r>
              <a:rPr lang="en-US" altLang="zh-TW" dirty="0" smtClean="0"/>
              <a:t>putty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bigred@118.163.47.126</a:t>
            </a:r>
            <a:r>
              <a:rPr lang="en-US" altLang="zh-TW" dirty="0"/>
              <a:t> –p </a:t>
            </a:r>
            <a:r>
              <a:rPr lang="en-US" altLang="zh-TW" dirty="0" smtClean="0"/>
              <a:t>22168</a:t>
            </a:r>
          </a:p>
          <a:p>
            <a:r>
              <a:rPr lang="zh-TW" altLang="en-US" dirty="0" smtClean="0"/>
              <a:t>載入私鑰</a:t>
            </a:r>
            <a:r>
              <a:rPr lang="en-US" altLang="zh-TW" dirty="0" smtClean="0"/>
              <a:t>(</a:t>
            </a:r>
            <a:r>
              <a:rPr lang="zh-TW" altLang="en-US" dirty="0" smtClean="0"/>
              <a:t>可免密碼登入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[</a:t>
            </a:r>
            <a:r>
              <a:rPr lang="en-US" altLang="zh-TW" dirty="0"/>
              <a:t>Connection][SSH][</a:t>
            </a:r>
            <a:r>
              <a:rPr lang="en-US" altLang="zh-TW" dirty="0" err="1"/>
              <a:t>Auth</a:t>
            </a:r>
            <a:r>
              <a:rPr lang="en-US" altLang="zh-TW" dirty="0"/>
              <a:t>][Browse]</a:t>
            </a:r>
            <a:r>
              <a:rPr lang="zh-TW" altLang="en-US" dirty="0"/>
              <a:t>載入私鑰</a:t>
            </a:r>
            <a:r>
              <a:rPr lang="en-US" altLang="zh-TW" dirty="0"/>
              <a:t>(</a:t>
            </a:r>
            <a:r>
              <a:rPr lang="en-US" altLang="zh-TW" dirty="0" err="1"/>
              <a:t>ppk</a:t>
            </a:r>
            <a:r>
              <a:rPr lang="zh-TW" altLang="en-US" dirty="0"/>
              <a:t>檔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設定帳號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,</a:t>
            </a:r>
            <a:r>
              <a:rPr lang="zh-TW" altLang="en-US" dirty="0" smtClean="0"/>
              <a:t>可免帳號登入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[Connection][Data][Auto-login username]</a:t>
            </a:r>
            <a:r>
              <a:rPr lang="zh-TW" altLang="en-US" dirty="0" smtClean="0"/>
              <a:t>帳號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zh-TW" altLang="en-US" dirty="0" smtClean="0"/>
              <a:t>以下先示範 </a:t>
            </a:r>
            <a:r>
              <a:rPr lang="zh-TW" altLang="en-US" dirty="0" smtClean="0">
                <a:solidFill>
                  <a:srgbClr val="FF0000"/>
                </a:solidFill>
              </a:rPr>
              <a:t>免密碼登入</a:t>
            </a:r>
            <a:r>
              <a:rPr lang="en-US" altLang="zh-TW" dirty="0" smtClean="0"/>
              <a:t>(</a:t>
            </a:r>
            <a:r>
              <a:rPr lang="zh-TW" altLang="en-US" sz="3200" b="1" dirty="0" smtClean="0">
                <a:solidFill>
                  <a:srgbClr val="FF0000"/>
                </a:solidFill>
              </a:rPr>
              <a:t>未</a:t>
            </a:r>
            <a:r>
              <a:rPr lang="zh-TW" altLang="en-US" dirty="0" smtClean="0"/>
              <a:t>設定帳號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69493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62579" y="365125"/>
            <a:ext cx="3356385" cy="4346724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1.</a:t>
            </a:r>
            <a:r>
              <a:rPr lang="zh-TW" altLang="en-US" dirty="0" smtClean="0"/>
              <a:t>進入</a:t>
            </a:r>
            <a:r>
              <a:rPr lang="en-US" altLang="zh-TW" dirty="0" smtClean="0"/>
              <a:t>putty</a:t>
            </a:r>
            <a:r>
              <a:rPr lang="en-US" altLang="zh-TW" dirty="0"/>
              <a:t>, </a:t>
            </a:r>
            <a:r>
              <a:rPr lang="zh-TW" altLang="en-US" dirty="0"/>
              <a:t>選</a:t>
            </a:r>
            <a:r>
              <a:rPr lang="en-US" altLang="zh-TW" dirty="0" smtClean="0"/>
              <a:t>[Connection]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[SSH]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066300" y="243174"/>
            <a:ext cx="6473924" cy="6394294"/>
            <a:chOff x="4066300" y="243174"/>
            <a:chExt cx="6473924" cy="6394294"/>
          </a:xfrm>
        </p:grpSpPr>
        <p:grpSp>
          <p:nvGrpSpPr>
            <p:cNvPr id="5" name="群組 4"/>
            <p:cNvGrpSpPr/>
            <p:nvPr/>
          </p:nvGrpSpPr>
          <p:grpSpPr>
            <a:xfrm>
              <a:off x="4066300" y="243174"/>
              <a:ext cx="6473924" cy="6394294"/>
              <a:chOff x="4066300" y="243174"/>
              <a:chExt cx="6473924" cy="6394294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6300" y="243174"/>
                <a:ext cx="6473924" cy="6394294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4163208" y="4421393"/>
                <a:ext cx="839097" cy="290456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400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4066300" y="3431689"/>
              <a:ext cx="1183432" cy="24742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800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72206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421828" cy="4077783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選</a:t>
            </a:r>
            <a:r>
              <a:rPr lang="en-US" altLang="zh-TW" dirty="0"/>
              <a:t>[</a:t>
            </a:r>
            <a:r>
              <a:rPr lang="en-US" altLang="zh-TW" dirty="0" err="1" smtClean="0"/>
              <a:t>Auth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[Browse]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577224" y="154391"/>
            <a:ext cx="6659014" cy="6569138"/>
            <a:chOff x="4577224" y="154391"/>
            <a:chExt cx="6659014" cy="6569138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77224" y="154391"/>
              <a:ext cx="6659014" cy="6569138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9897035" y="4163209"/>
              <a:ext cx="1339203" cy="47333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800" dirty="0" smtClean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776395" y="4830184"/>
              <a:ext cx="978946" cy="387275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07113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77932" cy="4583393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[Data(D:)][key]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zh-TW" altLang="en-US" dirty="0" smtClean="0"/>
              <a:t>內</a:t>
            </a:r>
            <a:r>
              <a:rPr lang="en-US" altLang="zh-TW" dirty="0" smtClean="0"/>
              <a:t>[</a:t>
            </a:r>
            <a:r>
              <a:rPr lang="en-US" altLang="zh-TW" dirty="0" smtClean="0"/>
              <a:t>putty-private-</a:t>
            </a:r>
            <a:r>
              <a:rPr lang="en-US" altLang="zh-TW" dirty="0" err="1" smtClean="0"/>
              <a:t>key.ppk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開啟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644237" y="365125"/>
            <a:ext cx="7242501" cy="6035675"/>
            <a:chOff x="3213932" y="1219142"/>
            <a:chExt cx="5951583" cy="441971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13932" y="1219142"/>
              <a:ext cx="5764136" cy="441971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292301" y="1420009"/>
              <a:ext cx="1764254" cy="451822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800" dirty="0" smtClean="0">
                  <a:solidFill>
                    <a:srgbClr val="FF0000"/>
                  </a:solidFill>
                </a:rPr>
                <a:t>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7013986" y="2291379"/>
              <a:ext cx="2151529" cy="46257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200" dirty="0" smtClean="0">
                  <a:solidFill>
                    <a:srgbClr val="FF0000"/>
                  </a:solidFill>
                </a:rPr>
                <a:t>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38682" y="5271247"/>
              <a:ext cx="1032734" cy="36761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78157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561216" cy="3798084"/>
          </a:xfrm>
        </p:spPr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私鑰</a:t>
            </a:r>
            <a:r>
              <a:rPr lang="zh-TW" altLang="en-US" dirty="0" smtClean="0"/>
              <a:t>檔選入</a:t>
            </a:r>
            <a:r>
              <a:rPr lang="en-US" altLang="zh-TW" dirty="0" smtClean="0"/>
              <a:t>,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[open]</a:t>
            </a:r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3775715" y="108767"/>
            <a:ext cx="6637167" cy="6507186"/>
            <a:chOff x="3775715" y="108767"/>
            <a:chExt cx="6637167" cy="650718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5715" y="108767"/>
              <a:ext cx="6637167" cy="650718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992009" y="4163209"/>
              <a:ext cx="2775473" cy="51636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691718" y="6078071"/>
              <a:ext cx="1323190" cy="53788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800" dirty="0" smtClean="0">
                  <a:solidFill>
                    <a:srgbClr val="FF0000"/>
                  </a:solidFill>
                </a:rPr>
                <a:t>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419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登入畫面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42" y="365125"/>
            <a:ext cx="7364740" cy="5949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6</a:t>
            </a:r>
            <a:r>
              <a:rPr lang="zh-TW" altLang="en-US" dirty="0" smtClean="0"/>
              <a:t>輸入帳號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err="1" smtClean="0"/>
              <a:t>bigred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9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934442" y="1027906"/>
            <a:ext cx="10699581" cy="5437440"/>
            <a:chOff x="934442" y="1027906"/>
            <a:chExt cx="10699581" cy="5437440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442" y="1534038"/>
              <a:ext cx="10699581" cy="4931308"/>
            </a:xfrm>
            <a:prstGeom prst="rect">
              <a:avLst/>
            </a:prstGeom>
          </p:spPr>
        </p:pic>
        <p:cxnSp>
          <p:nvCxnSpPr>
            <p:cNvPr id="5" name="直線單箭頭接點 4"/>
            <p:cNvCxnSpPr/>
            <p:nvPr/>
          </p:nvCxnSpPr>
          <p:spPr>
            <a:xfrm flipH="1">
              <a:off x="8240358" y="1280160"/>
              <a:ext cx="968188" cy="143076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9133242" y="1027906"/>
              <a:ext cx="44435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4000" dirty="0" smtClean="0">
                  <a:solidFill>
                    <a:srgbClr val="FF0000"/>
                  </a:solidFill>
                </a:rPr>
                <a:t>9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3397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6668" y="246791"/>
            <a:ext cx="11639774" cy="1325563"/>
          </a:xfrm>
        </p:spPr>
        <p:txBody>
          <a:bodyPr>
            <a:noAutofit/>
          </a:bodyPr>
          <a:lstStyle/>
          <a:p>
            <a:r>
              <a:rPr lang="zh-TW" altLang="en-US" sz="3200" dirty="0" smtClean="0">
                <a:hlinkClick r:id="rId2"/>
              </a:rPr>
              <a:t>到網址</a:t>
            </a:r>
            <a:r>
              <a:rPr lang="en-US" altLang="zh-TW" sz="3200" dirty="0" smtClean="0">
                <a:hlinkClick r:id="rId2"/>
              </a:rPr>
              <a:t>https</a:t>
            </a:r>
            <a:r>
              <a:rPr lang="en-US" altLang="zh-TW" sz="3200" dirty="0" smtClean="0">
                <a:hlinkClick r:id="rId2"/>
              </a:rPr>
              <a:t>://www.chiark.greenend.org.uk/~sgtatham/putty/latest.html</a:t>
            </a:r>
            <a:endParaRPr lang="zh-TW" altLang="en-US" sz="3200" dirty="0"/>
          </a:p>
        </p:txBody>
      </p:sp>
      <p:grpSp>
        <p:nvGrpSpPr>
          <p:cNvPr id="9" name="群組 8"/>
          <p:cNvGrpSpPr/>
          <p:nvPr/>
        </p:nvGrpSpPr>
        <p:grpSpPr>
          <a:xfrm>
            <a:off x="1066531" y="1690688"/>
            <a:ext cx="10547714" cy="4713638"/>
            <a:chOff x="1066531" y="1690688"/>
            <a:chExt cx="10547714" cy="4713638"/>
          </a:xfrm>
        </p:grpSpPr>
        <p:grpSp>
          <p:nvGrpSpPr>
            <p:cNvPr id="6" name="群組 5"/>
            <p:cNvGrpSpPr/>
            <p:nvPr/>
          </p:nvGrpSpPr>
          <p:grpSpPr>
            <a:xfrm>
              <a:off x="1066531" y="1690688"/>
              <a:ext cx="10547714" cy="4713638"/>
              <a:chOff x="1066531" y="1690688"/>
              <a:chExt cx="10547714" cy="4713638"/>
            </a:xfrm>
          </p:grpSpPr>
          <p:pic>
            <p:nvPicPr>
              <p:cNvPr id="4" name="圖片 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6531" y="1690688"/>
                <a:ext cx="10347333" cy="4713638"/>
              </a:xfrm>
              <a:prstGeom prst="rect">
                <a:avLst/>
              </a:prstGeom>
            </p:spPr>
          </p:pic>
          <p:sp>
            <p:nvSpPr>
              <p:cNvPr id="5" name="矩形 4"/>
              <p:cNvSpPr/>
              <p:nvPr/>
            </p:nvSpPr>
            <p:spPr>
              <a:xfrm>
                <a:off x="11027391" y="2306472"/>
                <a:ext cx="586854" cy="668740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 dirty="0" smtClean="0">
                    <a:solidFill>
                      <a:srgbClr val="FF0000"/>
                    </a:solidFill>
                  </a:rPr>
                  <a:t>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cxnSp>
          <p:nvCxnSpPr>
            <p:cNvPr id="7" name="直線單箭頭接點 6"/>
            <p:cNvCxnSpPr/>
            <p:nvPr/>
          </p:nvCxnSpPr>
          <p:spPr>
            <a:xfrm flipV="1">
              <a:off x="10586328" y="2738543"/>
              <a:ext cx="441063" cy="71000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字方塊 7"/>
            <p:cNvSpPr txBox="1"/>
            <p:nvPr/>
          </p:nvSpPr>
          <p:spPr>
            <a:xfrm>
              <a:off x="9919395" y="344854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 dirty="0" smtClean="0">
                  <a:solidFill>
                    <a:srgbClr val="FF0000"/>
                  </a:solidFill>
                </a:rPr>
                <a:t>移動捲軸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8781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不問密碼 只接進入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80110"/>
            <a:ext cx="11014299" cy="2997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826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02758" y="215153"/>
            <a:ext cx="10644692" cy="1226372"/>
          </a:xfrm>
        </p:spPr>
        <p:txBody>
          <a:bodyPr anchor="ctr">
            <a:normAutofit/>
          </a:bodyPr>
          <a:lstStyle/>
          <a:p>
            <a:pPr algn="ctr"/>
            <a:r>
              <a:rPr lang="zh-TW" altLang="en-US" dirty="0" smtClean="0"/>
              <a:t>免帳號、免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-putty</a:t>
            </a:r>
            <a:r>
              <a:rPr lang="zh-TW" altLang="en-US" dirty="0" smtClean="0"/>
              <a:t>完整設定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73336" y="1441525"/>
            <a:ext cx="10874114" cy="4648126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>
                <a:solidFill>
                  <a:schemeClr val="tx1"/>
                </a:solidFill>
                <a:hlinkClick r:id="rId3"/>
              </a:rPr>
              <a:t>bigred@118.163.47.126</a:t>
            </a:r>
            <a:r>
              <a:rPr lang="en-US" altLang="zh-TW" dirty="0">
                <a:solidFill>
                  <a:schemeClr val="tx1"/>
                </a:solidFill>
              </a:rPr>
              <a:t> –p 22168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 smtClean="0">
                <a:solidFill>
                  <a:srgbClr val="FF0000"/>
                </a:solidFill>
              </a:rPr>
              <a:t>設定</a:t>
            </a:r>
            <a:r>
              <a:rPr lang="zh-TW" altLang="en-US" dirty="0">
                <a:solidFill>
                  <a:srgbClr val="FF0000"/>
                </a:solidFill>
              </a:rPr>
              <a:t>帳號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本例</a:t>
            </a:r>
            <a:r>
              <a:rPr lang="en-US" altLang="zh-TW" dirty="0" err="1">
                <a:solidFill>
                  <a:schemeClr val="tx1"/>
                </a:solidFill>
              </a:rPr>
              <a:t>bigred</a:t>
            </a:r>
            <a:r>
              <a:rPr lang="en-US" altLang="zh-TW" dirty="0">
                <a:solidFill>
                  <a:schemeClr val="tx1"/>
                </a:solidFill>
              </a:rPr>
              <a:t>,</a:t>
            </a:r>
            <a:r>
              <a:rPr lang="zh-TW" altLang="en-US" dirty="0">
                <a:solidFill>
                  <a:schemeClr val="tx1"/>
                </a:solidFill>
              </a:rPr>
              <a:t>可免帳號登入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[Connection][Data][Auto-login username]</a:t>
            </a:r>
            <a:r>
              <a:rPr lang="zh-TW" altLang="en-US" dirty="0" smtClean="0">
                <a:solidFill>
                  <a:schemeClr val="tx1"/>
                </a:solidFill>
              </a:rPr>
              <a:t>帳號</a:t>
            </a:r>
            <a:endParaRPr lang="en-US" altLang="zh-TW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tx1"/>
                </a:solidFill>
              </a:rPr>
              <a:t>載入</a:t>
            </a:r>
            <a:r>
              <a:rPr lang="zh-TW" altLang="en-US" dirty="0">
                <a:solidFill>
                  <a:srgbClr val="FF0000"/>
                </a:solidFill>
              </a:rPr>
              <a:t>私鑰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可免密碼登入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TW" dirty="0">
                <a:solidFill>
                  <a:schemeClr val="tx1"/>
                </a:solidFill>
              </a:rPr>
              <a:t>[Connection][SSH][</a:t>
            </a:r>
            <a:r>
              <a:rPr lang="en-US" altLang="zh-TW" dirty="0" err="1">
                <a:solidFill>
                  <a:schemeClr val="tx1"/>
                </a:solidFill>
              </a:rPr>
              <a:t>Auth</a:t>
            </a:r>
            <a:r>
              <a:rPr lang="en-US" altLang="zh-TW" dirty="0">
                <a:solidFill>
                  <a:schemeClr val="tx1"/>
                </a:solidFill>
              </a:rPr>
              <a:t>][Browse]</a:t>
            </a:r>
            <a:r>
              <a:rPr lang="zh-TW" altLang="en-US" dirty="0">
                <a:solidFill>
                  <a:schemeClr val="tx1"/>
                </a:solidFill>
              </a:rPr>
              <a:t>載入私鑰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en-US" altLang="zh-TW" dirty="0" err="1">
                <a:solidFill>
                  <a:schemeClr val="tx1"/>
                </a:solidFill>
              </a:rPr>
              <a:t>ppk</a:t>
            </a:r>
            <a:r>
              <a:rPr lang="zh-TW" altLang="en-US" dirty="0">
                <a:solidFill>
                  <a:schemeClr val="tx1"/>
                </a:solidFill>
              </a:rPr>
              <a:t>檔</a:t>
            </a:r>
            <a:r>
              <a:rPr lang="en-US" altLang="zh-TW" dirty="0" smtClean="0">
                <a:solidFill>
                  <a:schemeClr val="tx1"/>
                </a:solidFill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rgbClr val="FF0000"/>
                </a:solidFill>
              </a:rPr>
              <a:t>字型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選</a:t>
            </a:r>
            <a:r>
              <a:rPr lang="en-US" altLang="zh-TW" dirty="0">
                <a:solidFill>
                  <a:schemeClr val="tx1"/>
                </a:solidFill>
              </a:rPr>
              <a:t>[Window][</a:t>
            </a:r>
            <a:r>
              <a:rPr lang="en-US" altLang="zh-TW" dirty="0" err="1">
                <a:solidFill>
                  <a:schemeClr val="tx1"/>
                </a:solidFill>
              </a:rPr>
              <a:t>Apperance</a:t>
            </a:r>
            <a:r>
              <a:rPr lang="en-US" altLang="zh-TW" dirty="0">
                <a:solidFill>
                  <a:schemeClr val="tx1"/>
                </a:solidFill>
              </a:rPr>
              <a:t>][Change]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字型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本例為細明體</a:t>
            </a:r>
            <a:r>
              <a:rPr lang="en-US" altLang="zh-TW" dirty="0">
                <a:solidFill>
                  <a:schemeClr val="tx1"/>
                </a:solidFill>
              </a:rPr>
              <a:t>),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字型樣式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本例標準</a:t>
            </a:r>
            <a:r>
              <a:rPr lang="en-US" altLang="zh-TW" dirty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大小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本例</a:t>
            </a:r>
            <a:r>
              <a:rPr lang="en-US" altLang="zh-TW" dirty="0">
                <a:solidFill>
                  <a:schemeClr val="tx1"/>
                </a:solidFill>
              </a:rPr>
              <a:t>14)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字集</a:t>
            </a:r>
            <a:r>
              <a:rPr lang="en-US" altLang="zh-TW" dirty="0">
                <a:solidFill>
                  <a:schemeClr val="tx1"/>
                </a:solidFill>
              </a:rPr>
              <a:t>(</a:t>
            </a:r>
            <a:r>
              <a:rPr lang="zh-TW" altLang="en-US" dirty="0">
                <a:solidFill>
                  <a:schemeClr val="tx1"/>
                </a:solidFill>
              </a:rPr>
              <a:t>本例中文</a:t>
            </a:r>
            <a:r>
              <a:rPr lang="en-US" altLang="zh-TW" dirty="0">
                <a:solidFill>
                  <a:schemeClr val="tx1"/>
                </a:solidFill>
              </a:rPr>
              <a:t>Big5)</a:t>
            </a:r>
          </a:p>
          <a:p>
            <a:r>
              <a:rPr lang="zh-TW" altLang="en-US" dirty="0">
                <a:solidFill>
                  <a:schemeClr val="tx1"/>
                </a:solidFill>
              </a:rPr>
              <a:t>選</a:t>
            </a:r>
            <a:r>
              <a:rPr lang="en-US" altLang="zh-TW" dirty="0">
                <a:solidFill>
                  <a:schemeClr val="tx1"/>
                </a:solidFill>
              </a:rPr>
              <a:t>[</a:t>
            </a:r>
            <a:r>
              <a:rPr lang="zh-TW" altLang="en-US" dirty="0">
                <a:solidFill>
                  <a:schemeClr val="tx1"/>
                </a:solidFill>
              </a:rPr>
              <a:t>確定</a:t>
            </a:r>
            <a:r>
              <a:rPr lang="en-US" altLang="zh-TW" dirty="0">
                <a:solidFill>
                  <a:schemeClr val="tx1"/>
                </a:solidFill>
              </a:rPr>
              <a:t>]</a:t>
            </a:r>
            <a:endParaRPr lang="zh-TW" altLang="en-US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>
              <a:solidFill>
                <a:schemeClr val="tx1"/>
              </a:solidFill>
            </a:endParaRPr>
          </a:p>
          <a:p>
            <a:endParaRPr lang="en-US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433073" y="1527586"/>
            <a:ext cx="54326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000" dirty="0">
                <a:solidFill>
                  <a:srgbClr val="FF0000"/>
                </a:solidFill>
              </a:rPr>
              <a:t>儲存</a:t>
            </a:r>
          </a:p>
          <a:p>
            <a:r>
              <a:rPr lang="zh-TW" altLang="en-US" sz="2000" dirty="0"/>
              <a:t>選</a:t>
            </a:r>
            <a:r>
              <a:rPr lang="en-US" altLang="zh-TW" sz="2000" dirty="0"/>
              <a:t>[session]</a:t>
            </a:r>
          </a:p>
          <a:p>
            <a:r>
              <a:rPr lang="zh-TW" altLang="en-US" sz="2000" dirty="0"/>
              <a:t>選</a:t>
            </a:r>
            <a:r>
              <a:rPr lang="en-US" altLang="zh-TW" sz="2000" dirty="0"/>
              <a:t>[hostname or </a:t>
            </a:r>
            <a:r>
              <a:rPr lang="en-US" altLang="zh-TW" sz="2000" dirty="0" err="1"/>
              <a:t>ip</a:t>
            </a:r>
            <a:r>
              <a:rPr lang="en-US" altLang="zh-TW" sz="2000" dirty="0"/>
              <a:t> address](</a:t>
            </a:r>
            <a:r>
              <a:rPr lang="zh-TW" altLang="en-US" sz="2000" dirty="0"/>
              <a:t>本例</a:t>
            </a:r>
            <a:r>
              <a:rPr lang="en-US" altLang="zh-TW" sz="2000" dirty="0"/>
              <a:t>118.163.47.126)</a:t>
            </a:r>
          </a:p>
          <a:p>
            <a:r>
              <a:rPr lang="zh-TW" altLang="en-US" sz="2000" dirty="0"/>
              <a:t>選</a:t>
            </a:r>
            <a:r>
              <a:rPr lang="en-US" altLang="zh-TW" sz="2000" dirty="0"/>
              <a:t>port(</a:t>
            </a:r>
            <a:r>
              <a:rPr lang="zh-TW" altLang="en-US" sz="2000" dirty="0"/>
              <a:t>本例</a:t>
            </a:r>
            <a:r>
              <a:rPr lang="en-US" altLang="zh-TW" sz="2000" dirty="0"/>
              <a:t>22168)</a:t>
            </a:r>
          </a:p>
          <a:p>
            <a:r>
              <a:rPr lang="zh-TW" altLang="en-US" sz="2000" dirty="0"/>
              <a:t>選</a:t>
            </a:r>
            <a:r>
              <a:rPr lang="en-US" altLang="zh-TW" sz="2000" dirty="0"/>
              <a:t>[</a:t>
            </a:r>
            <a:r>
              <a:rPr lang="en-US" altLang="zh-TW" sz="2000" dirty="0" err="1"/>
              <a:t>ssh</a:t>
            </a:r>
            <a:r>
              <a:rPr lang="en-US" altLang="zh-TW" sz="2000" dirty="0"/>
              <a:t>]</a:t>
            </a:r>
          </a:p>
          <a:p>
            <a:r>
              <a:rPr lang="zh-TW" altLang="en-US" sz="2000" dirty="0"/>
              <a:t>選</a:t>
            </a:r>
            <a:r>
              <a:rPr lang="en-US" altLang="zh-TW" sz="2000" dirty="0"/>
              <a:t>[Saved Sessions]</a:t>
            </a:r>
            <a:r>
              <a:rPr lang="zh-TW" altLang="en-US" sz="2000" dirty="0"/>
              <a:t>下文字方塊</a:t>
            </a:r>
          </a:p>
          <a:p>
            <a:r>
              <a:rPr lang="zh-TW" altLang="en-US" sz="2000" dirty="0"/>
              <a:t>輸入名稱</a:t>
            </a:r>
            <a:r>
              <a:rPr lang="en-US" altLang="zh-TW" sz="2000" dirty="0"/>
              <a:t>(</a:t>
            </a:r>
            <a:r>
              <a:rPr lang="zh-TW" altLang="en-US" sz="2000" dirty="0"/>
              <a:t>本例</a:t>
            </a:r>
            <a:r>
              <a:rPr lang="en-US" altLang="zh-TW" sz="2000" dirty="0"/>
              <a:t>pass),</a:t>
            </a:r>
          </a:p>
          <a:p>
            <a:r>
              <a:rPr lang="zh-TW" altLang="en-US" sz="2000" dirty="0"/>
              <a:t>選</a:t>
            </a:r>
            <a:r>
              <a:rPr lang="en-US" altLang="zh-TW" sz="2000" dirty="0"/>
              <a:t>[save]</a:t>
            </a:r>
          </a:p>
          <a:p>
            <a:r>
              <a:rPr lang="zh-TW" altLang="en-US" sz="2000" dirty="0"/>
              <a:t>選</a:t>
            </a:r>
            <a:r>
              <a:rPr lang="en-US" altLang="zh-TW" sz="2000" dirty="0"/>
              <a:t>[open]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4106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483367"/>
            <a:ext cx="10515600" cy="2852737"/>
          </a:xfrm>
        </p:spPr>
        <p:txBody>
          <a:bodyPr anchor="ctr"/>
          <a:lstStyle/>
          <a:p>
            <a:pPr algn="ctr"/>
            <a:r>
              <a:rPr lang="zh-TW" altLang="en-US" dirty="0" smtClean="0"/>
              <a:t>免帳號設定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5699" y="4126884"/>
            <a:ext cx="10927902" cy="1500187"/>
          </a:xfrm>
        </p:spPr>
        <p:txBody>
          <a:bodyPr>
            <a:normAutofit/>
          </a:bodyPr>
          <a:lstStyle/>
          <a:p>
            <a:r>
              <a:rPr lang="zh-TW" altLang="en-US" sz="3600" dirty="0">
                <a:solidFill>
                  <a:schemeClr val="tx1"/>
                </a:solidFill>
              </a:rPr>
              <a:t>如果</a:t>
            </a:r>
            <a:r>
              <a:rPr lang="zh-TW" altLang="en-US" sz="3600" dirty="0" smtClean="0">
                <a:solidFill>
                  <a:schemeClr val="tx1"/>
                </a:solidFill>
              </a:rPr>
              <a:t>在</a:t>
            </a:r>
            <a:r>
              <a:rPr lang="en-US" altLang="zh-TW" sz="3600" dirty="0" smtClean="0">
                <a:solidFill>
                  <a:schemeClr val="tx1"/>
                </a:solidFill>
              </a:rPr>
              <a:t>[Connection]</a:t>
            </a:r>
            <a:r>
              <a:rPr lang="zh-TW" altLang="en-US" sz="3600" dirty="0" smtClean="0">
                <a:solidFill>
                  <a:schemeClr val="tx1"/>
                </a:solidFill>
              </a:rPr>
              <a:t>裡的</a:t>
            </a:r>
            <a:r>
              <a:rPr lang="en-US" altLang="zh-TW" sz="3600" dirty="0" smtClean="0">
                <a:solidFill>
                  <a:schemeClr val="tx1"/>
                </a:solidFill>
              </a:rPr>
              <a:t>[Data]</a:t>
            </a:r>
            <a:r>
              <a:rPr lang="zh-TW" altLang="en-US" sz="3600" dirty="0" smtClean="0">
                <a:solidFill>
                  <a:schemeClr val="tx1"/>
                </a:solidFill>
              </a:rPr>
              <a:t>裡</a:t>
            </a:r>
            <a:r>
              <a:rPr lang="zh-TW" altLang="en-US" sz="3600" dirty="0">
                <a:solidFill>
                  <a:schemeClr val="tx1"/>
                </a:solidFill>
              </a:rPr>
              <a:t>新增</a:t>
            </a:r>
            <a:r>
              <a:rPr lang="zh-TW" altLang="en-US" sz="3600" dirty="0">
                <a:solidFill>
                  <a:srgbClr val="FF0000"/>
                </a:solidFill>
              </a:rPr>
              <a:t>使用者名稱</a:t>
            </a:r>
            <a:r>
              <a:rPr lang="zh-TW" altLang="en-US" sz="3600" dirty="0" smtClean="0">
                <a:solidFill>
                  <a:schemeClr val="tx1"/>
                </a:solidFill>
              </a:rPr>
              <a:t>的話</a:t>
            </a:r>
            <a:r>
              <a:rPr lang="en-US" altLang="zh-TW" sz="3600" dirty="0" smtClean="0">
                <a:solidFill>
                  <a:schemeClr val="tx1"/>
                </a:solidFill>
              </a:rPr>
              <a:t>,</a:t>
            </a:r>
          </a:p>
          <a:p>
            <a:r>
              <a:rPr lang="zh-TW" altLang="en-US" sz="3600" dirty="0" smtClean="0">
                <a:solidFill>
                  <a:schemeClr val="tx1"/>
                </a:solidFill>
              </a:rPr>
              <a:t>就</a:t>
            </a:r>
            <a:r>
              <a:rPr lang="zh-TW" altLang="en-US" sz="3600" dirty="0">
                <a:solidFill>
                  <a:schemeClr val="tx1"/>
                </a:solidFill>
              </a:rPr>
              <a:t>連</a:t>
            </a:r>
            <a:r>
              <a:rPr lang="zh-TW" altLang="en-US" sz="3600" dirty="0">
                <a:solidFill>
                  <a:srgbClr val="FF0000"/>
                </a:solidFill>
              </a:rPr>
              <a:t>使用者名稱</a:t>
            </a:r>
            <a:r>
              <a:rPr lang="zh-TW" altLang="en-US" sz="3600" dirty="0">
                <a:solidFill>
                  <a:schemeClr val="tx1"/>
                </a:solidFill>
              </a:rPr>
              <a:t>就不用輸入了。</a:t>
            </a:r>
            <a:endParaRPr lang="zh-TW" alt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2763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1365" y="688488"/>
            <a:ext cx="421337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[</a:t>
            </a:r>
            <a:r>
              <a:rPr lang="en-US" altLang="zh-TW" sz="3200" dirty="0" smtClean="0"/>
              <a:t>Connection]</a:t>
            </a:r>
            <a:r>
              <a:rPr lang="en-US" altLang="zh-TW" sz="3200" dirty="0" smtClean="0">
                <a:solidFill>
                  <a:srgbClr val="FF0000"/>
                </a:solidFill>
              </a:rPr>
              <a:t>1</a:t>
            </a:r>
            <a:r>
              <a:rPr lang="en-US" altLang="zh-TW" sz="3200" dirty="0" smtClean="0"/>
              <a:t>[Data]</a:t>
            </a:r>
            <a:r>
              <a:rPr lang="en-US" altLang="zh-TW" sz="3200" dirty="0" smtClean="0">
                <a:solidFill>
                  <a:srgbClr val="FF0000"/>
                </a:solidFill>
              </a:rPr>
              <a:t>2</a:t>
            </a:r>
            <a:r>
              <a:rPr lang="zh-TW" altLang="en-US" sz="3200" dirty="0" smtClean="0"/>
              <a:t>在</a:t>
            </a:r>
            <a:r>
              <a:rPr lang="en-US" altLang="zh-TW" sz="3200" dirty="0" smtClean="0"/>
              <a:t>[Auto-login </a:t>
            </a:r>
            <a:r>
              <a:rPr lang="en-US" altLang="zh-TW" sz="3200" dirty="0"/>
              <a:t>username</a:t>
            </a:r>
            <a:r>
              <a:rPr lang="en-US" altLang="zh-TW" sz="3200" dirty="0" smtClean="0"/>
              <a:t>]</a:t>
            </a:r>
            <a:r>
              <a:rPr lang="zh-TW" altLang="en-US" sz="3200" dirty="0" smtClean="0"/>
              <a:t>右方文字方塊輸入帳號</a:t>
            </a:r>
            <a:r>
              <a:rPr lang="en-US" altLang="zh-TW" sz="3200" dirty="0" smtClean="0">
                <a:solidFill>
                  <a:srgbClr val="FF0000"/>
                </a:solidFill>
              </a:rPr>
              <a:t>3</a:t>
            </a:r>
            <a:endParaRPr lang="en-US" altLang="zh-TW" sz="3200" dirty="0">
              <a:solidFill>
                <a:srgbClr val="FF0000"/>
              </a:solidFill>
            </a:endParaRPr>
          </a:p>
          <a:p>
            <a:endParaRPr lang="en-US" altLang="zh-TW" sz="3200" dirty="0"/>
          </a:p>
          <a:p>
            <a:endParaRPr lang="zh-TW" altLang="en-US" sz="3200" dirty="0"/>
          </a:p>
        </p:txBody>
      </p:sp>
      <p:grpSp>
        <p:nvGrpSpPr>
          <p:cNvPr id="12" name="群組 11"/>
          <p:cNvGrpSpPr/>
          <p:nvPr/>
        </p:nvGrpSpPr>
        <p:grpSpPr>
          <a:xfrm>
            <a:off x="4619998" y="322270"/>
            <a:ext cx="7105837" cy="6358229"/>
            <a:chOff x="4619998" y="322270"/>
            <a:chExt cx="7105837" cy="6358229"/>
          </a:xfrm>
        </p:grpSpPr>
        <p:grpSp>
          <p:nvGrpSpPr>
            <p:cNvPr id="7" name="群組 6"/>
            <p:cNvGrpSpPr/>
            <p:nvPr/>
          </p:nvGrpSpPr>
          <p:grpSpPr>
            <a:xfrm>
              <a:off x="4619998" y="475075"/>
              <a:ext cx="7105837" cy="6205424"/>
              <a:chOff x="4372572" y="1303413"/>
              <a:chExt cx="5298553" cy="5208420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2572" y="1303413"/>
                <a:ext cx="5298553" cy="5208420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4550484" y="3603810"/>
                <a:ext cx="612520" cy="16312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800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72572" y="3356385"/>
                <a:ext cx="1031078" cy="24742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3200" dirty="0" smtClean="0">
                    <a:solidFill>
                      <a:srgbClr val="FF0000"/>
                    </a:solidFill>
                  </a:rPr>
                  <a:t>1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6271708" y="2388198"/>
                <a:ext cx="3281083" cy="301214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0" name="直線單箭頭接點 9"/>
            <p:cNvCxnSpPr/>
            <p:nvPr/>
          </p:nvCxnSpPr>
          <p:spPr>
            <a:xfrm flipH="1">
              <a:off x="9477487" y="1000461"/>
              <a:ext cx="1086522" cy="95743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字方塊 10"/>
            <p:cNvSpPr txBox="1"/>
            <p:nvPr/>
          </p:nvSpPr>
          <p:spPr>
            <a:xfrm>
              <a:off x="9129735" y="322270"/>
              <a:ext cx="178202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3.</a:t>
              </a:r>
              <a:r>
                <a:rPr lang="zh-TW" altLang="en-US" sz="2400" dirty="0" smtClean="0">
                  <a:solidFill>
                    <a:srgbClr val="FF0000"/>
                  </a:solidFill>
                </a:rPr>
                <a:t>輸入帳號</a:t>
              </a:r>
              <a:endParaRPr lang="en-US" altLang="zh-TW" sz="2400" dirty="0" smtClean="0">
                <a:solidFill>
                  <a:srgbClr val="FF0000"/>
                </a:solidFill>
              </a:endParaRPr>
            </a:p>
            <a:p>
              <a:r>
                <a:rPr lang="en-US" altLang="zh-TW" sz="2400" dirty="0" smtClean="0">
                  <a:solidFill>
                    <a:srgbClr val="FF0000"/>
                  </a:solidFill>
                </a:rPr>
                <a:t>(</a:t>
              </a:r>
              <a:r>
                <a:rPr lang="zh-TW" altLang="en-US" sz="2400" dirty="0" smtClean="0">
                  <a:solidFill>
                    <a:srgbClr val="FF0000"/>
                  </a:solidFill>
                </a:rPr>
                <a:t>本例</a:t>
              </a:r>
              <a:r>
                <a:rPr lang="en-US" altLang="zh-TW" sz="2400" dirty="0" err="1" smtClean="0">
                  <a:solidFill>
                    <a:srgbClr val="FF0000"/>
                  </a:solidFill>
                </a:rPr>
                <a:t>bigred</a:t>
              </a:r>
              <a:r>
                <a:rPr lang="en-US" altLang="zh-TW" sz="2400" dirty="0" smtClean="0">
                  <a:solidFill>
                    <a:srgbClr val="FF0000"/>
                  </a:solidFill>
                </a:rPr>
                <a:t>)</a:t>
              </a:r>
              <a:endParaRPr lang="zh-TW" altLang="en-US" sz="2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9796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55320" y="1774377"/>
            <a:ext cx="10515600" cy="2453378"/>
          </a:xfrm>
        </p:spPr>
        <p:txBody>
          <a:bodyPr>
            <a:noAutofit/>
          </a:bodyPr>
          <a:lstStyle/>
          <a:p>
            <a:pPr algn="ctr"/>
            <a:r>
              <a:rPr lang="zh-TW" altLang="en-US" sz="6000" dirty="0" smtClean="0"/>
              <a:t>免密碼設定</a:t>
            </a:r>
            <a:r>
              <a:rPr lang="en-US" altLang="zh-TW" sz="6000" dirty="0" smtClean="0"/>
              <a:t/>
            </a:r>
            <a:br>
              <a:rPr lang="en-US" altLang="zh-TW" sz="6000" dirty="0" smtClean="0"/>
            </a:br>
            <a:r>
              <a:rPr lang="en-US" altLang="zh-TW" sz="6000" dirty="0" smtClean="0"/>
              <a:t>(</a:t>
            </a:r>
            <a:r>
              <a:rPr lang="zh-TW" altLang="en-US" sz="6000" dirty="0" smtClean="0"/>
              <a:t>載入</a:t>
            </a:r>
            <a:r>
              <a:rPr lang="en-US" altLang="zh-TW" sz="6000" dirty="0" smtClean="0"/>
              <a:t>Private key)</a:t>
            </a:r>
            <a:endParaRPr lang="zh-TW" altLang="en-US" sz="6000" dirty="0"/>
          </a:p>
        </p:txBody>
      </p:sp>
    </p:spTree>
    <p:extLst>
      <p:ext uri="{BB962C8B-B14F-4D97-AF65-F5344CB8AC3E}">
        <p14:creationId xmlns:p14="http://schemas.microsoft.com/office/powerpoint/2010/main" val="11587772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04395" y="365125"/>
            <a:ext cx="3829723" cy="4615666"/>
          </a:xfrm>
        </p:spPr>
        <p:txBody>
          <a:bodyPr anchor="t">
            <a:normAutofit/>
          </a:bodyPr>
          <a:lstStyle/>
          <a:p>
            <a:pPr marL="342900" indent="-342900"/>
            <a:r>
              <a:rPr lang="en-US" altLang="zh-TW" dirty="0" smtClean="0"/>
              <a:t>1.[Connection]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[SSH]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Auth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 smtClean="0"/>
              <a:t>[Browse]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8" name="群組 7"/>
          <p:cNvGrpSpPr/>
          <p:nvPr/>
        </p:nvGrpSpPr>
        <p:grpSpPr>
          <a:xfrm>
            <a:off x="4396680" y="365125"/>
            <a:ext cx="7060214" cy="6401435"/>
            <a:chOff x="4396680" y="365125"/>
            <a:chExt cx="6263881" cy="608946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96680" y="365125"/>
              <a:ext cx="6263881" cy="608946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4396680" y="2829261"/>
              <a:ext cx="1337146" cy="25818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396680" y="3775934"/>
              <a:ext cx="1401692" cy="26894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4701092" y="4550485"/>
              <a:ext cx="925157" cy="32272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9499002" y="4130936"/>
              <a:ext cx="1043492" cy="47333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0689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2643337" y="1173005"/>
            <a:ext cx="6640512" cy="5292341"/>
            <a:chOff x="3192160" y="1183762"/>
            <a:chExt cx="5807680" cy="4490475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2160" y="1183762"/>
              <a:ext cx="5807680" cy="4490475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7013986" y="2248348"/>
              <a:ext cx="1871830" cy="44106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4206240" y="1409252"/>
              <a:ext cx="1785769" cy="45182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6938682" y="5185186"/>
              <a:ext cx="1021977" cy="489051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800" dirty="0" smtClean="0">
                  <a:solidFill>
                    <a:srgbClr val="FF0000"/>
                  </a:solidFill>
                </a:rPr>
                <a:t>7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文字方塊 7"/>
          <p:cNvSpPr txBox="1"/>
          <p:nvPr/>
        </p:nvSpPr>
        <p:spPr>
          <a:xfrm>
            <a:off x="699248" y="304896"/>
            <a:ext cx="96958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smtClean="0"/>
              <a:t>2.</a:t>
            </a:r>
            <a:r>
              <a:rPr lang="zh-TW" altLang="en-US" sz="3200" dirty="0" smtClean="0"/>
              <a:t>選</a:t>
            </a:r>
            <a:r>
              <a:rPr lang="en-US" altLang="zh-TW" sz="3200" dirty="0"/>
              <a:t>[Data(D:)][key]</a:t>
            </a:r>
            <a:r>
              <a:rPr lang="en-US" altLang="zh-TW" sz="3200" dirty="0">
                <a:solidFill>
                  <a:srgbClr val="FF0000"/>
                </a:solidFill>
              </a:rPr>
              <a:t>5</a:t>
            </a:r>
            <a:r>
              <a:rPr lang="zh-TW" altLang="en-US" sz="3200" dirty="0"/>
              <a:t>內</a:t>
            </a:r>
            <a:r>
              <a:rPr lang="en-US" altLang="zh-TW" sz="3200" dirty="0"/>
              <a:t>[putty-private-</a:t>
            </a:r>
            <a:r>
              <a:rPr lang="en-US" altLang="zh-TW" sz="3200" dirty="0" err="1"/>
              <a:t>key.ppk</a:t>
            </a:r>
            <a:r>
              <a:rPr lang="en-US" altLang="zh-TW" sz="3200" dirty="0"/>
              <a:t>]</a:t>
            </a:r>
            <a:r>
              <a:rPr lang="en-US" altLang="zh-TW" sz="3200" dirty="0">
                <a:solidFill>
                  <a:srgbClr val="FF0000"/>
                </a:solidFill>
              </a:rPr>
              <a:t>6</a:t>
            </a:r>
            <a:r>
              <a:rPr lang="zh-TW" altLang="en-US" sz="3200" dirty="0"/>
              <a:t>選</a:t>
            </a:r>
            <a:r>
              <a:rPr lang="en-US" altLang="zh-TW" sz="3200" dirty="0"/>
              <a:t>[</a:t>
            </a:r>
            <a:r>
              <a:rPr lang="zh-TW" altLang="en-US" sz="3200" dirty="0"/>
              <a:t>開啟</a:t>
            </a:r>
            <a:r>
              <a:rPr lang="en-US" altLang="zh-TW" sz="3200" dirty="0"/>
              <a:t>]</a:t>
            </a:r>
            <a:r>
              <a:rPr lang="en-US" altLang="zh-TW" sz="3200" dirty="0">
                <a:solidFill>
                  <a:srgbClr val="FF0000"/>
                </a:solidFill>
              </a:rPr>
              <a:t>7</a:t>
            </a:r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307150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9700" y="1"/>
            <a:ext cx="4636546" cy="1742738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zh-TW" dirty="0" smtClean="0"/>
              <a:t>3.</a:t>
            </a:r>
            <a:r>
              <a:rPr lang="zh-TW" altLang="en-US" dirty="0" smtClean="0"/>
              <a:t>載入</a:t>
            </a:r>
            <a:r>
              <a:rPr lang="zh-TW" altLang="en-US" dirty="0"/>
              <a:t>私鑰</a:t>
            </a:r>
            <a:r>
              <a:rPr lang="en-US" altLang="zh-TW" dirty="0"/>
              <a:t>(</a:t>
            </a:r>
            <a:r>
              <a:rPr lang="en-US" altLang="zh-TW" dirty="0" err="1"/>
              <a:t>ppk</a:t>
            </a:r>
            <a:r>
              <a:rPr lang="zh-TW" altLang="en-US" dirty="0"/>
              <a:t>檔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074283" y="221658"/>
            <a:ext cx="6279517" cy="6458841"/>
            <a:chOff x="3708062" y="705752"/>
            <a:chExt cx="6108925" cy="591020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08062" y="705752"/>
              <a:ext cx="6108925" cy="5910201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809129" y="4432151"/>
              <a:ext cx="2517290" cy="40879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60173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601700"/>
            <a:ext cx="10515600" cy="1496041"/>
          </a:xfrm>
        </p:spPr>
        <p:txBody>
          <a:bodyPr anchor="t"/>
          <a:lstStyle/>
          <a:p>
            <a:pPr algn="ctr"/>
            <a:r>
              <a:rPr lang="zh-TW" altLang="en-US" dirty="0" smtClean="0"/>
              <a:t>設定字型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2205319"/>
            <a:ext cx="10515600" cy="38843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TW" altLang="en-US" sz="2800" dirty="0">
                <a:solidFill>
                  <a:schemeClr val="tx1"/>
                </a:solidFill>
              </a:rPr>
              <a:t>字型</a:t>
            </a:r>
          </a:p>
          <a:p>
            <a:r>
              <a:rPr lang="zh-TW" altLang="en-US" sz="2800" dirty="0">
                <a:solidFill>
                  <a:schemeClr val="tx1"/>
                </a:solidFill>
              </a:rPr>
              <a:t>選</a:t>
            </a:r>
            <a:r>
              <a:rPr lang="en-US" altLang="zh-TW" sz="2800" dirty="0">
                <a:solidFill>
                  <a:schemeClr val="tx1"/>
                </a:solidFill>
              </a:rPr>
              <a:t>[Window][</a:t>
            </a:r>
            <a:r>
              <a:rPr lang="en-US" altLang="zh-TW" sz="2800" dirty="0" err="1">
                <a:solidFill>
                  <a:schemeClr val="tx1"/>
                </a:solidFill>
              </a:rPr>
              <a:t>Apperance</a:t>
            </a:r>
            <a:r>
              <a:rPr lang="en-US" altLang="zh-TW" sz="2800" dirty="0">
                <a:solidFill>
                  <a:schemeClr val="tx1"/>
                </a:solidFill>
              </a:rPr>
              <a:t>][Change]</a:t>
            </a:r>
          </a:p>
          <a:p>
            <a:r>
              <a:rPr lang="zh-TW" altLang="en-US" sz="2800" dirty="0">
                <a:solidFill>
                  <a:schemeClr val="tx1"/>
                </a:solidFill>
              </a:rPr>
              <a:t>字型</a:t>
            </a:r>
            <a:r>
              <a:rPr lang="en-US" altLang="zh-TW" sz="2800" dirty="0">
                <a:solidFill>
                  <a:schemeClr val="tx1"/>
                </a:solidFill>
              </a:rPr>
              <a:t>(</a:t>
            </a:r>
            <a:r>
              <a:rPr lang="zh-TW" altLang="en-US" sz="2800" dirty="0">
                <a:solidFill>
                  <a:schemeClr val="tx1"/>
                </a:solidFill>
              </a:rPr>
              <a:t>本例為細明體</a:t>
            </a:r>
            <a:r>
              <a:rPr lang="en-US" altLang="zh-TW" sz="2800" dirty="0">
                <a:solidFill>
                  <a:schemeClr val="tx1"/>
                </a:solidFill>
              </a:rPr>
              <a:t>),</a:t>
            </a:r>
          </a:p>
          <a:p>
            <a:r>
              <a:rPr lang="zh-TW" altLang="en-US" sz="2800" dirty="0">
                <a:solidFill>
                  <a:schemeClr val="tx1"/>
                </a:solidFill>
              </a:rPr>
              <a:t>字型樣式</a:t>
            </a:r>
            <a:r>
              <a:rPr lang="en-US" altLang="zh-TW" sz="2800" dirty="0">
                <a:solidFill>
                  <a:schemeClr val="tx1"/>
                </a:solidFill>
              </a:rPr>
              <a:t>(</a:t>
            </a:r>
            <a:r>
              <a:rPr lang="zh-TW" altLang="en-US" sz="2800" dirty="0">
                <a:solidFill>
                  <a:schemeClr val="tx1"/>
                </a:solidFill>
              </a:rPr>
              <a:t>本例標準</a:t>
            </a:r>
            <a:r>
              <a:rPr lang="en-US" altLang="zh-TW" sz="2800" dirty="0">
                <a:solidFill>
                  <a:schemeClr val="tx1"/>
                </a:solidFill>
              </a:rPr>
              <a:t>)</a:t>
            </a:r>
          </a:p>
          <a:p>
            <a:r>
              <a:rPr lang="zh-TW" altLang="en-US" sz="2800" dirty="0">
                <a:solidFill>
                  <a:schemeClr val="tx1"/>
                </a:solidFill>
              </a:rPr>
              <a:t>大小</a:t>
            </a:r>
            <a:r>
              <a:rPr lang="en-US" altLang="zh-TW" sz="2800" dirty="0">
                <a:solidFill>
                  <a:schemeClr val="tx1"/>
                </a:solidFill>
              </a:rPr>
              <a:t>(</a:t>
            </a:r>
            <a:r>
              <a:rPr lang="zh-TW" altLang="en-US" sz="2800" dirty="0">
                <a:solidFill>
                  <a:schemeClr val="tx1"/>
                </a:solidFill>
              </a:rPr>
              <a:t>本例</a:t>
            </a:r>
            <a:r>
              <a:rPr lang="en-US" altLang="zh-TW" sz="2800" dirty="0">
                <a:solidFill>
                  <a:schemeClr val="tx1"/>
                </a:solidFill>
              </a:rPr>
              <a:t>14)</a:t>
            </a:r>
          </a:p>
          <a:p>
            <a:r>
              <a:rPr lang="zh-TW" altLang="en-US" sz="2800" dirty="0">
                <a:solidFill>
                  <a:schemeClr val="tx1"/>
                </a:solidFill>
              </a:rPr>
              <a:t>字集</a:t>
            </a:r>
            <a:r>
              <a:rPr lang="en-US" altLang="zh-TW" sz="2800" dirty="0">
                <a:solidFill>
                  <a:schemeClr val="tx1"/>
                </a:solidFill>
              </a:rPr>
              <a:t>(</a:t>
            </a:r>
            <a:r>
              <a:rPr lang="zh-TW" altLang="en-US" sz="2800" dirty="0">
                <a:solidFill>
                  <a:schemeClr val="tx1"/>
                </a:solidFill>
              </a:rPr>
              <a:t>本例中文</a:t>
            </a:r>
            <a:r>
              <a:rPr lang="en-US" altLang="zh-TW" sz="2800" dirty="0">
                <a:solidFill>
                  <a:schemeClr val="tx1"/>
                </a:solidFill>
              </a:rPr>
              <a:t>Big5)</a:t>
            </a:r>
          </a:p>
          <a:p>
            <a:r>
              <a:rPr lang="zh-TW" altLang="en-US" sz="2800" dirty="0">
                <a:solidFill>
                  <a:schemeClr val="tx1"/>
                </a:solidFill>
              </a:rPr>
              <a:t>選</a:t>
            </a:r>
            <a:r>
              <a:rPr lang="en-US" altLang="zh-TW" sz="2800" dirty="0">
                <a:solidFill>
                  <a:schemeClr val="tx1"/>
                </a:solidFill>
              </a:rPr>
              <a:t>[</a:t>
            </a:r>
            <a:r>
              <a:rPr lang="zh-TW" altLang="en-US" sz="2800" dirty="0">
                <a:solidFill>
                  <a:schemeClr val="tx1"/>
                </a:solidFill>
              </a:rPr>
              <a:t>確定</a:t>
            </a:r>
            <a:r>
              <a:rPr lang="en-US" altLang="zh-TW" sz="2800" dirty="0">
                <a:solidFill>
                  <a:schemeClr val="tx1"/>
                </a:solidFill>
              </a:rPr>
              <a:t>]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636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6061" y="118334"/>
            <a:ext cx="5120639" cy="2796988"/>
          </a:xfrm>
        </p:spPr>
        <p:txBody>
          <a:bodyPr>
            <a:normAutofit/>
          </a:bodyPr>
          <a:lstStyle/>
          <a:p>
            <a:r>
              <a:rPr lang="en-US" altLang="zh-TW" dirty="0"/>
              <a:t>1</a:t>
            </a:r>
            <a:r>
              <a:rPr lang="en-US" altLang="zh-TW" dirty="0" smtClean="0"/>
              <a:t>.[Window]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Apperance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[Change]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5206701" y="429988"/>
            <a:ext cx="6462992" cy="6240070"/>
            <a:chOff x="3442447" y="365125"/>
            <a:chExt cx="6462992" cy="624007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9367" y="365125"/>
              <a:ext cx="6396072" cy="624007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442447" y="2248348"/>
              <a:ext cx="1021977" cy="215153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797448" y="2420471"/>
              <a:ext cx="1204857" cy="29013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8681421" y="3021161"/>
              <a:ext cx="1043492" cy="389013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dirty="0" smtClean="0">
                  <a:solidFill>
                    <a:srgbClr val="FF0000"/>
                  </a:solidFill>
                </a:rPr>
                <a:t>3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071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puttygen.exe(</a:t>
            </a:r>
            <a:r>
              <a:rPr lang="zh-TW" altLang="en-US" dirty="0" smtClean="0"/>
              <a:t>本例</a:t>
            </a:r>
            <a:r>
              <a:rPr lang="en-US" altLang="zh-TW" dirty="0" smtClean="0"/>
              <a:t>64</a:t>
            </a:r>
            <a:r>
              <a:rPr lang="zh-TW" altLang="en-US" dirty="0" smtClean="0"/>
              <a:t>位元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022987" y="1790189"/>
            <a:ext cx="10563962" cy="4806169"/>
            <a:chOff x="1022987" y="1790189"/>
            <a:chExt cx="10563962" cy="4806169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22987" y="1790189"/>
              <a:ext cx="10330813" cy="4806169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11041039" y="3616657"/>
              <a:ext cx="545910" cy="91440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084394" y="4189863"/>
              <a:ext cx="2456597" cy="614149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4400" dirty="0" smtClean="0">
                  <a:solidFill>
                    <a:srgbClr val="FF0000"/>
                  </a:solidFill>
                </a:rPr>
                <a:t>2</a:t>
              </a:r>
              <a:endParaRPr lang="zh-TW" altLang="en-US" sz="44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021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851673" cy="4669454"/>
          </a:xfrm>
        </p:spPr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/>
              <a:t>字型</a:t>
            </a:r>
            <a:r>
              <a:rPr lang="en-US" altLang="zh-TW" dirty="0"/>
              <a:t>(</a:t>
            </a:r>
            <a:r>
              <a:rPr lang="zh-TW" altLang="en-US" dirty="0"/>
              <a:t>本例為細明體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,</a:t>
            </a:r>
            <a:r>
              <a:rPr lang="zh-TW" altLang="en-US" dirty="0" smtClean="0"/>
              <a:t>字型</a:t>
            </a:r>
            <a:r>
              <a:rPr lang="zh-TW" altLang="en-US" dirty="0"/>
              <a:t>樣式</a:t>
            </a:r>
            <a:r>
              <a:rPr lang="en-US" altLang="zh-TW" dirty="0"/>
              <a:t>(</a:t>
            </a:r>
            <a:r>
              <a:rPr lang="zh-TW" altLang="en-US" dirty="0"/>
              <a:t>本例標準</a:t>
            </a:r>
            <a:r>
              <a:rPr lang="en-US" altLang="zh-TW" dirty="0" smtClean="0"/>
              <a:t>)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r>
              <a:rPr lang="en-US" altLang="zh-TW" dirty="0"/>
              <a:t/>
            </a:r>
            <a:br>
              <a:rPr lang="en-US" altLang="zh-TW" dirty="0"/>
            </a:b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109881" y="149970"/>
            <a:ext cx="6207163" cy="6552044"/>
            <a:chOff x="3797449" y="365124"/>
            <a:chExt cx="5604735" cy="6225403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4036" y="365124"/>
              <a:ext cx="5518148" cy="622540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3797449" y="2549562"/>
              <a:ext cx="1011219" cy="387276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800" dirty="0" smtClean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6" name="矩形 5"/>
          <p:cNvSpPr/>
          <p:nvPr/>
        </p:nvSpPr>
        <p:spPr>
          <a:xfrm>
            <a:off x="7874598" y="1226372"/>
            <a:ext cx="1183341" cy="31197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TW" sz="2400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1769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997233" cy="3701266"/>
          </a:xfrm>
        </p:spPr>
        <p:txBody>
          <a:bodyPr anchor="t">
            <a:normAutofit/>
          </a:bodyPr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選</a:t>
            </a:r>
            <a:r>
              <a:rPr lang="zh-TW" altLang="en-US" dirty="0" smtClean="0"/>
              <a:t>大小</a:t>
            </a:r>
            <a:r>
              <a:rPr lang="en-US" altLang="zh-TW" dirty="0"/>
              <a:t>(</a:t>
            </a:r>
            <a:r>
              <a:rPr lang="zh-TW" altLang="en-US" dirty="0"/>
              <a:t>本例</a:t>
            </a:r>
            <a:r>
              <a:rPr lang="en-US" altLang="zh-TW" dirty="0" smtClean="0"/>
              <a:t>14)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dirty="0"/>
              <a:t>字集</a:t>
            </a:r>
            <a:r>
              <a:rPr lang="en-US" altLang="zh-TW" dirty="0"/>
              <a:t>(</a:t>
            </a:r>
            <a:r>
              <a:rPr lang="zh-TW" altLang="en-US" dirty="0"/>
              <a:t>本例中文</a:t>
            </a:r>
            <a:r>
              <a:rPr lang="en-US" altLang="zh-TW" dirty="0" smtClean="0"/>
              <a:t>Big5)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5094078" y="107577"/>
            <a:ext cx="5889479" cy="6638002"/>
            <a:chOff x="3835433" y="0"/>
            <a:chExt cx="5889479" cy="6638002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5433" y="0"/>
              <a:ext cx="5889479" cy="6638002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8563087" y="1690688"/>
              <a:ext cx="710005" cy="29947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200" dirty="0" smtClean="0">
                  <a:solidFill>
                    <a:srgbClr val="FF0000"/>
                  </a:solidFill>
                </a:rPr>
                <a:t>6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6465346" y="4765639"/>
              <a:ext cx="1592132" cy="34424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200" dirty="0" smtClean="0">
                  <a:solidFill>
                    <a:srgbClr val="FF0000"/>
                  </a:solidFill>
                </a:rPr>
                <a:t>7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822800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確定</a:t>
            </a:r>
            <a:r>
              <a:rPr lang="en-US" altLang="zh-TW" dirty="0" smtClean="0"/>
              <a:t>]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4897720" y="193636"/>
            <a:ext cx="5063862" cy="6443831"/>
            <a:chOff x="4144684" y="1249078"/>
            <a:chExt cx="3902631" cy="4377171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44684" y="1249078"/>
              <a:ext cx="3902631" cy="4359843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6411558" y="5163671"/>
              <a:ext cx="796066" cy="46257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017077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969546" cy="1325563"/>
          </a:xfrm>
        </p:spPr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返回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8859" y="210900"/>
            <a:ext cx="6417481" cy="636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512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zh-TW" altLang="en-US" dirty="0" smtClean="0"/>
              <a:t>儲存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06205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8791" y="365125"/>
            <a:ext cx="4653941" cy="4260663"/>
          </a:xfrm>
        </p:spPr>
        <p:txBody>
          <a:bodyPr anchor="t">
            <a:normAutofit/>
          </a:bodyPr>
          <a:lstStyle/>
          <a:p>
            <a:r>
              <a:rPr lang="en-US" altLang="zh-TW" dirty="0"/>
              <a:t>1. [</a:t>
            </a:r>
            <a:r>
              <a:rPr lang="en-US" altLang="zh-TW" dirty="0" smtClean="0"/>
              <a:t>session]</a:t>
            </a:r>
            <a:r>
              <a:rPr lang="en-US" altLang="zh-TW" dirty="0" smtClean="0">
                <a:solidFill>
                  <a:srgbClr val="FF0000"/>
                </a:solidFill>
              </a:rPr>
              <a:t>1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[hostname or </a:t>
            </a:r>
            <a:r>
              <a:rPr lang="en-US" altLang="zh-TW" dirty="0" err="1"/>
              <a:t>ip</a:t>
            </a:r>
            <a:r>
              <a:rPr lang="en-US" altLang="zh-TW" dirty="0"/>
              <a:t> address](</a:t>
            </a:r>
            <a:r>
              <a:rPr lang="zh-TW" altLang="en-US" dirty="0"/>
              <a:t>本例</a:t>
            </a:r>
            <a:r>
              <a:rPr lang="en-US" altLang="zh-TW" dirty="0" smtClean="0"/>
              <a:t>118.163.47.126)</a:t>
            </a:r>
            <a:r>
              <a:rPr lang="en-US" altLang="zh-TW" dirty="0" smtClean="0">
                <a:solidFill>
                  <a:srgbClr val="FF0000"/>
                </a:solidFill>
              </a:rPr>
              <a:t>2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port(</a:t>
            </a:r>
            <a:r>
              <a:rPr lang="zh-TW" altLang="en-US" dirty="0"/>
              <a:t>本例</a:t>
            </a:r>
            <a:r>
              <a:rPr lang="en-US" altLang="zh-TW" dirty="0" smtClean="0"/>
              <a:t>22168)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[</a:t>
            </a:r>
            <a:r>
              <a:rPr lang="en-US" altLang="zh-TW" dirty="0" err="1" smtClean="0"/>
              <a:t>ssh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9" name="群組 8"/>
          <p:cNvGrpSpPr/>
          <p:nvPr/>
        </p:nvGrpSpPr>
        <p:grpSpPr>
          <a:xfrm>
            <a:off x="5263121" y="365125"/>
            <a:ext cx="6265070" cy="6164767"/>
            <a:chOff x="5263121" y="365125"/>
            <a:chExt cx="6265070" cy="6164767"/>
          </a:xfrm>
        </p:grpSpPr>
        <p:grpSp>
          <p:nvGrpSpPr>
            <p:cNvPr id="7" name="群組 6"/>
            <p:cNvGrpSpPr/>
            <p:nvPr/>
          </p:nvGrpSpPr>
          <p:grpSpPr>
            <a:xfrm>
              <a:off x="5263121" y="365125"/>
              <a:ext cx="6265070" cy="6164767"/>
              <a:chOff x="4047507" y="365124"/>
              <a:chExt cx="6265070" cy="6164767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047507" y="365124"/>
                <a:ext cx="6265070" cy="6164767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6325496" y="1839557"/>
                <a:ext cx="1409252" cy="333487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400" dirty="0" smtClean="0">
                    <a:solidFill>
                      <a:srgbClr val="FF0000"/>
                    </a:solidFill>
                  </a:rPr>
                  <a:t>2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9219304" y="1850315"/>
                <a:ext cx="892884" cy="2796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400" dirty="0" smtClean="0">
                    <a:solidFill>
                      <a:srgbClr val="FF0000"/>
                    </a:solidFill>
                  </a:rPr>
                  <a:t>3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8563087" y="2291379"/>
                <a:ext cx="817581" cy="494852"/>
              </a:xfrm>
              <a:prstGeom prst="rect">
                <a:avLst/>
              </a:prstGeom>
              <a:noFill/>
              <a:ln w="762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400" dirty="0" smtClean="0">
                    <a:solidFill>
                      <a:srgbClr val="FF0000"/>
                    </a:solidFill>
                  </a:rPr>
                  <a:t>4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" name="矩形 7"/>
            <p:cNvSpPr/>
            <p:nvPr/>
          </p:nvSpPr>
          <p:spPr>
            <a:xfrm>
              <a:off x="5263121" y="1021975"/>
              <a:ext cx="1051618" cy="27969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62309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2361217" cy="3518386"/>
          </a:xfrm>
        </p:spPr>
        <p:txBody>
          <a:bodyPr>
            <a:normAutofit/>
          </a:bodyPr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[Saved Sessions]</a:t>
            </a:r>
            <a:r>
              <a:rPr lang="zh-TW" altLang="en-US" dirty="0" smtClean="0"/>
              <a:t>下文字方塊</a:t>
            </a:r>
            <a:r>
              <a:rPr lang="en-US" altLang="zh-TW" dirty="0" smtClean="0">
                <a:solidFill>
                  <a:srgbClr val="FF0000"/>
                </a:solidFill>
              </a:rPr>
              <a:t>5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3463962" y="365125"/>
            <a:ext cx="9069268" cy="6379285"/>
            <a:chOff x="3902471" y="1254521"/>
            <a:chExt cx="6572135" cy="4348957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2471" y="1254521"/>
              <a:ext cx="4387058" cy="4348957"/>
            </a:xfrm>
            <a:prstGeom prst="rect">
              <a:avLst/>
            </a:prstGeom>
          </p:spPr>
        </p:pic>
        <p:cxnSp>
          <p:nvCxnSpPr>
            <p:cNvPr id="5" name="直線單箭頭接點 4"/>
            <p:cNvCxnSpPr/>
            <p:nvPr/>
          </p:nvCxnSpPr>
          <p:spPr>
            <a:xfrm flipH="1" flipV="1">
              <a:off x="5690795" y="3399416"/>
              <a:ext cx="3216537" cy="527125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8907332" y="3741875"/>
              <a:ext cx="1567274" cy="356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800" dirty="0" smtClean="0">
                  <a:solidFill>
                    <a:srgbClr val="FF0000"/>
                  </a:solidFill>
                </a:rPr>
                <a:t>5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選</a:t>
              </a:r>
              <a:r>
                <a:rPr lang="zh-TW" altLang="en-US" sz="2800" dirty="0" smtClean="0">
                  <a:solidFill>
                    <a:srgbClr val="FF0000"/>
                  </a:solidFill>
                </a:rPr>
                <a:t>文字方塊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72011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626522" cy="4325209"/>
          </a:xfrm>
        </p:spPr>
        <p:txBody>
          <a:bodyPr anchor="t"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輸入名稱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smtClean="0"/>
              <a:t>pass)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 smtClean="0"/>
              <a:t>,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[save]</a:t>
            </a:r>
            <a:r>
              <a:rPr lang="en-US" altLang="zh-TW" dirty="0" smtClean="0">
                <a:solidFill>
                  <a:srgbClr val="FF0000"/>
                </a:solidFill>
              </a:rPr>
              <a:t>7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4649549" y="119653"/>
            <a:ext cx="6355523" cy="6431754"/>
            <a:chOff x="4649549" y="119653"/>
            <a:chExt cx="6355523" cy="6431754"/>
          </a:xfrm>
        </p:grpSpPr>
        <p:grpSp>
          <p:nvGrpSpPr>
            <p:cNvPr id="5" name="群組 4"/>
            <p:cNvGrpSpPr/>
            <p:nvPr/>
          </p:nvGrpSpPr>
          <p:grpSpPr>
            <a:xfrm>
              <a:off x="4649549" y="119653"/>
              <a:ext cx="6355523" cy="6431754"/>
              <a:chOff x="3853484" y="1259964"/>
              <a:chExt cx="4485032" cy="4338071"/>
            </a:xfrm>
          </p:grpSpPr>
          <p:pic>
            <p:nvPicPr>
              <p:cNvPr id="3" name="圖片 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3484" y="1259964"/>
                <a:ext cx="4485032" cy="4338071"/>
              </a:xfrm>
              <a:prstGeom prst="rect">
                <a:avLst/>
              </a:prstGeom>
            </p:spPr>
          </p:pic>
          <p:sp>
            <p:nvSpPr>
              <p:cNvPr id="4" name="矩形 3"/>
              <p:cNvSpPr/>
              <p:nvPr/>
            </p:nvSpPr>
            <p:spPr>
              <a:xfrm>
                <a:off x="7498080" y="3818965"/>
                <a:ext cx="710005" cy="279699"/>
              </a:xfrm>
              <a:prstGeom prst="rect">
                <a:avLst/>
              </a:prstGeom>
              <a:noFill/>
              <a:ln w="571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TW" sz="2800" dirty="0" smtClean="0">
                    <a:solidFill>
                      <a:srgbClr val="FF0000"/>
                    </a:solidFill>
                  </a:rPr>
                  <a:t>7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6" name="矩形 5"/>
            <p:cNvSpPr/>
            <p:nvPr/>
          </p:nvSpPr>
          <p:spPr>
            <a:xfrm>
              <a:off x="6906409" y="3141233"/>
              <a:ext cx="1065007" cy="290456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6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9036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2729" y="365125"/>
            <a:ext cx="2528047" cy="1990800"/>
          </a:xfrm>
        </p:spPr>
        <p:txBody>
          <a:bodyPr/>
          <a:lstStyle/>
          <a:p>
            <a:r>
              <a:rPr lang="en-US" altLang="zh-TW" dirty="0" smtClean="0"/>
              <a:t>4.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[open]</a:t>
            </a:r>
            <a:r>
              <a:rPr lang="en-US" altLang="zh-TW" dirty="0" smtClean="0">
                <a:solidFill>
                  <a:srgbClr val="FF0000"/>
                </a:solidFill>
              </a:rPr>
              <a:t>8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3554991" y="365124"/>
            <a:ext cx="6869169" cy="6218555"/>
            <a:chOff x="3856205" y="1251800"/>
            <a:chExt cx="4479589" cy="4386674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56205" y="1251800"/>
              <a:ext cx="4479589" cy="435440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443369" y="4077148"/>
              <a:ext cx="537883" cy="2043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6615953" y="5260490"/>
              <a:ext cx="763793" cy="377984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200" dirty="0" smtClean="0">
                  <a:solidFill>
                    <a:srgbClr val="FF0000"/>
                  </a:solidFill>
                </a:rPr>
                <a:t>8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33340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812087" cy="1325563"/>
          </a:xfrm>
        </p:spPr>
        <p:txBody>
          <a:bodyPr/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本例</a:t>
            </a:r>
            <a:r>
              <a:rPr lang="en-US" altLang="zh-TW" dirty="0" err="1" smtClean="0"/>
              <a:t>bigred</a:t>
            </a:r>
            <a:r>
              <a:rPr lang="zh-TW" altLang="en-US" dirty="0" smtClean="0"/>
              <a:t>帳號、不用輸入密碼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直接登入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541713" y="1690688"/>
            <a:ext cx="11108574" cy="4875339"/>
            <a:chOff x="541713" y="1690688"/>
            <a:chExt cx="11108574" cy="4875339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1713" y="1690688"/>
              <a:ext cx="11108574" cy="3838743"/>
            </a:xfrm>
            <a:prstGeom prst="rect">
              <a:avLst/>
            </a:prstGeom>
          </p:spPr>
        </p:pic>
        <p:cxnSp>
          <p:nvCxnSpPr>
            <p:cNvPr id="5" name="直線單箭頭接點 4"/>
            <p:cNvCxnSpPr/>
            <p:nvPr/>
          </p:nvCxnSpPr>
          <p:spPr>
            <a:xfrm flipH="1" flipV="1">
              <a:off x="1172584" y="3797449"/>
              <a:ext cx="2420470" cy="230213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字方塊 5"/>
            <p:cNvSpPr txBox="1"/>
            <p:nvPr/>
          </p:nvSpPr>
          <p:spPr>
            <a:xfrm>
              <a:off x="3485477" y="5981252"/>
              <a:ext cx="12468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rgbClr val="FF0000"/>
                  </a:solidFill>
                </a:rPr>
                <a:t>bigred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660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199" y="23261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 smtClean="0"/>
              <a:t>將</a:t>
            </a:r>
            <a:r>
              <a:rPr lang="en-US" altLang="zh-TW" dirty="0" smtClean="0"/>
              <a:t>puttygen.exe</a:t>
            </a:r>
            <a:r>
              <a:rPr lang="zh-TW" altLang="en-US" dirty="0" smtClean="0"/>
              <a:t>檔放到指定資料夾</a:t>
            </a:r>
            <a:r>
              <a:rPr lang="en-US" altLang="zh-TW" dirty="0" smtClean="0"/>
              <a:t>(</a:t>
            </a:r>
            <a:r>
              <a:rPr lang="zh-TW" altLang="en-US" dirty="0" smtClean="0"/>
              <a:t>本例</a:t>
            </a:r>
            <a:r>
              <a:rPr lang="en-US" altLang="zh-TW" dirty="0" smtClean="0"/>
              <a:t>[</a:t>
            </a:r>
            <a:r>
              <a:rPr lang="zh-TW" altLang="en-US" dirty="0" smtClean="0"/>
              <a:t>本機</a:t>
            </a:r>
            <a:r>
              <a:rPr lang="en-US" altLang="zh-TW" dirty="0" smtClean="0"/>
              <a:t>][</a:t>
            </a:r>
            <a:r>
              <a:rPr lang="zh-TW" altLang="en-US" dirty="0" smtClean="0"/>
              <a:t>下載</a:t>
            </a:r>
            <a:r>
              <a:rPr lang="en-US" altLang="zh-TW" dirty="0" smtClean="0"/>
              <a:t>])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zh-TW" altLang="en-US" dirty="0" smtClean="0"/>
              <a:t>存檔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7" name="群組 6"/>
          <p:cNvGrpSpPr/>
          <p:nvPr/>
        </p:nvGrpSpPr>
        <p:grpSpPr>
          <a:xfrm>
            <a:off x="1240844" y="1348824"/>
            <a:ext cx="9710311" cy="5509176"/>
            <a:chOff x="1240844" y="1348824"/>
            <a:chExt cx="9710311" cy="5509176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0844" y="1348824"/>
              <a:ext cx="9710311" cy="5361355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2251881" y="5527343"/>
              <a:ext cx="1378423" cy="491320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775510" y="6168788"/>
              <a:ext cx="1187356" cy="689212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800" dirty="0" smtClean="0">
                  <a:solidFill>
                    <a:srgbClr val="FF0000"/>
                  </a:solidFill>
                </a:rPr>
                <a:t>3</a:t>
              </a:r>
              <a:endParaRPr lang="zh-TW" altLang="en-US" sz="28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210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zh-TW" altLang="en-US" dirty="0" smtClean="0"/>
              <a:t>爾後</a:t>
            </a:r>
            <a:r>
              <a:rPr lang="en-US" altLang="zh-TW" dirty="0" smtClean="0"/>
              <a:t>putty</a:t>
            </a:r>
            <a:r>
              <a:rPr lang="zh-TW" altLang="en-US" dirty="0" smtClean="0"/>
              <a:t>直接</a:t>
            </a:r>
            <a:r>
              <a:rPr lang="zh-TW" altLang="en-US" dirty="0" smtClean="0"/>
              <a:t>進入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52500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293198" cy="2948230"/>
          </a:xfrm>
        </p:spPr>
        <p:txBody>
          <a:bodyPr/>
          <a:lstStyle/>
          <a:p>
            <a:r>
              <a:rPr lang="en-US" altLang="zh-TW" dirty="0" smtClean="0"/>
              <a:t>1.[pass]</a:t>
            </a:r>
            <a:r>
              <a:rPr lang="zh-TW" altLang="en-US" dirty="0" smtClean="0"/>
              <a:t>連按滑鼠左鍵兩下</a:t>
            </a:r>
            <a:r>
              <a:rPr lang="en-US" altLang="zh-TW" dirty="0" smtClean="0"/>
              <a:t>,</a:t>
            </a:r>
            <a:r>
              <a:rPr lang="zh-TW" altLang="en-US" dirty="0" smtClean="0"/>
              <a:t>或選</a:t>
            </a:r>
            <a:r>
              <a:rPr lang="en-US" altLang="zh-TW" dirty="0" smtClean="0"/>
              <a:t>[pass]</a:t>
            </a:r>
            <a:endParaRPr lang="zh-TW" altLang="en-US" dirty="0"/>
          </a:p>
        </p:txBody>
      </p:sp>
      <p:grpSp>
        <p:nvGrpSpPr>
          <p:cNvPr id="5" name="群組 4"/>
          <p:cNvGrpSpPr/>
          <p:nvPr/>
        </p:nvGrpSpPr>
        <p:grpSpPr>
          <a:xfrm>
            <a:off x="5573956" y="75303"/>
            <a:ext cx="6618044" cy="6528830"/>
            <a:chOff x="3423435" y="87123"/>
            <a:chExt cx="6618044" cy="6528830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23435" y="87123"/>
              <a:ext cx="6618044" cy="6528830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755341" y="4313816"/>
              <a:ext cx="1065007" cy="301215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2400" dirty="0" smtClean="0">
                  <a:solidFill>
                    <a:srgbClr val="FF0000"/>
                  </a:solidFill>
                </a:rPr>
                <a:t>1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4902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2.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[open]</a:t>
            </a:r>
            <a:endParaRPr lang="zh-TW" altLang="en-US" dirty="0"/>
          </a:p>
        </p:txBody>
      </p:sp>
      <p:grpSp>
        <p:nvGrpSpPr>
          <p:cNvPr id="6" name="群組 5"/>
          <p:cNvGrpSpPr/>
          <p:nvPr/>
        </p:nvGrpSpPr>
        <p:grpSpPr>
          <a:xfrm>
            <a:off x="3641308" y="264818"/>
            <a:ext cx="6566101" cy="6437196"/>
            <a:chOff x="3641308" y="264818"/>
            <a:chExt cx="6566101" cy="6437196"/>
          </a:xfrm>
        </p:grpSpPr>
        <p:pic>
          <p:nvPicPr>
            <p:cNvPr id="3" name="圖片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41308" y="264818"/>
              <a:ext cx="6566101" cy="6437196"/>
            </a:xfrm>
            <a:prstGeom prst="rect">
              <a:avLst/>
            </a:prstGeom>
          </p:spPr>
        </p:pic>
        <p:sp>
          <p:nvSpPr>
            <p:cNvPr id="4" name="矩形 3"/>
            <p:cNvSpPr/>
            <p:nvPr/>
          </p:nvSpPr>
          <p:spPr>
            <a:xfrm>
              <a:off x="5927464" y="4464424"/>
              <a:ext cx="968188" cy="301214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7573385" y="6282466"/>
              <a:ext cx="1398494" cy="419548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200" dirty="0" smtClean="0">
                  <a:solidFill>
                    <a:srgbClr val="FF0000"/>
                  </a:solidFill>
                </a:rPr>
                <a:t>2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56252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98033" y="365125"/>
            <a:ext cx="10955767" cy="1325563"/>
          </a:xfrm>
        </p:spPr>
        <p:txBody>
          <a:bodyPr/>
          <a:lstStyle/>
          <a:p>
            <a:r>
              <a:rPr lang="en-US" altLang="zh-TW" dirty="0" smtClean="0"/>
              <a:t>3.</a:t>
            </a:r>
            <a:r>
              <a:rPr lang="zh-TW" altLang="en-US" dirty="0"/>
              <a:t>本例</a:t>
            </a:r>
            <a:r>
              <a:rPr lang="en-US" altLang="zh-TW" dirty="0" err="1"/>
              <a:t>bigred</a:t>
            </a:r>
            <a:r>
              <a:rPr lang="zh-TW" altLang="en-US" dirty="0"/>
              <a:t>帳號、不用輸入密碼</a:t>
            </a:r>
            <a:r>
              <a:rPr lang="en-US" altLang="zh-TW" dirty="0"/>
              <a:t>, </a:t>
            </a:r>
            <a:r>
              <a:rPr lang="zh-TW" altLang="en-US" dirty="0"/>
              <a:t>直接登入</a:t>
            </a:r>
            <a:endParaRPr lang="zh-TW" altLang="en-US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33" y="2198187"/>
            <a:ext cx="11392508" cy="35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516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33487" y="282657"/>
            <a:ext cx="11095616" cy="581548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4.Chrome</a:t>
            </a:r>
            <a:r>
              <a:rPr lang="zh-TW" altLang="en-US" dirty="0" smtClean="0"/>
              <a:t>瀏覽器下載完成</a:t>
            </a:r>
            <a:r>
              <a:rPr lang="en-US" altLang="zh-TW" dirty="0" smtClean="0"/>
              <a:t>,</a:t>
            </a:r>
            <a:r>
              <a:rPr lang="zh-TW" altLang="en-US" dirty="0" smtClean="0"/>
              <a:t>左下角出現檔名</a:t>
            </a:r>
            <a:r>
              <a:rPr lang="en-US" altLang="zh-TW" dirty="0" smtClean="0"/>
              <a:t>,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</a:t>
            </a:r>
            <a:r>
              <a:rPr lang="en-US" altLang="zh-TW" dirty="0" err="1" smtClean="0"/>
              <a:t>PuttyGen</a:t>
            </a:r>
            <a:r>
              <a:rPr lang="en-US" altLang="zh-TW" dirty="0" smtClean="0"/>
              <a:t>]</a:t>
            </a:r>
            <a:r>
              <a:rPr lang="en-US" altLang="zh-TW" dirty="0" smtClean="0">
                <a:solidFill>
                  <a:srgbClr val="FF0000"/>
                </a:solidFill>
              </a:rPr>
              <a:t>4</a:t>
            </a:r>
            <a:r>
              <a:rPr lang="en-US" altLang="zh-TW" dirty="0" smtClean="0"/>
              <a:t>,</a:t>
            </a:r>
            <a:r>
              <a:rPr lang="zh-TW" altLang="en-US" dirty="0" smtClean="0"/>
              <a:t>執行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4450111" y="683661"/>
            <a:ext cx="6210717" cy="5846231"/>
            <a:chOff x="3664803" y="1027906"/>
            <a:chExt cx="5339583" cy="5291007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64803" y="1027906"/>
              <a:ext cx="5339583" cy="5127306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3753134" y="5691116"/>
              <a:ext cx="1460311" cy="62779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200" dirty="0" smtClean="0">
                  <a:solidFill>
                    <a:srgbClr val="FF0000"/>
                  </a:solidFill>
                </a:rPr>
                <a:t>4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552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755315" cy="2324287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5.</a:t>
            </a:r>
            <a:r>
              <a:rPr lang="zh-TW" altLang="en-US" dirty="0" smtClean="0"/>
              <a:t>出現</a:t>
            </a:r>
            <a:r>
              <a:rPr lang="en-US" altLang="zh-TW" dirty="0" err="1" smtClean="0"/>
              <a:t>PuttyGen</a:t>
            </a:r>
            <a:r>
              <a:rPr lang="zh-TW" altLang="en-US" dirty="0" smtClean="0"/>
              <a:t>畫面</a:t>
            </a:r>
            <a:r>
              <a:rPr lang="en-US" altLang="zh-TW" dirty="0" smtClean="0"/>
              <a:t>,</a:t>
            </a:r>
            <a:r>
              <a:rPr lang="zh-TW" altLang="en-US" dirty="0" smtClean="0"/>
              <a:t>選</a:t>
            </a:r>
            <a:r>
              <a:rPr lang="en-US" altLang="zh-TW" dirty="0" smtClean="0"/>
              <a:t>[Generate]</a:t>
            </a:r>
            <a:r>
              <a:rPr lang="zh-TW" altLang="en-US" dirty="0" smtClean="0"/>
              <a:t>產生公鑰及私鑰</a:t>
            </a:r>
            <a:endParaRPr lang="zh-TW" altLang="en-US" dirty="0"/>
          </a:p>
        </p:txBody>
      </p:sp>
      <p:grpSp>
        <p:nvGrpSpPr>
          <p:cNvPr id="7" name="群組 6"/>
          <p:cNvGrpSpPr/>
          <p:nvPr/>
        </p:nvGrpSpPr>
        <p:grpSpPr>
          <a:xfrm>
            <a:off x="5002433" y="103325"/>
            <a:ext cx="6685029" cy="6552884"/>
            <a:chOff x="3905634" y="111193"/>
            <a:chExt cx="6685029" cy="6552884"/>
          </a:xfrm>
        </p:grpSpPr>
        <p:pic>
          <p:nvPicPr>
            <p:cNvPr id="4" name="圖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05634" y="111193"/>
              <a:ext cx="6685029" cy="6552884"/>
            </a:xfrm>
            <a:prstGeom prst="rect">
              <a:avLst/>
            </a:prstGeom>
          </p:spPr>
        </p:pic>
        <p:sp>
          <p:nvSpPr>
            <p:cNvPr id="5" name="矩形 4"/>
            <p:cNvSpPr/>
            <p:nvPr/>
          </p:nvSpPr>
          <p:spPr>
            <a:xfrm>
              <a:off x="4026090" y="5977719"/>
              <a:ext cx="859809" cy="327547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8816454" y="4135272"/>
              <a:ext cx="1678674" cy="504967"/>
            </a:xfrm>
            <a:prstGeom prst="rect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zh-TW" sz="3200" dirty="0" smtClean="0">
                  <a:solidFill>
                    <a:srgbClr val="FF0000"/>
                  </a:solidFill>
                </a:rPr>
                <a:t>5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8730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214256" y="246791"/>
            <a:ext cx="2432125" cy="521995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6.</a:t>
            </a:r>
            <a:r>
              <a:rPr lang="zh-TW" altLang="en-US" dirty="0" smtClean="0"/>
              <a:t>產生中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418" y="854847"/>
            <a:ext cx="10108091" cy="568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246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</TotalTime>
  <Words>2699</Words>
  <Application>Microsoft Office PowerPoint</Application>
  <PresentationFormat>寬螢幕</PresentationFormat>
  <Paragraphs>301</Paragraphs>
  <Slides>63</Slides>
  <Notes>18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63</vt:i4>
      </vt:variant>
    </vt:vector>
  </HeadingPairs>
  <TitlesOfParts>
    <vt:vector size="69" baseType="lpstr">
      <vt:lpstr>Roboto</vt:lpstr>
      <vt:lpstr>新細明體</vt:lpstr>
      <vt:lpstr>Arial</vt:lpstr>
      <vt:lpstr>Calibri</vt:lpstr>
      <vt:lpstr>Calibri Light</vt:lpstr>
      <vt:lpstr>Office 佈景主題</vt:lpstr>
      <vt:lpstr>Putty ssh自動登入</vt:lpstr>
      <vt:lpstr>PowerPoint 簡報</vt:lpstr>
      <vt:lpstr>下載PUTTYgen</vt:lpstr>
      <vt:lpstr>到網址https://www.chiark.greenend.org.uk/~sgtatham/putty/latest.html</vt:lpstr>
      <vt:lpstr>2.選puttygen.exe(本例64位元)2</vt:lpstr>
      <vt:lpstr>3.將puttygen.exe檔放到指定資料夾(本例[本機][下載])選[存檔]3</vt:lpstr>
      <vt:lpstr>4.Chrome瀏覽器下載完成,左下角出現檔名,選[PuttyGen]4,執行</vt:lpstr>
      <vt:lpstr>5.出現PuttyGen畫面,選[Generate]產生公鑰及私鑰</vt:lpstr>
      <vt:lpstr>6.產生中</vt:lpstr>
      <vt:lpstr>7.產生完成,選[Save public Key]6(儲存公鑰此部分 (步驟7-9)可省略,也可先將公鑰複製到記事本,再將內容複製到登入帳號的 ~/.ssh/authorized_key 檔內) </vt:lpstr>
      <vt:lpstr>8.指定資料夾(本例[data][key])7,指定檔名(本例putty-public-key)8,選[儲存]9</vt:lpstr>
      <vt:lpstr>9.選[Save private Key]10(儲存私鑰</vt:lpstr>
      <vt:lpstr>10.選[是(Y)]11</vt:lpstr>
      <vt:lpstr>11.指定資料夾(本例[data][key])12,指定檔名(本例putty-private-key)13,選[儲存]14</vt:lpstr>
      <vt:lpstr>12.儲存完畢返回</vt:lpstr>
      <vt:lpstr>補充</vt:lpstr>
      <vt:lpstr>1.選取公鑰內容按Ctrl+c複製</vt:lpstr>
      <vt:lpstr>開啟記事本, 按Ctrl+v貼上內容</vt:lpstr>
      <vt:lpstr>查看所儲存的公鑰內容</vt:lpstr>
      <vt:lpstr>PowerPoint 簡報</vt:lpstr>
      <vt:lpstr>PowerPoint 簡報</vt:lpstr>
      <vt:lpstr>Putty正常進入</vt:lpstr>
      <vt:lpstr>1.本例putty hostname(118.163.47.126) 與 port(22168)已存成202008,選[202008]再選[open] 登入</vt:lpstr>
      <vt:lpstr>2.輸入帳號(本例bigred)</vt:lpstr>
      <vt:lpstr>3.輸入密碼,登入</vt:lpstr>
      <vt:lpstr>4.查看~/.ssh/authorized_key檔內容,編輯此檔內容(將公鑰複製此檔內容後,既有內容不改;此檔若無內容,亦將公鑰複製於此檔)</vt:lpstr>
      <vt:lpstr>5.看到既有內容,游標移到內容的下一列</vt:lpstr>
      <vt:lpstr>6.切換到記事本,選取內容,呈現反白,按 Ctrl+c複製</vt:lpstr>
      <vt:lpstr>7.切換到~/.ssh/authorized_key檔,按滑鼠右鍵(複製到游標處-往後添加)</vt:lpstr>
      <vt:lpstr>8.按Ctrl+x; 輸入y</vt:lpstr>
      <vt:lpstr>9.按[Enter] 原檔名覆寫</vt:lpstr>
      <vt:lpstr>10.覆寫完成(已將putty公鑰複製到要登入帳號(本例bigred)</vt:lpstr>
      <vt:lpstr>重新設定 putty</vt:lpstr>
      <vt:lpstr>1.進入putty, 選[Connection]1[SSH]2</vt:lpstr>
      <vt:lpstr>2.選[Auth]3[Browse]4</vt:lpstr>
      <vt:lpstr>3.選[Data(D:)][key]5內[putty-private-key.ppk]6選[開啟]7</vt:lpstr>
      <vt:lpstr>4.私鑰檔選入,選[open]8</vt:lpstr>
      <vt:lpstr>5.登入畫面</vt:lpstr>
      <vt:lpstr>6輸入帳號(本例bigred)9</vt:lpstr>
      <vt:lpstr>不問密碼 只接進入</vt:lpstr>
      <vt:lpstr>免帳號、免密碼-putty完整設定</vt:lpstr>
      <vt:lpstr>免帳號設定</vt:lpstr>
      <vt:lpstr> </vt:lpstr>
      <vt:lpstr>免密碼設定 (載入Private key)</vt:lpstr>
      <vt:lpstr>1.[Connection]1[SSH]2[Auth]3[Browse]4</vt:lpstr>
      <vt:lpstr> </vt:lpstr>
      <vt:lpstr>3.載入私鑰(ppk檔)</vt:lpstr>
      <vt:lpstr>設定字型</vt:lpstr>
      <vt:lpstr>1.[Window]1[Apperance]2選[Change]3</vt:lpstr>
      <vt:lpstr>2.字型(本例為細明體)4,字型樣式(本例標準)5 </vt:lpstr>
      <vt:lpstr>3.選大小(本例14)6 字集(本例中文Big5)7</vt:lpstr>
      <vt:lpstr>4.選[確定]</vt:lpstr>
      <vt:lpstr>5.返回</vt:lpstr>
      <vt:lpstr>儲存</vt:lpstr>
      <vt:lpstr>1. [session]1 [hostname or ip address](本例118.163.47.126)2 port(本例22168)3 [ssh]4</vt:lpstr>
      <vt:lpstr>2.選[Saved Sessions]下文字方塊5</vt:lpstr>
      <vt:lpstr>3.輸入名稱(本例pass)6,選[save]7</vt:lpstr>
      <vt:lpstr>4.選[open]8</vt:lpstr>
      <vt:lpstr>5.本例bigred帳號、不用輸入密碼, 直接登入</vt:lpstr>
      <vt:lpstr>爾後putty直接進入</vt:lpstr>
      <vt:lpstr>1.[pass]連按滑鼠左鍵兩下,或選[pass]</vt:lpstr>
      <vt:lpstr>2.選[open]</vt:lpstr>
      <vt:lpstr>3.本例bigred帳號、不用輸入密碼, 直接登入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Putty ssh自動登入</dc:title>
  <dc:creator>yangcc</dc:creator>
  <cp:lastModifiedBy>yangcc</cp:lastModifiedBy>
  <cp:revision>66</cp:revision>
  <dcterms:created xsi:type="dcterms:W3CDTF">2020-07-27T13:55:10Z</dcterms:created>
  <dcterms:modified xsi:type="dcterms:W3CDTF">2020-07-28T17:29:12Z</dcterms:modified>
</cp:coreProperties>
</file>