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6" r:id="rId2"/>
    <p:sldId id="293" r:id="rId3"/>
    <p:sldId id="266" r:id="rId4"/>
    <p:sldId id="257" r:id="rId5"/>
    <p:sldId id="267" r:id="rId6"/>
    <p:sldId id="259" r:id="rId7"/>
    <p:sldId id="258" r:id="rId8"/>
    <p:sldId id="260" r:id="rId9"/>
    <p:sldId id="265" r:id="rId10"/>
    <p:sldId id="261" r:id="rId11"/>
    <p:sldId id="262" r:id="rId12"/>
    <p:sldId id="263" r:id="rId13"/>
    <p:sldId id="264" r:id="rId14"/>
    <p:sldId id="268" r:id="rId15"/>
    <p:sldId id="269" r:id="rId16"/>
    <p:sldId id="274" r:id="rId17"/>
    <p:sldId id="283" r:id="rId18"/>
    <p:sldId id="270" r:id="rId19"/>
    <p:sldId id="271" r:id="rId20"/>
    <p:sldId id="282" r:id="rId21"/>
    <p:sldId id="272" r:id="rId22"/>
    <p:sldId id="273" r:id="rId23"/>
    <p:sldId id="275" r:id="rId24"/>
    <p:sldId id="281" r:id="rId25"/>
    <p:sldId id="276" r:id="rId26"/>
    <p:sldId id="277" r:id="rId27"/>
    <p:sldId id="278" r:id="rId28"/>
    <p:sldId id="279" r:id="rId29"/>
    <p:sldId id="280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81538" autoAdjust="0"/>
  </p:normalViewPr>
  <p:slideViewPr>
    <p:cSldViewPr snapToGrid="0">
      <p:cViewPr varScale="1">
        <p:scale>
          <a:sx n="45" d="100"/>
          <a:sy n="45" d="100"/>
        </p:scale>
        <p:origin x="861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B936C5-F5F4-414D-A581-F0FE26DBB6F8}" type="datetimeFigureOut">
              <a:rPr lang="zh-TW" altLang="en-US" smtClean="0"/>
              <a:t>2020/11/4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785316-FF5C-4467-AF79-C7405D0D1C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6902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mtClean="0"/>
              <a:t>1.d</a:t>
            </a:r>
            <a:r>
              <a:rPr lang="zh-TW" altLang="en-US" smtClean="0"/>
              <a:t>磁碟根目錄建立</a:t>
            </a:r>
            <a:r>
              <a:rPr lang="en-US" altLang="zh-TW" smtClean="0"/>
              <a:t>\team</a:t>
            </a:r>
            <a:r>
              <a:rPr lang="zh-TW" altLang="en-US" smtClean="0"/>
              <a:t>資料夾</a:t>
            </a:r>
          </a:p>
          <a:p>
            <a:r>
              <a:rPr lang="en-US" altLang="zh-TW" smtClean="0"/>
              <a:t>2.</a:t>
            </a:r>
            <a:r>
              <a:rPr lang="zh-TW" altLang="en-US" smtClean="0"/>
              <a:t>複製</a:t>
            </a:r>
            <a:r>
              <a:rPr lang="en-US" altLang="zh-TW" smtClean="0"/>
              <a:t>us2400</a:t>
            </a:r>
            <a:r>
              <a:rPr lang="zh-TW" altLang="en-US" smtClean="0"/>
              <a:t>資料夾到</a:t>
            </a:r>
            <a:r>
              <a:rPr lang="en-US" altLang="zh-TW" smtClean="0"/>
              <a:t>d \team</a:t>
            </a:r>
            <a:r>
              <a:rPr lang="zh-TW" altLang="en-US" smtClean="0"/>
              <a:t>資料夾，資料夾名稱改成</a:t>
            </a:r>
            <a:r>
              <a:rPr lang="en-US" altLang="zh-TW" smtClean="0"/>
              <a:t>mas01</a:t>
            </a:r>
            <a:r>
              <a:rPr lang="zh-TW" altLang="en-US" smtClean="0"/>
              <a:t>及</a:t>
            </a:r>
            <a:r>
              <a:rPr lang="en-US" altLang="zh-TW" smtClean="0"/>
              <a:t>wk01</a:t>
            </a:r>
          </a:p>
          <a:p>
            <a:r>
              <a:rPr lang="en-US" altLang="zh-TW" smtClean="0"/>
              <a:t>3.</a:t>
            </a:r>
            <a:r>
              <a:rPr lang="zh-TW" altLang="en-US" smtClean="0"/>
              <a:t>用</a:t>
            </a:r>
            <a:r>
              <a:rPr lang="en-US" altLang="zh-TW" smtClean="0"/>
              <a:t>Vmware workstation player </a:t>
            </a:r>
            <a:r>
              <a:rPr lang="zh-TW" altLang="en-US" smtClean="0"/>
              <a:t>開啟 </a:t>
            </a:r>
            <a:r>
              <a:rPr lang="en-US" altLang="zh-TW" smtClean="0"/>
              <a:t>d:\team\mas01\us2004.vmx</a:t>
            </a:r>
          </a:p>
          <a:p>
            <a:r>
              <a:rPr lang="en-US" altLang="zh-TW" smtClean="0"/>
              <a:t>4.</a:t>
            </a:r>
            <a:r>
              <a:rPr lang="zh-TW" altLang="en-US" smtClean="0"/>
              <a:t>修改虛擬機名稱</a:t>
            </a:r>
            <a:r>
              <a:rPr lang="en-US" altLang="zh-TW" smtClean="0"/>
              <a:t>us2004</a:t>
            </a:r>
            <a:r>
              <a:rPr lang="zh-TW" altLang="en-US" smtClean="0"/>
              <a:t>，改成</a:t>
            </a:r>
            <a:r>
              <a:rPr lang="en-US" altLang="zh-TW" smtClean="0"/>
              <a:t>mas01</a:t>
            </a:r>
          </a:p>
          <a:p>
            <a:r>
              <a:rPr lang="en-US" altLang="zh-TW" smtClean="0"/>
              <a:t>5.</a:t>
            </a:r>
            <a:r>
              <a:rPr lang="zh-TW" altLang="en-US" smtClean="0"/>
              <a:t>修改其內</a:t>
            </a:r>
            <a:r>
              <a:rPr lang="en-US" altLang="zh-TW" smtClean="0"/>
              <a:t>Linux</a:t>
            </a:r>
            <a:r>
              <a:rPr lang="zh-TW" altLang="en-US" smtClean="0"/>
              <a:t>主機名稱為</a:t>
            </a:r>
            <a:r>
              <a:rPr lang="en-US" altLang="zh-TW" smtClean="0"/>
              <a:t>mas01</a:t>
            </a:r>
          </a:p>
          <a:p>
            <a:r>
              <a:rPr lang="en-US" altLang="zh-TW" smtClean="0"/>
              <a:t>6.</a:t>
            </a:r>
            <a:r>
              <a:rPr lang="zh-TW" altLang="en-US" smtClean="0"/>
              <a:t>用</a:t>
            </a:r>
            <a:r>
              <a:rPr lang="en-US" altLang="zh-TW" smtClean="0"/>
              <a:t>Vmware workstation player </a:t>
            </a:r>
            <a:r>
              <a:rPr lang="zh-TW" altLang="en-US" smtClean="0"/>
              <a:t>開啟 </a:t>
            </a:r>
            <a:r>
              <a:rPr lang="en-US" altLang="zh-TW" smtClean="0"/>
              <a:t>d:\team\wk01\us2004.vmx</a:t>
            </a:r>
          </a:p>
          <a:p>
            <a:r>
              <a:rPr lang="en-US" altLang="zh-TW" smtClean="0"/>
              <a:t>7.</a:t>
            </a:r>
            <a:r>
              <a:rPr lang="zh-TW" altLang="en-US" smtClean="0"/>
              <a:t>修改虛擬機名稱</a:t>
            </a:r>
            <a:r>
              <a:rPr lang="en-US" altLang="zh-TW" smtClean="0"/>
              <a:t>us2004</a:t>
            </a:r>
            <a:r>
              <a:rPr lang="zh-TW" altLang="en-US" smtClean="0"/>
              <a:t>，改成</a:t>
            </a:r>
            <a:r>
              <a:rPr lang="en-US" altLang="zh-TW" smtClean="0"/>
              <a:t>wk01</a:t>
            </a:r>
          </a:p>
          <a:p>
            <a:r>
              <a:rPr lang="en-US" altLang="zh-TW" smtClean="0"/>
              <a:t>8.</a:t>
            </a:r>
            <a:r>
              <a:rPr lang="zh-TW" altLang="en-US" smtClean="0"/>
              <a:t>修改其內</a:t>
            </a:r>
            <a:r>
              <a:rPr lang="en-US" altLang="zh-TW" smtClean="0"/>
              <a:t>Linux</a:t>
            </a:r>
            <a:r>
              <a:rPr lang="zh-TW" altLang="en-US" smtClean="0"/>
              <a:t>主機名稱為</a:t>
            </a:r>
            <a:r>
              <a:rPr lang="en-US" altLang="zh-TW" smtClean="0"/>
              <a:t>wk01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785316-FF5C-4467-AF79-C7405D0D1C54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9479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958C8-1749-4DC4-AD92-C391203D244D}" type="datetimeFigureOut">
              <a:rPr lang="zh-TW" altLang="en-US" smtClean="0"/>
              <a:t>2020/11/4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1ADDC-5398-48AD-A9C3-9DC7E4D5C0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4269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958C8-1749-4DC4-AD92-C391203D244D}" type="datetimeFigureOut">
              <a:rPr lang="zh-TW" altLang="en-US" smtClean="0"/>
              <a:t>2020/11/4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1ADDC-5398-48AD-A9C3-9DC7E4D5C0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0092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958C8-1749-4DC4-AD92-C391203D244D}" type="datetimeFigureOut">
              <a:rPr lang="zh-TW" altLang="en-US" smtClean="0"/>
              <a:t>2020/11/4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1ADDC-5398-48AD-A9C3-9DC7E4D5C0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2640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958C8-1749-4DC4-AD92-C391203D244D}" type="datetimeFigureOut">
              <a:rPr lang="zh-TW" altLang="en-US" smtClean="0"/>
              <a:t>2020/11/4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1ADDC-5398-48AD-A9C3-9DC7E4D5C0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7716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958C8-1749-4DC4-AD92-C391203D244D}" type="datetimeFigureOut">
              <a:rPr lang="zh-TW" altLang="en-US" smtClean="0"/>
              <a:t>2020/11/4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1ADDC-5398-48AD-A9C3-9DC7E4D5C0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6425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958C8-1749-4DC4-AD92-C391203D244D}" type="datetimeFigureOut">
              <a:rPr lang="zh-TW" altLang="en-US" smtClean="0"/>
              <a:t>2020/11/4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1ADDC-5398-48AD-A9C3-9DC7E4D5C0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8544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958C8-1749-4DC4-AD92-C391203D244D}" type="datetimeFigureOut">
              <a:rPr lang="zh-TW" altLang="en-US" smtClean="0"/>
              <a:t>2020/11/4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1ADDC-5398-48AD-A9C3-9DC7E4D5C0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8215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958C8-1749-4DC4-AD92-C391203D244D}" type="datetimeFigureOut">
              <a:rPr lang="zh-TW" altLang="en-US" smtClean="0"/>
              <a:t>2020/11/4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1ADDC-5398-48AD-A9C3-9DC7E4D5C0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1462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958C8-1749-4DC4-AD92-C391203D244D}" type="datetimeFigureOut">
              <a:rPr lang="zh-TW" altLang="en-US" smtClean="0"/>
              <a:t>2020/11/4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1ADDC-5398-48AD-A9C3-9DC7E4D5C0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824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958C8-1749-4DC4-AD92-C391203D244D}" type="datetimeFigureOut">
              <a:rPr lang="zh-TW" altLang="en-US" smtClean="0"/>
              <a:t>2020/11/4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1ADDC-5398-48AD-A9C3-9DC7E4D5C0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7931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958C8-1749-4DC4-AD92-C391203D244D}" type="datetimeFigureOut">
              <a:rPr lang="zh-TW" altLang="en-US" smtClean="0"/>
              <a:t>2020/11/4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1ADDC-5398-48AD-A9C3-9DC7E4D5C0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9519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" Target="../slides/slid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1958C8-1749-4DC4-AD92-C391203D244D}" type="datetimeFigureOut">
              <a:rPr lang="zh-TW" altLang="en-US" smtClean="0"/>
              <a:t>2020/11/4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61ADDC-5398-48AD-A9C3-9DC7E4D5C01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文字方塊 6"/>
          <p:cNvSpPr txBox="1"/>
          <p:nvPr userDrawn="1"/>
        </p:nvSpPr>
        <p:spPr>
          <a:xfrm>
            <a:off x="11353800" y="6273403"/>
            <a:ext cx="1051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mtClean="0">
                <a:hlinkClick r:id="rId13" action="ppaction://hlinksldjump"/>
              </a:rPr>
              <a:t>MENU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0380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17.xml"/><Relationship Id="rId13" Type="http://schemas.openxmlformats.org/officeDocument/2006/relationships/slide" Target="slide36.xml"/><Relationship Id="rId3" Type="http://schemas.openxmlformats.org/officeDocument/2006/relationships/slide" Target="slide2.xml"/><Relationship Id="rId7" Type="http://schemas.openxmlformats.org/officeDocument/2006/relationships/slide" Target="slide14.xml"/><Relationship Id="rId12" Type="http://schemas.openxmlformats.org/officeDocument/2006/relationships/slide" Target="slide3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slide" Target="slide9.xml"/><Relationship Id="rId11" Type="http://schemas.openxmlformats.org/officeDocument/2006/relationships/slide" Target="slide30.xml"/><Relationship Id="rId5" Type="http://schemas.openxmlformats.org/officeDocument/2006/relationships/slide" Target="slide5.xml"/><Relationship Id="rId10" Type="http://schemas.openxmlformats.org/officeDocument/2006/relationships/slide" Target="slide24.xml"/><Relationship Id="rId4" Type="http://schemas.openxmlformats.org/officeDocument/2006/relationships/slide" Target="slide3.xml"/><Relationship Id="rId9" Type="http://schemas.openxmlformats.org/officeDocument/2006/relationships/slide" Target="slide2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練習</a:t>
            </a:r>
            <a:r>
              <a:rPr lang="en-US" altLang="zh-TW" smtClean="0"/>
              <a:t>:</a:t>
            </a:r>
            <a:r>
              <a:rPr lang="zh-TW" altLang="en-US" smtClean="0"/>
              <a:t>改</a:t>
            </a:r>
            <a:r>
              <a:rPr lang="en-US" altLang="zh-TW" smtClean="0"/>
              <a:t>Linux</a:t>
            </a:r>
            <a:r>
              <a:rPr lang="zh-TW" altLang="en-US" smtClean="0"/>
              <a:t>主機與虛擬主機名稱</a:t>
            </a:r>
            <a:endParaRPr lang="zh-TW" altLang="en-US"/>
          </a:p>
        </p:txBody>
      </p:sp>
      <p:sp>
        <p:nvSpPr>
          <p:cNvPr id="6" name="內容版面配置區 5"/>
          <p:cNvSpPr>
            <a:spLocks noGrp="1"/>
          </p:cNvSpPr>
          <p:nvPr>
            <p:ph sz="half" idx="1"/>
          </p:nvPr>
        </p:nvSpPr>
        <p:spPr>
          <a:xfrm>
            <a:off x="400050" y="1825625"/>
            <a:ext cx="5619750" cy="4351338"/>
          </a:xfrm>
        </p:spPr>
        <p:txBody>
          <a:bodyPr>
            <a:normAutofit fontScale="92500" lnSpcReduction="20000"/>
          </a:bodyPr>
          <a:lstStyle/>
          <a:p>
            <a:r>
              <a:rPr lang="zh-TW" altLang="en-US" smtClean="0">
                <a:hlinkClick r:id="rId3" action="ppaction://hlinksldjump"/>
              </a:rPr>
              <a:t>新架構</a:t>
            </a:r>
            <a:endParaRPr lang="en-US" altLang="zh-TW" smtClean="0"/>
          </a:p>
          <a:p>
            <a:r>
              <a:rPr lang="zh-TW" altLang="en-US" smtClean="0">
                <a:hlinkClick r:id="rId4" action="ppaction://hlinksldjump"/>
              </a:rPr>
              <a:t>一個虛擬機、一個資料夾、一個設定檔</a:t>
            </a:r>
            <a:r>
              <a:rPr lang="en-US" altLang="zh-TW" smtClean="0">
                <a:hlinkClick r:id="rId4" action="ppaction://hlinksldjump"/>
              </a:rPr>
              <a:t>(.vmx)</a:t>
            </a:r>
            <a:r>
              <a:rPr lang="zh-TW" altLang="en-US" smtClean="0">
                <a:hlinkClick r:id="rId4" action="ppaction://hlinksldjump"/>
              </a:rPr>
              <a:t>、一個硬碟檔</a:t>
            </a:r>
            <a:r>
              <a:rPr lang="en-US" altLang="zh-TW" smtClean="0">
                <a:hlinkClick r:id="rId4" action="ppaction://hlinksldjump"/>
              </a:rPr>
              <a:t>(vmdk)</a:t>
            </a:r>
            <a:endParaRPr lang="en-US" altLang="zh-TW" smtClean="0"/>
          </a:p>
          <a:p>
            <a:r>
              <a:rPr lang="zh-TW" altLang="en-US" smtClean="0">
                <a:hlinkClick r:id="rId5" action="ppaction://hlinksldjump"/>
              </a:rPr>
              <a:t>進入</a:t>
            </a:r>
            <a:r>
              <a:rPr lang="en-US" altLang="zh-TW" smtClean="0">
                <a:hlinkClick r:id="rId5" action="ppaction://hlinksldjump"/>
              </a:rPr>
              <a:t>Linux</a:t>
            </a:r>
            <a:r>
              <a:rPr lang="zh-TW" altLang="en-US" smtClean="0">
                <a:hlinkClick r:id="rId5" action="ppaction://hlinksldjump"/>
              </a:rPr>
              <a:t>；改</a:t>
            </a:r>
            <a:r>
              <a:rPr lang="en-US" altLang="zh-TW" smtClean="0">
                <a:hlinkClick r:id="rId5" action="ppaction://hlinksldjump"/>
              </a:rPr>
              <a:t>Linux</a:t>
            </a:r>
            <a:r>
              <a:rPr lang="zh-TW" altLang="en-US" smtClean="0">
                <a:hlinkClick r:id="rId5" action="ppaction://hlinksldjump"/>
              </a:rPr>
              <a:t>主機名稱</a:t>
            </a:r>
            <a:endParaRPr lang="en-US" altLang="zh-TW" smtClean="0"/>
          </a:p>
          <a:p>
            <a:r>
              <a:rPr lang="zh-TW" altLang="en-US" smtClean="0">
                <a:hlinkClick r:id="rId6" action="ppaction://hlinksldjump"/>
              </a:rPr>
              <a:t>改虛擬機名稱</a:t>
            </a:r>
            <a:endParaRPr lang="en-US" altLang="zh-TW" smtClean="0"/>
          </a:p>
          <a:p>
            <a:pPr marL="0" indent="0">
              <a:buNone/>
            </a:pPr>
            <a:endParaRPr lang="zh-TW" altLang="en-US"/>
          </a:p>
        </p:txBody>
      </p:sp>
      <p:sp>
        <p:nvSpPr>
          <p:cNvPr id="7" name="內容版面配置區 6"/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554980" cy="473519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zh-TW" altLang="en-US" smtClean="0"/>
              <a:t>練習</a:t>
            </a:r>
            <a:r>
              <a:rPr lang="en-US" altLang="zh-TW" smtClean="0"/>
              <a:t>:</a:t>
            </a:r>
          </a:p>
          <a:p>
            <a:pPr marL="0" indent="0">
              <a:buNone/>
            </a:pPr>
            <a:r>
              <a:rPr lang="en-US" altLang="zh-TW" smtClean="0">
                <a:hlinkClick r:id="rId7" action="ppaction://hlinksldjump"/>
              </a:rPr>
              <a:t>1.d</a:t>
            </a:r>
            <a:r>
              <a:rPr lang="zh-TW" altLang="en-US" smtClean="0">
                <a:hlinkClick r:id="rId7" action="ppaction://hlinksldjump"/>
              </a:rPr>
              <a:t>磁碟根目錄建立</a:t>
            </a:r>
            <a:r>
              <a:rPr lang="en-US" altLang="zh-TW" smtClean="0">
                <a:hlinkClick r:id="rId7" action="ppaction://hlinksldjump"/>
              </a:rPr>
              <a:t>\team</a:t>
            </a:r>
            <a:r>
              <a:rPr lang="zh-TW" altLang="en-US" smtClean="0">
                <a:hlinkClick r:id="rId7" action="ppaction://hlinksldjump"/>
              </a:rPr>
              <a:t>資料夾</a:t>
            </a:r>
            <a:endParaRPr lang="zh-TW" altLang="en-US" smtClean="0"/>
          </a:p>
          <a:p>
            <a:pPr marL="0" indent="0">
              <a:buNone/>
            </a:pPr>
            <a:r>
              <a:rPr lang="en-US" altLang="zh-TW" smtClean="0">
                <a:hlinkClick r:id="rId7" action="ppaction://hlinksldjump"/>
              </a:rPr>
              <a:t>2.</a:t>
            </a:r>
            <a:r>
              <a:rPr lang="zh-TW" altLang="en-US" smtClean="0">
                <a:hlinkClick r:id="rId7" action="ppaction://hlinksldjump"/>
              </a:rPr>
              <a:t>複製</a:t>
            </a:r>
            <a:r>
              <a:rPr lang="en-US" altLang="zh-TW" smtClean="0">
                <a:hlinkClick r:id="rId7" action="ppaction://hlinksldjump"/>
              </a:rPr>
              <a:t>us2400</a:t>
            </a:r>
            <a:r>
              <a:rPr lang="zh-TW" altLang="en-US" smtClean="0">
                <a:hlinkClick r:id="rId7" action="ppaction://hlinksldjump"/>
              </a:rPr>
              <a:t>資料夾到</a:t>
            </a:r>
            <a:r>
              <a:rPr lang="en-US" altLang="zh-TW" smtClean="0">
                <a:hlinkClick r:id="rId7" action="ppaction://hlinksldjump"/>
              </a:rPr>
              <a:t>d \team</a:t>
            </a:r>
            <a:r>
              <a:rPr lang="zh-TW" altLang="en-US" smtClean="0">
                <a:hlinkClick r:id="rId7" action="ppaction://hlinksldjump"/>
              </a:rPr>
              <a:t>資料夾，資料夾名稱改成</a:t>
            </a:r>
            <a:r>
              <a:rPr lang="en-US" altLang="zh-TW" smtClean="0">
                <a:hlinkClick r:id="rId7" action="ppaction://hlinksldjump"/>
              </a:rPr>
              <a:t>mas01</a:t>
            </a:r>
            <a:r>
              <a:rPr lang="zh-TW" altLang="en-US" smtClean="0">
                <a:hlinkClick r:id="rId7" action="ppaction://hlinksldjump"/>
              </a:rPr>
              <a:t>及</a:t>
            </a:r>
            <a:r>
              <a:rPr lang="en-US" altLang="zh-TW" smtClean="0">
                <a:hlinkClick r:id="rId7" action="ppaction://hlinksldjump"/>
              </a:rPr>
              <a:t>wk01</a:t>
            </a:r>
            <a:endParaRPr lang="en-US" altLang="zh-TW" smtClean="0"/>
          </a:p>
          <a:p>
            <a:pPr marL="0" indent="0">
              <a:buNone/>
            </a:pPr>
            <a:r>
              <a:rPr lang="en-US" altLang="zh-TW" smtClean="0">
                <a:hlinkClick r:id="rId8" action="ppaction://hlinksldjump"/>
              </a:rPr>
              <a:t>3.</a:t>
            </a:r>
            <a:r>
              <a:rPr lang="zh-TW" altLang="en-US" smtClean="0">
                <a:hlinkClick r:id="rId8" action="ppaction://hlinksldjump"/>
              </a:rPr>
              <a:t>用</a:t>
            </a:r>
            <a:r>
              <a:rPr lang="en-US" altLang="zh-TW" smtClean="0">
                <a:hlinkClick r:id="rId8" action="ppaction://hlinksldjump"/>
              </a:rPr>
              <a:t>Vmware workstation player </a:t>
            </a:r>
            <a:r>
              <a:rPr lang="zh-TW" altLang="en-US" smtClean="0">
                <a:hlinkClick r:id="rId8" action="ppaction://hlinksldjump"/>
              </a:rPr>
              <a:t>開啟 </a:t>
            </a:r>
            <a:r>
              <a:rPr lang="en-US" altLang="zh-TW" smtClean="0">
                <a:hlinkClick r:id="rId8" action="ppaction://hlinksldjump"/>
              </a:rPr>
              <a:t>d:\team\mas01\us2004.vmx</a:t>
            </a:r>
            <a:endParaRPr lang="en-US" altLang="zh-TW" smtClean="0"/>
          </a:p>
          <a:p>
            <a:pPr marL="0" indent="0">
              <a:buNone/>
            </a:pPr>
            <a:r>
              <a:rPr lang="en-US" altLang="zh-TW" smtClean="0">
                <a:hlinkClick r:id="rId9" action="ppaction://hlinksldjump"/>
              </a:rPr>
              <a:t>4.</a:t>
            </a:r>
            <a:r>
              <a:rPr lang="zh-TW" altLang="en-US" smtClean="0">
                <a:hlinkClick r:id="rId9" action="ppaction://hlinksldjump"/>
              </a:rPr>
              <a:t>修改虛擬機名稱</a:t>
            </a:r>
            <a:r>
              <a:rPr lang="en-US" altLang="zh-TW" smtClean="0">
                <a:hlinkClick r:id="rId9" action="ppaction://hlinksldjump"/>
              </a:rPr>
              <a:t>us2004</a:t>
            </a:r>
            <a:r>
              <a:rPr lang="zh-TW" altLang="en-US" smtClean="0">
                <a:hlinkClick r:id="rId9" action="ppaction://hlinksldjump"/>
              </a:rPr>
              <a:t>，改成</a:t>
            </a:r>
            <a:r>
              <a:rPr lang="en-US" altLang="zh-TW" smtClean="0">
                <a:hlinkClick r:id="rId9" action="ppaction://hlinksldjump"/>
              </a:rPr>
              <a:t>mas01</a:t>
            </a:r>
            <a:endParaRPr lang="en-US" altLang="zh-TW" smtClean="0"/>
          </a:p>
          <a:p>
            <a:pPr marL="0" indent="0">
              <a:buNone/>
            </a:pPr>
            <a:r>
              <a:rPr lang="en-US" altLang="zh-TW" smtClean="0">
                <a:hlinkClick r:id="rId10" action="ppaction://hlinksldjump"/>
              </a:rPr>
              <a:t>5.</a:t>
            </a:r>
            <a:r>
              <a:rPr lang="zh-TW" altLang="en-US" smtClean="0">
                <a:hlinkClick r:id="rId10" action="ppaction://hlinksldjump"/>
              </a:rPr>
              <a:t>修改其內</a:t>
            </a:r>
            <a:r>
              <a:rPr lang="en-US" altLang="zh-TW" smtClean="0">
                <a:hlinkClick r:id="rId10" action="ppaction://hlinksldjump"/>
              </a:rPr>
              <a:t>Linux</a:t>
            </a:r>
            <a:r>
              <a:rPr lang="zh-TW" altLang="en-US" smtClean="0">
                <a:hlinkClick r:id="rId10" action="ppaction://hlinksldjump"/>
              </a:rPr>
              <a:t>主機名稱為</a:t>
            </a:r>
            <a:r>
              <a:rPr lang="en-US" altLang="zh-TW" smtClean="0">
                <a:hlinkClick r:id="rId10" action="ppaction://hlinksldjump"/>
              </a:rPr>
              <a:t>mas01</a:t>
            </a:r>
            <a:endParaRPr lang="en-US" altLang="zh-TW" smtClean="0"/>
          </a:p>
          <a:p>
            <a:pPr marL="0" indent="0">
              <a:buNone/>
            </a:pPr>
            <a:r>
              <a:rPr lang="en-US" altLang="zh-TW" smtClean="0">
                <a:hlinkClick r:id="rId11" action="ppaction://hlinksldjump"/>
              </a:rPr>
              <a:t>6.</a:t>
            </a:r>
            <a:r>
              <a:rPr lang="zh-TW" altLang="en-US" smtClean="0">
                <a:hlinkClick r:id="rId11" action="ppaction://hlinksldjump"/>
              </a:rPr>
              <a:t>用</a:t>
            </a:r>
            <a:r>
              <a:rPr lang="en-US" altLang="zh-TW" smtClean="0">
                <a:hlinkClick r:id="rId11" action="ppaction://hlinksldjump"/>
              </a:rPr>
              <a:t>Vmware workstation player </a:t>
            </a:r>
            <a:r>
              <a:rPr lang="zh-TW" altLang="en-US" smtClean="0">
                <a:hlinkClick r:id="rId11" action="ppaction://hlinksldjump"/>
              </a:rPr>
              <a:t>開啟 </a:t>
            </a:r>
            <a:r>
              <a:rPr lang="en-US" altLang="zh-TW" smtClean="0">
                <a:hlinkClick r:id="rId11" action="ppaction://hlinksldjump"/>
              </a:rPr>
              <a:t>d:\team\wk01\us2004.vmx</a:t>
            </a:r>
            <a:endParaRPr lang="en-US" altLang="zh-TW" smtClean="0"/>
          </a:p>
          <a:p>
            <a:pPr marL="0" indent="0">
              <a:buNone/>
            </a:pPr>
            <a:r>
              <a:rPr lang="en-US" altLang="zh-TW" smtClean="0">
                <a:hlinkClick r:id="rId12" action="ppaction://hlinksldjump"/>
              </a:rPr>
              <a:t>7.</a:t>
            </a:r>
            <a:r>
              <a:rPr lang="zh-TW" altLang="en-US" smtClean="0">
                <a:hlinkClick r:id="rId12" action="ppaction://hlinksldjump"/>
              </a:rPr>
              <a:t>修改虛擬機名稱</a:t>
            </a:r>
            <a:r>
              <a:rPr lang="en-US" altLang="zh-TW" smtClean="0">
                <a:hlinkClick r:id="rId12" action="ppaction://hlinksldjump"/>
              </a:rPr>
              <a:t>us2004</a:t>
            </a:r>
            <a:r>
              <a:rPr lang="zh-TW" altLang="en-US" smtClean="0">
                <a:hlinkClick r:id="rId12" action="ppaction://hlinksldjump"/>
              </a:rPr>
              <a:t>，改成</a:t>
            </a:r>
            <a:r>
              <a:rPr lang="en-US" altLang="zh-TW" smtClean="0">
                <a:hlinkClick r:id="rId12" action="ppaction://hlinksldjump"/>
              </a:rPr>
              <a:t>wk01</a:t>
            </a:r>
            <a:endParaRPr lang="en-US" altLang="zh-TW" smtClean="0"/>
          </a:p>
          <a:p>
            <a:pPr marL="0" indent="0">
              <a:buNone/>
            </a:pPr>
            <a:r>
              <a:rPr lang="en-US" altLang="zh-TW" smtClean="0">
                <a:hlinkClick r:id="rId13" action="ppaction://hlinksldjump"/>
              </a:rPr>
              <a:t>8.</a:t>
            </a:r>
            <a:r>
              <a:rPr lang="zh-TW" altLang="en-US" smtClean="0">
                <a:hlinkClick r:id="rId13" action="ppaction://hlinksldjump"/>
              </a:rPr>
              <a:t>修改其內</a:t>
            </a:r>
            <a:r>
              <a:rPr lang="en-US" altLang="zh-TW" smtClean="0">
                <a:hlinkClick r:id="rId13" action="ppaction://hlinksldjump"/>
              </a:rPr>
              <a:t>Linux</a:t>
            </a:r>
            <a:r>
              <a:rPr lang="zh-TW" altLang="en-US" smtClean="0">
                <a:hlinkClick r:id="rId13" action="ppaction://hlinksldjump"/>
              </a:rPr>
              <a:t>主機名稱為</a:t>
            </a:r>
            <a:r>
              <a:rPr lang="en-US" altLang="zh-TW" smtClean="0">
                <a:hlinkClick r:id="rId13" action="ppaction://hlinksldjump"/>
              </a:rPr>
              <a:t>wk01</a:t>
            </a:r>
            <a:endParaRPr lang="en-US" altLang="zh-TW" smtClean="0"/>
          </a:p>
          <a:p>
            <a:pPr marL="0" indent="0">
              <a:buNone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5480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[</a:t>
            </a:r>
            <a:r>
              <a:rPr lang="zh-TW" altLang="en-US" smtClean="0"/>
              <a:t>虛擬機名稱</a:t>
            </a:r>
            <a:r>
              <a:rPr lang="en-US" altLang="zh-TW" smtClean="0"/>
              <a:t>][Edit Virtual machine settings][Options]</a:t>
            </a:r>
            <a:endParaRPr lang="zh-TW" altLang="en-US"/>
          </a:p>
        </p:txBody>
      </p:sp>
      <p:grpSp>
        <p:nvGrpSpPr>
          <p:cNvPr id="7" name="群組 6"/>
          <p:cNvGrpSpPr/>
          <p:nvPr/>
        </p:nvGrpSpPr>
        <p:grpSpPr>
          <a:xfrm>
            <a:off x="119269" y="1909972"/>
            <a:ext cx="6023113" cy="4867163"/>
            <a:chOff x="119269" y="1909972"/>
            <a:chExt cx="6023113" cy="4867163"/>
          </a:xfrm>
        </p:grpSpPr>
        <p:pic>
          <p:nvPicPr>
            <p:cNvPr id="3" name="圖片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9269" y="1909972"/>
              <a:ext cx="6023113" cy="4867163"/>
            </a:xfrm>
            <a:prstGeom prst="rect">
              <a:avLst/>
            </a:prstGeom>
          </p:spPr>
        </p:pic>
        <p:sp>
          <p:nvSpPr>
            <p:cNvPr id="5" name="矩形 4"/>
            <p:cNvSpPr/>
            <p:nvPr/>
          </p:nvSpPr>
          <p:spPr>
            <a:xfrm>
              <a:off x="119269" y="2802835"/>
              <a:ext cx="1649896" cy="427382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2674620" y="6377940"/>
              <a:ext cx="2491740" cy="399195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9" name="群組 8"/>
          <p:cNvGrpSpPr/>
          <p:nvPr/>
        </p:nvGrpSpPr>
        <p:grpSpPr>
          <a:xfrm>
            <a:off x="6291470" y="2119126"/>
            <a:ext cx="5774487" cy="4479105"/>
            <a:chOff x="6291470" y="2119126"/>
            <a:chExt cx="5774487" cy="4479105"/>
          </a:xfrm>
        </p:grpSpPr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91470" y="2119126"/>
              <a:ext cx="5774487" cy="4479105"/>
            </a:xfrm>
            <a:prstGeom prst="rect">
              <a:avLst/>
            </a:prstGeom>
          </p:spPr>
        </p:pic>
        <p:sp>
          <p:nvSpPr>
            <p:cNvPr id="8" name="矩形 7"/>
            <p:cNvSpPr/>
            <p:nvPr/>
          </p:nvSpPr>
          <p:spPr>
            <a:xfrm>
              <a:off x="6686550" y="2308860"/>
              <a:ext cx="708660" cy="274320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23003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Vitual machine name</a:t>
            </a:r>
            <a:r>
              <a:rPr lang="zh-TW" altLang="en-US" smtClean="0"/>
              <a:t>下變更名稱</a:t>
            </a:r>
            <a:r>
              <a:rPr lang="en-US" altLang="zh-TW" smtClean="0"/>
              <a:t>(</a:t>
            </a:r>
            <a:r>
              <a:rPr lang="zh-TW" altLang="en-US" smtClean="0"/>
              <a:t>本例</a:t>
            </a:r>
            <a:r>
              <a:rPr lang="en-US" altLang="zh-TW" smtClean="0"/>
              <a:t>gw)</a:t>
            </a:r>
            <a:r>
              <a:rPr lang="zh-TW" altLang="en-US" smtClean="0"/>
              <a:t>，選</a:t>
            </a:r>
            <a:r>
              <a:rPr lang="en-US" altLang="zh-TW" smtClean="0"/>
              <a:t>[OK]</a:t>
            </a:r>
            <a:r>
              <a:rPr lang="zh-TW" altLang="en-US" smtClean="0"/>
              <a:t>確認</a:t>
            </a:r>
            <a:endParaRPr lang="zh-TW" altLang="en-US"/>
          </a:p>
        </p:txBody>
      </p:sp>
      <p:grpSp>
        <p:nvGrpSpPr>
          <p:cNvPr id="9" name="群組 8"/>
          <p:cNvGrpSpPr/>
          <p:nvPr/>
        </p:nvGrpSpPr>
        <p:grpSpPr>
          <a:xfrm>
            <a:off x="137160" y="2262060"/>
            <a:ext cx="11696700" cy="4240530"/>
            <a:chOff x="137160" y="2262060"/>
            <a:chExt cx="11696700" cy="4240530"/>
          </a:xfrm>
        </p:grpSpPr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7160" y="2262060"/>
              <a:ext cx="5327271" cy="4151338"/>
            </a:xfrm>
            <a:prstGeom prst="rect">
              <a:avLst/>
            </a:prstGeom>
          </p:spPr>
        </p:pic>
        <p:grpSp>
          <p:nvGrpSpPr>
            <p:cNvPr id="7" name="群組 6"/>
            <p:cNvGrpSpPr/>
            <p:nvPr/>
          </p:nvGrpSpPr>
          <p:grpSpPr>
            <a:xfrm>
              <a:off x="6366510" y="2262060"/>
              <a:ext cx="5467350" cy="4240530"/>
              <a:chOff x="5477602" y="2046058"/>
              <a:chExt cx="5876198" cy="4697642"/>
            </a:xfrm>
          </p:grpSpPr>
          <p:pic>
            <p:nvPicPr>
              <p:cNvPr id="3" name="圖片 2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77602" y="2046058"/>
                <a:ext cx="5876198" cy="4583342"/>
              </a:xfrm>
              <a:prstGeom prst="rect">
                <a:avLst/>
              </a:prstGeom>
            </p:spPr>
          </p:pic>
          <p:sp>
            <p:nvSpPr>
              <p:cNvPr id="5" name="矩形 4"/>
              <p:cNvSpPr/>
              <p:nvPr/>
            </p:nvSpPr>
            <p:spPr>
              <a:xfrm>
                <a:off x="8686800" y="2720340"/>
                <a:ext cx="754380" cy="182880"/>
              </a:xfrm>
              <a:prstGeom prst="rect">
                <a:avLst/>
              </a:prstGeom>
              <a:noFill/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9441180" y="6435090"/>
                <a:ext cx="765810" cy="308610"/>
              </a:xfrm>
              <a:prstGeom prst="rect">
                <a:avLst/>
              </a:prstGeom>
              <a:noFill/>
              <a:ln w="762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8" name="向右箭號 7"/>
            <p:cNvSpPr/>
            <p:nvPr/>
          </p:nvSpPr>
          <p:spPr>
            <a:xfrm>
              <a:off x="5546777" y="3794760"/>
              <a:ext cx="922603" cy="78867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649524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2647950" cy="2572385"/>
          </a:xfrm>
        </p:spPr>
        <p:txBody>
          <a:bodyPr anchor="t">
            <a:normAutofit/>
          </a:bodyPr>
          <a:lstStyle/>
          <a:p>
            <a:r>
              <a:rPr lang="zh-TW" altLang="en-US" smtClean="0"/>
              <a:t>虛擬機名</a:t>
            </a:r>
            <a:r>
              <a:rPr lang="zh-TW" altLang="en-US"/>
              <a:t>稱</a:t>
            </a:r>
            <a:r>
              <a:rPr lang="zh-TW" altLang="en-US" smtClean="0"/>
              <a:t>改成新名稱</a:t>
            </a:r>
            <a:r>
              <a:rPr lang="en-US" altLang="zh-TW" smtClean="0"/>
              <a:t/>
            </a:r>
            <a:br>
              <a:rPr lang="en-US" altLang="zh-TW" smtClean="0"/>
            </a:br>
            <a:r>
              <a:rPr lang="en-US" altLang="zh-TW" smtClean="0"/>
              <a:t>(</a:t>
            </a:r>
            <a:r>
              <a:rPr lang="zh-TW" altLang="en-US" smtClean="0"/>
              <a:t>本例</a:t>
            </a:r>
            <a:r>
              <a:rPr lang="en-US" altLang="zh-TW" smtClean="0"/>
              <a:t>gw)</a:t>
            </a:r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5760" y="509382"/>
            <a:ext cx="7329980" cy="600231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4526280" y="1690688"/>
            <a:ext cx="1005840" cy="34385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31394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62890" y="365125"/>
            <a:ext cx="2606040" cy="4590034"/>
          </a:xfrm>
        </p:spPr>
        <p:txBody>
          <a:bodyPr anchor="t">
            <a:normAutofit/>
          </a:bodyPr>
          <a:lstStyle/>
          <a:p>
            <a:r>
              <a:rPr lang="zh-TW" altLang="en-US" smtClean="0"/>
              <a:t>資料夾名稱及</a:t>
            </a:r>
            <a:r>
              <a:rPr lang="en-US" altLang="zh-TW" smtClean="0"/>
              <a:t>.VMDK</a:t>
            </a:r>
            <a:r>
              <a:rPr lang="zh-TW" altLang="en-US" smtClean="0"/>
              <a:t>與</a:t>
            </a:r>
            <a:r>
              <a:rPr lang="en-US" altLang="zh-TW" smtClean="0"/>
              <a:t>.VMX</a:t>
            </a:r>
            <a:br>
              <a:rPr lang="en-US" altLang="zh-TW" smtClean="0"/>
            </a:br>
            <a:r>
              <a:rPr lang="zh-TW" altLang="en-US" smtClean="0"/>
              <a:t>名稱不變</a:t>
            </a:r>
            <a:endParaRPr lang="zh-TW" altLang="en-US"/>
          </a:p>
        </p:txBody>
      </p:sp>
      <p:grpSp>
        <p:nvGrpSpPr>
          <p:cNvPr id="6" name="群組 5"/>
          <p:cNvGrpSpPr/>
          <p:nvPr/>
        </p:nvGrpSpPr>
        <p:grpSpPr>
          <a:xfrm>
            <a:off x="2983671" y="512659"/>
            <a:ext cx="8937819" cy="5945291"/>
            <a:chOff x="2503611" y="1872829"/>
            <a:chExt cx="7870577" cy="4392501"/>
          </a:xfrm>
        </p:grpSpPr>
        <p:pic>
          <p:nvPicPr>
            <p:cNvPr id="3" name="圖片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03611" y="1872829"/>
              <a:ext cx="7870577" cy="4392501"/>
            </a:xfrm>
            <a:prstGeom prst="rect">
              <a:avLst/>
            </a:prstGeom>
          </p:spPr>
        </p:pic>
        <p:sp>
          <p:nvSpPr>
            <p:cNvPr id="4" name="矩形 3"/>
            <p:cNvSpPr/>
            <p:nvPr/>
          </p:nvSpPr>
          <p:spPr>
            <a:xfrm>
              <a:off x="2777490" y="4514850"/>
              <a:ext cx="971550" cy="320040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6835140" y="3211830"/>
              <a:ext cx="1280160" cy="422910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38538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練習</a:t>
            </a:r>
            <a:r>
              <a:rPr lang="en-US" altLang="zh-TW" smtClean="0"/>
              <a:t>:</a:t>
            </a:r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601868" y="1690688"/>
            <a:ext cx="10988264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smtClean="0"/>
              <a:t>1.d</a:t>
            </a:r>
            <a:r>
              <a:rPr lang="zh-TW" altLang="en-US" sz="2800" smtClean="0"/>
              <a:t>磁碟根目錄建立</a:t>
            </a:r>
            <a:r>
              <a:rPr lang="en-US" altLang="zh-TW" sz="2800" smtClean="0"/>
              <a:t>\team</a:t>
            </a:r>
            <a:r>
              <a:rPr lang="zh-TW" altLang="en-US" sz="2800" smtClean="0"/>
              <a:t>資料夾</a:t>
            </a:r>
            <a:endParaRPr lang="en-US" altLang="zh-TW" sz="2800" smtClean="0"/>
          </a:p>
          <a:p>
            <a:r>
              <a:rPr lang="en-US" altLang="zh-TW" sz="2800" smtClean="0"/>
              <a:t>2.</a:t>
            </a:r>
            <a:r>
              <a:rPr lang="zh-TW" altLang="en-US" sz="2800" smtClean="0"/>
              <a:t>複製</a:t>
            </a:r>
            <a:r>
              <a:rPr lang="en-US" altLang="zh-TW" sz="2800" smtClean="0"/>
              <a:t>us2400</a:t>
            </a:r>
            <a:r>
              <a:rPr lang="zh-TW" altLang="en-US" sz="2800" smtClean="0"/>
              <a:t>資料夾到</a:t>
            </a:r>
            <a:r>
              <a:rPr lang="en-US" altLang="zh-TW" sz="2800" smtClean="0"/>
              <a:t>d \team</a:t>
            </a:r>
            <a:r>
              <a:rPr lang="zh-TW" altLang="en-US" sz="2800" smtClean="0"/>
              <a:t>資料夾，資料夾名稱改成</a:t>
            </a:r>
            <a:r>
              <a:rPr lang="en-US" altLang="zh-TW" sz="2800" smtClean="0"/>
              <a:t>mas01</a:t>
            </a:r>
            <a:r>
              <a:rPr lang="zh-TW" altLang="en-US" sz="2800" smtClean="0"/>
              <a:t>及</a:t>
            </a:r>
            <a:r>
              <a:rPr lang="en-US" altLang="zh-TW" sz="2800" smtClean="0"/>
              <a:t>wk01</a:t>
            </a:r>
          </a:p>
          <a:p>
            <a:endParaRPr lang="en-US" altLang="zh-TW" sz="2800" smtClean="0"/>
          </a:p>
          <a:p>
            <a:endParaRPr lang="zh-TW" altLang="en-US" sz="2800"/>
          </a:p>
        </p:txBody>
      </p:sp>
      <p:grpSp>
        <p:nvGrpSpPr>
          <p:cNvPr id="12" name="群組 11"/>
          <p:cNvGrpSpPr/>
          <p:nvPr/>
        </p:nvGrpSpPr>
        <p:grpSpPr>
          <a:xfrm>
            <a:off x="3067013" y="2833370"/>
            <a:ext cx="6354765" cy="3681729"/>
            <a:chOff x="3067013" y="2833370"/>
            <a:chExt cx="6354765" cy="3681729"/>
          </a:xfrm>
        </p:grpSpPr>
        <p:pic>
          <p:nvPicPr>
            <p:cNvPr id="9" name="圖片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67013" y="2833370"/>
              <a:ext cx="6354765" cy="3681729"/>
            </a:xfrm>
            <a:prstGeom prst="rect">
              <a:avLst/>
            </a:prstGeom>
          </p:spPr>
        </p:pic>
        <p:sp>
          <p:nvSpPr>
            <p:cNvPr id="10" name="矩形 9"/>
            <p:cNvSpPr/>
            <p:nvPr/>
          </p:nvSpPr>
          <p:spPr>
            <a:xfrm>
              <a:off x="5589270" y="3943350"/>
              <a:ext cx="3829050" cy="525780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3520440" y="4914900"/>
              <a:ext cx="2297430" cy="1497330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4476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練習</a:t>
            </a:r>
            <a:r>
              <a:rPr lang="en-US" altLang="zh-TW" smtClean="0"/>
              <a:t>:</a:t>
            </a:r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342900" y="1885950"/>
            <a:ext cx="11237435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smtClean="0"/>
              <a:t>3.</a:t>
            </a:r>
            <a:r>
              <a:rPr lang="zh-TW" altLang="en-US" sz="3200" smtClean="0"/>
              <a:t>用</a:t>
            </a:r>
            <a:r>
              <a:rPr lang="en-US" altLang="zh-TW" sz="3200" smtClean="0"/>
              <a:t>Vmware</a:t>
            </a:r>
            <a:r>
              <a:rPr lang="zh-TW" altLang="en-US" sz="3200" smtClean="0"/>
              <a:t> </a:t>
            </a:r>
            <a:r>
              <a:rPr lang="en-US" altLang="zh-TW" sz="3200" smtClean="0"/>
              <a:t>workstation</a:t>
            </a:r>
            <a:r>
              <a:rPr lang="zh-TW" altLang="en-US" sz="3200" smtClean="0"/>
              <a:t> </a:t>
            </a:r>
            <a:r>
              <a:rPr lang="en-US" altLang="zh-TW" sz="3200" smtClean="0"/>
              <a:t>player </a:t>
            </a:r>
            <a:r>
              <a:rPr lang="zh-TW" altLang="en-US" sz="3200" smtClean="0"/>
              <a:t>開啟 </a:t>
            </a:r>
            <a:r>
              <a:rPr lang="en-US" altLang="zh-TW" sz="3200" smtClean="0"/>
              <a:t>d:\team\mas01\us2004.vmx</a:t>
            </a:r>
          </a:p>
          <a:p>
            <a:r>
              <a:rPr lang="en-US" altLang="zh-TW" sz="3200" smtClean="0"/>
              <a:t>4.</a:t>
            </a:r>
            <a:r>
              <a:rPr lang="zh-TW" altLang="en-US" sz="3200" smtClean="0"/>
              <a:t>修改虛擬機名稱</a:t>
            </a:r>
            <a:r>
              <a:rPr lang="en-US" altLang="zh-TW" sz="3200" smtClean="0"/>
              <a:t>us2004</a:t>
            </a:r>
            <a:r>
              <a:rPr lang="zh-TW" altLang="en-US" sz="3200" smtClean="0"/>
              <a:t>，改成</a:t>
            </a:r>
            <a:r>
              <a:rPr lang="en-US" altLang="zh-TW" sz="3200" smtClean="0"/>
              <a:t>mas01</a:t>
            </a:r>
          </a:p>
          <a:p>
            <a:r>
              <a:rPr lang="en-US" altLang="zh-TW" sz="3200" smtClean="0"/>
              <a:t>5.</a:t>
            </a:r>
            <a:r>
              <a:rPr lang="zh-TW" altLang="en-US" sz="3200" smtClean="0"/>
              <a:t>修改其內</a:t>
            </a:r>
            <a:r>
              <a:rPr lang="en-US" altLang="zh-TW" sz="3200" smtClean="0"/>
              <a:t>Linux</a:t>
            </a:r>
            <a:r>
              <a:rPr lang="zh-TW" altLang="en-US" sz="3200" smtClean="0"/>
              <a:t>主機名稱為</a:t>
            </a:r>
            <a:r>
              <a:rPr lang="en-US" altLang="zh-TW" sz="3200" smtClean="0"/>
              <a:t>mas01</a:t>
            </a:r>
          </a:p>
          <a:p>
            <a:r>
              <a:rPr lang="en-US" altLang="zh-TW" sz="3200"/>
              <a:t>6</a:t>
            </a:r>
            <a:r>
              <a:rPr lang="en-US" altLang="zh-TW" sz="3200" smtClean="0"/>
              <a:t>.</a:t>
            </a:r>
            <a:r>
              <a:rPr lang="zh-TW" altLang="en-US" sz="3200" smtClean="0"/>
              <a:t>用</a:t>
            </a:r>
            <a:r>
              <a:rPr lang="en-US" altLang="zh-TW" sz="3200" smtClean="0"/>
              <a:t>Vmware</a:t>
            </a:r>
            <a:r>
              <a:rPr lang="zh-TW" altLang="en-US" sz="3200" smtClean="0"/>
              <a:t> </a:t>
            </a:r>
            <a:r>
              <a:rPr lang="en-US" altLang="zh-TW" sz="3200" smtClean="0"/>
              <a:t>workstation</a:t>
            </a:r>
            <a:r>
              <a:rPr lang="zh-TW" altLang="en-US" sz="3200" smtClean="0"/>
              <a:t> </a:t>
            </a:r>
            <a:r>
              <a:rPr lang="en-US" altLang="zh-TW" sz="3200" smtClean="0"/>
              <a:t>player </a:t>
            </a:r>
            <a:r>
              <a:rPr lang="zh-TW" altLang="en-US" sz="3200" smtClean="0"/>
              <a:t>開啟 </a:t>
            </a:r>
            <a:r>
              <a:rPr lang="en-US" altLang="zh-TW" sz="3200" smtClean="0"/>
              <a:t>d:\team\wk01\us2004.vmx</a:t>
            </a:r>
          </a:p>
          <a:p>
            <a:r>
              <a:rPr lang="en-US" altLang="zh-TW" sz="3200"/>
              <a:t>7</a:t>
            </a:r>
            <a:r>
              <a:rPr lang="en-US" altLang="zh-TW" sz="3200" smtClean="0"/>
              <a:t>.</a:t>
            </a:r>
            <a:r>
              <a:rPr lang="zh-TW" altLang="en-US" sz="3200" smtClean="0"/>
              <a:t>修改虛擬機名稱</a:t>
            </a:r>
            <a:r>
              <a:rPr lang="en-US" altLang="zh-TW" sz="3200" smtClean="0"/>
              <a:t>us2004</a:t>
            </a:r>
            <a:r>
              <a:rPr lang="zh-TW" altLang="en-US" sz="3200" smtClean="0"/>
              <a:t>，改成</a:t>
            </a:r>
            <a:r>
              <a:rPr lang="en-US" altLang="zh-TW" sz="3200" smtClean="0"/>
              <a:t>wk01</a:t>
            </a:r>
          </a:p>
          <a:p>
            <a:r>
              <a:rPr lang="en-US" altLang="zh-TW" sz="3200"/>
              <a:t>8</a:t>
            </a:r>
            <a:r>
              <a:rPr lang="en-US" altLang="zh-TW" sz="3200" smtClean="0"/>
              <a:t>.</a:t>
            </a:r>
            <a:r>
              <a:rPr lang="zh-TW" altLang="en-US" sz="3200" smtClean="0"/>
              <a:t>修改其內</a:t>
            </a:r>
            <a:r>
              <a:rPr lang="en-US" altLang="zh-TW" sz="3200" smtClean="0"/>
              <a:t>Linux</a:t>
            </a:r>
            <a:r>
              <a:rPr lang="zh-TW" altLang="en-US" sz="3200" smtClean="0"/>
              <a:t>主機名稱為</a:t>
            </a:r>
            <a:r>
              <a:rPr lang="en-US" altLang="zh-TW" sz="3200" smtClean="0"/>
              <a:t>wk01</a:t>
            </a:r>
          </a:p>
        </p:txBody>
      </p:sp>
    </p:spTree>
    <p:extLst>
      <p:ext uri="{BB962C8B-B14F-4D97-AF65-F5344CB8AC3E}">
        <p14:creationId xmlns:p14="http://schemas.microsoft.com/office/powerpoint/2010/main" val="2452193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pPr algn="ctr"/>
            <a:r>
              <a:rPr lang="zh-TW" altLang="en-US" smtClean="0"/>
              <a:t>解答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7996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zh-TW" altLang="en-US" smtClean="0"/>
              <a:t>解</a:t>
            </a:r>
            <a:r>
              <a:rPr lang="en-US" altLang="zh-TW"/>
              <a:t>3.</a:t>
            </a:r>
            <a:r>
              <a:rPr lang="zh-TW" altLang="en-US"/>
              <a:t>用</a:t>
            </a:r>
            <a:r>
              <a:rPr lang="en-US" altLang="zh-TW"/>
              <a:t>Vmware</a:t>
            </a:r>
            <a:r>
              <a:rPr lang="zh-TW" altLang="en-US"/>
              <a:t> </a:t>
            </a:r>
            <a:r>
              <a:rPr lang="en-US" altLang="zh-TW"/>
              <a:t>workstation</a:t>
            </a:r>
            <a:r>
              <a:rPr lang="zh-TW" altLang="en-US"/>
              <a:t> </a:t>
            </a:r>
            <a:r>
              <a:rPr lang="en-US" altLang="zh-TW"/>
              <a:t>player </a:t>
            </a:r>
            <a:r>
              <a:rPr lang="zh-TW" altLang="en-US"/>
              <a:t>開啟 </a:t>
            </a:r>
            <a:r>
              <a:rPr lang="en-US" altLang="zh-TW"/>
              <a:t>d:\</a:t>
            </a:r>
            <a:r>
              <a:rPr lang="en-US" altLang="zh-TW" smtClean="0"/>
              <a:t>team\mas01\us2004.vmx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843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635527"/>
            <a:ext cx="12058650" cy="1022414"/>
          </a:xfrm>
        </p:spPr>
        <p:txBody>
          <a:bodyPr>
            <a:normAutofit/>
          </a:bodyPr>
          <a:lstStyle/>
          <a:p>
            <a:r>
              <a:rPr lang="en-US" altLang="zh-TW" sz="3600" smtClean="0"/>
              <a:t>[Open a vitual machine][d:\team\mas01\us2004.vmx][</a:t>
            </a:r>
            <a:r>
              <a:rPr lang="zh-TW" altLang="en-US" sz="3600" smtClean="0"/>
              <a:t>開啟</a:t>
            </a:r>
            <a:r>
              <a:rPr lang="en-US" altLang="zh-TW" sz="3600" smtClean="0"/>
              <a:t>]</a:t>
            </a:r>
            <a:endParaRPr lang="zh-TW" altLang="en-US" sz="3600"/>
          </a:p>
        </p:txBody>
      </p:sp>
      <p:grpSp>
        <p:nvGrpSpPr>
          <p:cNvPr id="17" name="群組 16"/>
          <p:cNvGrpSpPr/>
          <p:nvPr/>
        </p:nvGrpSpPr>
        <p:grpSpPr>
          <a:xfrm>
            <a:off x="0" y="1567654"/>
            <a:ext cx="12058650" cy="4993166"/>
            <a:chOff x="0" y="1567654"/>
            <a:chExt cx="12058650" cy="4993166"/>
          </a:xfrm>
        </p:grpSpPr>
        <p:grpSp>
          <p:nvGrpSpPr>
            <p:cNvPr id="15" name="群組 14"/>
            <p:cNvGrpSpPr/>
            <p:nvPr/>
          </p:nvGrpSpPr>
          <p:grpSpPr>
            <a:xfrm>
              <a:off x="0" y="1567654"/>
              <a:ext cx="12058650" cy="4993166"/>
              <a:chOff x="0" y="1567654"/>
              <a:chExt cx="12058650" cy="4993166"/>
            </a:xfrm>
          </p:grpSpPr>
          <p:grpSp>
            <p:nvGrpSpPr>
              <p:cNvPr id="7" name="群組 6"/>
              <p:cNvGrpSpPr/>
              <p:nvPr/>
            </p:nvGrpSpPr>
            <p:grpSpPr>
              <a:xfrm>
                <a:off x="0" y="1567654"/>
                <a:ext cx="6126480" cy="4993166"/>
                <a:chOff x="3264540" y="1165066"/>
                <a:chExt cx="6531599" cy="5279710"/>
              </a:xfrm>
            </p:grpSpPr>
            <p:pic>
              <p:nvPicPr>
                <p:cNvPr id="5" name="圖片 4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3264540" y="1165066"/>
                  <a:ext cx="6531599" cy="5279710"/>
                </a:xfrm>
                <a:prstGeom prst="rect">
                  <a:avLst/>
                </a:prstGeom>
              </p:spPr>
            </p:pic>
            <p:sp>
              <p:nvSpPr>
                <p:cNvPr id="6" name="矩形 5"/>
                <p:cNvSpPr/>
                <p:nvPr/>
              </p:nvSpPr>
              <p:spPr>
                <a:xfrm>
                  <a:off x="6560820" y="3143250"/>
                  <a:ext cx="2194560" cy="468630"/>
                </a:xfrm>
                <a:prstGeom prst="rect">
                  <a:avLst/>
                </a:prstGeom>
                <a:noFill/>
                <a:ln w="762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grpSp>
            <p:nvGrpSpPr>
              <p:cNvPr id="14" name="群組 13"/>
              <p:cNvGrpSpPr/>
              <p:nvPr/>
            </p:nvGrpSpPr>
            <p:grpSpPr>
              <a:xfrm>
                <a:off x="6446520" y="1703070"/>
                <a:ext cx="5612130" cy="4857750"/>
                <a:chOff x="6126481" y="2028868"/>
                <a:chExt cx="5753250" cy="4495918"/>
              </a:xfrm>
            </p:grpSpPr>
            <p:pic>
              <p:nvPicPr>
                <p:cNvPr id="13" name="圖片 12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126481" y="2028868"/>
                  <a:ext cx="5753250" cy="4495918"/>
                </a:xfrm>
                <a:prstGeom prst="rect">
                  <a:avLst/>
                </a:prstGeom>
              </p:spPr>
            </p:pic>
            <p:sp>
              <p:nvSpPr>
                <p:cNvPr id="9" name="矩形 8"/>
                <p:cNvSpPr/>
                <p:nvPr/>
              </p:nvSpPr>
              <p:spPr>
                <a:xfrm>
                  <a:off x="6543871" y="5234940"/>
                  <a:ext cx="1339792" cy="202892"/>
                </a:xfrm>
                <a:prstGeom prst="rect">
                  <a:avLst/>
                </a:prstGeom>
                <a:noFill/>
                <a:ln w="571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0" name="矩形 9"/>
                <p:cNvSpPr/>
                <p:nvPr/>
              </p:nvSpPr>
              <p:spPr>
                <a:xfrm>
                  <a:off x="9653932" y="3074054"/>
                  <a:ext cx="1223746" cy="431260"/>
                </a:xfrm>
                <a:prstGeom prst="rect">
                  <a:avLst/>
                </a:prstGeom>
                <a:noFill/>
                <a:ln w="571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1" name="矩形 10"/>
                <p:cNvSpPr/>
                <p:nvPr/>
              </p:nvSpPr>
              <p:spPr>
                <a:xfrm>
                  <a:off x="10037456" y="6087966"/>
                  <a:ext cx="881097" cy="436820"/>
                </a:xfrm>
                <a:prstGeom prst="rect">
                  <a:avLst/>
                </a:prstGeom>
                <a:noFill/>
                <a:ln w="762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</p:grpSp>
        <p:sp>
          <p:nvSpPr>
            <p:cNvPr id="16" name="向右箭號 15"/>
            <p:cNvSpPr/>
            <p:nvPr/>
          </p:nvSpPr>
          <p:spPr>
            <a:xfrm>
              <a:off x="5715000" y="3438477"/>
              <a:ext cx="731520" cy="68775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8" name="文字方塊 17"/>
          <p:cNvSpPr txBox="1"/>
          <p:nvPr/>
        </p:nvSpPr>
        <p:spPr>
          <a:xfrm>
            <a:off x="354330" y="96076"/>
            <a:ext cx="9573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000" smtClean="0"/>
              <a:t>解</a:t>
            </a:r>
            <a:r>
              <a:rPr lang="en-US" altLang="zh-TW" sz="4000" smtClean="0">
                <a:solidFill>
                  <a:srgbClr val="FF0000"/>
                </a:solidFill>
              </a:rPr>
              <a:t>3</a:t>
            </a:r>
            <a:endParaRPr lang="zh-TW" altLang="en-US" sz="40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7256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/>
          <p:cNvGrpSpPr/>
          <p:nvPr/>
        </p:nvGrpSpPr>
        <p:grpSpPr>
          <a:xfrm>
            <a:off x="4242077" y="371134"/>
            <a:ext cx="7565113" cy="6063956"/>
            <a:chOff x="2996207" y="1319824"/>
            <a:chExt cx="6542485" cy="5247052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96207" y="1319824"/>
              <a:ext cx="6542485" cy="5247052"/>
            </a:xfrm>
            <a:prstGeom prst="rect">
              <a:avLst/>
            </a:prstGeom>
          </p:spPr>
        </p:pic>
        <p:sp>
          <p:nvSpPr>
            <p:cNvPr id="6" name="矩形 5"/>
            <p:cNvSpPr/>
            <p:nvPr/>
          </p:nvSpPr>
          <p:spPr>
            <a:xfrm>
              <a:off x="3097530" y="2251710"/>
              <a:ext cx="1394460" cy="400050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354330" y="153226"/>
            <a:ext cx="103425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smtClean="0"/>
              <a:t>解</a:t>
            </a:r>
            <a:r>
              <a:rPr lang="en-US" altLang="zh-TW" sz="4400" smtClean="0">
                <a:solidFill>
                  <a:srgbClr val="FF0000"/>
                </a:solidFill>
              </a:rPr>
              <a:t>3</a:t>
            </a:r>
            <a:endParaRPr lang="zh-TW" altLang="en-US" sz="4400">
              <a:solidFill>
                <a:srgbClr val="FF0000"/>
              </a:solidFill>
            </a:endParaRPr>
          </a:p>
        </p:txBody>
      </p:sp>
      <p:sp>
        <p:nvSpPr>
          <p:cNvPr id="9" name="標題 8"/>
          <p:cNvSpPr>
            <a:spLocks noGrp="1"/>
          </p:cNvSpPr>
          <p:nvPr>
            <p:ph type="title"/>
          </p:nvPr>
        </p:nvSpPr>
        <p:spPr>
          <a:xfrm>
            <a:off x="354330" y="1247655"/>
            <a:ext cx="3531870" cy="3152895"/>
          </a:xfrm>
        </p:spPr>
        <p:txBody>
          <a:bodyPr anchor="t"/>
          <a:lstStyle/>
          <a:p>
            <a:r>
              <a:rPr lang="zh-TW" altLang="en-US" smtClean="0"/>
              <a:t>開啟虛擬機</a:t>
            </a:r>
            <a:r>
              <a:rPr lang="en-US" altLang="zh-TW" smtClean="0"/>
              <a:t>us2004</a:t>
            </a:r>
            <a:r>
              <a:rPr lang="zh-TW" altLang="en-US" smtClean="0"/>
              <a:t>設定檔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2777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新</a:t>
            </a:r>
            <a:r>
              <a:rPr lang="zh-TW" altLang="en-US"/>
              <a:t>架構</a:t>
            </a:r>
            <a:r>
              <a:rPr lang="en-US" altLang="zh-TW" smtClean="0"/>
              <a:t/>
            </a:r>
            <a:br>
              <a:rPr lang="en-US" altLang="zh-TW" smtClean="0"/>
            </a:br>
            <a:r>
              <a:rPr lang="zh-TW" altLang="en-US" smtClean="0"/>
              <a:t>原</a:t>
            </a:r>
            <a:r>
              <a:rPr lang="en-US" altLang="zh-TW" smtClean="0"/>
              <a:t>us2004</a:t>
            </a:r>
            <a:endParaRPr lang="zh-TW" altLang="en-US"/>
          </a:p>
        </p:txBody>
      </p:sp>
      <p:grpSp>
        <p:nvGrpSpPr>
          <p:cNvPr id="21" name="群組 20"/>
          <p:cNvGrpSpPr/>
          <p:nvPr/>
        </p:nvGrpSpPr>
        <p:grpSpPr>
          <a:xfrm>
            <a:off x="1680535" y="2236754"/>
            <a:ext cx="8830930" cy="3920222"/>
            <a:chOff x="1227238" y="2716814"/>
            <a:chExt cx="8830930" cy="3920222"/>
          </a:xfrm>
        </p:grpSpPr>
        <p:grpSp>
          <p:nvGrpSpPr>
            <p:cNvPr id="17" name="群組 16"/>
            <p:cNvGrpSpPr/>
            <p:nvPr/>
          </p:nvGrpSpPr>
          <p:grpSpPr>
            <a:xfrm>
              <a:off x="1227238" y="2716814"/>
              <a:ext cx="1954037" cy="2541756"/>
              <a:chOff x="1223360" y="3132313"/>
              <a:chExt cx="1954037" cy="2541756"/>
            </a:xfrm>
          </p:grpSpPr>
          <p:pic>
            <p:nvPicPr>
              <p:cNvPr id="8" name="圖片 7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223360" y="3132313"/>
                <a:ext cx="1954037" cy="1954037"/>
              </a:xfrm>
              <a:prstGeom prst="rect">
                <a:avLst/>
              </a:prstGeom>
            </p:spPr>
          </p:pic>
          <p:sp>
            <p:nvSpPr>
              <p:cNvPr id="12" name="文字方塊 11"/>
              <p:cNvSpPr txBox="1"/>
              <p:nvPr/>
            </p:nvSpPr>
            <p:spPr>
              <a:xfrm>
                <a:off x="1534314" y="4843072"/>
                <a:ext cx="915635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4800" smtClean="0"/>
                  <a:t>gw</a:t>
                </a:r>
                <a:endParaRPr lang="zh-TW" altLang="en-US" sz="4800"/>
              </a:p>
            </p:txBody>
          </p:sp>
        </p:grpSp>
        <p:grpSp>
          <p:nvGrpSpPr>
            <p:cNvPr id="16" name="群組 15"/>
            <p:cNvGrpSpPr/>
            <p:nvPr/>
          </p:nvGrpSpPr>
          <p:grpSpPr>
            <a:xfrm>
              <a:off x="4776198" y="2842546"/>
              <a:ext cx="1908315" cy="2416024"/>
              <a:chOff x="4671591" y="3280905"/>
              <a:chExt cx="1908315" cy="2416024"/>
            </a:xfrm>
          </p:grpSpPr>
          <p:pic>
            <p:nvPicPr>
              <p:cNvPr id="9" name="圖片 8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671591" y="3280905"/>
                <a:ext cx="1908315" cy="1908315"/>
              </a:xfrm>
              <a:prstGeom prst="rect">
                <a:avLst/>
              </a:prstGeom>
            </p:spPr>
          </p:pic>
          <p:sp>
            <p:nvSpPr>
              <p:cNvPr id="13" name="文字方塊 12"/>
              <p:cNvSpPr txBox="1"/>
              <p:nvPr/>
            </p:nvSpPr>
            <p:spPr>
              <a:xfrm>
                <a:off x="4908468" y="4989043"/>
                <a:ext cx="156004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4000" smtClean="0"/>
                  <a:t>mas01</a:t>
                </a:r>
                <a:endParaRPr lang="zh-TW" altLang="en-US" sz="4000"/>
              </a:p>
            </p:txBody>
          </p:sp>
        </p:grpSp>
        <p:grpSp>
          <p:nvGrpSpPr>
            <p:cNvPr id="15" name="群組 14"/>
            <p:cNvGrpSpPr/>
            <p:nvPr/>
          </p:nvGrpSpPr>
          <p:grpSpPr>
            <a:xfrm>
              <a:off x="8018681" y="2963860"/>
              <a:ext cx="2039487" cy="2542404"/>
              <a:chOff x="7917156" y="3424053"/>
              <a:chExt cx="2039487" cy="2542404"/>
            </a:xfrm>
          </p:grpSpPr>
          <p:pic>
            <p:nvPicPr>
              <p:cNvPr id="10" name="圖片 9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917156" y="3424053"/>
                <a:ext cx="2039487" cy="2039487"/>
              </a:xfrm>
              <a:prstGeom prst="rect">
                <a:avLst/>
              </a:prstGeom>
            </p:spPr>
          </p:pic>
          <p:sp>
            <p:nvSpPr>
              <p:cNvPr id="14" name="文字方塊 13"/>
              <p:cNvSpPr txBox="1"/>
              <p:nvPr/>
            </p:nvSpPr>
            <p:spPr>
              <a:xfrm>
                <a:off x="8303392" y="5258571"/>
                <a:ext cx="1267014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4000" smtClean="0"/>
                  <a:t>ws01</a:t>
                </a:r>
                <a:endParaRPr lang="zh-TW" altLang="en-US" sz="4000"/>
              </a:p>
            </p:txBody>
          </p:sp>
        </p:grpSp>
        <p:sp>
          <p:nvSpPr>
            <p:cNvPr id="19" name="弧形箭號 (上彎) 18"/>
            <p:cNvSpPr/>
            <p:nvPr/>
          </p:nvSpPr>
          <p:spPr>
            <a:xfrm>
              <a:off x="2133499" y="5411030"/>
              <a:ext cx="7193711" cy="1226006"/>
            </a:xfrm>
            <a:prstGeom prst="curved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弧形箭號 (下彎) 19"/>
            <p:cNvSpPr/>
            <p:nvPr/>
          </p:nvSpPr>
          <p:spPr>
            <a:xfrm>
              <a:off x="3063240" y="2716814"/>
              <a:ext cx="2411730" cy="551302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94580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zh-TW" altLang="en-US" smtClean="0"/>
              <a:t>解</a:t>
            </a:r>
            <a:r>
              <a:rPr lang="en-US" altLang="zh-TW"/>
              <a:t>4.</a:t>
            </a:r>
            <a:r>
              <a:rPr lang="zh-TW" altLang="en-US"/>
              <a:t>修改虛擬機名稱</a:t>
            </a:r>
            <a:r>
              <a:rPr lang="en-US" altLang="zh-TW"/>
              <a:t>us2004</a:t>
            </a:r>
            <a:r>
              <a:rPr lang="zh-TW" altLang="en-US"/>
              <a:t>，改成</a:t>
            </a:r>
            <a:r>
              <a:rPr lang="en-US" altLang="zh-TW" smtClean="0"/>
              <a:t>mas01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6857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2034540" y="365125"/>
            <a:ext cx="9319260" cy="1325563"/>
          </a:xfrm>
        </p:spPr>
        <p:txBody>
          <a:bodyPr/>
          <a:lstStyle/>
          <a:p>
            <a:r>
              <a:rPr lang="en-US" altLang="zh-TW" smtClean="0"/>
              <a:t>[us2004] ][Edit Virtual machine settings][Options]</a:t>
            </a:r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91881" y="272534"/>
            <a:ext cx="95731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4000" smtClean="0"/>
              <a:t>解</a:t>
            </a:r>
            <a:r>
              <a:rPr lang="en-US" altLang="zh-TW" sz="4000" smtClean="0">
                <a:solidFill>
                  <a:srgbClr val="FF0000"/>
                </a:solidFill>
              </a:rPr>
              <a:t>4</a:t>
            </a:r>
            <a:endParaRPr lang="zh-TW" altLang="en-US" sz="4000">
              <a:solidFill>
                <a:srgbClr val="FF0000"/>
              </a:solidFill>
            </a:endParaRPr>
          </a:p>
        </p:txBody>
      </p:sp>
      <p:grpSp>
        <p:nvGrpSpPr>
          <p:cNvPr id="14" name="群組 13"/>
          <p:cNvGrpSpPr/>
          <p:nvPr/>
        </p:nvGrpSpPr>
        <p:grpSpPr>
          <a:xfrm>
            <a:off x="182880" y="1934163"/>
            <a:ext cx="11704320" cy="4843827"/>
            <a:chOff x="182880" y="1934163"/>
            <a:chExt cx="11704320" cy="4843827"/>
          </a:xfrm>
        </p:grpSpPr>
        <p:grpSp>
          <p:nvGrpSpPr>
            <p:cNvPr id="9" name="群組 8"/>
            <p:cNvGrpSpPr/>
            <p:nvPr/>
          </p:nvGrpSpPr>
          <p:grpSpPr>
            <a:xfrm>
              <a:off x="182880" y="1934163"/>
              <a:ext cx="5086350" cy="4729528"/>
              <a:chOff x="422910" y="1854152"/>
              <a:chExt cx="5987228" cy="4763817"/>
            </a:xfrm>
          </p:grpSpPr>
          <p:pic>
            <p:nvPicPr>
              <p:cNvPr id="6" name="圖片 5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22910" y="1854152"/>
                <a:ext cx="5987228" cy="4763817"/>
              </a:xfrm>
              <a:prstGeom prst="rect">
                <a:avLst/>
              </a:prstGeom>
            </p:spPr>
          </p:pic>
          <p:sp>
            <p:nvSpPr>
              <p:cNvPr id="7" name="矩形 6"/>
              <p:cNvSpPr/>
              <p:nvPr/>
            </p:nvSpPr>
            <p:spPr>
              <a:xfrm>
                <a:off x="502920" y="2754630"/>
                <a:ext cx="1108710" cy="251460"/>
              </a:xfrm>
              <a:prstGeom prst="rect">
                <a:avLst/>
              </a:prstGeom>
              <a:noFill/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3063240" y="6297930"/>
                <a:ext cx="2057400" cy="320039"/>
              </a:xfrm>
              <a:prstGeom prst="rect">
                <a:avLst/>
              </a:prstGeom>
              <a:noFill/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2" name="群組 11"/>
            <p:cNvGrpSpPr/>
            <p:nvPr/>
          </p:nvGrpSpPr>
          <p:grpSpPr>
            <a:xfrm>
              <a:off x="6096000" y="1934163"/>
              <a:ext cx="5791200" cy="4843827"/>
              <a:chOff x="6096000" y="1934163"/>
              <a:chExt cx="5638016" cy="4368795"/>
            </a:xfrm>
          </p:grpSpPr>
          <p:pic>
            <p:nvPicPr>
              <p:cNvPr id="10" name="圖片 9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96000" y="1934163"/>
                <a:ext cx="5638016" cy="4368795"/>
              </a:xfrm>
              <a:prstGeom prst="rect">
                <a:avLst/>
              </a:prstGeom>
            </p:spPr>
          </p:pic>
          <p:sp>
            <p:nvSpPr>
              <p:cNvPr id="11" name="矩形 10"/>
              <p:cNvSpPr/>
              <p:nvPr/>
            </p:nvSpPr>
            <p:spPr>
              <a:xfrm>
                <a:off x="6515100" y="2103120"/>
                <a:ext cx="617220" cy="285750"/>
              </a:xfrm>
              <a:prstGeom prst="rect">
                <a:avLst/>
              </a:prstGeom>
              <a:noFill/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13" name="向右箭號 12"/>
            <p:cNvSpPr/>
            <p:nvPr/>
          </p:nvSpPr>
          <p:spPr>
            <a:xfrm>
              <a:off x="5063490" y="4103370"/>
              <a:ext cx="1645920" cy="84582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46769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742950" y="364490"/>
            <a:ext cx="6732270" cy="1269365"/>
          </a:xfrm>
        </p:spPr>
        <p:txBody>
          <a:bodyPr anchor="t">
            <a:normAutofit fontScale="90000"/>
          </a:bodyPr>
          <a:lstStyle/>
          <a:p>
            <a:r>
              <a:rPr lang="en-US" altLang="zh-TW" smtClean="0"/>
              <a:t>Vitual machine name</a:t>
            </a:r>
            <a:r>
              <a:rPr lang="zh-TW" altLang="en-US" smtClean="0"/>
              <a:t>下變更名稱</a:t>
            </a:r>
            <a:r>
              <a:rPr lang="en-US" altLang="zh-TW" smtClean="0"/>
              <a:t>(</a:t>
            </a:r>
            <a:r>
              <a:rPr lang="zh-TW" altLang="en-US" smtClean="0"/>
              <a:t>本例</a:t>
            </a:r>
            <a:r>
              <a:rPr lang="en-US" altLang="zh-TW" smtClean="0"/>
              <a:t>mas01)</a:t>
            </a:r>
            <a:r>
              <a:rPr lang="zh-TW" altLang="en-US" smtClean="0"/>
              <a:t>，選</a:t>
            </a:r>
            <a:r>
              <a:rPr lang="en-US" altLang="zh-TW" smtClean="0"/>
              <a:t>[OK]</a:t>
            </a:r>
            <a:r>
              <a:rPr lang="zh-TW" altLang="en-US" smtClean="0"/>
              <a:t>確認</a:t>
            </a:r>
            <a:endParaRPr lang="zh-TW" altLang="en-US"/>
          </a:p>
        </p:txBody>
      </p:sp>
      <p:grpSp>
        <p:nvGrpSpPr>
          <p:cNvPr id="14" name="群組 13"/>
          <p:cNvGrpSpPr/>
          <p:nvPr/>
        </p:nvGrpSpPr>
        <p:grpSpPr>
          <a:xfrm>
            <a:off x="167006" y="365125"/>
            <a:ext cx="11724004" cy="6331675"/>
            <a:chOff x="167006" y="365125"/>
            <a:chExt cx="11724004" cy="6331675"/>
          </a:xfrm>
        </p:grpSpPr>
        <p:grpSp>
          <p:nvGrpSpPr>
            <p:cNvPr id="12" name="群組 11"/>
            <p:cNvGrpSpPr/>
            <p:nvPr/>
          </p:nvGrpSpPr>
          <p:grpSpPr>
            <a:xfrm>
              <a:off x="167006" y="365125"/>
              <a:ext cx="11724004" cy="6331675"/>
              <a:chOff x="167006" y="365125"/>
              <a:chExt cx="11724004" cy="6331675"/>
            </a:xfrm>
          </p:grpSpPr>
          <p:pic>
            <p:nvPicPr>
              <p:cNvPr id="5" name="圖片 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67006" y="1826077"/>
                <a:ext cx="5449202" cy="4241145"/>
              </a:xfrm>
              <a:prstGeom prst="rect">
                <a:avLst/>
              </a:prstGeom>
            </p:spPr>
          </p:pic>
          <p:sp>
            <p:nvSpPr>
              <p:cNvPr id="8" name="向右箭號 7"/>
              <p:cNvSpPr/>
              <p:nvPr/>
            </p:nvSpPr>
            <p:spPr>
              <a:xfrm>
                <a:off x="5749290" y="3429000"/>
                <a:ext cx="1725930" cy="104013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11" name="群組 10"/>
              <p:cNvGrpSpPr/>
              <p:nvPr/>
            </p:nvGrpSpPr>
            <p:grpSpPr>
              <a:xfrm>
                <a:off x="7740245" y="365125"/>
                <a:ext cx="4150765" cy="6331675"/>
                <a:chOff x="7740245" y="365125"/>
                <a:chExt cx="4150765" cy="6331675"/>
              </a:xfrm>
            </p:grpSpPr>
            <p:pic>
              <p:nvPicPr>
                <p:cNvPr id="7" name="圖片 6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740245" y="365125"/>
                  <a:ext cx="4150765" cy="6331675"/>
                </a:xfrm>
                <a:prstGeom prst="rect">
                  <a:avLst/>
                </a:prstGeom>
              </p:spPr>
            </p:pic>
            <p:sp>
              <p:nvSpPr>
                <p:cNvPr id="9" name="矩形 8"/>
                <p:cNvSpPr/>
                <p:nvPr/>
              </p:nvSpPr>
              <p:spPr>
                <a:xfrm>
                  <a:off x="7875270" y="742950"/>
                  <a:ext cx="822960" cy="284956"/>
                </a:xfrm>
                <a:prstGeom prst="rect">
                  <a:avLst/>
                </a:prstGeom>
                <a:noFill/>
                <a:ln w="571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0" name="矩形 9"/>
                <p:cNvSpPr/>
                <p:nvPr/>
              </p:nvSpPr>
              <p:spPr>
                <a:xfrm>
                  <a:off x="8972550" y="6263640"/>
                  <a:ext cx="937260" cy="433160"/>
                </a:xfrm>
                <a:prstGeom prst="rect">
                  <a:avLst/>
                </a:prstGeom>
                <a:noFill/>
                <a:ln w="762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</p:grpSp>
        <p:sp>
          <p:nvSpPr>
            <p:cNvPr id="13" name="矩形 12"/>
            <p:cNvSpPr/>
            <p:nvPr/>
          </p:nvSpPr>
          <p:spPr>
            <a:xfrm>
              <a:off x="594360" y="2045970"/>
              <a:ext cx="468630" cy="240030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5" name="矩形 14"/>
          <p:cNvSpPr/>
          <p:nvPr/>
        </p:nvSpPr>
        <p:spPr>
          <a:xfrm>
            <a:off x="0" y="103515"/>
            <a:ext cx="88036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600" smtClean="0"/>
              <a:t>解</a:t>
            </a:r>
            <a:r>
              <a:rPr lang="en-US" altLang="zh-TW" sz="3600" smtClean="0">
                <a:solidFill>
                  <a:srgbClr val="FF0000"/>
                </a:solidFill>
              </a:rPr>
              <a:t>4</a:t>
            </a:r>
            <a:endParaRPr lang="zh-TW" altLang="en-US" sz="36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50755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345180" cy="3086735"/>
          </a:xfrm>
        </p:spPr>
        <p:txBody>
          <a:bodyPr anchor="t"/>
          <a:lstStyle/>
          <a:p>
            <a:r>
              <a:rPr lang="zh-TW" altLang="en-US" smtClean="0"/>
              <a:t>虛擬機名</a:t>
            </a:r>
            <a:r>
              <a:rPr lang="zh-TW" altLang="en-US"/>
              <a:t>稱</a:t>
            </a:r>
            <a:r>
              <a:rPr lang="zh-TW" altLang="en-US" smtClean="0"/>
              <a:t>改成</a:t>
            </a:r>
            <a:r>
              <a:rPr lang="en-US" altLang="zh-TW" smtClean="0"/>
              <a:t>mas01</a:t>
            </a:r>
            <a:endParaRPr lang="zh-TW" altLang="en-US"/>
          </a:p>
        </p:txBody>
      </p:sp>
      <p:grpSp>
        <p:nvGrpSpPr>
          <p:cNvPr id="5" name="群組 4"/>
          <p:cNvGrpSpPr/>
          <p:nvPr/>
        </p:nvGrpSpPr>
        <p:grpSpPr>
          <a:xfrm>
            <a:off x="4183380" y="365125"/>
            <a:ext cx="7574366" cy="6108133"/>
            <a:chOff x="5166274" y="1253421"/>
            <a:chExt cx="6591472" cy="5219837"/>
          </a:xfrm>
        </p:grpSpPr>
        <p:pic>
          <p:nvPicPr>
            <p:cNvPr id="3" name="圖片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66274" y="1253421"/>
              <a:ext cx="6591472" cy="5219837"/>
            </a:xfrm>
            <a:prstGeom prst="rect">
              <a:avLst/>
            </a:prstGeom>
          </p:spPr>
        </p:pic>
        <p:sp>
          <p:nvSpPr>
            <p:cNvPr id="4" name="矩形 3"/>
            <p:cNvSpPr/>
            <p:nvPr/>
          </p:nvSpPr>
          <p:spPr>
            <a:xfrm>
              <a:off x="5383530" y="2183130"/>
              <a:ext cx="868680" cy="411480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6" name="矩形 5"/>
          <p:cNvSpPr/>
          <p:nvPr/>
        </p:nvSpPr>
        <p:spPr>
          <a:xfrm>
            <a:off x="0" y="103515"/>
            <a:ext cx="88036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600" smtClean="0"/>
              <a:t>解</a:t>
            </a:r>
            <a:r>
              <a:rPr lang="en-US" altLang="zh-TW" sz="3600" smtClean="0">
                <a:solidFill>
                  <a:srgbClr val="FF0000"/>
                </a:solidFill>
              </a:rPr>
              <a:t>4</a:t>
            </a:r>
            <a:endParaRPr lang="zh-TW" altLang="en-US" sz="36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09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解</a:t>
            </a:r>
            <a:r>
              <a:rPr lang="en-US" altLang="zh-TW" smtClean="0"/>
              <a:t>5.</a:t>
            </a:r>
            <a:r>
              <a:rPr lang="en-US" altLang="zh-TW"/>
              <a:t> </a:t>
            </a:r>
            <a:r>
              <a:rPr lang="zh-TW" altLang="en-US" smtClean="0"/>
              <a:t>修改</a:t>
            </a:r>
            <a:r>
              <a:rPr lang="zh-TW" altLang="en-US"/>
              <a:t>其內</a:t>
            </a:r>
            <a:r>
              <a:rPr lang="en-US" altLang="zh-TW"/>
              <a:t>Linux</a:t>
            </a:r>
            <a:r>
              <a:rPr lang="zh-TW" altLang="en-US"/>
              <a:t>主機名稱為</a:t>
            </a:r>
            <a:r>
              <a:rPr lang="en-US" altLang="zh-TW"/>
              <a:t>mas01</a:t>
            </a:r>
            <a:br>
              <a:rPr lang="en-US" altLang="zh-TW"/>
            </a:b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0726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[mas01][Play vitual machine][I copied it]</a:t>
            </a:r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137601" y="78445"/>
            <a:ext cx="103425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4400" smtClean="0"/>
              <a:t>解</a:t>
            </a:r>
            <a:r>
              <a:rPr lang="en-US" altLang="zh-TW" sz="4400" smtClean="0">
                <a:solidFill>
                  <a:srgbClr val="FF0000"/>
                </a:solidFill>
              </a:rPr>
              <a:t>5</a:t>
            </a:r>
            <a:endParaRPr lang="zh-TW" altLang="en-US" sz="4400">
              <a:solidFill>
                <a:srgbClr val="FF0000"/>
              </a:solidFill>
            </a:endParaRPr>
          </a:p>
        </p:txBody>
      </p:sp>
      <p:grpSp>
        <p:nvGrpSpPr>
          <p:cNvPr id="12" name="群組 11"/>
          <p:cNvGrpSpPr/>
          <p:nvPr/>
        </p:nvGrpSpPr>
        <p:grpSpPr>
          <a:xfrm>
            <a:off x="381000" y="1870609"/>
            <a:ext cx="11636454" cy="4747361"/>
            <a:chOff x="381000" y="1870609"/>
            <a:chExt cx="11636454" cy="4747361"/>
          </a:xfrm>
        </p:grpSpPr>
        <p:grpSp>
          <p:nvGrpSpPr>
            <p:cNvPr id="7" name="群組 6"/>
            <p:cNvGrpSpPr/>
            <p:nvPr/>
          </p:nvGrpSpPr>
          <p:grpSpPr>
            <a:xfrm>
              <a:off x="381000" y="1870609"/>
              <a:ext cx="5913205" cy="4747361"/>
              <a:chOff x="381000" y="1870609"/>
              <a:chExt cx="5913205" cy="4747361"/>
            </a:xfrm>
          </p:grpSpPr>
          <p:pic>
            <p:nvPicPr>
              <p:cNvPr id="4" name="圖片 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81000" y="1870609"/>
                <a:ext cx="5913205" cy="4747361"/>
              </a:xfrm>
              <a:prstGeom prst="rect">
                <a:avLst/>
              </a:prstGeom>
            </p:spPr>
          </p:pic>
          <p:sp>
            <p:nvSpPr>
              <p:cNvPr id="5" name="矩形 4"/>
              <p:cNvSpPr/>
              <p:nvPr/>
            </p:nvSpPr>
            <p:spPr>
              <a:xfrm>
                <a:off x="514350" y="2777490"/>
                <a:ext cx="1120140" cy="354330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2971800" y="5920740"/>
                <a:ext cx="1600200" cy="342900"/>
              </a:xfrm>
              <a:prstGeom prst="rect">
                <a:avLst/>
              </a:prstGeom>
              <a:noFill/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0" name="群組 9"/>
            <p:cNvGrpSpPr/>
            <p:nvPr/>
          </p:nvGrpSpPr>
          <p:grpSpPr>
            <a:xfrm>
              <a:off x="6294205" y="1977368"/>
              <a:ext cx="5723249" cy="4640602"/>
              <a:chOff x="6294205" y="1977368"/>
              <a:chExt cx="5723249" cy="4640602"/>
            </a:xfrm>
          </p:grpSpPr>
          <p:pic>
            <p:nvPicPr>
              <p:cNvPr id="8" name="圖片 7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294205" y="1977368"/>
                <a:ext cx="5723249" cy="4640602"/>
              </a:xfrm>
              <a:prstGeom prst="rect">
                <a:avLst/>
              </a:prstGeom>
            </p:spPr>
          </p:pic>
          <p:sp>
            <p:nvSpPr>
              <p:cNvPr id="9" name="矩形 8"/>
              <p:cNvSpPr/>
              <p:nvPr/>
            </p:nvSpPr>
            <p:spPr>
              <a:xfrm>
                <a:off x="9155829" y="4766310"/>
                <a:ext cx="696831" cy="365760"/>
              </a:xfrm>
              <a:prstGeom prst="rect">
                <a:avLst/>
              </a:prstGeom>
              <a:noFill/>
              <a:ln w="762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11" name="向右箭號 10"/>
            <p:cNvSpPr/>
            <p:nvPr/>
          </p:nvSpPr>
          <p:spPr>
            <a:xfrm>
              <a:off x="5829300" y="4411980"/>
              <a:ext cx="1337310" cy="80025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25925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4741" y="1006237"/>
            <a:ext cx="5588829" cy="1364652"/>
          </a:xfrm>
        </p:spPr>
        <p:txBody>
          <a:bodyPr>
            <a:normAutofit fontScale="90000"/>
          </a:bodyPr>
          <a:lstStyle/>
          <a:p>
            <a:r>
              <a:rPr lang="zh-TW" altLang="en-US" smtClean="0"/>
              <a:t>同樣</a:t>
            </a:r>
            <a:r>
              <a:rPr lang="en-US" altLang="zh-TW" smtClean="0"/>
              <a:t>bigred</a:t>
            </a:r>
            <a:r>
              <a:rPr lang="zh-TW" altLang="en-US" smtClean="0"/>
              <a:t>登入；</a:t>
            </a:r>
            <a:r>
              <a:rPr lang="en-US" altLang="zh-TW" smtClean="0"/>
              <a:t/>
            </a:r>
            <a:br>
              <a:rPr lang="en-US" altLang="zh-TW" smtClean="0"/>
            </a:br>
            <a:r>
              <a:rPr lang="en-US" altLang="zh-TW" smtClean="0"/>
              <a:t>sudo nano /etc/hostname</a:t>
            </a:r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251901" y="136657"/>
            <a:ext cx="103425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4400" smtClean="0"/>
              <a:t>解</a:t>
            </a:r>
            <a:r>
              <a:rPr lang="en-US" altLang="zh-TW" sz="4400" smtClean="0">
                <a:solidFill>
                  <a:srgbClr val="FF0000"/>
                </a:solidFill>
              </a:rPr>
              <a:t>5</a:t>
            </a:r>
            <a:endParaRPr lang="zh-TW" altLang="en-US" sz="4400">
              <a:solidFill>
                <a:srgbClr val="FF0000"/>
              </a:solidFill>
            </a:endParaRPr>
          </a:p>
        </p:txBody>
      </p:sp>
      <p:grpSp>
        <p:nvGrpSpPr>
          <p:cNvPr id="11" name="群組 10"/>
          <p:cNvGrpSpPr/>
          <p:nvPr/>
        </p:nvGrpSpPr>
        <p:grpSpPr>
          <a:xfrm>
            <a:off x="-1" y="384217"/>
            <a:ext cx="12092191" cy="6325193"/>
            <a:chOff x="-1" y="384217"/>
            <a:chExt cx="12092191" cy="6325193"/>
          </a:xfrm>
        </p:grpSpPr>
        <p:pic>
          <p:nvPicPr>
            <p:cNvPr id="3" name="圖片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" y="2816658"/>
              <a:ext cx="8994129" cy="3229812"/>
            </a:xfrm>
            <a:prstGeom prst="rect">
              <a:avLst/>
            </a:prstGeom>
          </p:spPr>
        </p:pic>
        <p:sp>
          <p:nvSpPr>
            <p:cNvPr id="6" name="向右箭號 5"/>
            <p:cNvSpPr/>
            <p:nvPr/>
          </p:nvSpPr>
          <p:spPr>
            <a:xfrm>
              <a:off x="4057650" y="4251960"/>
              <a:ext cx="1314450" cy="64008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10" name="圖片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74969" y="384217"/>
              <a:ext cx="6617221" cy="632519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600513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74470" y="243316"/>
            <a:ext cx="9982200" cy="1325563"/>
          </a:xfrm>
        </p:spPr>
        <p:txBody>
          <a:bodyPr/>
          <a:lstStyle/>
          <a:p>
            <a:r>
              <a:rPr lang="zh-TW" altLang="en-US" smtClean="0"/>
              <a:t>將</a:t>
            </a:r>
            <a:r>
              <a:rPr lang="en-US" altLang="zh-TW" smtClean="0"/>
              <a:t>us2004</a:t>
            </a:r>
            <a:r>
              <a:rPr lang="zh-TW" altLang="en-US" smtClean="0"/>
              <a:t>改成</a:t>
            </a:r>
            <a:r>
              <a:rPr lang="en-US" altLang="zh-TW" smtClean="0"/>
              <a:t>mas01</a:t>
            </a:r>
            <a:r>
              <a:rPr lang="zh-TW" altLang="en-US" smtClean="0"/>
              <a:t>；</a:t>
            </a:r>
            <a:r>
              <a:rPr lang="en-US" altLang="zh-TW" smtClean="0"/>
              <a:t>ctrl+x  </a:t>
            </a:r>
            <a:r>
              <a:rPr lang="zh-TW" altLang="en-US" smtClean="0"/>
              <a:t>雙鍵；再</a:t>
            </a:r>
            <a:r>
              <a:rPr lang="en-US" altLang="zh-TW" smtClean="0"/>
              <a:t>y </a:t>
            </a:r>
            <a:r>
              <a:rPr lang="zh-TW" altLang="en-US" smtClean="0"/>
              <a:t>鍵；再</a:t>
            </a:r>
            <a:r>
              <a:rPr lang="en-US" altLang="zh-TW" smtClean="0"/>
              <a:t> [Enter]</a:t>
            </a:r>
            <a:r>
              <a:rPr lang="zh-TW" altLang="en-US" smtClean="0"/>
              <a:t>鍵</a:t>
            </a:r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251901" y="136657"/>
            <a:ext cx="103425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4400" smtClean="0"/>
              <a:t>解</a:t>
            </a:r>
            <a:r>
              <a:rPr lang="en-US" altLang="zh-TW" sz="4400" smtClean="0">
                <a:solidFill>
                  <a:srgbClr val="FF0000"/>
                </a:solidFill>
              </a:rPr>
              <a:t>5</a:t>
            </a:r>
            <a:endParaRPr lang="zh-TW" altLang="en-US" sz="4400">
              <a:solidFill>
                <a:srgbClr val="FF0000"/>
              </a:solidFill>
            </a:endParaRPr>
          </a:p>
        </p:txBody>
      </p:sp>
      <p:grpSp>
        <p:nvGrpSpPr>
          <p:cNvPr id="7" name="群組 6"/>
          <p:cNvGrpSpPr/>
          <p:nvPr/>
        </p:nvGrpSpPr>
        <p:grpSpPr>
          <a:xfrm>
            <a:off x="104991" y="1458635"/>
            <a:ext cx="11915802" cy="5311071"/>
            <a:chOff x="104991" y="1458635"/>
            <a:chExt cx="11915802" cy="5311071"/>
          </a:xfrm>
        </p:grpSpPr>
        <p:pic>
          <p:nvPicPr>
            <p:cNvPr id="3" name="圖片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4991" y="1458635"/>
              <a:ext cx="5991009" cy="5311071"/>
            </a:xfrm>
            <a:prstGeom prst="rect">
              <a:avLst/>
            </a:prstGeom>
          </p:spPr>
        </p:pic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08897" y="2686036"/>
              <a:ext cx="4911896" cy="3543314"/>
            </a:xfrm>
            <a:prstGeom prst="rect">
              <a:avLst/>
            </a:prstGeom>
          </p:spPr>
        </p:pic>
        <p:sp>
          <p:nvSpPr>
            <p:cNvPr id="6" name="向右箭號 5"/>
            <p:cNvSpPr/>
            <p:nvPr/>
          </p:nvSpPr>
          <p:spPr>
            <a:xfrm>
              <a:off x="4400550" y="3817620"/>
              <a:ext cx="2926080" cy="72009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215929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[power][exit]</a:t>
            </a:r>
            <a:r>
              <a:rPr lang="zh-TW" altLang="en-US" smtClean="0"/>
              <a:t>後；再進入</a:t>
            </a:r>
            <a:r>
              <a:rPr lang="en-US" altLang="zh-TW" smtClean="0"/>
              <a:t>mas01</a:t>
            </a:r>
            <a:r>
              <a:rPr lang="zh-TW" altLang="en-US" smtClean="0"/>
              <a:t>虛擬機</a:t>
            </a:r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977" y="2154777"/>
            <a:ext cx="4327185" cy="3782885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5844" y="1265941"/>
            <a:ext cx="6526156" cy="514907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51901" y="136657"/>
            <a:ext cx="103425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4400" smtClean="0"/>
              <a:t>解</a:t>
            </a:r>
            <a:r>
              <a:rPr lang="en-US" altLang="zh-TW" sz="4400" smtClean="0">
                <a:solidFill>
                  <a:srgbClr val="FF0000"/>
                </a:solidFill>
              </a:rPr>
              <a:t>5</a:t>
            </a:r>
            <a:endParaRPr lang="zh-TW" altLang="en-US" sz="44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71236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51901" y="136657"/>
            <a:ext cx="103425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4400" smtClean="0"/>
              <a:t>解</a:t>
            </a:r>
            <a:r>
              <a:rPr lang="en-US" altLang="zh-TW" sz="4400" smtClean="0">
                <a:solidFill>
                  <a:srgbClr val="FF0000"/>
                </a:solidFill>
              </a:rPr>
              <a:t>5</a:t>
            </a:r>
            <a:endParaRPr lang="zh-TW" altLang="en-US" sz="4400">
              <a:solidFill>
                <a:srgbClr val="FF0000"/>
              </a:solidFill>
            </a:endParaRPr>
          </a:p>
        </p:txBody>
      </p:sp>
      <p:grpSp>
        <p:nvGrpSpPr>
          <p:cNvPr id="7" name="群組 6"/>
          <p:cNvGrpSpPr/>
          <p:nvPr/>
        </p:nvGrpSpPr>
        <p:grpSpPr>
          <a:xfrm>
            <a:off x="3348990" y="146833"/>
            <a:ext cx="8161019" cy="6711167"/>
            <a:chOff x="3348990" y="146833"/>
            <a:chExt cx="8161019" cy="6711167"/>
          </a:xfrm>
        </p:grpSpPr>
        <p:pic>
          <p:nvPicPr>
            <p:cNvPr id="3" name="圖片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92228" y="146833"/>
              <a:ext cx="7917781" cy="6711167"/>
            </a:xfrm>
            <a:prstGeom prst="rect">
              <a:avLst/>
            </a:prstGeom>
          </p:spPr>
        </p:pic>
        <p:sp>
          <p:nvSpPr>
            <p:cNvPr id="5" name="矩形 4"/>
            <p:cNvSpPr/>
            <p:nvPr/>
          </p:nvSpPr>
          <p:spPr>
            <a:xfrm>
              <a:off x="3417570" y="1543050"/>
              <a:ext cx="628650" cy="30861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3348990" y="6412230"/>
              <a:ext cx="1280160" cy="24003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標題 7"/>
          <p:cNvSpPr>
            <a:spLocks noGrp="1"/>
          </p:cNvSpPr>
          <p:nvPr>
            <p:ph type="title"/>
          </p:nvPr>
        </p:nvSpPr>
        <p:spPr>
          <a:xfrm>
            <a:off x="449580" y="1188878"/>
            <a:ext cx="2316480" cy="2525872"/>
          </a:xfrm>
        </p:spPr>
        <p:txBody>
          <a:bodyPr anchor="t">
            <a:normAutofit/>
          </a:bodyPr>
          <a:lstStyle/>
          <a:p>
            <a:r>
              <a:rPr lang="zh-TW" altLang="en-US" smtClean="0"/>
              <a:t>提示號已變成</a:t>
            </a:r>
            <a:r>
              <a:rPr lang="en-US" altLang="zh-TW" smtClean="0"/>
              <a:t>mas01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9214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838200" y="360997"/>
            <a:ext cx="10515600" cy="1325563"/>
          </a:xfrm>
        </p:spPr>
        <p:txBody>
          <a:bodyPr/>
          <a:lstStyle/>
          <a:p>
            <a:r>
              <a:rPr lang="zh-TW" altLang="en-US" smtClean="0"/>
              <a:t>一個</a:t>
            </a:r>
            <a:r>
              <a:rPr lang="zh-TW" altLang="en-US"/>
              <a:t>虛擬</a:t>
            </a:r>
            <a:r>
              <a:rPr lang="zh-TW" altLang="en-US" smtClean="0"/>
              <a:t>機、一個資料夾、一個設定檔</a:t>
            </a:r>
            <a:r>
              <a:rPr lang="en-US" altLang="zh-TW" smtClean="0"/>
              <a:t>(.vmx)</a:t>
            </a:r>
            <a:r>
              <a:rPr lang="zh-TW" altLang="en-US" smtClean="0"/>
              <a:t>、一個硬碟檔</a:t>
            </a:r>
            <a:r>
              <a:rPr lang="en-US" altLang="zh-TW" smtClean="0"/>
              <a:t>(vmdk)</a:t>
            </a:r>
            <a:endParaRPr lang="zh-TW" altLang="en-US"/>
          </a:p>
        </p:txBody>
      </p:sp>
      <p:grpSp>
        <p:nvGrpSpPr>
          <p:cNvPr id="8" name="群組 7"/>
          <p:cNvGrpSpPr/>
          <p:nvPr/>
        </p:nvGrpSpPr>
        <p:grpSpPr>
          <a:xfrm>
            <a:off x="2475308" y="1918546"/>
            <a:ext cx="7881463" cy="4621107"/>
            <a:chOff x="2475308" y="1918546"/>
            <a:chExt cx="7881463" cy="4621107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75308" y="1918546"/>
              <a:ext cx="7881463" cy="4621107"/>
            </a:xfrm>
            <a:prstGeom prst="rect">
              <a:avLst/>
            </a:prstGeom>
          </p:spPr>
        </p:pic>
        <p:sp>
          <p:nvSpPr>
            <p:cNvPr id="6" name="矩形 5"/>
            <p:cNvSpPr/>
            <p:nvPr/>
          </p:nvSpPr>
          <p:spPr>
            <a:xfrm>
              <a:off x="2594610" y="4503420"/>
              <a:ext cx="1371600" cy="388620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6697980" y="3086100"/>
              <a:ext cx="2148840" cy="605790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38295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zh-TW" altLang="en-US" smtClean="0"/>
              <a:t>解</a:t>
            </a:r>
            <a:r>
              <a:rPr lang="en-US" altLang="zh-TW" smtClean="0"/>
              <a:t>6</a:t>
            </a:r>
            <a:r>
              <a:rPr lang="en-US" altLang="zh-TW"/>
              <a:t>.</a:t>
            </a:r>
            <a:r>
              <a:rPr lang="zh-TW" altLang="en-US"/>
              <a:t>用</a:t>
            </a:r>
            <a:r>
              <a:rPr lang="en-US" altLang="zh-TW"/>
              <a:t>Vmware</a:t>
            </a:r>
            <a:r>
              <a:rPr lang="zh-TW" altLang="en-US"/>
              <a:t> </a:t>
            </a:r>
            <a:r>
              <a:rPr lang="en-US" altLang="zh-TW"/>
              <a:t>workstation</a:t>
            </a:r>
            <a:r>
              <a:rPr lang="zh-TW" altLang="en-US"/>
              <a:t> </a:t>
            </a:r>
            <a:r>
              <a:rPr lang="en-US" altLang="zh-TW"/>
              <a:t>player </a:t>
            </a:r>
            <a:r>
              <a:rPr lang="zh-TW" altLang="en-US"/>
              <a:t>開啟 </a:t>
            </a:r>
            <a:r>
              <a:rPr lang="en-US" altLang="zh-TW"/>
              <a:t>d:\</a:t>
            </a:r>
            <a:r>
              <a:rPr lang="en-US" altLang="zh-TW" smtClean="0"/>
              <a:t>team\wk01\us2004.vmx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8119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群組 13"/>
          <p:cNvGrpSpPr/>
          <p:nvPr/>
        </p:nvGrpSpPr>
        <p:grpSpPr>
          <a:xfrm>
            <a:off x="119107" y="2228850"/>
            <a:ext cx="11890632" cy="4403387"/>
            <a:chOff x="119107" y="2228850"/>
            <a:chExt cx="11890632" cy="4403387"/>
          </a:xfrm>
        </p:grpSpPr>
        <p:grpSp>
          <p:nvGrpSpPr>
            <p:cNvPr id="7" name="群組 6"/>
            <p:cNvGrpSpPr/>
            <p:nvPr/>
          </p:nvGrpSpPr>
          <p:grpSpPr>
            <a:xfrm>
              <a:off x="119107" y="2228850"/>
              <a:ext cx="5813063" cy="4393000"/>
              <a:chOff x="119107" y="1287710"/>
              <a:chExt cx="7016026" cy="5334140"/>
            </a:xfrm>
          </p:grpSpPr>
          <p:pic>
            <p:nvPicPr>
              <p:cNvPr id="5" name="圖片 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19107" y="1287710"/>
                <a:ext cx="7016026" cy="5334140"/>
              </a:xfrm>
              <a:prstGeom prst="rect">
                <a:avLst/>
              </a:prstGeom>
            </p:spPr>
          </p:pic>
          <p:sp>
            <p:nvSpPr>
              <p:cNvPr id="6" name="矩形 5"/>
              <p:cNvSpPr/>
              <p:nvPr/>
            </p:nvSpPr>
            <p:spPr>
              <a:xfrm>
                <a:off x="3463290" y="3406140"/>
                <a:ext cx="2446020" cy="434340"/>
              </a:xfrm>
              <a:prstGeom prst="rect">
                <a:avLst/>
              </a:prstGeom>
              <a:noFill/>
              <a:ln w="762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2" name="群組 11"/>
            <p:cNvGrpSpPr/>
            <p:nvPr/>
          </p:nvGrpSpPr>
          <p:grpSpPr>
            <a:xfrm>
              <a:off x="6240160" y="2228850"/>
              <a:ext cx="5769579" cy="4403387"/>
              <a:chOff x="6240160" y="2228850"/>
              <a:chExt cx="5769579" cy="4403387"/>
            </a:xfrm>
          </p:grpSpPr>
          <p:pic>
            <p:nvPicPr>
              <p:cNvPr id="8" name="圖片 7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240160" y="2228850"/>
                <a:ext cx="5769579" cy="4403387"/>
              </a:xfrm>
              <a:prstGeom prst="rect">
                <a:avLst/>
              </a:prstGeom>
            </p:spPr>
          </p:pic>
          <p:sp>
            <p:nvSpPr>
              <p:cNvPr id="9" name="矩形 8"/>
              <p:cNvSpPr/>
              <p:nvPr/>
            </p:nvSpPr>
            <p:spPr>
              <a:xfrm>
                <a:off x="6537960" y="4869180"/>
                <a:ext cx="994410" cy="262890"/>
              </a:xfrm>
              <a:prstGeom prst="rect">
                <a:avLst/>
              </a:prstGeom>
              <a:noFill/>
              <a:ln w="762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9589770" y="3314700"/>
                <a:ext cx="1463040" cy="388620"/>
              </a:xfrm>
              <a:prstGeom prst="rect">
                <a:avLst/>
              </a:prstGeom>
              <a:noFill/>
              <a:ln w="762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10092690" y="6309360"/>
                <a:ext cx="971550" cy="322877"/>
              </a:xfrm>
              <a:prstGeom prst="rect">
                <a:avLst/>
              </a:prstGeom>
              <a:noFill/>
              <a:ln w="762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13" name="向右箭號 12"/>
            <p:cNvSpPr/>
            <p:nvPr/>
          </p:nvSpPr>
          <p:spPr>
            <a:xfrm>
              <a:off x="5406390" y="4137660"/>
              <a:ext cx="1143000" cy="54864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5" name="標題 3"/>
          <p:cNvSpPr>
            <a:spLocks noGrp="1"/>
          </p:cNvSpPr>
          <p:nvPr>
            <p:ph type="title"/>
          </p:nvPr>
        </p:nvSpPr>
        <p:spPr>
          <a:xfrm>
            <a:off x="0" y="635527"/>
            <a:ext cx="12058650" cy="1022414"/>
          </a:xfrm>
        </p:spPr>
        <p:txBody>
          <a:bodyPr>
            <a:normAutofit fontScale="90000"/>
          </a:bodyPr>
          <a:lstStyle/>
          <a:p>
            <a:r>
              <a:rPr lang="en-US" altLang="zh-TW" smtClean="0"/>
              <a:t>[Open a vitual machine][d:\team\ms01\us2004.vmx][</a:t>
            </a:r>
            <a:r>
              <a:rPr lang="zh-TW" altLang="en-US" smtClean="0"/>
              <a:t>開啟</a:t>
            </a:r>
            <a:r>
              <a:rPr lang="en-US" altLang="zh-TW" smtClean="0"/>
              <a:t>]</a:t>
            </a:r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251901" y="136657"/>
            <a:ext cx="103425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4400" smtClean="0"/>
              <a:t>解</a:t>
            </a:r>
            <a:r>
              <a:rPr lang="en-US" altLang="zh-TW" sz="4400" smtClean="0">
                <a:solidFill>
                  <a:srgbClr val="FF0000"/>
                </a:solidFill>
              </a:rPr>
              <a:t>6</a:t>
            </a:r>
            <a:endParaRPr lang="zh-TW" altLang="en-US" sz="44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0340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93060" y="1233805"/>
            <a:ext cx="2747319" cy="1760855"/>
          </a:xfrm>
        </p:spPr>
        <p:txBody>
          <a:bodyPr anchor="t">
            <a:normAutofit fontScale="90000"/>
          </a:bodyPr>
          <a:lstStyle/>
          <a:p>
            <a:r>
              <a:rPr lang="zh-TW" altLang="en-US" smtClean="0"/>
              <a:t>開啟虛擬機</a:t>
            </a:r>
            <a:r>
              <a:rPr lang="en-US" altLang="zh-TW" smtClean="0"/>
              <a:t>us2004</a:t>
            </a:r>
            <a:r>
              <a:rPr lang="zh-TW" altLang="en-US" smtClean="0"/>
              <a:t>設定檔</a:t>
            </a:r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251901" y="136657"/>
            <a:ext cx="103425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4400" smtClean="0"/>
              <a:t>解</a:t>
            </a:r>
            <a:r>
              <a:rPr lang="en-US" altLang="zh-TW" sz="4400" smtClean="0">
                <a:solidFill>
                  <a:srgbClr val="FF0000"/>
                </a:solidFill>
              </a:rPr>
              <a:t>6</a:t>
            </a:r>
            <a:endParaRPr lang="zh-TW" altLang="en-US" sz="4400">
              <a:solidFill>
                <a:srgbClr val="FF0000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5823" y="906098"/>
            <a:ext cx="6520713" cy="5219837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491990" y="1783080"/>
            <a:ext cx="1303020" cy="52578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7127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zh-TW" altLang="en-US" smtClean="0"/>
              <a:t>解</a:t>
            </a:r>
            <a:r>
              <a:rPr lang="en-US" altLang="zh-TW" smtClean="0"/>
              <a:t>7</a:t>
            </a:r>
            <a:r>
              <a:rPr lang="en-US" altLang="zh-TW"/>
              <a:t>.</a:t>
            </a:r>
            <a:r>
              <a:rPr lang="zh-TW" altLang="en-US"/>
              <a:t>修改虛擬機名稱</a:t>
            </a:r>
            <a:r>
              <a:rPr lang="en-US" altLang="zh-TW"/>
              <a:t>us2004</a:t>
            </a:r>
            <a:r>
              <a:rPr lang="zh-TW" altLang="en-US"/>
              <a:t>，改成</a:t>
            </a:r>
            <a:r>
              <a:rPr lang="en-US" altLang="zh-TW" smtClean="0"/>
              <a:t>wk01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4292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805940" y="365125"/>
            <a:ext cx="9547860" cy="1325563"/>
          </a:xfrm>
        </p:spPr>
        <p:txBody>
          <a:bodyPr/>
          <a:lstStyle/>
          <a:p>
            <a:r>
              <a:rPr lang="en-US" altLang="zh-TW" smtClean="0"/>
              <a:t>[us2004] ][Edit Virtual machine settings][Options]</a:t>
            </a:r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157092" y="262255"/>
            <a:ext cx="111280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4800" smtClean="0"/>
              <a:t>解</a:t>
            </a:r>
            <a:r>
              <a:rPr lang="en-US" altLang="zh-TW" sz="4800" smtClean="0">
                <a:solidFill>
                  <a:srgbClr val="FF0000"/>
                </a:solidFill>
              </a:rPr>
              <a:t>7</a:t>
            </a:r>
            <a:endParaRPr lang="zh-TW" altLang="en-US" sz="4800">
              <a:solidFill>
                <a:srgbClr val="FF0000"/>
              </a:solidFill>
            </a:endParaRPr>
          </a:p>
        </p:txBody>
      </p:sp>
      <p:grpSp>
        <p:nvGrpSpPr>
          <p:cNvPr id="11" name="群組 10"/>
          <p:cNvGrpSpPr/>
          <p:nvPr/>
        </p:nvGrpSpPr>
        <p:grpSpPr>
          <a:xfrm>
            <a:off x="157093" y="1910645"/>
            <a:ext cx="11817738" cy="4735518"/>
            <a:chOff x="157093" y="1910645"/>
            <a:chExt cx="11817738" cy="4735518"/>
          </a:xfrm>
        </p:grpSpPr>
        <p:grpSp>
          <p:nvGrpSpPr>
            <p:cNvPr id="7" name="群組 6"/>
            <p:cNvGrpSpPr/>
            <p:nvPr/>
          </p:nvGrpSpPr>
          <p:grpSpPr>
            <a:xfrm>
              <a:off x="157093" y="1910645"/>
              <a:ext cx="5786508" cy="4626294"/>
              <a:chOff x="157093" y="1910645"/>
              <a:chExt cx="5786508" cy="4626294"/>
            </a:xfrm>
          </p:grpSpPr>
          <p:pic>
            <p:nvPicPr>
              <p:cNvPr id="4" name="圖片 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57093" y="1910645"/>
                <a:ext cx="5786508" cy="4626294"/>
              </a:xfrm>
              <a:prstGeom prst="rect">
                <a:avLst/>
              </a:prstGeom>
            </p:spPr>
          </p:pic>
          <p:sp>
            <p:nvSpPr>
              <p:cNvPr id="6" name="矩形 5"/>
              <p:cNvSpPr/>
              <p:nvPr/>
            </p:nvSpPr>
            <p:spPr>
              <a:xfrm>
                <a:off x="2697480" y="6240780"/>
                <a:ext cx="2125980" cy="296159"/>
              </a:xfrm>
              <a:prstGeom prst="rect">
                <a:avLst/>
              </a:prstGeom>
              <a:noFill/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9" name="群組 8"/>
            <p:cNvGrpSpPr/>
            <p:nvPr/>
          </p:nvGrpSpPr>
          <p:grpSpPr>
            <a:xfrm>
              <a:off x="5943601" y="1996598"/>
              <a:ext cx="6031230" cy="4649565"/>
              <a:chOff x="5943601" y="1996598"/>
              <a:chExt cx="6031230" cy="4649565"/>
            </a:xfrm>
          </p:grpSpPr>
          <p:pic>
            <p:nvPicPr>
              <p:cNvPr id="5" name="圖片 4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43601" y="1996598"/>
                <a:ext cx="6031230" cy="4649565"/>
              </a:xfrm>
              <a:prstGeom prst="rect">
                <a:avLst/>
              </a:prstGeom>
            </p:spPr>
          </p:pic>
          <p:sp>
            <p:nvSpPr>
              <p:cNvPr id="8" name="矩形 7"/>
              <p:cNvSpPr/>
              <p:nvPr/>
            </p:nvSpPr>
            <p:spPr>
              <a:xfrm>
                <a:off x="6366510" y="2251710"/>
                <a:ext cx="662940" cy="228600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10" name="向右箭號 9"/>
            <p:cNvSpPr/>
            <p:nvPr/>
          </p:nvSpPr>
          <p:spPr>
            <a:xfrm>
              <a:off x="5246370" y="4223792"/>
              <a:ext cx="1017270" cy="66824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04319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60170" y="365125"/>
            <a:ext cx="9993630" cy="1325563"/>
          </a:xfrm>
        </p:spPr>
        <p:txBody>
          <a:bodyPr/>
          <a:lstStyle/>
          <a:p>
            <a:r>
              <a:rPr lang="en-US" altLang="zh-TW" smtClean="0"/>
              <a:t>Vitual machine name</a:t>
            </a:r>
            <a:r>
              <a:rPr lang="zh-TW" altLang="en-US" smtClean="0"/>
              <a:t>下變更名稱</a:t>
            </a:r>
            <a:r>
              <a:rPr lang="en-US" altLang="zh-TW" smtClean="0"/>
              <a:t>(</a:t>
            </a:r>
            <a:r>
              <a:rPr lang="zh-TW" altLang="en-US" smtClean="0"/>
              <a:t>本例</a:t>
            </a:r>
            <a:r>
              <a:rPr lang="en-US" altLang="zh-TW" smtClean="0"/>
              <a:t>wk01)</a:t>
            </a:r>
            <a:r>
              <a:rPr lang="zh-TW" altLang="en-US" smtClean="0"/>
              <a:t>，選</a:t>
            </a:r>
            <a:r>
              <a:rPr lang="en-US" altLang="zh-TW" smtClean="0"/>
              <a:t>[OK]</a:t>
            </a:r>
            <a:r>
              <a:rPr lang="zh-TW" altLang="en-US" smtClean="0"/>
              <a:t>確認</a:t>
            </a:r>
            <a:endParaRPr lang="zh-TW" altLang="en-US"/>
          </a:p>
        </p:txBody>
      </p:sp>
      <p:grpSp>
        <p:nvGrpSpPr>
          <p:cNvPr id="9" name="群組 8"/>
          <p:cNvGrpSpPr/>
          <p:nvPr/>
        </p:nvGrpSpPr>
        <p:grpSpPr>
          <a:xfrm>
            <a:off x="128362" y="2023723"/>
            <a:ext cx="11981794" cy="4668883"/>
            <a:chOff x="128362" y="2023723"/>
            <a:chExt cx="11981794" cy="4668883"/>
          </a:xfrm>
        </p:grpSpPr>
        <p:grpSp>
          <p:nvGrpSpPr>
            <p:cNvPr id="8" name="群組 7"/>
            <p:cNvGrpSpPr/>
            <p:nvPr/>
          </p:nvGrpSpPr>
          <p:grpSpPr>
            <a:xfrm>
              <a:off x="6264818" y="2089617"/>
              <a:ext cx="5845338" cy="4602989"/>
              <a:chOff x="6264818" y="2089617"/>
              <a:chExt cx="5845338" cy="4602989"/>
            </a:xfrm>
          </p:grpSpPr>
          <p:pic>
            <p:nvPicPr>
              <p:cNvPr id="4" name="圖片 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264818" y="2089617"/>
                <a:ext cx="5845338" cy="4537096"/>
              </a:xfrm>
              <a:prstGeom prst="rect">
                <a:avLst/>
              </a:prstGeom>
            </p:spPr>
          </p:pic>
          <p:sp>
            <p:nvSpPr>
              <p:cNvPr id="6" name="矩形 5"/>
              <p:cNvSpPr/>
              <p:nvPr/>
            </p:nvSpPr>
            <p:spPr>
              <a:xfrm>
                <a:off x="9521190" y="2720340"/>
                <a:ext cx="571500" cy="171450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10184130" y="6320790"/>
                <a:ext cx="788670" cy="371816"/>
              </a:xfrm>
              <a:prstGeom prst="rect">
                <a:avLst/>
              </a:prstGeom>
              <a:noFill/>
              <a:ln w="762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pic>
          <p:nvPicPr>
            <p:cNvPr id="3" name="圖片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8362" y="2023723"/>
              <a:ext cx="5967638" cy="4668883"/>
            </a:xfrm>
            <a:prstGeom prst="rect">
              <a:avLst/>
            </a:prstGeom>
          </p:spPr>
        </p:pic>
        <p:sp>
          <p:nvSpPr>
            <p:cNvPr id="5" name="向右箭號 4"/>
            <p:cNvSpPr/>
            <p:nvPr/>
          </p:nvSpPr>
          <p:spPr>
            <a:xfrm>
              <a:off x="5612130" y="4777740"/>
              <a:ext cx="1645920" cy="122301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0" name="矩形 9"/>
          <p:cNvSpPr/>
          <p:nvPr/>
        </p:nvSpPr>
        <p:spPr>
          <a:xfrm>
            <a:off x="157092" y="262255"/>
            <a:ext cx="111280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4800" smtClean="0"/>
              <a:t>解</a:t>
            </a:r>
            <a:r>
              <a:rPr lang="en-US" altLang="zh-TW" sz="4800" smtClean="0">
                <a:solidFill>
                  <a:srgbClr val="FF0000"/>
                </a:solidFill>
              </a:rPr>
              <a:t>7</a:t>
            </a:r>
            <a:endParaRPr lang="zh-TW" altLang="en-US" sz="4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7556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zh-TW" altLang="en-US" smtClean="0"/>
              <a:t>解</a:t>
            </a:r>
            <a:r>
              <a:rPr lang="en-US" altLang="zh-TW" smtClean="0"/>
              <a:t>8</a:t>
            </a:r>
            <a:r>
              <a:rPr lang="en-US" altLang="zh-TW"/>
              <a:t>.</a:t>
            </a:r>
            <a:r>
              <a:rPr lang="zh-TW" altLang="en-US"/>
              <a:t>修改其內</a:t>
            </a:r>
            <a:r>
              <a:rPr lang="en-US" altLang="zh-TW"/>
              <a:t>Linux</a:t>
            </a:r>
            <a:r>
              <a:rPr lang="zh-TW" altLang="en-US"/>
              <a:t>主機名稱為</a:t>
            </a:r>
            <a:r>
              <a:rPr lang="en-US" altLang="zh-TW" smtClean="0"/>
              <a:t>wk01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7948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1438088" y="430470"/>
            <a:ext cx="9271822" cy="1325563"/>
          </a:xfrm>
        </p:spPr>
        <p:txBody>
          <a:bodyPr/>
          <a:lstStyle/>
          <a:p>
            <a:r>
              <a:rPr lang="en-US" altLang="zh-TW" smtClean="0"/>
              <a:t>[wk01][Play vitual machine][I copied it]</a:t>
            </a:r>
            <a:endParaRPr lang="zh-TW" altLang="en-US"/>
          </a:p>
        </p:txBody>
      </p:sp>
      <p:grpSp>
        <p:nvGrpSpPr>
          <p:cNvPr id="13" name="群組 12"/>
          <p:cNvGrpSpPr/>
          <p:nvPr/>
        </p:nvGrpSpPr>
        <p:grpSpPr>
          <a:xfrm>
            <a:off x="106593" y="2130007"/>
            <a:ext cx="11847095" cy="4338896"/>
            <a:chOff x="106593" y="2130007"/>
            <a:chExt cx="11847095" cy="4338896"/>
          </a:xfrm>
        </p:grpSpPr>
        <p:grpSp>
          <p:nvGrpSpPr>
            <p:cNvPr id="8" name="群組 7"/>
            <p:cNvGrpSpPr/>
            <p:nvPr/>
          </p:nvGrpSpPr>
          <p:grpSpPr>
            <a:xfrm>
              <a:off x="106593" y="2130007"/>
              <a:ext cx="5600787" cy="4338896"/>
              <a:chOff x="106593" y="2130007"/>
              <a:chExt cx="5600787" cy="4338896"/>
            </a:xfrm>
          </p:grpSpPr>
          <p:pic>
            <p:nvPicPr>
              <p:cNvPr id="5" name="圖片 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06593" y="2130007"/>
                <a:ext cx="5600787" cy="4338896"/>
              </a:xfrm>
              <a:prstGeom prst="rect">
                <a:avLst/>
              </a:prstGeom>
            </p:spPr>
          </p:pic>
          <p:sp>
            <p:nvSpPr>
              <p:cNvPr id="6" name="矩形 5"/>
              <p:cNvSpPr/>
              <p:nvPr/>
            </p:nvSpPr>
            <p:spPr>
              <a:xfrm>
                <a:off x="148590" y="2926080"/>
                <a:ext cx="788670" cy="331470"/>
              </a:xfrm>
              <a:prstGeom prst="rect">
                <a:avLst/>
              </a:prstGeom>
              <a:noFill/>
              <a:ln w="762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2514600" y="5886450"/>
                <a:ext cx="1451610" cy="354330"/>
              </a:xfrm>
              <a:prstGeom prst="rect">
                <a:avLst/>
              </a:prstGeom>
              <a:noFill/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2" name="群組 11"/>
            <p:cNvGrpSpPr/>
            <p:nvPr/>
          </p:nvGrpSpPr>
          <p:grpSpPr>
            <a:xfrm>
              <a:off x="5427532" y="2212064"/>
              <a:ext cx="6526156" cy="4174781"/>
              <a:chOff x="5427532" y="2212064"/>
              <a:chExt cx="6526156" cy="4174781"/>
            </a:xfrm>
          </p:grpSpPr>
          <p:pic>
            <p:nvPicPr>
              <p:cNvPr id="9" name="圖片 8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27532" y="2212064"/>
                <a:ext cx="6526156" cy="4174781"/>
              </a:xfrm>
              <a:prstGeom prst="rect">
                <a:avLst/>
              </a:prstGeom>
            </p:spPr>
          </p:pic>
          <p:sp>
            <p:nvSpPr>
              <p:cNvPr id="11" name="矩形 10"/>
              <p:cNvSpPr/>
              <p:nvPr/>
            </p:nvSpPr>
            <p:spPr>
              <a:xfrm>
                <a:off x="8690610" y="5417820"/>
                <a:ext cx="773430" cy="331470"/>
              </a:xfrm>
              <a:prstGeom prst="rect">
                <a:avLst/>
              </a:prstGeom>
              <a:noFill/>
              <a:ln w="762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10" name="向右箭號 9"/>
            <p:cNvSpPr/>
            <p:nvPr/>
          </p:nvSpPr>
          <p:spPr>
            <a:xfrm>
              <a:off x="4972050" y="4754880"/>
              <a:ext cx="1402167" cy="76581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4" name="矩形 13"/>
          <p:cNvSpPr/>
          <p:nvPr/>
        </p:nvSpPr>
        <p:spPr>
          <a:xfrm>
            <a:off x="157092" y="262255"/>
            <a:ext cx="111280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4800" smtClean="0"/>
              <a:t>解</a:t>
            </a:r>
            <a:r>
              <a:rPr lang="en-US" altLang="zh-TW" sz="4800" smtClean="0">
                <a:solidFill>
                  <a:srgbClr val="FF0000"/>
                </a:solidFill>
              </a:rPr>
              <a:t>8</a:t>
            </a:r>
            <a:endParaRPr lang="zh-TW" altLang="en-US" sz="4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322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91800" y="381682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zh-TW" altLang="en-US" smtClean="0"/>
              <a:t>同樣</a:t>
            </a:r>
            <a:r>
              <a:rPr lang="en-US" altLang="zh-TW" smtClean="0"/>
              <a:t>bigred</a:t>
            </a:r>
            <a:r>
              <a:rPr lang="zh-TW" altLang="en-US" smtClean="0"/>
              <a:t>登入；</a:t>
            </a:r>
            <a:r>
              <a:rPr lang="en-US" altLang="zh-TW" smtClean="0"/>
              <a:t/>
            </a:r>
            <a:br>
              <a:rPr lang="en-US" altLang="zh-TW" smtClean="0"/>
            </a:br>
            <a:r>
              <a:rPr lang="en-US" altLang="zh-TW" smtClean="0"/>
              <a:t>sudo nano /etc/hostname</a:t>
            </a:r>
            <a:r>
              <a:rPr lang="zh-TW" altLang="en-US" smtClean="0"/>
              <a:t>將</a:t>
            </a:r>
            <a:r>
              <a:rPr lang="en-US" altLang="zh-TW" smtClean="0"/>
              <a:t>us2004</a:t>
            </a:r>
            <a:r>
              <a:rPr lang="zh-TW" altLang="en-US" smtClean="0"/>
              <a:t>改成</a:t>
            </a:r>
            <a:r>
              <a:rPr lang="en-US" altLang="zh-TW" smtClean="0"/>
              <a:t>ws01</a:t>
            </a:r>
            <a:r>
              <a:rPr lang="zh-TW" altLang="en-US" smtClean="0"/>
              <a:t>；</a:t>
            </a:r>
            <a:r>
              <a:rPr lang="en-US" altLang="zh-TW" smtClean="0"/>
              <a:t>ctrl+x  </a:t>
            </a:r>
            <a:r>
              <a:rPr lang="zh-TW" altLang="en-US" smtClean="0"/>
              <a:t>雙鍵；再</a:t>
            </a:r>
            <a:r>
              <a:rPr lang="en-US" altLang="zh-TW" smtClean="0"/>
              <a:t>y </a:t>
            </a:r>
            <a:r>
              <a:rPr lang="zh-TW" altLang="en-US" smtClean="0"/>
              <a:t>鍵；再</a:t>
            </a:r>
            <a:r>
              <a:rPr lang="en-US" altLang="zh-TW" smtClean="0"/>
              <a:t> [Enter]</a:t>
            </a:r>
            <a:r>
              <a:rPr lang="zh-TW" altLang="en-US" smtClean="0"/>
              <a:t>鍵</a:t>
            </a:r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157092" y="262255"/>
            <a:ext cx="111280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4800" smtClean="0"/>
              <a:t>解</a:t>
            </a:r>
            <a:r>
              <a:rPr lang="en-US" altLang="zh-TW" sz="4800" smtClean="0">
                <a:solidFill>
                  <a:srgbClr val="FF0000"/>
                </a:solidFill>
              </a:rPr>
              <a:t>8</a:t>
            </a:r>
            <a:endParaRPr lang="zh-TW" altLang="en-US" sz="4800">
              <a:solidFill>
                <a:srgbClr val="FF0000"/>
              </a:solidFill>
            </a:endParaRPr>
          </a:p>
        </p:txBody>
      </p:sp>
      <p:grpSp>
        <p:nvGrpSpPr>
          <p:cNvPr id="9" name="群組 8"/>
          <p:cNvGrpSpPr/>
          <p:nvPr/>
        </p:nvGrpSpPr>
        <p:grpSpPr>
          <a:xfrm>
            <a:off x="0" y="1931077"/>
            <a:ext cx="11886669" cy="4378282"/>
            <a:chOff x="0" y="1931077"/>
            <a:chExt cx="11886669" cy="4378282"/>
          </a:xfrm>
        </p:grpSpPr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931077"/>
              <a:ext cx="5171354" cy="4378282"/>
            </a:xfrm>
            <a:prstGeom prst="rect">
              <a:avLst/>
            </a:prstGeom>
          </p:spPr>
        </p:pic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36085" y="2673739"/>
              <a:ext cx="3027031" cy="2892957"/>
            </a:xfrm>
            <a:prstGeom prst="rect">
              <a:avLst/>
            </a:prstGeom>
          </p:spPr>
        </p:pic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570855" y="2484940"/>
              <a:ext cx="3315814" cy="3081757"/>
            </a:xfrm>
            <a:prstGeom prst="rect">
              <a:avLst/>
            </a:prstGeom>
          </p:spPr>
        </p:pic>
        <p:sp>
          <p:nvSpPr>
            <p:cNvPr id="7" name="向右箭號 6"/>
            <p:cNvSpPr/>
            <p:nvPr/>
          </p:nvSpPr>
          <p:spPr>
            <a:xfrm>
              <a:off x="4251960" y="4812030"/>
              <a:ext cx="1105629" cy="49149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向右箭號 7"/>
            <p:cNvSpPr/>
            <p:nvPr/>
          </p:nvSpPr>
          <p:spPr>
            <a:xfrm>
              <a:off x="7509510" y="5200650"/>
              <a:ext cx="1657350" cy="4916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28291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2110740" cy="3498215"/>
          </a:xfrm>
        </p:spPr>
        <p:txBody>
          <a:bodyPr anchor="t">
            <a:normAutofit/>
          </a:bodyPr>
          <a:lstStyle/>
          <a:p>
            <a:r>
              <a:rPr lang="zh-TW" altLang="en-US" smtClean="0"/>
              <a:t>目前虛擬機名稱</a:t>
            </a:r>
            <a:r>
              <a:rPr lang="en-US" altLang="zh-TW" smtClean="0"/>
              <a:t>us2004</a:t>
            </a:r>
            <a:endParaRPr lang="zh-TW" altLang="en-US"/>
          </a:p>
        </p:txBody>
      </p:sp>
      <p:grpSp>
        <p:nvGrpSpPr>
          <p:cNvPr id="7" name="群組 6"/>
          <p:cNvGrpSpPr/>
          <p:nvPr/>
        </p:nvGrpSpPr>
        <p:grpSpPr>
          <a:xfrm>
            <a:off x="3653137" y="365124"/>
            <a:ext cx="7550283" cy="6138545"/>
            <a:chOff x="3653137" y="365124"/>
            <a:chExt cx="7550283" cy="6138545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53137" y="365124"/>
              <a:ext cx="7550283" cy="6138545"/>
            </a:xfrm>
            <a:prstGeom prst="rect">
              <a:avLst/>
            </a:prstGeom>
          </p:spPr>
        </p:pic>
        <p:sp>
          <p:nvSpPr>
            <p:cNvPr id="6" name="矩形 5"/>
            <p:cNvSpPr/>
            <p:nvPr/>
          </p:nvSpPr>
          <p:spPr>
            <a:xfrm>
              <a:off x="3726180" y="1543050"/>
              <a:ext cx="1268730" cy="537210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65142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zh-TW" altLang="en-US" smtClean="0"/>
              <a:t>進</a:t>
            </a:r>
            <a:r>
              <a:rPr lang="zh-TW" altLang="en-US"/>
              <a:t>入</a:t>
            </a:r>
            <a:r>
              <a:rPr lang="en-US" altLang="zh-TW" smtClean="0"/>
              <a:t>Linux</a:t>
            </a:r>
            <a:r>
              <a:rPr lang="zh-TW" altLang="en-US" smtClean="0"/>
              <a:t>；改</a:t>
            </a:r>
            <a:r>
              <a:rPr lang="en-US" altLang="zh-TW" smtClean="0"/>
              <a:t>Linux</a:t>
            </a:r>
            <a:r>
              <a:rPr lang="zh-TW" altLang="en-US" smtClean="0"/>
              <a:t>主機名稱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sz="5400" smtClean="0">
                <a:solidFill>
                  <a:schemeClr val="tx1"/>
                </a:solidFill>
              </a:rPr>
              <a:t>/etc/hostname</a:t>
            </a:r>
            <a:endParaRPr lang="zh-TW" altLang="en-US" sz="5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0689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21365" y="346729"/>
            <a:ext cx="3763617" cy="1325563"/>
          </a:xfrm>
        </p:spPr>
        <p:txBody>
          <a:bodyPr/>
          <a:lstStyle/>
          <a:p>
            <a:r>
              <a:rPr lang="en-US" altLang="zh-TW" smtClean="0"/>
              <a:t>/etc/hostname</a:t>
            </a:r>
            <a:endParaRPr lang="zh-TW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4412973" y="501267"/>
            <a:ext cx="722574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800" b="1"/>
              <a:t>在</a:t>
            </a:r>
            <a:r>
              <a:rPr lang="en-US" altLang="zh-TW" sz="2800" b="1" smtClean="0"/>
              <a:t>putty</a:t>
            </a:r>
            <a:r>
              <a:rPr lang="zh-TW" altLang="en-US" sz="2800" b="1" smtClean="0"/>
              <a:t>變更主機名稱</a:t>
            </a:r>
            <a:endParaRPr lang="en-US" altLang="zh-TW" sz="2800" b="1" smtClean="0"/>
          </a:p>
          <a:p>
            <a:r>
              <a:rPr lang="en-US" altLang="zh-TW" sz="2800" smtClean="0">
                <a:solidFill>
                  <a:srgbClr val="00B050"/>
                </a:solidFill>
              </a:rPr>
              <a:t>bigred@us2004:~$ </a:t>
            </a:r>
            <a:r>
              <a:rPr lang="en-US" altLang="zh-TW" sz="2800" smtClean="0"/>
              <a:t>sudo nano /etc/hostname</a:t>
            </a:r>
          </a:p>
          <a:p>
            <a:r>
              <a:rPr lang="en-US" altLang="zh-TW" sz="2800" smtClean="0">
                <a:solidFill>
                  <a:srgbClr val="00B050"/>
                </a:solidFill>
              </a:rPr>
              <a:t>bigred@us2004:~$ </a:t>
            </a:r>
            <a:r>
              <a:rPr lang="en-US" altLang="zh-TW" sz="2800" smtClean="0"/>
              <a:t>cat /etc/hostname</a:t>
            </a:r>
          </a:p>
          <a:p>
            <a:r>
              <a:rPr lang="en-US" altLang="zh-TW" sz="2800" smtClean="0"/>
              <a:t>gw</a:t>
            </a:r>
          </a:p>
          <a:p>
            <a:r>
              <a:rPr lang="en-US" altLang="zh-TW" sz="2800" smtClean="0">
                <a:solidFill>
                  <a:srgbClr val="00B050"/>
                </a:solidFill>
              </a:rPr>
              <a:t>bigred@us2004:~$ </a:t>
            </a:r>
            <a:r>
              <a:rPr lang="en-US" altLang="zh-TW" sz="2800" smtClean="0"/>
              <a:t>exit</a:t>
            </a:r>
            <a:endParaRPr lang="zh-TW" altLang="en-US" sz="2800"/>
          </a:p>
        </p:txBody>
      </p:sp>
      <p:grpSp>
        <p:nvGrpSpPr>
          <p:cNvPr id="9" name="群組 8"/>
          <p:cNvGrpSpPr/>
          <p:nvPr/>
        </p:nvGrpSpPr>
        <p:grpSpPr>
          <a:xfrm>
            <a:off x="1135078" y="2962006"/>
            <a:ext cx="10040664" cy="3773631"/>
            <a:chOff x="1135078" y="2962006"/>
            <a:chExt cx="10040664" cy="3773631"/>
          </a:xfrm>
        </p:grpSpPr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35078" y="2962006"/>
              <a:ext cx="4261869" cy="3679468"/>
            </a:xfrm>
            <a:prstGeom prst="rect">
              <a:avLst/>
            </a:prstGeom>
          </p:spPr>
        </p:pic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48557" y="2996296"/>
              <a:ext cx="4327185" cy="3739341"/>
            </a:xfrm>
            <a:prstGeom prst="rect">
              <a:avLst/>
            </a:prstGeom>
          </p:spPr>
        </p:pic>
        <p:sp>
          <p:nvSpPr>
            <p:cNvPr id="6" name="矩形 5"/>
            <p:cNvSpPr/>
            <p:nvPr/>
          </p:nvSpPr>
          <p:spPr>
            <a:xfrm>
              <a:off x="1135078" y="4960620"/>
              <a:ext cx="888032" cy="365760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向右箭號 6"/>
            <p:cNvSpPr/>
            <p:nvPr/>
          </p:nvSpPr>
          <p:spPr>
            <a:xfrm>
              <a:off x="5396947" y="4263390"/>
              <a:ext cx="1451610" cy="10287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9012149" y="5326380"/>
              <a:ext cx="783361" cy="354330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09499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46710" y="193675"/>
            <a:ext cx="3413760" cy="4881245"/>
          </a:xfrm>
        </p:spPr>
        <p:txBody>
          <a:bodyPr anchor="t"/>
          <a:lstStyle/>
          <a:p>
            <a:r>
              <a:rPr lang="zh-TW" altLang="en-US" smtClean="0"/>
              <a:t>再進入</a:t>
            </a:r>
            <a:r>
              <a:rPr lang="en-US" altLang="zh-TW" smtClean="0"/>
              <a:t>Vmware </a:t>
            </a:r>
            <a:r>
              <a:rPr lang="zh-TW" altLang="en-US" smtClean="0"/>
              <a:t>，可看到</a:t>
            </a:r>
            <a:r>
              <a:rPr lang="en-US" altLang="zh-TW" smtClean="0"/>
              <a:t>Linux</a:t>
            </a:r>
            <a:r>
              <a:rPr lang="zh-TW" altLang="en-US" smtClean="0"/>
              <a:t>提示號已改；</a:t>
            </a:r>
            <a:r>
              <a:rPr lang="en-US" altLang="zh-TW" smtClean="0"/>
              <a:t/>
            </a:r>
            <a:br>
              <a:rPr lang="en-US" altLang="zh-TW" smtClean="0"/>
            </a:br>
            <a:r>
              <a:rPr lang="zh-TW" altLang="en-US" smtClean="0"/>
              <a:t>但虛擬機名稱未變更</a:t>
            </a:r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9240" y="318267"/>
            <a:ext cx="7930871" cy="6414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240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9514" y="365125"/>
            <a:ext cx="3846444" cy="2199171"/>
          </a:xfrm>
        </p:spPr>
        <p:txBody>
          <a:bodyPr/>
          <a:lstStyle/>
          <a:p>
            <a:r>
              <a:rPr lang="zh-TW" altLang="en-US" smtClean="0"/>
              <a:t>提示號變成</a:t>
            </a:r>
            <a:r>
              <a:rPr lang="en-US" altLang="zh-TW" smtClean="0"/>
              <a:t>gw</a:t>
            </a:r>
            <a:endParaRPr lang="zh-TW" altLang="en-US"/>
          </a:p>
        </p:txBody>
      </p:sp>
      <p:grpSp>
        <p:nvGrpSpPr>
          <p:cNvPr id="6" name="群組 5"/>
          <p:cNvGrpSpPr/>
          <p:nvPr/>
        </p:nvGrpSpPr>
        <p:grpSpPr>
          <a:xfrm>
            <a:off x="4046232" y="106708"/>
            <a:ext cx="7943357" cy="6622083"/>
            <a:chOff x="4046232" y="106708"/>
            <a:chExt cx="7943357" cy="6622083"/>
          </a:xfrm>
        </p:grpSpPr>
        <p:pic>
          <p:nvPicPr>
            <p:cNvPr id="3" name="圖片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84772" y="106708"/>
              <a:ext cx="7704817" cy="6622083"/>
            </a:xfrm>
            <a:prstGeom prst="rect">
              <a:avLst/>
            </a:prstGeom>
          </p:spPr>
        </p:pic>
        <p:sp>
          <p:nvSpPr>
            <p:cNvPr id="4" name="矩形 3"/>
            <p:cNvSpPr/>
            <p:nvPr/>
          </p:nvSpPr>
          <p:spPr>
            <a:xfrm>
              <a:off x="4046232" y="6072810"/>
              <a:ext cx="1529619" cy="39756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4237384" y="1653209"/>
              <a:ext cx="477078" cy="24847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54158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1639252"/>
          </a:xfrm>
        </p:spPr>
        <p:txBody>
          <a:bodyPr anchor="t"/>
          <a:lstStyle/>
          <a:p>
            <a:r>
              <a:rPr lang="zh-TW" altLang="en-US" smtClean="0"/>
              <a:t>改虛擬機名</a:t>
            </a:r>
            <a:r>
              <a:rPr lang="zh-TW" altLang="en-US"/>
              <a:t>稱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3640773"/>
            <a:ext cx="10515600" cy="1500187"/>
          </a:xfrm>
        </p:spPr>
        <p:txBody>
          <a:bodyPr>
            <a:noAutofit/>
          </a:bodyPr>
          <a:lstStyle/>
          <a:p>
            <a:r>
              <a:rPr lang="en-US" altLang="zh-TW" sz="5400" smtClean="0">
                <a:solidFill>
                  <a:schemeClr val="tx1"/>
                </a:solidFill>
              </a:rPr>
              <a:t>[</a:t>
            </a:r>
            <a:r>
              <a:rPr lang="zh-TW" altLang="en-US" sz="5400" smtClean="0">
                <a:solidFill>
                  <a:schemeClr val="tx1"/>
                </a:solidFill>
              </a:rPr>
              <a:t>虛擬機名稱</a:t>
            </a:r>
            <a:r>
              <a:rPr lang="en-US" altLang="zh-TW" sz="5400" smtClean="0">
                <a:solidFill>
                  <a:schemeClr val="tx1"/>
                </a:solidFill>
              </a:rPr>
              <a:t>][Edit Virtual machine settings][Options][</a:t>
            </a:r>
            <a:r>
              <a:rPr lang="zh-TW" altLang="en-US" sz="5400" smtClean="0">
                <a:solidFill>
                  <a:schemeClr val="tx1"/>
                </a:solidFill>
              </a:rPr>
              <a:t>改名稱</a:t>
            </a:r>
            <a:r>
              <a:rPr lang="en-US" altLang="zh-TW" sz="5400" smtClean="0">
                <a:solidFill>
                  <a:schemeClr val="tx1"/>
                </a:solidFill>
              </a:rPr>
              <a:t>][ok]</a:t>
            </a:r>
            <a:endParaRPr lang="zh-TW" altLang="en-US" sz="5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0703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</TotalTime>
  <Words>744</Words>
  <Application>Microsoft Office PowerPoint</Application>
  <PresentationFormat>寬螢幕</PresentationFormat>
  <Paragraphs>94</Paragraphs>
  <Slides>38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38</vt:i4>
      </vt:variant>
    </vt:vector>
  </HeadingPairs>
  <TitlesOfParts>
    <vt:vector size="43" baseType="lpstr">
      <vt:lpstr>新細明體</vt:lpstr>
      <vt:lpstr>Arial</vt:lpstr>
      <vt:lpstr>Calibri</vt:lpstr>
      <vt:lpstr>Calibri Light</vt:lpstr>
      <vt:lpstr>Office 佈景主題</vt:lpstr>
      <vt:lpstr>練習:改Linux主機與虛擬主機名稱</vt:lpstr>
      <vt:lpstr>新架構 原us2004</vt:lpstr>
      <vt:lpstr>一個虛擬機、一個資料夾、一個設定檔(.vmx)、一個硬碟檔(vmdk)</vt:lpstr>
      <vt:lpstr>目前虛擬機名稱us2004</vt:lpstr>
      <vt:lpstr>進入Linux；改Linux主機名稱</vt:lpstr>
      <vt:lpstr>/etc/hostname</vt:lpstr>
      <vt:lpstr>再進入Vmware ，可看到Linux提示號已改； 但虛擬機名稱未變更</vt:lpstr>
      <vt:lpstr>提示號變成gw</vt:lpstr>
      <vt:lpstr>改虛擬機名稱</vt:lpstr>
      <vt:lpstr>[虛擬機名稱][Edit Virtual machine settings][Options]</vt:lpstr>
      <vt:lpstr>Vitual machine name下變更名稱(本例gw)，選[OK]確認</vt:lpstr>
      <vt:lpstr>虛擬機名稱改成新名稱 (本例gw)</vt:lpstr>
      <vt:lpstr>資料夾名稱及.VMDK與.VMX 名稱不變</vt:lpstr>
      <vt:lpstr>練習:</vt:lpstr>
      <vt:lpstr>練習:</vt:lpstr>
      <vt:lpstr>解答</vt:lpstr>
      <vt:lpstr>解3.用Vmware workstation player 開啟 d:\team\mas01\us2004.vmx</vt:lpstr>
      <vt:lpstr>[Open a vitual machine][d:\team\mas01\us2004.vmx][開啟]</vt:lpstr>
      <vt:lpstr>開啟虛擬機us2004設定檔</vt:lpstr>
      <vt:lpstr>解4.修改虛擬機名稱us2004，改成mas01</vt:lpstr>
      <vt:lpstr>[us2004] ][Edit Virtual machine settings][Options]</vt:lpstr>
      <vt:lpstr>Vitual machine name下變更名稱(本例mas01)，選[OK]確認</vt:lpstr>
      <vt:lpstr>虛擬機名稱改成mas01</vt:lpstr>
      <vt:lpstr>解5. 修改其內Linux主機名稱為mas01 </vt:lpstr>
      <vt:lpstr>[mas01][Play vitual machine][I copied it]</vt:lpstr>
      <vt:lpstr>同樣bigred登入； sudo nano /etc/hostname</vt:lpstr>
      <vt:lpstr>將us2004改成mas01；ctrl+x  雙鍵；再y 鍵；再 [Enter]鍵</vt:lpstr>
      <vt:lpstr>[power][exit]後；再進入mas01虛擬機</vt:lpstr>
      <vt:lpstr>提示號已變成mas01</vt:lpstr>
      <vt:lpstr>解6.用Vmware workstation player 開啟 d:\team\wk01\us2004.vmx</vt:lpstr>
      <vt:lpstr>[Open a vitual machine][d:\team\ms01\us2004.vmx][開啟]</vt:lpstr>
      <vt:lpstr>開啟虛擬機us2004設定檔</vt:lpstr>
      <vt:lpstr>解7.修改虛擬機名稱us2004，改成wk01</vt:lpstr>
      <vt:lpstr>[us2004] ][Edit Virtual machine settings][Options]</vt:lpstr>
      <vt:lpstr>Vitual machine name下變更名稱(本例wk01)，選[OK]確認</vt:lpstr>
      <vt:lpstr>解8.修改其內Linux主機名稱為wk01</vt:lpstr>
      <vt:lpstr>[wk01][Play vitual machine][I copied it]</vt:lpstr>
      <vt:lpstr>同樣bigred登入； sudo nano /etc/hostname將us2004改成ws01；ctrl+x  雙鍵；再y 鍵；再 [Enter]鍵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yangcc</dc:creator>
  <cp:lastModifiedBy>yangcc</cp:lastModifiedBy>
  <cp:revision>60</cp:revision>
  <dcterms:created xsi:type="dcterms:W3CDTF">2020-11-04T05:04:55Z</dcterms:created>
  <dcterms:modified xsi:type="dcterms:W3CDTF">2020-11-04T10:41:36Z</dcterms:modified>
</cp:coreProperties>
</file>