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9" r:id="rId3"/>
    <p:sldId id="260" r:id="rId4"/>
    <p:sldId id="261" r:id="rId5"/>
    <p:sldId id="262" r:id="rId6"/>
    <p:sldId id="263" r:id="rId7"/>
    <p:sldId id="264" r:id="rId8"/>
    <p:sldId id="265" r:id="rId9"/>
    <p:sldId id="266" r:id="rId10"/>
    <p:sldId id="267" r:id="rId11"/>
    <p:sldId id="378" r:id="rId12"/>
    <p:sldId id="304" r:id="rId13"/>
    <p:sldId id="303" r:id="rId14"/>
    <p:sldId id="305" r:id="rId15"/>
    <p:sldId id="306" r:id="rId16"/>
    <p:sldId id="301" r:id="rId17"/>
    <p:sldId id="307" r:id="rId18"/>
    <p:sldId id="377"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8" r:id="rId32"/>
    <p:sldId id="356" r:id="rId33"/>
    <p:sldId id="357" r:id="rId34"/>
    <p:sldId id="355" r:id="rId35"/>
    <p:sldId id="354" r:id="rId36"/>
    <p:sldId id="362" r:id="rId37"/>
    <p:sldId id="360" r:id="rId38"/>
    <p:sldId id="361" r:id="rId39"/>
    <p:sldId id="365" r:id="rId40"/>
    <p:sldId id="367" r:id="rId41"/>
    <p:sldId id="366" r:id="rId42"/>
    <p:sldId id="368" r:id="rId43"/>
    <p:sldId id="363" r:id="rId44"/>
    <p:sldId id="364" r:id="rId45"/>
    <p:sldId id="373" r:id="rId46"/>
    <p:sldId id="374" r:id="rId47"/>
    <p:sldId id="375" r:id="rId48"/>
    <p:sldId id="370" r:id="rId49"/>
    <p:sldId id="376" r:id="rId50"/>
    <p:sldId id="371" r:id="rId51"/>
    <p:sldId id="372"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14" autoAdjust="0"/>
  </p:normalViewPr>
  <p:slideViewPr>
    <p:cSldViewPr snapToGrid="0">
      <p:cViewPr varScale="1">
        <p:scale>
          <a:sx n="47" d="100"/>
          <a:sy n="47" d="100"/>
        </p:scale>
        <p:origin x="95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DAF69-4ECB-46E0-9FFE-E4253DCF3075}" type="datetimeFigureOut">
              <a:rPr lang="zh-TW" altLang="en-US" smtClean="0"/>
              <a:t>2020/11/16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FB86D-4AED-4931-9179-744333E78AF4}" type="slidenum">
              <a:rPr lang="zh-TW" altLang="en-US" smtClean="0"/>
              <a:t>‹#›</a:t>
            </a:fld>
            <a:endParaRPr lang="zh-TW" altLang="en-US"/>
          </a:p>
        </p:txBody>
      </p:sp>
    </p:spTree>
    <p:extLst>
      <p:ext uri="{BB962C8B-B14F-4D97-AF65-F5344CB8AC3E}">
        <p14:creationId xmlns:p14="http://schemas.microsoft.com/office/powerpoint/2010/main" val="2016396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inux.vbird.org/linux_basic/0320bash.php#bash_typ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yanstutorials.net/bash-scripting-tutorial/bash-loops.php#whi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yanstutorials.net/bash-scripting-tutorial/bash-loops.php#unti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log.csdn.net/flowingflying/article/details/5101563"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zh.wikipedia.org/wiki/%E9%BA%BB%E7%9C%81%E7%90%86%E5%B7%A5%E5%AD%B8%E9%99%A2" TargetMode="External"/><Relationship Id="rId3" Type="http://schemas.openxmlformats.org/officeDocument/2006/relationships/hyperlink" Target="https://zh.wikipedia.org/wiki/%E8%87%AA%E7%94%B1%E8%BB%9F%E9%AB%94" TargetMode="External"/><Relationship Id="rId7" Type="http://schemas.openxmlformats.org/officeDocument/2006/relationships/hyperlink" Target="https://zh.wikipedia.org/wiki/%E7%90%86%E6%9F%A5%C2%B7%E6%96%AF%E6%89%98%E6%9B%BC" TargetMode="External"/><Relationship Id="rId12" Type="http://schemas.openxmlformats.org/officeDocument/2006/relationships/hyperlink" Target="https://zh.wikipedia.org/wiki/GNU/Linux%E5%91%BD%E5%90%8D%E7%88%AD%E8%AD%B0"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zh.wikipedia.org/wiki/GNU%E8%A8%88%E5%8A%83" TargetMode="External"/><Relationship Id="rId11" Type="http://schemas.openxmlformats.org/officeDocument/2006/relationships/hyperlink" Target="https://zh.wikipedia.org/wiki/GNU/Linux" TargetMode="External"/><Relationship Id="rId5" Type="http://schemas.openxmlformats.org/officeDocument/2006/relationships/hyperlink" Target="https://zh.wikipedia.org/wiki/GPL" TargetMode="External"/><Relationship Id="rId10" Type="http://schemas.openxmlformats.org/officeDocument/2006/relationships/hyperlink" Target="https://zh.wikipedia.org/wiki/%E7%90%86%E6%9F%A5%E5%BE%B7%C2%B7%E6%96%AF%E6%89%98%E6%9B%BC" TargetMode="External"/><Relationship Id="rId4" Type="http://schemas.openxmlformats.org/officeDocument/2006/relationships/hyperlink" Target="https://zh.wikipedia.org/wiki/%E4%BD%9C%E6%A5%AD%E7%B3%BB%E7%B5%B1" TargetMode="External"/><Relationship Id="rId9" Type="http://schemas.openxmlformats.org/officeDocument/2006/relationships/hyperlink" Target="https://zh.wikipedia.org/wiki/FreeBS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n.linuxde.net/sub/%e6%96%87%e4%bb%b6%e6%9d%83%e9%99%90%e5%b1%9e%e6%80%a7%e8%ae%be%e7%bd%a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man.linuxde.net/chown" TargetMode="External"/><Relationship Id="rId5" Type="http://schemas.openxmlformats.org/officeDocument/2006/relationships/hyperlink" Target="http://man.linuxde.net/passwd" TargetMode="External"/><Relationship Id="rId4" Type="http://schemas.openxmlformats.org/officeDocument/2006/relationships/hyperlink" Target="http://man.linuxde.net/w"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TW" sz="1200" dirty="0" smtClean="0">
                <a:effectLst/>
                <a:latin typeface="+mn-lt"/>
                <a:ea typeface="+mn-ea"/>
                <a:cs typeface="+mn-cs"/>
                <a:sym typeface="Calibri"/>
              </a:rPr>
              <a:t>shell</a:t>
            </a:r>
            <a:r>
              <a:rPr lang="zh-TW" altLang="zh-TW" sz="1200" dirty="0" smtClean="0">
                <a:effectLst/>
                <a:latin typeface="+mn-lt"/>
                <a:ea typeface="+mn-ea"/>
                <a:cs typeface="+mn-cs"/>
                <a:sym typeface="Calibri"/>
              </a:rPr>
              <a:t>分為兩類：圖形介面</a:t>
            </a:r>
            <a:r>
              <a:rPr lang="en-US" altLang="zh-TW" sz="1200" dirty="0" smtClean="0">
                <a:effectLst/>
                <a:latin typeface="+mn-lt"/>
                <a:ea typeface="+mn-ea"/>
                <a:cs typeface="+mn-cs"/>
                <a:sym typeface="Calibri"/>
              </a:rPr>
              <a:t>shell</a:t>
            </a:r>
            <a:r>
              <a:rPr lang="zh-TW" altLang="zh-TW" sz="1200" dirty="0" smtClean="0">
                <a:effectLst/>
                <a:latin typeface="+mn-lt"/>
                <a:ea typeface="+mn-ea"/>
                <a:cs typeface="+mn-cs"/>
                <a:sym typeface="Calibri"/>
              </a:rPr>
              <a:t>和命令行式的</a:t>
            </a:r>
            <a:r>
              <a:rPr lang="en-US" altLang="zh-TW" sz="1200" dirty="0" smtClean="0">
                <a:effectLst/>
                <a:latin typeface="+mn-lt"/>
                <a:ea typeface="+mn-ea"/>
                <a:cs typeface="+mn-cs"/>
                <a:sym typeface="Calibri"/>
              </a:rPr>
              <a:t>shell</a:t>
            </a:r>
            <a:r>
              <a:rPr lang="zh-TW" altLang="zh-TW" sz="1200" dirty="0" smtClean="0">
                <a:effectLst/>
                <a:latin typeface="+mn-lt"/>
                <a:ea typeface="+mn-ea"/>
                <a:cs typeface="+mn-cs"/>
                <a:sym typeface="Calibri"/>
              </a:rPr>
              <a:t>。本文中主要涉及</a:t>
            </a:r>
            <a:r>
              <a:rPr lang="en-US" altLang="zh-TW" sz="1200" dirty="0" err="1" smtClean="0">
                <a:effectLst/>
                <a:latin typeface="+mn-lt"/>
                <a:ea typeface="+mn-ea"/>
                <a:cs typeface="+mn-cs"/>
                <a:sym typeface="Calibri"/>
              </a:rPr>
              <a:t>PuTTY</a:t>
            </a:r>
            <a:r>
              <a:rPr lang="zh-TW" altLang="zh-TW" sz="1200" dirty="0" smtClean="0">
                <a:effectLst/>
                <a:latin typeface="+mn-lt"/>
                <a:ea typeface="+mn-ea"/>
                <a:cs typeface="+mn-cs"/>
                <a:sym typeface="Calibri"/>
              </a:rPr>
              <a:t>中命令行式的</a:t>
            </a:r>
            <a:r>
              <a:rPr lang="en-US" altLang="zh-TW" sz="1200" dirty="0" smtClean="0">
                <a:effectLst/>
                <a:latin typeface="+mn-lt"/>
                <a:ea typeface="+mn-ea"/>
                <a:cs typeface="+mn-cs"/>
                <a:sym typeface="Calibri"/>
              </a:rPr>
              <a:t>shell</a:t>
            </a:r>
            <a:r>
              <a:rPr lang="zh-TW" altLang="zh-TW" sz="1200" dirty="0" smtClean="0">
                <a:effectLst/>
                <a:latin typeface="+mn-lt"/>
                <a:ea typeface="+mn-ea"/>
                <a:cs typeface="+mn-cs"/>
                <a:sym typeface="Calibri"/>
              </a:rPr>
              <a:t>。</a:t>
            </a:r>
          </a:p>
          <a:p>
            <a:r>
              <a:rPr lang="en-US" altLang="zh-TW" sz="1200" dirty="0" err="1" smtClean="0">
                <a:effectLst/>
                <a:latin typeface="+mn-lt"/>
                <a:ea typeface="+mn-ea"/>
                <a:cs typeface="+mn-cs"/>
                <a:sym typeface="Calibri"/>
              </a:rPr>
              <a:t>PuTTY</a:t>
            </a:r>
            <a:r>
              <a:rPr lang="zh-TW" altLang="zh-TW" sz="1200" dirty="0" smtClean="0">
                <a:effectLst/>
                <a:latin typeface="+mn-lt"/>
                <a:ea typeface="+mn-ea"/>
                <a:cs typeface="+mn-cs"/>
                <a:sym typeface="Calibri"/>
              </a:rPr>
              <a:t>是一款整合虛擬終端，支援多種網路協定，包括</a:t>
            </a:r>
            <a:r>
              <a:rPr lang="en-US" altLang="zh-TW" sz="1200" dirty="0" smtClean="0">
                <a:effectLst/>
                <a:latin typeface="+mn-lt"/>
                <a:ea typeface="+mn-ea"/>
                <a:cs typeface="+mn-cs"/>
                <a:sym typeface="Calibri"/>
              </a:rPr>
              <a:t>SCP</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SSH</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Telnet</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rlogin</a:t>
            </a:r>
            <a:r>
              <a:rPr lang="zh-TW" altLang="zh-TW" sz="1200" dirty="0" smtClean="0">
                <a:effectLst/>
                <a:latin typeface="+mn-lt"/>
                <a:ea typeface="+mn-ea"/>
                <a:cs typeface="+mn-cs"/>
                <a:sym typeface="Calibri"/>
              </a:rPr>
              <a:t>和原始的通訊端連接。</a:t>
            </a:r>
          </a:p>
          <a:p>
            <a:r>
              <a:rPr lang="zh-TW" altLang="zh-TW" sz="1200" dirty="0" smtClean="0">
                <a:effectLst/>
                <a:latin typeface="+mn-lt"/>
                <a:ea typeface="+mn-ea"/>
                <a:cs typeface="+mn-cs"/>
                <a:sym typeface="Calibri"/>
              </a:rPr>
              <a:t>如果你想在本地電腦，連上網路上的</a:t>
            </a:r>
            <a:r>
              <a:rPr lang="en-US" altLang="zh-TW" sz="1200" dirty="0" smtClean="0">
                <a:effectLst/>
                <a:latin typeface="+mn-lt"/>
                <a:ea typeface="+mn-ea"/>
                <a:cs typeface="+mn-cs"/>
                <a:sym typeface="Calibri"/>
              </a:rPr>
              <a:t>Linux</a:t>
            </a:r>
            <a:r>
              <a:rPr lang="zh-TW" altLang="zh-TW" sz="1200" dirty="0" smtClean="0">
                <a:effectLst/>
                <a:latin typeface="+mn-lt"/>
                <a:ea typeface="+mn-ea"/>
                <a:cs typeface="+mn-cs"/>
                <a:sym typeface="Calibri"/>
              </a:rPr>
              <a:t>主機，就會使用到</a:t>
            </a:r>
            <a:r>
              <a:rPr lang="en-US" altLang="zh-TW" sz="1200" dirty="0" err="1" smtClean="0">
                <a:effectLst/>
                <a:latin typeface="+mn-lt"/>
                <a:ea typeface="+mn-ea"/>
                <a:cs typeface="+mn-cs"/>
                <a:sym typeface="Calibri"/>
              </a:rPr>
              <a:t>PuTTY</a:t>
            </a:r>
            <a:r>
              <a:rPr lang="zh-TW" altLang="zh-TW" sz="1200" dirty="0" smtClean="0">
                <a:effectLst/>
                <a:latin typeface="+mn-lt"/>
                <a:ea typeface="+mn-ea"/>
                <a:cs typeface="+mn-cs"/>
                <a:sym typeface="Calibri"/>
              </a:rPr>
              <a:t>。你可以透過</a:t>
            </a:r>
            <a:r>
              <a:rPr lang="en-US" altLang="zh-TW" sz="1200" dirty="0" err="1" smtClean="0">
                <a:effectLst/>
                <a:latin typeface="+mn-lt"/>
                <a:ea typeface="+mn-ea"/>
                <a:cs typeface="+mn-cs"/>
                <a:sym typeface="Calibri"/>
              </a:rPr>
              <a:t>PuTTY</a:t>
            </a:r>
            <a:r>
              <a:rPr lang="zh-TW" altLang="zh-TW" sz="1200" dirty="0" smtClean="0">
                <a:effectLst/>
                <a:latin typeface="+mn-lt"/>
                <a:ea typeface="+mn-ea"/>
                <a:cs typeface="+mn-cs"/>
                <a:sym typeface="Calibri"/>
              </a:rPr>
              <a:t>指令來管理、執行虛擬主機內的操作，比如架設網站、防火牆…等等。</a:t>
            </a:r>
          </a:p>
          <a:p>
            <a:r>
              <a:rPr lang="en-US" altLang="zh-TW" dirty="0" smtClean="0">
                <a:hlinkClick r:id="rId3"/>
              </a:rPr>
              <a:t>http://linux.vbird.org/linux_basic/0320bash.php#bash_type</a:t>
            </a:r>
            <a:endParaRPr lang="en-US" altLang="zh-TW" dirty="0" smtClean="0"/>
          </a:p>
          <a:p>
            <a:r>
              <a:rPr lang="zh-TW" altLang="en-US" sz="1200" b="1" i="0" dirty="0" smtClean="0">
                <a:effectLst/>
                <a:latin typeface="+mn-lt"/>
                <a:ea typeface="+mn-ea"/>
                <a:cs typeface="+mn-cs"/>
                <a:sym typeface="Calibri"/>
              </a:rPr>
              <a:t>變數的設定規則</a:t>
            </a:r>
          </a:p>
          <a:p>
            <a:r>
              <a:rPr lang="zh-TW" altLang="en-US" sz="1200" b="0" i="0" dirty="0" smtClean="0">
                <a:effectLst/>
                <a:latin typeface="+mn-lt"/>
                <a:ea typeface="+mn-ea"/>
                <a:cs typeface="+mn-cs"/>
                <a:sym typeface="Calibri"/>
              </a:rPr>
              <a:t>變數與變數內容以一個等號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來連結，如下所示：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等號兩邊不能直接接空白字元，如下所示為錯誤：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 </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或</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Tsai』</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變數名稱只能是英文字母與數字，但是開頭字元不能是數字，如下為錯誤：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『2myname=</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變數內容若有空白字元可使用雙引號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或單引號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將變數內容結合起來，但</a:t>
            </a:r>
          </a:p>
          <a:p>
            <a:pPr lvl="1"/>
            <a:r>
              <a:rPr lang="zh-TW" altLang="en-US" sz="1200" b="0" i="0" dirty="0" smtClean="0">
                <a:effectLst/>
                <a:latin typeface="+mn-lt"/>
                <a:ea typeface="+mn-ea"/>
                <a:cs typeface="+mn-cs"/>
                <a:sym typeface="Calibri"/>
              </a:rPr>
              <a:t>雙引號內的特殊字元如 </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等，可以保有原本的特性，如下所示：</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var</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lang</a:t>
            </a:r>
            <a:r>
              <a:rPr lang="en-US" altLang="zh-TW" sz="1200" b="0" i="0" dirty="0" smtClean="0">
                <a:effectLst/>
                <a:latin typeface="+mn-lt"/>
                <a:ea typeface="+mn-ea"/>
                <a:cs typeface="+mn-cs"/>
                <a:sym typeface="Calibri"/>
              </a:rPr>
              <a:t> is $LANG"』</a:t>
            </a:r>
            <a:r>
              <a:rPr lang="zh-TW" altLang="en-US" sz="1200" b="0" i="0" dirty="0" smtClean="0">
                <a:effectLst/>
                <a:latin typeface="+mn-lt"/>
                <a:ea typeface="+mn-ea"/>
                <a:cs typeface="+mn-cs"/>
                <a:sym typeface="Calibri"/>
              </a:rPr>
              <a:t>則</a:t>
            </a:r>
            <a:r>
              <a:rPr lang="en-US" altLang="zh-TW" sz="1200" b="0" i="0" dirty="0" smtClean="0">
                <a:effectLst/>
                <a:latin typeface="+mn-lt"/>
                <a:ea typeface="+mn-ea"/>
                <a:cs typeface="+mn-cs"/>
                <a:sym typeface="Calibri"/>
              </a:rPr>
              <a:t>『echo $</a:t>
            </a:r>
            <a:r>
              <a:rPr lang="en-US" altLang="zh-TW" sz="1200" b="0" i="0" dirty="0" err="1" smtClean="0">
                <a:effectLst/>
                <a:latin typeface="+mn-lt"/>
                <a:ea typeface="+mn-ea"/>
                <a:cs typeface="+mn-cs"/>
                <a:sym typeface="Calibri"/>
              </a:rPr>
              <a:t>var</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可得</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lang</a:t>
            </a:r>
            <a:r>
              <a:rPr lang="en-US" altLang="zh-TW" sz="1200" b="0" i="0" dirty="0" smtClean="0">
                <a:effectLst/>
                <a:latin typeface="+mn-lt"/>
                <a:ea typeface="+mn-ea"/>
                <a:cs typeface="+mn-cs"/>
                <a:sym typeface="Calibri"/>
              </a:rPr>
              <a:t> is zh_TW.UTF-8』</a:t>
            </a:r>
          </a:p>
          <a:p>
            <a:pPr lvl="1"/>
            <a:r>
              <a:rPr lang="zh-TW" altLang="en-US" sz="1200" b="0" i="0" dirty="0" smtClean="0">
                <a:effectLst/>
                <a:latin typeface="+mn-lt"/>
                <a:ea typeface="+mn-ea"/>
                <a:cs typeface="+mn-cs"/>
                <a:sym typeface="Calibri"/>
              </a:rPr>
              <a:t>單引號內的特殊字元則僅為一般字元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純文字</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，如下所示：</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var</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lang</a:t>
            </a:r>
            <a:r>
              <a:rPr lang="en-US" altLang="zh-TW" sz="1200" b="0" i="0" dirty="0" smtClean="0">
                <a:effectLst/>
                <a:latin typeface="+mn-lt"/>
                <a:ea typeface="+mn-ea"/>
                <a:cs typeface="+mn-cs"/>
                <a:sym typeface="Calibri"/>
              </a:rPr>
              <a:t> is $LANG'』</a:t>
            </a:r>
            <a:r>
              <a:rPr lang="zh-TW" altLang="en-US" sz="1200" b="0" i="0" dirty="0" smtClean="0">
                <a:effectLst/>
                <a:latin typeface="+mn-lt"/>
                <a:ea typeface="+mn-ea"/>
                <a:cs typeface="+mn-cs"/>
                <a:sym typeface="Calibri"/>
              </a:rPr>
              <a:t>則</a:t>
            </a:r>
            <a:r>
              <a:rPr lang="en-US" altLang="zh-TW" sz="1200" b="0" i="0" dirty="0" smtClean="0">
                <a:effectLst/>
                <a:latin typeface="+mn-lt"/>
                <a:ea typeface="+mn-ea"/>
                <a:cs typeface="+mn-cs"/>
                <a:sym typeface="Calibri"/>
              </a:rPr>
              <a:t>『echo $</a:t>
            </a:r>
            <a:r>
              <a:rPr lang="en-US" altLang="zh-TW" sz="1200" b="0" i="0" dirty="0" err="1" smtClean="0">
                <a:effectLst/>
                <a:latin typeface="+mn-lt"/>
                <a:ea typeface="+mn-ea"/>
                <a:cs typeface="+mn-cs"/>
                <a:sym typeface="Calibri"/>
              </a:rPr>
              <a:t>var</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可得</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lang</a:t>
            </a:r>
            <a:r>
              <a:rPr lang="en-US" altLang="zh-TW" sz="1200" b="0" i="0" dirty="0" smtClean="0">
                <a:effectLst/>
                <a:latin typeface="+mn-lt"/>
                <a:ea typeface="+mn-ea"/>
                <a:cs typeface="+mn-cs"/>
                <a:sym typeface="Calibri"/>
              </a:rPr>
              <a:t> is $LANG』</a:t>
            </a:r>
          </a:p>
          <a:p>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可用跳脫字元</a:t>
            </a:r>
            <a:r>
              <a:rPr lang="en-US" altLang="zh-TW" sz="1200" b="0" i="0" dirty="0" smtClean="0">
                <a:effectLst/>
                <a:latin typeface="+mn-lt"/>
                <a:ea typeface="+mn-ea"/>
                <a:cs typeface="+mn-cs"/>
                <a:sym typeface="Calibri"/>
              </a:rPr>
              <a:t>『 \ 』</a:t>
            </a:r>
            <a:r>
              <a:rPr lang="zh-TW" altLang="en-US" sz="1200" b="0" i="0" dirty="0" smtClean="0">
                <a:effectLst/>
                <a:latin typeface="+mn-lt"/>
                <a:ea typeface="+mn-ea"/>
                <a:cs typeface="+mn-cs"/>
                <a:sym typeface="Calibri"/>
              </a:rPr>
              <a:t>將特殊符號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如 </a:t>
            </a:r>
            <a:r>
              <a:rPr lang="en-US" altLang="zh-TW" sz="1200" b="0" i="0" dirty="0" smtClean="0">
                <a:effectLst/>
                <a:latin typeface="+mn-lt"/>
                <a:ea typeface="+mn-ea"/>
                <a:cs typeface="+mn-cs"/>
                <a:sym typeface="Calibri"/>
              </a:rPr>
              <a:t>[Enter], $, \, </a:t>
            </a:r>
            <a:r>
              <a:rPr lang="zh-TW" altLang="en-US" sz="1200" b="0" i="0" dirty="0" smtClean="0">
                <a:effectLst/>
                <a:latin typeface="+mn-lt"/>
                <a:ea typeface="+mn-ea"/>
                <a:cs typeface="+mn-cs"/>
                <a:sym typeface="Calibri"/>
              </a:rPr>
              <a:t>空白字元</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等</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變成一般字元，如：</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Tsai』</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在一串指令的執行中，還需要藉由其他額外的指令所提供的資訊時，可以使用反單引號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指令</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或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指令</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。特別注意，那個 </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是鍵盤上方的數字鍵 </a:t>
            </a:r>
            <a:r>
              <a:rPr lang="en-US" altLang="zh-TW" sz="1200" b="0" i="0" dirty="0" smtClean="0">
                <a:effectLst/>
                <a:latin typeface="+mn-lt"/>
                <a:ea typeface="+mn-ea"/>
                <a:cs typeface="+mn-cs"/>
                <a:sym typeface="Calibri"/>
              </a:rPr>
              <a:t>1 </a:t>
            </a:r>
            <a:r>
              <a:rPr lang="zh-TW" altLang="en-US" sz="1200" b="0" i="0" dirty="0" smtClean="0">
                <a:effectLst/>
                <a:latin typeface="+mn-lt"/>
                <a:ea typeface="+mn-ea"/>
                <a:cs typeface="+mn-cs"/>
                <a:sym typeface="Calibri"/>
              </a:rPr>
              <a:t>左邊那個按鍵，而不是單引號！ 例如想要取得核心版本的設定：</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『version=$(</a:t>
            </a:r>
            <a:r>
              <a:rPr lang="en-US" altLang="zh-TW" sz="1200" b="0" i="0" dirty="0" err="1" smtClean="0">
                <a:effectLst/>
                <a:latin typeface="+mn-lt"/>
                <a:ea typeface="+mn-ea"/>
                <a:cs typeface="+mn-cs"/>
                <a:sym typeface="Calibri"/>
              </a:rPr>
              <a:t>uname</a:t>
            </a:r>
            <a:r>
              <a:rPr lang="en-US" altLang="zh-TW" sz="1200" b="0" i="0" dirty="0" smtClean="0">
                <a:effectLst/>
                <a:latin typeface="+mn-lt"/>
                <a:ea typeface="+mn-ea"/>
                <a:cs typeface="+mn-cs"/>
                <a:sym typeface="Calibri"/>
              </a:rPr>
              <a:t> -r)』</a:t>
            </a:r>
            <a:r>
              <a:rPr lang="zh-TW" altLang="en-US" sz="1200" b="0" i="0" dirty="0" smtClean="0">
                <a:effectLst/>
                <a:latin typeface="+mn-lt"/>
                <a:ea typeface="+mn-ea"/>
                <a:cs typeface="+mn-cs"/>
                <a:sym typeface="Calibri"/>
              </a:rPr>
              <a:t>再</a:t>
            </a:r>
            <a:r>
              <a:rPr lang="en-US" altLang="zh-TW" sz="1200" b="0" i="0" dirty="0" smtClean="0">
                <a:effectLst/>
                <a:latin typeface="+mn-lt"/>
                <a:ea typeface="+mn-ea"/>
                <a:cs typeface="+mn-cs"/>
                <a:sym typeface="Calibri"/>
              </a:rPr>
              <a:t>『echo $version』</a:t>
            </a:r>
            <a:r>
              <a:rPr lang="zh-TW" altLang="en-US" sz="1200" b="0" i="0" dirty="0" smtClean="0">
                <a:effectLst/>
                <a:latin typeface="+mn-lt"/>
                <a:ea typeface="+mn-ea"/>
                <a:cs typeface="+mn-cs"/>
                <a:sym typeface="Calibri"/>
              </a:rPr>
              <a:t>可得</a:t>
            </a:r>
            <a:r>
              <a:rPr lang="en-US" altLang="zh-TW" sz="1200" b="0" i="0" dirty="0" smtClean="0">
                <a:effectLst/>
                <a:latin typeface="+mn-lt"/>
                <a:ea typeface="+mn-ea"/>
                <a:cs typeface="+mn-cs"/>
                <a:sym typeface="Calibri"/>
              </a:rPr>
              <a:t>『3.10.0-229.el7.x86_64』</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若該變數為擴增變數內容時，則可用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變數名稱</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或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變數</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累加內容，如下所示：</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『PATH="$PATH":/home/bin』</a:t>
            </a:r>
            <a:r>
              <a:rPr lang="zh-TW" altLang="en-US" sz="1200" b="0" i="0" dirty="0" smtClean="0">
                <a:effectLst/>
                <a:latin typeface="+mn-lt"/>
                <a:ea typeface="+mn-ea"/>
                <a:cs typeface="+mn-cs"/>
                <a:sym typeface="Calibri"/>
              </a:rPr>
              <a:t>或</a:t>
            </a:r>
            <a:r>
              <a:rPr lang="en-US" altLang="zh-TW" sz="1200" b="0" i="0" dirty="0" smtClean="0">
                <a:effectLst/>
                <a:latin typeface="+mn-lt"/>
                <a:ea typeface="+mn-ea"/>
                <a:cs typeface="+mn-cs"/>
                <a:sym typeface="Calibri"/>
              </a:rPr>
              <a:t>『PATH=${PATH}:/home/bin』</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若該變數需要在其他子程序執行，則需要以 </a:t>
            </a:r>
            <a:r>
              <a:rPr lang="en-US" altLang="zh-TW" sz="1200" b="0" i="0" dirty="0" smtClean="0">
                <a:effectLst/>
                <a:latin typeface="+mn-lt"/>
                <a:ea typeface="+mn-ea"/>
                <a:cs typeface="+mn-cs"/>
                <a:sym typeface="Calibri"/>
              </a:rPr>
              <a:t>export </a:t>
            </a:r>
            <a:r>
              <a:rPr lang="zh-TW" altLang="en-US" sz="1200" b="0" i="0" dirty="0" smtClean="0">
                <a:effectLst/>
                <a:latin typeface="+mn-lt"/>
                <a:ea typeface="+mn-ea"/>
                <a:cs typeface="+mn-cs"/>
                <a:sym typeface="Calibri"/>
              </a:rPr>
              <a:t>來使變數變成環境變數：</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『export PATH』</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通常大寫字元為系統預設變數，自行設定變數可以使用小寫字元，方便判斷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純粹依照使用者興趣與嗜好</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a:t>
            </a:r>
            <a:br>
              <a:rPr lang="zh-TW" altLang="en-US" sz="1200" b="0" i="0" dirty="0" smtClean="0">
                <a:effectLst/>
                <a:latin typeface="+mn-lt"/>
                <a:ea typeface="+mn-ea"/>
                <a:cs typeface="+mn-cs"/>
                <a:sym typeface="Calibri"/>
              </a:rPr>
            </a:br>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取消變數的方法為使用 </a:t>
            </a:r>
            <a:r>
              <a:rPr lang="en-US" altLang="zh-TW" sz="1200" b="0" i="0" dirty="0" smtClean="0">
                <a:effectLst/>
                <a:latin typeface="+mn-lt"/>
                <a:ea typeface="+mn-ea"/>
                <a:cs typeface="+mn-cs"/>
                <a:sym typeface="Calibri"/>
              </a:rPr>
              <a:t>unset</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『unset </a:t>
            </a:r>
            <a:r>
              <a:rPr lang="zh-TW" altLang="en-US" sz="1200" b="0" i="0" dirty="0" smtClean="0">
                <a:effectLst/>
                <a:latin typeface="+mn-lt"/>
                <a:ea typeface="+mn-ea"/>
                <a:cs typeface="+mn-cs"/>
                <a:sym typeface="Calibri"/>
              </a:rPr>
              <a:t>變數名稱</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例如取消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的設定：</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『unset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a:t>
            </a:r>
          </a:p>
          <a:p>
            <a:endParaRPr lang="en-US" altLang="zh-TW" dirty="0" smtClean="0"/>
          </a:p>
          <a:p>
            <a:r>
              <a:rPr lang="zh-TW" altLang="en-US" sz="1200" b="0" i="0" dirty="0" smtClean="0">
                <a:effectLst/>
                <a:latin typeface="+mn-lt"/>
                <a:ea typeface="+mn-ea"/>
                <a:cs typeface="+mn-cs"/>
                <a:sym typeface="Calibri"/>
              </a:rPr>
              <a:t>例題：在變數的設定當中，單引號與雙引號的用途有何不同？</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答：單引號與雙引號的最大不同在於雙引號仍然可以保有變數的內容，但單引號內僅能是一般字元 ，而不會有特殊符號。我們以底下的例子做說明：假設您定義了一個變數， </a:t>
            </a:r>
            <a:r>
              <a:rPr lang="en-US" altLang="zh-TW" sz="1200" b="0" i="0" dirty="0" smtClean="0">
                <a:effectLst/>
                <a:latin typeface="+mn-lt"/>
                <a:ea typeface="+mn-ea"/>
                <a:cs typeface="+mn-cs"/>
                <a:sym typeface="Calibri"/>
              </a:rPr>
              <a:t>name=</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，現在想以 </a:t>
            </a:r>
            <a:r>
              <a:rPr lang="en-US" altLang="zh-TW" sz="1200" b="0" i="0" dirty="0" smtClean="0">
                <a:effectLst/>
                <a:latin typeface="+mn-lt"/>
                <a:ea typeface="+mn-ea"/>
                <a:cs typeface="+mn-cs"/>
                <a:sym typeface="Calibri"/>
              </a:rPr>
              <a:t>name </a:t>
            </a:r>
            <a:r>
              <a:rPr lang="zh-TW" altLang="en-US" sz="1200" b="0" i="0" dirty="0" smtClean="0">
                <a:effectLst/>
                <a:latin typeface="+mn-lt"/>
                <a:ea typeface="+mn-ea"/>
                <a:cs typeface="+mn-cs"/>
                <a:sym typeface="Calibri"/>
              </a:rPr>
              <a:t>這個變數的內容定義出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顯示 </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its me </a:t>
            </a:r>
            <a:r>
              <a:rPr lang="zh-TW" altLang="en-US" sz="1200" b="0" i="0" dirty="0" smtClean="0">
                <a:effectLst/>
                <a:latin typeface="+mn-lt"/>
                <a:ea typeface="+mn-ea"/>
                <a:cs typeface="+mn-cs"/>
                <a:sym typeface="Calibri"/>
              </a:rPr>
              <a:t>這個內容，要如何訂定呢？</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name=</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echo $name</a:t>
            </a:r>
            <a:br>
              <a:rPr lang="en-US" altLang="zh-TW" sz="1200" b="0" i="0" dirty="0" smtClean="0">
                <a:effectLst/>
                <a:latin typeface="+mn-lt"/>
                <a:ea typeface="+mn-ea"/>
                <a:cs typeface="+mn-cs"/>
                <a:sym typeface="Calibri"/>
              </a:rPr>
            </a:b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="$name its me"</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echo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its me</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='$name its me'</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echo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$name its me</a:t>
            </a:r>
            <a:r>
              <a:rPr lang="zh-TW" altLang="en-US" sz="1200" b="0" i="0" dirty="0" smtClean="0">
                <a:effectLst/>
                <a:latin typeface="+mn-lt"/>
                <a:ea typeface="+mn-ea"/>
                <a:cs typeface="+mn-cs"/>
                <a:sym typeface="Calibri"/>
              </a:rPr>
              <a:t>發現了嗎？沒錯！使用了單引號的時候，那麼 </a:t>
            </a:r>
            <a:r>
              <a:rPr lang="en-US" altLang="zh-TW" sz="1200" b="0" i="0" dirty="0" smtClean="0">
                <a:effectLst/>
                <a:latin typeface="+mn-lt"/>
                <a:ea typeface="+mn-ea"/>
                <a:cs typeface="+mn-cs"/>
                <a:sym typeface="Calibri"/>
              </a:rPr>
              <a:t>$name </a:t>
            </a:r>
            <a:r>
              <a:rPr lang="zh-TW" altLang="en-US" sz="1200" b="0" i="0" dirty="0" smtClean="0">
                <a:effectLst/>
                <a:latin typeface="+mn-lt"/>
                <a:ea typeface="+mn-ea"/>
                <a:cs typeface="+mn-cs"/>
                <a:sym typeface="Calibri"/>
              </a:rPr>
              <a:t>將失去原有的變數內容，僅為一般字元的顯示型態而已！這裡必需要特別小心在意！</a:t>
            </a:r>
            <a:endParaRPr lang="en-US" altLang="zh-TW" sz="1200" b="0" i="0" dirty="0" smtClean="0">
              <a:effectLst/>
              <a:latin typeface="+mn-lt"/>
              <a:ea typeface="+mn-ea"/>
              <a:cs typeface="+mn-cs"/>
              <a:sym typeface="Calibri"/>
            </a:endParaRPr>
          </a:p>
          <a:p>
            <a:r>
              <a:rPr lang="zh-TW" altLang="zh-TW" sz="1200" dirty="0" smtClean="0">
                <a:effectLst/>
                <a:latin typeface="+mn-lt"/>
                <a:ea typeface="+mn-ea"/>
                <a:cs typeface="+mn-cs"/>
                <a:sym typeface="Calibri"/>
              </a:rPr>
              <a:t>常用的萬用字元喔：</a:t>
            </a:r>
          </a:p>
          <a:p>
            <a:r>
              <a:rPr lang="zh-TW" altLang="zh-TW" sz="1200" dirty="0" smtClean="0">
                <a:effectLst/>
                <a:latin typeface="+mn-lt"/>
                <a:ea typeface="+mn-ea"/>
                <a:cs typeface="+mn-cs"/>
                <a:sym typeface="Calibri"/>
              </a:rPr>
              <a:t>符號</a:t>
            </a:r>
          </a:p>
          <a:p>
            <a:r>
              <a:rPr lang="zh-TW" altLang="zh-TW" sz="1200" dirty="0" smtClean="0">
                <a:effectLst/>
                <a:latin typeface="+mn-lt"/>
                <a:ea typeface="+mn-ea"/>
                <a:cs typeface="+mn-cs"/>
                <a:sym typeface="Calibri"/>
              </a:rPr>
              <a:t>意義</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代表『</a:t>
            </a:r>
            <a:r>
              <a:rPr lang="en-US" altLang="zh-TW" sz="1200" dirty="0" smtClean="0">
                <a:effectLst/>
                <a:latin typeface="+mn-lt"/>
                <a:ea typeface="+mn-ea"/>
                <a:cs typeface="+mn-cs"/>
                <a:sym typeface="Calibri"/>
              </a:rPr>
              <a:t> 0 </a:t>
            </a:r>
            <a:r>
              <a:rPr lang="zh-TW" altLang="zh-TW" sz="1200" dirty="0" smtClean="0">
                <a:effectLst/>
                <a:latin typeface="+mn-lt"/>
                <a:ea typeface="+mn-ea"/>
                <a:cs typeface="+mn-cs"/>
                <a:sym typeface="Calibri"/>
              </a:rPr>
              <a:t>個到無窮多個』任意字元</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代表『一定有一個』任意字元</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同樣代表『一定有一個在括號內』的字元</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非任意字元</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。例如</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abcd</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代表『一定有一個字元， 可能是</a:t>
            </a:r>
            <a:r>
              <a:rPr lang="en-US" altLang="zh-TW" sz="1200" dirty="0" smtClean="0">
                <a:effectLst/>
                <a:latin typeface="+mn-lt"/>
                <a:ea typeface="+mn-ea"/>
                <a:cs typeface="+mn-cs"/>
                <a:sym typeface="Calibri"/>
              </a:rPr>
              <a:t> a, b, c, d </a:t>
            </a:r>
            <a:r>
              <a:rPr lang="zh-TW" altLang="zh-TW" sz="1200" dirty="0" smtClean="0">
                <a:effectLst/>
                <a:latin typeface="+mn-lt"/>
                <a:ea typeface="+mn-ea"/>
                <a:cs typeface="+mn-cs"/>
                <a:sym typeface="Calibri"/>
              </a:rPr>
              <a:t>這四個任何一個』</a:t>
            </a:r>
          </a:p>
          <a:p>
            <a:r>
              <a:rPr lang="en-US" altLang="zh-TW" sz="1200" dirty="0" smtClean="0">
                <a:effectLst/>
                <a:latin typeface="+mn-lt"/>
                <a:ea typeface="+mn-ea"/>
                <a:cs typeface="+mn-cs"/>
                <a:sym typeface="Calibri"/>
              </a:rPr>
              <a:t>[ -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若有減號在中括號內時，代表『在編碼順序內的所有字元』。例如</a:t>
            </a:r>
            <a:r>
              <a:rPr lang="en-US" altLang="zh-TW" sz="1200" dirty="0" smtClean="0">
                <a:effectLst/>
                <a:latin typeface="+mn-lt"/>
                <a:ea typeface="+mn-ea"/>
                <a:cs typeface="+mn-cs"/>
                <a:sym typeface="Calibri"/>
              </a:rPr>
              <a:t> [0-9] </a:t>
            </a:r>
            <a:r>
              <a:rPr lang="zh-TW" altLang="zh-TW" sz="1200" dirty="0" smtClean="0">
                <a:effectLst/>
                <a:latin typeface="+mn-lt"/>
                <a:ea typeface="+mn-ea"/>
                <a:cs typeface="+mn-cs"/>
                <a:sym typeface="Calibri"/>
              </a:rPr>
              <a:t>代表</a:t>
            </a:r>
            <a:r>
              <a:rPr lang="en-US" altLang="zh-TW" sz="1200" dirty="0" smtClean="0">
                <a:effectLst/>
                <a:latin typeface="+mn-lt"/>
                <a:ea typeface="+mn-ea"/>
                <a:cs typeface="+mn-cs"/>
                <a:sym typeface="Calibri"/>
              </a:rPr>
              <a:t> 0 </a:t>
            </a:r>
            <a:r>
              <a:rPr lang="zh-TW" altLang="zh-TW" sz="1200" dirty="0" smtClean="0">
                <a:effectLst/>
                <a:latin typeface="+mn-lt"/>
                <a:ea typeface="+mn-ea"/>
                <a:cs typeface="+mn-cs"/>
                <a:sym typeface="Calibri"/>
              </a:rPr>
              <a:t>到</a:t>
            </a:r>
            <a:r>
              <a:rPr lang="en-US" altLang="zh-TW" sz="1200" dirty="0" smtClean="0">
                <a:effectLst/>
                <a:latin typeface="+mn-lt"/>
                <a:ea typeface="+mn-ea"/>
                <a:cs typeface="+mn-cs"/>
                <a:sym typeface="Calibri"/>
              </a:rPr>
              <a:t> 9 </a:t>
            </a:r>
            <a:r>
              <a:rPr lang="zh-TW" altLang="zh-TW" sz="1200" dirty="0" smtClean="0">
                <a:effectLst/>
                <a:latin typeface="+mn-lt"/>
                <a:ea typeface="+mn-ea"/>
                <a:cs typeface="+mn-cs"/>
                <a:sym typeface="Calibri"/>
              </a:rPr>
              <a:t>之間的所有數字，因為數字的語系編碼是連續的！</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若中括號內的第一個字元為指數符號</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，那表示『反向選擇』，例如</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abc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代表 一定有一個字元，只要是非</a:t>
            </a:r>
            <a:r>
              <a:rPr lang="en-US" altLang="zh-TW" sz="1200" dirty="0" smtClean="0">
                <a:effectLst/>
                <a:latin typeface="+mn-lt"/>
                <a:ea typeface="+mn-ea"/>
                <a:cs typeface="+mn-cs"/>
                <a:sym typeface="Calibri"/>
              </a:rPr>
              <a:t> a, b, c </a:t>
            </a:r>
            <a:r>
              <a:rPr lang="zh-TW" altLang="zh-TW" sz="1200" dirty="0" smtClean="0">
                <a:effectLst/>
                <a:latin typeface="+mn-lt"/>
                <a:ea typeface="+mn-ea"/>
                <a:cs typeface="+mn-cs"/>
                <a:sym typeface="Calibri"/>
              </a:rPr>
              <a:t>的其他字元就接受的意思。</a:t>
            </a:r>
          </a:p>
          <a:p>
            <a:r>
              <a:rPr lang="zh-TW" altLang="zh-TW" sz="1200" dirty="0" smtClean="0">
                <a:effectLst/>
                <a:latin typeface="+mn-lt"/>
                <a:ea typeface="+mn-ea"/>
                <a:cs typeface="+mn-cs"/>
                <a:sym typeface="Calibri"/>
              </a:rPr>
              <a:t>接下來讓我們利用萬用字元來玩些東西吧！首先，利用萬用字元配合</a:t>
            </a:r>
            <a:r>
              <a:rPr lang="en-US" altLang="zh-TW" sz="1200" dirty="0" smtClean="0">
                <a:effectLst/>
                <a:latin typeface="+mn-lt"/>
                <a:ea typeface="+mn-ea"/>
                <a:cs typeface="+mn-cs"/>
                <a:sym typeface="Calibri"/>
              </a:rPr>
              <a:t> ls </a:t>
            </a:r>
            <a:r>
              <a:rPr lang="zh-TW" altLang="zh-TW" sz="1200" dirty="0" smtClean="0">
                <a:effectLst/>
                <a:latin typeface="+mn-lt"/>
                <a:ea typeface="+mn-ea"/>
                <a:cs typeface="+mn-cs"/>
                <a:sym typeface="Calibri"/>
              </a:rPr>
              <a:t>找檔名看看：</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smtClean="0">
                <a:effectLst/>
                <a:latin typeface="+mn-lt"/>
                <a:ea typeface="+mn-ea"/>
                <a:cs typeface="+mn-cs"/>
                <a:sym typeface="Calibri"/>
              </a:rPr>
              <a:t>LANG=C            </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由於與編碼有關，先設定語系一下</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範例一：找出</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底下以</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cron</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為開頭的檔名</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-d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a:t>
            </a:r>
            <a:r>
              <a:rPr lang="en-US" altLang="zh-TW" sz="1200" b="1" dirty="0" err="1" smtClean="0">
                <a:effectLst/>
                <a:latin typeface="+mn-lt"/>
                <a:ea typeface="+mn-ea"/>
                <a:cs typeface="+mn-cs"/>
                <a:sym typeface="Calibri"/>
              </a:rPr>
              <a:t>cron</a:t>
            </a:r>
            <a:r>
              <a:rPr lang="en-US" altLang="zh-TW" sz="1200" b="1" dirty="0" smtClean="0">
                <a:effectLst/>
                <a:latin typeface="+mn-lt"/>
                <a:ea typeface="+mn-ea"/>
                <a:cs typeface="+mn-cs"/>
                <a:sym typeface="Calibri"/>
              </a:rPr>
              <a:t>*  </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加上</a:t>
            </a:r>
            <a:r>
              <a:rPr lang="en-US" altLang="zh-TW" sz="1200" dirty="0" smtClean="0">
                <a:effectLst/>
                <a:latin typeface="+mn-lt"/>
                <a:ea typeface="+mn-ea"/>
                <a:cs typeface="+mn-cs"/>
                <a:sym typeface="Calibri"/>
              </a:rPr>
              <a:t> -d </a:t>
            </a:r>
            <a:r>
              <a:rPr lang="zh-TW" altLang="zh-TW" sz="1200" dirty="0" smtClean="0">
                <a:effectLst/>
                <a:latin typeface="+mn-lt"/>
                <a:ea typeface="+mn-ea"/>
                <a:cs typeface="+mn-cs"/>
                <a:sym typeface="Calibri"/>
              </a:rPr>
              <a:t>是為了僅顯示目錄而已</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範例二：找出</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底下檔名『剛好是五個字母』的檔名</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-d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  </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由於</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一定有一個，所以五個</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就對了</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範例三：找出</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底下檔名含有數字的檔名</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-d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/*[0-9]*</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記得中括號左右兩邊均需</a:t>
            </a:r>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範例四：找出</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底下，檔名開頭非為小寫字母的檔名：</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-d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/[^a-z]*</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注意中括號左邊沒有</a:t>
            </a:r>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範例五：將範例四找到的檔案複製到</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tmp</a:t>
            </a:r>
            <a:r>
              <a:rPr lang="en-US" altLang="zh-TW" sz="1200" dirty="0" smtClean="0">
                <a:effectLst/>
                <a:latin typeface="+mn-lt"/>
                <a:ea typeface="+mn-ea"/>
                <a:cs typeface="+mn-cs"/>
                <a:sym typeface="Calibri"/>
              </a:rPr>
              <a:t>/upper </a:t>
            </a:r>
            <a:r>
              <a:rPr lang="zh-TW" altLang="zh-TW" sz="1200" dirty="0" smtClean="0">
                <a:effectLst/>
                <a:latin typeface="+mn-lt"/>
                <a:ea typeface="+mn-ea"/>
                <a:cs typeface="+mn-cs"/>
                <a:sym typeface="Calibri"/>
              </a:rPr>
              <a:t>中</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mkdir</a:t>
            </a:r>
            <a:r>
              <a:rPr lang="en-US" altLang="zh-TW" sz="1200" b="1" dirty="0" smtClean="0">
                <a:effectLst/>
                <a:latin typeface="+mn-lt"/>
                <a:ea typeface="+mn-ea"/>
                <a:cs typeface="+mn-cs"/>
                <a:sym typeface="Calibri"/>
              </a:rPr>
              <a:t> /</a:t>
            </a:r>
            <a:r>
              <a:rPr lang="en-US" altLang="zh-TW" sz="1200" b="1" dirty="0" err="1" smtClean="0">
                <a:effectLst/>
                <a:latin typeface="+mn-lt"/>
                <a:ea typeface="+mn-ea"/>
                <a:cs typeface="+mn-cs"/>
                <a:sym typeface="Calibri"/>
              </a:rPr>
              <a:t>tmp</a:t>
            </a:r>
            <a:r>
              <a:rPr lang="en-US" altLang="zh-TW" sz="1200" b="1" dirty="0" smtClean="0">
                <a:effectLst/>
                <a:latin typeface="+mn-lt"/>
                <a:ea typeface="+mn-ea"/>
                <a:cs typeface="+mn-cs"/>
                <a:sym typeface="Calibri"/>
              </a:rPr>
              <a:t>/upper; </a:t>
            </a:r>
            <a:r>
              <a:rPr lang="en-US" altLang="zh-TW" sz="1200" b="1" dirty="0" err="1" smtClean="0">
                <a:effectLst/>
                <a:latin typeface="+mn-lt"/>
                <a:ea typeface="+mn-ea"/>
                <a:cs typeface="+mn-cs"/>
                <a:sym typeface="Calibri"/>
              </a:rPr>
              <a:t>cp</a:t>
            </a:r>
            <a:r>
              <a:rPr lang="en-US" altLang="zh-TW" sz="1200" b="1" dirty="0" smtClean="0">
                <a:effectLst/>
                <a:latin typeface="+mn-lt"/>
                <a:ea typeface="+mn-ea"/>
                <a:cs typeface="+mn-cs"/>
                <a:sym typeface="Calibri"/>
              </a:rPr>
              <a:t> -a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/[^a-z]* /</a:t>
            </a:r>
            <a:r>
              <a:rPr lang="en-US" altLang="zh-TW" sz="1200" b="1" dirty="0" err="1" smtClean="0">
                <a:effectLst/>
                <a:latin typeface="+mn-lt"/>
                <a:ea typeface="+mn-ea"/>
                <a:cs typeface="+mn-cs"/>
                <a:sym typeface="Calibri"/>
              </a:rPr>
              <a:t>tmp</a:t>
            </a:r>
            <a:r>
              <a:rPr lang="en-US" altLang="zh-TW" sz="1200" b="1" dirty="0" smtClean="0">
                <a:effectLst/>
                <a:latin typeface="+mn-lt"/>
                <a:ea typeface="+mn-ea"/>
                <a:cs typeface="+mn-cs"/>
                <a:sym typeface="Calibri"/>
              </a:rPr>
              <a:t>/upper</a:t>
            </a:r>
            <a:endParaRPr lang="zh-TW" altLang="zh-TW" sz="120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zh-TW" altLang="zh-TW" sz="1200" dirty="0" smtClean="0">
                <a:effectLst/>
                <a:latin typeface="+mn-lt"/>
                <a:ea typeface="+mn-ea"/>
                <a:cs typeface="+mn-cs"/>
                <a:sym typeface="Calibri"/>
              </a:rPr>
              <a:t>除了萬用字元之外，</a:t>
            </a:r>
            <a:r>
              <a:rPr lang="en-US" altLang="zh-TW" sz="1200" dirty="0" smtClean="0">
                <a:effectLst/>
                <a:latin typeface="+mn-lt"/>
                <a:ea typeface="+mn-ea"/>
                <a:cs typeface="+mn-cs"/>
                <a:sym typeface="Calibri"/>
              </a:rPr>
              <a:t>bash </a:t>
            </a:r>
            <a:r>
              <a:rPr lang="zh-TW" altLang="zh-TW" sz="1200" dirty="0" smtClean="0">
                <a:effectLst/>
                <a:latin typeface="+mn-lt"/>
                <a:ea typeface="+mn-ea"/>
                <a:cs typeface="+mn-cs"/>
                <a:sym typeface="Calibri"/>
              </a:rPr>
              <a:t>環境中的特殊符號有哪些呢？底下我們先彙整一下：</a:t>
            </a:r>
          </a:p>
          <a:p>
            <a:r>
              <a:rPr lang="zh-TW" altLang="zh-TW" sz="1200" dirty="0" smtClean="0">
                <a:effectLst/>
                <a:latin typeface="+mn-lt"/>
                <a:ea typeface="+mn-ea"/>
                <a:cs typeface="+mn-cs"/>
                <a:sym typeface="Calibri"/>
              </a:rPr>
              <a:t>符號</a:t>
            </a:r>
          </a:p>
          <a:p>
            <a:r>
              <a:rPr lang="zh-TW" altLang="zh-TW" sz="1200" dirty="0" smtClean="0">
                <a:effectLst/>
                <a:latin typeface="+mn-lt"/>
                <a:ea typeface="+mn-ea"/>
                <a:cs typeface="+mn-cs"/>
                <a:sym typeface="Calibri"/>
              </a:rPr>
              <a:t>內容</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註解符號：這個最常被使用在</a:t>
            </a:r>
            <a:r>
              <a:rPr lang="en-US" altLang="zh-TW" sz="1200" dirty="0" smtClean="0">
                <a:effectLst/>
                <a:latin typeface="+mn-lt"/>
                <a:ea typeface="+mn-ea"/>
                <a:cs typeface="+mn-cs"/>
                <a:sym typeface="Calibri"/>
              </a:rPr>
              <a:t> script </a:t>
            </a:r>
            <a:r>
              <a:rPr lang="zh-TW" altLang="zh-TW" sz="1200" dirty="0" smtClean="0">
                <a:effectLst/>
                <a:latin typeface="+mn-lt"/>
                <a:ea typeface="+mn-ea"/>
                <a:cs typeface="+mn-cs"/>
                <a:sym typeface="Calibri"/>
              </a:rPr>
              <a:t>當中，視為說明！在後的資料均不執行</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跳脫符號：將『特殊字元或萬用字元』還原成一般字元</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管線</a:t>
            </a:r>
            <a:r>
              <a:rPr lang="en-US" altLang="zh-TW" sz="1200" dirty="0" smtClean="0">
                <a:effectLst/>
                <a:latin typeface="+mn-lt"/>
                <a:ea typeface="+mn-ea"/>
                <a:cs typeface="+mn-cs"/>
                <a:sym typeface="Calibri"/>
              </a:rPr>
              <a:t> (pipe)</a:t>
            </a:r>
            <a:r>
              <a:rPr lang="zh-TW" altLang="zh-TW" sz="1200" dirty="0" smtClean="0">
                <a:effectLst/>
                <a:latin typeface="+mn-lt"/>
                <a:ea typeface="+mn-ea"/>
                <a:cs typeface="+mn-cs"/>
                <a:sym typeface="Calibri"/>
              </a:rPr>
              <a:t>：分隔兩個管線命令的界定</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後兩節介紹</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連續指令下達分隔符號：連續性命令的界定</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注意！與管線命令並不相同</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使用者的家目錄</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取用變數前置字元：亦即是變數之前需要加的變數取代值</a:t>
            </a:r>
          </a:p>
          <a:p>
            <a:r>
              <a:rPr lang="en-US" altLang="zh-TW" sz="1200" dirty="0" smtClean="0">
                <a:effectLst/>
                <a:latin typeface="+mn-lt"/>
                <a:ea typeface="+mn-ea"/>
                <a:cs typeface="+mn-cs"/>
                <a:sym typeface="Calibri"/>
              </a:rPr>
              <a:t>&amp;</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工作控制</a:t>
            </a:r>
            <a:r>
              <a:rPr lang="en-US" altLang="zh-TW" sz="1200" dirty="0" smtClean="0">
                <a:effectLst/>
                <a:latin typeface="+mn-lt"/>
                <a:ea typeface="+mn-ea"/>
                <a:cs typeface="+mn-cs"/>
                <a:sym typeface="Calibri"/>
              </a:rPr>
              <a:t> (job control)</a:t>
            </a:r>
            <a:r>
              <a:rPr lang="zh-TW" altLang="zh-TW" sz="1200" dirty="0" smtClean="0">
                <a:effectLst/>
                <a:latin typeface="+mn-lt"/>
                <a:ea typeface="+mn-ea"/>
                <a:cs typeface="+mn-cs"/>
                <a:sym typeface="Calibri"/>
              </a:rPr>
              <a:t>：將指令變成背景下工作</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邏輯運算意義上的『非』 </a:t>
            </a:r>
            <a:r>
              <a:rPr lang="en-US" altLang="zh-TW" sz="1200" dirty="0" smtClean="0">
                <a:effectLst/>
                <a:latin typeface="+mn-lt"/>
                <a:ea typeface="+mn-ea"/>
                <a:cs typeface="+mn-cs"/>
                <a:sym typeface="Calibri"/>
              </a:rPr>
              <a:t>not </a:t>
            </a:r>
            <a:r>
              <a:rPr lang="zh-TW" altLang="zh-TW" sz="1200" dirty="0" smtClean="0">
                <a:effectLst/>
                <a:latin typeface="+mn-lt"/>
                <a:ea typeface="+mn-ea"/>
                <a:cs typeface="+mn-cs"/>
                <a:sym typeface="Calibri"/>
              </a:rPr>
              <a:t>的意思！</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目錄符號：路徑分隔的符號</a:t>
            </a:r>
          </a:p>
          <a:p>
            <a:r>
              <a:rPr lang="en-US" altLang="zh-TW" sz="1200" dirty="0" smtClean="0">
                <a:effectLst/>
                <a:latin typeface="+mn-lt"/>
                <a:ea typeface="+mn-ea"/>
                <a:cs typeface="+mn-cs"/>
                <a:sym typeface="Calibri"/>
              </a:rPr>
              <a:t>&gt;, &gt;&gt;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資料流重導向：輸出導向，分別是『取代』與『累加』</a:t>
            </a:r>
          </a:p>
          <a:p>
            <a:r>
              <a:rPr lang="en-US" altLang="zh-TW" sz="1200" dirty="0" smtClean="0">
                <a:effectLst/>
                <a:latin typeface="+mn-lt"/>
                <a:ea typeface="+mn-ea"/>
                <a:cs typeface="+mn-cs"/>
                <a:sym typeface="Calibri"/>
              </a:rPr>
              <a:t>&lt;, &lt;&lt;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資料流重導向：輸入導向</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這兩個留待下節介紹</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單引號，不具有變數置換的功能</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變為純文字</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具有變數置換的功能！</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可保留相關功能</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兩個『</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』中間為可以先執行的指令，亦可使用</a:t>
            </a:r>
            <a:r>
              <a:rPr lang="en-US" altLang="zh-TW" sz="1200" dirty="0" smtClean="0">
                <a:effectLst/>
                <a:latin typeface="+mn-lt"/>
                <a:ea typeface="+mn-ea"/>
                <a:cs typeface="+mn-cs"/>
                <a:sym typeface="Calibri"/>
              </a:rPr>
              <a:t> $( )</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在中間為子</a:t>
            </a:r>
            <a:r>
              <a:rPr lang="en-US" altLang="zh-TW" sz="1200" dirty="0" smtClean="0">
                <a:effectLst/>
                <a:latin typeface="+mn-lt"/>
                <a:ea typeface="+mn-ea"/>
                <a:cs typeface="+mn-cs"/>
                <a:sym typeface="Calibri"/>
              </a:rPr>
              <a:t> shell </a:t>
            </a:r>
            <a:r>
              <a:rPr lang="zh-TW" altLang="zh-TW" sz="1200" dirty="0" smtClean="0">
                <a:effectLst/>
                <a:latin typeface="+mn-lt"/>
                <a:ea typeface="+mn-ea"/>
                <a:cs typeface="+mn-cs"/>
                <a:sym typeface="Calibri"/>
              </a:rPr>
              <a:t>的起始與結束</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在中間為命令區塊的組合！</a:t>
            </a:r>
          </a:p>
          <a:p>
            <a:r>
              <a:rPr lang="zh-TW" altLang="zh-TW" sz="1200" dirty="0" smtClean="0">
                <a:effectLst/>
                <a:latin typeface="+mn-lt"/>
                <a:ea typeface="+mn-ea"/>
                <a:cs typeface="+mn-cs"/>
                <a:sym typeface="Calibri"/>
              </a:rPr>
              <a:t>以上為</a:t>
            </a:r>
            <a:r>
              <a:rPr lang="en-US" altLang="zh-TW" sz="1200" dirty="0" smtClean="0">
                <a:effectLst/>
                <a:latin typeface="+mn-lt"/>
                <a:ea typeface="+mn-ea"/>
                <a:cs typeface="+mn-cs"/>
                <a:sym typeface="Calibri"/>
              </a:rPr>
              <a:t> bash </a:t>
            </a:r>
            <a:r>
              <a:rPr lang="zh-TW" altLang="zh-TW" sz="1200" dirty="0" smtClean="0">
                <a:effectLst/>
                <a:latin typeface="+mn-lt"/>
                <a:ea typeface="+mn-ea"/>
                <a:cs typeface="+mn-cs"/>
                <a:sym typeface="Calibri"/>
              </a:rPr>
              <a:t>環境中常見的特殊符號彙整！理論上，你的『檔名』盡量不要使用到上述的字元啦！</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p:txBody>
      </p:sp>
    </p:spTree>
    <p:extLst>
      <p:ext uri="{BB962C8B-B14F-4D97-AF65-F5344CB8AC3E}">
        <p14:creationId xmlns:p14="http://schemas.microsoft.com/office/powerpoint/2010/main" val="373131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細明體" panose="02020509000000000000" pitchFamily="49" charset="-120"/>
                <a:ea typeface="細明體" panose="02020509000000000000" pitchFamily="49" charset="-120"/>
              </a:rPr>
              <a:t>-</a:t>
            </a:r>
            <a:r>
              <a:rPr lang="en-US" altLang="zh-TW" sz="1200" dirty="0" err="1" smtClean="0">
                <a:latin typeface="細明體" panose="02020509000000000000" pitchFamily="49" charset="-120"/>
                <a:ea typeface="細明體" panose="02020509000000000000" pitchFamily="49" charset="-120"/>
              </a:rPr>
              <a:t>eq:equal</a:t>
            </a:r>
            <a:endParaRPr lang="en-US" altLang="zh-TW"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細明體" panose="02020509000000000000" pitchFamily="49" charset="-120"/>
                <a:ea typeface="細明體" panose="02020509000000000000" pitchFamily="49" charset="-120"/>
              </a:rPr>
              <a:t>-ne: not equal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細明體" panose="02020509000000000000" pitchFamily="49" charset="-120"/>
                <a:ea typeface="細明體" panose="02020509000000000000" pitchFamily="49" charset="-120"/>
              </a:rPr>
              <a:t>-</a:t>
            </a:r>
            <a:r>
              <a:rPr lang="en-US" altLang="zh-TW" sz="1200" dirty="0" err="1" smtClean="0">
                <a:latin typeface="細明體" panose="02020509000000000000" pitchFamily="49" charset="-120"/>
                <a:ea typeface="細明體" panose="02020509000000000000" pitchFamily="49" charset="-120"/>
              </a:rPr>
              <a:t>Le:less</a:t>
            </a:r>
            <a:r>
              <a:rPr lang="en-US" altLang="zh-TW" sz="1200" dirty="0" smtClean="0">
                <a:latin typeface="細明體" panose="02020509000000000000" pitchFamily="49" charset="-120"/>
                <a:ea typeface="細明體" panose="02020509000000000000" pitchFamily="49" charset="-120"/>
              </a:rPr>
              <a:t> equal</a:t>
            </a:r>
            <a:endParaRPr lang="en-US" altLang="zh-TW" sz="1200" dirty="0" smtClean="0"/>
          </a:p>
          <a:p>
            <a:r>
              <a:rPr lang="en-US" altLang="zh-TW" sz="1200" dirty="0" smtClean="0">
                <a:latin typeface="細明體" panose="02020509000000000000" pitchFamily="49" charset="-120"/>
                <a:ea typeface="細明體" panose="02020509000000000000" pitchFamily="49" charset="-120"/>
              </a:rPr>
              <a:t>-Ge: great equal</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AA5325-BE31-4085-8652-0D6D168A620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356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bash </a:t>
            </a:r>
            <a:r>
              <a:rPr lang="zh-TW" altLang="en-US" dirty="0" smtClean="0"/>
              <a:t>環境中的特殊符號有哪些呢？底下我們先彙整一下：</a:t>
            </a:r>
          </a:p>
          <a:p>
            <a:r>
              <a:rPr lang="zh-TW" altLang="en-US" dirty="0" smtClean="0"/>
              <a:t>符號	內容</a:t>
            </a:r>
          </a:p>
          <a:p>
            <a:r>
              <a:rPr lang="en-US" altLang="zh-TW" dirty="0" smtClean="0"/>
              <a:t>#	</a:t>
            </a:r>
            <a:r>
              <a:rPr lang="zh-TW" altLang="en-US" dirty="0" smtClean="0"/>
              <a:t>註解符號：這個最常被使用在 </a:t>
            </a:r>
            <a:r>
              <a:rPr lang="en-US" altLang="zh-TW" dirty="0" smtClean="0"/>
              <a:t>script </a:t>
            </a:r>
            <a:r>
              <a:rPr lang="zh-TW" altLang="en-US" dirty="0" smtClean="0"/>
              <a:t>當中，視為說明！在後的資料均不執行</a:t>
            </a:r>
          </a:p>
          <a:p>
            <a:r>
              <a:rPr lang="en-US" altLang="zh-TW" dirty="0" smtClean="0"/>
              <a:t>\	</a:t>
            </a:r>
            <a:r>
              <a:rPr lang="zh-TW" altLang="en-US" dirty="0" smtClean="0"/>
              <a:t>跳脫符號：將</a:t>
            </a:r>
            <a:r>
              <a:rPr lang="en-US" altLang="zh-TW" dirty="0" smtClean="0"/>
              <a:t>『</a:t>
            </a:r>
            <a:r>
              <a:rPr lang="zh-TW" altLang="en-US" dirty="0" smtClean="0"/>
              <a:t>特殊字元或萬用字元</a:t>
            </a:r>
            <a:r>
              <a:rPr lang="en-US" altLang="zh-TW" dirty="0" smtClean="0"/>
              <a:t>』</a:t>
            </a:r>
            <a:r>
              <a:rPr lang="zh-TW" altLang="en-US" dirty="0" smtClean="0"/>
              <a:t>還原成一般字元</a:t>
            </a:r>
          </a:p>
          <a:p>
            <a:r>
              <a:rPr lang="en-US" altLang="zh-TW" dirty="0" smtClean="0"/>
              <a:t>|	</a:t>
            </a:r>
            <a:r>
              <a:rPr lang="zh-TW" altLang="en-US" dirty="0" smtClean="0"/>
              <a:t>管線 </a:t>
            </a:r>
            <a:r>
              <a:rPr lang="en-US" altLang="zh-TW" dirty="0" smtClean="0"/>
              <a:t>(pipe)</a:t>
            </a:r>
            <a:r>
              <a:rPr lang="zh-TW" altLang="en-US" dirty="0" smtClean="0"/>
              <a:t>：分隔兩個管線命令的界定</a:t>
            </a:r>
            <a:r>
              <a:rPr lang="en-US" altLang="zh-TW" dirty="0" smtClean="0"/>
              <a:t>(</a:t>
            </a:r>
            <a:r>
              <a:rPr lang="zh-TW" altLang="en-US" dirty="0" smtClean="0"/>
              <a:t>後兩節介紹</a:t>
            </a:r>
            <a:r>
              <a:rPr lang="en-US" altLang="zh-TW" dirty="0" smtClean="0"/>
              <a:t>)</a:t>
            </a:r>
            <a:r>
              <a:rPr lang="zh-TW" altLang="en-US" dirty="0" smtClean="0"/>
              <a:t>；</a:t>
            </a:r>
          </a:p>
          <a:p>
            <a:r>
              <a:rPr lang="en-US" altLang="zh-TW" dirty="0" smtClean="0"/>
              <a:t>;	</a:t>
            </a:r>
            <a:r>
              <a:rPr lang="zh-TW" altLang="en-US" dirty="0" smtClean="0"/>
              <a:t>連續指令下達分隔符號：連續性命令的界定 </a:t>
            </a:r>
            <a:r>
              <a:rPr lang="en-US" altLang="zh-TW" dirty="0" smtClean="0"/>
              <a:t>(</a:t>
            </a:r>
            <a:r>
              <a:rPr lang="zh-TW" altLang="en-US" dirty="0" smtClean="0"/>
              <a:t>注意！與管線命令並不相同</a:t>
            </a:r>
            <a:r>
              <a:rPr lang="en-US" altLang="zh-TW" dirty="0" smtClean="0"/>
              <a:t>)</a:t>
            </a:r>
          </a:p>
          <a:p>
            <a:r>
              <a:rPr lang="en-US" altLang="zh-TW" dirty="0" smtClean="0"/>
              <a:t>~	</a:t>
            </a:r>
            <a:r>
              <a:rPr lang="zh-TW" altLang="en-US" dirty="0" smtClean="0"/>
              <a:t>使用者的家目錄</a:t>
            </a:r>
          </a:p>
          <a:p>
            <a:r>
              <a:rPr lang="en-US" altLang="zh-TW" dirty="0" smtClean="0"/>
              <a:t>$	</a:t>
            </a:r>
            <a:r>
              <a:rPr lang="zh-TW" altLang="en-US" dirty="0" smtClean="0"/>
              <a:t>取用變數前置字元：亦即是變數之前需要加的變數取代值</a:t>
            </a:r>
          </a:p>
          <a:p>
            <a:r>
              <a:rPr lang="en-US" altLang="zh-TW" dirty="0" smtClean="0"/>
              <a:t>&amp;	</a:t>
            </a:r>
            <a:r>
              <a:rPr lang="zh-TW" altLang="en-US" dirty="0" smtClean="0"/>
              <a:t>工作控制 </a:t>
            </a:r>
            <a:r>
              <a:rPr lang="en-US" altLang="zh-TW" dirty="0" smtClean="0"/>
              <a:t>(job control)</a:t>
            </a:r>
            <a:r>
              <a:rPr lang="zh-TW" altLang="en-US" dirty="0" smtClean="0"/>
              <a:t>：將指令變成背景下工作</a:t>
            </a:r>
          </a:p>
          <a:p>
            <a:r>
              <a:rPr lang="en-US" altLang="zh-TW" dirty="0" smtClean="0"/>
              <a:t>!	</a:t>
            </a:r>
            <a:r>
              <a:rPr lang="zh-TW" altLang="en-US" dirty="0" smtClean="0"/>
              <a:t>邏輯運算意義上的</a:t>
            </a:r>
            <a:r>
              <a:rPr lang="en-US" altLang="zh-TW" dirty="0" smtClean="0"/>
              <a:t>『</a:t>
            </a:r>
            <a:r>
              <a:rPr lang="zh-TW" altLang="en-US" dirty="0" smtClean="0"/>
              <a:t>非</a:t>
            </a:r>
            <a:r>
              <a:rPr lang="en-US" altLang="zh-TW" dirty="0" smtClean="0"/>
              <a:t>』 not </a:t>
            </a:r>
            <a:r>
              <a:rPr lang="zh-TW" altLang="en-US" dirty="0" smtClean="0"/>
              <a:t>的意思！</a:t>
            </a:r>
          </a:p>
          <a:p>
            <a:r>
              <a:rPr lang="en-US" altLang="zh-TW" dirty="0" smtClean="0"/>
              <a:t>/	</a:t>
            </a:r>
            <a:r>
              <a:rPr lang="zh-TW" altLang="en-US" dirty="0" smtClean="0"/>
              <a:t>目錄符號：路徑分隔的符號</a:t>
            </a:r>
          </a:p>
          <a:p>
            <a:r>
              <a:rPr lang="en-US" altLang="zh-TW" dirty="0" smtClean="0"/>
              <a:t>&gt;, &gt;&gt;	</a:t>
            </a:r>
            <a:r>
              <a:rPr lang="zh-TW" altLang="en-US" dirty="0" smtClean="0"/>
              <a:t>資料流重導向：輸出導向，分別是</a:t>
            </a:r>
            <a:r>
              <a:rPr lang="en-US" altLang="zh-TW" dirty="0" smtClean="0"/>
              <a:t>『</a:t>
            </a:r>
            <a:r>
              <a:rPr lang="zh-TW" altLang="en-US" dirty="0" smtClean="0"/>
              <a:t>取代</a:t>
            </a:r>
            <a:r>
              <a:rPr lang="en-US" altLang="zh-TW" dirty="0" smtClean="0"/>
              <a:t>』</a:t>
            </a:r>
            <a:r>
              <a:rPr lang="zh-TW" altLang="en-US" dirty="0" smtClean="0"/>
              <a:t>與</a:t>
            </a:r>
            <a:r>
              <a:rPr lang="en-US" altLang="zh-TW" dirty="0" smtClean="0"/>
              <a:t>『</a:t>
            </a:r>
            <a:r>
              <a:rPr lang="zh-TW" altLang="en-US" dirty="0" smtClean="0"/>
              <a:t>累加</a:t>
            </a:r>
            <a:r>
              <a:rPr lang="en-US" altLang="zh-TW" dirty="0" smtClean="0"/>
              <a:t>』</a:t>
            </a:r>
          </a:p>
          <a:p>
            <a:r>
              <a:rPr lang="en-US" altLang="zh-TW" dirty="0" smtClean="0"/>
              <a:t>&lt;, &lt;&lt;	</a:t>
            </a:r>
            <a:r>
              <a:rPr lang="zh-TW" altLang="en-US" dirty="0" smtClean="0"/>
              <a:t>資料流重導向：輸入導向 </a:t>
            </a:r>
            <a:r>
              <a:rPr lang="en-US" altLang="zh-TW" dirty="0" smtClean="0"/>
              <a:t>(</a:t>
            </a:r>
            <a:r>
              <a:rPr lang="zh-TW" altLang="en-US" dirty="0" smtClean="0"/>
              <a:t>這兩個留待下節介紹</a:t>
            </a:r>
            <a:r>
              <a:rPr lang="en-US" altLang="zh-TW" dirty="0" smtClean="0"/>
              <a:t>)</a:t>
            </a:r>
          </a:p>
          <a:p>
            <a:r>
              <a:rPr lang="en-US" altLang="zh-TW" dirty="0" smtClean="0"/>
              <a:t>' '	</a:t>
            </a:r>
            <a:r>
              <a:rPr lang="zh-TW" altLang="en-US" dirty="0" smtClean="0"/>
              <a:t>單引號，不具有變數置換的功能 </a:t>
            </a:r>
            <a:r>
              <a:rPr lang="en-US" altLang="zh-TW" dirty="0" smtClean="0"/>
              <a:t>($ </a:t>
            </a:r>
            <a:r>
              <a:rPr lang="zh-TW" altLang="en-US" dirty="0" smtClean="0"/>
              <a:t>變為純文字</a:t>
            </a:r>
            <a:r>
              <a:rPr lang="en-US" altLang="zh-TW" dirty="0" smtClean="0"/>
              <a:t>)</a:t>
            </a:r>
          </a:p>
          <a:p>
            <a:r>
              <a:rPr lang="en-US" altLang="zh-TW" dirty="0" smtClean="0"/>
              <a:t>" "	</a:t>
            </a:r>
            <a:r>
              <a:rPr lang="zh-TW" altLang="en-US" dirty="0" smtClean="0"/>
              <a:t>具有變數置換的功能！ </a:t>
            </a:r>
            <a:r>
              <a:rPr lang="en-US" altLang="zh-TW" dirty="0" smtClean="0"/>
              <a:t>($ </a:t>
            </a:r>
            <a:r>
              <a:rPr lang="zh-TW" altLang="en-US" dirty="0" smtClean="0"/>
              <a:t>可保留相關功能</a:t>
            </a:r>
            <a:r>
              <a:rPr lang="en-US" altLang="zh-TW" dirty="0" smtClean="0"/>
              <a:t>)</a:t>
            </a:r>
          </a:p>
          <a:p>
            <a:r>
              <a:rPr lang="en-US" altLang="zh-TW" dirty="0" smtClean="0"/>
              <a:t>` `	</a:t>
            </a:r>
            <a:r>
              <a:rPr lang="zh-TW" altLang="en-US" dirty="0" smtClean="0"/>
              <a:t>兩個</a:t>
            </a:r>
            <a:r>
              <a:rPr lang="en-US" altLang="zh-TW" dirty="0" smtClean="0"/>
              <a:t>『 ` 』</a:t>
            </a:r>
            <a:r>
              <a:rPr lang="zh-TW" altLang="en-US" dirty="0" smtClean="0"/>
              <a:t>中間為可以先執行的指令，亦可使用 </a:t>
            </a:r>
            <a:r>
              <a:rPr lang="en-US" altLang="zh-TW" dirty="0" smtClean="0"/>
              <a:t>$( )</a:t>
            </a:r>
          </a:p>
          <a:p>
            <a:r>
              <a:rPr lang="en-US" altLang="zh-TW" dirty="0" smtClean="0"/>
              <a:t>( )	</a:t>
            </a:r>
            <a:r>
              <a:rPr lang="zh-TW" altLang="en-US" dirty="0" smtClean="0"/>
              <a:t>在中間為子 </a:t>
            </a:r>
            <a:r>
              <a:rPr lang="en-US" altLang="zh-TW" dirty="0" smtClean="0"/>
              <a:t>shell </a:t>
            </a:r>
            <a:r>
              <a:rPr lang="zh-TW" altLang="en-US" dirty="0" smtClean="0"/>
              <a:t>的起始與結束</a:t>
            </a:r>
          </a:p>
          <a:p>
            <a:r>
              <a:rPr lang="en-US" altLang="zh-TW" dirty="0" smtClean="0"/>
              <a:t>{ }	</a:t>
            </a:r>
            <a:r>
              <a:rPr lang="zh-TW" altLang="en-US" dirty="0" smtClean="0"/>
              <a:t>在中間為命令區塊的組合！</a:t>
            </a:r>
          </a:p>
          <a:p>
            <a:r>
              <a:rPr lang="zh-TW" altLang="en-US" dirty="0" smtClean="0"/>
              <a:t>以上為 </a:t>
            </a:r>
            <a:r>
              <a:rPr lang="en-US" altLang="zh-TW" dirty="0" smtClean="0"/>
              <a:t>bash </a:t>
            </a:r>
            <a:r>
              <a:rPr lang="zh-TW" altLang="en-US" dirty="0" smtClean="0"/>
              <a:t>環境中常見的特殊符號彙整！理論上，你的</a:t>
            </a:r>
            <a:r>
              <a:rPr lang="en-US" altLang="zh-TW" dirty="0" smtClean="0"/>
              <a:t>『</a:t>
            </a:r>
            <a:r>
              <a:rPr lang="zh-TW" altLang="en-US" dirty="0" smtClean="0"/>
              <a:t>檔名</a:t>
            </a:r>
            <a:r>
              <a:rPr lang="en-US" altLang="zh-TW" dirty="0" smtClean="0"/>
              <a:t>』</a:t>
            </a:r>
            <a:r>
              <a:rPr lang="zh-TW" altLang="en-US" dirty="0" smtClean="0"/>
              <a:t>盡量不要使用到上述的字元啦！</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AA5325-BE31-4085-8652-0D6D168A620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019101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LANG=C              </a:t>
            </a:r>
          </a:p>
          <a:p>
            <a:r>
              <a:rPr lang="en-US" altLang="zh-TW" dirty="0" smtClean="0"/>
              <a:t>&lt;==</a:t>
            </a:r>
            <a:r>
              <a:rPr lang="zh-TW" altLang="en-US" dirty="0" smtClean="0"/>
              <a:t>由於與編碼有關，先設定語系一下</a:t>
            </a:r>
          </a:p>
          <a:p>
            <a:endParaRPr lang="zh-TW" altLang="en-US" dirty="0" smtClean="0"/>
          </a:p>
          <a:p>
            <a:r>
              <a:rPr lang="zh-TW" altLang="en-US" dirty="0" smtClean="0"/>
              <a:t>範例一：找出 </a:t>
            </a:r>
            <a:r>
              <a:rPr lang="en-US" altLang="zh-TW" dirty="0" smtClean="0"/>
              <a:t>/</a:t>
            </a:r>
            <a:r>
              <a:rPr lang="en-US" altLang="zh-TW" dirty="0" err="1" smtClean="0"/>
              <a:t>etc</a:t>
            </a:r>
            <a:r>
              <a:rPr lang="en-US" altLang="zh-TW" dirty="0" smtClean="0"/>
              <a:t>/ </a:t>
            </a:r>
            <a:r>
              <a:rPr lang="zh-TW" altLang="en-US" dirty="0" smtClean="0"/>
              <a:t>底下以 </a:t>
            </a:r>
            <a:r>
              <a:rPr lang="en-US" altLang="zh-TW" dirty="0" err="1" smtClean="0"/>
              <a:t>cron</a:t>
            </a:r>
            <a:r>
              <a:rPr lang="en-US" altLang="zh-TW" dirty="0" smtClean="0"/>
              <a:t> </a:t>
            </a:r>
            <a:r>
              <a:rPr lang="zh-TW" altLang="en-US" dirty="0" smtClean="0"/>
              <a:t>為開頭的檔名</a:t>
            </a:r>
          </a:p>
          <a:p>
            <a:r>
              <a:rPr lang="en-US" altLang="zh-TW" dirty="0" smtClean="0"/>
              <a:t>$ ls-d /</a:t>
            </a:r>
            <a:r>
              <a:rPr lang="en-US" altLang="zh-TW" dirty="0" err="1" smtClean="0"/>
              <a:t>etc</a:t>
            </a:r>
            <a:r>
              <a:rPr lang="en-US" altLang="zh-TW" dirty="0" smtClean="0"/>
              <a:t>/</a:t>
            </a:r>
            <a:r>
              <a:rPr lang="en-US" altLang="zh-TW" dirty="0" err="1" smtClean="0"/>
              <a:t>cron</a:t>
            </a:r>
            <a:r>
              <a:rPr lang="en-US" altLang="zh-TW" dirty="0" smtClean="0"/>
              <a:t>*   </a:t>
            </a:r>
          </a:p>
          <a:p>
            <a:r>
              <a:rPr lang="en-US" altLang="zh-TW" dirty="0" smtClean="0"/>
              <a:t> &lt;==</a:t>
            </a:r>
            <a:r>
              <a:rPr lang="zh-TW" altLang="en-US" dirty="0" smtClean="0"/>
              <a:t>加上 </a:t>
            </a:r>
            <a:r>
              <a:rPr lang="en-US" altLang="zh-TW" dirty="0" smtClean="0"/>
              <a:t>-d </a:t>
            </a:r>
            <a:r>
              <a:rPr lang="zh-TW" altLang="en-US" dirty="0" smtClean="0"/>
              <a:t>是為了僅顯示目錄而已</a:t>
            </a:r>
          </a:p>
          <a:p>
            <a:endParaRPr lang="zh-TW" altLang="en-US" dirty="0" smtClean="0"/>
          </a:p>
          <a:p>
            <a:r>
              <a:rPr lang="zh-TW" altLang="en-US" dirty="0" smtClean="0"/>
              <a:t>範例二：找出 </a:t>
            </a:r>
            <a:r>
              <a:rPr lang="en-US" altLang="zh-TW" dirty="0" smtClean="0"/>
              <a:t>/</a:t>
            </a:r>
            <a:r>
              <a:rPr lang="en-US" altLang="zh-TW" dirty="0" err="1" smtClean="0"/>
              <a:t>etc</a:t>
            </a:r>
            <a:r>
              <a:rPr lang="en-US" altLang="zh-TW" dirty="0" smtClean="0"/>
              <a:t>/ </a:t>
            </a:r>
            <a:r>
              <a:rPr lang="zh-TW" altLang="en-US" dirty="0" smtClean="0"/>
              <a:t>底下檔名</a:t>
            </a:r>
            <a:r>
              <a:rPr lang="en-US" altLang="zh-TW" dirty="0" smtClean="0"/>
              <a:t>『</a:t>
            </a:r>
            <a:r>
              <a:rPr lang="zh-TW" altLang="en-US" dirty="0" smtClean="0"/>
              <a:t>剛好是五個字母</a:t>
            </a:r>
            <a:r>
              <a:rPr lang="en-US" altLang="zh-TW" dirty="0" smtClean="0"/>
              <a:t>』</a:t>
            </a:r>
            <a:r>
              <a:rPr lang="zh-TW" altLang="en-US" dirty="0" smtClean="0"/>
              <a:t>的檔名</a:t>
            </a:r>
          </a:p>
          <a:p>
            <a:r>
              <a:rPr lang="en-US" altLang="zh-TW" dirty="0" smtClean="0"/>
              <a:t>$ ls -d /</a:t>
            </a:r>
            <a:r>
              <a:rPr lang="en-US" altLang="zh-TW" dirty="0" err="1" smtClean="0"/>
              <a:t>etc</a:t>
            </a:r>
            <a:r>
              <a:rPr lang="en-US" altLang="zh-TW" dirty="0" smtClean="0"/>
              <a:t>/?????    </a:t>
            </a:r>
          </a:p>
          <a:p>
            <a:r>
              <a:rPr lang="en-US" altLang="zh-TW" dirty="0" smtClean="0"/>
              <a:t>&lt;==</a:t>
            </a:r>
            <a:r>
              <a:rPr lang="zh-TW" altLang="en-US" dirty="0" smtClean="0"/>
              <a:t>由於 </a:t>
            </a:r>
            <a:r>
              <a:rPr lang="en-US" altLang="zh-TW" dirty="0" smtClean="0"/>
              <a:t>? </a:t>
            </a:r>
            <a:r>
              <a:rPr lang="zh-TW" altLang="en-US" dirty="0" smtClean="0"/>
              <a:t>一定有一個，所以五個 </a:t>
            </a:r>
            <a:r>
              <a:rPr lang="en-US" altLang="zh-TW" dirty="0" smtClean="0"/>
              <a:t>? </a:t>
            </a:r>
            <a:r>
              <a:rPr lang="zh-TW" altLang="en-US" dirty="0" smtClean="0"/>
              <a:t>就對了</a:t>
            </a:r>
          </a:p>
          <a:p>
            <a:endParaRPr lang="zh-TW" altLang="en-US" dirty="0" smtClean="0"/>
          </a:p>
          <a:p>
            <a:r>
              <a:rPr lang="zh-TW" altLang="en-US" dirty="0" smtClean="0"/>
              <a:t>範例三：找出 </a:t>
            </a:r>
            <a:r>
              <a:rPr lang="en-US" altLang="zh-TW" dirty="0" smtClean="0"/>
              <a:t>/</a:t>
            </a:r>
            <a:r>
              <a:rPr lang="en-US" altLang="zh-TW" dirty="0" err="1" smtClean="0"/>
              <a:t>etc</a:t>
            </a:r>
            <a:r>
              <a:rPr lang="en-US" altLang="zh-TW" dirty="0" smtClean="0"/>
              <a:t>/ </a:t>
            </a:r>
            <a:r>
              <a:rPr lang="zh-TW" altLang="en-US" dirty="0" smtClean="0"/>
              <a:t>底下檔名含有數字的檔名</a:t>
            </a:r>
          </a:p>
          <a:p>
            <a:r>
              <a:rPr lang="en-US" altLang="zh-TW" dirty="0" smtClean="0"/>
              <a:t>$ ls -d /</a:t>
            </a:r>
            <a:r>
              <a:rPr lang="en-US" altLang="zh-TW" dirty="0" err="1" smtClean="0"/>
              <a:t>etc</a:t>
            </a:r>
            <a:r>
              <a:rPr lang="en-US" altLang="zh-TW" dirty="0" smtClean="0"/>
              <a:t>/*[0-9]*  </a:t>
            </a:r>
          </a:p>
          <a:p>
            <a:r>
              <a:rPr lang="en-US" altLang="zh-TW" dirty="0" smtClean="0"/>
              <a:t>&lt;==</a:t>
            </a:r>
            <a:r>
              <a:rPr lang="zh-TW" altLang="en-US" dirty="0" smtClean="0"/>
              <a:t>記得中括號左右兩邊均需 *</a:t>
            </a:r>
          </a:p>
          <a:p>
            <a:endParaRPr lang="zh-TW" altLang="en-US" dirty="0" smtClean="0"/>
          </a:p>
          <a:p>
            <a:r>
              <a:rPr lang="zh-TW" altLang="en-US" dirty="0" smtClean="0"/>
              <a:t>範例四：找出 </a:t>
            </a:r>
            <a:r>
              <a:rPr lang="en-US" altLang="zh-TW" dirty="0" smtClean="0"/>
              <a:t>/</a:t>
            </a:r>
            <a:r>
              <a:rPr lang="en-US" altLang="zh-TW" dirty="0" err="1" smtClean="0"/>
              <a:t>etc</a:t>
            </a:r>
            <a:r>
              <a:rPr lang="en-US" altLang="zh-TW" dirty="0" smtClean="0"/>
              <a:t>/ </a:t>
            </a:r>
            <a:r>
              <a:rPr lang="zh-TW" altLang="en-US" dirty="0" smtClean="0"/>
              <a:t>底下，檔名開頭非為小寫字母的檔名：</a:t>
            </a:r>
          </a:p>
          <a:p>
            <a:r>
              <a:rPr lang="en-US" altLang="zh-TW" dirty="0" smtClean="0"/>
              <a:t>$ ls -d /</a:t>
            </a:r>
            <a:r>
              <a:rPr lang="en-US" altLang="zh-TW" dirty="0" err="1" smtClean="0"/>
              <a:t>etc</a:t>
            </a:r>
            <a:r>
              <a:rPr lang="en-US" altLang="zh-TW" dirty="0" smtClean="0"/>
              <a:t>/[^a-z]*  </a:t>
            </a:r>
          </a:p>
          <a:p>
            <a:r>
              <a:rPr lang="en-US" altLang="zh-TW" dirty="0" smtClean="0"/>
              <a:t>&lt;==</a:t>
            </a:r>
            <a:r>
              <a:rPr lang="zh-TW" altLang="en-US" dirty="0" smtClean="0"/>
              <a:t>注意中括號左邊沒有 *</a:t>
            </a:r>
          </a:p>
          <a:p>
            <a:endParaRPr lang="zh-TW" altLang="en-US" dirty="0" smtClean="0"/>
          </a:p>
          <a:p>
            <a:r>
              <a:rPr lang="zh-TW" altLang="en-US" dirty="0" smtClean="0"/>
              <a:t>範例五：將範例四找到的檔案複製到 </a:t>
            </a:r>
            <a:r>
              <a:rPr lang="en-US" altLang="zh-TW" dirty="0" smtClean="0"/>
              <a:t>/</a:t>
            </a:r>
            <a:r>
              <a:rPr lang="en-US" altLang="zh-TW" dirty="0" err="1" smtClean="0"/>
              <a:t>tmp</a:t>
            </a:r>
            <a:r>
              <a:rPr lang="en-US" altLang="zh-TW" dirty="0" smtClean="0"/>
              <a:t>/upper </a:t>
            </a:r>
            <a:r>
              <a:rPr lang="zh-TW" altLang="en-US" dirty="0" smtClean="0"/>
              <a:t>中</a:t>
            </a:r>
          </a:p>
          <a:p>
            <a:r>
              <a:rPr lang="en-US" altLang="zh-TW" dirty="0" smtClean="0"/>
              <a:t>$ </a:t>
            </a:r>
            <a:r>
              <a:rPr lang="en-US" altLang="zh-TW" dirty="0" err="1" smtClean="0"/>
              <a:t>mkdir</a:t>
            </a:r>
            <a:r>
              <a:rPr lang="en-US" altLang="zh-TW" dirty="0" smtClean="0"/>
              <a:t> /</a:t>
            </a:r>
            <a:r>
              <a:rPr lang="en-US" altLang="zh-TW" dirty="0" err="1" smtClean="0"/>
              <a:t>tmp</a:t>
            </a:r>
            <a:r>
              <a:rPr lang="en-US" altLang="zh-TW" dirty="0" smtClean="0"/>
              <a:t>/upper; </a:t>
            </a:r>
            <a:r>
              <a:rPr lang="en-US" altLang="zh-TW" dirty="0" err="1" smtClean="0"/>
              <a:t>cp</a:t>
            </a:r>
            <a:r>
              <a:rPr lang="en-US" altLang="zh-TW" dirty="0" smtClean="0"/>
              <a:t> -a /</a:t>
            </a:r>
            <a:r>
              <a:rPr lang="en-US" altLang="zh-TW" dirty="0" err="1" smtClean="0"/>
              <a:t>etc</a:t>
            </a:r>
            <a:r>
              <a:rPr lang="en-US" altLang="zh-TW" dirty="0" smtClean="0"/>
              <a:t>/[^a-z]* /</a:t>
            </a:r>
            <a:r>
              <a:rPr lang="en-US" altLang="zh-TW" dirty="0" err="1" smtClean="0"/>
              <a:t>tmp</a:t>
            </a:r>
            <a:r>
              <a:rPr lang="en-US" altLang="zh-TW" dirty="0" smtClean="0"/>
              <a:t>/upper</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AA5325-BE31-4085-8652-0D6D168A620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07350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7625" marR="47625" algn="ctr">
              <a:spcBef>
                <a:spcPts val="375"/>
              </a:spcBef>
              <a:spcAft>
                <a:spcPts val="375"/>
              </a:spcAft>
            </a:pPr>
            <a:r>
              <a:rPr lang="zh-TW"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變數設定方式</a:t>
            </a:r>
            <a:endParaRPr lang="zh-TW" altLang="zh-TW" sz="1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marL="47625" marR="47625" algn="ctr">
              <a:spcBef>
                <a:spcPts val="375"/>
              </a:spcBef>
              <a:spcAft>
                <a:spcPts val="375"/>
              </a:spcAft>
            </a:pPr>
            <a:r>
              <a:rPr lang="zh-TW"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說明</a:t>
            </a:r>
            <a:endParaRPr lang="zh-TW" altLang="zh-TW" sz="1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marL="47625" marR="47625">
              <a:spcBef>
                <a:spcPts val="375"/>
              </a:spcBef>
              <a:spcAft>
                <a:spcPts val="375"/>
              </a:spcAft>
            </a:pPr>
            <a:r>
              <a:rPr lang="en-US" altLang="zh-TW" sz="1200" u="sng" kern="0" dirty="0" smtClean="0">
                <a:solidFill>
                  <a:srgbClr val="252525"/>
                </a:solidFill>
                <a:effectLst/>
                <a:latin typeface="細明體" panose="02020509000000000000" pitchFamily="49" charset="-120"/>
                <a:ea typeface="新細明體" panose="02020500000000000000" pitchFamily="18"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關鍵字</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en-US"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
            </a:r>
            <a:br>
              <a:rPr lang="en-US"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b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關鍵字</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endParaRPr lang="zh-TW" altLang="zh-TW" sz="1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marL="47625" marR="47625">
              <a:spcBef>
                <a:spcPts val="375"/>
              </a:spcBef>
              <a:spcAft>
                <a:spcPts val="375"/>
              </a:spcAft>
            </a:pPr>
            <a:r>
              <a:rPr lang="zh-TW"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若變數內容從頭開始的資料符合『關鍵字』，則將符合的最短資料刪除</a:t>
            </a:r>
            <a:r>
              <a:rPr lang="en-US"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r>
            <a:br>
              <a:rPr lang="en-US"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zh-TW"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若變數內容從頭開始的資料符合『關鍵字』，則將符合的最長資料刪除</a:t>
            </a:r>
            <a:endParaRPr lang="zh-TW" altLang="zh-TW" sz="1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marL="47625" marR="47625">
              <a:spcBef>
                <a:spcPts val="375"/>
              </a:spcBef>
              <a:spcAft>
                <a:spcPts val="375"/>
              </a:spcAft>
            </a:pPr>
            <a:r>
              <a:rPr lang="en-US" altLang="zh-TW" sz="1200" u="sng" kern="0" dirty="0" smtClean="0">
                <a:solidFill>
                  <a:srgbClr val="252525"/>
                </a:solidFill>
                <a:effectLst/>
                <a:latin typeface="細明體" panose="02020509000000000000" pitchFamily="49" charset="-120"/>
                <a:ea typeface="新細明體" panose="02020500000000000000" pitchFamily="18"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關鍵字</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en-US"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
            </a:r>
            <a:br>
              <a:rPr lang="en-US"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b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關鍵字</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endParaRPr lang="zh-TW" altLang="zh-TW" sz="1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marL="47625" marR="47625">
              <a:spcBef>
                <a:spcPts val="375"/>
              </a:spcBef>
              <a:spcAft>
                <a:spcPts val="375"/>
              </a:spcAft>
            </a:pPr>
            <a:r>
              <a:rPr lang="zh-TW"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若變數內容從尾向前的資料符合『關鍵字』，則將符合的最短資料刪除</a:t>
            </a:r>
            <a:r>
              <a:rPr lang="en-US"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r>
            <a:br>
              <a:rPr lang="en-US"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zh-TW"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若變數內容從尾向前的資料符合『關鍵字』，則將符合的最長資料刪除</a:t>
            </a:r>
            <a:endParaRPr lang="zh-TW" altLang="zh-TW" sz="1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marL="47625" marR="47625">
              <a:spcBef>
                <a:spcPts val="375"/>
              </a:spcBef>
              <a:spcAft>
                <a:spcPts val="375"/>
              </a:spcAft>
            </a:pPr>
            <a:r>
              <a:rPr lang="en-US" altLang="zh-TW" sz="1200" u="sng" kern="0" dirty="0" smtClean="0">
                <a:solidFill>
                  <a:srgbClr val="252525"/>
                </a:solidFill>
                <a:effectLst/>
                <a:latin typeface="細明體" panose="02020509000000000000" pitchFamily="49" charset="-120"/>
                <a:ea typeface="新細明體" panose="02020500000000000000" pitchFamily="18"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舊字串</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新字串</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en-US"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
            </a:r>
            <a:br>
              <a:rPr lang="en-US"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b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舊字串</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altLang="zh-TW" sz="1200"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新字串</a:t>
            </a:r>
            <a:r>
              <a:rPr lang="en-US" altLang="zh-TW" sz="1200" u="sng" kern="0" dirty="0" smtClea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endParaRPr lang="zh-TW" altLang="zh-TW" sz="1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marL="47625" marR="47625">
              <a:spcBef>
                <a:spcPts val="375"/>
              </a:spcBef>
              <a:spcAft>
                <a:spcPts val="375"/>
              </a:spcAft>
            </a:pPr>
            <a:r>
              <a:rPr lang="zh-TW"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若變數內容符合『舊字串』則『第一個舊字串會被新字串取代』</a:t>
            </a:r>
            <a:r>
              <a:rPr lang="en-US"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r>
            <a:br>
              <a:rPr lang="en-US"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zh-TW" altLang="zh-TW" sz="1200" kern="0" dirty="0" smtClea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若變數內容符合『舊字串』則『全部的舊字串會被新字串取代』</a:t>
            </a:r>
            <a:endParaRPr lang="zh-TW" altLang="zh-TW" sz="1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1113284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no?50</a:t>
            </a:r>
          </a:p>
          <a:p>
            <a:r>
              <a:rPr lang="en-US" altLang="zh-TW" smtClean="0"/>
              <a:t>no pass</a:t>
            </a:r>
          </a:p>
          <a:p>
            <a:r>
              <a:rPr lang="en-US" altLang="zh-TW" smtClean="0"/>
              <a:t>bigred@gw:~$ cat t1</a:t>
            </a:r>
          </a:p>
          <a:p>
            <a:r>
              <a:rPr lang="en-US" altLang="zh-TW" smtClean="0"/>
              <a:t>#! /bin/bash</a:t>
            </a:r>
          </a:p>
          <a:p>
            <a:r>
              <a:rPr lang="en-US" altLang="zh-TW" smtClean="0"/>
              <a:t>clear</a:t>
            </a:r>
          </a:p>
          <a:p>
            <a:r>
              <a:rPr lang="en-US" altLang="zh-TW" smtClean="0"/>
              <a:t>read  -p  "no?"  ans</a:t>
            </a:r>
          </a:p>
          <a:p>
            <a:r>
              <a:rPr lang="en-US" altLang="zh-TW" smtClean="0"/>
              <a:t>if  [ ${ans}  -le  60 ] ;then</a:t>
            </a:r>
          </a:p>
          <a:p>
            <a:r>
              <a:rPr lang="en-US" altLang="zh-TW" smtClean="0"/>
              <a:t>echo  "no pass"</a:t>
            </a:r>
          </a:p>
          <a:p>
            <a:r>
              <a:rPr lang="en-US" altLang="zh-TW" smtClean="0"/>
              <a:t>fi</a:t>
            </a:r>
          </a:p>
          <a:p>
            <a:r>
              <a:rPr lang="en-US" altLang="zh-TW" smtClean="0"/>
              <a:t>bigred@gw:~$</a:t>
            </a:r>
          </a:p>
          <a:p>
            <a:endParaRPr lang="en-US" altLang="zh-TW" smtClean="0"/>
          </a:p>
          <a:p>
            <a:endParaRPr lang="zh-TW" altLang="en-US"/>
          </a:p>
        </p:txBody>
      </p:sp>
      <p:sp>
        <p:nvSpPr>
          <p:cNvPr id="4" name="投影片編號版面配置區 3"/>
          <p:cNvSpPr>
            <a:spLocks noGrp="1"/>
          </p:cNvSpPr>
          <p:nvPr>
            <p:ph type="sldNum" sz="quarter" idx="10"/>
          </p:nvPr>
        </p:nvSpPr>
        <p:spPr/>
        <p:txBody>
          <a:bodyPr/>
          <a:lstStyle/>
          <a:p>
            <a:fld id="{FCEFB86D-4AED-4931-9179-744333E78AF4}" type="slidenum">
              <a:rPr lang="zh-TW" altLang="en-US" smtClean="0"/>
              <a:t>32</a:t>
            </a:fld>
            <a:endParaRPr lang="zh-TW" altLang="en-US"/>
          </a:p>
        </p:txBody>
      </p:sp>
    </p:spTree>
    <p:extLst>
      <p:ext uri="{BB962C8B-B14F-4D97-AF65-F5344CB8AC3E}">
        <p14:creationId xmlns:p14="http://schemas.microsoft.com/office/powerpoint/2010/main" val="80836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no?66</a:t>
            </a:r>
          </a:p>
          <a:p>
            <a:r>
              <a:rPr lang="en-US" altLang="zh-TW" smtClean="0"/>
              <a:t>pass</a:t>
            </a:r>
          </a:p>
          <a:p>
            <a:r>
              <a:rPr lang="en-US" altLang="zh-TW" smtClean="0"/>
              <a:t>bigred@gw:~$ cat t2</a:t>
            </a:r>
          </a:p>
          <a:p>
            <a:r>
              <a:rPr lang="en-US" altLang="zh-TW" smtClean="0"/>
              <a:t>#! /bin/bash</a:t>
            </a:r>
          </a:p>
          <a:p>
            <a:r>
              <a:rPr lang="en-US" altLang="zh-TW" smtClean="0"/>
              <a:t>clear</a:t>
            </a:r>
          </a:p>
          <a:p>
            <a:r>
              <a:rPr lang="en-US" altLang="zh-TW" smtClean="0"/>
              <a:t>read  -p  "no?"  ans</a:t>
            </a:r>
          </a:p>
          <a:p>
            <a:r>
              <a:rPr lang="en-US" altLang="zh-TW" smtClean="0"/>
              <a:t>if  [ ${ans}  -le  60 ] ;then</a:t>
            </a:r>
          </a:p>
          <a:p>
            <a:r>
              <a:rPr lang="en-US" altLang="zh-TW" smtClean="0"/>
              <a:t>echo  "no pass"</a:t>
            </a:r>
          </a:p>
          <a:p>
            <a:r>
              <a:rPr lang="en-US" altLang="zh-TW" smtClean="0"/>
              <a:t>else</a:t>
            </a:r>
          </a:p>
          <a:p>
            <a:r>
              <a:rPr lang="en-US" altLang="zh-TW" smtClean="0"/>
              <a:t>echo "pass"</a:t>
            </a:r>
          </a:p>
          <a:p>
            <a:r>
              <a:rPr lang="en-US" altLang="zh-TW" smtClean="0"/>
              <a:t>fi</a:t>
            </a:r>
          </a:p>
          <a:p>
            <a:r>
              <a:rPr lang="en-US" altLang="zh-TW" smtClean="0"/>
              <a:t>bigred@gw:~$</a:t>
            </a:r>
          </a:p>
          <a:p>
            <a:endParaRPr lang="zh-TW" altLang="en-US"/>
          </a:p>
        </p:txBody>
      </p:sp>
      <p:sp>
        <p:nvSpPr>
          <p:cNvPr id="4" name="投影片編號版面配置區 3"/>
          <p:cNvSpPr>
            <a:spLocks noGrp="1"/>
          </p:cNvSpPr>
          <p:nvPr>
            <p:ph type="sldNum" sz="quarter" idx="10"/>
          </p:nvPr>
        </p:nvSpPr>
        <p:spPr/>
        <p:txBody>
          <a:bodyPr/>
          <a:lstStyle/>
          <a:p>
            <a:fld id="{FCEFB86D-4AED-4931-9179-744333E78AF4}" type="slidenum">
              <a:rPr lang="zh-TW" altLang="en-US" smtClean="0"/>
              <a:t>33</a:t>
            </a:fld>
            <a:endParaRPr lang="zh-TW" altLang="en-US"/>
          </a:p>
        </p:txBody>
      </p:sp>
    </p:spTree>
    <p:extLst>
      <p:ext uri="{BB962C8B-B14F-4D97-AF65-F5344CB8AC3E}">
        <p14:creationId xmlns:p14="http://schemas.microsoft.com/office/powerpoint/2010/main" val="1624395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bigred@gw:~$ ./t4</a:t>
            </a:r>
          </a:p>
          <a:p>
            <a:r>
              <a:rPr lang="en-US" altLang="zh-TW" smtClean="0"/>
              <a:t>no?40</a:t>
            </a:r>
          </a:p>
          <a:p>
            <a:r>
              <a:rPr lang="en-US" altLang="zh-TW" smtClean="0"/>
              <a:t>no pass</a:t>
            </a:r>
          </a:p>
          <a:p>
            <a:r>
              <a:rPr lang="en-US" altLang="zh-TW" smtClean="0"/>
              <a:t>bigred@gw:~$ ./t4</a:t>
            </a:r>
          </a:p>
          <a:p>
            <a:r>
              <a:rPr lang="en-US" altLang="zh-TW" smtClean="0"/>
              <a:t>no?66</a:t>
            </a:r>
          </a:p>
          <a:p>
            <a:r>
              <a:rPr lang="en-US" altLang="zh-TW" smtClean="0"/>
              <a:t>grade  B</a:t>
            </a:r>
          </a:p>
          <a:p>
            <a:r>
              <a:rPr lang="en-US" altLang="zh-TW" smtClean="0"/>
              <a:t>bigred@gw:~$ ./t4</a:t>
            </a:r>
          </a:p>
          <a:p>
            <a:r>
              <a:rPr lang="en-US" altLang="zh-TW" smtClean="0"/>
              <a:t>no?88</a:t>
            </a:r>
          </a:p>
          <a:p>
            <a:r>
              <a:rPr lang="en-US" altLang="zh-TW" smtClean="0"/>
              <a:t>grade B plus</a:t>
            </a:r>
          </a:p>
          <a:p>
            <a:r>
              <a:rPr lang="en-US" altLang="zh-TW" smtClean="0"/>
              <a:t>bigred@gw:~$ ./t4</a:t>
            </a:r>
          </a:p>
          <a:p>
            <a:r>
              <a:rPr lang="en-US" altLang="zh-TW" smtClean="0"/>
              <a:t>no?99</a:t>
            </a:r>
          </a:p>
          <a:p>
            <a:r>
              <a:rPr lang="en-US" altLang="zh-TW" smtClean="0"/>
              <a:t>grade  A</a:t>
            </a:r>
          </a:p>
          <a:p>
            <a:r>
              <a:rPr lang="en-US" altLang="zh-TW" smtClean="0"/>
              <a:t>bigred@gw:~$ cat t4</a:t>
            </a:r>
          </a:p>
          <a:p>
            <a:r>
              <a:rPr lang="en-US" altLang="zh-TW" smtClean="0"/>
              <a:t>#! /bin/bash</a:t>
            </a:r>
          </a:p>
          <a:p>
            <a:endParaRPr lang="en-US" altLang="zh-TW" smtClean="0"/>
          </a:p>
          <a:p>
            <a:r>
              <a:rPr lang="en-US" altLang="zh-TW" smtClean="0"/>
              <a:t>read  -p  "no?"  ans</a:t>
            </a:r>
          </a:p>
          <a:p>
            <a:r>
              <a:rPr lang="en-US" altLang="zh-TW" smtClean="0"/>
              <a:t>if  [ ${ans}  -le  60 ] ;then</a:t>
            </a:r>
          </a:p>
          <a:p>
            <a:r>
              <a:rPr lang="en-US" altLang="zh-TW" smtClean="0"/>
              <a:t>echo  "no pass"</a:t>
            </a:r>
          </a:p>
          <a:p>
            <a:r>
              <a:rPr lang="en-US" altLang="zh-TW" smtClean="0"/>
              <a:t>elif   [ ${ans}  -le  80 ] ; then</a:t>
            </a:r>
          </a:p>
          <a:p>
            <a:r>
              <a:rPr lang="en-US" altLang="zh-TW" smtClean="0"/>
              <a:t>   echo  "grade  B"</a:t>
            </a:r>
          </a:p>
          <a:p>
            <a:r>
              <a:rPr lang="en-US" altLang="zh-TW" smtClean="0"/>
              <a:t>elif   [ ${ans}   -le  90 ] ; then</a:t>
            </a:r>
          </a:p>
          <a:p>
            <a:r>
              <a:rPr lang="en-US" altLang="zh-TW" smtClean="0"/>
              <a:t>    echo  "grade B plus"</a:t>
            </a:r>
          </a:p>
          <a:p>
            <a:r>
              <a:rPr lang="en-US" altLang="zh-TW" smtClean="0"/>
              <a:t>else</a:t>
            </a:r>
          </a:p>
          <a:p>
            <a:r>
              <a:rPr lang="en-US" altLang="zh-TW" smtClean="0"/>
              <a:t>echo "grade  A"</a:t>
            </a:r>
          </a:p>
          <a:p>
            <a:r>
              <a:rPr lang="en-US" altLang="zh-TW" smtClean="0"/>
              <a:t>fi</a:t>
            </a:r>
          </a:p>
          <a:p>
            <a:r>
              <a:rPr lang="en-US" altLang="zh-TW" smtClean="0"/>
              <a:t>bigred@gw:~$</a:t>
            </a:r>
          </a:p>
          <a:p>
            <a:endParaRPr lang="zh-TW" altLang="en-US"/>
          </a:p>
        </p:txBody>
      </p:sp>
      <p:sp>
        <p:nvSpPr>
          <p:cNvPr id="4" name="投影片編號版面配置區 3"/>
          <p:cNvSpPr>
            <a:spLocks noGrp="1"/>
          </p:cNvSpPr>
          <p:nvPr>
            <p:ph type="sldNum" sz="quarter" idx="10"/>
          </p:nvPr>
        </p:nvSpPr>
        <p:spPr/>
        <p:txBody>
          <a:bodyPr/>
          <a:lstStyle/>
          <a:p>
            <a:fld id="{FCEFB86D-4AED-4931-9179-744333E78AF4}" type="slidenum">
              <a:rPr lang="zh-TW" altLang="en-US" smtClean="0"/>
              <a:t>34</a:t>
            </a:fld>
            <a:endParaRPr lang="zh-TW" altLang="en-US"/>
          </a:p>
        </p:txBody>
      </p:sp>
    </p:spTree>
    <p:extLst>
      <p:ext uri="{BB962C8B-B14F-4D97-AF65-F5344CB8AC3E}">
        <p14:creationId xmlns:p14="http://schemas.microsoft.com/office/powerpoint/2010/main" val="2296374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bigred@gw:~$ ./t3</a:t>
            </a:r>
          </a:p>
          <a:p>
            <a:r>
              <a:rPr lang="en-US" altLang="zh-TW" smtClean="0"/>
              <a:t>no?55</a:t>
            </a:r>
          </a:p>
          <a:p>
            <a:r>
              <a:rPr lang="en-US" altLang="zh-TW" smtClean="0"/>
              <a:t>no pass</a:t>
            </a:r>
          </a:p>
          <a:p>
            <a:r>
              <a:rPr lang="en-US" altLang="zh-TW" smtClean="0"/>
              <a:t>bigred@gw:~$ ./t3</a:t>
            </a:r>
          </a:p>
          <a:p>
            <a:r>
              <a:rPr lang="en-US" altLang="zh-TW" smtClean="0"/>
              <a:t>no?77</a:t>
            </a:r>
          </a:p>
          <a:p>
            <a:r>
              <a:rPr lang="en-US" altLang="zh-TW" smtClean="0"/>
              <a:t>grade  B</a:t>
            </a:r>
          </a:p>
          <a:p>
            <a:r>
              <a:rPr lang="en-US" altLang="zh-TW" smtClean="0"/>
              <a:t>bigred@gw:~$ ./t3</a:t>
            </a:r>
          </a:p>
          <a:p>
            <a:r>
              <a:rPr lang="en-US" altLang="zh-TW" smtClean="0"/>
              <a:t>no?94</a:t>
            </a:r>
          </a:p>
          <a:p>
            <a:r>
              <a:rPr lang="en-US" altLang="zh-TW" smtClean="0"/>
              <a:t>grade  A</a:t>
            </a:r>
          </a:p>
          <a:p>
            <a:r>
              <a:rPr lang="en-US" altLang="zh-TW" smtClean="0"/>
              <a:t>bigred@gw:~$ cat t3</a:t>
            </a:r>
          </a:p>
          <a:p>
            <a:r>
              <a:rPr lang="en-US" altLang="zh-TW" smtClean="0"/>
              <a:t>#! /bin/bash</a:t>
            </a:r>
          </a:p>
          <a:p>
            <a:endParaRPr lang="en-US" altLang="zh-TW" smtClean="0"/>
          </a:p>
          <a:p>
            <a:r>
              <a:rPr lang="en-US" altLang="zh-TW" smtClean="0"/>
              <a:t>read  -p  "no?"  ans</a:t>
            </a:r>
          </a:p>
          <a:p>
            <a:r>
              <a:rPr lang="en-US" altLang="zh-TW" smtClean="0"/>
              <a:t>if  [ ${ans}  -le  60 ] ;then</a:t>
            </a:r>
          </a:p>
          <a:p>
            <a:r>
              <a:rPr lang="en-US" altLang="zh-TW" smtClean="0"/>
              <a:t>echo  "no pass"</a:t>
            </a:r>
          </a:p>
          <a:p>
            <a:r>
              <a:rPr lang="en-US" altLang="zh-TW" smtClean="0"/>
              <a:t>elif   [ ${ans}  -le  90 ] ; then</a:t>
            </a:r>
          </a:p>
          <a:p>
            <a:r>
              <a:rPr lang="en-US" altLang="zh-TW" smtClean="0"/>
              <a:t>   echo  "grade  B"</a:t>
            </a:r>
          </a:p>
          <a:p>
            <a:r>
              <a:rPr lang="en-US" altLang="zh-TW" smtClean="0"/>
              <a:t>else</a:t>
            </a:r>
          </a:p>
          <a:p>
            <a:r>
              <a:rPr lang="en-US" altLang="zh-TW" smtClean="0"/>
              <a:t>echo "grade  A"</a:t>
            </a:r>
          </a:p>
          <a:p>
            <a:r>
              <a:rPr lang="en-US" altLang="zh-TW" smtClean="0"/>
              <a:t>fi</a:t>
            </a:r>
          </a:p>
          <a:p>
            <a:r>
              <a:rPr lang="en-US" altLang="zh-TW" smtClean="0"/>
              <a:t>bigred@gw:~$</a:t>
            </a:r>
          </a:p>
          <a:p>
            <a:endParaRPr lang="zh-TW" altLang="en-US"/>
          </a:p>
        </p:txBody>
      </p:sp>
      <p:sp>
        <p:nvSpPr>
          <p:cNvPr id="4" name="投影片編號版面配置區 3"/>
          <p:cNvSpPr>
            <a:spLocks noGrp="1"/>
          </p:cNvSpPr>
          <p:nvPr>
            <p:ph type="sldNum" sz="quarter" idx="10"/>
          </p:nvPr>
        </p:nvSpPr>
        <p:spPr/>
        <p:txBody>
          <a:bodyPr/>
          <a:lstStyle/>
          <a:p>
            <a:fld id="{FCEFB86D-4AED-4931-9179-744333E78AF4}" type="slidenum">
              <a:rPr lang="zh-TW" altLang="en-US" smtClean="0"/>
              <a:t>35</a:t>
            </a:fld>
            <a:endParaRPr lang="zh-TW" altLang="en-US"/>
          </a:p>
        </p:txBody>
      </p:sp>
    </p:spTree>
    <p:extLst>
      <p:ext uri="{BB962C8B-B14F-4D97-AF65-F5344CB8AC3E}">
        <p14:creationId xmlns:p14="http://schemas.microsoft.com/office/powerpoint/2010/main" val="2371622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https://ryanstutorials.net/bash-scripting-tutorial/bash-loops.php#while</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AA5325-BE31-4085-8652-0D6D168A620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1824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https://ryanstutorials.net/bash-scripting-tutorial/bash-loops.php#until</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AA5325-BE31-4085-8652-0D6D168A620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07001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Shell</a:t>
            </a:r>
            <a:r>
              <a:rPr lang="zh-TW" altLang="en-US" sz="1200" b="0" i="0" kern="1200" dirty="0" smtClean="0">
                <a:solidFill>
                  <a:schemeClr val="tx1"/>
                </a:solidFill>
                <a:effectLst/>
                <a:latin typeface="+mn-lt"/>
                <a:ea typeface="+mn-ea"/>
                <a:cs typeface="+mn-cs"/>
              </a:rPr>
              <a:t>是一種腳本語言，那麽，就必須有解釋器來執行這些腳本。 </a:t>
            </a:r>
            <a:r>
              <a:rPr lang="en-US" altLang="zh-TW" sz="1200" b="0" i="0" kern="1200" dirty="0" smtClean="0">
                <a:solidFill>
                  <a:schemeClr val="tx1"/>
                </a:solidFill>
                <a:effectLst/>
                <a:latin typeface="+mn-lt"/>
                <a:ea typeface="+mn-ea"/>
                <a:cs typeface="+mn-cs"/>
              </a:rPr>
              <a:t>Unix/Linux</a:t>
            </a:r>
            <a:r>
              <a:rPr lang="zh-TW" altLang="en-US" sz="1200" b="0" i="0" kern="1200" dirty="0" smtClean="0">
                <a:solidFill>
                  <a:schemeClr val="tx1"/>
                </a:solidFill>
                <a:effectLst/>
                <a:latin typeface="+mn-lt"/>
                <a:ea typeface="+mn-ea"/>
                <a:cs typeface="+mn-cs"/>
              </a:rPr>
              <a:t>上常見的</a:t>
            </a:r>
            <a:r>
              <a:rPr lang="en-US" altLang="zh-TW" sz="1200" b="0" i="0" kern="1200" dirty="0" smtClean="0">
                <a:solidFill>
                  <a:schemeClr val="tx1"/>
                </a:solidFill>
                <a:effectLst/>
                <a:latin typeface="+mn-lt"/>
                <a:ea typeface="+mn-ea"/>
                <a:cs typeface="+mn-cs"/>
              </a:rPr>
              <a:t>Shell</a:t>
            </a:r>
            <a:r>
              <a:rPr lang="zh-TW" altLang="en-US" sz="1200" b="0" i="0" kern="1200" dirty="0" smtClean="0">
                <a:solidFill>
                  <a:schemeClr val="tx1"/>
                </a:solidFill>
                <a:effectLst/>
                <a:latin typeface="+mn-lt"/>
                <a:ea typeface="+mn-ea"/>
                <a:cs typeface="+mn-cs"/>
              </a:rPr>
              <a:t>腳本解釋器有</a:t>
            </a:r>
            <a:r>
              <a:rPr lang="en-US" altLang="zh-TW" sz="1200" b="0" i="0" kern="1200" dirty="0" smtClean="0">
                <a:solidFill>
                  <a:schemeClr val="tx1"/>
                </a:solidFill>
                <a:effectLst/>
                <a:latin typeface="+mn-lt"/>
                <a:ea typeface="+mn-ea"/>
                <a:cs typeface="+mn-cs"/>
              </a:rPr>
              <a:t>bash</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sh</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csh</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ksh</a:t>
            </a:r>
            <a:r>
              <a:rPr lang="zh-TW" altLang="en-US" sz="1200" b="0" i="0" kern="1200" dirty="0" smtClean="0">
                <a:solidFill>
                  <a:schemeClr val="tx1"/>
                </a:solidFill>
                <a:effectLst/>
                <a:latin typeface="+mn-lt"/>
                <a:ea typeface="+mn-ea"/>
                <a:cs typeface="+mn-cs"/>
              </a:rPr>
              <a:t>等，習慣上把它們稱作一種</a:t>
            </a:r>
            <a:r>
              <a:rPr lang="en-US" altLang="zh-TW" sz="1200" b="0" i="0" kern="1200" dirty="0" smtClean="0">
                <a:solidFill>
                  <a:schemeClr val="tx1"/>
                </a:solidFill>
                <a:effectLst/>
                <a:latin typeface="+mn-lt"/>
                <a:ea typeface="+mn-ea"/>
                <a:cs typeface="+mn-cs"/>
              </a:rPr>
              <a:t>Shell</a:t>
            </a:r>
            <a:r>
              <a:rPr lang="zh-TW" altLang="en-US" sz="1200" b="0" i="0" kern="1200" dirty="0" smtClean="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4D9EB-02BE-433B-AF42-55DA0B4DE09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25893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bash shell</a:t>
            </a:r>
            <a:r>
              <a:rPr lang="zh-TW" altLang="en-US" dirty="0" smtClean="0"/>
              <a:t>只支援一維陣列，但引數</a:t>
            </a:r>
            <a:r>
              <a:rPr lang="en-US" altLang="zh-TW" dirty="0" smtClean="0"/>
              <a:t>(0...n)</a:t>
            </a:r>
            <a:r>
              <a:rPr lang="zh-TW" altLang="en-US" dirty="0" smtClean="0"/>
              <a:t>個數沒有限制</a:t>
            </a:r>
          </a:p>
          <a:p>
            <a:endParaRPr lang="zh-TW" altLang="en-US" dirty="0" smtClean="0"/>
          </a:p>
          <a:p>
            <a:r>
              <a:rPr lang="zh-TW" altLang="en-US" dirty="0" smtClean="0"/>
              <a:t>陣列表示方式</a:t>
            </a:r>
          </a:p>
          <a:p>
            <a:r>
              <a:rPr lang="en-US" altLang="zh-TW" dirty="0" smtClean="0"/>
              <a:t>array</a:t>
            </a:r>
            <a:r>
              <a:rPr lang="zh-TW" altLang="en-US" dirty="0" smtClean="0"/>
              <a:t>名稱</a:t>
            </a:r>
            <a:r>
              <a:rPr lang="en-US" altLang="zh-TW" dirty="0" smtClean="0"/>
              <a:t>[0]</a:t>
            </a:r>
          </a:p>
          <a:p>
            <a:r>
              <a:rPr lang="en-US" altLang="zh-TW" dirty="0" smtClean="0"/>
              <a:t>array</a:t>
            </a:r>
            <a:r>
              <a:rPr lang="zh-TW" altLang="en-US" dirty="0" smtClean="0"/>
              <a:t>名稱</a:t>
            </a:r>
            <a:r>
              <a:rPr lang="en-US" altLang="zh-TW" dirty="0" smtClean="0"/>
              <a:t>[1]</a:t>
            </a:r>
          </a:p>
          <a:p>
            <a:r>
              <a:rPr lang="en-US" altLang="zh-TW" dirty="0" smtClean="0"/>
              <a:t>array</a:t>
            </a:r>
            <a:r>
              <a:rPr lang="zh-TW" altLang="en-US" dirty="0" smtClean="0"/>
              <a:t>名稱</a:t>
            </a:r>
            <a:r>
              <a:rPr lang="en-US" altLang="zh-TW" dirty="0" smtClean="0"/>
              <a:t>[2]</a:t>
            </a:r>
          </a:p>
          <a:p>
            <a:r>
              <a:rPr lang="en-US" altLang="zh-TW" dirty="0" smtClean="0"/>
              <a:t>array</a:t>
            </a:r>
            <a:r>
              <a:rPr lang="zh-TW" altLang="en-US" dirty="0" smtClean="0"/>
              <a:t>名稱</a:t>
            </a:r>
            <a:r>
              <a:rPr lang="en-US" altLang="zh-TW" dirty="0" smtClean="0"/>
              <a:t>[3]</a:t>
            </a:r>
          </a:p>
          <a:p>
            <a:r>
              <a:rPr lang="en-US" altLang="zh-TW" dirty="0" smtClean="0"/>
              <a:t>array</a:t>
            </a:r>
            <a:r>
              <a:rPr lang="zh-TW" altLang="en-US" dirty="0" smtClean="0"/>
              <a:t>名稱</a:t>
            </a:r>
            <a:r>
              <a:rPr lang="en-US" altLang="zh-TW" dirty="0" smtClean="0"/>
              <a:t>[4]</a:t>
            </a:r>
          </a:p>
          <a:p>
            <a:r>
              <a:rPr lang="en-US" altLang="zh-TW" dirty="0" smtClean="0"/>
              <a:t>array</a:t>
            </a:r>
            <a:r>
              <a:rPr lang="zh-TW" altLang="en-US" dirty="0" smtClean="0"/>
              <a:t>名稱</a:t>
            </a:r>
            <a:r>
              <a:rPr lang="en-US" altLang="zh-TW" dirty="0" smtClean="0"/>
              <a:t>[5]</a:t>
            </a:r>
          </a:p>
          <a:p>
            <a:r>
              <a:rPr lang="en-US" altLang="zh-TW" dirty="0" smtClean="0"/>
              <a:t>...</a:t>
            </a:r>
          </a:p>
          <a:p>
            <a:r>
              <a:rPr lang="en-US" altLang="zh-TW" dirty="0" smtClean="0"/>
              <a:t>array</a:t>
            </a:r>
            <a:r>
              <a:rPr lang="zh-TW" altLang="en-US" dirty="0" smtClean="0"/>
              <a:t>名稱</a:t>
            </a:r>
            <a:r>
              <a:rPr lang="en-US" altLang="zh-TW" dirty="0" smtClean="0"/>
              <a:t>[n]</a:t>
            </a:r>
          </a:p>
          <a:p>
            <a:endParaRPr lang="en-US" altLang="zh-TW" dirty="0" smtClean="0"/>
          </a:p>
          <a:p>
            <a:r>
              <a:rPr lang="zh-TW" altLang="en-US" dirty="0" smtClean="0"/>
              <a:t>顯示陣列內容</a:t>
            </a:r>
          </a:p>
          <a:p>
            <a:r>
              <a:rPr lang="en-US" altLang="zh-TW" dirty="0" smtClean="0"/>
              <a:t>echo ${array</a:t>
            </a:r>
            <a:r>
              <a:rPr lang="zh-TW" altLang="en-US" dirty="0" smtClean="0"/>
              <a:t>名稱</a:t>
            </a:r>
            <a:r>
              <a:rPr lang="en-US" altLang="zh-TW" dirty="0" smtClean="0"/>
              <a:t>[n]}</a:t>
            </a: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設定陣列內容</a:t>
            </a:r>
          </a:p>
          <a:p>
            <a:r>
              <a:rPr lang="zh-TW" altLang="en-US" dirty="0" smtClean="0"/>
              <a:t>方法一</a:t>
            </a:r>
            <a:r>
              <a:rPr lang="en-US" altLang="zh-TW" dirty="0" smtClean="0"/>
              <a:t>:</a:t>
            </a:r>
          </a:p>
          <a:p>
            <a:r>
              <a:rPr lang="en-US" altLang="zh-TW" dirty="0" smtClean="0"/>
              <a:t>array</a:t>
            </a:r>
            <a:r>
              <a:rPr lang="zh-TW" altLang="en-US" dirty="0" smtClean="0"/>
              <a:t>名稱</a:t>
            </a:r>
            <a:r>
              <a:rPr lang="en-US" altLang="zh-TW" dirty="0" smtClean="0"/>
              <a:t>[0]=var0</a:t>
            </a:r>
            <a:r>
              <a:rPr lang="zh-TW" altLang="en-US" dirty="0" smtClean="0"/>
              <a:t>內容</a:t>
            </a:r>
          </a:p>
          <a:p>
            <a:r>
              <a:rPr lang="en-US" altLang="zh-TW" dirty="0" err="1" smtClean="0"/>
              <a:t>arrya</a:t>
            </a:r>
            <a:r>
              <a:rPr lang="zh-TW" altLang="en-US" dirty="0" smtClean="0"/>
              <a:t>名稱</a:t>
            </a:r>
            <a:r>
              <a:rPr lang="en-US" altLang="zh-TW" dirty="0" smtClean="0"/>
              <a:t>[1]=var1</a:t>
            </a:r>
            <a:r>
              <a:rPr lang="zh-TW" altLang="en-US" dirty="0" smtClean="0"/>
              <a:t>內容</a:t>
            </a:r>
          </a:p>
          <a:p>
            <a:r>
              <a:rPr lang="en-US" altLang="zh-TW" dirty="0" err="1" smtClean="0"/>
              <a:t>arrya</a:t>
            </a:r>
            <a:r>
              <a:rPr lang="zh-TW" altLang="en-US" dirty="0" smtClean="0"/>
              <a:t>名稱</a:t>
            </a:r>
            <a:r>
              <a:rPr lang="en-US" altLang="zh-TW" dirty="0" smtClean="0"/>
              <a:t>[2]=var2</a:t>
            </a:r>
            <a:r>
              <a:rPr lang="zh-TW" altLang="en-US" dirty="0" smtClean="0"/>
              <a:t>內容</a:t>
            </a:r>
          </a:p>
          <a:p>
            <a:r>
              <a:rPr lang="zh-TW" altLang="en-US" dirty="0" smtClean="0"/>
              <a:t>    </a:t>
            </a:r>
            <a:r>
              <a:rPr lang="en-US" altLang="zh-TW" dirty="0" smtClean="0"/>
              <a:t>…</a:t>
            </a:r>
          </a:p>
          <a:p>
            <a:r>
              <a:rPr lang="en-US" altLang="zh-TW" dirty="0" smtClean="0"/>
              <a:t>array</a:t>
            </a:r>
            <a:r>
              <a:rPr lang="zh-TW" altLang="en-US" dirty="0" smtClean="0"/>
              <a:t>名稱</a:t>
            </a:r>
            <a:r>
              <a:rPr lang="en-US" altLang="zh-TW" dirty="0" smtClean="0"/>
              <a:t>[n]=</a:t>
            </a:r>
            <a:r>
              <a:rPr lang="en-US" altLang="zh-TW" dirty="0" err="1" smtClean="0"/>
              <a:t>varN</a:t>
            </a:r>
            <a:r>
              <a:rPr lang="zh-TW" altLang="en-US" dirty="0" smtClean="0"/>
              <a:t>內容</a:t>
            </a:r>
          </a:p>
          <a:p>
            <a:endParaRPr lang="zh-TW" altLang="en-US" dirty="0" smtClean="0"/>
          </a:p>
          <a:p>
            <a:r>
              <a:rPr lang="zh-TW" altLang="en-US" dirty="0" smtClean="0"/>
              <a:t>方法二</a:t>
            </a:r>
            <a:r>
              <a:rPr lang="en-US" altLang="zh-TW" dirty="0" smtClean="0"/>
              <a:t>:</a:t>
            </a:r>
          </a:p>
          <a:p>
            <a:r>
              <a:rPr lang="en-US" altLang="zh-TW" dirty="0" smtClean="0"/>
              <a:t>array</a:t>
            </a:r>
            <a:r>
              <a:rPr lang="zh-TW" altLang="en-US" dirty="0" smtClean="0"/>
              <a:t>名稱</a:t>
            </a:r>
            <a:r>
              <a:rPr lang="en-US" altLang="zh-TW" dirty="0" smtClean="0"/>
              <a:t>=(var0</a:t>
            </a:r>
            <a:r>
              <a:rPr lang="zh-TW" altLang="en-US" dirty="0" smtClean="0"/>
              <a:t>內容 </a:t>
            </a:r>
            <a:r>
              <a:rPr lang="en-US" altLang="zh-TW" dirty="0" smtClean="0"/>
              <a:t>var1</a:t>
            </a:r>
            <a:r>
              <a:rPr lang="zh-TW" altLang="en-US" dirty="0" smtClean="0"/>
              <a:t>內容 </a:t>
            </a:r>
            <a:r>
              <a:rPr lang="en-US" altLang="zh-TW" dirty="0" smtClean="0"/>
              <a:t>var2</a:t>
            </a:r>
            <a:r>
              <a:rPr lang="zh-TW" altLang="en-US" dirty="0" smtClean="0"/>
              <a:t>內容 </a:t>
            </a:r>
            <a:r>
              <a:rPr lang="en-US" altLang="zh-TW" dirty="0" smtClean="0"/>
              <a:t>var3</a:t>
            </a:r>
            <a:r>
              <a:rPr lang="zh-TW" altLang="en-US" dirty="0" smtClean="0"/>
              <a:t>內容 </a:t>
            </a:r>
            <a:r>
              <a:rPr lang="en-US" altLang="zh-TW" dirty="0" smtClean="0"/>
              <a:t>… </a:t>
            </a:r>
            <a:r>
              <a:rPr lang="en-US" altLang="zh-TW" dirty="0" err="1" smtClean="0"/>
              <a:t>varN</a:t>
            </a:r>
            <a:r>
              <a:rPr lang="zh-TW" altLang="en-US" dirty="0" smtClean="0"/>
              <a:t>內容</a:t>
            </a:r>
            <a:r>
              <a:rPr lang="en-US" altLang="zh-TW" dirty="0" smtClean="0"/>
              <a:t>)</a:t>
            </a:r>
          </a:p>
          <a:p>
            <a:endParaRPr lang="en-US" altLang="zh-TW" dirty="0" smtClean="0"/>
          </a:p>
          <a:p>
            <a:r>
              <a:rPr lang="zh-TW" altLang="en-US" dirty="0" smtClean="0"/>
              <a:t>方法三</a:t>
            </a:r>
            <a:r>
              <a:rPr lang="en-US" altLang="zh-TW" dirty="0" smtClean="0"/>
              <a:t>:</a:t>
            </a:r>
          </a:p>
          <a:p>
            <a:r>
              <a:rPr lang="en-US" altLang="zh-TW" dirty="0" smtClean="0"/>
              <a:t>array</a:t>
            </a:r>
            <a:r>
              <a:rPr lang="zh-TW" altLang="en-US" dirty="0" smtClean="0"/>
              <a:t>名稱</a:t>
            </a:r>
            <a:r>
              <a:rPr lang="en-US" altLang="zh-TW" dirty="0" smtClean="0"/>
              <a:t>=([0]=var0</a:t>
            </a:r>
            <a:r>
              <a:rPr lang="zh-TW" altLang="en-US" dirty="0" smtClean="0"/>
              <a:t>內容 </a:t>
            </a:r>
            <a:r>
              <a:rPr lang="en-US" altLang="zh-TW" dirty="0" smtClean="0"/>
              <a:t>[1]=var1</a:t>
            </a:r>
            <a:r>
              <a:rPr lang="zh-TW" altLang="en-US" dirty="0" smtClean="0"/>
              <a:t>內容 </a:t>
            </a:r>
            <a:r>
              <a:rPr lang="en-US" altLang="zh-TW" dirty="0" smtClean="0"/>
              <a:t>[2]=var2</a:t>
            </a:r>
            <a:r>
              <a:rPr lang="zh-TW" altLang="en-US" dirty="0" smtClean="0"/>
              <a:t>內容 </a:t>
            </a:r>
            <a:r>
              <a:rPr lang="en-US" altLang="zh-TW" dirty="0" smtClean="0"/>
              <a:t>… [n]=</a:t>
            </a:r>
            <a:r>
              <a:rPr lang="en-US" altLang="zh-TW" dirty="0" err="1" smtClean="0"/>
              <a:t>varN</a:t>
            </a:r>
            <a:r>
              <a:rPr lang="zh-TW" altLang="en-US" dirty="0" smtClean="0"/>
              <a:t>內容</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AA5325-BE31-4085-8652-0D6D168A620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4603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https://blog.csdn.net/flowingflying/article/details/5101563</a:t>
            </a:r>
            <a:endParaRPr lang="en-US" altLang="zh-TW" dirty="0" smtClean="0"/>
          </a:p>
          <a:p>
            <a:r>
              <a:rPr lang="en-US" altLang="zh-TW" dirty="0" smtClean="0"/>
              <a:t>Linux Bash Shell</a:t>
            </a:r>
            <a:r>
              <a:rPr lang="zh-TW" altLang="en-US" dirty="0" smtClean="0"/>
              <a:t>學習（十二）：流程控制</a:t>
            </a:r>
            <a:r>
              <a:rPr lang="en-US" altLang="zh-TW" dirty="0" smtClean="0"/>
              <a:t>——select</a:t>
            </a:r>
          </a:p>
          <a:p>
            <a:r>
              <a:rPr lang="en-US" altLang="zh-TW" dirty="0" smtClean="0"/>
              <a:t>2009</a:t>
            </a:r>
            <a:r>
              <a:rPr lang="zh-TW" altLang="en-US" dirty="0" smtClean="0"/>
              <a:t>年</a:t>
            </a:r>
            <a:r>
              <a:rPr lang="en-US" altLang="zh-TW" dirty="0" smtClean="0"/>
              <a:t>12</a:t>
            </a:r>
            <a:r>
              <a:rPr lang="zh-TW" altLang="en-US" dirty="0" smtClean="0"/>
              <a:t>月</a:t>
            </a:r>
            <a:r>
              <a:rPr lang="en-US" altLang="zh-TW" dirty="0" smtClean="0"/>
              <a:t>29</a:t>
            </a:r>
            <a:r>
              <a:rPr lang="zh-TW" altLang="en-US" dirty="0" smtClean="0"/>
              <a:t>日 </a:t>
            </a:r>
            <a:r>
              <a:rPr lang="en-US" altLang="zh-TW" dirty="0" smtClean="0"/>
              <a:t>21:57:00</a:t>
            </a:r>
            <a:r>
              <a:rPr lang="zh-TW" altLang="en-US" dirty="0" smtClean="0"/>
              <a:t>　</a:t>
            </a:r>
          </a:p>
          <a:p>
            <a:r>
              <a:rPr lang="zh-TW" altLang="en-US" dirty="0" smtClean="0"/>
              <a:t>本文也即</a:t>
            </a:r>
            <a:r>
              <a:rPr lang="en-US" altLang="zh-TW" dirty="0" smtClean="0"/>
              <a:t>《Learning the bash Shell》3rd Edition</a:t>
            </a:r>
            <a:r>
              <a:rPr lang="zh-TW" altLang="en-US" dirty="0" smtClean="0"/>
              <a:t>的第五章</a:t>
            </a:r>
            <a:r>
              <a:rPr lang="en-US" altLang="zh-TW" dirty="0" smtClean="0"/>
              <a:t>Flow Control</a:t>
            </a:r>
            <a:r>
              <a:rPr lang="zh-TW" altLang="en-US" dirty="0" smtClean="0"/>
              <a:t>之讀書筆記之四，但我們將不限於此。</a:t>
            </a:r>
            <a:r>
              <a:rPr lang="en-US" altLang="zh-TW" dirty="0" smtClean="0"/>
              <a:t>flow control</a:t>
            </a:r>
            <a:r>
              <a:rPr lang="zh-TW" altLang="en-US" dirty="0" smtClean="0"/>
              <a:t>是任何程式設計語言中很常用的部分，也包括了</a:t>
            </a:r>
            <a:r>
              <a:rPr lang="en-US" altLang="zh-TW" dirty="0" smtClean="0"/>
              <a:t>case</a:t>
            </a:r>
            <a:r>
              <a:rPr lang="zh-TW" altLang="en-US" dirty="0" smtClean="0"/>
              <a:t>。在這裡，我們將繼續學習他們。</a:t>
            </a:r>
          </a:p>
          <a:p>
            <a:endParaRPr lang="zh-TW" altLang="en-US" dirty="0" smtClean="0"/>
          </a:p>
          <a:p>
            <a:r>
              <a:rPr lang="zh-TW" altLang="en-US" dirty="0" smtClean="0"/>
              <a:t>　　</a:t>
            </a:r>
            <a:r>
              <a:rPr lang="en-US" altLang="zh-TW" dirty="0" smtClean="0"/>
              <a:t>select</a:t>
            </a:r>
            <a:r>
              <a:rPr lang="zh-TW" altLang="en-US" dirty="0" smtClean="0"/>
              <a:t>和其他流控制不一樣，在</a:t>
            </a:r>
            <a:r>
              <a:rPr lang="en-US" altLang="zh-TW" dirty="0" smtClean="0"/>
              <a:t>C</a:t>
            </a:r>
            <a:r>
              <a:rPr lang="zh-TW" altLang="en-US" dirty="0" smtClean="0"/>
              <a:t>這類變成語言中沒有類似的語句（</a:t>
            </a:r>
            <a:r>
              <a:rPr lang="en-US" altLang="zh-TW" dirty="0" smtClean="0"/>
              <a:t>C</a:t>
            </a:r>
            <a:r>
              <a:rPr lang="zh-TW" altLang="en-US" dirty="0" smtClean="0"/>
              <a:t>中的</a:t>
            </a:r>
            <a:r>
              <a:rPr lang="en-US" altLang="zh-TW" dirty="0" smtClean="0"/>
              <a:t>select</a:t>
            </a:r>
            <a:r>
              <a:rPr lang="zh-TW" altLang="en-US" dirty="0" smtClean="0"/>
              <a:t>用於</a:t>
            </a:r>
            <a:r>
              <a:rPr lang="en-US" altLang="zh-TW" dirty="0" smtClean="0"/>
              <a:t>socket</a:t>
            </a:r>
            <a:r>
              <a:rPr lang="zh-TW" altLang="en-US" dirty="0" smtClean="0"/>
              <a:t>，是完全不同的含義，不是流控制）。格式如下：</a:t>
            </a:r>
          </a:p>
          <a:p>
            <a:endParaRPr lang="zh-TW" altLang="en-US" dirty="0" smtClean="0"/>
          </a:p>
          <a:p>
            <a:r>
              <a:rPr lang="en-US" altLang="zh-TW" dirty="0" smtClean="0"/>
              <a:t>select name   [in   list ] </a:t>
            </a:r>
          </a:p>
          <a:p>
            <a:r>
              <a:rPr lang="en-US" altLang="zh-TW" dirty="0" smtClean="0"/>
              <a:t>do </a:t>
            </a:r>
          </a:p>
          <a:p>
            <a:r>
              <a:rPr lang="en-US" altLang="zh-TW" dirty="0" smtClean="0"/>
              <a:t>    statements that can use  $name... </a:t>
            </a:r>
          </a:p>
          <a:p>
            <a:r>
              <a:rPr lang="en-US" altLang="zh-TW" dirty="0" smtClean="0"/>
              <a:t>done</a:t>
            </a:r>
          </a:p>
          <a:p>
            <a:endParaRPr lang="en-US" altLang="zh-TW" dirty="0" smtClean="0"/>
          </a:p>
          <a:p>
            <a:r>
              <a:rPr lang="zh-TW" altLang="en-US" dirty="0" smtClean="0"/>
              <a:t>　　和</a:t>
            </a:r>
            <a:r>
              <a:rPr lang="en-US" altLang="zh-TW" dirty="0" smtClean="0"/>
              <a:t>for</a:t>
            </a:r>
            <a:r>
              <a:rPr lang="zh-TW" altLang="en-US" dirty="0" smtClean="0"/>
              <a:t>的格式相似，有和</a:t>
            </a:r>
            <a:r>
              <a:rPr lang="en-US" altLang="zh-TW" dirty="0" smtClean="0"/>
              <a:t>for</a:t>
            </a:r>
            <a:r>
              <a:rPr lang="zh-TW" altLang="en-US" dirty="0" smtClean="0"/>
              <a:t>一樣，可以刪除</a:t>
            </a:r>
            <a:r>
              <a:rPr lang="en-US" altLang="zh-TW" dirty="0" smtClean="0"/>
              <a:t>in list</a:t>
            </a:r>
            <a:r>
              <a:rPr lang="zh-TW" altLang="en-US" dirty="0" smtClean="0"/>
              <a:t>，即使用缺省的</a:t>
            </a:r>
            <a:r>
              <a:rPr lang="en-US" altLang="zh-TW" dirty="0" smtClean="0"/>
              <a:t>in $@</a:t>
            </a:r>
            <a:r>
              <a:rPr lang="zh-TW" altLang="en-US" dirty="0" smtClean="0"/>
              <a:t>。通過</a:t>
            </a:r>
            <a:r>
              <a:rPr lang="en-US" altLang="zh-TW" dirty="0" smtClean="0"/>
              <a:t>select</a:t>
            </a:r>
            <a:r>
              <a:rPr lang="zh-TW" altLang="en-US" dirty="0" smtClean="0"/>
              <a:t>，我們很容易創建功能表：</a:t>
            </a:r>
          </a:p>
          <a:p>
            <a:endParaRPr lang="zh-TW" altLang="en-US" dirty="0" smtClean="0"/>
          </a:p>
          <a:p>
            <a:r>
              <a:rPr lang="zh-TW" altLang="en-US" dirty="0" smtClean="0"/>
              <a:t>　　執行時的時候，會根據</a:t>
            </a:r>
            <a:r>
              <a:rPr lang="en-US" altLang="zh-TW" dirty="0" smtClean="0"/>
              <a:t>list</a:t>
            </a:r>
            <a:r>
              <a:rPr lang="zh-TW" altLang="en-US" dirty="0" smtClean="0"/>
              <a:t>給出功能表，使用者選擇之後執行</a:t>
            </a:r>
            <a:r>
              <a:rPr lang="en-US" altLang="zh-TW" dirty="0" smtClean="0"/>
              <a:t>statement</a:t>
            </a:r>
            <a:r>
              <a:rPr lang="zh-TW" altLang="en-US" dirty="0" smtClean="0"/>
              <a:t>，所選擇的，放置在</a:t>
            </a:r>
            <a:r>
              <a:rPr lang="en-US" altLang="zh-TW" dirty="0" smtClean="0"/>
              <a:t>$name</a:t>
            </a:r>
            <a:r>
              <a:rPr lang="zh-TW" altLang="en-US" dirty="0" smtClean="0"/>
              <a:t>，執行完之後，再次給出功能表，等等使用者執行，一直迴圈下去，用戶如果向跳出迴圈，可以使用</a:t>
            </a:r>
            <a:r>
              <a:rPr lang="en-US" altLang="zh-TW" dirty="0" smtClean="0"/>
              <a:t>break</a:t>
            </a:r>
            <a:r>
              <a:rPr lang="zh-TW" altLang="en-US" dirty="0" smtClean="0"/>
              <a:t>，下面是一個基本例子：</a:t>
            </a:r>
          </a:p>
          <a:p>
            <a:endParaRPr lang="zh-TW" altLang="en-US" dirty="0" smtClean="0"/>
          </a:p>
          <a:p>
            <a:r>
              <a:rPr lang="en-US" altLang="zh-TW" dirty="0" smtClean="0"/>
              <a:t># select Test Sample </a:t>
            </a:r>
          </a:p>
          <a:p>
            <a:r>
              <a:rPr lang="en-US" altLang="zh-TW" dirty="0" smtClean="0"/>
              <a:t># Test 1: Basic Usage Test </a:t>
            </a:r>
          </a:p>
          <a:p>
            <a:r>
              <a:rPr lang="en-US" altLang="zh-TW" dirty="0" smtClean="0"/>
              <a:t>function test </a:t>
            </a:r>
          </a:p>
          <a:p>
            <a:r>
              <a:rPr lang="en-US" altLang="zh-TW" dirty="0" smtClean="0"/>
              <a:t>{ </a:t>
            </a:r>
          </a:p>
          <a:p>
            <a:r>
              <a:rPr lang="en-US" altLang="zh-TW" dirty="0" smtClean="0"/>
              <a:t>    echo 'select test 1' </a:t>
            </a:r>
          </a:p>
          <a:p>
            <a:r>
              <a:rPr lang="en-US" altLang="zh-TW" dirty="0" smtClean="0"/>
              <a:t>    </a:t>
            </a:r>
            <a:r>
              <a:rPr lang="en-US" altLang="zh-TW" dirty="0" err="1" smtClean="0"/>
              <a:t>mystack</a:t>
            </a:r>
            <a:r>
              <a:rPr lang="en-US" altLang="zh-TW" dirty="0" smtClean="0"/>
              <a:t>='a 123 red ' </a:t>
            </a:r>
          </a:p>
          <a:p>
            <a:r>
              <a:rPr lang="en-US" altLang="zh-TW" dirty="0" smtClean="0"/>
              <a:t>    select entry in $</a:t>
            </a:r>
            <a:r>
              <a:rPr lang="en-US" altLang="zh-TW" dirty="0" err="1" smtClean="0"/>
              <a:t>mystack</a:t>
            </a:r>
            <a:r>
              <a:rPr lang="en-US" altLang="zh-TW" dirty="0" smtClean="0"/>
              <a:t>; do </a:t>
            </a:r>
          </a:p>
          <a:p>
            <a:r>
              <a:rPr lang="en-US" altLang="zh-TW" dirty="0" smtClean="0"/>
              <a:t>        #</a:t>
            </a:r>
            <a:r>
              <a:rPr lang="zh-TW" altLang="en-US" dirty="0" smtClean="0"/>
              <a:t>如果是有效的選擇，則</a:t>
            </a:r>
            <a:r>
              <a:rPr lang="en-US" altLang="zh-TW" dirty="0" smtClean="0"/>
              <a:t>$entry</a:t>
            </a:r>
            <a:r>
              <a:rPr lang="zh-TW" altLang="en-US" dirty="0" smtClean="0"/>
              <a:t>中帶有</a:t>
            </a:r>
            <a:r>
              <a:rPr lang="en-US" altLang="zh-TW" dirty="0" smtClean="0"/>
              <a:t>list</a:t>
            </a:r>
            <a:r>
              <a:rPr lang="zh-TW" altLang="en-US" dirty="0" smtClean="0"/>
              <a:t>中的值，如果是無效的選擇，則為</a:t>
            </a:r>
            <a:r>
              <a:rPr lang="en-US" altLang="zh-TW" dirty="0" smtClean="0"/>
              <a:t>null</a:t>
            </a:r>
            <a:r>
              <a:rPr lang="zh-TW" altLang="en-US" dirty="0" smtClean="0"/>
              <a:t>，因此經常會根據此判斷選擇是否有效，例如用</a:t>
            </a:r>
            <a:r>
              <a:rPr lang="en-US" altLang="zh-TW" dirty="0" smtClean="0"/>
              <a:t>if [ $entry ]</a:t>
            </a:r>
            <a:r>
              <a:rPr lang="zh-TW" altLang="en-US" dirty="0" smtClean="0"/>
              <a:t>。 </a:t>
            </a:r>
          </a:p>
          <a:p>
            <a:r>
              <a:rPr lang="zh-TW" altLang="en-US" dirty="0" smtClean="0"/>
              <a:t>        </a:t>
            </a:r>
            <a:r>
              <a:rPr lang="en-US" altLang="zh-TW" dirty="0" smtClean="0"/>
              <a:t>if [ $entry ]; then </a:t>
            </a:r>
          </a:p>
          <a:p>
            <a:r>
              <a:rPr lang="en-US" altLang="zh-TW" dirty="0" smtClean="0"/>
              <a:t>            echo "You select the choice '$entry'" </a:t>
            </a:r>
          </a:p>
          <a:p>
            <a:r>
              <a:rPr lang="en-US" altLang="zh-TW" dirty="0" smtClean="0"/>
              <a:t>            break   **</a:t>
            </a:r>
            <a:r>
              <a:rPr lang="zh-TW" altLang="en-US" dirty="0" smtClean="0"/>
              <a:t>注：由於</a:t>
            </a:r>
            <a:r>
              <a:rPr lang="en-US" altLang="zh-TW" dirty="0" smtClean="0"/>
              <a:t>select</a:t>
            </a:r>
            <a:r>
              <a:rPr lang="zh-TW" altLang="en-US" dirty="0" smtClean="0"/>
              <a:t>是個迴圈，通過</a:t>
            </a:r>
            <a:r>
              <a:rPr lang="en-US" altLang="zh-TW" dirty="0" smtClean="0"/>
              <a:t>break</a:t>
            </a:r>
            <a:r>
              <a:rPr lang="zh-TW" altLang="en-US" dirty="0" smtClean="0"/>
              <a:t>來跳出迴圈 </a:t>
            </a:r>
          </a:p>
          <a:p>
            <a:r>
              <a:rPr lang="zh-TW" altLang="en-US" dirty="0" smtClean="0"/>
              <a:t>        </a:t>
            </a:r>
            <a:r>
              <a:rPr lang="en-US" altLang="zh-TW" dirty="0" smtClean="0"/>
              <a:t>else </a:t>
            </a:r>
          </a:p>
          <a:p>
            <a:r>
              <a:rPr lang="en-US" altLang="zh-TW" dirty="0" smtClean="0"/>
              <a:t>            echo "</a:t>
            </a:r>
            <a:r>
              <a:rPr lang="en-US" altLang="zh-TW" dirty="0" err="1" smtClean="0"/>
              <a:t>Invaild</a:t>
            </a:r>
            <a:r>
              <a:rPr lang="en-US" altLang="zh-TW" dirty="0" smtClean="0"/>
              <a:t> selection" </a:t>
            </a:r>
          </a:p>
          <a:p>
            <a:r>
              <a:rPr lang="en-US" altLang="zh-TW" dirty="0" smtClean="0"/>
              <a:t>        fi </a:t>
            </a:r>
          </a:p>
          <a:p>
            <a:r>
              <a:rPr lang="en-US" altLang="zh-TW" dirty="0" smtClean="0"/>
              <a:t>   done </a:t>
            </a:r>
          </a:p>
          <a:p>
            <a:r>
              <a:rPr lang="en-US" altLang="zh-TW" dirty="0" smtClean="0"/>
              <a:t>}</a:t>
            </a:r>
          </a:p>
          <a:p>
            <a:endParaRPr lang="en-US" altLang="zh-TW" dirty="0" smtClean="0"/>
          </a:p>
          <a:p>
            <a:r>
              <a:rPr lang="en-US" altLang="zh-TW" dirty="0" smtClean="0"/>
              <a:t>test</a:t>
            </a:r>
          </a:p>
          <a:p>
            <a:endParaRPr lang="en-US" altLang="zh-TW" dirty="0" smtClean="0"/>
          </a:p>
          <a:p>
            <a:r>
              <a:rPr lang="zh-TW" altLang="en-US" dirty="0" smtClean="0"/>
              <a:t>執行結果 </a:t>
            </a:r>
          </a:p>
          <a:p>
            <a:r>
              <a:rPr lang="en-US" altLang="zh-TW" dirty="0" smtClean="0"/>
              <a:t>$./select-test </a:t>
            </a:r>
          </a:p>
          <a:p>
            <a:r>
              <a:rPr lang="en-US" altLang="zh-TW" dirty="0" smtClean="0"/>
              <a:t>select test 1 **</a:t>
            </a:r>
            <a:r>
              <a:rPr lang="zh-TW" altLang="en-US" dirty="0" smtClean="0"/>
              <a:t>注：下面開始顯示</a:t>
            </a:r>
            <a:r>
              <a:rPr lang="en-US" altLang="zh-TW" dirty="0" smtClean="0"/>
              <a:t>list</a:t>
            </a:r>
            <a:r>
              <a:rPr lang="zh-TW" altLang="en-US" dirty="0" smtClean="0"/>
              <a:t>中元素，並以功能表的方式出現* </a:t>
            </a:r>
          </a:p>
          <a:p>
            <a:r>
              <a:rPr lang="en-US" altLang="zh-TW" dirty="0" smtClean="0"/>
              <a:t>1) a </a:t>
            </a:r>
          </a:p>
          <a:p>
            <a:r>
              <a:rPr lang="en-US" altLang="zh-TW" dirty="0" smtClean="0"/>
              <a:t>2) 123 </a:t>
            </a:r>
          </a:p>
          <a:p>
            <a:r>
              <a:rPr lang="en-US" altLang="zh-TW" dirty="0" smtClean="0"/>
              <a:t>3) red </a:t>
            </a:r>
          </a:p>
          <a:p>
            <a:r>
              <a:rPr lang="en-US" altLang="zh-TW" dirty="0" smtClean="0"/>
              <a:t>#? h **</a:t>
            </a:r>
            <a:r>
              <a:rPr lang="zh-TW" altLang="en-US" dirty="0" smtClean="0"/>
              <a:t>注：出現提示符號</a:t>
            </a:r>
            <a:r>
              <a:rPr lang="en-US" altLang="zh-TW" dirty="0" smtClean="0"/>
              <a:t>#?</a:t>
            </a:r>
            <a:r>
              <a:rPr lang="zh-TW" altLang="en-US" dirty="0" smtClean="0"/>
              <a:t>，等待用戶輸入選擇，如果直接回車，則再次顯示功能表 </a:t>
            </a:r>
          </a:p>
          <a:p>
            <a:r>
              <a:rPr lang="en-US" altLang="zh-TW" dirty="0" err="1" smtClean="0"/>
              <a:t>Invaild</a:t>
            </a:r>
            <a:r>
              <a:rPr lang="en-US" altLang="zh-TW" dirty="0" smtClean="0"/>
              <a:t> selection </a:t>
            </a:r>
          </a:p>
          <a:p>
            <a:r>
              <a:rPr lang="en-US" altLang="zh-TW" dirty="0" smtClean="0"/>
              <a:t>#? 3 </a:t>
            </a:r>
          </a:p>
          <a:p>
            <a:r>
              <a:rPr lang="en-US" altLang="zh-TW" dirty="0" smtClean="0"/>
              <a:t>You select the </a:t>
            </a:r>
            <a:r>
              <a:rPr lang="en-US" altLang="zh-TW" dirty="0" err="1" smtClean="0"/>
              <a:t>chioce</a:t>
            </a:r>
            <a:r>
              <a:rPr lang="en-US" altLang="zh-TW" dirty="0" smtClean="0"/>
              <a:t> 'red'</a:t>
            </a:r>
          </a:p>
          <a:p>
            <a:endParaRPr lang="en-US" altLang="zh-TW" dirty="0" smtClean="0"/>
          </a:p>
          <a:p>
            <a:r>
              <a:rPr lang="zh-TW" altLang="en-US" dirty="0" smtClean="0"/>
              <a:t>　　在</a:t>
            </a:r>
            <a:r>
              <a:rPr lang="en-US" altLang="zh-TW" dirty="0" smtClean="0"/>
              <a:t>Linux Bash Shell</a:t>
            </a:r>
            <a:r>
              <a:rPr lang="zh-TW" altLang="en-US" dirty="0" smtClean="0"/>
              <a:t>學習（五）：特殊檔、別名、選項和參數 中對於提示符，提到了</a:t>
            </a:r>
            <a:r>
              <a:rPr lang="en-US" altLang="zh-TW" dirty="0" smtClean="0"/>
              <a:t>PS1</a:t>
            </a:r>
            <a:r>
              <a:rPr lang="zh-TW" altLang="en-US" dirty="0" smtClean="0"/>
              <a:t>和</a:t>
            </a:r>
            <a:r>
              <a:rPr lang="en-US" altLang="zh-TW" dirty="0" smtClean="0"/>
              <a:t>PS2</a:t>
            </a:r>
            <a:r>
              <a:rPr lang="zh-TW" altLang="en-US" dirty="0" smtClean="0"/>
              <a:t>，在</a:t>
            </a:r>
            <a:r>
              <a:rPr lang="en-US" altLang="zh-TW" dirty="0" smtClean="0"/>
              <a:t>select</a:t>
            </a:r>
            <a:r>
              <a:rPr lang="zh-TW" altLang="en-US" dirty="0" smtClean="0"/>
              <a:t>中，給出的提示符，即上面例子中的</a:t>
            </a:r>
            <a:r>
              <a:rPr lang="en-US" altLang="zh-TW" dirty="0" smtClean="0"/>
              <a:t>#?</a:t>
            </a:r>
            <a:r>
              <a:rPr lang="zh-TW" altLang="en-US" dirty="0" smtClean="0"/>
              <a:t>就是</a:t>
            </a:r>
            <a:r>
              <a:rPr lang="en-US" altLang="zh-TW" dirty="0" smtClean="0"/>
              <a:t>PS3</a:t>
            </a:r>
            <a:r>
              <a:rPr lang="zh-TW" altLang="en-US" dirty="0" smtClean="0"/>
              <a:t>，我們可以在</a:t>
            </a:r>
            <a:r>
              <a:rPr lang="en-US" altLang="zh-TW" dirty="0" smtClean="0"/>
              <a:t>shell</a:t>
            </a:r>
            <a:r>
              <a:rPr lang="zh-TW" altLang="en-US" dirty="0" smtClean="0"/>
              <a:t>中對</a:t>
            </a:r>
            <a:r>
              <a:rPr lang="en-US" altLang="zh-TW" dirty="0" smtClean="0"/>
              <a:t>PS3</a:t>
            </a:r>
            <a:r>
              <a:rPr lang="zh-TW" altLang="en-US" dirty="0" smtClean="0"/>
              <a:t>進行重新定義。例如</a:t>
            </a:r>
            <a:r>
              <a:rPr lang="en-US" altLang="zh-TW" dirty="0" smtClean="0"/>
              <a:t>PS3=”Please select a choice : ”</a:t>
            </a:r>
          </a:p>
          <a:p>
            <a:endParaRPr lang="en-US" altLang="zh-TW" dirty="0" smtClean="0"/>
          </a:p>
          <a:p>
            <a:r>
              <a:rPr lang="zh-TW" altLang="en-US" dirty="0" smtClean="0"/>
              <a:t>執行完</a:t>
            </a:r>
            <a:r>
              <a:rPr lang="en-US" altLang="zh-TW" dirty="0" smtClean="0"/>
              <a:t>statement</a:t>
            </a:r>
            <a:r>
              <a:rPr lang="zh-TW" altLang="en-US" dirty="0" smtClean="0"/>
              <a:t>，將繼續出現提示符，等待下次輸入，如果需要從</a:t>
            </a:r>
            <a:r>
              <a:rPr lang="en-US" altLang="zh-TW" dirty="0" smtClean="0"/>
              <a:t>select</a:t>
            </a:r>
            <a:r>
              <a:rPr lang="zh-TW" altLang="en-US" dirty="0" smtClean="0"/>
              <a:t>的迴圈中退出來，使用</a:t>
            </a:r>
            <a:r>
              <a:rPr lang="en-US" altLang="zh-TW" dirty="0" smtClean="0"/>
              <a:t>break</a:t>
            </a:r>
            <a:r>
              <a:rPr lang="zh-TW" altLang="en-US" dirty="0" smtClean="0"/>
              <a:t>。如果直接鍵入</a:t>
            </a:r>
            <a:r>
              <a:rPr lang="en-US" altLang="zh-TW" dirty="0" smtClean="0"/>
              <a:t>[</a:t>
            </a:r>
            <a:r>
              <a:rPr lang="zh-TW" altLang="en-US" dirty="0" smtClean="0"/>
              <a:t>回車</a:t>
            </a:r>
            <a:r>
              <a:rPr lang="en-US" altLang="zh-TW" dirty="0" smtClean="0"/>
              <a:t>]</a:t>
            </a:r>
            <a:r>
              <a:rPr lang="zh-TW" altLang="en-US" dirty="0" smtClean="0"/>
              <a:t>，則再次顯示功能表。</a:t>
            </a:r>
          </a:p>
          <a:p>
            <a:endParaRPr lang="zh-TW" altLang="en-US" dirty="0" smtClean="0"/>
          </a:p>
          <a:p>
            <a:r>
              <a:rPr lang="zh-TW" altLang="en-US" dirty="0" smtClean="0"/>
              <a:t>　　相關連結</a:t>
            </a:r>
            <a:r>
              <a:rPr lang="en-US" altLang="zh-TW" dirty="0" smtClean="0"/>
              <a:t>: </a:t>
            </a:r>
            <a:r>
              <a:rPr lang="zh-TW" altLang="en-US" dirty="0" smtClean="0"/>
              <a:t>我的</a:t>
            </a:r>
            <a:r>
              <a:rPr lang="en-US" altLang="zh-TW" dirty="0" smtClean="0"/>
              <a:t>Linux</a:t>
            </a:r>
            <a:r>
              <a:rPr lang="zh-TW" altLang="en-US" dirty="0" smtClean="0"/>
              <a:t>操作相關文章</a:t>
            </a:r>
          </a:p>
          <a:p>
            <a:r>
              <a:rPr lang="en-US" altLang="zh-TW" dirty="0" smtClean="0"/>
              <a:t>————————————————</a:t>
            </a:r>
          </a:p>
          <a:p>
            <a:r>
              <a:rPr lang="zh-TW" altLang="en-US" dirty="0" smtClean="0"/>
              <a:t>版權聲明：本文為</a:t>
            </a:r>
            <a:r>
              <a:rPr lang="en-US" altLang="zh-TW" dirty="0" smtClean="0"/>
              <a:t>CSDN</a:t>
            </a:r>
            <a:r>
              <a:rPr lang="zh-TW" altLang="en-US" dirty="0" smtClean="0"/>
              <a:t>博主「愷風」的原創文章，遵循 </a:t>
            </a:r>
            <a:r>
              <a:rPr lang="en-US" altLang="zh-TW" dirty="0" smtClean="0"/>
              <a:t>CC 4.0 BY-SA </a:t>
            </a:r>
            <a:r>
              <a:rPr lang="zh-TW" altLang="en-US" dirty="0" smtClean="0"/>
              <a:t>版權協定，轉載請附上原文出處連結及本聲明。</a:t>
            </a:r>
          </a:p>
          <a:p>
            <a:r>
              <a:rPr lang="zh-TW" altLang="en-US" dirty="0" smtClean="0"/>
              <a:t>原文連結：</a:t>
            </a:r>
            <a:r>
              <a:rPr lang="en-US" altLang="zh-TW" dirty="0" smtClean="0"/>
              <a:t>https://blog.csdn.net/flowingflying/article/details/5101563</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AA5325-BE31-4085-8652-0D6D168A620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704778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dirty="0" smtClean="0">
                <a:effectLst/>
                <a:latin typeface="+mn-lt"/>
                <a:ea typeface="+mn-ea"/>
                <a:cs typeface="+mn-cs"/>
                <a:sym typeface="Calibri"/>
              </a:rPr>
              <a:t>在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中標準的 </a:t>
            </a:r>
            <a:r>
              <a:rPr lang="en-US" altLang="zh-TW" sz="1200" b="0" i="0" dirty="0" smtClean="0">
                <a:effectLst/>
                <a:latin typeface="+mn-lt"/>
                <a:ea typeface="+mn-ea"/>
                <a:cs typeface="+mn-cs"/>
                <a:sym typeface="Calibri"/>
              </a:rPr>
              <a:t>Shell </a:t>
            </a:r>
            <a:r>
              <a:rPr lang="zh-TW" altLang="en-US" sz="1200" b="0" i="0" dirty="0" smtClean="0">
                <a:effectLst/>
                <a:latin typeface="+mn-lt"/>
                <a:ea typeface="+mn-ea"/>
                <a:cs typeface="+mn-cs"/>
                <a:sym typeface="Calibri"/>
              </a:rPr>
              <a:t>為（</a:t>
            </a:r>
            <a:r>
              <a:rPr lang="en-US" altLang="zh-TW" sz="1200" b="0" i="0" dirty="0" smtClean="0">
                <a:effectLst/>
                <a:latin typeface="+mn-lt"/>
                <a:ea typeface="+mn-ea"/>
                <a:cs typeface="+mn-cs"/>
                <a:sym typeface="Calibri"/>
              </a:rPr>
              <a:t>Bourne Again Shell</a:t>
            </a:r>
            <a:r>
              <a:rPr lang="zh-TW" altLang="en-US" sz="1200" b="0" i="0" dirty="0" smtClean="0">
                <a:effectLst/>
                <a:latin typeface="+mn-lt"/>
                <a:ea typeface="+mn-ea"/>
                <a:cs typeface="+mn-cs"/>
                <a:sym typeface="Calibri"/>
              </a:rPr>
              <a:t>），檔案路徑為 </a:t>
            </a:r>
            <a:r>
              <a:rPr lang="en-US" altLang="zh-TW" sz="1200" b="0" i="0" dirty="0" smtClean="0">
                <a:effectLst/>
                <a:latin typeface="+mn-lt"/>
                <a:ea typeface="+mn-ea"/>
                <a:cs typeface="+mn-cs"/>
                <a:sym typeface="Calibri"/>
              </a:rPr>
              <a:t>/bin/</a:t>
            </a:r>
            <a:r>
              <a:rPr lang="en-US" altLang="zh-TW" sz="1200" b="0" i="0" dirty="0" err="1" smtClean="0">
                <a:effectLst/>
                <a:latin typeface="+mn-lt"/>
                <a:ea typeface="+mn-ea"/>
                <a:cs typeface="+mn-cs"/>
                <a:sym typeface="Calibri"/>
              </a:rPr>
              <a:t>sh</a:t>
            </a:r>
            <a:r>
              <a:rPr lang="zh-TW" altLang="en-US" sz="1200" b="0" i="0" dirty="0" smtClean="0">
                <a:effectLst/>
                <a:latin typeface="+mn-lt"/>
                <a:ea typeface="+mn-ea"/>
                <a:cs typeface="+mn-cs"/>
                <a:sym typeface="Calibri"/>
              </a:rPr>
              <a:t>，我們可以透過 </a:t>
            </a:r>
            <a:r>
              <a:rPr lang="en-US" altLang="zh-TW" sz="1200" b="0" i="0" dirty="0" smtClean="0">
                <a:effectLst/>
                <a:latin typeface="+mn-lt"/>
                <a:ea typeface="+mn-ea"/>
                <a:cs typeface="+mn-cs"/>
                <a:sym typeface="Calibri"/>
              </a:rPr>
              <a:t>$ echo $SHELL </a:t>
            </a:r>
            <a:r>
              <a:rPr lang="zh-TW" altLang="en-US" sz="1200" b="0" i="0" dirty="0" smtClean="0">
                <a:effectLst/>
                <a:latin typeface="+mn-lt"/>
                <a:ea typeface="+mn-ea"/>
                <a:cs typeface="+mn-cs"/>
                <a:sym typeface="Calibri"/>
              </a:rPr>
              <a:t>去印出目前使用的 </a:t>
            </a:r>
            <a:r>
              <a:rPr lang="en-US" altLang="zh-TW" sz="1200" b="0" i="0" dirty="0" smtClean="0">
                <a:effectLst/>
                <a:latin typeface="+mn-lt"/>
                <a:ea typeface="+mn-ea"/>
                <a:cs typeface="+mn-cs"/>
                <a:sym typeface="Calibri"/>
              </a:rPr>
              <a:t>shell</a:t>
            </a:r>
          </a:p>
          <a:p>
            <a:r>
              <a:rPr lang="zh-TW" altLang="en-US" sz="1200" b="0" i="0" dirty="0" smtClean="0">
                <a:effectLst/>
                <a:latin typeface="+mn-lt"/>
                <a:ea typeface="+mn-ea"/>
                <a:cs typeface="+mn-cs"/>
                <a:sym typeface="Calibri"/>
              </a:rPr>
              <a:t>其中 </a:t>
            </a:r>
            <a:r>
              <a:rPr lang="en-US" altLang="zh-TW" sz="1200" b="0" i="0" dirty="0" smtClean="0">
                <a:effectLst/>
                <a:latin typeface="+mn-lt"/>
                <a:ea typeface="+mn-ea"/>
                <a:cs typeface="+mn-cs"/>
                <a:sym typeface="Calibri"/>
              </a:rPr>
              <a:t>Shell Script </a:t>
            </a:r>
            <a:r>
              <a:rPr lang="zh-TW" altLang="en-US" sz="1200" b="0" i="0" dirty="0" smtClean="0">
                <a:effectLst/>
                <a:latin typeface="+mn-lt"/>
                <a:ea typeface="+mn-ea"/>
                <a:cs typeface="+mn-cs"/>
                <a:sym typeface="Calibri"/>
              </a:rPr>
              <a:t>為使用 </a:t>
            </a:r>
            <a:r>
              <a:rPr lang="en-US" altLang="zh-TW" sz="1200" b="0" i="0" dirty="0" smtClean="0">
                <a:effectLst/>
                <a:latin typeface="+mn-lt"/>
                <a:ea typeface="+mn-ea"/>
                <a:cs typeface="+mn-cs"/>
                <a:sym typeface="Calibri"/>
              </a:rPr>
              <a:t>shell </a:t>
            </a:r>
            <a:r>
              <a:rPr lang="zh-TW" altLang="en-US" sz="1200" b="0" i="0" dirty="0" smtClean="0">
                <a:effectLst/>
                <a:latin typeface="+mn-lt"/>
                <a:ea typeface="+mn-ea"/>
                <a:cs typeface="+mn-cs"/>
                <a:sym typeface="Calibri"/>
              </a:rPr>
              <a:t>所提供的語法所撰寫的程式碼，其為直譯式不用編譯。可以讓你將複雜或是重複性的指令寫成程式碼檔案</a:t>
            </a:r>
          </a:p>
          <a:p>
            <a:endParaRPr lang="en-US" altLang="zh-TW" sz="1200" b="1" i="0" dirty="0" smtClean="0">
              <a:effectLst/>
              <a:latin typeface="+mn-lt"/>
              <a:ea typeface="+mn-ea"/>
              <a:cs typeface="+mn-cs"/>
              <a:sym typeface="Calibri"/>
            </a:endParaRPr>
          </a:p>
          <a:p>
            <a:endParaRPr lang="en-US" altLang="zh-TW" sz="1200" b="1" i="0" dirty="0" smtClean="0">
              <a:effectLst/>
              <a:latin typeface="+mn-lt"/>
              <a:ea typeface="+mn-ea"/>
              <a:cs typeface="+mn-cs"/>
              <a:sym typeface="Calibri"/>
            </a:endParaRPr>
          </a:p>
          <a:p>
            <a:endParaRPr lang="en-US" altLang="zh-TW" sz="1200" b="1" i="0" dirty="0" smtClean="0">
              <a:effectLst/>
              <a:latin typeface="+mn-lt"/>
              <a:ea typeface="+mn-ea"/>
              <a:cs typeface="+mn-cs"/>
              <a:sym typeface="Calibri"/>
            </a:endParaRPr>
          </a:p>
          <a:p>
            <a:endParaRPr lang="en-US" altLang="zh-TW" sz="1200" b="1" i="0" dirty="0" smtClean="0">
              <a:effectLst/>
              <a:latin typeface="+mn-lt"/>
              <a:ea typeface="+mn-ea"/>
              <a:cs typeface="+mn-cs"/>
              <a:sym typeface="Calibri"/>
            </a:endParaRPr>
          </a:p>
          <a:p>
            <a:r>
              <a:rPr lang="en-US" altLang="zh-TW" sz="1200" b="1" i="0" dirty="0" smtClean="0">
                <a:effectLst/>
                <a:latin typeface="+mn-lt"/>
                <a:ea typeface="+mn-ea"/>
                <a:cs typeface="+mn-cs"/>
                <a:sym typeface="Calibri"/>
              </a:rPr>
              <a:t>GNU</a:t>
            </a:r>
            <a:r>
              <a:rPr lang="zh-TW" altLang="en-US" sz="1200" b="0" i="0" dirty="0" smtClean="0">
                <a:effectLst/>
                <a:latin typeface="+mn-lt"/>
                <a:ea typeface="+mn-ea"/>
                <a:cs typeface="+mn-cs"/>
                <a:sym typeface="Calibri"/>
              </a:rPr>
              <a:t>是一個</a:t>
            </a:r>
            <a:r>
              <a:rPr lang="zh-TW" altLang="en-US" sz="1200" b="0" i="0" u="none" strike="noStrike" dirty="0" smtClean="0">
                <a:effectLst/>
                <a:latin typeface="+mn-lt"/>
                <a:ea typeface="+mn-ea"/>
                <a:cs typeface="+mn-cs"/>
                <a:sym typeface="Calibri"/>
                <a:hlinkClick r:id="rId3" tooltip="自由軟體"/>
              </a:rPr>
              <a:t>自由</a:t>
            </a:r>
            <a:r>
              <a:rPr lang="zh-TW" altLang="en-US" sz="1200" b="0" i="0" dirty="0" smtClean="0">
                <a:effectLst/>
                <a:latin typeface="+mn-lt"/>
                <a:ea typeface="+mn-ea"/>
                <a:cs typeface="+mn-cs"/>
                <a:sym typeface="Calibri"/>
              </a:rPr>
              <a:t>的</a:t>
            </a:r>
            <a:r>
              <a:rPr lang="zh-TW" altLang="en-US" sz="1200" b="0" i="0" u="none" strike="noStrike" dirty="0" smtClean="0">
                <a:effectLst/>
                <a:latin typeface="+mn-lt"/>
                <a:ea typeface="+mn-ea"/>
                <a:cs typeface="+mn-cs"/>
                <a:sym typeface="Calibri"/>
                <a:hlinkClick r:id="rId4" tooltip="作業系統"/>
              </a:rPr>
              <a:t>作業系統</a:t>
            </a:r>
            <a:r>
              <a:rPr lang="zh-TW" altLang="en-US" sz="1200" b="0" i="0" dirty="0" smtClean="0">
                <a:effectLst/>
                <a:latin typeface="+mn-lt"/>
                <a:ea typeface="+mn-ea"/>
                <a:cs typeface="+mn-cs"/>
                <a:sym typeface="Calibri"/>
              </a:rPr>
              <a:t>，其內容軟體完全以</a:t>
            </a:r>
            <a:r>
              <a:rPr lang="en-US" altLang="zh-TW" sz="1200" b="0" i="0" u="none" strike="noStrike" dirty="0" smtClean="0">
                <a:effectLst/>
                <a:latin typeface="+mn-lt"/>
                <a:ea typeface="+mn-ea"/>
                <a:cs typeface="+mn-cs"/>
                <a:sym typeface="Calibri"/>
                <a:hlinkClick r:id="rId5" tooltip="GPL"/>
              </a:rPr>
              <a:t>GPL</a:t>
            </a:r>
            <a:r>
              <a:rPr lang="zh-TW" altLang="en-US" sz="1200" b="0" i="0" dirty="0" smtClean="0">
                <a:effectLst/>
                <a:latin typeface="+mn-lt"/>
                <a:ea typeface="+mn-ea"/>
                <a:cs typeface="+mn-cs"/>
                <a:sym typeface="Calibri"/>
              </a:rPr>
              <a:t>方式釋出。</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作業系統起源於</a:t>
            </a:r>
            <a:r>
              <a:rPr lang="en-US" altLang="zh-TW" sz="1200" b="0" i="0" u="none" strike="noStrike" dirty="0" smtClean="0">
                <a:effectLst/>
                <a:latin typeface="+mn-lt"/>
                <a:ea typeface="+mn-ea"/>
                <a:cs typeface="+mn-cs"/>
                <a:sym typeface="Calibri"/>
                <a:hlinkClick r:id="rId6" tooltip="GNU計劃"/>
              </a:rPr>
              <a:t>GNU</a:t>
            </a:r>
            <a:r>
              <a:rPr lang="zh-TW" altLang="en-US" sz="1200" b="0" i="0" u="none" strike="noStrike" dirty="0" smtClean="0">
                <a:effectLst/>
                <a:latin typeface="+mn-lt"/>
                <a:ea typeface="+mn-ea"/>
                <a:cs typeface="+mn-cs"/>
                <a:sym typeface="Calibri"/>
                <a:hlinkClick r:id="rId6" tooltip="GNU計劃"/>
              </a:rPr>
              <a:t>計劃</a:t>
            </a:r>
            <a:r>
              <a:rPr lang="zh-TW" altLang="en-US" sz="1200" b="0" i="0" dirty="0" smtClean="0">
                <a:effectLst/>
                <a:latin typeface="+mn-lt"/>
                <a:ea typeface="+mn-ea"/>
                <a:cs typeface="+mn-cs"/>
                <a:sym typeface="Calibri"/>
              </a:rPr>
              <a:t>，由</a:t>
            </a:r>
            <a:r>
              <a:rPr lang="zh-TW" altLang="en-US" sz="1200" b="0" i="0" u="none" strike="noStrike" dirty="0" smtClean="0">
                <a:effectLst/>
                <a:latin typeface="+mn-lt"/>
                <a:ea typeface="+mn-ea"/>
                <a:cs typeface="+mn-cs"/>
                <a:sym typeface="Calibri"/>
                <a:hlinkClick r:id="rId7" tooltip="理查·斯托曼"/>
              </a:rPr>
              <a:t>理查</a:t>
            </a:r>
            <a:r>
              <a:rPr lang="en-US" altLang="zh-TW" sz="1200" b="0" i="0" u="none" strike="noStrike" dirty="0" smtClean="0">
                <a:effectLst/>
                <a:latin typeface="+mn-lt"/>
                <a:ea typeface="+mn-ea"/>
                <a:cs typeface="+mn-cs"/>
                <a:sym typeface="Calibri"/>
                <a:hlinkClick r:id="rId7" tooltip="理查·斯托曼"/>
              </a:rPr>
              <a:t>·</a:t>
            </a:r>
            <a:r>
              <a:rPr lang="zh-TW" altLang="en-US" sz="1200" b="0" i="0" u="none" strike="noStrike" dirty="0" smtClean="0">
                <a:effectLst/>
                <a:latin typeface="+mn-lt"/>
                <a:ea typeface="+mn-ea"/>
                <a:cs typeface="+mn-cs"/>
                <a:sym typeface="Calibri"/>
                <a:hlinkClick r:id="rId7" tooltip="理查·斯托曼"/>
              </a:rPr>
              <a:t>斯托曼</a:t>
            </a:r>
            <a:r>
              <a:rPr lang="zh-TW" altLang="en-US" sz="1200" b="0" i="0" dirty="0" smtClean="0">
                <a:effectLst/>
                <a:latin typeface="+mn-lt"/>
                <a:ea typeface="+mn-ea"/>
                <a:cs typeface="+mn-cs"/>
                <a:sym typeface="Calibri"/>
              </a:rPr>
              <a:t>在</a:t>
            </a:r>
            <a:r>
              <a:rPr lang="zh-TW" altLang="en-US" sz="1200" b="0" i="0" u="none" strike="noStrike" dirty="0" smtClean="0">
                <a:effectLst/>
                <a:latin typeface="+mn-lt"/>
                <a:ea typeface="+mn-ea"/>
                <a:cs typeface="+mn-cs"/>
                <a:sym typeface="Calibri"/>
                <a:hlinkClick r:id="rId8" tooltip="麻省理工學院"/>
              </a:rPr>
              <a:t>麻省理工學院</a:t>
            </a:r>
            <a:r>
              <a:rPr lang="zh-TW" altLang="en-US" sz="1200" b="0" i="0" dirty="0" smtClean="0">
                <a:effectLst/>
                <a:latin typeface="+mn-lt"/>
                <a:ea typeface="+mn-ea"/>
                <a:cs typeface="+mn-cs"/>
                <a:sym typeface="Calibri"/>
              </a:rPr>
              <a:t>人工智慧實驗室發起，希望發展出一套完整的開放原始碼作業系統來取代</a:t>
            </a:r>
            <a:r>
              <a:rPr lang="en-US" altLang="zh-TW" sz="1200" b="0" i="0" dirty="0" smtClean="0">
                <a:effectLst/>
                <a:latin typeface="+mn-lt"/>
                <a:ea typeface="+mn-ea"/>
                <a:cs typeface="+mn-cs"/>
                <a:sym typeface="Calibri"/>
              </a:rPr>
              <a:t>Unix</a:t>
            </a:r>
            <a:r>
              <a:rPr lang="zh-TW" altLang="en-US" sz="1200" b="0" i="0" dirty="0" smtClean="0">
                <a:effectLst/>
                <a:latin typeface="+mn-lt"/>
                <a:ea typeface="+mn-ea"/>
                <a:cs typeface="+mn-cs"/>
                <a:sym typeface="Calibri"/>
              </a:rPr>
              <a:t>，計劃中的作業系統，名為</a:t>
            </a:r>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1991</a:t>
            </a:r>
            <a:r>
              <a:rPr lang="zh-TW" altLang="en-US" sz="1200" b="0" i="0" dirty="0" smtClean="0">
                <a:effectLst/>
                <a:latin typeface="+mn-lt"/>
                <a:ea typeface="+mn-ea"/>
                <a:cs typeface="+mn-cs"/>
                <a:sym typeface="Calibri"/>
              </a:rPr>
              <a:t>年，</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出現。</a:t>
            </a:r>
            <a:r>
              <a:rPr lang="en-US" altLang="zh-TW" sz="1200" b="0" i="0" dirty="0" smtClean="0">
                <a:effectLst/>
                <a:latin typeface="+mn-lt"/>
                <a:ea typeface="+mn-ea"/>
                <a:cs typeface="+mn-cs"/>
                <a:sym typeface="Calibri"/>
              </a:rPr>
              <a:t>1993</a:t>
            </a:r>
            <a:r>
              <a:rPr lang="zh-TW" altLang="en-US" sz="1200" b="0" i="0" dirty="0" smtClean="0">
                <a:effectLst/>
                <a:latin typeface="+mn-lt"/>
                <a:ea typeface="+mn-ea"/>
                <a:cs typeface="+mn-cs"/>
                <a:sym typeface="Calibri"/>
              </a:rPr>
              <a:t>年，</a:t>
            </a:r>
            <a:r>
              <a:rPr lang="en-US" altLang="zh-TW" sz="1200" b="0" i="0" u="none" strike="noStrike" dirty="0" smtClean="0">
                <a:effectLst/>
                <a:latin typeface="+mn-lt"/>
                <a:ea typeface="+mn-ea"/>
                <a:cs typeface="+mn-cs"/>
                <a:sym typeface="Calibri"/>
                <a:hlinkClick r:id="rId9" tooltip="FreeBSD"/>
              </a:rPr>
              <a:t>FreeBSD</a:t>
            </a:r>
            <a:r>
              <a:rPr lang="zh-TW" altLang="en-US" sz="1200" b="0" i="0" dirty="0" smtClean="0">
                <a:effectLst/>
                <a:latin typeface="+mn-lt"/>
                <a:ea typeface="+mn-ea"/>
                <a:cs typeface="+mn-cs"/>
                <a:sym typeface="Calibri"/>
              </a:rPr>
              <a:t>釋出。所有</a:t>
            </a:r>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計劃中，運行於使用者空間的軟體，都可以在</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或</a:t>
            </a:r>
            <a:r>
              <a:rPr lang="en-US" altLang="zh-TW" sz="1200" b="0" i="0" dirty="0" smtClean="0">
                <a:effectLst/>
                <a:latin typeface="+mn-lt"/>
                <a:ea typeface="+mn-ea"/>
                <a:cs typeface="+mn-cs"/>
                <a:sym typeface="Calibri"/>
              </a:rPr>
              <a:t>FreeBSD</a:t>
            </a:r>
            <a:r>
              <a:rPr lang="zh-TW" altLang="en-US" sz="1200" b="0" i="0" dirty="0" smtClean="0">
                <a:effectLst/>
                <a:latin typeface="+mn-lt"/>
                <a:ea typeface="+mn-ea"/>
                <a:cs typeface="+mn-cs"/>
                <a:sym typeface="Calibri"/>
              </a:rPr>
              <a:t>上使用。許多開發者轉向於</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或</a:t>
            </a:r>
            <a:r>
              <a:rPr lang="en-US" altLang="zh-TW" sz="1200" b="0" i="0" dirty="0" smtClean="0">
                <a:effectLst/>
                <a:latin typeface="+mn-lt"/>
                <a:ea typeface="+mn-ea"/>
                <a:cs typeface="+mn-cs"/>
                <a:sym typeface="Calibri"/>
              </a:rPr>
              <a:t>FreeBSD</a:t>
            </a:r>
            <a:r>
              <a:rPr lang="zh-TW" altLang="en-US" sz="1200" b="0" i="0" dirty="0" smtClean="0">
                <a:effectLst/>
                <a:latin typeface="+mn-lt"/>
                <a:ea typeface="+mn-ea"/>
                <a:cs typeface="+mn-cs"/>
                <a:sym typeface="Calibri"/>
              </a:rPr>
              <a:t>。其中，</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成為常見的</a:t>
            </a:r>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計劃軟體運行平台。</a:t>
            </a:r>
            <a:r>
              <a:rPr lang="zh-TW" altLang="en-US" sz="1200" b="0" i="0" u="none" strike="noStrike" dirty="0" smtClean="0">
                <a:effectLst/>
                <a:latin typeface="+mn-lt"/>
                <a:ea typeface="+mn-ea"/>
                <a:cs typeface="+mn-cs"/>
                <a:sym typeface="Calibri"/>
                <a:hlinkClick r:id="rId10" tooltip="理察·斯托曼"/>
              </a:rPr>
              <a:t>理察</a:t>
            </a:r>
            <a:r>
              <a:rPr lang="en-US" altLang="zh-TW" sz="1200" b="0" i="0" u="none" strike="noStrike" dirty="0" smtClean="0">
                <a:effectLst/>
                <a:latin typeface="+mn-lt"/>
                <a:ea typeface="+mn-ea"/>
                <a:cs typeface="+mn-cs"/>
                <a:sym typeface="Calibri"/>
                <a:hlinkClick r:id="rId10" tooltip="理察·斯托曼"/>
              </a:rPr>
              <a:t>·</a:t>
            </a:r>
            <a:r>
              <a:rPr lang="zh-TW" altLang="en-US" sz="1200" b="0" i="0" u="none" strike="noStrike" dirty="0" smtClean="0">
                <a:effectLst/>
                <a:latin typeface="+mn-lt"/>
                <a:ea typeface="+mn-ea"/>
                <a:cs typeface="+mn-cs"/>
                <a:sym typeface="Calibri"/>
                <a:hlinkClick r:id="rId10" tooltip="理察·斯托曼"/>
              </a:rPr>
              <a:t>斯托曼</a:t>
            </a:r>
            <a:r>
              <a:rPr lang="zh-TW" altLang="en-US" sz="1200" b="0" i="0" dirty="0" smtClean="0">
                <a:effectLst/>
                <a:latin typeface="+mn-lt"/>
                <a:ea typeface="+mn-ea"/>
                <a:cs typeface="+mn-cs"/>
                <a:sym typeface="Calibri"/>
              </a:rPr>
              <a:t>主張，</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作業系統使用了許多</a:t>
            </a:r>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計劃軟體，應正名為</a:t>
            </a:r>
            <a:r>
              <a:rPr lang="en-US" altLang="zh-TW" sz="1200" b="0" i="0" u="none" strike="noStrike" dirty="0" smtClean="0">
                <a:effectLst/>
                <a:latin typeface="+mn-lt"/>
                <a:ea typeface="+mn-ea"/>
                <a:cs typeface="+mn-cs"/>
                <a:sym typeface="Calibri"/>
                <a:hlinkClick r:id="rId11" tooltip="GNU/Linux"/>
              </a:rPr>
              <a:t>GNU/Linux</a:t>
            </a:r>
            <a:r>
              <a:rPr lang="zh-TW" altLang="en-US" sz="1200" b="0" i="0" dirty="0" smtClean="0">
                <a:effectLst/>
                <a:latin typeface="+mn-lt"/>
                <a:ea typeface="+mn-ea"/>
                <a:cs typeface="+mn-cs"/>
                <a:sym typeface="Calibri"/>
              </a:rPr>
              <a:t>，但沒有得到</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社群的一致認同，形成</a:t>
            </a:r>
            <a:r>
              <a:rPr lang="en-US" altLang="zh-TW" sz="1200" b="0" i="0" u="none" strike="noStrike" dirty="0" smtClean="0">
                <a:effectLst/>
                <a:latin typeface="+mn-lt"/>
                <a:ea typeface="+mn-ea"/>
                <a:cs typeface="+mn-cs"/>
                <a:sym typeface="Calibri"/>
                <a:hlinkClick r:id="rId12" tooltip="GNU/Linux命名爭議"/>
              </a:rPr>
              <a:t>GNU/Linux</a:t>
            </a:r>
            <a:r>
              <a:rPr lang="zh-TW" altLang="en-US" sz="1200" b="0" i="0" u="none" strike="noStrike" dirty="0" smtClean="0">
                <a:effectLst/>
                <a:latin typeface="+mn-lt"/>
                <a:ea typeface="+mn-ea"/>
                <a:cs typeface="+mn-cs"/>
                <a:sym typeface="Calibri"/>
                <a:hlinkClick r:id="rId12" tooltip="GNU/Linux命名爭議"/>
              </a:rPr>
              <a:t>命名爭議</a:t>
            </a:r>
            <a:r>
              <a:rPr lang="zh-TW" altLang="en-US" sz="1200" b="0" i="0" dirty="0" smtClean="0">
                <a:effectLst/>
                <a:latin typeface="+mn-lt"/>
                <a:ea typeface="+mn-ea"/>
                <a:cs typeface="+mn-cs"/>
                <a:sym typeface="Calibri"/>
              </a:rPr>
              <a:t>。  </a:t>
            </a:r>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可移植作業系統介面（英語：</a:t>
            </a:r>
            <a:r>
              <a:rPr lang="en-US" altLang="zh-TW" sz="1200" b="0" i="0" dirty="0" smtClean="0">
                <a:effectLst/>
                <a:latin typeface="+mn-lt"/>
                <a:ea typeface="+mn-ea"/>
                <a:cs typeface="+mn-cs"/>
                <a:sym typeface="Calibri"/>
              </a:rPr>
              <a:t>Portable Operating System Interface</a:t>
            </a:r>
            <a:r>
              <a:rPr lang="zh-TW" altLang="en-US" sz="1200" b="0" i="0" dirty="0" smtClean="0">
                <a:effectLst/>
                <a:latin typeface="+mn-lt"/>
                <a:ea typeface="+mn-ea"/>
                <a:cs typeface="+mn-cs"/>
                <a:sym typeface="Calibri"/>
              </a:rPr>
              <a:t>，縮寫為</a:t>
            </a:r>
            <a:r>
              <a:rPr lang="en-US" altLang="zh-TW" sz="1200" b="1" i="0" dirty="0" smtClean="0">
                <a:effectLst/>
                <a:latin typeface="+mn-lt"/>
                <a:ea typeface="+mn-ea"/>
                <a:cs typeface="+mn-cs"/>
                <a:sym typeface="Calibri"/>
              </a:rPr>
              <a:t>POSIX</a:t>
            </a:r>
            <a:r>
              <a:rPr lang="zh-TW" altLang="en-US" sz="1200" b="0" i="0" dirty="0" smtClean="0">
                <a:effectLst/>
                <a:latin typeface="+mn-lt"/>
                <a:ea typeface="+mn-ea"/>
                <a:cs typeface="+mn-cs"/>
                <a:sym typeface="Calibri"/>
              </a:rPr>
              <a:t>）是</a:t>
            </a:r>
            <a:r>
              <a:rPr lang="en-US" altLang="zh-TW" sz="1200" b="0" i="0" dirty="0" smtClean="0">
                <a:effectLst/>
                <a:latin typeface="+mn-lt"/>
                <a:ea typeface="+mn-ea"/>
                <a:cs typeface="+mn-cs"/>
                <a:sym typeface="Calibri"/>
              </a:rPr>
              <a:t>IEEE</a:t>
            </a:r>
            <a:r>
              <a:rPr lang="zh-TW" altLang="en-US" sz="1200" b="0" i="0" dirty="0" smtClean="0">
                <a:effectLst/>
                <a:latin typeface="+mn-lt"/>
                <a:ea typeface="+mn-ea"/>
                <a:cs typeface="+mn-cs"/>
                <a:sym typeface="Calibri"/>
              </a:rPr>
              <a:t>為要在各種</a:t>
            </a:r>
            <a:r>
              <a:rPr lang="en-US" altLang="zh-TW" sz="1200" b="0" i="0" dirty="0" smtClean="0">
                <a:effectLst/>
                <a:latin typeface="+mn-lt"/>
                <a:ea typeface="+mn-ea"/>
                <a:cs typeface="+mn-cs"/>
                <a:sym typeface="Calibri"/>
              </a:rPr>
              <a:t>UNIX</a:t>
            </a:r>
            <a:r>
              <a:rPr lang="zh-TW" altLang="en-US" sz="1200" b="0" i="0" dirty="0" smtClean="0">
                <a:effectLst/>
                <a:latin typeface="+mn-lt"/>
                <a:ea typeface="+mn-ea"/>
                <a:cs typeface="+mn-cs"/>
                <a:sym typeface="Calibri"/>
              </a:rPr>
              <a:t>作業系統上執行軟體，而定義</a:t>
            </a:r>
            <a:r>
              <a:rPr lang="en-US" altLang="zh-TW" sz="1200" b="0" i="0" dirty="0" smtClean="0">
                <a:effectLst/>
                <a:latin typeface="+mn-lt"/>
                <a:ea typeface="+mn-ea"/>
                <a:cs typeface="+mn-cs"/>
                <a:sym typeface="Calibri"/>
              </a:rPr>
              <a:t>API</a:t>
            </a:r>
            <a:r>
              <a:rPr lang="zh-TW" altLang="en-US" sz="1200" b="0" i="0" dirty="0" smtClean="0">
                <a:effectLst/>
                <a:latin typeface="+mn-lt"/>
                <a:ea typeface="+mn-ea"/>
                <a:cs typeface="+mn-cs"/>
                <a:sym typeface="Calibri"/>
              </a:rPr>
              <a:t>的一系列互相關聯的標準的總稱，其正式稱呼為</a:t>
            </a:r>
            <a:r>
              <a:rPr lang="en-US" altLang="zh-TW" sz="1200" b="0" i="0" dirty="0" smtClean="0">
                <a:effectLst/>
                <a:latin typeface="+mn-lt"/>
                <a:ea typeface="+mn-ea"/>
                <a:cs typeface="+mn-cs"/>
                <a:sym typeface="Calibri"/>
              </a:rPr>
              <a:t>IEEE </a:t>
            </a:r>
            <a:r>
              <a:rPr lang="en-US" altLang="zh-TW" sz="1200" b="0" i="0" dirty="0" err="1" smtClean="0">
                <a:effectLst/>
                <a:latin typeface="+mn-lt"/>
                <a:ea typeface="+mn-ea"/>
                <a:cs typeface="+mn-cs"/>
                <a:sym typeface="Calibri"/>
              </a:rPr>
              <a:t>Std</a:t>
            </a:r>
            <a:r>
              <a:rPr lang="en-US" altLang="zh-TW" sz="1200" b="0" i="0" dirty="0" smtClean="0">
                <a:effectLst/>
                <a:latin typeface="+mn-lt"/>
                <a:ea typeface="+mn-ea"/>
                <a:cs typeface="+mn-cs"/>
                <a:sym typeface="Calibri"/>
              </a:rPr>
              <a:t> 1003</a:t>
            </a:r>
            <a:r>
              <a:rPr lang="zh-TW" altLang="en-US" sz="1200" b="0" i="0" dirty="0" smtClean="0">
                <a:effectLst/>
                <a:latin typeface="+mn-lt"/>
                <a:ea typeface="+mn-ea"/>
                <a:cs typeface="+mn-cs"/>
                <a:sym typeface="Calibri"/>
              </a:rPr>
              <a:t>，而國際標準名稱為</a:t>
            </a:r>
            <a:r>
              <a:rPr lang="en-US" altLang="zh-TW" sz="1200" b="0" i="0" dirty="0" smtClean="0">
                <a:effectLst/>
                <a:latin typeface="+mn-lt"/>
                <a:ea typeface="+mn-ea"/>
                <a:cs typeface="+mn-cs"/>
                <a:sym typeface="Calibri"/>
              </a:rPr>
              <a:t>ISO/IEC 9945</a:t>
            </a:r>
            <a:r>
              <a:rPr lang="zh-TW" altLang="en-US" sz="1200" b="0" i="0" dirty="0" smtClean="0">
                <a:effectLst/>
                <a:latin typeface="+mn-lt"/>
                <a:ea typeface="+mn-ea"/>
                <a:cs typeface="+mn-cs"/>
                <a:sym typeface="Calibri"/>
              </a:rPr>
              <a:t>。</a:t>
            </a:r>
            <a:endParaRPr lang="zh-TW" altLang="en-US" dirty="0"/>
          </a:p>
        </p:txBody>
      </p:sp>
    </p:spTree>
    <p:extLst>
      <p:ext uri="{BB962C8B-B14F-4D97-AF65-F5344CB8AC3E}">
        <p14:creationId xmlns:p14="http://schemas.microsoft.com/office/powerpoint/2010/main" val="298808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script </a:t>
            </a:r>
            <a:r>
              <a:rPr lang="zh-TW" altLang="en-US" dirty="0" smtClean="0"/>
              <a:t>是</a:t>
            </a:r>
            <a:r>
              <a:rPr lang="en-US" altLang="zh-TW" dirty="0" smtClean="0"/>
              <a:t>『</a:t>
            </a:r>
            <a:r>
              <a:rPr lang="zh-TW" altLang="en-US" dirty="0" smtClean="0"/>
              <a:t>腳本、劇本</a:t>
            </a:r>
            <a:r>
              <a:rPr lang="en-US" altLang="zh-TW" dirty="0" smtClean="0"/>
              <a:t>』</a:t>
            </a:r>
            <a:r>
              <a:rPr lang="zh-TW" altLang="en-US" dirty="0" smtClean="0"/>
              <a:t>的意思。整句話是說， </a:t>
            </a:r>
            <a:r>
              <a:rPr lang="en-US" altLang="zh-TW" dirty="0" smtClean="0"/>
              <a:t>shell script </a:t>
            </a:r>
            <a:r>
              <a:rPr lang="zh-TW" altLang="en-US" dirty="0" smtClean="0"/>
              <a:t>是針對 </a:t>
            </a:r>
            <a:r>
              <a:rPr lang="en-US" altLang="zh-TW" dirty="0" smtClean="0"/>
              <a:t>shell </a:t>
            </a:r>
            <a:r>
              <a:rPr lang="zh-TW" altLang="en-US" dirty="0" smtClean="0"/>
              <a:t>所寫的</a:t>
            </a:r>
            <a:r>
              <a:rPr lang="en-US" altLang="zh-TW" dirty="0" smtClean="0"/>
              <a:t>『</a:t>
            </a:r>
            <a:r>
              <a:rPr lang="zh-TW" altLang="en-US" dirty="0" smtClean="0"/>
              <a:t>劇本！</a:t>
            </a:r>
            <a:r>
              <a:rPr lang="en-US" altLang="zh-TW" dirty="0" smtClean="0"/>
              <a:t>』</a:t>
            </a:r>
          </a:p>
          <a:p>
            <a:r>
              <a:rPr lang="en-US" altLang="zh-TW" dirty="0" smtClean="0"/>
              <a:t>shell script </a:t>
            </a:r>
            <a:r>
              <a:rPr lang="zh-TW" altLang="en-US" dirty="0" smtClean="0"/>
              <a:t>是利用 </a:t>
            </a:r>
            <a:r>
              <a:rPr lang="en-US" altLang="zh-TW" dirty="0" smtClean="0"/>
              <a:t>shell </a:t>
            </a:r>
            <a:r>
              <a:rPr lang="zh-TW" altLang="en-US" dirty="0" smtClean="0"/>
              <a:t>的功能所寫的一個</a:t>
            </a:r>
            <a:r>
              <a:rPr lang="en-US" altLang="zh-TW" dirty="0" smtClean="0"/>
              <a:t>『</a:t>
            </a:r>
            <a:r>
              <a:rPr lang="zh-TW" altLang="en-US" dirty="0" smtClean="0"/>
              <a:t>程式 </a:t>
            </a:r>
            <a:r>
              <a:rPr lang="en-US" altLang="zh-TW" dirty="0" smtClean="0"/>
              <a:t>(program)』</a:t>
            </a:r>
          </a:p>
          <a:p>
            <a:r>
              <a:rPr lang="en-US" altLang="zh-TW" dirty="0" smtClean="0"/>
              <a:t>shell script </a:t>
            </a:r>
            <a:r>
              <a:rPr lang="zh-TW" altLang="en-US" dirty="0" smtClean="0"/>
              <a:t>就像是早期 </a:t>
            </a:r>
            <a:r>
              <a:rPr lang="en-US" altLang="zh-TW" dirty="0" smtClean="0"/>
              <a:t>DOS </a:t>
            </a:r>
            <a:r>
              <a:rPr lang="zh-TW" altLang="en-US" dirty="0" smtClean="0"/>
              <a:t>年代的批次檔 </a:t>
            </a:r>
            <a:r>
              <a:rPr lang="en-US" altLang="zh-TW" dirty="0" smtClean="0"/>
              <a:t>(.bat) </a:t>
            </a:r>
          </a:p>
          <a:p>
            <a:r>
              <a:rPr lang="en-US" altLang="zh-TW" dirty="0" smtClean="0"/>
              <a:t>script </a:t>
            </a:r>
            <a:r>
              <a:rPr lang="zh-TW" altLang="en-US" dirty="0" smtClean="0"/>
              <a:t>最簡單的功能就是：</a:t>
            </a:r>
            <a:r>
              <a:rPr lang="en-US" altLang="zh-TW" dirty="0" smtClean="0"/>
              <a:t>『</a:t>
            </a:r>
            <a:r>
              <a:rPr lang="zh-TW" altLang="en-US" dirty="0" smtClean="0"/>
              <a:t>彙整一些在 </a:t>
            </a:r>
            <a:r>
              <a:rPr lang="en-US" altLang="zh-TW" dirty="0" smtClean="0"/>
              <a:t>command line </a:t>
            </a:r>
            <a:r>
              <a:rPr lang="zh-TW" altLang="en-US" dirty="0" smtClean="0"/>
              <a:t>下達的連續指令，將他寫入 </a:t>
            </a:r>
            <a:r>
              <a:rPr lang="en-US" altLang="zh-TW" dirty="0" smtClean="0"/>
              <a:t>scripts </a:t>
            </a:r>
            <a:r>
              <a:rPr lang="zh-TW" altLang="en-US" dirty="0" smtClean="0"/>
              <a:t>當中，而由直接執行 </a:t>
            </a:r>
            <a:r>
              <a:rPr lang="en-US" altLang="zh-TW" dirty="0" smtClean="0"/>
              <a:t>scripts </a:t>
            </a:r>
            <a:r>
              <a:rPr lang="zh-TW" altLang="en-US" dirty="0" smtClean="0"/>
              <a:t>來啟動一連串的 </a:t>
            </a:r>
            <a:r>
              <a:rPr lang="en-US" altLang="zh-TW" dirty="0" smtClean="0"/>
              <a:t>command line </a:t>
            </a:r>
            <a:r>
              <a:rPr lang="zh-TW" altLang="en-US" dirty="0" smtClean="0"/>
              <a:t>指令輸入！</a:t>
            </a:r>
            <a:r>
              <a:rPr lang="en-US" altLang="zh-TW" dirty="0" smtClean="0"/>
              <a:t>』</a:t>
            </a:r>
          </a:p>
          <a:p>
            <a:endParaRPr lang="en-US" altLang="zh-TW" dirty="0" smtClean="0"/>
          </a:p>
          <a:p>
            <a:r>
              <a:rPr lang="zh-TW" altLang="en-US" dirty="0" smtClean="0"/>
              <a:t>不過，雖然 </a:t>
            </a:r>
            <a:r>
              <a:rPr lang="en-US" altLang="zh-TW" dirty="0" smtClean="0"/>
              <a:t>shell script </a:t>
            </a:r>
            <a:r>
              <a:rPr lang="zh-TW" altLang="en-US" dirty="0" smtClean="0"/>
              <a:t>號稱是程式 </a:t>
            </a:r>
            <a:r>
              <a:rPr lang="en-US" altLang="zh-TW" dirty="0" smtClean="0"/>
              <a:t>(program) </a:t>
            </a:r>
            <a:r>
              <a:rPr lang="zh-TW" altLang="en-US" dirty="0" smtClean="0"/>
              <a:t>，但實際上， </a:t>
            </a:r>
            <a:r>
              <a:rPr lang="en-US" altLang="zh-TW" dirty="0" smtClean="0"/>
              <a:t>shell script </a:t>
            </a:r>
            <a:r>
              <a:rPr lang="zh-TW" altLang="en-US" dirty="0" smtClean="0"/>
              <a:t>處理資料的速度上是不太夠的。因為 </a:t>
            </a:r>
            <a:r>
              <a:rPr lang="en-US" altLang="zh-TW" dirty="0" smtClean="0"/>
              <a:t>shell script </a:t>
            </a:r>
            <a:r>
              <a:rPr lang="zh-TW" altLang="en-US" dirty="0" smtClean="0"/>
              <a:t>用的是外部的指令與 </a:t>
            </a:r>
            <a:r>
              <a:rPr lang="en-US" altLang="zh-TW" dirty="0" smtClean="0"/>
              <a:t>bash shell </a:t>
            </a:r>
            <a:r>
              <a:rPr lang="zh-TW" altLang="en-US" dirty="0" smtClean="0"/>
              <a:t>的一些預設工具，所以，他常常會去呼叫外部的函式庫，因此，運算速度上面當然比不上傳統的程式語言。</a:t>
            </a:r>
          </a:p>
          <a:p>
            <a:r>
              <a:rPr lang="en-US" altLang="zh-TW" dirty="0" smtClean="0"/>
              <a:t>shell script </a:t>
            </a:r>
            <a:r>
              <a:rPr lang="zh-TW" altLang="en-US" dirty="0" smtClean="0"/>
              <a:t>用在系統管理上面是很好的一項工具，但是用在處理大量數值運算上， 就不夠好了，因為 </a:t>
            </a:r>
            <a:r>
              <a:rPr lang="en-US" altLang="zh-TW" dirty="0" smtClean="0"/>
              <a:t>Shell scripts </a:t>
            </a:r>
            <a:r>
              <a:rPr lang="zh-TW" altLang="en-US" dirty="0" smtClean="0"/>
              <a:t>的速度較慢，且使用的 </a:t>
            </a:r>
            <a:r>
              <a:rPr lang="en-US" altLang="zh-TW" dirty="0" smtClean="0"/>
              <a:t>CPU </a:t>
            </a:r>
            <a:r>
              <a:rPr lang="zh-TW" altLang="en-US" dirty="0" smtClean="0"/>
              <a:t>資源較多，造成主機資源的分配不良。還好， 我們通常利用 </a:t>
            </a:r>
            <a:r>
              <a:rPr lang="en-US" altLang="zh-TW" dirty="0" smtClean="0"/>
              <a:t>shell script </a:t>
            </a:r>
            <a:r>
              <a:rPr lang="zh-TW" altLang="en-US" dirty="0" smtClean="0"/>
              <a:t>來處理伺服器的偵測，倒是沒有進行大量運算的需求啊！所以不必擔心的啦！</a:t>
            </a:r>
            <a:endParaRPr lang="en-US" altLang="zh-TW" dirty="0" smtClean="0"/>
          </a:p>
          <a:p>
            <a:r>
              <a:rPr lang="zh-TW" altLang="en-US" dirty="0" smtClean="0"/>
              <a:t>不過，雖然 </a:t>
            </a:r>
            <a:r>
              <a:rPr lang="en-US" altLang="zh-TW" dirty="0" smtClean="0"/>
              <a:t>shell script </a:t>
            </a:r>
            <a:r>
              <a:rPr lang="zh-TW" altLang="en-US" dirty="0" smtClean="0"/>
              <a:t>號稱是程式 </a:t>
            </a:r>
            <a:r>
              <a:rPr lang="en-US" altLang="zh-TW" dirty="0" smtClean="0"/>
              <a:t>(program) </a:t>
            </a:r>
            <a:r>
              <a:rPr lang="zh-TW" altLang="en-US" dirty="0" smtClean="0"/>
              <a:t>，但實際上， </a:t>
            </a:r>
            <a:r>
              <a:rPr lang="en-US" altLang="zh-TW" dirty="0" smtClean="0"/>
              <a:t>shell script </a:t>
            </a:r>
            <a:r>
              <a:rPr lang="zh-TW" altLang="en-US" dirty="0" smtClean="0"/>
              <a:t>處理資料的速度上是不太夠的。因為 </a:t>
            </a:r>
            <a:r>
              <a:rPr lang="en-US" altLang="zh-TW" dirty="0" smtClean="0"/>
              <a:t>shell script </a:t>
            </a:r>
            <a:r>
              <a:rPr lang="zh-TW" altLang="en-US" dirty="0" smtClean="0"/>
              <a:t>用的是外部的指令與 </a:t>
            </a:r>
            <a:r>
              <a:rPr lang="en-US" altLang="zh-TW" dirty="0" smtClean="0"/>
              <a:t>bash shell </a:t>
            </a:r>
            <a:r>
              <a:rPr lang="zh-TW" altLang="en-US" dirty="0" smtClean="0"/>
              <a:t>的一些預設工具，所以，他常常會去呼叫外部的函式庫，因此，運算速度上面當然比不上傳統的程式語言。</a:t>
            </a:r>
          </a:p>
          <a:p>
            <a:r>
              <a:rPr lang="en-US" altLang="zh-TW" dirty="0" smtClean="0"/>
              <a:t>shell script </a:t>
            </a:r>
            <a:r>
              <a:rPr lang="zh-TW" altLang="en-US" dirty="0" smtClean="0"/>
              <a:t>用在系統管理上面是很好的一項工具，但是用在處理大量數值運算上， 就不夠好了，因為 </a:t>
            </a:r>
            <a:r>
              <a:rPr lang="en-US" altLang="zh-TW" dirty="0" smtClean="0"/>
              <a:t>Shell scripts </a:t>
            </a:r>
            <a:r>
              <a:rPr lang="zh-TW" altLang="en-US" dirty="0" smtClean="0"/>
              <a:t>的速度較慢，且使用的 </a:t>
            </a:r>
            <a:r>
              <a:rPr lang="en-US" altLang="zh-TW" dirty="0" smtClean="0"/>
              <a:t>CPU </a:t>
            </a:r>
            <a:r>
              <a:rPr lang="zh-TW" altLang="en-US" dirty="0" smtClean="0"/>
              <a:t>資源較多，造成主機資源的分配不良。還好， 我們通常利用 </a:t>
            </a:r>
            <a:r>
              <a:rPr lang="en-US" altLang="zh-TW" dirty="0" smtClean="0"/>
              <a:t>shell script </a:t>
            </a:r>
            <a:r>
              <a:rPr lang="zh-TW" altLang="en-US" dirty="0" smtClean="0"/>
              <a:t>來處理伺服器的偵測，倒是沒有進行大量運算的需求啊！所以不必擔心的啦！</a:t>
            </a:r>
          </a:p>
          <a:p>
            <a:endParaRPr lang="zh-TW" altLang="en-US" dirty="0" smtClean="0"/>
          </a:p>
          <a:p>
            <a:r>
              <a:rPr lang="en-US" altLang="zh-TW" dirty="0" smtClean="0"/>
              <a:t>shell script </a:t>
            </a:r>
            <a:r>
              <a:rPr lang="zh-TW" altLang="en-US" dirty="0" smtClean="0"/>
              <a:t>的撰寫中還需要用到底下的注意事項：</a:t>
            </a:r>
          </a:p>
          <a:p>
            <a:endParaRPr lang="zh-TW" altLang="en-US" dirty="0" smtClean="0"/>
          </a:p>
          <a:p>
            <a:r>
              <a:rPr lang="zh-TW" altLang="en-US" dirty="0" smtClean="0"/>
              <a:t>指令的執行是從上而下、從左而右的分析與執行；</a:t>
            </a:r>
          </a:p>
          <a:p>
            <a:r>
              <a:rPr lang="zh-TW" altLang="en-US" dirty="0" smtClean="0"/>
              <a:t>指令的下達就如同第四章內提到的： 指令、選項與參數間的多個空白都會被忽略掉；</a:t>
            </a:r>
          </a:p>
          <a:p>
            <a:r>
              <a:rPr lang="zh-TW" altLang="en-US" dirty="0" smtClean="0"/>
              <a:t>空白行也將被忽略掉，並且 </a:t>
            </a:r>
            <a:r>
              <a:rPr lang="en-US" altLang="zh-TW" dirty="0" smtClean="0"/>
              <a:t>[tab] </a:t>
            </a:r>
            <a:r>
              <a:rPr lang="zh-TW" altLang="en-US" dirty="0" smtClean="0"/>
              <a:t>按鍵所推開的空白同樣視為空白鍵；</a:t>
            </a:r>
          </a:p>
          <a:p>
            <a:r>
              <a:rPr lang="zh-TW" altLang="en-US" dirty="0" smtClean="0"/>
              <a:t>如果讀取到一個 </a:t>
            </a:r>
            <a:r>
              <a:rPr lang="en-US" altLang="zh-TW" dirty="0" smtClean="0"/>
              <a:t>Enter </a:t>
            </a:r>
            <a:r>
              <a:rPr lang="zh-TW" altLang="en-US" dirty="0" smtClean="0"/>
              <a:t>符號 </a:t>
            </a:r>
            <a:r>
              <a:rPr lang="en-US" altLang="zh-TW" dirty="0" smtClean="0"/>
              <a:t>(CR) </a:t>
            </a:r>
            <a:r>
              <a:rPr lang="zh-TW" altLang="en-US" dirty="0" smtClean="0"/>
              <a:t>，就嘗試開始執行該行 </a:t>
            </a:r>
            <a:r>
              <a:rPr lang="en-US" altLang="zh-TW" dirty="0" smtClean="0"/>
              <a:t>(</a:t>
            </a:r>
            <a:r>
              <a:rPr lang="zh-TW" altLang="en-US" dirty="0" smtClean="0"/>
              <a:t>或該串</a:t>
            </a:r>
            <a:r>
              <a:rPr lang="en-US" altLang="zh-TW" dirty="0" smtClean="0"/>
              <a:t>) </a:t>
            </a:r>
            <a:r>
              <a:rPr lang="zh-TW" altLang="en-US" dirty="0" smtClean="0"/>
              <a:t>命令；</a:t>
            </a:r>
          </a:p>
          <a:p>
            <a:r>
              <a:rPr lang="zh-TW" altLang="en-US" dirty="0" smtClean="0"/>
              <a:t>至於如果一行的內容太多，則可以使用</a:t>
            </a:r>
            <a:r>
              <a:rPr lang="en-US" altLang="zh-TW" dirty="0" smtClean="0"/>
              <a:t>『 \[Enter] 』</a:t>
            </a:r>
            <a:r>
              <a:rPr lang="zh-TW" altLang="en-US" dirty="0" smtClean="0"/>
              <a:t>來延伸至下一行；</a:t>
            </a:r>
          </a:p>
          <a:p>
            <a:r>
              <a:rPr lang="en-US" altLang="zh-TW" dirty="0" smtClean="0"/>
              <a:t>『 # 』</a:t>
            </a:r>
            <a:r>
              <a:rPr lang="zh-TW" altLang="en-US" dirty="0" smtClean="0"/>
              <a:t>可做為註解！任何加在 </a:t>
            </a:r>
            <a:r>
              <a:rPr lang="en-US" altLang="zh-TW" dirty="0" smtClean="0"/>
              <a:t># </a:t>
            </a:r>
            <a:r>
              <a:rPr lang="zh-TW" altLang="en-US" dirty="0" smtClean="0"/>
              <a:t>後面的資料將全部被視為註解文字而被忽略！</a:t>
            </a:r>
          </a:p>
          <a:p>
            <a:endParaRPr lang="zh-TW" altLang="en-US" dirty="0" smtClean="0"/>
          </a:p>
          <a:p>
            <a:r>
              <a:rPr lang="zh-TW" altLang="en-US" dirty="0" smtClean="0"/>
              <a:t>我們在 </a:t>
            </a:r>
            <a:r>
              <a:rPr lang="en-US" altLang="zh-TW" dirty="0" smtClean="0"/>
              <a:t>script </a:t>
            </a:r>
            <a:r>
              <a:rPr lang="zh-TW" altLang="en-US" dirty="0" smtClean="0"/>
              <a:t>內所撰寫的程式，就會被一行一行的執行。</a:t>
            </a:r>
          </a:p>
          <a:p>
            <a:r>
              <a:rPr lang="zh-TW" altLang="en-US" dirty="0" smtClean="0"/>
              <a:t>假設你寫的這個程式檔名是 </a:t>
            </a:r>
            <a:r>
              <a:rPr lang="en-US" altLang="zh-TW" dirty="0" smtClean="0"/>
              <a:t>/home/dmtsai/shell.sh </a:t>
            </a:r>
          </a:p>
          <a:p>
            <a:r>
              <a:rPr lang="zh-TW" altLang="en-US" dirty="0" smtClean="0"/>
              <a:t>如何執行這個檔案？很簡單，可以有底下幾個方法：</a:t>
            </a:r>
          </a:p>
          <a:p>
            <a:endParaRPr lang="zh-TW" altLang="en-US" dirty="0" smtClean="0"/>
          </a:p>
          <a:p>
            <a:r>
              <a:rPr lang="zh-TW" altLang="en-US" dirty="0" smtClean="0"/>
              <a:t>直接指令下達： </a:t>
            </a:r>
            <a:r>
              <a:rPr lang="en-US" altLang="zh-TW" dirty="0" smtClean="0"/>
              <a:t>shell.sh </a:t>
            </a:r>
            <a:r>
              <a:rPr lang="zh-TW" altLang="en-US" dirty="0" smtClean="0"/>
              <a:t>檔案必須要具備可讀與可執行 </a:t>
            </a:r>
            <a:r>
              <a:rPr lang="en-US" altLang="zh-TW" dirty="0" smtClean="0"/>
              <a:t>(</a:t>
            </a:r>
            <a:r>
              <a:rPr lang="en-US" altLang="zh-TW" dirty="0" err="1" smtClean="0"/>
              <a:t>rx</a:t>
            </a:r>
            <a:r>
              <a:rPr lang="en-US" altLang="zh-TW" dirty="0" smtClean="0"/>
              <a:t>) </a:t>
            </a:r>
            <a:r>
              <a:rPr lang="zh-TW" altLang="en-US" dirty="0" smtClean="0"/>
              <a:t>的權限，然後：</a:t>
            </a:r>
          </a:p>
          <a:p>
            <a:r>
              <a:rPr lang="zh-TW" altLang="en-US" dirty="0" smtClean="0"/>
              <a:t>絕對路徑：使用 </a:t>
            </a:r>
            <a:r>
              <a:rPr lang="en-US" altLang="zh-TW" dirty="0" smtClean="0"/>
              <a:t>/home/dmtsai/shell.sh </a:t>
            </a:r>
            <a:r>
              <a:rPr lang="zh-TW" altLang="en-US" dirty="0" smtClean="0"/>
              <a:t>來下達指令；</a:t>
            </a:r>
          </a:p>
          <a:p>
            <a:r>
              <a:rPr lang="zh-TW" altLang="en-US" dirty="0" smtClean="0"/>
              <a:t>相對路徑：假設工作目錄在 </a:t>
            </a:r>
            <a:r>
              <a:rPr lang="en-US" altLang="zh-TW" dirty="0" smtClean="0"/>
              <a:t>/home/</a:t>
            </a:r>
            <a:r>
              <a:rPr lang="en-US" altLang="zh-TW" dirty="0" err="1" smtClean="0"/>
              <a:t>dmtsai</a:t>
            </a:r>
            <a:r>
              <a:rPr lang="en-US" altLang="zh-TW" dirty="0" smtClean="0"/>
              <a:t>/ </a:t>
            </a:r>
            <a:r>
              <a:rPr lang="zh-TW" altLang="en-US" dirty="0" smtClean="0"/>
              <a:t>，則使用 </a:t>
            </a:r>
            <a:r>
              <a:rPr lang="en-US" altLang="zh-TW" dirty="0" smtClean="0"/>
              <a:t>./shell.sh </a:t>
            </a:r>
            <a:r>
              <a:rPr lang="zh-TW" altLang="en-US" dirty="0" smtClean="0"/>
              <a:t>來執行</a:t>
            </a:r>
          </a:p>
          <a:p>
            <a:r>
              <a:rPr lang="zh-TW" altLang="en-US" dirty="0" smtClean="0"/>
              <a:t>變數</a:t>
            </a:r>
            <a:r>
              <a:rPr lang="en-US" altLang="zh-TW" dirty="0" smtClean="0"/>
              <a:t>『PATH』</a:t>
            </a:r>
            <a:r>
              <a:rPr lang="zh-TW" altLang="en-US" dirty="0" smtClean="0"/>
              <a:t>功能：將 </a:t>
            </a:r>
            <a:r>
              <a:rPr lang="en-US" altLang="zh-TW" dirty="0" smtClean="0"/>
              <a:t>shell.sh </a:t>
            </a:r>
            <a:r>
              <a:rPr lang="zh-TW" altLang="en-US" dirty="0" smtClean="0"/>
              <a:t>放在 </a:t>
            </a:r>
            <a:r>
              <a:rPr lang="en-US" altLang="zh-TW" dirty="0" smtClean="0"/>
              <a:t>PATH </a:t>
            </a:r>
            <a:r>
              <a:rPr lang="zh-TW" altLang="en-US" dirty="0" smtClean="0"/>
              <a:t>指定的目錄內，例如： </a:t>
            </a:r>
            <a:r>
              <a:rPr lang="en-US" altLang="zh-TW" dirty="0" smtClean="0"/>
              <a:t>~/bin/</a:t>
            </a:r>
          </a:p>
          <a:p>
            <a:endParaRPr lang="en-US" altLang="zh-TW" dirty="0" smtClean="0"/>
          </a:p>
          <a:p>
            <a:r>
              <a:rPr lang="zh-TW" altLang="en-US" dirty="0" smtClean="0"/>
              <a:t>以 </a:t>
            </a:r>
            <a:r>
              <a:rPr lang="en-US" altLang="zh-TW" dirty="0" smtClean="0"/>
              <a:t>bash </a:t>
            </a:r>
            <a:r>
              <a:rPr lang="zh-TW" altLang="en-US" dirty="0" smtClean="0"/>
              <a:t>程式來執行：透過</a:t>
            </a:r>
            <a:r>
              <a:rPr lang="en-US" altLang="zh-TW" dirty="0" smtClean="0"/>
              <a:t>『 bash shell.sh 』</a:t>
            </a:r>
            <a:r>
              <a:rPr lang="zh-TW" altLang="en-US" dirty="0" smtClean="0"/>
              <a:t>或</a:t>
            </a:r>
            <a:r>
              <a:rPr lang="en-US" altLang="zh-TW" dirty="0" smtClean="0"/>
              <a:t>『 </a:t>
            </a:r>
            <a:r>
              <a:rPr lang="en-US" altLang="zh-TW" dirty="0" err="1" smtClean="0"/>
              <a:t>sh</a:t>
            </a:r>
            <a:r>
              <a:rPr lang="en-US" altLang="zh-TW" dirty="0" smtClean="0"/>
              <a:t> shell.sh 』</a:t>
            </a:r>
            <a:r>
              <a:rPr lang="zh-TW" altLang="en-US" dirty="0" smtClean="0"/>
              <a:t>來執行</a:t>
            </a:r>
          </a:p>
          <a:p>
            <a:r>
              <a:rPr lang="en-US" altLang="zh-TW" dirty="0" smtClean="0"/>
              <a:t>CentOS </a:t>
            </a:r>
            <a:r>
              <a:rPr lang="zh-TW" altLang="en-US" dirty="0" smtClean="0"/>
              <a:t>預設使用者家目錄下的 </a:t>
            </a:r>
            <a:r>
              <a:rPr lang="en-US" altLang="zh-TW" dirty="0" smtClean="0"/>
              <a:t>~/bin </a:t>
            </a:r>
            <a:r>
              <a:rPr lang="zh-TW" altLang="en-US" dirty="0" smtClean="0"/>
              <a:t>目錄會被設定到 </a:t>
            </a:r>
            <a:r>
              <a:rPr lang="en-US" altLang="zh-TW" dirty="0" smtClean="0"/>
              <a:t>${PATH} </a:t>
            </a:r>
            <a:r>
              <a:rPr lang="zh-TW" altLang="en-US" dirty="0" smtClean="0"/>
              <a:t>內</a:t>
            </a:r>
          </a:p>
          <a:p>
            <a:endParaRPr lang="zh-TW" altLang="en-US" dirty="0" smtClean="0"/>
          </a:p>
          <a:p>
            <a:r>
              <a:rPr lang="zh-TW" altLang="en-US" dirty="0" smtClean="0"/>
              <a:t>那為何</a:t>
            </a:r>
            <a:r>
              <a:rPr lang="en-US" altLang="zh-TW" dirty="0" smtClean="0"/>
              <a:t>『 </a:t>
            </a:r>
            <a:r>
              <a:rPr lang="en-US" altLang="zh-TW" dirty="0" err="1" smtClean="0"/>
              <a:t>sh</a:t>
            </a:r>
            <a:r>
              <a:rPr lang="en-US" altLang="zh-TW" dirty="0" smtClean="0"/>
              <a:t> shell.sh 』</a:t>
            </a:r>
            <a:r>
              <a:rPr lang="zh-TW" altLang="en-US" dirty="0" smtClean="0"/>
              <a:t>也可以執行呢？這是因為 </a:t>
            </a:r>
            <a:r>
              <a:rPr lang="en-US" altLang="zh-TW" dirty="0" smtClean="0"/>
              <a:t>/bin/</a:t>
            </a:r>
            <a:r>
              <a:rPr lang="en-US" altLang="zh-TW" dirty="0" err="1" smtClean="0"/>
              <a:t>sh</a:t>
            </a:r>
            <a:r>
              <a:rPr lang="en-US" altLang="zh-TW" dirty="0" smtClean="0"/>
              <a:t> </a:t>
            </a:r>
            <a:r>
              <a:rPr lang="zh-TW" altLang="en-US" dirty="0" smtClean="0"/>
              <a:t>其實就是 </a:t>
            </a:r>
            <a:r>
              <a:rPr lang="en-US" altLang="zh-TW" dirty="0" smtClean="0"/>
              <a:t>/bin/bash (</a:t>
            </a:r>
            <a:r>
              <a:rPr lang="zh-TW" altLang="en-US" dirty="0" smtClean="0"/>
              <a:t>連結檔</a:t>
            </a:r>
            <a:r>
              <a:rPr lang="en-US" altLang="zh-TW" dirty="0" smtClean="0"/>
              <a:t>)</a:t>
            </a:r>
            <a:r>
              <a:rPr lang="zh-TW" altLang="en-US" dirty="0" smtClean="0"/>
              <a:t>，使用 </a:t>
            </a:r>
            <a:r>
              <a:rPr lang="en-US" altLang="zh-TW" dirty="0" err="1" smtClean="0"/>
              <a:t>sh</a:t>
            </a:r>
            <a:r>
              <a:rPr lang="en-US" altLang="zh-TW" dirty="0" smtClean="0"/>
              <a:t> shell.sh </a:t>
            </a:r>
            <a:r>
              <a:rPr lang="zh-TW" altLang="en-US" dirty="0" smtClean="0"/>
              <a:t>亦即告訴系統，我想要直接以 </a:t>
            </a:r>
            <a:r>
              <a:rPr lang="en-US" altLang="zh-TW" dirty="0" smtClean="0"/>
              <a:t>bash </a:t>
            </a:r>
            <a:r>
              <a:rPr lang="zh-TW" altLang="en-US" dirty="0" smtClean="0"/>
              <a:t>的功能來執行 </a:t>
            </a:r>
            <a:r>
              <a:rPr lang="en-US" altLang="zh-TW" dirty="0" smtClean="0"/>
              <a:t>shell.sh </a:t>
            </a:r>
            <a:r>
              <a:rPr lang="zh-TW" altLang="en-US" dirty="0" smtClean="0"/>
              <a:t>這個檔案內的相關指令的意思，所以此時你的 </a:t>
            </a:r>
            <a:r>
              <a:rPr lang="en-US" altLang="zh-TW" dirty="0" smtClean="0"/>
              <a:t>shell.sh </a:t>
            </a:r>
            <a:r>
              <a:rPr lang="zh-TW" altLang="en-US" dirty="0" smtClean="0"/>
              <a:t>只要有 </a:t>
            </a:r>
            <a:r>
              <a:rPr lang="en-US" altLang="zh-TW" dirty="0" smtClean="0"/>
              <a:t>r </a:t>
            </a:r>
            <a:r>
              <a:rPr lang="zh-TW" altLang="en-US" dirty="0" smtClean="0"/>
              <a:t>的權限即可被執行喔！而我們也可以利用 </a:t>
            </a:r>
            <a:r>
              <a:rPr lang="en-US" altLang="zh-TW" dirty="0" err="1" smtClean="0"/>
              <a:t>sh</a:t>
            </a:r>
            <a:r>
              <a:rPr lang="en-US" altLang="zh-TW" dirty="0" smtClean="0"/>
              <a:t> </a:t>
            </a:r>
            <a:r>
              <a:rPr lang="zh-TW" altLang="en-US" dirty="0" smtClean="0"/>
              <a:t>的參數，如 </a:t>
            </a:r>
            <a:r>
              <a:rPr lang="en-US" altLang="zh-TW" dirty="0" smtClean="0"/>
              <a:t>-n </a:t>
            </a:r>
            <a:r>
              <a:rPr lang="zh-TW" altLang="en-US" dirty="0" smtClean="0"/>
              <a:t>及 </a:t>
            </a:r>
            <a:r>
              <a:rPr lang="en-US" altLang="zh-TW" dirty="0" smtClean="0"/>
              <a:t>-x </a:t>
            </a:r>
            <a:r>
              <a:rPr lang="zh-TW" altLang="en-US" dirty="0" smtClean="0"/>
              <a:t>來檢查與追蹤 </a:t>
            </a:r>
            <a:r>
              <a:rPr lang="en-US" altLang="zh-TW" dirty="0" smtClean="0"/>
              <a:t>shell.sh </a:t>
            </a:r>
            <a:r>
              <a:rPr lang="zh-TW" altLang="en-US" dirty="0" smtClean="0"/>
              <a:t>的語法是否正確呢！ </a:t>
            </a:r>
            <a:r>
              <a:rPr lang="en-US" altLang="zh-TW" dirty="0" smtClean="0"/>
              <a:t>^_^</a:t>
            </a:r>
          </a:p>
          <a:p>
            <a:endParaRPr lang="en-US" altLang="zh-TW" dirty="0" smtClean="0"/>
          </a:p>
          <a:p>
            <a:r>
              <a:rPr lang="zh-TW" altLang="en-US" dirty="0" smtClean="0"/>
              <a:t>整個 </a:t>
            </a:r>
            <a:r>
              <a:rPr lang="en-US" altLang="zh-TW" dirty="0" smtClean="0"/>
              <a:t>script </a:t>
            </a:r>
            <a:r>
              <a:rPr lang="zh-TW" altLang="en-US" dirty="0" smtClean="0"/>
              <a:t>當中，除了第一行的</a:t>
            </a:r>
            <a:r>
              <a:rPr lang="en-US" altLang="zh-TW" dirty="0" smtClean="0"/>
              <a:t>『 #! 』</a:t>
            </a:r>
            <a:r>
              <a:rPr lang="zh-TW" altLang="en-US" dirty="0" smtClean="0"/>
              <a:t>是用來宣告 </a:t>
            </a:r>
            <a:r>
              <a:rPr lang="en-US" altLang="zh-TW" dirty="0" smtClean="0"/>
              <a:t>shell </a:t>
            </a:r>
            <a:r>
              <a:rPr lang="zh-TW" altLang="en-US" dirty="0" smtClean="0"/>
              <a:t>的之外，其他的 </a:t>
            </a:r>
            <a:r>
              <a:rPr lang="en-US" altLang="zh-TW" dirty="0" smtClean="0"/>
              <a:t># </a:t>
            </a:r>
            <a:r>
              <a:rPr lang="zh-TW" altLang="en-US" dirty="0" smtClean="0"/>
              <a:t>都是</a:t>
            </a:r>
            <a:r>
              <a:rPr lang="en-US" altLang="zh-TW" dirty="0" smtClean="0"/>
              <a:t>『</a:t>
            </a:r>
            <a:r>
              <a:rPr lang="zh-TW" altLang="en-US" dirty="0" smtClean="0"/>
              <a:t>註解</a:t>
            </a:r>
            <a:r>
              <a:rPr lang="en-US" altLang="zh-TW" dirty="0" smtClean="0"/>
              <a:t>』</a:t>
            </a:r>
            <a:r>
              <a:rPr lang="zh-TW" altLang="en-US" dirty="0" smtClean="0"/>
              <a:t>用途</a:t>
            </a:r>
          </a:p>
          <a:p>
            <a:endParaRPr lang="zh-TW" altLang="en-US" dirty="0" smtClean="0"/>
          </a:p>
          <a:p>
            <a:endParaRPr lang="zh-TW" altLang="en-US" dirty="0" smtClean="0"/>
          </a:p>
          <a:p>
            <a:r>
              <a:rPr lang="zh-TW" altLang="en-US" dirty="0" smtClean="0"/>
              <a:t>第一行 </a:t>
            </a:r>
            <a:r>
              <a:rPr lang="en-US" altLang="zh-TW" dirty="0" smtClean="0"/>
              <a:t>#!/bin/bash </a:t>
            </a:r>
            <a:r>
              <a:rPr lang="zh-TW" altLang="en-US" dirty="0" smtClean="0"/>
              <a:t>在宣告這個 </a:t>
            </a:r>
            <a:r>
              <a:rPr lang="en-US" altLang="zh-TW" dirty="0" smtClean="0"/>
              <a:t>script </a:t>
            </a:r>
            <a:r>
              <a:rPr lang="zh-TW" altLang="en-US" dirty="0" smtClean="0"/>
              <a:t>使用的 </a:t>
            </a:r>
            <a:r>
              <a:rPr lang="en-US" altLang="zh-TW" dirty="0" smtClean="0"/>
              <a:t>shell </a:t>
            </a:r>
            <a:r>
              <a:rPr lang="zh-TW" altLang="en-US" dirty="0" smtClean="0"/>
              <a:t>名稱：</a:t>
            </a:r>
          </a:p>
          <a:p>
            <a:r>
              <a:rPr lang="zh-TW" altLang="en-US" dirty="0" smtClean="0"/>
              <a:t>因為我們使用的是 </a:t>
            </a:r>
            <a:r>
              <a:rPr lang="en-US" altLang="zh-TW" dirty="0" smtClean="0"/>
              <a:t>bash </a:t>
            </a:r>
            <a:r>
              <a:rPr lang="zh-TW" altLang="en-US" dirty="0" smtClean="0"/>
              <a:t>，所以，必須要以</a:t>
            </a:r>
            <a:r>
              <a:rPr lang="en-US" altLang="zh-TW" dirty="0" smtClean="0"/>
              <a:t>『 #!/bin/bash 』</a:t>
            </a:r>
            <a:r>
              <a:rPr lang="zh-TW" altLang="en-US" dirty="0" smtClean="0"/>
              <a:t>來宣告這個檔案內的語法使用 </a:t>
            </a:r>
            <a:r>
              <a:rPr lang="en-US" altLang="zh-TW" dirty="0" smtClean="0"/>
              <a:t>bash </a:t>
            </a:r>
            <a:r>
              <a:rPr lang="zh-TW" altLang="en-US" dirty="0" smtClean="0"/>
              <a:t>的語法！那麼當這個程式被執行時，他就能夠載入 </a:t>
            </a:r>
            <a:r>
              <a:rPr lang="en-US" altLang="zh-TW" dirty="0" smtClean="0"/>
              <a:t>bash </a:t>
            </a:r>
            <a:r>
              <a:rPr lang="zh-TW" altLang="en-US" dirty="0" smtClean="0"/>
              <a:t>的相關環境設定檔 </a:t>
            </a:r>
            <a:r>
              <a:rPr lang="en-US" altLang="zh-TW" dirty="0" smtClean="0"/>
              <a:t>(</a:t>
            </a:r>
            <a:r>
              <a:rPr lang="zh-TW" altLang="en-US" dirty="0" smtClean="0"/>
              <a:t>一般來說就是 </a:t>
            </a:r>
            <a:r>
              <a:rPr lang="en-US" altLang="zh-TW" dirty="0" smtClean="0"/>
              <a:t>non-login shell </a:t>
            </a:r>
            <a:r>
              <a:rPr lang="zh-TW" altLang="en-US" dirty="0" smtClean="0"/>
              <a:t>的 </a:t>
            </a:r>
            <a:r>
              <a:rPr lang="en-US" altLang="zh-TW" dirty="0" smtClean="0"/>
              <a:t>~/.</a:t>
            </a:r>
            <a:r>
              <a:rPr lang="en-US" altLang="zh-TW" dirty="0" err="1" smtClean="0"/>
              <a:t>bashrc</a:t>
            </a:r>
            <a:r>
              <a:rPr lang="en-US" altLang="zh-TW" dirty="0" smtClean="0"/>
              <a:t>)</a:t>
            </a:r>
            <a:r>
              <a:rPr lang="zh-TW" altLang="en-US" dirty="0" smtClean="0"/>
              <a:t>， 並且執行 </a:t>
            </a:r>
            <a:r>
              <a:rPr lang="en-US" altLang="zh-TW" dirty="0" smtClean="0"/>
              <a:t>bash </a:t>
            </a:r>
            <a:r>
              <a:rPr lang="zh-TW" altLang="en-US" dirty="0" smtClean="0"/>
              <a:t>來使我們底下的指令能夠執行！這很重要的！</a:t>
            </a:r>
            <a:r>
              <a:rPr lang="en-US" altLang="zh-TW" dirty="0" smtClean="0"/>
              <a:t>(</a:t>
            </a:r>
            <a:r>
              <a:rPr lang="zh-TW" altLang="en-US" dirty="0" smtClean="0"/>
              <a:t>在很多狀況中，如果沒有設定好這一行， 那麼該程式很可能會無法執行，因為系統可能無法判斷該程式需要使用什麼 </a:t>
            </a:r>
            <a:r>
              <a:rPr lang="en-US" altLang="zh-TW" dirty="0" smtClean="0"/>
              <a:t>shell </a:t>
            </a:r>
            <a:r>
              <a:rPr lang="zh-TW" altLang="en-US" dirty="0" smtClean="0"/>
              <a:t>來執行啊！</a:t>
            </a:r>
            <a:r>
              <a:rPr lang="en-US" altLang="zh-TW" dirty="0" smtClean="0"/>
              <a:t>)</a:t>
            </a:r>
          </a:p>
          <a:p>
            <a:endParaRPr lang="en-US" altLang="zh-TW" dirty="0" smtClean="0"/>
          </a:p>
          <a:p>
            <a:r>
              <a:rPr lang="zh-TW" altLang="en-US" dirty="0" smtClean="0"/>
              <a:t>程式內容的說明：</a:t>
            </a:r>
          </a:p>
          <a:p>
            <a:r>
              <a:rPr lang="zh-TW" altLang="en-US" dirty="0" smtClean="0"/>
              <a:t>整個 </a:t>
            </a:r>
            <a:r>
              <a:rPr lang="en-US" altLang="zh-TW" dirty="0" smtClean="0"/>
              <a:t>script </a:t>
            </a:r>
            <a:r>
              <a:rPr lang="zh-TW" altLang="en-US" dirty="0" smtClean="0"/>
              <a:t>當中，除了第一行的</a:t>
            </a:r>
            <a:r>
              <a:rPr lang="en-US" altLang="zh-TW" dirty="0" smtClean="0"/>
              <a:t>『 #! 』</a:t>
            </a:r>
            <a:r>
              <a:rPr lang="zh-TW" altLang="en-US" dirty="0" smtClean="0"/>
              <a:t>是用來宣告 </a:t>
            </a:r>
            <a:r>
              <a:rPr lang="en-US" altLang="zh-TW" dirty="0" smtClean="0"/>
              <a:t>shell </a:t>
            </a:r>
            <a:r>
              <a:rPr lang="zh-TW" altLang="en-US" dirty="0" smtClean="0"/>
              <a:t>的之外，其他的 </a:t>
            </a:r>
            <a:r>
              <a:rPr lang="en-US" altLang="zh-TW" dirty="0" smtClean="0"/>
              <a:t># </a:t>
            </a:r>
            <a:r>
              <a:rPr lang="zh-TW" altLang="en-US" dirty="0" smtClean="0"/>
              <a:t>都是</a:t>
            </a:r>
            <a:r>
              <a:rPr lang="en-US" altLang="zh-TW" dirty="0" smtClean="0"/>
              <a:t>『</a:t>
            </a:r>
            <a:r>
              <a:rPr lang="zh-TW" altLang="en-US" dirty="0" smtClean="0"/>
              <a:t>註解</a:t>
            </a:r>
            <a:r>
              <a:rPr lang="en-US" altLang="zh-TW" dirty="0" smtClean="0"/>
              <a:t>』</a:t>
            </a:r>
            <a:r>
              <a:rPr lang="zh-TW" altLang="en-US" dirty="0" smtClean="0"/>
              <a:t>用途！ 所以上面的程式當中，第二行以下就是用來說明整個程式的基本資料。一般來說， 建議你一定要養成說明該 </a:t>
            </a:r>
            <a:r>
              <a:rPr lang="en-US" altLang="zh-TW" dirty="0" smtClean="0"/>
              <a:t>script </a:t>
            </a:r>
            <a:r>
              <a:rPr lang="zh-TW" altLang="en-US" dirty="0" smtClean="0"/>
              <a:t>的：</a:t>
            </a:r>
            <a:r>
              <a:rPr lang="en-US" altLang="zh-TW" dirty="0" smtClean="0"/>
              <a:t>1. </a:t>
            </a:r>
            <a:r>
              <a:rPr lang="zh-TW" altLang="en-US" dirty="0" smtClean="0"/>
              <a:t>內容與功能； </a:t>
            </a:r>
            <a:r>
              <a:rPr lang="en-US" altLang="zh-TW" dirty="0" smtClean="0"/>
              <a:t>2. </a:t>
            </a:r>
            <a:r>
              <a:rPr lang="zh-TW" altLang="en-US" dirty="0" smtClean="0"/>
              <a:t>版本資訊； </a:t>
            </a:r>
            <a:r>
              <a:rPr lang="en-US" altLang="zh-TW" dirty="0" smtClean="0"/>
              <a:t>3. </a:t>
            </a:r>
            <a:r>
              <a:rPr lang="zh-TW" altLang="en-US" dirty="0" smtClean="0"/>
              <a:t>作者與聯絡方式； </a:t>
            </a:r>
            <a:r>
              <a:rPr lang="en-US" altLang="zh-TW" dirty="0" smtClean="0"/>
              <a:t>4. </a:t>
            </a:r>
            <a:r>
              <a:rPr lang="zh-TW" altLang="en-US" dirty="0" smtClean="0"/>
              <a:t>建檔日期；</a:t>
            </a:r>
            <a:r>
              <a:rPr lang="en-US" altLang="zh-TW" dirty="0" smtClean="0"/>
              <a:t>5. </a:t>
            </a:r>
            <a:r>
              <a:rPr lang="zh-TW" altLang="en-US" dirty="0" smtClean="0"/>
              <a:t>歷史紀錄 等等。這將有助於未來程式的改寫與 </a:t>
            </a:r>
            <a:r>
              <a:rPr lang="en-US" altLang="zh-TW" dirty="0" smtClean="0"/>
              <a:t>debug </a:t>
            </a:r>
            <a:r>
              <a:rPr lang="zh-TW" altLang="en-US" dirty="0" smtClean="0"/>
              <a:t>呢！</a:t>
            </a:r>
          </a:p>
          <a:p>
            <a:endParaRPr lang="zh-TW" altLang="en-US" dirty="0" smtClean="0"/>
          </a:p>
          <a:p>
            <a:r>
              <a:rPr lang="zh-TW" altLang="en-US" dirty="0" smtClean="0"/>
              <a:t>主要環境變數的宣告：</a:t>
            </a:r>
          </a:p>
          <a:p>
            <a:r>
              <a:rPr lang="zh-TW" altLang="en-US" dirty="0" smtClean="0"/>
              <a:t>建議務必要將一些重要的環境變數設定好，鳥哥個人認為， </a:t>
            </a:r>
            <a:r>
              <a:rPr lang="en-US" altLang="zh-TW" dirty="0" smtClean="0"/>
              <a:t>PATH </a:t>
            </a:r>
            <a:r>
              <a:rPr lang="zh-TW" altLang="en-US" dirty="0" smtClean="0"/>
              <a:t>與 </a:t>
            </a:r>
            <a:r>
              <a:rPr lang="en-US" altLang="zh-TW" dirty="0" smtClean="0"/>
              <a:t>LANG (</a:t>
            </a:r>
            <a:r>
              <a:rPr lang="zh-TW" altLang="en-US" dirty="0" smtClean="0"/>
              <a:t>如果有使用到輸出相關的資訊時</a:t>
            </a:r>
            <a:r>
              <a:rPr lang="en-US" altLang="zh-TW" dirty="0" smtClean="0"/>
              <a:t>) </a:t>
            </a:r>
            <a:r>
              <a:rPr lang="zh-TW" altLang="en-US" dirty="0" smtClean="0"/>
              <a:t>是當中最重要的！ 如此一來，則可讓我們這支程式在進行時，可以直接下達一些外部指令，而不必寫絕對路徑呢！比較方便啦！</a:t>
            </a:r>
          </a:p>
          <a:p>
            <a:endParaRPr lang="zh-TW" altLang="en-US" dirty="0" smtClean="0"/>
          </a:p>
          <a:p>
            <a:r>
              <a:rPr lang="zh-TW" altLang="en-US" dirty="0" smtClean="0"/>
              <a:t>主要程式部分</a:t>
            </a:r>
          </a:p>
          <a:p>
            <a:r>
              <a:rPr lang="zh-TW" altLang="en-US" dirty="0" smtClean="0"/>
              <a:t>就將主要的程式寫好即可！在這個例子當中，就是 </a:t>
            </a:r>
            <a:r>
              <a:rPr lang="en-US" altLang="zh-TW" dirty="0" smtClean="0"/>
              <a:t>echo </a:t>
            </a:r>
            <a:r>
              <a:rPr lang="zh-TW" altLang="en-US" dirty="0" smtClean="0"/>
              <a:t>那一行啦！</a:t>
            </a:r>
          </a:p>
          <a:p>
            <a:endParaRPr lang="zh-TW" altLang="en-US" dirty="0" smtClean="0"/>
          </a:p>
          <a:p>
            <a:r>
              <a:rPr lang="zh-TW" altLang="en-US" dirty="0" smtClean="0"/>
              <a:t>執行成果告知 </a:t>
            </a:r>
            <a:r>
              <a:rPr lang="en-US" altLang="zh-TW" dirty="0" smtClean="0"/>
              <a:t>(</a:t>
            </a:r>
            <a:r>
              <a:rPr lang="zh-TW" altLang="en-US" dirty="0" smtClean="0"/>
              <a:t>定義回傳值</a:t>
            </a:r>
            <a:r>
              <a:rPr lang="en-US" altLang="zh-TW" dirty="0" smtClean="0"/>
              <a:t>)</a:t>
            </a:r>
          </a:p>
          <a:p>
            <a:r>
              <a:rPr lang="zh-TW" altLang="en-US" dirty="0" smtClean="0"/>
              <a:t>是否記得我們在第十章裡面要討論一個指令的執行成功與否，可以使用 </a:t>
            </a:r>
            <a:r>
              <a:rPr lang="en-US" altLang="zh-TW" dirty="0" smtClean="0"/>
              <a:t>$? </a:t>
            </a:r>
            <a:r>
              <a:rPr lang="zh-TW" altLang="en-US" dirty="0" smtClean="0"/>
              <a:t>這個變數來觀察～ 那麼我們也可以利用 </a:t>
            </a:r>
            <a:r>
              <a:rPr lang="en-US" altLang="zh-TW" dirty="0" smtClean="0"/>
              <a:t>exit </a:t>
            </a:r>
            <a:r>
              <a:rPr lang="zh-TW" altLang="en-US" dirty="0" smtClean="0"/>
              <a:t>這個指令來讓程式中斷，並且回傳一個數值給系統。 在我們這個例子當中，鳥哥使用 </a:t>
            </a:r>
            <a:r>
              <a:rPr lang="en-US" altLang="zh-TW" dirty="0" smtClean="0"/>
              <a:t>exit 0 </a:t>
            </a:r>
            <a:r>
              <a:rPr lang="zh-TW" altLang="en-US" dirty="0" smtClean="0"/>
              <a:t>，這代表離開 </a:t>
            </a:r>
            <a:r>
              <a:rPr lang="en-US" altLang="zh-TW" dirty="0" smtClean="0"/>
              <a:t>script </a:t>
            </a:r>
            <a:r>
              <a:rPr lang="zh-TW" altLang="en-US" dirty="0" smtClean="0"/>
              <a:t>並且回傳一個 </a:t>
            </a:r>
            <a:r>
              <a:rPr lang="en-US" altLang="zh-TW" dirty="0" smtClean="0"/>
              <a:t>0 </a:t>
            </a:r>
            <a:r>
              <a:rPr lang="zh-TW" altLang="en-US" dirty="0" smtClean="0"/>
              <a:t>給系統， 所以我執行完這個 </a:t>
            </a:r>
            <a:r>
              <a:rPr lang="en-US" altLang="zh-TW" dirty="0" smtClean="0"/>
              <a:t>script </a:t>
            </a:r>
            <a:r>
              <a:rPr lang="zh-TW" altLang="en-US" dirty="0" smtClean="0"/>
              <a:t>後，若接著下達 </a:t>
            </a:r>
            <a:r>
              <a:rPr lang="en-US" altLang="zh-TW" dirty="0" smtClean="0"/>
              <a:t>echo $? </a:t>
            </a:r>
            <a:r>
              <a:rPr lang="zh-TW" altLang="en-US" dirty="0" smtClean="0"/>
              <a:t>則可得到 </a:t>
            </a:r>
            <a:r>
              <a:rPr lang="en-US" altLang="zh-TW" dirty="0" smtClean="0"/>
              <a:t>0 </a:t>
            </a:r>
            <a:r>
              <a:rPr lang="zh-TW" altLang="en-US" dirty="0" smtClean="0"/>
              <a:t>的值喔！ 更聰明的讀者應該也知道了，呵呵！利用這個 </a:t>
            </a:r>
            <a:r>
              <a:rPr lang="en-US" altLang="zh-TW" dirty="0" smtClean="0"/>
              <a:t>exit n (n </a:t>
            </a:r>
            <a:r>
              <a:rPr lang="zh-TW" altLang="en-US" dirty="0" smtClean="0"/>
              <a:t>是數字</a:t>
            </a:r>
            <a:r>
              <a:rPr lang="en-US" altLang="zh-TW" dirty="0" smtClean="0"/>
              <a:t>) </a:t>
            </a:r>
            <a:r>
              <a:rPr lang="zh-TW" altLang="en-US" dirty="0" smtClean="0"/>
              <a:t>的功能，我們還可以自訂錯誤訊息， 讓這支程式變得更加的 </a:t>
            </a:r>
            <a:r>
              <a:rPr lang="en-US" altLang="zh-TW" dirty="0" smtClean="0"/>
              <a:t>smart </a:t>
            </a:r>
            <a:r>
              <a:rPr lang="zh-TW" altLang="en-US" dirty="0" smtClean="0"/>
              <a:t>呢！</a:t>
            </a:r>
          </a:p>
          <a:p>
            <a:endParaRPr lang="zh-TW" altLang="en-US" dirty="0" smtClean="0"/>
          </a:p>
          <a:p>
            <a:endParaRPr lang="zh-TW" altLang="en-US" dirty="0" smtClean="0"/>
          </a:p>
          <a:p>
            <a:endParaRPr lang="zh-TW" altLang="en-US" dirty="0" smtClean="0"/>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4D9EB-02BE-433B-AF42-55DA0B4DE09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750250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Echo $PATH</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4D9EB-02BE-433B-AF42-55DA0B4DE09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52833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u+x,g+w</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為檔</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設置自己可以執行，組員可以寫入的許可權</a:t>
            </a: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u=</a:t>
            </a:r>
            <a:r>
              <a:rPr lang="en-US" altLang="zh-TW" sz="1200" dirty="0" err="1" smtClean="0">
                <a:effectLst/>
                <a:latin typeface="+mn-lt"/>
                <a:ea typeface="+mn-ea"/>
                <a:cs typeface="+mn-cs"/>
                <a:sym typeface="Calibri"/>
              </a:rPr>
              <a:t>rwx,g</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rw,o</a:t>
            </a:r>
            <a:r>
              <a:rPr lang="en-US" altLang="zh-TW" sz="1200" dirty="0" smtClean="0">
                <a:effectLst/>
                <a:latin typeface="+mn-lt"/>
                <a:ea typeface="+mn-ea"/>
                <a:cs typeface="+mn-cs"/>
                <a:sym typeface="Calibri"/>
              </a:rPr>
              <a:t>=r f01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764 f01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a+x</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對檔</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的</a:t>
            </a:r>
            <a:r>
              <a:rPr lang="en-US" altLang="zh-TW" sz="1200" dirty="0" err="1" smtClean="0">
                <a:effectLst/>
                <a:latin typeface="+mn-lt"/>
                <a:ea typeface="+mn-ea"/>
                <a:cs typeface="+mn-cs"/>
                <a:sym typeface="Calibri"/>
              </a:rPr>
              <a:t>u,g,o</a:t>
            </a:r>
            <a:r>
              <a:rPr lang="zh-TW" altLang="zh-TW" sz="1200" dirty="0" smtClean="0">
                <a:effectLst/>
                <a:latin typeface="+mn-lt"/>
                <a:ea typeface="+mn-ea"/>
                <a:cs typeface="+mn-cs"/>
                <a:sym typeface="Calibri"/>
              </a:rPr>
              <a:t>都設置可執行屬性</a:t>
            </a:r>
          </a:p>
          <a:p>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&gt;&gt;&gt;</a:t>
            </a:r>
          </a:p>
          <a:p>
            <a:r>
              <a:rPr lang="en-US" altLang="zh-TW" sz="1200" b="0" i="0" dirty="0" err="1" smtClean="0">
                <a:effectLst/>
                <a:latin typeface="+mn-lt"/>
                <a:ea typeface="+mn-ea"/>
                <a:cs typeface="+mn-cs"/>
                <a:sym typeface="Calibri"/>
              </a:rPr>
              <a:t>chmod</a:t>
            </a:r>
            <a:r>
              <a:rPr lang="zh-TW" altLang="en-US" sz="1200" b="0" i="0" dirty="0" smtClean="0">
                <a:effectLst/>
                <a:latin typeface="+mn-lt"/>
                <a:ea typeface="+mn-ea"/>
                <a:cs typeface="+mn-cs"/>
                <a:sym typeface="Calibri"/>
              </a:rPr>
              <a:t>：改變檔案權限屬性</a:t>
            </a:r>
          </a:p>
          <a:p>
            <a:r>
              <a:rPr lang="en-US" altLang="zh-TW" dirty="0" err="1" smtClean="0"/>
              <a:t>chmod</a:t>
            </a:r>
            <a:r>
              <a:rPr lang="en-US" altLang="zh-TW" dirty="0" smtClean="0"/>
              <a:t> □□□ </a:t>
            </a:r>
            <a:r>
              <a:rPr lang="zh-TW" altLang="en-US" dirty="0" smtClean="0"/>
              <a:t>檔名    → □□□ 代表雍有者；群組；全體使用者</a:t>
            </a:r>
          </a:p>
          <a:p>
            <a:r>
              <a:rPr lang="zh-TW" altLang="en-US" dirty="0" smtClean="0"/>
              <a:t>例：</a:t>
            </a:r>
            <a:r>
              <a:rPr lang="en-US" altLang="zh-TW" dirty="0" smtClean="0"/>
              <a:t>111 101 101 → □□□ = 755</a:t>
            </a:r>
            <a:r>
              <a:rPr lang="zh-TW" altLang="en-US" dirty="0" smtClean="0"/>
              <a:t>；</a:t>
            </a:r>
          </a:p>
          <a:p>
            <a:r>
              <a:rPr lang="zh-TW" altLang="en-US" dirty="0" smtClean="0"/>
              <a:t>雍有者可讀、寫、執行；群組及全體使用者可讀、執行</a:t>
            </a:r>
          </a:p>
          <a:p>
            <a:endParaRPr lang="en-US" altLang="zh-TW" sz="1200" b="1" dirty="0" smtClean="0">
              <a:effectLst/>
              <a:latin typeface="+mn-lt"/>
              <a:ea typeface="+mn-ea"/>
              <a:cs typeface="+mn-cs"/>
              <a:sym typeface="Calibri"/>
            </a:endParaRPr>
          </a:p>
          <a:p>
            <a:r>
              <a:rPr lang="en-US" altLang="zh-TW" sz="1200" b="1" dirty="0" smtClean="0">
                <a:effectLst/>
                <a:latin typeface="+mn-lt"/>
                <a:ea typeface="+mn-ea"/>
                <a:cs typeface="+mn-cs"/>
                <a:sym typeface="Calibri"/>
              </a:rPr>
              <a:t>&gt;&gt;&gt;&gt;</a:t>
            </a:r>
          </a:p>
          <a:p>
            <a:r>
              <a:rPr lang="en-US" altLang="zh-TW" sz="1200" b="1" dirty="0" smtClean="0">
                <a:effectLst/>
                <a:latin typeface="+mn-lt"/>
                <a:ea typeface="+mn-ea"/>
                <a:cs typeface="+mn-cs"/>
                <a:sym typeface="Calibri"/>
              </a:rPr>
              <a:t>Linux</a:t>
            </a:r>
            <a:r>
              <a:rPr lang="zh-TW" altLang="en-US" sz="1200" b="1" dirty="0" smtClean="0">
                <a:effectLst/>
                <a:latin typeface="+mn-lt"/>
                <a:ea typeface="+mn-ea"/>
                <a:cs typeface="+mn-cs"/>
                <a:sym typeface="Calibri"/>
              </a:rPr>
              <a:t>的每個檔案中，可分別給予擁有者、群組與其他人三種身份個別的 </a:t>
            </a:r>
            <a:r>
              <a:rPr lang="en-US" altLang="zh-TW" sz="1200" b="1" dirty="0" err="1" smtClean="0">
                <a:effectLst/>
                <a:latin typeface="+mn-lt"/>
                <a:ea typeface="+mn-ea"/>
                <a:cs typeface="+mn-cs"/>
                <a:sym typeface="Calibri"/>
              </a:rPr>
              <a:t>rwx</a:t>
            </a:r>
            <a:r>
              <a:rPr lang="en-US" altLang="zh-TW" sz="1200" b="1" dirty="0" smtClean="0">
                <a:effectLst/>
                <a:latin typeface="+mn-lt"/>
                <a:ea typeface="+mn-ea"/>
                <a:cs typeface="+mn-cs"/>
                <a:sym typeface="Calibri"/>
              </a:rPr>
              <a:t> </a:t>
            </a:r>
            <a:r>
              <a:rPr lang="zh-TW" altLang="en-US" sz="1200" b="1" dirty="0" smtClean="0">
                <a:effectLst/>
                <a:latin typeface="+mn-lt"/>
                <a:ea typeface="+mn-ea"/>
                <a:cs typeface="+mn-cs"/>
                <a:sym typeface="Calibri"/>
              </a:rPr>
              <a:t>權限</a:t>
            </a:r>
          </a:p>
          <a:p>
            <a:r>
              <a:rPr lang="en-US" altLang="zh-TW" sz="1200" b="1" dirty="0" err="1" smtClean="0">
                <a:effectLst/>
                <a:latin typeface="+mn-lt"/>
                <a:ea typeface="+mn-ea"/>
                <a:cs typeface="+mn-cs"/>
                <a:sym typeface="Calibri"/>
              </a:rPr>
              <a:t>chmod</a:t>
            </a:r>
            <a:r>
              <a:rPr lang="zh-TW" altLang="en-US" sz="1200" b="1" dirty="0" smtClean="0">
                <a:effectLst/>
                <a:latin typeface="+mn-lt"/>
                <a:ea typeface="+mn-ea"/>
                <a:cs typeface="+mn-cs"/>
                <a:sym typeface="Calibri"/>
              </a:rPr>
              <a:t>命令</a:t>
            </a:r>
          </a:p>
          <a:p>
            <a:r>
              <a:rPr lang="zh-TW" altLang="en-US" sz="1200" b="1" dirty="0" smtClean="0">
                <a:effectLst/>
                <a:latin typeface="+mn-lt"/>
                <a:ea typeface="+mn-ea"/>
                <a:cs typeface="+mn-cs"/>
                <a:sym typeface="Calibri"/>
              </a:rPr>
              <a:t>沒設定對象三種身份</a:t>
            </a:r>
            <a:r>
              <a:rPr lang="en-US" altLang="zh-TW" sz="1200" b="1" dirty="0" smtClean="0">
                <a:effectLst/>
                <a:latin typeface="+mn-lt"/>
                <a:ea typeface="+mn-ea"/>
                <a:cs typeface="+mn-cs"/>
                <a:sym typeface="Calibri"/>
              </a:rPr>
              <a:t>(</a:t>
            </a:r>
            <a:r>
              <a:rPr lang="en-US" altLang="zh-TW" sz="1200" b="1" dirty="0" err="1" smtClean="0">
                <a:effectLst/>
                <a:latin typeface="+mn-lt"/>
                <a:ea typeface="+mn-ea"/>
                <a:cs typeface="+mn-cs"/>
                <a:sym typeface="Calibri"/>
              </a:rPr>
              <a:t>ugo</a:t>
            </a:r>
            <a:r>
              <a:rPr lang="en-US" altLang="zh-TW" sz="1200" b="1" dirty="0" smtClean="0">
                <a:effectLst/>
                <a:latin typeface="+mn-lt"/>
                <a:ea typeface="+mn-ea"/>
                <a:cs typeface="+mn-cs"/>
                <a:sym typeface="Calibri"/>
              </a:rPr>
              <a:t>) </a:t>
            </a:r>
            <a:r>
              <a:rPr lang="zh-TW" altLang="en-US" sz="1200" b="1" dirty="0" smtClean="0">
                <a:effectLst/>
                <a:latin typeface="+mn-lt"/>
                <a:ea typeface="+mn-ea"/>
                <a:cs typeface="+mn-cs"/>
                <a:sym typeface="Calibri"/>
              </a:rPr>
              <a:t>或 </a:t>
            </a:r>
            <a:r>
              <a:rPr lang="en-US" altLang="zh-TW" sz="1200" b="1" dirty="0" smtClean="0">
                <a:effectLst/>
                <a:latin typeface="+mn-lt"/>
                <a:ea typeface="+mn-ea"/>
                <a:cs typeface="+mn-cs"/>
                <a:sym typeface="Calibri"/>
              </a:rPr>
              <a:t>a(</a:t>
            </a:r>
            <a:r>
              <a:rPr lang="zh-TW" altLang="en-US" sz="1200" b="1" dirty="0" smtClean="0">
                <a:effectLst/>
                <a:latin typeface="+mn-lt"/>
                <a:ea typeface="+mn-ea"/>
                <a:cs typeface="+mn-cs"/>
                <a:sym typeface="Calibri"/>
              </a:rPr>
              <a:t>全部</a:t>
            </a:r>
            <a:r>
              <a:rPr lang="en-US" altLang="zh-TW" sz="1200" b="1" dirty="0" smtClean="0">
                <a:effectLst/>
                <a:latin typeface="+mn-lt"/>
                <a:ea typeface="+mn-ea"/>
                <a:cs typeface="+mn-cs"/>
                <a:sym typeface="Calibri"/>
              </a:rPr>
              <a:t>)</a:t>
            </a:r>
          </a:p>
          <a:p>
            <a:r>
              <a:rPr lang="zh-TW" altLang="en-US" sz="1200" b="1" dirty="0" smtClean="0">
                <a:effectLst/>
                <a:latin typeface="+mn-lt"/>
                <a:ea typeface="+mn-ea"/>
                <a:cs typeface="+mn-cs"/>
                <a:sym typeface="Calibri"/>
              </a:rPr>
              <a:t>請教</a:t>
            </a:r>
          </a:p>
          <a:p>
            <a:r>
              <a:rPr lang="en-US" altLang="zh-TW" sz="1200" b="1" dirty="0" err="1" smtClean="0">
                <a:effectLst/>
                <a:latin typeface="+mn-lt"/>
                <a:ea typeface="+mn-ea"/>
                <a:cs typeface="+mn-cs"/>
                <a:sym typeface="Calibri"/>
              </a:rPr>
              <a:t>chmod</a:t>
            </a:r>
            <a:r>
              <a:rPr lang="en-US" altLang="zh-TW" sz="1200" b="1" dirty="0" smtClean="0">
                <a:effectLst/>
                <a:latin typeface="+mn-lt"/>
                <a:ea typeface="+mn-ea"/>
                <a:cs typeface="+mn-cs"/>
                <a:sym typeface="Calibri"/>
              </a:rPr>
              <a:t> +x myecho.sh</a:t>
            </a:r>
          </a:p>
          <a:p>
            <a:r>
              <a:rPr lang="zh-TW" altLang="en-US" sz="1200" b="1" dirty="0" smtClean="0">
                <a:effectLst/>
                <a:latin typeface="+mn-lt"/>
                <a:ea typeface="+mn-ea"/>
                <a:cs typeface="+mn-cs"/>
                <a:sym typeface="Calibri"/>
              </a:rPr>
              <a:t>內定的對象是全部嗎</a:t>
            </a:r>
            <a:r>
              <a:rPr lang="en-US" altLang="zh-TW" sz="1200" b="1" dirty="0" smtClean="0">
                <a:effectLst/>
                <a:latin typeface="+mn-lt"/>
                <a:ea typeface="+mn-ea"/>
                <a:cs typeface="+mn-cs"/>
                <a:sym typeface="Calibri"/>
              </a:rPr>
              <a:t>?</a:t>
            </a:r>
          </a:p>
          <a:p>
            <a:r>
              <a:rPr lang="en-US" altLang="zh-TW" sz="1200" b="1" dirty="0" smtClean="0">
                <a:effectLst/>
                <a:latin typeface="+mn-lt"/>
                <a:ea typeface="+mn-ea"/>
                <a:cs typeface="+mn-cs"/>
                <a:sym typeface="Calibri"/>
              </a:rPr>
              <a:t>yes</a:t>
            </a:r>
          </a:p>
          <a:p>
            <a:r>
              <a:rPr lang="en-US" altLang="zh-TW" sz="1200" b="1" dirty="0" smtClean="0">
                <a:effectLst/>
                <a:latin typeface="+mn-lt"/>
                <a:ea typeface="+mn-ea"/>
                <a:cs typeface="+mn-cs"/>
                <a:sym typeface="Calibri"/>
              </a:rPr>
              <a:t>&gt;&gt;&gt;</a:t>
            </a:r>
          </a:p>
          <a:p>
            <a:r>
              <a:rPr lang="en-US" altLang="zh-TW" sz="1200" b="1" dirty="0" err="1" smtClean="0">
                <a:effectLst/>
                <a:latin typeface="+mn-lt"/>
                <a:ea typeface="+mn-ea"/>
                <a:cs typeface="+mn-cs"/>
                <a:sym typeface="Calibri"/>
              </a:rPr>
              <a:t>chmod</a:t>
            </a:r>
            <a:r>
              <a:rPr lang="zh-TW" altLang="zh-TW" sz="1200" b="1" dirty="0" smtClean="0">
                <a:effectLst/>
                <a:latin typeface="+mn-lt"/>
                <a:ea typeface="+mn-ea"/>
                <a:cs typeface="+mn-cs"/>
                <a:sym typeface="Calibri"/>
              </a:rPr>
              <a:t>命令</a:t>
            </a:r>
            <a:endParaRPr lang="zh-TW" altLang="zh-TW" sz="1200" dirty="0" smtClean="0">
              <a:effectLst/>
              <a:latin typeface="+mn-lt"/>
              <a:ea typeface="+mn-ea"/>
              <a:cs typeface="+mn-cs"/>
              <a:sym typeface="Calibri"/>
            </a:endParaRPr>
          </a:p>
          <a:p>
            <a:r>
              <a:rPr lang="en-US" altLang="zh-TW" sz="1200" u="none" strike="noStrike" dirty="0" err="1" smtClean="0">
                <a:effectLst/>
                <a:latin typeface="+mn-lt"/>
                <a:ea typeface="+mn-ea"/>
                <a:cs typeface="+mn-cs"/>
                <a:sym typeface="Calibri"/>
                <a:hlinkClick r:id="rId3"/>
              </a:rPr>
              <a:t>檔許可權屬性設置</a:t>
            </a:r>
            <a:endParaRPr lang="zh-TW" altLang="zh-TW" sz="1200" dirty="0" smtClean="0">
              <a:effectLst/>
              <a:latin typeface="+mn-lt"/>
              <a:ea typeface="+mn-ea"/>
              <a:cs typeface="+mn-cs"/>
              <a:sym typeface="Calibri"/>
            </a:endParaRPr>
          </a:p>
          <a:p>
            <a:r>
              <a:rPr lang="en-US" altLang="zh-TW" sz="1200" b="1" dirty="0" err="1" smtClean="0">
                <a:effectLst/>
                <a:latin typeface="+mn-lt"/>
                <a:ea typeface="+mn-ea"/>
                <a:cs typeface="+mn-cs"/>
                <a:sym typeface="Calibri"/>
              </a:rPr>
              <a:t>chmod</a:t>
            </a:r>
            <a:r>
              <a:rPr lang="zh-TW" altLang="zh-TW" sz="1200" b="1" dirty="0" smtClean="0">
                <a:effectLst/>
                <a:latin typeface="+mn-lt"/>
                <a:ea typeface="+mn-ea"/>
                <a:cs typeface="+mn-cs"/>
                <a:sym typeface="Calibri"/>
              </a:rPr>
              <a:t>命令</a:t>
            </a:r>
            <a:r>
              <a:rPr lang="zh-TW" altLang="zh-TW" sz="1200" dirty="0" smtClean="0">
                <a:effectLst/>
                <a:latin typeface="+mn-lt"/>
                <a:ea typeface="+mn-ea"/>
                <a:cs typeface="+mn-cs"/>
                <a:sym typeface="Calibri"/>
              </a:rPr>
              <a:t>用來變更檔或目錄的許可權。在</a:t>
            </a:r>
            <a:r>
              <a:rPr lang="en-US" altLang="zh-TW" sz="1200" dirty="0" smtClean="0">
                <a:effectLst/>
                <a:latin typeface="+mn-lt"/>
                <a:ea typeface="+mn-ea"/>
                <a:cs typeface="+mn-cs"/>
                <a:sym typeface="Calibri"/>
              </a:rPr>
              <a:t>UNIX</a:t>
            </a:r>
            <a:r>
              <a:rPr lang="zh-TW" altLang="zh-TW" sz="1200" dirty="0" smtClean="0">
                <a:effectLst/>
                <a:latin typeface="+mn-lt"/>
                <a:ea typeface="+mn-ea"/>
                <a:cs typeface="+mn-cs"/>
                <a:sym typeface="Calibri"/>
              </a:rPr>
              <a:t>系統家族裡，檔或目錄許可權的控制分別以讀取、寫入、執行</a:t>
            </a:r>
            <a:r>
              <a:rPr lang="en-US" altLang="zh-TW" sz="1200" dirty="0" smtClean="0">
                <a:effectLst/>
                <a:latin typeface="+mn-lt"/>
                <a:ea typeface="+mn-ea"/>
                <a:cs typeface="+mn-cs"/>
                <a:sym typeface="Calibri"/>
              </a:rPr>
              <a:t>3</a:t>
            </a:r>
            <a:r>
              <a:rPr lang="zh-TW" altLang="zh-TW" sz="1200" dirty="0" smtClean="0">
                <a:effectLst/>
                <a:latin typeface="+mn-lt"/>
                <a:ea typeface="+mn-ea"/>
                <a:cs typeface="+mn-cs"/>
                <a:sym typeface="Calibri"/>
              </a:rPr>
              <a:t>種一般許可權來區分，另有</a:t>
            </a:r>
            <a:r>
              <a:rPr lang="en-US" altLang="zh-TW" sz="1200" dirty="0" smtClean="0">
                <a:effectLst/>
                <a:latin typeface="+mn-lt"/>
                <a:ea typeface="+mn-ea"/>
                <a:cs typeface="+mn-cs"/>
                <a:sym typeface="Calibri"/>
              </a:rPr>
              <a:t>3</a:t>
            </a:r>
            <a:r>
              <a:rPr lang="zh-TW" altLang="zh-TW" sz="1200" dirty="0" smtClean="0">
                <a:effectLst/>
                <a:latin typeface="+mn-lt"/>
                <a:ea typeface="+mn-ea"/>
                <a:cs typeface="+mn-cs"/>
                <a:sym typeface="Calibri"/>
              </a:rPr>
              <a:t>種特殊許可權可供運用。使用者可以使用</a:t>
            </a:r>
            <a:r>
              <a:rPr lang="en-US" altLang="zh-TW" sz="1200" dirty="0" err="1" smtClean="0">
                <a:effectLst/>
                <a:latin typeface="+mn-lt"/>
                <a:ea typeface="+mn-ea"/>
                <a:cs typeface="+mn-cs"/>
                <a:sym typeface="Calibri"/>
              </a:rPr>
              <a:t>chmod</a:t>
            </a:r>
            <a:r>
              <a:rPr lang="zh-TW" altLang="zh-TW" sz="1200" dirty="0" smtClean="0">
                <a:effectLst/>
                <a:latin typeface="+mn-lt"/>
                <a:ea typeface="+mn-ea"/>
                <a:cs typeface="+mn-cs"/>
                <a:sym typeface="Calibri"/>
              </a:rPr>
              <a:t>指令去變更檔與目錄的許可權，設置方式採用文字或數位代號皆可。符號連接的許可權無法變更，如果使用者對符號連接修改許可權，其改變會作用在被連接的原始檔。</a:t>
            </a:r>
          </a:p>
          <a:p>
            <a:r>
              <a:rPr lang="zh-TW" altLang="zh-TW" sz="1200" dirty="0" smtClean="0">
                <a:effectLst/>
                <a:latin typeface="+mn-lt"/>
                <a:ea typeface="+mn-ea"/>
                <a:cs typeface="+mn-cs"/>
                <a:sym typeface="Calibri"/>
              </a:rPr>
              <a:t>許可權範圍的標記法如下：</a:t>
            </a:r>
          </a:p>
          <a:p>
            <a:r>
              <a:rPr lang="en-US" altLang="zh-TW" sz="1200" dirty="0" smtClean="0">
                <a:effectLst/>
                <a:latin typeface="+mn-lt"/>
                <a:ea typeface="+mn-ea"/>
                <a:cs typeface="+mn-cs"/>
                <a:sym typeface="Calibri"/>
              </a:rPr>
              <a:t>u User</a:t>
            </a:r>
            <a:r>
              <a:rPr lang="zh-TW" altLang="zh-TW" sz="1200" dirty="0" smtClean="0">
                <a:effectLst/>
                <a:latin typeface="+mn-lt"/>
                <a:ea typeface="+mn-ea"/>
                <a:cs typeface="+mn-cs"/>
                <a:sym typeface="Calibri"/>
              </a:rPr>
              <a:t>，即檔或目錄的擁有者；</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g Group</a:t>
            </a:r>
            <a:r>
              <a:rPr lang="zh-TW" altLang="zh-TW" sz="1200" dirty="0" smtClean="0">
                <a:effectLst/>
                <a:latin typeface="+mn-lt"/>
                <a:ea typeface="+mn-ea"/>
                <a:cs typeface="+mn-cs"/>
                <a:sym typeface="Calibri"/>
              </a:rPr>
              <a:t>，即檔或目錄的所屬群組；</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o Other</a:t>
            </a:r>
            <a:r>
              <a:rPr lang="zh-TW" altLang="zh-TW" sz="1200" dirty="0" smtClean="0">
                <a:effectLst/>
                <a:latin typeface="+mn-lt"/>
                <a:ea typeface="+mn-ea"/>
                <a:cs typeface="+mn-cs"/>
                <a:sym typeface="Calibri"/>
              </a:rPr>
              <a:t>，除了檔或目錄擁有者或所屬群組之外，其他用戶皆屬於這個範圍；</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a All</a:t>
            </a:r>
            <a:r>
              <a:rPr lang="zh-TW" altLang="zh-TW" sz="1200" dirty="0" smtClean="0">
                <a:effectLst/>
                <a:latin typeface="+mn-lt"/>
                <a:ea typeface="+mn-ea"/>
                <a:cs typeface="+mn-cs"/>
                <a:sym typeface="Calibri"/>
              </a:rPr>
              <a:t>，即全部的使用者，包含擁有者，所屬群組以及其他用戶；</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r </a:t>
            </a:r>
            <a:r>
              <a:rPr lang="zh-TW" altLang="zh-TW" sz="1200" dirty="0" smtClean="0">
                <a:effectLst/>
                <a:latin typeface="+mn-lt"/>
                <a:ea typeface="+mn-ea"/>
                <a:cs typeface="+mn-cs"/>
                <a:sym typeface="Calibri"/>
              </a:rPr>
              <a:t>讀取許可權，數字代號為</a:t>
            </a:r>
            <a:r>
              <a:rPr lang="en-US" altLang="zh-TW" sz="1200" dirty="0" smtClean="0">
                <a:effectLst/>
                <a:latin typeface="+mn-lt"/>
                <a:ea typeface="+mn-ea"/>
                <a:cs typeface="+mn-cs"/>
                <a:sym typeface="Calibri"/>
              </a:rPr>
              <a:t>“4”;</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hlinkClick r:id="rId4" tooltip="w命令"/>
              </a:rPr>
              <a:t>w</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寫入許可權，數字代號為</a:t>
            </a:r>
            <a:r>
              <a:rPr lang="en-US" altLang="zh-TW" sz="1200" dirty="0" smtClean="0">
                <a:effectLst/>
                <a:latin typeface="+mn-lt"/>
                <a:ea typeface="+mn-ea"/>
                <a:cs typeface="+mn-cs"/>
                <a:sym typeface="Calibri"/>
              </a:rPr>
              <a:t>“2”</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x </a:t>
            </a:r>
            <a:r>
              <a:rPr lang="zh-TW" altLang="zh-TW" sz="1200" dirty="0" smtClean="0">
                <a:effectLst/>
                <a:latin typeface="+mn-lt"/>
                <a:ea typeface="+mn-ea"/>
                <a:cs typeface="+mn-cs"/>
                <a:sym typeface="Calibri"/>
              </a:rPr>
              <a:t>執行或切換許可權，數位代號為</a:t>
            </a:r>
            <a:r>
              <a:rPr lang="en-US" altLang="zh-TW" sz="1200" dirty="0" smtClean="0">
                <a:effectLst/>
                <a:latin typeface="+mn-lt"/>
                <a:ea typeface="+mn-ea"/>
                <a:cs typeface="+mn-cs"/>
                <a:sym typeface="Calibri"/>
              </a:rPr>
              <a:t>“1”</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不具任何許可權，數字代號為</a:t>
            </a:r>
            <a:r>
              <a:rPr lang="en-US" altLang="zh-TW" sz="1200" dirty="0" smtClean="0">
                <a:effectLst/>
                <a:latin typeface="+mn-lt"/>
                <a:ea typeface="+mn-ea"/>
                <a:cs typeface="+mn-cs"/>
                <a:sym typeface="Calibri"/>
              </a:rPr>
              <a:t>“0”</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s </a:t>
            </a:r>
            <a:r>
              <a:rPr lang="zh-TW" altLang="zh-TW" sz="1200" dirty="0" smtClean="0">
                <a:effectLst/>
                <a:latin typeface="+mn-lt"/>
                <a:ea typeface="+mn-ea"/>
                <a:cs typeface="+mn-cs"/>
                <a:sym typeface="Calibri"/>
              </a:rPr>
              <a:t>特殊功能說明：變更檔或目錄的許可權。</a:t>
            </a:r>
          </a:p>
          <a:p>
            <a:r>
              <a:rPr lang="zh-TW" altLang="zh-TW" sz="1200" b="1" dirty="0" smtClean="0">
                <a:effectLst/>
                <a:latin typeface="+mn-lt"/>
                <a:ea typeface="+mn-ea"/>
                <a:cs typeface="+mn-cs"/>
                <a:sym typeface="Calibri"/>
              </a:rPr>
              <a:t>語法</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選項</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參數</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b="1" dirty="0" smtClean="0">
                <a:effectLst/>
                <a:latin typeface="+mn-lt"/>
                <a:ea typeface="+mn-ea"/>
                <a:cs typeface="+mn-cs"/>
                <a:sym typeface="Calibri"/>
              </a:rPr>
              <a:t>選項</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-c</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——changes</a:t>
            </a:r>
            <a:r>
              <a:rPr lang="zh-TW" altLang="zh-TW" sz="1200" dirty="0" smtClean="0">
                <a:effectLst/>
                <a:latin typeface="+mn-lt"/>
                <a:ea typeface="+mn-ea"/>
                <a:cs typeface="+mn-cs"/>
                <a:sym typeface="Calibri"/>
              </a:rPr>
              <a:t>：效果類似</a:t>
            </a:r>
            <a:r>
              <a:rPr lang="en-US" altLang="zh-TW" sz="1200" dirty="0" smtClean="0">
                <a:effectLst/>
                <a:latin typeface="+mn-lt"/>
                <a:ea typeface="+mn-ea"/>
                <a:cs typeface="+mn-cs"/>
                <a:sym typeface="Calibri"/>
              </a:rPr>
              <a:t>“-v”</a:t>
            </a:r>
            <a:r>
              <a:rPr lang="zh-TW" altLang="zh-TW" sz="1200" dirty="0" smtClean="0">
                <a:effectLst/>
                <a:latin typeface="+mn-lt"/>
                <a:ea typeface="+mn-ea"/>
                <a:cs typeface="+mn-cs"/>
                <a:sym typeface="Calibri"/>
              </a:rPr>
              <a:t>參數，但僅回報更改的部分；</a:t>
            </a:r>
          </a:p>
          <a:p>
            <a:r>
              <a:rPr lang="en-US" altLang="zh-TW" sz="1200" dirty="0" smtClean="0">
                <a:effectLst/>
                <a:latin typeface="+mn-lt"/>
                <a:ea typeface="+mn-ea"/>
                <a:cs typeface="+mn-cs"/>
                <a:sym typeface="Calibri"/>
              </a:rPr>
              <a:t>-f</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--quiet</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——silent</a:t>
            </a:r>
            <a:r>
              <a:rPr lang="zh-TW" altLang="zh-TW" sz="1200" dirty="0" smtClean="0">
                <a:effectLst/>
                <a:latin typeface="+mn-lt"/>
                <a:ea typeface="+mn-ea"/>
                <a:cs typeface="+mn-cs"/>
                <a:sym typeface="Calibri"/>
              </a:rPr>
              <a:t>：不顯示錯誤資訊；</a:t>
            </a:r>
          </a:p>
          <a:p>
            <a:r>
              <a:rPr lang="en-US" altLang="zh-TW" sz="1200" dirty="0" smtClean="0">
                <a:effectLst/>
                <a:latin typeface="+mn-lt"/>
                <a:ea typeface="+mn-ea"/>
                <a:cs typeface="+mn-cs"/>
                <a:sym typeface="Calibri"/>
              </a:rPr>
              <a:t>-R</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——recursive</a:t>
            </a:r>
            <a:r>
              <a:rPr lang="zh-TW" altLang="zh-TW" sz="1200" dirty="0" smtClean="0">
                <a:effectLst/>
                <a:latin typeface="+mn-lt"/>
                <a:ea typeface="+mn-ea"/>
                <a:cs typeface="+mn-cs"/>
                <a:sym typeface="Calibri"/>
              </a:rPr>
              <a:t>：遞迴處理，將指令目錄下的所有檔及子目錄一併處理；</a:t>
            </a:r>
          </a:p>
          <a:p>
            <a:r>
              <a:rPr lang="en-US" altLang="zh-TW" sz="1200" dirty="0" smtClean="0">
                <a:effectLst/>
                <a:latin typeface="+mn-lt"/>
                <a:ea typeface="+mn-ea"/>
                <a:cs typeface="+mn-cs"/>
                <a:sym typeface="Calibri"/>
              </a:rPr>
              <a:t>-v</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——verbose</a:t>
            </a:r>
            <a:r>
              <a:rPr lang="zh-TW" altLang="zh-TW" sz="1200" dirty="0" smtClean="0">
                <a:effectLst/>
                <a:latin typeface="+mn-lt"/>
                <a:ea typeface="+mn-ea"/>
                <a:cs typeface="+mn-cs"/>
                <a:sym typeface="Calibri"/>
              </a:rPr>
              <a:t>：顯示指令執行過程；</a:t>
            </a:r>
          </a:p>
          <a:p>
            <a:r>
              <a:rPr lang="en-US" altLang="zh-TW" sz="1200" dirty="0" smtClean="0">
                <a:effectLst/>
                <a:latin typeface="+mn-lt"/>
                <a:ea typeface="+mn-ea"/>
                <a:cs typeface="+mn-cs"/>
                <a:sym typeface="Calibri"/>
              </a:rPr>
              <a:t>--reference=&lt;</a:t>
            </a:r>
            <a:r>
              <a:rPr lang="zh-TW" altLang="zh-TW" sz="1200" dirty="0" smtClean="0">
                <a:effectLst/>
                <a:latin typeface="+mn-lt"/>
                <a:ea typeface="+mn-ea"/>
                <a:cs typeface="+mn-cs"/>
                <a:sym typeface="Calibri"/>
              </a:rPr>
              <a:t>參考檔或目錄</a:t>
            </a:r>
            <a:r>
              <a:rPr lang="en-US" altLang="zh-TW" sz="1200" dirty="0" smtClean="0">
                <a:effectLst/>
                <a:latin typeface="+mn-lt"/>
                <a:ea typeface="+mn-ea"/>
                <a:cs typeface="+mn-cs"/>
                <a:sym typeface="Calibri"/>
              </a:rPr>
              <a:t>&gt;</a:t>
            </a:r>
            <a:r>
              <a:rPr lang="zh-TW" altLang="zh-TW" sz="1200" dirty="0" smtClean="0">
                <a:effectLst/>
                <a:latin typeface="+mn-lt"/>
                <a:ea typeface="+mn-ea"/>
                <a:cs typeface="+mn-cs"/>
                <a:sym typeface="Calibri"/>
              </a:rPr>
              <a:t>：把指定檔或目錄的所屬群組全部設成和參考檔或目錄的所屬群組相同；</a:t>
            </a:r>
          </a:p>
          <a:p>
            <a:r>
              <a:rPr lang="en-US" altLang="zh-TW" sz="1200" dirty="0" smtClean="0">
                <a:effectLst/>
                <a:latin typeface="+mn-lt"/>
                <a:ea typeface="+mn-ea"/>
                <a:cs typeface="+mn-cs"/>
                <a:sym typeface="Calibri"/>
              </a:rPr>
              <a:t>&lt;</a:t>
            </a:r>
            <a:r>
              <a:rPr lang="zh-TW" altLang="zh-TW" sz="1200" dirty="0" smtClean="0">
                <a:effectLst/>
                <a:latin typeface="+mn-lt"/>
                <a:ea typeface="+mn-ea"/>
                <a:cs typeface="+mn-cs"/>
                <a:sym typeface="Calibri"/>
              </a:rPr>
              <a:t>許可權範圍</a:t>
            </a:r>
            <a:r>
              <a:rPr lang="en-US" altLang="zh-TW" sz="1200" dirty="0" smtClean="0">
                <a:effectLst/>
                <a:latin typeface="+mn-lt"/>
                <a:ea typeface="+mn-ea"/>
                <a:cs typeface="+mn-cs"/>
                <a:sym typeface="Calibri"/>
              </a:rPr>
              <a:t>&gt;+&lt;</a:t>
            </a:r>
            <a:r>
              <a:rPr lang="zh-TW" altLang="zh-TW" sz="1200" dirty="0" smtClean="0">
                <a:effectLst/>
                <a:latin typeface="+mn-lt"/>
                <a:ea typeface="+mn-ea"/>
                <a:cs typeface="+mn-cs"/>
                <a:sym typeface="Calibri"/>
              </a:rPr>
              <a:t>許可權設置</a:t>
            </a:r>
            <a:r>
              <a:rPr lang="en-US" altLang="zh-TW" sz="1200" dirty="0" smtClean="0">
                <a:effectLst/>
                <a:latin typeface="+mn-lt"/>
                <a:ea typeface="+mn-ea"/>
                <a:cs typeface="+mn-cs"/>
                <a:sym typeface="Calibri"/>
              </a:rPr>
              <a:t>&gt;</a:t>
            </a:r>
            <a:r>
              <a:rPr lang="zh-TW" altLang="zh-TW" sz="1200" dirty="0" smtClean="0">
                <a:effectLst/>
                <a:latin typeface="+mn-lt"/>
                <a:ea typeface="+mn-ea"/>
                <a:cs typeface="+mn-cs"/>
                <a:sym typeface="Calibri"/>
              </a:rPr>
              <a:t>：開啟許可權範圍的檔或目錄的該選項許可權設置；</a:t>
            </a:r>
          </a:p>
          <a:p>
            <a:r>
              <a:rPr lang="en-US" altLang="zh-TW" sz="1200" dirty="0" smtClean="0">
                <a:effectLst/>
                <a:latin typeface="+mn-lt"/>
                <a:ea typeface="+mn-ea"/>
                <a:cs typeface="+mn-cs"/>
                <a:sym typeface="Calibri"/>
              </a:rPr>
              <a:t>&lt;</a:t>
            </a:r>
            <a:r>
              <a:rPr lang="zh-TW" altLang="zh-TW" sz="1200" dirty="0" smtClean="0">
                <a:effectLst/>
                <a:latin typeface="+mn-lt"/>
                <a:ea typeface="+mn-ea"/>
                <a:cs typeface="+mn-cs"/>
                <a:sym typeface="Calibri"/>
              </a:rPr>
              <a:t>許可權範圍</a:t>
            </a:r>
            <a:r>
              <a:rPr lang="en-US" altLang="zh-TW" sz="1200" dirty="0" smtClean="0">
                <a:effectLst/>
                <a:latin typeface="+mn-lt"/>
                <a:ea typeface="+mn-ea"/>
                <a:cs typeface="+mn-cs"/>
                <a:sym typeface="Calibri"/>
              </a:rPr>
              <a:t>&gt;-&lt;</a:t>
            </a:r>
            <a:r>
              <a:rPr lang="zh-TW" altLang="zh-TW" sz="1200" dirty="0" smtClean="0">
                <a:effectLst/>
                <a:latin typeface="+mn-lt"/>
                <a:ea typeface="+mn-ea"/>
                <a:cs typeface="+mn-cs"/>
                <a:sym typeface="Calibri"/>
              </a:rPr>
              <a:t>許可權設置</a:t>
            </a:r>
            <a:r>
              <a:rPr lang="en-US" altLang="zh-TW" sz="1200" dirty="0" smtClean="0">
                <a:effectLst/>
                <a:latin typeface="+mn-lt"/>
                <a:ea typeface="+mn-ea"/>
                <a:cs typeface="+mn-cs"/>
                <a:sym typeface="Calibri"/>
              </a:rPr>
              <a:t>&gt;</a:t>
            </a:r>
            <a:r>
              <a:rPr lang="zh-TW" altLang="zh-TW" sz="1200" dirty="0" smtClean="0">
                <a:effectLst/>
                <a:latin typeface="+mn-lt"/>
                <a:ea typeface="+mn-ea"/>
                <a:cs typeface="+mn-cs"/>
                <a:sym typeface="Calibri"/>
              </a:rPr>
              <a:t>：關閉許可權範圍的檔或目錄的該選項許可權設置；</a:t>
            </a:r>
          </a:p>
          <a:p>
            <a:r>
              <a:rPr lang="en-US" altLang="zh-TW" sz="1200" dirty="0" smtClean="0">
                <a:effectLst/>
                <a:latin typeface="+mn-lt"/>
                <a:ea typeface="+mn-ea"/>
                <a:cs typeface="+mn-cs"/>
                <a:sym typeface="Calibri"/>
              </a:rPr>
              <a:t>&lt;</a:t>
            </a:r>
            <a:r>
              <a:rPr lang="zh-TW" altLang="zh-TW" sz="1200" dirty="0" smtClean="0">
                <a:effectLst/>
                <a:latin typeface="+mn-lt"/>
                <a:ea typeface="+mn-ea"/>
                <a:cs typeface="+mn-cs"/>
                <a:sym typeface="Calibri"/>
              </a:rPr>
              <a:t>許可權範圍</a:t>
            </a:r>
            <a:r>
              <a:rPr lang="en-US" altLang="zh-TW" sz="1200" dirty="0" smtClean="0">
                <a:effectLst/>
                <a:latin typeface="+mn-lt"/>
                <a:ea typeface="+mn-ea"/>
                <a:cs typeface="+mn-cs"/>
                <a:sym typeface="Calibri"/>
              </a:rPr>
              <a:t>&gt;=&lt;</a:t>
            </a:r>
            <a:r>
              <a:rPr lang="zh-TW" altLang="zh-TW" sz="1200" dirty="0" smtClean="0">
                <a:effectLst/>
                <a:latin typeface="+mn-lt"/>
                <a:ea typeface="+mn-ea"/>
                <a:cs typeface="+mn-cs"/>
                <a:sym typeface="Calibri"/>
              </a:rPr>
              <a:t>許可權設置</a:t>
            </a:r>
            <a:r>
              <a:rPr lang="en-US" altLang="zh-TW" sz="1200" dirty="0" smtClean="0">
                <a:effectLst/>
                <a:latin typeface="+mn-lt"/>
                <a:ea typeface="+mn-ea"/>
                <a:cs typeface="+mn-cs"/>
                <a:sym typeface="Calibri"/>
              </a:rPr>
              <a:t>&gt;</a:t>
            </a:r>
            <a:r>
              <a:rPr lang="zh-TW" altLang="zh-TW" sz="1200" dirty="0" smtClean="0">
                <a:effectLst/>
                <a:latin typeface="+mn-lt"/>
                <a:ea typeface="+mn-ea"/>
                <a:cs typeface="+mn-cs"/>
                <a:sym typeface="Calibri"/>
              </a:rPr>
              <a:t>：指定許可權範圍的檔或目錄的該選項許可權設置；</a:t>
            </a:r>
          </a:p>
          <a:p>
            <a:r>
              <a:rPr lang="zh-TW" altLang="zh-TW" sz="1200" b="1" dirty="0" smtClean="0">
                <a:effectLst/>
                <a:latin typeface="+mn-lt"/>
                <a:ea typeface="+mn-ea"/>
                <a:cs typeface="+mn-cs"/>
                <a:sym typeface="Calibri"/>
              </a:rPr>
              <a:t>參數</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許可權模式：指定檔的許可權模式；</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zh-TW" altLang="zh-TW" sz="1200" dirty="0" smtClean="0">
                <a:effectLst/>
                <a:latin typeface="+mn-lt"/>
                <a:ea typeface="+mn-ea"/>
                <a:cs typeface="+mn-cs"/>
                <a:sym typeface="Calibri"/>
              </a:rPr>
              <a:t>文件：要改變許可權的檔。</a:t>
            </a:r>
          </a:p>
          <a:p>
            <a:r>
              <a:rPr lang="zh-TW" altLang="zh-TW" sz="1200" b="1" dirty="0" smtClean="0">
                <a:effectLst/>
                <a:latin typeface="+mn-lt"/>
                <a:ea typeface="+mn-ea"/>
                <a:cs typeface="+mn-cs"/>
                <a:sym typeface="Calibri"/>
              </a:rPr>
              <a:t>知識擴展和實例</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Linux</a:t>
            </a:r>
            <a:r>
              <a:rPr lang="zh-TW" altLang="zh-TW" sz="1200" dirty="0" smtClean="0">
                <a:effectLst/>
                <a:latin typeface="+mn-lt"/>
                <a:ea typeface="+mn-ea"/>
                <a:cs typeface="+mn-cs"/>
                <a:sym typeface="Calibri"/>
              </a:rPr>
              <a:t>用 戶分為：擁有者、組群</a:t>
            </a:r>
            <a:r>
              <a:rPr lang="en-US" altLang="zh-TW" sz="1200" dirty="0" smtClean="0">
                <a:effectLst/>
                <a:latin typeface="+mn-lt"/>
                <a:ea typeface="+mn-ea"/>
                <a:cs typeface="+mn-cs"/>
                <a:sym typeface="Calibri"/>
              </a:rPr>
              <a:t>(Group)</a:t>
            </a:r>
            <a:r>
              <a:rPr lang="zh-TW" altLang="zh-TW" sz="1200" dirty="0" smtClean="0">
                <a:effectLst/>
                <a:latin typeface="+mn-lt"/>
                <a:ea typeface="+mn-ea"/>
                <a:cs typeface="+mn-cs"/>
                <a:sym typeface="Calibri"/>
              </a:rPr>
              <a:t>、其他（</a:t>
            </a:r>
            <a:r>
              <a:rPr lang="en-US" altLang="zh-TW" sz="1200" dirty="0" smtClean="0">
                <a:effectLst/>
                <a:latin typeface="+mn-lt"/>
                <a:ea typeface="+mn-ea"/>
                <a:cs typeface="+mn-cs"/>
                <a:sym typeface="Calibri"/>
              </a:rPr>
              <a:t>other</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Linux</a:t>
            </a:r>
            <a:r>
              <a:rPr lang="zh-TW" altLang="zh-TW" sz="1200" dirty="0" smtClean="0">
                <a:effectLst/>
                <a:latin typeface="+mn-lt"/>
                <a:ea typeface="+mn-ea"/>
                <a:cs typeface="+mn-cs"/>
                <a:sym typeface="Calibri"/>
              </a:rPr>
              <a:t>系統中，</a:t>
            </a:r>
          </a:p>
          <a:p>
            <a:r>
              <a:rPr lang="zh-TW" altLang="zh-TW" sz="1200" dirty="0" smtClean="0">
                <a:effectLst/>
                <a:latin typeface="+mn-lt"/>
                <a:ea typeface="+mn-ea"/>
                <a:cs typeface="+mn-cs"/>
                <a:sym typeface="Calibri"/>
              </a:rPr>
              <a:t>預設的情況下，系統中所有的帳號與一般身份使用者，以及</a:t>
            </a:r>
            <a:r>
              <a:rPr lang="en-US" altLang="zh-TW" sz="1200" dirty="0" smtClean="0">
                <a:effectLst/>
                <a:latin typeface="+mn-lt"/>
                <a:ea typeface="+mn-ea"/>
                <a:cs typeface="+mn-cs"/>
                <a:sym typeface="Calibri"/>
              </a:rPr>
              <a:t>root</a:t>
            </a:r>
            <a:r>
              <a:rPr lang="zh-TW" altLang="zh-TW" sz="1200" dirty="0" smtClean="0">
                <a:effectLst/>
                <a:latin typeface="+mn-lt"/>
                <a:ea typeface="+mn-ea"/>
                <a:cs typeface="+mn-cs"/>
                <a:sym typeface="Calibri"/>
              </a:rPr>
              <a:t>的相關信 息， 都是記錄在</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hlinkClick r:id="rId5" tooltip="passwd命令"/>
              </a:rPr>
              <a:t>passwd</a:t>
            </a:r>
            <a:r>
              <a:rPr lang="zh-TW" altLang="zh-TW" sz="1200" dirty="0" smtClean="0">
                <a:effectLst/>
                <a:latin typeface="+mn-lt"/>
                <a:ea typeface="+mn-ea"/>
                <a:cs typeface="+mn-cs"/>
                <a:sym typeface="Calibri"/>
              </a:rPr>
              <a:t>文件中。</a:t>
            </a:r>
          </a:p>
          <a:p>
            <a:r>
              <a:rPr lang="zh-TW" altLang="zh-TW" sz="1200" dirty="0" smtClean="0">
                <a:effectLst/>
                <a:latin typeface="+mn-lt"/>
                <a:ea typeface="+mn-ea"/>
                <a:cs typeface="+mn-cs"/>
                <a:sym typeface="Calibri"/>
              </a:rPr>
              <a:t>每個人的密碼則是記錄在</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/shadow</a:t>
            </a:r>
            <a:r>
              <a:rPr lang="zh-TW" altLang="zh-TW" sz="1200" dirty="0" smtClean="0">
                <a:effectLst/>
                <a:latin typeface="+mn-lt"/>
                <a:ea typeface="+mn-ea"/>
                <a:cs typeface="+mn-cs"/>
                <a:sym typeface="Calibri"/>
              </a:rPr>
              <a:t>檔下。 </a:t>
            </a:r>
          </a:p>
          <a:p>
            <a:r>
              <a:rPr lang="zh-TW" altLang="zh-TW" sz="1200" dirty="0" smtClean="0">
                <a:effectLst/>
                <a:latin typeface="+mn-lt"/>
                <a:ea typeface="+mn-ea"/>
                <a:cs typeface="+mn-cs"/>
                <a:sym typeface="Calibri"/>
              </a:rPr>
              <a:t>此外，所有的組群名稱記錄在</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/group</a:t>
            </a:r>
            <a:r>
              <a:rPr lang="zh-TW" altLang="zh-TW" sz="1200" dirty="0" smtClean="0">
                <a:effectLst/>
                <a:latin typeface="+mn-lt"/>
                <a:ea typeface="+mn-ea"/>
                <a:cs typeface="+mn-cs"/>
                <a:sym typeface="Calibri"/>
              </a:rPr>
              <a:t>內！</a:t>
            </a:r>
          </a:p>
          <a:p>
            <a:r>
              <a:rPr lang="en-US" altLang="zh-TW" sz="1200" dirty="0" err="1" smtClean="0">
                <a:effectLst/>
                <a:latin typeface="+mn-lt"/>
                <a:ea typeface="+mn-ea"/>
                <a:cs typeface="+mn-cs"/>
                <a:sym typeface="Calibri"/>
              </a:rPr>
              <a:t>linux</a:t>
            </a:r>
            <a:r>
              <a:rPr lang="zh-TW" altLang="zh-TW" sz="1200" dirty="0" smtClean="0">
                <a:effectLst/>
                <a:latin typeface="+mn-lt"/>
                <a:ea typeface="+mn-ea"/>
                <a:cs typeface="+mn-cs"/>
                <a:sym typeface="Calibri"/>
              </a:rPr>
              <a:t>檔的用戶許可權的分析圖</a:t>
            </a:r>
          </a:p>
          <a:p>
            <a:r>
              <a:rPr lang="zh-TW" altLang="zh-TW" sz="1200" dirty="0" smtClean="0">
                <a:effectLst/>
                <a:latin typeface="+mn-lt"/>
                <a:ea typeface="+mn-ea"/>
                <a:cs typeface="+mn-cs"/>
                <a:sym typeface="Calibri"/>
              </a:rPr>
              <a:t>例：</a:t>
            </a:r>
            <a:r>
              <a:rPr lang="en-US" altLang="zh-TW" sz="1200" dirty="0" err="1" smtClean="0">
                <a:effectLst/>
                <a:latin typeface="+mn-lt"/>
                <a:ea typeface="+mn-ea"/>
                <a:cs typeface="+mn-cs"/>
                <a:sym typeface="Calibri"/>
              </a:rPr>
              <a:t>rwx</a:t>
            </a:r>
            <a:r>
              <a:rPr lang="zh-TW"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r--</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r=</a:t>
            </a:r>
            <a:r>
              <a:rPr lang="zh-TW" altLang="zh-TW" sz="1200" dirty="0" smtClean="0">
                <a:effectLst/>
                <a:latin typeface="+mn-lt"/>
                <a:ea typeface="+mn-ea"/>
                <a:cs typeface="+mn-cs"/>
                <a:sym typeface="Calibri"/>
              </a:rPr>
              <a:t>讀取屬性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值＝</a:t>
            </a:r>
            <a:r>
              <a:rPr lang="en-US" altLang="zh-TW" sz="1200" dirty="0" smtClean="0">
                <a:effectLst/>
                <a:latin typeface="+mn-lt"/>
                <a:ea typeface="+mn-ea"/>
                <a:cs typeface="+mn-cs"/>
                <a:sym typeface="Calibri"/>
              </a:rPr>
              <a:t>4</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w=</a:t>
            </a:r>
            <a:r>
              <a:rPr lang="zh-TW" altLang="zh-TW" sz="1200" dirty="0" smtClean="0">
                <a:effectLst/>
                <a:latin typeface="+mn-lt"/>
                <a:ea typeface="+mn-ea"/>
                <a:cs typeface="+mn-cs"/>
                <a:sym typeface="Calibri"/>
              </a:rPr>
              <a:t>寫入屬性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值＝</a:t>
            </a:r>
            <a:r>
              <a:rPr lang="en-US" altLang="zh-TW" sz="1200" dirty="0" smtClean="0">
                <a:effectLst/>
                <a:latin typeface="+mn-lt"/>
                <a:ea typeface="+mn-ea"/>
                <a:cs typeface="+mn-cs"/>
                <a:sym typeface="Calibri"/>
              </a:rPr>
              <a:t>2</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x=</a:t>
            </a:r>
            <a:r>
              <a:rPr lang="zh-TW" altLang="zh-TW" sz="1200" dirty="0" smtClean="0">
                <a:effectLst/>
                <a:latin typeface="+mn-lt"/>
                <a:ea typeface="+mn-ea"/>
                <a:cs typeface="+mn-cs"/>
                <a:sym typeface="Calibri"/>
              </a:rPr>
              <a:t>執行屬性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值＝</a:t>
            </a:r>
            <a:r>
              <a:rPr lang="en-US" altLang="zh-TW" sz="1200" dirty="0" smtClean="0">
                <a:effectLst/>
                <a:latin typeface="+mn-lt"/>
                <a:ea typeface="+mn-ea"/>
                <a:cs typeface="+mn-cs"/>
                <a:sym typeface="Calibri"/>
              </a:rPr>
              <a:t>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u+x,g+w</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為檔</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設置自己可以執行，組員可以寫入的許可權</a:t>
            </a: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u=</a:t>
            </a:r>
            <a:r>
              <a:rPr lang="en-US" altLang="zh-TW" sz="1200" dirty="0" err="1" smtClean="0">
                <a:effectLst/>
                <a:latin typeface="+mn-lt"/>
                <a:ea typeface="+mn-ea"/>
                <a:cs typeface="+mn-cs"/>
                <a:sym typeface="Calibri"/>
              </a:rPr>
              <a:t>rwx,g</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rw,o</a:t>
            </a:r>
            <a:r>
              <a:rPr lang="en-US" altLang="zh-TW" sz="1200" dirty="0" smtClean="0">
                <a:effectLst/>
                <a:latin typeface="+mn-lt"/>
                <a:ea typeface="+mn-ea"/>
                <a:cs typeface="+mn-cs"/>
                <a:sym typeface="Calibri"/>
              </a:rPr>
              <a:t>=r f01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764 f01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a+x</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對檔</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的</a:t>
            </a:r>
            <a:r>
              <a:rPr lang="en-US" altLang="zh-TW" sz="1200" dirty="0" err="1" smtClean="0">
                <a:effectLst/>
                <a:latin typeface="+mn-lt"/>
                <a:ea typeface="+mn-ea"/>
                <a:cs typeface="+mn-cs"/>
                <a:sym typeface="Calibri"/>
              </a:rPr>
              <a:t>u,g,o</a:t>
            </a:r>
            <a:r>
              <a:rPr lang="zh-TW" altLang="zh-TW" sz="1200" dirty="0" smtClean="0">
                <a:effectLst/>
                <a:latin typeface="+mn-lt"/>
                <a:ea typeface="+mn-ea"/>
                <a:cs typeface="+mn-cs"/>
                <a:sym typeface="Calibri"/>
              </a:rPr>
              <a:t>都設置可執行屬性</a:t>
            </a:r>
          </a:p>
          <a:p>
            <a:r>
              <a:rPr lang="zh-TW" altLang="zh-TW" sz="1200" dirty="0" smtClean="0">
                <a:effectLst/>
                <a:latin typeface="+mn-lt"/>
                <a:ea typeface="+mn-ea"/>
                <a:cs typeface="+mn-cs"/>
                <a:sym typeface="Calibri"/>
              </a:rPr>
              <a:t>檔的屬主和屬組屬性設置</a:t>
            </a:r>
          </a:p>
          <a:p>
            <a:r>
              <a:rPr lang="en-US" altLang="zh-TW" sz="1200" u="none" strike="noStrike" dirty="0" err="1" smtClean="0">
                <a:effectLst/>
                <a:latin typeface="+mn-lt"/>
                <a:ea typeface="+mn-ea"/>
                <a:cs typeface="+mn-cs"/>
                <a:sym typeface="Calibri"/>
                <a:hlinkClick r:id="rId6" tooltip="chown命令"/>
              </a:rPr>
              <a:t>chown</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user:market</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把文件</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給</a:t>
            </a:r>
            <a:r>
              <a:rPr lang="en-US" altLang="zh-TW" sz="1200" dirty="0" err="1" smtClean="0">
                <a:effectLst/>
                <a:latin typeface="+mn-lt"/>
                <a:ea typeface="+mn-ea"/>
                <a:cs typeface="+mn-cs"/>
                <a:sym typeface="Calibri"/>
              </a:rPr>
              <a:t>uesr</a:t>
            </a:r>
            <a:r>
              <a:rPr lang="zh-TW" altLang="zh-TW" sz="1200" dirty="0" smtClean="0">
                <a:effectLst/>
                <a:latin typeface="+mn-lt"/>
                <a:ea typeface="+mn-ea"/>
                <a:cs typeface="+mn-cs"/>
                <a:sym typeface="Calibri"/>
              </a:rPr>
              <a:t>，添加到</a:t>
            </a:r>
            <a:r>
              <a:rPr lang="en-US" altLang="zh-TW" sz="1200" dirty="0" smtClean="0">
                <a:effectLst/>
                <a:latin typeface="+mn-lt"/>
                <a:ea typeface="+mn-ea"/>
                <a:cs typeface="+mn-cs"/>
                <a:sym typeface="Calibri"/>
              </a:rPr>
              <a:t>market</a:t>
            </a:r>
            <a:r>
              <a:rPr lang="zh-TW" altLang="zh-TW" sz="1200" dirty="0" smtClean="0">
                <a:effectLst/>
                <a:latin typeface="+mn-lt"/>
                <a:ea typeface="+mn-ea"/>
                <a:cs typeface="+mn-cs"/>
                <a:sym typeface="Calibri"/>
              </a:rPr>
              <a:t>組</a:t>
            </a:r>
          </a:p>
          <a:p>
            <a:r>
              <a:rPr lang="en-US" altLang="zh-TW" sz="1200" dirty="0" err="1" smtClean="0">
                <a:effectLst/>
                <a:latin typeface="+mn-lt"/>
                <a:ea typeface="+mn-ea"/>
                <a:cs typeface="+mn-cs"/>
                <a:sym typeface="Calibri"/>
              </a:rPr>
              <a:t>ll</a:t>
            </a:r>
            <a:r>
              <a:rPr lang="en-US" altLang="zh-TW" sz="1200" dirty="0" smtClean="0">
                <a:effectLst/>
                <a:latin typeface="+mn-lt"/>
                <a:ea typeface="+mn-ea"/>
                <a:cs typeface="+mn-cs"/>
                <a:sym typeface="Calibri"/>
              </a:rPr>
              <a:t> -d f1  </a:t>
            </a:r>
            <a:r>
              <a:rPr lang="zh-TW" altLang="zh-TW" sz="1200" dirty="0" smtClean="0">
                <a:effectLst/>
                <a:latin typeface="+mn-lt"/>
                <a:ea typeface="+mn-ea"/>
                <a:cs typeface="+mn-cs"/>
                <a:sym typeface="Calibri"/>
              </a:rPr>
              <a:t>查看目錄</a:t>
            </a:r>
            <a:r>
              <a:rPr lang="en-US" altLang="zh-TW" sz="1200" dirty="0" smtClean="0">
                <a:effectLst/>
                <a:latin typeface="+mn-lt"/>
                <a:ea typeface="+mn-ea"/>
                <a:cs typeface="+mn-cs"/>
                <a:sym typeface="Calibri"/>
              </a:rPr>
              <a:t>f1</a:t>
            </a:r>
            <a:r>
              <a:rPr lang="zh-TW" altLang="zh-TW" sz="1200" dirty="0" smtClean="0">
                <a:effectLst/>
                <a:latin typeface="+mn-lt"/>
                <a:ea typeface="+mn-ea"/>
                <a:cs typeface="+mn-cs"/>
                <a:sym typeface="Calibri"/>
              </a:rPr>
              <a:t>的屬性</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endParaRPr lang="zh-TW" altLang="en-US" dirty="0"/>
          </a:p>
        </p:txBody>
      </p:sp>
    </p:spTree>
    <p:extLst>
      <p:ext uri="{BB962C8B-B14F-4D97-AF65-F5344CB8AC3E}">
        <p14:creationId xmlns:p14="http://schemas.microsoft.com/office/powerpoint/2010/main" val="383472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 tree  /bin</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ls -l /bin</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err="1" smtClean="0">
                <a:solidFill>
                  <a:schemeClr val="tx1"/>
                </a:solidFill>
                <a:effectLst/>
                <a:latin typeface="+mn-lt"/>
                <a:ea typeface="+mn-ea"/>
                <a:cs typeface="+mn-cs"/>
              </a:rPr>
              <a:t>su</a:t>
            </a:r>
            <a:r>
              <a:rPr lang="en-US" altLang="zh-TW" sz="1200" kern="1200" dirty="0" smtClean="0">
                <a:solidFill>
                  <a:schemeClr val="tx1"/>
                </a:solidFill>
                <a:effectLst/>
                <a:latin typeface="+mn-lt"/>
                <a:ea typeface="+mn-ea"/>
                <a:cs typeface="+mn-cs"/>
              </a:rPr>
              <a:t> - </a:t>
            </a:r>
            <a:r>
              <a:rPr lang="zh-TW" altLang="zh-TW" sz="1200" kern="1200" dirty="0" smtClean="0">
                <a:solidFill>
                  <a:schemeClr val="tx1"/>
                </a:solidFill>
                <a:effectLst/>
                <a:latin typeface="+mn-lt"/>
                <a:ea typeface="+mn-ea"/>
                <a:cs typeface="+mn-cs"/>
              </a:rPr>
              <a:t>切換身份成為</a:t>
            </a:r>
            <a:r>
              <a:rPr lang="en-US" altLang="zh-TW" sz="1200" kern="1200" dirty="0" smtClean="0">
                <a:solidFill>
                  <a:schemeClr val="tx1"/>
                </a:solidFill>
                <a:effectLst/>
                <a:latin typeface="+mn-lt"/>
                <a:ea typeface="+mn-ea"/>
                <a:cs typeface="+mn-cs"/>
              </a:rPr>
              <a:t>root</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&gt;&gt;&gt;</a:t>
            </a:r>
          </a:p>
          <a:p>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&gt;&gt;&gt;</a:t>
            </a:r>
          </a:p>
          <a:p>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如果以</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帳號</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的角度來看，所謂的 </a:t>
            </a:r>
            <a:r>
              <a:rPr lang="en-US" altLang="zh-TW" sz="1200" kern="1200" dirty="0" smtClean="0">
                <a:solidFill>
                  <a:schemeClr val="tx1"/>
                </a:solidFill>
                <a:effectLst/>
                <a:latin typeface="+mn-lt"/>
                <a:ea typeface="+mn-ea"/>
                <a:cs typeface="+mn-cs"/>
              </a:rPr>
              <a:t>root </a:t>
            </a:r>
            <a:r>
              <a:rPr lang="zh-TW" altLang="en-US" sz="1200" kern="1200" dirty="0" smtClean="0">
                <a:solidFill>
                  <a:schemeClr val="tx1"/>
                </a:solidFill>
                <a:effectLst/>
                <a:latin typeface="+mn-lt"/>
                <a:ea typeface="+mn-ea"/>
                <a:cs typeface="+mn-cs"/>
              </a:rPr>
              <a:t>指的是</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系統管理員！</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的身份， </a:t>
            </a:r>
          </a:p>
          <a:p>
            <a:r>
              <a:rPr lang="zh-TW" altLang="en-US" sz="1200" kern="1200" dirty="0" smtClean="0">
                <a:solidFill>
                  <a:schemeClr val="tx1"/>
                </a:solidFill>
                <a:effectLst/>
                <a:latin typeface="+mn-lt"/>
                <a:ea typeface="+mn-ea"/>
                <a:cs typeface="+mn-cs"/>
              </a:rPr>
              <a:t>如果以</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目錄</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的角度來看，所謂的 </a:t>
            </a:r>
            <a:r>
              <a:rPr lang="en-US" altLang="zh-TW" sz="1200" kern="1200" dirty="0" smtClean="0">
                <a:solidFill>
                  <a:schemeClr val="tx1"/>
                </a:solidFill>
                <a:effectLst/>
                <a:latin typeface="+mn-lt"/>
                <a:ea typeface="+mn-ea"/>
                <a:cs typeface="+mn-cs"/>
              </a:rPr>
              <a:t>root </a:t>
            </a:r>
            <a:r>
              <a:rPr lang="zh-TW" altLang="en-US" sz="1200" kern="1200" dirty="0" smtClean="0">
                <a:solidFill>
                  <a:schemeClr val="tx1"/>
                </a:solidFill>
                <a:effectLst/>
                <a:latin typeface="+mn-lt"/>
                <a:ea typeface="+mn-ea"/>
                <a:cs typeface="+mn-cs"/>
              </a:rPr>
              <a:t>意即指的是根目錄</a:t>
            </a:r>
          </a:p>
          <a:p>
            <a:endParaRPr lang="zh-TW" altLang="en-US"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/bin	</a:t>
            </a:r>
            <a:r>
              <a:rPr lang="zh-TW" altLang="en-US" sz="1200" kern="1200" dirty="0" smtClean="0">
                <a:solidFill>
                  <a:schemeClr val="tx1"/>
                </a:solidFill>
                <a:effectLst/>
                <a:latin typeface="+mn-lt"/>
                <a:ea typeface="+mn-ea"/>
                <a:cs typeface="+mn-cs"/>
              </a:rPr>
              <a:t>系統有很多放置執行檔的目錄，但</a:t>
            </a:r>
            <a:r>
              <a:rPr lang="en-US" altLang="zh-TW" sz="1200" kern="1200" dirty="0" smtClean="0">
                <a:solidFill>
                  <a:schemeClr val="tx1"/>
                </a:solidFill>
                <a:effectLst/>
                <a:latin typeface="+mn-lt"/>
                <a:ea typeface="+mn-ea"/>
                <a:cs typeface="+mn-cs"/>
              </a:rPr>
              <a:t>/bin</a:t>
            </a:r>
            <a:r>
              <a:rPr lang="zh-TW" altLang="en-US" sz="1200" kern="1200" dirty="0" smtClean="0">
                <a:solidFill>
                  <a:schemeClr val="tx1"/>
                </a:solidFill>
                <a:effectLst/>
                <a:latin typeface="+mn-lt"/>
                <a:ea typeface="+mn-ea"/>
                <a:cs typeface="+mn-cs"/>
              </a:rPr>
              <a:t>比較特殊。因為</a:t>
            </a:r>
            <a:r>
              <a:rPr lang="en-US" altLang="zh-TW" sz="1200" kern="1200" dirty="0" smtClean="0">
                <a:solidFill>
                  <a:schemeClr val="tx1"/>
                </a:solidFill>
                <a:effectLst/>
                <a:latin typeface="+mn-lt"/>
                <a:ea typeface="+mn-ea"/>
                <a:cs typeface="+mn-cs"/>
              </a:rPr>
              <a:t>/bin</a:t>
            </a:r>
            <a:r>
              <a:rPr lang="zh-TW" altLang="en-US" sz="1200" kern="1200" dirty="0" smtClean="0">
                <a:solidFill>
                  <a:schemeClr val="tx1"/>
                </a:solidFill>
                <a:effectLst/>
                <a:latin typeface="+mn-lt"/>
                <a:ea typeface="+mn-ea"/>
                <a:cs typeface="+mn-cs"/>
              </a:rPr>
              <a:t>放置的是在單人維護模式下還能夠被操作的指令。 在</a:t>
            </a:r>
            <a:r>
              <a:rPr lang="en-US" altLang="zh-TW" sz="1200" kern="1200" dirty="0" smtClean="0">
                <a:solidFill>
                  <a:schemeClr val="tx1"/>
                </a:solidFill>
                <a:effectLst/>
                <a:latin typeface="+mn-lt"/>
                <a:ea typeface="+mn-ea"/>
                <a:cs typeface="+mn-cs"/>
              </a:rPr>
              <a:t>/bin</a:t>
            </a:r>
            <a:r>
              <a:rPr lang="zh-TW" altLang="en-US" sz="1200" kern="1200" dirty="0" smtClean="0">
                <a:solidFill>
                  <a:schemeClr val="tx1"/>
                </a:solidFill>
                <a:effectLst/>
                <a:latin typeface="+mn-lt"/>
                <a:ea typeface="+mn-ea"/>
                <a:cs typeface="+mn-cs"/>
              </a:rPr>
              <a:t>底下的指令可以被</a:t>
            </a:r>
            <a:r>
              <a:rPr lang="en-US" altLang="zh-TW" sz="1200" kern="1200" dirty="0" smtClean="0">
                <a:solidFill>
                  <a:schemeClr val="tx1"/>
                </a:solidFill>
                <a:effectLst/>
                <a:latin typeface="+mn-lt"/>
                <a:ea typeface="+mn-ea"/>
                <a:cs typeface="+mn-cs"/>
              </a:rPr>
              <a:t>root</a:t>
            </a:r>
            <a:r>
              <a:rPr lang="zh-TW" altLang="en-US" sz="1200" kern="1200" dirty="0" smtClean="0">
                <a:solidFill>
                  <a:schemeClr val="tx1"/>
                </a:solidFill>
                <a:effectLst/>
                <a:latin typeface="+mn-lt"/>
                <a:ea typeface="+mn-ea"/>
                <a:cs typeface="+mn-cs"/>
              </a:rPr>
              <a:t>與一般帳號所使用，主要有：</a:t>
            </a:r>
            <a:r>
              <a:rPr lang="en-US" altLang="zh-TW" sz="1200" kern="1200" dirty="0" smtClean="0">
                <a:solidFill>
                  <a:schemeClr val="tx1"/>
                </a:solidFill>
                <a:effectLst/>
                <a:latin typeface="+mn-lt"/>
                <a:ea typeface="+mn-ea"/>
                <a:cs typeface="+mn-cs"/>
              </a:rPr>
              <a:t>cat, </a:t>
            </a:r>
            <a:r>
              <a:rPr lang="en-US" altLang="zh-TW" sz="1200" kern="1200" dirty="0" err="1" smtClean="0">
                <a:solidFill>
                  <a:schemeClr val="tx1"/>
                </a:solidFill>
                <a:effectLst/>
                <a:latin typeface="+mn-lt"/>
                <a:ea typeface="+mn-ea"/>
                <a:cs typeface="+mn-cs"/>
              </a:rPr>
              <a:t>chmod</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chown</a:t>
            </a:r>
            <a:r>
              <a:rPr lang="en-US" altLang="zh-TW" sz="1200" kern="1200" dirty="0" smtClean="0">
                <a:solidFill>
                  <a:schemeClr val="tx1"/>
                </a:solidFill>
                <a:effectLst/>
                <a:latin typeface="+mn-lt"/>
                <a:ea typeface="+mn-ea"/>
                <a:cs typeface="+mn-cs"/>
              </a:rPr>
              <a:t>, date, mv, </a:t>
            </a:r>
            <a:r>
              <a:rPr lang="en-US" altLang="zh-TW" sz="1200" kern="1200" dirty="0" err="1" smtClean="0">
                <a:solidFill>
                  <a:schemeClr val="tx1"/>
                </a:solidFill>
                <a:effectLst/>
                <a:latin typeface="+mn-lt"/>
                <a:ea typeface="+mn-ea"/>
                <a:cs typeface="+mn-cs"/>
              </a:rPr>
              <a:t>mkdir</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cp</a:t>
            </a:r>
            <a:r>
              <a:rPr lang="en-US" altLang="zh-TW" sz="1200" kern="1200" dirty="0" smtClean="0">
                <a:solidFill>
                  <a:schemeClr val="tx1"/>
                </a:solidFill>
                <a:effectLst/>
                <a:latin typeface="+mn-lt"/>
                <a:ea typeface="+mn-ea"/>
                <a:cs typeface="+mn-cs"/>
              </a:rPr>
              <a:t>, bash</a:t>
            </a:r>
            <a:r>
              <a:rPr lang="zh-TW" altLang="en-US" sz="1200" kern="1200" dirty="0" smtClean="0">
                <a:solidFill>
                  <a:schemeClr val="tx1"/>
                </a:solidFill>
                <a:effectLst/>
                <a:latin typeface="+mn-lt"/>
                <a:ea typeface="+mn-ea"/>
                <a:cs typeface="+mn-cs"/>
              </a:rPr>
              <a:t>等等常用的指令。</a:t>
            </a:r>
          </a:p>
          <a:p>
            <a:endParaRPr lang="zh-TW" altLang="en-US"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第二層 </a:t>
            </a:r>
            <a:r>
              <a:rPr lang="en-US" altLang="zh-TW" sz="1200" kern="1200" dirty="0" smtClean="0">
                <a:solidFill>
                  <a:schemeClr val="tx1"/>
                </a:solidFill>
                <a:effectLst/>
                <a:latin typeface="+mn-lt"/>
                <a:ea typeface="+mn-ea"/>
                <a:cs typeface="+mn-cs"/>
              </a:rPr>
              <a:t>FHS </a:t>
            </a:r>
            <a:r>
              <a:rPr lang="zh-TW" altLang="en-US" sz="1200" kern="1200" dirty="0" smtClean="0">
                <a:solidFill>
                  <a:schemeClr val="tx1"/>
                </a:solidFill>
                <a:effectLst/>
                <a:latin typeface="+mn-lt"/>
                <a:ea typeface="+mn-ea"/>
                <a:cs typeface="+mn-cs"/>
              </a:rPr>
              <a:t>設定，後續介紹</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早期 </a:t>
            </a:r>
            <a:r>
              <a:rPr lang="en-US" altLang="zh-TW" sz="1200" kern="1200" dirty="0" smtClean="0">
                <a:solidFill>
                  <a:schemeClr val="tx1"/>
                </a:solidFill>
                <a:effectLst/>
                <a:latin typeface="+mn-lt"/>
                <a:ea typeface="+mn-ea"/>
                <a:cs typeface="+mn-cs"/>
              </a:rPr>
              <a:t>Linux </a:t>
            </a:r>
            <a:r>
              <a:rPr lang="zh-TW" altLang="en-US" sz="1200" kern="1200" dirty="0" smtClean="0">
                <a:solidFill>
                  <a:schemeClr val="tx1"/>
                </a:solidFill>
                <a:effectLst/>
                <a:latin typeface="+mn-lt"/>
                <a:ea typeface="+mn-ea"/>
                <a:cs typeface="+mn-cs"/>
              </a:rPr>
              <a:t>在設計的時候，若發生問題時，救援模式通常僅掛載根目錄而已，因此有五個重要的目錄被要求一定要與根目錄放置在一起， 那就是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etc</a:t>
            </a:r>
            <a:r>
              <a:rPr lang="en-US" altLang="zh-TW" sz="1200" kern="1200" dirty="0" smtClean="0">
                <a:solidFill>
                  <a:schemeClr val="tx1"/>
                </a:solidFill>
                <a:effectLst/>
                <a:latin typeface="+mn-lt"/>
                <a:ea typeface="+mn-ea"/>
                <a:cs typeface="+mn-cs"/>
              </a:rPr>
              <a:t>, /bin, /dev, /lib, /</a:t>
            </a:r>
            <a:r>
              <a:rPr lang="en-US" altLang="zh-TW" sz="1200" kern="1200" dirty="0" err="1" smtClean="0">
                <a:solidFill>
                  <a:schemeClr val="tx1"/>
                </a:solidFill>
                <a:effectLst/>
                <a:latin typeface="+mn-lt"/>
                <a:ea typeface="+mn-ea"/>
                <a:cs typeface="+mn-cs"/>
              </a:rPr>
              <a:t>sbin</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這五個重要目錄。現在許多的 </a:t>
            </a:r>
            <a:r>
              <a:rPr lang="en-US" altLang="zh-TW" sz="1200" kern="1200" dirty="0" smtClean="0">
                <a:solidFill>
                  <a:schemeClr val="tx1"/>
                </a:solidFill>
                <a:effectLst/>
                <a:latin typeface="+mn-lt"/>
                <a:ea typeface="+mn-ea"/>
                <a:cs typeface="+mn-cs"/>
              </a:rPr>
              <a:t>Linux distributions </a:t>
            </a:r>
            <a:r>
              <a:rPr lang="zh-TW" altLang="en-US" sz="1200" kern="1200" dirty="0" smtClean="0">
                <a:solidFill>
                  <a:schemeClr val="tx1"/>
                </a:solidFill>
                <a:effectLst/>
                <a:latin typeface="+mn-lt"/>
                <a:ea typeface="+mn-ea"/>
                <a:cs typeface="+mn-cs"/>
              </a:rPr>
              <a:t>由於已經將許多非必要的檔案移出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之外了， 所以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也是越來越精簡，同時因為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被建議為</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即使掛載成為唯讀，系統還是可以正常運作</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的模樣，所以救援模式也能同時掛載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喔！ 例如我們的這個 </a:t>
            </a:r>
            <a:r>
              <a:rPr lang="en-US" altLang="zh-TW" sz="1200" kern="1200" dirty="0" smtClean="0">
                <a:solidFill>
                  <a:schemeClr val="tx1"/>
                </a:solidFill>
                <a:effectLst/>
                <a:latin typeface="+mn-lt"/>
                <a:ea typeface="+mn-ea"/>
                <a:cs typeface="+mn-cs"/>
              </a:rPr>
              <a:t>CentOS 7.x </a:t>
            </a:r>
            <a:r>
              <a:rPr lang="zh-TW" altLang="en-US" sz="1200" kern="1200" dirty="0" smtClean="0">
                <a:solidFill>
                  <a:schemeClr val="tx1"/>
                </a:solidFill>
                <a:effectLst/>
                <a:latin typeface="+mn-lt"/>
                <a:ea typeface="+mn-ea"/>
                <a:cs typeface="+mn-cs"/>
              </a:rPr>
              <a:t>版本在救援模式的情況下就是這樣。因此那個五大目錄的限制已經被打破了呦！例如 </a:t>
            </a:r>
            <a:r>
              <a:rPr lang="en-US" altLang="zh-TW" sz="1200" kern="1200" dirty="0" smtClean="0">
                <a:solidFill>
                  <a:schemeClr val="tx1"/>
                </a:solidFill>
                <a:effectLst/>
                <a:latin typeface="+mn-lt"/>
                <a:ea typeface="+mn-ea"/>
                <a:cs typeface="+mn-cs"/>
              </a:rPr>
              <a:t>CentOS 7.x </a:t>
            </a:r>
            <a:r>
              <a:rPr lang="zh-TW" altLang="en-US" sz="1200" kern="1200" dirty="0" smtClean="0">
                <a:solidFill>
                  <a:schemeClr val="tx1"/>
                </a:solidFill>
                <a:effectLst/>
                <a:latin typeface="+mn-lt"/>
                <a:ea typeface="+mn-ea"/>
                <a:cs typeface="+mn-cs"/>
              </a:rPr>
              <a:t>就已經將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sbin</a:t>
            </a:r>
            <a:r>
              <a:rPr lang="en-US" altLang="zh-TW" sz="1200" kern="1200" dirty="0" smtClean="0">
                <a:solidFill>
                  <a:schemeClr val="tx1"/>
                </a:solidFill>
                <a:effectLst/>
                <a:latin typeface="+mn-lt"/>
                <a:ea typeface="+mn-ea"/>
                <a:cs typeface="+mn-cs"/>
              </a:rPr>
              <a:t>, /bin, /lib </a:t>
            </a:r>
            <a:r>
              <a:rPr lang="zh-TW" altLang="en-US" sz="1200" kern="1200" dirty="0" smtClean="0">
                <a:solidFill>
                  <a:schemeClr val="tx1"/>
                </a:solidFill>
                <a:effectLst/>
                <a:latin typeface="+mn-lt"/>
                <a:ea typeface="+mn-ea"/>
                <a:cs typeface="+mn-cs"/>
              </a:rPr>
              <a:t>通通移動到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底下了哩！</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好了，談完了根目錄，接下來我們就來談談</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zh-TW" altLang="en-US" sz="1200" kern="1200" dirty="0" smtClean="0">
                <a:solidFill>
                  <a:schemeClr val="tx1"/>
                </a:solidFill>
                <a:effectLst/>
                <a:latin typeface="+mn-lt"/>
                <a:ea typeface="+mn-ea"/>
                <a:cs typeface="+mn-cs"/>
              </a:rPr>
              <a:t>以及</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var</a:t>
            </a:r>
            <a:r>
              <a:rPr lang="zh-TW" altLang="en-US" sz="1200" kern="1200" dirty="0" smtClean="0">
                <a:solidFill>
                  <a:schemeClr val="tx1"/>
                </a:solidFill>
                <a:effectLst/>
                <a:latin typeface="+mn-lt"/>
                <a:ea typeface="+mn-ea"/>
                <a:cs typeface="+mn-cs"/>
              </a:rPr>
              <a:t>囉！先看</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zh-TW" altLang="en-US" sz="1200" kern="1200" dirty="0" smtClean="0">
                <a:solidFill>
                  <a:schemeClr val="tx1"/>
                </a:solidFill>
                <a:effectLst/>
                <a:latin typeface="+mn-lt"/>
                <a:ea typeface="+mn-ea"/>
                <a:cs typeface="+mn-cs"/>
              </a:rPr>
              <a:t>裡面有些什麼東西：</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很多讀者都會誤會</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zh-TW" altLang="en-US" sz="1200" kern="1200" dirty="0" smtClean="0">
                <a:solidFill>
                  <a:schemeClr val="tx1"/>
                </a:solidFill>
                <a:effectLst/>
                <a:latin typeface="+mn-lt"/>
                <a:ea typeface="+mn-ea"/>
                <a:cs typeface="+mn-cs"/>
              </a:rPr>
              <a:t>為</a:t>
            </a:r>
            <a:r>
              <a:rPr lang="en-US" altLang="zh-TW" sz="1200" kern="1200" dirty="0" smtClean="0">
                <a:solidFill>
                  <a:schemeClr val="tx1"/>
                </a:solidFill>
                <a:effectLst/>
                <a:latin typeface="+mn-lt"/>
                <a:ea typeface="+mn-ea"/>
                <a:cs typeface="+mn-cs"/>
              </a:rPr>
              <a:t>user</a:t>
            </a:r>
            <a:r>
              <a:rPr lang="zh-TW" altLang="en-US" sz="1200" kern="1200" dirty="0" smtClean="0">
                <a:solidFill>
                  <a:schemeClr val="tx1"/>
                </a:solidFill>
                <a:effectLst/>
                <a:latin typeface="+mn-lt"/>
                <a:ea typeface="+mn-ea"/>
                <a:cs typeface="+mn-cs"/>
              </a:rPr>
              <a:t>的縮寫，其實</a:t>
            </a:r>
            <a:r>
              <a:rPr lang="en-US" altLang="zh-TW" sz="1200" kern="1200" dirty="0" err="1" smtClean="0">
                <a:solidFill>
                  <a:schemeClr val="tx1"/>
                </a:solidFill>
                <a:effectLst/>
                <a:latin typeface="+mn-lt"/>
                <a:ea typeface="+mn-ea"/>
                <a:cs typeface="+mn-cs"/>
              </a:rPr>
              <a:t>usr</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Unix Software Resource</a:t>
            </a:r>
            <a:r>
              <a:rPr lang="zh-TW" altLang="en-US" sz="1200" kern="1200" dirty="0" smtClean="0">
                <a:solidFill>
                  <a:schemeClr val="tx1"/>
                </a:solidFill>
                <a:effectLst/>
                <a:latin typeface="+mn-lt"/>
                <a:ea typeface="+mn-ea"/>
                <a:cs typeface="+mn-cs"/>
              </a:rPr>
              <a:t>的縮寫， 也就是</a:t>
            </a:r>
            <a:r>
              <a:rPr lang="en-US" altLang="zh-TW" sz="1200" kern="1200" dirty="0" smtClean="0">
                <a:solidFill>
                  <a:schemeClr val="tx1"/>
                </a:solidFill>
                <a:effectLst/>
                <a:latin typeface="+mn-lt"/>
                <a:ea typeface="+mn-ea"/>
                <a:cs typeface="+mn-cs"/>
              </a:rPr>
              <a:t>『Unix</a:t>
            </a:r>
            <a:r>
              <a:rPr lang="zh-TW" altLang="en-US" sz="1200" kern="1200" dirty="0" smtClean="0">
                <a:solidFill>
                  <a:schemeClr val="tx1"/>
                </a:solidFill>
                <a:effectLst/>
                <a:latin typeface="+mn-lt"/>
                <a:ea typeface="+mn-ea"/>
                <a:cs typeface="+mn-cs"/>
              </a:rPr>
              <a:t>作業系統軟體資源</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所放置的目錄，而不是使用者的資料啦！這點要注意。 </a:t>
            </a:r>
            <a:r>
              <a:rPr lang="en-US" altLang="zh-TW" sz="1200" kern="1200" dirty="0" smtClean="0">
                <a:solidFill>
                  <a:schemeClr val="tx1"/>
                </a:solidFill>
                <a:effectLst/>
                <a:latin typeface="+mn-lt"/>
                <a:ea typeface="+mn-ea"/>
                <a:cs typeface="+mn-cs"/>
              </a:rPr>
              <a:t>FHS</a:t>
            </a:r>
            <a:r>
              <a:rPr lang="zh-TW" altLang="en-US" sz="1200" kern="1200" dirty="0" smtClean="0">
                <a:solidFill>
                  <a:schemeClr val="tx1"/>
                </a:solidFill>
                <a:effectLst/>
                <a:latin typeface="+mn-lt"/>
                <a:ea typeface="+mn-ea"/>
                <a:cs typeface="+mn-cs"/>
              </a:rPr>
              <a:t>建議所有軟體開發者，應該將他們的資料合理的分別放置到這個目錄下的次目錄，而不要自行建立該軟體自己獨立的目錄。</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因為是所有系統預設的軟體</a:t>
            </a:r>
            <a:r>
              <a:rPr lang="en-US" altLang="zh-TW" sz="1200" kern="1200" dirty="0" smtClean="0">
                <a:solidFill>
                  <a:schemeClr val="tx1"/>
                </a:solidFill>
                <a:effectLst/>
                <a:latin typeface="+mn-lt"/>
                <a:ea typeface="+mn-ea"/>
                <a:cs typeface="+mn-cs"/>
              </a:rPr>
              <a:t>(distribution</a:t>
            </a:r>
            <a:r>
              <a:rPr lang="zh-TW" altLang="en-US" sz="1200" kern="1200" dirty="0" smtClean="0">
                <a:solidFill>
                  <a:schemeClr val="tx1"/>
                </a:solidFill>
                <a:effectLst/>
                <a:latin typeface="+mn-lt"/>
                <a:ea typeface="+mn-ea"/>
                <a:cs typeface="+mn-cs"/>
              </a:rPr>
              <a:t>發佈者提供的軟體</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都會放置到</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zh-TW" altLang="en-US" sz="1200" kern="1200" dirty="0" smtClean="0">
                <a:solidFill>
                  <a:schemeClr val="tx1"/>
                </a:solidFill>
                <a:effectLst/>
                <a:latin typeface="+mn-lt"/>
                <a:ea typeface="+mn-ea"/>
                <a:cs typeface="+mn-cs"/>
              </a:rPr>
              <a:t>底下，因此這個目錄有點類似</a:t>
            </a:r>
            <a:r>
              <a:rPr lang="en-US" altLang="zh-TW" sz="1200" kern="1200" dirty="0" smtClean="0">
                <a:solidFill>
                  <a:schemeClr val="tx1"/>
                </a:solidFill>
                <a:effectLst/>
                <a:latin typeface="+mn-lt"/>
                <a:ea typeface="+mn-ea"/>
                <a:cs typeface="+mn-cs"/>
              </a:rPr>
              <a:t>Windows </a:t>
            </a:r>
            <a:r>
              <a:rPr lang="zh-TW" altLang="en-US" sz="1200" kern="1200" dirty="0" smtClean="0">
                <a:solidFill>
                  <a:schemeClr val="tx1"/>
                </a:solidFill>
                <a:effectLst/>
                <a:latin typeface="+mn-lt"/>
                <a:ea typeface="+mn-ea"/>
                <a:cs typeface="+mn-cs"/>
              </a:rPr>
              <a:t>系統的</a:t>
            </a:r>
            <a:r>
              <a:rPr lang="en-US" altLang="zh-TW" sz="1200" kern="1200" dirty="0" smtClean="0">
                <a:solidFill>
                  <a:schemeClr val="tx1"/>
                </a:solidFill>
                <a:effectLst/>
                <a:latin typeface="+mn-lt"/>
                <a:ea typeface="+mn-ea"/>
                <a:cs typeface="+mn-cs"/>
              </a:rPr>
              <a:t>『C:\Windows\ (</a:t>
            </a:r>
            <a:r>
              <a:rPr lang="zh-TW" altLang="en-US" sz="1200" kern="1200" dirty="0" smtClean="0">
                <a:solidFill>
                  <a:schemeClr val="tx1"/>
                </a:solidFill>
                <a:effectLst/>
                <a:latin typeface="+mn-lt"/>
                <a:ea typeface="+mn-ea"/>
                <a:cs typeface="+mn-cs"/>
              </a:rPr>
              <a:t>當中的一部份</a:t>
            </a:r>
            <a:r>
              <a:rPr lang="en-US" altLang="zh-TW" sz="1200" kern="1200" dirty="0" smtClean="0">
                <a:solidFill>
                  <a:schemeClr val="tx1"/>
                </a:solidFill>
                <a:effectLst/>
                <a:latin typeface="+mn-lt"/>
                <a:ea typeface="+mn-ea"/>
                <a:cs typeface="+mn-cs"/>
              </a:rPr>
              <a:t>) + C:\Program files\』</a:t>
            </a:r>
            <a:r>
              <a:rPr lang="zh-TW" altLang="en-US" sz="1200" kern="1200" dirty="0" smtClean="0">
                <a:solidFill>
                  <a:schemeClr val="tx1"/>
                </a:solidFill>
                <a:effectLst/>
                <a:latin typeface="+mn-lt"/>
                <a:ea typeface="+mn-ea"/>
                <a:cs typeface="+mn-cs"/>
              </a:rPr>
              <a:t>這兩個目錄的綜合體，系統剛安裝完畢時，這個目錄會佔用最多的硬碟容量。一般來說，</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zh-TW" altLang="en-US" sz="1200" kern="1200" dirty="0" smtClean="0">
                <a:solidFill>
                  <a:schemeClr val="tx1"/>
                </a:solidFill>
                <a:effectLst/>
                <a:latin typeface="+mn-lt"/>
                <a:ea typeface="+mn-ea"/>
                <a:cs typeface="+mn-cs"/>
              </a:rPr>
              <a:t>的次目錄建議有底下這些：</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第一部份：</a:t>
            </a:r>
            <a:r>
              <a:rPr lang="en-US" altLang="zh-TW" sz="1200" kern="1200" dirty="0" smtClean="0">
                <a:solidFill>
                  <a:schemeClr val="tx1"/>
                </a:solidFill>
                <a:effectLst/>
                <a:latin typeface="+mn-lt"/>
                <a:ea typeface="+mn-ea"/>
                <a:cs typeface="+mn-cs"/>
              </a:rPr>
              <a:t>FHS </a:t>
            </a:r>
            <a:r>
              <a:rPr lang="zh-TW" altLang="en-US" sz="1200" kern="1200" dirty="0" smtClean="0">
                <a:solidFill>
                  <a:schemeClr val="tx1"/>
                </a:solidFill>
                <a:effectLst/>
                <a:latin typeface="+mn-lt"/>
                <a:ea typeface="+mn-ea"/>
                <a:cs typeface="+mn-cs"/>
              </a:rPr>
              <a:t>要求必須要存在的目錄</a:t>
            </a:r>
          </a:p>
          <a:p>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en-US" altLang="zh-TW" sz="1200" kern="1200" dirty="0" smtClean="0">
                <a:solidFill>
                  <a:schemeClr val="tx1"/>
                </a:solidFill>
                <a:effectLst/>
                <a:latin typeface="+mn-lt"/>
                <a:ea typeface="+mn-ea"/>
                <a:cs typeface="+mn-cs"/>
              </a:rPr>
              <a:t>/bin/	</a:t>
            </a:r>
            <a:r>
              <a:rPr lang="zh-TW" altLang="en-US" sz="1200" kern="1200" dirty="0" smtClean="0">
                <a:solidFill>
                  <a:schemeClr val="tx1"/>
                </a:solidFill>
                <a:effectLst/>
                <a:latin typeface="+mn-lt"/>
                <a:ea typeface="+mn-ea"/>
                <a:cs typeface="+mn-cs"/>
              </a:rPr>
              <a:t>所有一般用戶能夠使用的指令都放在這裡！目前新的 </a:t>
            </a:r>
            <a:r>
              <a:rPr lang="en-US" altLang="zh-TW" sz="1200" kern="1200" dirty="0" smtClean="0">
                <a:solidFill>
                  <a:schemeClr val="tx1"/>
                </a:solidFill>
                <a:effectLst/>
                <a:latin typeface="+mn-lt"/>
                <a:ea typeface="+mn-ea"/>
                <a:cs typeface="+mn-cs"/>
              </a:rPr>
              <a:t>CentOS 7 </a:t>
            </a:r>
            <a:r>
              <a:rPr lang="zh-TW" altLang="en-US" sz="1200" kern="1200" dirty="0" smtClean="0">
                <a:solidFill>
                  <a:schemeClr val="tx1"/>
                </a:solidFill>
                <a:effectLst/>
                <a:latin typeface="+mn-lt"/>
                <a:ea typeface="+mn-ea"/>
                <a:cs typeface="+mn-cs"/>
              </a:rPr>
              <a:t>已經將全部的使用者指令放置於此，而使用連結檔的方式將 </a:t>
            </a:r>
            <a:r>
              <a:rPr lang="en-US" altLang="zh-TW" sz="1200" kern="1200" dirty="0" smtClean="0">
                <a:solidFill>
                  <a:schemeClr val="tx1"/>
                </a:solidFill>
                <a:effectLst/>
                <a:latin typeface="+mn-lt"/>
                <a:ea typeface="+mn-ea"/>
                <a:cs typeface="+mn-cs"/>
              </a:rPr>
              <a:t>/bin </a:t>
            </a:r>
            <a:r>
              <a:rPr lang="zh-TW" altLang="en-US" sz="1200" kern="1200" dirty="0" smtClean="0">
                <a:solidFill>
                  <a:schemeClr val="tx1"/>
                </a:solidFill>
                <a:effectLst/>
                <a:latin typeface="+mn-lt"/>
                <a:ea typeface="+mn-ea"/>
                <a:cs typeface="+mn-cs"/>
              </a:rPr>
              <a:t>連結至此！ 也就是說，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en-US" altLang="zh-TW" sz="1200" kern="1200" dirty="0" smtClean="0">
                <a:solidFill>
                  <a:schemeClr val="tx1"/>
                </a:solidFill>
                <a:effectLst/>
                <a:latin typeface="+mn-lt"/>
                <a:ea typeface="+mn-ea"/>
                <a:cs typeface="+mn-cs"/>
              </a:rPr>
              <a:t>/bin </a:t>
            </a:r>
            <a:r>
              <a:rPr lang="zh-TW" altLang="en-US" sz="1200" kern="1200" dirty="0" smtClean="0">
                <a:solidFill>
                  <a:schemeClr val="tx1"/>
                </a:solidFill>
                <a:effectLst/>
                <a:latin typeface="+mn-lt"/>
                <a:ea typeface="+mn-ea"/>
                <a:cs typeface="+mn-cs"/>
              </a:rPr>
              <a:t>與 </a:t>
            </a:r>
            <a:r>
              <a:rPr lang="en-US" altLang="zh-TW" sz="1200" kern="1200" dirty="0" smtClean="0">
                <a:solidFill>
                  <a:schemeClr val="tx1"/>
                </a:solidFill>
                <a:effectLst/>
                <a:latin typeface="+mn-lt"/>
                <a:ea typeface="+mn-ea"/>
                <a:cs typeface="+mn-cs"/>
              </a:rPr>
              <a:t>/bin </a:t>
            </a:r>
            <a:r>
              <a:rPr lang="zh-TW" altLang="en-US" sz="1200" kern="1200" dirty="0" smtClean="0">
                <a:solidFill>
                  <a:schemeClr val="tx1"/>
                </a:solidFill>
                <a:effectLst/>
                <a:latin typeface="+mn-lt"/>
                <a:ea typeface="+mn-ea"/>
                <a:cs typeface="+mn-cs"/>
              </a:rPr>
              <a:t>是一模一樣了！另外，</a:t>
            </a:r>
            <a:r>
              <a:rPr lang="en-US" altLang="zh-TW" sz="1200" kern="1200" dirty="0" smtClean="0">
                <a:solidFill>
                  <a:schemeClr val="tx1"/>
                </a:solidFill>
                <a:effectLst/>
                <a:latin typeface="+mn-lt"/>
                <a:ea typeface="+mn-ea"/>
                <a:cs typeface="+mn-cs"/>
              </a:rPr>
              <a:t>FHS </a:t>
            </a:r>
            <a:r>
              <a:rPr lang="zh-TW" altLang="en-US" sz="1200" kern="1200" dirty="0" smtClean="0">
                <a:solidFill>
                  <a:schemeClr val="tx1"/>
                </a:solidFill>
                <a:effectLst/>
                <a:latin typeface="+mn-lt"/>
                <a:ea typeface="+mn-ea"/>
                <a:cs typeface="+mn-cs"/>
              </a:rPr>
              <a:t>要求在此目錄下不應該有子目錄！</a:t>
            </a:r>
          </a:p>
          <a:p>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usr</a:t>
            </a:r>
            <a:r>
              <a:rPr lang="en-US" altLang="zh-TW" sz="1200" kern="1200" dirty="0" smtClean="0">
                <a:solidFill>
                  <a:schemeClr val="tx1"/>
                </a:solidFill>
                <a:effectLst/>
                <a:latin typeface="+mn-lt"/>
                <a:ea typeface="+mn-ea"/>
                <a:cs typeface="+mn-cs"/>
              </a:rPr>
              <a:t>/lib/	</a:t>
            </a:r>
            <a:r>
              <a:rPr lang="zh-TW" altLang="en-US" sz="1200" kern="1200" dirty="0" smtClean="0">
                <a:solidFill>
                  <a:schemeClr val="tx1"/>
                </a:solidFill>
                <a:effectLst/>
                <a:latin typeface="+mn-lt"/>
                <a:ea typeface="+mn-ea"/>
                <a:cs typeface="+mn-cs"/>
              </a:rPr>
              <a:t>基本上，與 </a:t>
            </a:r>
            <a:r>
              <a:rPr lang="en-US" altLang="zh-TW" sz="1200" kern="1200" dirty="0" smtClean="0">
                <a:solidFill>
                  <a:schemeClr val="tx1"/>
                </a:solidFill>
                <a:effectLst/>
                <a:latin typeface="+mn-lt"/>
                <a:ea typeface="+mn-ea"/>
                <a:cs typeface="+mn-cs"/>
              </a:rPr>
              <a:t>/lib </a:t>
            </a:r>
            <a:r>
              <a:rPr lang="zh-TW" altLang="en-US" sz="1200" kern="1200" dirty="0" smtClean="0">
                <a:solidFill>
                  <a:schemeClr val="tx1"/>
                </a:solidFill>
                <a:effectLst/>
                <a:latin typeface="+mn-lt"/>
                <a:ea typeface="+mn-ea"/>
                <a:cs typeface="+mn-cs"/>
              </a:rPr>
              <a:t>功能相同，所以 </a:t>
            </a:r>
            <a:r>
              <a:rPr lang="en-US" altLang="zh-TW" sz="1200" kern="1200" dirty="0" smtClean="0">
                <a:solidFill>
                  <a:schemeClr val="tx1"/>
                </a:solidFill>
                <a:effectLst/>
                <a:latin typeface="+mn-lt"/>
                <a:ea typeface="+mn-ea"/>
                <a:cs typeface="+mn-cs"/>
              </a:rPr>
              <a:t>/lib </a:t>
            </a:r>
            <a:r>
              <a:rPr lang="zh-TW" altLang="en-US" sz="1200" kern="1200" dirty="0" smtClean="0">
                <a:solidFill>
                  <a:schemeClr val="tx1"/>
                </a:solidFill>
                <a:effectLst/>
                <a:latin typeface="+mn-lt"/>
                <a:ea typeface="+mn-ea"/>
                <a:cs typeface="+mn-cs"/>
              </a:rPr>
              <a:t>就是連結到此目錄中的！</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83043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變數設定規則與使用</a:t>
            </a:r>
          </a:p>
          <a:p>
            <a:r>
              <a:rPr lang="zh-TW" altLang="en-US" dirty="0" smtClean="0"/>
              <a:t>˙命名</a:t>
            </a:r>
            <a:r>
              <a:rPr lang="en-US" altLang="zh-TW" dirty="0" smtClean="0"/>
              <a:t>(X</a:t>
            </a:r>
            <a:r>
              <a:rPr lang="zh-TW" altLang="en-US" dirty="0" smtClean="0"/>
              <a:t>數字開頭、大小寫有分</a:t>
            </a:r>
            <a:r>
              <a:rPr lang="en-US" altLang="zh-TW" dirty="0" smtClean="0"/>
              <a:t>)</a:t>
            </a:r>
          </a:p>
          <a:p>
            <a:r>
              <a:rPr lang="en-US" altLang="zh-TW" dirty="0" smtClean="0"/>
              <a:t>˙</a:t>
            </a:r>
            <a:r>
              <a:rPr lang="zh-TW" altLang="en-US" dirty="0" smtClean="0"/>
              <a:t>等號</a:t>
            </a:r>
            <a:r>
              <a:rPr lang="en-US" altLang="zh-TW" dirty="0" smtClean="0"/>
              <a:t>(</a:t>
            </a:r>
            <a:r>
              <a:rPr lang="zh-TW" altLang="en-US" dirty="0" smtClean="0"/>
              <a:t>空白</a:t>
            </a:r>
            <a:r>
              <a:rPr lang="en-US" altLang="zh-TW" dirty="0" smtClean="0"/>
              <a:t>)</a:t>
            </a:r>
          </a:p>
          <a:p>
            <a:r>
              <a:rPr lang="en-US" altLang="zh-TW" dirty="0" smtClean="0"/>
              <a:t>˙</a:t>
            </a:r>
            <a:r>
              <a:rPr lang="zh-TW" altLang="en-US" dirty="0" smtClean="0"/>
              <a:t>設定內容</a:t>
            </a:r>
            <a:r>
              <a:rPr lang="en-US" altLang="zh-TW" dirty="0" smtClean="0"/>
              <a:t>(</a:t>
            </a:r>
            <a:r>
              <a:rPr lang="zh-TW" altLang="en-US" dirty="0" smtClean="0"/>
              <a:t>等號右方</a:t>
            </a:r>
            <a:r>
              <a:rPr lang="en-US" altLang="zh-TW" dirty="0" smtClean="0"/>
              <a:t>)</a:t>
            </a:r>
          </a:p>
          <a:p>
            <a:r>
              <a:rPr lang="en-US" altLang="zh-TW" dirty="0" smtClean="0"/>
              <a:t>˙</a:t>
            </a:r>
            <a:r>
              <a:rPr lang="zh-TW" altLang="en-US" dirty="0" smtClean="0"/>
              <a:t>取用內容</a:t>
            </a:r>
            <a:r>
              <a:rPr lang="en-US" altLang="zh-TW" dirty="0" smtClean="0"/>
              <a:t>($</a:t>
            </a:r>
            <a:r>
              <a:rPr lang="zh-TW" altLang="en-US" dirty="0" smtClean="0"/>
              <a:t>、</a:t>
            </a:r>
            <a:r>
              <a:rPr lang="en-US" altLang="zh-TW" dirty="0" smtClean="0"/>
              <a:t>${})</a:t>
            </a:r>
          </a:p>
          <a:p>
            <a:r>
              <a:rPr lang="en-US" altLang="zh-TW" dirty="0" smtClean="0"/>
              <a:t>˙</a:t>
            </a:r>
            <a:r>
              <a:rPr lang="zh-TW" altLang="en-US" dirty="0" smtClean="0"/>
              <a:t>合併取用內容</a:t>
            </a:r>
            <a:r>
              <a:rPr lang="en-US" altLang="zh-TW" dirty="0" smtClean="0"/>
              <a:t>(</a:t>
            </a:r>
            <a:r>
              <a:rPr lang="zh-TW" altLang="en-US" dirty="0" smtClean="0"/>
              <a:t>單引號、雙引號、</a:t>
            </a:r>
            <a:r>
              <a:rPr lang="en-US" altLang="zh-TW" dirty="0" smtClean="0"/>
              <a:t>\)</a:t>
            </a:r>
          </a:p>
          <a:p>
            <a:r>
              <a:rPr lang="en-US" altLang="zh-TW" dirty="0" smtClean="0"/>
              <a:t>˙</a:t>
            </a:r>
            <a:r>
              <a:rPr lang="zh-TW" altLang="en-US" dirty="0" smtClean="0"/>
              <a:t>取消變數</a:t>
            </a:r>
          </a:p>
          <a:p>
            <a:r>
              <a:rPr lang="zh-TW" altLang="en-US" dirty="0" smtClean="0"/>
              <a:t>˙指令先執行</a:t>
            </a:r>
          </a:p>
          <a:p>
            <a:r>
              <a:rPr lang="en-US" altLang="zh-TW" dirty="0" smtClean="0"/>
              <a:t>========</a:t>
            </a:r>
          </a:p>
          <a:p>
            <a:r>
              <a:rPr lang="en-US" altLang="zh-TW" dirty="0" smtClean="0"/>
              <a:t>˙</a:t>
            </a:r>
            <a:r>
              <a:rPr lang="zh-TW" altLang="en-US" dirty="0" smtClean="0"/>
              <a:t>命名</a:t>
            </a:r>
            <a:r>
              <a:rPr lang="en-US" altLang="zh-TW" dirty="0" smtClean="0"/>
              <a:t>(X</a:t>
            </a:r>
            <a:r>
              <a:rPr lang="zh-TW" altLang="en-US" dirty="0" smtClean="0"/>
              <a:t>數字開頭、大小寫有分</a:t>
            </a:r>
            <a:r>
              <a:rPr lang="en-US" altLang="zh-TW" dirty="0" smtClean="0"/>
              <a:t>)</a:t>
            </a:r>
          </a:p>
          <a:p>
            <a:r>
              <a:rPr lang="en-US" altLang="zh-TW" dirty="0" err="1" smtClean="0"/>
              <a:t>bigred@GW</a:t>
            </a:r>
            <a:r>
              <a:rPr lang="en-US" altLang="zh-TW" dirty="0" smtClean="0"/>
              <a:t>:~$ Name=test</a:t>
            </a:r>
          </a:p>
          <a:p>
            <a:r>
              <a:rPr lang="en-US" altLang="zh-TW" dirty="0" err="1" smtClean="0"/>
              <a:t>bigred@GW</a:t>
            </a:r>
            <a:r>
              <a:rPr lang="en-US" altLang="zh-TW" dirty="0" smtClean="0"/>
              <a:t>:~$ name=12345</a:t>
            </a:r>
          </a:p>
          <a:p>
            <a:r>
              <a:rPr lang="en-US" altLang="zh-TW" dirty="0" err="1" smtClean="0"/>
              <a:t>bigred@GW</a:t>
            </a:r>
            <a:r>
              <a:rPr lang="en-US" altLang="zh-TW" dirty="0" smtClean="0"/>
              <a:t>:~$ echo name</a:t>
            </a:r>
          </a:p>
          <a:p>
            <a:r>
              <a:rPr lang="en-US" altLang="zh-TW" dirty="0" smtClean="0"/>
              <a:t>name</a:t>
            </a:r>
          </a:p>
          <a:p>
            <a:r>
              <a:rPr lang="en-US" altLang="zh-TW" dirty="0" err="1" smtClean="0"/>
              <a:t>bigred@GW</a:t>
            </a:r>
            <a:r>
              <a:rPr lang="en-US" altLang="zh-TW" dirty="0" smtClean="0"/>
              <a:t>:~$ echo $name</a:t>
            </a:r>
          </a:p>
          <a:p>
            <a:r>
              <a:rPr lang="en-US" altLang="zh-TW" dirty="0" smtClean="0"/>
              <a:t>12345</a:t>
            </a:r>
          </a:p>
          <a:p>
            <a:r>
              <a:rPr lang="en-US" altLang="zh-TW" dirty="0" err="1" smtClean="0"/>
              <a:t>bigred@GW</a:t>
            </a:r>
            <a:r>
              <a:rPr lang="en-US" altLang="zh-TW" dirty="0" smtClean="0"/>
              <a:t>:~$ echo $Name</a:t>
            </a:r>
          </a:p>
          <a:p>
            <a:r>
              <a:rPr lang="en-US" altLang="zh-TW" dirty="0" smtClean="0"/>
              <a:t>test</a:t>
            </a:r>
          </a:p>
          <a:p>
            <a:r>
              <a:rPr lang="en-US" altLang="zh-TW" dirty="0" smtClean="0"/>
              <a:t>&gt;</a:t>
            </a:r>
            <a:r>
              <a:rPr lang="zh-TW" altLang="en-US" dirty="0" smtClean="0"/>
              <a:t>變數名稱只能是英文字母與數字，但是數字不能是開頭字元；</a:t>
            </a:r>
          </a:p>
          <a:p>
            <a:r>
              <a:rPr lang="en-US" altLang="zh-TW" dirty="0" err="1" smtClean="0"/>
              <a:t>bigred@GW</a:t>
            </a:r>
            <a:r>
              <a:rPr lang="en-US" altLang="zh-TW" dirty="0" smtClean="0"/>
              <a:t>:~$ 12name=victor</a:t>
            </a:r>
          </a:p>
          <a:p>
            <a:r>
              <a:rPr lang="en-US" altLang="zh-TW" dirty="0" smtClean="0"/>
              <a:t>12name=victor: command not found</a:t>
            </a:r>
          </a:p>
          <a:p>
            <a:endParaRPr lang="en-US" altLang="zh-TW" dirty="0" smtClean="0"/>
          </a:p>
          <a:p>
            <a:r>
              <a:rPr lang="en-US" altLang="zh-TW" dirty="0" smtClean="0"/>
              <a:t>˙</a:t>
            </a:r>
            <a:r>
              <a:rPr lang="zh-TW" altLang="en-US" dirty="0" smtClean="0"/>
              <a:t>等號</a:t>
            </a:r>
            <a:r>
              <a:rPr lang="en-US" altLang="zh-TW" dirty="0" smtClean="0"/>
              <a:t>(</a:t>
            </a:r>
            <a:r>
              <a:rPr lang="zh-TW" altLang="en-US" dirty="0" smtClean="0"/>
              <a:t>空白</a:t>
            </a:r>
            <a:r>
              <a:rPr lang="en-US" altLang="zh-TW" dirty="0" smtClean="0"/>
              <a:t>)</a:t>
            </a:r>
          </a:p>
          <a:p>
            <a:r>
              <a:rPr lang="en-US" altLang="zh-TW" dirty="0" smtClean="0"/>
              <a:t>&gt;</a:t>
            </a:r>
            <a:r>
              <a:rPr lang="zh-TW" altLang="en-US" dirty="0" smtClean="0"/>
              <a:t>等號兩邊不能直接接空白字元；</a:t>
            </a:r>
          </a:p>
          <a:p>
            <a:r>
              <a:rPr lang="en-US" altLang="zh-TW" dirty="0" err="1" smtClean="0"/>
              <a:t>bigred@GW</a:t>
            </a:r>
            <a:r>
              <a:rPr lang="en-US" altLang="zh-TW" dirty="0" smtClean="0"/>
              <a:t>:~$ name = victor</a:t>
            </a:r>
          </a:p>
          <a:p>
            <a:endParaRPr lang="en-US" altLang="zh-TW" dirty="0" smtClean="0"/>
          </a:p>
          <a:p>
            <a:r>
              <a:rPr lang="en-US" altLang="zh-TW" dirty="0" smtClean="0"/>
              <a:t>Command 'name' not found, did you mean:</a:t>
            </a:r>
          </a:p>
          <a:p>
            <a:endParaRPr lang="en-US" altLang="zh-TW" dirty="0" smtClean="0"/>
          </a:p>
          <a:p>
            <a:r>
              <a:rPr lang="en-US" altLang="zh-TW" dirty="0" smtClean="0"/>
              <a:t>  command '</a:t>
            </a:r>
            <a:r>
              <a:rPr lang="en-US" altLang="zh-TW" dirty="0" err="1" smtClean="0"/>
              <a:t>mame</a:t>
            </a:r>
            <a:r>
              <a:rPr lang="en-US" altLang="zh-TW" dirty="0" smtClean="0"/>
              <a:t>' from snap </a:t>
            </a:r>
            <a:r>
              <a:rPr lang="en-US" altLang="zh-TW" dirty="0" err="1" smtClean="0"/>
              <a:t>mame</a:t>
            </a:r>
            <a:r>
              <a:rPr lang="en-US" altLang="zh-TW" dirty="0" smtClean="0"/>
              <a:t> (mame0219)</a:t>
            </a:r>
          </a:p>
          <a:p>
            <a:r>
              <a:rPr lang="en-US" altLang="zh-TW" dirty="0" smtClean="0"/>
              <a:t>  command '</a:t>
            </a:r>
            <a:r>
              <a:rPr lang="en-US" altLang="zh-TW" dirty="0" err="1" smtClean="0"/>
              <a:t>nvme</a:t>
            </a:r>
            <a:r>
              <a:rPr lang="en-US" altLang="zh-TW" dirty="0" smtClean="0"/>
              <a:t>' from deb </a:t>
            </a:r>
            <a:r>
              <a:rPr lang="en-US" altLang="zh-TW" dirty="0" err="1" smtClean="0"/>
              <a:t>nvme</a:t>
            </a:r>
            <a:r>
              <a:rPr lang="en-US" altLang="zh-TW" dirty="0" smtClean="0"/>
              <a:t>-cli</a:t>
            </a:r>
          </a:p>
          <a:p>
            <a:r>
              <a:rPr lang="en-US" altLang="zh-TW" dirty="0" smtClean="0"/>
              <a:t>  command '</a:t>
            </a:r>
            <a:r>
              <a:rPr lang="en-US" altLang="zh-TW" dirty="0" err="1" smtClean="0"/>
              <a:t>uname</a:t>
            </a:r>
            <a:r>
              <a:rPr lang="en-US" altLang="zh-TW" dirty="0" smtClean="0"/>
              <a:t>' from deb </a:t>
            </a:r>
            <a:r>
              <a:rPr lang="en-US" altLang="zh-TW" dirty="0" err="1" smtClean="0"/>
              <a:t>coreutils</a:t>
            </a:r>
            <a:endParaRPr lang="en-US" altLang="zh-TW" dirty="0" smtClean="0"/>
          </a:p>
          <a:p>
            <a:r>
              <a:rPr lang="en-US" altLang="zh-TW" dirty="0" smtClean="0"/>
              <a:t>  command '</a:t>
            </a:r>
            <a:r>
              <a:rPr lang="en-US" altLang="zh-TW" dirty="0" err="1" smtClean="0"/>
              <a:t>nam</a:t>
            </a:r>
            <a:r>
              <a:rPr lang="en-US" altLang="zh-TW" dirty="0" smtClean="0"/>
              <a:t>' from deb </a:t>
            </a:r>
            <a:r>
              <a:rPr lang="en-US" altLang="zh-TW" dirty="0" err="1" smtClean="0"/>
              <a:t>nam</a:t>
            </a:r>
            <a:endParaRPr lang="en-US" altLang="zh-TW" dirty="0" smtClean="0"/>
          </a:p>
          <a:p>
            <a:r>
              <a:rPr lang="en-US" altLang="zh-TW" dirty="0" smtClean="0"/>
              <a:t>  command '</a:t>
            </a:r>
            <a:r>
              <a:rPr lang="en-US" altLang="zh-TW" dirty="0" err="1" smtClean="0"/>
              <a:t>mame</a:t>
            </a:r>
            <a:r>
              <a:rPr lang="en-US" altLang="zh-TW" dirty="0" smtClean="0"/>
              <a:t>' from deb </a:t>
            </a:r>
            <a:r>
              <a:rPr lang="en-US" altLang="zh-TW" dirty="0" err="1" smtClean="0"/>
              <a:t>mame</a:t>
            </a:r>
            <a:endParaRPr lang="en-US" altLang="zh-TW" dirty="0" smtClean="0"/>
          </a:p>
          <a:p>
            <a:r>
              <a:rPr lang="en-US" altLang="zh-TW" dirty="0" smtClean="0"/>
              <a:t>  command 'named' from deb bind9</a:t>
            </a:r>
          </a:p>
          <a:p>
            <a:r>
              <a:rPr lang="en-US" altLang="zh-TW" dirty="0" smtClean="0"/>
              <a:t>  command 'lame' from deb lame</a:t>
            </a:r>
          </a:p>
          <a:p>
            <a:r>
              <a:rPr lang="en-US" altLang="zh-TW" dirty="0" smtClean="0"/>
              <a:t>  command '</a:t>
            </a:r>
            <a:r>
              <a:rPr lang="en-US" altLang="zh-TW" dirty="0" err="1" smtClean="0"/>
              <a:t>namei</a:t>
            </a:r>
            <a:r>
              <a:rPr lang="en-US" altLang="zh-TW" dirty="0" smtClean="0"/>
              <a:t>' from deb </a:t>
            </a:r>
            <a:r>
              <a:rPr lang="en-US" altLang="zh-TW" dirty="0" err="1" smtClean="0"/>
              <a:t>util-linux</a:t>
            </a:r>
            <a:endParaRPr lang="en-US" altLang="zh-TW" dirty="0" smtClean="0"/>
          </a:p>
          <a:p>
            <a:r>
              <a:rPr lang="en-US" altLang="zh-TW" dirty="0" smtClean="0"/>
              <a:t>  command '</a:t>
            </a:r>
            <a:r>
              <a:rPr lang="en-US" altLang="zh-TW" dirty="0" err="1" smtClean="0"/>
              <a:t>nama</a:t>
            </a:r>
            <a:r>
              <a:rPr lang="en-US" altLang="zh-TW" dirty="0" smtClean="0"/>
              <a:t>' from deb </a:t>
            </a:r>
            <a:r>
              <a:rPr lang="en-US" altLang="zh-TW" dirty="0" err="1" smtClean="0"/>
              <a:t>nama</a:t>
            </a:r>
            <a:endParaRPr lang="en-US" altLang="zh-TW" dirty="0" smtClean="0"/>
          </a:p>
          <a:p>
            <a:endParaRPr lang="en-US" altLang="zh-TW" dirty="0" smtClean="0"/>
          </a:p>
          <a:p>
            <a:r>
              <a:rPr lang="en-US" altLang="zh-TW" dirty="0" smtClean="0"/>
              <a:t>See 'snap info &lt;</a:t>
            </a:r>
            <a:r>
              <a:rPr lang="en-US" altLang="zh-TW" dirty="0" err="1" smtClean="0"/>
              <a:t>snapname</a:t>
            </a:r>
            <a:r>
              <a:rPr lang="en-US" altLang="zh-TW" dirty="0" smtClean="0"/>
              <a:t>&gt;' for additional versions.</a:t>
            </a:r>
          </a:p>
          <a:p>
            <a:endParaRPr lang="en-US" altLang="zh-TW" dirty="0" smtClean="0"/>
          </a:p>
          <a:p>
            <a:r>
              <a:rPr lang="en-US" altLang="zh-TW" dirty="0" err="1" smtClean="0"/>
              <a:t>bigred@GW</a:t>
            </a:r>
            <a:r>
              <a:rPr lang="en-US" altLang="zh-TW" dirty="0" smtClean="0"/>
              <a:t>:~$ name= victor</a:t>
            </a:r>
          </a:p>
          <a:p>
            <a:endParaRPr lang="en-US" altLang="zh-TW" dirty="0" smtClean="0"/>
          </a:p>
          <a:p>
            <a:r>
              <a:rPr lang="en-US" altLang="zh-TW" dirty="0" smtClean="0"/>
              <a:t>Command 'victor' not found, but can be installed with:</a:t>
            </a:r>
          </a:p>
          <a:p>
            <a:endParaRPr lang="en-US" altLang="zh-TW" dirty="0" smtClean="0"/>
          </a:p>
          <a:p>
            <a:r>
              <a:rPr lang="en-US" altLang="zh-TW" dirty="0" err="1" smtClean="0"/>
              <a:t>sudo</a:t>
            </a:r>
            <a:r>
              <a:rPr lang="en-US" altLang="zh-TW" dirty="0" smtClean="0"/>
              <a:t> apt install spark</a:t>
            </a:r>
          </a:p>
          <a:p>
            <a:endParaRPr lang="en-US" altLang="zh-TW" dirty="0" smtClean="0"/>
          </a:p>
          <a:p>
            <a:r>
              <a:rPr lang="en-US" altLang="zh-TW" dirty="0" err="1" smtClean="0"/>
              <a:t>bigred@GW</a:t>
            </a:r>
            <a:r>
              <a:rPr lang="en-US" altLang="zh-TW" dirty="0" smtClean="0"/>
              <a:t>:~$ name=victor</a:t>
            </a:r>
          </a:p>
          <a:p>
            <a:r>
              <a:rPr lang="en-US" altLang="zh-TW" dirty="0" err="1" smtClean="0"/>
              <a:t>bigred@GW</a:t>
            </a:r>
            <a:r>
              <a:rPr lang="en-US" altLang="zh-TW" dirty="0" smtClean="0"/>
              <a:t>:~$ echo name</a:t>
            </a:r>
          </a:p>
          <a:p>
            <a:r>
              <a:rPr lang="en-US" altLang="zh-TW" dirty="0" smtClean="0"/>
              <a:t>name</a:t>
            </a:r>
          </a:p>
          <a:p>
            <a:r>
              <a:rPr lang="en-US" altLang="zh-TW" dirty="0" err="1" smtClean="0"/>
              <a:t>bigred@GW</a:t>
            </a:r>
            <a:r>
              <a:rPr lang="en-US" altLang="zh-TW" dirty="0" smtClean="0"/>
              <a:t>:~$ echo $name</a:t>
            </a:r>
          </a:p>
          <a:p>
            <a:r>
              <a:rPr lang="en-US" altLang="zh-TW" dirty="0" smtClean="0"/>
              <a:t>victor</a:t>
            </a:r>
          </a:p>
          <a:p>
            <a:endParaRPr lang="en-US" altLang="zh-TW" dirty="0" smtClean="0"/>
          </a:p>
          <a:p>
            <a:endParaRPr lang="en-US" altLang="zh-TW" dirty="0" smtClean="0"/>
          </a:p>
          <a:p>
            <a:r>
              <a:rPr lang="en-US" altLang="zh-TW" dirty="0" smtClean="0"/>
              <a:t>˙</a:t>
            </a:r>
            <a:r>
              <a:rPr lang="zh-TW" altLang="en-US" dirty="0" smtClean="0"/>
              <a:t>設定內容</a:t>
            </a:r>
            <a:r>
              <a:rPr lang="en-US" altLang="zh-TW" dirty="0" smtClean="0"/>
              <a:t>(</a:t>
            </a:r>
            <a:r>
              <a:rPr lang="zh-TW" altLang="en-US" dirty="0" smtClean="0"/>
              <a:t>等號右方</a:t>
            </a:r>
            <a:r>
              <a:rPr lang="en-US" altLang="zh-TW" dirty="0" smtClean="0"/>
              <a:t>)</a:t>
            </a:r>
          </a:p>
          <a:p>
            <a:r>
              <a:rPr lang="en-US" altLang="zh-TW" dirty="0" smtClean="0"/>
              <a:t>&gt;</a:t>
            </a:r>
            <a:r>
              <a:rPr lang="zh-TW" altLang="en-US" dirty="0" smtClean="0"/>
              <a:t>變數與變數內容以等號</a:t>
            </a:r>
            <a:r>
              <a:rPr lang="en-US" altLang="zh-TW" dirty="0" smtClean="0"/>
              <a:t>『=』</a:t>
            </a:r>
            <a:r>
              <a:rPr lang="zh-TW" altLang="en-US" dirty="0" smtClean="0"/>
              <a:t>來連結；</a:t>
            </a:r>
          </a:p>
          <a:p>
            <a:r>
              <a:rPr lang="en-US" altLang="zh-TW" dirty="0" smtClean="0"/>
              <a:t>&gt;</a:t>
            </a:r>
            <a:r>
              <a:rPr lang="zh-TW" altLang="en-US" dirty="0" smtClean="0"/>
              <a:t>若有空白字元可以使用雙引號</a:t>
            </a:r>
            <a:r>
              <a:rPr lang="en-US" altLang="zh-TW" dirty="0" smtClean="0"/>
              <a:t>『 " 』</a:t>
            </a:r>
            <a:r>
              <a:rPr lang="zh-TW" altLang="en-US" dirty="0" smtClean="0"/>
              <a:t>或單引號</a:t>
            </a:r>
            <a:r>
              <a:rPr lang="en-US" altLang="zh-TW" dirty="0" smtClean="0"/>
              <a:t>『 ' 』</a:t>
            </a:r>
          </a:p>
          <a:p>
            <a:r>
              <a:rPr lang="zh-TW" altLang="en-US" dirty="0" smtClean="0"/>
              <a:t>來將變數內容結合起來。</a:t>
            </a:r>
          </a:p>
          <a:p>
            <a:r>
              <a:rPr lang="zh-TW" altLang="en-US" dirty="0" smtClean="0"/>
              <a:t>雙引號內的特殊字元可以保有變數特性，</a:t>
            </a:r>
          </a:p>
          <a:p>
            <a:r>
              <a:rPr lang="en-US" altLang="zh-TW" dirty="0" err="1" smtClean="0"/>
              <a:t>bigred@GW</a:t>
            </a:r>
            <a:r>
              <a:rPr lang="en-US" altLang="zh-TW" dirty="0" smtClean="0"/>
              <a:t>:~$ name=victor; </a:t>
            </a:r>
            <a:r>
              <a:rPr lang="en-US" altLang="zh-TW" dirty="0" err="1" smtClean="0"/>
              <a:t>myname</a:t>
            </a:r>
            <a:r>
              <a:rPr lang="en-US" altLang="zh-TW" dirty="0" smtClean="0"/>
              <a:t>="variable name is $name"</a:t>
            </a:r>
          </a:p>
          <a:p>
            <a:r>
              <a:rPr lang="en-US" altLang="zh-TW" dirty="0" err="1" smtClean="0"/>
              <a:t>bigred@GW</a:t>
            </a:r>
            <a:r>
              <a:rPr lang="en-US" altLang="zh-TW" dirty="0" smtClean="0"/>
              <a:t>:~$ echo $name</a:t>
            </a:r>
          </a:p>
          <a:p>
            <a:r>
              <a:rPr lang="en-US" altLang="zh-TW" dirty="0" smtClean="0"/>
              <a:t>victor</a:t>
            </a:r>
          </a:p>
          <a:p>
            <a:r>
              <a:rPr lang="en-US" altLang="zh-TW" dirty="0" err="1" smtClean="0"/>
              <a:t>bigred@GW</a:t>
            </a:r>
            <a:r>
              <a:rPr lang="en-US" altLang="zh-TW" dirty="0" smtClean="0"/>
              <a:t>:~$ echo $</a:t>
            </a:r>
            <a:r>
              <a:rPr lang="en-US" altLang="zh-TW" dirty="0" err="1" smtClean="0"/>
              <a:t>myname</a:t>
            </a:r>
            <a:endParaRPr lang="en-US" altLang="zh-TW" dirty="0" smtClean="0"/>
          </a:p>
          <a:p>
            <a:r>
              <a:rPr lang="en-US" altLang="zh-TW" dirty="0" smtClean="0"/>
              <a:t>variable name is victor</a:t>
            </a:r>
          </a:p>
          <a:p>
            <a:endParaRPr lang="en-US" altLang="zh-TW" dirty="0" smtClean="0"/>
          </a:p>
          <a:p>
            <a:r>
              <a:rPr lang="en-US" altLang="zh-TW" dirty="0" smtClean="0"/>
              <a:t>&gt;</a:t>
            </a:r>
            <a:r>
              <a:rPr lang="zh-TW" altLang="en-US" dirty="0" smtClean="0"/>
              <a:t>必要時需要以跳脫字元</a:t>
            </a:r>
            <a:r>
              <a:rPr lang="en-US" altLang="zh-TW" dirty="0" smtClean="0"/>
              <a:t>『 \ 』</a:t>
            </a:r>
            <a:r>
              <a:rPr lang="zh-TW" altLang="en-US" dirty="0" smtClean="0"/>
              <a:t>來將特殊符號 </a:t>
            </a:r>
          </a:p>
          <a:p>
            <a:r>
              <a:rPr lang="en-US" altLang="zh-TW" dirty="0" smtClean="0"/>
              <a:t>( </a:t>
            </a:r>
            <a:r>
              <a:rPr lang="zh-TW" altLang="en-US" dirty="0" smtClean="0"/>
              <a:t>如 </a:t>
            </a:r>
            <a:r>
              <a:rPr lang="en-US" altLang="zh-TW" dirty="0" smtClean="0"/>
              <a:t>Enter, $, \ , </a:t>
            </a:r>
            <a:r>
              <a:rPr lang="zh-TW" altLang="en-US" dirty="0" smtClean="0"/>
              <a:t>空白字元</a:t>
            </a:r>
            <a:r>
              <a:rPr lang="en-US" altLang="zh-TW" dirty="0" smtClean="0"/>
              <a:t>, ' </a:t>
            </a:r>
            <a:r>
              <a:rPr lang="zh-TW" altLang="en-US" dirty="0" smtClean="0"/>
              <a:t>等 </a:t>
            </a:r>
            <a:r>
              <a:rPr lang="en-US" altLang="zh-TW" dirty="0" smtClean="0"/>
              <a:t>) </a:t>
            </a:r>
            <a:r>
              <a:rPr lang="zh-TW" altLang="en-US" dirty="0" smtClean="0"/>
              <a:t>變成一般符號。</a:t>
            </a:r>
          </a:p>
          <a:p>
            <a:r>
              <a:rPr lang="zh-TW" altLang="en-US" dirty="0" smtClean="0"/>
              <a:t>變數 </a:t>
            </a:r>
            <a:r>
              <a:rPr lang="en-US" altLang="zh-TW" dirty="0" smtClean="0"/>
              <a:t>name </a:t>
            </a:r>
            <a:r>
              <a:rPr lang="zh-TW" altLang="en-US" dirty="0" smtClean="0"/>
              <a:t>設定為 </a:t>
            </a:r>
            <a:r>
              <a:rPr lang="en-US" altLang="zh-TW" dirty="0" err="1" smtClean="0"/>
              <a:t>dywang's</a:t>
            </a:r>
            <a:r>
              <a:rPr lang="en-US" altLang="zh-TW" dirty="0" smtClean="0"/>
              <a:t> name</a:t>
            </a:r>
            <a:r>
              <a:rPr lang="zh-TW" altLang="en-US" dirty="0" smtClean="0"/>
              <a:t>，</a:t>
            </a:r>
          </a:p>
          <a:p>
            <a:r>
              <a:rPr lang="zh-TW" altLang="en-US" dirty="0" smtClean="0"/>
              <a:t>沒有加單引號或雙引號，則 </a:t>
            </a:r>
            <a:r>
              <a:rPr lang="en-US" altLang="zh-TW" dirty="0" err="1" smtClean="0"/>
              <a:t>dywang</a:t>
            </a:r>
            <a:r>
              <a:rPr lang="en-US" altLang="zh-TW" dirty="0" smtClean="0"/>
              <a:t> </a:t>
            </a:r>
            <a:r>
              <a:rPr lang="zh-TW" altLang="en-US" dirty="0" smtClean="0"/>
              <a:t>及 </a:t>
            </a:r>
            <a:r>
              <a:rPr lang="en-US" altLang="zh-TW" dirty="0" smtClean="0"/>
              <a:t>s </a:t>
            </a:r>
            <a:r>
              <a:rPr lang="zh-TW" altLang="en-US" dirty="0" smtClean="0"/>
              <a:t>之間的單引號沒有配對，</a:t>
            </a:r>
          </a:p>
          <a:p>
            <a:r>
              <a:rPr lang="zh-TW" altLang="en-US" dirty="0" smtClean="0"/>
              <a:t>出現 </a:t>
            </a:r>
            <a:r>
              <a:rPr lang="en-US" altLang="zh-TW" dirty="0" smtClean="0"/>
              <a:t>&gt; </a:t>
            </a:r>
            <a:r>
              <a:rPr lang="zh-TW" altLang="en-US" dirty="0" smtClean="0"/>
              <a:t>要繼續輸入，按 </a:t>
            </a:r>
            <a:r>
              <a:rPr lang="en-US" altLang="zh-TW" dirty="0" err="1" smtClean="0"/>
              <a:t>Ctrl+C</a:t>
            </a:r>
            <a:r>
              <a:rPr lang="en-US" altLang="zh-TW" dirty="0" smtClean="0"/>
              <a:t> </a:t>
            </a:r>
            <a:r>
              <a:rPr lang="zh-TW" altLang="en-US" dirty="0" smtClean="0"/>
              <a:t>中斷輸入。</a:t>
            </a:r>
          </a:p>
          <a:p>
            <a:endParaRPr lang="zh-TW" altLang="en-US" dirty="0" smtClean="0"/>
          </a:p>
          <a:p>
            <a:r>
              <a:rPr lang="en-US" altLang="zh-TW" dirty="0" err="1" smtClean="0"/>
              <a:t>bigred@GW</a:t>
            </a:r>
            <a:r>
              <a:rPr lang="en-US" altLang="zh-TW" dirty="0" smtClean="0"/>
              <a:t>:~$ name=victor's name</a:t>
            </a:r>
          </a:p>
          <a:p>
            <a:r>
              <a:rPr lang="en-US" altLang="zh-TW" dirty="0" smtClean="0"/>
              <a:t>&gt; ^C</a:t>
            </a:r>
          </a:p>
          <a:p>
            <a:endParaRPr lang="en-US" altLang="zh-TW" dirty="0" smtClean="0"/>
          </a:p>
          <a:p>
            <a:endParaRPr lang="en-US" altLang="zh-TW" dirty="0" smtClean="0"/>
          </a:p>
          <a:p>
            <a:endParaRPr lang="en-US" altLang="zh-TW" dirty="0" smtClean="0"/>
          </a:p>
          <a:p>
            <a:r>
              <a:rPr lang="en-US" altLang="zh-TW" dirty="0" smtClean="0"/>
              <a:t>&gt;</a:t>
            </a:r>
            <a:r>
              <a:rPr lang="zh-TW" altLang="en-US" dirty="0" smtClean="0"/>
              <a:t>利用雙引號將包含單引號及空白的字串，設定給變數 </a:t>
            </a:r>
            <a:r>
              <a:rPr lang="en-US" altLang="zh-TW" dirty="0" smtClean="0"/>
              <a:t>name</a:t>
            </a:r>
            <a:r>
              <a:rPr lang="zh-TW" altLang="en-US" dirty="0" smtClean="0"/>
              <a:t>。</a:t>
            </a:r>
          </a:p>
          <a:p>
            <a:r>
              <a:rPr lang="en-US" altLang="zh-TW" dirty="0" err="1" smtClean="0"/>
              <a:t>bigred@GW</a:t>
            </a:r>
            <a:r>
              <a:rPr lang="en-US" altLang="zh-TW" dirty="0" smtClean="0"/>
              <a:t>:~$ name="victor's name" ; echo $name</a:t>
            </a:r>
          </a:p>
          <a:p>
            <a:r>
              <a:rPr lang="en-US" altLang="zh-TW" dirty="0" smtClean="0"/>
              <a:t>victor's name</a:t>
            </a:r>
          </a:p>
          <a:p>
            <a:endParaRPr lang="en-US" altLang="zh-TW" dirty="0" smtClean="0"/>
          </a:p>
          <a:p>
            <a:endParaRPr lang="en-US" altLang="zh-TW" dirty="0" smtClean="0"/>
          </a:p>
          <a:p>
            <a:r>
              <a:rPr lang="en-US" altLang="zh-TW" dirty="0" smtClean="0"/>
              <a:t>&gt;</a:t>
            </a:r>
            <a:r>
              <a:rPr lang="zh-TW" altLang="en-US" dirty="0" smtClean="0"/>
              <a:t>利用反斜線 </a:t>
            </a:r>
            <a:r>
              <a:rPr lang="en-US" altLang="zh-TW" dirty="0" smtClean="0"/>
              <a:t>\ </a:t>
            </a:r>
            <a:r>
              <a:rPr lang="zh-TW" altLang="en-US" dirty="0" smtClean="0"/>
              <a:t>跳脫 單引號 與 空白鍵 也可以。</a:t>
            </a:r>
          </a:p>
          <a:p>
            <a:r>
              <a:rPr lang="en-US" altLang="zh-TW" dirty="0" err="1" smtClean="0"/>
              <a:t>bigred@GW</a:t>
            </a:r>
            <a:r>
              <a:rPr lang="en-US" altLang="zh-TW" dirty="0" smtClean="0"/>
              <a:t>:~$ name=victor\'s\ name ; echo $name</a:t>
            </a:r>
          </a:p>
          <a:p>
            <a:r>
              <a:rPr lang="en-US" altLang="zh-TW" dirty="0" smtClean="0"/>
              <a:t>victor's name</a:t>
            </a:r>
          </a:p>
          <a:p>
            <a:endParaRPr lang="en-US" altLang="zh-TW" dirty="0" smtClean="0"/>
          </a:p>
          <a:p>
            <a:r>
              <a:rPr lang="en-US" altLang="zh-TW" dirty="0" smtClean="0"/>
              <a:t>˙</a:t>
            </a:r>
            <a:r>
              <a:rPr lang="zh-TW" altLang="en-US" dirty="0" smtClean="0"/>
              <a:t>取用內容</a:t>
            </a:r>
            <a:r>
              <a:rPr lang="en-US" altLang="zh-TW" dirty="0" smtClean="0"/>
              <a:t>($</a:t>
            </a:r>
            <a:r>
              <a:rPr lang="zh-TW" altLang="en-US" dirty="0" smtClean="0"/>
              <a:t>、</a:t>
            </a:r>
            <a:r>
              <a:rPr lang="en-US" altLang="zh-TW" dirty="0" smtClean="0"/>
              <a:t>${})</a:t>
            </a:r>
          </a:p>
          <a:p>
            <a:r>
              <a:rPr lang="zh-TW" altLang="en-US" dirty="0" smtClean="0"/>
              <a:t>使用一個定義過的變量，只要在變量名前面加美元符號（</a:t>
            </a:r>
            <a:r>
              <a:rPr lang="en-US" altLang="zh-TW" dirty="0" smtClean="0"/>
              <a:t>$</a:t>
            </a:r>
            <a:r>
              <a:rPr lang="zh-TW" altLang="en-US" dirty="0" smtClean="0"/>
              <a:t>）即可，如：</a:t>
            </a:r>
          </a:p>
          <a:p>
            <a:endParaRPr lang="zh-TW" altLang="en-US" dirty="0" smtClean="0"/>
          </a:p>
          <a:p>
            <a:r>
              <a:rPr lang="en-US" altLang="zh-TW" dirty="0" err="1" smtClean="0"/>
              <a:t>your_name</a:t>
            </a:r>
            <a:r>
              <a:rPr lang="en-US" altLang="zh-TW" dirty="0" smtClean="0"/>
              <a:t>="</a:t>
            </a:r>
            <a:r>
              <a:rPr lang="en-US" altLang="zh-TW" dirty="0" err="1" smtClean="0"/>
              <a:t>mozhiyan</a:t>
            </a:r>
            <a:r>
              <a:rPr lang="en-US" altLang="zh-TW" dirty="0" smtClean="0"/>
              <a:t>"</a:t>
            </a:r>
          </a:p>
          <a:p>
            <a:endParaRPr lang="en-US" altLang="zh-TW" dirty="0" smtClean="0"/>
          </a:p>
          <a:p>
            <a:r>
              <a:rPr lang="en-US" altLang="zh-TW" dirty="0" smtClean="0"/>
              <a:t>echo $</a:t>
            </a:r>
            <a:r>
              <a:rPr lang="en-US" altLang="zh-TW" dirty="0" err="1" smtClean="0"/>
              <a:t>your_name</a:t>
            </a:r>
            <a:endParaRPr lang="en-US" altLang="zh-TW" dirty="0" smtClean="0"/>
          </a:p>
          <a:p>
            <a:endParaRPr lang="en-US" altLang="zh-TW" dirty="0" smtClean="0"/>
          </a:p>
          <a:p>
            <a:r>
              <a:rPr lang="en-US" altLang="zh-TW" dirty="0" smtClean="0"/>
              <a:t>echo ${</a:t>
            </a:r>
            <a:r>
              <a:rPr lang="en-US" altLang="zh-TW" dirty="0" err="1" smtClean="0"/>
              <a:t>your_name</a:t>
            </a:r>
            <a:r>
              <a:rPr lang="en-US" altLang="zh-TW" dirty="0" smtClean="0"/>
              <a:t>}</a:t>
            </a:r>
          </a:p>
          <a:p>
            <a:endParaRPr lang="en-US" altLang="zh-TW" dirty="0" smtClean="0"/>
          </a:p>
          <a:p>
            <a:endParaRPr lang="en-US" altLang="zh-TW" dirty="0" smtClean="0"/>
          </a:p>
          <a:p>
            <a:r>
              <a:rPr lang="en-US" altLang="zh-TW" dirty="0" smtClean="0"/>
              <a:t>˙</a:t>
            </a:r>
            <a:r>
              <a:rPr lang="zh-TW" altLang="en-US" dirty="0" smtClean="0"/>
              <a:t>合併取用內容</a:t>
            </a:r>
            <a:r>
              <a:rPr lang="en-US" altLang="zh-TW" dirty="0" smtClean="0"/>
              <a:t>(</a:t>
            </a:r>
            <a:r>
              <a:rPr lang="zh-TW" altLang="en-US" dirty="0" smtClean="0"/>
              <a:t>單引號、雙引號、</a:t>
            </a:r>
            <a:r>
              <a:rPr lang="en-US" altLang="zh-TW" dirty="0" smtClean="0"/>
              <a:t>\)</a:t>
            </a:r>
          </a:p>
          <a:p>
            <a:endParaRPr lang="en-US" altLang="zh-TW" dirty="0" smtClean="0"/>
          </a:p>
          <a:p>
            <a:r>
              <a:rPr lang="zh-TW" altLang="en-US" dirty="0" smtClean="0"/>
              <a:t>單引號內的特殊字元則僅為一般字元；</a:t>
            </a:r>
          </a:p>
          <a:p>
            <a:r>
              <a:rPr lang="en-US" altLang="zh-TW" dirty="0" err="1" smtClean="0"/>
              <a:t>bigred@GW</a:t>
            </a:r>
            <a:r>
              <a:rPr lang="en-US" altLang="zh-TW" dirty="0" smtClean="0"/>
              <a:t>:~$ name=victor; </a:t>
            </a:r>
            <a:r>
              <a:rPr lang="en-US" altLang="zh-TW" dirty="0" err="1" smtClean="0"/>
              <a:t>myname</a:t>
            </a:r>
            <a:r>
              <a:rPr lang="en-US" altLang="zh-TW" dirty="0" smtClean="0"/>
              <a:t>='variable name is $name'</a:t>
            </a:r>
          </a:p>
          <a:p>
            <a:r>
              <a:rPr lang="en-US" altLang="zh-TW" dirty="0" err="1" smtClean="0"/>
              <a:t>bigred@GW</a:t>
            </a:r>
            <a:r>
              <a:rPr lang="en-US" altLang="zh-TW" dirty="0" smtClean="0"/>
              <a:t>:~$ echo $name</a:t>
            </a:r>
          </a:p>
          <a:p>
            <a:r>
              <a:rPr lang="en-US" altLang="zh-TW" dirty="0" smtClean="0"/>
              <a:t>victor</a:t>
            </a:r>
          </a:p>
          <a:p>
            <a:r>
              <a:rPr lang="en-US" altLang="zh-TW" dirty="0" err="1" smtClean="0"/>
              <a:t>bigred@GW</a:t>
            </a:r>
            <a:r>
              <a:rPr lang="en-US" altLang="zh-TW" dirty="0" smtClean="0"/>
              <a:t>:~$ echo $</a:t>
            </a:r>
            <a:r>
              <a:rPr lang="en-US" altLang="zh-TW" dirty="0" err="1" smtClean="0"/>
              <a:t>myname</a:t>
            </a:r>
            <a:endParaRPr lang="en-US" altLang="zh-TW" dirty="0" smtClean="0"/>
          </a:p>
          <a:p>
            <a:r>
              <a:rPr lang="en-US" altLang="zh-TW" dirty="0" smtClean="0"/>
              <a:t>variable name is $name</a:t>
            </a:r>
          </a:p>
          <a:p>
            <a:r>
              <a:rPr lang="en-US" altLang="zh-TW" dirty="0" err="1" smtClean="0"/>
              <a:t>bigred@GW</a:t>
            </a:r>
            <a:r>
              <a:rPr lang="en-US" altLang="zh-TW" dirty="0" smtClean="0"/>
              <a:t>:~$</a:t>
            </a:r>
          </a:p>
          <a:p>
            <a:r>
              <a:rPr lang="zh-TW" altLang="en-US" dirty="0" smtClean="0"/>
              <a:t>擴增變數內容</a:t>
            </a:r>
          </a:p>
          <a:p>
            <a:r>
              <a:rPr lang="zh-TW" altLang="en-US" dirty="0" smtClean="0"/>
              <a:t>變數 </a:t>
            </a:r>
            <a:r>
              <a:rPr lang="en-US" altLang="zh-TW" dirty="0" err="1" smtClean="0"/>
              <a:t>var</a:t>
            </a:r>
            <a:r>
              <a:rPr lang="en-US" altLang="zh-TW" dirty="0" smtClean="0"/>
              <a:t> </a:t>
            </a:r>
            <a:r>
              <a:rPr lang="zh-TW" altLang="en-US" dirty="0" smtClean="0"/>
              <a:t>後不是數字或英文字元，可以不加雙引號或不用大括號。</a:t>
            </a:r>
          </a:p>
          <a:p>
            <a:r>
              <a:rPr lang="en-US" altLang="zh-TW" dirty="0" err="1" smtClean="0"/>
              <a:t>bigred@GW</a:t>
            </a:r>
            <a:r>
              <a:rPr lang="en-US" altLang="zh-TW" dirty="0" smtClean="0"/>
              <a:t>:~$ </a:t>
            </a:r>
            <a:r>
              <a:rPr lang="en-US" altLang="zh-TW" dirty="0" err="1" smtClean="0"/>
              <a:t>var</a:t>
            </a:r>
            <a:r>
              <a:rPr lang="en-US" altLang="zh-TW" dirty="0" smtClean="0"/>
              <a:t>='123456'</a:t>
            </a:r>
          </a:p>
          <a:p>
            <a:r>
              <a:rPr lang="en-US" altLang="zh-TW" dirty="0" err="1" smtClean="0"/>
              <a:t>bigred@GW</a:t>
            </a:r>
            <a:r>
              <a:rPr lang="en-US" altLang="zh-TW" dirty="0" smtClean="0"/>
              <a:t>:~$ </a:t>
            </a:r>
            <a:r>
              <a:rPr lang="en-US" altLang="zh-TW" dirty="0" err="1" smtClean="0"/>
              <a:t>var</a:t>
            </a:r>
            <a:r>
              <a:rPr lang="en-US" altLang="zh-TW" dirty="0" smtClean="0"/>
              <a:t>=$var:7890 ; echo $</a:t>
            </a:r>
            <a:r>
              <a:rPr lang="en-US" altLang="zh-TW" dirty="0" err="1" smtClean="0"/>
              <a:t>var</a:t>
            </a:r>
            <a:endParaRPr lang="en-US" altLang="zh-TW" dirty="0" smtClean="0"/>
          </a:p>
          <a:p>
            <a:r>
              <a:rPr lang="en-US" altLang="zh-TW" dirty="0" smtClean="0"/>
              <a:t>123456:7890</a:t>
            </a:r>
          </a:p>
          <a:p>
            <a:endParaRPr lang="en-US" altLang="zh-TW" dirty="0" smtClean="0"/>
          </a:p>
          <a:p>
            <a:r>
              <a:rPr lang="zh-TW" altLang="en-US" dirty="0" smtClean="0"/>
              <a:t>變數 </a:t>
            </a:r>
            <a:r>
              <a:rPr lang="en-US" altLang="zh-TW" dirty="0" err="1" smtClean="0"/>
              <a:t>var</a:t>
            </a:r>
            <a:r>
              <a:rPr lang="en-US" altLang="zh-TW" dirty="0" smtClean="0"/>
              <a:t> </a:t>
            </a:r>
            <a:r>
              <a:rPr lang="zh-TW" altLang="en-US" dirty="0" smtClean="0"/>
              <a:t>後是數字或英文字元，此例是 </a:t>
            </a:r>
            <a:r>
              <a:rPr lang="en-US" altLang="zh-TW" dirty="0" smtClean="0"/>
              <a:t>1</a:t>
            </a:r>
            <a:r>
              <a:rPr lang="zh-TW" altLang="en-US" dirty="0" smtClean="0"/>
              <a:t>，取變數時會取 </a:t>
            </a:r>
            <a:r>
              <a:rPr lang="en-US" altLang="zh-TW" dirty="0" smtClean="0"/>
              <a:t>var1</a:t>
            </a:r>
            <a:r>
              <a:rPr lang="zh-TW" altLang="en-US" dirty="0" smtClean="0"/>
              <a:t>，</a:t>
            </a:r>
          </a:p>
          <a:p>
            <a:r>
              <a:rPr lang="zh-TW" altLang="en-US" dirty="0" smtClean="0"/>
              <a:t>但 </a:t>
            </a:r>
            <a:r>
              <a:rPr lang="en-US" altLang="zh-TW" dirty="0" smtClean="0"/>
              <a:t>var1 </a:t>
            </a:r>
            <a:r>
              <a:rPr lang="zh-TW" altLang="en-US" dirty="0" smtClean="0"/>
              <a:t>沒設定，所以輸出只有 </a:t>
            </a:r>
            <a:r>
              <a:rPr lang="en-US" altLang="zh-TW" dirty="0" smtClean="0"/>
              <a:t>:7890</a:t>
            </a:r>
            <a:r>
              <a:rPr lang="zh-TW" altLang="en-US" dirty="0" smtClean="0"/>
              <a:t>。</a:t>
            </a:r>
          </a:p>
          <a:p>
            <a:r>
              <a:rPr lang="en-US" altLang="zh-TW" dirty="0" err="1" smtClean="0"/>
              <a:t>bigred@GW</a:t>
            </a:r>
            <a:r>
              <a:rPr lang="en-US" altLang="zh-TW" dirty="0" smtClean="0"/>
              <a:t>:~$ </a:t>
            </a:r>
            <a:r>
              <a:rPr lang="en-US" altLang="zh-TW" dirty="0" err="1" smtClean="0"/>
              <a:t>var</a:t>
            </a:r>
            <a:r>
              <a:rPr lang="en-US" altLang="zh-TW" dirty="0" smtClean="0"/>
              <a:t>=$var1:7890 ; echo $</a:t>
            </a:r>
            <a:r>
              <a:rPr lang="en-US" altLang="zh-TW" dirty="0" err="1" smtClean="0"/>
              <a:t>var</a:t>
            </a:r>
            <a:endParaRPr lang="en-US" altLang="zh-TW" dirty="0" smtClean="0"/>
          </a:p>
          <a:p>
            <a:r>
              <a:rPr lang="en-US" altLang="zh-TW" dirty="0" smtClean="0"/>
              <a:t>:7890</a:t>
            </a:r>
          </a:p>
          <a:p>
            <a:r>
              <a:rPr lang="en-US" altLang="zh-TW" dirty="0" err="1" smtClean="0"/>
              <a:t>bigred@GW</a:t>
            </a:r>
            <a:r>
              <a:rPr lang="en-US" altLang="zh-TW" dirty="0" smtClean="0"/>
              <a:t>:~$</a:t>
            </a:r>
          </a:p>
          <a:p>
            <a:endParaRPr lang="en-US" altLang="zh-TW" dirty="0" smtClean="0"/>
          </a:p>
          <a:p>
            <a:r>
              <a:rPr lang="zh-TW" altLang="en-US" dirty="0" smtClean="0"/>
              <a:t>變數名外面的花括號是可選的，加不加都行，加花括號是為了幫助解釋器識別變數的邊界，比如下麵這種情況：</a:t>
            </a:r>
          </a:p>
          <a:p>
            <a:r>
              <a:rPr lang="en-US" altLang="zh-TW" dirty="0" smtClean="0"/>
              <a:t>for skill in Ada </a:t>
            </a:r>
            <a:r>
              <a:rPr lang="en-US" altLang="zh-TW" dirty="0" err="1" smtClean="0"/>
              <a:t>Coffe</a:t>
            </a:r>
            <a:r>
              <a:rPr lang="en-US" altLang="zh-TW" dirty="0" smtClean="0"/>
              <a:t> Action Java</a:t>
            </a:r>
          </a:p>
          <a:p>
            <a:r>
              <a:rPr lang="en-US" altLang="zh-TW" dirty="0" smtClean="0"/>
              <a:t>do</a:t>
            </a:r>
          </a:p>
          <a:p>
            <a:r>
              <a:rPr lang="en-US" altLang="zh-TW" dirty="0" smtClean="0"/>
              <a:t>    echo "I am good at ${skill}Script"</a:t>
            </a:r>
          </a:p>
          <a:p>
            <a:r>
              <a:rPr lang="en-US" altLang="zh-TW" dirty="0" smtClean="0"/>
              <a:t>done</a:t>
            </a:r>
          </a:p>
          <a:p>
            <a:r>
              <a:rPr lang="zh-TW" altLang="en-US" dirty="0" smtClean="0"/>
              <a:t>如果不給</a:t>
            </a:r>
            <a:r>
              <a:rPr lang="en-US" altLang="zh-TW" dirty="0" smtClean="0"/>
              <a:t>skill</a:t>
            </a:r>
            <a:r>
              <a:rPr lang="zh-TW" altLang="en-US" dirty="0" smtClean="0"/>
              <a:t>變數加花括號，寫成</a:t>
            </a:r>
            <a:r>
              <a:rPr lang="en-US" altLang="zh-TW" dirty="0" smtClean="0"/>
              <a:t>echo "I am good at $</a:t>
            </a:r>
            <a:r>
              <a:rPr lang="en-US" altLang="zh-TW" dirty="0" err="1" smtClean="0"/>
              <a:t>skillScript</a:t>
            </a:r>
            <a:r>
              <a:rPr lang="en-US" altLang="zh-TW" dirty="0" smtClean="0"/>
              <a:t>"</a:t>
            </a:r>
            <a:r>
              <a:rPr lang="zh-TW" altLang="en-US" dirty="0" smtClean="0"/>
              <a:t>，解釋器就會把</a:t>
            </a:r>
            <a:r>
              <a:rPr lang="en-US" altLang="zh-TW" dirty="0" smtClean="0"/>
              <a:t>$</a:t>
            </a:r>
            <a:r>
              <a:rPr lang="en-US" altLang="zh-TW" dirty="0" err="1" smtClean="0"/>
              <a:t>skillScript</a:t>
            </a:r>
            <a:r>
              <a:rPr lang="zh-TW" altLang="en-US" dirty="0" smtClean="0"/>
              <a:t>當成一個變數（其值為空），代碼執行結果就不是我們期望的樣子了。</a:t>
            </a:r>
          </a:p>
          <a:p>
            <a:r>
              <a:rPr lang="zh-TW" altLang="en-US" dirty="0" smtClean="0"/>
              <a:t>推薦給所有變數加上花括號，這是個好的編程習慣。</a:t>
            </a:r>
          </a:p>
          <a:p>
            <a:endParaRPr lang="zh-TW" altLang="en-US" dirty="0" smtClean="0"/>
          </a:p>
          <a:p>
            <a:endParaRPr lang="zh-TW" altLang="en-US" dirty="0" smtClean="0"/>
          </a:p>
          <a:p>
            <a:r>
              <a:rPr lang="zh-TW" altLang="en-US" dirty="0" smtClean="0"/>
              <a:t>˙取消變數</a:t>
            </a:r>
          </a:p>
          <a:p>
            <a:endParaRPr lang="zh-TW" altLang="en-US" dirty="0" smtClean="0"/>
          </a:p>
          <a:p>
            <a:r>
              <a:rPr lang="en-US" altLang="zh-TW" dirty="0" smtClean="0"/>
              <a:t>&gt;unset </a:t>
            </a:r>
            <a:r>
              <a:rPr lang="zh-TW" altLang="en-US" dirty="0" smtClean="0"/>
              <a:t>取消變數。</a:t>
            </a:r>
          </a:p>
          <a:p>
            <a:r>
              <a:rPr lang="en-US" altLang="zh-TW" dirty="0" err="1" smtClean="0"/>
              <a:t>bigred@GW</a:t>
            </a:r>
            <a:r>
              <a:rPr lang="en-US" altLang="zh-TW" dirty="0" smtClean="0"/>
              <a:t>:~$ </a:t>
            </a:r>
            <a:r>
              <a:rPr lang="en-US" altLang="zh-TW" dirty="0" err="1" smtClean="0"/>
              <a:t>var</a:t>
            </a:r>
            <a:r>
              <a:rPr lang="en-US" altLang="zh-TW" dirty="0" smtClean="0"/>
              <a:t>=1237890 ; echo $</a:t>
            </a:r>
            <a:r>
              <a:rPr lang="en-US" altLang="zh-TW" dirty="0" err="1" smtClean="0"/>
              <a:t>var</a:t>
            </a:r>
            <a:endParaRPr lang="en-US" altLang="zh-TW" dirty="0" smtClean="0"/>
          </a:p>
          <a:p>
            <a:r>
              <a:rPr lang="en-US" altLang="zh-TW" dirty="0" smtClean="0"/>
              <a:t>1237890</a:t>
            </a:r>
          </a:p>
          <a:p>
            <a:r>
              <a:rPr lang="en-US" altLang="zh-TW" dirty="0" err="1" smtClean="0"/>
              <a:t>bigred@GW</a:t>
            </a:r>
            <a:r>
              <a:rPr lang="en-US" altLang="zh-TW" dirty="0" smtClean="0"/>
              <a:t>:~$ unset </a:t>
            </a:r>
            <a:r>
              <a:rPr lang="en-US" altLang="zh-TW" dirty="0" err="1" smtClean="0"/>
              <a:t>var</a:t>
            </a:r>
            <a:r>
              <a:rPr lang="en-US" altLang="zh-TW" dirty="0" smtClean="0"/>
              <a:t>; echo $</a:t>
            </a:r>
            <a:r>
              <a:rPr lang="en-US" altLang="zh-TW" dirty="0" err="1" smtClean="0"/>
              <a:t>var</a:t>
            </a:r>
            <a:endParaRPr lang="en-US" altLang="zh-TW" dirty="0" smtClean="0"/>
          </a:p>
          <a:p>
            <a:endParaRPr lang="en-US" altLang="zh-TW" dirty="0" smtClean="0"/>
          </a:p>
          <a:p>
            <a:r>
              <a:rPr lang="en-US" altLang="zh-TW" dirty="0" err="1" smtClean="0"/>
              <a:t>bigred@GW</a:t>
            </a:r>
            <a:r>
              <a:rPr lang="en-US" altLang="zh-TW" dirty="0" smtClean="0"/>
              <a:t>:~$</a:t>
            </a:r>
          </a:p>
          <a:p>
            <a:endParaRPr lang="en-US" altLang="zh-TW" dirty="0" smtClean="0"/>
          </a:p>
          <a:p>
            <a:r>
              <a:rPr lang="en-US" altLang="zh-TW" dirty="0" smtClean="0"/>
              <a:t>˙</a:t>
            </a:r>
            <a:r>
              <a:rPr lang="zh-TW" altLang="en-US" dirty="0" smtClean="0"/>
              <a:t>指令先執行</a:t>
            </a:r>
          </a:p>
          <a:p>
            <a:endParaRPr lang="zh-TW" altLang="en-US" dirty="0" smtClean="0"/>
          </a:p>
          <a:p>
            <a:r>
              <a:rPr lang="en-US" altLang="zh-TW" dirty="0" smtClean="0"/>
              <a:t>&gt;</a:t>
            </a:r>
            <a:r>
              <a:rPr lang="zh-TW" altLang="en-US" dirty="0" smtClean="0"/>
              <a:t>在一串指令中，還需要藉由其他的指令提供的資訊，指令先執行：</a:t>
            </a:r>
          </a:p>
          <a:p>
            <a:r>
              <a:rPr lang="zh-TW" altLang="en-US" dirty="0" smtClean="0"/>
              <a:t>使用 </a:t>
            </a:r>
            <a:r>
              <a:rPr lang="en-US" altLang="zh-TW" dirty="0" smtClean="0"/>
              <a:t>quote 『 ` command` 』</a:t>
            </a:r>
            <a:r>
              <a:rPr lang="zh-TW" altLang="en-US" dirty="0" smtClean="0"/>
              <a:t>，</a:t>
            </a:r>
          </a:p>
          <a:p>
            <a:r>
              <a:rPr lang="zh-TW" altLang="en-US" dirty="0" smtClean="0"/>
              <a:t>符號 </a:t>
            </a:r>
            <a:r>
              <a:rPr lang="en-US" altLang="zh-TW" dirty="0" smtClean="0"/>
              <a:t>` </a:t>
            </a:r>
            <a:r>
              <a:rPr lang="zh-TW" altLang="en-US" dirty="0" smtClean="0"/>
              <a:t>是鍵盤上方的數字鍵 </a:t>
            </a:r>
            <a:r>
              <a:rPr lang="en-US" altLang="zh-TW" dirty="0" smtClean="0"/>
              <a:t>1 </a:t>
            </a:r>
            <a:r>
              <a:rPr lang="zh-TW" altLang="en-US" dirty="0" smtClean="0"/>
              <a:t>左邊那個按鍵，而不是單引號。</a:t>
            </a:r>
          </a:p>
          <a:p>
            <a:r>
              <a:rPr lang="zh-TW" altLang="en-US" dirty="0" smtClean="0"/>
              <a:t>以指令 </a:t>
            </a:r>
            <a:r>
              <a:rPr lang="en-US" altLang="zh-TW" dirty="0" err="1" smtClean="0"/>
              <a:t>uname</a:t>
            </a:r>
            <a:r>
              <a:rPr lang="en-US" altLang="zh-TW" dirty="0" smtClean="0"/>
              <a:t> </a:t>
            </a:r>
            <a:r>
              <a:rPr lang="zh-TW" altLang="en-US" dirty="0" smtClean="0"/>
              <a:t>查詢目前核心版本，並切換到此版本的模組目錄。</a:t>
            </a:r>
          </a:p>
          <a:p>
            <a:r>
              <a:rPr lang="en-US" altLang="zh-TW" dirty="0" err="1" smtClean="0"/>
              <a:t>bigred@GW</a:t>
            </a:r>
            <a:r>
              <a:rPr lang="en-US" altLang="zh-TW" dirty="0" smtClean="0"/>
              <a:t>:~$ </a:t>
            </a:r>
            <a:r>
              <a:rPr lang="en-US" altLang="zh-TW" dirty="0" err="1" smtClean="0"/>
              <a:t>uname</a:t>
            </a:r>
            <a:r>
              <a:rPr lang="en-US" altLang="zh-TW" dirty="0" smtClean="0"/>
              <a:t> -r</a:t>
            </a:r>
          </a:p>
          <a:p>
            <a:r>
              <a:rPr lang="en-US" altLang="zh-TW" dirty="0" smtClean="0"/>
              <a:t>4.15.0-37-generic</a:t>
            </a:r>
          </a:p>
          <a:p>
            <a:endParaRPr lang="en-US" altLang="zh-TW" dirty="0" smtClean="0"/>
          </a:p>
          <a:p>
            <a:r>
              <a:rPr lang="en-US" altLang="zh-TW" dirty="0" err="1" smtClean="0"/>
              <a:t>bigred@GW</a:t>
            </a:r>
            <a:r>
              <a:rPr lang="en-US" altLang="zh-TW" dirty="0" smtClean="0"/>
              <a:t>:~$ cd /lib/modules/`</a:t>
            </a:r>
            <a:r>
              <a:rPr lang="en-US" altLang="zh-TW" dirty="0" err="1" smtClean="0"/>
              <a:t>uname</a:t>
            </a:r>
            <a:r>
              <a:rPr lang="en-US" altLang="zh-TW" dirty="0" smtClean="0"/>
              <a:t> -r`</a:t>
            </a:r>
          </a:p>
          <a:p>
            <a:r>
              <a:rPr lang="en-US" altLang="zh-TW" dirty="0" err="1" smtClean="0"/>
              <a:t>bigred@GW</a:t>
            </a:r>
            <a:r>
              <a:rPr lang="en-US" altLang="zh-TW" dirty="0" smtClean="0"/>
              <a:t>:/lib/modules/4.15.0-37-generic$</a:t>
            </a:r>
          </a:p>
          <a:p>
            <a:r>
              <a:rPr lang="en-US" altLang="zh-TW" dirty="0" err="1" smtClean="0"/>
              <a:t>bigred@GW</a:t>
            </a:r>
            <a:r>
              <a:rPr lang="en-US" altLang="zh-TW" dirty="0" smtClean="0"/>
              <a:t>:/lib/modules/4.15.0-37-generic$ </a:t>
            </a:r>
            <a:r>
              <a:rPr lang="en-US" altLang="zh-TW" dirty="0" err="1" smtClean="0"/>
              <a:t>pwd</a:t>
            </a:r>
            <a:endParaRPr lang="en-US" altLang="zh-TW" dirty="0" smtClean="0"/>
          </a:p>
          <a:p>
            <a:r>
              <a:rPr lang="en-US" altLang="zh-TW" dirty="0" smtClean="0"/>
              <a:t>/lib/modules/4.15.0-37-generic</a:t>
            </a:r>
          </a:p>
          <a:p>
            <a:r>
              <a:rPr lang="en-US" altLang="zh-TW" dirty="0" err="1" smtClean="0"/>
              <a:t>bigred@GW</a:t>
            </a:r>
            <a:r>
              <a:rPr lang="en-US" altLang="zh-TW" dirty="0" smtClean="0"/>
              <a:t>:/lib/modules/4.15.0-37-generic$ cd ~</a:t>
            </a:r>
          </a:p>
          <a:p>
            <a:r>
              <a:rPr lang="en-US" altLang="zh-TW" dirty="0" err="1" smtClean="0"/>
              <a:t>bigred@GW</a:t>
            </a:r>
            <a:r>
              <a:rPr lang="en-US" altLang="zh-TW" dirty="0" smtClean="0"/>
              <a:t>:~$</a:t>
            </a:r>
          </a:p>
          <a:p>
            <a:endParaRPr lang="en-US" altLang="zh-TW" dirty="0" smtClean="0"/>
          </a:p>
          <a:p>
            <a:endParaRPr lang="en-US" altLang="zh-TW" dirty="0" smtClean="0"/>
          </a:p>
          <a:p>
            <a:r>
              <a:rPr lang="zh-TW" altLang="en-US" dirty="0" smtClean="0"/>
              <a:t>使用 </a:t>
            </a:r>
            <a:r>
              <a:rPr lang="en-US" altLang="zh-TW" dirty="0" smtClean="0"/>
              <a:t>$(command) </a:t>
            </a:r>
            <a:r>
              <a:rPr lang="zh-TW" altLang="en-US" dirty="0" smtClean="0"/>
              <a:t>一樣可以先執行 </a:t>
            </a:r>
            <a:r>
              <a:rPr lang="en-US" altLang="zh-TW" dirty="0" smtClean="0"/>
              <a:t>command</a:t>
            </a:r>
            <a:r>
              <a:rPr lang="zh-TW" altLang="en-US" dirty="0" smtClean="0"/>
              <a:t>，取得結果。</a:t>
            </a:r>
          </a:p>
          <a:p>
            <a:r>
              <a:rPr lang="en-US" altLang="zh-TW" dirty="0" err="1" smtClean="0"/>
              <a:t>bigred@GW</a:t>
            </a:r>
            <a:r>
              <a:rPr lang="en-US" altLang="zh-TW" dirty="0" smtClean="0"/>
              <a:t>:~$ cd /lib/modules/$(</a:t>
            </a:r>
            <a:r>
              <a:rPr lang="en-US" altLang="zh-TW" dirty="0" err="1" smtClean="0"/>
              <a:t>uname</a:t>
            </a:r>
            <a:r>
              <a:rPr lang="en-US" altLang="zh-TW" dirty="0" smtClean="0"/>
              <a:t> -r)</a:t>
            </a:r>
          </a:p>
          <a:p>
            <a:r>
              <a:rPr lang="en-US" altLang="zh-TW" dirty="0" err="1" smtClean="0"/>
              <a:t>bigred@GW</a:t>
            </a:r>
            <a:r>
              <a:rPr lang="en-US" altLang="zh-TW" dirty="0" smtClean="0"/>
              <a:t>:/lib/modules/4.15.0-37-generic$ </a:t>
            </a:r>
            <a:r>
              <a:rPr lang="en-US" altLang="zh-TW" dirty="0" err="1" smtClean="0"/>
              <a:t>pwd</a:t>
            </a:r>
            <a:endParaRPr lang="en-US" altLang="zh-TW" dirty="0" smtClean="0"/>
          </a:p>
          <a:p>
            <a:r>
              <a:rPr lang="en-US" altLang="zh-TW" dirty="0" smtClean="0"/>
              <a:t>/lib/modules/4.15.0-37-generic</a:t>
            </a:r>
          </a:p>
          <a:p>
            <a:r>
              <a:rPr lang="en-US" altLang="zh-TW" dirty="0" err="1" smtClean="0"/>
              <a:t>bigred@GW</a:t>
            </a:r>
            <a:r>
              <a:rPr lang="en-US" altLang="zh-TW" dirty="0" smtClean="0"/>
              <a:t>:/lib/modules/4.15.0-37-generic$ cd ~</a:t>
            </a:r>
          </a:p>
          <a:p>
            <a:r>
              <a:rPr lang="en-US" altLang="zh-TW" dirty="0" err="1" smtClean="0"/>
              <a:t>bigred@GW</a:t>
            </a:r>
            <a:r>
              <a:rPr lang="en-US" altLang="zh-TW" dirty="0" smtClean="0"/>
              <a:t>:~$</a:t>
            </a: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&gt;&gt;&gt;</a:t>
            </a:r>
          </a:p>
          <a:p>
            <a:r>
              <a:rPr lang="en-US" altLang="zh-TW" dirty="0" smtClean="0"/>
              <a:t>https://dywang.csie.cyut.edu.tw/dywang/linuxProgram/node12.html</a:t>
            </a:r>
          </a:p>
          <a:p>
            <a:endParaRPr lang="zh-TW" altLang="en-US" dirty="0"/>
          </a:p>
        </p:txBody>
      </p:sp>
      <p:sp>
        <p:nvSpPr>
          <p:cNvPr id="4" name="投影片編號版面配置區 3"/>
          <p:cNvSpPr>
            <a:spLocks noGrp="1"/>
          </p:cNvSpPr>
          <p:nvPr>
            <p:ph type="sldNum" sz="quarter" idx="10"/>
          </p:nvPr>
        </p:nvSpPr>
        <p:spPr/>
        <p:txBody>
          <a:bodyPr/>
          <a:lstStyle/>
          <a:p>
            <a:fld id="{A40C3A01-3498-4384-9A8B-5083787E9645}" type="slidenum">
              <a:rPr lang="zh-TW" altLang="en-US" smtClean="0"/>
              <a:t>12</a:t>
            </a:fld>
            <a:endParaRPr lang="zh-TW" altLang="en-US"/>
          </a:p>
        </p:txBody>
      </p:sp>
    </p:spTree>
    <p:extLst>
      <p:ext uri="{BB962C8B-B14F-4D97-AF65-F5344CB8AC3E}">
        <p14:creationId xmlns:p14="http://schemas.microsoft.com/office/powerpoint/2010/main" val="1608813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Shell</a:t>
            </a:r>
            <a:r>
              <a:rPr lang="zh-TW" altLang="zh-TW" sz="1200" kern="1200" dirty="0" smtClean="0">
                <a:solidFill>
                  <a:schemeClr val="tx1"/>
                </a:solidFill>
                <a:effectLst/>
                <a:latin typeface="+mn-lt"/>
                <a:ea typeface="+mn-ea"/>
                <a:cs typeface="+mn-cs"/>
              </a:rPr>
              <a:t>特殊變量：</a:t>
            </a:r>
            <a:r>
              <a:rPr lang="en-US" altLang="zh-TW" sz="1200" kern="1200" dirty="0" smtClean="0">
                <a:solidFill>
                  <a:schemeClr val="tx1"/>
                </a:solidFill>
                <a:effectLst/>
                <a:latin typeface="+mn-lt"/>
                <a:ea typeface="+mn-ea"/>
                <a:cs typeface="+mn-cs"/>
              </a:rPr>
              <a:t>Shell $0, $#, $*, $@, $?, $$</a:t>
            </a:r>
            <a:r>
              <a:rPr lang="zh-TW" altLang="zh-TW" sz="1200" kern="1200" dirty="0" smtClean="0">
                <a:solidFill>
                  <a:schemeClr val="tx1"/>
                </a:solidFill>
                <a:effectLst/>
                <a:latin typeface="+mn-lt"/>
                <a:ea typeface="+mn-ea"/>
                <a:cs typeface="+mn-cs"/>
              </a:rPr>
              <a:t>和命令列參數</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前面已經講到，變量名只能包含數字、字母和下劃線，因為某些包含其他字元的變量有特殊含義，這樣的變量被稱為特殊變量。</a:t>
            </a:r>
          </a:p>
          <a:p>
            <a:endParaRPr lang="zh-TW" altLang="en-US" dirty="0"/>
          </a:p>
        </p:txBody>
      </p:sp>
      <p:sp>
        <p:nvSpPr>
          <p:cNvPr id="4" name="投影片編號版面配置區 3"/>
          <p:cNvSpPr>
            <a:spLocks noGrp="1"/>
          </p:cNvSpPr>
          <p:nvPr>
            <p:ph type="sldNum" sz="quarter" idx="10"/>
          </p:nvPr>
        </p:nvSpPr>
        <p:spPr/>
        <p:txBody>
          <a:bodyPr/>
          <a:lstStyle/>
          <a:p>
            <a:fld id="{A40C3A01-3498-4384-9A8B-5083787E9645}" type="slidenum">
              <a:rPr lang="zh-TW" altLang="en-US" smtClean="0"/>
              <a:t>13</a:t>
            </a:fld>
            <a:endParaRPr lang="zh-TW" altLang="en-US"/>
          </a:p>
        </p:txBody>
      </p:sp>
    </p:spTree>
    <p:extLst>
      <p:ext uri="{BB962C8B-B14F-4D97-AF65-F5344CB8AC3E}">
        <p14:creationId xmlns:p14="http://schemas.microsoft.com/office/powerpoint/2010/main" val="275344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71132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36661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814243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2_空白">
    <p:spTree>
      <p:nvGrpSpPr>
        <p:cNvPr id="1" name=""/>
        <p:cNvGrpSpPr/>
        <p:nvPr/>
      </p:nvGrpSpPr>
      <p:grpSpPr>
        <a:xfrm>
          <a:off x="0" y="0"/>
          <a:ext cx="0" cy="0"/>
          <a:chOff x="0" y="0"/>
          <a:chExt cx="0" cy="0"/>
        </a:xfrm>
      </p:grpSpPr>
      <p:sp>
        <p:nvSpPr>
          <p:cNvPr id="323" name="矩形 19"/>
          <p:cNvSpPr/>
          <p:nvPr/>
        </p:nvSpPr>
        <p:spPr>
          <a:xfrm>
            <a:off x="0" y="6705600"/>
            <a:ext cx="12192000" cy="152400"/>
          </a:xfrm>
          <a:prstGeom prst="rect">
            <a:avLst/>
          </a:prstGeom>
          <a:solidFill>
            <a:schemeClr val="accent1">
              <a:lumOff val="44000"/>
            </a:schemeClr>
          </a:solidFill>
          <a:ln w="12700">
            <a:miter lim="400000"/>
          </a:ln>
        </p:spPr>
        <p:txBody>
          <a:bodyPr lIns="34289" rIns="34289" anchor="ctr"/>
          <a:lstStyle/>
          <a:p>
            <a:pPr>
              <a:defRPr>
                <a:latin typeface="Georgia"/>
                <a:ea typeface="Georgia"/>
                <a:cs typeface="Georgia"/>
                <a:sym typeface="Georgia"/>
              </a:defRPr>
            </a:pPr>
            <a:endParaRPr sz="1350"/>
          </a:p>
        </p:txBody>
      </p:sp>
      <p:sp>
        <p:nvSpPr>
          <p:cNvPr id="324" name="矩形 20"/>
          <p:cNvSpPr/>
          <p:nvPr/>
        </p:nvSpPr>
        <p:spPr>
          <a:xfrm>
            <a:off x="0" y="3"/>
            <a:ext cx="12192000" cy="155575"/>
          </a:xfrm>
          <a:prstGeom prst="rect">
            <a:avLst/>
          </a:prstGeom>
          <a:solidFill>
            <a:schemeClr val="accent1">
              <a:lumOff val="44000"/>
            </a:schemeClr>
          </a:solidFill>
          <a:ln w="12700">
            <a:miter lim="400000"/>
          </a:ln>
        </p:spPr>
        <p:txBody>
          <a:bodyPr lIns="34289" rIns="34289" anchor="ctr"/>
          <a:lstStyle/>
          <a:p>
            <a:pPr>
              <a:defRPr>
                <a:latin typeface="Georgia"/>
                <a:ea typeface="Georgia"/>
                <a:cs typeface="Georgia"/>
                <a:sym typeface="Georgia"/>
              </a:defRPr>
            </a:pPr>
            <a:endParaRPr sz="1350"/>
          </a:p>
        </p:txBody>
      </p:sp>
      <p:sp>
        <p:nvSpPr>
          <p:cNvPr id="325" name="矩形 23"/>
          <p:cNvSpPr/>
          <p:nvPr/>
        </p:nvSpPr>
        <p:spPr>
          <a:xfrm>
            <a:off x="11988800" y="0"/>
            <a:ext cx="203200" cy="6858000"/>
          </a:xfrm>
          <a:prstGeom prst="rect">
            <a:avLst/>
          </a:prstGeom>
          <a:solidFill>
            <a:schemeClr val="accent1">
              <a:lumOff val="44000"/>
            </a:schemeClr>
          </a:solidFill>
          <a:ln w="12700">
            <a:miter lim="400000"/>
          </a:ln>
        </p:spPr>
        <p:txBody>
          <a:bodyPr lIns="34289" rIns="34289" anchor="ctr"/>
          <a:lstStyle/>
          <a:p>
            <a:pPr>
              <a:defRPr>
                <a:latin typeface="Georgia"/>
                <a:ea typeface="Georgia"/>
                <a:cs typeface="Georgia"/>
                <a:sym typeface="Georgia"/>
              </a:defRPr>
            </a:pPr>
            <a:endParaRPr sz="1350"/>
          </a:p>
        </p:txBody>
      </p:sp>
      <p:sp>
        <p:nvSpPr>
          <p:cNvPr id="326" name="矩形 24"/>
          <p:cNvSpPr/>
          <p:nvPr/>
        </p:nvSpPr>
        <p:spPr>
          <a:xfrm>
            <a:off x="0" y="0"/>
            <a:ext cx="203200" cy="6858000"/>
          </a:xfrm>
          <a:prstGeom prst="rect">
            <a:avLst/>
          </a:prstGeom>
          <a:solidFill>
            <a:schemeClr val="accent1">
              <a:lumOff val="44000"/>
            </a:schemeClr>
          </a:solidFill>
          <a:ln w="12700">
            <a:miter lim="400000"/>
          </a:ln>
        </p:spPr>
        <p:txBody>
          <a:bodyPr lIns="34289" rIns="34289" anchor="ctr"/>
          <a:lstStyle/>
          <a:p>
            <a:pPr>
              <a:defRPr>
                <a:latin typeface="Georgia"/>
                <a:ea typeface="Georgia"/>
                <a:cs typeface="Georgia"/>
                <a:sym typeface="Georgia"/>
              </a:defRPr>
            </a:pPr>
            <a:endParaRPr sz="1350"/>
          </a:p>
        </p:txBody>
      </p:sp>
      <p:sp>
        <p:nvSpPr>
          <p:cNvPr id="327" name="矩形 5"/>
          <p:cNvSpPr/>
          <p:nvPr/>
        </p:nvSpPr>
        <p:spPr>
          <a:xfrm>
            <a:off x="194735" y="6391275"/>
            <a:ext cx="11777133" cy="309564"/>
          </a:xfrm>
          <a:prstGeom prst="rect">
            <a:avLst/>
          </a:prstGeom>
          <a:solidFill>
            <a:srgbClr val="8CADAE"/>
          </a:solidFill>
          <a:ln w="12700">
            <a:miter lim="400000"/>
          </a:ln>
        </p:spPr>
        <p:txBody>
          <a:bodyPr lIns="34289" rIns="34289" anchor="ctr"/>
          <a:lstStyle/>
          <a:p>
            <a:pPr>
              <a:defRPr>
                <a:latin typeface="Georgia"/>
                <a:ea typeface="Georgia"/>
                <a:cs typeface="Georgia"/>
                <a:sym typeface="Georgia"/>
              </a:defRPr>
            </a:pPr>
            <a:endParaRPr sz="1350"/>
          </a:p>
        </p:txBody>
      </p:sp>
      <p:sp>
        <p:nvSpPr>
          <p:cNvPr id="328" name="矩形 6"/>
          <p:cNvSpPr/>
          <p:nvPr/>
        </p:nvSpPr>
        <p:spPr>
          <a:xfrm>
            <a:off x="203200" y="158750"/>
            <a:ext cx="11777133" cy="6546850"/>
          </a:xfrm>
          <a:prstGeom prst="rect">
            <a:avLst/>
          </a:prstGeom>
          <a:ln>
            <a:solidFill>
              <a:srgbClr val="7B9899"/>
            </a:solidFill>
            <a:miter/>
          </a:ln>
        </p:spPr>
        <p:txBody>
          <a:bodyPr lIns="34289" rIns="34289" anchor="ctr"/>
          <a:lstStyle/>
          <a:p>
            <a:pPr>
              <a:defRPr>
                <a:latin typeface="Georgia"/>
                <a:ea typeface="Georgia"/>
                <a:cs typeface="Georgia"/>
                <a:sym typeface="Georgia"/>
              </a:defRPr>
            </a:pPr>
            <a:endParaRPr sz="1350"/>
          </a:p>
        </p:txBody>
      </p:sp>
      <p:sp>
        <p:nvSpPr>
          <p:cNvPr id="329" name="幻燈片編號"/>
          <p:cNvSpPr txBox="1">
            <a:spLocks noGrp="1"/>
          </p:cNvSpPr>
          <p:nvPr>
            <p:ph type="sldNum" sz="quarter" idx="2"/>
          </p:nvPr>
        </p:nvSpPr>
        <p:spPr>
          <a:xfrm>
            <a:off x="5903012" y="6385245"/>
            <a:ext cx="385976" cy="320041"/>
          </a:xfrm>
          <a:prstGeom prst="rect">
            <a:avLst/>
          </a:prstGeom>
        </p:spPr>
        <p:txBody>
          <a:bodyPr>
            <a:normAutofit/>
          </a:bodyPr>
          <a:lstStyle>
            <a:lvl1pPr algn="ctr" defTabSz="685800">
              <a:defRPr sz="1200" b="1">
                <a:solidFill>
                  <a:schemeClr val="accent1">
                    <a:lumOff val="44000"/>
                  </a:schemeClr>
                </a:solidFill>
              </a:defRPr>
            </a:lvl1pPr>
          </a:lstStyle>
          <a:p>
            <a:fld id="{86CB4B4D-7CA3-9044-876B-883B54F8677D}" type="slidenum">
              <a:t>‹#›</a:t>
            </a:fld>
            <a:endParaRPr/>
          </a:p>
        </p:txBody>
      </p:sp>
    </p:spTree>
    <p:extLst>
      <p:ext uri="{BB962C8B-B14F-4D97-AF65-F5344CB8AC3E}">
        <p14:creationId xmlns:p14="http://schemas.microsoft.com/office/powerpoint/2010/main" val="3350894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標題，文字及兩項物件">
    <p:spTree>
      <p:nvGrpSpPr>
        <p:cNvPr id="1" name=""/>
        <p:cNvGrpSpPr/>
        <p:nvPr/>
      </p:nvGrpSpPr>
      <p:grpSpPr>
        <a:xfrm>
          <a:off x="0" y="0"/>
          <a:ext cx="0" cy="0"/>
          <a:chOff x="0" y="0"/>
          <a:chExt cx="0" cy="0"/>
        </a:xfrm>
      </p:grpSpPr>
      <p:sp>
        <p:nvSpPr>
          <p:cNvPr id="102" name="大標題文字"/>
          <p:cNvSpPr txBox="1">
            <a:spLocks noGrp="1"/>
          </p:cNvSpPr>
          <p:nvPr>
            <p:ph type="title"/>
          </p:nvPr>
        </p:nvSpPr>
        <p:spPr>
          <a:prstGeom prst="rect">
            <a:avLst/>
          </a:prstGeom>
        </p:spPr>
        <p:txBody>
          <a:bodyPr/>
          <a:lstStyle/>
          <a:p>
            <a:r>
              <a:t>大標題文字</a:t>
            </a:r>
          </a:p>
        </p:txBody>
      </p:sp>
      <p:sp>
        <p:nvSpPr>
          <p:cNvPr id="103" name="內文層級一…"/>
          <p:cNvSpPr txBox="1">
            <a:spLocks noGrp="1"/>
          </p:cNvSpPr>
          <p:nvPr>
            <p:ph type="body" sz="half" idx="1"/>
          </p:nvPr>
        </p:nvSpPr>
        <p:spPr>
          <a:xfrm>
            <a:off x="1348318" y="1857374"/>
            <a:ext cx="4582585" cy="4681538"/>
          </a:xfrm>
          <a:prstGeom prst="rect">
            <a:avLst/>
          </a:prstGeom>
        </p:spPr>
        <p:txBody>
          <a:bodyPr>
            <a:normAutofit/>
          </a:bodyPr>
          <a:lstStyle>
            <a:lvl1pPr>
              <a:buBlip>
                <a:blip r:embed="rId2"/>
              </a:buBlip>
            </a:lvl1pPr>
          </a:lstStyle>
          <a:p>
            <a:r>
              <a:t>內文層級一</a:t>
            </a:r>
          </a:p>
          <a:p>
            <a:pPr lvl="1"/>
            <a:r>
              <a:t>內文層級二</a:t>
            </a:r>
          </a:p>
          <a:p>
            <a:pPr lvl="2"/>
            <a:r>
              <a:t>內文層級三</a:t>
            </a:r>
          </a:p>
          <a:p>
            <a:pPr lvl="3"/>
            <a:r>
              <a:t>內文層級四</a:t>
            </a:r>
          </a:p>
          <a:p>
            <a:pPr lvl="4"/>
            <a:r>
              <a:t>內文層級五</a:t>
            </a:r>
          </a:p>
        </p:txBody>
      </p:sp>
      <p:sp>
        <p:nvSpPr>
          <p:cNvPr id="104" name="幻燈片編號"/>
          <p:cNvSpPr txBox="1">
            <a:spLocks noGrp="1"/>
          </p:cNvSpPr>
          <p:nvPr>
            <p:ph type="sldNum" sz="quarter" idx="2"/>
          </p:nvPr>
        </p:nvSpPr>
        <p:spPr>
          <a:prstGeom prst="rect">
            <a:avLst/>
          </a:prstGeom>
        </p:spPr>
        <p:txBody>
          <a:bodyPr/>
          <a:lstStyle/>
          <a:p>
            <a:pPr defTabSz="685800"/>
            <a:fld id="{86CB4B4D-7CA3-9044-876B-883B54F8677D}" type="slidenum">
              <a:rPr lang="en-US" altLang="zh-TW" smtClean="0">
                <a:solidFill>
                  <a:prstClr val="black">
                    <a:tint val="75000"/>
                  </a:prstClr>
                </a:solidFill>
              </a:rPr>
              <a:pPr defTabSz="685800"/>
              <a:t>‹#›</a:t>
            </a:fld>
            <a:endParaRPr lang="en-US" altLang="zh-TW">
              <a:solidFill>
                <a:prstClr val="black">
                  <a:tint val="75000"/>
                </a:prstClr>
              </a:solidFill>
            </a:endParaRPr>
          </a:p>
        </p:txBody>
      </p:sp>
    </p:spTree>
    <p:extLst>
      <p:ext uri="{BB962C8B-B14F-4D97-AF65-F5344CB8AC3E}">
        <p14:creationId xmlns:p14="http://schemas.microsoft.com/office/powerpoint/2010/main" val="1887828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132980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102590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04371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413687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86361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9250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79327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C083E2F-5B2C-403A-B776-F9BFD328CF78}" type="datetimeFigureOut">
              <a:rPr lang="zh-TW" altLang="en-US" smtClean="0"/>
              <a:t>2020/11/16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159657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83E2F-5B2C-403A-B776-F9BFD328CF78}" type="datetimeFigureOut">
              <a:rPr lang="zh-TW" altLang="en-US" smtClean="0"/>
              <a:t>2020/11/16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368716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zh.wikipedia.org/wiki/Unix_shell" TargetMode="External"/><Relationship Id="rId7" Type="http://schemas.openxmlformats.org/officeDocument/2006/relationships/hyperlink" Target="https://zh.wikipedia.org/wiki/Korn_shel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zh.wikipedia.org/wiki/C_Shell" TargetMode="External"/><Relationship Id="rId5" Type="http://schemas.openxmlformats.org/officeDocument/2006/relationships/hyperlink" Target="https://zh.wikipedia.org/wiki/%E7%AE%A1%E9%81%93_(Unix)" TargetMode="External"/><Relationship Id="rId4" Type="http://schemas.openxmlformats.org/officeDocument/2006/relationships/hyperlink" Target="https://zh.wikipedia.org/wiki/%E5%B8%83%E8%90%8A%E6%81%A9%C2%B7%E7%A6%8F%E5%85%8B%E6%96%A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normAutofit fontScale="90000"/>
          </a:bodyPr>
          <a:lstStyle/>
          <a:p>
            <a:r>
              <a:rPr lang="en-US" altLang="zh-TW" smtClean="0"/>
              <a:t/>
            </a:r>
            <a:br>
              <a:rPr lang="en-US" altLang="zh-TW" smtClean="0"/>
            </a:br>
            <a:r>
              <a:rPr lang="en-US" altLang="zh-TW" smtClean="0"/>
              <a:t/>
            </a:r>
            <a:br>
              <a:rPr lang="en-US" altLang="zh-TW" smtClean="0"/>
            </a:br>
            <a:r>
              <a:rPr lang="zh-TW" altLang="zh-TW"/>
              <a:t>Cloud Native 基礎程式設計</a:t>
            </a:r>
            <a:r>
              <a:rPr lang="en-US" altLang="zh-TW" smtClean="0"/>
              <a:t>Bash </a:t>
            </a:r>
            <a:r>
              <a:rPr lang="en-US" altLang="zh-TW"/>
              <a:t>shell </a:t>
            </a:r>
            <a:r>
              <a:rPr lang="en-US" altLang="zh-TW" smtClean="0"/>
              <a:t>script</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4145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765738" y="291663"/>
            <a:ext cx="8534400" cy="758825"/>
          </a:xfrm>
        </p:spPr>
        <p:txBody>
          <a:bodyPr>
            <a:normAutofit/>
          </a:bodyPr>
          <a:lstStyle/>
          <a:p>
            <a:pPr algn="ctr"/>
            <a:r>
              <a:rPr lang="en-US" altLang="zh-TW" b="1" dirty="0" err="1">
                <a:solidFill>
                  <a:srgbClr val="FF00FF"/>
                </a:solidFill>
              </a:rPr>
              <a:t>chmod</a:t>
            </a:r>
            <a:r>
              <a:rPr lang="zh-TW" altLang="en-US" sz="4800" dirty="0">
                <a:sym typeface="Calibri"/>
              </a:rPr>
              <a:t>改變檔案權限屬性</a:t>
            </a:r>
            <a:endParaRPr lang="zh-TW" altLang="en-US" dirty="0"/>
          </a:p>
        </p:txBody>
      </p:sp>
      <p:sp>
        <p:nvSpPr>
          <p:cNvPr id="3" name="文字版面配置區 2"/>
          <p:cNvSpPr>
            <a:spLocks noGrp="1"/>
          </p:cNvSpPr>
          <p:nvPr>
            <p:ph type="body" idx="4294967295"/>
          </p:nvPr>
        </p:nvSpPr>
        <p:spPr>
          <a:xfrm>
            <a:off x="435428" y="1284435"/>
            <a:ext cx="11538857" cy="5341335"/>
          </a:xfrm>
        </p:spPr>
        <p:txBody>
          <a:bodyPr>
            <a:noAutofit/>
          </a:bodyPr>
          <a:lstStyle/>
          <a:p>
            <a:r>
              <a:rPr lang="en-US" altLang="zh-TW" sz="3600" dirty="0">
                <a:sym typeface="Calibri"/>
              </a:rPr>
              <a:t>r=</a:t>
            </a:r>
            <a:r>
              <a:rPr lang="zh-TW" altLang="zh-TW" sz="3600" dirty="0">
                <a:sym typeface="Calibri"/>
              </a:rPr>
              <a:t>讀取屬性　　</a:t>
            </a:r>
            <a:r>
              <a:rPr lang="en-US" altLang="zh-TW" sz="3600" dirty="0">
                <a:sym typeface="Calibri"/>
              </a:rPr>
              <a:t>//</a:t>
            </a:r>
            <a:r>
              <a:rPr lang="zh-TW" altLang="zh-TW" sz="3600" dirty="0">
                <a:sym typeface="Calibri"/>
              </a:rPr>
              <a:t>值＝</a:t>
            </a:r>
            <a:r>
              <a:rPr lang="en-US" altLang="zh-TW" sz="3600" dirty="0">
                <a:sym typeface="Calibri"/>
              </a:rPr>
              <a:t>4</a:t>
            </a:r>
            <a:br>
              <a:rPr lang="en-US" altLang="zh-TW" sz="3600" dirty="0">
                <a:sym typeface="Calibri"/>
              </a:rPr>
            </a:br>
            <a:r>
              <a:rPr lang="en-US" altLang="zh-TW" sz="3600" dirty="0">
                <a:sym typeface="Calibri"/>
              </a:rPr>
              <a:t>w=</a:t>
            </a:r>
            <a:r>
              <a:rPr lang="zh-TW" altLang="zh-TW" sz="3600" dirty="0">
                <a:sym typeface="Calibri"/>
              </a:rPr>
              <a:t>寫入屬性　　</a:t>
            </a:r>
            <a:r>
              <a:rPr lang="en-US" altLang="zh-TW" sz="3600" dirty="0">
                <a:sym typeface="Calibri"/>
              </a:rPr>
              <a:t>//</a:t>
            </a:r>
            <a:r>
              <a:rPr lang="zh-TW" altLang="zh-TW" sz="3600" dirty="0">
                <a:sym typeface="Calibri"/>
              </a:rPr>
              <a:t>值＝</a:t>
            </a:r>
            <a:r>
              <a:rPr lang="en-US" altLang="zh-TW" sz="3600" dirty="0">
                <a:sym typeface="Calibri"/>
              </a:rPr>
              <a:t>2</a:t>
            </a:r>
            <a:br>
              <a:rPr lang="en-US" altLang="zh-TW" sz="3600" dirty="0">
                <a:sym typeface="Calibri"/>
              </a:rPr>
            </a:br>
            <a:r>
              <a:rPr lang="en-US" altLang="zh-TW" sz="3600" dirty="0">
                <a:sym typeface="Calibri"/>
              </a:rPr>
              <a:t>x=</a:t>
            </a:r>
            <a:r>
              <a:rPr lang="zh-TW" altLang="zh-TW" sz="3600" dirty="0">
                <a:sym typeface="Calibri"/>
              </a:rPr>
              <a:t>執行屬性　　</a:t>
            </a:r>
            <a:r>
              <a:rPr lang="en-US" altLang="zh-TW" sz="3600" dirty="0">
                <a:sym typeface="Calibri"/>
              </a:rPr>
              <a:t>//</a:t>
            </a:r>
            <a:r>
              <a:rPr lang="zh-TW" altLang="zh-TW" sz="3600" dirty="0">
                <a:sym typeface="Calibri"/>
              </a:rPr>
              <a:t>值＝</a:t>
            </a:r>
            <a:r>
              <a:rPr lang="en-US" altLang="zh-TW" sz="3600" dirty="0">
                <a:sym typeface="Calibri"/>
              </a:rPr>
              <a:t>1</a:t>
            </a:r>
          </a:p>
          <a:p>
            <a:pPr marL="0" indent="0">
              <a:buNone/>
            </a:pPr>
            <a:r>
              <a:rPr lang="en-US" altLang="zh-TW" sz="3600" dirty="0">
                <a:solidFill>
                  <a:srgbClr val="0000FF"/>
                </a:solidFill>
                <a:sym typeface="Calibri"/>
              </a:rPr>
              <a:t>~$</a:t>
            </a:r>
            <a:r>
              <a:rPr lang="en-US" altLang="zh-TW" sz="3600" dirty="0" err="1">
                <a:sym typeface="Calibri"/>
              </a:rPr>
              <a:t>chmod</a:t>
            </a:r>
            <a:r>
              <a:rPr lang="en-US" altLang="zh-TW" sz="3600" dirty="0">
                <a:sym typeface="Calibri"/>
              </a:rPr>
              <a:t> </a:t>
            </a:r>
            <a:r>
              <a:rPr lang="en-US" altLang="zh-TW" sz="3600" dirty="0" err="1">
                <a:solidFill>
                  <a:srgbClr val="FF00FF"/>
                </a:solidFill>
                <a:sym typeface="Calibri"/>
              </a:rPr>
              <a:t>u</a:t>
            </a:r>
            <a:r>
              <a:rPr lang="en-US" altLang="zh-TW" sz="3600" dirty="0" err="1">
                <a:sym typeface="Calibri"/>
              </a:rPr>
              <a:t>+x,</a:t>
            </a:r>
            <a:r>
              <a:rPr lang="en-US" altLang="zh-TW" sz="3600" dirty="0" err="1">
                <a:solidFill>
                  <a:srgbClr val="FF00FF"/>
                </a:solidFill>
                <a:sym typeface="Calibri"/>
              </a:rPr>
              <a:t>g</a:t>
            </a:r>
            <a:r>
              <a:rPr lang="en-US" altLang="zh-TW" sz="3600" dirty="0" err="1">
                <a:sym typeface="Calibri"/>
              </a:rPr>
              <a:t>+w</a:t>
            </a:r>
            <a:r>
              <a:rPr lang="en-US" altLang="zh-TW" sz="3600" dirty="0">
                <a:sym typeface="Calibri"/>
              </a:rPr>
              <a:t>  </a:t>
            </a:r>
            <a:r>
              <a:rPr lang="en-US" altLang="zh-TW" sz="3600" dirty="0">
                <a:solidFill>
                  <a:srgbClr val="FF0000"/>
                </a:solidFill>
                <a:sym typeface="Calibri"/>
              </a:rPr>
              <a:t>f01</a:t>
            </a:r>
            <a:r>
              <a:rPr lang="zh-TW" altLang="zh-TW" sz="3600" dirty="0">
                <a:sym typeface="Calibri"/>
              </a:rPr>
              <a:t>　　</a:t>
            </a:r>
            <a:endParaRPr lang="en-US" altLang="zh-TW" sz="3600" dirty="0">
              <a:sym typeface="Calibri"/>
            </a:endParaRPr>
          </a:p>
          <a:p>
            <a:pPr marL="0" indent="0">
              <a:buNone/>
            </a:pPr>
            <a:r>
              <a:rPr lang="en-US" altLang="zh-TW" sz="3600" dirty="0">
                <a:sym typeface="Calibri"/>
              </a:rPr>
              <a:t>//</a:t>
            </a:r>
            <a:r>
              <a:rPr lang="zh-TW" altLang="zh-TW" sz="3600" dirty="0">
                <a:sym typeface="Calibri"/>
              </a:rPr>
              <a:t>為</a:t>
            </a:r>
            <a:r>
              <a:rPr lang="zh-TW" altLang="zh-TW" sz="3600" dirty="0">
                <a:solidFill>
                  <a:srgbClr val="FF0000"/>
                </a:solidFill>
                <a:sym typeface="Calibri"/>
              </a:rPr>
              <a:t>檔</a:t>
            </a:r>
            <a:r>
              <a:rPr lang="en-US" altLang="zh-TW" sz="3600" dirty="0">
                <a:solidFill>
                  <a:srgbClr val="FF0000"/>
                </a:solidFill>
                <a:sym typeface="Calibri"/>
              </a:rPr>
              <a:t>f01</a:t>
            </a:r>
            <a:r>
              <a:rPr lang="zh-TW" altLang="zh-TW" sz="3600" dirty="0">
                <a:sym typeface="Calibri"/>
              </a:rPr>
              <a:t>設置自己可以執行，組員可以寫入的許可權</a:t>
            </a:r>
          </a:p>
          <a:p>
            <a:pPr marL="0" indent="0">
              <a:buNone/>
            </a:pPr>
            <a:r>
              <a:rPr lang="en-US" altLang="zh-TW" sz="3600" dirty="0">
                <a:solidFill>
                  <a:srgbClr val="0000FF"/>
                </a:solidFill>
                <a:sym typeface="Calibri"/>
              </a:rPr>
              <a:t>~$ </a:t>
            </a:r>
            <a:r>
              <a:rPr lang="en-US" altLang="zh-TW" sz="3600" dirty="0" err="1">
                <a:sym typeface="Calibri"/>
              </a:rPr>
              <a:t>chmod</a:t>
            </a:r>
            <a:r>
              <a:rPr lang="en-US" altLang="zh-TW" sz="3600" dirty="0">
                <a:sym typeface="Calibri"/>
              </a:rPr>
              <a:t> </a:t>
            </a:r>
            <a:r>
              <a:rPr lang="en-US" altLang="zh-TW" sz="3600" dirty="0">
                <a:solidFill>
                  <a:srgbClr val="FF00FF"/>
                </a:solidFill>
                <a:sym typeface="Calibri"/>
              </a:rPr>
              <a:t>u</a:t>
            </a:r>
            <a:r>
              <a:rPr lang="en-US" altLang="zh-TW" sz="3600" dirty="0">
                <a:sym typeface="Calibri"/>
              </a:rPr>
              <a:t>=</a:t>
            </a:r>
            <a:r>
              <a:rPr lang="en-US" altLang="zh-TW" sz="3600" dirty="0" err="1">
                <a:sym typeface="Calibri"/>
              </a:rPr>
              <a:t>rwx,</a:t>
            </a:r>
            <a:r>
              <a:rPr lang="en-US" altLang="zh-TW" sz="3600" dirty="0" err="1">
                <a:solidFill>
                  <a:srgbClr val="FF00FF"/>
                </a:solidFill>
                <a:sym typeface="Calibri"/>
              </a:rPr>
              <a:t>g</a:t>
            </a:r>
            <a:r>
              <a:rPr lang="en-US" altLang="zh-TW" sz="3600" dirty="0">
                <a:sym typeface="Calibri"/>
              </a:rPr>
              <a:t>=</a:t>
            </a:r>
            <a:r>
              <a:rPr lang="en-US" altLang="zh-TW" sz="3600" dirty="0" err="1">
                <a:sym typeface="Calibri"/>
              </a:rPr>
              <a:t>rw,</a:t>
            </a:r>
            <a:r>
              <a:rPr lang="en-US" altLang="zh-TW" sz="3600" dirty="0" err="1">
                <a:solidFill>
                  <a:srgbClr val="FF00FF"/>
                </a:solidFill>
                <a:sym typeface="Calibri"/>
              </a:rPr>
              <a:t>o</a:t>
            </a:r>
            <a:r>
              <a:rPr lang="en-US" altLang="zh-TW" sz="3600" dirty="0">
                <a:sym typeface="Calibri"/>
              </a:rPr>
              <a:t>=r  </a:t>
            </a:r>
            <a:r>
              <a:rPr lang="en-US" altLang="zh-TW" sz="3600" dirty="0">
                <a:solidFill>
                  <a:srgbClr val="FF0000"/>
                </a:solidFill>
                <a:sym typeface="Calibri"/>
              </a:rPr>
              <a:t>f01</a:t>
            </a:r>
            <a:endParaRPr lang="zh-TW" altLang="zh-TW" sz="3600" dirty="0">
              <a:solidFill>
                <a:srgbClr val="FF0000"/>
              </a:solidFill>
              <a:sym typeface="Calibri"/>
            </a:endParaRPr>
          </a:p>
          <a:p>
            <a:pPr marL="0" indent="0">
              <a:buNone/>
            </a:pPr>
            <a:r>
              <a:rPr lang="en-US" altLang="zh-TW" sz="3600" dirty="0">
                <a:solidFill>
                  <a:srgbClr val="0000FF"/>
                </a:solidFill>
                <a:sym typeface="Calibri"/>
              </a:rPr>
              <a:t>~$ </a:t>
            </a:r>
            <a:r>
              <a:rPr lang="en-US" altLang="zh-TW" sz="3600" dirty="0" err="1">
                <a:sym typeface="Calibri"/>
              </a:rPr>
              <a:t>chmod</a:t>
            </a:r>
            <a:r>
              <a:rPr lang="en-US" altLang="zh-TW" sz="3600" dirty="0">
                <a:sym typeface="Calibri"/>
              </a:rPr>
              <a:t> 764  </a:t>
            </a:r>
            <a:r>
              <a:rPr lang="en-US" altLang="zh-TW" sz="3600" dirty="0">
                <a:solidFill>
                  <a:srgbClr val="FF0000"/>
                </a:solidFill>
                <a:sym typeface="Calibri"/>
              </a:rPr>
              <a:t>f01</a:t>
            </a:r>
            <a:endParaRPr lang="zh-TW" altLang="zh-TW" sz="3600" dirty="0">
              <a:solidFill>
                <a:srgbClr val="FF0000"/>
              </a:solidFill>
              <a:sym typeface="Calibri"/>
            </a:endParaRPr>
          </a:p>
          <a:p>
            <a:pPr marL="0" indent="0">
              <a:buNone/>
            </a:pPr>
            <a:r>
              <a:rPr lang="en-US" altLang="zh-TW" sz="3600" dirty="0">
                <a:solidFill>
                  <a:srgbClr val="0000FF"/>
                </a:solidFill>
                <a:sym typeface="Calibri"/>
              </a:rPr>
              <a:t>~$ </a:t>
            </a:r>
            <a:r>
              <a:rPr lang="en-US" altLang="zh-TW" sz="3600" dirty="0" err="1">
                <a:sym typeface="Calibri"/>
              </a:rPr>
              <a:t>chmod</a:t>
            </a:r>
            <a:r>
              <a:rPr lang="en-US" altLang="zh-TW" sz="3600" dirty="0">
                <a:sym typeface="Calibri"/>
              </a:rPr>
              <a:t> </a:t>
            </a:r>
            <a:r>
              <a:rPr lang="en-US" altLang="zh-TW" sz="3600" dirty="0" err="1">
                <a:sym typeface="Calibri"/>
              </a:rPr>
              <a:t>a+x</a:t>
            </a:r>
            <a:r>
              <a:rPr lang="en-US" altLang="zh-TW" sz="3600" dirty="0">
                <a:sym typeface="Calibri"/>
              </a:rPr>
              <a:t>  </a:t>
            </a:r>
            <a:r>
              <a:rPr lang="en-US" altLang="zh-TW" sz="3600" dirty="0">
                <a:solidFill>
                  <a:srgbClr val="FF0000"/>
                </a:solidFill>
                <a:sym typeface="Calibri"/>
              </a:rPr>
              <a:t>f01</a:t>
            </a:r>
            <a:r>
              <a:rPr lang="zh-TW" altLang="zh-TW" sz="3600" dirty="0">
                <a:sym typeface="Calibri"/>
              </a:rPr>
              <a:t>　　</a:t>
            </a:r>
            <a:endParaRPr lang="en-US" altLang="zh-TW" sz="3600" dirty="0">
              <a:sym typeface="Calibri"/>
            </a:endParaRPr>
          </a:p>
          <a:p>
            <a:pPr marL="0" indent="0">
              <a:buNone/>
            </a:pPr>
            <a:r>
              <a:rPr lang="en-US" altLang="zh-TW" sz="3600" dirty="0">
                <a:sym typeface="Calibri"/>
              </a:rPr>
              <a:t>//</a:t>
            </a:r>
            <a:r>
              <a:rPr lang="zh-TW" altLang="zh-TW" sz="3600" dirty="0">
                <a:sym typeface="Calibri"/>
              </a:rPr>
              <a:t>對檔</a:t>
            </a:r>
            <a:r>
              <a:rPr lang="en-US" altLang="zh-TW" sz="3600" dirty="0">
                <a:sym typeface="Calibri"/>
              </a:rPr>
              <a:t>f01</a:t>
            </a:r>
            <a:r>
              <a:rPr lang="zh-TW" altLang="zh-TW" sz="3600" dirty="0">
                <a:sym typeface="Calibri"/>
              </a:rPr>
              <a:t>的</a:t>
            </a:r>
            <a:r>
              <a:rPr lang="en-US" altLang="zh-TW" sz="3600" dirty="0" err="1">
                <a:sym typeface="Calibri"/>
              </a:rPr>
              <a:t>u,g,o</a:t>
            </a:r>
            <a:r>
              <a:rPr lang="zh-TW" altLang="zh-TW" sz="3600" dirty="0">
                <a:sym typeface="Calibri"/>
              </a:rPr>
              <a:t>都設置可執行屬性</a:t>
            </a:r>
          </a:p>
          <a:p>
            <a:endParaRPr lang="zh-TW" altLang="zh-TW" sz="3600" dirty="0">
              <a:sym typeface="Calibri"/>
            </a:endParaRPr>
          </a:p>
          <a:p>
            <a:endParaRPr lang="zh-TW" altLang="en-US" sz="3600" dirty="0"/>
          </a:p>
        </p:txBody>
      </p:sp>
    </p:spTree>
    <p:extLst>
      <p:ext uri="{BB962C8B-B14F-4D97-AF65-F5344CB8AC3E}">
        <p14:creationId xmlns:p14="http://schemas.microsoft.com/office/powerpoint/2010/main" val="563456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52650" y="365127"/>
            <a:ext cx="7886700" cy="1065641"/>
          </a:xfrm>
        </p:spPr>
        <p:txBody>
          <a:bodyPr>
            <a:normAutofit/>
          </a:bodyPr>
          <a:lstStyle/>
          <a:p>
            <a:r>
              <a:rPr lang="zh-TW" altLang="en-US" sz="4000" dirty="0"/>
              <a:t>顯示</a:t>
            </a:r>
            <a:r>
              <a:rPr lang="zh-TW" altLang="en-US" sz="4000" dirty="0">
                <a:solidFill>
                  <a:srgbClr val="FF00FF"/>
                </a:solidFill>
              </a:rPr>
              <a:t>目錄</a:t>
            </a:r>
            <a:r>
              <a:rPr lang="zh-TW" altLang="en-US" sz="4000" dirty="0"/>
              <a:t>與</a:t>
            </a:r>
            <a:r>
              <a:rPr lang="zh-TW" altLang="en-US" sz="4000" dirty="0">
                <a:solidFill>
                  <a:srgbClr val="FF00FF"/>
                </a:solidFill>
              </a:rPr>
              <a:t>搜尋路徑</a:t>
            </a:r>
            <a:endParaRPr lang="zh-TW" altLang="en-US" sz="4000" dirty="0"/>
          </a:p>
        </p:txBody>
      </p:sp>
      <p:sp>
        <p:nvSpPr>
          <p:cNvPr id="3" name="文字版面配置區 2"/>
          <p:cNvSpPr>
            <a:spLocks noGrp="1"/>
          </p:cNvSpPr>
          <p:nvPr>
            <p:ph type="body" sz="half" idx="1"/>
          </p:nvPr>
        </p:nvSpPr>
        <p:spPr>
          <a:xfrm>
            <a:off x="2529850" y="1819974"/>
            <a:ext cx="8020919" cy="4709780"/>
          </a:xfrm>
        </p:spPr>
        <p:txBody>
          <a:bodyPr>
            <a:noAutofit/>
          </a:bodyPr>
          <a:lstStyle/>
          <a:p>
            <a:pPr marL="0" indent="0">
              <a:buNone/>
            </a:pPr>
            <a:r>
              <a:rPr lang="zh-TW" altLang="en-US" sz="3200" dirty="0">
                <a:solidFill>
                  <a:srgbClr val="FF00FF"/>
                </a:solidFill>
              </a:rPr>
              <a:t>顯示目錄結構</a:t>
            </a:r>
            <a:endParaRPr lang="en-US" altLang="zh-TW" sz="3200" dirty="0">
              <a:solidFill>
                <a:srgbClr val="FF00FF"/>
              </a:solidFill>
            </a:endParaRPr>
          </a:p>
          <a:p>
            <a:pPr marL="0" indent="0">
              <a:buNone/>
            </a:pPr>
            <a:r>
              <a:rPr lang="en-US" altLang="zh-TW" sz="3200" smtClean="0">
                <a:solidFill>
                  <a:srgbClr val="00B0F0"/>
                </a:solidFill>
              </a:rPr>
              <a:t>$</a:t>
            </a:r>
            <a:r>
              <a:rPr lang="en-US" altLang="zh-TW" sz="3200" dirty="0" smtClean="0"/>
              <a:t>t</a:t>
            </a:r>
            <a:r>
              <a:rPr lang="en-US" altLang="zh-TW" sz="3200" smtClean="0"/>
              <a:t>ree </a:t>
            </a:r>
            <a:r>
              <a:rPr lang="en-US" altLang="zh-TW" sz="3200" dirty="0"/>
              <a:t>–d</a:t>
            </a:r>
          </a:p>
          <a:p>
            <a:pPr marL="0" indent="0">
              <a:buNone/>
            </a:pPr>
            <a:r>
              <a:rPr lang="zh-TW" altLang="en-US" sz="3200" dirty="0">
                <a:solidFill>
                  <a:srgbClr val="FF00FF"/>
                </a:solidFill>
              </a:rPr>
              <a:t>顯示</a:t>
            </a:r>
            <a:r>
              <a:rPr lang="en-US" altLang="zh-TW" sz="3200" dirty="0">
                <a:solidFill>
                  <a:srgbClr val="FF00FF"/>
                </a:solidFill>
              </a:rPr>
              <a:t>PATH(</a:t>
            </a:r>
            <a:r>
              <a:rPr lang="zh-TW" altLang="en-US" sz="3200" dirty="0">
                <a:solidFill>
                  <a:srgbClr val="FF00FF"/>
                </a:solidFill>
              </a:rPr>
              <a:t>搜尋路徑</a:t>
            </a:r>
            <a:r>
              <a:rPr lang="en-US" altLang="zh-TW" sz="3200" dirty="0">
                <a:solidFill>
                  <a:srgbClr val="FF00FF"/>
                </a:solidFill>
              </a:rPr>
              <a:t>)</a:t>
            </a:r>
          </a:p>
          <a:p>
            <a:pPr marL="0" indent="0">
              <a:buNone/>
            </a:pPr>
            <a:r>
              <a:rPr lang="en-US" altLang="zh-TW" sz="3200" smtClean="0">
                <a:solidFill>
                  <a:srgbClr val="00B0F0"/>
                </a:solidFill>
              </a:rPr>
              <a:t>$</a:t>
            </a:r>
            <a:r>
              <a:rPr lang="en-US" altLang="zh-TW" sz="3200" dirty="0" smtClean="0"/>
              <a:t>e</a:t>
            </a:r>
            <a:r>
              <a:rPr lang="en-US" altLang="zh-TW" sz="3200" smtClean="0"/>
              <a:t>cho </a:t>
            </a:r>
            <a:r>
              <a:rPr lang="en-US" altLang="zh-TW" sz="3200" dirty="0"/>
              <a:t>$PATH</a:t>
            </a:r>
          </a:p>
          <a:p>
            <a:pPr marL="0" indent="0">
              <a:buNone/>
            </a:pPr>
            <a:r>
              <a:rPr lang="en-US" altLang="zh-TW" sz="3200" dirty="0"/>
              <a:t>PATH(</a:t>
            </a:r>
            <a:r>
              <a:rPr lang="zh-TW" altLang="en-US" sz="3200" dirty="0"/>
              <a:t>一定是</a:t>
            </a:r>
            <a:r>
              <a:rPr lang="zh-TW" altLang="en-US" sz="3200" dirty="0">
                <a:solidFill>
                  <a:srgbClr val="FF0000"/>
                </a:solidFill>
              </a:rPr>
              <a:t>大寫</a:t>
            </a:r>
            <a:r>
              <a:rPr lang="en-US" altLang="zh-TW" sz="3200" dirty="0"/>
              <a:t>)</a:t>
            </a:r>
          </a:p>
          <a:p>
            <a:pPr marL="0" indent="0">
              <a:buNone/>
            </a:pPr>
            <a:r>
              <a:rPr lang="zh-TW" altLang="en-US" sz="3200" dirty="0"/>
              <a:t>這個變數的內容是由一堆目錄所組成的，</a:t>
            </a:r>
            <a:endParaRPr lang="en-US" altLang="zh-TW" sz="3200" dirty="0"/>
          </a:p>
          <a:p>
            <a:pPr marL="0" indent="0">
              <a:buNone/>
            </a:pPr>
            <a:r>
              <a:rPr lang="zh-TW" altLang="en-US" sz="3200" dirty="0"/>
              <a:t>每個目錄中間用冒號</a:t>
            </a:r>
            <a:r>
              <a:rPr lang="en-US" altLang="zh-TW" sz="3200" dirty="0"/>
              <a:t>(</a:t>
            </a:r>
            <a:r>
              <a:rPr lang="en-US" altLang="zh-TW" sz="3200" dirty="0">
                <a:solidFill>
                  <a:srgbClr val="FF0000"/>
                </a:solidFill>
              </a:rPr>
              <a:t>:</a:t>
            </a:r>
            <a:r>
              <a:rPr lang="en-US" altLang="zh-TW" sz="3200" dirty="0"/>
              <a:t>)</a:t>
            </a:r>
            <a:r>
              <a:rPr lang="zh-TW" altLang="en-US" sz="3200" dirty="0"/>
              <a:t>來隔開，</a:t>
            </a:r>
            <a:endParaRPr lang="en-US" altLang="zh-TW" sz="3200" dirty="0"/>
          </a:p>
          <a:p>
            <a:pPr marL="0" indent="0">
              <a:buNone/>
            </a:pPr>
            <a:r>
              <a:rPr lang="zh-TW" altLang="en-US" sz="3200" dirty="0"/>
              <a:t> 每個目錄是有</a:t>
            </a:r>
            <a:r>
              <a:rPr lang="en-US" altLang="zh-TW" sz="3200" dirty="0"/>
              <a:t>『</a:t>
            </a:r>
            <a:r>
              <a:rPr lang="zh-TW" altLang="en-US" sz="3200" dirty="0">
                <a:solidFill>
                  <a:srgbClr val="FF0000"/>
                </a:solidFill>
              </a:rPr>
              <a:t>順序</a:t>
            </a:r>
            <a:r>
              <a:rPr lang="en-US" altLang="zh-TW" sz="3200" dirty="0"/>
              <a:t>』</a:t>
            </a:r>
            <a:r>
              <a:rPr lang="zh-TW" altLang="en-US" sz="3200" dirty="0"/>
              <a:t>之分的</a:t>
            </a:r>
            <a:r>
              <a:rPr lang="en-US" altLang="zh-TW" sz="3200" dirty="0"/>
              <a:t>)</a:t>
            </a:r>
            <a:endParaRPr lang="zh-TW" altLang="en-US" sz="3200" dirty="0"/>
          </a:p>
        </p:txBody>
      </p:sp>
    </p:spTree>
    <p:extLst>
      <p:ext uri="{BB962C8B-B14F-4D97-AF65-F5344CB8AC3E}">
        <p14:creationId xmlns:p14="http://schemas.microsoft.com/office/powerpoint/2010/main" val="392473264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變數設定規則與使用</a:t>
            </a:r>
            <a:endParaRPr lang="zh-TW" altLang="en-US" dirty="0"/>
          </a:p>
        </p:txBody>
      </p:sp>
      <p:sp>
        <p:nvSpPr>
          <p:cNvPr id="3" name="副標題 2"/>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4986C1D-BC5A-47AF-9512-E24BC5EE561F}" type="slidenum">
              <a:rPr lang="zh-TW" altLang="en-US" smtClean="0"/>
              <a:t>12</a:t>
            </a:fld>
            <a:endParaRPr lang="zh-TW" altLang="en-US"/>
          </a:p>
        </p:txBody>
      </p:sp>
    </p:spTree>
    <p:extLst>
      <p:ext uri="{BB962C8B-B14F-4D97-AF65-F5344CB8AC3E}">
        <p14:creationId xmlns:p14="http://schemas.microsoft.com/office/powerpoint/2010/main" val="3904446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80440" y="1172529"/>
            <a:ext cx="10515600" cy="804862"/>
          </a:xfrm>
        </p:spPr>
        <p:txBody>
          <a:bodyPr anchor="t">
            <a:normAutofit fontScale="90000"/>
          </a:bodyPr>
          <a:lstStyle/>
          <a:p>
            <a:r>
              <a:rPr lang="zh-TW" altLang="en-US" dirty="0" smtClean="0"/>
              <a:t>命名</a:t>
            </a:r>
            <a:r>
              <a:rPr lang="en-US" altLang="zh-TW" dirty="0" smtClean="0"/>
              <a:t>(</a:t>
            </a:r>
            <a:r>
              <a:rPr lang="zh-TW" altLang="en-US" dirty="0" smtClean="0"/>
              <a:t>不能數字開頭、大小寫有分</a:t>
            </a:r>
            <a:r>
              <a:rPr lang="en-US" altLang="zh-TW" dirty="0" smtClean="0"/>
              <a:t>)</a:t>
            </a:r>
            <a:endParaRPr lang="zh-TW" altLang="en-US" dirty="0"/>
          </a:p>
        </p:txBody>
      </p:sp>
      <p:sp>
        <p:nvSpPr>
          <p:cNvPr id="4" name="文字版面配置區 3"/>
          <p:cNvSpPr>
            <a:spLocks noGrp="1"/>
          </p:cNvSpPr>
          <p:nvPr>
            <p:ph type="body" idx="1"/>
          </p:nvPr>
        </p:nvSpPr>
        <p:spPr>
          <a:xfrm>
            <a:off x="831850" y="3120391"/>
            <a:ext cx="10515600" cy="2969260"/>
          </a:xfrm>
        </p:spPr>
        <p:txBody>
          <a:bodyPr>
            <a:normAutofit/>
          </a:bodyPr>
          <a:lstStyle/>
          <a:p>
            <a:r>
              <a:rPr lang="zh-TW" altLang="en-US" sz="3200" dirty="0" smtClean="0">
                <a:solidFill>
                  <a:schemeClr val="tx1"/>
                </a:solidFill>
              </a:rPr>
              <a:t>變數名稱</a:t>
            </a:r>
            <a:endParaRPr lang="en-US" altLang="zh-TW" sz="3200" dirty="0" smtClean="0">
              <a:solidFill>
                <a:schemeClr val="tx1"/>
              </a:solidFill>
            </a:endParaRPr>
          </a:p>
          <a:p>
            <a:r>
              <a:rPr lang="zh-TW" altLang="zh-TW" sz="3200" dirty="0" smtClean="0">
                <a:solidFill>
                  <a:schemeClr val="tx1"/>
                </a:solidFill>
              </a:rPr>
              <a:t>只能</a:t>
            </a:r>
            <a:r>
              <a:rPr lang="zh-TW" altLang="zh-TW" sz="3200" dirty="0">
                <a:solidFill>
                  <a:schemeClr val="tx1"/>
                </a:solidFill>
              </a:rPr>
              <a:t>包含數字、字母和下</a:t>
            </a:r>
            <a:r>
              <a:rPr lang="zh-TW" altLang="zh-TW" sz="3200" dirty="0" smtClean="0">
                <a:solidFill>
                  <a:schemeClr val="tx1"/>
                </a:solidFill>
              </a:rPr>
              <a:t>劃線</a:t>
            </a:r>
            <a:r>
              <a:rPr lang="en-US" altLang="zh-TW" sz="3200" dirty="0" smtClean="0">
                <a:solidFill>
                  <a:schemeClr val="tx1"/>
                </a:solidFill>
              </a:rPr>
              <a:t>(</a:t>
            </a:r>
            <a:r>
              <a:rPr lang="zh-TW" altLang="en-US" sz="3200" dirty="0" smtClean="0">
                <a:solidFill>
                  <a:schemeClr val="tx1"/>
                </a:solidFill>
              </a:rPr>
              <a:t>底線</a:t>
            </a:r>
            <a:r>
              <a:rPr lang="en-US" altLang="zh-TW" sz="3200" dirty="0" smtClean="0">
                <a:solidFill>
                  <a:schemeClr val="tx1"/>
                </a:solidFill>
              </a:rPr>
              <a:t>)</a:t>
            </a:r>
          </a:p>
          <a:p>
            <a:r>
              <a:rPr lang="en-US" altLang="zh-TW" sz="3200" dirty="0">
                <a:solidFill>
                  <a:schemeClr val="tx1"/>
                </a:solidFill>
              </a:rPr>
              <a:t>(1) </a:t>
            </a:r>
            <a:r>
              <a:rPr lang="zh-TW" altLang="en-US" sz="3200" dirty="0">
                <a:solidFill>
                  <a:schemeClr val="tx1"/>
                </a:solidFill>
              </a:rPr>
              <a:t>在宣告變數或為變數</a:t>
            </a:r>
            <a:r>
              <a:rPr lang="zh-TW" altLang="en-US" sz="3200" dirty="0" smtClean="0">
                <a:solidFill>
                  <a:schemeClr val="tx1"/>
                </a:solidFill>
              </a:rPr>
              <a:t>賦與值</a:t>
            </a:r>
            <a:r>
              <a:rPr lang="zh-TW" altLang="en-US" sz="3200" dirty="0">
                <a:solidFill>
                  <a:schemeClr val="tx1"/>
                </a:solidFill>
              </a:rPr>
              <a:t>的時候</a:t>
            </a:r>
            <a:r>
              <a:rPr lang="zh-TW" altLang="en-US" sz="3200" dirty="0" smtClean="0">
                <a:solidFill>
                  <a:schemeClr val="tx1"/>
                </a:solidFill>
              </a:rPr>
              <a:t>，</a:t>
            </a:r>
            <a:endParaRPr lang="en-US" altLang="zh-TW" sz="3200" dirty="0" smtClean="0">
              <a:solidFill>
                <a:schemeClr val="tx1"/>
              </a:solidFill>
            </a:endParaRPr>
          </a:p>
          <a:p>
            <a:r>
              <a:rPr lang="zh-TW" altLang="en-US" sz="3200" dirty="0" smtClean="0">
                <a:solidFill>
                  <a:schemeClr val="tx1"/>
                </a:solidFill>
              </a:rPr>
              <a:t>語法</a:t>
            </a:r>
            <a:r>
              <a:rPr lang="zh-TW" altLang="en-US" sz="3200" dirty="0">
                <a:solidFill>
                  <a:schemeClr val="tx1"/>
                </a:solidFill>
              </a:rPr>
              <a:t>為</a:t>
            </a:r>
            <a:r>
              <a:rPr lang="zh-TW" altLang="en-US" sz="3200" dirty="0" smtClean="0">
                <a:solidFill>
                  <a:schemeClr val="tx1"/>
                </a:solidFill>
              </a:rPr>
              <a:t>：</a:t>
            </a:r>
            <a:endParaRPr lang="en-US" altLang="zh-TW" sz="3200" dirty="0" smtClean="0">
              <a:solidFill>
                <a:schemeClr val="tx1"/>
              </a:solidFill>
            </a:endParaRPr>
          </a:p>
          <a:p>
            <a:r>
              <a:rPr lang="zh-TW" altLang="en-US" sz="3200" dirty="0" smtClean="0">
                <a:solidFill>
                  <a:srgbClr val="FF0000"/>
                </a:solidFill>
              </a:rPr>
              <a:t>變數</a:t>
            </a:r>
            <a:r>
              <a:rPr lang="zh-TW" altLang="en-US" sz="3200" dirty="0">
                <a:solidFill>
                  <a:srgbClr val="FF0000"/>
                </a:solidFill>
              </a:rPr>
              <a:t>名稱</a:t>
            </a:r>
            <a:r>
              <a:rPr lang="en-US" altLang="zh-TW" sz="3200" dirty="0">
                <a:solidFill>
                  <a:srgbClr val="FF0000"/>
                </a:solidFill>
              </a:rPr>
              <a:t>=</a:t>
            </a:r>
            <a:r>
              <a:rPr lang="zh-TW" altLang="en-US" sz="3200" dirty="0">
                <a:solidFill>
                  <a:srgbClr val="FF0000"/>
                </a:solidFill>
              </a:rPr>
              <a:t>值</a:t>
            </a:r>
          </a:p>
        </p:txBody>
      </p:sp>
      <p:sp>
        <p:nvSpPr>
          <p:cNvPr id="3" name="投影片編號版面配置區 2"/>
          <p:cNvSpPr>
            <a:spLocks noGrp="1"/>
          </p:cNvSpPr>
          <p:nvPr>
            <p:ph type="sldNum" sz="quarter" idx="12"/>
          </p:nvPr>
        </p:nvSpPr>
        <p:spPr/>
        <p:txBody>
          <a:bodyPr/>
          <a:lstStyle/>
          <a:p>
            <a:fld id="{04986C1D-BC5A-47AF-9512-E24BC5EE561F}" type="slidenum">
              <a:rPr lang="zh-TW" altLang="en-US" smtClean="0"/>
              <a:t>13</a:t>
            </a:fld>
            <a:endParaRPr lang="zh-TW" altLang="en-US"/>
          </a:p>
        </p:txBody>
      </p:sp>
    </p:spTree>
    <p:extLst>
      <p:ext uri="{BB962C8B-B14F-4D97-AF65-F5344CB8AC3E}">
        <p14:creationId xmlns:p14="http://schemas.microsoft.com/office/powerpoint/2010/main" val="1286855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34720" y="989649"/>
            <a:ext cx="10515600" cy="1124902"/>
          </a:xfrm>
        </p:spPr>
        <p:txBody>
          <a:bodyPr anchor="t">
            <a:normAutofit fontScale="90000"/>
          </a:bodyPr>
          <a:lstStyle/>
          <a:p>
            <a:r>
              <a:rPr lang="zh-TW" altLang="en-US" dirty="0" smtClean="0"/>
              <a:t>取用內容</a:t>
            </a:r>
            <a:r>
              <a:rPr lang="en-US" altLang="zh-TW" dirty="0" smtClean="0"/>
              <a:t>($</a:t>
            </a:r>
            <a:r>
              <a:rPr lang="zh-TW" altLang="en-US" dirty="0" smtClean="0"/>
              <a:t>、</a:t>
            </a:r>
            <a:r>
              <a:rPr lang="en-US" altLang="zh-TW" dirty="0" smtClean="0"/>
              <a:t>${})</a:t>
            </a:r>
            <a:br>
              <a:rPr lang="en-US" altLang="zh-TW" dirty="0" smtClean="0"/>
            </a:br>
            <a:endParaRPr lang="zh-TW" altLang="en-US" dirty="0"/>
          </a:p>
        </p:txBody>
      </p:sp>
      <p:sp>
        <p:nvSpPr>
          <p:cNvPr id="3" name="文字版面配置區 2"/>
          <p:cNvSpPr>
            <a:spLocks noGrp="1"/>
          </p:cNvSpPr>
          <p:nvPr>
            <p:ph type="body" idx="1"/>
          </p:nvPr>
        </p:nvSpPr>
        <p:spPr>
          <a:xfrm>
            <a:off x="471805" y="2671397"/>
            <a:ext cx="11441430" cy="2832100"/>
          </a:xfrm>
        </p:spPr>
        <p:txBody>
          <a:bodyPr>
            <a:normAutofit/>
          </a:bodyPr>
          <a:lstStyle/>
          <a:p>
            <a:r>
              <a:rPr lang="en-US" altLang="zh-TW" sz="3200" dirty="0">
                <a:solidFill>
                  <a:schemeClr val="tx1"/>
                </a:solidFill>
              </a:rPr>
              <a:t>(2) </a:t>
            </a:r>
            <a:r>
              <a:rPr lang="zh-TW" altLang="en-US" sz="3200" dirty="0">
                <a:solidFill>
                  <a:schemeClr val="tx1"/>
                </a:solidFill>
              </a:rPr>
              <a:t>在呼叫變數的值時，變數名稱之前要加上一個</a:t>
            </a:r>
            <a:r>
              <a:rPr lang="en-US" altLang="zh-TW" sz="3200" dirty="0">
                <a:solidFill>
                  <a:schemeClr val="tx1"/>
                </a:solidFill>
              </a:rPr>
              <a:t>$</a:t>
            </a:r>
            <a:r>
              <a:rPr lang="zh-TW" altLang="en-US" sz="3200" dirty="0">
                <a:solidFill>
                  <a:schemeClr val="tx1"/>
                </a:solidFill>
              </a:rPr>
              <a:t>符號，如：</a:t>
            </a:r>
            <a:r>
              <a:rPr lang="en-US" altLang="zh-TW" sz="3200" dirty="0">
                <a:solidFill>
                  <a:schemeClr val="tx1"/>
                </a:solidFill>
              </a:rPr>
              <a:t>$</a:t>
            </a:r>
            <a:r>
              <a:rPr lang="zh-TW" altLang="en-US" sz="3200" dirty="0">
                <a:solidFill>
                  <a:schemeClr val="tx1"/>
                </a:solidFill>
              </a:rPr>
              <a:t>變數名稱。</a:t>
            </a:r>
          </a:p>
          <a:p>
            <a:r>
              <a:rPr lang="en-US" altLang="zh-TW" sz="3200" dirty="0">
                <a:solidFill>
                  <a:schemeClr val="tx1"/>
                </a:solidFill>
              </a:rPr>
              <a:t>$</a:t>
            </a:r>
            <a:r>
              <a:rPr lang="zh-TW" altLang="en-US" sz="3200" dirty="0">
                <a:solidFill>
                  <a:schemeClr val="tx1"/>
                </a:solidFill>
              </a:rPr>
              <a:t>符號就是「取其值」的意思</a:t>
            </a:r>
            <a:r>
              <a:rPr lang="zh-TW" altLang="en-US" sz="3200" dirty="0" smtClean="0">
                <a:solidFill>
                  <a:schemeClr val="tx1"/>
                </a:solidFill>
              </a:rPr>
              <a:t>。</a:t>
            </a:r>
            <a:endParaRPr lang="en-US" altLang="zh-TW" sz="3200" dirty="0" smtClean="0">
              <a:solidFill>
                <a:schemeClr val="tx1"/>
              </a:solidFill>
            </a:endParaRPr>
          </a:p>
          <a:p>
            <a:r>
              <a:rPr lang="zh-TW" altLang="en-US" sz="3200" dirty="0" smtClean="0">
                <a:solidFill>
                  <a:schemeClr val="tx1"/>
                </a:solidFill>
              </a:rPr>
              <a:t>也就是說</a:t>
            </a:r>
            <a:r>
              <a:rPr lang="zh-TW" altLang="en-US" sz="3200" dirty="0">
                <a:solidFill>
                  <a:schemeClr val="tx1"/>
                </a:solidFill>
              </a:rPr>
              <a:t>，變數名稱是呼叫變數本身</a:t>
            </a:r>
            <a:r>
              <a:rPr lang="zh-TW" altLang="en-US" sz="3200" dirty="0" smtClean="0">
                <a:solidFill>
                  <a:schemeClr val="tx1"/>
                </a:solidFill>
              </a:rPr>
              <a:t>，</a:t>
            </a:r>
            <a:endParaRPr lang="en-US" altLang="zh-TW" sz="3200" dirty="0" smtClean="0">
              <a:solidFill>
                <a:schemeClr val="tx1"/>
              </a:solidFill>
            </a:endParaRPr>
          </a:p>
          <a:p>
            <a:r>
              <a:rPr lang="en-US" altLang="zh-TW" sz="3200" dirty="0" smtClean="0">
                <a:solidFill>
                  <a:srgbClr val="FF0000"/>
                </a:solidFill>
              </a:rPr>
              <a:t>$</a:t>
            </a:r>
            <a:r>
              <a:rPr lang="zh-TW" altLang="en-US" sz="3200" dirty="0">
                <a:solidFill>
                  <a:srgbClr val="FF0000"/>
                </a:solidFill>
              </a:rPr>
              <a:t>變數名稱</a:t>
            </a:r>
            <a:r>
              <a:rPr lang="zh-TW" altLang="en-US" sz="3200" dirty="0">
                <a:solidFill>
                  <a:schemeClr val="tx1"/>
                </a:solidFill>
              </a:rPr>
              <a:t>是呼叫</a:t>
            </a:r>
            <a:r>
              <a:rPr lang="zh-TW" altLang="en-US" sz="3200" dirty="0">
                <a:solidFill>
                  <a:srgbClr val="FF0000"/>
                </a:solidFill>
              </a:rPr>
              <a:t>變數的值</a:t>
            </a:r>
            <a:r>
              <a:rPr lang="zh-TW" altLang="en-US" sz="3200" dirty="0">
                <a:solidFill>
                  <a:schemeClr val="tx1"/>
                </a:solidFill>
              </a:rPr>
              <a:t>。</a:t>
            </a:r>
          </a:p>
          <a:p>
            <a:endParaRPr lang="zh-TW" altLang="en-US" sz="2800" dirty="0"/>
          </a:p>
        </p:txBody>
      </p:sp>
      <p:sp>
        <p:nvSpPr>
          <p:cNvPr id="4" name="投影片編號版面配置區 3"/>
          <p:cNvSpPr>
            <a:spLocks noGrp="1"/>
          </p:cNvSpPr>
          <p:nvPr>
            <p:ph type="sldNum" sz="quarter" idx="12"/>
          </p:nvPr>
        </p:nvSpPr>
        <p:spPr/>
        <p:txBody>
          <a:bodyPr/>
          <a:lstStyle/>
          <a:p>
            <a:fld id="{04986C1D-BC5A-47AF-9512-E24BC5EE561F}" type="slidenum">
              <a:rPr lang="zh-TW" altLang="en-US" smtClean="0"/>
              <a:t>14</a:t>
            </a:fld>
            <a:endParaRPr lang="zh-TW" altLang="en-US"/>
          </a:p>
        </p:txBody>
      </p:sp>
    </p:spTree>
    <p:extLst>
      <p:ext uri="{BB962C8B-B14F-4D97-AF65-F5344CB8AC3E}">
        <p14:creationId xmlns:p14="http://schemas.microsoft.com/office/powerpoint/2010/main" val="195184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8174" y="1709738"/>
            <a:ext cx="11638722" cy="2852737"/>
          </a:xfrm>
        </p:spPr>
        <p:txBody>
          <a:bodyPr anchor="t"/>
          <a:lstStyle/>
          <a:p>
            <a:r>
              <a:rPr lang="zh-TW" altLang="en-US" dirty="0" smtClean="0"/>
              <a:t>合併取用內容</a:t>
            </a:r>
            <a:r>
              <a:rPr lang="en-US" altLang="zh-TW" dirty="0" smtClean="0"/>
              <a:t>(</a:t>
            </a:r>
            <a:r>
              <a:rPr lang="zh-TW" altLang="en-US" dirty="0" smtClean="0"/>
              <a:t>單引號、雙引號、</a:t>
            </a:r>
            <a:r>
              <a:rPr lang="en-US" altLang="zh-TW" dirty="0" smtClean="0"/>
              <a:t>\)</a:t>
            </a:r>
            <a:br>
              <a:rPr lang="en-US" altLang="zh-TW" dirty="0" smtClean="0"/>
            </a:br>
            <a:endParaRPr lang="zh-TW" altLang="en-US" dirty="0"/>
          </a:p>
        </p:txBody>
      </p:sp>
      <p:sp>
        <p:nvSpPr>
          <p:cNvPr id="3" name="文字版面配置區 2"/>
          <p:cNvSpPr>
            <a:spLocks noGrp="1"/>
          </p:cNvSpPr>
          <p:nvPr>
            <p:ph type="body" idx="1"/>
          </p:nvPr>
        </p:nvSpPr>
        <p:spPr/>
        <p:txBody>
          <a:bodyPr>
            <a:normAutofit/>
          </a:bodyPr>
          <a:lstStyle/>
          <a:p>
            <a:r>
              <a:rPr lang="zh-TW" altLang="zh-TW" sz="4000" dirty="0">
                <a:solidFill>
                  <a:srgbClr val="FF0000"/>
                </a:solidFill>
                <a:latin typeface="Calibri" panose="020F0502020204030204" pitchFamily="34" charset="0"/>
                <a:ea typeface="細明體" panose="02020509000000000000" pitchFamily="49" charset="-120"/>
                <a:cs typeface="新細明體" panose="02020500000000000000" pitchFamily="18" charset="-120"/>
              </a:rPr>
              <a:t>擴增變數內容時</a:t>
            </a:r>
            <a:endParaRPr lang="zh-TW" altLang="en-US" sz="4000" dirty="0"/>
          </a:p>
        </p:txBody>
      </p:sp>
      <p:sp>
        <p:nvSpPr>
          <p:cNvPr id="4" name="投影片編號版面配置區 3"/>
          <p:cNvSpPr>
            <a:spLocks noGrp="1"/>
          </p:cNvSpPr>
          <p:nvPr>
            <p:ph type="sldNum" sz="quarter" idx="12"/>
          </p:nvPr>
        </p:nvSpPr>
        <p:spPr/>
        <p:txBody>
          <a:bodyPr/>
          <a:lstStyle/>
          <a:p>
            <a:fld id="{04986C1D-BC5A-47AF-9512-E24BC5EE561F}" type="slidenum">
              <a:rPr lang="zh-TW" altLang="en-US" smtClean="0"/>
              <a:t>15</a:t>
            </a:fld>
            <a:endParaRPr lang="zh-TW" altLang="en-US"/>
          </a:p>
        </p:txBody>
      </p:sp>
    </p:spTree>
    <p:extLst>
      <p:ext uri="{BB962C8B-B14F-4D97-AF65-F5344CB8AC3E}">
        <p14:creationId xmlns:p14="http://schemas.microsoft.com/office/powerpoint/2010/main" val="2464086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644769" y="175846"/>
            <a:ext cx="10496335" cy="5909310"/>
          </a:xfrm>
          <a:prstGeom prst="rect">
            <a:avLst/>
          </a:prstGeom>
          <a:noFill/>
        </p:spPr>
        <p:txBody>
          <a:bodyPr wrap="none" rtlCol="0">
            <a:spAutoFit/>
          </a:bodyPr>
          <a:lstStyle/>
          <a:p>
            <a:r>
              <a:rPr lang="zh-TW" altLang="en-US" sz="2800"/>
              <a:t>變數 </a:t>
            </a:r>
            <a:r>
              <a:rPr lang="en-US" altLang="zh-TW" sz="2800"/>
              <a:t>var </a:t>
            </a:r>
            <a:r>
              <a:rPr lang="zh-TW" altLang="en-US" sz="2800"/>
              <a:t>後</a:t>
            </a:r>
            <a:r>
              <a:rPr lang="zh-TW" altLang="en-US" sz="2800">
                <a:solidFill>
                  <a:srgbClr val="FF0000"/>
                </a:solidFill>
              </a:rPr>
              <a:t>不是</a:t>
            </a:r>
            <a:r>
              <a:rPr lang="zh-TW" altLang="en-US" sz="2800">
                <a:solidFill>
                  <a:srgbClr val="00B0F0"/>
                </a:solidFill>
              </a:rPr>
              <a:t>數字</a:t>
            </a:r>
            <a:r>
              <a:rPr lang="zh-TW" altLang="en-US" sz="2800"/>
              <a:t>或</a:t>
            </a:r>
            <a:r>
              <a:rPr lang="zh-TW" altLang="en-US" sz="2800">
                <a:solidFill>
                  <a:srgbClr val="00B0F0"/>
                </a:solidFill>
              </a:rPr>
              <a:t>英文字元</a:t>
            </a:r>
            <a:r>
              <a:rPr lang="zh-TW" altLang="en-US" sz="2800"/>
              <a:t>，可以不加雙引號或不用大括號</a:t>
            </a:r>
            <a:r>
              <a:rPr lang="zh-TW" altLang="en-US" sz="2800" smtClean="0"/>
              <a:t>。</a:t>
            </a:r>
            <a:endParaRPr lang="en-US" altLang="zh-TW" sz="2800" smtClean="0"/>
          </a:p>
          <a:p>
            <a:r>
              <a:rPr lang="zh-TW" altLang="en-US" sz="2800"/>
              <a:t>變數名外面的</a:t>
            </a:r>
            <a:r>
              <a:rPr lang="zh-TW" altLang="en-US" sz="2800">
                <a:solidFill>
                  <a:srgbClr val="FF0000"/>
                </a:solidFill>
              </a:rPr>
              <a:t>花括號</a:t>
            </a:r>
            <a:r>
              <a:rPr lang="en-US" altLang="zh-TW" sz="2800">
                <a:solidFill>
                  <a:srgbClr val="FF0000"/>
                </a:solidFill>
              </a:rPr>
              <a:t>{}</a:t>
            </a:r>
            <a:r>
              <a:rPr lang="zh-TW" altLang="en-US" sz="2800"/>
              <a:t>是可選</a:t>
            </a:r>
            <a:r>
              <a:rPr lang="zh-TW" altLang="en-US" sz="2800" smtClean="0"/>
              <a:t>的</a:t>
            </a:r>
            <a:endParaRPr lang="en-US" altLang="zh-TW" sz="2800" smtClean="0"/>
          </a:p>
          <a:p>
            <a:pPr marL="342900" indent="-342900">
              <a:spcAft>
                <a:spcPts val="1200"/>
              </a:spcAft>
              <a:buFont typeface="Wingdings" panose="05000000000000000000" pitchFamily="2" charset="2"/>
              <a:buChar char=""/>
              <a:tabLst>
                <a:tab pos="228600" algn="l"/>
              </a:tabLst>
            </a:pP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若該變數為</a:t>
            </a:r>
            <a:r>
              <a:rPr lang="zh-TW"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擴增變數內容時</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a:t>
            </a:r>
            <a:endPar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endParaRPr>
          </a:p>
          <a:p>
            <a:pPr>
              <a:spcAft>
                <a:spcPts val="1200"/>
              </a:spcAft>
              <a:tabLst>
                <a:tab pos="228600" algn="l"/>
              </a:tabLst>
            </a:pP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則可用</a:t>
            </a:r>
            <a:r>
              <a:rPr lang="en-US" altLang="zh-TW" sz="2800">
                <a:solidFill>
                  <a:srgbClr val="FF0000"/>
                </a:solidFill>
                <a:latin typeface="細明體" panose="02020509000000000000" pitchFamily="49" charset="-120"/>
                <a:cs typeface="新細明體" panose="02020500000000000000" pitchFamily="18" charset="-120"/>
              </a:rPr>
              <a:t> "$</a:t>
            </a:r>
            <a:r>
              <a:rPr lang="zh-TW"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變數名稱</a:t>
            </a:r>
            <a:r>
              <a:rPr lang="en-US"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 </a:t>
            </a:r>
            <a:r>
              <a:rPr lang="zh-TW"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或</a:t>
            </a:r>
            <a:r>
              <a:rPr lang="en-US"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 ${</a:t>
            </a:r>
            <a:r>
              <a:rPr lang="zh-TW"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變數</a:t>
            </a:r>
            <a:r>
              <a:rPr lang="en-US"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a:t>
            </a:r>
            <a:r>
              <a:rPr lang="en-US" altLang="zh-TW" sz="2800">
                <a:solidFill>
                  <a:srgbClr val="252525"/>
                </a:solidFill>
                <a:latin typeface="細明體" panose="02020509000000000000" pitchFamily="49" charset="-120"/>
                <a:cs typeface="新細明體" panose="02020500000000000000" pitchFamily="18" charset="-120"/>
              </a:rPr>
              <a:t> </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累加內容，</a:t>
            </a:r>
            <a:endPar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endParaRPr>
          </a:p>
          <a:p>
            <a:pPr>
              <a:spcAft>
                <a:spcPts val="1200"/>
              </a:spcAft>
              <a:tabLst>
                <a:tab pos="228600" algn="l"/>
              </a:tabLst>
            </a:pP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如下所示：</a:t>
            </a:r>
            <a:r>
              <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
            </a:r>
            <a:br>
              <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b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a:t>
            </a:r>
            <a:r>
              <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PATH=</a:t>
            </a:r>
            <a:r>
              <a:rPr lang="en-US" altLang="zh-TW" sz="2800">
                <a:solidFill>
                  <a:srgbClr val="FF0000"/>
                </a:solidFill>
                <a:latin typeface="細明體" panose="02020509000000000000" pitchFamily="49" charset="-120"/>
                <a:cs typeface="新細明體" panose="02020500000000000000" pitchFamily="18" charset="-120"/>
              </a:rPr>
              <a:t>"$</a:t>
            </a:r>
            <a:r>
              <a:rPr lang="en-US" altLang="zh-TW" sz="2800">
                <a:solidFill>
                  <a:srgbClr val="252525"/>
                </a:solidFill>
                <a:latin typeface="細明體" panose="02020509000000000000" pitchFamily="49" charset="-120"/>
                <a:cs typeface="新細明體" panose="02020500000000000000" pitchFamily="18" charset="-120"/>
              </a:rPr>
              <a:t>PATH</a:t>
            </a:r>
            <a:r>
              <a:rPr lang="en-US" altLang="zh-TW" sz="2800">
                <a:solidFill>
                  <a:srgbClr val="FF0000"/>
                </a:solidFill>
                <a:latin typeface="細明體" panose="02020509000000000000" pitchFamily="49" charset="-120"/>
                <a:cs typeface="新細明體" panose="02020500000000000000" pitchFamily="18" charset="-120"/>
              </a:rPr>
              <a:t>"</a:t>
            </a:r>
            <a:r>
              <a:rPr lang="en-US" altLang="zh-TW" sz="2800">
                <a:solidFill>
                  <a:srgbClr val="252525"/>
                </a:solidFill>
                <a:latin typeface="細明體" panose="02020509000000000000" pitchFamily="49" charset="-120"/>
                <a:cs typeface="新細明體" panose="02020500000000000000" pitchFamily="18" charset="-120"/>
              </a:rPr>
              <a:t>:/home/bin</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』或</a:t>
            </a:r>
            <a:endPar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endParaRPr>
          </a:p>
          <a:p>
            <a:pPr>
              <a:spcAft>
                <a:spcPts val="1200"/>
              </a:spcAft>
              <a:tabLst>
                <a:tab pos="228600" algn="l"/>
              </a:tabLst>
            </a:pP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a:t>
            </a:r>
            <a:r>
              <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PATH=</a:t>
            </a:r>
            <a:r>
              <a:rPr lang="en-US" altLang="zh-TW" sz="2800">
                <a:solidFill>
                  <a:srgbClr val="FF0000"/>
                </a:solidFill>
                <a:latin typeface="細明體" panose="02020509000000000000" pitchFamily="49" charset="-120"/>
                <a:cs typeface="新細明體" panose="02020500000000000000" pitchFamily="18" charset="-120"/>
              </a:rPr>
              <a:t>${</a:t>
            </a:r>
            <a:r>
              <a:rPr lang="en-US" altLang="zh-TW" sz="2800">
                <a:solidFill>
                  <a:srgbClr val="252525"/>
                </a:solidFill>
                <a:latin typeface="細明體" panose="02020509000000000000" pitchFamily="49" charset="-120"/>
                <a:cs typeface="新細明體" panose="02020500000000000000" pitchFamily="18" charset="-120"/>
              </a:rPr>
              <a:t>PATH</a:t>
            </a:r>
            <a:r>
              <a:rPr lang="en-US" altLang="zh-TW" sz="2800">
                <a:solidFill>
                  <a:srgbClr val="FF0000"/>
                </a:solidFill>
                <a:latin typeface="細明體" panose="02020509000000000000" pitchFamily="49" charset="-120"/>
                <a:cs typeface="新細明體" panose="02020500000000000000" pitchFamily="18" charset="-120"/>
              </a:rPr>
              <a:t>}</a:t>
            </a:r>
            <a:r>
              <a:rPr lang="en-US" altLang="zh-TW" sz="2800">
                <a:solidFill>
                  <a:srgbClr val="252525"/>
                </a:solidFill>
                <a:latin typeface="細明體" panose="02020509000000000000" pitchFamily="49" charset="-120"/>
                <a:cs typeface="新細明體" panose="02020500000000000000" pitchFamily="18" charset="-120"/>
              </a:rPr>
              <a:t>:/home/bin</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a:t>
            </a:r>
            <a:endPar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endParaRPr>
          </a:p>
          <a:p>
            <a:pPr marL="342900" indent="-342900">
              <a:spcAft>
                <a:spcPts val="1200"/>
              </a:spcAft>
              <a:buFont typeface="Wingdings" panose="05000000000000000000" pitchFamily="2" charset="2"/>
              <a:buChar char=""/>
              <a:tabLst>
                <a:tab pos="228600" algn="l"/>
              </a:tabLst>
            </a:pP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通常</a:t>
            </a:r>
            <a:r>
              <a:rPr lang="zh-TW"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大寫字元</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為系統預設</a:t>
            </a:r>
            <a:r>
              <a:rPr lang="zh-TW"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變數</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a:t>
            </a:r>
            <a:endPar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endParaRPr>
          </a:p>
          <a:p>
            <a:pPr>
              <a:spcAft>
                <a:spcPts val="1200"/>
              </a:spcAft>
              <a:tabLst>
                <a:tab pos="228600" algn="l"/>
              </a:tabLst>
            </a:pPr>
            <a:r>
              <a:rPr lang="zh-TW"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自行設定變數</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可以使用</a:t>
            </a:r>
            <a:r>
              <a:rPr lang="zh-TW" altLang="zh-TW" sz="2800">
                <a:solidFill>
                  <a:srgbClr val="FF0000"/>
                </a:solidFill>
                <a:latin typeface="Calibri" panose="020F0502020204030204" pitchFamily="34" charset="0"/>
                <a:ea typeface="細明體" panose="02020509000000000000" pitchFamily="49" charset="-120"/>
                <a:cs typeface="新細明體" panose="02020500000000000000" pitchFamily="18" charset="-120"/>
              </a:rPr>
              <a:t>小寫</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字元，</a:t>
            </a:r>
            <a:endPar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endParaRPr>
          </a:p>
          <a:p>
            <a:pPr>
              <a:spcAft>
                <a:spcPts val="1200"/>
              </a:spcAft>
              <a:tabLst>
                <a:tab pos="228600" algn="l"/>
              </a:tabLst>
            </a:pP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方便判斷</a:t>
            </a:r>
            <a:r>
              <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 (</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純粹依照使用者興趣與嗜好</a:t>
            </a:r>
            <a:r>
              <a:rPr lang="en-US"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 </a:t>
            </a:r>
            <a:r>
              <a:rPr lang="zh-TW" altLang="zh-TW" sz="2800">
                <a:solidFill>
                  <a:srgbClr val="252525"/>
                </a:solidFill>
                <a:latin typeface="Calibri" panose="020F0502020204030204" pitchFamily="34" charset="0"/>
                <a:ea typeface="細明體" panose="02020509000000000000" pitchFamily="49" charset="-120"/>
                <a:cs typeface="新細明體" panose="02020500000000000000" pitchFamily="18" charset="-120"/>
              </a:rPr>
              <a:t>；</a:t>
            </a:r>
            <a:endParaRPr lang="zh-TW" altLang="zh-TW" sz="2800" kern="100">
              <a:latin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zh-TW" altLang="en-US" sz="2800"/>
              <a:t>要解除變數的宣告，需用：</a:t>
            </a:r>
            <a:r>
              <a:rPr lang="en-US" altLang="zh-TW" sz="2800">
                <a:solidFill>
                  <a:srgbClr val="FF0000"/>
                </a:solidFill>
              </a:rPr>
              <a:t>unset </a:t>
            </a:r>
            <a:r>
              <a:rPr lang="zh-TW" altLang="en-US" sz="2800">
                <a:solidFill>
                  <a:srgbClr val="FF0000"/>
                </a:solidFill>
              </a:rPr>
              <a:t>變數</a:t>
            </a:r>
            <a:r>
              <a:rPr lang="zh-TW" altLang="en-US" sz="2800" smtClean="0">
                <a:solidFill>
                  <a:srgbClr val="FF0000"/>
                </a:solidFill>
              </a:rPr>
              <a:t>名稱</a:t>
            </a:r>
            <a:endParaRPr lang="zh-TW" altLang="en-US" sz="2800">
              <a:solidFill>
                <a:srgbClr val="FF0000"/>
              </a:solidFill>
            </a:endParaRPr>
          </a:p>
        </p:txBody>
      </p:sp>
    </p:spTree>
    <p:extLst>
      <p:ext uri="{BB962C8B-B14F-4D97-AF65-F5344CB8AC3E}">
        <p14:creationId xmlns:p14="http://schemas.microsoft.com/office/powerpoint/2010/main" val="1722839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316523" y="633046"/>
            <a:ext cx="11664462" cy="5533291"/>
          </a:xfrm>
        </p:spPr>
        <p:txBody>
          <a:bodyPr>
            <a:noAutofit/>
          </a:bodyPr>
          <a:lstStyle/>
          <a:p>
            <a:pPr marL="457200" indent="-457200">
              <a:buFont typeface="Arial" panose="020B0604020202020204" pitchFamily="34" charset="0"/>
              <a:buChar char="•"/>
            </a:pPr>
            <a:r>
              <a:rPr lang="zh-TW" altLang="en-US" sz="3600" dirty="0">
                <a:solidFill>
                  <a:schemeClr val="tx1"/>
                </a:solidFill>
              </a:rPr>
              <a:t>以用 </a:t>
            </a:r>
            <a:r>
              <a:rPr lang="en-US" altLang="zh-TW" sz="3600" dirty="0">
                <a:solidFill>
                  <a:schemeClr val="tx1"/>
                </a:solidFill>
              </a:rPr>
              <a:t>$(</a:t>
            </a:r>
            <a:r>
              <a:rPr lang="zh-TW" altLang="en-US" sz="3600" dirty="0">
                <a:solidFill>
                  <a:schemeClr val="tx1"/>
                </a:solidFill>
              </a:rPr>
              <a:t>命令式</a:t>
            </a:r>
            <a:r>
              <a:rPr lang="en-US" altLang="zh-TW" sz="3600" dirty="0">
                <a:solidFill>
                  <a:schemeClr val="tx1"/>
                </a:solidFill>
              </a:rPr>
              <a:t>)</a:t>
            </a:r>
            <a:r>
              <a:rPr lang="zh-TW" altLang="en-US" sz="3600" dirty="0">
                <a:solidFill>
                  <a:schemeClr val="tx1"/>
                </a:solidFill>
              </a:rPr>
              <a:t> 來呼叫該命令式成功執行後顯示</a:t>
            </a:r>
            <a:r>
              <a:rPr lang="zh-TW" altLang="en-US" sz="3600">
                <a:solidFill>
                  <a:schemeClr val="tx1"/>
                </a:solidFill>
              </a:rPr>
              <a:t>的</a:t>
            </a:r>
            <a:r>
              <a:rPr lang="zh-TW" altLang="en-US" sz="3600" smtClean="0">
                <a:solidFill>
                  <a:schemeClr val="tx1"/>
                </a:solidFill>
              </a:rPr>
              <a:t>資訊</a:t>
            </a:r>
            <a:endParaRPr lang="en-US" altLang="zh-TW" sz="3600" smtClean="0">
              <a:solidFill>
                <a:schemeClr val="tx1"/>
              </a:solidFill>
            </a:endParaRPr>
          </a:p>
          <a:p>
            <a:r>
              <a:rPr lang="zh-TW" altLang="en-US" sz="3600">
                <a:solidFill>
                  <a:schemeClr val="tx1"/>
                </a:solidFill>
              </a:rPr>
              <a:t>在一串指令中，還需要藉由其他的指令提供的資訊，指令先執行：使用 </a:t>
            </a:r>
            <a:r>
              <a:rPr lang="en-US" altLang="zh-TW" sz="3600">
                <a:solidFill>
                  <a:schemeClr val="tx1"/>
                </a:solidFill>
              </a:rPr>
              <a:t>quote 『 ` command` 』</a:t>
            </a:r>
            <a:r>
              <a:rPr lang="zh-TW" altLang="en-US" sz="3600">
                <a:solidFill>
                  <a:schemeClr val="tx1"/>
                </a:solidFill>
              </a:rPr>
              <a:t>，符號 </a:t>
            </a:r>
            <a:r>
              <a:rPr lang="en-US" altLang="zh-TW" sz="3600">
                <a:solidFill>
                  <a:schemeClr val="tx1"/>
                </a:solidFill>
              </a:rPr>
              <a:t>` </a:t>
            </a:r>
            <a:r>
              <a:rPr lang="zh-TW" altLang="en-US" sz="3600">
                <a:solidFill>
                  <a:schemeClr val="tx1"/>
                </a:solidFill>
              </a:rPr>
              <a:t>是鍵盤上方的數字鍵 </a:t>
            </a:r>
            <a:r>
              <a:rPr lang="en-US" altLang="zh-TW" sz="3600">
                <a:solidFill>
                  <a:schemeClr val="tx1"/>
                </a:solidFill>
              </a:rPr>
              <a:t>1 </a:t>
            </a:r>
            <a:r>
              <a:rPr lang="zh-TW" altLang="en-US" sz="3600">
                <a:solidFill>
                  <a:schemeClr val="tx1"/>
                </a:solidFill>
              </a:rPr>
              <a:t>左邊那個按鍵，而不是單引號</a:t>
            </a:r>
            <a:r>
              <a:rPr lang="zh-TW" altLang="en-US" sz="3600" smtClean="0">
                <a:solidFill>
                  <a:schemeClr val="tx1"/>
                </a:solidFill>
              </a:rPr>
              <a:t>。</a:t>
            </a:r>
            <a:endParaRPr lang="en-US" altLang="zh-TW" sz="3600" smtClean="0">
              <a:solidFill>
                <a:schemeClr val="tx1"/>
              </a:solidFill>
            </a:endParaRPr>
          </a:p>
          <a:p>
            <a:r>
              <a:rPr lang="zh-TW" altLang="en-US" sz="3600">
                <a:solidFill>
                  <a:schemeClr val="tx1"/>
                </a:solidFill>
              </a:rPr>
              <a:t>使用 </a:t>
            </a:r>
            <a:r>
              <a:rPr lang="en-US" altLang="zh-TW" sz="3600">
                <a:solidFill>
                  <a:schemeClr val="tx1"/>
                </a:solidFill>
              </a:rPr>
              <a:t>$(command) </a:t>
            </a:r>
            <a:r>
              <a:rPr lang="zh-TW" altLang="en-US" sz="3600">
                <a:solidFill>
                  <a:schemeClr val="tx1"/>
                </a:solidFill>
              </a:rPr>
              <a:t>一樣可以先執行 </a:t>
            </a:r>
            <a:r>
              <a:rPr lang="en-US" altLang="zh-TW" sz="3600">
                <a:solidFill>
                  <a:schemeClr val="tx1"/>
                </a:solidFill>
              </a:rPr>
              <a:t>command</a:t>
            </a:r>
            <a:r>
              <a:rPr lang="zh-TW" altLang="en-US" sz="3600">
                <a:solidFill>
                  <a:schemeClr val="tx1"/>
                </a:solidFill>
              </a:rPr>
              <a:t>，取得</a:t>
            </a:r>
            <a:r>
              <a:rPr lang="zh-TW" altLang="en-US" sz="3600" smtClean="0">
                <a:solidFill>
                  <a:schemeClr val="tx1"/>
                </a:solidFill>
              </a:rPr>
              <a:t>結果</a:t>
            </a:r>
            <a:endParaRPr lang="en-US" altLang="zh-TW" sz="3600" smtClean="0">
              <a:solidFill>
                <a:schemeClr val="tx1"/>
              </a:solidFill>
            </a:endParaRPr>
          </a:p>
          <a:p>
            <a:pPr marL="457200" indent="-457200">
              <a:buFont typeface="Arial" panose="020B0604020202020204" pitchFamily="34" charset="0"/>
              <a:buChar char="•"/>
            </a:pPr>
            <a:r>
              <a:rPr lang="zh-TW" altLang="en-US" sz="3600">
                <a:solidFill>
                  <a:schemeClr val="tx1"/>
                </a:solidFill>
              </a:rPr>
              <a:t>變數需要在其他子程序執行，</a:t>
            </a:r>
            <a:endParaRPr lang="en-US" altLang="zh-TW" sz="3600">
              <a:solidFill>
                <a:schemeClr val="tx1"/>
              </a:solidFill>
            </a:endParaRPr>
          </a:p>
          <a:p>
            <a:r>
              <a:rPr lang="zh-TW" altLang="en-US" sz="3600">
                <a:solidFill>
                  <a:schemeClr val="tx1"/>
                </a:solidFill>
              </a:rPr>
              <a:t>則需要以 </a:t>
            </a:r>
            <a:r>
              <a:rPr lang="en-US" altLang="zh-TW" sz="3600">
                <a:solidFill>
                  <a:schemeClr val="tx1"/>
                </a:solidFill>
              </a:rPr>
              <a:t>export </a:t>
            </a:r>
            <a:r>
              <a:rPr lang="zh-TW" altLang="en-US" sz="3600">
                <a:solidFill>
                  <a:schemeClr val="tx1"/>
                </a:solidFill>
              </a:rPr>
              <a:t>來使變數變成環境變數：</a:t>
            </a:r>
            <a:r>
              <a:rPr lang="zh-TW" altLang="en-US" sz="6000">
                <a:solidFill>
                  <a:schemeClr val="tx1"/>
                </a:solidFill>
              </a:rPr>
              <a:t/>
            </a:r>
            <a:br>
              <a:rPr lang="zh-TW" altLang="en-US" sz="6000">
                <a:solidFill>
                  <a:schemeClr val="tx1"/>
                </a:solidFill>
              </a:rPr>
            </a:br>
            <a:r>
              <a:rPr lang="en-US" altLang="zh-TW" sz="3600">
                <a:solidFill>
                  <a:schemeClr val="tx1"/>
                </a:solidFill>
              </a:rPr>
              <a:t>『export PROJECT_NAME="Kong"』</a:t>
            </a:r>
            <a:endParaRPr lang="en-US" altLang="zh-TW" sz="6000">
              <a:solidFill>
                <a:schemeClr val="tx1"/>
              </a:solidFill>
              <a:latin typeface="Calibri" panose="020F0502020204030204" pitchFamily="34" charset="0"/>
              <a:ea typeface="細明體" panose="02020509000000000000" pitchFamily="49" charset="-120"/>
              <a:cs typeface="新細明體" panose="02020500000000000000" pitchFamily="18" charset="-120"/>
            </a:endParaRPr>
          </a:p>
          <a:p>
            <a:endParaRPr lang="zh-TW" altLang="en-US" sz="3600" dirty="0">
              <a:solidFill>
                <a:schemeClr val="tx1"/>
              </a:solidFill>
            </a:endParaRPr>
          </a:p>
        </p:txBody>
      </p:sp>
      <p:sp>
        <p:nvSpPr>
          <p:cNvPr id="4" name="投影片編號版面配置區 3"/>
          <p:cNvSpPr>
            <a:spLocks noGrp="1"/>
          </p:cNvSpPr>
          <p:nvPr>
            <p:ph type="sldNum" sz="quarter" idx="12"/>
          </p:nvPr>
        </p:nvSpPr>
        <p:spPr/>
        <p:txBody>
          <a:bodyPr/>
          <a:lstStyle/>
          <a:p>
            <a:fld id="{04986C1D-BC5A-47AF-9512-E24BC5EE561F}" type="slidenum">
              <a:rPr lang="zh-TW" altLang="en-US" smtClean="0"/>
              <a:t>17</a:t>
            </a:fld>
            <a:endParaRPr lang="zh-TW" altLang="en-US"/>
          </a:p>
        </p:txBody>
      </p:sp>
    </p:spTree>
    <p:extLst>
      <p:ext uri="{BB962C8B-B14F-4D97-AF65-F5344CB8AC3E}">
        <p14:creationId xmlns:p14="http://schemas.microsoft.com/office/powerpoint/2010/main" val="1007080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297723" y="1863970"/>
            <a:ext cx="7683514" cy="4031873"/>
          </a:xfrm>
          <a:prstGeom prst="rect">
            <a:avLst/>
          </a:prstGeom>
          <a:noFill/>
        </p:spPr>
        <p:txBody>
          <a:bodyPr wrap="none" rtlCol="0">
            <a:spAutoFit/>
          </a:bodyPr>
          <a:lstStyle/>
          <a:p>
            <a:pPr>
              <a:defRPr b="0">
                <a:solidFill>
                  <a:srgbClr val="C00000"/>
                </a:solidFill>
                <a:latin typeface="標楷體"/>
                <a:ea typeface="標楷體"/>
                <a:cs typeface="標楷體"/>
                <a:sym typeface="標楷體"/>
              </a:defRPr>
            </a:pPr>
            <a:r>
              <a:rPr lang="en-US" altLang="zh-TW" sz="3200">
                <a:solidFill>
                  <a:srgbClr val="FF00FF"/>
                </a:solidFill>
                <a:latin typeface="Verdana"/>
                <a:ea typeface="Verdana"/>
                <a:cs typeface="Verdana"/>
                <a:sym typeface="Verdana"/>
              </a:rPr>
              <a:t>{}</a:t>
            </a:r>
            <a:r>
              <a:rPr lang="zh-TW" altLang="en-US" sz="3200">
                <a:latin typeface="Verdana"/>
                <a:ea typeface="Verdana"/>
                <a:cs typeface="Verdana"/>
                <a:sym typeface="Verdana"/>
              </a:rPr>
              <a:t>：</a:t>
            </a:r>
            <a:r>
              <a:rPr lang="zh-TW" altLang="en-US" sz="3200"/>
              <a:t>針對字串做置換、擷取處理、正規化</a:t>
            </a:r>
          </a:p>
          <a:p>
            <a:pPr>
              <a:defRPr b="0">
                <a:solidFill>
                  <a:srgbClr val="C00000"/>
                </a:solidFill>
                <a:latin typeface="標楷體"/>
                <a:ea typeface="標楷體"/>
                <a:cs typeface="標楷體"/>
                <a:sym typeface="標楷體"/>
              </a:defRPr>
            </a:pPr>
            <a:endParaRPr lang="zh-TW" altLang="en-US" sz="3200"/>
          </a:p>
          <a:p>
            <a:pPr>
              <a:defRPr b="0">
                <a:solidFill>
                  <a:srgbClr val="C00000"/>
                </a:solidFill>
                <a:latin typeface="標楷體"/>
                <a:ea typeface="標楷體"/>
                <a:cs typeface="標楷體"/>
                <a:sym typeface="標楷體"/>
              </a:defRPr>
            </a:pPr>
            <a:r>
              <a:rPr lang="en-US" altLang="zh-TW" sz="3200">
                <a:solidFill>
                  <a:srgbClr val="FF00FF"/>
                </a:solidFill>
                <a:latin typeface="Verdana"/>
                <a:ea typeface="Verdana"/>
                <a:cs typeface="Verdana"/>
                <a:sym typeface="Verdana"/>
              </a:rPr>
              <a:t>[]</a:t>
            </a:r>
            <a:r>
              <a:rPr lang="zh-TW" altLang="en-US" sz="3200">
                <a:latin typeface="Verdana"/>
                <a:ea typeface="Verdana"/>
                <a:cs typeface="Verdana"/>
                <a:sym typeface="Verdana"/>
              </a:rPr>
              <a:t> </a:t>
            </a:r>
            <a:r>
              <a:rPr lang="en-US" altLang="zh-TW" sz="3200">
                <a:latin typeface="Verdana"/>
                <a:ea typeface="Verdana"/>
                <a:cs typeface="Verdana"/>
                <a:sym typeface="Verdana"/>
              </a:rPr>
              <a:t>: </a:t>
            </a:r>
            <a:r>
              <a:rPr lang="zh-TW" altLang="en-US" sz="3200"/>
              <a:t>條件式處理</a:t>
            </a:r>
          </a:p>
          <a:p>
            <a:pPr>
              <a:defRPr b="0">
                <a:solidFill>
                  <a:srgbClr val="C00000"/>
                </a:solidFill>
                <a:latin typeface="標楷體"/>
                <a:ea typeface="標楷體"/>
                <a:cs typeface="標楷體"/>
                <a:sym typeface="標楷體"/>
              </a:defRPr>
            </a:pPr>
            <a:endParaRPr lang="zh-TW" altLang="en-US" sz="3200"/>
          </a:p>
          <a:p>
            <a:pPr>
              <a:defRPr b="0">
                <a:solidFill>
                  <a:srgbClr val="C00000"/>
                </a:solidFill>
                <a:latin typeface="標楷體"/>
                <a:ea typeface="標楷體"/>
                <a:cs typeface="標楷體"/>
                <a:sym typeface="標楷體"/>
              </a:defRPr>
            </a:pPr>
            <a:r>
              <a:rPr lang="en-US" altLang="zh-TW" sz="3200">
                <a:solidFill>
                  <a:srgbClr val="FF00FF"/>
                </a:solidFill>
                <a:latin typeface="Verdana"/>
                <a:ea typeface="Verdana"/>
                <a:cs typeface="Verdana"/>
                <a:sym typeface="Verdana"/>
              </a:rPr>
              <a:t>()</a:t>
            </a:r>
            <a:r>
              <a:rPr lang="zh-TW" altLang="en-US" sz="3200">
                <a:latin typeface="Verdana"/>
                <a:ea typeface="Verdana"/>
                <a:cs typeface="Verdana"/>
                <a:sym typeface="Verdana"/>
              </a:rPr>
              <a:t> </a:t>
            </a:r>
            <a:r>
              <a:rPr lang="en-US" altLang="zh-TW" sz="3200">
                <a:latin typeface="Verdana"/>
                <a:ea typeface="Verdana"/>
                <a:cs typeface="Verdana"/>
                <a:sym typeface="Verdana"/>
              </a:rPr>
              <a:t>: </a:t>
            </a:r>
            <a:r>
              <a:rPr lang="zh-TW" altLang="en-US" sz="3200"/>
              <a:t>代表收納命令處理後的字串</a:t>
            </a:r>
          </a:p>
          <a:p>
            <a:pPr>
              <a:defRPr b="0">
                <a:solidFill>
                  <a:srgbClr val="C00000"/>
                </a:solidFill>
                <a:latin typeface="標楷體"/>
                <a:ea typeface="標楷體"/>
                <a:cs typeface="標楷體"/>
                <a:sym typeface="標楷體"/>
              </a:defRPr>
            </a:pPr>
            <a:endParaRPr lang="zh-TW" altLang="en-US" sz="3200"/>
          </a:p>
          <a:p>
            <a:pPr>
              <a:defRPr b="0">
                <a:solidFill>
                  <a:srgbClr val="C00000"/>
                </a:solidFill>
                <a:latin typeface="標楷體"/>
                <a:ea typeface="標楷體"/>
                <a:cs typeface="標楷體"/>
                <a:sym typeface="標楷體"/>
              </a:defRPr>
            </a:pPr>
            <a:r>
              <a:rPr lang="en-US" altLang="zh-TW" sz="3200">
                <a:solidFill>
                  <a:srgbClr val="FF00FF"/>
                </a:solidFill>
                <a:latin typeface="Verdana"/>
                <a:ea typeface="Verdana"/>
                <a:cs typeface="Verdana"/>
                <a:sym typeface="Verdana"/>
              </a:rPr>
              <a:t>(( )) </a:t>
            </a:r>
            <a:r>
              <a:rPr lang="en-US" altLang="zh-TW" sz="3200">
                <a:latin typeface="Verdana"/>
                <a:ea typeface="Verdana"/>
                <a:cs typeface="Verdana"/>
                <a:sym typeface="Verdana"/>
              </a:rPr>
              <a:t>: </a:t>
            </a:r>
            <a:r>
              <a:rPr lang="zh-TW" altLang="en-US" sz="3200"/>
              <a:t>第二個括號代表運算處理</a:t>
            </a:r>
          </a:p>
          <a:p>
            <a:endParaRPr lang="zh-TW" altLang="en-US" sz="3200"/>
          </a:p>
        </p:txBody>
      </p:sp>
      <p:sp>
        <p:nvSpPr>
          <p:cNvPr id="3" name="文字方塊 2"/>
          <p:cNvSpPr txBox="1"/>
          <p:nvPr/>
        </p:nvSpPr>
        <p:spPr>
          <a:xfrm>
            <a:off x="2614246" y="609600"/>
            <a:ext cx="6389891" cy="769441"/>
          </a:xfrm>
          <a:prstGeom prst="rect">
            <a:avLst/>
          </a:prstGeom>
          <a:noFill/>
        </p:spPr>
        <p:txBody>
          <a:bodyPr wrap="none" rtlCol="0">
            <a:spAutoFit/>
          </a:bodyPr>
          <a:lstStyle/>
          <a:p>
            <a:r>
              <a:rPr lang="en-US" altLang="zh-TW" sz="4000" b="1">
                <a:latin typeface="Verdana"/>
                <a:ea typeface="Verdana"/>
                <a:cs typeface="Verdana"/>
                <a:sym typeface="Verdana"/>
              </a:rPr>
              <a:t>Linux</a:t>
            </a:r>
            <a:r>
              <a:rPr lang="zh-TW" altLang="en-US" sz="4000"/>
              <a:t> </a:t>
            </a:r>
            <a:r>
              <a:rPr lang="zh-TW" altLang="en-US" sz="4400"/>
              <a:t>重要資料處理命令</a:t>
            </a:r>
          </a:p>
        </p:txBody>
      </p:sp>
    </p:spTree>
    <p:extLst>
      <p:ext uri="{BB962C8B-B14F-4D97-AF65-F5344CB8AC3E}">
        <p14:creationId xmlns:p14="http://schemas.microsoft.com/office/powerpoint/2010/main" val="266910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邏輯</a:t>
            </a:r>
            <a:r>
              <a:rPr lang="zh-TW" altLang="en-US" dirty="0" smtClean="0"/>
              <a:t>標籤</a:t>
            </a:r>
            <a:endParaRPr lang="zh-TW" altLang="en-US" dirty="0"/>
          </a:p>
        </p:txBody>
      </p:sp>
      <p:sp>
        <p:nvSpPr>
          <p:cNvPr id="8" name="文字版面配置區 7"/>
          <p:cNvSpPr>
            <a:spLocks noGrp="1"/>
          </p:cNvSpPr>
          <p:nvPr>
            <p:ph type="body" sz="quarter" idx="1"/>
          </p:nvPr>
        </p:nvSpPr>
        <p:spPr/>
        <p:txBody>
          <a:bodyPr/>
          <a:lstStyle/>
          <a:p>
            <a:endParaRPr lang="zh-TW" altLang="en-US"/>
          </a:p>
        </p:txBody>
      </p:sp>
    </p:spTree>
    <p:extLst>
      <p:ext uri="{BB962C8B-B14F-4D97-AF65-F5344CB8AC3E}">
        <p14:creationId xmlns:p14="http://schemas.microsoft.com/office/powerpoint/2010/main" val="76383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文字方塊 2"/>
          <p:cNvSpPr txBox="1"/>
          <p:nvPr/>
        </p:nvSpPr>
        <p:spPr>
          <a:xfrm>
            <a:off x="3271321" y="1747838"/>
            <a:ext cx="542552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5400">
                <a:solidFill>
                  <a:srgbClr val="C00000"/>
                </a:solidFill>
                <a:latin typeface="標楷體"/>
                <a:ea typeface="標楷體"/>
                <a:cs typeface="標楷體"/>
                <a:sym typeface="標楷體"/>
              </a:defRPr>
            </a:pPr>
            <a:r>
              <a:rPr kumimoji="0" sz="5400" b="0" i="0" u="none" strike="noStrike" kern="1200" cap="none" spc="0" normalizeH="0" baseline="0" noProof="0" dirty="0" err="1">
                <a:ln>
                  <a:noFill/>
                </a:ln>
                <a:solidFill>
                  <a:srgbClr val="C00000"/>
                </a:solidFill>
                <a:effectLst/>
                <a:uLnTx/>
                <a:uFillTx/>
                <a:latin typeface="標楷體"/>
                <a:ea typeface="標楷體"/>
                <a:sym typeface="標楷體"/>
              </a:rPr>
              <a:t>認識</a:t>
            </a:r>
            <a:r>
              <a:rPr kumimoji="0" sz="5400" b="0" i="0" u="none" strike="noStrike" kern="1200" cap="none" spc="0" normalizeH="0" baseline="0" noProof="0" dirty="0">
                <a:ln>
                  <a:noFill/>
                </a:ln>
                <a:solidFill>
                  <a:srgbClr val="C00000"/>
                </a:solidFill>
                <a:effectLst/>
                <a:uLnTx/>
                <a:uFillTx/>
                <a:latin typeface="標楷體"/>
                <a:ea typeface="標楷體"/>
                <a:sym typeface="標楷體"/>
              </a:rPr>
              <a:t> </a:t>
            </a:r>
            <a:r>
              <a:rPr kumimoji="0" sz="4800" b="1" i="0" u="none" strike="noStrike" kern="1200" cap="none" spc="0" normalizeH="0" baseline="0" noProof="0" dirty="0">
                <a:ln>
                  <a:noFill/>
                </a:ln>
                <a:solidFill>
                  <a:srgbClr val="C00000"/>
                </a:solidFill>
                <a:effectLst/>
                <a:uLnTx/>
                <a:uFillTx/>
                <a:latin typeface="Verdana"/>
                <a:ea typeface="Verdana"/>
                <a:cs typeface="Verdana"/>
                <a:sym typeface="Verdana"/>
              </a:rPr>
              <a:t>Bash Shell</a:t>
            </a:r>
          </a:p>
        </p:txBody>
      </p:sp>
      <p:sp>
        <p:nvSpPr>
          <p:cNvPr id="566" name="矩形 5"/>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normAutofit/>
          </a:bodyPr>
          <a:lstStyle>
            <a:lvl1pPr algn="l">
              <a:defRPr>
                <a:latin typeface="Verdana"/>
                <a:ea typeface="Verdana"/>
                <a:cs typeface="Verdana"/>
                <a:sym typeface="Verdan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prstClr val="black">
                    <a:tint val="75000"/>
                  </a:prstClr>
                </a:solidFill>
                <a:effectLst/>
                <a:uLnTx/>
                <a:uFillTx/>
                <a:latin typeface="Verdana"/>
                <a:ea typeface="Verdana"/>
                <a:sym typeface="Verdana"/>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sz="1200" b="0" i="0" u="none" strike="noStrike" kern="1200" cap="none" spc="0" normalizeH="0" baseline="0" noProof="0">
              <a:ln>
                <a:noFill/>
              </a:ln>
              <a:solidFill>
                <a:prstClr val="black">
                  <a:tint val="75000"/>
                </a:prstClr>
              </a:solidFill>
              <a:effectLst/>
              <a:uLnTx/>
              <a:uFillTx/>
              <a:latin typeface="Verdana"/>
              <a:ea typeface="Verdana"/>
              <a:sym typeface="Verdana"/>
            </a:endParaRPr>
          </a:p>
        </p:txBody>
      </p:sp>
      <p:pic>
        <p:nvPicPr>
          <p:cNvPr id="565" name="Picture 6" descr="Picture 6"/>
          <p:cNvPicPr>
            <a:picLocks noChangeAspect="1"/>
          </p:cNvPicPr>
          <p:nvPr/>
        </p:nvPicPr>
        <p:blipFill>
          <a:blip r:embed="rId3">
            <a:extLst/>
          </a:blip>
          <a:stretch>
            <a:fillRect/>
          </a:stretch>
        </p:blipFill>
        <p:spPr>
          <a:xfrm>
            <a:off x="4594225" y="2962275"/>
            <a:ext cx="2779714" cy="2779714"/>
          </a:xfrm>
          <a:prstGeom prst="rect">
            <a:avLst/>
          </a:prstGeom>
          <a:ln w="12700">
            <a:miter lim="400000"/>
          </a:ln>
        </p:spPr>
      </p:pic>
    </p:spTree>
    <p:extLst>
      <p:ext uri="{BB962C8B-B14F-4D97-AF65-F5344CB8AC3E}">
        <p14:creationId xmlns:p14="http://schemas.microsoft.com/office/powerpoint/2010/main" val="121134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673300027"/>
              </p:ext>
            </p:extLst>
          </p:nvPr>
        </p:nvGraphicFramePr>
        <p:xfrm>
          <a:off x="527538" y="492372"/>
          <a:ext cx="10550770" cy="5552570"/>
        </p:xfrm>
        <a:graphic>
          <a:graphicData uri="http://schemas.openxmlformats.org/drawingml/2006/table">
            <a:tbl>
              <a:tblPr firstRow="1" bandRow="1">
                <a:tableStyleId>{5C22544A-7EE6-4342-B048-85BDC9FD1C3A}</a:tableStyleId>
              </a:tblPr>
              <a:tblGrid>
                <a:gridCol w="2782485">
                  <a:extLst>
                    <a:ext uri="{9D8B030D-6E8A-4147-A177-3AD203B41FA5}">
                      <a16:colId xmlns:a16="http://schemas.microsoft.com/office/drawing/2014/main" val="1664461557"/>
                    </a:ext>
                  </a:extLst>
                </a:gridCol>
                <a:gridCol w="7768285">
                  <a:extLst>
                    <a:ext uri="{9D8B030D-6E8A-4147-A177-3AD203B41FA5}">
                      <a16:colId xmlns:a16="http://schemas.microsoft.com/office/drawing/2014/main" val="2180954729"/>
                    </a:ext>
                  </a:extLst>
                </a:gridCol>
              </a:tblGrid>
              <a:tr h="614810">
                <a:tc>
                  <a:txBody>
                    <a:bodyPr/>
                    <a:lstStyle/>
                    <a:p>
                      <a:pPr algn="l"/>
                      <a:r>
                        <a:rPr lang="zh-TW" altLang="en-US" sz="2100" dirty="0"/>
                        <a:t>邏輯標籤</a:t>
                      </a:r>
                    </a:p>
                  </a:txBody>
                  <a:tcPr marL="68580" marR="68580" marT="34290" marB="34290" anchor="ctr"/>
                </a:tc>
                <a:tc>
                  <a:txBody>
                    <a:bodyPr/>
                    <a:lstStyle/>
                    <a:p>
                      <a:pPr algn="l"/>
                      <a:r>
                        <a:rPr lang="zh-TW" altLang="en-US" sz="3200" dirty="0"/>
                        <a:t>表示意思</a:t>
                      </a:r>
                    </a:p>
                  </a:txBody>
                  <a:tcPr marL="68580" marR="68580" marT="34290" marB="34290" anchor="ctr"/>
                </a:tc>
                <a:extLst>
                  <a:ext uri="{0D108BD9-81ED-4DB2-BD59-A6C34878D82A}">
                    <a16:rowId xmlns:a16="http://schemas.microsoft.com/office/drawing/2014/main" val="2083402539"/>
                  </a:ext>
                </a:extLst>
              </a:tr>
              <a:tr h="614810">
                <a:tc>
                  <a:txBody>
                    <a:bodyPr/>
                    <a:lstStyle/>
                    <a:p>
                      <a:pPr algn="l"/>
                      <a:r>
                        <a:rPr lang="en-US" altLang="zh-TW" sz="3600">
                          <a:solidFill>
                            <a:schemeClr val="tx1"/>
                          </a:solidFill>
                        </a:rPr>
                        <a:t>1.</a:t>
                      </a:r>
                    </a:p>
                  </a:txBody>
                  <a:tcPr marL="68580" marR="68580" marT="34290" marB="34290" anchor="ctr"/>
                </a:tc>
                <a:tc>
                  <a:txBody>
                    <a:bodyPr/>
                    <a:lstStyle/>
                    <a:p>
                      <a:pPr algn="l"/>
                      <a:r>
                        <a:rPr lang="zh-TW" altLang="en-US" sz="3200" dirty="0"/>
                        <a:t>關於檔案與目錄的偵測邏輯標籤！</a:t>
                      </a:r>
                    </a:p>
                  </a:txBody>
                  <a:tcPr marL="68580" marR="68580" marT="34290" marB="34290" anchor="ctr"/>
                </a:tc>
                <a:extLst>
                  <a:ext uri="{0D108BD9-81ED-4DB2-BD59-A6C34878D82A}">
                    <a16:rowId xmlns:a16="http://schemas.microsoft.com/office/drawing/2014/main" val="1842416684"/>
                  </a:ext>
                </a:extLst>
              </a:tr>
              <a:tr h="614810">
                <a:tc>
                  <a:txBody>
                    <a:bodyPr/>
                    <a:lstStyle/>
                    <a:p>
                      <a:pPr algn="l"/>
                      <a:r>
                        <a:rPr lang="en-US" sz="3600">
                          <a:solidFill>
                            <a:schemeClr val="tx1"/>
                          </a:solidFill>
                          <a:latin typeface="細明體" panose="02020509000000000000" pitchFamily="49" charset="-120"/>
                          <a:ea typeface="細明體" panose="02020509000000000000" pitchFamily="49" charset="-120"/>
                        </a:rPr>
                        <a:t>-f</a:t>
                      </a:r>
                      <a:endParaRPr lang="en-US" sz="3600">
                        <a:solidFill>
                          <a:schemeClr val="tx1"/>
                        </a:solidFill>
                      </a:endParaRPr>
                    </a:p>
                  </a:txBody>
                  <a:tcPr marL="68580" marR="68580" marT="34290" marB="34290" anchor="ctr"/>
                </a:tc>
                <a:tc>
                  <a:txBody>
                    <a:bodyPr/>
                    <a:lstStyle/>
                    <a:p>
                      <a:pPr algn="l"/>
                      <a:r>
                        <a:rPr lang="zh-TW" altLang="en-US" sz="3200">
                          <a:latin typeface="細明體" panose="02020509000000000000" pitchFamily="49" charset="-120"/>
                          <a:ea typeface="細明體" panose="02020509000000000000" pitchFamily="49" charset="-120"/>
                        </a:rPr>
                        <a:t>常用！偵測</a:t>
                      </a:r>
                      <a:r>
                        <a:rPr lang="en-US" altLang="zh-TW" sz="3200">
                          <a:latin typeface="細明體" panose="02020509000000000000" pitchFamily="49" charset="-120"/>
                          <a:ea typeface="細明體" panose="02020509000000000000" pitchFamily="49" charset="-120"/>
                        </a:rPr>
                        <a:t>『</a:t>
                      </a:r>
                      <a:r>
                        <a:rPr lang="zh-TW" altLang="en-US" sz="3200">
                          <a:latin typeface="細明體" panose="02020509000000000000" pitchFamily="49" charset="-120"/>
                          <a:ea typeface="細明體" panose="02020509000000000000" pitchFamily="49" charset="-120"/>
                        </a:rPr>
                        <a:t>檔案</a:t>
                      </a:r>
                      <a:r>
                        <a:rPr lang="en-US" altLang="zh-TW" sz="3200">
                          <a:latin typeface="細明體" panose="02020509000000000000" pitchFamily="49" charset="-120"/>
                          <a:ea typeface="細明體" panose="02020509000000000000" pitchFamily="49" charset="-120"/>
                        </a:rPr>
                        <a:t>』</a:t>
                      </a:r>
                      <a:r>
                        <a:rPr lang="zh-TW" altLang="en-US" sz="3200">
                          <a:latin typeface="細明體" panose="02020509000000000000" pitchFamily="49" charset="-120"/>
                          <a:ea typeface="細明體" panose="02020509000000000000" pitchFamily="49" charset="-120"/>
                        </a:rPr>
                        <a:t>是否存在</a:t>
                      </a:r>
                      <a:endParaRPr lang="zh-TW" altLang="en-US" sz="3200"/>
                    </a:p>
                  </a:txBody>
                  <a:tcPr marL="68580" marR="68580" marT="34290" marB="34290" anchor="ctr"/>
                </a:tc>
                <a:extLst>
                  <a:ext uri="{0D108BD9-81ED-4DB2-BD59-A6C34878D82A}">
                    <a16:rowId xmlns:a16="http://schemas.microsoft.com/office/drawing/2014/main" val="2991929529"/>
                  </a:ext>
                </a:extLst>
              </a:tr>
              <a:tr h="614810">
                <a:tc>
                  <a:txBody>
                    <a:bodyPr/>
                    <a:lstStyle/>
                    <a:p>
                      <a:pPr algn="l"/>
                      <a:r>
                        <a:rPr lang="en-US" sz="3600">
                          <a:solidFill>
                            <a:schemeClr val="tx1"/>
                          </a:solidFill>
                        </a:rPr>
                        <a:t>-d</a:t>
                      </a:r>
                    </a:p>
                  </a:txBody>
                  <a:tcPr marL="68580" marR="68580" marT="34290" marB="34290" anchor="ctr"/>
                </a:tc>
                <a:tc>
                  <a:txBody>
                    <a:bodyPr/>
                    <a:lstStyle/>
                    <a:p>
                      <a:pPr algn="l"/>
                      <a:r>
                        <a:rPr lang="zh-TW" altLang="en-US" sz="3200"/>
                        <a:t>常用！偵測</a:t>
                      </a:r>
                      <a:r>
                        <a:rPr lang="en-US" altLang="zh-TW" sz="3200"/>
                        <a:t>『</a:t>
                      </a:r>
                      <a:r>
                        <a:rPr lang="zh-TW" altLang="en-US" sz="3200"/>
                        <a:t>目錄</a:t>
                      </a:r>
                      <a:r>
                        <a:rPr lang="en-US" altLang="zh-TW" sz="3200"/>
                        <a:t>』</a:t>
                      </a:r>
                      <a:r>
                        <a:rPr lang="zh-TW" altLang="en-US" sz="3200"/>
                        <a:t>是否存在</a:t>
                      </a:r>
                    </a:p>
                  </a:txBody>
                  <a:tcPr marL="68580" marR="68580" marT="34290" marB="34290" anchor="ctr"/>
                </a:tc>
                <a:extLst>
                  <a:ext uri="{0D108BD9-81ED-4DB2-BD59-A6C34878D82A}">
                    <a16:rowId xmlns:a16="http://schemas.microsoft.com/office/drawing/2014/main" val="3775469739"/>
                  </a:ext>
                </a:extLst>
              </a:tr>
              <a:tr h="614810">
                <a:tc>
                  <a:txBody>
                    <a:bodyPr/>
                    <a:lstStyle/>
                    <a:p>
                      <a:pPr algn="l"/>
                      <a:r>
                        <a:rPr lang="en-US" sz="3600">
                          <a:solidFill>
                            <a:schemeClr val="tx1"/>
                          </a:solidFill>
                          <a:latin typeface="細明體" panose="02020509000000000000" pitchFamily="49" charset="-120"/>
                          <a:ea typeface="細明體" panose="02020509000000000000" pitchFamily="49" charset="-120"/>
                        </a:rPr>
                        <a:t>-b</a:t>
                      </a:r>
                      <a:endParaRPr lang="en-US" sz="3600">
                        <a:solidFill>
                          <a:schemeClr val="tx1"/>
                        </a:solidFill>
                      </a:endParaRPr>
                    </a:p>
                  </a:txBody>
                  <a:tcPr marL="68580" marR="68580" marT="34290" marB="34290" anchor="ctr"/>
                </a:tc>
                <a:tc>
                  <a:txBody>
                    <a:bodyPr/>
                    <a:lstStyle/>
                    <a:p>
                      <a:pPr algn="l"/>
                      <a:r>
                        <a:rPr lang="zh-TW" altLang="en-US" sz="3200">
                          <a:latin typeface="細明體" panose="02020509000000000000" pitchFamily="49" charset="-120"/>
                          <a:ea typeface="細明體" panose="02020509000000000000" pitchFamily="49" charset="-120"/>
                        </a:rPr>
                        <a:t>偵測是否為一個</a:t>
                      </a:r>
                      <a:r>
                        <a:rPr lang="en-US" altLang="zh-TW" sz="3200">
                          <a:latin typeface="細明體" panose="02020509000000000000" pitchFamily="49" charset="-120"/>
                          <a:ea typeface="細明體" panose="02020509000000000000" pitchFamily="49" charset="-120"/>
                        </a:rPr>
                        <a:t>『 block </a:t>
                      </a:r>
                      <a:r>
                        <a:rPr lang="zh-TW" altLang="en-US" sz="3200">
                          <a:latin typeface="細明體" panose="02020509000000000000" pitchFamily="49" charset="-120"/>
                          <a:ea typeface="細明體" panose="02020509000000000000" pitchFamily="49" charset="-120"/>
                        </a:rPr>
                        <a:t>檔案</a:t>
                      </a:r>
                      <a:r>
                        <a:rPr lang="en-US" altLang="zh-TW" sz="3200">
                          <a:latin typeface="細明體" panose="02020509000000000000" pitchFamily="49" charset="-120"/>
                          <a:ea typeface="細明體" panose="02020509000000000000" pitchFamily="49" charset="-120"/>
                        </a:rPr>
                        <a:t>』</a:t>
                      </a:r>
                      <a:endParaRPr lang="zh-TW" altLang="en-US" sz="3200"/>
                    </a:p>
                  </a:txBody>
                  <a:tcPr marL="68580" marR="68580" marT="34290" marB="34290" anchor="ctr"/>
                </a:tc>
                <a:extLst>
                  <a:ext uri="{0D108BD9-81ED-4DB2-BD59-A6C34878D82A}">
                    <a16:rowId xmlns:a16="http://schemas.microsoft.com/office/drawing/2014/main" val="4099398827"/>
                  </a:ext>
                </a:extLst>
              </a:tr>
              <a:tr h="614810">
                <a:tc>
                  <a:txBody>
                    <a:bodyPr/>
                    <a:lstStyle/>
                    <a:p>
                      <a:pPr algn="l"/>
                      <a:r>
                        <a:rPr lang="en-US" sz="3600">
                          <a:solidFill>
                            <a:schemeClr val="tx1"/>
                          </a:solidFill>
                          <a:latin typeface="細明體" panose="02020509000000000000" pitchFamily="49" charset="-120"/>
                          <a:ea typeface="細明體" panose="02020509000000000000" pitchFamily="49" charset="-120"/>
                        </a:rPr>
                        <a:t>-c</a:t>
                      </a:r>
                      <a:endParaRPr lang="en-US" sz="3600">
                        <a:solidFill>
                          <a:schemeClr val="tx1"/>
                        </a:solidFill>
                      </a:endParaRPr>
                    </a:p>
                  </a:txBody>
                  <a:tcPr marL="68580" marR="68580" marT="34290" marB="34290" anchor="ctr"/>
                </a:tc>
                <a:tc>
                  <a:txBody>
                    <a:bodyPr/>
                    <a:lstStyle/>
                    <a:p>
                      <a:pPr algn="l"/>
                      <a:r>
                        <a:rPr lang="zh-TW" altLang="en-US" sz="3200">
                          <a:latin typeface="細明體" panose="02020509000000000000" pitchFamily="49" charset="-120"/>
                          <a:ea typeface="細明體" panose="02020509000000000000" pitchFamily="49" charset="-120"/>
                        </a:rPr>
                        <a:t>偵測是否為一個</a:t>
                      </a:r>
                      <a:r>
                        <a:rPr lang="en-US" altLang="zh-TW" sz="3200">
                          <a:latin typeface="細明體" panose="02020509000000000000" pitchFamily="49" charset="-120"/>
                          <a:ea typeface="細明體" panose="02020509000000000000" pitchFamily="49" charset="-120"/>
                        </a:rPr>
                        <a:t>『 </a:t>
                      </a:r>
                      <a:r>
                        <a:rPr lang="en-US" sz="3200">
                          <a:latin typeface="細明體" panose="02020509000000000000" pitchFamily="49" charset="-120"/>
                          <a:ea typeface="細明體" panose="02020509000000000000" pitchFamily="49" charset="-120"/>
                        </a:rPr>
                        <a:t>character </a:t>
                      </a:r>
                      <a:r>
                        <a:rPr lang="zh-TW" altLang="en-US" sz="3200">
                          <a:latin typeface="細明體" panose="02020509000000000000" pitchFamily="49" charset="-120"/>
                          <a:ea typeface="細明體" panose="02020509000000000000" pitchFamily="49" charset="-120"/>
                        </a:rPr>
                        <a:t>檔案</a:t>
                      </a:r>
                      <a:r>
                        <a:rPr lang="en-US" altLang="zh-TW" sz="3200">
                          <a:latin typeface="細明體" panose="02020509000000000000" pitchFamily="49" charset="-120"/>
                          <a:ea typeface="細明體" panose="02020509000000000000" pitchFamily="49" charset="-120"/>
                        </a:rPr>
                        <a:t>』</a:t>
                      </a:r>
                      <a:endParaRPr lang="zh-TW" altLang="en-US" sz="3200"/>
                    </a:p>
                  </a:txBody>
                  <a:tcPr marL="68580" marR="68580" marT="34290" marB="34290" anchor="ctr"/>
                </a:tc>
                <a:extLst>
                  <a:ext uri="{0D108BD9-81ED-4DB2-BD59-A6C34878D82A}">
                    <a16:rowId xmlns:a16="http://schemas.microsoft.com/office/drawing/2014/main" val="4196564156"/>
                  </a:ext>
                </a:extLst>
              </a:tr>
              <a:tr h="614810">
                <a:tc>
                  <a:txBody>
                    <a:bodyPr/>
                    <a:lstStyle/>
                    <a:p>
                      <a:pPr algn="l"/>
                      <a:r>
                        <a:rPr lang="en-US" sz="3600">
                          <a:solidFill>
                            <a:schemeClr val="tx1"/>
                          </a:solidFill>
                        </a:rPr>
                        <a:t>-S</a:t>
                      </a:r>
                    </a:p>
                  </a:txBody>
                  <a:tcPr marL="68580" marR="68580" marT="34290" marB="34290" anchor="ctr"/>
                </a:tc>
                <a:tc>
                  <a:txBody>
                    <a:bodyPr/>
                    <a:lstStyle/>
                    <a:p>
                      <a:pPr algn="l"/>
                      <a:r>
                        <a:rPr lang="zh-TW" altLang="en-US" sz="3200"/>
                        <a:t>偵測是否為一個</a:t>
                      </a:r>
                      <a:r>
                        <a:rPr lang="en-US" altLang="zh-TW" sz="3200"/>
                        <a:t>『 socket </a:t>
                      </a:r>
                      <a:r>
                        <a:rPr lang="zh-TW" altLang="en-US" sz="3200"/>
                        <a:t>標籤檔案</a:t>
                      </a:r>
                      <a:r>
                        <a:rPr lang="en-US" altLang="zh-TW" sz="3200"/>
                        <a:t>』</a:t>
                      </a:r>
                    </a:p>
                  </a:txBody>
                  <a:tcPr marL="68580" marR="68580" marT="34290" marB="34290" anchor="ctr"/>
                </a:tc>
                <a:extLst>
                  <a:ext uri="{0D108BD9-81ED-4DB2-BD59-A6C34878D82A}">
                    <a16:rowId xmlns:a16="http://schemas.microsoft.com/office/drawing/2014/main" val="1563588006"/>
                  </a:ext>
                </a:extLst>
              </a:tr>
              <a:tr h="614810">
                <a:tc>
                  <a:txBody>
                    <a:bodyPr/>
                    <a:lstStyle/>
                    <a:p>
                      <a:pPr algn="l"/>
                      <a:r>
                        <a:rPr lang="en-US" sz="3600">
                          <a:solidFill>
                            <a:schemeClr val="tx1"/>
                          </a:solidFill>
                        </a:rPr>
                        <a:t> -L</a:t>
                      </a:r>
                    </a:p>
                  </a:txBody>
                  <a:tcPr marL="68580" marR="68580" marT="34290" marB="34290" anchor="ctr"/>
                </a:tc>
                <a:tc>
                  <a:txBody>
                    <a:bodyPr/>
                    <a:lstStyle/>
                    <a:p>
                      <a:pPr algn="l"/>
                      <a:r>
                        <a:rPr lang="zh-TW" altLang="en-US" sz="3200" dirty="0"/>
                        <a:t>偵測是否為一個</a:t>
                      </a:r>
                      <a:r>
                        <a:rPr lang="en-US" altLang="zh-TW" sz="3200" dirty="0"/>
                        <a:t>『 </a:t>
                      </a:r>
                      <a:r>
                        <a:rPr lang="en-US" sz="3200" dirty="0"/>
                        <a:t>symbolic link </a:t>
                      </a:r>
                      <a:r>
                        <a:rPr lang="zh-TW" altLang="en-US" sz="3200" dirty="0"/>
                        <a:t>的檔案</a:t>
                      </a:r>
                      <a:r>
                        <a:rPr lang="en-US" altLang="zh-TW" sz="3200" dirty="0"/>
                        <a:t>』</a:t>
                      </a:r>
                    </a:p>
                  </a:txBody>
                  <a:tcPr marL="68580" marR="68580" marT="34290" marB="34290" anchor="ctr"/>
                </a:tc>
                <a:extLst>
                  <a:ext uri="{0D108BD9-81ED-4DB2-BD59-A6C34878D82A}">
                    <a16:rowId xmlns:a16="http://schemas.microsoft.com/office/drawing/2014/main" val="2430525133"/>
                  </a:ext>
                </a:extLst>
              </a:tr>
              <a:tr h="614810">
                <a:tc>
                  <a:txBody>
                    <a:bodyPr/>
                    <a:lstStyle/>
                    <a:p>
                      <a:pPr algn="l"/>
                      <a:r>
                        <a:rPr lang="en-US" sz="3600">
                          <a:solidFill>
                            <a:schemeClr val="tx1"/>
                          </a:solidFill>
                        </a:rPr>
                        <a:t> -e</a:t>
                      </a:r>
                    </a:p>
                  </a:txBody>
                  <a:tcPr marL="68580" marR="68580" marT="34290" marB="34290" anchor="ctr"/>
                </a:tc>
                <a:tc>
                  <a:txBody>
                    <a:bodyPr/>
                    <a:lstStyle/>
                    <a:p>
                      <a:pPr algn="l"/>
                      <a:r>
                        <a:rPr lang="zh-TW" altLang="en-US" sz="3200" dirty="0"/>
                        <a:t>偵測</a:t>
                      </a:r>
                      <a:r>
                        <a:rPr lang="en-US" altLang="zh-TW" sz="3200" dirty="0"/>
                        <a:t>『</a:t>
                      </a:r>
                      <a:r>
                        <a:rPr lang="zh-TW" altLang="en-US" sz="3200" dirty="0"/>
                        <a:t>某個東西</a:t>
                      </a:r>
                      <a:r>
                        <a:rPr lang="en-US" altLang="zh-TW" sz="3200" dirty="0"/>
                        <a:t>』</a:t>
                      </a:r>
                      <a:r>
                        <a:rPr lang="zh-TW" altLang="en-US" sz="3200" dirty="0"/>
                        <a:t>是否存在！</a:t>
                      </a:r>
                    </a:p>
                  </a:txBody>
                  <a:tcPr marL="68580" marR="68580" marT="34290" marB="34290" anchor="ctr"/>
                </a:tc>
                <a:extLst>
                  <a:ext uri="{0D108BD9-81ED-4DB2-BD59-A6C34878D82A}">
                    <a16:rowId xmlns:a16="http://schemas.microsoft.com/office/drawing/2014/main" val="3962583967"/>
                  </a:ext>
                </a:extLst>
              </a:tr>
            </a:tbl>
          </a:graphicData>
        </a:graphic>
      </p:graphicFrame>
    </p:spTree>
    <p:extLst>
      <p:ext uri="{BB962C8B-B14F-4D97-AF65-F5344CB8AC3E}">
        <p14:creationId xmlns:p14="http://schemas.microsoft.com/office/powerpoint/2010/main" val="350187748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5612342"/>
              </p:ext>
            </p:extLst>
          </p:nvPr>
        </p:nvGraphicFramePr>
        <p:xfrm>
          <a:off x="1043354" y="656492"/>
          <a:ext cx="10492153" cy="5568462"/>
        </p:xfrm>
        <a:graphic>
          <a:graphicData uri="http://schemas.openxmlformats.org/drawingml/2006/table">
            <a:tbl>
              <a:tblPr firstRow="1" bandRow="1">
                <a:tableStyleId>{5C22544A-7EE6-4342-B048-85BDC9FD1C3A}</a:tableStyleId>
              </a:tblPr>
              <a:tblGrid>
                <a:gridCol w="2086903">
                  <a:extLst>
                    <a:ext uri="{9D8B030D-6E8A-4147-A177-3AD203B41FA5}">
                      <a16:colId xmlns:a16="http://schemas.microsoft.com/office/drawing/2014/main" val="3501423736"/>
                    </a:ext>
                  </a:extLst>
                </a:gridCol>
                <a:gridCol w="8405250">
                  <a:extLst>
                    <a:ext uri="{9D8B030D-6E8A-4147-A177-3AD203B41FA5}">
                      <a16:colId xmlns:a16="http://schemas.microsoft.com/office/drawing/2014/main" val="229825643"/>
                    </a:ext>
                  </a:extLst>
                </a:gridCol>
              </a:tblGrid>
              <a:tr h="745386">
                <a:tc>
                  <a:txBody>
                    <a:bodyPr/>
                    <a:lstStyle/>
                    <a:p>
                      <a:pPr algn="l"/>
                      <a:r>
                        <a:rPr lang="zh-TW" altLang="en-US" sz="3200" dirty="0"/>
                        <a:t>邏輯標籤</a:t>
                      </a:r>
                    </a:p>
                  </a:txBody>
                  <a:tcPr marL="68580" marR="68580" marT="34290" marB="34290" anchor="ctr"/>
                </a:tc>
                <a:tc>
                  <a:txBody>
                    <a:bodyPr/>
                    <a:lstStyle/>
                    <a:p>
                      <a:pPr algn="l"/>
                      <a:r>
                        <a:rPr lang="zh-TW" altLang="en-US" sz="3200" dirty="0"/>
                        <a:t>表示意思</a:t>
                      </a:r>
                    </a:p>
                  </a:txBody>
                  <a:tcPr marL="68580" marR="68580" marT="34290" marB="34290" anchor="ctr"/>
                </a:tc>
                <a:extLst>
                  <a:ext uri="{0D108BD9-81ED-4DB2-BD59-A6C34878D82A}">
                    <a16:rowId xmlns:a16="http://schemas.microsoft.com/office/drawing/2014/main" val="3748271216"/>
                  </a:ext>
                </a:extLst>
              </a:tr>
              <a:tr h="745386">
                <a:tc>
                  <a:txBody>
                    <a:bodyPr/>
                    <a:lstStyle/>
                    <a:p>
                      <a:pPr marL="0" marR="0" indent="0" algn="l" defTabSz="457200" rtl="0" latinLnBrk="0">
                        <a:lnSpc>
                          <a:spcPct val="100000"/>
                        </a:lnSpc>
                        <a:spcBef>
                          <a:spcPts val="0"/>
                        </a:spcBef>
                        <a:spcAft>
                          <a:spcPts val="0"/>
                        </a:spcAft>
                        <a:buClrTx/>
                        <a:buSzTx/>
                        <a:buFontTx/>
                        <a:buNone/>
                        <a:tabLst/>
                      </a:pPr>
                      <a:r>
                        <a:rPr lang="en-US" altLang="zh-TW" sz="3200" b="1" i="0" u="none" strike="noStrike" cap="none" spc="0" baseline="0" dirty="0">
                          <a:solidFill>
                            <a:schemeClr val="tx1"/>
                          </a:solidFill>
                          <a:uFillTx/>
                          <a:latin typeface="+mn-lt"/>
                          <a:ea typeface="+mn-ea"/>
                          <a:cs typeface="+mn-cs"/>
                          <a:sym typeface="Arial Narrow"/>
                        </a:rPr>
                        <a:t>2.</a:t>
                      </a:r>
                    </a:p>
                  </a:txBody>
                  <a:tcPr marL="68580" marR="68580" marT="34290" marB="34290" anchor="ctr"/>
                </a:tc>
                <a:tc>
                  <a:txBody>
                    <a:bodyPr/>
                    <a:lstStyle/>
                    <a:p>
                      <a:pPr marL="0" marR="0" indent="0" algn="l" defTabSz="457200" rtl="0" latinLnBrk="0">
                        <a:lnSpc>
                          <a:spcPct val="100000"/>
                        </a:lnSpc>
                        <a:spcBef>
                          <a:spcPts val="0"/>
                        </a:spcBef>
                        <a:spcAft>
                          <a:spcPts val="0"/>
                        </a:spcAft>
                        <a:buClrTx/>
                        <a:buSzTx/>
                        <a:buFontTx/>
                        <a:buNone/>
                        <a:tabLst/>
                      </a:pPr>
                      <a:r>
                        <a:rPr lang="zh-TW" altLang="en-US" sz="3200" b="1" i="0" u="none" strike="noStrike" cap="none" spc="0" baseline="0" dirty="0">
                          <a:solidFill>
                            <a:schemeClr val="tx1"/>
                          </a:solidFill>
                          <a:uFillTx/>
                          <a:latin typeface="+mn-lt"/>
                          <a:ea typeface="+mn-ea"/>
                          <a:cs typeface="+mn-cs"/>
                          <a:sym typeface="Arial Narrow"/>
                        </a:rPr>
                        <a:t>關於程序的邏輯標籤！</a:t>
                      </a:r>
                    </a:p>
                  </a:txBody>
                  <a:tcPr marL="68580" marR="68580" marT="34290" marB="34290" anchor="ctr"/>
                </a:tc>
                <a:extLst>
                  <a:ext uri="{0D108BD9-81ED-4DB2-BD59-A6C34878D82A}">
                    <a16:rowId xmlns:a16="http://schemas.microsoft.com/office/drawing/2014/main" val="190650621"/>
                  </a:ext>
                </a:extLst>
              </a:tr>
              <a:tr h="1359230">
                <a:tc>
                  <a:txBody>
                    <a:bodyPr/>
                    <a:lstStyle/>
                    <a:p>
                      <a:pPr marL="0" marR="0" indent="0" algn="l" defTabSz="457200" rtl="0" latinLnBrk="0">
                        <a:lnSpc>
                          <a:spcPct val="100000"/>
                        </a:lnSpc>
                        <a:spcBef>
                          <a:spcPts val="0"/>
                        </a:spcBef>
                        <a:spcAft>
                          <a:spcPts val="0"/>
                        </a:spcAft>
                        <a:buClrTx/>
                        <a:buSzTx/>
                        <a:buFontTx/>
                        <a:buNone/>
                        <a:tabLst/>
                      </a:pPr>
                      <a:r>
                        <a:rPr lang="en-US" sz="3200" b="1" i="0" u="none" strike="noStrike" cap="none" spc="0" baseline="0" dirty="0">
                          <a:solidFill>
                            <a:schemeClr val="tx1"/>
                          </a:solidFill>
                          <a:uFillTx/>
                          <a:latin typeface="+mn-lt"/>
                          <a:ea typeface="+mn-ea"/>
                          <a:cs typeface="+mn-cs"/>
                          <a:sym typeface="Arial Narrow"/>
                        </a:rPr>
                        <a:t>-G</a:t>
                      </a:r>
                    </a:p>
                  </a:txBody>
                  <a:tcPr marL="68580" marR="68580" marT="34290" marB="34290" anchor="ctr"/>
                </a:tc>
                <a:tc>
                  <a:txBody>
                    <a:bodyPr/>
                    <a:lstStyle/>
                    <a:p>
                      <a:pPr marL="0" marR="0" indent="0" algn="l" defTabSz="457200" rtl="0" latinLnBrk="0">
                        <a:lnSpc>
                          <a:spcPct val="100000"/>
                        </a:lnSpc>
                        <a:spcBef>
                          <a:spcPts val="0"/>
                        </a:spcBef>
                        <a:spcAft>
                          <a:spcPts val="0"/>
                        </a:spcAft>
                        <a:buClrTx/>
                        <a:buSzTx/>
                        <a:buFontTx/>
                        <a:buNone/>
                        <a:tabLst/>
                      </a:pPr>
                      <a:r>
                        <a:rPr lang="zh-TW" altLang="en-US" sz="3200" b="1" i="0" u="none" strike="noStrike" cap="none" spc="0" baseline="0" dirty="0">
                          <a:solidFill>
                            <a:schemeClr val="tx1"/>
                          </a:solidFill>
                          <a:uFillTx/>
                          <a:latin typeface="+mn-lt"/>
                          <a:ea typeface="+mn-ea"/>
                          <a:cs typeface="+mn-cs"/>
                          <a:sym typeface="Arial Narrow"/>
                        </a:rPr>
                        <a:t>偵測是否由 </a:t>
                      </a:r>
                      <a:r>
                        <a:rPr lang="en-US" altLang="zh-TW" sz="3200" b="1" i="0" u="none" strike="noStrike" cap="none" spc="0" baseline="0" dirty="0">
                          <a:solidFill>
                            <a:schemeClr val="tx1"/>
                          </a:solidFill>
                          <a:uFillTx/>
                          <a:latin typeface="+mn-lt"/>
                          <a:ea typeface="+mn-ea"/>
                          <a:cs typeface="+mn-cs"/>
                          <a:sym typeface="Arial Narrow"/>
                        </a:rPr>
                        <a:t>GID </a:t>
                      </a:r>
                      <a:r>
                        <a:rPr lang="zh-TW" altLang="en-US" sz="3200" b="1" i="0" u="none" strike="noStrike" cap="none" spc="0" baseline="0" dirty="0">
                          <a:solidFill>
                            <a:schemeClr val="tx1"/>
                          </a:solidFill>
                          <a:uFillTx/>
                          <a:latin typeface="+mn-lt"/>
                          <a:ea typeface="+mn-ea"/>
                          <a:cs typeface="+mn-cs"/>
                          <a:sym typeface="Arial Narrow"/>
                        </a:rPr>
                        <a:t>所執行的程序所擁有</a:t>
                      </a:r>
                    </a:p>
                  </a:txBody>
                  <a:tcPr marL="68580" marR="68580" marT="34290" marB="34290" anchor="ctr"/>
                </a:tc>
                <a:extLst>
                  <a:ext uri="{0D108BD9-81ED-4DB2-BD59-A6C34878D82A}">
                    <a16:rowId xmlns:a16="http://schemas.microsoft.com/office/drawing/2014/main" val="2732063393"/>
                  </a:ext>
                </a:extLst>
              </a:tr>
              <a:tr h="1359230">
                <a:tc>
                  <a:txBody>
                    <a:bodyPr/>
                    <a:lstStyle/>
                    <a:p>
                      <a:pPr marL="0" marR="0" indent="0" algn="l" defTabSz="457200" rtl="0" latinLnBrk="0">
                        <a:lnSpc>
                          <a:spcPct val="100000"/>
                        </a:lnSpc>
                        <a:spcBef>
                          <a:spcPts val="0"/>
                        </a:spcBef>
                        <a:spcAft>
                          <a:spcPts val="0"/>
                        </a:spcAft>
                        <a:buClrTx/>
                        <a:buSzTx/>
                        <a:buFontTx/>
                        <a:buNone/>
                        <a:tabLst/>
                      </a:pPr>
                      <a:r>
                        <a:rPr lang="en-US" sz="3200" b="1" i="0" u="none" strike="noStrike" cap="none" spc="0" baseline="0" dirty="0">
                          <a:solidFill>
                            <a:schemeClr val="tx1"/>
                          </a:solidFill>
                          <a:uFillTx/>
                          <a:latin typeface="+mn-lt"/>
                          <a:ea typeface="+mn-ea"/>
                          <a:cs typeface="+mn-cs"/>
                          <a:sym typeface="Arial Narrow"/>
                        </a:rPr>
                        <a:t>-O</a:t>
                      </a:r>
                    </a:p>
                  </a:txBody>
                  <a:tcPr marL="68580" marR="68580" marT="34290" marB="34290" anchor="ctr"/>
                </a:tc>
                <a:tc>
                  <a:txBody>
                    <a:bodyPr/>
                    <a:lstStyle/>
                    <a:p>
                      <a:pPr marL="0" marR="0" indent="0" algn="l" defTabSz="457200" rtl="0" latinLnBrk="0">
                        <a:lnSpc>
                          <a:spcPct val="100000"/>
                        </a:lnSpc>
                        <a:spcBef>
                          <a:spcPts val="0"/>
                        </a:spcBef>
                        <a:spcAft>
                          <a:spcPts val="0"/>
                        </a:spcAft>
                        <a:buClrTx/>
                        <a:buSzTx/>
                        <a:buFontTx/>
                        <a:buNone/>
                        <a:tabLst/>
                      </a:pPr>
                      <a:r>
                        <a:rPr lang="zh-TW" altLang="en-US" sz="3200" b="1" i="0" u="none" strike="noStrike" cap="none" spc="0" baseline="0" dirty="0">
                          <a:solidFill>
                            <a:schemeClr val="tx1"/>
                          </a:solidFill>
                          <a:uFillTx/>
                          <a:latin typeface="+mn-lt"/>
                          <a:ea typeface="+mn-ea"/>
                          <a:cs typeface="+mn-cs"/>
                          <a:sym typeface="Arial Narrow"/>
                        </a:rPr>
                        <a:t>偵測是否由 </a:t>
                      </a:r>
                      <a:r>
                        <a:rPr lang="en-US" altLang="zh-TW" sz="3200" b="1" i="0" u="none" strike="noStrike" cap="none" spc="0" baseline="0" dirty="0">
                          <a:solidFill>
                            <a:schemeClr val="tx1"/>
                          </a:solidFill>
                          <a:uFillTx/>
                          <a:latin typeface="+mn-lt"/>
                          <a:ea typeface="+mn-ea"/>
                          <a:cs typeface="+mn-cs"/>
                          <a:sym typeface="Arial Narrow"/>
                        </a:rPr>
                        <a:t>UID </a:t>
                      </a:r>
                      <a:r>
                        <a:rPr lang="zh-TW" altLang="en-US" sz="3200" b="1" i="0" u="none" strike="noStrike" cap="none" spc="0" baseline="0" dirty="0">
                          <a:solidFill>
                            <a:schemeClr val="tx1"/>
                          </a:solidFill>
                          <a:uFillTx/>
                          <a:latin typeface="+mn-lt"/>
                          <a:ea typeface="+mn-ea"/>
                          <a:cs typeface="+mn-cs"/>
                          <a:sym typeface="Arial Narrow"/>
                        </a:rPr>
                        <a:t>所執行的程序所擁有</a:t>
                      </a:r>
                    </a:p>
                  </a:txBody>
                  <a:tcPr marL="68580" marR="68580" marT="34290" marB="34290" anchor="ctr"/>
                </a:tc>
                <a:extLst>
                  <a:ext uri="{0D108BD9-81ED-4DB2-BD59-A6C34878D82A}">
                    <a16:rowId xmlns:a16="http://schemas.microsoft.com/office/drawing/2014/main" val="1030152469"/>
                  </a:ext>
                </a:extLst>
              </a:tr>
              <a:tr h="1359230">
                <a:tc>
                  <a:txBody>
                    <a:bodyPr/>
                    <a:lstStyle/>
                    <a:p>
                      <a:pPr marL="0" marR="0" indent="0" algn="l" defTabSz="457200" rtl="0" latinLnBrk="0">
                        <a:lnSpc>
                          <a:spcPct val="100000"/>
                        </a:lnSpc>
                        <a:spcBef>
                          <a:spcPts val="0"/>
                        </a:spcBef>
                        <a:spcAft>
                          <a:spcPts val="0"/>
                        </a:spcAft>
                        <a:buClrTx/>
                        <a:buSzTx/>
                        <a:buFontTx/>
                        <a:buNone/>
                        <a:tabLst/>
                      </a:pPr>
                      <a:r>
                        <a:rPr lang="en-US" sz="3200" b="1" i="0" u="none" strike="noStrike" cap="none" spc="0" baseline="0">
                          <a:solidFill>
                            <a:schemeClr val="tx1"/>
                          </a:solidFill>
                          <a:uFillTx/>
                          <a:latin typeface="+mn-lt"/>
                          <a:ea typeface="+mn-ea"/>
                          <a:cs typeface="+mn-cs"/>
                          <a:sym typeface="Arial Narrow"/>
                        </a:rPr>
                        <a:t>-p</a:t>
                      </a:r>
                    </a:p>
                  </a:txBody>
                  <a:tcPr marL="68580" marR="68580" marT="34290" marB="34290" anchor="ctr"/>
                </a:tc>
                <a:tc>
                  <a:txBody>
                    <a:bodyPr/>
                    <a:lstStyle/>
                    <a:p>
                      <a:pPr marL="0" marR="0" indent="0" algn="l" defTabSz="457200" rtl="0" latinLnBrk="0">
                        <a:lnSpc>
                          <a:spcPct val="100000"/>
                        </a:lnSpc>
                        <a:spcBef>
                          <a:spcPts val="0"/>
                        </a:spcBef>
                        <a:spcAft>
                          <a:spcPts val="0"/>
                        </a:spcAft>
                        <a:buClrTx/>
                        <a:buSzTx/>
                        <a:buFontTx/>
                        <a:buNone/>
                        <a:tabLst/>
                      </a:pPr>
                      <a:r>
                        <a:rPr lang="zh-TW" altLang="en-US" sz="3200" b="1" i="0" u="none" strike="noStrike" cap="none" spc="0" baseline="0" dirty="0">
                          <a:solidFill>
                            <a:schemeClr val="tx1"/>
                          </a:solidFill>
                          <a:uFillTx/>
                          <a:latin typeface="+mn-lt"/>
                          <a:ea typeface="+mn-ea"/>
                          <a:cs typeface="+mn-cs"/>
                          <a:sym typeface="Arial Narrow"/>
                        </a:rPr>
                        <a:t>偵測是否為程序間傳送資訊的 </a:t>
                      </a:r>
                      <a:r>
                        <a:rPr lang="en-US" altLang="zh-TW" sz="3200" b="1" i="0" u="none" strike="noStrike" cap="none" spc="0" baseline="0" dirty="0">
                          <a:solidFill>
                            <a:schemeClr val="tx1"/>
                          </a:solidFill>
                          <a:uFillTx/>
                          <a:latin typeface="+mn-lt"/>
                          <a:ea typeface="+mn-ea"/>
                          <a:cs typeface="+mn-cs"/>
                          <a:sym typeface="Arial Narrow"/>
                        </a:rPr>
                        <a:t>name pipe </a:t>
                      </a:r>
                      <a:r>
                        <a:rPr lang="zh-TW" altLang="en-US" sz="3200" b="1" i="0" u="none" strike="noStrike" cap="none" spc="0" baseline="0" dirty="0">
                          <a:solidFill>
                            <a:schemeClr val="tx1"/>
                          </a:solidFill>
                          <a:uFillTx/>
                          <a:latin typeface="+mn-lt"/>
                          <a:ea typeface="+mn-ea"/>
                          <a:cs typeface="+mn-cs"/>
                          <a:sym typeface="Arial Narrow"/>
                        </a:rPr>
                        <a:t>或是 </a:t>
                      </a:r>
                      <a:r>
                        <a:rPr lang="en-US" altLang="zh-TW" sz="3200" b="1" i="0" u="none" strike="noStrike" cap="none" spc="0" baseline="0" dirty="0" smtClean="0">
                          <a:solidFill>
                            <a:schemeClr val="tx1"/>
                          </a:solidFill>
                          <a:uFillTx/>
                          <a:latin typeface="+mn-lt"/>
                          <a:ea typeface="+mn-ea"/>
                          <a:cs typeface="+mn-cs"/>
                          <a:sym typeface="Arial Narrow"/>
                        </a:rPr>
                        <a:t>FIFO</a:t>
                      </a:r>
                      <a:endParaRPr lang="zh-TW" altLang="en-US" sz="3200" b="1" i="0" u="none" strike="noStrike" cap="none" spc="0" baseline="0" dirty="0">
                        <a:solidFill>
                          <a:schemeClr val="tx1"/>
                        </a:solidFill>
                        <a:uFillTx/>
                        <a:latin typeface="+mn-lt"/>
                        <a:ea typeface="+mn-ea"/>
                        <a:cs typeface="+mn-cs"/>
                        <a:sym typeface="Arial Narrow"/>
                      </a:endParaRPr>
                    </a:p>
                  </a:txBody>
                  <a:tcPr marL="68580" marR="68580" marT="34290" marB="34290" anchor="ctr"/>
                </a:tc>
                <a:extLst>
                  <a:ext uri="{0D108BD9-81ED-4DB2-BD59-A6C34878D82A}">
                    <a16:rowId xmlns:a16="http://schemas.microsoft.com/office/drawing/2014/main" val="462365268"/>
                  </a:ext>
                </a:extLst>
              </a:tr>
            </a:tbl>
          </a:graphicData>
        </a:graphic>
      </p:graphicFrame>
    </p:spTree>
    <p:extLst>
      <p:ext uri="{BB962C8B-B14F-4D97-AF65-F5344CB8AC3E}">
        <p14:creationId xmlns:p14="http://schemas.microsoft.com/office/powerpoint/2010/main" val="341211035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36343283"/>
              </p:ext>
            </p:extLst>
          </p:nvPr>
        </p:nvGraphicFramePr>
        <p:xfrm>
          <a:off x="1301262" y="633046"/>
          <a:ext cx="9894277" cy="5006340"/>
        </p:xfrm>
        <a:graphic>
          <a:graphicData uri="http://schemas.openxmlformats.org/drawingml/2006/table">
            <a:tbl>
              <a:tblPr firstRow="1" bandRow="1">
                <a:tableStyleId>{5C22544A-7EE6-4342-B048-85BDC9FD1C3A}</a:tableStyleId>
              </a:tblPr>
              <a:tblGrid>
                <a:gridCol w="2524189">
                  <a:extLst>
                    <a:ext uri="{9D8B030D-6E8A-4147-A177-3AD203B41FA5}">
                      <a16:colId xmlns:a16="http://schemas.microsoft.com/office/drawing/2014/main" val="2013546846"/>
                    </a:ext>
                  </a:extLst>
                </a:gridCol>
                <a:gridCol w="7370088">
                  <a:extLst>
                    <a:ext uri="{9D8B030D-6E8A-4147-A177-3AD203B41FA5}">
                      <a16:colId xmlns:a16="http://schemas.microsoft.com/office/drawing/2014/main" val="3378708948"/>
                    </a:ext>
                  </a:extLst>
                </a:gridCol>
              </a:tblGrid>
              <a:tr h="474201">
                <a:tc>
                  <a:txBody>
                    <a:bodyPr/>
                    <a:lstStyle/>
                    <a:p>
                      <a:pPr algn="l"/>
                      <a:r>
                        <a:rPr lang="zh-TW" altLang="en-US" sz="3200" dirty="0"/>
                        <a:t>邏輯標籤</a:t>
                      </a:r>
                    </a:p>
                  </a:txBody>
                  <a:tcPr marL="68580" marR="68580" marT="34290" marB="34290" anchor="ctr"/>
                </a:tc>
                <a:tc>
                  <a:txBody>
                    <a:bodyPr/>
                    <a:lstStyle/>
                    <a:p>
                      <a:pPr algn="l"/>
                      <a:r>
                        <a:rPr lang="zh-TW" altLang="en-US" sz="3200" dirty="0"/>
                        <a:t>表示意思</a:t>
                      </a:r>
                    </a:p>
                  </a:txBody>
                  <a:tcPr marL="68580" marR="68580" marT="34290" marB="34290" anchor="ctr"/>
                </a:tc>
                <a:extLst>
                  <a:ext uri="{0D108BD9-81ED-4DB2-BD59-A6C34878D82A}">
                    <a16:rowId xmlns:a16="http://schemas.microsoft.com/office/drawing/2014/main" val="2535136613"/>
                  </a:ext>
                </a:extLst>
              </a:tr>
              <a:tr h="454573">
                <a:tc>
                  <a:txBody>
                    <a:bodyPr/>
                    <a:lstStyle/>
                    <a:p>
                      <a:pPr algn="l"/>
                      <a:r>
                        <a:rPr lang="en-US" altLang="zh-TW" sz="3200" dirty="0">
                          <a:solidFill>
                            <a:schemeClr val="tx1"/>
                          </a:solidFill>
                        </a:rPr>
                        <a:t>3. </a:t>
                      </a:r>
                    </a:p>
                  </a:txBody>
                  <a:tcPr marL="68580" marR="68580" marT="34290" marB="34290" anchor="ctr"/>
                </a:tc>
                <a:tc>
                  <a:txBody>
                    <a:bodyPr/>
                    <a:lstStyle/>
                    <a:p>
                      <a:pPr algn="l"/>
                      <a:r>
                        <a:rPr lang="zh-TW" altLang="en-US" sz="3200">
                          <a:solidFill>
                            <a:schemeClr val="tx1"/>
                          </a:solidFill>
                        </a:rPr>
                        <a:t>關於檔案的屬性偵測！</a:t>
                      </a:r>
                    </a:p>
                  </a:txBody>
                  <a:tcPr marL="68580" marR="68580" marT="34290" marB="34290" anchor="ctr"/>
                </a:tc>
                <a:extLst>
                  <a:ext uri="{0D108BD9-81ED-4DB2-BD59-A6C34878D82A}">
                    <a16:rowId xmlns:a16="http://schemas.microsoft.com/office/drawing/2014/main" val="3319452969"/>
                  </a:ext>
                </a:extLst>
              </a:tr>
              <a:tr h="454573">
                <a:tc>
                  <a:txBody>
                    <a:bodyPr/>
                    <a:lstStyle/>
                    <a:p>
                      <a:pPr algn="l"/>
                      <a:r>
                        <a:rPr lang="en-US" sz="3200" dirty="0">
                          <a:solidFill>
                            <a:schemeClr val="tx1"/>
                          </a:solidFill>
                        </a:rPr>
                        <a:t>-r</a:t>
                      </a:r>
                    </a:p>
                  </a:txBody>
                  <a:tcPr marL="68580" marR="68580" marT="34290" marB="34290" anchor="ctr"/>
                </a:tc>
                <a:tc>
                  <a:txBody>
                    <a:bodyPr/>
                    <a:lstStyle/>
                    <a:p>
                      <a:pPr algn="l"/>
                      <a:r>
                        <a:rPr lang="zh-TW" altLang="en-US" sz="3200" dirty="0">
                          <a:solidFill>
                            <a:schemeClr val="tx1"/>
                          </a:solidFill>
                        </a:rPr>
                        <a:t>偵測是否為可讀的屬性</a:t>
                      </a:r>
                    </a:p>
                  </a:txBody>
                  <a:tcPr marL="68580" marR="68580" marT="34290" marB="34290" anchor="ctr"/>
                </a:tc>
                <a:extLst>
                  <a:ext uri="{0D108BD9-81ED-4DB2-BD59-A6C34878D82A}">
                    <a16:rowId xmlns:a16="http://schemas.microsoft.com/office/drawing/2014/main" val="3820162776"/>
                  </a:ext>
                </a:extLst>
              </a:tr>
              <a:tr h="454573">
                <a:tc>
                  <a:txBody>
                    <a:bodyPr/>
                    <a:lstStyle/>
                    <a:p>
                      <a:pPr algn="l"/>
                      <a:r>
                        <a:rPr lang="en-US" sz="3200" dirty="0">
                          <a:solidFill>
                            <a:schemeClr val="tx1"/>
                          </a:solidFill>
                        </a:rPr>
                        <a:t>-w</a:t>
                      </a:r>
                    </a:p>
                  </a:txBody>
                  <a:tcPr marL="68580" marR="68580" marT="34290" marB="34290" anchor="ctr"/>
                </a:tc>
                <a:tc>
                  <a:txBody>
                    <a:bodyPr/>
                    <a:lstStyle/>
                    <a:p>
                      <a:pPr algn="l"/>
                      <a:r>
                        <a:rPr lang="zh-TW" altLang="en-US" sz="3200" dirty="0">
                          <a:solidFill>
                            <a:schemeClr val="tx1"/>
                          </a:solidFill>
                        </a:rPr>
                        <a:t>偵測是否為可以寫入的屬性</a:t>
                      </a:r>
                    </a:p>
                  </a:txBody>
                  <a:tcPr marL="68580" marR="68580" marT="34290" marB="34290" anchor="ctr"/>
                </a:tc>
                <a:extLst>
                  <a:ext uri="{0D108BD9-81ED-4DB2-BD59-A6C34878D82A}">
                    <a16:rowId xmlns:a16="http://schemas.microsoft.com/office/drawing/2014/main" val="2918822144"/>
                  </a:ext>
                </a:extLst>
              </a:tr>
              <a:tr h="454573">
                <a:tc>
                  <a:txBody>
                    <a:bodyPr/>
                    <a:lstStyle/>
                    <a:p>
                      <a:pPr algn="l"/>
                      <a:r>
                        <a:rPr lang="en-US" sz="3200">
                          <a:solidFill>
                            <a:schemeClr val="tx1"/>
                          </a:solidFill>
                        </a:rPr>
                        <a:t>-x</a:t>
                      </a:r>
                    </a:p>
                  </a:txBody>
                  <a:tcPr marL="68580" marR="68580" marT="34290" marB="34290" anchor="ctr"/>
                </a:tc>
                <a:tc>
                  <a:txBody>
                    <a:bodyPr/>
                    <a:lstStyle/>
                    <a:p>
                      <a:pPr algn="l"/>
                      <a:r>
                        <a:rPr lang="zh-TW" altLang="en-US" sz="3200" dirty="0">
                          <a:solidFill>
                            <a:schemeClr val="tx1"/>
                          </a:solidFill>
                        </a:rPr>
                        <a:t>偵測是否為可執行的屬性</a:t>
                      </a:r>
                    </a:p>
                  </a:txBody>
                  <a:tcPr marL="68580" marR="68580" marT="34290" marB="34290" anchor="ctr"/>
                </a:tc>
                <a:extLst>
                  <a:ext uri="{0D108BD9-81ED-4DB2-BD59-A6C34878D82A}">
                    <a16:rowId xmlns:a16="http://schemas.microsoft.com/office/drawing/2014/main" val="4246698287"/>
                  </a:ext>
                </a:extLst>
              </a:tr>
              <a:tr h="454573">
                <a:tc>
                  <a:txBody>
                    <a:bodyPr/>
                    <a:lstStyle/>
                    <a:p>
                      <a:pPr algn="l"/>
                      <a:r>
                        <a:rPr lang="en-US" sz="3200">
                          <a:solidFill>
                            <a:schemeClr val="tx1"/>
                          </a:solidFill>
                        </a:rPr>
                        <a:t>-s</a:t>
                      </a:r>
                    </a:p>
                  </a:txBody>
                  <a:tcPr marL="68580" marR="68580" marT="34290" marB="34290" anchor="ctr"/>
                </a:tc>
                <a:tc>
                  <a:txBody>
                    <a:bodyPr/>
                    <a:lstStyle/>
                    <a:p>
                      <a:pPr algn="l"/>
                      <a:r>
                        <a:rPr lang="zh-TW" altLang="en-US" sz="3200" dirty="0">
                          <a:solidFill>
                            <a:schemeClr val="tx1"/>
                          </a:solidFill>
                        </a:rPr>
                        <a:t>偵測是否為</a:t>
                      </a:r>
                      <a:r>
                        <a:rPr lang="en-US" altLang="zh-TW" sz="3200" dirty="0">
                          <a:solidFill>
                            <a:schemeClr val="tx1"/>
                          </a:solidFill>
                        </a:rPr>
                        <a:t>『</a:t>
                      </a:r>
                      <a:r>
                        <a:rPr lang="zh-TW" altLang="en-US" sz="3200" dirty="0">
                          <a:solidFill>
                            <a:schemeClr val="tx1"/>
                          </a:solidFill>
                        </a:rPr>
                        <a:t>非空白檔案</a:t>
                      </a:r>
                      <a:r>
                        <a:rPr lang="en-US" altLang="zh-TW" sz="3200" dirty="0">
                          <a:solidFill>
                            <a:schemeClr val="tx1"/>
                          </a:solidFill>
                        </a:rPr>
                        <a:t>』</a:t>
                      </a:r>
                    </a:p>
                  </a:txBody>
                  <a:tcPr marL="68580" marR="68580" marT="34290" marB="34290" anchor="ctr"/>
                </a:tc>
                <a:extLst>
                  <a:ext uri="{0D108BD9-81ED-4DB2-BD59-A6C34878D82A}">
                    <a16:rowId xmlns:a16="http://schemas.microsoft.com/office/drawing/2014/main" val="1672779658"/>
                  </a:ext>
                </a:extLst>
              </a:tr>
              <a:tr h="454573">
                <a:tc>
                  <a:txBody>
                    <a:bodyPr/>
                    <a:lstStyle/>
                    <a:p>
                      <a:pPr algn="l"/>
                      <a:r>
                        <a:rPr lang="en-US" sz="3200">
                          <a:solidFill>
                            <a:schemeClr val="tx1"/>
                          </a:solidFill>
                        </a:rPr>
                        <a:t>-u</a:t>
                      </a:r>
                    </a:p>
                  </a:txBody>
                  <a:tcPr marL="68580" marR="68580" marT="34290" marB="34290" anchor="ctr"/>
                </a:tc>
                <a:tc>
                  <a:txBody>
                    <a:bodyPr/>
                    <a:lstStyle/>
                    <a:p>
                      <a:pPr algn="l"/>
                      <a:r>
                        <a:rPr lang="zh-TW" altLang="en-US" sz="3200" dirty="0">
                          <a:solidFill>
                            <a:schemeClr val="tx1"/>
                          </a:solidFill>
                        </a:rPr>
                        <a:t>偵測是否具有</a:t>
                      </a:r>
                      <a:r>
                        <a:rPr lang="en-US" altLang="zh-TW" sz="3200" dirty="0">
                          <a:solidFill>
                            <a:schemeClr val="tx1"/>
                          </a:solidFill>
                        </a:rPr>
                        <a:t>『 SUID 』</a:t>
                      </a:r>
                      <a:r>
                        <a:rPr lang="zh-TW" altLang="en-US" sz="3200" dirty="0">
                          <a:solidFill>
                            <a:schemeClr val="tx1"/>
                          </a:solidFill>
                        </a:rPr>
                        <a:t>的屬性</a:t>
                      </a:r>
                    </a:p>
                  </a:txBody>
                  <a:tcPr marL="68580" marR="68580" marT="34290" marB="34290" anchor="ctr"/>
                </a:tc>
                <a:extLst>
                  <a:ext uri="{0D108BD9-81ED-4DB2-BD59-A6C34878D82A}">
                    <a16:rowId xmlns:a16="http://schemas.microsoft.com/office/drawing/2014/main" val="2700301922"/>
                  </a:ext>
                </a:extLst>
              </a:tr>
              <a:tr h="454573">
                <a:tc>
                  <a:txBody>
                    <a:bodyPr/>
                    <a:lstStyle/>
                    <a:p>
                      <a:pPr algn="l"/>
                      <a:r>
                        <a:rPr lang="en-US" sz="3200">
                          <a:solidFill>
                            <a:schemeClr val="tx1"/>
                          </a:solidFill>
                        </a:rPr>
                        <a:t>-g</a:t>
                      </a:r>
                    </a:p>
                  </a:txBody>
                  <a:tcPr marL="68580" marR="68580" marT="34290" marB="34290" anchor="ctr"/>
                </a:tc>
                <a:tc>
                  <a:txBody>
                    <a:bodyPr/>
                    <a:lstStyle/>
                    <a:p>
                      <a:pPr algn="l"/>
                      <a:r>
                        <a:rPr lang="zh-TW" altLang="en-US" sz="3200" dirty="0">
                          <a:solidFill>
                            <a:schemeClr val="tx1"/>
                          </a:solidFill>
                        </a:rPr>
                        <a:t>偵測是否具有</a:t>
                      </a:r>
                      <a:r>
                        <a:rPr lang="en-US" altLang="zh-TW" sz="3200" dirty="0">
                          <a:solidFill>
                            <a:schemeClr val="tx1"/>
                          </a:solidFill>
                        </a:rPr>
                        <a:t>『 SGID 』</a:t>
                      </a:r>
                      <a:r>
                        <a:rPr lang="zh-TW" altLang="en-US" sz="3200" dirty="0">
                          <a:solidFill>
                            <a:schemeClr val="tx1"/>
                          </a:solidFill>
                        </a:rPr>
                        <a:t>的屬性</a:t>
                      </a:r>
                    </a:p>
                  </a:txBody>
                  <a:tcPr marL="68580" marR="68580" marT="34290" marB="34290" anchor="ctr"/>
                </a:tc>
                <a:extLst>
                  <a:ext uri="{0D108BD9-81ED-4DB2-BD59-A6C34878D82A}">
                    <a16:rowId xmlns:a16="http://schemas.microsoft.com/office/drawing/2014/main" val="3491678864"/>
                  </a:ext>
                </a:extLst>
              </a:tr>
              <a:tr h="454573">
                <a:tc>
                  <a:txBody>
                    <a:bodyPr/>
                    <a:lstStyle/>
                    <a:p>
                      <a:pPr algn="l"/>
                      <a:r>
                        <a:rPr lang="en-US" sz="3200">
                          <a:solidFill>
                            <a:schemeClr val="tx1"/>
                          </a:solidFill>
                        </a:rPr>
                        <a:t>-k</a:t>
                      </a:r>
                    </a:p>
                  </a:txBody>
                  <a:tcPr marL="68580" marR="68580" marT="34290" marB="34290" anchor="ctr"/>
                </a:tc>
                <a:tc>
                  <a:txBody>
                    <a:bodyPr/>
                    <a:lstStyle/>
                    <a:p>
                      <a:pPr algn="l"/>
                      <a:r>
                        <a:rPr lang="zh-TW" altLang="en-US" sz="3200" dirty="0">
                          <a:solidFill>
                            <a:schemeClr val="tx1"/>
                          </a:solidFill>
                        </a:rPr>
                        <a:t>偵測是否具有</a:t>
                      </a:r>
                      <a:r>
                        <a:rPr lang="en-US" altLang="zh-TW" sz="3200" dirty="0">
                          <a:solidFill>
                            <a:schemeClr val="tx1"/>
                          </a:solidFill>
                        </a:rPr>
                        <a:t>『 </a:t>
                      </a:r>
                      <a:r>
                        <a:rPr lang="en-US" sz="3200" dirty="0">
                          <a:solidFill>
                            <a:schemeClr val="tx1"/>
                          </a:solidFill>
                        </a:rPr>
                        <a:t>sticky bit 』</a:t>
                      </a:r>
                      <a:r>
                        <a:rPr lang="zh-TW" altLang="en-US" sz="3200" dirty="0">
                          <a:solidFill>
                            <a:schemeClr val="tx1"/>
                          </a:solidFill>
                        </a:rPr>
                        <a:t>的屬性</a:t>
                      </a:r>
                    </a:p>
                  </a:txBody>
                  <a:tcPr marL="68580" marR="68580" marT="34290" marB="34290" anchor="ctr"/>
                </a:tc>
                <a:extLst>
                  <a:ext uri="{0D108BD9-81ED-4DB2-BD59-A6C34878D82A}">
                    <a16:rowId xmlns:a16="http://schemas.microsoft.com/office/drawing/2014/main" val="3199215995"/>
                  </a:ext>
                </a:extLst>
              </a:tr>
            </a:tbl>
          </a:graphicData>
        </a:graphic>
      </p:graphicFrame>
    </p:spTree>
    <p:extLst>
      <p:ext uri="{BB962C8B-B14F-4D97-AF65-F5344CB8AC3E}">
        <p14:creationId xmlns:p14="http://schemas.microsoft.com/office/powerpoint/2010/main" val="3390547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49334735"/>
              </p:ext>
            </p:extLst>
          </p:nvPr>
        </p:nvGraphicFramePr>
        <p:xfrm>
          <a:off x="246184" y="754999"/>
          <a:ext cx="11664461" cy="4610100"/>
        </p:xfrm>
        <a:graphic>
          <a:graphicData uri="http://schemas.openxmlformats.org/drawingml/2006/table">
            <a:tbl>
              <a:tblPr firstRow="1" bandRow="1">
                <a:tableStyleId>{5C22544A-7EE6-4342-B048-85BDC9FD1C3A}</a:tableStyleId>
              </a:tblPr>
              <a:tblGrid>
                <a:gridCol w="2590801">
                  <a:extLst>
                    <a:ext uri="{9D8B030D-6E8A-4147-A177-3AD203B41FA5}">
                      <a16:colId xmlns:a16="http://schemas.microsoft.com/office/drawing/2014/main" val="746997381"/>
                    </a:ext>
                  </a:extLst>
                </a:gridCol>
                <a:gridCol w="9073660">
                  <a:extLst>
                    <a:ext uri="{9D8B030D-6E8A-4147-A177-3AD203B41FA5}">
                      <a16:colId xmlns:a16="http://schemas.microsoft.com/office/drawing/2014/main" val="2055053402"/>
                    </a:ext>
                  </a:extLst>
                </a:gridCol>
              </a:tblGrid>
              <a:tr h="388620">
                <a:tc>
                  <a:txBody>
                    <a:bodyPr/>
                    <a:lstStyle/>
                    <a:p>
                      <a:pPr algn="l"/>
                      <a:r>
                        <a:rPr lang="zh-TW" altLang="en-US" sz="4000" dirty="0"/>
                        <a:t>邏輯標籤</a:t>
                      </a:r>
                    </a:p>
                  </a:txBody>
                  <a:tcPr marL="68580" marR="68580" marT="34290" marB="34290" anchor="ctr"/>
                </a:tc>
                <a:tc>
                  <a:txBody>
                    <a:bodyPr/>
                    <a:lstStyle/>
                    <a:p>
                      <a:pPr algn="l"/>
                      <a:r>
                        <a:rPr lang="zh-TW" altLang="en-US" sz="4000" dirty="0"/>
                        <a:t>表示意思</a:t>
                      </a:r>
                    </a:p>
                  </a:txBody>
                  <a:tcPr marL="68580" marR="68580" marT="34290" marB="34290" anchor="ctr"/>
                </a:tc>
                <a:extLst>
                  <a:ext uri="{0D108BD9-81ED-4DB2-BD59-A6C34878D82A}">
                    <a16:rowId xmlns:a16="http://schemas.microsoft.com/office/drawing/2014/main" val="242761648"/>
                  </a:ext>
                </a:extLst>
              </a:tr>
              <a:tr h="708660">
                <a:tc>
                  <a:txBody>
                    <a:bodyPr/>
                    <a:lstStyle/>
                    <a:p>
                      <a:pPr algn="l"/>
                      <a:r>
                        <a:rPr lang="en-US" altLang="zh-TW" sz="4000" dirty="0"/>
                        <a:t>4.</a:t>
                      </a:r>
                    </a:p>
                  </a:txBody>
                  <a:tcPr marL="68580" marR="68580" marT="34290" marB="34290" anchor="ctr"/>
                </a:tc>
                <a:tc>
                  <a:txBody>
                    <a:bodyPr/>
                    <a:lstStyle/>
                    <a:p>
                      <a:pPr algn="l"/>
                      <a:r>
                        <a:rPr lang="zh-TW" altLang="en-US" sz="4000" dirty="0"/>
                        <a:t>兩個檔案之間的判斷與比較 ；例如</a:t>
                      </a:r>
                      <a:r>
                        <a:rPr lang="en-US" altLang="zh-TW" sz="4000" dirty="0">
                          <a:latin typeface="細明體" panose="02020509000000000000" pitchFamily="49" charset="-120"/>
                          <a:ea typeface="細明體" panose="02020509000000000000" pitchFamily="49" charset="-120"/>
                        </a:rPr>
                        <a:t>『 </a:t>
                      </a:r>
                      <a:r>
                        <a:rPr lang="en-US" sz="4000" dirty="0">
                          <a:latin typeface="細明體" panose="02020509000000000000" pitchFamily="49" charset="-120"/>
                          <a:ea typeface="細明體" panose="02020509000000000000" pitchFamily="49" charset="-120"/>
                        </a:rPr>
                        <a:t>test file1 -</a:t>
                      </a:r>
                      <a:r>
                        <a:rPr lang="en-US" sz="4000" dirty="0" err="1">
                          <a:latin typeface="細明體" panose="02020509000000000000" pitchFamily="49" charset="-120"/>
                          <a:ea typeface="細明體" panose="02020509000000000000" pitchFamily="49" charset="-120"/>
                        </a:rPr>
                        <a:t>nt</a:t>
                      </a:r>
                      <a:r>
                        <a:rPr lang="en-US" sz="4000" dirty="0">
                          <a:latin typeface="細明體" panose="02020509000000000000" pitchFamily="49" charset="-120"/>
                          <a:ea typeface="細明體" panose="02020509000000000000" pitchFamily="49" charset="-120"/>
                        </a:rPr>
                        <a:t> file2 </a:t>
                      </a:r>
                      <a:r>
                        <a:rPr lang="en-US" sz="4000" dirty="0"/>
                        <a:t>』</a:t>
                      </a:r>
                    </a:p>
                  </a:txBody>
                  <a:tcPr marL="68580" marR="68580" marT="34290" marB="34290" anchor="ctr"/>
                </a:tc>
                <a:extLst>
                  <a:ext uri="{0D108BD9-81ED-4DB2-BD59-A6C34878D82A}">
                    <a16:rowId xmlns:a16="http://schemas.microsoft.com/office/drawing/2014/main" val="2681033335"/>
                  </a:ext>
                </a:extLst>
              </a:tr>
              <a:tr h="388620">
                <a:tc>
                  <a:txBody>
                    <a:bodyPr/>
                    <a:lstStyle/>
                    <a:p>
                      <a:pPr algn="l"/>
                      <a:r>
                        <a:rPr lang="en-US" sz="4000" dirty="0"/>
                        <a:t>-</a:t>
                      </a:r>
                      <a:r>
                        <a:rPr lang="en-US" sz="4000" dirty="0" err="1"/>
                        <a:t>nt</a:t>
                      </a:r>
                      <a:endParaRPr lang="en-US" sz="4000" dirty="0"/>
                    </a:p>
                  </a:txBody>
                  <a:tcPr marL="68580" marR="68580" marT="34290" marB="34290" anchor="ctr"/>
                </a:tc>
                <a:tc>
                  <a:txBody>
                    <a:bodyPr/>
                    <a:lstStyle/>
                    <a:p>
                      <a:pPr algn="l"/>
                      <a:r>
                        <a:rPr lang="zh-TW" altLang="en-US" sz="4000" dirty="0"/>
                        <a:t>第一個檔案比第二個檔案新</a:t>
                      </a:r>
                    </a:p>
                  </a:txBody>
                  <a:tcPr marL="68580" marR="68580" marT="34290" marB="34290" anchor="ctr"/>
                </a:tc>
                <a:extLst>
                  <a:ext uri="{0D108BD9-81ED-4DB2-BD59-A6C34878D82A}">
                    <a16:rowId xmlns:a16="http://schemas.microsoft.com/office/drawing/2014/main" val="3454311858"/>
                  </a:ext>
                </a:extLst>
              </a:tr>
              <a:tr h="388620">
                <a:tc>
                  <a:txBody>
                    <a:bodyPr/>
                    <a:lstStyle/>
                    <a:p>
                      <a:pPr algn="l"/>
                      <a:r>
                        <a:rPr lang="en-US" sz="4000"/>
                        <a:t>-ot</a:t>
                      </a:r>
                    </a:p>
                  </a:txBody>
                  <a:tcPr marL="68580" marR="68580" marT="34290" marB="34290" anchor="ctr"/>
                </a:tc>
                <a:tc>
                  <a:txBody>
                    <a:bodyPr/>
                    <a:lstStyle/>
                    <a:p>
                      <a:pPr algn="l"/>
                      <a:r>
                        <a:rPr lang="zh-TW" altLang="en-US" sz="4000" dirty="0"/>
                        <a:t>第一個檔案比第二個檔案舊</a:t>
                      </a:r>
                    </a:p>
                  </a:txBody>
                  <a:tcPr marL="68580" marR="68580" marT="34290" marB="34290" anchor="ctr"/>
                </a:tc>
                <a:extLst>
                  <a:ext uri="{0D108BD9-81ED-4DB2-BD59-A6C34878D82A}">
                    <a16:rowId xmlns:a16="http://schemas.microsoft.com/office/drawing/2014/main" val="2190377759"/>
                  </a:ext>
                </a:extLst>
              </a:tr>
              <a:tr h="708660">
                <a:tc>
                  <a:txBody>
                    <a:bodyPr/>
                    <a:lstStyle/>
                    <a:p>
                      <a:pPr algn="l"/>
                      <a:r>
                        <a:rPr lang="en-US" sz="4000"/>
                        <a:t>-ef</a:t>
                      </a:r>
                    </a:p>
                  </a:txBody>
                  <a:tcPr marL="68580" marR="68580" marT="34290" marB="34290" anchor="ctr"/>
                </a:tc>
                <a:tc>
                  <a:txBody>
                    <a:bodyPr/>
                    <a:lstStyle/>
                    <a:p>
                      <a:pPr algn="l"/>
                      <a:r>
                        <a:rPr lang="zh-TW" altLang="en-US" sz="4000" dirty="0"/>
                        <a:t>第一個檔案與第二個檔案為同一個檔案（ </a:t>
                      </a:r>
                      <a:r>
                        <a:rPr lang="en-US" altLang="zh-TW" sz="4000" dirty="0"/>
                        <a:t>link </a:t>
                      </a:r>
                      <a:r>
                        <a:rPr lang="zh-TW" altLang="en-US" sz="4000" dirty="0"/>
                        <a:t>之類的檔案）</a:t>
                      </a:r>
                    </a:p>
                  </a:txBody>
                  <a:tcPr marL="68580" marR="68580" marT="34290" marB="34290" anchor="ctr"/>
                </a:tc>
                <a:extLst>
                  <a:ext uri="{0D108BD9-81ED-4DB2-BD59-A6C34878D82A}">
                    <a16:rowId xmlns:a16="http://schemas.microsoft.com/office/drawing/2014/main" val="520879413"/>
                  </a:ext>
                </a:extLst>
              </a:tr>
            </a:tbl>
          </a:graphicData>
        </a:graphic>
      </p:graphicFrame>
    </p:spTree>
    <p:extLst>
      <p:ext uri="{BB962C8B-B14F-4D97-AF65-F5344CB8AC3E}">
        <p14:creationId xmlns:p14="http://schemas.microsoft.com/office/powerpoint/2010/main" val="335634662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242184726"/>
              </p:ext>
            </p:extLst>
          </p:nvPr>
        </p:nvGraphicFramePr>
        <p:xfrm>
          <a:off x="785445" y="863601"/>
          <a:ext cx="11019694" cy="4846320"/>
        </p:xfrm>
        <a:graphic>
          <a:graphicData uri="http://schemas.openxmlformats.org/drawingml/2006/table">
            <a:tbl>
              <a:tblPr firstRow="1" bandRow="1">
                <a:tableStyleId>{5C22544A-7EE6-4342-B048-85BDC9FD1C3A}</a:tableStyleId>
              </a:tblPr>
              <a:tblGrid>
                <a:gridCol w="3528648">
                  <a:extLst>
                    <a:ext uri="{9D8B030D-6E8A-4147-A177-3AD203B41FA5}">
                      <a16:colId xmlns:a16="http://schemas.microsoft.com/office/drawing/2014/main" val="3952319858"/>
                    </a:ext>
                  </a:extLst>
                </a:gridCol>
                <a:gridCol w="7491046">
                  <a:extLst>
                    <a:ext uri="{9D8B030D-6E8A-4147-A177-3AD203B41FA5}">
                      <a16:colId xmlns:a16="http://schemas.microsoft.com/office/drawing/2014/main" val="3488217841"/>
                    </a:ext>
                  </a:extLst>
                </a:gridCol>
              </a:tblGrid>
              <a:tr h="512763">
                <a:tc>
                  <a:txBody>
                    <a:bodyPr/>
                    <a:lstStyle/>
                    <a:p>
                      <a:pPr algn="l"/>
                      <a:r>
                        <a:rPr lang="zh-TW" altLang="en-US" sz="6000" dirty="0"/>
                        <a:t>邏輯標籤</a:t>
                      </a:r>
                    </a:p>
                  </a:txBody>
                  <a:tcPr marL="68580" marR="68580" marT="34290" marB="34290" anchor="ctr"/>
                </a:tc>
                <a:tc>
                  <a:txBody>
                    <a:bodyPr/>
                    <a:lstStyle/>
                    <a:p>
                      <a:pPr algn="l"/>
                      <a:r>
                        <a:rPr lang="zh-TW" altLang="en-US" sz="6000" dirty="0"/>
                        <a:t>表示意思</a:t>
                      </a:r>
                    </a:p>
                  </a:txBody>
                  <a:tcPr marL="68580" marR="68580" marT="34290" marB="34290" anchor="ctr"/>
                </a:tc>
                <a:extLst>
                  <a:ext uri="{0D108BD9-81ED-4DB2-BD59-A6C34878D82A}">
                    <a16:rowId xmlns:a16="http://schemas.microsoft.com/office/drawing/2014/main" val="129576406"/>
                  </a:ext>
                </a:extLst>
              </a:tr>
              <a:tr h="512763">
                <a:tc>
                  <a:txBody>
                    <a:bodyPr/>
                    <a:lstStyle/>
                    <a:p>
                      <a:pPr algn="l"/>
                      <a:r>
                        <a:rPr lang="en-US" altLang="zh-TW" sz="6000" dirty="0"/>
                        <a:t>5.</a:t>
                      </a:r>
                    </a:p>
                  </a:txBody>
                  <a:tcPr marL="68580" marR="68580" marT="34290" marB="34290" anchor="ctr"/>
                </a:tc>
                <a:tc>
                  <a:txBody>
                    <a:bodyPr/>
                    <a:lstStyle/>
                    <a:p>
                      <a:pPr algn="l"/>
                      <a:r>
                        <a:rPr lang="zh-TW" altLang="en-US" sz="6000"/>
                        <a:t>邏輯的</a:t>
                      </a:r>
                      <a:r>
                        <a:rPr lang="en-US" altLang="zh-TW" sz="6000"/>
                        <a:t>『</a:t>
                      </a:r>
                      <a:r>
                        <a:rPr lang="zh-TW" altLang="en-US" sz="6000"/>
                        <a:t>和</a:t>
                      </a:r>
                      <a:r>
                        <a:rPr lang="en-US" altLang="zh-TW" sz="6000"/>
                        <a:t>(</a:t>
                      </a:r>
                      <a:r>
                        <a:rPr lang="en-US" sz="6000"/>
                        <a:t>and)』『</a:t>
                      </a:r>
                      <a:r>
                        <a:rPr lang="zh-TW" altLang="en-US" sz="6000"/>
                        <a:t>或</a:t>
                      </a:r>
                      <a:r>
                        <a:rPr lang="en-US" altLang="zh-TW" sz="6000"/>
                        <a:t>(</a:t>
                      </a:r>
                      <a:r>
                        <a:rPr lang="en-US" sz="6000"/>
                        <a:t>or)』</a:t>
                      </a:r>
                    </a:p>
                  </a:txBody>
                  <a:tcPr marL="68580" marR="68580" marT="34290" marB="34290" anchor="ctr"/>
                </a:tc>
                <a:extLst>
                  <a:ext uri="{0D108BD9-81ED-4DB2-BD59-A6C34878D82A}">
                    <a16:rowId xmlns:a16="http://schemas.microsoft.com/office/drawing/2014/main" val="969377168"/>
                  </a:ext>
                </a:extLst>
              </a:tr>
              <a:tr h="512763">
                <a:tc>
                  <a:txBody>
                    <a:bodyPr/>
                    <a:lstStyle/>
                    <a:p>
                      <a:pPr algn="l"/>
                      <a:r>
                        <a:rPr lang="en-US" altLang="zh-TW" sz="6000" b="1" dirty="0">
                          <a:latin typeface="細明體" panose="02020509000000000000" pitchFamily="49" charset="-120"/>
                          <a:ea typeface="細明體" panose="02020509000000000000" pitchFamily="49" charset="-120"/>
                        </a:rPr>
                        <a:t>&amp;&amp;</a:t>
                      </a:r>
                      <a:endParaRPr lang="zh-TW" altLang="en-US" sz="6000" dirty="0"/>
                    </a:p>
                  </a:txBody>
                  <a:tcPr marL="68580" marR="68580" marT="34290" marB="34290" anchor="ctr"/>
                </a:tc>
                <a:tc>
                  <a:txBody>
                    <a:bodyPr/>
                    <a:lstStyle/>
                    <a:p>
                      <a:pPr algn="l"/>
                      <a:r>
                        <a:rPr lang="zh-TW" altLang="en-US" sz="6000" b="1" dirty="0"/>
                        <a:t>邏輯的 </a:t>
                      </a:r>
                      <a:r>
                        <a:rPr lang="en-US" sz="6000" b="1" dirty="0"/>
                        <a:t>AND </a:t>
                      </a:r>
                      <a:r>
                        <a:rPr lang="zh-TW" altLang="en-US" sz="6000" b="1" dirty="0"/>
                        <a:t>的意思</a:t>
                      </a:r>
                      <a:endParaRPr lang="zh-TW" altLang="en-US" sz="6000" dirty="0"/>
                    </a:p>
                  </a:txBody>
                  <a:tcPr marL="68580" marR="68580" marT="34290" marB="34290" anchor="ctr"/>
                </a:tc>
                <a:extLst>
                  <a:ext uri="{0D108BD9-81ED-4DB2-BD59-A6C34878D82A}">
                    <a16:rowId xmlns:a16="http://schemas.microsoft.com/office/drawing/2014/main" val="767395391"/>
                  </a:ext>
                </a:extLst>
              </a:tr>
              <a:tr h="512763">
                <a:tc>
                  <a:txBody>
                    <a:bodyPr/>
                    <a:lstStyle/>
                    <a:p>
                      <a:pPr algn="l"/>
                      <a:r>
                        <a:rPr lang="en-US" altLang="zh-TW" sz="6000" b="1">
                          <a:latin typeface="細明體" panose="02020509000000000000" pitchFamily="49" charset="-120"/>
                          <a:ea typeface="細明體" panose="02020509000000000000" pitchFamily="49" charset="-120"/>
                        </a:rPr>
                        <a:t>||</a:t>
                      </a:r>
                      <a:endParaRPr lang="zh-TW" altLang="en-US" sz="6000"/>
                    </a:p>
                  </a:txBody>
                  <a:tcPr marL="68580" marR="68580" marT="34290" marB="34290" anchor="ctr"/>
                </a:tc>
                <a:tc>
                  <a:txBody>
                    <a:bodyPr/>
                    <a:lstStyle/>
                    <a:p>
                      <a:pPr algn="l"/>
                      <a:r>
                        <a:rPr lang="zh-TW" altLang="en-US" sz="6000" b="1" dirty="0"/>
                        <a:t>邏輯的 </a:t>
                      </a:r>
                      <a:r>
                        <a:rPr lang="en-US" sz="6000" b="1" dirty="0"/>
                        <a:t>OR </a:t>
                      </a:r>
                      <a:r>
                        <a:rPr lang="zh-TW" altLang="en-US" sz="6000" b="1" dirty="0"/>
                        <a:t>的意思</a:t>
                      </a:r>
                      <a:endParaRPr lang="zh-TW" altLang="en-US" sz="6000" dirty="0"/>
                    </a:p>
                  </a:txBody>
                  <a:tcPr marL="68580" marR="68580" marT="34290" marB="34290" anchor="ctr"/>
                </a:tc>
                <a:extLst>
                  <a:ext uri="{0D108BD9-81ED-4DB2-BD59-A6C34878D82A}">
                    <a16:rowId xmlns:a16="http://schemas.microsoft.com/office/drawing/2014/main" val="2225158122"/>
                  </a:ext>
                </a:extLst>
              </a:tr>
            </a:tbl>
          </a:graphicData>
        </a:graphic>
      </p:graphicFrame>
    </p:spTree>
    <p:extLst>
      <p:ext uri="{BB962C8B-B14F-4D97-AF65-F5344CB8AC3E}">
        <p14:creationId xmlns:p14="http://schemas.microsoft.com/office/powerpoint/2010/main" val="255954674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0" dirty="0"/>
              <a:t>運算符號</a:t>
            </a:r>
            <a:endParaRPr lang="zh-TW" altLang="en-US" dirty="0"/>
          </a:p>
        </p:txBody>
      </p:sp>
      <p:sp>
        <p:nvSpPr>
          <p:cNvPr id="3" name="文字版面配置區 2"/>
          <p:cNvSpPr>
            <a:spLocks noGrp="1"/>
          </p:cNvSpPr>
          <p:nvPr>
            <p:ph type="body" sz="quarter" idx="1"/>
          </p:nvPr>
        </p:nvSpPr>
        <p:spPr/>
        <p:txBody>
          <a:bodyPr/>
          <a:lstStyle/>
          <a:p>
            <a:endParaRPr lang="zh-TW" altLang="en-US"/>
          </a:p>
        </p:txBody>
      </p:sp>
    </p:spTree>
    <p:extLst>
      <p:ext uri="{BB962C8B-B14F-4D97-AF65-F5344CB8AC3E}">
        <p14:creationId xmlns:p14="http://schemas.microsoft.com/office/powerpoint/2010/main" val="3111647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901449335"/>
              </p:ext>
            </p:extLst>
          </p:nvPr>
        </p:nvGraphicFramePr>
        <p:xfrm>
          <a:off x="4864708" y="150175"/>
          <a:ext cx="6137967" cy="6571300"/>
        </p:xfrm>
        <a:graphic>
          <a:graphicData uri="http://schemas.openxmlformats.org/drawingml/2006/table">
            <a:tbl>
              <a:tblPr firstRow="1" bandRow="1">
                <a:tableStyleId>{5C22544A-7EE6-4342-B048-85BDC9FD1C3A}</a:tableStyleId>
              </a:tblPr>
              <a:tblGrid>
                <a:gridCol w="1645317">
                  <a:extLst>
                    <a:ext uri="{9D8B030D-6E8A-4147-A177-3AD203B41FA5}">
                      <a16:colId xmlns:a16="http://schemas.microsoft.com/office/drawing/2014/main" val="3879423043"/>
                    </a:ext>
                  </a:extLst>
                </a:gridCol>
                <a:gridCol w="4492650">
                  <a:extLst>
                    <a:ext uri="{9D8B030D-6E8A-4147-A177-3AD203B41FA5}">
                      <a16:colId xmlns:a16="http://schemas.microsoft.com/office/drawing/2014/main" val="9972087"/>
                    </a:ext>
                  </a:extLst>
                </a:gridCol>
              </a:tblGrid>
              <a:tr h="346461">
                <a:tc>
                  <a:txBody>
                    <a:bodyPr/>
                    <a:lstStyle/>
                    <a:p>
                      <a:pPr algn="l"/>
                      <a:r>
                        <a:rPr lang="zh-TW" altLang="en-US" sz="1800"/>
                        <a:t>運算符號</a:t>
                      </a:r>
                    </a:p>
                  </a:txBody>
                  <a:tcPr marL="68580" marR="68580" marT="34290" marB="34290" anchor="ctr"/>
                </a:tc>
                <a:tc>
                  <a:txBody>
                    <a:bodyPr/>
                    <a:lstStyle/>
                    <a:p>
                      <a:pPr algn="l"/>
                      <a:r>
                        <a:rPr lang="zh-TW" altLang="en-US" sz="2000"/>
                        <a:t>代表意義</a:t>
                      </a:r>
                    </a:p>
                  </a:txBody>
                  <a:tcPr marL="68580" marR="68580" marT="34290" marB="34290" anchor="ctr"/>
                </a:tc>
                <a:extLst>
                  <a:ext uri="{0D108BD9-81ED-4DB2-BD59-A6C34878D82A}">
                    <a16:rowId xmlns:a16="http://schemas.microsoft.com/office/drawing/2014/main" val="1092200436"/>
                  </a:ext>
                </a:extLst>
              </a:tr>
              <a:tr h="403026">
                <a:tc>
                  <a:txBody>
                    <a:bodyPr/>
                    <a:lstStyle/>
                    <a:p>
                      <a:pPr algn="l"/>
                      <a:r>
                        <a:rPr lang="en-US" altLang="zh-TW" sz="2400">
                          <a:latin typeface="細明體" panose="02020509000000000000" pitchFamily="49" charset="-120"/>
                          <a:ea typeface="細明體" panose="02020509000000000000" pitchFamily="49" charset="-120"/>
                        </a:rPr>
                        <a:t>=</a:t>
                      </a:r>
                      <a:endParaRPr lang="zh-TW" altLang="en-US" sz="2400"/>
                    </a:p>
                  </a:txBody>
                  <a:tcPr marL="68580" marR="68580" marT="34290" marB="34290" anchor="ctr"/>
                </a:tc>
                <a:tc>
                  <a:txBody>
                    <a:bodyPr/>
                    <a:lstStyle/>
                    <a:p>
                      <a:pPr algn="l"/>
                      <a:r>
                        <a:rPr lang="zh-TW" altLang="en-US" sz="2000">
                          <a:latin typeface="細明體" panose="02020509000000000000" pitchFamily="49" charset="-120"/>
                          <a:ea typeface="細明體" panose="02020509000000000000" pitchFamily="49" charset="-120"/>
                        </a:rPr>
                        <a:t>等於</a:t>
                      </a:r>
                      <a:endParaRPr lang="zh-TW" altLang="en-US" sz="2000"/>
                    </a:p>
                  </a:txBody>
                  <a:tcPr marL="68580" marR="68580" marT="34290" marB="34290" anchor="ctr"/>
                </a:tc>
                <a:extLst>
                  <a:ext uri="{0D108BD9-81ED-4DB2-BD59-A6C34878D82A}">
                    <a16:rowId xmlns:a16="http://schemas.microsoft.com/office/drawing/2014/main" val="1935047403"/>
                  </a:ext>
                </a:extLst>
              </a:tr>
              <a:tr h="403026">
                <a:tc>
                  <a:txBody>
                    <a:bodyPr/>
                    <a:lstStyle/>
                    <a:p>
                      <a:pPr algn="l"/>
                      <a:r>
                        <a:rPr lang="en-US" altLang="zh-TW" sz="2400">
                          <a:latin typeface="細明體" panose="02020509000000000000" pitchFamily="49" charset="-120"/>
                          <a:ea typeface="細明體" panose="02020509000000000000" pitchFamily="49" charset="-120"/>
                        </a:rPr>
                        <a:t>!=</a:t>
                      </a:r>
                      <a:endParaRPr lang="zh-TW" altLang="en-US" sz="2400"/>
                    </a:p>
                  </a:txBody>
                  <a:tcPr marL="68580" marR="68580" marT="34290" marB="34290" anchor="ctr"/>
                </a:tc>
                <a:tc>
                  <a:txBody>
                    <a:bodyPr/>
                    <a:lstStyle/>
                    <a:p>
                      <a:pPr algn="l"/>
                      <a:r>
                        <a:rPr lang="zh-TW" altLang="en-US" sz="2000">
                          <a:latin typeface="細明體" panose="02020509000000000000" pitchFamily="49" charset="-120"/>
                          <a:ea typeface="細明體" panose="02020509000000000000" pitchFamily="49" charset="-120"/>
                        </a:rPr>
                        <a:t>不等於</a:t>
                      </a:r>
                      <a:endParaRPr lang="zh-TW" altLang="en-US" sz="2000"/>
                    </a:p>
                  </a:txBody>
                  <a:tcPr marL="68580" marR="68580" marT="34290" marB="34290" anchor="ctr"/>
                </a:tc>
                <a:extLst>
                  <a:ext uri="{0D108BD9-81ED-4DB2-BD59-A6C34878D82A}">
                    <a16:rowId xmlns:a16="http://schemas.microsoft.com/office/drawing/2014/main" val="3538016860"/>
                  </a:ext>
                </a:extLst>
              </a:tr>
              <a:tr h="550739">
                <a:tc>
                  <a:txBody>
                    <a:bodyPr/>
                    <a:lstStyle/>
                    <a:p>
                      <a:pPr algn="l"/>
                      <a:r>
                        <a:rPr lang="en-US" altLang="zh-TW" sz="2400">
                          <a:latin typeface="細明體" panose="02020509000000000000" pitchFamily="49" charset="-120"/>
                          <a:ea typeface="細明體" panose="02020509000000000000" pitchFamily="49" charset="-120"/>
                        </a:rPr>
                        <a:t>&lt;</a:t>
                      </a:r>
                      <a:endParaRPr lang="zh-TW" altLang="en-US" sz="2400"/>
                    </a:p>
                  </a:txBody>
                  <a:tcPr marL="68580" marR="68580" marT="34290" marB="34290" anchor="ctr"/>
                </a:tc>
                <a:tc>
                  <a:txBody>
                    <a:bodyPr/>
                    <a:lstStyle/>
                    <a:p>
                      <a:pPr algn="l"/>
                      <a:r>
                        <a:rPr lang="zh-TW" altLang="en-US" sz="2000">
                          <a:latin typeface="細明體" panose="02020509000000000000" pitchFamily="49" charset="-120"/>
                          <a:ea typeface="細明體" panose="02020509000000000000" pitchFamily="49" charset="-120"/>
                        </a:rPr>
                        <a:t>小於</a:t>
                      </a:r>
                      <a:endParaRPr lang="zh-TW" altLang="en-US" sz="2000"/>
                    </a:p>
                  </a:txBody>
                  <a:tcPr marL="68580" marR="68580" marT="34290" marB="34290" anchor="ctr"/>
                </a:tc>
                <a:extLst>
                  <a:ext uri="{0D108BD9-81ED-4DB2-BD59-A6C34878D82A}">
                    <a16:rowId xmlns:a16="http://schemas.microsoft.com/office/drawing/2014/main" val="2101878370"/>
                  </a:ext>
                </a:extLst>
              </a:tr>
              <a:tr h="403026">
                <a:tc>
                  <a:txBody>
                    <a:bodyPr/>
                    <a:lstStyle/>
                    <a:p>
                      <a:pPr algn="l"/>
                      <a:r>
                        <a:rPr lang="en-US" altLang="zh-TW" sz="2400">
                          <a:latin typeface="細明體" panose="02020509000000000000" pitchFamily="49" charset="-120"/>
                          <a:ea typeface="細明體" panose="02020509000000000000" pitchFamily="49" charset="-120"/>
                        </a:rPr>
                        <a:t>&gt;</a:t>
                      </a:r>
                      <a:endParaRPr lang="zh-TW" altLang="en-US" sz="2400"/>
                    </a:p>
                  </a:txBody>
                  <a:tcPr marL="68580" marR="68580" marT="34290" marB="34290" anchor="ctr"/>
                </a:tc>
                <a:tc>
                  <a:txBody>
                    <a:bodyPr/>
                    <a:lstStyle/>
                    <a:p>
                      <a:pPr algn="l"/>
                      <a:r>
                        <a:rPr lang="zh-TW" altLang="en-US" sz="2000">
                          <a:latin typeface="細明體" panose="02020509000000000000" pitchFamily="49" charset="-120"/>
                          <a:ea typeface="細明體" panose="02020509000000000000" pitchFamily="49" charset="-120"/>
                        </a:rPr>
                        <a:t>大於</a:t>
                      </a:r>
                      <a:endParaRPr lang="zh-TW" altLang="en-US" sz="2000"/>
                    </a:p>
                  </a:txBody>
                  <a:tcPr marL="68580" marR="68580" marT="34290" marB="34290" anchor="ctr"/>
                </a:tc>
                <a:extLst>
                  <a:ext uri="{0D108BD9-81ED-4DB2-BD59-A6C34878D82A}">
                    <a16:rowId xmlns:a16="http://schemas.microsoft.com/office/drawing/2014/main" val="4106506682"/>
                  </a:ext>
                </a:extLst>
              </a:tr>
              <a:tr h="403026">
                <a:tc>
                  <a:txBody>
                    <a:bodyPr/>
                    <a:lstStyle/>
                    <a:p>
                      <a:pPr algn="l"/>
                      <a:r>
                        <a:rPr lang="en-US" sz="2400" dirty="0">
                          <a:latin typeface="細明體" panose="02020509000000000000" pitchFamily="49" charset="-120"/>
                          <a:ea typeface="細明體" panose="02020509000000000000" pitchFamily="49" charset="-120"/>
                        </a:rPr>
                        <a:t>-</a:t>
                      </a:r>
                      <a:r>
                        <a:rPr lang="en-US" sz="2400" dirty="0" err="1">
                          <a:latin typeface="細明體" panose="02020509000000000000" pitchFamily="49" charset="-120"/>
                          <a:ea typeface="細明體" panose="02020509000000000000" pitchFamily="49" charset="-120"/>
                        </a:rPr>
                        <a:t>eq</a:t>
                      </a:r>
                      <a:endParaRPr lang="en-US" sz="2400" dirty="0"/>
                    </a:p>
                  </a:txBody>
                  <a:tcPr marL="68580" marR="68580" marT="34290" marB="342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000" dirty="0" smtClean="0">
                          <a:latin typeface="細明體" panose="02020509000000000000" pitchFamily="49" charset="-120"/>
                          <a:ea typeface="細明體" panose="02020509000000000000" pitchFamily="49" charset="-120"/>
                        </a:rPr>
                        <a:t>等於  </a:t>
                      </a:r>
                      <a:r>
                        <a:rPr lang="en-US" altLang="zh-TW" sz="2000" dirty="0" smtClean="0">
                          <a:solidFill>
                            <a:srgbClr val="FF0000"/>
                          </a:solidFill>
                          <a:latin typeface="細明體" panose="02020509000000000000" pitchFamily="49" charset="-120"/>
                          <a:ea typeface="細明體" panose="02020509000000000000" pitchFamily="49" charset="-120"/>
                        </a:rPr>
                        <a:t>eq</a:t>
                      </a:r>
                      <a:r>
                        <a:rPr lang="en-US" altLang="zh-TW" sz="2000" dirty="0" smtClean="0">
                          <a:latin typeface="細明體" panose="02020509000000000000" pitchFamily="49" charset="-120"/>
                          <a:ea typeface="細明體" panose="02020509000000000000" pitchFamily="49" charset="-120"/>
                        </a:rPr>
                        <a:t>ual</a:t>
                      </a:r>
                      <a:endParaRPr lang="en-US" altLang="zh-TW" sz="2000" dirty="0" smtClean="0"/>
                    </a:p>
                  </a:txBody>
                  <a:tcPr marL="68580" marR="68580" marT="34290" marB="34290" anchor="ctr"/>
                </a:tc>
                <a:extLst>
                  <a:ext uri="{0D108BD9-81ED-4DB2-BD59-A6C34878D82A}">
                    <a16:rowId xmlns:a16="http://schemas.microsoft.com/office/drawing/2014/main" val="3667656384"/>
                  </a:ext>
                </a:extLst>
              </a:tr>
              <a:tr h="403026">
                <a:tc>
                  <a:txBody>
                    <a:bodyPr/>
                    <a:lstStyle/>
                    <a:p>
                      <a:pPr algn="l"/>
                      <a:r>
                        <a:rPr lang="en-US" sz="2400" dirty="0">
                          <a:latin typeface="細明體" panose="02020509000000000000" pitchFamily="49" charset="-120"/>
                          <a:ea typeface="細明體" panose="02020509000000000000" pitchFamily="49" charset="-120"/>
                        </a:rPr>
                        <a:t>-ne</a:t>
                      </a:r>
                      <a:endParaRPr lang="en-US" sz="2400" dirty="0"/>
                    </a:p>
                  </a:txBody>
                  <a:tcPr marL="68580" marR="68580" marT="34290" marB="342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000" dirty="0">
                          <a:latin typeface="細明體" panose="02020509000000000000" pitchFamily="49" charset="-120"/>
                          <a:ea typeface="細明體" panose="02020509000000000000" pitchFamily="49" charset="-120"/>
                        </a:rPr>
                        <a:t>不</a:t>
                      </a:r>
                      <a:r>
                        <a:rPr lang="zh-TW" altLang="en-US" sz="2000" dirty="0" smtClean="0">
                          <a:latin typeface="細明體" panose="02020509000000000000" pitchFamily="49" charset="-120"/>
                          <a:ea typeface="細明體" panose="02020509000000000000" pitchFamily="49" charset="-120"/>
                        </a:rPr>
                        <a:t>等於</a:t>
                      </a:r>
                      <a:r>
                        <a:rPr lang="zh-TW" altLang="en-US" sz="2000" dirty="0" smtClean="0">
                          <a:solidFill>
                            <a:srgbClr val="FF0000"/>
                          </a:solidFill>
                          <a:latin typeface="細明體" panose="02020509000000000000" pitchFamily="49" charset="-120"/>
                          <a:ea typeface="細明體" panose="02020509000000000000" pitchFamily="49" charset="-120"/>
                        </a:rPr>
                        <a:t> </a:t>
                      </a:r>
                      <a:r>
                        <a:rPr lang="en-US" altLang="zh-TW" sz="2000" dirty="0" smtClean="0">
                          <a:solidFill>
                            <a:srgbClr val="FF0000"/>
                          </a:solidFill>
                          <a:latin typeface="細明體" panose="02020509000000000000" pitchFamily="49" charset="-120"/>
                          <a:ea typeface="細明體" panose="02020509000000000000" pitchFamily="49" charset="-120"/>
                        </a:rPr>
                        <a:t>n</a:t>
                      </a:r>
                      <a:r>
                        <a:rPr lang="en-US" altLang="zh-TW" sz="2000" dirty="0" smtClean="0">
                          <a:solidFill>
                            <a:schemeClr val="tx1"/>
                          </a:solidFill>
                          <a:latin typeface="細明體" panose="02020509000000000000" pitchFamily="49" charset="-120"/>
                          <a:ea typeface="細明體" panose="02020509000000000000" pitchFamily="49" charset="-120"/>
                        </a:rPr>
                        <a:t>ot</a:t>
                      </a:r>
                      <a:r>
                        <a:rPr lang="en-US" altLang="zh-TW" sz="2000" dirty="0" smtClean="0">
                          <a:solidFill>
                            <a:srgbClr val="FF0000"/>
                          </a:solidFill>
                          <a:latin typeface="細明體" panose="02020509000000000000" pitchFamily="49" charset="-120"/>
                          <a:ea typeface="細明體" panose="02020509000000000000" pitchFamily="49" charset="-120"/>
                        </a:rPr>
                        <a:t> e</a:t>
                      </a:r>
                      <a:r>
                        <a:rPr lang="en-US" altLang="zh-TW" sz="2000" dirty="0" smtClean="0">
                          <a:latin typeface="細明體" panose="02020509000000000000" pitchFamily="49" charset="-120"/>
                          <a:ea typeface="細明體" panose="02020509000000000000" pitchFamily="49" charset="-120"/>
                        </a:rPr>
                        <a:t>qual</a:t>
                      </a:r>
                      <a:endParaRPr lang="en-US" altLang="zh-TW" sz="2000" dirty="0" smtClean="0"/>
                    </a:p>
                  </a:txBody>
                  <a:tcPr marL="68580" marR="68580" marT="34290" marB="34290" anchor="ctr"/>
                </a:tc>
                <a:extLst>
                  <a:ext uri="{0D108BD9-81ED-4DB2-BD59-A6C34878D82A}">
                    <a16:rowId xmlns:a16="http://schemas.microsoft.com/office/drawing/2014/main" val="803183726"/>
                  </a:ext>
                </a:extLst>
              </a:tr>
              <a:tr h="403026">
                <a:tc>
                  <a:txBody>
                    <a:bodyPr/>
                    <a:lstStyle/>
                    <a:p>
                      <a:pPr algn="l"/>
                      <a:r>
                        <a:rPr lang="en-US" sz="2400" dirty="0">
                          <a:latin typeface="細明體" panose="02020509000000000000" pitchFamily="49" charset="-120"/>
                          <a:ea typeface="細明體" panose="02020509000000000000" pitchFamily="49" charset="-120"/>
                        </a:rPr>
                        <a:t>-</a:t>
                      </a:r>
                      <a:r>
                        <a:rPr lang="en-US" sz="2400" dirty="0" err="1">
                          <a:latin typeface="細明體" panose="02020509000000000000" pitchFamily="49" charset="-120"/>
                          <a:ea typeface="細明體" panose="02020509000000000000" pitchFamily="49" charset="-120"/>
                        </a:rPr>
                        <a:t>lt</a:t>
                      </a:r>
                      <a:endParaRPr lang="en-US" sz="2400" dirty="0"/>
                    </a:p>
                  </a:txBody>
                  <a:tcPr marL="68580" marR="68580" marT="34290" marB="34290" anchor="ctr"/>
                </a:tc>
                <a:tc>
                  <a:txBody>
                    <a:bodyPr/>
                    <a:lstStyle/>
                    <a:p>
                      <a:pPr algn="l"/>
                      <a:r>
                        <a:rPr lang="zh-TW" altLang="en-US" sz="2000" smtClean="0">
                          <a:latin typeface="細明體" panose="02020509000000000000" pitchFamily="49" charset="-120"/>
                          <a:ea typeface="細明體" panose="02020509000000000000" pitchFamily="49" charset="-120"/>
                        </a:rPr>
                        <a:t>小於  </a:t>
                      </a:r>
                      <a:r>
                        <a:rPr lang="en-US" altLang="zh-TW" sz="2000" smtClean="0">
                          <a:solidFill>
                            <a:srgbClr val="FF0000"/>
                          </a:solidFill>
                          <a:latin typeface="細明體" panose="02020509000000000000" pitchFamily="49" charset="-120"/>
                          <a:ea typeface="細明體" panose="02020509000000000000" pitchFamily="49" charset="-120"/>
                        </a:rPr>
                        <a:t>l</a:t>
                      </a:r>
                      <a:r>
                        <a:rPr lang="en-US" altLang="zh-TW" sz="2000" smtClean="0">
                          <a:latin typeface="細明體" panose="02020509000000000000" pitchFamily="49" charset="-120"/>
                          <a:ea typeface="細明體" panose="02020509000000000000" pitchFamily="49" charset="-120"/>
                        </a:rPr>
                        <a:t>ess</a:t>
                      </a:r>
                      <a:r>
                        <a:rPr lang="en-US" altLang="zh-TW" sz="2000" smtClean="0">
                          <a:solidFill>
                            <a:srgbClr val="FF0000"/>
                          </a:solidFill>
                          <a:latin typeface="細明體" panose="02020509000000000000" pitchFamily="49" charset="-120"/>
                          <a:ea typeface="細明體" panose="02020509000000000000" pitchFamily="49" charset="-120"/>
                        </a:rPr>
                        <a:t> t</a:t>
                      </a:r>
                      <a:r>
                        <a:rPr lang="en-US" altLang="zh-TW" sz="2000" smtClean="0">
                          <a:latin typeface="細明體" panose="02020509000000000000" pitchFamily="49" charset="-120"/>
                          <a:ea typeface="細明體" panose="02020509000000000000" pitchFamily="49" charset="-120"/>
                        </a:rPr>
                        <a:t>han</a:t>
                      </a:r>
                      <a:endParaRPr lang="zh-TW" altLang="en-US" sz="2000" dirty="0"/>
                    </a:p>
                  </a:txBody>
                  <a:tcPr marL="68580" marR="68580" marT="34290" marB="34290" anchor="ctr"/>
                </a:tc>
                <a:extLst>
                  <a:ext uri="{0D108BD9-81ED-4DB2-BD59-A6C34878D82A}">
                    <a16:rowId xmlns:a16="http://schemas.microsoft.com/office/drawing/2014/main" val="2852824001"/>
                  </a:ext>
                </a:extLst>
              </a:tr>
              <a:tr h="403026">
                <a:tc>
                  <a:txBody>
                    <a:bodyPr/>
                    <a:lstStyle/>
                    <a:p>
                      <a:pPr algn="l"/>
                      <a:r>
                        <a:rPr lang="en-US" sz="2400" dirty="0">
                          <a:latin typeface="細明體" panose="02020509000000000000" pitchFamily="49" charset="-120"/>
                          <a:ea typeface="細明體" panose="02020509000000000000" pitchFamily="49" charset="-120"/>
                        </a:rPr>
                        <a:t>-</a:t>
                      </a:r>
                      <a:r>
                        <a:rPr lang="en-US" sz="2400" dirty="0" err="1">
                          <a:latin typeface="細明體" panose="02020509000000000000" pitchFamily="49" charset="-120"/>
                          <a:ea typeface="細明體" panose="02020509000000000000" pitchFamily="49" charset="-120"/>
                        </a:rPr>
                        <a:t>gt</a:t>
                      </a:r>
                      <a:endParaRPr lang="en-US" sz="2400" dirty="0"/>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smtClean="0">
                          <a:latin typeface="細明體" panose="02020509000000000000" pitchFamily="49" charset="-120"/>
                          <a:ea typeface="細明體" panose="02020509000000000000" pitchFamily="49" charset="-120"/>
                        </a:rPr>
                        <a:t>大於 </a:t>
                      </a:r>
                      <a:r>
                        <a:rPr lang="en-US" altLang="zh-TW" sz="2000" smtClean="0">
                          <a:solidFill>
                            <a:srgbClr val="FF0000"/>
                          </a:solidFill>
                          <a:latin typeface="細明體" panose="02020509000000000000" pitchFamily="49" charset="-120"/>
                          <a:ea typeface="細明體" panose="02020509000000000000" pitchFamily="49" charset="-120"/>
                        </a:rPr>
                        <a:t>g</a:t>
                      </a:r>
                      <a:r>
                        <a:rPr lang="en-US" altLang="zh-TW" sz="2000" smtClean="0">
                          <a:latin typeface="細明體" panose="02020509000000000000" pitchFamily="49" charset="-120"/>
                          <a:ea typeface="細明體" panose="02020509000000000000" pitchFamily="49" charset="-120"/>
                        </a:rPr>
                        <a:t>rea</a:t>
                      </a:r>
                      <a:r>
                        <a:rPr lang="en-US" altLang="zh-TW" sz="2000" smtClean="0">
                          <a:solidFill>
                            <a:schemeClr val="tx1"/>
                          </a:solidFill>
                          <a:latin typeface="細明體" panose="02020509000000000000" pitchFamily="49" charset="-120"/>
                          <a:ea typeface="細明體" panose="02020509000000000000" pitchFamily="49" charset="-120"/>
                        </a:rPr>
                        <a:t>ter</a:t>
                      </a:r>
                      <a:r>
                        <a:rPr lang="en-US" altLang="zh-TW" sz="2000" baseline="0" smtClean="0">
                          <a:solidFill>
                            <a:schemeClr val="tx1"/>
                          </a:solidFill>
                          <a:latin typeface="細明體" panose="02020509000000000000" pitchFamily="49" charset="-120"/>
                          <a:ea typeface="細明體" panose="02020509000000000000" pitchFamily="49" charset="-120"/>
                        </a:rPr>
                        <a:t> </a:t>
                      </a:r>
                      <a:r>
                        <a:rPr lang="en-US" altLang="zh-TW" sz="2000" smtClean="0">
                          <a:solidFill>
                            <a:srgbClr val="FF0000"/>
                          </a:solidFill>
                          <a:latin typeface="細明體" panose="02020509000000000000" pitchFamily="49" charset="-120"/>
                          <a:ea typeface="細明體" panose="02020509000000000000" pitchFamily="49" charset="-120"/>
                        </a:rPr>
                        <a:t>t</a:t>
                      </a:r>
                      <a:r>
                        <a:rPr lang="en-US" altLang="zh-TW" sz="2000" smtClean="0">
                          <a:latin typeface="細明體" panose="02020509000000000000" pitchFamily="49" charset="-120"/>
                          <a:ea typeface="細明體" panose="02020509000000000000" pitchFamily="49" charset="-120"/>
                        </a:rPr>
                        <a:t>han</a:t>
                      </a:r>
                      <a:endParaRPr lang="zh-TW" altLang="en-US" sz="2000" smtClean="0"/>
                    </a:p>
                  </a:txBody>
                  <a:tcPr marL="68580" marR="68580" marT="34290" marB="34290" anchor="ctr"/>
                </a:tc>
                <a:extLst>
                  <a:ext uri="{0D108BD9-81ED-4DB2-BD59-A6C34878D82A}">
                    <a16:rowId xmlns:a16="http://schemas.microsoft.com/office/drawing/2014/main" val="1968649853"/>
                  </a:ext>
                </a:extLst>
              </a:tr>
              <a:tr h="403026">
                <a:tc>
                  <a:txBody>
                    <a:bodyPr/>
                    <a:lstStyle/>
                    <a:p>
                      <a:pPr algn="l"/>
                      <a:r>
                        <a:rPr lang="en-US" sz="2400" dirty="0">
                          <a:latin typeface="細明體" panose="02020509000000000000" pitchFamily="49" charset="-120"/>
                          <a:ea typeface="細明體" panose="02020509000000000000" pitchFamily="49" charset="-120"/>
                        </a:rPr>
                        <a:t>-le</a:t>
                      </a:r>
                      <a:endParaRPr lang="en-US" sz="2400" dirty="0"/>
                    </a:p>
                  </a:txBody>
                  <a:tcPr marL="68580" marR="68580" marT="34290" marB="342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000" dirty="0">
                          <a:latin typeface="細明體" panose="02020509000000000000" pitchFamily="49" charset="-120"/>
                          <a:ea typeface="細明體" panose="02020509000000000000" pitchFamily="49" charset="-120"/>
                        </a:rPr>
                        <a:t>小於或</a:t>
                      </a:r>
                      <a:r>
                        <a:rPr lang="zh-TW" altLang="en-US" sz="2000" dirty="0" smtClean="0">
                          <a:latin typeface="細明體" panose="02020509000000000000" pitchFamily="49" charset="-120"/>
                          <a:ea typeface="細明體" panose="02020509000000000000" pitchFamily="49" charset="-120"/>
                        </a:rPr>
                        <a:t>等於</a:t>
                      </a:r>
                      <a:r>
                        <a:rPr lang="en-US" altLang="zh-TW" sz="2000" dirty="0" smtClean="0">
                          <a:solidFill>
                            <a:srgbClr val="FF0000"/>
                          </a:solidFill>
                          <a:latin typeface="細明體" panose="02020509000000000000" pitchFamily="49" charset="-120"/>
                          <a:ea typeface="細明體" panose="02020509000000000000" pitchFamily="49" charset="-120"/>
                        </a:rPr>
                        <a:t>l</a:t>
                      </a:r>
                      <a:r>
                        <a:rPr lang="en-US" altLang="zh-TW" sz="2000" dirty="0" smtClean="0">
                          <a:latin typeface="細明體" panose="02020509000000000000" pitchFamily="49" charset="-120"/>
                          <a:ea typeface="細明體" panose="02020509000000000000" pitchFamily="49" charset="-120"/>
                        </a:rPr>
                        <a:t>ess </a:t>
                      </a:r>
                      <a:r>
                        <a:rPr lang="en-US" altLang="zh-TW" sz="2000" dirty="0" smtClean="0">
                          <a:solidFill>
                            <a:srgbClr val="FF0000"/>
                          </a:solidFill>
                          <a:latin typeface="細明體" panose="02020509000000000000" pitchFamily="49" charset="-120"/>
                          <a:ea typeface="細明體" panose="02020509000000000000" pitchFamily="49" charset="-120"/>
                        </a:rPr>
                        <a:t>e</a:t>
                      </a:r>
                      <a:r>
                        <a:rPr lang="en-US" altLang="zh-TW" sz="2000" dirty="0" smtClean="0">
                          <a:latin typeface="細明體" panose="02020509000000000000" pitchFamily="49" charset="-120"/>
                          <a:ea typeface="細明體" panose="02020509000000000000" pitchFamily="49" charset="-120"/>
                        </a:rPr>
                        <a:t>qual</a:t>
                      </a:r>
                      <a:endParaRPr lang="en-US" altLang="zh-TW" sz="2000" dirty="0" smtClean="0"/>
                    </a:p>
                  </a:txBody>
                  <a:tcPr marL="68580" marR="68580" marT="34290" marB="34290" anchor="ctr"/>
                </a:tc>
                <a:extLst>
                  <a:ext uri="{0D108BD9-81ED-4DB2-BD59-A6C34878D82A}">
                    <a16:rowId xmlns:a16="http://schemas.microsoft.com/office/drawing/2014/main" val="47625781"/>
                  </a:ext>
                </a:extLst>
              </a:tr>
              <a:tr h="435101">
                <a:tc>
                  <a:txBody>
                    <a:bodyPr/>
                    <a:lstStyle/>
                    <a:p>
                      <a:pPr algn="l"/>
                      <a:r>
                        <a:rPr lang="en-US" sz="2400" dirty="0">
                          <a:latin typeface="細明體" panose="02020509000000000000" pitchFamily="49" charset="-120"/>
                          <a:ea typeface="細明體" panose="02020509000000000000" pitchFamily="49" charset="-120"/>
                        </a:rPr>
                        <a:t>-</a:t>
                      </a:r>
                      <a:r>
                        <a:rPr lang="en-US" sz="2400" dirty="0" err="1">
                          <a:latin typeface="細明體" panose="02020509000000000000" pitchFamily="49" charset="-120"/>
                          <a:ea typeface="細明體" panose="02020509000000000000" pitchFamily="49" charset="-120"/>
                        </a:rPr>
                        <a:t>ge</a:t>
                      </a:r>
                      <a:endParaRPr lang="en-US" sz="2400" dirty="0"/>
                    </a:p>
                  </a:txBody>
                  <a:tcPr marL="68580" marR="68580" marT="34290" marB="34290" anchor="ctr"/>
                </a:tc>
                <a:tc>
                  <a:txBody>
                    <a:bodyPr/>
                    <a:lstStyle/>
                    <a:p>
                      <a:pPr algn="l"/>
                      <a:r>
                        <a:rPr lang="zh-TW" altLang="en-US" sz="2000" dirty="0">
                          <a:latin typeface="細明體" panose="02020509000000000000" pitchFamily="49" charset="-120"/>
                          <a:ea typeface="細明體" panose="02020509000000000000" pitchFamily="49" charset="-120"/>
                        </a:rPr>
                        <a:t>大於</a:t>
                      </a:r>
                      <a:r>
                        <a:rPr lang="zh-TW" altLang="en-US" sz="2000">
                          <a:latin typeface="細明體" panose="02020509000000000000" pitchFamily="49" charset="-120"/>
                          <a:ea typeface="細明體" panose="02020509000000000000" pitchFamily="49" charset="-120"/>
                        </a:rPr>
                        <a:t>或</a:t>
                      </a:r>
                      <a:r>
                        <a:rPr lang="zh-TW" altLang="en-US" sz="2000" smtClean="0">
                          <a:latin typeface="細明體" panose="02020509000000000000" pitchFamily="49" charset="-120"/>
                          <a:ea typeface="細明體" panose="02020509000000000000" pitchFamily="49" charset="-120"/>
                        </a:rPr>
                        <a:t>等於</a:t>
                      </a:r>
                      <a:r>
                        <a:rPr lang="en-US" altLang="zh-TW" sz="2000" smtClean="0">
                          <a:solidFill>
                            <a:srgbClr val="FF0000"/>
                          </a:solidFill>
                          <a:latin typeface="細明體" panose="02020509000000000000" pitchFamily="49" charset="-120"/>
                          <a:ea typeface="細明體" panose="02020509000000000000" pitchFamily="49" charset="-120"/>
                        </a:rPr>
                        <a:t>g</a:t>
                      </a:r>
                      <a:r>
                        <a:rPr lang="en-US" altLang="zh-TW" sz="2000" smtClean="0">
                          <a:solidFill>
                            <a:schemeClr val="tx1"/>
                          </a:solidFill>
                          <a:latin typeface="細明體" panose="02020509000000000000" pitchFamily="49" charset="-120"/>
                          <a:ea typeface="細明體" panose="02020509000000000000" pitchFamily="49" charset="-120"/>
                        </a:rPr>
                        <a:t>reater than or </a:t>
                      </a:r>
                      <a:r>
                        <a:rPr lang="en-US" altLang="zh-TW" sz="2000" smtClean="0">
                          <a:solidFill>
                            <a:srgbClr val="FF0000"/>
                          </a:solidFill>
                          <a:latin typeface="細明體" panose="02020509000000000000" pitchFamily="49" charset="-120"/>
                          <a:ea typeface="細明體" panose="02020509000000000000" pitchFamily="49" charset="-120"/>
                        </a:rPr>
                        <a:t>e</a:t>
                      </a:r>
                      <a:r>
                        <a:rPr lang="en-US" altLang="zh-TW" sz="2000" smtClean="0">
                          <a:solidFill>
                            <a:schemeClr val="tx1"/>
                          </a:solidFill>
                          <a:latin typeface="細明體" panose="02020509000000000000" pitchFamily="49" charset="-120"/>
                          <a:ea typeface="細明體" panose="02020509000000000000" pitchFamily="49" charset="-120"/>
                        </a:rPr>
                        <a:t>qual</a:t>
                      </a:r>
                      <a:endParaRPr lang="zh-TW" altLang="en-US" sz="2000" dirty="0">
                        <a:solidFill>
                          <a:schemeClr val="tx1"/>
                        </a:solidFill>
                      </a:endParaRPr>
                    </a:p>
                  </a:txBody>
                  <a:tcPr marL="68580" marR="68580" marT="34290" marB="34290" anchor="ctr"/>
                </a:tc>
                <a:extLst>
                  <a:ext uri="{0D108BD9-81ED-4DB2-BD59-A6C34878D82A}">
                    <a16:rowId xmlns:a16="http://schemas.microsoft.com/office/drawing/2014/main" val="2343326150"/>
                  </a:ext>
                </a:extLst>
              </a:tr>
              <a:tr h="403026">
                <a:tc>
                  <a:txBody>
                    <a:bodyPr/>
                    <a:lstStyle/>
                    <a:p>
                      <a:pPr algn="l"/>
                      <a:r>
                        <a:rPr lang="en-US" sz="2400">
                          <a:latin typeface="細明體" panose="02020509000000000000" pitchFamily="49" charset="-120"/>
                          <a:ea typeface="細明體" panose="02020509000000000000" pitchFamily="49" charset="-120"/>
                        </a:rPr>
                        <a:t>-a</a:t>
                      </a:r>
                      <a:endParaRPr lang="en-US" sz="2400"/>
                    </a:p>
                  </a:txBody>
                  <a:tcPr marL="68580" marR="68580" marT="34290" marB="34290" anchor="ctr"/>
                </a:tc>
                <a:tc>
                  <a:txBody>
                    <a:bodyPr/>
                    <a:lstStyle/>
                    <a:p>
                      <a:pPr algn="l"/>
                      <a:r>
                        <a:rPr lang="zh-TW" altLang="en-US" sz="2000">
                          <a:latin typeface="細明體" panose="02020509000000000000" pitchFamily="49" charset="-120"/>
                          <a:ea typeface="細明體" panose="02020509000000000000" pitchFamily="49" charset="-120"/>
                        </a:rPr>
                        <a:t>雙方都成立（</a:t>
                      </a:r>
                      <a:r>
                        <a:rPr lang="en-US" altLang="zh-TW" sz="2000">
                          <a:latin typeface="細明體" panose="02020509000000000000" pitchFamily="49" charset="-120"/>
                          <a:ea typeface="細明體" panose="02020509000000000000" pitchFamily="49" charset="-120"/>
                        </a:rPr>
                        <a:t>and</a:t>
                      </a:r>
                      <a:r>
                        <a:rPr lang="zh-TW" altLang="en-US" sz="2000">
                          <a:latin typeface="細明體" panose="02020509000000000000" pitchFamily="49" charset="-120"/>
                          <a:ea typeface="細明體" panose="02020509000000000000" pitchFamily="49" charset="-120"/>
                        </a:rPr>
                        <a:t>）</a:t>
                      </a:r>
                      <a:endParaRPr lang="zh-TW" altLang="en-US" sz="2000"/>
                    </a:p>
                  </a:txBody>
                  <a:tcPr marL="68580" marR="68580" marT="34290" marB="34290" anchor="ctr"/>
                </a:tc>
                <a:extLst>
                  <a:ext uri="{0D108BD9-81ED-4DB2-BD59-A6C34878D82A}">
                    <a16:rowId xmlns:a16="http://schemas.microsoft.com/office/drawing/2014/main" val="1384167793"/>
                  </a:ext>
                </a:extLst>
              </a:tr>
              <a:tr h="403026">
                <a:tc>
                  <a:txBody>
                    <a:bodyPr/>
                    <a:lstStyle/>
                    <a:p>
                      <a:pPr algn="l"/>
                      <a:r>
                        <a:rPr lang="en-US" sz="2400">
                          <a:latin typeface="細明體" panose="02020509000000000000" pitchFamily="49" charset="-120"/>
                          <a:ea typeface="細明體" panose="02020509000000000000" pitchFamily="49" charset="-120"/>
                        </a:rPr>
                        <a:t>-o</a:t>
                      </a:r>
                      <a:endParaRPr lang="en-US" sz="2400"/>
                    </a:p>
                  </a:txBody>
                  <a:tcPr marL="68580" marR="68580" marT="34290" marB="34290" anchor="ctr"/>
                </a:tc>
                <a:tc>
                  <a:txBody>
                    <a:bodyPr/>
                    <a:lstStyle/>
                    <a:p>
                      <a:pPr algn="l"/>
                      <a:r>
                        <a:rPr lang="zh-TW" altLang="en-US" sz="2000">
                          <a:latin typeface="細明體" panose="02020509000000000000" pitchFamily="49" charset="-120"/>
                          <a:ea typeface="細明體" panose="02020509000000000000" pitchFamily="49" charset="-120"/>
                        </a:rPr>
                        <a:t>單方成立（</a:t>
                      </a:r>
                      <a:r>
                        <a:rPr lang="en-US" altLang="zh-TW" sz="2000">
                          <a:latin typeface="細明體" panose="02020509000000000000" pitchFamily="49" charset="-120"/>
                          <a:ea typeface="細明體" panose="02020509000000000000" pitchFamily="49" charset="-120"/>
                        </a:rPr>
                        <a:t>or</a:t>
                      </a:r>
                      <a:r>
                        <a:rPr lang="zh-TW" altLang="en-US" sz="2000">
                          <a:latin typeface="細明體" panose="02020509000000000000" pitchFamily="49" charset="-120"/>
                          <a:ea typeface="細明體" panose="02020509000000000000" pitchFamily="49" charset="-120"/>
                        </a:rPr>
                        <a:t>）</a:t>
                      </a:r>
                      <a:endParaRPr lang="zh-TW" altLang="en-US" sz="2000"/>
                    </a:p>
                  </a:txBody>
                  <a:tcPr marL="68580" marR="68580" marT="34290" marB="34290" anchor="ctr"/>
                </a:tc>
                <a:extLst>
                  <a:ext uri="{0D108BD9-81ED-4DB2-BD59-A6C34878D82A}">
                    <a16:rowId xmlns:a16="http://schemas.microsoft.com/office/drawing/2014/main" val="730336382"/>
                  </a:ext>
                </a:extLst>
              </a:tr>
              <a:tr h="403026">
                <a:tc>
                  <a:txBody>
                    <a:bodyPr/>
                    <a:lstStyle/>
                    <a:p>
                      <a:pPr algn="l"/>
                      <a:r>
                        <a:rPr lang="en-US" sz="2400">
                          <a:latin typeface="細明體" panose="02020509000000000000" pitchFamily="49" charset="-120"/>
                          <a:ea typeface="細明體" panose="02020509000000000000" pitchFamily="49" charset="-120"/>
                        </a:rPr>
                        <a:t>-z</a:t>
                      </a:r>
                      <a:endParaRPr lang="en-US" sz="2400"/>
                    </a:p>
                  </a:txBody>
                  <a:tcPr marL="68580" marR="68580" marT="34290" marB="34290" anchor="ctr"/>
                </a:tc>
                <a:tc>
                  <a:txBody>
                    <a:bodyPr/>
                    <a:lstStyle/>
                    <a:p>
                      <a:pPr algn="l"/>
                      <a:r>
                        <a:rPr lang="zh-TW" altLang="en-US" sz="2000">
                          <a:latin typeface="細明體" panose="02020509000000000000" pitchFamily="49" charset="-120"/>
                          <a:ea typeface="細明體" panose="02020509000000000000" pitchFamily="49" charset="-120"/>
                        </a:rPr>
                        <a:t>空字串</a:t>
                      </a:r>
                      <a:endParaRPr lang="zh-TW" altLang="en-US" sz="2000"/>
                    </a:p>
                  </a:txBody>
                  <a:tcPr marL="68580" marR="68580" marT="34290" marB="34290" anchor="ctr"/>
                </a:tc>
                <a:extLst>
                  <a:ext uri="{0D108BD9-81ED-4DB2-BD59-A6C34878D82A}">
                    <a16:rowId xmlns:a16="http://schemas.microsoft.com/office/drawing/2014/main" val="655963134"/>
                  </a:ext>
                </a:extLst>
              </a:tr>
              <a:tr h="403026">
                <a:tc>
                  <a:txBody>
                    <a:bodyPr/>
                    <a:lstStyle/>
                    <a:p>
                      <a:pPr algn="l"/>
                      <a:r>
                        <a:rPr lang="en-US" sz="2400">
                          <a:latin typeface="細明體" panose="02020509000000000000" pitchFamily="49" charset="-120"/>
                          <a:ea typeface="細明體" panose="02020509000000000000" pitchFamily="49" charset="-120"/>
                        </a:rPr>
                        <a:t>-n</a:t>
                      </a:r>
                      <a:endParaRPr lang="en-US" sz="2400"/>
                    </a:p>
                  </a:txBody>
                  <a:tcPr marL="68580" marR="68580" marT="34290" marB="34290" anchor="ctr"/>
                </a:tc>
                <a:tc>
                  <a:txBody>
                    <a:bodyPr/>
                    <a:lstStyle/>
                    <a:p>
                      <a:pPr algn="l"/>
                      <a:r>
                        <a:rPr lang="zh-TW" altLang="en-US" sz="2000" dirty="0">
                          <a:latin typeface="細明體" panose="02020509000000000000" pitchFamily="49" charset="-120"/>
                          <a:ea typeface="細明體" panose="02020509000000000000" pitchFamily="49" charset="-120"/>
                        </a:rPr>
                        <a:t>非空字串</a:t>
                      </a:r>
                      <a:endParaRPr lang="zh-TW" altLang="en-US" sz="2000" dirty="0"/>
                    </a:p>
                  </a:txBody>
                  <a:tcPr marL="68580" marR="68580" marT="34290" marB="34290" anchor="ctr"/>
                </a:tc>
                <a:extLst>
                  <a:ext uri="{0D108BD9-81ED-4DB2-BD59-A6C34878D82A}">
                    <a16:rowId xmlns:a16="http://schemas.microsoft.com/office/drawing/2014/main" val="3489168037"/>
                  </a:ext>
                </a:extLst>
              </a:tr>
            </a:tbl>
          </a:graphicData>
        </a:graphic>
      </p:graphicFrame>
    </p:spTree>
    <p:extLst>
      <p:ext uri="{BB962C8B-B14F-4D97-AF65-F5344CB8AC3E}">
        <p14:creationId xmlns:p14="http://schemas.microsoft.com/office/powerpoint/2010/main" val="110608234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690356043"/>
              </p:ext>
            </p:extLst>
          </p:nvPr>
        </p:nvGraphicFramePr>
        <p:xfrm>
          <a:off x="1262821" y="914400"/>
          <a:ext cx="9909272" cy="5852160"/>
        </p:xfrm>
        <a:graphic>
          <a:graphicData uri="http://schemas.openxmlformats.org/drawingml/2006/table">
            <a:tbl>
              <a:tblPr firstRow="1" bandRow="1">
                <a:tableStyleId>{5C22544A-7EE6-4342-B048-85BDC9FD1C3A}</a:tableStyleId>
              </a:tblPr>
              <a:tblGrid>
                <a:gridCol w="1942966">
                  <a:extLst>
                    <a:ext uri="{9D8B030D-6E8A-4147-A177-3AD203B41FA5}">
                      <a16:colId xmlns:a16="http://schemas.microsoft.com/office/drawing/2014/main" val="751134053"/>
                    </a:ext>
                  </a:extLst>
                </a:gridCol>
                <a:gridCol w="7966306">
                  <a:extLst>
                    <a:ext uri="{9D8B030D-6E8A-4147-A177-3AD203B41FA5}">
                      <a16:colId xmlns:a16="http://schemas.microsoft.com/office/drawing/2014/main" val="1437235698"/>
                    </a:ext>
                  </a:extLst>
                </a:gridCol>
              </a:tblGrid>
              <a:tr h="320040">
                <a:tc>
                  <a:txBody>
                    <a:bodyPr/>
                    <a:lstStyle/>
                    <a:p>
                      <a:pPr algn="l">
                        <a:spcAft>
                          <a:spcPts val="0"/>
                        </a:spcAft>
                      </a:pPr>
                      <a:r>
                        <a:rPr lang="zh-TW" sz="3600" kern="100" dirty="0">
                          <a:effectLst/>
                          <a:latin typeface="Calibri" panose="020F0502020204030204" pitchFamily="34" charset="0"/>
                          <a:ea typeface="新細明體" panose="02020500000000000000" pitchFamily="18" charset="-120"/>
                          <a:cs typeface="Times New Roman" panose="02020603050405020304" pitchFamily="18" charset="0"/>
                        </a:rPr>
                        <a:t>符號</a:t>
                      </a:r>
                    </a:p>
                  </a:txBody>
                  <a:tcPr marL="51435" marR="51435" marT="0" marB="0"/>
                </a:tc>
                <a:tc>
                  <a:txBody>
                    <a:bodyPr/>
                    <a:lstStyle/>
                    <a:p>
                      <a:pPr algn="l">
                        <a:spcAft>
                          <a:spcPts val="0"/>
                        </a:spcAft>
                      </a:pPr>
                      <a:r>
                        <a:rPr lang="zh-TW" sz="3600" kern="100" dirty="0">
                          <a:effectLst/>
                          <a:latin typeface="Calibri" panose="020F0502020204030204" pitchFamily="34" charset="0"/>
                          <a:ea typeface="新細明體" panose="02020500000000000000" pitchFamily="18" charset="-120"/>
                          <a:cs typeface="Times New Roman" panose="02020603050405020304" pitchFamily="18" charset="0"/>
                        </a:rPr>
                        <a:t>內容</a:t>
                      </a:r>
                    </a:p>
                  </a:txBody>
                  <a:tcPr marL="51435" marR="51435" marT="0" marB="0"/>
                </a:tc>
                <a:extLst>
                  <a:ext uri="{0D108BD9-81ED-4DB2-BD59-A6C34878D82A}">
                    <a16:rowId xmlns:a16="http://schemas.microsoft.com/office/drawing/2014/main" val="3956666115"/>
                  </a:ext>
                </a:extLst>
              </a:tr>
              <a:tr h="457200">
                <a:tc>
                  <a:txBody>
                    <a:bodyPr/>
                    <a:lstStyle/>
                    <a:p>
                      <a:pPr algn="l">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註解符號：這個最常被使用在</a:t>
                      </a: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 script </a:t>
                      </a: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當中，視為說明！在後的資料均不執行</a:t>
                      </a:r>
                    </a:p>
                  </a:txBody>
                  <a:tcPr marL="51435" marR="51435" marT="0" marB="0"/>
                </a:tc>
                <a:extLst>
                  <a:ext uri="{0D108BD9-81ED-4DB2-BD59-A6C34878D82A}">
                    <a16:rowId xmlns:a16="http://schemas.microsoft.com/office/drawing/2014/main" val="2263739157"/>
                  </a:ext>
                </a:extLst>
              </a:tr>
              <a:tr h="320040">
                <a:tc>
                  <a:txBody>
                    <a:bodyPr/>
                    <a:lstStyle/>
                    <a:p>
                      <a:pPr algn="l">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2400" kern="100" dirty="0">
                          <a:effectLst/>
                          <a:latin typeface="Calibri" panose="020F0502020204030204" pitchFamily="34" charset="0"/>
                          <a:ea typeface="新細明體" panose="02020500000000000000" pitchFamily="18" charset="-120"/>
                          <a:cs typeface="Times New Roman" panose="02020603050405020304" pitchFamily="18" charset="0"/>
                        </a:rPr>
                        <a:t>跳脫符號：將『特殊字元或萬用字元』還原成一般字元</a:t>
                      </a:r>
                    </a:p>
                  </a:txBody>
                  <a:tcPr marL="51435" marR="51435" marT="0" marB="0"/>
                </a:tc>
                <a:extLst>
                  <a:ext uri="{0D108BD9-81ED-4DB2-BD59-A6C34878D82A}">
                    <a16:rowId xmlns:a16="http://schemas.microsoft.com/office/drawing/2014/main" val="3121667561"/>
                  </a:ext>
                </a:extLst>
              </a:tr>
              <a:tr h="320040">
                <a:tc>
                  <a:txBody>
                    <a:bodyPr/>
                    <a:lstStyle/>
                    <a:p>
                      <a:pPr algn="l">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管線</a:t>
                      </a: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 (pipe)</a:t>
                      </a: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：分隔兩個管線命令的界定</a:t>
                      </a: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a:t>
                      </a: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後兩節介紹</a:t>
                      </a: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a:t>
                      </a: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a:t>
                      </a:r>
                    </a:p>
                  </a:txBody>
                  <a:tcPr marL="51435" marR="51435" marT="0" marB="0"/>
                </a:tc>
                <a:extLst>
                  <a:ext uri="{0D108BD9-81ED-4DB2-BD59-A6C34878D82A}">
                    <a16:rowId xmlns:a16="http://schemas.microsoft.com/office/drawing/2014/main" val="3084834649"/>
                  </a:ext>
                </a:extLst>
              </a:tr>
              <a:tr h="457200">
                <a:tc>
                  <a:txBody>
                    <a:bodyPr/>
                    <a:lstStyle/>
                    <a:p>
                      <a:pPr algn="l">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2400" kern="100" dirty="0">
                          <a:effectLst/>
                          <a:latin typeface="Calibri" panose="020F0502020204030204" pitchFamily="34" charset="0"/>
                          <a:ea typeface="新細明體" panose="02020500000000000000" pitchFamily="18" charset="-120"/>
                          <a:cs typeface="Times New Roman" panose="02020603050405020304" pitchFamily="18" charset="0"/>
                        </a:rPr>
                        <a:t>連續指令下達分隔符號：連續性命令的界定</a:t>
                      </a: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zh-TW" sz="2400" kern="100" dirty="0">
                          <a:effectLst/>
                          <a:latin typeface="Calibri" panose="020F0502020204030204" pitchFamily="34" charset="0"/>
                          <a:ea typeface="新細明體" panose="02020500000000000000" pitchFamily="18" charset="-120"/>
                          <a:cs typeface="Times New Roman" panose="02020603050405020304" pitchFamily="18" charset="0"/>
                        </a:rPr>
                        <a:t>注意！與管線命令並不相同</a:t>
                      </a: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extLst>
                  <a:ext uri="{0D108BD9-81ED-4DB2-BD59-A6C34878D82A}">
                    <a16:rowId xmlns:a16="http://schemas.microsoft.com/office/drawing/2014/main" val="8504403"/>
                  </a:ext>
                </a:extLst>
              </a:tr>
              <a:tr h="320040">
                <a:tc>
                  <a:txBody>
                    <a:bodyPr/>
                    <a:lstStyle/>
                    <a:p>
                      <a:pPr algn="l">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使用者的家目錄</a:t>
                      </a:r>
                    </a:p>
                  </a:txBody>
                  <a:tcPr marL="51435" marR="51435" marT="0" marB="0"/>
                </a:tc>
                <a:extLst>
                  <a:ext uri="{0D108BD9-81ED-4DB2-BD59-A6C34878D82A}">
                    <a16:rowId xmlns:a16="http://schemas.microsoft.com/office/drawing/2014/main" val="3224135234"/>
                  </a:ext>
                </a:extLst>
              </a:tr>
              <a:tr h="320040">
                <a:tc>
                  <a:txBody>
                    <a:bodyPr/>
                    <a:lstStyle/>
                    <a:p>
                      <a:pPr algn="l">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取用變數前置字元：亦即是變數之前需要加的變數取代值</a:t>
                      </a:r>
                    </a:p>
                  </a:txBody>
                  <a:tcPr marL="51435" marR="51435" marT="0" marB="0"/>
                </a:tc>
                <a:extLst>
                  <a:ext uri="{0D108BD9-81ED-4DB2-BD59-A6C34878D82A}">
                    <a16:rowId xmlns:a16="http://schemas.microsoft.com/office/drawing/2014/main" val="860458789"/>
                  </a:ext>
                </a:extLst>
              </a:tr>
              <a:tr h="320040">
                <a:tc>
                  <a:txBody>
                    <a:bodyPr/>
                    <a:lstStyle/>
                    <a:p>
                      <a:pPr algn="l">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&amp;</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工作控制</a:t>
                      </a: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 (job control)</a:t>
                      </a: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：將指令變成背景下工作</a:t>
                      </a:r>
                    </a:p>
                  </a:txBody>
                  <a:tcPr marL="51435" marR="51435" marT="0" marB="0"/>
                </a:tc>
                <a:extLst>
                  <a:ext uri="{0D108BD9-81ED-4DB2-BD59-A6C34878D82A}">
                    <a16:rowId xmlns:a16="http://schemas.microsoft.com/office/drawing/2014/main" val="2874839833"/>
                  </a:ext>
                </a:extLst>
              </a:tr>
              <a:tr h="320040">
                <a:tc>
                  <a:txBody>
                    <a:bodyPr/>
                    <a:lstStyle/>
                    <a:p>
                      <a:pPr algn="l">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邏輯運算意義上的『非』</a:t>
                      </a: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 not </a:t>
                      </a:r>
                      <a:r>
                        <a:rPr lang="zh-TW" sz="2400" kern="100">
                          <a:effectLst/>
                          <a:latin typeface="Calibri" panose="020F0502020204030204" pitchFamily="34" charset="0"/>
                          <a:ea typeface="新細明體" panose="02020500000000000000" pitchFamily="18" charset="-120"/>
                          <a:cs typeface="Times New Roman" panose="02020603050405020304" pitchFamily="18" charset="0"/>
                        </a:rPr>
                        <a:t>的意思！</a:t>
                      </a:r>
                    </a:p>
                  </a:txBody>
                  <a:tcPr marL="51435" marR="51435" marT="0" marB="0"/>
                </a:tc>
                <a:extLst>
                  <a:ext uri="{0D108BD9-81ED-4DB2-BD59-A6C34878D82A}">
                    <a16:rowId xmlns:a16="http://schemas.microsoft.com/office/drawing/2014/main" val="3176481478"/>
                  </a:ext>
                </a:extLst>
              </a:tr>
              <a:tr h="320040">
                <a:tc>
                  <a:txBody>
                    <a:bodyPr/>
                    <a:lstStyle/>
                    <a:p>
                      <a:pPr algn="l">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2400" kern="100" dirty="0">
                          <a:effectLst/>
                          <a:latin typeface="Calibri" panose="020F0502020204030204" pitchFamily="34" charset="0"/>
                          <a:ea typeface="新細明體" panose="02020500000000000000" pitchFamily="18" charset="-120"/>
                          <a:cs typeface="Times New Roman" panose="02020603050405020304" pitchFamily="18" charset="0"/>
                        </a:rPr>
                        <a:t>目錄符號：路徑分隔的符號</a:t>
                      </a:r>
                    </a:p>
                  </a:txBody>
                  <a:tcPr marL="51435" marR="51435" marT="0" marB="0"/>
                </a:tc>
                <a:extLst>
                  <a:ext uri="{0D108BD9-81ED-4DB2-BD59-A6C34878D82A}">
                    <a16:rowId xmlns:a16="http://schemas.microsoft.com/office/drawing/2014/main" val="2089887748"/>
                  </a:ext>
                </a:extLst>
              </a:tr>
            </a:tbl>
          </a:graphicData>
        </a:graphic>
      </p:graphicFrame>
      <p:sp>
        <p:nvSpPr>
          <p:cNvPr id="3" name="標題 2"/>
          <p:cNvSpPr>
            <a:spLocks noGrp="1"/>
          </p:cNvSpPr>
          <p:nvPr>
            <p:ph type="title"/>
          </p:nvPr>
        </p:nvSpPr>
        <p:spPr>
          <a:xfrm>
            <a:off x="1307124" y="177555"/>
            <a:ext cx="9864969" cy="549275"/>
          </a:xfrm>
        </p:spPr>
        <p:txBody>
          <a:bodyPr>
            <a:normAutofit fontScale="90000"/>
          </a:bodyPr>
          <a:lstStyle/>
          <a:p>
            <a:r>
              <a:rPr lang="en-US" altLang="zh-TW">
                <a:latin typeface="Calibri"/>
                <a:cs typeface="Calibri"/>
              </a:rPr>
              <a:t>bash </a:t>
            </a:r>
            <a:r>
              <a:rPr lang="zh-TW" altLang="en-US">
                <a:latin typeface="Calibri"/>
                <a:cs typeface="Calibri"/>
              </a:rPr>
              <a:t>環境中的特殊符號 </a:t>
            </a:r>
            <a:r>
              <a:rPr lang="en-US" altLang="zh-TW" smtClean="0">
                <a:latin typeface="Calibri"/>
                <a:cs typeface="Calibri"/>
              </a:rPr>
              <a:t>1/2</a:t>
            </a:r>
            <a:endParaRPr lang="zh-TW" altLang="en-US"/>
          </a:p>
        </p:txBody>
      </p:sp>
    </p:spTree>
    <p:extLst>
      <p:ext uri="{BB962C8B-B14F-4D97-AF65-F5344CB8AC3E}">
        <p14:creationId xmlns:p14="http://schemas.microsoft.com/office/powerpoint/2010/main" val="1019230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67239444"/>
              </p:ext>
            </p:extLst>
          </p:nvPr>
        </p:nvGraphicFramePr>
        <p:xfrm>
          <a:off x="275257" y="1800665"/>
          <a:ext cx="11635389" cy="4328160"/>
        </p:xfrm>
        <a:graphic>
          <a:graphicData uri="http://schemas.openxmlformats.org/drawingml/2006/table">
            <a:tbl>
              <a:tblPr firstRow="1" bandRow="1">
                <a:tableStyleId>{5C22544A-7EE6-4342-B048-85BDC9FD1C3A}</a:tableStyleId>
              </a:tblPr>
              <a:tblGrid>
                <a:gridCol w="2147220">
                  <a:extLst>
                    <a:ext uri="{9D8B030D-6E8A-4147-A177-3AD203B41FA5}">
                      <a16:colId xmlns:a16="http://schemas.microsoft.com/office/drawing/2014/main" val="16479369"/>
                    </a:ext>
                  </a:extLst>
                </a:gridCol>
                <a:gridCol w="9488169">
                  <a:extLst>
                    <a:ext uri="{9D8B030D-6E8A-4147-A177-3AD203B41FA5}">
                      <a16:colId xmlns:a16="http://schemas.microsoft.com/office/drawing/2014/main" val="1043910078"/>
                    </a:ext>
                  </a:extLst>
                </a:gridCol>
              </a:tblGrid>
              <a:tr h="320040">
                <a:tc>
                  <a:txBody>
                    <a:bodyPr/>
                    <a:lstStyle/>
                    <a:p>
                      <a:pPr algn="ctr">
                        <a:spcAft>
                          <a:spcPts val="0"/>
                        </a:spcAft>
                      </a:pPr>
                      <a:r>
                        <a:rPr lang="zh-TW" sz="3200" kern="100" dirty="0">
                          <a:effectLst/>
                          <a:latin typeface="Calibri" panose="020F0502020204030204" pitchFamily="34" charset="0"/>
                          <a:ea typeface="新細明體" panose="02020500000000000000" pitchFamily="18" charset="-120"/>
                          <a:cs typeface="Times New Roman" panose="02020603050405020304" pitchFamily="18" charset="0"/>
                        </a:rPr>
                        <a:t>符號</a:t>
                      </a:r>
                    </a:p>
                  </a:txBody>
                  <a:tcPr marL="51435" marR="51435" marT="0" marB="0"/>
                </a:tc>
                <a:tc>
                  <a:txBody>
                    <a:bodyPr/>
                    <a:lstStyle/>
                    <a:p>
                      <a:pPr algn="ctr">
                        <a:spcAft>
                          <a:spcPts val="0"/>
                        </a:spcAft>
                      </a:pPr>
                      <a:r>
                        <a:rPr lang="zh-TW" sz="3200" kern="100" dirty="0">
                          <a:effectLst/>
                          <a:latin typeface="Calibri" panose="020F0502020204030204" pitchFamily="34" charset="0"/>
                          <a:ea typeface="新細明體" panose="02020500000000000000" pitchFamily="18" charset="-120"/>
                          <a:cs typeface="Times New Roman" panose="02020603050405020304" pitchFamily="18" charset="0"/>
                        </a:rPr>
                        <a:t>內容</a:t>
                      </a:r>
                    </a:p>
                  </a:txBody>
                  <a:tcPr marL="51435" marR="51435" marT="0" marB="0"/>
                </a:tc>
                <a:extLst>
                  <a:ext uri="{0D108BD9-81ED-4DB2-BD59-A6C34878D82A}">
                    <a16:rowId xmlns:a16="http://schemas.microsoft.com/office/drawing/2014/main" val="578614889"/>
                  </a:ext>
                </a:extLst>
              </a:tr>
              <a:tr h="365760">
                <a:tc>
                  <a:txBody>
                    <a:bodyPr/>
                    <a:lstStyle/>
                    <a:p>
                      <a:pPr algn="ctr">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&gt;, &gt;&gt;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3200" kern="100">
                          <a:effectLst/>
                          <a:latin typeface="Calibri" panose="020F0502020204030204" pitchFamily="34" charset="0"/>
                          <a:ea typeface="新細明體" panose="02020500000000000000" pitchFamily="18" charset="-120"/>
                          <a:cs typeface="Times New Roman" panose="02020603050405020304" pitchFamily="18" charset="0"/>
                        </a:rPr>
                        <a:t>資料流重導向：輸出導向，分別是『取代』與『累加』</a:t>
                      </a:r>
                    </a:p>
                  </a:txBody>
                  <a:tcPr marL="51435" marR="51435" marT="0" marB="0"/>
                </a:tc>
                <a:extLst>
                  <a:ext uri="{0D108BD9-81ED-4DB2-BD59-A6C34878D82A}">
                    <a16:rowId xmlns:a16="http://schemas.microsoft.com/office/drawing/2014/main" val="1521903038"/>
                  </a:ext>
                </a:extLst>
              </a:tr>
              <a:tr h="365760">
                <a:tc>
                  <a:txBody>
                    <a:bodyPr/>
                    <a:lstStyle/>
                    <a:p>
                      <a:pPr algn="ctr">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&lt;, &lt;&lt;</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3200" kern="100" dirty="0">
                          <a:effectLst/>
                          <a:latin typeface="Calibri" panose="020F0502020204030204" pitchFamily="34" charset="0"/>
                          <a:ea typeface="新細明體" panose="02020500000000000000" pitchFamily="18" charset="-120"/>
                          <a:cs typeface="Times New Roman" panose="02020603050405020304" pitchFamily="18" charset="0"/>
                        </a:rPr>
                        <a:t>資料流重導向：輸入導向</a:t>
                      </a:r>
                      <a:r>
                        <a:rPr lang="en-US" sz="32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sz="3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extLst>
                  <a:ext uri="{0D108BD9-81ED-4DB2-BD59-A6C34878D82A}">
                    <a16:rowId xmlns:a16="http://schemas.microsoft.com/office/drawing/2014/main" val="2417357755"/>
                  </a:ext>
                </a:extLst>
              </a:tr>
              <a:tr h="365760">
                <a:tc>
                  <a:txBody>
                    <a:bodyPr/>
                    <a:lstStyle/>
                    <a:p>
                      <a:pPr algn="ctr">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3200" kern="100">
                          <a:effectLst/>
                          <a:latin typeface="Calibri" panose="020F0502020204030204" pitchFamily="34" charset="0"/>
                          <a:ea typeface="新細明體" panose="02020500000000000000" pitchFamily="18" charset="-120"/>
                          <a:cs typeface="Times New Roman" panose="02020603050405020304" pitchFamily="18" charset="0"/>
                        </a:rPr>
                        <a:t>單引號，不具有變數置換的功能</a:t>
                      </a:r>
                      <a:r>
                        <a:rPr lang="en-US" sz="3200" kern="100">
                          <a:effectLst/>
                          <a:latin typeface="Calibri" panose="020F0502020204030204" pitchFamily="34" charset="0"/>
                          <a:ea typeface="新細明體" panose="02020500000000000000" pitchFamily="18" charset="-120"/>
                          <a:cs typeface="Times New Roman" panose="02020603050405020304" pitchFamily="18" charset="0"/>
                        </a:rPr>
                        <a:t> ($ </a:t>
                      </a:r>
                      <a:r>
                        <a:rPr lang="zh-TW" sz="3200" kern="100">
                          <a:effectLst/>
                          <a:latin typeface="Calibri" panose="020F0502020204030204" pitchFamily="34" charset="0"/>
                          <a:ea typeface="新細明體" panose="02020500000000000000" pitchFamily="18" charset="-120"/>
                          <a:cs typeface="Times New Roman" panose="02020603050405020304" pitchFamily="18" charset="0"/>
                        </a:rPr>
                        <a:t>變為純文字</a:t>
                      </a:r>
                      <a:r>
                        <a:rPr lang="en-US" sz="3200" kern="100">
                          <a:effectLst/>
                          <a:latin typeface="Calibri" panose="020F0502020204030204" pitchFamily="34" charset="0"/>
                          <a:ea typeface="新細明體" panose="02020500000000000000" pitchFamily="18" charset="-120"/>
                          <a:cs typeface="Times New Roman" panose="02020603050405020304" pitchFamily="18" charset="0"/>
                        </a:rPr>
                        <a:t>)</a:t>
                      </a:r>
                      <a:endParaRPr lang="zh-TW" sz="3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extLst>
                  <a:ext uri="{0D108BD9-81ED-4DB2-BD59-A6C34878D82A}">
                    <a16:rowId xmlns:a16="http://schemas.microsoft.com/office/drawing/2014/main" val="2233371832"/>
                  </a:ext>
                </a:extLst>
              </a:tr>
              <a:tr h="365760">
                <a:tc>
                  <a:txBody>
                    <a:bodyPr/>
                    <a:lstStyle/>
                    <a:p>
                      <a:pPr algn="ctr">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3200" kern="100">
                          <a:effectLst/>
                          <a:latin typeface="Calibri" panose="020F0502020204030204" pitchFamily="34" charset="0"/>
                          <a:ea typeface="新細明體" panose="02020500000000000000" pitchFamily="18" charset="-120"/>
                          <a:cs typeface="Times New Roman" panose="02020603050405020304" pitchFamily="18" charset="0"/>
                        </a:rPr>
                        <a:t>具有變數置換的功能！</a:t>
                      </a:r>
                      <a:r>
                        <a:rPr lang="en-US" sz="3200" kern="100">
                          <a:effectLst/>
                          <a:latin typeface="Calibri" panose="020F0502020204030204" pitchFamily="34" charset="0"/>
                          <a:ea typeface="新細明體" panose="02020500000000000000" pitchFamily="18" charset="-120"/>
                          <a:cs typeface="Times New Roman" panose="02020603050405020304" pitchFamily="18" charset="0"/>
                        </a:rPr>
                        <a:t> ($ </a:t>
                      </a:r>
                      <a:r>
                        <a:rPr lang="zh-TW" sz="3200" kern="100">
                          <a:effectLst/>
                          <a:latin typeface="Calibri" panose="020F0502020204030204" pitchFamily="34" charset="0"/>
                          <a:ea typeface="新細明體" panose="02020500000000000000" pitchFamily="18" charset="-120"/>
                          <a:cs typeface="Times New Roman" panose="02020603050405020304" pitchFamily="18" charset="0"/>
                        </a:rPr>
                        <a:t>可保留相關功能</a:t>
                      </a:r>
                      <a:r>
                        <a:rPr lang="en-US" sz="3200" kern="100">
                          <a:effectLst/>
                          <a:latin typeface="Calibri" panose="020F0502020204030204" pitchFamily="34" charset="0"/>
                          <a:ea typeface="新細明體" panose="02020500000000000000" pitchFamily="18" charset="-120"/>
                          <a:cs typeface="Times New Roman" panose="02020603050405020304" pitchFamily="18" charset="0"/>
                        </a:rPr>
                        <a:t>)</a:t>
                      </a:r>
                      <a:endParaRPr lang="zh-TW" sz="3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extLst>
                  <a:ext uri="{0D108BD9-81ED-4DB2-BD59-A6C34878D82A}">
                    <a16:rowId xmlns:a16="http://schemas.microsoft.com/office/drawing/2014/main" val="3542306476"/>
                  </a:ext>
                </a:extLst>
              </a:tr>
              <a:tr h="365760">
                <a:tc>
                  <a:txBody>
                    <a:bodyPr/>
                    <a:lstStyle/>
                    <a:p>
                      <a:pPr algn="ctr">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3200" kern="100">
                          <a:effectLst/>
                          <a:latin typeface="Calibri" panose="020F0502020204030204" pitchFamily="34" charset="0"/>
                          <a:ea typeface="新細明體" panose="02020500000000000000" pitchFamily="18" charset="-120"/>
                          <a:cs typeface="Times New Roman" panose="02020603050405020304" pitchFamily="18" charset="0"/>
                        </a:rPr>
                        <a:t>兩個『</a:t>
                      </a:r>
                      <a:r>
                        <a:rPr lang="en-US" sz="3200" kern="100">
                          <a:effectLst/>
                          <a:latin typeface="Calibri" panose="020F0502020204030204" pitchFamily="34" charset="0"/>
                          <a:ea typeface="新細明體" panose="02020500000000000000" pitchFamily="18" charset="-120"/>
                          <a:cs typeface="Times New Roman" panose="02020603050405020304" pitchFamily="18" charset="0"/>
                        </a:rPr>
                        <a:t> ` </a:t>
                      </a:r>
                      <a:r>
                        <a:rPr lang="zh-TW" sz="3200" kern="100">
                          <a:effectLst/>
                          <a:latin typeface="Calibri" panose="020F0502020204030204" pitchFamily="34" charset="0"/>
                          <a:ea typeface="新細明體" panose="02020500000000000000" pitchFamily="18" charset="-120"/>
                          <a:cs typeface="Times New Roman" panose="02020603050405020304" pitchFamily="18" charset="0"/>
                        </a:rPr>
                        <a:t>』中間為可以先執行的指令，亦可使用</a:t>
                      </a:r>
                      <a:r>
                        <a:rPr lang="en-US" sz="3200" kern="100">
                          <a:effectLst/>
                          <a:latin typeface="Calibri" panose="020F0502020204030204" pitchFamily="34" charset="0"/>
                          <a:ea typeface="新細明體" panose="02020500000000000000" pitchFamily="18" charset="-120"/>
                          <a:cs typeface="Times New Roman" panose="02020603050405020304" pitchFamily="18" charset="0"/>
                        </a:rPr>
                        <a:t> $( )</a:t>
                      </a:r>
                      <a:endParaRPr lang="zh-TW" sz="3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extLst>
                  <a:ext uri="{0D108BD9-81ED-4DB2-BD59-A6C34878D82A}">
                    <a16:rowId xmlns:a16="http://schemas.microsoft.com/office/drawing/2014/main" val="4245726861"/>
                  </a:ext>
                </a:extLst>
              </a:tr>
              <a:tr h="365760">
                <a:tc>
                  <a:txBody>
                    <a:bodyPr/>
                    <a:lstStyle/>
                    <a:p>
                      <a:pPr algn="ctr">
                        <a:spcAft>
                          <a:spcPts val="0"/>
                        </a:spcAft>
                      </a:pPr>
                      <a:r>
                        <a:rPr lang="en-US" sz="36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3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3200" kern="100" dirty="0">
                          <a:effectLst/>
                          <a:latin typeface="Calibri" panose="020F0502020204030204" pitchFamily="34" charset="0"/>
                          <a:ea typeface="新細明體" panose="02020500000000000000" pitchFamily="18" charset="-120"/>
                          <a:cs typeface="Times New Roman" panose="02020603050405020304" pitchFamily="18" charset="0"/>
                        </a:rPr>
                        <a:t>在中間為子</a:t>
                      </a:r>
                      <a:r>
                        <a:rPr lang="en-US" sz="3200" kern="100" dirty="0">
                          <a:effectLst/>
                          <a:latin typeface="Calibri" panose="020F0502020204030204" pitchFamily="34" charset="0"/>
                          <a:ea typeface="新細明體" panose="02020500000000000000" pitchFamily="18" charset="-120"/>
                          <a:cs typeface="Times New Roman" panose="02020603050405020304" pitchFamily="18" charset="0"/>
                        </a:rPr>
                        <a:t> shell </a:t>
                      </a:r>
                      <a:r>
                        <a:rPr lang="zh-TW" sz="3200" kern="100" dirty="0">
                          <a:effectLst/>
                          <a:latin typeface="Calibri" panose="020F0502020204030204" pitchFamily="34" charset="0"/>
                          <a:ea typeface="新細明體" panose="02020500000000000000" pitchFamily="18" charset="-120"/>
                          <a:cs typeface="Times New Roman" panose="02020603050405020304" pitchFamily="18" charset="0"/>
                        </a:rPr>
                        <a:t>的起始與結束</a:t>
                      </a:r>
                    </a:p>
                  </a:txBody>
                  <a:tcPr marL="51435" marR="51435" marT="0" marB="0"/>
                </a:tc>
                <a:extLst>
                  <a:ext uri="{0D108BD9-81ED-4DB2-BD59-A6C34878D82A}">
                    <a16:rowId xmlns:a16="http://schemas.microsoft.com/office/drawing/2014/main" val="1134381777"/>
                  </a:ext>
                </a:extLst>
              </a:tr>
              <a:tr h="365760">
                <a:tc>
                  <a:txBody>
                    <a:bodyPr/>
                    <a:lstStyle/>
                    <a:p>
                      <a:pPr algn="ctr">
                        <a:spcAft>
                          <a:spcPts val="0"/>
                        </a:spcAft>
                      </a:pPr>
                      <a:r>
                        <a:rPr lang="en-US" sz="36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5" marR="51435" marT="0" marB="0"/>
                </a:tc>
                <a:tc>
                  <a:txBody>
                    <a:bodyPr/>
                    <a:lstStyle/>
                    <a:p>
                      <a:pPr algn="l">
                        <a:spcAft>
                          <a:spcPts val="0"/>
                        </a:spcAft>
                      </a:pPr>
                      <a:r>
                        <a:rPr lang="zh-TW" sz="3200" kern="100" dirty="0">
                          <a:effectLst/>
                          <a:latin typeface="Calibri" panose="020F0502020204030204" pitchFamily="34" charset="0"/>
                          <a:ea typeface="新細明體" panose="02020500000000000000" pitchFamily="18" charset="-120"/>
                          <a:cs typeface="Times New Roman" panose="02020603050405020304" pitchFamily="18" charset="0"/>
                        </a:rPr>
                        <a:t>在中間為命令區塊的組合！</a:t>
                      </a:r>
                    </a:p>
                  </a:txBody>
                  <a:tcPr marL="51435" marR="51435" marT="0" marB="0"/>
                </a:tc>
                <a:extLst>
                  <a:ext uri="{0D108BD9-81ED-4DB2-BD59-A6C34878D82A}">
                    <a16:rowId xmlns:a16="http://schemas.microsoft.com/office/drawing/2014/main" val="1545536183"/>
                  </a:ext>
                </a:extLst>
              </a:tr>
            </a:tbl>
          </a:graphicData>
        </a:graphic>
      </p:graphicFrame>
      <p:sp>
        <p:nvSpPr>
          <p:cNvPr id="4" name="標題 3"/>
          <p:cNvSpPr>
            <a:spLocks noGrp="1"/>
          </p:cNvSpPr>
          <p:nvPr>
            <p:ph type="title"/>
          </p:nvPr>
        </p:nvSpPr>
        <p:spPr/>
        <p:txBody>
          <a:bodyPr/>
          <a:lstStyle/>
          <a:p>
            <a:r>
              <a:rPr lang="en-US" altLang="zh-TW">
                <a:latin typeface="Calibri"/>
                <a:cs typeface="Calibri"/>
              </a:rPr>
              <a:t>bash </a:t>
            </a:r>
            <a:r>
              <a:rPr lang="zh-TW" altLang="en-US">
                <a:latin typeface="Calibri"/>
                <a:cs typeface="Calibri"/>
              </a:rPr>
              <a:t>環境中的特殊符號 </a:t>
            </a:r>
            <a:r>
              <a:rPr lang="en-US" altLang="zh-TW" smtClean="0">
                <a:latin typeface="Calibri"/>
                <a:cs typeface="Calibri"/>
              </a:rPr>
              <a:t>2/2</a:t>
            </a:r>
            <a:endParaRPr lang="zh-TW" altLang="en-US"/>
          </a:p>
        </p:txBody>
      </p:sp>
    </p:spTree>
    <p:extLst>
      <p:ext uri="{BB962C8B-B14F-4D97-AF65-F5344CB8AC3E}">
        <p14:creationId xmlns:p14="http://schemas.microsoft.com/office/powerpoint/2010/main" val="3504658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80518538"/>
              </p:ext>
            </p:extLst>
          </p:nvPr>
        </p:nvGraphicFramePr>
        <p:xfrm>
          <a:off x="867508" y="1285493"/>
          <a:ext cx="10773508" cy="4817748"/>
        </p:xfrm>
        <a:graphic>
          <a:graphicData uri="http://schemas.openxmlformats.org/drawingml/2006/table">
            <a:tbl>
              <a:tblPr firstRow="1" bandRow="1">
                <a:tableStyleId>{5C22544A-7EE6-4342-B048-85BDC9FD1C3A}</a:tableStyleId>
              </a:tblPr>
              <a:tblGrid>
                <a:gridCol w="3380815">
                  <a:extLst>
                    <a:ext uri="{9D8B030D-6E8A-4147-A177-3AD203B41FA5}">
                      <a16:colId xmlns:a16="http://schemas.microsoft.com/office/drawing/2014/main" val="1778821391"/>
                    </a:ext>
                  </a:extLst>
                </a:gridCol>
                <a:gridCol w="7392693">
                  <a:extLst>
                    <a:ext uri="{9D8B030D-6E8A-4147-A177-3AD203B41FA5}">
                      <a16:colId xmlns:a16="http://schemas.microsoft.com/office/drawing/2014/main" val="3313438114"/>
                    </a:ext>
                  </a:extLst>
                </a:gridCol>
              </a:tblGrid>
              <a:tr h="345758">
                <a:tc>
                  <a:txBody>
                    <a:bodyPr/>
                    <a:lstStyle/>
                    <a:p>
                      <a:pPr marL="47625" marR="47625" algn="ctr">
                        <a:spcBef>
                          <a:spcPts val="375"/>
                        </a:spcBef>
                        <a:spcAft>
                          <a:spcPts val="375"/>
                        </a:spcAft>
                      </a:pP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符號</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tc>
                  <a:txBody>
                    <a:bodyPr/>
                    <a:lstStyle/>
                    <a:p>
                      <a:pPr marL="47625" marR="47625" algn="ctr">
                        <a:spcBef>
                          <a:spcPts val="375"/>
                        </a:spcBef>
                        <a:spcAft>
                          <a:spcPts val="375"/>
                        </a:spcAft>
                      </a:pPr>
                      <a:r>
                        <a:rPr lang="zh-TW" sz="2400" ker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意義</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extLst>
                  <a:ext uri="{0D108BD9-81ED-4DB2-BD59-A6C34878D82A}">
                    <a16:rowId xmlns:a16="http://schemas.microsoft.com/office/drawing/2014/main" val="4077470693"/>
                  </a:ext>
                </a:extLst>
              </a:tr>
              <a:tr h="345758">
                <a:tc>
                  <a:txBody>
                    <a:bodyPr/>
                    <a:lstStyle/>
                    <a:p>
                      <a:pPr marL="47625" marR="47625" algn="ctr">
                        <a:spcBef>
                          <a:spcPts val="375"/>
                        </a:spcBef>
                        <a:spcAft>
                          <a:spcPts val="375"/>
                        </a:spcAft>
                      </a:pP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tc>
                  <a:txBody>
                    <a:bodyPr/>
                    <a:lstStyle/>
                    <a:p>
                      <a:pPr marL="47625" marR="47625" algn="l">
                        <a:spcBef>
                          <a:spcPts val="375"/>
                        </a:spcBef>
                        <a:spcAft>
                          <a:spcPts val="375"/>
                        </a:spcAft>
                      </a:pP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代表『</a:t>
                      </a: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0 </a:t>
                      </a: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個到無窮多個』任意字元</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extLst>
                  <a:ext uri="{0D108BD9-81ED-4DB2-BD59-A6C34878D82A}">
                    <a16:rowId xmlns:a16="http://schemas.microsoft.com/office/drawing/2014/main" val="1243486003"/>
                  </a:ext>
                </a:extLst>
              </a:tr>
              <a:tr h="345758">
                <a:tc>
                  <a:txBody>
                    <a:bodyPr/>
                    <a:lstStyle/>
                    <a:p>
                      <a:pPr marL="47625" marR="47625" algn="ctr">
                        <a:spcBef>
                          <a:spcPts val="375"/>
                        </a:spcBef>
                        <a:spcAft>
                          <a:spcPts val="375"/>
                        </a:spcAft>
                      </a:pP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tc>
                  <a:txBody>
                    <a:bodyPr/>
                    <a:lstStyle/>
                    <a:p>
                      <a:pPr marL="47625" marR="47625" algn="l">
                        <a:spcBef>
                          <a:spcPts val="375"/>
                        </a:spcBef>
                        <a:spcAft>
                          <a:spcPts val="375"/>
                        </a:spcAft>
                      </a:pP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代表『一定有一個』任意字元</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extLst>
                  <a:ext uri="{0D108BD9-81ED-4DB2-BD59-A6C34878D82A}">
                    <a16:rowId xmlns:a16="http://schemas.microsoft.com/office/drawing/2014/main" val="1680722079"/>
                  </a:ext>
                </a:extLst>
              </a:tr>
              <a:tr h="894398">
                <a:tc>
                  <a:txBody>
                    <a:bodyPr/>
                    <a:lstStyle/>
                    <a:p>
                      <a:pPr marL="47625" marR="47625" algn="ctr">
                        <a:spcBef>
                          <a:spcPts val="375"/>
                        </a:spcBef>
                        <a:spcAft>
                          <a:spcPts val="375"/>
                        </a:spcAft>
                      </a:pPr>
                      <a:r>
                        <a:rPr lang="en-US" sz="2400" ker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tc>
                  <a:txBody>
                    <a:bodyPr/>
                    <a:lstStyle/>
                    <a:p>
                      <a:pPr marL="47625" marR="47625" algn="l">
                        <a:spcBef>
                          <a:spcPts val="375"/>
                        </a:spcBef>
                        <a:spcAft>
                          <a:spcPts val="375"/>
                        </a:spcAft>
                      </a:pP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同樣代表『一定有一個在括號內』的字元</a:t>
                      </a: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非任意字元</a:t>
                      </a: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。例如</a:t>
                      </a: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sz="2400" kern="0" dirty="0" err="1">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abcd</a:t>
                      </a: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代表『一定有一個字元，</a:t>
                      </a:r>
                      <a:r>
                        <a:rPr lang="zh-TW" sz="2400" kern="0" dirty="0">
                          <a:solidFill>
                            <a:srgbClr val="252525"/>
                          </a:solidFill>
                          <a:effectLst/>
                          <a:latin typeface="Calibri" panose="020F0502020204030204" pitchFamily="34" charset="0"/>
                          <a:ea typeface="Times New Roman" panose="02020603050405020304" pitchFamily="18" charset="0"/>
                          <a:cs typeface="Times New Roman" panose="02020603050405020304" pitchFamily="18" charset="0"/>
                        </a:rPr>
                        <a:t> </a:t>
                      </a: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可能是</a:t>
                      </a: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 b, c, d </a:t>
                      </a: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這四個任何一個』</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extLst>
                  <a:ext uri="{0D108BD9-81ED-4DB2-BD59-A6C34878D82A}">
                    <a16:rowId xmlns:a16="http://schemas.microsoft.com/office/drawing/2014/main" val="3274147105"/>
                  </a:ext>
                </a:extLst>
              </a:tr>
              <a:tr h="894398">
                <a:tc>
                  <a:txBody>
                    <a:bodyPr/>
                    <a:lstStyle/>
                    <a:p>
                      <a:pPr marL="47625" marR="47625" algn="ctr">
                        <a:spcBef>
                          <a:spcPts val="375"/>
                        </a:spcBef>
                        <a:spcAft>
                          <a:spcPts val="375"/>
                        </a:spcAft>
                      </a:pPr>
                      <a:r>
                        <a:rPr lang="en-US" sz="2400" kern="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tc>
                  <a:txBody>
                    <a:bodyPr/>
                    <a:lstStyle/>
                    <a:p>
                      <a:pPr marL="47625" marR="47625" algn="l">
                        <a:spcBef>
                          <a:spcPts val="375"/>
                        </a:spcBef>
                        <a:spcAft>
                          <a:spcPts val="375"/>
                        </a:spcAft>
                      </a:pP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若有減號在中括號內時，代表『在編碼順序內的所有字元』。例如</a:t>
                      </a: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[0-9] </a:t>
                      </a: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代表</a:t>
                      </a:r>
                      <a:r>
                        <a:rPr lang="en-US"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0 </a:t>
                      </a: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到</a:t>
                      </a:r>
                      <a:r>
                        <a:rPr lang="zh-TW" sz="2400" kern="0" dirty="0">
                          <a:solidFill>
                            <a:srgbClr val="252525"/>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kern="0" dirty="0">
                          <a:solidFill>
                            <a:srgbClr val="252525"/>
                          </a:solidFill>
                          <a:effectLst/>
                          <a:latin typeface="Calibri" panose="020F0502020204030204" pitchFamily="34" charset="0"/>
                          <a:ea typeface="Times New Roman" panose="02020603050405020304" pitchFamily="18" charset="0"/>
                          <a:cs typeface="Times New Roman" panose="02020603050405020304" pitchFamily="18" charset="0"/>
                        </a:rPr>
                        <a:t>9 </a:t>
                      </a:r>
                      <a:r>
                        <a:rPr lang="zh-TW" sz="24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之間的所有數字，因為數字的語系編碼是連續的！</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extLst>
                  <a:ext uri="{0D108BD9-81ED-4DB2-BD59-A6C34878D82A}">
                    <a16:rowId xmlns:a16="http://schemas.microsoft.com/office/drawing/2014/main" val="1348950651"/>
                  </a:ext>
                </a:extLst>
              </a:tr>
              <a:tr h="894398">
                <a:tc>
                  <a:txBody>
                    <a:bodyPr/>
                    <a:lstStyle/>
                    <a:p>
                      <a:pPr marL="47625" marR="47625" algn="ctr">
                        <a:spcBef>
                          <a:spcPts val="375"/>
                        </a:spcBef>
                        <a:spcAft>
                          <a:spcPts val="375"/>
                        </a:spcAft>
                      </a:pPr>
                      <a:r>
                        <a:rPr lang="en-US" sz="2400" ker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tc>
                  <a:txBody>
                    <a:bodyPr/>
                    <a:lstStyle/>
                    <a:p>
                      <a:pPr marL="47625" marR="47625" algn="l">
                        <a:spcBef>
                          <a:spcPts val="375"/>
                        </a:spcBef>
                        <a:spcAft>
                          <a:spcPts val="375"/>
                        </a:spcAft>
                      </a:pPr>
                      <a:r>
                        <a:rPr lang="zh-TW" sz="24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若中括號內的第一個字元為指數符號</a:t>
                      </a:r>
                      <a:r>
                        <a:rPr lang="en-US" sz="24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zh-TW" sz="24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，那表示『反向選擇』，例如</a:t>
                      </a:r>
                      <a:r>
                        <a:rPr lang="en-US" sz="24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sz="2400" kern="0"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abc</a:t>
                      </a:r>
                      <a:r>
                        <a:rPr lang="en-US" sz="24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zh-TW" sz="24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代表</a:t>
                      </a:r>
                      <a:r>
                        <a:rPr lang="zh-TW" sz="2400"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zh-TW" sz="24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一定有一個字元，只要是非</a:t>
                      </a:r>
                      <a:r>
                        <a:rPr lang="en-US" sz="24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 b, c </a:t>
                      </a:r>
                      <a:r>
                        <a:rPr lang="zh-TW" sz="24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的其他字元就接受的意思。</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tc>
                <a:extLst>
                  <a:ext uri="{0D108BD9-81ED-4DB2-BD59-A6C34878D82A}">
                    <a16:rowId xmlns:a16="http://schemas.microsoft.com/office/drawing/2014/main" val="424441832"/>
                  </a:ext>
                </a:extLst>
              </a:tr>
            </a:tbl>
          </a:graphicData>
        </a:graphic>
      </p:graphicFrame>
      <p:sp>
        <p:nvSpPr>
          <p:cNvPr id="4" name="標題 3"/>
          <p:cNvSpPr>
            <a:spLocks noGrp="1"/>
          </p:cNvSpPr>
          <p:nvPr>
            <p:ph type="title"/>
          </p:nvPr>
        </p:nvSpPr>
        <p:spPr>
          <a:xfrm>
            <a:off x="867508" y="93785"/>
            <a:ext cx="10515600" cy="975580"/>
          </a:xfrm>
        </p:spPr>
        <p:txBody>
          <a:bodyPr/>
          <a:lstStyle/>
          <a:p>
            <a:pPr algn="ctr"/>
            <a:r>
              <a:rPr lang="zh-TW" altLang="zh-TW" b="1" smtClean="0">
                <a:latin typeface="Calibri"/>
                <a:cs typeface="Calibri"/>
              </a:rPr>
              <a:t>萬用字元</a:t>
            </a:r>
            <a:endParaRPr lang="zh-TW" altLang="en-US"/>
          </a:p>
        </p:txBody>
      </p:sp>
    </p:spTree>
    <p:extLst>
      <p:ext uri="{BB962C8B-B14F-4D97-AF65-F5344CB8AC3E}">
        <p14:creationId xmlns:p14="http://schemas.microsoft.com/office/powerpoint/2010/main" val="1922007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01839"/>
            <a:ext cx="10515600" cy="690789"/>
          </a:xfrm>
        </p:spPr>
        <p:txBody>
          <a:bodyPr>
            <a:normAutofit fontScale="90000"/>
          </a:bodyPr>
          <a:lstStyle/>
          <a:p>
            <a:r>
              <a:rPr lang="en-US" altLang="zh-TW" dirty="0">
                <a:sym typeface="Calibri"/>
              </a:rPr>
              <a:t>shell</a:t>
            </a:r>
            <a:endParaRPr lang="zh-TW" altLang="en-US" dirty="0"/>
          </a:p>
        </p:txBody>
      </p:sp>
      <p:sp>
        <p:nvSpPr>
          <p:cNvPr id="3" name="內容版面配置區 2"/>
          <p:cNvSpPr>
            <a:spLocks noGrp="1"/>
          </p:cNvSpPr>
          <p:nvPr>
            <p:ph idx="1"/>
          </p:nvPr>
        </p:nvSpPr>
        <p:spPr>
          <a:xfrm>
            <a:off x="838200" y="1088571"/>
            <a:ext cx="10515600" cy="5088392"/>
          </a:xfrm>
        </p:spPr>
        <p:txBody>
          <a:bodyPr>
            <a:normAutofit lnSpcReduction="10000"/>
          </a:bodyPr>
          <a:lstStyle/>
          <a:p>
            <a:pPr marL="0" lvl="0" indent="0">
              <a:lnSpc>
                <a:spcPct val="100000"/>
              </a:lnSpc>
              <a:spcBef>
                <a:spcPts val="0"/>
              </a:spcBef>
              <a:buNone/>
              <a:defRPr/>
            </a:pPr>
            <a:r>
              <a:rPr lang="en-US" altLang="zh-TW" sz="3200" dirty="0"/>
              <a:t>Shell</a:t>
            </a:r>
            <a:r>
              <a:rPr lang="zh-TW" altLang="en-US" sz="3200" dirty="0"/>
              <a:t>是一種</a:t>
            </a:r>
            <a:r>
              <a:rPr lang="zh-TW" altLang="en-US" sz="3200" dirty="0">
                <a:solidFill>
                  <a:srgbClr val="FF00FF"/>
                </a:solidFill>
              </a:rPr>
              <a:t>腳本語言</a:t>
            </a:r>
            <a:r>
              <a:rPr lang="zh-TW" altLang="en-US" sz="3200" dirty="0"/>
              <a:t>，那麽，就必須有</a:t>
            </a:r>
            <a:r>
              <a:rPr lang="zh-TW" altLang="en-US" sz="3200" dirty="0" smtClean="0"/>
              <a:t>解</a:t>
            </a:r>
            <a:r>
              <a:rPr lang="zh-TW" altLang="en-US" sz="3200" dirty="0"/>
              <a:t>譯</a:t>
            </a:r>
            <a:r>
              <a:rPr lang="zh-TW" altLang="en-US" sz="3200" dirty="0" smtClean="0"/>
              <a:t>器</a:t>
            </a:r>
            <a:r>
              <a:rPr lang="en-US" altLang="zh-TW" sz="3200" dirty="0"/>
              <a:t>(</a:t>
            </a:r>
            <a:r>
              <a:rPr lang="en-US" altLang="zh-TW" sz="3200" dirty="0" smtClean="0"/>
              <a:t>interpreter)</a:t>
            </a:r>
            <a:r>
              <a:rPr lang="zh-TW" altLang="en-US" sz="3200" dirty="0" smtClean="0"/>
              <a:t>來</a:t>
            </a:r>
            <a:r>
              <a:rPr lang="zh-TW" altLang="en-US" sz="3200" dirty="0"/>
              <a:t>執行這些腳本。 </a:t>
            </a:r>
            <a:r>
              <a:rPr lang="en-US" altLang="zh-TW" sz="3200" dirty="0"/>
              <a:t>Unix/Linux</a:t>
            </a:r>
            <a:r>
              <a:rPr lang="zh-TW" altLang="en-US" sz="3200" dirty="0"/>
              <a:t>上常見的</a:t>
            </a:r>
            <a:r>
              <a:rPr lang="en-US" altLang="zh-TW" sz="3200" dirty="0">
                <a:solidFill>
                  <a:srgbClr val="FF00FF"/>
                </a:solidFill>
              </a:rPr>
              <a:t>Shell</a:t>
            </a:r>
            <a:r>
              <a:rPr lang="zh-TW" altLang="en-US" sz="3200" dirty="0">
                <a:solidFill>
                  <a:srgbClr val="FF00FF"/>
                </a:solidFill>
              </a:rPr>
              <a:t>腳本解釋器有</a:t>
            </a:r>
            <a:r>
              <a:rPr lang="en-US" altLang="zh-TW" sz="3200" dirty="0">
                <a:solidFill>
                  <a:srgbClr val="FF00FF"/>
                </a:solidFill>
              </a:rPr>
              <a:t>bash</a:t>
            </a:r>
            <a:r>
              <a:rPr lang="zh-TW" altLang="en-US" sz="3200" dirty="0">
                <a:solidFill>
                  <a:srgbClr val="FF00FF"/>
                </a:solidFill>
              </a:rPr>
              <a:t>、</a:t>
            </a:r>
            <a:r>
              <a:rPr lang="en-US" altLang="zh-TW" sz="3200" dirty="0" err="1">
                <a:solidFill>
                  <a:srgbClr val="FF00FF"/>
                </a:solidFill>
              </a:rPr>
              <a:t>sh</a:t>
            </a:r>
            <a:r>
              <a:rPr lang="zh-TW" altLang="en-US" sz="3200" dirty="0">
                <a:solidFill>
                  <a:srgbClr val="FF00FF"/>
                </a:solidFill>
              </a:rPr>
              <a:t>、</a:t>
            </a:r>
            <a:r>
              <a:rPr lang="en-US" altLang="zh-TW" sz="3200" dirty="0" err="1">
                <a:solidFill>
                  <a:srgbClr val="FF00FF"/>
                </a:solidFill>
              </a:rPr>
              <a:t>csh</a:t>
            </a:r>
            <a:r>
              <a:rPr lang="zh-TW" altLang="en-US" sz="3200" dirty="0">
                <a:solidFill>
                  <a:srgbClr val="FF00FF"/>
                </a:solidFill>
              </a:rPr>
              <a:t>、</a:t>
            </a:r>
            <a:r>
              <a:rPr lang="en-US" altLang="zh-TW" sz="3200" dirty="0" err="1">
                <a:solidFill>
                  <a:srgbClr val="FF00FF"/>
                </a:solidFill>
              </a:rPr>
              <a:t>ksh</a:t>
            </a:r>
            <a:r>
              <a:rPr lang="zh-TW" altLang="en-US" sz="3200" dirty="0">
                <a:solidFill>
                  <a:srgbClr val="FF00FF"/>
                </a:solidFill>
              </a:rPr>
              <a:t>等</a:t>
            </a:r>
            <a:r>
              <a:rPr lang="zh-TW" altLang="en-US" sz="3200" dirty="0"/>
              <a:t>，習慣上把它們稱作一種</a:t>
            </a:r>
            <a:r>
              <a:rPr lang="en-US" altLang="zh-TW" sz="3200" dirty="0"/>
              <a:t>Shell</a:t>
            </a:r>
            <a:r>
              <a:rPr lang="zh-TW" altLang="en-US" sz="3200" dirty="0"/>
              <a:t>。</a:t>
            </a:r>
            <a:endParaRPr lang="en-US" altLang="zh-TW" sz="4000" dirty="0" smtClean="0">
              <a:sym typeface="Calibri"/>
            </a:endParaRPr>
          </a:p>
          <a:p>
            <a:pPr marL="0" lvl="0" indent="0">
              <a:lnSpc>
                <a:spcPct val="100000"/>
              </a:lnSpc>
              <a:spcBef>
                <a:spcPts val="0"/>
              </a:spcBef>
              <a:buNone/>
              <a:defRPr/>
            </a:pPr>
            <a:r>
              <a:rPr lang="en-US" altLang="zh-TW" sz="3600" dirty="0" smtClean="0">
                <a:sym typeface="Calibri"/>
              </a:rPr>
              <a:t>shell</a:t>
            </a:r>
            <a:r>
              <a:rPr lang="zh-TW" altLang="zh-TW" sz="3600" dirty="0">
                <a:sym typeface="Calibri"/>
              </a:rPr>
              <a:t>分為兩類：圖形介面</a:t>
            </a:r>
            <a:r>
              <a:rPr lang="en-US" altLang="zh-TW" sz="3600" dirty="0">
                <a:sym typeface="Calibri"/>
              </a:rPr>
              <a:t>shell</a:t>
            </a:r>
            <a:r>
              <a:rPr lang="zh-TW" altLang="zh-TW" sz="3600" dirty="0">
                <a:sym typeface="Calibri"/>
              </a:rPr>
              <a:t>和命令行式的</a:t>
            </a:r>
            <a:r>
              <a:rPr lang="en-US" altLang="zh-TW" sz="3600" dirty="0">
                <a:sym typeface="Calibri"/>
              </a:rPr>
              <a:t>shell</a:t>
            </a:r>
            <a:r>
              <a:rPr lang="zh-TW" altLang="zh-TW" sz="3600" dirty="0" smtClean="0">
                <a:sym typeface="Calibri"/>
              </a:rPr>
              <a:t>。</a:t>
            </a:r>
            <a:endParaRPr lang="zh-TW" altLang="zh-TW" sz="3600" dirty="0">
              <a:sym typeface="Calibri"/>
            </a:endParaRPr>
          </a:p>
          <a:p>
            <a:r>
              <a:rPr lang="en-US" altLang="zh-TW" sz="3600" dirty="0" err="1">
                <a:sym typeface="Calibri"/>
              </a:rPr>
              <a:t>PuTTY</a:t>
            </a:r>
            <a:r>
              <a:rPr lang="zh-TW" altLang="zh-TW" sz="3600" dirty="0">
                <a:sym typeface="Calibri"/>
              </a:rPr>
              <a:t>是一款整合虛擬終端，支援多種網路協定，包括</a:t>
            </a:r>
            <a:r>
              <a:rPr lang="en-US" altLang="zh-TW" sz="3600" dirty="0">
                <a:sym typeface="Calibri"/>
              </a:rPr>
              <a:t>SCP</a:t>
            </a:r>
            <a:r>
              <a:rPr lang="zh-TW" altLang="zh-TW" sz="3600" dirty="0">
                <a:sym typeface="Calibri"/>
              </a:rPr>
              <a:t>，</a:t>
            </a:r>
            <a:r>
              <a:rPr lang="en-US" altLang="zh-TW" sz="3600" dirty="0">
                <a:solidFill>
                  <a:srgbClr val="00B0F0"/>
                </a:solidFill>
                <a:sym typeface="Calibri"/>
              </a:rPr>
              <a:t>SSH</a:t>
            </a:r>
            <a:r>
              <a:rPr lang="zh-TW" altLang="zh-TW" sz="3600" dirty="0">
                <a:sym typeface="Calibri"/>
              </a:rPr>
              <a:t>，</a:t>
            </a:r>
            <a:r>
              <a:rPr lang="en-US" altLang="zh-TW" sz="3600" dirty="0">
                <a:sym typeface="Calibri"/>
              </a:rPr>
              <a:t>Telnet</a:t>
            </a:r>
            <a:r>
              <a:rPr lang="zh-TW" altLang="zh-TW" sz="3600" dirty="0">
                <a:sym typeface="Calibri"/>
              </a:rPr>
              <a:t>，</a:t>
            </a:r>
            <a:r>
              <a:rPr lang="en-US" altLang="zh-TW" sz="3600" dirty="0">
                <a:sym typeface="Calibri"/>
              </a:rPr>
              <a:t>rlogin</a:t>
            </a:r>
            <a:r>
              <a:rPr lang="zh-TW" altLang="zh-TW" sz="3600" dirty="0">
                <a:sym typeface="Calibri"/>
              </a:rPr>
              <a:t>和原始的通訊端連接。</a:t>
            </a:r>
          </a:p>
          <a:p>
            <a:r>
              <a:rPr lang="zh-TW" altLang="zh-TW" sz="3600" dirty="0">
                <a:sym typeface="Calibri"/>
              </a:rPr>
              <a:t>如果你想在本地電腦，連上網路上的</a:t>
            </a:r>
            <a:r>
              <a:rPr lang="en-US" altLang="zh-TW" sz="3600" dirty="0">
                <a:sym typeface="Calibri"/>
              </a:rPr>
              <a:t>Linux</a:t>
            </a:r>
            <a:r>
              <a:rPr lang="zh-TW" altLang="zh-TW" sz="3600" dirty="0">
                <a:sym typeface="Calibri"/>
              </a:rPr>
              <a:t>主機，就會使用到</a:t>
            </a:r>
            <a:r>
              <a:rPr lang="en-US" altLang="zh-TW" sz="3600" dirty="0" err="1">
                <a:sym typeface="Calibri"/>
              </a:rPr>
              <a:t>PuTTY</a:t>
            </a:r>
            <a:r>
              <a:rPr lang="zh-TW" altLang="zh-TW" sz="3600" dirty="0">
                <a:sym typeface="Calibri"/>
              </a:rPr>
              <a:t>。你可以透過</a:t>
            </a:r>
            <a:r>
              <a:rPr lang="en-US" altLang="zh-TW" sz="3600" dirty="0" err="1">
                <a:sym typeface="Calibri"/>
              </a:rPr>
              <a:t>PuTTY</a:t>
            </a:r>
            <a:r>
              <a:rPr lang="zh-TW" altLang="zh-TW" sz="3600" dirty="0">
                <a:sym typeface="Calibri"/>
              </a:rPr>
              <a:t>指令來管理、執行虛擬主機內的操作，比如架設網站、防火牆…等等。</a:t>
            </a:r>
          </a:p>
          <a:p>
            <a:endParaRPr lang="zh-TW" altLang="en-US" sz="3600" dirty="0"/>
          </a:p>
        </p:txBody>
      </p:sp>
    </p:spTree>
    <p:extLst>
      <p:ext uri="{BB962C8B-B14F-4D97-AF65-F5344CB8AC3E}">
        <p14:creationId xmlns:p14="http://schemas.microsoft.com/office/powerpoint/2010/main" val="2225443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04970545"/>
              </p:ext>
            </p:extLst>
          </p:nvPr>
        </p:nvGraphicFramePr>
        <p:xfrm>
          <a:off x="838200" y="1573458"/>
          <a:ext cx="10552497" cy="4645093"/>
        </p:xfrm>
        <a:graphic>
          <a:graphicData uri="http://schemas.openxmlformats.org/drawingml/2006/table">
            <a:tbl>
              <a:tblPr firstRow="1" firstCol="1" bandRow="1"/>
              <a:tblGrid>
                <a:gridCol w="3165231">
                  <a:extLst>
                    <a:ext uri="{9D8B030D-6E8A-4147-A177-3AD203B41FA5}">
                      <a16:colId xmlns:a16="http://schemas.microsoft.com/office/drawing/2014/main" val="1273278528"/>
                    </a:ext>
                  </a:extLst>
                </a:gridCol>
                <a:gridCol w="7387266">
                  <a:extLst>
                    <a:ext uri="{9D8B030D-6E8A-4147-A177-3AD203B41FA5}">
                      <a16:colId xmlns:a16="http://schemas.microsoft.com/office/drawing/2014/main" val="1596301747"/>
                    </a:ext>
                  </a:extLst>
                </a:gridCol>
              </a:tblGrid>
              <a:tr h="519513">
                <a:tc>
                  <a:txBody>
                    <a:bodyPr/>
                    <a:lstStyle/>
                    <a:p>
                      <a:pPr marL="47625" marR="47625" algn="ctr">
                        <a:spcBef>
                          <a:spcPts val="375"/>
                        </a:spcBef>
                        <a:spcAft>
                          <a:spcPts val="375"/>
                        </a:spcAft>
                      </a:pPr>
                      <a:r>
                        <a:rPr lang="zh-TW" sz="28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變數設定方式</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ADD8E6"/>
                    </a:solidFill>
                  </a:tcPr>
                </a:tc>
                <a:tc>
                  <a:txBody>
                    <a:bodyPr/>
                    <a:lstStyle/>
                    <a:p>
                      <a:pPr marL="47625" marR="47625" algn="ctr">
                        <a:spcBef>
                          <a:spcPts val="375"/>
                        </a:spcBef>
                        <a:spcAft>
                          <a:spcPts val="375"/>
                        </a:spcAft>
                      </a:pPr>
                      <a:r>
                        <a:rPr lang="zh-TW" sz="28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說明</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ADD8E6"/>
                    </a:solidFill>
                  </a:tcPr>
                </a:tc>
                <a:extLst>
                  <a:ext uri="{0D108BD9-81ED-4DB2-BD59-A6C34878D82A}">
                    <a16:rowId xmlns:a16="http://schemas.microsoft.com/office/drawing/2014/main" val="1039719785"/>
                  </a:ext>
                </a:extLst>
              </a:tr>
              <a:tr h="861110">
                <a:tc>
                  <a:txBody>
                    <a:bodyPr/>
                    <a:lstStyle/>
                    <a:p>
                      <a:pPr marL="47625" marR="47625">
                        <a:spcBef>
                          <a:spcPts val="375"/>
                        </a:spcBef>
                        <a:spcAft>
                          <a:spcPts val="375"/>
                        </a:spcAft>
                      </a:pPr>
                      <a:r>
                        <a:rPr lang="en-US" sz="2000" u="sng" kern="0" dirty="0">
                          <a:solidFill>
                            <a:srgbClr val="252525"/>
                          </a:solidFill>
                          <a:effectLst/>
                          <a:latin typeface="細明體" panose="02020509000000000000" pitchFamily="49" charset="-120"/>
                          <a:ea typeface="新細明體" panose="02020500000000000000" pitchFamily="18" charset="-120"/>
                          <a:cs typeface="Times New Roman" panose="02020603050405020304" pitchFamily="18" charset="0"/>
                        </a:rPr>
                        <a:t>${</a:t>
                      </a:r>
                      <a:r>
                        <a:rPr lang="zh-TW"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關鍵字</a:t>
                      </a: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en-US"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
                      </a:r>
                      <a:br>
                        <a:rPr lang="en-US"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b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關鍵字</a:t>
                      </a: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E0"/>
                    </a:solidFill>
                  </a:tcPr>
                </a:tc>
                <a:tc>
                  <a:txBody>
                    <a:bodyPr/>
                    <a:lstStyle/>
                    <a:p>
                      <a:pPr marL="47625" marR="47625">
                        <a:spcBef>
                          <a:spcPts val="375"/>
                        </a:spcBef>
                        <a:spcAft>
                          <a:spcPts val="375"/>
                        </a:spcAft>
                      </a:pPr>
                      <a:r>
                        <a:rPr lang="zh-TW"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a:t>
                      </a:r>
                      <a:r>
                        <a:rPr lang="zh-TW" sz="2000" kern="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從頭開始</a:t>
                      </a:r>
                      <a:r>
                        <a:rPr lang="zh-TW"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的資料符合『關鍵字』，則將符合的最短資料</a:t>
                      </a:r>
                      <a:r>
                        <a:rPr lang="zh-TW" sz="2000" kern="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刪除</a:t>
                      </a:r>
                      <a:r>
                        <a:rPr lang="en-US"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r>
                      <a:br>
                        <a:rPr lang="en-US"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zh-TW"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若變數內容從頭開始的資料符合『關鍵字』，則將符合的最長資料刪除</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E0"/>
                    </a:solidFill>
                  </a:tcPr>
                </a:tc>
                <a:extLst>
                  <a:ext uri="{0D108BD9-81ED-4DB2-BD59-A6C34878D82A}">
                    <a16:rowId xmlns:a16="http://schemas.microsoft.com/office/drawing/2014/main" val="4076202282"/>
                  </a:ext>
                </a:extLst>
              </a:tr>
              <a:tr h="861110">
                <a:tc>
                  <a:txBody>
                    <a:bodyPr/>
                    <a:lstStyle/>
                    <a:p>
                      <a:pPr marL="47625" marR="47625">
                        <a:spcBef>
                          <a:spcPts val="375"/>
                        </a:spcBef>
                        <a:spcAft>
                          <a:spcPts val="375"/>
                        </a:spcAft>
                      </a:pPr>
                      <a:r>
                        <a:rPr lang="en-US" sz="2000" u="sng" kern="0" dirty="0">
                          <a:solidFill>
                            <a:srgbClr val="252525"/>
                          </a:solidFill>
                          <a:effectLst/>
                          <a:latin typeface="細明體" panose="02020509000000000000" pitchFamily="49" charset="-120"/>
                          <a:ea typeface="新細明體" panose="02020500000000000000" pitchFamily="18" charset="-120"/>
                          <a:cs typeface="Times New Roman" panose="02020603050405020304" pitchFamily="18" charset="0"/>
                        </a:rPr>
                        <a:t>${</a:t>
                      </a:r>
                      <a:r>
                        <a:rPr lang="zh-TW"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關鍵字</a:t>
                      </a: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en-US"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
                      </a:r>
                      <a:br>
                        <a:rPr lang="en-US"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b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關鍵字</a:t>
                      </a:r>
                      <a:r>
                        <a:rPr lang="en-US" sz="2000" u="sng" kern="0" dirty="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E0"/>
                    </a:solidFill>
                  </a:tcPr>
                </a:tc>
                <a:tc>
                  <a:txBody>
                    <a:bodyPr/>
                    <a:lstStyle/>
                    <a:p>
                      <a:pPr marL="47625" marR="47625">
                        <a:spcBef>
                          <a:spcPts val="375"/>
                        </a:spcBef>
                        <a:spcAft>
                          <a:spcPts val="375"/>
                        </a:spcAft>
                      </a:pPr>
                      <a:r>
                        <a:rPr lang="zh-TW"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a:t>
                      </a:r>
                      <a:r>
                        <a:rPr lang="zh-TW" sz="2000" kern="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從尾向前</a:t>
                      </a:r>
                      <a:r>
                        <a:rPr lang="zh-TW"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的資料符合『關鍵字』，則將符合的最短資料</a:t>
                      </a:r>
                      <a:r>
                        <a:rPr lang="zh-TW" sz="2000" kern="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刪除</a:t>
                      </a:r>
                      <a:r>
                        <a:rPr lang="en-US"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r>
                      <a:br>
                        <a:rPr lang="en-US"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zh-TW"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若變數內容從尾向前的資料符合『關鍵字』，則將符合的最長資料刪除</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E0"/>
                    </a:solidFill>
                  </a:tcPr>
                </a:tc>
                <a:extLst>
                  <a:ext uri="{0D108BD9-81ED-4DB2-BD59-A6C34878D82A}">
                    <a16:rowId xmlns:a16="http://schemas.microsoft.com/office/drawing/2014/main" val="2758077730"/>
                  </a:ext>
                </a:extLst>
              </a:tr>
              <a:tr h="1544304">
                <a:tc>
                  <a:txBody>
                    <a:bodyPr/>
                    <a:lstStyle/>
                    <a:p>
                      <a:pPr marL="47625" marR="47625">
                        <a:spcBef>
                          <a:spcPts val="375"/>
                        </a:spcBef>
                        <a:spcAft>
                          <a:spcPts val="375"/>
                        </a:spcAft>
                      </a:pPr>
                      <a:r>
                        <a:rPr lang="en-US" sz="2000" u="sng" kern="0">
                          <a:solidFill>
                            <a:srgbClr val="252525"/>
                          </a:solidFill>
                          <a:effectLst/>
                          <a:latin typeface="細明體" panose="02020509000000000000" pitchFamily="49" charset="-120"/>
                          <a:ea typeface="新細明體" panose="02020500000000000000" pitchFamily="18" charset="-120"/>
                          <a:cs typeface="Times New Roman" panose="02020603050405020304" pitchFamily="18" charset="0"/>
                        </a:rPr>
                        <a:t>${</a:t>
                      </a:r>
                      <a:r>
                        <a:rPr lang="zh-TW" sz="2000"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sz="2000" u="sng"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舊字串</a:t>
                      </a:r>
                      <a:r>
                        <a:rPr lang="en-US" sz="2000" u="sng"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新字串</a:t>
                      </a:r>
                      <a:r>
                        <a:rPr lang="en-US" sz="2000" u="sng"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en-US" sz="2000"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
                      </a:r>
                      <a:br>
                        <a:rPr lang="en-US" sz="2000"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br>
                      <a:r>
                        <a:rPr lang="en-US" sz="2000" u="sng"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變數</a:t>
                      </a:r>
                      <a:r>
                        <a:rPr lang="en-US" sz="2000" u="sng"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舊字串</a:t>
                      </a:r>
                      <a:r>
                        <a:rPr lang="en-US" sz="2000" u="sng"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r>
                        <a:rPr lang="zh-TW" sz="2000"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新字串</a:t>
                      </a:r>
                      <a:r>
                        <a:rPr lang="en-US" sz="2000" u="sng" kern="0">
                          <a:solidFill>
                            <a:srgbClr val="252525"/>
                          </a:solidFill>
                          <a:effectLst/>
                          <a:latin typeface="Calibri" panose="020F0502020204030204" pitchFamily="34" charset="0"/>
                          <a:ea typeface="細明體" panose="02020509000000000000" pitchFamily="49" charset="-120"/>
                          <a:cs typeface="Times New Roman" panose="02020603050405020304" pitchFamily="18" charset="0"/>
                        </a:rPr>
                        <a:t>}</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E0"/>
                    </a:solidFill>
                  </a:tcPr>
                </a:tc>
                <a:tc>
                  <a:txBody>
                    <a:bodyPr/>
                    <a:lstStyle/>
                    <a:p>
                      <a:pPr marL="47625" marR="47625">
                        <a:spcBef>
                          <a:spcPts val="375"/>
                        </a:spcBef>
                        <a:spcAft>
                          <a:spcPts val="375"/>
                        </a:spcAft>
                      </a:pPr>
                      <a:r>
                        <a:rPr lang="zh-TW"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若變數內容符合『舊字串』則『第一個舊字串會被新字串取代』</a:t>
                      </a:r>
                      <a:r>
                        <a:rPr lang="en-US"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
                      </a:r>
                      <a:br>
                        <a:rPr lang="en-US"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zh-TW"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若變數內容符合『舊字串』則『</a:t>
                      </a:r>
                      <a:r>
                        <a:rPr lang="zh-TW" sz="2000" kern="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全部</a:t>
                      </a:r>
                      <a:r>
                        <a:rPr lang="zh-TW" sz="2000" kern="0" dirty="0">
                          <a:solidFill>
                            <a:srgbClr val="252525"/>
                          </a:solidFill>
                          <a:effectLst/>
                          <a:latin typeface="Times New Roman" panose="02020603050405020304" pitchFamily="18" charset="0"/>
                          <a:ea typeface="新細明體" panose="02020500000000000000" pitchFamily="18" charset="-120"/>
                          <a:cs typeface="Times New Roman" panose="02020603050405020304" pitchFamily="18" charset="0"/>
                        </a:rPr>
                        <a:t>的舊字串會被新字串取代』</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5719" marR="35719" marT="35719" marB="35719"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E0"/>
                    </a:solidFill>
                  </a:tcPr>
                </a:tc>
                <a:extLst>
                  <a:ext uri="{0D108BD9-81ED-4DB2-BD59-A6C34878D82A}">
                    <a16:rowId xmlns:a16="http://schemas.microsoft.com/office/drawing/2014/main" val="2974226781"/>
                  </a:ext>
                </a:extLst>
              </a:tr>
            </a:tbl>
          </a:graphicData>
        </a:graphic>
      </p:graphicFrame>
      <p:sp>
        <p:nvSpPr>
          <p:cNvPr id="4" name="標題 3"/>
          <p:cNvSpPr>
            <a:spLocks noGrp="1"/>
          </p:cNvSpPr>
          <p:nvPr>
            <p:ph type="title"/>
          </p:nvPr>
        </p:nvSpPr>
        <p:spPr/>
        <p:txBody>
          <a:bodyPr anchor="t"/>
          <a:lstStyle/>
          <a:p>
            <a:pPr algn="ctr"/>
            <a:r>
              <a:rPr lang="zh-TW" altLang="zh-TW"/>
              <a:t>變數內容的刪除與取代</a:t>
            </a:r>
            <a:endParaRPr lang="zh-TW" altLang="en-US"/>
          </a:p>
        </p:txBody>
      </p:sp>
    </p:spTree>
    <p:extLst>
      <p:ext uri="{BB962C8B-B14F-4D97-AF65-F5344CB8AC3E}">
        <p14:creationId xmlns:p14="http://schemas.microsoft.com/office/powerpoint/2010/main" val="239225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1101968" y="785446"/>
            <a:ext cx="10562493" cy="5234253"/>
          </a:xfrm>
          <a:prstGeom prst="rect">
            <a:avLst/>
          </a:prstGeom>
          <a:noFill/>
        </p:spPr>
        <p:txBody>
          <a:bodyPr wrap="square" rtlCol="0">
            <a:spAutoFit/>
          </a:bodyPr>
          <a:lstStyle/>
          <a:p>
            <a:pPr marL="171450" lvl="0" indent="-171450" defTabSz="685800">
              <a:lnSpc>
                <a:spcPct val="90000"/>
              </a:lnSpc>
              <a:spcBef>
                <a:spcPts val="825"/>
              </a:spcBef>
              <a:buSzPct val="70000"/>
              <a:buBlip>
                <a:blip r:embed="rId2"/>
              </a:buBlip>
            </a:pPr>
            <a:r>
              <a:rPr lang="en-US" altLang="zh-TW" sz="3600" b="1" kern="0">
                <a:solidFill>
                  <a:srgbClr val="000000"/>
                </a:solidFill>
                <a:latin typeface="Times New Roman" panose="02020603050405020304" pitchFamily="18" charset="0"/>
                <a:cs typeface="Times New Roman" panose="02020603050405020304" pitchFamily="18" charset="0"/>
                <a:sym typeface="Arial Narrow"/>
              </a:rPr>
              <a:t>[  "$HOME"  ==  "$MAIL"  ]</a:t>
            </a:r>
            <a:endParaRPr lang="zh-TW" altLang="zh-TW" sz="2400" b="1" kern="100">
              <a:solidFill>
                <a:srgbClr val="000000"/>
              </a:solidFill>
              <a:latin typeface="Calibri" panose="020F0502020204030204" pitchFamily="34" charset="0"/>
              <a:cs typeface="Times New Roman" panose="02020603050405020304" pitchFamily="18" charset="0"/>
              <a:sym typeface="Arial Narrow"/>
            </a:endParaRPr>
          </a:p>
          <a:p>
            <a:pPr marL="171450" lvl="0" indent="-171450" defTabSz="685800">
              <a:lnSpc>
                <a:spcPct val="90000"/>
              </a:lnSpc>
              <a:spcBef>
                <a:spcPts val="825"/>
              </a:spcBef>
              <a:buSzPct val="70000"/>
              <a:buBlip>
                <a:blip r:embed="rId2"/>
              </a:buBlip>
            </a:pPr>
            <a:r>
              <a:rPr lang="en-US" altLang="zh-TW" sz="3600" b="1" kern="0">
                <a:solidFill>
                  <a:srgbClr val="000000"/>
                </a:solidFill>
                <a:latin typeface="Times New Roman" panose="02020603050405020304" pitchFamily="18" charset="0"/>
                <a:cs typeface="Times New Roman" panose="02020603050405020304" pitchFamily="18" charset="0"/>
                <a:sym typeface="Arial Narrow"/>
              </a:rPr>
              <a:t>[</a:t>
            </a:r>
            <a:r>
              <a:rPr lang="zh-TW" altLang="zh-TW" sz="3600" b="1" kern="0">
                <a:solidFill>
                  <a:srgbClr val="000000"/>
                </a:solidFill>
                <a:latin typeface="Times New Roman" panose="02020603050405020304" pitchFamily="18" charset="0"/>
                <a:cs typeface="Times New Roman" panose="02020603050405020304" pitchFamily="18" charset="0"/>
                <a:sym typeface="Arial Narrow"/>
              </a:rPr>
              <a:t>□</a:t>
            </a:r>
            <a:r>
              <a:rPr lang="en-US" altLang="zh-TW" sz="3600" b="1" kern="0">
                <a:solidFill>
                  <a:srgbClr val="000000"/>
                </a:solidFill>
                <a:latin typeface="Times New Roman" panose="02020603050405020304" pitchFamily="18" charset="0"/>
                <a:cs typeface="Times New Roman" panose="02020603050405020304" pitchFamily="18" charset="0"/>
                <a:sym typeface="Arial Narrow"/>
              </a:rPr>
              <a:t>"$HOME"</a:t>
            </a:r>
            <a:r>
              <a:rPr lang="zh-TW" altLang="zh-TW" sz="3600" b="1" kern="0">
                <a:solidFill>
                  <a:srgbClr val="000000"/>
                </a:solidFill>
                <a:latin typeface="Times New Roman" panose="02020603050405020304" pitchFamily="18" charset="0"/>
                <a:cs typeface="Times New Roman" panose="02020603050405020304" pitchFamily="18" charset="0"/>
                <a:sym typeface="Arial Narrow"/>
              </a:rPr>
              <a:t>□</a:t>
            </a:r>
            <a:r>
              <a:rPr lang="en-US" altLang="zh-TW" sz="3600" b="1" kern="0">
                <a:solidFill>
                  <a:srgbClr val="000000"/>
                </a:solidFill>
                <a:latin typeface="Times New Roman" panose="02020603050405020304" pitchFamily="18" charset="0"/>
                <a:cs typeface="Times New Roman" panose="02020603050405020304" pitchFamily="18" charset="0"/>
                <a:sym typeface="Arial Narrow"/>
              </a:rPr>
              <a:t>==</a:t>
            </a:r>
            <a:r>
              <a:rPr lang="zh-TW" altLang="zh-TW" sz="3600" b="1" kern="0">
                <a:solidFill>
                  <a:srgbClr val="000000"/>
                </a:solidFill>
                <a:latin typeface="Times New Roman" panose="02020603050405020304" pitchFamily="18" charset="0"/>
                <a:cs typeface="Times New Roman" panose="02020603050405020304" pitchFamily="18" charset="0"/>
                <a:sym typeface="Arial Narrow"/>
              </a:rPr>
              <a:t>□</a:t>
            </a:r>
            <a:r>
              <a:rPr lang="en-US" altLang="zh-TW" sz="3600" b="1" kern="0">
                <a:solidFill>
                  <a:srgbClr val="000000"/>
                </a:solidFill>
                <a:latin typeface="Times New Roman" panose="02020603050405020304" pitchFamily="18" charset="0"/>
                <a:cs typeface="Times New Roman" panose="02020603050405020304" pitchFamily="18" charset="0"/>
                <a:sym typeface="Arial Narrow"/>
              </a:rPr>
              <a:t>"$MAIL"</a:t>
            </a:r>
            <a:r>
              <a:rPr lang="zh-TW" altLang="zh-TW" sz="3600" b="1" kern="0">
                <a:solidFill>
                  <a:srgbClr val="000000"/>
                </a:solidFill>
                <a:latin typeface="Times New Roman" panose="02020603050405020304" pitchFamily="18" charset="0"/>
                <a:cs typeface="Times New Roman" panose="02020603050405020304" pitchFamily="18" charset="0"/>
                <a:sym typeface="Arial Narrow"/>
              </a:rPr>
              <a:t>□</a:t>
            </a:r>
            <a:r>
              <a:rPr lang="en-US" altLang="zh-TW" sz="3600" b="1" kern="0">
                <a:solidFill>
                  <a:srgbClr val="000000"/>
                </a:solidFill>
                <a:latin typeface="Times New Roman" panose="02020603050405020304" pitchFamily="18" charset="0"/>
                <a:cs typeface="Times New Roman" panose="02020603050405020304" pitchFamily="18" charset="0"/>
                <a:sym typeface="Arial Narrow"/>
              </a:rPr>
              <a:t>]</a:t>
            </a:r>
            <a:endParaRPr lang="zh-TW" altLang="zh-TW" sz="2400" b="1" kern="100">
              <a:solidFill>
                <a:srgbClr val="000000"/>
              </a:solidFill>
              <a:latin typeface="Calibri" panose="020F0502020204030204" pitchFamily="34" charset="0"/>
              <a:cs typeface="Times New Roman" panose="02020603050405020304" pitchFamily="18" charset="0"/>
              <a:sym typeface="Arial Narrow"/>
            </a:endParaRPr>
          </a:p>
          <a:p>
            <a:pPr marL="257175" lvl="0" indent="-257175" defTabSz="685800">
              <a:lnSpc>
                <a:spcPct val="90000"/>
              </a:lnSpc>
              <a:spcBef>
                <a:spcPts val="825"/>
              </a:spcBef>
              <a:buSzPts val="1000"/>
              <a:buFont typeface="Symbol" panose="05050102010706020507" pitchFamily="18" charset="2"/>
              <a:buChar char=""/>
              <a:tabLst>
                <a:tab pos="342900" algn="l"/>
              </a:tabLst>
            </a:pPr>
            <a:r>
              <a:rPr lang="zh-TW" altLang="zh-TW" sz="3200" b="1" kern="0">
                <a:solidFill>
                  <a:srgbClr val="000088"/>
                </a:solidFill>
                <a:latin typeface="Calibri" panose="020F0502020204030204" pitchFamily="34" charset="0"/>
                <a:ea typeface="細明體" panose="02020509000000000000" pitchFamily="49" charset="-120"/>
                <a:cs typeface="新細明體" panose="02020500000000000000" pitchFamily="18" charset="-120"/>
                <a:sym typeface="Arial Narrow"/>
              </a:rPr>
              <a:t>在中括號</a:t>
            </a:r>
            <a:r>
              <a:rPr lang="en-US" altLang="zh-TW" sz="3200" b="1" kern="0">
                <a:solidFill>
                  <a:srgbClr val="000088"/>
                </a:solidFill>
                <a:latin typeface="Calibri" panose="020F0502020204030204" pitchFamily="34" charset="0"/>
                <a:ea typeface="細明體" panose="02020509000000000000" pitchFamily="49" charset="-120"/>
                <a:cs typeface="新細明體" panose="02020500000000000000" pitchFamily="18" charset="-120"/>
                <a:sym typeface="Arial Narrow"/>
              </a:rPr>
              <a:t> [] </a:t>
            </a:r>
            <a:r>
              <a:rPr lang="zh-TW" altLang="zh-TW" sz="3200" b="1" kern="0">
                <a:solidFill>
                  <a:srgbClr val="000088"/>
                </a:solidFill>
                <a:latin typeface="Calibri" panose="020F0502020204030204" pitchFamily="34" charset="0"/>
                <a:ea typeface="細明體" panose="02020509000000000000" pitchFamily="49" charset="-120"/>
                <a:cs typeface="新細明體" panose="02020500000000000000" pitchFamily="18" charset="-120"/>
                <a:sym typeface="Arial Narrow"/>
              </a:rPr>
              <a:t>內的每個元件都需要有空白鍵來分隔；</a:t>
            </a:r>
            <a:endParaRPr lang="zh-TW" altLang="zh-TW" sz="2400" b="1" kern="100">
              <a:solidFill>
                <a:srgbClr val="000088"/>
              </a:solidFill>
              <a:latin typeface="Calibri" panose="020F0502020204030204" pitchFamily="34" charset="0"/>
              <a:cs typeface="Times New Roman" panose="02020603050405020304" pitchFamily="18" charset="0"/>
              <a:sym typeface="Arial Narrow"/>
            </a:endParaRPr>
          </a:p>
          <a:p>
            <a:pPr marL="257175" lvl="0" indent="-257175" defTabSz="685800">
              <a:lnSpc>
                <a:spcPct val="90000"/>
              </a:lnSpc>
              <a:spcBef>
                <a:spcPts val="825"/>
              </a:spcBef>
              <a:buSzPts val="1000"/>
              <a:buFont typeface="Symbol" panose="05050102010706020507" pitchFamily="18" charset="2"/>
              <a:buChar char=""/>
              <a:tabLst>
                <a:tab pos="342900" algn="l"/>
              </a:tabLst>
            </a:pPr>
            <a:r>
              <a:rPr lang="zh-TW" altLang="zh-TW" sz="3200" b="1" kern="0">
                <a:solidFill>
                  <a:srgbClr val="000088"/>
                </a:solidFill>
                <a:latin typeface="Calibri" panose="020F0502020204030204" pitchFamily="34" charset="0"/>
                <a:ea typeface="細明體" panose="02020509000000000000" pitchFamily="49" charset="-120"/>
                <a:cs typeface="新細明體" panose="02020500000000000000" pitchFamily="18" charset="-120"/>
                <a:sym typeface="Arial Narrow"/>
              </a:rPr>
              <a:t>在中括號內的變數，最好都以雙引號括號起來；</a:t>
            </a:r>
            <a:endParaRPr lang="zh-TW" altLang="zh-TW" sz="2400" b="1" kern="100">
              <a:solidFill>
                <a:srgbClr val="000088"/>
              </a:solidFill>
              <a:latin typeface="Calibri" panose="020F0502020204030204" pitchFamily="34" charset="0"/>
              <a:cs typeface="Times New Roman" panose="02020603050405020304" pitchFamily="18" charset="0"/>
              <a:sym typeface="Arial Narrow"/>
            </a:endParaRPr>
          </a:p>
          <a:p>
            <a:pPr marL="257175" lvl="0" indent="-257175" defTabSz="685800">
              <a:lnSpc>
                <a:spcPct val="90000"/>
              </a:lnSpc>
              <a:spcBef>
                <a:spcPts val="825"/>
              </a:spcBef>
              <a:buSzPts val="1000"/>
              <a:buFont typeface="Symbol" panose="05050102010706020507" pitchFamily="18" charset="2"/>
              <a:buChar char=""/>
              <a:tabLst>
                <a:tab pos="342900" algn="l"/>
              </a:tabLst>
            </a:pPr>
            <a:r>
              <a:rPr lang="zh-TW" altLang="zh-TW" sz="3200" b="1" kern="0">
                <a:solidFill>
                  <a:srgbClr val="000088"/>
                </a:solidFill>
                <a:latin typeface="Calibri" panose="020F0502020204030204" pitchFamily="34" charset="0"/>
                <a:ea typeface="細明體" panose="02020509000000000000" pitchFamily="49" charset="-120"/>
                <a:cs typeface="新細明體" panose="02020500000000000000" pitchFamily="18" charset="-120"/>
                <a:sym typeface="Arial Narrow"/>
              </a:rPr>
              <a:t>在中括號內的常數，最好都以單或雙引號括號起來。</a:t>
            </a:r>
            <a:endParaRPr lang="en-US" altLang="zh-TW" sz="3200" b="1" kern="0">
              <a:solidFill>
                <a:srgbClr val="000088"/>
              </a:solidFill>
              <a:latin typeface="Calibri" panose="020F0502020204030204" pitchFamily="34" charset="0"/>
              <a:ea typeface="細明體" panose="02020509000000000000" pitchFamily="49" charset="-120"/>
              <a:cs typeface="新細明體" panose="02020500000000000000" pitchFamily="18" charset="-120"/>
              <a:sym typeface="Arial Narrow"/>
            </a:endParaRPr>
          </a:p>
          <a:p>
            <a:pPr marL="257175" lvl="0" indent="-257175" defTabSz="685800">
              <a:lnSpc>
                <a:spcPct val="90000"/>
              </a:lnSpc>
              <a:spcBef>
                <a:spcPts val="825"/>
              </a:spcBef>
              <a:buSzPts val="1000"/>
              <a:buFont typeface="Symbol" panose="05050102010706020507" pitchFamily="18" charset="2"/>
              <a:buChar char=""/>
              <a:tabLst>
                <a:tab pos="342900" algn="l"/>
              </a:tabLst>
            </a:pP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判斷式當中使用了兩個等號『</a:t>
            </a:r>
            <a:r>
              <a:rPr lang="en-US" altLang="zh-TW" sz="2400" b="1" kern="100">
                <a:solidFill>
                  <a:srgbClr val="009000"/>
                </a:solidFill>
                <a:latin typeface="Times New Roman" panose="02020603050405020304" pitchFamily="18" charset="0"/>
                <a:cs typeface="Times New Roman" panose="02020603050405020304" pitchFamily="18" charset="0"/>
                <a:sym typeface="Arial Narrow"/>
              </a:rPr>
              <a:t> == </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a:t>
            </a:r>
            <a:endParaRPr lang="en-US" altLang="zh-TW" sz="2400" b="1" kern="100">
              <a:solidFill>
                <a:srgbClr val="009000"/>
              </a:solidFill>
              <a:latin typeface="Times New Roman" panose="02020603050405020304" pitchFamily="18" charset="0"/>
              <a:cs typeface="Times New Roman" panose="02020603050405020304" pitchFamily="18" charset="0"/>
              <a:sym typeface="Arial Narrow"/>
            </a:endParaRPr>
          </a:p>
          <a:p>
            <a:pPr marL="257175" lvl="0" indent="-257175" defTabSz="685800">
              <a:lnSpc>
                <a:spcPct val="90000"/>
              </a:lnSpc>
              <a:spcBef>
                <a:spcPts val="825"/>
              </a:spcBef>
              <a:buSzPts val="1000"/>
              <a:buFont typeface="Symbol" panose="05050102010706020507" pitchFamily="18" charset="2"/>
              <a:buChar char=""/>
              <a:tabLst>
                <a:tab pos="342900" algn="l"/>
              </a:tabLst>
            </a:pP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實在</a:t>
            </a:r>
            <a:r>
              <a:rPr lang="en-US" altLang="zh-TW" sz="2400" b="1" kern="100">
                <a:solidFill>
                  <a:srgbClr val="009000"/>
                </a:solidFill>
                <a:latin typeface="Times New Roman" panose="02020603050405020304" pitchFamily="18" charset="0"/>
                <a:cs typeface="Times New Roman" panose="02020603050405020304" pitchFamily="18" charset="0"/>
                <a:sym typeface="Arial Narrow"/>
              </a:rPr>
              <a:t> bash </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當中使用</a:t>
            </a:r>
            <a:r>
              <a:rPr lang="zh-TW" altLang="zh-TW" sz="2400" b="1" kern="100">
                <a:solidFill>
                  <a:srgbClr val="FF0000"/>
                </a:solidFill>
                <a:latin typeface="Times New Roman" panose="02020603050405020304" pitchFamily="18" charset="0"/>
                <a:cs typeface="Times New Roman" panose="02020603050405020304" pitchFamily="18" charset="0"/>
                <a:sym typeface="Arial Narrow"/>
              </a:rPr>
              <a:t>一個等號</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與</a:t>
            </a:r>
            <a:r>
              <a:rPr lang="zh-TW" altLang="zh-TW" sz="2400" b="1" kern="100">
                <a:solidFill>
                  <a:srgbClr val="FF0000"/>
                </a:solidFill>
                <a:latin typeface="Times New Roman" panose="02020603050405020304" pitchFamily="18" charset="0"/>
                <a:cs typeface="Times New Roman" panose="02020603050405020304" pitchFamily="18" charset="0"/>
                <a:sym typeface="Arial Narrow"/>
              </a:rPr>
              <a:t>兩個等號</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的</a:t>
            </a:r>
            <a:r>
              <a:rPr lang="zh-TW" altLang="zh-TW" sz="2400" b="1" kern="100">
                <a:solidFill>
                  <a:srgbClr val="009000"/>
                </a:solidFill>
                <a:highlight>
                  <a:srgbClr val="FFFF00"/>
                </a:highlight>
                <a:latin typeface="Times New Roman" panose="02020603050405020304" pitchFamily="18" charset="0"/>
                <a:cs typeface="Times New Roman" panose="02020603050405020304" pitchFamily="18" charset="0"/>
                <a:sym typeface="Arial Narrow"/>
              </a:rPr>
              <a:t>結果是一樣的</a:t>
            </a:r>
            <a:endParaRPr lang="en-US" altLang="zh-TW" sz="2400" b="1" kern="100">
              <a:solidFill>
                <a:srgbClr val="009000"/>
              </a:solidFill>
              <a:highlight>
                <a:srgbClr val="FFFF00"/>
              </a:highlight>
              <a:latin typeface="Times New Roman" panose="02020603050405020304" pitchFamily="18" charset="0"/>
              <a:cs typeface="Times New Roman" panose="02020603050405020304" pitchFamily="18" charset="0"/>
              <a:sym typeface="Arial Narrow"/>
            </a:endParaRPr>
          </a:p>
          <a:p>
            <a:pPr marL="171450" lvl="0" indent="-171450" defTabSz="685800">
              <a:lnSpc>
                <a:spcPct val="90000"/>
              </a:lnSpc>
              <a:spcBef>
                <a:spcPts val="825"/>
              </a:spcBef>
              <a:buSzPct val="70000"/>
              <a:buBlip>
                <a:blip r:embed="rId2"/>
              </a:buBlip>
            </a:pP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在一般慣用程式的寫法中，</a:t>
            </a:r>
            <a:r>
              <a:rPr lang="zh-TW" altLang="zh-TW" sz="2400" b="1" kern="100">
                <a:solidFill>
                  <a:srgbClr val="FF0000"/>
                </a:solidFill>
                <a:latin typeface="Times New Roman" panose="02020603050405020304" pitchFamily="18" charset="0"/>
                <a:cs typeface="Times New Roman" panose="02020603050405020304" pitchFamily="18" charset="0"/>
                <a:sym typeface="Arial Narrow"/>
              </a:rPr>
              <a:t>一個等號</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代表『</a:t>
            </a:r>
            <a:r>
              <a:rPr lang="zh-TW" altLang="zh-TW" sz="2400" b="1" kern="100">
                <a:solidFill>
                  <a:srgbClr val="FF0000"/>
                </a:solidFill>
                <a:latin typeface="Times New Roman" panose="02020603050405020304" pitchFamily="18" charset="0"/>
                <a:cs typeface="Times New Roman" panose="02020603050405020304" pitchFamily="18" charset="0"/>
                <a:sym typeface="Arial Narrow"/>
              </a:rPr>
              <a:t>變數的設定</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a:t>
            </a:r>
            <a:r>
              <a:rPr lang="zh-TW" altLang="zh-TW" sz="2400" b="1" kern="100">
                <a:solidFill>
                  <a:srgbClr val="FF0000"/>
                </a:solidFill>
                <a:latin typeface="Times New Roman" panose="02020603050405020304" pitchFamily="18" charset="0"/>
                <a:cs typeface="Times New Roman" panose="02020603050405020304" pitchFamily="18" charset="0"/>
                <a:sym typeface="Arial Narrow"/>
              </a:rPr>
              <a:t>兩個等號</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則是代表『</a:t>
            </a:r>
            <a:r>
              <a:rPr lang="zh-TW" altLang="zh-TW" sz="2400" b="1" kern="100">
                <a:solidFill>
                  <a:srgbClr val="FF0000"/>
                </a:solidFill>
                <a:latin typeface="Times New Roman" panose="02020603050405020304" pitchFamily="18" charset="0"/>
                <a:cs typeface="Times New Roman" panose="02020603050405020304" pitchFamily="18" charset="0"/>
                <a:sym typeface="Arial Narrow"/>
              </a:rPr>
              <a:t>邏輯判斷</a:t>
            </a:r>
            <a:r>
              <a:rPr lang="en-US" altLang="zh-TW" sz="2400" b="1" kern="100">
                <a:solidFill>
                  <a:srgbClr val="009000"/>
                </a:solidFill>
                <a:latin typeface="Times New Roman" panose="02020603050405020304" pitchFamily="18" charset="0"/>
                <a:cs typeface="Times New Roman" panose="02020603050405020304" pitchFamily="18" charset="0"/>
                <a:sym typeface="Arial Narrow"/>
              </a:rPr>
              <a:t> (</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是與否之意</a:t>
            </a:r>
            <a:r>
              <a:rPr lang="en-US" altLang="zh-TW" sz="2400" b="1" kern="100">
                <a:solidFill>
                  <a:srgbClr val="009000"/>
                </a:solidFill>
                <a:latin typeface="Times New Roman" panose="02020603050405020304" pitchFamily="18" charset="0"/>
                <a:cs typeface="Times New Roman" panose="02020603050405020304" pitchFamily="18" charset="0"/>
                <a:sym typeface="Arial Narrow"/>
              </a:rPr>
              <a:t>)</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a:t>
            </a:r>
            <a:r>
              <a:rPr lang="zh-TW" altLang="zh-TW" sz="2400" b="1" kern="100">
                <a:solidFill>
                  <a:srgbClr val="009000"/>
                </a:solidFill>
                <a:latin typeface="Calibri" panose="020F0502020204030204" pitchFamily="34" charset="0"/>
                <a:ea typeface="Times New Roman" panose="02020603050405020304" pitchFamily="18" charset="0"/>
                <a:cs typeface="Times New Roman" panose="02020603050405020304" pitchFamily="18" charset="0"/>
                <a:sym typeface="Arial Narrow"/>
              </a:rPr>
              <a:t> </a:t>
            </a:r>
            <a:endParaRPr lang="zh-TW" altLang="zh-TW" sz="2400" b="1" kern="100">
              <a:solidFill>
                <a:srgbClr val="000000"/>
              </a:solidFill>
              <a:latin typeface="Calibri" panose="020F0502020204030204" pitchFamily="34" charset="0"/>
              <a:cs typeface="Times New Roman" panose="02020603050405020304" pitchFamily="18" charset="0"/>
              <a:sym typeface="Arial Narrow"/>
            </a:endParaRPr>
          </a:p>
          <a:p>
            <a:pPr marL="171450" lvl="0" indent="-171450" defTabSz="685800">
              <a:lnSpc>
                <a:spcPct val="90000"/>
              </a:lnSpc>
              <a:spcBef>
                <a:spcPts val="825"/>
              </a:spcBef>
              <a:buSzPct val="70000"/>
              <a:buBlip>
                <a:blip r:embed="rId2"/>
              </a:buBlip>
            </a:pP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由於我們在中括號內重點在於『判斷』而非『設定變數』，建議您還是使用</a:t>
            </a:r>
            <a:r>
              <a:rPr lang="zh-TW" altLang="zh-TW" sz="2400" b="1" kern="100">
                <a:solidFill>
                  <a:srgbClr val="1409A7"/>
                </a:solidFill>
                <a:latin typeface="Times New Roman" panose="02020603050405020304" pitchFamily="18" charset="0"/>
                <a:cs typeface="Times New Roman" panose="02020603050405020304" pitchFamily="18" charset="0"/>
                <a:sym typeface="Arial Narrow"/>
              </a:rPr>
              <a:t>兩個等號</a:t>
            </a:r>
            <a:r>
              <a:rPr lang="zh-TW" altLang="zh-TW" sz="2400" b="1" kern="100">
                <a:solidFill>
                  <a:srgbClr val="009000"/>
                </a:solidFill>
                <a:latin typeface="Times New Roman" panose="02020603050405020304" pitchFamily="18" charset="0"/>
                <a:cs typeface="Times New Roman" panose="02020603050405020304" pitchFamily="18" charset="0"/>
                <a:sym typeface="Arial Narrow"/>
              </a:rPr>
              <a:t>較佳</a:t>
            </a:r>
            <a:endParaRPr lang="zh-TW" altLang="zh-TW" sz="2400" b="1" kern="100" dirty="0">
              <a:solidFill>
                <a:srgbClr val="000000"/>
              </a:solidFill>
              <a:latin typeface="Calibri" panose="020F0502020204030204" pitchFamily="34" charset="0"/>
              <a:cs typeface="Times New Roman" panose="02020603050405020304" pitchFamily="18" charset="0"/>
              <a:sym typeface="Arial Narrow"/>
            </a:endParaRPr>
          </a:p>
        </p:txBody>
      </p:sp>
    </p:spTree>
    <p:extLst>
      <p:ext uri="{BB962C8B-B14F-4D97-AF65-F5344CB8AC3E}">
        <p14:creationId xmlns:p14="http://schemas.microsoft.com/office/powerpoint/2010/main" val="679144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kern="100">
                <a:latin typeface="Times New Roman" panose="02020603050405020304" pitchFamily="18" charset="0"/>
                <a:cs typeface="Times New Roman" panose="02020603050405020304" pitchFamily="18" charset="0"/>
              </a:rPr>
              <a:t>常用格式</a:t>
            </a:r>
            <a:r>
              <a:rPr lang="en-US" altLang="zh-TW" kern="100">
                <a:latin typeface="Times New Roman" panose="02020603050405020304" pitchFamily="18" charset="0"/>
                <a:cs typeface="Times New Roman" panose="02020603050405020304" pitchFamily="18" charset="0"/>
              </a:rPr>
              <a:t>-</a:t>
            </a:r>
            <a:r>
              <a:rPr lang="zh-TW" altLang="en-US" kern="100">
                <a:latin typeface="Times New Roman" panose="02020603050405020304" pitchFamily="18" charset="0"/>
                <a:cs typeface="Times New Roman" panose="02020603050405020304" pitchFamily="18" charset="0"/>
              </a:rPr>
              <a:t>格式一</a:t>
            </a:r>
            <a:r>
              <a:rPr lang="en-US" altLang="zh-TW" kern="100">
                <a:latin typeface="Times New Roman" panose="02020603050405020304" pitchFamily="18" charset="0"/>
                <a:cs typeface="Times New Roman" panose="02020603050405020304" pitchFamily="18" charset="0"/>
              </a:rPr>
              <a:t>(</a:t>
            </a:r>
            <a:r>
              <a:rPr lang="zh-TW" altLang="en-US" kern="100">
                <a:latin typeface="Times New Roman" panose="02020603050405020304" pitchFamily="18" charset="0"/>
                <a:cs typeface="Times New Roman" panose="02020603050405020304" pitchFamily="18" charset="0"/>
              </a:rPr>
              <a:t>過濾</a:t>
            </a:r>
            <a:r>
              <a:rPr lang="en-US" altLang="zh-TW" kern="100" smtClean="0">
                <a:latin typeface="Times New Roman" panose="02020603050405020304" pitchFamily="18" charset="0"/>
                <a:cs typeface="Times New Roman" panose="02020603050405020304" pitchFamily="18" charset="0"/>
              </a:rPr>
              <a:t>)</a:t>
            </a:r>
            <a:endParaRPr lang="zh-TW" altLang="en-US"/>
          </a:p>
        </p:txBody>
      </p:sp>
      <p:sp>
        <p:nvSpPr>
          <p:cNvPr id="3" name="文字方塊 2"/>
          <p:cNvSpPr txBox="1"/>
          <p:nvPr/>
        </p:nvSpPr>
        <p:spPr>
          <a:xfrm>
            <a:off x="1219200" y="2579077"/>
            <a:ext cx="10572125" cy="2800767"/>
          </a:xfrm>
          <a:prstGeom prst="rect">
            <a:avLst/>
          </a:prstGeom>
          <a:noFill/>
        </p:spPr>
        <p:txBody>
          <a:bodyPr wrap="none" rtlCol="0">
            <a:spAutoFit/>
          </a:bodyPr>
          <a:lstStyle/>
          <a:p>
            <a:pPr defTabSz="685800"/>
            <a:r>
              <a:rPr lang="en-US" altLang="zh-TW" sz="4400" b="1">
                <a:solidFill>
                  <a:srgbClr val="FF00FF"/>
                </a:solidFill>
                <a:cs typeface="Calibri"/>
              </a:rPr>
              <a:t>If</a:t>
            </a:r>
            <a:r>
              <a:rPr lang="en-US" altLang="zh-TW" sz="4400">
                <a:solidFill>
                  <a:srgbClr val="FF0000"/>
                </a:solidFill>
                <a:cs typeface="Calibri"/>
              </a:rPr>
              <a:t>  </a:t>
            </a:r>
            <a:r>
              <a:rPr lang="en-US" altLang="zh-TW" sz="4400">
                <a:cs typeface="Calibri"/>
              </a:rPr>
              <a:t> [  </a:t>
            </a:r>
            <a:r>
              <a:rPr lang="zh-TW" altLang="en-US" sz="4400">
                <a:cs typeface="Calibri"/>
              </a:rPr>
              <a:t>條件判斷式 </a:t>
            </a:r>
            <a:r>
              <a:rPr lang="en-US" altLang="zh-TW" sz="4400">
                <a:cs typeface="Calibri"/>
              </a:rPr>
              <a:t>]  </a:t>
            </a:r>
            <a:r>
              <a:rPr lang="en-US" altLang="zh-TW" sz="4400">
                <a:solidFill>
                  <a:srgbClr val="CC00FF"/>
                </a:solidFill>
                <a:cs typeface="Calibri"/>
              </a:rPr>
              <a:t>; </a:t>
            </a:r>
            <a:r>
              <a:rPr lang="en-US" altLang="zh-TW" sz="4400">
                <a:cs typeface="Calibri"/>
              </a:rPr>
              <a:t> </a:t>
            </a:r>
            <a:r>
              <a:rPr lang="en-US" altLang="zh-TW" sz="4400">
                <a:solidFill>
                  <a:srgbClr val="FF00FF"/>
                </a:solidFill>
                <a:cs typeface="Calibri"/>
              </a:rPr>
              <a:t>then</a:t>
            </a:r>
          </a:p>
          <a:p>
            <a:pPr defTabSz="685800"/>
            <a:r>
              <a:rPr lang="en-US" altLang="zh-TW" sz="4400">
                <a:cs typeface="Calibri"/>
              </a:rPr>
              <a:t>	</a:t>
            </a:r>
            <a:r>
              <a:rPr lang="zh-TW" altLang="en-US" sz="3600">
                <a:solidFill>
                  <a:srgbClr val="1409A7"/>
                </a:solidFill>
                <a:cs typeface="Calibri"/>
              </a:rPr>
              <a:t>當條件判斷式成立時，可以進行的指令工作內容</a:t>
            </a:r>
          </a:p>
          <a:p>
            <a:pPr defTabSz="685800"/>
            <a:r>
              <a:rPr lang="en-US" altLang="zh-TW" sz="4400">
                <a:solidFill>
                  <a:srgbClr val="FF00FF"/>
                </a:solidFill>
                <a:cs typeface="Calibri"/>
              </a:rPr>
              <a:t>fi </a:t>
            </a:r>
            <a:r>
              <a:rPr lang="en-US" altLang="zh-TW" sz="4400">
                <a:cs typeface="Calibri"/>
              </a:rPr>
              <a:t>    &lt;==</a:t>
            </a:r>
            <a:r>
              <a:rPr lang="zh-TW" altLang="en-US" sz="4400">
                <a:cs typeface="Calibri"/>
              </a:rPr>
              <a:t>將 </a:t>
            </a:r>
            <a:r>
              <a:rPr lang="en-US" altLang="zh-TW" sz="4400">
                <a:cs typeface="Calibri"/>
              </a:rPr>
              <a:t>if </a:t>
            </a:r>
            <a:r>
              <a:rPr lang="zh-TW" altLang="en-US" sz="4400">
                <a:cs typeface="Calibri"/>
              </a:rPr>
              <a:t>反過來寫，結束 </a:t>
            </a:r>
            <a:r>
              <a:rPr lang="en-US" altLang="zh-TW" sz="4400">
                <a:cs typeface="Calibri"/>
              </a:rPr>
              <a:t>if </a:t>
            </a:r>
            <a:r>
              <a:rPr lang="zh-TW" altLang="en-US" sz="4400">
                <a:cs typeface="Calibri"/>
              </a:rPr>
              <a:t>之意！</a:t>
            </a:r>
            <a:endParaRPr lang="zh-TW" altLang="en-US" sz="4400"/>
          </a:p>
          <a:p>
            <a:endParaRPr lang="zh-TW" altLang="en-US" sz="4400"/>
          </a:p>
        </p:txBody>
      </p:sp>
    </p:spTree>
    <p:extLst>
      <p:ext uri="{BB962C8B-B14F-4D97-AF65-F5344CB8AC3E}">
        <p14:creationId xmlns:p14="http://schemas.microsoft.com/office/powerpoint/2010/main" val="587332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kern="100">
                <a:latin typeface="Times New Roman" panose="02020603050405020304" pitchFamily="18" charset="0"/>
                <a:cs typeface="Times New Roman" panose="02020603050405020304" pitchFamily="18" charset="0"/>
              </a:rPr>
              <a:t>常用格式</a:t>
            </a:r>
            <a:r>
              <a:rPr lang="en-US" altLang="zh-TW" kern="100">
                <a:latin typeface="Times New Roman" panose="02020603050405020304" pitchFamily="18" charset="0"/>
                <a:cs typeface="Times New Roman" panose="02020603050405020304" pitchFamily="18" charset="0"/>
              </a:rPr>
              <a:t>--</a:t>
            </a:r>
            <a:r>
              <a:rPr lang="zh-TW" altLang="en-US" kern="100">
                <a:latin typeface="Times New Roman" panose="02020603050405020304" pitchFamily="18" charset="0"/>
                <a:cs typeface="Times New Roman" panose="02020603050405020304" pitchFamily="18" charset="0"/>
              </a:rPr>
              <a:t>格式</a:t>
            </a:r>
            <a:r>
              <a:rPr lang="zh-TW" altLang="en-US" kern="100" smtClean="0">
                <a:latin typeface="Times New Roman" panose="02020603050405020304" pitchFamily="18" charset="0"/>
                <a:cs typeface="Times New Roman" panose="02020603050405020304" pitchFamily="18" charset="0"/>
              </a:rPr>
              <a:t>二</a:t>
            </a:r>
            <a:endParaRPr lang="zh-TW" altLang="en-US"/>
          </a:p>
        </p:txBody>
      </p:sp>
      <p:sp>
        <p:nvSpPr>
          <p:cNvPr id="3" name="文字方塊 2"/>
          <p:cNvSpPr txBox="1"/>
          <p:nvPr/>
        </p:nvSpPr>
        <p:spPr>
          <a:xfrm>
            <a:off x="2397370" y="1899139"/>
            <a:ext cx="8165123" cy="3785652"/>
          </a:xfrm>
          <a:prstGeom prst="rect">
            <a:avLst/>
          </a:prstGeom>
          <a:noFill/>
        </p:spPr>
        <p:txBody>
          <a:bodyPr wrap="square" rtlCol="0">
            <a:spAutoFit/>
          </a:bodyPr>
          <a:lstStyle/>
          <a:p>
            <a:pPr defTabSz="685800"/>
            <a:r>
              <a:rPr lang="en-US" altLang="zh-TW" sz="4800" kern="100">
                <a:solidFill>
                  <a:srgbClr val="CC00FF"/>
                </a:solidFill>
                <a:latin typeface="Times New Roman" panose="02020603050405020304" pitchFamily="18" charset="0"/>
                <a:cs typeface="Times New Roman" panose="02020603050405020304" pitchFamily="18" charset="0"/>
              </a:rPr>
              <a:t>if</a:t>
            </a:r>
            <a:r>
              <a:rPr lang="en-US" altLang="zh-TW" sz="4800" kern="100">
                <a:latin typeface="Times New Roman" panose="02020603050405020304" pitchFamily="18" charset="0"/>
                <a:cs typeface="Times New Roman" panose="02020603050405020304" pitchFamily="18" charset="0"/>
              </a:rPr>
              <a:t> </a:t>
            </a:r>
            <a:r>
              <a:rPr lang="zh-TW" altLang="en-US" sz="4800" kern="100">
                <a:latin typeface="Times New Roman" panose="02020603050405020304" pitchFamily="18" charset="0"/>
                <a:cs typeface="Times New Roman" panose="02020603050405020304" pitchFamily="18" charset="0"/>
              </a:rPr>
              <a:t>條件</a:t>
            </a:r>
            <a:r>
              <a:rPr lang="en-US" altLang="zh-TW" sz="4800" kern="100">
                <a:solidFill>
                  <a:srgbClr val="CC00FF"/>
                </a:solidFill>
                <a:latin typeface="Times New Roman" panose="02020603050405020304" pitchFamily="18" charset="0"/>
                <a:cs typeface="Times New Roman" panose="02020603050405020304" pitchFamily="18" charset="0"/>
              </a:rPr>
              <a:t>; then</a:t>
            </a:r>
          </a:p>
          <a:p>
            <a:pPr defTabSz="685800"/>
            <a:r>
              <a:rPr lang="en-US" altLang="zh-TW" sz="4800" kern="100">
                <a:latin typeface="Times New Roman" panose="02020603050405020304" pitchFamily="18" charset="0"/>
                <a:cs typeface="Times New Roman" panose="02020603050405020304" pitchFamily="18" charset="0"/>
              </a:rPr>
              <a:t>    </a:t>
            </a:r>
            <a:r>
              <a:rPr lang="zh-TW" altLang="en-US" sz="4800" kern="100">
                <a:latin typeface="Times New Roman" panose="02020603050405020304" pitchFamily="18" charset="0"/>
                <a:cs typeface="Times New Roman" panose="02020603050405020304" pitchFamily="18" charset="0"/>
              </a:rPr>
              <a:t>語句</a:t>
            </a:r>
          </a:p>
          <a:p>
            <a:pPr defTabSz="685800"/>
            <a:r>
              <a:rPr lang="en-US" altLang="zh-TW" sz="4800" kern="100">
                <a:solidFill>
                  <a:srgbClr val="CC00FF"/>
                </a:solidFill>
                <a:latin typeface="Times New Roman" panose="02020603050405020304" pitchFamily="18" charset="0"/>
                <a:cs typeface="Times New Roman" panose="02020603050405020304" pitchFamily="18" charset="0"/>
              </a:rPr>
              <a:t>else</a:t>
            </a:r>
          </a:p>
          <a:p>
            <a:pPr defTabSz="685800"/>
            <a:r>
              <a:rPr lang="en-US" altLang="zh-TW" sz="4800" kern="100">
                <a:latin typeface="Times New Roman" panose="02020603050405020304" pitchFamily="18" charset="0"/>
                <a:cs typeface="Times New Roman" panose="02020603050405020304" pitchFamily="18" charset="0"/>
              </a:rPr>
              <a:t>    </a:t>
            </a:r>
            <a:r>
              <a:rPr lang="zh-TW" altLang="en-US" sz="4800" kern="100">
                <a:latin typeface="Times New Roman" panose="02020603050405020304" pitchFamily="18" charset="0"/>
                <a:cs typeface="Times New Roman" panose="02020603050405020304" pitchFamily="18" charset="0"/>
              </a:rPr>
              <a:t>語句</a:t>
            </a:r>
          </a:p>
          <a:p>
            <a:pPr defTabSz="685800"/>
            <a:r>
              <a:rPr lang="en-US" altLang="zh-TW" sz="4800" kern="100" smtClean="0">
                <a:solidFill>
                  <a:srgbClr val="CC00FF"/>
                </a:solidFill>
                <a:latin typeface="Times New Roman" panose="02020603050405020304" pitchFamily="18" charset="0"/>
                <a:cs typeface="Times New Roman" panose="02020603050405020304" pitchFamily="18" charset="0"/>
              </a:rPr>
              <a:t>fi</a:t>
            </a:r>
            <a:endParaRPr lang="en-US" altLang="zh-TW" sz="4800" kern="100">
              <a:solidFill>
                <a:srgbClr val="CC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829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3015" y="609599"/>
            <a:ext cx="10128739" cy="5410712"/>
          </a:xfrm>
          <a:prstGeom prst="rect">
            <a:avLst/>
          </a:prstGeom>
        </p:spPr>
        <p:txBody>
          <a:bodyPr wrap="square">
            <a:spAutoFit/>
          </a:bodyPr>
          <a:lstStyle/>
          <a:p>
            <a:pPr marL="171450" lvl="0" indent="-171450" defTabSz="685800">
              <a:lnSpc>
                <a:spcPct val="90000"/>
              </a:lnSpc>
              <a:spcBef>
                <a:spcPts val="825"/>
              </a:spcBef>
              <a:buSzPct val="70000"/>
              <a:buBlip>
                <a:blip r:embed="rId3"/>
              </a:buBlip>
            </a:pPr>
            <a:r>
              <a:rPr lang="en-US" altLang="zh-TW" sz="4800" b="1" kern="0">
                <a:solidFill>
                  <a:srgbClr val="000000"/>
                </a:solidFill>
                <a:latin typeface="Arial Narrow"/>
                <a:sym typeface="Arial Narrow"/>
              </a:rPr>
              <a:t>if </a:t>
            </a:r>
            <a:r>
              <a:rPr lang="zh-TW" altLang="en-US" sz="4800" b="1" kern="0">
                <a:solidFill>
                  <a:srgbClr val="000000"/>
                </a:solidFill>
                <a:latin typeface="Arial Narrow"/>
                <a:sym typeface="Arial Narrow"/>
              </a:rPr>
              <a:t>命令的語法如下</a:t>
            </a:r>
            <a:br>
              <a:rPr lang="zh-TW" altLang="en-US" sz="4800" b="1" kern="0">
                <a:solidFill>
                  <a:srgbClr val="000000"/>
                </a:solidFill>
                <a:latin typeface="Arial Narrow"/>
                <a:sym typeface="Arial Narrow"/>
              </a:rPr>
            </a:br>
            <a:r>
              <a:rPr lang="zh-TW" altLang="en-US" sz="4800" kern="0">
                <a:solidFill>
                  <a:srgbClr val="000000"/>
                </a:solidFill>
                <a:latin typeface="Arial Narrow"/>
                <a:sym typeface="Arial Narrow"/>
              </a:rPr>
              <a:t/>
            </a:r>
            <a:br>
              <a:rPr lang="zh-TW" altLang="en-US" sz="4800" kern="0">
                <a:solidFill>
                  <a:srgbClr val="000000"/>
                </a:solidFill>
                <a:latin typeface="Arial Narrow"/>
                <a:sym typeface="Arial Narrow"/>
              </a:rPr>
            </a:br>
            <a:r>
              <a:rPr lang="en-US" altLang="zh-TW" sz="4800" i="1" kern="0">
                <a:solidFill>
                  <a:srgbClr val="CC00FF"/>
                </a:solidFill>
                <a:latin typeface="Arial Narrow"/>
                <a:sym typeface="Arial Narrow"/>
              </a:rPr>
              <a:t>if</a:t>
            </a:r>
            <a:r>
              <a:rPr lang="en-US" altLang="zh-TW" sz="4800" i="1" kern="0">
                <a:solidFill>
                  <a:srgbClr val="000000"/>
                </a:solidFill>
                <a:latin typeface="Arial Narrow"/>
                <a:sym typeface="Arial Narrow"/>
              </a:rPr>
              <a:t> test-commands</a:t>
            </a:r>
            <a:r>
              <a:rPr lang="en-US" altLang="zh-TW" sz="4800" i="1" kern="0">
                <a:solidFill>
                  <a:srgbClr val="CC00FF"/>
                </a:solidFill>
                <a:latin typeface="Arial Narrow"/>
                <a:sym typeface="Arial Narrow"/>
              </a:rPr>
              <a:t>; then</a:t>
            </a:r>
            <a:r>
              <a:rPr lang="en-US" altLang="zh-TW" sz="4800" b="1" kern="0">
                <a:solidFill>
                  <a:srgbClr val="000000"/>
                </a:solidFill>
                <a:latin typeface="Arial Narrow"/>
                <a:sym typeface="Arial Narrow"/>
              </a:rPr>
              <a:t/>
            </a:r>
            <a:br>
              <a:rPr lang="en-US" altLang="zh-TW" sz="4800" b="1" kern="0">
                <a:solidFill>
                  <a:srgbClr val="000000"/>
                </a:solidFill>
                <a:latin typeface="Arial Narrow"/>
                <a:sym typeface="Arial Narrow"/>
              </a:rPr>
            </a:br>
            <a:r>
              <a:rPr lang="en-US" altLang="zh-TW" sz="4800" i="1" kern="0">
                <a:solidFill>
                  <a:srgbClr val="000000"/>
                </a:solidFill>
                <a:latin typeface="Arial Narrow"/>
                <a:sym typeface="Arial Narrow"/>
              </a:rPr>
              <a:t>  consequent-commands;</a:t>
            </a:r>
            <a:r>
              <a:rPr lang="en-US" altLang="zh-TW" sz="4800" b="1" kern="0">
                <a:solidFill>
                  <a:srgbClr val="000000"/>
                </a:solidFill>
                <a:latin typeface="Arial Narrow"/>
                <a:sym typeface="Arial Narrow"/>
              </a:rPr>
              <a:t/>
            </a:r>
            <a:br>
              <a:rPr lang="en-US" altLang="zh-TW" sz="4800" b="1" kern="0">
                <a:solidFill>
                  <a:srgbClr val="000000"/>
                </a:solidFill>
                <a:latin typeface="Arial Narrow"/>
                <a:sym typeface="Arial Narrow"/>
              </a:rPr>
            </a:br>
            <a:r>
              <a:rPr lang="en-US" altLang="zh-TW" sz="4800" i="1" kern="0">
                <a:solidFill>
                  <a:srgbClr val="000000"/>
                </a:solidFill>
                <a:latin typeface="Arial Narrow"/>
                <a:sym typeface="Arial Narrow"/>
              </a:rPr>
              <a:t>[elif more-test-commands; then</a:t>
            </a:r>
            <a:r>
              <a:rPr lang="en-US" altLang="zh-TW" sz="4800" b="1" kern="0">
                <a:solidFill>
                  <a:srgbClr val="000000"/>
                </a:solidFill>
                <a:latin typeface="Arial Narrow"/>
                <a:sym typeface="Arial Narrow"/>
              </a:rPr>
              <a:t/>
            </a:r>
            <a:br>
              <a:rPr lang="en-US" altLang="zh-TW" sz="4800" b="1" kern="0">
                <a:solidFill>
                  <a:srgbClr val="000000"/>
                </a:solidFill>
                <a:latin typeface="Arial Narrow"/>
                <a:sym typeface="Arial Narrow"/>
              </a:rPr>
            </a:br>
            <a:r>
              <a:rPr lang="en-US" altLang="zh-TW" sz="4800" i="1" kern="0">
                <a:solidFill>
                  <a:srgbClr val="000000"/>
                </a:solidFill>
                <a:latin typeface="Arial Narrow"/>
                <a:sym typeface="Arial Narrow"/>
              </a:rPr>
              <a:t>  more-consequents;]</a:t>
            </a:r>
            <a:r>
              <a:rPr lang="en-US" altLang="zh-TW" sz="4800" b="1" kern="0">
                <a:solidFill>
                  <a:srgbClr val="000000"/>
                </a:solidFill>
                <a:latin typeface="Arial Narrow"/>
                <a:sym typeface="Arial Narrow"/>
              </a:rPr>
              <a:t/>
            </a:r>
            <a:br>
              <a:rPr lang="en-US" altLang="zh-TW" sz="4800" b="1" kern="0">
                <a:solidFill>
                  <a:srgbClr val="000000"/>
                </a:solidFill>
                <a:latin typeface="Arial Narrow"/>
                <a:sym typeface="Arial Narrow"/>
              </a:rPr>
            </a:br>
            <a:r>
              <a:rPr lang="en-US" altLang="zh-TW" sz="4800" i="1" kern="0">
                <a:solidFill>
                  <a:srgbClr val="000000"/>
                </a:solidFill>
                <a:latin typeface="Arial Narrow"/>
                <a:sym typeface="Arial Narrow"/>
              </a:rPr>
              <a:t>[else alternate-consequents;]</a:t>
            </a:r>
            <a:r>
              <a:rPr lang="en-US" altLang="zh-TW" sz="4800" b="1" kern="0">
                <a:solidFill>
                  <a:srgbClr val="000000"/>
                </a:solidFill>
                <a:latin typeface="Arial Narrow"/>
                <a:sym typeface="Arial Narrow"/>
              </a:rPr>
              <a:t/>
            </a:r>
            <a:br>
              <a:rPr lang="en-US" altLang="zh-TW" sz="4800" b="1" kern="0">
                <a:solidFill>
                  <a:srgbClr val="000000"/>
                </a:solidFill>
                <a:latin typeface="Arial Narrow"/>
                <a:sym typeface="Arial Narrow"/>
              </a:rPr>
            </a:br>
            <a:r>
              <a:rPr lang="en-US" altLang="zh-TW" sz="4800" i="1" kern="0">
                <a:solidFill>
                  <a:srgbClr val="CC00FF"/>
                </a:solidFill>
                <a:latin typeface="Arial Narrow"/>
                <a:sym typeface="Arial Narrow"/>
              </a:rPr>
              <a:t>fi</a:t>
            </a:r>
            <a:endParaRPr lang="zh-TW" altLang="en-US" sz="4800" b="1" kern="0" dirty="0">
              <a:solidFill>
                <a:srgbClr val="CC00FF"/>
              </a:solidFill>
              <a:latin typeface="Arial Narrow"/>
              <a:sym typeface="Arial Narrow"/>
            </a:endParaRPr>
          </a:p>
        </p:txBody>
      </p:sp>
    </p:spTree>
    <p:extLst>
      <p:ext uri="{BB962C8B-B14F-4D97-AF65-F5344CB8AC3E}">
        <p14:creationId xmlns:p14="http://schemas.microsoft.com/office/powerpoint/2010/main" val="2262116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137121" y="774453"/>
            <a:ext cx="12054880" cy="5851594"/>
            <a:chOff x="678498" y="123985"/>
            <a:chExt cx="12118729" cy="5711189"/>
          </a:xfrm>
        </p:grpSpPr>
        <p:sp>
          <p:nvSpPr>
            <p:cNvPr id="4" name="矩形 3"/>
            <p:cNvSpPr/>
            <p:nvPr/>
          </p:nvSpPr>
          <p:spPr>
            <a:xfrm>
              <a:off x="1152364" y="1495889"/>
              <a:ext cx="11644863" cy="3094035"/>
            </a:xfrm>
            <a:prstGeom prst="rect">
              <a:avLst/>
            </a:prstGeom>
          </p:spPr>
          <p:txBody>
            <a:bodyPr wrap="square">
              <a:spAutoFit/>
            </a:bodyPr>
            <a:lstStyle/>
            <a:p>
              <a:pPr defTabSz="685800" hangingPunct="1"/>
              <a:r>
                <a:rPr lang="en-US" altLang="zh-TW" sz="3200" b="1" kern="1200" dirty="0">
                  <a:latin typeface="細明體" panose="02020509000000000000" pitchFamily="49" charset="-120"/>
                  <a:ea typeface="細明體" panose="02020509000000000000" pitchFamily="49" charset="-120"/>
                  <a:cs typeface="Calibri"/>
                </a:rPr>
                <a:t>if</a:t>
              </a:r>
              <a:r>
                <a:rPr lang="zh-TW" altLang="en-US" sz="3200" kern="1200" dirty="0">
                  <a:latin typeface="細明體" panose="02020509000000000000" pitchFamily="49" charset="-120"/>
                  <a:ea typeface="細明體" panose="02020509000000000000" pitchFamily="49" charset="-120"/>
                  <a:cs typeface="Calibri"/>
                </a:rPr>
                <a:t> </a:t>
              </a:r>
              <a:r>
                <a:rPr lang="en-US" altLang="zh-TW" sz="3200" kern="1200" dirty="0">
                  <a:latin typeface="細明體" panose="02020509000000000000" pitchFamily="49" charset="-120"/>
                  <a:ea typeface="細明體" panose="02020509000000000000" pitchFamily="49" charset="-120"/>
                  <a:cs typeface="Calibri"/>
                </a:rPr>
                <a:t>[ </a:t>
              </a:r>
              <a:r>
                <a:rPr lang="zh-TW" altLang="en-US" sz="3200" kern="1200" dirty="0">
                  <a:latin typeface="細明體" panose="02020509000000000000" pitchFamily="49" charset="-120"/>
                  <a:ea typeface="細明體" panose="02020509000000000000" pitchFamily="49" charset="-120"/>
                  <a:cs typeface="Calibri"/>
                </a:rPr>
                <a:t>條件判斷一 </a:t>
              </a:r>
              <a:r>
                <a:rPr lang="en-US" altLang="zh-TW" sz="3200" kern="1200" dirty="0">
                  <a:latin typeface="細明體" panose="02020509000000000000" pitchFamily="49" charset="-120"/>
                  <a:ea typeface="細明體" panose="02020509000000000000" pitchFamily="49" charset="-120"/>
                  <a:cs typeface="Calibri"/>
                </a:rPr>
                <a:t>] &amp;&amp; (||) [ </a:t>
              </a:r>
              <a:r>
                <a:rPr lang="zh-TW" altLang="en-US" sz="3200" kern="1200" dirty="0">
                  <a:latin typeface="細明體" panose="02020509000000000000" pitchFamily="49" charset="-120"/>
                  <a:ea typeface="細明體" panose="02020509000000000000" pitchFamily="49" charset="-120"/>
                  <a:cs typeface="Calibri"/>
                </a:rPr>
                <a:t>條件判斷二 </a:t>
              </a:r>
              <a:r>
                <a:rPr lang="en-US" altLang="zh-TW" sz="3200" kern="1200" dirty="0">
                  <a:latin typeface="細明體" panose="02020509000000000000" pitchFamily="49" charset="-120"/>
                  <a:ea typeface="細明體" panose="02020509000000000000" pitchFamily="49" charset="-120"/>
                  <a:cs typeface="Calibri"/>
                </a:rPr>
                <a:t>]; </a:t>
              </a:r>
              <a:r>
                <a:rPr lang="en-US" altLang="zh-TW" sz="3200" b="1" kern="1200" dirty="0">
                  <a:latin typeface="細明體" panose="02020509000000000000" pitchFamily="49" charset="-120"/>
                  <a:ea typeface="細明體" panose="02020509000000000000" pitchFamily="49" charset="-120"/>
                  <a:cs typeface="Calibri"/>
                </a:rPr>
                <a:t>then</a:t>
              </a:r>
              <a:r>
                <a:rPr lang="zh-TW" altLang="en-US" sz="2000" kern="1200" dirty="0">
                  <a:latin typeface="細明體" panose="02020509000000000000" pitchFamily="49" charset="-120"/>
                  <a:ea typeface="細明體" panose="02020509000000000000" pitchFamily="49" charset="-120"/>
                  <a:cs typeface="Calibri"/>
                </a:rPr>
                <a:t>       </a:t>
              </a:r>
              <a:r>
                <a:rPr lang="zh-TW" altLang="en-US" sz="2000" kern="1200" dirty="0">
                  <a:latin typeface="Calibri"/>
                  <a:cs typeface="Calibri"/>
                </a:rPr>
                <a:t/>
              </a:r>
              <a:br>
                <a:rPr lang="zh-TW" altLang="en-US" sz="2000" kern="1200" dirty="0">
                  <a:latin typeface="Calibri"/>
                  <a:cs typeface="Calibri"/>
                </a:rPr>
              </a:br>
              <a:r>
                <a:rPr lang="zh-TW" altLang="en-US" sz="2000" kern="1200" dirty="0">
                  <a:latin typeface="細明體" panose="02020509000000000000" pitchFamily="49" charset="-120"/>
                  <a:ea typeface="細明體" panose="02020509000000000000" pitchFamily="49" charset="-120"/>
                  <a:cs typeface="Calibri"/>
                </a:rPr>
                <a:t>    </a:t>
              </a:r>
              <a:r>
                <a:rPr lang="zh-TW" altLang="en-US" sz="2400" kern="1200" dirty="0">
                  <a:latin typeface="細明體" panose="02020509000000000000" pitchFamily="49" charset="-120"/>
                  <a:ea typeface="細明體" panose="02020509000000000000" pitchFamily="49" charset="-120"/>
                  <a:cs typeface="Calibri"/>
                </a:rPr>
                <a:t>執行內容程式</a:t>
              </a:r>
              <a:r>
                <a:rPr lang="zh-TW" altLang="en-US" sz="2400" kern="1200" dirty="0">
                  <a:latin typeface="Times New Roman" panose="02020603050405020304" pitchFamily="18" charset="0"/>
                  <a:cs typeface="Calibri"/>
                </a:rPr>
                <a:t> </a:t>
              </a:r>
              <a:r>
                <a:rPr lang="zh-TW" altLang="en-US" sz="2000" kern="1200" dirty="0">
                  <a:latin typeface="Calibri"/>
                  <a:cs typeface="Calibri"/>
                </a:rPr>
                <a:t/>
              </a:r>
              <a:br>
                <a:rPr lang="zh-TW" altLang="en-US" sz="2000" kern="1200" dirty="0">
                  <a:latin typeface="Calibri"/>
                  <a:cs typeface="Calibri"/>
                </a:rPr>
              </a:br>
              <a:r>
                <a:rPr lang="en-US" altLang="zh-TW" sz="3200" b="1" kern="1200" dirty="0" err="1">
                  <a:latin typeface="細明體" panose="02020509000000000000" pitchFamily="49" charset="-120"/>
                  <a:ea typeface="細明體" panose="02020509000000000000" pitchFamily="49" charset="-120"/>
                  <a:cs typeface="Calibri"/>
                </a:rPr>
                <a:t>elif</a:t>
              </a:r>
              <a:r>
                <a:rPr lang="zh-TW" altLang="en-US" sz="3200" kern="1200" dirty="0">
                  <a:latin typeface="細明體" panose="02020509000000000000" pitchFamily="49" charset="-120"/>
                  <a:ea typeface="細明體" panose="02020509000000000000" pitchFamily="49" charset="-120"/>
                  <a:cs typeface="Calibri"/>
                </a:rPr>
                <a:t> </a:t>
              </a:r>
              <a:r>
                <a:rPr lang="en-US" altLang="zh-TW" sz="3200" kern="1200" dirty="0">
                  <a:latin typeface="細明體" panose="02020509000000000000" pitchFamily="49" charset="-120"/>
                  <a:ea typeface="細明體" panose="02020509000000000000" pitchFamily="49" charset="-120"/>
                  <a:cs typeface="Calibri"/>
                </a:rPr>
                <a:t>[ </a:t>
              </a:r>
              <a:r>
                <a:rPr lang="zh-TW" altLang="en-US" sz="3200" kern="1200" dirty="0">
                  <a:latin typeface="細明體" panose="02020509000000000000" pitchFamily="49" charset="-120"/>
                  <a:ea typeface="細明體" panose="02020509000000000000" pitchFamily="49" charset="-120"/>
                  <a:cs typeface="Calibri"/>
                </a:rPr>
                <a:t>條件判斷三 </a:t>
              </a:r>
              <a:r>
                <a:rPr lang="en-US" altLang="zh-TW" sz="3200" kern="1200" dirty="0">
                  <a:latin typeface="細明體" panose="02020509000000000000" pitchFamily="49" charset="-120"/>
                  <a:ea typeface="細明體" panose="02020509000000000000" pitchFamily="49" charset="-120"/>
                  <a:cs typeface="Calibri"/>
                </a:rPr>
                <a:t>] &amp;&amp; (||) [ </a:t>
              </a:r>
              <a:r>
                <a:rPr lang="zh-TW" altLang="en-US" sz="3200" kern="1200" dirty="0">
                  <a:latin typeface="細明體" panose="02020509000000000000" pitchFamily="49" charset="-120"/>
                  <a:ea typeface="細明體" panose="02020509000000000000" pitchFamily="49" charset="-120"/>
                  <a:cs typeface="Calibri"/>
                </a:rPr>
                <a:t>條件判斷四 </a:t>
              </a:r>
              <a:r>
                <a:rPr lang="en-US" altLang="zh-TW" sz="3200" kern="1200" dirty="0">
                  <a:latin typeface="細明體" panose="02020509000000000000" pitchFamily="49" charset="-120"/>
                  <a:ea typeface="細明體" panose="02020509000000000000" pitchFamily="49" charset="-120"/>
                  <a:cs typeface="Calibri"/>
                </a:rPr>
                <a:t>]; </a:t>
              </a:r>
              <a:r>
                <a:rPr lang="en-US" altLang="zh-TW" sz="3200" b="1" kern="1200" dirty="0">
                  <a:latin typeface="細明體" panose="02020509000000000000" pitchFamily="49" charset="-120"/>
                  <a:ea typeface="細明體" panose="02020509000000000000" pitchFamily="49" charset="-120"/>
                  <a:cs typeface="Calibri"/>
                </a:rPr>
                <a:t>then</a:t>
              </a:r>
              <a:r>
                <a:rPr lang="zh-TW" altLang="en-US" sz="2000" kern="1200" dirty="0">
                  <a:latin typeface="細明體" panose="02020509000000000000" pitchFamily="49" charset="-120"/>
                  <a:ea typeface="細明體" panose="02020509000000000000" pitchFamily="49" charset="-120"/>
                  <a:cs typeface="Calibri"/>
                </a:rPr>
                <a:t>     </a:t>
              </a:r>
              <a:r>
                <a:rPr lang="zh-TW" altLang="en-US" sz="2000" kern="1200" dirty="0">
                  <a:latin typeface="Calibri"/>
                  <a:cs typeface="Calibri"/>
                </a:rPr>
                <a:t/>
              </a:r>
              <a:br>
                <a:rPr lang="zh-TW" altLang="en-US" sz="2000" kern="1200" dirty="0">
                  <a:latin typeface="Calibri"/>
                  <a:cs typeface="Calibri"/>
                </a:rPr>
              </a:br>
              <a:r>
                <a:rPr lang="zh-TW" altLang="en-US" sz="2000" kern="1200" dirty="0">
                  <a:latin typeface="細明體" panose="02020509000000000000" pitchFamily="49" charset="-120"/>
                  <a:ea typeface="細明體" panose="02020509000000000000" pitchFamily="49" charset="-120"/>
                  <a:cs typeface="Calibri"/>
                </a:rPr>
                <a:t>    </a:t>
              </a:r>
              <a:r>
                <a:rPr lang="zh-TW" altLang="en-US" sz="2400" kern="1200" dirty="0">
                  <a:latin typeface="細明體" panose="02020509000000000000" pitchFamily="49" charset="-120"/>
                  <a:ea typeface="細明體" panose="02020509000000000000" pitchFamily="49" charset="-120"/>
                  <a:cs typeface="Calibri"/>
                </a:rPr>
                <a:t>執行第二段內容程式</a:t>
              </a:r>
              <a:r>
                <a:rPr lang="zh-TW" altLang="en-US" sz="2400" kern="1200" dirty="0">
                  <a:latin typeface="Times New Roman" panose="02020603050405020304" pitchFamily="18" charset="0"/>
                  <a:cs typeface="Calibri"/>
                </a:rPr>
                <a:t> </a:t>
              </a:r>
              <a:r>
                <a:rPr lang="zh-TW" altLang="en-US" sz="2000" kern="1200" dirty="0">
                  <a:latin typeface="Calibri"/>
                  <a:cs typeface="Calibri"/>
                </a:rPr>
                <a:t/>
              </a:r>
              <a:br>
                <a:rPr lang="zh-TW" altLang="en-US" sz="2000" kern="1200" dirty="0">
                  <a:latin typeface="Calibri"/>
                  <a:cs typeface="Calibri"/>
                </a:rPr>
              </a:br>
              <a:r>
                <a:rPr lang="en-US" altLang="zh-TW" sz="3200" b="1" kern="1200" dirty="0">
                  <a:latin typeface="細明體" panose="02020509000000000000" pitchFamily="49" charset="-120"/>
                  <a:ea typeface="細明體" panose="02020509000000000000" pitchFamily="49" charset="-120"/>
                  <a:cs typeface="Calibri"/>
                </a:rPr>
                <a:t>else</a:t>
              </a:r>
              <a:r>
                <a:rPr lang="zh-TW" altLang="en-US" sz="3200" kern="1200" dirty="0">
                  <a:latin typeface="細明體" panose="02020509000000000000" pitchFamily="49" charset="-120"/>
                  <a:ea typeface="細明體" panose="02020509000000000000" pitchFamily="49" charset="-120"/>
                  <a:cs typeface="Calibri"/>
                </a:rPr>
                <a:t>    </a:t>
              </a:r>
              <a:r>
                <a:rPr lang="zh-TW" altLang="en-US" sz="2000" kern="1200" dirty="0">
                  <a:latin typeface="細明體" panose="02020509000000000000" pitchFamily="49" charset="-120"/>
                  <a:ea typeface="細明體" panose="02020509000000000000" pitchFamily="49" charset="-120"/>
                  <a:cs typeface="Calibri"/>
                </a:rPr>
                <a:t>                                        </a:t>
              </a:r>
              <a:r>
                <a:rPr lang="zh-TW" altLang="en-US" sz="2000" kern="1200" dirty="0">
                  <a:latin typeface="Calibri"/>
                  <a:cs typeface="Calibri"/>
                </a:rPr>
                <a:t/>
              </a:r>
              <a:br>
                <a:rPr lang="zh-TW" altLang="en-US" sz="2000" kern="1200" dirty="0">
                  <a:latin typeface="Calibri"/>
                  <a:cs typeface="Calibri"/>
                </a:rPr>
              </a:br>
              <a:r>
                <a:rPr lang="zh-TW" altLang="en-US" sz="2000" kern="1200" dirty="0">
                  <a:latin typeface="細明體" panose="02020509000000000000" pitchFamily="49" charset="-120"/>
                  <a:ea typeface="細明體" panose="02020509000000000000" pitchFamily="49" charset="-120"/>
                  <a:cs typeface="Calibri"/>
                </a:rPr>
                <a:t>    </a:t>
              </a:r>
              <a:r>
                <a:rPr lang="zh-TW" altLang="en-US" sz="2400" kern="1200" dirty="0">
                  <a:latin typeface="細明體" panose="02020509000000000000" pitchFamily="49" charset="-120"/>
                  <a:ea typeface="細明體" panose="02020509000000000000" pitchFamily="49" charset="-120"/>
                  <a:cs typeface="Calibri"/>
                </a:rPr>
                <a:t>執行第三段內容程式</a:t>
              </a:r>
              <a:r>
                <a:rPr lang="zh-TW" altLang="en-US" sz="2400" kern="1200" dirty="0">
                  <a:latin typeface="Times New Roman" panose="02020603050405020304" pitchFamily="18" charset="0"/>
                  <a:cs typeface="Calibri"/>
                </a:rPr>
                <a:t> </a:t>
              </a:r>
              <a:r>
                <a:rPr lang="zh-TW" altLang="en-US" sz="2000" kern="1200" dirty="0">
                  <a:latin typeface="Calibri"/>
                  <a:cs typeface="Calibri"/>
                </a:rPr>
                <a:t/>
              </a:r>
              <a:br>
                <a:rPr lang="zh-TW" altLang="en-US" sz="2000" kern="1200" dirty="0">
                  <a:latin typeface="Calibri"/>
                  <a:cs typeface="Calibri"/>
                </a:rPr>
              </a:br>
              <a:r>
                <a:rPr lang="en-US" altLang="zh-TW" sz="3200" b="1" kern="1200" dirty="0">
                  <a:latin typeface="細明體" panose="02020509000000000000" pitchFamily="49" charset="-120"/>
                  <a:ea typeface="細明體" panose="02020509000000000000" pitchFamily="49" charset="-120"/>
                  <a:cs typeface="Calibri"/>
                </a:rPr>
                <a:t>fi</a:t>
              </a:r>
              <a:r>
                <a:rPr lang="zh-TW" altLang="en-US" sz="3200" kern="1200" dirty="0">
                  <a:latin typeface="細明體" panose="02020509000000000000" pitchFamily="49" charset="-120"/>
                  <a:ea typeface="細明體" panose="02020509000000000000" pitchFamily="49" charset="-120"/>
                  <a:cs typeface="Calibri"/>
                </a:rPr>
                <a:t>    </a:t>
              </a:r>
              <a:r>
                <a:rPr lang="zh-TW" altLang="en-US" sz="2000" kern="1200" dirty="0">
                  <a:latin typeface="細明體" panose="02020509000000000000" pitchFamily="49" charset="-120"/>
                  <a:ea typeface="細明體" panose="02020509000000000000" pitchFamily="49" charset="-120"/>
                  <a:cs typeface="Calibri"/>
                </a:rPr>
                <a:t>                                          </a:t>
              </a:r>
              <a:endParaRPr lang="zh-TW" altLang="en-US" sz="2000" kern="1200" dirty="0">
                <a:latin typeface="Calibri"/>
                <a:cs typeface="Calibri"/>
              </a:endParaRPr>
            </a:p>
          </p:txBody>
        </p:sp>
        <p:grpSp>
          <p:nvGrpSpPr>
            <p:cNvPr id="5" name="群組 4"/>
            <p:cNvGrpSpPr/>
            <p:nvPr/>
          </p:nvGrpSpPr>
          <p:grpSpPr>
            <a:xfrm>
              <a:off x="2437314" y="123985"/>
              <a:ext cx="5739886" cy="1295316"/>
              <a:chOff x="2200247" y="-88832"/>
              <a:chExt cx="5739886" cy="1295316"/>
            </a:xfrm>
          </p:grpSpPr>
          <p:cxnSp>
            <p:nvCxnSpPr>
              <p:cNvPr id="15" name="直線單箭頭接點 14"/>
              <p:cNvCxnSpPr/>
              <p:nvPr/>
            </p:nvCxnSpPr>
            <p:spPr>
              <a:xfrm flipH="1">
                <a:off x="3392734" y="662238"/>
                <a:ext cx="1332088" cy="544246"/>
              </a:xfrm>
              <a:prstGeom prst="straightConnector1">
                <a:avLst/>
              </a:prstGeom>
              <a:noFill/>
              <a:ln w="381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文字方塊 15"/>
              <p:cNvSpPr txBox="1"/>
              <p:nvPr/>
            </p:nvSpPr>
            <p:spPr>
              <a:xfrm>
                <a:off x="2200247" y="-88832"/>
                <a:ext cx="5739886" cy="7885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en-US" altLang="zh-TW" sz="2400" kern="1200" smtClean="0">
                    <a:latin typeface="細明體" panose="02020509000000000000" pitchFamily="49" charset="-120"/>
                    <a:ea typeface="細明體" panose="02020509000000000000" pitchFamily="49" charset="-120"/>
                    <a:cs typeface="Calibri"/>
                  </a:rPr>
                  <a:t>if </a:t>
                </a:r>
                <a:r>
                  <a:rPr lang="zh-TW" altLang="en-US" sz="2400" kern="1200" dirty="0">
                    <a:latin typeface="細明體" panose="02020509000000000000" pitchFamily="49" charset="-120"/>
                    <a:ea typeface="細明體" panose="02020509000000000000" pitchFamily="49" charset="-120"/>
                    <a:cs typeface="Calibri"/>
                  </a:rPr>
                  <a:t>是起始的意思，後面可以接若干個判斷式，使用 </a:t>
                </a:r>
                <a:r>
                  <a:rPr lang="en-US" altLang="zh-TW" sz="2400" kern="1200" dirty="0">
                    <a:latin typeface="細明體" panose="02020509000000000000" pitchFamily="49" charset="-120"/>
                    <a:ea typeface="細明體" panose="02020509000000000000" pitchFamily="49" charset="-120"/>
                    <a:cs typeface="Calibri"/>
                  </a:rPr>
                  <a:t>&amp;&amp; </a:t>
                </a:r>
                <a:r>
                  <a:rPr lang="zh-TW" altLang="en-US" sz="2400" kern="1200" dirty="0">
                    <a:latin typeface="細明體" panose="02020509000000000000" pitchFamily="49" charset="-120"/>
                    <a:ea typeface="細明體" panose="02020509000000000000" pitchFamily="49" charset="-120"/>
                    <a:cs typeface="Calibri"/>
                  </a:rPr>
                  <a:t>或 </a:t>
                </a:r>
                <a:r>
                  <a:rPr lang="en-US" altLang="zh-TW" sz="2400" kern="1200" dirty="0">
                    <a:latin typeface="細明體" panose="02020509000000000000" pitchFamily="49" charset="-120"/>
                    <a:ea typeface="細明體" panose="02020509000000000000" pitchFamily="49" charset="-120"/>
                    <a:cs typeface="Calibri"/>
                  </a:rPr>
                  <a:t>||</a:t>
                </a:r>
                <a:r>
                  <a:rPr lang="zh-TW" altLang="en-US" sz="2400" kern="1200" dirty="0">
                    <a:latin typeface="Times New Roman" panose="02020603050405020304" pitchFamily="18" charset="0"/>
                    <a:cs typeface="Calibri"/>
                  </a:rPr>
                  <a:t> </a:t>
                </a:r>
                <a:endParaRPr lang="zh-TW" altLang="en-US" sz="2400" kern="1200" dirty="0"/>
              </a:p>
            </p:txBody>
          </p:sp>
        </p:grpSp>
        <p:grpSp>
          <p:nvGrpSpPr>
            <p:cNvPr id="6" name="群組 5"/>
            <p:cNvGrpSpPr/>
            <p:nvPr/>
          </p:nvGrpSpPr>
          <p:grpSpPr>
            <a:xfrm>
              <a:off x="6039763" y="2870297"/>
              <a:ext cx="4003995" cy="1639156"/>
              <a:chOff x="6039763" y="2870297"/>
              <a:chExt cx="4003995" cy="1639156"/>
            </a:xfrm>
          </p:grpSpPr>
          <p:cxnSp>
            <p:nvCxnSpPr>
              <p:cNvPr id="13" name="直線單箭頭接點 12"/>
              <p:cNvCxnSpPr/>
              <p:nvPr/>
            </p:nvCxnSpPr>
            <p:spPr>
              <a:xfrm flipH="1">
                <a:off x="6974795" y="2870297"/>
                <a:ext cx="155685" cy="98487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文字方塊 13"/>
              <p:cNvSpPr txBox="1"/>
              <p:nvPr/>
            </p:nvSpPr>
            <p:spPr>
              <a:xfrm flipH="1">
                <a:off x="6039763" y="3720927"/>
                <a:ext cx="4003995" cy="7885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zh-TW" altLang="en-US" sz="2400" kern="1200" smtClean="0">
                    <a:latin typeface="細明體" panose="02020509000000000000" pitchFamily="49" charset="-120"/>
                    <a:ea typeface="細明體" panose="02020509000000000000" pitchFamily="49" charset="-120"/>
                    <a:cs typeface="Calibri"/>
                  </a:rPr>
                  <a:t>第二</a:t>
                </a:r>
                <a:r>
                  <a:rPr lang="zh-TW" altLang="en-US" sz="2400" kern="1200" dirty="0">
                    <a:latin typeface="細明體" panose="02020509000000000000" pitchFamily="49" charset="-120"/>
                    <a:ea typeface="細明體" panose="02020509000000000000" pitchFamily="49" charset="-120"/>
                    <a:cs typeface="Calibri"/>
                  </a:rPr>
                  <a:t>段的判斷，如果第一段沒有符合就來此搜尋條件</a:t>
                </a:r>
                <a:r>
                  <a:rPr lang="zh-TW" altLang="en-US" sz="2400" kern="1200" dirty="0">
                    <a:latin typeface="Times New Roman" panose="02020603050405020304" pitchFamily="18" charset="0"/>
                    <a:cs typeface="Calibri"/>
                  </a:rPr>
                  <a:t> </a:t>
                </a:r>
                <a:endParaRPr lang="zh-TW" altLang="en-US" sz="2400" kern="1200" dirty="0"/>
              </a:p>
            </p:txBody>
          </p:sp>
        </p:grpSp>
        <p:grpSp>
          <p:nvGrpSpPr>
            <p:cNvPr id="7" name="群組 6"/>
            <p:cNvGrpSpPr/>
            <p:nvPr/>
          </p:nvGrpSpPr>
          <p:grpSpPr>
            <a:xfrm>
              <a:off x="678498" y="4046845"/>
              <a:ext cx="3668889" cy="1788329"/>
              <a:chOff x="678498" y="4046845"/>
              <a:chExt cx="3668889" cy="1788329"/>
            </a:xfrm>
          </p:grpSpPr>
          <p:cxnSp>
            <p:nvCxnSpPr>
              <p:cNvPr id="11" name="直線單箭頭接點 10"/>
              <p:cNvCxnSpPr/>
              <p:nvPr/>
            </p:nvCxnSpPr>
            <p:spPr>
              <a:xfrm flipV="1">
                <a:off x="1745626" y="4046845"/>
                <a:ext cx="1286933" cy="1086155"/>
              </a:xfrm>
              <a:prstGeom prst="straightConnector1">
                <a:avLst/>
              </a:prstGeom>
              <a:noFill/>
              <a:ln w="381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文字方塊 11"/>
              <p:cNvSpPr txBox="1"/>
              <p:nvPr/>
            </p:nvSpPr>
            <p:spPr>
              <a:xfrm>
                <a:off x="678498" y="5046648"/>
                <a:ext cx="3668889" cy="7885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zh-TW" altLang="en-US" sz="2400" kern="1200" smtClean="0">
                    <a:latin typeface="細明體" panose="02020509000000000000" pitchFamily="49" charset="-120"/>
                    <a:ea typeface="細明體" panose="02020509000000000000" pitchFamily="49" charset="-120"/>
                    <a:cs typeface="Calibri"/>
                  </a:rPr>
                  <a:t>當前</a:t>
                </a:r>
                <a:r>
                  <a:rPr lang="zh-TW" altLang="en-US" sz="2400" kern="1200">
                    <a:latin typeface="細明體" panose="02020509000000000000" pitchFamily="49" charset="-120"/>
                    <a:ea typeface="細明體" panose="02020509000000000000" pitchFamily="49" charset="-120"/>
                    <a:cs typeface="Calibri"/>
                  </a:rPr>
                  <a:t>兩段都不符合時，就以這段內容來執行！</a:t>
                </a:r>
                <a:r>
                  <a:rPr lang="zh-TW" altLang="en-US" sz="2400" kern="1200">
                    <a:latin typeface="Times New Roman" panose="02020603050405020304" pitchFamily="18" charset="0"/>
                    <a:cs typeface="Calibri"/>
                  </a:rPr>
                  <a:t> </a:t>
                </a:r>
                <a:endParaRPr lang="zh-TW" altLang="en-US" sz="2400" kern="1200" dirty="0"/>
              </a:p>
            </p:txBody>
          </p:sp>
        </p:grpSp>
        <p:grpSp>
          <p:nvGrpSpPr>
            <p:cNvPr id="8" name="群組 7"/>
            <p:cNvGrpSpPr/>
            <p:nvPr/>
          </p:nvGrpSpPr>
          <p:grpSpPr>
            <a:xfrm>
              <a:off x="3515753" y="4688548"/>
              <a:ext cx="6929554" cy="687625"/>
              <a:chOff x="4484512" y="4441274"/>
              <a:chExt cx="6929554" cy="687625"/>
            </a:xfrm>
          </p:grpSpPr>
          <p:cxnSp>
            <p:nvCxnSpPr>
              <p:cNvPr id="9" name="直線單箭頭接點 8"/>
              <p:cNvCxnSpPr>
                <a:stCxn id="10" idx="3"/>
              </p:cNvCxnSpPr>
              <p:nvPr/>
            </p:nvCxnSpPr>
            <p:spPr>
              <a:xfrm flipH="1" flipV="1">
                <a:off x="4484512" y="4441274"/>
                <a:ext cx="2780226" cy="473596"/>
              </a:xfrm>
              <a:prstGeom prst="straightConnector1">
                <a:avLst/>
              </a:prstGeom>
              <a:noFill/>
              <a:ln w="381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文字方塊 9"/>
              <p:cNvSpPr txBox="1"/>
              <p:nvPr/>
            </p:nvSpPr>
            <p:spPr>
              <a:xfrm flipH="1">
                <a:off x="7264738" y="4700842"/>
                <a:ext cx="4149328" cy="4280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hangingPunct="1"/>
                <a:r>
                  <a:rPr lang="en-US" altLang="zh-TW" sz="2400" kern="1200">
                    <a:latin typeface="細明體" panose="02020509000000000000" pitchFamily="49" charset="-120"/>
                    <a:ea typeface="細明體" panose="02020509000000000000" pitchFamily="49" charset="-120"/>
                    <a:cs typeface="Calibri"/>
                  </a:rPr>
                  <a:t>&lt;==</a:t>
                </a:r>
                <a:r>
                  <a:rPr lang="zh-TW" altLang="en-US" sz="2400" kern="1200">
                    <a:latin typeface="細明體" panose="02020509000000000000" pitchFamily="49" charset="-120"/>
                    <a:ea typeface="細明體" panose="02020509000000000000" pitchFamily="49" charset="-120"/>
                    <a:cs typeface="Calibri"/>
                  </a:rPr>
                  <a:t>結束 </a:t>
                </a:r>
                <a:r>
                  <a:rPr lang="en-US" altLang="zh-TW" sz="2400" kern="1200">
                    <a:latin typeface="細明體" panose="02020509000000000000" pitchFamily="49" charset="-120"/>
                    <a:ea typeface="細明體" panose="02020509000000000000" pitchFamily="49" charset="-120"/>
                    <a:cs typeface="Calibri"/>
                  </a:rPr>
                  <a:t>if then </a:t>
                </a:r>
                <a:r>
                  <a:rPr lang="zh-TW" altLang="en-US" sz="2400" kern="1200">
                    <a:latin typeface="細明體" panose="02020509000000000000" pitchFamily="49" charset="-120"/>
                    <a:ea typeface="細明體" panose="02020509000000000000" pitchFamily="49" charset="-120"/>
                    <a:cs typeface="Calibri"/>
                  </a:rPr>
                  <a:t>的條件判斷！</a:t>
                </a:r>
                <a:endParaRPr lang="zh-TW" altLang="en-US" sz="2400" kern="1200" dirty="0">
                  <a:latin typeface="Calibri"/>
                  <a:cs typeface="Calibri"/>
                </a:endParaRPr>
              </a:p>
            </p:txBody>
          </p:sp>
        </p:grpSp>
      </p:grpSp>
    </p:spTree>
    <p:extLst>
      <p:ext uri="{BB962C8B-B14F-4D97-AF65-F5344CB8AC3E}">
        <p14:creationId xmlns:p14="http://schemas.microsoft.com/office/powerpoint/2010/main" val="3777378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525584" y="409041"/>
            <a:ext cx="10904415" cy="6472333"/>
            <a:chOff x="609598" y="147455"/>
            <a:chExt cx="14539220" cy="8629773"/>
          </a:xfrm>
        </p:grpSpPr>
        <p:sp>
          <p:nvSpPr>
            <p:cNvPr id="4" name="文字方塊 3"/>
            <p:cNvSpPr txBox="1"/>
            <p:nvPr/>
          </p:nvSpPr>
          <p:spPr>
            <a:xfrm>
              <a:off x="609598" y="887895"/>
              <a:ext cx="12679159" cy="7889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en-US" altLang="zh-TW" sz="3600" b="1" kern="1200" dirty="0">
                  <a:solidFill>
                    <a:srgbClr val="CC00FF"/>
                  </a:solidFill>
                </a:rPr>
                <a:t>case</a:t>
              </a:r>
              <a:r>
                <a:rPr lang="en-US" altLang="zh-TW" sz="2800" kern="1200" dirty="0">
                  <a:solidFill>
                    <a:srgbClr val="FF0000"/>
                  </a:solidFill>
                </a:rPr>
                <a:t> </a:t>
              </a:r>
              <a:r>
                <a:rPr lang="en-US" altLang="zh-TW" sz="2800" kern="1200" dirty="0"/>
                <a:t> </a:t>
              </a:r>
              <a:r>
                <a:rPr lang="en-US" altLang="zh-TW" sz="2800" kern="1200" dirty="0">
                  <a:solidFill>
                    <a:srgbClr val="CC00FF"/>
                  </a:solidFill>
                </a:rPr>
                <a:t>$</a:t>
              </a:r>
              <a:r>
                <a:rPr lang="zh-TW" altLang="en-US" sz="2800" b="1" kern="1200" dirty="0"/>
                <a:t>變數名稱 </a:t>
              </a:r>
              <a:r>
                <a:rPr lang="en-US" altLang="zh-TW" sz="3600" b="1" kern="1200" dirty="0">
                  <a:solidFill>
                    <a:srgbClr val="CC00FF"/>
                  </a:solidFill>
                </a:rPr>
                <a:t>in</a:t>
              </a:r>
              <a:endParaRPr lang="zh-TW" altLang="en-US" sz="3600" b="1" kern="1200" dirty="0">
                <a:solidFill>
                  <a:srgbClr val="CC00FF"/>
                </a:solidFill>
              </a:endParaRPr>
            </a:p>
            <a:p>
              <a:pPr defTabSz="342900"/>
              <a:r>
                <a:rPr lang="zh-TW" altLang="en-US" sz="2800" kern="1200" dirty="0"/>
                <a:t>  </a:t>
              </a:r>
              <a:r>
                <a:rPr lang="en-US" altLang="zh-TW" sz="2800" b="1" kern="1200" dirty="0"/>
                <a:t>"</a:t>
              </a:r>
              <a:r>
                <a:rPr lang="zh-TW" altLang="en-US" sz="2800" b="1" kern="1200" dirty="0"/>
                <a:t>第一個變數內容</a:t>
              </a:r>
              <a:r>
                <a:rPr lang="en-US" altLang="zh-TW" sz="2800" b="1" kern="1200" dirty="0"/>
                <a:t>"</a:t>
              </a:r>
              <a:r>
                <a:rPr lang="en-US" altLang="zh-TW" sz="2800" b="1" kern="1200" dirty="0">
                  <a:solidFill>
                    <a:srgbClr val="CC00FF"/>
                  </a:solidFill>
                </a:rPr>
                <a:t>)</a:t>
              </a:r>
            </a:p>
            <a:p>
              <a:pPr defTabSz="342900"/>
              <a:r>
                <a:rPr lang="en-US" altLang="zh-TW" sz="2800" kern="1200" dirty="0"/>
                <a:t>	</a:t>
              </a:r>
              <a:r>
                <a:rPr lang="zh-TW" altLang="en-US" sz="2800" kern="1200" dirty="0"/>
                <a:t>程式段</a:t>
              </a:r>
            </a:p>
            <a:p>
              <a:pPr defTabSz="342900"/>
              <a:r>
                <a:rPr lang="zh-TW" altLang="en-US" sz="2800" kern="1200" dirty="0"/>
                <a:t>	</a:t>
              </a:r>
              <a:r>
                <a:rPr lang="en-US" altLang="zh-TW" sz="2800" b="1" kern="1200" dirty="0">
                  <a:solidFill>
                    <a:srgbClr val="CC00FF"/>
                  </a:solidFill>
                </a:rPr>
                <a:t>;; </a:t>
              </a:r>
            </a:p>
            <a:p>
              <a:pPr defTabSz="342900"/>
              <a:r>
                <a:rPr lang="en-US" altLang="zh-TW" sz="2800" b="1" kern="1200" dirty="0"/>
                <a:t>"</a:t>
              </a:r>
              <a:r>
                <a:rPr lang="zh-TW" altLang="en-US" sz="2800" b="1" kern="1200" dirty="0"/>
                <a:t>第二個變數內容</a:t>
              </a:r>
              <a:r>
                <a:rPr lang="en-US" altLang="zh-TW" sz="2800" b="1" kern="1200" dirty="0"/>
                <a:t>"</a:t>
              </a:r>
              <a:r>
                <a:rPr lang="en-US" altLang="zh-TW" sz="2800" b="1" kern="1200" dirty="0">
                  <a:solidFill>
                    <a:srgbClr val="CC00FF"/>
                  </a:solidFill>
                </a:rPr>
                <a:t>)</a:t>
              </a:r>
            </a:p>
            <a:p>
              <a:pPr defTabSz="342900"/>
              <a:r>
                <a:rPr lang="en-US" altLang="zh-TW" sz="2800" kern="1200" dirty="0"/>
                <a:t>	</a:t>
              </a:r>
              <a:r>
                <a:rPr lang="zh-TW" altLang="en-US" sz="2800" kern="1200" dirty="0"/>
                <a:t>程式段</a:t>
              </a:r>
            </a:p>
            <a:p>
              <a:pPr defTabSz="342900"/>
              <a:r>
                <a:rPr lang="zh-TW" altLang="en-US" sz="2800" kern="1200" dirty="0"/>
                <a:t>	</a:t>
              </a:r>
              <a:r>
                <a:rPr lang="en-US" altLang="zh-TW" sz="2800" b="1" kern="1200" dirty="0">
                  <a:solidFill>
                    <a:srgbClr val="CC00FF"/>
                  </a:solidFill>
                </a:rPr>
                <a:t>;;</a:t>
              </a:r>
            </a:p>
            <a:p>
              <a:pPr defTabSz="342900"/>
              <a:r>
                <a:rPr lang="en-US" altLang="zh-TW" sz="2800" b="1" kern="1200" dirty="0">
                  <a:solidFill>
                    <a:srgbClr val="FF0000"/>
                  </a:solidFill>
                </a:rPr>
                <a:t>     </a:t>
              </a:r>
              <a:r>
                <a:rPr lang="en-US" altLang="zh-TW" sz="2800" b="1" kern="1200" dirty="0">
                  <a:solidFill>
                    <a:srgbClr val="CC00FF"/>
                  </a:solidFill>
                </a:rPr>
                <a:t>*) </a:t>
              </a:r>
            </a:p>
            <a:p>
              <a:pPr defTabSz="342900"/>
              <a:r>
                <a:rPr lang="zh-TW" altLang="en-US" sz="2800" kern="1200"/>
                <a:t>	</a:t>
              </a:r>
              <a:r>
                <a:rPr lang="en-US" altLang="zh-TW" sz="2800" kern="1200" smtClean="0"/>
                <a:t>		</a:t>
              </a:r>
            </a:p>
            <a:p>
              <a:pPr defTabSz="342900"/>
              <a:r>
                <a:rPr lang="zh-TW" altLang="en-US" sz="2800" kern="1200" smtClean="0"/>
                <a:t>不</a:t>
              </a:r>
              <a:r>
                <a:rPr lang="zh-TW" altLang="en-US" sz="2800" kern="1200" dirty="0"/>
                <a:t>包含第一個變數內容與第二個</a:t>
              </a:r>
              <a:r>
                <a:rPr lang="zh-TW" altLang="en-US" sz="2800" kern="1200"/>
                <a:t>變數</a:t>
              </a:r>
              <a:r>
                <a:rPr lang="zh-TW" altLang="en-US" sz="2800" kern="1200" smtClean="0"/>
                <a:t>內容的</a:t>
              </a:r>
              <a:r>
                <a:rPr lang="zh-TW" altLang="en-US" sz="2800" kern="1200" dirty="0"/>
                <a:t>其他程式執行段</a:t>
              </a:r>
            </a:p>
            <a:p>
              <a:pPr defTabSz="342900"/>
              <a:r>
                <a:rPr lang="zh-TW" altLang="en-US" sz="2800" kern="1200" dirty="0"/>
                <a:t>	</a:t>
              </a:r>
              <a:r>
                <a:rPr lang="en-US" altLang="zh-TW" sz="2800" kern="1200" dirty="0"/>
                <a:t>exit 1</a:t>
              </a:r>
            </a:p>
            <a:p>
              <a:pPr defTabSz="342900"/>
              <a:r>
                <a:rPr lang="en-US" altLang="zh-TW" sz="2800" kern="1200" dirty="0"/>
                <a:t>	</a:t>
              </a:r>
              <a:r>
                <a:rPr lang="en-US" altLang="zh-TW" sz="2800" b="1" kern="1200" dirty="0">
                  <a:solidFill>
                    <a:srgbClr val="CC00FF"/>
                  </a:solidFill>
                </a:rPr>
                <a:t>;;</a:t>
              </a:r>
            </a:p>
            <a:p>
              <a:pPr defTabSz="342900"/>
              <a:r>
                <a:rPr lang="en-US" altLang="zh-TW" sz="3600" b="1" dirty="0" err="1">
                  <a:solidFill>
                    <a:srgbClr val="CC00FF"/>
                  </a:solidFill>
                </a:rPr>
                <a:t>e</a:t>
              </a:r>
              <a:r>
                <a:rPr lang="en-US" altLang="zh-TW" sz="3600" b="1" kern="1200" smtClean="0">
                  <a:solidFill>
                    <a:srgbClr val="CC00FF"/>
                  </a:solidFill>
                </a:rPr>
                <a:t>sac</a:t>
              </a:r>
              <a:r>
                <a:rPr lang="en-US" altLang="zh-TW" sz="2800" kern="1200" smtClean="0">
                  <a:solidFill>
                    <a:srgbClr val="FF0000"/>
                  </a:solidFill>
                </a:rPr>
                <a:t>  </a:t>
              </a:r>
              <a:endParaRPr lang="zh-TW" altLang="en-US" sz="2800" kern="1200" dirty="0"/>
            </a:p>
          </p:txBody>
        </p:sp>
        <p:cxnSp>
          <p:nvCxnSpPr>
            <p:cNvPr id="5" name="直線單箭頭接點 4"/>
            <p:cNvCxnSpPr/>
            <p:nvPr/>
          </p:nvCxnSpPr>
          <p:spPr>
            <a:xfrm flipH="1">
              <a:off x="1151467" y="440267"/>
              <a:ext cx="891822" cy="553156"/>
            </a:xfrm>
            <a:prstGeom prst="straightConnector1">
              <a:avLst/>
            </a:prstGeom>
            <a:noFill/>
            <a:ln w="762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 name="文字方塊 5"/>
            <p:cNvSpPr txBox="1"/>
            <p:nvPr/>
          </p:nvSpPr>
          <p:spPr>
            <a:xfrm flipH="1">
              <a:off x="2082801" y="147455"/>
              <a:ext cx="9057163" cy="666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en-US" altLang="zh-TW" sz="2800" kern="1200" dirty="0">
                  <a:solidFill>
                    <a:srgbClr val="FF0000"/>
                  </a:solidFill>
                </a:rPr>
                <a:t>&lt;==</a:t>
              </a:r>
              <a:r>
                <a:rPr lang="zh-TW" altLang="en-US" sz="2800" kern="1200" dirty="0">
                  <a:solidFill>
                    <a:srgbClr val="FF0000"/>
                  </a:solidFill>
                </a:rPr>
                <a:t>關鍵字為 </a:t>
              </a:r>
              <a:r>
                <a:rPr lang="en-US" altLang="zh-TW" sz="2800" kern="1200" dirty="0">
                  <a:solidFill>
                    <a:srgbClr val="FF0000"/>
                  </a:solidFill>
                </a:rPr>
                <a:t>case </a:t>
              </a:r>
              <a:r>
                <a:rPr lang="zh-TW" altLang="en-US" sz="2800" kern="1200" dirty="0">
                  <a:solidFill>
                    <a:srgbClr val="FF0000"/>
                  </a:solidFill>
                </a:rPr>
                <a:t>，還有變數前</a:t>
              </a:r>
              <a:r>
                <a:rPr lang="zh-TW" altLang="en-US" sz="2800" kern="1200">
                  <a:solidFill>
                    <a:srgbClr val="FF0000"/>
                  </a:solidFill>
                </a:rPr>
                <a:t>有錢</a:t>
              </a:r>
              <a:r>
                <a:rPr lang="zh-TW" altLang="en-US" sz="2800" kern="1200" smtClean="0">
                  <a:solidFill>
                    <a:srgbClr val="FF0000"/>
                  </a:solidFill>
                </a:rPr>
                <a:t>字號</a:t>
              </a:r>
              <a:r>
                <a:rPr lang="en-US" altLang="zh-TW" sz="2800" kern="1200" smtClean="0">
                  <a:solidFill>
                    <a:srgbClr val="FF0000"/>
                  </a:solidFill>
                </a:rPr>
                <a:t>($)</a:t>
              </a:r>
              <a:endParaRPr lang="zh-TW" altLang="en-US" sz="2800" kern="1200" dirty="0">
                <a:solidFill>
                  <a:srgbClr val="FF0000"/>
                </a:solidFill>
              </a:endParaRPr>
            </a:p>
          </p:txBody>
        </p:sp>
        <p:cxnSp>
          <p:nvCxnSpPr>
            <p:cNvPr id="7" name="直線單箭頭接點 6"/>
            <p:cNvCxnSpPr/>
            <p:nvPr/>
          </p:nvCxnSpPr>
          <p:spPr>
            <a:xfrm flipH="1">
              <a:off x="4966787" y="1467824"/>
              <a:ext cx="1866463" cy="255727"/>
            </a:xfrm>
            <a:prstGeom prst="straightConnector1">
              <a:avLst/>
            </a:prstGeom>
            <a:noFill/>
            <a:ln w="762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文字方塊 7"/>
            <p:cNvSpPr txBox="1"/>
            <p:nvPr/>
          </p:nvSpPr>
          <p:spPr>
            <a:xfrm flipH="1">
              <a:off x="6833250" y="1124579"/>
              <a:ext cx="8097036" cy="12413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en-US" altLang="zh-TW" sz="2800" kern="1200" dirty="0">
                  <a:solidFill>
                    <a:srgbClr val="FF0000"/>
                  </a:solidFill>
                </a:rPr>
                <a:t> &lt;==</a:t>
              </a:r>
              <a:r>
                <a:rPr lang="zh-TW" altLang="en-US" sz="2800" kern="1200" dirty="0">
                  <a:solidFill>
                    <a:srgbClr val="FF0000"/>
                  </a:solidFill>
                </a:rPr>
                <a:t>每個變數內容建議用雙引號括</a:t>
              </a:r>
              <a:r>
                <a:rPr lang="zh-TW" altLang="en-US" sz="2800" kern="1200">
                  <a:solidFill>
                    <a:srgbClr val="FF0000"/>
                  </a:solidFill>
                </a:rPr>
                <a:t>起來</a:t>
              </a:r>
              <a:r>
                <a:rPr lang="zh-TW" altLang="en-US" sz="2800" kern="1200" smtClean="0">
                  <a:solidFill>
                    <a:srgbClr val="FF0000"/>
                  </a:solidFill>
                </a:rPr>
                <a:t>，</a:t>
              </a:r>
              <a:endParaRPr lang="en-US" altLang="zh-TW" sz="2800" kern="1200" smtClean="0">
                <a:solidFill>
                  <a:srgbClr val="FF0000"/>
                </a:solidFill>
              </a:endParaRPr>
            </a:p>
            <a:p>
              <a:pPr defTabSz="342900"/>
              <a:r>
                <a:rPr lang="zh-TW" altLang="en-US" sz="2800" kern="1200" smtClean="0">
                  <a:solidFill>
                    <a:srgbClr val="FF0000"/>
                  </a:solidFill>
                </a:rPr>
                <a:t>關鍵字</a:t>
              </a:r>
              <a:r>
                <a:rPr lang="zh-TW" altLang="en-US" sz="2800" kern="1200" dirty="0">
                  <a:solidFill>
                    <a:srgbClr val="FF0000"/>
                  </a:solidFill>
                </a:rPr>
                <a:t>則為小括號 </a:t>
              </a:r>
              <a:r>
                <a:rPr lang="en-US" altLang="zh-TW" sz="2800" kern="1200" dirty="0">
                  <a:solidFill>
                    <a:srgbClr val="FF0000"/>
                  </a:solidFill>
                </a:rPr>
                <a:t>)</a:t>
              </a:r>
              <a:endParaRPr lang="zh-TW" altLang="en-US" sz="2800" kern="1200" dirty="0">
                <a:solidFill>
                  <a:srgbClr val="FF0000"/>
                </a:solidFill>
              </a:endParaRPr>
            </a:p>
          </p:txBody>
        </p:sp>
        <p:sp>
          <p:nvSpPr>
            <p:cNvPr id="10" name="文字方塊 9"/>
            <p:cNvSpPr txBox="1"/>
            <p:nvPr/>
          </p:nvSpPr>
          <p:spPr>
            <a:xfrm>
              <a:off x="5187243" y="3823133"/>
              <a:ext cx="9961575" cy="666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en-US" altLang="zh-TW" sz="2800" kern="1200" dirty="0">
                  <a:solidFill>
                    <a:srgbClr val="FF0000"/>
                  </a:solidFill>
                </a:rPr>
                <a:t>&lt;==</a:t>
              </a:r>
              <a:r>
                <a:rPr lang="zh-TW" altLang="en-US" sz="2800" kern="1200" dirty="0">
                  <a:solidFill>
                    <a:srgbClr val="FF0000"/>
                  </a:solidFill>
                </a:rPr>
                <a:t>每個類別結尾使用兩個連續的分號來處理！</a:t>
              </a:r>
            </a:p>
          </p:txBody>
        </p:sp>
        <p:cxnSp>
          <p:nvCxnSpPr>
            <p:cNvPr id="11" name="直線單箭頭接點 10"/>
            <p:cNvCxnSpPr/>
            <p:nvPr/>
          </p:nvCxnSpPr>
          <p:spPr>
            <a:xfrm flipH="1">
              <a:off x="1981201" y="4172819"/>
              <a:ext cx="2912533" cy="417689"/>
            </a:xfrm>
            <a:prstGeom prst="straightConnector1">
              <a:avLst/>
            </a:prstGeom>
            <a:noFill/>
            <a:ln w="762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文字方塊 11"/>
            <p:cNvSpPr txBox="1"/>
            <p:nvPr/>
          </p:nvSpPr>
          <p:spPr>
            <a:xfrm>
              <a:off x="1591732" y="4889663"/>
              <a:ext cx="10769166" cy="666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en-US" altLang="zh-TW" sz="2800" kern="1200">
                  <a:solidFill>
                    <a:srgbClr val="00B0F0"/>
                  </a:solidFill>
                </a:rPr>
                <a:t> </a:t>
              </a:r>
              <a:r>
                <a:rPr lang="en-US" altLang="zh-TW" sz="2800" kern="1200">
                  <a:solidFill>
                    <a:srgbClr val="FF0000"/>
                  </a:solidFill>
                </a:rPr>
                <a:t>&lt;==</a:t>
              </a:r>
              <a:r>
                <a:rPr lang="zh-TW" altLang="en-US" sz="2800" kern="1200">
                  <a:solidFill>
                    <a:srgbClr val="FF0000"/>
                  </a:solidFill>
                </a:rPr>
                <a:t>最後一個變數內容都會用 * 來代表所有其他值</a:t>
              </a:r>
              <a:endParaRPr lang="zh-TW" altLang="en-US" sz="2800" kern="1200" dirty="0">
                <a:solidFill>
                  <a:srgbClr val="FF0000"/>
                </a:solidFill>
              </a:endParaRPr>
            </a:p>
          </p:txBody>
        </p:sp>
        <p:cxnSp>
          <p:nvCxnSpPr>
            <p:cNvPr id="13" name="直線單箭頭接點 12"/>
            <p:cNvCxnSpPr/>
            <p:nvPr/>
          </p:nvCxnSpPr>
          <p:spPr>
            <a:xfrm flipH="1">
              <a:off x="2082800" y="7483931"/>
              <a:ext cx="2810933" cy="158044"/>
            </a:xfrm>
            <a:prstGeom prst="straightConnector1">
              <a:avLst/>
            </a:prstGeom>
            <a:noFill/>
            <a:ln w="762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文字方塊 13"/>
            <p:cNvSpPr txBox="1"/>
            <p:nvPr/>
          </p:nvSpPr>
          <p:spPr>
            <a:xfrm>
              <a:off x="5416583" y="7229532"/>
              <a:ext cx="8194863" cy="666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en-US" altLang="zh-TW" sz="2800" kern="1200">
                  <a:solidFill>
                    <a:srgbClr val="FF0000"/>
                  </a:solidFill>
                </a:rPr>
                <a:t>&lt;==</a:t>
              </a:r>
              <a:r>
                <a:rPr lang="zh-TW" altLang="en-US" sz="2800" kern="1200">
                  <a:solidFill>
                    <a:srgbClr val="FF0000"/>
                  </a:solidFill>
                </a:rPr>
                <a:t>最終的 </a:t>
              </a:r>
              <a:r>
                <a:rPr lang="en-US" altLang="zh-TW" sz="2800" kern="1200">
                  <a:solidFill>
                    <a:srgbClr val="FF0000"/>
                  </a:solidFill>
                </a:rPr>
                <a:t>case </a:t>
              </a:r>
              <a:r>
                <a:rPr lang="zh-TW" altLang="en-US" sz="2800" kern="1200">
                  <a:solidFill>
                    <a:srgbClr val="FF0000"/>
                  </a:solidFill>
                </a:rPr>
                <a:t>結尾！</a:t>
              </a:r>
              <a:r>
                <a:rPr lang="en-US" altLang="zh-TW" sz="2800" kern="1200">
                  <a:solidFill>
                    <a:srgbClr val="FF0000"/>
                  </a:solidFill>
                </a:rPr>
                <a:t>『</a:t>
              </a:r>
              <a:r>
                <a:rPr lang="zh-TW" altLang="en-US" sz="2800" kern="1200">
                  <a:solidFill>
                    <a:srgbClr val="FF0000"/>
                  </a:solidFill>
                </a:rPr>
                <a:t>反過來寫</a:t>
              </a:r>
              <a:r>
                <a:rPr lang="en-US" altLang="zh-TW" sz="2800" kern="1200">
                  <a:solidFill>
                    <a:srgbClr val="FF0000"/>
                  </a:solidFill>
                </a:rPr>
                <a:t>』</a:t>
              </a:r>
              <a:r>
                <a:rPr lang="zh-TW" altLang="en-US" sz="2800" kern="1200">
                  <a:solidFill>
                    <a:srgbClr val="FF0000"/>
                  </a:solidFill>
                </a:rPr>
                <a:t>！</a:t>
              </a:r>
              <a:endParaRPr lang="zh-TW" altLang="en-US" sz="2800" kern="1200" dirty="0">
                <a:solidFill>
                  <a:srgbClr val="FF0000"/>
                </a:solidFill>
              </a:endParaRPr>
            </a:p>
          </p:txBody>
        </p:sp>
      </p:grpSp>
    </p:spTree>
    <p:extLst>
      <p:ext uri="{BB962C8B-B14F-4D97-AF65-F5344CB8AC3E}">
        <p14:creationId xmlns:p14="http://schemas.microsoft.com/office/powerpoint/2010/main" val="1301198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1723293" y="318952"/>
            <a:ext cx="9190892" cy="6347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342900"/>
            <a:r>
              <a:rPr lang="en-US" altLang="zh-TW" sz="3200" b="1" kern="1200" dirty="0" smtClean="0">
                <a:solidFill>
                  <a:srgbClr val="CC00FF"/>
                </a:solidFill>
              </a:rPr>
              <a:t>read </a:t>
            </a:r>
            <a:r>
              <a:rPr lang="en-US" altLang="zh-TW" sz="2400" kern="1200" dirty="0" smtClean="0">
                <a:solidFill>
                  <a:srgbClr val="CC00FF"/>
                </a:solidFill>
              </a:rPr>
              <a:t> </a:t>
            </a:r>
            <a:r>
              <a:rPr lang="zh-TW" altLang="en-US" sz="2400" b="1" kern="1200" dirty="0"/>
              <a:t>變數名稱 </a:t>
            </a:r>
            <a:endParaRPr lang="en-US" altLang="zh-TW" sz="2400" kern="1200" dirty="0">
              <a:solidFill>
                <a:srgbClr val="CC00FF"/>
              </a:solidFill>
            </a:endParaRPr>
          </a:p>
          <a:p>
            <a:pPr defTabSz="342900"/>
            <a:r>
              <a:rPr lang="en-US" altLang="zh-TW" sz="3200" b="1" kern="1200" dirty="0">
                <a:solidFill>
                  <a:srgbClr val="CC00FF"/>
                </a:solidFill>
              </a:rPr>
              <a:t>case</a:t>
            </a:r>
            <a:r>
              <a:rPr lang="en-US" altLang="zh-TW" sz="2400" kern="1200" dirty="0">
                <a:solidFill>
                  <a:srgbClr val="FF0000"/>
                </a:solidFill>
              </a:rPr>
              <a:t> </a:t>
            </a:r>
            <a:r>
              <a:rPr lang="en-US" altLang="zh-TW" sz="2400" kern="1200" dirty="0"/>
              <a:t> </a:t>
            </a:r>
            <a:r>
              <a:rPr lang="en-US" altLang="zh-TW" sz="2400" kern="1200" dirty="0">
                <a:solidFill>
                  <a:srgbClr val="CC00FF"/>
                </a:solidFill>
              </a:rPr>
              <a:t>$</a:t>
            </a:r>
            <a:r>
              <a:rPr lang="zh-TW" altLang="en-US" sz="2400" b="1" kern="1200" dirty="0"/>
              <a:t>變數名稱  </a:t>
            </a:r>
            <a:r>
              <a:rPr lang="en-US" altLang="zh-TW" sz="2400" kern="1200" dirty="0">
                <a:solidFill>
                  <a:srgbClr val="CC00FF"/>
                </a:solidFill>
              </a:rPr>
              <a:t>in</a:t>
            </a:r>
            <a:endParaRPr lang="zh-TW" altLang="en-US" sz="2400" kern="1200" dirty="0">
              <a:solidFill>
                <a:srgbClr val="CC00FF"/>
              </a:solidFill>
            </a:endParaRPr>
          </a:p>
          <a:p>
            <a:pPr defTabSz="342900"/>
            <a:r>
              <a:rPr lang="zh-TW" altLang="en-US" sz="2400" kern="1200" dirty="0"/>
              <a:t>  </a:t>
            </a:r>
            <a:r>
              <a:rPr lang="en-US" altLang="zh-TW" sz="2400" b="1" kern="1200" dirty="0"/>
              <a:t>"</a:t>
            </a:r>
            <a:r>
              <a:rPr lang="zh-TW" altLang="en-US" sz="2400" b="1" kern="1200" dirty="0"/>
              <a:t>變數內容</a:t>
            </a:r>
            <a:r>
              <a:rPr lang="en-US" altLang="zh-TW" sz="2400" b="1" kern="1200" dirty="0"/>
              <a:t>"</a:t>
            </a:r>
            <a:r>
              <a:rPr lang="en-US" altLang="zh-TW" sz="2400" b="1" kern="1200" dirty="0">
                <a:solidFill>
                  <a:srgbClr val="CC00FF"/>
                </a:solidFill>
              </a:rPr>
              <a:t>)</a:t>
            </a:r>
          </a:p>
          <a:p>
            <a:pPr defTabSz="342900"/>
            <a:r>
              <a:rPr lang="en-US" altLang="zh-TW" sz="2400" kern="1200"/>
              <a:t>	</a:t>
            </a:r>
            <a:r>
              <a:rPr lang="en-US" altLang="zh-TW" sz="2400" kern="1200" smtClean="0"/>
              <a:t>                   </a:t>
            </a:r>
            <a:r>
              <a:rPr lang="zh-TW" altLang="en-US" sz="2400" kern="1200" smtClean="0"/>
              <a:t>程式</a:t>
            </a:r>
            <a:r>
              <a:rPr lang="zh-TW" altLang="en-US" sz="2400" kern="1200" dirty="0"/>
              <a:t>段</a:t>
            </a:r>
          </a:p>
          <a:p>
            <a:pPr defTabSz="342900"/>
            <a:r>
              <a:rPr lang="zh-TW" altLang="en-US" sz="2400" kern="1200" dirty="0"/>
              <a:t>	   </a:t>
            </a:r>
            <a:r>
              <a:rPr lang="en-US" altLang="zh-TW" sz="2400" b="1" kern="1200" dirty="0">
                <a:solidFill>
                  <a:srgbClr val="CC00FF"/>
                </a:solidFill>
              </a:rPr>
              <a:t>;; </a:t>
            </a:r>
          </a:p>
          <a:p>
            <a:pPr defTabSz="342900"/>
            <a:r>
              <a:rPr lang="zh-TW" altLang="en-US" sz="2400" b="1" kern="1200" dirty="0"/>
              <a:t>  </a:t>
            </a:r>
            <a:r>
              <a:rPr lang="en-US" altLang="zh-TW" sz="2400" b="1" kern="1200" dirty="0"/>
              <a:t>"</a:t>
            </a:r>
            <a:r>
              <a:rPr lang="zh-TW" altLang="en-US" sz="2400" b="1" kern="1200" dirty="0"/>
              <a:t>變數內容</a:t>
            </a:r>
            <a:r>
              <a:rPr lang="en-US" altLang="zh-TW" sz="2400" b="1" kern="1200" dirty="0"/>
              <a:t>"</a:t>
            </a:r>
            <a:r>
              <a:rPr lang="en-US" altLang="zh-TW" sz="2400" b="1" kern="1200" dirty="0">
                <a:solidFill>
                  <a:srgbClr val="CC00FF"/>
                </a:solidFill>
              </a:rPr>
              <a:t>)</a:t>
            </a:r>
          </a:p>
          <a:p>
            <a:pPr defTabSz="342900"/>
            <a:r>
              <a:rPr lang="en-US" altLang="zh-TW" sz="2400" kern="1200"/>
              <a:t>	</a:t>
            </a:r>
            <a:r>
              <a:rPr lang="en-US" altLang="zh-TW" sz="2400" kern="1200" smtClean="0"/>
              <a:t>                   </a:t>
            </a:r>
            <a:r>
              <a:rPr lang="zh-TW" altLang="en-US" sz="2400" kern="1200" smtClean="0"/>
              <a:t>程式</a:t>
            </a:r>
            <a:r>
              <a:rPr lang="zh-TW" altLang="en-US" sz="2400" kern="1200" dirty="0"/>
              <a:t>段</a:t>
            </a:r>
          </a:p>
          <a:p>
            <a:pPr defTabSz="342900"/>
            <a:r>
              <a:rPr lang="zh-TW" altLang="en-US" sz="2400" kern="1200" dirty="0"/>
              <a:t>	   </a:t>
            </a:r>
            <a:r>
              <a:rPr lang="en-US" altLang="zh-TW" sz="2400" b="1" kern="1200" dirty="0">
                <a:solidFill>
                  <a:srgbClr val="CC00FF"/>
                </a:solidFill>
              </a:rPr>
              <a:t>;;</a:t>
            </a:r>
          </a:p>
          <a:p>
            <a:pPr defTabSz="342900"/>
            <a:r>
              <a:rPr lang="zh-TW" altLang="en-US" sz="2400" b="1" kern="1200" dirty="0"/>
              <a:t> </a:t>
            </a:r>
            <a:r>
              <a:rPr lang="en-US" altLang="zh-TW" sz="2400" b="1" kern="1200" dirty="0"/>
              <a:t>"</a:t>
            </a:r>
            <a:r>
              <a:rPr lang="zh-TW" altLang="en-US" sz="2400" b="1" kern="1200" dirty="0"/>
              <a:t>變數內容</a:t>
            </a:r>
            <a:r>
              <a:rPr lang="en-US" altLang="zh-TW" sz="2400" b="1" kern="1200" dirty="0"/>
              <a:t>"</a:t>
            </a:r>
            <a:r>
              <a:rPr lang="en-US" altLang="zh-TW" sz="2400" b="1" kern="1200" dirty="0">
                <a:solidFill>
                  <a:srgbClr val="CC00FF"/>
                </a:solidFill>
              </a:rPr>
              <a:t>)</a:t>
            </a:r>
          </a:p>
          <a:p>
            <a:pPr defTabSz="342900"/>
            <a:r>
              <a:rPr lang="en-US" altLang="zh-TW" sz="2400" kern="1200"/>
              <a:t>	</a:t>
            </a:r>
            <a:r>
              <a:rPr lang="en-US" altLang="zh-TW" sz="2400" kern="1200" smtClean="0"/>
              <a:t>                   </a:t>
            </a:r>
            <a:r>
              <a:rPr lang="zh-TW" altLang="en-US" sz="2400" kern="1200" smtClean="0"/>
              <a:t>程式</a:t>
            </a:r>
            <a:r>
              <a:rPr lang="zh-TW" altLang="en-US" sz="2400" kern="1200" dirty="0"/>
              <a:t>段</a:t>
            </a:r>
          </a:p>
          <a:p>
            <a:pPr defTabSz="342900"/>
            <a:r>
              <a:rPr lang="zh-TW" altLang="en-US" sz="2400" kern="1200" dirty="0"/>
              <a:t>	   </a:t>
            </a:r>
            <a:r>
              <a:rPr lang="en-US" altLang="zh-TW" sz="2400" b="1" kern="1200" dirty="0">
                <a:solidFill>
                  <a:srgbClr val="CC00FF"/>
                </a:solidFill>
              </a:rPr>
              <a:t>;;</a:t>
            </a:r>
          </a:p>
          <a:p>
            <a:pPr defTabSz="342900"/>
            <a:r>
              <a:rPr lang="en-US" altLang="zh-TW" sz="2400" b="1" kern="1200" dirty="0">
                <a:solidFill>
                  <a:srgbClr val="FF0000"/>
                </a:solidFill>
              </a:rPr>
              <a:t>  </a:t>
            </a:r>
            <a:r>
              <a:rPr lang="zh-TW" altLang="en-US" sz="2400" b="1" kern="1200" dirty="0">
                <a:solidFill>
                  <a:srgbClr val="FF0000"/>
                </a:solidFill>
              </a:rPr>
              <a:t>                  </a:t>
            </a:r>
            <a:r>
              <a:rPr lang="en-US" altLang="zh-TW" sz="2400" b="1" kern="1200" dirty="0">
                <a:solidFill>
                  <a:srgbClr val="CC00FF"/>
                </a:solidFill>
              </a:rPr>
              <a:t>*) </a:t>
            </a:r>
          </a:p>
          <a:p>
            <a:pPr defTabSz="342900"/>
            <a:r>
              <a:rPr lang="zh-TW" altLang="en-US" sz="2400" kern="1200"/>
              <a:t>	</a:t>
            </a:r>
            <a:r>
              <a:rPr lang="zh-TW" altLang="en-US" sz="2400" kern="1200" smtClean="0"/>
              <a:t>                  其他</a:t>
            </a:r>
            <a:r>
              <a:rPr lang="zh-TW" altLang="en-US" sz="2400" kern="1200" dirty="0"/>
              <a:t>程式執行段</a:t>
            </a:r>
          </a:p>
          <a:p>
            <a:pPr defTabSz="342900"/>
            <a:r>
              <a:rPr lang="zh-TW" altLang="en-US" sz="2400" kern="1200" dirty="0"/>
              <a:t>	</a:t>
            </a:r>
            <a:r>
              <a:rPr lang="en-US" altLang="zh-TW" sz="2400" kern="1200" dirty="0"/>
              <a:t>exit 1</a:t>
            </a:r>
          </a:p>
          <a:p>
            <a:pPr defTabSz="342900"/>
            <a:r>
              <a:rPr lang="en-US" altLang="zh-TW" sz="2400" kern="1200" dirty="0"/>
              <a:t>	</a:t>
            </a:r>
            <a:r>
              <a:rPr lang="zh-TW" altLang="en-US" sz="2400" kern="1200" dirty="0"/>
              <a:t>  </a:t>
            </a:r>
            <a:r>
              <a:rPr lang="en-US" altLang="zh-TW" sz="2400" b="1" kern="1200" dirty="0">
                <a:solidFill>
                  <a:srgbClr val="CC00FF"/>
                </a:solidFill>
              </a:rPr>
              <a:t>;;</a:t>
            </a:r>
          </a:p>
          <a:p>
            <a:pPr defTabSz="342900"/>
            <a:r>
              <a:rPr lang="en-US" altLang="zh-TW" sz="3200" b="1" dirty="0" err="1">
                <a:solidFill>
                  <a:srgbClr val="CC00FF"/>
                </a:solidFill>
              </a:rPr>
              <a:t>e</a:t>
            </a:r>
            <a:r>
              <a:rPr lang="en-US" altLang="zh-TW" sz="3200" b="1" kern="1200" smtClean="0">
                <a:solidFill>
                  <a:srgbClr val="CC00FF"/>
                </a:solidFill>
              </a:rPr>
              <a:t>sac</a:t>
            </a:r>
            <a:r>
              <a:rPr lang="en-US" altLang="zh-TW" sz="3200" b="1" kern="1200" smtClean="0">
                <a:solidFill>
                  <a:srgbClr val="FF0000"/>
                </a:solidFill>
              </a:rPr>
              <a:t>  </a:t>
            </a:r>
            <a:endParaRPr lang="zh-TW" altLang="en-US" sz="3200" b="1" kern="1200" dirty="0"/>
          </a:p>
        </p:txBody>
      </p:sp>
    </p:spTree>
    <p:extLst>
      <p:ext uri="{BB962C8B-B14F-4D97-AF65-F5344CB8AC3E}">
        <p14:creationId xmlns:p14="http://schemas.microsoft.com/office/powerpoint/2010/main" val="1614041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5108" y="256292"/>
            <a:ext cx="10585938" cy="5262979"/>
          </a:xfrm>
          <a:prstGeom prst="rect">
            <a:avLst/>
          </a:prstGeom>
        </p:spPr>
        <p:txBody>
          <a:bodyPr wrap="square">
            <a:spAutoFit/>
          </a:bodyPr>
          <a:lstStyle/>
          <a:p>
            <a:pPr defTabSz="685800"/>
            <a:r>
              <a:rPr lang="en-US" altLang="zh-CN" sz="4800">
                <a:cs typeface="Calibri"/>
              </a:rPr>
              <a:t>exit</a:t>
            </a:r>
            <a:r>
              <a:rPr lang="zh-CN" altLang="en-US" sz="4800">
                <a:cs typeface="Calibri"/>
              </a:rPr>
              <a:t>命令</a:t>
            </a:r>
          </a:p>
          <a:p>
            <a:pPr defTabSz="685800"/>
            <a:r>
              <a:rPr lang="zh-CN" altLang="en-US" sz="4800">
                <a:cs typeface="Calibri"/>
              </a:rPr>
              <a:t>在</a:t>
            </a:r>
            <a:r>
              <a:rPr lang="en-US" altLang="zh-CN" sz="4800">
                <a:cs typeface="Calibri"/>
              </a:rPr>
              <a:t>shell</a:t>
            </a:r>
            <a:r>
              <a:rPr lang="zh-CN" altLang="en-US" sz="4800">
                <a:cs typeface="Calibri"/>
              </a:rPr>
              <a:t>腳本中 終止當前腳本執行</a:t>
            </a:r>
          </a:p>
          <a:p>
            <a:pPr defTabSz="685800"/>
            <a:r>
              <a:rPr lang="zh-CN" altLang="en-US" sz="4800">
                <a:cs typeface="Calibri"/>
              </a:rPr>
              <a:t>語法</a:t>
            </a:r>
          </a:p>
          <a:p>
            <a:pPr defTabSz="685800"/>
            <a:r>
              <a:rPr lang="en-US" altLang="zh-CN" sz="4800">
                <a:cs typeface="Calibri"/>
              </a:rPr>
              <a:t>exit(</a:t>
            </a:r>
            <a:r>
              <a:rPr lang="zh-CN" altLang="en-US" sz="4800">
                <a:cs typeface="Calibri"/>
              </a:rPr>
              <a:t>參數</a:t>
            </a:r>
            <a:r>
              <a:rPr lang="en-US" altLang="zh-CN" sz="4800">
                <a:cs typeface="Calibri"/>
              </a:rPr>
              <a:t>)</a:t>
            </a:r>
          </a:p>
          <a:p>
            <a:pPr defTabSz="685800"/>
            <a:r>
              <a:rPr lang="zh-CN" altLang="en-US" sz="4800">
                <a:cs typeface="Calibri"/>
              </a:rPr>
              <a:t>參數</a:t>
            </a:r>
          </a:p>
          <a:p>
            <a:pPr defTabSz="685800"/>
            <a:r>
              <a:rPr lang="zh-CN" altLang="en-US" sz="4800">
                <a:cs typeface="Calibri"/>
              </a:rPr>
              <a:t>返回值：指定</a:t>
            </a:r>
            <a:r>
              <a:rPr lang="en-US" altLang="zh-CN" sz="4800">
                <a:cs typeface="Calibri"/>
              </a:rPr>
              <a:t>shell</a:t>
            </a:r>
            <a:r>
              <a:rPr lang="zh-CN" altLang="en-US" sz="4800">
                <a:cs typeface="Calibri"/>
              </a:rPr>
              <a:t>返回值。</a:t>
            </a:r>
            <a:endParaRPr lang="en-US" altLang="zh-CN" sz="4800">
              <a:cs typeface="Calibri"/>
            </a:endParaRPr>
          </a:p>
          <a:p>
            <a:pPr defTabSz="685800"/>
            <a:r>
              <a:rPr lang="en-US" altLang="zh-CN" sz="4800">
                <a:solidFill>
                  <a:srgbClr val="FF0000"/>
                </a:solidFill>
                <a:cs typeface="Calibri"/>
              </a:rPr>
              <a:t>0</a:t>
            </a:r>
            <a:r>
              <a:rPr lang="zh-CN" altLang="en-US" sz="4800">
                <a:cs typeface="Calibri"/>
              </a:rPr>
              <a:t>代表執行</a:t>
            </a:r>
            <a:r>
              <a:rPr lang="zh-CN" altLang="en-US" sz="4800">
                <a:solidFill>
                  <a:srgbClr val="FF0000"/>
                </a:solidFill>
                <a:cs typeface="Calibri"/>
              </a:rPr>
              <a:t>成功</a:t>
            </a:r>
            <a:r>
              <a:rPr lang="zh-CN" altLang="en-US" sz="4800">
                <a:cs typeface="Calibri"/>
              </a:rPr>
              <a:t>，其他值代表執行失敗。</a:t>
            </a:r>
            <a:endParaRPr lang="en-US" altLang="zh-CN" sz="4800" dirty="0">
              <a:cs typeface="Calibri"/>
            </a:endParaRPr>
          </a:p>
        </p:txBody>
      </p:sp>
    </p:spTree>
    <p:extLst>
      <p:ext uri="{BB962C8B-B14F-4D97-AF65-F5344CB8AC3E}">
        <p14:creationId xmlns:p14="http://schemas.microsoft.com/office/powerpoint/2010/main" val="3468422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a:solidFill>
                  <a:srgbClr val="FF00FF"/>
                </a:solidFill>
              </a:rPr>
              <a:t>for</a:t>
            </a:r>
            <a:r>
              <a:rPr lang="en-US" altLang="zh-TW" b="1"/>
              <a:t> (( </a:t>
            </a:r>
            <a:r>
              <a:rPr lang="zh-TW" altLang="zh-TW"/>
              <a:t>初始值</a:t>
            </a:r>
            <a:r>
              <a:rPr lang="en-US" altLang="zh-TW" b="1"/>
              <a:t>;</a:t>
            </a:r>
            <a:r>
              <a:rPr lang="en-US" altLang="zh-TW"/>
              <a:t> </a:t>
            </a:r>
            <a:r>
              <a:rPr lang="zh-TW" altLang="zh-TW"/>
              <a:t>限制值</a:t>
            </a:r>
            <a:r>
              <a:rPr lang="en-US" altLang="zh-TW"/>
              <a:t>; </a:t>
            </a:r>
            <a:r>
              <a:rPr lang="zh-TW" altLang="zh-TW"/>
              <a:t>累進值</a:t>
            </a:r>
            <a:r>
              <a:rPr lang="en-US" altLang="zh-TW" b="1"/>
              <a:t>))</a:t>
            </a:r>
            <a:endParaRPr lang="zh-TW" altLang="en-US"/>
          </a:p>
        </p:txBody>
      </p:sp>
      <p:sp>
        <p:nvSpPr>
          <p:cNvPr id="7" name="文字版面配置區 2"/>
          <p:cNvSpPr txBox="1">
            <a:spLocks/>
          </p:cNvSpPr>
          <p:nvPr/>
        </p:nvSpPr>
        <p:spPr>
          <a:xfrm>
            <a:off x="1571005" y="2450124"/>
            <a:ext cx="5849703" cy="199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b="1" smtClean="0"/>
              <a:t> </a:t>
            </a:r>
            <a:r>
              <a:rPr lang="en-US" altLang="zh-TW" sz="2700" b="1" smtClean="0">
                <a:solidFill>
                  <a:srgbClr val="FF00FF"/>
                </a:solidFill>
              </a:rPr>
              <a:t>for</a:t>
            </a:r>
            <a:r>
              <a:rPr lang="en-US" altLang="zh-TW" sz="2700" b="1" smtClean="0"/>
              <a:t> </a:t>
            </a:r>
            <a:r>
              <a:rPr lang="en-US" altLang="zh-TW" sz="2700" b="1" smtClean="0">
                <a:solidFill>
                  <a:srgbClr val="FF0000"/>
                </a:solidFill>
              </a:rPr>
              <a:t>(( </a:t>
            </a:r>
            <a:r>
              <a:rPr lang="en-US" altLang="zh-TW" sz="2700" b="1" smtClean="0"/>
              <a:t>EXP1</a:t>
            </a:r>
            <a:r>
              <a:rPr lang="en-US" altLang="zh-TW" sz="2700" b="1" smtClean="0">
                <a:solidFill>
                  <a:srgbClr val="FF0000"/>
                </a:solidFill>
              </a:rPr>
              <a:t>; </a:t>
            </a:r>
            <a:r>
              <a:rPr lang="en-US" altLang="zh-TW" sz="2700" b="1" smtClean="0"/>
              <a:t>EXP2</a:t>
            </a:r>
            <a:r>
              <a:rPr lang="en-US" altLang="zh-TW" sz="2700" b="1" smtClean="0">
                <a:solidFill>
                  <a:srgbClr val="FF0000"/>
                </a:solidFill>
              </a:rPr>
              <a:t>;</a:t>
            </a:r>
            <a:r>
              <a:rPr lang="en-US" altLang="zh-TW" sz="2700" b="1" smtClean="0"/>
              <a:t> EXP3 </a:t>
            </a:r>
            <a:r>
              <a:rPr lang="en-US" altLang="zh-TW" sz="2700" b="1" smtClean="0">
                <a:solidFill>
                  <a:srgbClr val="FF0000"/>
                </a:solidFill>
              </a:rPr>
              <a:t>))</a:t>
            </a:r>
            <a:endParaRPr lang="zh-TW" altLang="zh-TW" sz="2700" smtClean="0">
              <a:solidFill>
                <a:srgbClr val="FF0000"/>
              </a:solidFill>
            </a:endParaRPr>
          </a:p>
          <a:p>
            <a:pPr marL="0" indent="0">
              <a:buFont typeface="Arial" panose="020B0604020202020204" pitchFamily="34" charset="0"/>
              <a:buNone/>
            </a:pPr>
            <a:r>
              <a:rPr lang="en-US" altLang="zh-TW" sz="2700" b="1" smtClean="0">
                <a:solidFill>
                  <a:srgbClr val="FF00FF"/>
                </a:solidFill>
              </a:rPr>
              <a:t>do</a:t>
            </a:r>
            <a:endParaRPr lang="zh-TW" altLang="zh-TW" sz="2700" smtClean="0">
              <a:solidFill>
                <a:srgbClr val="FF00FF"/>
              </a:solidFill>
            </a:endParaRPr>
          </a:p>
          <a:p>
            <a:pPr marL="0" indent="0">
              <a:buFont typeface="Arial" panose="020B0604020202020204" pitchFamily="34" charset="0"/>
              <a:buNone/>
            </a:pPr>
            <a:r>
              <a:rPr lang="en-US" altLang="zh-TW" sz="2700" b="1" smtClean="0"/>
              <a:t>     statements</a:t>
            </a:r>
            <a:endParaRPr lang="zh-TW" altLang="zh-TW" sz="2700" smtClean="0"/>
          </a:p>
          <a:p>
            <a:pPr marL="0" indent="0">
              <a:buFont typeface="Arial" panose="020B0604020202020204" pitchFamily="34" charset="0"/>
              <a:buNone/>
            </a:pPr>
            <a:r>
              <a:rPr lang="en-US" altLang="zh-TW" sz="2700" b="1" smtClean="0">
                <a:solidFill>
                  <a:srgbClr val="FF00FF"/>
                </a:solidFill>
              </a:rPr>
              <a:t>done</a:t>
            </a:r>
            <a:endParaRPr lang="zh-TW" altLang="zh-TW" sz="2700" smtClean="0">
              <a:solidFill>
                <a:srgbClr val="FF00FF"/>
              </a:solidFill>
            </a:endParaRPr>
          </a:p>
          <a:p>
            <a:endParaRPr lang="zh-TW" altLang="en-US" dirty="0"/>
          </a:p>
        </p:txBody>
      </p:sp>
      <p:sp>
        <p:nvSpPr>
          <p:cNvPr id="8" name="文字方塊 7"/>
          <p:cNvSpPr txBox="1"/>
          <p:nvPr/>
        </p:nvSpPr>
        <p:spPr>
          <a:xfrm>
            <a:off x="5968999" y="4066118"/>
            <a:ext cx="1686169" cy="584775"/>
          </a:xfrm>
          <a:prstGeom prst="rect">
            <a:avLst/>
          </a:prstGeom>
          <a:noFill/>
        </p:spPr>
        <p:txBody>
          <a:bodyPr wrap="square" rtlCol="0">
            <a:spAutoFit/>
          </a:bodyPr>
          <a:lstStyle/>
          <a:p>
            <a:pPr defTabSz="685800" hangingPunct="1"/>
            <a:r>
              <a:rPr lang="zh-TW" altLang="en-US" sz="3200" kern="1200" dirty="0">
                <a:solidFill>
                  <a:srgbClr val="FF0000"/>
                </a:solidFill>
                <a:latin typeface="Calibri" panose="020F0502020204030204"/>
                <a:ea typeface="新細明體" panose="02020500000000000000" pitchFamily="18" charset="-120"/>
                <a:cs typeface="+mn-cs"/>
              </a:rPr>
              <a:t>雙括號</a:t>
            </a:r>
          </a:p>
        </p:txBody>
      </p:sp>
      <p:grpSp>
        <p:nvGrpSpPr>
          <p:cNvPr id="9" name="群組 8"/>
          <p:cNvGrpSpPr/>
          <p:nvPr/>
        </p:nvGrpSpPr>
        <p:grpSpPr>
          <a:xfrm>
            <a:off x="4148668" y="2897716"/>
            <a:ext cx="1938647" cy="1357249"/>
            <a:chOff x="5531556" y="2720622"/>
            <a:chExt cx="2833511" cy="1982502"/>
          </a:xfrm>
        </p:grpSpPr>
        <p:cxnSp>
          <p:nvCxnSpPr>
            <p:cNvPr id="10" name="直線單箭頭接點 9"/>
            <p:cNvCxnSpPr/>
            <p:nvPr/>
          </p:nvCxnSpPr>
          <p:spPr>
            <a:xfrm flipH="1" flipV="1">
              <a:off x="6942667" y="2720622"/>
              <a:ext cx="1422400" cy="155786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5531556" y="2867378"/>
              <a:ext cx="391996" cy="183574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文字方塊 11"/>
          <p:cNvSpPr txBox="1"/>
          <p:nvPr/>
        </p:nvSpPr>
        <p:spPr>
          <a:xfrm>
            <a:off x="4148668" y="4374556"/>
            <a:ext cx="965462" cy="523220"/>
          </a:xfrm>
          <a:prstGeom prst="rect">
            <a:avLst/>
          </a:prstGeom>
          <a:noFill/>
        </p:spPr>
        <p:txBody>
          <a:bodyPr wrap="square" rtlCol="0">
            <a:spAutoFit/>
          </a:bodyPr>
          <a:lstStyle/>
          <a:p>
            <a:pPr defTabSz="685800" hangingPunct="1"/>
            <a:r>
              <a:rPr lang="zh-TW" altLang="en-US" sz="2800" kern="1200" dirty="0">
                <a:solidFill>
                  <a:srgbClr val="FF0000"/>
                </a:solidFill>
                <a:latin typeface="Calibri" panose="020F0502020204030204"/>
                <a:ea typeface="新細明體" panose="02020500000000000000" pitchFamily="18" charset="-120"/>
                <a:cs typeface="+mn-cs"/>
              </a:rPr>
              <a:t>分號</a:t>
            </a:r>
          </a:p>
        </p:txBody>
      </p:sp>
    </p:spTree>
    <p:extLst>
      <p:ext uri="{BB962C8B-B14F-4D97-AF65-F5344CB8AC3E}">
        <p14:creationId xmlns:p14="http://schemas.microsoft.com/office/powerpoint/2010/main" val="296352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矩形 3"/>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normAutofit/>
          </a:bodyPr>
          <a:lstStyle>
            <a:lvl1pPr algn="l">
              <a:defRPr>
                <a:latin typeface="Verdana"/>
                <a:ea typeface="Verdana"/>
                <a:cs typeface="Verdana"/>
                <a:sym typeface="Verdan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prstClr val="black">
                    <a:tint val="75000"/>
                  </a:prstClr>
                </a:solidFill>
                <a:effectLst/>
                <a:uLnTx/>
                <a:uFillTx/>
                <a:latin typeface="Verdana"/>
                <a:ea typeface="Verdana"/>
                <a:sym typeface="Verdana"/>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sz="1200" b="0" i="0" u="none" strike="noStrike" kern="1200" cap="none" spc="0" normalizeH="0" baseline="0" noProof="0">
              <a:ln>
                <a:noFill/>
              </a:ln>
              <a:solidFill>
                <a:prstClr val="black">
                  <a:tint val="75000"/>
                </a:prstClr>
              </a:solidFill>
              <a:effectLst/>
              <a:uLnTx/>
              <a:uFillTx/>
              <a:latin typeface="Verdana"/>
              <a:ea typeface="Verdana"/>
              <a:sym typeface="Verdana"/>
            </a:endParaRPr>
          </a:p>
        </p:txBody>
      </p:sp>
      <p:sp>
        <p:nvSpPr>
          <p:cNvPr id="568" name="Rectangle 28"/>
          <p:cNvSpPr txBox="1">
            <a:spLocks noGrp="1"/>
          </p:cNvSpPr>
          <p:nvPr>
            <p:ph type="title" idx="4294967295"/>
          </p:nvPr>
        </p:nvSpPr>
        <p:spPr>
          <a:xfrm>
            <a:off x="1978638" y="274942"/>
            <a:ext cx="8329726" cy="871687"/>
          </a:xfrm>
          <a:prstGeom prst="rect">
            <a:avLst/>
          </a:prstGeom>
        </p:spPr>
        <p:txBody>
          <a:bodyPr>
            <a:normAutofit/>
          </a:bodyPr>
          <a:lstStyle/>
          <a:p>
            <a:pPr algn="ctr">
              <a:defRPr sz="2800" b="1">
                <a:solidFill>
                  <a:srgbClr val="C00000"/>
                </a:solidFill>
                <a:latin typeface="Verdana"/>
                <a:ea typeface="Verdana"/>
                <a:cs typeface="Verdana"/>
                <a:sym typeface="Verdana"/>
              </a:defRPr>
            </a:pPr>
            <a:r>
              <a:rPr sz="3600" dirty="0">
                <a:solidFill>
                  <a:schemeClr val="tx1"/>
                </a:solidFill>
              </a:rPr>
              <a:t>Bash Shell </a:t>
            </a:r>
            <a:r>
              <a:rPr sz="4000" dirty="0" err="1">
                <a:latin typeface="標楷體"/>
                <a:ea typeface="標楷體"/>
                <a:cs typeface="標楷體"/>
                <a:sym typeface="標楷體"/>
              </a:rPr>
              <a:t>簡介與功能</a:t>
            </a:r>
            <a:endParaRPr sz="4000" dirty="0">
              <a:latin typeface="標楷體"/>
              <a:ea typeface="標楷體"/>
              <a:cs typeface="標楷體"/>
              <a:sym typeface="標楷體"/>
            </a:endParaRPr>
          </a:p>
        </p:txBody>
      </p:sp>
      <p:sp>
        <p:nvSpPr>
          <p:cNvPr id="569" name="矩形 1"/>
          <p:cNvSpPr txBox="1"/>
          <p:nvPr/>
        </p:nvSpPr>
        <p:spPr>
          <a:xfrm>
            <a:off x="580571" y="1146630"/>
            <a:ext cx="11480800"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Bash，</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3"/>
              </a:rPr>
              <a:t>Unix</a:t>
            </a:r>
            <a:r>
              <a:rPr kumimoji="0" sz="2400" b="0" i="0" u="none" strike="noStrike" kern="1200" cap="none" spc="0" normalizeH="0" baseline="0" noProof="0" dirty="0">
                <a:ln>
                  <a:noFill/>
                </a:ln>
                <a:solidFill>
                  <a:srgbClr val="C00000"/>
                </a:solidFill>
                <a:effectLst/>
                <a:uLnTx/>
                <a:uFillTx/>
                <a:latin typeface="標楷體"/>
                <a:ea typeface="標楷體"/>
                <a:sym typeface="標楷體"/>
                <a:hlinkClick r:id="rId3"/>
              </a:rPr>
              <a:t> shell</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的一種，在</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1987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年由</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4"/>
              </a:rPr>
              <a:t>布萊恩·福克斯</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為了</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GNU 計劃而編寫。1989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年釋出第一個正式版本，原先是計劃用在</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GNU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作業系統上，但能執行於大多數</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類Unix系統</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的作業系統之上，包括</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Linux 與 Mac OS X v10.4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都將它作為預設</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shell。</a:t>
            </a: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endParaRPr kumimoji="0" sz="2400" b="0" i="0" u="none" strike="noStrike" kern="1200" cap="none" spc="0" normalizeH="0" baseline="0" noProof="0" dirty="0">
              <a:ln>
                <a:noFill/>
              </a:ln>
              <a:solidFill>
                <a:srgbClr val="C00000"/>
              </a:solidFill>
              <a:effectLst/>
              <a:uLnTx/>
              <a:uFillTx/>
              <a:latin typeface="標楷體"/>
              <a:ea typeface="標楷體"/>
              <a:sym typeface="標楷體"/>
            </a:endParaRP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r>
              <a:rPr kumimoji="0" sz="2400" b="0" i="0" u="none" strike="noStrike" kern="1200" cap="none" spc="0" normalizeH="0" baseline="0" noProof="0" dirty="0">
                <a:ln>
                  <a:noFill/>
                </a:ln>
                <a:solidFill>
                  <a:srgbClr val="00B0F0"/>
                </a:solidFill>
                <a:effectLst/>
                <a:uLnTx/>
                <a:uFillTx/>
                <a:latin typeface="標楷體"/>
                <a:ea typeface="標楷體"/>
                <a:sym typeface="標楷體"/>
              </a:rPr>
              <a:t>Bash 是 </a:t>
            </a:r>
            <a:r>
              <a:rPr kumimoji="0" sz="2400" b="0" i="0" u="none" strike="noStrike" kern="1200" cap="none" spc="0" normalizeH="0" baseline="0" noProof="0" dirty="0" smtClean="0">
                <a:ln>
                  <a:noFill/>
                </a:ln>
                <a:solidFill>
                  <a:srgbClr val="00B0F0"/>
                </a:solidFill>
                <a:effectLst/>
                <a:uLnTx/>
                <a:uFillTx/>
                <a:latin typeface="標楷體"/>
                <a:ea typeface="標楷體"/>
                <a:sym typeface="標楷體"/>
              </a:rPr>
              <a:t>Bourne</a:t>
            </a:r>
            <a:r>
              <a:rPr kumimoji="0" lang="zh-TW" altLang="en-US" sz="2400" b="0" i="0" u="none" strike="noStrike" kern="1200" cap="none" spc="0" normalizeH="0" baseline="0" noProof="0" dirty="0">
                <a:ln>
                  <a:noFill/>
                </a:ln>
                <a:solidFill>
                  <a:srgbClr val="FF00FF"/>
                </a:solidFill>
                <a:effectLst/>
                <a:uLnTx/>
                <a:uFillTx/>
                <a:latin typeface="標楷體"/>
                <a:ea typeface="標楷體"/>
                <a:sym typeface="標楷體"/>
              </a:rPr>
              <a:t>伯恩</a:t>
            </a:r>
            <a:r>
              <a:rPr kumimoji="0" sz="2400" b="0" i="0" u="none" strike="noStrike" kern="1200" cap="none" spc="0" normalizeH="0" baseline="0" noProof="0" dirty="0" smtClean="0">
                <a:ln>
                  <a:noFill/>
                </a:ln>
                <a:solidFill>
                  <a:srgbClr val="00B0F0"/>
                </a:solidFill>
                <a:effectLst/>
                <a:uLnTx/>
                <a:uFillTx/>
                <a:latin typeface="標楷體"/>
                <a:ea typeface="標楷體"/>
                <a:sym typeface="標楷體"/>
              </a:rPr>
              <a:t>shell </a:t>
            </a:r>
            <a:r>
              <a:rPr kumimoji="0" sz="2400" b="0" i="0" u="none" strike="noStrike" kern="1200" cap="none" spc="0" normalizeH="0" baseline="0" noProof="0" dirty="0" err="1">
                <a:ln>
                  <a:noFill/>
                </a:ln>
                <a:solidFill>
                  <a:srgbClr val="00B0F0"/>
                </a:solidFill>
                <a:effectLst/>
                <a:uLnTx/>
                <a:uFillTx/>
                <a:latin typeface="標楷體"/>
                <a:ea typeface="標楷體"/>
                <a:sym typeface="標楷體"/>
              </a:rPr>
              <a:t>的後繼相容版本與開放原始碼版本</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，它的名稱來自</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Bourne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shell（sh）的一個雙關語（Bourne</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again / born again）：Bourne-Again Shell。</a:t>
            </a: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r>
              <a:rPr kumimoji="0" sz="2400" b="0" i="0" u="none" strike="noStrike" kern="1200" cap="none" spc="0" normalizeH="0" baseline="0" noProof="0" dirty="0" err="1">
                <a:ln>
                  <a:noFill/>
                </a:ln>
                <a:solidFill>
                  <a:srgbClr val="00B0F0"/>
                </a:solidFill>
                <a:effectLst/>
                <a:uLnTx/>
                <a:uFillTx/>
                <a:latin typeface="標楷體"/>
                <a:ea typeface="標楷體"/>
                <a:sym typeface="標楷體"/>
              </a:rPr>
              <a:t>Bash是一個命令處理器，</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通常執行於文字窗口中，並能執行用戶直接輸入的命令</a:t>
            </a:r>
            <a:r>
              <a:rPr kumimoji="0" sz="2400" b="0" i="0" u="none" strike="noStrike" kern="1200" cap="none" spc="0" normalizeH="0" baseline="0" noProof="0" dirty="0">
                <a:ln>
                  <a:noFill/>
                </a:ln>
                <a:solidFill>
                  <a:srgbClr val="C00000"/>
                </a:solidFill>
                <a:effectLst/>
                <a:uLnTx/>
                <a:uFillTx/>
                <a:latin typeface="標楷體"/>
                <a:ea typeface="標楷體"/>
                <a:sym typeface="標楷體"/>
              </a:rPr>
              <a:t>。</a:t>
            </a: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endParaRPr kumimoji="0" sz="2400" b="0" i="0" u="none" strike="noStrike" kern="1200" cap="none" spc="0" normalizeH="0" baseline="0" noProof="0" dirty="0">
              <a:ln>
                <a:noFill/>
              </a:ln>
              <a:solidFill>
                <a:srgbClr val="C00000"/>
              </a:solidFill>
              <a:effectLst/>
              <a:uLnTx/>
              <a:uFillTx/>
              <a:latin typeface="標楷體"/>
              <a:ea typeface="標楷體"/>
              <a:sym typeface="標楷體"/>
            </a:endParaRP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r>
              <a:rPr kumimoji="0" sz="2400" b="0" i="0" u="none" strike="noStrike" kern="1200" cap="none" spc="0" normalizeH="0" baseline="0" noProof="0" dirty="0">
                <a:ln>
                  <a:noFill/>
                </a:ln>
                <a:solidFill>
                  <a:srgbClr val="C00000"/>
                </a:solidFill>
                <a:effectLst/>
                <a:uLnTx/>
                <a:uFillTx/>
                <a:latin typeface="標楷體"/>
                <a:ea typeface="標楷體"/>
                <a:sym typeface="標楷體"/>
              </a:rPr>
              <a:t>Bash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還能從檔案中讀取命令，這樣的檔案稱為指令碼。和其他</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Unix shell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一樣，它支援檔名替換（萬用字元符合</a:t>
            </a:r>
            <a:r>
              <a:rPr kumimoji="0" sz="2400" b="0" i="0" u="none" strike="noStrike" kern="1200" cap="none" spc="0" normalizeH="0" baseline="0" noProof="0" dirty="0">
                <a:ln>
                  <a:noFill/>
                </a:ln>
                <a:solidFill>
                  <a:srgbClr val="C00000"/>
                </a:solidFill>
                <a:effectLst/>
                <a:uLnTx/>
                <a:uFillTx/>
                <a:latin typeface="標楷體"/>
                <a:ea typeface="標楷體"/>
                <a:sym typeface="標楷體"/>
              </a:rPr>
              <a:t>）、</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5"/>
              </a:rPr>
              <a:t>管道</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、命令替換、變數，以及條件判斷和迴圈遍歷的結構控制語句。包括關鍵字、語法在內的基本特性全部是從</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sh借鑑過來的。其他特性，例如歷史命令，是從</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6"/>
              </a:rPr>
              <a:t>csh</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和</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7"/>
              </a:rPr>
              <a:t>ksh</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借鑑而來。總的來說，Bash</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雖然是一個滿足</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POSIX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規範的</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shell，但有很多擴充</a:t>
            </a:r>
            <a:r>
              <a:rPr kumimoji="0" sz="2400" b="0" i="0" u="none" strike="noStrike" kern="1200" cap="none" spc="0" normalizeH="0" baseline="0" noProof="0" dirty="0">
                <a:ln>
                  <a:noFill/>
                </a:ln>
                <a:solidFill>
                  <a:srgbClr val="C00000"/>
                </a:solidFill>
                <a:effectLst/>
                <a:uLnTx/>
                <a:uFillTx/>
                <a:latin typeface="標楷體"/>
                <a:ea typeface="標楷體"/>
                <a:sym typeface="標楷體"/>
              </a:rPr>
              <a:t>。</a:t>
            </a:r>
          </a:p>
        </p:txBody>
      </p:sp>
    </p:spTree>
    <p:extLst>
      <p:ext uri="{BB962C8B-B14F-4D97-AF65-F5344CB8AC3E}">
        <p14:creationId xmlns:p14="http://schemas.microsoft.com/office/powerpoint/2010/main" val="496211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solidFill>
                  <a:srgbClr val="FF00FF"/>
                </a:solidFill>
              </a:rPr>
              <a:t>For</a:t>
            </a:r>
            <a:r>
              <a:rPr lang="en-US" altLang="zh-TW"/>
              <a:t>  </a:t>
            </a:r>
            <a:r>
              <a:rPr lang="zh-TW" altLang="en-US"/>
              <a:t>變數</a:t>
            </a:r>
            <a:r>
              <a:rPr lang="en-US" altLang="zh-TW">
                <a:solidFill>
                  <a:srgbClr val="FF00FF"/>
                </a:solidFill>
              </a:rPr>
              <a:t> in</a:t>
            </a:r>
            <a:r>
              <a:rPr lang="zh-TW" altLang="en-US">
                <a:solidFill>
                  <a:srgbClr val="FF00FF"/>
                </a:solidFill>
              </a:rPr>
              <a:t> </a:t>
            </a:r>
            <a:r>
              <a:rPr lang="zh-TW" altLang="en-US"/>
              <a:t>變數清單</a:t>
            </a:r>
            <a:r>
              <a:rPr lang="en-US" altLang="zh-TW"/>
              <a:t>(</a:t>
            </a:r>
            <a:r>
              <a:rPr lang="zh-TW" altLang="en-US"/>
              <a:t>非數字的類型</a:t>
            </a:r>
            <a:r>
              <a:rPr lang="en-US" altLang="zh-TW"/>
              <a:t>)</a:t>
            </a:r>
            <a:endParaRPr lang="zh-TW" altLang="en-US"/>
          </a:p>
        </p:txBody>
      </p:sp>
      <p:sp>
        <p:nvSpPr>
          <p:cNvPr id="3" name="文字方塊 2"/>
          <p:cNvSpPr txBox="1"/>
          <p:nvPr/>
        </p:nvSpPr>
        <p:spPr>
          <a:xfrm>
            <a:off x="636589" y="1829329"/>
            <a:ext cx="10918821" cy="4131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hangingPunct="1"/>
            <a:r>
              <a:rPr lang="en-US" altLang="zh-TW" sz="4400" kern="1200" dirty="0">
                <a:solidFill>
                  <a:srgbClr val="FF00FF"/>
                </a:solidFill>
                <a:latin typeface="Calibri" panose="020F0502020204030204"/>
                <a:ea typeface="新細明體" panose="02020500000000000000" pitchFamily="18" charset="-120"/>
              </a:rPr>
              <a:t>for </a:t>
            </a:r>
            <a:r>
              <a:rPr lang="en-US" altLang="zh-TW" sz="4400" kern="1200" dirty="0">
                <a:solidFill>
                  <a:prstClr val="black"/>
                </a:solidFill>
                <a:latin typeface="Calibri" panose="020F0502020204030204"/>
                <a:ea typeface="新細明體" panose="02020500000000000000" pitchFamily="18" charset="-120"/>
              </a:rPr>
              <a:t>variable </a:t>
            </a:r>
            <a:r>
              <a:rPr lang="en-US" altLang="zh-TW" sz="4400" kern="1200" dirty="0">
                <a:solidFill>
                  <a:srgbClr val="FF00FF"/>
                </a:solidFill>
                <a:latin typeface="Calibri" panose="020F0502020204030204"/>
                <a:ea typeface="新細明體" panose="02020500000000000000" pitchFamily="18" charset="-120"/>
              </a:rPr>
              <a:t>in</a:t>
            </a:r>
            <a:r>
              <a:rPr lang="en-US" altLang="zh-TW" sz="4400" kern="1200" dirty="0">
                <a:solidFill>
                  <a:prstClr val="black"/>
                </a:solidFill>
                <a:latin typeface="Calibri" panose="020F0502020204030204"/>
                <a:ea typeface="新細明體" panose="02020500000000000000" pitchFamily="18" charset="-120"/>
              </a:rPr>
              <a:t> variable1 variable2 .....</a:t>
            </a:r>
          </a:p>
          <a:p>
            <a:pPr defTabSz="685800" hangingPunct="1"/>
            <a:r>
              <a:rPr lang="zh-TW" altLang="en-US" sz="4400" kern="1200" dirty="0">
                <a:solidFill>
                  <a:prstClr val="black"/>
                </a:solidFill>
                <a:latin typeface="Calibri" panose="020F0502020204030204"/>
                <a:ea typeface="新細明體" panose="02020500000000000000" pitchFamily="18" charset="-120"/>
              </a:rPr>
              <a:t>這一種格式是以</a:t>
            </a:r>
            <a:r>
              <a:rPr lang="zh-TW" altLang="en-US" sz="4400" kern="1200" dirty="0">
                <a:solidFill>
                  <a:srgbClr val="FF0000"/>
                </a:solidFill>
                <a:latin typeface="Calibri" panose="020F0502020204030204"/>
                <a:ea typeface="新細明體" panose="02020500000000000000" pitchFamily="18" charset="-120"/>
              </a:rPr>
              <a:t>空白鍵</a:t>
            </a:r>
            <a:r>
              <a:rPr lang="zh-TW" altLang="en-US" sz="4400" kern="1200" dirty="0">
                <a:solidFill>
                  <a:prstClr val="black"/>
                </a:solidFill>
                <a:latin typeface="Calibri" panose="020F0502020204030204"/>
                <a:ea typeface="新細明體" panose="02020500000000000000" pitchFamily="18" charset="-120"/>
              </a:rPr>
              <a:t>當作 變數的</a:t>
            </a:r>
            <a:r>
              <a:rPr lang="zh-TW" altLang="en-US" sz="4400" kern="1200">
                <a:solidFill>
                  <a:prstClr val="black"/>
                </a:solidFill>
                <a:latin typeface="Calibri" panose="020F0502020204030204"/>
                <a:ea typeface="新細明體" panose="02020500000000000000" pitchFamily="18" charset="-120"/>
              </a:rPr>
              <a:t>選擇</a:t>
            </a:r>
            <a:r>
              <a:rPr lang="zh-TW" altLang="en-US" sz="4400" kern="1200" smtClean="0">
                <a:solidFill>
                  <a:prstClr val="black"/>
                </a:solidFill>
                <a:latin typeface="Calibri" panose="020F0502020204030204"/>
                <a:ea typeface="新細明體" panose="02020500000000000000" pitchFamily="18" charset="-120"/>
              </a:rPr>
              <a:t>項目</a:t>
            </a:r>
            <a:endParaRPr lang="en-US" altLang="zh-TW" sz="4400" kern="1200" smtClean="0">
              <a:solidFill>
                <a:prstClr val="black"/>
              </a:solidFill>
              <a:latin typeface="Calibri" panose="020F0502020204030204"/>
              <a:ea typeface="新細明體" panose="02020500000000000000" pitchFamily="18" charset="-120"/>
            </a:endParaRPr>
          </a:p>
          <a:p>
            <a:pPr defTabSz="685800" hangingPunct="1"/>
            <a:endParaRPr lang="en-US" altLang="zh-TW" sz="4400">
              <a:solidFill>
                <a:prstClr val="black"/>
              </a:solidFill>
              <a:latin typeface="Calibri" panose="020F0502020204030204"/>
              <a:ea typeface="新細明體" panose="02020500000000000000" pitchFamily="18" charset="-120"/>
            </a:endParaRPr>
          </a:p>
          <a:p>
            <a:pPr defTabSz="685800" hangingPunct="1"/>
            <a:r>
              <a:rPr lang="en-US" altLang="zh-TW" sz="4400">
                <a:solidFill>
                  <a:prstClr val="black"/>
                </a:solidFill>
                <a:latin typeface="Calibri" panose="020F0502020204030204"/>
                <a:ea typeface="新細明體" panose="02020500000000000000" pitchFamily="18" charset="-120"/>
              </a:rPr>
              <a:t>d</a:t>
            </a:r>
            <a:r>
              <a:rPr lang="en-US" altLang="zh-TW" sz="4400" kern="1200" smtClean="0">
                <a:solidFill>
                  <a:prstClr val="black"/>
                </a:solidFill>
                <a:latin typeface="Calibri" panose="020F0502020204030204"/>
                <a:ea typeface="新細明體" panose="02020500000000000000" pitchFamily="18" charset="-120"/>
              </a:rPr>
              <a:t>o</a:t>
            </a:r>
          </a:p>
          <a:p>
            <a:pPr defTabSz="685800" hangingPunct="1"/>
            <a:endParaRPr lang="en-US" altLang="zh-TW" sz="4400">
              <a:solidFill>
                <a:prstClr val="black"/>
              </a:solidFill>
              <a:latin typeface="Calibri" panose="020F0502020204030204"/>
              <a:ea typeface="新細明體" panose="02020500000000000000" pitchFamily="18" charset="-120"/>
            </a:endParaRPr>
          </a:p>
          <a:p>
            <a:pPr defTabSz="685800" hangingPunct="1"/>
            <a:r>
              <a:rPr lang="en-US" altLang="zh-TW" sz="4400" kern="1200" smtClean="0">
                <a:solidFill>
                  <a:prstClr val="black"/>
                </a:solidFill>
                <a:latin typeface="Calibri" panose="020F0502020204030204"/>
                <a:ea typeface="新細明體" panose="02020500000000000000" pitchFamily="18" charset="-120"/>
              </a:rPr>
              <a:t>done</a:t>
            </a:r>
            <a:endParaRPr lang="zh-TW" altLang="en-US" sz="4400" kern="1200" dirty="0">
              <a:latin typeface="Calibri" panose="020F0502020204030204"/>
              <a:ea typeface="新細明體" panose="02020500000000000000" pitchFamily="18" charset="-120"/>
            </a:endParaRPr>
          </a:p>
        </p:txBody>
      </p:sp>
    </p:spTree>
    <p:extLst>
      <p:ext uri="{BB962C8B-B14F-4D97-AF65-F5344CB8AC3E}">
        <p14:creationId xmlns:p14="http://schemas.microsoft.com/office/powerpoint/2010/main" val="1878460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nn-NO" altLang="zh-TW" b="1"/>
              <a:t>for var in $(seq minimum maximum)</a:t>
            </a:r>
            <a:endParaRPr lang="zh-TW" altLang="en-US"/>
          </a:p>
        </p:txBody>
      </p:sp>
      <p:sp>
        <p:nvSpPr>
          <p:cNvPr id="3" name="文字方塊 2"/>
          <p:cNvSpPr txBox="1"/>
          <p:nvPr/>
        </p:nvSpPr>
        <p:spPr>
          <a:xfrm>
            <a:off x="1826113" y="2332892"/>
            <a:ext cx="8539774" cy="3477875"/>
          </a:xfrm>
          <a:prstGeom prst="rect">
            <a:avLst/>
          </a:prstGeom>
          <a:noFill/>
        </p:spPr>
        <p:txBody>
          <a:bodyPr wrap="none" rtlCol="0">
            <a:spAutoFit/>
          </a:bodyPr>
          <a:lstStyle/>
          <a:p>
            <a:r>
              <a:rPr lang="en-US" altLang="zh-TW" sz="4400"/>
              <a:t>for var in $(seq minimum maximum)</a:t>
            </a:r>
          </a:p>
          <a:p>
            <a:r>
              <a:rPr lang="en-US" altLang="zh-TW" sz="4400"/>
              <a:t>do</a:t>
            </a:r>
          </a:p>
          <a:p>
            <a:r>
              <a:rPr lang="en-US" altLang="zh-TW" sz="4400"/>
              <a:t>     statements</a:t>
            </a:r>
          </a:p>
          <a:p>
            <a:r>
              <a:rPr lang="en-US" altLang="zh-TW" sz="4400"/>
              <a:t>done</a:t>
            </a:r>
            <a:endParaRPr lang="zh-TW" altLang="en-US" sz="4400"/>
          </a:p>
          <a:p>
            <a:endParaRPr lang="zh-TW" altLang="en-US" sz="4400"/>
          </a:p>
        </p:txBody>
      </p:sp>
    </p:spTree>
    <p:extLst>
      <p:ext uri="{BB962C8B-B14F-4D97-AF65-F5344CB8AC3E}">
        <p14:creationId xmlns:p14="http://schemas.microsoft.com/office/powerpoint/2010/main" val="3505826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6108" y="365125"/>
            <a:ext cx="10515600" cy="1325563"/>
          </a:xfrm>
        </p:spPr>
        <p:txBody>
          <a:bodyPr>
            <a:normAutofit/>
          </a:bodyPr>
          <a:lstStyle/>
          <a:p>
            <a:r>
              <a:rPr lang="zh-TW" altLang="en-US" sz="5400" b="1">
                <a:solidFill>
                  <a:srgbClr val="CC00FF"/>
                </a:solidFill>
              </a:rPr>
              <a:t>整理</a:t>
            </a:r>
            <a:r>
              <a:rPr lang="zh-TW" altLang="en-US" sz="5400" b="1"/>
              <a:t>：</a:t>
            </a:r>
            <a:r>
              <a:rPr lang="en-US" altLang="zh-TW" sz="5400" b="1"/>
              <a:t>Loop 10</a:t>
            </a:r>
            <a:r>
              <a:rPr lang="zh-TW" altLang="en-US" sz="5400" b="1"/>
              <a:t>次</a:t>
            </a:r>
            <a:endParaRPr lang="zh-TW" altLang="en-US" sz="5400"/>
          </a:p>
        </p:txBody>
      </p:sp>
      <p:sp>
        <p:nvSpPr>
          <p:cNvPr id="3" name="文字方塊 2"/>
          <p:cNvSpPr txBox="1"/>
          <p:nvPr/>
        </p:nvSpPr>
        <p:spPr>
          <a:xfrm>
            <a:off x="2180492" y="1690688"/>
            <a:ext cx="6941196" cy="4524315"/>
          </a:xfrm>
          <a:prstGeom prst="rect">
            <a:avLst/>
          </a:prstGeom>
          <a:noFill/>
        </p:spPr>
        <p:txBody>
          <a:bodyPr wrap="none" rtlCol="0">
            <a:spAutoFit/>
          </a:bodyPr>
          <a:lstStyle/>
          <a:p>
            <a:r>
              <a:rPr lang="en-US" altLang="zh-TW" sz="4800"/>
              <a:t>for ip in </a:t>
            </a:r>
            <a:r>
              <a:rPr lang="en-US" altLang="zh-TW" sz="4800">
                <a:solidFill>
                  <a:srgbClr val="FF0000"/>
                </a:solidFill>
              </a:rPr>
              <a:t>1 2 3 4 5 6 7 8 9 10</a:t>
            </a:r>
          </a:p>
          <a:p>
            <a:r>
              <a:rPr lang="en-US" altLang="zh-TW" sz="4800"/>
              <a:t>for ip in </a:t>
            </a:r>
            <a:r>
              <a:rPr lang="en-US" altLang="zh-TW" sz="4800">
                <a:solidFill>
                  <a:srgbClr val="FF0000"/>
                </a:solidFill>
              </a:rPr>
              <a:t>$(seq 1 10)</a:t>
            </a:r>
          </a:p>
          <a:p>
            <a:r>
              <a:rPr lang="en-US" altLang="zh-TW" sz="4800"/>
              <a:t>for ip in </a:t>
            </a:r>
            <a:r>
              <a:rPr lang="en-US" altLang="zh-TW" sz="4800">
                <a:solidFill>
                  <a:srgbClr val="FF0000"/>
                </a:solidFill>
              </a:rPr>
              <a:t>{1..10}</a:t>
            </a:r>
          </a:p>
          <a:p>
            <a:r>
              <a:rPr lang="en-US" altLang="zh-TW" sz="4800"/>
              <a:t>for ip in </a:t>
            </a:r>
            <a:r>
              <a:rPr lang="en-US" altLang="zh-TW" sz="4800">
                <a:solidFill>
                  <a:srgbClr val="FF0000"/>
                </a:solidFill>
              </a:rPr>
              <a:t>{1..10..1}</a:t>
            </a:r>
          </a:p>
          <a:p>
            <a:r>
              <a:rPr lang="en-US" altLang="zh-TW" sz="4800"/>
              <a:t>for ((ip=1;ip&lt;=10;</a:t>
            </a:r>
            <a:r>
              <a:rPr lang="en-US" altLang="zh-TW" sz="4800">
                <a:solidFill>
                  <a:srgbClr val="FF0000"/>
                </a:solidFill>
              </a:rPr>
              <a:t>ip=ip+1</a:t>
            </a:r>
            <a:r>
              <a:rPr lang="en-US" altLang="zh-TW" sz="4800"/>
              <a:t>))</a:t>
            </a:r>
          </a:p>
          <a:p>
            <a:r>
              <a:rPr lang="en-US" altLang="zh-TW" sz="4800"/>
              <a:t>for ((ip=1;ip&lt;=10;</a:t>
            </a:r>
            <a:r>
              <a:rPr lang="en-US" altLang="zh-TW" sz="4800">
                <a:solidFill>
                  <a:srgbClr val="FF0000"/>
                </a:solidFill>
              </a:rPr>
              <a:t>ip</a:t>
            </a:r>
            <a:r>
              <a:rPr lang="en-US" altLang="zh-TW" sz="4800" smtClean="0">
                <a:solidFill>
                  <a:srgbClr val="FF0000"/>
                </a:solidFill>
              </a:rPr>
              <a:t>++</a:t>
            </a:r>
            <a:r>
              <a:rPr lang="en-US" altLang="zh-TW" sz="4800" smtClean="0"/>
              <a:t>))</a:t>
            </a:r>
            <a:endParaRPr lang="en-US" altLang="zh-TW" sz="4800"/>
          </a:p>
        </p:txBody>
      </p:sp>
    </p:spTree>
    <p:extLst>
      <p:ext uri="{BB962C8B-B14F-4D97-AF65-F5344CB8AC3E}">
        <p14:creationId xmlns:p14="http://schemas.microsoft.com/office/powerpoint/2010/main" val="1496000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17648" y="158964"/>
            <a:ext cx="7886700" cy="547522"/>
          </a:xfrm>
        </p:spPr>
        <p:txBody>
          <a:bodyPr>
            <a:normAutofit fontScale="90000"/>
          </a:bodyPr>
          <a:lstStyle/>
          <a:p>
            <a:pPr algn="ctr"/>
            <a:r>
              <a:rPr lang="en-US" altLang="zh-TW" dirty="0" smtClean="0">
                <a:solidFill>
                  <a:srgbClr val="000088"/>
                </a:solidFill>
                <a:latin typeface="Times New Roman" panose="02020603050405020304" pitchFamily="18" charset="0"/>
              </a:rPr>
              <a:t>$ ? </a:t>
            </a:r>
            <a:endParaRPr lang="zh-TW" altLang="en-US" dirty="0"/>
          </a:p>
        </p:txBody>
      </p:sp>
      <p:sp>
        <p:nvSpPr>
          <p:cNvPr id="3" name="內容版面配置區 2"/>
          <p:cNvSpPr>
            <a:spLocks noGrp="1"/>
          </p:cNvSpPr>
          <p:nvPr>
            <p:ph idx="1"/>
          </p:nvPr>
        </p:nvSpPr>
        <p:spPr>
          <a:xfrm>
            <a:off x="434982" y="987840"/>
            <a:ext cx="11852031" cy="5870160"/>
          </a:xfrm>
        </p:spPr>
        <p:txBody>
          <a:bodyPr>
            <a:noAutofit/>
          </a:bodyPr>
          <a:lstStyle/>
          <a:p>
            <a:r>
              <a:rPr lang="en-US" altLang="zh-TW" sz="2800" dirty="0">
                <a:solidFill>
                  <a:srgbClr val="000088"/>
                </a:solidFill>
                <a:latin typeface="Times New Roman" panose="02020603050405020304" pitchFamily="18" charset="0"/>
              </a:rPr>
              <a:t>$</a:t>
            </a:r>
            <a:r>
              <a:rPr lang="zh-TW" altLang="en-US" sz="2800" dirty="0">
                <a:solidFill>
                  <a:srgbClr val="000088"/>
                </a:solidFill>
                <a:latin typeface="Times New Roman" panose="02020603050405020304" pitchFamily="18" charset="0"/>
              </a:rPr>
              <a:t>：</a:t>
            </a:r>
            <a:r>
              <a:rPr lang="en-US" altLang="zh-TW" sz="2800" dirty="0">
                <a:solidFill>
                  <a:srgbClr val="000088"/>
                </a:solidFill>
                <a:latin typeface="Times New Roman" panose="02020603050405020304" pitchFamily="18" charset="0"/>
              </a:rPr>
              <a:t>(</a:t>
            </a:r>
            <a:r>
              <a:rPr lang="zh-TW" altLang="en-US" sz="2800" dirty="0">
                <a:solidFill>
                  <a:srgbClr val="000088"/>
                </a:solidFill>
                <a:latin typeface="Times New Roman" panose="02020603050405020304" pitchFamily="18" charset="0"/>
              </a:rPr>
              <a:t>關於本 </a:t>
            </a:r>
            <a:r>
              <a:rPr lang="en-US" altLang="zh-TW" sz="2800" dirty="0">
                <a:solidFill>
                  <a:srgbClr val="000088"/>
                </a:solidFill>
                <a:latin typeface="Times New Roman" panose="02020603050405020304" pitchFamily="18" charset="0"/>
              </a:rPr>
              <a:t>shell </a:t>
            </a:r>
            <a:r>
              <a:rPr lang="zh-TW" altLang="en-US" sz="2800" dirty="0">
                <a:solidFill>
                  <a:srgbClr val="000088"/>
                </a:solidFill>
                <a:latin typeface="Times New Roman" panose="02020603050405020304" pitchFamily="18" charset="0"/>
              </a:rPr>
              <a:t>的 </a:t>
            </a:r>
            <a:r>
              <a:rPr lang="en-US" altLang="zh-TW" sz="2800" dirty="0">
                <a:solidFill>
                  <a:srgbClr val="000088"/>
                </a:solidFill>
                <a:latin typeface="Times New Roman" panose="02020603050405020304" pitchFamily="18" charset="0"/>
              </a:rPr>
              <a:t>PID)</a:t>
            </a:r>
          </a:p>
          <a:p>
            <a:r>
              <a:rPr lang="zh-TW" altLang="en-US" sz="2800" dirty="0">
                <a:solidFill>
                  <a:srgbClr val="252525"/>
                </a:solidFill>
                <a:latin typeface="Times New Roman" panose="02020603050405020304" pitchFamily="18" charset="0"/>
              </a:rPr>
              <a:t>錢字號本身也是個變數喔</a:t>
            </a:r>
            <a:r>
              <a:rPr lang="zh-TW" altLang="en-US" sz="2800" dirty="0" smtClean="0">
                <a:solidFill>
                  <a:srgbClr val="252525"/>
                </a:solidFill>
                <a:latin typeface="Times New Roman" panose="02020603050405020304" pitchFamily="18" charset="0"/>
              </a:rPr>
              <a:t>！代表</a:t>
            </a:r>
            <a:r>
              <a:rPr lang="zh-TW" altLang="en-US" sz="2800" dirty="0">
                <a:solidFill>
                  <a:srgbClr val="252525"/>
                </a:solidFill>
                <a:latin typeface="Times New Roman" panose="02020603050405020304" pitchFamily="18" charset="0"/>
              </a:rPr>
              <a:t>的是</a:t>
            </a:r>
            <a:r>
              <a:rPr lang="en-US" altLang="zh-TW" sz="2800" dirty="0">
                <a:solidFill>
                  <a:srgbClr val="252525"/>
                </a:solidFill>
                <a:latin typeface="Times New Roman" panose="02020603050405020304" pitchFamily="18" charset="0"/>
              </a:rPr>
              <a:t>『</a:t>
            </a:r>
            <a:r>
              <a:rPr lang="zh-TW" altLang="en-US" sz="2800" dirty="0">
                <a:solidFill>
                  <a:srgbClr val="252525"/>
                </a:solidFill>
                <a:latin typeface="Times New Roman" panose="02020603050405020304" pitchFamily="18" charset="0"/>
              </a:rPr>
              <a:t>目前這個 </a:t>
            </a:r>
            <a:r>
              <a:rPr lang="en-US" altLang="zh-TW" sz="2800" dirty="0">
                <a:solidFill>
                  <a:srgbClr val="252525"/>
                </a:solidFill>
                <a:latin typeface="Times New Roman" panose="02020603050405020304" pitchFamily="18" charset="0"/>
              </a:rPr>
              <a:t>Shell </a:t>
            </a:r>
            <a:r>
              <a:rPr lang="zh-TW" altLang="en-US" sz="2800" dirty="0">
                <a:solidFill>
                  <a:srgbClr val="252525"/>
                </a:solidFill>
                <a:latin typeface="Times New Roman" panose="02020603050405020304" pitchFamily="18" charset="0"/>
              </a:rPr>
              <a:t>的執行緒代號</a:t>
            </a:r>
            <a:r>
              <a:rPr lang="en-US" altLang="zh-TW" sz="2800" dirty="0">
                <a:solidFill>
                  <a:srgbClr val="252525"/>
                </a:solidFill>
                <a:latin typeface="Times New Roman" panose="02020603050405020304" pitchFamily="18" charset="0"/>
              </a:rPr>
              <a:t>』</a:t>
            </a:r>
            <a:r>
              <a:rPr lang="zh-TW" altLang="en-US" sz="2800" dirty="0">
                <a:solidFill>
                  <a:srgbClr val="252525"/>
                </a:solidFill>
                <a:latin typeface="Times New Roman" panose="02020603050405020304" pitchFamily="18" charset="0"/>
              </a:rPr>
              <a:t>，亦即是所謂的 </a:t>
            </a:r>
            <a:r>
              <a:rPr lang="en-US" altLang="zh-TW" sz="2800" dirty="0">
                <a:solidFill>
                  <a:srgbClr val="252525"/>
                </a:solidFill>
                <a:latin typeface="Times New Roman" panose="02020603050405020304" pitchFamily="18" charset="0"/>
              </a:rPr>
              <a:t>PID (Process ID)</a:t>
            </a:r>
            <a:r>
              <a:rPr lang="zh-TW" altLang="en-US" sz="2800" dirty="0">
                <a:solidFill>
                  <a:srgbClr val="252525"/>
                </a:solidFill>
                <a:latin typeface="Times New Roman" panose="02020603050405020304" pitchFamily="18" charset="0"/>
              </a:rPr>
              <a:t>。 </a:t>
            </a:r>
            <a:endParaRPr lang="en-US" altLang="zh-TW" sz="2800" dirty="0" smtClean="0">
              <a:solidFill>
                <a:srgbClr val="252525"/>
              </a:solidFill>
              <a:latin typeface="Times New Roman" panose="02020603050405020304" pitchFamily="18" charset="0"/>
            </a:endParaRPr>
          </a:p>
          <a:p>
            <a:r>
              <a:rPr lang="zh-TW" altLang="en-US" sz="2800" dirty="0" smtClean="0">
                <a:solidFill>
                  <a:srgbClr val="252525"/>
                </a:solidFill>
                <a:latin typeface="Times New Roman" panose="02020603050405020304" pitchFamily="18" charset="0"/>
              </a:rPr>
              <a:t>想要</a:t>
            </a:r>
            <a:r>
              <a:rPr lang="zh-TW" altLang="en-US" sz="2800" dirty="0">
                <a:solidFill>
                  <a:srgbClr val="252525"/>
                </a:solidFill>
                <a:latin typeface="Times New Roman" panose="02020603050405020304" pitchFamily="18" charset="0"/>
              </a:rPr>
              <a:t>知道我們的 </a:t>
            </a:r>
            <a:r>
              <a:rPr lang="en-US" altLang="zh-TW" sz="2800" dirty="0">
                <a:solidFill>
                  <a:srgbClr val="252525"/>
                </a:solidFill>
                <a:latin typeface="Times New Roman" panose="02020603050405020304" pitchFamily="18" charset="0"/>
              </a:rPr>
              <a:t>shell </a:t>
            </a:r>
            <a:r>
              <a:rPr lang="zh-TW" altLang="en-US" sz="2800" dirty="0">
                <a:solidFill>
                  <a:srgbClr val="252525"/>
                </a:solidFill>
                <a:latin typeface="Times New Roman" panose="02020603050405020304" pitchFamily="18" charset="0"/>
              </a:rPr>
              <a:t>的 </a:t>
            </a:r>
            <a:r>
              <a:rPr lang="en-US" altLang="zh-TW" sz="2800" dirty="0">
                <a:solidFill>
                  <a:srgbClr val="252525"/>
                </a:solidFill>
                <a:latin typeface="Times New Roman" panose="02020603050405020304" pitchFamily="18" charset="0"/>
              </a:rPr>
              <a:t>PID </a:t>
            </a:r>
            <a:r>
              <a:rPr lang="zh-TW" altLang="en-US" sz="2800" dirty="0">
                <a:solidFill>
                  <a:srgbClr val="252525"/>
                </a:solidFill>
                <a:latin typeface="Times New Roman" panose="02020603050405020304" pitchFamily="18" charset="0"/>
              </a:rPr>
              <a:t>，就可以用：</a:t>
            </a:r>
            <a:r>
              <a:rPr lang="en-US" altLang="zh-TW" sz="2800" dirty="0">
                <a:solidFill>
                  <a:srgbClr val="252525"/>
                </a:solidFill>
                <a:latin typeface="Times New Roman" panose="02020603050405020304" pitchFamily="18" charset="0"/>
              </a:rPr>
              <a:t>『 echo $$ 』</a:t>
            </a:r>
            <a:r>
              <a:rPr lang="zh-TW" altLang="en-US" sz="2800" dirty="0">
                <a:solidFill>
                  <a:srgbClr val="252525"/>
                </a:solidFill>
                <a:latin typeface="Times New Roman" panose="02020603050405020304" pitchFamily="18" charset="0"/>
              </a:rPr>
              <a:t>即可！出現的數字就是你的 </a:t>
            </a:r>
            <a:r>
              <a:rPr lang="en-US" altLang="zh-TW" sz="2800" dirty="0">
                <a:solidFill>
                  <a:srgbClr val="252525"/>
                </a:solidFill>
                <a:latin typeface="Times New Roman" panose="02020603050405020304" pitchFamily="18" charset="0"/>
              </a:rPr>
              <a:t>PID </a:t>
            </a:r>
            <a:r>
              <a:rPr lang="zh-TW" altLang="en-US" sz="2800" dirty="0">
                <a:solidFill>
                  <a:srgbClr val="252525"/>
                </a:solidFill>
                <a:latin typeface="Times New Roman" panose="02020603050405020304" pitchFamily="18" charset="0"/>
              </a:rPr>
              <a:t>號碼。</a:t>
            </a:r>
          </a:p>
          <a:p>
            <a:r>
              <a:rPr lang="en-US" altLang="zh-TW" sz="2800" dirty="0">
                <a:solidFill>
                  <a:srgbClr val="000088"/>
                </a:solidFill>
                <a:latin typeface="Times New Roman" panose="02020603050405020304" pitchFamily="18" charset="0"/>
              </a:rPr>
              <a:t>?</a:t>
            </a:r>
            <a:r>
              <a:rPr lang="zh-TW" altLang="en-US" sz="2800" dirty="0">
                <a:solidFill>
                  <a:srgbClr val="000088"/>
                </a:solidFill>
                <a:latin typeface="Times New Roman" panose="02020603050405020304" pitchFamily="18" charset="0"/>
              </a:rPr>
              <a:t>：</a:t>
            </a:r>
            <a:r>
              <a:rPr lang="en-US" altLang="zh-TW" sz="2800" dirty="0">
                <a:solidFill>
                  <a:srgbClr val="000088"/>
                </a:solidFill>
                <a:latin typeface="Times New Roman" panose="02020603050405020304" pitchFamily="18" charset="0"/>
              </a:rPr>
              <a:t>(</a:t>
            </a:r>
            <a:r>
              <a:rPr lang="zh-TW" altLang="en-US" sz="2800" dirty="0">
                <a:solidFill>
                  <a:srgbClr val="000088"/>
                </a:solidFill>
                <a:latin typeface="Times New Roman" panose="02020603050405020304" pitchFamily="18" charset="0"/>
              </a:rPr>
              <a:t>關於上個執行指令的回傳值</a:t>
            </a:r>
            <a:r>
              <a:rPr lang="en-US" altLang="zh-TW" sz="2800" dirty="0">
                <a:solidFill>
                  <a:srgbClr val="000088"/>
                </a:solidFill>
                <a:latin typeface="Times New Roman" panose="02020603050405020304" pitchFamily="18" charset="0"/>
              </a:rPr>
              <a:t>)</a:t>
            </a:r>
          </a:p>
          <a:p>
            <a:r>
              <a:rPr lang="zh-TW" altLang="en-US" sz="2800" dirty="0" smtClean="0">
                <a:solidFill>
                  <a:srgbClr val="252525"/>
                </a:solidFill>
                <a:latin typeface="Times New Roman" panose="02020603050405020304" pitchFamily="18" charset="0"/>
              </a:rPr>
              <a:t>問號</a:t>
            </a:r>
            <a:r>
              <a:rPr lang="zh-TW" altLang="en-US" sz="2800" dirty="0">
                <a:solidFill>
                  <a:srgbClr val="252525"/>
                </a:solidFill>
                <a:latin typeface="Times New Roman" panose="02020603050405020304" pitchFamily="18" charset="0"/>
              </a:rPr>
              <a:t>也是一個特殊的變數</a:t>
            </a:r>
            <a:r>
              <a:rPr lang="zh-TW" altLang="en-US" sz="2800" dirty="0" smtClean="0">
                <a:solidFill>
                  <a:srgbClr val="252525"/>
                </a:solidFill>
                <a:latin typeface="Times New Roman" panose="02020603050405020304" pitchFamily="18" charset="0"/>
              </a:rPr>
              <a:t>？在 </a:t>
            </a:r>
            <a:r>
              <a:rPr lang="en-US" altLang="zh-TW" sz="2800" dirty="0">
                <a:solidFill>
                  <a:srgbClr val="252525"/>
                </a:solidFill>
                <a:latin typeface="Times New Roman" panose="02020603050405020304" pitchFamily="18" charset="0"/>
              </a:rPr>
              <a:t>bash </a:t>
            </a:r>
            <a:r>
              <a:rPr lang="zh-TW" altLang="en-US" sz="2800" dirty="0">
                <a:solidFill>
                  <a:srgbClr val="252525"/>
                </a:solidFill>
                <a:latin typeface="Times New Roman" panose="02020603050405020304" pitchFamily="18" charset="0"/>
              </a:rPr>
              <a:t>裡面這個變數可重要的很</a:t>
            </a:r>
            <a:r>
              <a:rPr lang="zh-TW" altLang="en-US" sz="2800" dirty="0" smtClean="0">
                <a:solidFill>
                  <a:srgbClr val="252525"/>
                </a:solidFill>
                <a:latin typeface="Times New Roman" panose="02020603050405020304" pitchFamily="18" charset="0"/>
              </a:rPr>
              <a:t>！</a:t>
            </a:r>
            <a:endParaRPr lang="en-US" altLang="zh-TW" sz="2800" dirty="0" smtClean="0">
              <a:solidFill>
                <a:srgbClr val="252525"/>
              </a:solidFill>
              <a:latin typeface="Times New Roman" panose="02020603050405020304" pitchFamily="18" charset="0"/>
            </a:endParaRPr>
          </a:p>
          <a:p>
            <a:r>
              <a:rPr lang="zh-TW" altLang="en-US" sz="2800" dirty="0" smtClean="0">
                <a:solidFill>
                  <a:srgbClr val="252525"/>
                </a:solidFill>
                <a:latin typeface="Times New Roman" panose="02020603050405020304" pitchFamily="18" charset="0"/>
              </a:rPr>
              <a:t> </a:t>
            </a:r>
            <a:r>
              <a:rPr lang="zh-TW" altLang="en-US" sz="2800" dirty="0">
                <a:solidFill>
                  <a:srgbClr val="252525"/>
                </a:solidFill>
                <a:latin typeface="Times New Roman" panose="02020603050405020304" pitchFamily="18" charset="0"/>
              </a:rPr>
              <a:t>這個變數是：</a:t>
            </a:r>
            <a:r>
              <a:rPr lang="en-US" altLang="zh-TW" sz="2800" dirty="0">
                <a:solidFill>
                  <a:srgbClr val="252525"/>
                </a:solidFill>
                <a:latin typeface="Times New Roman" panose="02020603050405020304" pitchFamily="18" charset="0"/>
              </a:rPr>
              <a:t>『</a:t>
            </a:r>
            <a:r>
              <a:rPr lang="zh-TW" altLang="en-US" sz="2800" dirty="0">
                <a:solidFill>
                  <a:srgbClr val="000088"/>
                </a:solidFill>
                <a:latin typeface="Times New Roman" panose="02020603050405020304" pitchFamily="18" charset="0"/>
              </a:rPr>
              <a:t>上一個執行的指令所回傳的值</a:t>
            </a:r>
            <a:r>
              <a:rPr lang="en-US" altLang="zh-TW" sz="2800" dirty="0">
                <a:solidFill>
                  <a:srgbClr val="252525"/>
                </a:solidFill>
                <a:latin typeface="Times New Roman" panose="02020603050405020304" pitchFamily="18" charset="0"/>
              </a:rPr>
              <a:t>』</a:t>
            </a:r>
            <a:r>
              <a:rPr lang="zh-TW" altLang="en-US" sz="2800" dirty="0">
                <a:solidFill>
                  <a:srgbClr val="252525"/>
                </a:solidFill>
                <a:latin typeface="Times New Roman" panose="02020603050405020304" pitchFamily="18" charset="0"/>
              </a:rPr>
              <a:t>， 上面這句話的重點是</a:t>
            </a:r>
            <a:r>
              <a:rPr lang="en-US" altLang="zh-TW" sz="2800" dirty="0">
                <a:solidFill>
                  <a:srgbClr val="252525"/>
                </a:solidFill>
                <a:latin typeface="Times New Roman" panose="02020603050405020304" pitchFamily="18" charset="0"/>
              </a:rPr>
              <a:t>『</a:t>
            </a:r>
            <a:r>
              <a:rPr lang="zh-TW" altLang="en-US" sz="2800" dirty="0">
                <a:solidFill>
                  <a:srgbClr val="252525"/>
                </a:solidFill>
                <a:latin typeface="Times New Roman" panose="02020603050405020304" pitchFamily="18" charset="0"/>
              </a:rPr>
              <a:t>上一個指令</a:t>
            </a:r>
            <a:r>
              <a:rPr lang="en-US" altLang="zh-TW" sz="2800" dirty="0">
                <a:solidFill>
                  <a:srgbClr val="252525"/>
                </a:solidFill>
                <a:latin typeface="Times New Roman" panose="02020603050405020304" pitchFamily="18" charset="0"/>
              </a:rPr>
              <a:t>』</a:t>
            </a:r>
            <a:r>
              <a:rPr lang="zh-TW" altLang="en-US" sz="2800" dirty="0">
                <a:solidFill>
                  <a:srgbClr val="252525"/>
                </a:solidFill>
                <a:latin typeface="Times New Roman" panose="02020603050405020304" pitchFamily="18" charset="0"/>
              </a:rPr>
              <a:t>與</a:t>
            </a:r>
            <a:r>
              <a:rPr lang="en-US" altLang="zh-TW" sz="2800" dirty="0">
                <a:solidFill>
                  <a:srgbClr val="252525"/>
                </a:solidFill>
                <a:latin typeface="Times New Roman" panose="02020603050405020304" pitchFamily="18" charset="0"/>
              </a:rPr>
              <a:t>『</a:t>
            </a:r>
            <a:r>
              <a:rPr lang="zh-TW" altLang="en-US" sz="2800" dirty="0">
                <a:solidFill>
                  <a:srgbClr val="252525"/>
                </a:solidFill>
                <a:latin typeface="Times New Roman" panose="02020603050405020304" pitchFamily="18" charset="0"/>
              </a:rPr>
              <a:t>回傳值</a:t>
            </a:r>
            <a:r>
              <a:rPr lang="en-US" altLang="zh-TW" sz="2800" dirty="0">
                <a:solidFill>
                  <a:srgbClr val="252525"/>
                </a:solidFill>
                <a:latin typeface="Times New Roman" panose="02020603050405020304" pitchFamily="18" charset="0"/>
              </a:rPr>
              <a:t>』</a:t>
            </a:r>
            <a:r>
              <a:rPr lang="zh-TW" altLang="en-US" sz="2800" dirty="0">
                <a:solidFill>
                  <a:srgbClr val="252525"/>
                </a:solidFill>
                <a:latin typeface="Times New Roman" panose="02020603050405020304" pitchFamily="18" charset="0"/>
              </a:rPr>
              <a:t>兩個地方</a:t>
            </a:r>
            <a:r>
              <a:rPr lang="zh-TW" altLang="en-US" sz="2800" dirty="0" smtClean="0">
                <a:solidFill>
                  <a:srgbClr val="252525"/>
                </a:solidFill>
                <a:latin typeface="Times New Roman" panose="02020603050405020304" pitchFamily="18" charset="0"/>
              </a:rPr>
              <a:t>。</a:t>
            </a:r>
            <a:endParaRPr lang="en-US" altLang="zh-TW" sz="2800" dirty="0" smtClean="0">
              <a:solidFill>
                <a:srgbClr val="252525"/>
              </a:solidFill>
              <a:latin typeface="Times New Roman" panose="02020603050405020304" pitchFamily="18" charset="0"/>
            </a:endParaRPr>
          </a:p>
          <a:p>
            <a:r>
              <a:rPr lang="zh-TW" altLang="en-US" sz="2800" dirty="0" smtClean="0">
                <a:solidFill>
                  <a:srgbClr val="000088"/>
                </a:solidFill>
                <a:latin typeface="Times New Roman" panose="02020603050405020304" pitchFamily="18" charset="0"/>
              </a:rPr>
              <a:t>當</a:t>
            </a:r>
            <a:r>
              <a:rPr lang="zh-TW" altLang="en-US" sz="2800" dirty="0">
                <a:solidFill>
                  <a:srgbClr val="000088"/>
                </a:solidFill>
                <a:latin typeface="Times New Roman" panose="02020603050405020304" pitchFamily="18" charset="0"/>
              </a:rPr>
              <a:t>我們執行某些指令時， 這些指令都會回傳一個執行後的代碼</a:t>
            </a:r>
            <a:r>
              <a:rPr lang="zh-TW" altLang="en-US" sz="2800" dirty="0" smtClean="0">
                <a:solidFill>
                  <a:srgbClr val="000088"/>
                </a:solidFill>
                <a:latin typeface="Times New Roman" panose="02020603050405020304" pitchFamily="18" charset="0"/>
              </a:rPr>
              <a:t>。</a:t>
            </a:r>
            <a:endParaRPr lang="en-US" altLang="zh-TW" sz="2800" dirty="0" smtClean="0">
              <a:solidFill>
                <a:srgbClr val="000088"/>
              </a:solidFill>
              <a:latin typeface="Times New Roman" panose="02020603050405020304" pitchFamily="18" charset="0"/>
            </a:endParaRPr>
          </a:p>
          <a:p>
            <a:r>
              <a:rPr lang="zh-TW" altLang="en-US" sz="2800" dirty="0" smtClean="0">
                <a:solidFill>
                  <a:srgbClr val="000088"/>
                </a:solidFill>
                <a:latin typeface="Times New Roman" panose="02020603050405020304" pitchFamily="18" charset="0"/>
              </a:rPr>
              <a:t>一般來說</a:t>
            </a:r>
            <a:r>
              <a:rPr lang="zh-TW" altLang="en-US" sz="2800" dirty="0">
                <a:solidFill>
                  <a:srgbClr val="000088"/>
                </a:solidFill>
                <a:latin typeface="Times New Roman" panose="02020603050405020304" pitchFamily="18" charset="0"/>
              </a:rPr>
              <a:t>，如果成功的執行該指令， 則會回傳一個 </a:t>
            </a:r>
            <a:r>
              <a:rPr lang="en-US" altLang="zh-TW" sz="2800" dirty="0">
                <a:solidFill>
                  <a:srgbClr val="000088"/>
                </a:solidFill>
                <a:latin typeface="Times New Roman" panose="02020603050405020304" pitchFamily="18" charset="0"/>
              </a:rPr>
              <a:t>0 </a:t>
            </a:r>
            <a:r>
              <a:rPr lang="zh-TW" altLang="en-US" sz="2800" dirty="0">
                <a:solidFill>
                  <a:srgbClr val="000088"/>
                </a:solidFill>
                <a:latin typeface="Times New Roman" panose="02020603050405020304" pitchFamily="18" charset="0"/>
              </a:rPr>
              <a:t>值</a:t>
            </a:r>
            <a:r>
              <a:rPr lang="zh-TW" altLang="en-US" sz="2800" dirty="0">
                <a:solidFill>
                  <a:srgbClr val="252525"/>
                </a:solidFill>
                <a:latin typeface="Times New Roman" panose="02020603050405020304" pitchFamily="18" charset="0"/>
              </a:rPr>
              <a:t>，如果執行過程發生錯誤，就會回傳</a:t>
            </a:r>
            <a:r>
              <a:rPr lang="en-US" altLang="zh-TW" sz="2800" dirty="0">
                <a:solidFill>
                  <a:srgbClr val="252525"/>
                </a:solidFill>
                <a:latin typeface="Times New Roman" panose="02020603050405020304" pitchFamily="18" charset="0"/>
              </a:rPr>
              <a:t>『</a:t>
            </a:r>
            <a:r>
              <a:rPr lang="zh-TW" altLang="en-US" sz="2800" dirty="0">
                <a:solidFill>
                  <a:srgbClr val="252525"/>
                </a:solidFill>
                <a:latin typeface="Times New Roman" panose="02020603050405020304" pitchFamily="18" charset="0"/>
              </a:rPr>
              <a:t>錯誤代碼</a:t>
            </a:r>
            <a:r>
              <a:rPr lang="en-US" altLang="zh-TW" sz="2800" dirty="0">
                <a:solidFill>
                  <a:srgbClr val="252525"/>
                </a:solidFill>
                <a:latin typeface="Times New Roman" panose="02020603050405020304" pitchFamily="18" charset="0"/>
              </a:rPr>
              <a:t>』</a:t>
            </a:r>
            <a:r>
              <a:rPr lang="zh-TW" altLang="en-US" sz="2800" dirty="0">
                <a:solidFill>
                  <a:srgbClr val="252525"/>
                </a:solidFill>
                <a:latin typeface="Times New Roman" panose="02020603050405020304" pitchFamily="18" charset="0"/>
              </a:rPr>
              <a:t>才對！一般就是以非為 </a:t>
            </a:r>
            <a:r>
              <a:rPr lang="en-US" altLang="zh-TW" sz="2800" dirty="0">
                <a:solidFill>
                  <a:srgbClr val="252525"/>
                </a:solidFill>
                <a:latin typeface="Times New Roman" panose="02020603050405020304" pitchFamily="18" charset="0"/>
              </a:rPr>
              <a:t>0 </a:t>
            </a:r>
            <a:r>
              <a:rPr lang="zh-TW" altLang="en-US" sz="2800" dirty="0">
                <a:solidFill>
                  <a:srgbClr val="252525"/>
                </a:solidFill>
                <a:latin typeface="Times New Roman" panose="02020603050405020304" pitchFamily="18" charset="0"/>
              </a:rPr>
              <a:t>的數值來取代</a:t>
            </a:r>
            <a:r>
              <a:rPr lang="zh-TW" altLang="en-US" sz="2800" dirty="0" smtClean="0">
                <a:solidFill>
                  <a:srgbClr val="252525"/>
                </a:solidFill>
                <a:latin typeface="Times New Roman" panose="02020603050405020304" pitchFamily="18" charset="0"/>
              </a:rPr>
              <a:t>。</a:t>
            </a:r>
            <a:endParaRPr lang="zh-TW" altLang="en-US" sz="2800" b="0" i="0" dirty="0">
              <a:solidFill>
                <a:srgbClr val="252525"/>
              </a:solidFill>
              <a:effectLst/>
              <a:latin typeface="Times New Roman" panose="02020603050405020304" pitchFamily="18" charset="0"/>
            </a:endParaRPr>
          </a:p>
        </p:txBody>
      </p:sp>
    </p:spTree>
    <p:extLst>
      <p:ext uri="{BB962C8B-B14F-4D97-AF65-F5344CB8AC3E}">
        <p14:creationId xmlns:p14="http://schemas.microsoft.com/office/powerpoint/2010/main" val="12683487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92728" y="105507"/>
            <a:ext cx="9817923" cy="1512277"/>
          </a:xfrm>
          <a:prstGeom prst="rect">
            <a:avLst/>
          </a:prstGeom>
        </p:spPr>
      </p:pic>
      <p:sp>
        <p:nvSpPr>
          <p:cNvPr id="7" name="文字方塊 6"/>
          <p:cNvSpPr txBox="1"/>
          <p:nvPr/>
        </p:nvSpPr>
        <p:spPr>
          <a:xfrm>
            <a:off x="2301041" y="1617784"/>
            <a:ext cx="8566252" cy="48090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hangingPunct="1">
              <a:defRPr>
                <a:solidFill>
                  <a:srgbClr val="C00000"/>
                </a:solidFill>
                <a:latin typeface="Verdana"/>
                <a:ea typeface="Verdana"/>
                <a:cs typeface="Verdana"/>
                <a:sym typeface="Verdana"/>
              </a:defRPr>
            </a:pPr>
            <a:r>
              <a:rPr lang="es-ES" altLang="zh-TW" sz="2800" b="1" kern="1200" dirty="0">
                <a:solidFill>
                  <a:srgbClr val="1409A7"/>
                </a:solidFill>
                <a:latin typeface="Verdana"/>
                <a:ea typeface="Verdana"/>
              </a:rPr>
              <a:t>$0 : myscript </a:t>
            </a:r>
            <a:r>
              <a:rPr lang="zh-TW" altLang="en-US" sz="2800" b="1" kern="1200" dirty="0">
                <a:solidFill>
                  <a:srgbClr val="1409A7"/>
                </a:solidFill>
                <a:latin typeface="Verdana"/>
              </a:rPr>
              <a:t>亦即是 </a:t>
            </a:r>
            <a:r>
              <a:rPr lang="es-ES" altLang="zh-TW" sz="2800" b="1" kern="1200" dirty="0">
                <a:solidFill>
                  <a:srgbClr val="1409A7"/>
                </a:solidFill>
                <a:latin typeface="Verdana"/>
                <a:ea typeface="Verdana"/>
              </a:rPr>
              <a:t>script </a:t>
            </a:r>
            <a:r>
              <a:rPr lang="zh-TW" altLang="en-US" sz="2800" b="1" kern="1200" dirty="0">
                <a:solidFill>
                  <a:srgbClr val="1409A7"/>
                </a:solidFill>
                <a:latin typeface="Verdana"/>
              </a:rPr>
              <a:t>的檔名 </a:t>
            </a:r>
          </a:p>
          <a:p>
            <a:pPr defTabSz="685800" hangingPunct="1">
              <a:defRPr>
                <a:solidFill>
                  <a:srgbClr val="C00000"/>
                </a:solidFill>
                <a:latin typeface="Verdana"/>
                <a:ea typeface="Verdana"/>
                <a:cs typeface="Verdana"/>
                <a:sym typeface="Verdana"/>
              </a:defRPr>
            </a:pPr>
            <a:r>
              <a:rPr lang="en-US" altLang="zh-TW" sz="2800" b="1" kern="1200" dirty="0">
                <a:solidFill>
                  <a:srgbClr val="1409A7"/>
                </a:solidFill>
                <a:latin typeface="Verdana"/>
                <a:ea typeface="Verdana"/>
              </a:rPr>
              <a:t>$1 : </a:t>
            </a:r>
            <a:r>
              <a:rPr lang="es-ES" altLang="zh-TW" sz="2800" b="1" kern="1200" dirty="0">
                <a:solidFill>
                  <a:srgbClr val="1409A7"/>
                </a:solidFill>
                <a:latin typeface="Verdana"/>
                <a:ea typeface="Verdana"/>
              </a:rPr>
              <a:t>opt1 </a:t>
            </a:r>
            <a:r>
              <a:rPr lang="zh-TW" altLang="en-US" sz="2800" b="1" kern="1200" dirty="0">
                <a:solidFill>
                  <a:srgbClr val="1409A7"/>
                </a:solidFill>
                <a:latin typeface="Verdana"/>
              </a:rPr>
              <a:t>亦即是第一個附加的參數 </a:t>
            </a:r>
            <a:r>
              <a:rPr lang="en-US" altLang="zh-TW" sz="2800" b="1" kern="1200" dirty="0">
                <a:solidFill>
                  <a:srgbClr val="1409A7"/>
                </a:solidFill>
                <a:latin typeface="Verdana"/>
                <a:ea typeface="Verdana"/>
              </a:rPr>
              <a:t>(</a:t>
            </a:r>
            <a:r>
              <a:rPr lang="es-ES" altLang="zh-TW" sz="2800" b="1" kern="1200" dirty="0">
                <a:solidFill>
                  <a:srgbClr val="1409A7"/>
                </a:solidFill>
                <a:latin typeface="Verdana"/>
                <a:ea typeface="Verdana"/>
              </a:rPr>
              <a:t>parameter) </a:t>
            </a:r>
          </a:p>
          <a:p>
            <a:pPr defTabSz="685800" hangingPunct="1">
              <a:defRPr>
                <a:solidFill>
                  <a:srgbClr val="C00000"/>
                </a:solidFill>
                <a:latin typeface="Verdana"/>
                <a:ea typeface="Verdana"/>
                <a:cs typeface="Verdana"/>
                <a:sym typeface="Verdana"/>
              </a:defRPr>
            </a:pPr>
            <a:r>
              <a:rPr lang="es-ES" altLang="zh-TW" sz="2800" b="1" kern="1200" dirty="0">
                <a:solidFill>
                  <a:srgbClr val="1409A7"/>
                </a:solidFill>
                <a:latin typeface="Verdana"/>
                <a:ea typeface="Verdana"/>
              </a:rPr>
              <a:t>$2 : opt2 </a:t>
            </a:r>
          </a:p>
          <a:p>
            <a:pPr defTabSz="685800" hangingPunct="1">
              <a:defRPr>
                <a:solidFill>
                  <a:srgbClr val="C00000"/>
                </a:solidFill>
                <a:latin typeface="Verdana"/>
                <a:ea typeface="Verdana"/>
                <a:cs typeface="Verdana"/>
                <a:sym typeface="Verdana"/>
              </a:defRPr>
            </a:pPr>
            <a:r>
              <a:rPr lang="es-ES" altLang="zh-TW" sz="2800" b="1" kern="1200" dirty="0">
                <a:solidFill>
                  <a:srgbClr val="1409A7"/>
                </a:solidFill>
                <a:latin typeface="Verdana"/>
                <a:ea typeface="Verdana"/>
              </a:rPr>
              <a:t>$3 : opt3</a:t>
            </a:r>
          </a:p>
          <a:p>
            <a:pPr defTabSz="685800" hangingPunct="1">
              <a:defRPr>
                <a:solidFill>
                  <a:srgbClr val="C00000"/>
                </a:solidFill>
                <a:latin typeface="Verdana"/>
                <a:ea typeface="Verdana"/>
                <a:cs typeface="Verdana"/>
                <a:sym typeface="Verdana"/>
              </a:defRPr>
            </a:pPr>
            <a:r>
              <a:rPr lang="es-ES" altLang="zh-TW" sz="2800" b="1" kern="1200" dirty="0">
                <a:solidFill>
                  <a:srgbClr val="1409A7"/>
                </a:solidFill>
                <a:latin typeface="Verdana"/>
                <a:ea typeface="Verdana"/>
              </a:rPr>
              <a:t>$#   </a:t>
            </a:r>
            <a:r>
              <a:rPr lang="zh-TW" altLang="en-US" sz="2800" b="1" kern="1200" dirty="0">
                <a:solidFill>
                  <a:srgbClr val="1409A7"/>
                </a:solidFill>
                <a:latin typeface="Verdana"/>
              </a:rPr>
              <a:t>程式名後面的總共有多少個參數</a:t>
            </a:r>
          </a:p>
          <a:p>
            <a:pPr defTabSz="685800" hangingPunct="1">
              <a:defRPr>
                <a:solidFill>
                  <a:srgbClr val="C00000"/>
                </a:solidFill>
                <a:latin typeface="Verdana"/>
                <a:ea typeface="Verdana"/>
                <a:cs typeface="Verdana"/>
                <a:sym typeface="Verdana"/>
              </a:defRPr>
            </a:pPr>
            <a:r>
              <a:rPr lang="en-US" altLang="zh-TW" sz="2800" b="1" kern="1200" dirty="0">
                <a:solidFill>
                  <a:srgbClr val="1409A7"/>
                </a:solidFill>
                <a:latin typeface="Verdana"/>
                <a:ea typeface="Verdana"/>
              </a:rPr>
              <a:t>$@   </a:t>
            </a:r>
            <a:r>
              <a:rPr lang="zh-TW" altLang="en-US" sz="2800" b="1" kern="1200" dirty="0">
                <a:solidFill>
                  <a:srgbClr val="1409A7"/>
                </a:solidFill>
                <a:latin typeface="Verdana"/>
              </a:rPr>
              <a:t>將所有的參數全部都輸出</a:t>
            </a:r>
          </a:p>
          <a:p>
            <a:pPr defTabSz="685800" hangingPunct="1">
              <a:defRPr>
                <a:solidFill>
                  <a:srgbClr val="C00000"/>
                </a:solidFill>
                <a:latin typeface="Verdana"/>
                <a:ea typeface="Verdana"/>
                <a:cs typeface="Verdana"/>
                <a:sym typeface="Verdana"/>
              </a:defRPr>
            </a:pPr>
            <a:r>
              <a:rPr lang="zh-TW" altLang="en-US" sz="2800" b="1" kern="1200" dirty="0">
                <a:solidFill>
                  <a:srgbClr val="1409A7"/>
                </a:solidFill>
                <a:latin typeface="Verdana"/>
              </a:rPr>
              <a:t>例</a:t>
            </a:r>
            <a:r>
              <a:rPr lang="en-US" altLang="zh-TW" sz="2800" b="1" kern="1200" dirty="0">
                <a:solidFill>
                  <a:srgbClr val="1409A7"/>
                </a:solidFill>
                <a:latin typeface="Verdana"/>
                <a:ea typeface="Verdana"/>
              </a:rPr>
              <a:t>:</a:t>
            </a:r>
            <a:endParaRPr lang="zh-TW" altLang="en-US" sz="2800" b="1" kern="1200" dirty="0">
              <a:solidFill>
                <a:srgbClr val="1409A7"/>
              </a:solidFill>
              <a:latin typeface="Verdana"/>
            </a:endParaRPr>
          </a:p>
          <a:p>
            <a:pPr defTabSz="685800" hangingPunct="1">
              <a:defRPr>
                <a:solidFill>
                  <a:srgbClr val="C00000"/>
                </a:solidFill>
                <a:latin typeface="Verdana"/>
                <a:ea typeface="Verdana"/>
                <a:cs typeface="Verdana"/>
                <a:sym typeface="Verdana"/>
              </a:defRPr>
            </a:pPr>
            <a:r>
              <a:rPr lang="es-ES" altLang="zh-TW" sz="2800" b="1" kern="1200" dirty="0">
                <a:solidFill>
                  <a:srgbClr val="1409A7"/>
                </a:solidFill>
                <a:latin typeface="Verdana"/>
                <a:ea typeface="Verdana"/>
              </a:rPr>
              <a:t>echo $0</a:t>
            </a:r>
          </a:p>
          <a:p>
            <a:pPr defTabSz="685800" hangingPunct="1">
              <a:defRPr>
                <a:solidFill>
                  <a:srgbClr val="C00000"/>
                </a:solidFill>
                <a:latin typeface="Verdana"/>
                <a:ea typeface="Verdana"/>
                <a:cs typeface="Verdana"/>
                <a:sym typeface="Verdana"/>
              </a:defRPr>
            </a:pPr>
            <a:r>
              <a:rPr lang="es-ES" altLang="zh-TW" sz="2800" b="1" kern="1200" dirty="0">
                <a:solidFill>
                  <a:srgbClr val="1409A7"/>
                </a:solidFill>
                <a:latin typeface="Verdana"/>
                <a:ea typeface="Verdana"/>
              </a:rPr>
              <a:t>echo $1</a:t>
            </a:r>
          </a:p>
          <a:p>
            <a:pPr defTabSz="685800" hangingPunct="1">
              <a:defRPr>
                <a:solidFill>
                  <a:srgbClr val="C00000"/>
                </a:solidFill>
                <a:latin typeface="Verdana"/>
                <a:ea typeface="Verdana"/>
                <a:cs typeface="Verdana"/>
                <a:sym typeface="Verdana"/>
              </a:defRPr>
            </a:pPr>
            <a:r>
              <a:rPr lang="es-ES" altLang="zh-TW" sz="2800" b="1" kern="1200" dirty="0">
                <a:solidFill>
                  <a:srgbClr val="1409A7"/>
                </a:solidFill>
                <a:latin typeface="Verdana"/>
                <a:ea typeface="Verdana"/>
              </a:rPr>
              <a:t>echo $#   </a:t>
            </a:r>
          </a:p>
          <a:p>
            <a:pPr defTabSz="685800" hangingPunct="1">
              <a:defRPr>
                <a:solidFill>
                  <a:srgbClr val="C00000"/>
                </a:solidFill>
                <a:latin typeface="Verdana"/>
                <a:ea typeface="Verdana"/>
                <a:cs typeface="Verdana"/>
                <a:sym typeface="Verdana"/>
              </a:defRPr>
            </a:pPr>
            <a:r>
              <a:rPr lang="es-ES" altLang="zh-TW" sz="2800" b="1" kern="1200" dirty="0">
                <a:solidFill>
                  <a:srgbClr val="1409A7"/>
                </a:solidFill>
                <a:latin typeface="Verdana"/>
                <a:ea typeface="Verdana"/>
              </a:rPr>
              <a:t>echo $@</a:t>
            </a:r>
          </a:p>
        </p:txBody>
      </p:sp>
    </p:spTree>
    <p:extLst>
      <p:ext uri="{BB962C8B-B14F-4D97-AF65-F5344CB8AC3E}">
        <p14:creationId xmlns:p14="http://schemas.microsoft.com/office/powerpoint/2010/main" val="2809952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a:xfrm>
            <a:off x="2420815" y="632222"/>
            <a:ext cx="6858000" cy="832856"/>
          </a:xfrm>
        </p:spPr>
        <p:txBody>
          <a:bodyPr anchor="t">
            <a:normAutofit fontScale="90000"/>
          </a:bodyPr>
          <a:lstStyle/>
          <a:p>
            <a:r>
              <a:rPr lang="en-US" altLang="zh-TW" b="1" dirty="0" smtClean="0"/>
              <a:t>While loop</a:t>
            </a:r>
            <a:endParaRPr lang="zh-TW" altLang="en-US" b="1" dirty="0"/>
          </a:p>
        </p:txBody>
      </p:sp>
      <p:sp>
        <p:nvSpPr>
          <p:cNvPr id="6" name="副標題 5"/>
          <p:cNvSpPr>
            <a:spLocks noGrp="1"/>
          </p:cNvSpPr>
          <p:nvPr>
            <p:ph type="subTitle" idx="1"/>
          </p:nvPr>
        </p:nvSpPr>
        <p:spPr>
          <a:xfrm>
            <a:off x="2808767" y="2388653"/>
            <a:ext cx="8105418" cy="2968793"/>
          </a:xfrm>
        </p:spPr>
        <p:txBody>
          <a:bodyPr>
            <a:noAutofit/>
          </a:bodyPr>
          <a:lstStyle/>
          <a:p>
            <a:pPr algn="l"/>
            <a:r>
              <a:rPr lang="en-US" altLang="zh-TW" sz="5400" b="1" dirty="0"/>
              <a:t>while [ &lt;some test&gt; ]</a:t>
            </a:r>
            <a:r>
              <a:rPr lang="en-US" altLang="zh-TW" sz="5400" dirty="0"/>
              <a:t/>
            </a:r>
            <a:br>
              <a:rPr lang="en-US" altLang="zh-TW" sz="5400" dirty="0"/>
            </a:br>
            <a:r>
              <a:rPr lang="en-US" altLang="zh-TW" sz="5400" b="1" dirty="0"/>
              <a:t>do</a:t>
            </a:r>
            <a:r>
              <a:rPr lang="en-US" altLang="zh-TW" sz="5400" dirty="0"/>
              <a:t/>
            </a:r>
            <a:br>
              <a:rPr lang="en-US" altLang="zh-TW" sz="5400" dirty="0"/>
            </a:br>
            <a:r>
              <a:rPr lang="en-US" altLang="zh-TW" sz="5400" b="1" dirty="0"/>
              <a:t>&lt;commands&gt;</a:t>
            </a:r>
            <a:r>
              <a:rPr lang="en-US" altLang="zh-TW" sz="5400" dirty="0"/>
              <a:t/>
            </a:r>
            <a:br>
              <a:rPr lang="en-US" altLang="zh-TW" sz="5400" dirty="0"/>
            </a:br>
            <a:r>
              <a:rPr lang="en-US" altLang="zh-TW" sz="5400" b="1" dirty="0"/>
              <a:t>done</a:t>
            </a:r>
            <a:endParaRPr lang="zh-TW" altLang="en-US" sz="5400" dirty="0"/>
          </a:p>
        </p:txBody>
      </p:sp>
    </p:spTree>
    <p:extLst>
      <p:ext uri="{BB962C8B-B14F-4D97-AF65-F5344CB8AC3E}">
        <p14:creationId xmlns:p14="http://schemas.microsoft.com/office/powerpoint/2010/main" val="5433626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20262" y="247895"/>
            <a:ext cx="10515600" cy="554906"/>
          </a:xfrm>
        </p:spPr>
        <p:txBody>
          <a:bodyPr>
            <a:normAutofit fontScale="90000"/>
          </a:bodyPr>
          <a:lstStyle/>
          <a:p>
            <a:pPr algn="ctr"/>
            <a:r>
              <a:rPr lang="en-US" altLang="zh-TW" sz="6000" b="1" dirty="0" err="1" smtClean="0"/>
              <a:t>While~Do~Done</a:t>
            </a:r>
            <a:endParaRPr lang="zh-TW" altLang="en-US" sz="6000" b="1"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37139" y="920031"/>
            <a:ext cx="10503876" cy="603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0744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409092" y="397762"/>
            <a:ext cx="6858000" cy="864753"/>
          </a:xfrm>
        </p:spPr>
        <p:txBody>
          <a:bodyPr anchor="t">
            <a:noAutofit/>
          </a:bodyPr>
          <a:lstStyle/>
          <a:p>
            <a:r>
              <a:rPr lang="en-US" altLang="zh-TW" sz="7200" b="1" dirty="0"/>
              <a:t>Until loop</a:t>
            </a:r>
            <a:endParaRPr lang="zh-TW" altLang="en-US" sz="7200" b="1" dirty="0"/>
          </a:p>
        </p:txBody>
      </p:sp>
      <p:sp>
        <p:nvSpPr>
          <p:cNvPr id="3" name="內容版面配置區 2"/>
          <p:cNvSpPr>
            <a:spLocks noGrp="1"/>
          </p:cNvSpPr>
          <p:nvPr>
            <p:ph type="subTitle" idx="1"/>
          </p:nvPr>
        </p:nvSpPr>
        <p:spPr>
          <a:xfrm>
            <a:off x="2778369" y="1981199"/>
            <a:ext cx="7573107" cy="4255477"/>
          </a:xfrm>
        </p:spPr>
        <p:txBody>
          <a:bodyPr>
            <a:noAutofit/>
          </a:bodyPr>
          <a:lstStyle/>
          <a:p>
            <a:pPr algn="l"/>
            <a:r>
              <a:rPr lang="en-US" altLang="zh-TW" sz="5400" b="1" dirty="0"/>
              <a:t>until [ &lt;some test&gt; ]</a:t>
            </a:r>
            <a:r>
              <a:rPr lang="en-US" altLang="zh-TW" sz="5400" dirty="0"/>
              <a:t/>
            </a:r>
            <a:br>
              <a:rPr lang="en-US" altLang="zh-TW" sz="5400" dirty="0"/>
            </a:br>
            <a:r>
              <a:rPr lang="en-US" altLang="zh-TW" sz="5400" b="1" dirty="0"/>
              <a:t>do</a:t>
            </a:r>
            <a:r>
              <a:rPr lang="en-US" altLang="zh-TW" sz="5400" dirty="0"/>
              <a:t/>
            </a:r>
            <a:br>
              <a:rPr lang="en-US" altLang="zh-TW" sz="5400" dirty="0"/>
            </a:br>
            <a:r>
              <a:rPr lang="en-US" altLang="zh-TW" sz="5400" b="1" dirty="0"/>
              <a:t>&lt;commands&gt;</a:t>
            </a:r>
            <a:r>
              <a:rPr lang="en-US" altLang="zh-TW" sz="5400" dirty="0"/>
              <a:t/>
            </a:r>
            <a:br>
              <a:rPr lang="en-US" altLang="zh-TW" sz="5400" dirty="0"/>
            </a:br>
            <a:r>
              <a:rPr lang="en-US" altLang="zh-TW" sz="5400" b="1" dirty="0"/>
              <a:t>done</a:t>
            </a:r>
            <a:endParaRPr lang="zh-TW" altLang="en-US" sz="5400" dirty="0"/>
          </a:p>
        </p:txBody>
      </p:sp>
    </p:spTree>
    <p:extLst>
      <p:ext uri="{BB962C8B-B14F-4D97-AF65-F5344CB8AC3E}">
        <p14:creationId xmlns:p14="http://schemas.microsoft.com/office/powerpoint/2010/main" val="13886155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108569" y="831197"/>
            <a:ext cx="4520789" cy="5170646"/>
          </a:xfrm>
          <a:prstGeom prst="rect">
            <a:avLst/>
          </a:prstGeom>
          <a:noFill/>
        </p:spPr>
        <p:txBody>
          <a:bodyPr wrap="none" rtlCol="0">
            <a:spAutoFit/>
          </a:bodyPr>
          <a:lstStyle/>
          <a:p>
            <a:pPr defTabSz="685800" hangingPunct="1"/>
            <a:r>
              <a:rPr lang="en-US" altLang="zh-TW" sz="6600" kern="1200" dirty="0">
                <a:solidFill>
                  <a:prstClr val="black"/>
                </a:solidFill>
                <a:latin typeface="Calibri" panose="020F0502020204030204"/>
                <a:ea typeface="新細明體" panose="02020500000000000000" pitchFamily="18" charset="-120"/>
                <a:cs typeface="+mn-cs"/>
              </a:rPr>
              <a:t>UNTIL   </a:t>
            </a:r>
            <a:r>
              <a:rPr lang="zh-TW" altLang="en-US" sz="6600" kern="1200" dirty="0">
                <a:solidFill>
                  <a:prstClr val="black"/>
                </a:solidFill>
                <a:latin typeface="Calibri" panose="020F0502020204030204"/>
                <a:ea typeface="新細明體" panose="02020500000000000000" pitchFamily="18" charset="-120"/>
                <a:cs typeface="+mn-cs"/>
              </a:rPr>
              <a:t>條件</a:t>
            </a:r>
            <a:endParaRPr lang="en-US" altLang="zh-TW" sz="6600" kern="1200" dirty="0">
              <a:solidFill>
                <a:prstClr val="black"/>
              </a:solidFill>
              <a:latin typeface="Calibri" panose="020F0502020204030204"/>
              <a:ea typeface="新細明體" panose="02020500000000000000" pitchFamily="18" charset="-120"/>
              <a:cs typeface="+mn-cs"/>
            </a:endParaRPr>
          </a:p>
          <a:p>
            <a:pPr defTabSz="685800" hangingPunct="1"/>
            <a:r>
              <a:rPr lang="en-US" altLang="zh-TW" sz="6600" kern="1200" dirty="0">
                <a:solidFill>
                  <a:prstClr val="black"/>
                </a:solidFill>
                <a:latin typeface="Calibri" panose="020F0502020204030204"/>
                <a:ea typeface="新細明體" panose="02020500000000000000" pitchFamily="18" charset="-120"/>
                <a:cs typeface="+mn-cs"/>
              </a:rPr>
              <a:t>Do</a:t>
            </a:r>
          </a:p>
          <a:p>
            <a:pPr defTabSz="685800" hangingPunct="1"/>
            <a:endParaRPr lang="en-US" altLang="zh-TW" sz="6600" kern="1200" dirty="0">
              <a:solidFill>
                <a:prstClr val="black"/>
              </a:solidFill>
              <a:latin typeface="Calibri" panose="020F0502020204030204"/>
              <a:ea typeface="新細明體" panose="02020500000000000000" pitchFamily="18" charset="-120"/>
              <a:cs typeface="+mn-cs"/>
            </a:endParaRPr>
          </a:p>
          <a:p>
            <a:pPr defTabSz="685800" hangingPunct="1"/>
            <a:endParaRPr lang="en-US" altLang="zh-TW" sz="6600" kern="1200" dirty="0">
              <a:solidFill>
                <a:prstClr val="black"/>
              </a:solidFill>
              <a:latin typeface="Calibri" panose="020F0502020204030204"/>
              <a:ea typeface="新細明體" panose="02020500000000000000" pitchFamily="18" charset="-120"/>
              <a:cs typeface="+mn-cs"/>
            </a:endParaRPr>
          </a:p>
          <a:p>
            <a:pPr defTabSz="685800" hangingPunct="1"/>
            <a:r>
              <a:rPr lang="en-US" altLang="zh-TW" sz="6600" kern="1200" dirty="0">
                <a:solidFill>
                  <a:prstClr val="black"/>
                </a:solidFill>
                <a:latin typeface="Calibri" panose="020F0502020204030204"/>
                <a:ea typeface="新細明體" panose="02020500000000000000" pitchFamily="18" charset="-120"/>
                <a:cs typeface="+mn-cs"/>
              </a:rPr>
              <a:t>done</a:t>
            </a:r>
            <a:endParaRPr lang="zh-TW" altLang="en-US" sz="6600" kern="1200" dirty="0">
              <a:solidFill>
                <a:prstClr val="black"/>
              </a:solidFill>
              <a:latin typeface="Calibri" panose="020F0502020204030204"/>
              <a:ea typeface="新細明體" panose="02020500000000000000" pitchFamily="18" charset="-120"/>
              <a:cs typeface="+mn-cs"/>
            </a:endParaRPr>
          </a:p>
        </p:txBody>
      </p:sp>
      <p:sp>
        <p:nvSpPr>
          <p:cNvPr id="3" name="矩形 2"/>
          <p:cNvSpPr/>
          <p:nvPr/>
        </p:nvSpPr>
        <p:spPr>
          <a:xfrm>
            <a:off x="4998422" y="3416520"/>
            <a:ext cx="1772152" cy="923330"/>
          </a:xfrm>
          <a:prstGeom prst="rect">
            <a:avLst/>
          </a:prstGeom>
        </p:spPr>
        <p:txBody>
          <a:bodyPr wrap="none">
            <a:spAutoFit/>
          </a:bodyPr>
          <a:lstStyle/>
          <a:p>
            <a:pPr defTabSz="685800" hangingPunct="1"/>
            <a:r>
              <a:rPr lang="en-US" altLang="zh-TW" sz="5400" kern="1200" dirty="0">
                <a:solidFill>
                  <a:srgbClr val="FF0000"/>
                </a:solidFill>
                <a:latin typeface="Calibri" panose="020F0502020204030204"/>
                <a:ea typeface="新細明體" panose="02020500000000000000" pitchFamily="18" charset="-120"/>
                <a:cs typeface="+mn-cs"/>
              </a:rPr>
              <a:t>break</a:t>
            </a:r>
            <a:endParaRPr lang="zh-TW" altLang="en-US" sz="5400" kern="1200" dirty="0">
              <a:solidFill>
                <a:srgbClr val="FF0000"/>
              </a:solidFill>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092961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2021582" y="179249"/>
            <a:ext cx="8306450" cy="6678751"/>
          </a:xfrm>
          <a:prstGeom prst="rect">
            <a:avLst/>
          </a:prstGeom>
          <a:noFill/>
        </p:spPr>
        <p:txBody>
          <a:bodyPr wrap="square" rtlCol="0">
            <a:spAutoFit/>
          </a:bodyPr>
          <a:lstStyle/>
          <a:p>
            <a:pPr defTabSz="685800" eaLnBrk="0" fontAlgn="base">
              <a:spcBef>
                <a:spcPct val="0"/>
              </a:spcBef>
              <a:spcAft>
                <a:spcPct val="0"/>
              </a:spcAft>
            </a:pPr>
            <a:r>
              <a:rPr lang="zh-TW" altLang="zh-TW" sz="2400" b="1" dirty="0">
                <a:solidFill>
                  <a:srgbClr val="333333"/>
                </a:solidFill>
                <a:latin typeface="Arial" panose="020B0604020202020204" pitchFamily="34" charset="0"/>
                <a:ea typeface="Helvetica Neue"/>
              </a:rPr>
              <a:t>while do done</a:t>
            </a:r>
          </a:p>
          <a:p>
            <a:pPr marL="342900" lvl="1" indent="-342900" defTabSz="685800" eaLnBrk="0" fontAlgn="base">
              <a:spcBef>
                <a:spcPct val="0"/>
              </a:spcBef>
              <a:spcAft>
                <a:spcPct val="0"/>
              </a:spcAft>
            </a:pPr>
            <a:r>
              <a:rPr lang="zh-TW" altLang="zh-TW" sz="2400" dirty="0">
                <a:solidFill>
                  <a:srgbClr val="333333"/>
                </a:solidFill>
                <a:latin typeface="Arial" panose="020B0604020202020204" pitchFamily="34" charset="0"/>
                <a:ea typeface="Helvetica Neue"/>
              </a:rPr>
              <a:t>Perform a set of commands while a test is true.</a:t>
            </a:r>
            <a:endParaRPr lang="en-US" altLang="zh-TW" sz="2400" dirty="0">
              <a:solidFill>
                <a:srgbClr val="333333"/>
              </a:solidFill>
              <a:latin typeface="Arial" panose="020B0604020202020204" pitchFamily="34" charset="0"/>
              <a:ea typeface="Helvetica Neue"/>
            </a:endParaRPr>
          </a:p>
          <a:p>
            <a:pPr marL="342900" lvl="1" indent="-342900" defTabSz="685800" eaLnBrk="0" fontAlgn="base">
              <a:spcBef>
                <a:spcPct val="0"/>
              </a:spcBef>
              <a:spcAft>
                <a:spcPct val="0"/>
              </a:spcAft>
            </a:pPr>
            <a:r>
              <a:rPr lang="zh-TW" altLang="en-US" sz="2000" dirty="0">
                <a:solidFill>
                  <a:prstClr val="black"/>
                </a:solidFill>
                <a:latin typeface="Calibri" panose="020F0502020204030204"/>
                <a:ea typeface="新細明體" panose="02020500000000000000" pitchFamily="18" charset="-120"/>
              </a:rPr>
              <a:t>在測試為真時執行一組命令</a:t>
            </a:r>
            <a:endParaRPr lang="zh-TW" altLang="zh-TW" sz="2400" dirty="0">
              <a:solidFill>
                <a:srgbClr val="333333"/>
              </a:solidFill>
              <a:latin typeface="Arial" panose="020B0604020202020204" pitchFamily="34" charset="0"/>
              <a:ea typeface="Helvetica Neue"/>
            </a:endParaRPr>
          </a:p>
          <a:p>
            <a:pPr defTabSz="685800" eaLnBrk="0" fontAlgn="base">
              <a:spcBef>
                <a:spcPct val="0"/>
              </a:spcBef>
              <a:spcAft>
                <a:spcPct val="0"/>
              </a:spcAft>
            </a:pPr>
            <a:r>
              <a:rPr lang="zh-TW" altLang="zh-TW" sz="2400" b="1" dirty="0">
                <a:solidFill>
                  <a:srgbClr val="333333"/>
                </a:solidFill>
                <a:latin typeface="Arial" panose="020B0604020202020204" pitchFamily="34" charset="0"/>
                <a:ea typeface="Helvetica Neue"/>
              </a:rPr>
              <a:t>until do done</a:t>
            </a:r>
          </a:p>
          <a:p>
            <a:pPr marL="342900" lvl="1" indent="-342900" defTabSz="685800" eaLnBrk="0" fontAlgn="base">
              <a:spcBef>
                <a:spcPct val="0"/>
              </a:spcBef>
              <a:spcAft>
                <a:spcPct val="0"/>
              </a:spcAft>
            </a:pPr>
            <a:r>
              <a:rPr lang="zh-TW" altLang="zh-TW" sz="2400" dirty="0">
                <a:solidFill>
                  <a:srgbClr val="333333"/>
                </a:solidFill>
                <a:latin typeface="Arial" panose="020B0604020202020204" pitchFamily="34" charset="0"/>
                <a:ea typeface="Helvetica Neue"/>
              </a:rPr>
              <a:t>Perform a set of commands until a test is true.</a:t>
            </a:r>
            <a:endParaRPr lang="en-US" altLang="zh-TW" sz="2400" dirty="0">
              <a:solidFill>
                <a:srgbClr val="333333"/>
              </a:solidFill>
              <a:latin typeface="Arial" panose="020B0604020202020204" pitchFamily="34" charset="0"/>
              <a:ea typeface="Helvetica Neue"/>
            </a:endParaRPr>
          </a:p>
          <a:p>
            <a:pPr marL="342900" lvl="1" indent="-342900" defTabSz="685800" eaLnBrk="0" fontAlgn="base">
              <a:spcBef>
                <a:spcPct val="0"/>
              </a:spcBef>
              <a:spcAft>
                <a:spcPct val="0"/>
              </a:spcAft>
            </a:pPr>
            <a:r>
              <a:rPr lang="zh-TW" altLang="en-US" sz="2000" dirty="0">
                <a:solidFill>
                  <a:prstClr val="black"/>
                </a:solidFill>
                <a:latin typeface="Calibri" panose="020F0502020204030204"/>
                <a:ea typeface="新細明體" panose="02020500000000000000" pitchFamily="18" charset="-120"/>
              </a:rPr>
              <a:t>執行一組命令，直到測試通過</a:t>
            </a:r>
            <a:endParaRPr lang="zh-TW" altLang="zh-TW" sz="2400" dirty="0">
              <a:solidFill>
                <a:srgbClr val="333333"/>
              </a:solidFill>
              <a:latin typeface="Arial" panose="020B0604020202020204" pitchFamily="34" charset="0"/>
              <a:ea typeface="Helvetica Neue"/>
            </a:endParaRPr>
          </a:p>
          <a:p>
            <a:pPr defTabSz="685800" eaLnBrk="0" fontAlgn="base">
              <a:spcBef>
                <a:spcPct val="0"/>
              </a:spcBef>
              <a:spcAft>
                <a:spcPct val="0"/>
              </a:spcAft>
            </a:pPr>
            <a:r>
              <a:rPr lang="zh-TW" altLang="zh-TW" sz="2400" b="1" dirty="0">
                <a:solidFill>
                  <a:srgbClr val="333333"/>
                </a:solidFill>
                <a:latin typeface="Arial" panose="020B0604020202020204" pitchFamily="34" charset="0"/>
                <a:ea typeface="Helvetica Neue"/>
              </a:rPr>
              <a:t>for do done</a:t>
            </a:r>
          </a:p>
          <a:p>
            <a:pPr marL="342900" lvl="1" indent="-342900" defTabSz="685800" eaLnBrk="0" fontAlgn="base">
              <a:spcBef>
                <a:spcPct val="0"/>
              </a:spcBef>
              <a:spcAft>
                <a:spcPct val="0"/>
              </a:spcAft>
            </a:pPr>
            <a:r>
              <a:rPr lang="zh-TW" altLang="zh-TW" sz="2400" dirty="0">
                <a:solidFill>
                  <a:srgbClr val="333333"/>
                </a:solidFill>
                <a:latin typeface="Arial" panose="020B0604020202020204" pitchFamily="34" charset="0"/>
                <a:ea typeface="Helvetica Neue"/>
              </a:rPr>
              <a:t>Perform a set of commands for each item in a list.</a:t>
            </a:r>
            <a:endParaRPr lang="en-US" altLang="zh-TW" sz="2400" dirty="0">
              <a:solidFill>
                <a:srgbClr val="333333"/>
              </a:solidFill>
              <a:latin typeface="Arial" panose="020B0604020202020204" pitchFamily="34" charset="0"/>
              <a:ea typeface="Helvetica Neue"/>
            </a:endParaRPr>
          </a:p>
          <a:p>
            <a:pPr marL="342900" lvl="1" indent="-342900" defTabSz="685800" eaLnBrk="0" fontAlgn="base">
              <a:spcBef>
                <a:spcPct val="0"/>
              </a:spcBef>
              <a:spcAft>
                <a:spcPct val="0"/>
              </a:spcAft>
            </a:pPr>
            <a:r>
              <a:rPr lang="zh-TW" altLang="en-US" sz="2000" dirty="0">
                <a:solidFill>
                  <a:prstClr val="black"/>
                </a:solidFill>
                <a:latin typeface="Calibri" panose="020F0502020204030204"/>
                <a:ea typeface="新細明體" panose="02020500000000000000" pitchFamily="18" charset="-120"/>
              </a:rPr>
              <a:t>對列表中的每個項目執行一組命令。</a:t>
            </a:r>
            <a:endParaRPr lang="zh-TW" altLang="zh-TW" sz="2400" dirty="0">
              <a:solidFill>
                <a:srgbClr val="333333"/>
              </a:solidFill>
              <a:latin typeface="Arial" panose="020B0604020202020204" pitchFamily="34" charset="0"/>
              <a:ea typeface="Helvetica Neue"/>
            </a:endParaRPr>
          </a:p>
          <a:p>
            <a:pPr defTabSz="685800" eaLnBrk="0" fontAlgn="base">
              <a:spcBef>
                <a:spcPct val="0"/>
              </a:spcBef>
              <a:spcAft>
                <a:spcPct val="0"/>
              </a:spcAft>
            </a:pPr>
            <a:r>
              <a:rPr lang="zh-TW" altLang="zh-TW" sz="2400" b="1" dirty="0">
                <a:solidFill>
                  <a:srgbClr val="333333"/>
                </a:solidFill>
                <a:latin typeface="Arial" panose="020B0604020202020204" pitchFamily="34" charset="0"/>
                <a:ea typeface="Helvetica Neue"/>
              </a:rPr>
              <a:t>break</a:t>
            </a:r>
          </a:p>
          <a:p>
            <a:pPr marL="342900" lvl="1" indent="-342900" defTabSz="685800" eaLnBrk="0" fontAlgn="base">
              <a:spcBef>
                <a:spcPct val="0"/>
              </a:spcBef>
              <a:spcAft>
                <a:spcPct val="0"/>
              </a:spcAft>
            </a:pPr>
            <a:r>
              <a:rPr lang="zh-TW" altLang="zh-TW" sz="2400" dirty="0">
                <a:solidFill>
                  <a:srgbClr val="333333"/>
                </a:solidFill>
                <a:latin typeface="Arial" panose="020B0604020202020204" pitchFamily="34" charset="0"/>
                <a:ea typeface="Helvetica Neue"/>
              </a:rPr>
              <a:t>Exit the currently running loop.</a:t>
            </a:r>
            <a:endParaRPr lang="en-US" altLang="zh-TW" sz="2400" dirty="0">
              <a:solidFill>
                <a:srgbClr val="333333"/>
              </a:solidFill>
              <a:latin typeface="Arial" panose="020B0604020202020204" pitchFamily="34" charset="0"/>
              <a:ea typeface="Helvetica Neue"/>
            </a:endParaRPr>
          </a:p>
          <a:p>
            <a:pPr marL="342900" lvl="1" indent="-342900" defTabSz="685800" eaLnBrk="0" fontAlgn="base">
              <a:spcBef>
                <a:spcPct val="0"/>
              </a:spcBef>
              <a:spcAft>
                <a:spcPct val="0"/>
              </a:spcAft>
            </a:pPr>
            <a:r>
              <a:rPr lang="zh-TW" altLang="en-US" sz="2400" dirty="0">
                <a:solidFill>
                  <a:prstClr val="black"/>
                </a:solidFill>
                <a:latin typeface="Calibri" panose="020F0502020204030204"/>
                <a:ea typeface="新細明體" panose="02020500000000000000" pitchFamily="18" charset="-120"/>
              </a:rPr>
              <a:t>退出當前正在運行的循環。</a:t>
            </a:r>
            <a:endParaRPr lang="zh-TW" altLang="zh-TW" sz="2000" dirty="0">
              <a:solidFill>
                <a:srgbClr val="333333"/>
              </a:solidFill>
              <a:latin typeface="Arial" panose="020B0604020202020204" pitchFamily="34" charset="0"/>
              <a:ea typeface="Helvetica Neue"/>
            </a:endParaRPr>
          </a:p>
          <a:p>
            <a:pPr defTabSz="685800" eaLnBrk="0" fontAlgn="base">
              <a:spcBef>
                <a:spcPct val="0"/>
              </a:spcBef>
              <a:spcAft>
                <a:spcPct val="0"/>
              </a:spcAft>
            </a:pPr>
            <a:r>
              <a:rPr lang="zh-TW" altLang="zh-TW" sz="2400" b="1" dirty="0">
                <a:solidFill>
                  <a:srgbClr val="333333"/>
                </a:solidFill>
                <a:latin typeface="Arial" panose="020B0604020202020204" pitchFamily="34" charset="0"/>
                <a:ea typeface="Helvetica Neue"/>
              </a:rPr>
              <a:t>continue</a:t>
            </a:r>
          </a:p>
          <a:p>
            <a:pPr marL="342900" lvl="1" indent="-342900" defTabSz="685800" eaLnBrk="0" fontAlgn="base">
              <a:spcBef>
                <a:spcPct val="0"/>
              </a:spcBef>
              <a:spcAft>
                <a:spcPct val="0"/>
              </a:spcAft>
            </a:pPr>
            <a:r>
              <a:rPr lang="zh-TW" altLang="zh-TW" sz="2400" dirty="0">
                <a:solidFill>
                  <a:srgbClr val="333333"/>
                </a:solidFill>
                <a:latin typeface="Arial" panose="020B0604020202020204" pitchFamily="34" charset="0"/>
                <a:ea typeface="Helvetica Neue"/>
              </a:rPr>
              <a:t>Stop this iteration of the loop and begin the next iteration.</a:t>
            </a:r>
            <a:endParaRPr lang="en-US" altLang="zh-TW" sz="2400" dirty="0">
              <a:solidFill>
                <a:srgbClr val="333333"/>
              </a:solidFill>
              <a:latin typeface="Arial" panose="020B0604020202020204" pitchFamily="34" charset="0"/>
              <a:ea typeface="Helvetica Neue"/>
            </a:endParaRPr>
          </a:p>
          <a:p>
            <a:pPr marL="342900" lvl="1" indent="-342900" defTabSz="685800" eaLnBrk="0" fontAlgn="base">
              <a:spcBef>
                <a:spcPct val="0"/>
              </a:spcBef>
              <a:spcAft>
                <a:spcPct val="0"/>
              </a:spcAft>
            </a:pPr>
            <a:r>
              <a:rPr lang="zh-TW" altLang="en-US" sz="2000" dirty="0">
                <a:solidFill>
                  <a:prstClr val="black"/>
                </a:solidFill>
                <a:latin typeface="Calibri" panose="020F0502020204030204"/>
                <a:ea typeface="新細明體" panose="02020500000000000000" pitchFamily="18" charset="-120"/>
              </a:rPr>
              <a:t>停止循環的該迭代並開始下一個迭代。</a:t>
            </a:r>
            <a:endParaRPr lang="en-US" altLang="zh-TW" sz="2400" dirty="0">
              <a:solidFill>
                <a:srgbClr val="333333"/>
              </a:solidFill>
              <a:latin typeface="Arial" panose="020B0604020202020204" pitchFamily="34" charset="0"/>
              <a:ea typeface="Helvetica Neue"/>
            </a:endParaRPr>
          </a:p>
          <a:p>
            <a:pPr defTabSz="685800" eaLnBrk="0" fontAlgn="base">
              <a:spcBef>
                <a:spcPct val="0"/>
              </a:spcBef>
              <a:spcAft>
                <a:spcPct val="0"/>
              </a:spcAft>
            </a:pPr>
            <a:r>
              <a:rPr lang="zh-TW" altLang="zh-TW" sz="2400" b="1" dirty="0">
                <a:solidFill>
                  <a:srgbClr val="333333"/>
                </a:solidFill>
                <a:latin typeface="Arial" panose="020B0604020202020204" pitchFamily="34" charset="0"/>
                <a:ea typeface="Helvetica Neue"/>
              </a:rPr>
              <a:t>select do done</a:t>
            </a:r>
          </a:p>
          <a:p>
            <a:pPr marL="342900" lvl="1" indent="-342900" defTabSz="685800" eaLnBrk="0" fontAlgn="base">
              <a:spcBef>
                <a:spcPct val="0"/>
              </a:spcBef>
              <a:spcAft>
                <a:spcPct val="0"/>
              </a:spcAft>
            </a:pPr>
            <a:r>
              <a:rPr lang="zh-TW" altLang="zh-TW" sz="2400" dirty="0">
                <a:solidFill>
                  <a:srgbClr val="333333"/>
                </a:solidFill>
                <a:latin typeface="Arial" panose="020B0604020202020204" pitchFamily="34" charset="0"/>
                <a:ea typeface="Helvetica Neue"/>
              </a:rPr>
              <a:t>Display a simple menu system for selecting items from a list.</a:t>
            </a:r>
            <a:endParaRPr lang="en-US" altLang="zh-TW" sz="2400" dirty="0">
              <a:solidFill>
                <a:srgbClr val="333333"/>
              </a:solidFill>
              <a:latin typeface="Arial" panose="020B0604020202020204" pitchFamily="34" charset="0"/>
              <a:ea typeface="Helvetica Neue"/>
            </a:endParaRPr>
          </a:p>
          <a:p>
            <a:pPr marL="342900" lvl="1" indent="-342900" defTabSz="685800" eaLnBrk="0" fontAlgn="base">
              <a:spcBef>
                <a:spcPct val="0"/>
              </a:spcBef>
              <a:spcAft>
                <a:spcPct val="0"/>
              </a:spcAft>
            </a:pPr>
            <a:r>
              <a:rPr lang="zh-TW" altLang="en-US" sz="2000" dirty="0">
                <a:solidFill>
                  <a:prstClr val="black"/>
                </a:solidFill>
                <a:latin typeface="Calibri" panose="020F0502020204030204"/>
                <a:ea typeface="新細明體" panose="02020500000000000000" pitchFamily="18" charset="-120"/>
              </a:rPr>
              <a:t>顯示一個簡單的菜單系統，用於從列表中選擇</a:t>
            </a:r>
            <a:r>
              <a:rPr lang="zh-TW" altLang="en-US" sz="2000">
                <a:solidFill>
                  <a:prstClr val="black"/>
                </a:solidFill>
                <a:latin typeface="Calibri" panose="020F0502020204030204"/>
                <a:ea typeface="新細明體" panose="02020500000000000000" pitchFamily="18" charset="-120"/>
              </a:rPr>
              <a:t>項目</a:t>
            </a:r>
            <a:r>
              <a:rPr lang="zh-TW" altLang="en-US" sz="2000" smtClean="0">
                <a:solidFill>
                  <a:prstClr val="black"/>
                </a:solidFill>
                <a:latin typeface="Calibri" panose="020F0502020204030204"/>
                <a:ea typeface="新細明體" panose="02020500000000000000" pitchFamily="18" charset="-120"/>
              </a:rPr>
              <a:t>。</a:t>
            </a:r>
            <a:endParaRPr lang="zh-TW" altLang="zh-TW" sz="2400" dirty="0">
              <a:solidFill>
                <a:srgbClr val="333333"/>
              </a:solidFill>
              <a:latin typeface="Arial" panose="020B0604020202020204" pitchFamily="34" charset="0"/>
              <a:ea typeface="Helvetica Neue"/>
            </a:endParaRPr>
          </a:p>
        </p:txBody>
      </p:sp>
    </p:spTree>
    <p:extLst>
      <p:ext uri="{BB962C8B-B14F-4D97-AF65-F5344CB8AC3E}">
        <p14:creationId xmlns:p14="http://schemas.microsoft.com/office/powerpoint/2010/main" val="2360366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1126218"/>
          </a:xfrm>
        </p:spPr>
        <p:txBody>
          <a:bodyPr>
            <a:normAutofit/>
          </a:bodyPr>
          <a:lstStyle/>
          <a:p>
            <a:r>
              <a:rPr lang="en-US" altLang="zh-TW" sz="5400" smtClean="0"/>
              <a:t>Bash </a:t>
            </a:r>
            <a:r>
              <a:rPr lang="en-US" altLang="zh-TW" sz="5400" dirty="0" smtClean="0"/>
              <a:t>shell </a:t>
            </a:r>
            <a:r>
              <a:rPr lang="en-US" altLang="zh-TW" sz="5400" dirty="0"/>
              <a:t>script</a:t>
            </a:r>
            <a:endParaRPr lang="zh-TW" altLang="en-US" sz="5400" dirty="0"/>
          </a:p>
        </p:txBody>
      </p:sp>
      <p:sp>
        <p:nvSpPr>
          <p:cNvPr id="3" name="內容版面配置區 2"/>
          <p:cNvSpPr>
            <a:spLocks noGrp="1"/>
          </p:cNvSpPr>
          <p:nvPr>
            <p:ph idx="1"/>
          </p:nvPr>
        </p:nvSpPr>
        <p:spPr/>
        <p:txBody>
          <a:bodyPr>
            <a:normAutofit/>
          </a:bodyPr>
          <a:lstStyle/>
          <a:p>
            <a:r>
              <a:rPr lang="en-US" altLang="zh-TW" sz="3200" dirty="0"/>
              <a:t>script </a:t>
            </a:r>
            <a:r>
              <a:rPr lang="zh-TW" altLang="en-US" sz="3200" dirty="0"/>
              <a:t>是</a:t>
            </a:r>
            <a:r>
              <a:rPr lang="en-US" altLang="zh-TW" sz="3200" dirty="0"/>
              <a:t>『</a:t>
            </a:r>
            <a:r>
              <a:rPr lang="zh-TW" altLang="en-US" sz="3200" dirty="0"/>
              <a:t>腳本、劇本</a:t>
            </a:r>
            <a:r>
              <a:rPr lang="en-US" altLang="zh-TW" sz="3200" dirty="0"/>
              <a:t>』</a:t>
            </a:r>
            <a:r>
              <a:rPr lang="zh-TW" altLang="en-US" sz="3200" dirty="0"/>
              <a:t>的意思。整句話是說， </a:t>
            </a:r>
            <a:r>
              <a:rPr lang="en-US" altLang="zh-TW" sz="3200" dirty="0"/>
              <a:t>shell script </a:t>
            </a:r>
            <a:r>
              <a:rPr lang="zh-TW" altLang="en-US" sz="3200" dirty="0"/>
              <a:t>是針對 </a:t>
            </a:r>
            <a:r>
              <a:rPr lang="en-US" altLang="zh-TW" sz="3200" dirty="0"/>
              <a:t>shell </a:t>
            </a:r>
            <a:r>
              <a:rPr lang="zh-TW" altLang="en-US" sz="3200" dirty="0"/>
              <a:t>所寫的</a:t>
            </a:r>
            <a:r>
              <a:rPr lang="en-US" altLang="zh-TW" sz="3200" dirty="0"/>
              <a:t>『</a:t>
            </a:r>
            <a:r>
              <a:rPr lang="zh-TW" altLang="en-US" sz="3200" dirty="0"/>
              <a:t>劇本！</a:t>
            </a:r>
            <a:r>
              <a:rPr lang="en-US" altLang="zh-TW" sz="3200" dirty="0"/>
              <a:t>』</a:t>
            </a:r>
          </a:p>
          <a:p>
            <a:r>
              <a:rPr lang="en-US" altLang="zh-TW" sz="3200" dirty="0"/>
              <a:t>shell script </a:t>
            </a:r>
            <a:r>
              <a:rPr lang="zh-TW" altLang="en-US" sz="3200" dirty="0"/>
              <a:t>是利用 </a:t>
            </a:r>
            <a:r>
              <a:rPr lang="en-US" altLang="zh-TW" sz="3200" dirty="0"/>
              <a:t>shell </a:t>
            </a:r>
            <a:r>
              <a:rPr lang="zh-TW" altLang="en-US" sz="3200" dirty="0"/>
              <a:t>的功能所寫的一個</a:t>
            </a:r>
            <a:r>
              <a:rPr lang="en-US" altLang="zh-TW" sz="3200" dirty="0"/>
              <a:t>『</a:t>
            </a:r>
            <a:r>
              <a:rPr lang="zh-TW" altLang="en-US" sz="3200" dirty="0"/>
              <a:t>程式 </a:t>
            </a:r>
            <a:r>
              <a:rPr lang="en-US" altLang="zh-TW" sz="3200" dirty="0"/>
              <a:t>(program)』</a:t>
            </a:r>
          </a:p>
          <a:p>
            <a:r>
              <a:rPr lang="en-US" altLang="zh-TW" sz="3200" dirty="0"/>
              <a:t>shell script </a:t>
            </a:r>
            <a:r>
              <a:rPr lang="zh-TW" altLang="en-US" sz="3200" dirty="0"/>
              <a:t>就像是早期 </a:t>
            </a:r>
            <a:r>
              <a:rPr lang="en-US" altLang="zh-TW" sz="3200" dirty="0"/>
              <a:t>DOS </a:t>
            </a:r>
            <a:r>
              <a:rPr lang="zh-TW" altLang="en-US" sz="3200" dirty="0"/>
              <a:t>年代的批次檔 </a:t>
            </a:r>
            <a:r>
              <a:rPr lang="en-US" altLang="zh-TW" sz="3200" dirty="0"/>
              <a:t>(.bat) </a:t>
            </a:r>
          </a:p>
          <a:p>
            <a:r>
              <a:rPr lang="en-US" altLang="zh-TW" sz="3200" dirty="0"/>
              <a:t>script </a:t>
            </a:r>
            <a:r>
              <a:rPr lang="zh-TW" altLang="en-US" sz="3200" dirty="0"/>
              <a:t>最簡單的功能就是：</a:t>
            </a:r>
            <a:r>
              <a:rPr lang="en-US" altLang="zh-TW" sz="3200" dirty="0"/>
              <a:t>『</a:t>
            </a:r>
            <a:r>
              <a:rPr lang="zh-TW" altLang="en-US" sz="3200" dirty="0"/>
              <a:t>彙整一些在 </a:t>
            </a:r>
            <a:r>
              <a:rPr lang="en-US" altLang="zh-TW" sz="3200" dirty="0"/>
              <a:t>command line </a:t>
            </a:r>
            <a:r>
              <a:rPr lang="zh-TW" altLang="en-US" sz="3200" dirty="0"/>
              <a:t>下達的連續指令，將他寫入 </a:t>
            </a:r>
            <a:r>
              <a:rPr lang="en-US" altLang="zh-TW" sz="3200" dirty="0"/>
              <a:t>scripts </a:t>
            </a:r>
            <a:r>
              <a:rPr lang="zh-TW" altLang="en-US" sz="3200" dirty="0"/>
              <a:t>當中，而由直接執行 </a:t>
            </a:r>
            <a:r>
              <a:rPr lang="en-US" altLang="zh-TW" sz="3200" dirty="0"/>
              <a:t>scripts </a:t>
            </a:r>
            <a:r>
              <a:rPr lang="zh-TW" altLang="en-US" sz="3200" dirty="0"/>
              <a:t>來啟動一連串的 </a:t>
            </a:r>
            <a:r>
              <a:rPr lang="en-US" altLang="zh-TW" sz="3200" dirty="0"/>
              <a:t>command line </a:t>
            </a:r>
            <a:r>
              <a:rPr lang="zh-TW" altLang="en-US" sz="3200" dirty="0"/>
              <a:t>指令輸入！</a:t>
            </a:r>
            <a:r>
              <a:rPr lang="en-US" altLang="zh-TW" sz="3200" dirty="0"/>
              <a:t>』</a:t>
            </a:r>
            <a:endParaRPr lang="zh-TW" altLang="en-US" sz="3200" dirty="0"/>
          </a:p>
        </p:txBody>
      </p:sp>
    </p:spTree>
    <p:extLst>
      <p:ext uri="{BB962C8B-B14F-4D97-AF65-F5344CB8AC3E}">
        <p14:creationId xmlns:p14="http://schemas.microsoft.com/office/powerpoint/2010/main" val="3815565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3052783" y="917011"/>
            <a:ext cx="6084480" cy="784830"/>
          </a:xfrm>
          <a:prstGeom prst="rect">
            <a:avLst/>
          </a:prstGeom>
          <a:noFill/>
        </p:spPr>
        <p:txBody>
          <a:bodyPr wrap="square" rtlCol="0">
            <a:spAutoFit/>
          </a:bodyPr>
          <a:lstStyle/>
          <a:p>
            <a:pPr defTabSz="685800"/>
            <a:r>
              <a:rPr lang="zh-TW" altLang="en-US" sz="4500" dirty="0">
                <a:solidFill>
                  <a:prstClr val="black"/>
                </a:solidFill>
                <a:latin typeface="Calibri" panose="020F0502020204030204"/>
                <a:ea typeface="新細明體" panose="02020500000000000000" pitchFamily="18" charset="-120"/>
              </a:rPr>
              <a:t>陣列名稱</a:t>
            </a:r>
            <a:r>
              <a:rPr lang="en-US" altLang="zh-TW" sz="4500" dirty="0">
                <a:solidFill>
                  <a:prstClr val="black"/>
                </a:solidFill>
                <a:latin typeface="Calibri" panose="020F0502020204030204"/>
                <a:ea typeface="新細明體" panose="02020500000000000000" pitchFamily="18" charset="-120"/>
              </a:rPr>
              <a:t>(</a:t>
            </a:r>
            <a:r>
              <a:rPr lang="zh-TW" altLang="en-US" sz="4500" dirty="0">
                <a:solidFill>
                  <a:prstClr val="black"/>
                </a:solidFill>
                <a:latin typeface="Calibri" panose="020F0502020204030204"/>
                <a:ea typeface="新細明體" panose="02020500000000000000" pitchFamily="18" charset="-120"/>
              </a:rPr>
              <a:t>有如大廈名稱</a:t>
            </a:r>
            <a:r>
              <a:rPr lang="en-US" altLang="zh-TW" sz="4500" dirty="0">
                <a:solidFill>
                  <a:prstClr val="black"/>
                </a:solidFill>
                <a:latin typeface="Calibri" panose="020F0502020204030204"/>
                <a:ea typeface="新細明體" panose="02020500000000000000" pitchFamily="18" charset="-120"/>
              </a:rPr>
              <a:t>)</a:t>
            </a:r>
            <a:endParaRPr lang="zh-TW" altLang="en-US" sz="4500" dirty="0">
              <a:solidFill>
                <a:prstClr val="black"/>
              </a:solidFill>
              <a:latin typeface="Calibri" panose="020F0502020204030204"/>
              <a:ea typeface="新細明體" panose="02020500000000000000" pitchFamily="18" charset="-120"/>
            </a:endParaRPr>
          </a:p>
        </p:txBody>
      </p:sp>
      <p:grpSp>
        <p:nvGrpSpPr>
          <p:cNvPr id="23" name="群組 22"/>
          <p:cNvGrpSpPr/>
          <p:nvPr/>
        </p:nvGrpSpPr>
        <p:grpSpPr>
          <a:xfrm>
            <a:off x="2435476" y="1683875"/>
            <a:ext cx="7052472" cy="4557977"/>
            <a:chOff x="1215301" y="1102165"/>
            <a:chExt cx="9403295" cy="6077302"/>
          </a:xfrm>
        </p:grpSpPr>
        <p:grpSp>
          <p:nvGrpSpPr>
            <p:cNvPr id="19" name="群組 18"/>
            <p:cNvGrpSpPr/>
            <p:nvPr/>
          </p:nvGrpSpPr>
          <p:grpSpPr>
            <a:xfrm>
              <a:off x="1382234" y="1102165"/>
              <a:ext cx="9236362" cy="4876060"/>
              <a:chOff x="2374393" y="1629036"/>
              <a:chExt cx="9236362" cy="4876060"/>
            </a:xfrm>
          </p:grpSpPr>
          <p:grpSp>
            <p:nvGrpSpPr>
              <p:cNvPr id="17" name="群組 16"/>
              <p:cNvGrpSpPr/>
              <p:nvPr/>
            </p:nvGrpSpPr>
            <p:grpSpPr>
              <a:xfrm>
                <a:off x="2374393" y="1629036"/>
                <a:ext cx="7829531" cy="4650077"/>
                <a:chOff x="611127" y="1724729"/>
                <a:chExt cx="7829531" cy="4650077"/>
              </a:xfrm>
            </p:grpSpPr>
            <p:sp>
              <p:nvSpPr>
                <p:cNvPr id="11" name="文字方塊 10"/>
                <p:cNvSpPr txBox="1"/>
                <p:nvPr/>
              </p:nvSpPr>
              <p:spPr>
                <a:xfrm flipH="1">
                  <a:off x="4435370" y="3094075"/>
                  <a:ext cx="4005288" cy="677108"/>
                </a:xfrm>
                <a:prstGeom prst="rect">
                  <a:avLst/>
                </a:prstGeom>
                <a:noFill/>
              </p:spPr>
              <p:txBody>
                <a:bodyPr wrap="square" rtlCol="0">
                  <a:spAutoFit/>
                </a:bodyPr>
                <a:lstStyle/>
                <a:p>
                  <a:pPr defTabSz="685800"/>
                  <a:r>
                    <a:rPr lang="zh-TW" altLang="en-US" sz="2700" dirty="0">
                      <a:solidFill>
                        <a:srgbClr val="CC00FF"/>
                      </a:solidFill>
                      <a:latin typeface="Calibri" panose="020F0502020204030204"/>
                      <a:ea typeface="新細明體" panose="02020500000000000000" pitchFamily="18" charset="-120"/>
                    </a:rPr>
                    <a:t>陣列名稱</a:t>
                  </a:r>
                  <a:r>
                    <a:rPr lang="en-US" altLang="zh-TW" sz="2700" dirty="0">
                      <a:solidFill>
                        <a:srgbClr val="CC00FF"/>
                      </a:solidFill>
                      <a:latin typeface="Calibri" panose="020F0502020204030204"/>
                      <a:ea typeface="新細明體" panose="02020500000000000000" pitchFamily="18" charset="-120"/>
                    </a:rPr>
                    <a:t>[</a:t>
                  </a:r>
                  <a:r>
                    <a:rPr lang="zh-TW" altLang="en-US" sz="2700" dirty="0">
                      <a:solidFill>
                        <a:srgbClr val="CC00FF"/>
                      </a:solidFill>
                      <a:latin typeface="Calibri" panose="020F0502020204030204"/>
                      <a:ea typeface="新細明體" panose="02020500000000000000" pitchFamily="18" charset="-120"/>
                    </a:rPr>
                    <a:t>編號</a:t>
                  </a:r>
                  <a:r>
                    <a:rPr lang="en-US" altLang="zh-TW" sz="2700" dirty="0">
                      <a:solidFill>
                        <a:srgbClr val="CC00FF"/>
                      </a:solidFill>
                      <a:latin typeface="Calibri" panose="020F0502020204030204"/>
                      <a:ea typeface="新細明體" panose="02020500000000000000" pitchFamily="18" charset="-120"/>
                    </a:rPr>
                    <a:t>]</a:t>
                  </a:r>
                  <a:endParaRPr lang="zh-TW" altLang="en-US" sz="2700" dirty="0">
                    <a:solidFill>
                      <a:srgbClr val="CC00FF"/>
                    </a:solidFill>
                    <a:latin typeface="Calibri" panose="020F0502020204030204"/>
                    <a:ea typeface="新細明體" panose="02020500000000000000" pitchFamily="18" charset="-120"/>
                  </a:endParaRPr>
                </a:p>
              </p:txBody>
            </p:sp>
            <p:sp>
              <p:nvSpPr>
                <p:cNvPr id="12" name="文字方塊 11"/>
                <p:cNvSpPr txBox="1"/>
                <p:nvPr/>
              </p:nvSpPr>
              <p:spPr>
                <a:xfrm>
                  <a:off x="4435370" y="4630109"/>
                  <a:ext cx="3455581" cy="677108"/>
                </a:xfrm>
                <a:prstGeom prst="rect">
                  <a:avLst/>
                </a:prstGeom>
                <a:noFill/>
              </p:spPr>
              <p:txBody>
                <a:bodyPr wrap="square" rtlCol="0">
                  <a:spAutoFit/>
                </a:bodyPr>
                <a:lstStyle/>
                <a:p>
                  <a:pPr defTabSz="685800"/>
                  <a:r>
                    <a:rPr lang="zh-TW" altLang="en-US" sz="2700" dirty="0">
                      <a:solidFill>
                        <a:srgbClr val="CC00FF"/>
                      </a:solidFill>
                      <a:latin typeface="Calibri" panose="020F0502020204030204"/>
                      <a:ea typeface="新細明體" panose="02020500000000000000" pitchFamily="18" charset="-120"/>
                    </a:rPr>
                    <a:t>設置陣列內容</a:t>
                  </a:r>
                </a:p>
              </p:txBody>
            </p:sp>
            <p:sp>
              <p:nvSpPr>
                <p:cNvPr id="13" name="文字方塊 12"/>
                <p:cNvSpPr txBox="1"/>
                <p:nvPr/>
              </p:nvSpPr>
              <p:spPr>
                <a:xfrm>
                  <a:off x="4951450" y="5246118"/>
                  <a:ext cx="2370735" cy="677108"/>
                </a:xfrm>
                <a:prstGeom prst="rect">
                  <a:avLst/>
                </a:prstGeom>
                <a:noFill/>
              </p:spPr>
              <p:txBody>
                <a:bodyPr wrap="none" rtlCol="0">
                  <a:spAutoFit/>
                </a:bodyPr>
                <a:lstStyle/>
                <a:p>
                  <a:pPr defTabSz="685800"/>
                  <a:r>
                    <a:rPr lang="en-US" altLang="zh-TW" sz="2700" dirty="0">
                      <a:solidFill>
                        <a:prstClr val="black"/>
                      </a:solidFill>
                      <a:latin typeface="Calibri" panose="020F0502020204030204"/>
                      <a:ea typeface="新細明體" panose="02020500000000000000" pitchFamily="18" charset="-120"/>
                    </a:rPr>
                    <a:t>(</a:t>
                  </a:r>
                  <a:r>
                    <a:rPr lang="zh-TW" altLang="en-US" sz="2700" dirty="0">
                      <a:solidFill>
                        <a:prstClr val="black"/>
                      </a:solidFill>
                      <a:latin typeface="Calibri" panose="020F0502020204030204"/>
                      <a:ea typeface="新細明體" panose="02020500000000000000" pitchFamily="18" charset="-120"/>
                    </a:rPr>
                    <a:t>信箱內容</a:t>
                  </a:r>
                  <a:r>
                    <a:rPr lang="en-US" altLang="zh-TW" sz="2700" dirty="0">
                      <a:solidFill>
                        <a:prstClr val="black"/>
                      </a:solidFill>
                      <a:latin typeface="Calibri" panose="020F0502020204030204"/>
                      <a:ea typeface="新細明體" panose="02020500000000000000" pitchFamily="18" charset="-120"/>
                    </a:rPr>
                    <a:t>)</a:t>
                  </a:r>
                  <a:endParaRPr lang="zh-TW" altLang="en-US" sz="2700" dirty="0">
                    <a:solidFill>
                      <a:prstClr val="black"/>
                    </a:solidFill>
                    <a:latin typeface="Calibri" panose="020F0502020204030204"/>
                    <a:ea typeface="新細明體" panose="02020500000000000000" pitchFamily="18" charset="-120"/>
                  </a:endParaRPr>
                </a:p>
              </p:txBody>
            </p:sp>
            <p:grpSp>
              <p:nvGrpSpPr>
                <p:cNvPr id="16" name="群組 15"/>
                <p:cNvGrpSpPr/>
                <p:nvPr/>
              </p:nvGrpSpPr>
              <p:grpSpPr>
                <a:xfrm>
                  <a:off x="611127" y="1724729"/>
                  <a:ext cx="6711058" cy="4650077"/>
                  <a:chOff x="611127" y="1756627"/>
                  <a:chExt cx="6711058" cy="4650077"/>
                </a:xfrm>
              </p:grpSpPr>
              <p:grpSp>
                <p:nvGrpSpPr>
                  <p:cNvPr id="10" name="群組 9"/>
                  <p:cNvGrpSpPr/>
                  <p:nvPr/>
                </p:nvGrpSpPr>
                <p:grpSpPr>
                  <a:xfrm>
                    <a:off x="1896362" y="2301524"/>
                    <a:ext cx="5425823" cy="3590925"/>
                    <a:chOff x="5362575" y="2205831"/>
                    <a:chExt cx="5425823" cy="3590925"/>
                  </a:xfrm>
                </p:grpSpPr>
                <p:pic>
                  <p:nvPicPr>
                    <p:cNvPr id="6" name="內容版面配置區 3"/>
                    <p:cNvPicPr>
                      <a:picLocks noChangeAspect="1"/>
                    </p:cNvPicPr>
                    <p:nvPr/>
                  </p:nvPicPr>
                  <p:blipFill>
                    <a:blip r:embed="rId3"/>
                    <a:stretch>
                      <a:fillRect/>
                    </a:stretch>
                  </p:blipFill>
                  <p:spPr>
                    <a:xfrm>
                      <a:off x="5362575" y="2205831"/>
                      <a:ext cx="1466850" cy="3590925"/>
                    </a:xfrm>
                    <a:prstGeom prst="rect">
                      <a:avLst/>
                    </a:prstGeom>
                  </p:spPr>
                </p:pic>
                <p:sp>
                  <p:nvSpPr>
                    <p:cNvPr id="8" name="右大括弧 7"/>
                    <p:cNvSpPr/>
                    <p:nvPr/>
                  </p:nvSpPr>
                  <p:spPr>
                    <a:xfrm>
                      <a:off x="7166344" y="2307265"/>
                      <a:ext cx="914400" cy="3489491"/>
                    </a:xfrm>
                    <a:prstGeom prst="rightBrace">
                      <a:avLst/>
                    </a:prstGeom>
                    <a:ln w="76200">
                      <a:solidFill>
                        <a:srgbClr val="CC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TW" altLang="en-US" sz="1350">
                        <a:solidFill>
                          <a:prstClr val="black"/>
                        </a:solidFill>
                        <a:latin typeface="Calibri" panose="020F0502020204030204"/>
                        <a:ea typeface="新細明體" panose="02020500000000000000" pitchFamily="18" charset="-120"/>
                      </a:endParaRPr>
                    </a:p>
                  </p:txBody>
                </p:sp>
                <p:sp>
                  <p:nvSpPr>
                    <p:cNvPr id="9" name="文字方塊 8"/>
                    <p:cNvSpPr txBox="1"/>
                    <p:nvPr/>
                  </p:nvSpPr>
                  <p:spPr>
                    <a:xfrm>
                      <a:off x="8417663" y="3728844"/>
                      <a:ext cx="2370735" cy="677108"/>
                    </a:xfrm>
                    <a:prstGeom prst="rect">
                      <a:avLst/>
                    </a:prstGeom>
                    <a:noFill/>
                  </p:spPr>
                  <p:txBody>
                    <a:bodyPr wrap="none" rtlCol="0">
                      <a:spAutoFit/>
                    </a:bodyPr>
                    <a:lstStyle/>
                    <a:p>
                      <a:pPr defTabSz="685800"/>
                      <a:r>
                        <a:rPr lang="en-US" altLang="zh-TW" sz="2700" dirty="0">
                          <a:solidFill>
                            <a:prstClr val="black"/>
                          </a:solidFill>
                          <a:latin typeface="Calibri" panose="020F0502020204030204"/>
                          <a:ea typeface="新細明體" panose="02020500000000000000" pitchFamily="18" charset="-120"/>
                        </a:rPr>
                        <a:t>(</a:t>
                      </a:r>
                      <a:r>
                        <a:rPr lang="zh-TW" altLang="en-US" sz="2700" dirty="0">
                          <a:solidFill>
                            <a:prstClr val="black"/>
                          </a:solidFill>
                          <a:latin typeface="Calibri" panose="020F0502020204030204"/>
                          <a:ea typeface="新細明體" panose="02020500000000000000" pitchFamily="18" charset="-120"/>
                        </a:rPr>
                        <a:t>信箱編號</a:t>
                      </a:r>
                      <a:r>
                        <a:rPr lang="en-US" altLang="zh-TW" sz="2700" dirty="0">
                          <a:solidFill>
                            <a:prstClr val="black"/>
                          </a:solidFill>
                          <a:latin typeface="Calibri" panose="020F0502020204030204"/>
                          <a:ea typeface="新細明體" panose="02020500000000000000" pitchFamily="18" charset="-120"/>
                        </a:rPr>
                        <a:t>)</a:t>
                      </a:r>
                      <a:endParaRPr lang="zh-TW" altLang="en-US" sz="2700" dirty="0">
                        <a:solidFill>
                          <a:prstClr val="black"/>
                        </a:solidFill>
                        <a:latin typeface="Calibri" panose="020F0502020204030204"/>
                        <a:ea typeface="新細明體" panose="02020500000000000000" pitchFamily="18" charset="-120"/>
                      </a:endParaRPr>
                    </a:p>
                  </p:txBody>
                </p:sp>
              </p:grpSp>
              <p:sp>
                <p:nvSpPr>
                  <p:cNvPr id="14" name="文字方塊 13"/>
                  <p:cNvSpPr txBox="1"/>
                  <p:nvPr/>
                </p:nvSpPr>
                <p:spPr>
                  <a:xfrm flipH="1">
                    <a:off x="841499" y="1756627"/>
                    <a:ext cx="886403" cy="677108"/>
                  </a:xfrm>
                  <a:prstGeom prst="rect">
                    <a:avLst/>
                  </a:prstGeom>
                  <a:noFill/>
                </p:spPr>
                <p:txBody>
                  <a:bodyPr wrap="square" rtlCol="0">
                    <a:spAutoFit/>
                  </a:bodyPr>
                  <a:lstStyle/>
                  <a:p>
                    <a:pPr defTabSz="685800"/>
                    <a:r>
                      <a:rPr lang="zh-TW" altLang="en-US" sz="2700" b="1" dirty="0">
                        <a:solidFill>
                          <a:prstClr val="black"/>
                        </a:solidFill>
                        <a:latin typeface="Calibri" panose="020F0502020204030204"/>
                        <a:ea typeface="新細明體" panose="02020500000000000000" pitchFamily="18" charset="-120"/>
                      </a:rPr>
                      <a:t>例</a:t>
                    </a:r>
                    <a:r>
                      <a:rPr lang="en-US" altLang="zh-TW" sz="2700" b="1" dirty="0">
                        <a:solidFill>
                          <a:prstClr val="black"/>
                        </a:solidFill>
                        <a:latin typeface="Calibri" panose="020F0502020204030204"/>
                        <a:ea typeface="新細明體" panose="02020500000000000000" pitchFamily="18" charset="-120"/>
                      </a:rPr>
                      <a:t>:</a:t>
                    </a:r>
                    <a:endParaRPr lang="zh-TW" altLang="en-US" sz="2700" b="1" dirty="0">
                      <a:solidFill>
                        <a:prstClr val="black"/>
                      </a:solidFill>
                      <a:latin typeface="Calibri" panose="020F0502020204030204"/>
                      <a:ea typeface="新細明體" panose="02020500000000000000" pitchFamily="18" charset="-120"/>
                    </a:endParaRPr>
                  </a:p>
                </p:txBody>
              </p:sp>
              <p:sp>
                <p:nvSpPr>
                  <p:cNvPr id="15" name="文字方塊 14"/>
                  <p:cNvSpPr txBox="1"/>
                  <p:nvPr/>
                </p:nvSpPr>
                <p:spPr>
                  <a:xfrm>
                    <a:off x="611127" y="2344054"/>
                    <a:ext cx="1347145" cy="4062650"/>
                  </a:xfrm>
                  <a:prstGeom prst="rect">
                    <a:avLst/>
                  </a:prstGeom>
                  <a:noFill/>
                </p:spPr>
                <p:txBody>
                  <a:bodyPr wrap="square" rtlCol="0">
                    <a:spAutoFit/>
                  </a:bodyPr>
                  <a:lstStyle/>
                  <a:p>
                    <a:pPr defTabSz="685800"/>
                    <a:r>
                      <a:rPr lang="en-US" altLang="zh-TW" sz="2400" b="1" dirty="0" err="1">
                        <a:solidFill>
                          <a:prstClr val="black"/>
                        </a:solidFill>
                        <a:latin typeface="Calibri" panose="020F0502020204030204"/>
                        <a:ea typeface="新細明體" panose="02020500000000000000" pitchFamily="18" charset="-120"/>
                      </a:rPr>
                      <a:t>Var</a:t>
                    </a:r>
                    <a:r>
                      <a:rPr lang="en-US" altLang="zh-TW" sz="2400" b="1" dirty="0">
                        <a:solidFill>
                          <a:prstClr val="black"/>
                        </a:solidFill>
                        <a:latin typeface="Calibri" panose="020F0502020204030204"/>
                        <a:ea typeface="新細明體" panose="02020500000000000000" pitchFamily="18" charset="-120"/>
                      </a:rPr>
                      <a:t>[0]</a:t>
                    </a:r>
                  </a:p>
                  <a:p>
                    <a:pPr defTabSz="685800"/>
                    <a:r>
                      <a:rPr lang="en-US" altLang="zh-TW" sz="2400" b="1" dirty="0" err="1">
                        <a:solidFill>
                          <a:prstClr val="black"/>
                        </a:solidFill>
                        <a:latin typeface="Calibri" panose="020F0502020204030204"/>
                        <a:ea typeface="新細明體" panose="02020500000000000000" pitchFamily="18" charset="-120"/>
                      </a:rPr>
                      <a:t>Var</a:t>
                    </a:r>
                    <a:r>
                      <a:rPr lang="en-US" altLang="zh-TW" sz="2400" b="1" dirty="0">
                        <a:solidFill>
                          <a:prstClr val="black"/>
                        </a:solidFill>
                        <a:latin typeface="Calibri" panose="020F0502020204030204"/>
                        <a:ea typeface="新細明體" panose="02020500000000000000" pitchFamily="18" charset="-120"/>
                      </a:rPr>
                      <a:t>[1]</a:t>
                    </a:r>
                  </a:p>
                  <a:p>
                    <a:pPr defTabSz="685800"/>
                    <a:r>
                      <a:rPr lang="en-US" altLang="zh-TW" sz="2400" b="1" dirty="0" err="1">
                        <a:solidFill>
                          <a:prstClr val="black"/>
                        </a:solidFill>
                        <a:latin typeface="Calibri" panose="020F0502020204030204"/>
                        <a:ea typeface="新細明體" panose="02020500000000000000" pitchFamily="18" charset="-120"/>
                      </a:rPr>
                      <a:t>Var</a:t>
                    </a:r>
                    <a:r>
                      <a:rPr lang="en-US" altLang="zh-TW" sz="2400" b="1" dirty="0">
                        <a:solidFill>
                          <a:prstClr val="black"/>
                        </a:solidFill>
                        <a:latin typeface="Calibri" panose="020F0502020204030204"/>
                        <a:ea typeface="新細明體" panose="02020500000000000000" pitchFamily="18" charset="-120"/>
                      </a:rPr>
                      <a:t>[2]</a:t>
                    </a:r>
                  </a:p>
                  <a:p>
                    <a:pPr defTabSz="685800"/>
                    <a:r>
                      <a:rPr lang="en-US" altLang="zh-TW" sz="2400" b="1" dirty="0" err="1">
                        <a:solidFill>
                          <a:prstClr val="black"/>
                        </a:solidFill>
                        <a:latin typeface="Calibri" panose="020F0502020204030204"/>
                        <a:ea typeface="新細明體" panose="02020500000000000000" pitchFamily="18" charset="-120"/>
                      </a:rPr>
                      <a:t>Var</a:t>
                    </a:r>
                    <a:r>
                      <a:rPr lang="en-US" altLang="zh-TW" sz="2400" b="1" dirty="0">
                        <a:solidFill>
                          <a:prstClr val="black"/>
                        </a:solidFill>
                        <a:latin typeface="Calibri" panose="020F0502020204030204"/>
                        <a:ea typeface="新細明體" panose="02020500000000000000" pitchFamily="18" charset="-120"/>
                      </a:rPr>
                      <a:t>[3]</a:t>
                    </a:r>
                  </a:p>
                  <a:p>
                    <a:pPr defTabSz="685800"/>
                    <a:r>
                      <a:rPr lang="en-US" altLang="zh-TW" sz="2400" b="1" dirty="0" err="1">
                        <a:solidFill>
                          <a:prstClr val="black"/>
                        </a:solidFill>
                        <a:latin typeface="Calibri" panose="020F0502020204030204"/>
                        <a:ea typeface="新細明體" panose="02020500000000000000" pitchFamily="18" charset="-120"/>
                      </a:rPr>
                      <a:t>Var</a:t>
                    </a:r>
                    <a:r>
                      <a:rPr lang="en-US" altLang="zh-TW" sz="2400" b="1" dirty="0">
                        <a:solidFill>
                          <a:prstClr val="black"/>
                        </a:solidFill>
                        <a:latin typeface="Calibri" panose="020F0502020204030204"/>
                        <a:ea typeface="新細明體" panose="02020500000000000000" pitchFamily="18" charset="-120"/>
                      </a:rPr>
                      <a:t>[4]</a:t>
                    </a:r>
                  </a:p>
                  <a:p>
                    <a:pPr defTabSz="685800"/>
                    <a:endParaRPr lang="en-US" altLang="zh-TW" sz="2400" b="1" dirty="0">
                      <a:solidFill>
                        <a:prstClr val="black"/>
                      </a:solidFill>
                      <a:latin typeface="Calibri" panose="020F0502020204030204"/>
                      <a:ea typeface="新細明體" panose="02020500000000000000" pitchFamily="18" charset="-120"/>
                    </a:endParaRPr>
                  </a:p>
                  <a:p>
                    <a:pPr defTabSz="685800"/>
                    <a:r>
                      <a:rPr lang="en-US" altLang="zh-TW" sz="2400" b="1" dirty="0" err="1">
                        <a:solidFill>
                          <a:prstClr val="black"/>
                        </a:solidFill>
                        <a:latin typeface="Calibri" panose="020F0502020204030204"/>
                        <a:ea typeface="新細明體" panose="02020500000000000000" pitchFamily="18" charset="-120"/>
                      </a:rPr>
                      <a:t>Var</a:t>
                    </a:r>
                    <a:r>
                      <a:rPr lang="en-US" altLang="zh-TW" sz="2400" b="1" dirty="0">
                        <a:solidFill>
                          <a:prstClr val="black"/>
                        </a:solidFill>
                        <a:latin typeface="Calibri" panose="020F0502020204030204"/>
                        <a:ea typeface="新細明體" panose="02020500000000000000" pitchFamily="18" charset="-120"/>
                      </a:rPr>
                      <a:t>[N]</a:t>
                    </a:r>
                  </a:p>
                  <a:p>
                    <a:pPr defTabSz="685800"/>
                    <a:endParaRPr lang="zh-TW" altLang="en-US" sz="2400" b="1" dirty="0">
                      <a:solidFill>
                        <a:prstClr val="black"/>
                      </a:solidFill>
                      <a:latin typeface="Calibri" panose="020F0502020204030204"/>
                      <a:ea typeface="新細明體" panose="02020500000000000000" pitchFamily="18" charset="-120"/>
                    </a:endParaRPr>
                  </a:p>
                </p:txBody>
              </p:sp>
            </p:grpSp>
          </p:grpSp>
          <p:sp>
            <p:nvSpPr>
              <p:cNvPr id="18" name="文字方塊 17"/>
              <p:cNvSpPr txBox="1"/>
              <p:nvPr/>
            </p:nvSpPr>
            <p:spPr>
              <a:xfrm>
                <a:off x="7687340" y="5951099"/>
                <a:ext cx="3923415" cy="553997"/>
              </a:xfrm>
              <a:prstGeom prst="rect">
                <a:avLst/>
              </a:prstGeom>
              <a:noFill/>
              <a:ln>
                <a:noFill/>
              </a:ln>
            </p:spPr>
            <p:txBody>
              <a:bodyPr wrap="square" rtlCol="0">
                <a:spAutoFit/>
              </a:bodyPr>
              <a:lstStyle/>
              <a:p>
                <a:pPr defTabSz="685800"/>
                <a:r>
                  <a:rPr lang="en-US" altLang="zh-TW" sz="2100" dirty="0">
                    <a:solidFill>
                      <a:prstClr val="black"/>
                    </a:solidFill>
                    <a:latin typeface="Calibri" panose="020F0502020204030204"/>
                    <a:ea typeface="新細明體" panose="02020500000000000000" pitchFamily="18" charset="-120"/>
                  </a:rPr>
                  <a:t>array</a:t>
                </a:r>
                <a:r>
                  <a:rPr lang="zh-TW" altLang="en-US" sz="2100" dirty="0">
                    <a:solidFill>
                      <a:prstClr val="black"/>
                    </a:solidFill>
                    <a:latin typeface="Calibri" panose="020F0502020204030204"/>
                    <a:ea typeface="新細明體" panose="02020500000000000000" pitchFamily="18" charset="-120"/>
                  </a:rPr>
                  <a:t>名稱</a:t>
                </a:r>
                <a:r>
                  <a:rPr lang="en-US" altLang="zh-TW" sz="2100" dirty="0">
                    <a:solidFill>
                      <a:prstClr val="black"/>
                    </a:solidFill>
                    <a:latin typeface="Calibri" panose="020F0502020204030204"/>
                    <a:ea typeface="新細明體" panose="02020500000000000000" pitchFamily="18" charset="-120"/>
                  </a:rPr>
                  <a:t>[N]=</a:t>
                </a:r>
                <a:r>
                  <a:rPr lang="en-US" altLang="zh-TW" sz="2100" b="1" dirty="0" err="1">
                    <a:solidFill>
                      <a:srgbClr val="2BF565"/>
                    </a:solidFill>
                    <a:latin typeface="Calibri" panose="020F0502020204030204"/>
                    <a:ea typeface="新細明體" panose="02020500000000000000" pitchFamily="18" charset="-120"/>
                  </a:rPr>
                  <a:t>varN</a:t>
                </a:r>
                <a:r>
                  <a:rPr lang="zh-TW" altLang="en-US" sz="2100" b="1" dirty="0">
                    <a:solidFill>
                      <a:srgbClr val="2BF565"/>
                    </a:solidFill>
                    <a:latin typeface="Calibri" panose="020F0502020204030204"/>
                    <a:ea typeface="新細明體" panose="02020500000000000000" pitchFamily="18" charset="-120"/>
                  </a:rPr>
                  <a:t>內容</a:t>
                </a:r>
              </a:p>
            </p:txBody>
          </p:sp>
        </p:grpSp>
        <p:sp>
          <p:nvSpPr>
            <p:cNvPr id="20" name="文字方塊 19"/>
            <p:cNvSpPr txBox="1"/>
            <p:nvPr/>
          </p:nvSpPr>
          <p:spPr>
            <a:xfrm flipH="1">
              <a:off x="1215301" y="6071471"/>
              <a:ext cx="7630989" cy="1107996"/>
            </a:xfrm>
            <a:prstGeom prst="rect">
              <a:avLst/>
            </a:prstGeom>
            <a:noFill/>
          </p:spPr>
          <p:txBody>
            <a:bodyPr wrap="square" rtlCol="0">
              <a:spAutoFit/>
            </a:bodyPr>
            <a:lstStyle/>
            <a:p>
              <a:pPr defTabSz="685800"/>
              <a:r>
                <a:rPr lang="zh-TW" altLang="en-US" sz="2700" dirty="0">
                  <a:solidFill>
                    <a:srgbClr val="FF00FF"/>
                  </a:solidFill>
                  <a:latin typeface="Calibri" panose="020F0502020204030204"/>
                  <a:ea typeface="新細明體" panose="02020500000000000000" pitchFamily="18" charset="-120"/>
                </a:rPr>
                <a:t>顯示陣列內容</a:t>
              </a:r>
              <a:r>
                <a:rPr lang="en-US" altLang="zh-TW" sz="2700" dirty="0">
                  <a:solidFill>
                    <a:srgbClr val="FF00FF"/>
                  </a:solidFill>
                  <a:latin typeface="Calibri" panose="020F0502020204030204"/>
                  <a:ea typeface="新細明體" panose="02020500000000000000" pitchFamily="18" charset="-120"/>
                </a:rPr>
                <a:t>:</a:t>
              </a:r>
              <a:r>
                <a:rPr lang="zh-TW" altLang="en-US" sz="2700" dirty="0">
                  <a:solidFill>
                    <a:srgbClr val="FF00FF"/>
                  </a:solidFill>
                  <a:latin typeface="Calibri" panose="020F0502020204030204"/>
                  <a:ea typeface="新細明體" panose="02020500000000000000" pitchFamily="18" charset="-120"/>
                </a:rPr>
                <a:t>               </a:t>
              </a:r>
              <a:r>
                <a:rPr lang="en-US" altLang="zh-TW" sz="2100" dirty="0">
                  <a:solidFill>
                    <a:prstClr val="black"/>
                  </a:solidFill>
                  <a:latin typeface="Calibri" panose="020F0502020204030204"/>
                  <a:ea typeface="新細明體" panose="02020500000000000000" pitchFamily="18" charset="-120"/>
                </a:rPr>
                <a:t>echo </a:t>
              </a:r>
              <a:r>
                <a:rPr lang="en-US" altLang="zh-TW" sz="2100" dirty="0">
                  <a:solidFill>
                    <a:srgbClr val="FF0000"/>
                  </a:solidFill>
                  <a:latin typeface="Calibri" panose="020F0502020204030204"/>
                  <a:ea typeface="新細明體" panose="02020500000000000000" pitchFamily="18" charset="-120"/>
                </a:rPr>
                <a:t>${</a:t>
              </a:r>
              <a:r>
                <a:rPr lang="en-US" altLang="zh-TW" sz="2100" dirty="0">
                  <a:solidFill>
                    <a:prstClr val="black"/>
                  </a:solidFill>
                  <a:latin typeface="Calibri" panose="020F0502020204030204"/>
                  <a:ea typeface="新細明體" panose="02020500000000000000" pitchFamily="18" charset="-120"/>
                </a:rPr>
                <a:t>array</a:t>
              </a:r>
              <a:r>
                <a:rPr lang="zh-TW" altLang="en-US" sz="2100" dirty="0">
                  <a:solidFill>
                    <a:prstClr val="black"/>
                  </a:solidFill>
                  <a:latin typeface="Calibri" panose="020F0502020204030204"/>
                  <a:ea typeface="新細明體" panose="02020500000000000000" pitchFamily="18" charset="-120"/>
                </a:rPr>
                <a:t>名稱</a:t>
              </a:r>
              <a:r>
                <a:rPr lang="en-US" altLang="zh-TW" sz="2100" dirty="0">
                  <a:solidFill>
                    <a:prstClr val="black"/>
                  </a:solidFill>
                  <a:latin typeface="Calibri" panose="020F0502020204030204"/>
                  <a:ea typeface="新細明體" panose="02020500000000000000" pitchFamily="18" charset="-120"/>
                </a:rPr>
                <a:t>[N]</a:t>
              </a:r>
              <a:r>
                <a:rPr lang="en-US" altLang="zh-TW" sz="2100" dirty="0">
                  <a:solidFill>
                    <a:srgbClr val="FF0000"/>
                  </a:solidFill>
                  <a:latin typeface="Calibri" panose="020F0502020204030204"/>
                  <a:ea typeface="新細明體" panose="02020500000000000000" pitchFamily="18" charset="-120"/>
                </a:rPr>
                <a:t>}</a:t>
              </a:r>
              <a:endParaRPr lang="zh-TW" altLang="en-US" sz="2400" dirty="0">
                <a:solidFill>
                  <a:srgbClr val="FF0000"/>
                </a:solidFill>
                <a:latin typeface="Calibri" panose="020F0502020204030204"/>
                <a:ea typeface="新細明體" panose="02020500000000000000" pitchFamily="18" charset="-120"/>
              </a:endParaRPr>
            </a:p>
          </p:txBody>
        </p:sp>
        <p:cxnSp>
          <p:nvCxnSpPr>
            <p:cNvPr id="22" name="直線單箭頭接點 21"/>
            <p:cNvCxnSpPr/>
            <p:nvPr/>
          </p:nvCxnSpPr>
          <p:spPr>
            <a:xfrm flipV="1">
              <a:off x="8850259" y="5947449"/>
              <a:ext cx="467832" cy="489097"/>
            </a:xfrm>
            <a:prstGeom prst="straightConnector1">
              <a:avLst/>
            </a:prstGeom>
            <a:ln w="76200">
              <a:solidFill>
                <a:srgbClr val="2BF56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8204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678229"/>
          </a:xfrm>
        </p:spPr>
        <p:txBody>
          <a:bodyPr>
            <a:normAutofit fontScale="90000"/>
          </a:bodyPr>
          <a:lstStyle/>
          <a:p>
            <a:r>
              <a:rPr lang="en-US" altLang="zh-TW" b="1" dirty="0" smtClean="0"/>
              <a:t>Select</a:t>
            </a:r>
            <a:r>
              <a:rPr lang="zh-TW" altLang="en-US" b="1" dirty="0" smtClean="0"/>
              <a:t> </a:t>
            </a:r>
            <a:r>
              <a:rPr lang="en-US" altLang="zh-TW" dirty="0"/>
              <a:t>in </a:t>
            </a:r>
            <a:r>
              <a:rPr lang="zh-TW" altLang="en-US" dirty="0"/>
              <a:t>陣列</a:t>
            </a:r>
          </a:p>
        </p:txBody>
      </p:sp>
      <p:sp>
        <p:nvSpPr>
          <p:cNvPr id="3" name="內容版面配置區 2"/>
          <p:cNvSpPr>
            <a:spLocks noGrp="1"/>
          </p:cNvSpPr>
          <p:nvPr>
            <p:ph idx="1"/>
          </p:nvPr>
        </p:nvSpPr>
        <p:spPr>
          <a:xfrm>
            <a:off x="838200" y="1251194"/>
            <a:ext cx="11095892" cy="5606806"/>
          </a:xfrm>
        </p:spPr>
        <p:txBody>
          <a:bodyPr>
            <a:noAutofit/>
          </a:bodyPr>
          <a:lstStyle/>
          <a:p>
            <a:r>
              <a:rPr lang="en-US" altLang="zh-TW" dirty="0"/>
              <a:t>Bash Shell</a:t>
            </a:r>
            <a:r>
              <a:rPr lang="zh-TW" altLang="en-US" dirty="0"/>
              <a:t>中，</a:t>
            </a:r>
            <a:r>
              <a:rPr lang="en-US" altLang="zh-TW" dirty="0"/>
              <a:t>select</a:t>
            </a:r>
            <a:r>
              <a:rPr lang="zh-TW" altLang="en-US" dirty="0"/>
              <a:t>格式如下：</a:t>
            </a:r>
          </a:p>
          <a:p>
            <a:pPr marL="0" indent="0">
              <a:buNone/>
            </a:pPr>
            <a:r>
              <a:rPr lang="en-US" altLang="zh-TW" b="1" dirty="0" smtClean="0"/>
              <a:t>select </a:t>
            </a:r>
            <a:r>
              <a:rPr lang="en-US" altLang="zh-TW" b="1" dirty="0"/>
              <a:t>$</a:t>
            </a:r>
            <a:r>
              <a:rPr lang="en-US" altLang="zh-TW" b="1" dirty="0" err="1"/>
              <a:t>var</a:t>
            </a:r>
            <a:r>
              <a:rPr lang="en-US" altLang="zh-TW" b="1" dirty="0"/>
              <a:t> in ${list[@]} </a:t>
            </a:r>
          </a:p>
          <a:p>
            <a:pPr marL="0" indent="0">
              <a:buNone/>
            </a:pPr>
            <a:r>
              <a:rPr lang="en-US" altLang="zh-TW" b="1" dirty="0"/>
              <a:t>do</a:t>
            </a:r>
          </a:p>
          <a:p>
            <a:pPr marL="0" indent="0">
              <a:buNone/>
            </a:pPr>
            <a:r>
              <a:rPr lang="en-US" altLang="zh-TW" b="1" dirty="0"/>
              <a:t>  statements that can use $</a:t>
            </a:r>
            <a:r>
              <a:rPr lang="en-US" altLang="zh-TW" b="1" dirty="0" err="1"/>
              <a:t>var</a:t>
            </a:r>
            <a:r>
              <a:rPr lang="en-US" altLang="zh-TW" b="1" dirty="0"/>
              <a:t> </a:t>
            </a:r>
          </a:p>
          <a:p>
            <a:pPr marL="0" indent="0">
              <a:buNone/>
            </a:pPr>
            <a:r>
              <a:rPr lang="en-US" altLang="zh-TW" b="1" dirty="0"/>
              <a:t>done</a:t>
            </a:r>
          </a:p>
          <a:p>
            <a:r>
              <a:rPr lang="zh-TW" altLang="en-US" dirty="0"/>
              <a:t>在</a:t>
            </a:r>
            <a:r>
              <a:rPr lang="en-US" altLang="zh-TW" dirty="0"/>
              <a:t>select</a:t>
            </a:r>
            <a:r>
              <a:rPr lang="zh-TW" altLang="en-US" dirty="0"/>
              <a:t>執行時，會根據</a:t>
            </a:r>
            <a:r>
              <a:rPr lang="en-US" altLang="zh-TW" dirty="0"/>
              <a:t>list</a:t>
            </a:r>
            <a:r>
              <a:rPr lang="zh-TW" altLang="en-US" dirty="0"/>
              <a:t>陣列給出選擇功能表</a:t>
            </a:r>
            <a:r>
              <a:rPr lang="zh-TW" altLang="en-US" dirty="0" smtClean="0"/>
              <a:t>，</a:t>
            </a:r>
            <a:endParaRPr lang="en-US" altLang="zh-TW" dirty="0" smtClean="0"/>
          </a:p>
          <a:p>
            <a:r>
              <a:rPr lang="zh-TW" altLang="en-US" dirty="0" smtClean="0"/>
              <a:t>使用者</a:t>
            </a:r>
            <a:r>
              <a:rPr lang="zh-TW" altLang="en-US" dirty="0"/>
              <a:t>選擇後的結果保存在</a:t>
            </a:r>
            <a:r>
              <a:rPr lang="en-US" altLang="zh-TW" dirty="0"/>
              <a:t>$</a:t>
            </a:r>
            <a:r>
              <a:rPr lang="en-US" altLang="zh-TW" dirty="0" err="1"/>
              <a:t>var</a:t>
            </a:r>
            <a:r>
              <a:rPr lang="zh-TW" altLang="en-US" dirty="0"/>
              <a:t>變數中，然後執行</a:t>
            </a:r>
            <a:r>
              <a:rPr lang="en-US" altLang="zh-TW" dirty="0"/>
              <a:t>statements</a:t>
            </a:r>
            <a:r>
              <a:rPr lang="zh-TW" altLang="en-US" dirty="0"/>
              <a:t>語句</a:t>
            </a:r>
            <a:r>
              <a:rPr lang="zh-TW" altLang="en-US" dirty="0" smtClean="0"/>
              <a:t>。</a:t>
            </a:r>
            <a:endParaRPr lang="en-US" altLang="zh-TW" dirty="0" smtClean="0"/>
          </a:p>
          <a:p>
            <a:r>
              <a:rPr lang="zh-TW" altLang="en-US" dirty="0" smtClean="0"/>
              <a:t>執行</a:t>
            </a:r>
            <a:r>
              <a:rPr lang="zh-TW" altLang="en-US" dirty="0"/>
              <a:t>完成後，再次給出功能表，等待使用者選擇。如果使用者想跳出選擇迴圈，需要在循環體中根據條件增加</a:t>
            </a:r>
            <a:r>
              <a:rPr lang="en-US" altLang="zh-TW" dirty="0">
                <a:solidFill>
                  <a:srgbClr val="FF0000"/>
                </a:solidFill>
              </a:rPr>
              <a:t>break</a:t>
            </a:r>
            <a:r>
              <a:rPr lang="zh-TW" altLang="en-US" dirty="0"/>
              <a:t>語句</a:t>
            </a:r>
            <a:r>
              <a:rPr lang="zh-TW" altLang="en-US" dirty="0" smtClean="0"/>
              <a:t>。</a:t>
            </a:r>
            <a:endParaRPr lang="en-US" altLang="zh-TW" dirty="0" smtClean="0"/>
          </a:p>
          <a:p>
            <a:pPr latinLnBrk="1"/>
            <a:r>
              <a:rPr lang="zh-TW" altLang="zh-TW" dirty="0"/>
              <a:t>使用者一旦輸入功能表中的某個數</a:t>
            </a:r>
            <a:r>
              <a:rPr lang="zh-TW" altLang="en-US" dirty="0"/>
              <a:t>字</a:t>
            </a:r>
            <a:r>
              <a:rPr lang="zh-TW" altLang="zh-TW" dirty="0"/>
              <a:t>，則執行相應功能表中的命令。</a:t>
            </a:r>
            <a:endParaRPr lang="en-US" altLang="zh-TW" dirty="0"/>
          </a:p>
          <a:p>
            <a:pPr latinLnBrk="1"/>
            <a:r>
              <a:rPr lang="zh-TW" altLang="zh-TW" dirty="0"/>
              <a:t>使用者輸入的內容被保存在內置變數</a:t>
            </a:r>
            <a:r>
              <a:rPr lang="en-US" altLang="zh-TW" dirty="0"/>
              <a:t>REPLY</a:t>
            </a:r>
            <a:r>
              <a:rPr lang="zh-TW" altLang="zh-TW" dirty="0"/>
              <a:t>中。</a:t>
            </a:r>
          </a:p>
          <a:p>
            <a:endParaRPr lang="zh-TW" altLang="en-US" dirty="0"/>
          </a:p>
        </p:txBody>
      </p:sp>
    </p:spTree>
    <p:extLst>
      <p:ext uri="{BB962C8B-B14F-4D97-AF65-F5344CB8AC3E}">
        <p14:creationId xmlns:p14="http://schemas.microsoft.com/office/powerpoint/2010/main" val="2755170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指令</a:t>
            </a:r>
            <a:r>
              <a:rPr lang="zh-TW" altLang="en-US" dirty="0"/>
              <a:t>從上而下、從左而右的分析與執行</a:t>
            </a:r>
          </a:p>
        </p:txBody>
      </p:sp>
      <p:sp>
        <p:nvSpPr>
          <p:cNvPr id="3" name="內容版面配置區 2"/>
          <p:cNvSpPr>
            <a:spLocks noGrp="1"/>
          </p:cNvSpPr>
          <p:nvPr>
            <p:ph idx="1"/>
          </p:nvPr>
        </p:nvSpPr>
        <p:spPr/>
        <p:txBody>
          <a:bodyPr>
            <a:normAutofit fontScale="92500"/>
          </a:bodyPr>
          <a:lstStyle/>
          <a:p>
            <a:r>
              <a:rPr lang="zh-TW" altLang="en-US" dirty="0"/>
              <a:t>指令的執行</a:t>
            </a:r>
            <a:r>
              <a:rPr lang="zh-TW" altLang="en-US" dirty="0" smtClean="0"/>
              <a:t>是從上而下、從左而右的分析</a:t>
            </a:r>
            <a:r>
              <a:rPr lang="zh-TW" altLang="en-US" dirty="0"/>
              <a:t>與執行；</a:t>
            </a:r>
          </a:p>
          <a:p>
            <a:r>
              <a:rPr lang="zh-TW" altLang="en-US" dirty="0" smtClean="0"/>
              <a:t>指令</a:t>
            </a:r>
            <a:r>
              <a:rPr lang="zh-TW" altLang="en-US" dirty="0"/>
              <a:t>、選項與參數</a:t>
            </a:r>
            <a:r>
              <a:rPr lang="zh-TW" altLang="en-US" dirty="0" smtClean="0"/>
              <a:t>間的</a:t>
            </a:r>
            <a:r>
              <a:rPr lang="zh-TW" altLang="en-US" dirty="0"/>
              <a:t>多個空白都會被忽略掉；</a:t>
            </a:r>
          </a:p>
          <a:p>
            <a:r>
              <a:rPr lang="zh-TW" altLang="en-US" dirty="0"/>
              <a:t>空白行也將被忽略掉，並且 </a:t>
            </a:r>
            <a:r>
              <a:rPr lang="en-US" altLang="zh-TW" dirty="0"/>
              <a:t>[tab] </a:t>
            </a:r>
            <a:r>
              <a:rPr lang="zh-TW" altLang="en-US" dirty="0"/>
              <a:t>按鍵所推開的空白同樣視為空白鍵；</a:t>
            </a:r>
          </a:p>
          <a:p>
            <a:r>
              <a:rPr lang="zh-TW" altLang="en-US" dirty="0"/>
              <a:t>如果讀取到一個 </a:t>
            </a:r>
            <a:r>
              <a:rPr lang="en-US" altLang="zh-TW" dirty="0"/>
              <a:t>Enter </a:t>
            </a:r>
            <a:r>
              <a:rPr lang="zh-TW" altLang="en-US" dirty="0"/>
              <a:t>符號 </a:t>
            </a:r>
            <a:r>
              <a:rPr lang="en-US" altLang="zh-TW" dirty="0"/>
              <a:t>(CR) </a:t>
            </a:r>
            <a:r>
              <a:rPr lang="zh-TW" altLang="en-US" dirty="0"/>
              <a:t>，就嘗試開始執行該行 </a:t>
            </a:r>
            <a:r>
              <a:rPr lang="en-US" altLang="zh-TW" dirty="0"/>
              <a:t>(</a:t>
            </a:r>
            <a:r>
              <a:rPr lang="zh-TW" altLang="en-US" dirty="0"/>
              <a:t>或該串</a:t>
            </a:r>
            <a:r>
              <a:rPr lang="en-US" altLang="zh-TW" dirty="0"/>
              <a:t>) </a:t>
            </a:r>
            <a:r>
              <a:rPr lang="zh-TW" altLang="en-US" dirty="0"/>
              <a:t>命令；</a:t>
            </a:r>
          </a:p>
          <a:p>
            <a:r>
              <a:rPr lang="zh-TW" altLang="en-US" dirty="0"/>
              <a:t>至於如果一行的內容太多，則可以使用</a:t>
            </a:r>
            <a:r>
              <a:rPr lang="en-US" altLang="zh-TW" dirty="0"/>
              <a:t>『 \[Enter] 』</a:t>
            </a:r>
            <a:r>
              <a:rPr lang="zh-TW" altLang="en-US" dirty="0"/>
              <a:t>來延伸至下一行；</a:t>
            </a:r>
          </a:p>
          <a:p>
            <a:r>
              <a:rPr lang="en-US" altLang="zh-TW" dirty="0"/>
              <a:t>『 # 』</a:t>
            </a:r>
            <a:r>
              <a:rPr lang="zh-TW" altLang="en-US" dirty="0"/>
              <a:t>可做為註解！任何加在 </a:t>
            </a:r>
            <a:r>
              <a:rPr lang="en-US" altLang="zh-TW" dirty="0"/>
              <a:t># </a:t>
            </a:r>
            <a:r>
              <a:rPr lang="zh-TW" altLang="en-US" dirty="0"/>
              <a:t>後面的資料將全部被視為註解文字而被忽略</a:t>
            </a:r>
            <a:r>
              <a:rPr lang="zh-TW" altLang="en-US" dirty="0" smtClean="0"/>
              <a:t>！</a:t>
            </a:r>
            <a:endParaRPr lang="en-US" altLang="zh-TW" dirty="0" smtClean="0"/>
          </a:p>
          <a:p>
            <a:r>
              <a:rPr lang="zh-TW" altLang="en-US" dirty="0"/>
              <a:t>整個 </a:t>
            </a:r>
            <a:r>
              <a:rPr lang="en-US" altLang="zh-TW" dirty="0"/>
              <a:t>script </a:t>
            </a:r>
            <a:r>
              <a:rPr lang="zh-TW" altLang="en-US" dirty="0"/>
              <a:t>當中，除了第一行的</a:t>
            </a:r>
            <a:r>
              <a:rPr lang="en-US" altLang="zh-TW" dirty="0"/>
              <a:t>『 </a:t>
            </a:r>
            <a:r>
              <a:rPr lang="en-US" altLang="zh-TW" dirty="0">
                <a:solidFill>
                  <a:srgbClr val="FF00FF"/>
                </a:solidFill>
              </a:rPr>
              <a:t>#!</a:t>
            </a:r>
            <a:r>
              <a:rPr lang="en-US" altLang="zh-TW" dirty="0"/>
              <a:t> 』</a:t>
            </a:r>
            <a:r>
              <a:rPr lang="zh-TW" altLang="en-US" dirty="0"/>
              <a:t>是用來</a:t>
            </a:r>
            <a:r>
              <a:rPr lang="zh-TW" altLang="en-US" dirty="0">
                <a:solidFill>
                  <a:srgbClr val="FF00FF"/>
                </a:solidFill>
              </a:rPr>
              <a:t>宣告 </a:t>
            </a:r>
            <a:r>
              <a:rPr lang="en-US" altLang="zh-TW" dirty="0">
                <a:solidFill>
                  <a:srgbClr val="FF00FF"/>
                </a:solidFill>
              </a:rPr>
              <a:t>shell </a:t>
            </a:r>
            <a:r>
              <a:rPr lang="zh-TW" altLang="en-US" dirty="0"/>
              <a:t>的之外，其他的 </a:t>
            </a:r>
            <a:r>
              <a:rPr lang="en-US" altLang="zh-TW" dirty="0">
                <a:solidFill>
                  <a:srgbClr val="FF00FF"/>
                </a:solidFill>
              </a:rPr>
              <a:t># </a:t>
            </a:r>
            <a:r>
              <a:rPr lang="zh-TW" altLang="en-US" dirty="0"/>
              <a:t>都是</a:t>
            </a:r>
            <a:r>
              <a:rPr lang="en-US" altLang="zh-TW" dirty="0"/>
              <a:t>『</a:t>
            </a:r>
            <a:r>
              <a:rPr lang="zh-TW" altLang="en-US" dirty="0">
                <a:solidFill>
                  <a:srgbClr val="FF00FF"/>
                </a:solidFill>
              </a:rPr>
              <a:t>註解</a:t>
            </a:r>
            <a:r>
              <a:rPr lang="en-US" altLang="zh-TW" dirty="0"/>
              <a:t>』</a:t>
            </a:r>
            <a:r>
              <a:rPr lang="zh-TW" altLang="en-US" dirty="0"/>
              <a:t>用途</a:t>
            </a:r>
          </a:p>
        </p:txBody>
      </p:sp>
    </p:spTree>
    <p:extLst>
      <p:ext uri="{BB962C8B-B14F-4D97-AF65-F5344CB8AC3E}">
        <p14:creationId xmlns:p14="http://schemas.microsoft.com/office/powerpoint/2010/main" val="248891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#!/bin/bash</a:t>
            </a:r>
            <a:endParaRPr lang="zh-TW" altLang="en-US" dirty="0"/>
          </a:p>
        </p:txBody>
      </p:sp>
      <p:sp>
        <p:nvSpPr>
          <p:cNvPr id="3" name="內容版面配置區 2"/>
          <p:cNvSpPr>
            <a:spLocks noGrp="1"/>
          </p:cNvSpPr>
          <p:nvPr>
            <p:ph idx="1"/>
          </p:nvPr>
        </p:nvSpPr>
        <p:spPr>
          <a:xfrm>
            <a:off x="576943" y="1545771"/>
            <a:ext cx="10776857" cy="5040086"/>
          </a:xfrm>
        </p:spPr>
        <p:txBody>
          <a:bodyPr>
            <a:normAutofit lnSpcReduction="10000"/>
          </a:bodyPr>
          <a:lstStyle/>
          <a:p>
            <a:r>
              <a:rPr lang="zh-TW" altLang="en-US" dirty="0"/>
              <a:t>們使用的是 </a:t>
            </a:r>
            <a:r>
              <a:rPr lang="en-US" altLang="zh-TW" dirty="0">
                <a:solidFill>
                  <a:srgbClr val="FF00FF"/>
                </a:solidFill>
              </a:rPr>
              <a:t>bash</a:t>
            </a:r>
            <a:r>
              <a:rPr lang="en-US" altLang="zh-TW" dirty="0"/>
              <a:t> </a:t>
            </a:r>
            <a:r>
              <a:rPr lang="zh-TW" altLang="en-US" dirty="0"/>
              <a:t>，所以，必須要以</a:t>
            </a:r>
            <a:r>
              <a:rPr lang="en-US" altLang="zh-TW" dirty="0"/>
              <a:t>『 </a:t>
            </a:r>
            <a:r>
              <a:rPr lang="en-US" altLang="zh-TW" dirty="0">
                <a:solidFill>
                  <a:srgbClr val="FF00FF"/>
                </a:solidFill>
              </a:rPr>
              <a:t>#!/bin/bash </a:t>
            </a:r>
            <a:r>
              <a:rPr lang="en-US" altLang="zh-TW" dirty="0"/>
              <a:t>』</a:t>
            </a:r>
            <a:r>
              <a:rPr lang="zh-TW" altLang="en-US" dirty="0"/>
              <a:t>來宣告這個檔案內的語法使用 </a:t>
            </a:r>
            <a:r>
              <a:rPr lang="en-US" altLang="zh-TW" dirty="0"/>
              <a:t>bash </a:t>
            </a:r>
            <a:r>
              <a:rPr lang="zh-TW" altLang="en-US" dirty="0"/>
              <a:t>的語法</a:t>
            </a:r>
            <a:r>
              <a:rPr lang="zh-TW" altLang="en-US" dirty="0" smtClean="0"/>
              <a:t>！</a:t>
            </a:r>
            <a:endParaRPr lang="en-US" altLang="zh-TW" dirty="0" smtClean="0"/>
          </a:p>
          <a:p>
            <a:r>
              <a:rPr lang="zh-TW" altLang="en-US" dirty="0"/>
              <a:t>直接指令下達： </a:t>
            </a:r>
            <a:r>
              <a:rPr lang="en-US" altLang="zh-TW" dirty="0">
                <a:solidFill>
                  <a:srgbClr val="FF0000"/>
                </a:solidFill>
              </a:rPr>
              <a:t>shell.sh </a:t>
            </a:r>
            <a:r>
              <a:rPr lang="zh-TW" altLang="en-US" dirty="0"/>
              <a:t>檔案必須要具備</a:t>
            </a:r>
            <a:r>
              <a:rPr lang="zh-TW" altLang="en-US" dirty="0">
                <a:solidFill>
                  <a:srgbClr val="FF00FF"/>
                </a:solidFill>
              </a:rPr>
              <a:t>可讀與</a:t>
            </a:r>
            <a:r>
              <a:rPr lang="zh-TW" altLang="en-US" b="1" dirty="0">
                <a:solidFill>
                  <a:srgbClr val="FF00FF"/>
                </a:solidFill>
              </a:rPr>
              <a:t>可執行 </a:t>
            </a:r>
            <a:r>
              <a:rPr lang="en-US" altLang="zh-TW" dirty="0">
                <a:solidFill>
                  <a:srgbClr val="FF00FF"/>
                </a:solidFill>
              </a:rPr>
              <a:t>(</a:t>
            </a:r>
            <a:r>
              <a:rPr lang="en-US" altLang="zh-TW" dirty="0" err="1">
                <a:solidFill>
                  <a:srgbClr val="FF00FF"/>
                </a:solidFill>
              </a:rPr>
              <a:t>rx</a:t>
            </a:r>
            <a:r>
              <a:rPr lang="en-US" altLang="zh-TW" dirty="0">
                <a:solidFill>
                  <a:srgbClr val="FF00FF"/>
                </a:solidFill>
              </a:rPr>
              <a:t>) </a:t>
            </a:r>
            <a:r>
              <a:rPr lang="zh-TW" altLang="en-US" dirty="0"/>
              <a:t>的權限，然後：</a:t>
            </a:r>
          </a:p>
          <a:p>
            <a:r>
              <a:rPr lang="zh-TW" altLang="en-US" b="1" dirty="0"/>
              <a:t>絕對路徑</a:t>
            </a:r>
            <a:r>
              <a:rPr lang="zh-TW" altLang="en-US" dirty="0"/>
              <a:t>：使用 </a:t>
            </a:r>
            <a:r>
              <a:rPr lang="en-US" altLang="zh-TW" dirty="0"/>
              <a:t>/home/dmtsai/</a:t>
            </a:r>
            <a:r>
              <a:rPr lang="en-US" altLang="zh-TW" dirty="0">
                <a:solidFill>
                  <a:srgbClr val="FF0000"/>
                </a:solidFill>
              </a:rPr>
              <a:t>shell.sh</a:t>
            </a:r>
            <a:r>
              <a:rPr lang="en-US" altLang="zh-TW" dirty="0"/>
              <a:t> </a:t>
            </a:r>
            <a:r>
              <a:rPr lang="zh-TW" altLang="en-US" dirty="0"/>
              <a:t>來下達指令；</a:t>
            </a:r>
          </a:p>
          <a:p>
            <a:r>
              <a:rPr lang="zh-TW" altLang="en-US" b="1" dirty="0"/>
              <a:t>相對路徑</a:t>
            </a:r>
            <a:r>
              <a:rPr lang="zh-TW" altLang="en-US" dirty="0"/>
              <a:t>：假設工作目錄在 </a:t>
            </a:r>
            <a:r>
              <a:rPr lang="en-US" altLang="zh-TW" dirty="0"/>
              <a:t>/home/</a:t>
            </a:r>
            <a:r>
              <a:rPr lang="en-US" altLang="zh-TW" dirty="0" err="1"/>
              <a:t>dmtsai</a:t>
            </a:r>
            <a:r>
              <a:rPr lang="en-US" altLang="zh-TW" dirty="0"/>
              <a:t>/ </a:t>
            </a:r>
            <a:r>
              <a:rPr lang="zh-TW" altLang="en-US" dirty="0"/>
              <a:t>，則使用 </a:t>
            </a:r>
            <a:r>
              <a:rPr lang="en-US" altLang="zh-TW" dirty="0">
                <a:solidFill>
                  <a:srgbClr val="FF0000"/>
                </a:solidFill>
              </a:rPr>
              <a:t>./shell.sh </a:t>
            </a:r>
            <a:r>
              <a:rPr lang="zh-TW" altLang="en-US" dirty="0"/>
              <a:t>來執行</a:t>
            </a:r>
          </a:p>
          <a:p>
            <a:r>
              <a:rPr lang="zh-TW" altLang="en-US" dirty="0"/>
              <a:t>變數</a:t>
            </a:r>
            <a:r>
              <a:rPr lang="en-US" altLang="zh-TW" dirty="0"/>
              <a:t>『PATH』</a:t>
            </a:r>
            <a:r>
              <a:rPr lang="zh-TW" altLang="en-US" dirty="0"/>
              <a:t>功能：將 </a:t>
            </a:r>
            <a:r>
              <a:rPr lang="en-US" altLang="zh-TW" dirty="0">
                <a:solidFill>
                  <a:srgbClr val="FF0000"/>
                </a:solidFill>
              </a:rPr>
              <a:t>shell.sh</a:t>
            </a:r>
            <a:r>
              <a:rPr lang="en-US" altLang="zh-TW" dirty="0"/>
              <a:t> </a:t>
            </a:r>
            <a:r>
              <a:rPr lang="zh-TW" altLang="en-US" dirty="0">
                <a:solidFill>
                  <a:srgbClr val="FF00FF"/>
                </a:solidFill>
              </a:rPr>
              <a:t>放在 </a:t>
            </a:r>
            <a:r>
              <a:rPr lang="en-US" altLang="zh-TW" dirty="0">
                <a:solidFill>
                  <a:srgbClr val="FF00FF"/>
                </a:solidFill>
              </a:rPr>
              <a:t>PATH </a:t>
            </a:r>
            <a:r>
              <a:rPr lang="zh-TW" altLang="en-US" dirty="0">
                <a:solidFill>
                  <a:srgbClr val="FF00FF"/>
                </a:solidFill>
              </a:rPr>
              <a:t>指定的目錄內</a:t>
            </a:r>
            <a:r>
              <a:rPr lang="zh-TW" altLang="en-US" dirty="0"/>
              <a:t>，例如： </a:t>
            </a:r>
            <a:r>
              <a:rPr lang="en-US" altLang="zh-TW" dirty="0"/>
              <a:t>~/bin</a:t>
            </a:r>
            <a:r>
              <a:rPr lang="en-US" altLang="zh-TW" dirty="0" smtClean="0"/>
              <a:t>/</a:t>
            </a:r>
          </a:p>
          <a:p>
            <a:r>
              <a:rPr lang="en-US" altLang="zh-TW" dirty="0"/>
              <a:t>Echo </a:t>
            </a:r>
            <a:r>
              <a:rPr lang="en-US" altLang="zh-TW" dirty="0">
                <a:solidFill>
                  <a:srgbClr val="FF0000"/>
                </a:solidFill>
              </a:rPr>
              <a:t>$PATH</a:t>
            </a:r>
            <a:endParaRPr lang="zh-TW" altLang="en-US" dirty="0" smtClean="0">
              <a:solidFill>
                <a:srgbClr val="FF0000"/>
              </a:solidFill>
            </a:endParaRPr>
          </a:p>
          <a:p>
            <a:pPr marL="0" indent="0">
              <a:buNone/>
            </a:pPr>
            <a:r>
              <a:rPr lang="zh-TW" altLang="en-US" dirty="0" smtClean="0"/>
              <a:t>顯示路</a:t>
            </a:r>
            <a:r>
              <a:rPr lang="zh-TW" altLang="en-US" dirty="0"/>
              <a:t>徑</a:t>
            </a:r>
          </a:p>
        </p:txBody>
      </p:sp>
    </p:spTree>
    <p:extLst>
      <p:ext uri="{BB962C8B-B14F-4D97-AF65-F5344CB8AC3E}">
        <p14:creationId xmlns:p14="http://schemas.microsoft.com/office/powerpoint/2010/main" val="284057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6000" b="1" dirty="0">
                <a:solidFill>
                  <a:prstClr val="black"/>
                </a:solidFill>
              </a:rPr>
              <a:t>Bash </a:t>
            </a:r>
            <a:r>
              <a:rPr lang="en-US" altLang="zh-TW" sz="6000" b="1" dirty="0" smtClean="0">
                <a:solidFill>
                  <a:prstClr val="black"/>
                </a:solidFill>
              </a:rPr>
              <a:t>scrip </a:t>
            </a:r>
            <a:r>
              <a:rPr lang="zh-TW" altLang="en-US" sz="6000" b="1" dirty="0" smtClean="0">
                <a:solidFill>
                  <a:prstClr val="black"/>
                </a:solidFill>
              </a:rPr>
              <a:t>可執行</a:t>
            </a:r>
            <a:endParaRPr lang="zh-TW" altLang="en-US" b="1" dirty="0"/>
          </a:p>
        </p:txBody>
      </p:sp>
      <p:sp>
        <p:nvSpPr>
          <p:cNvPr id="3" name="內容版面配置區 2"/>
          <p:cNvSpPr>
            <a:spLocks noGrp="1"/>
          </p:cNvSpPr>
          <p:nvPr>
            <p:ph idx="1"/>
          </p:nvPr>
        </p:nvSpPr>
        <p:spPr/>
        <p:txBody>
          <a:bodyPr>
            <a:normAutofit/>
          </a:bodyPr>
          <a:lstStyle/>
          <a:p>
            <a:pPr marL="0" indent="0">
              <a:buNone/>
            </a:pPr>
            <a:r>
              <a:rPr lang="en-US" altLang="zh-TW" sz="5400" smtClean="0">
                <a:solidFill>
                  <a:srgbClr val="00B050"/>
                </a:solidFill>
              </a:rPr>
              <a:t>$</a:t>
            </a:r>
            <a:r>
              <a:rPr lang="en-US" altLang="zh-TW" sz="5400" smtClean="0"/>
              <a:t>nano schoolip</a:t>
            </a:r>
            <a:endParaRPr lang="en-US" altLang="zh-TW" sz="5400" dirty="0" smtClean="0"/>
          </a:p>
          <a:p>
            <a:pPr marL="0" indent="0">
              <a:buNone/>
            </a:pPr>
            <a:r>
              <a:rPr lang="en-US" altLang="zh-TW" sz="5400" smtClean="0">
                <a:solidFill>
                  <a:srgbClr val="00B050"/>
                </a:solidFill>
              </a:rPr>
              <a:t>$</a:t>
            </a:r>
            <a:r>
              <a:rPr lang="en-US" altLang="zh-TW" sz="5400" smtClean="0"/>
              <a:t>chmod </a:t>
            </a:r>
            <a:r>
              <a:rPr lang="en-US" altLang="zh-TW" sz="5400" dirty="0" smtClean="0"/>
              <a:t>+</a:t>
            </a:r>
            <a:r>
              <a:rPr lang="en-US" altLang="zh-TW" sz="5400" smtClean="0"/>
              <a:t>x schoolip</a:t>
            </a:r>
            <a:endParaRPr lang="en-US" altLang="zh-TW" sz="5400" dirty="0" smtClean="0"/>
          </a:p>
          <a:p>
            <a:pPr marL="0" indent="0">
              <a:buNone/>
            </a:pPr>
            <a:r>
              <a:rPr lang="en-US" altLang="zh-TW" sz="5400" smtClean="0">
                <a:solidFill>
                  <a:srgbClr val="00B050"/>
                </a:solidFill>
              </a:rPr>
              <a:t>$</a:t>
            </a:r>
            <a:r>
              <a:rPr lang="en-US" altLang="zh-TW" sz="5400" smtClean="0">
                <a:solidFill>
                  <a:srgbClr val="FF00FF"/>
                </a:solidFill>
              </a:rPr>
              <a:t>./</a:t>
            </a:r>
            <a:r>
              <a:rPr lang="en-US" altLang="zh-TW" sz="5400" smtClean="0"/>
              <a:t>schoolip</a:t>
            </a:r>
            <a:endParaRPr lang="zh-TW" altLang="en-US" sz="5400" dirty="0"/>
          </a:p>
        </p:txBody>
      </p:sp>
      <p:grpSp>
        <p:nvGrpSpPr>
          <p:cNvPr id="6" name="群組 5"/>
          <p:cNvGrpSpPr/>
          <p:nvPr/>
        </p:nvGrpSpPr>
        <p:grpSpPr>
          <a:xfrm>
            <a:off x="5365815" y="2307771"/>
            <a:ext cx="5116915" cy="1019175"/>
            <a:chOff x="5365815" y="2307771"/>
            <a:chExt cx="5116915" cy="1019175"/>
          </a:xfrm>
        </p:grpSpPr>
        <p:cxnSp>
          <p:nvCxnSpPr>
            <p:cNvPr id="5" name="直線單箭頭接點 4"/>
            <p:cNvCxnSpPr/>
            <p:nvPr/>
          </p:nvCxnSpPr>
          <p:spPr>
            <a:xfrm flipH="1" flipV="1">
              <a:off x="5365815" y="2307771"/>
              <a:ext cx="3701143" cy="53702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a:off x="6600092" y="2946400"/>
              <a:ext cx="2539438" cy="33054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9066958" y="2495949"/>
              <a:ext cx="141577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800" b="0" i="0" u="none" strike="noStrike" kern="1200" cap="none" spc="0" normalizeH="0" baseline="0" noProof="0" smtClean="0">
                  <a:ln>
                    <a:noFill/>
                  </a:ln>
                  <a:solidFill>
                    <a:srgbClr val="FF00FF"/>
                  </a:solidFill>
                  <a:effectLst/>
                  <a:uLnTx/>
                  <a:uFillTx/>
                  <a:latin typeface="Calibri" panose="020F0502020204030204"/>
                  <a:ea typeface="新細明體" panose="02020500000000000000" pitchFamily="18" charset="-120"/>
                  <a:cs typeface="+mn-cs"/>
                </a:rPr>
                <a:t>檔名</a:t>
              </a:r>
              <a:endParaRPr kumimoji="0" lang="zh-TW" altLang="en-US" sz="4800" b="0" i="0" u="none" strike="noStrike" kern="1200" cap="none" spc="0" normalizeH="0" baseline="0" noProof="0">
                <a:ln>
                  <a:noFill/>
                </a:ln>
                <a:solidFill>
                  <a:srgbClr val="FF00FF"/>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274997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776248" y="270643"/>
            <a:ext cx="8534400" cy="758825"/>
          </a:xfrm>
        </p:spPr>
        <p:txBody>
          <a:bodyPr>
            <a:normAutofit/>
          </a:bodyPr>
          <a:lstStyle/>
          <a:p>
            <a:pPr algn="ctr"/>
            <a:r>
              <a:rPr lang="en-US" altLang="zh-TW" sz="3600" b="1" dirty="0" err="1">
                <a:solidFill>
                  <a:srgbClr val="FF00FF"/>
                </a:solidFill>
              </a:rPr>
              <a:t>chmod</a:t>
            </a:r>
            <a:r>
              <a:rPr lang="zh-TW" altLang="en-US" dirty="0">
                <a:sym typeface="Calibri"/>
              </a:rPr>
              <a:t>改變檔案權限屬性</a:t>
            </a:r>
            <a:endParaRPr lang="zh-TW" altLang="en-US" sz="3600" dirty="0"/>
          </a:p>
        </p:txBody>
      </p:sp>
      <p:sp>
        <p:nvSpPr>
          <p:cNvPr id="3" name="文字版面配置區 2"/>
          <p:cNvSpPr>
            <a:spLocks noGrp="1"/>
          </p:cNvSpPr>
          <p:nvPr>
            <p:ph type="body" idx="4294967295"/>
          </p:nvPr>
        </p:nvSpPr>
        <p:spPr>
          <a:xfrm>
            <a:off x="725713" y="1465942"/>
            <a:ext cx="10900229" cy="5050971"/>
          </a:xfrm>
        </p:spPr>
        <p:txBody>
          <a:bodyPr>
            <a:normAutofit/>
          </a:bodyPr>
          <a:lstStyle/>
          <a:p>
            <a:pPr marL="0" indent="0">
              <a:buNone/>
            </a:pPr>
            <a:r>
              <a:rPr lang="en-US" altLang="zh-TW" sz="3600" b="1" dirty="0">
                <a:sym typeface="Calibri"/>
              </a:rPr>
              <a:t>Linux</a:t>
            </a:r>
            <a:r>
              <a:rPr lang="zh-TW" altLang="en-US" sz="3600" b="1" dirty="0">
                <a:sym typeface="Calibri"/>
              </a:rPr>
              <a:t>的每個檔案中，可分別給予擁有者</a:t>
            </a:r>
            <a:r>
              <a:rPr lang="en-US" altLang="zh-TW" sz="3600" b="1" dirty="0">
                <a:sym typeface="Calibri"/>
              </a:rPr>
              <a:t>(</a:t>
            </a:r>
            <a:r>
              <a:rPr lang="en-US" altLang="zh-TW" sz="3600" b="1" dirty="0" err="1">
                <a:sym typeface="Calibri"/>
              </a:rPr>
              <a:t>owner,</a:t>
            </a:r>
            <a:r>
              <a:rPr lang="en-US" altLang="zh-TW" sz="3600" b="1" dirty="0" err="1">
                <a:solidFill>
                  <a:srgbClr val="FF0000"/>
                </a:solidFill>
                <a:sym typeface="Calibri"/>
              </a:rPr>
              <a:t>U</a:t>
            </a:r>
            <a:r>
              <a:rPr lang="en-US" altLang="zh-TW" sz="3600" b="1" dirty="0" err="1">
                <a:sym typeface="Calibri"/>
              </a:rPr>
              <a:t>ser</a:t>
            </a:r>
            <a:r>
              <a:rPr lang="en-US" altLang="zh-TW" sz="3600" b="1" dirty="0">
                <a:sym typeface="Calibri"/>
              </a:rPr>
              <a:t>)</a:t>
            </a:r>
            <a:r>
              <a:rPr lang="zh-TW" altLang="en-US" sz="3600" b="1" dirty="0">
                <a:sym typeface="Calibri"/>
              </a:rPr>
              <a:t>、群組</a:t>
            </a:r>
            <a:r>
              <a:rPr lang="en-US" altLang="zh-TW" sz="3600" b="1" dirty="0">
                <a:sym typeface="Calibri"/>
              </a:rPr>
              <a:t>(</a:t>
            </a:r>
            <a:r>
              <a:rPr lang="en-US" altLang="zh-TW" sz="3600" b="1" dirty="0">
                <a:solidFill>
                  <a:srgbClr val="FF0000"/>
                </a:solidFill>
                <a:sym typeface="Calibri"/>
              </a:rPr>
              <a:t>G</a:t>
            </a:r>
            <a:r>
              <a:rPr lang="en-US" altLang="zh-TW" sz="3600" b="1" dirty="0">
                <a:sym typeface="Calibri"/>
              </a:rPr>
              <a:t>roup)</a:t>
            </a:r>
            <a:r>
              <a:rPr lang="zh-TW" altLang="en-US" sz="3600" b="1" dirty="0">
                <a:sym typeface="Calibri"/>
              </a:rPr>
              <a:t>與其他人</a:t>
            </a:r>
            <a:r>
              <a:rPr lang="en-US" altLang="zh-TW" sz="3600" b="1" dirty="0">
                <a:sym typeface="Calibri"/>
              </a:rPr>
              <a:t>(</a:t>
            </a:r>
            <a:r>
              <a:rPr lang="en-US" altLang="zh-TW" sz="3600" b="1" dirty="0">
                <a:solidFill>
                  <a:srgbClr val="FF0000"/>
                </a:solidFill>
                <a:sym typeface="Calibri"/>
              </a:rPr>
              <a:t>O</a:t>
            </a:r>
            <a:r>
              <a:rPr lang="en-US" altLang="zh-TW" sz="3600" b="1" dirty="0">
                <a:sym typeface="Calibri"/>
              </a:rPr>
              <a:t>ther)</a:t>
            </a:r>
            <a:r>
              <a:rPr lang="zh-TW" altLang="en-US" sz="3600" b="1" dirty="0">
                <a:sym typeface="Calibri"/>
              </a:rPr>
              <a:t>三種身份個別的 </a:t>
            </a:r>
            <a:r>
              <a:rPr lang="en-US" altLang="zh-TW" sz="3600" b="1" dirty="0" err="1">
                <a:sym typeface="Calibri"/>
              </a:rPr>
              <a:t>rwx</a:t>
            </a:r>
            <a:r>
              <a:rPr lang="en-US" altLang="zh-TW" sz="3600" b="1" dirty="0">
                <a:sym typeface="Calibri"/>
              </a:rPr>
              <a:t> </a:t>
            </a:r>
            <a:r>
              <a:rPr lang="zh-TW" altLang="en-US" sz="3600" b="1" dirty="0">
                <a:sym typeface="Calibri"/>
              </a:rPr>
              <a:t>權限</a:t>
            </a:r>
            <a:endParaRPr lang="en-US" altLang="zh-TW" sz="3600" b="1" dirty="0">
              <a:sym typeface="Calibri"/>
            </a:endParaRPr>
          </a:p>
          <a:p>
            <a:pPr marL="0" indent="0">
              <a:buNone/>
            </a:pPr>
            <a:r>
              <a:rPr lang="en-US" altLang="zh-TW" sz="3600" b="1" dirty="0" err="1">
                <a:sym typeface="Calibri"/>
              </a:rPr>
              <a:t>chmod</a:t>
            </a:r>
            <a:r>
              <a:rPr lang="zh-TW" altLang="en-US" sz="3600" b="1" dirty="0">
                <a:sym typeface="Calibri"/>
              </a:rPr>
              <a:t>命令</a:t>
            </a:r>
          </a:p>
          <a:p>
            <a:pPr marL="0" indent="0">
              <a:buNone/>
            </a:pPr>
            <a:r>
              <a:rPr lang="zh-TW" altLang="en-US" sz="3600" b="1" dirty="0">
                <a:sym typeface="Calibri"/>
              </a:rPr>
              <a:t>沒設定對象三種身份</a:t>
            </a:r>
            <a:r>
              <a:rPr lang="en-US" altLang="zh-TW" sz="3600" b="1" dirty="0">
                <a:sym typeface="Calibri"/>
              </a:rPr>
              <a:t>(</a:t>
            </a:r>
            <a:r>
              <a:rPr lang="en-US" altLang="zh-TW" sz="3600" b="1" dirty="0" err="1">
                <a:sym typeface="Calibri"/>
              </a:rPr>
              <a:t>ugo</a:t>
            </a:r>
            <a:r>
              <a:rPr lang="en-US" altLang="zh-TW" sz="3600" b="1" dirty="0">
                <a:sym typeface="Calibri"/>
              </a:rPr>
              <a:t>) </a:t>
            </a:r>
            <a:r>
              <a:rPr lang="zh-TW" altLang="en-US" sz="3600" b="1" dirty="0">
                <a:sym typeface="Calibri"/>
              </a:rPr>
              <a:t>或 </a:t>
            </a:r>
            <a:r>
              <a:rPr lang="en-US" altLang="zh-TW" sz="3600" b="1" dirty="0">
                <a:sym typeface="Calibri"/>
              </a:rPr>
              <a:t>a(</a:t>
            </a:r>
            <a:r>
              <a:rPr lang="zh-TW" altLang="en-US" sz="3600" b="1" dirty="0">
                <a:sym typeface="Calibri"/>
              </a:rPr>
              <a:t>全部</a:t>
            </a:r>
            <a:r>
              <a:rPr lang="en-US" altLang="zh-TW" sz="3600" b="1" dirty="0">
                <a:sym typeface="Calibri"/>
              </a:rPr>
              <a:t>)</a:t>
            </a:r>
          </a:p>
          <a:p>
            <a:pPr marL="0" indent="0">
              <a:buNone/>
            </a:pPr>
            <a:r>
              <a:rPr lang="en-US" altLang="zh-TW" sz="3600" b="1" dirty="0">
                <a:solidFill>
                  <a:srgbClr val="0000FF"/>
                </a:solidFill>
                <a:sym typeface="Calibri"/>
              </a:rPr>
              <a:t>~$</a:t>
            </a:r>
            <a:r>
              <a:rPr lang="en-US" altLang="zh-TW" sz="3600" b="1" dirty="0" err="1">
                <a:sym typeface="Calibri"/>
              </a:rPr>
              <a:t>chmod</a:t>
            </a:r>
            <a:r>
              <a:rPr lang="en-US" altLang="zh-TW" sz="3600" b="1" dirty="0">
                <a:sym typeface="Calibri"/>
              </a:rPr>
              <a:t> </a:t>
            </a:r>
            <a:r>
              <a:rPr lang="en-US" altLang="zh-TW" sz="3600" b="1" dirty="0">
                <a:solidFill>
                  <a:srgbClr val="FF0000"/>
                </a:solidFill>
                <a:sym typeface="Calibri"/>
              </a:rPr>
              <a:t>+x</a:t>
            </a:r>
            <a:r>
              <a:rPr lang="en-US" altLang="zh-TW" sz="3600" b="1" dirty="0">
                <a:sym typeface="Calibri"/>
              </a:rPr>
              <a:t> myecho.sh</a:t>
            </a:r>
          </a:p>
          <a:p>
            <a:pPr marL="0" indent="0">
              <a:buNone/>
            </a:pPr>
            <a:r>
              <a:rPr lang="zh-TW" altLang="en-US" sz="3600" b="1" dirty="0">
                <a:sym typeface="Calibri"/>
              </a:rPr>
              <a:t>內定的對象是全部</a:t>
            </a:r>
            <a:endParaRPr lang="en-US" altLang="zh-TW" sz="3600" b="1" dirty="0">
              <a:sym typeface="Calibri"/>
            </a:endParaRPr>
          </a:p>
          <a:p>
            <a:pPr marL="0" indent="0">
              <a:buNone/>
            </a:pPr>
            <a:r>
              <a:rPr lang="zh-TW" altLang="en-US" sz="3600" b="1" dirty="0">
                <a:sym typeface="Calibri"/>
              </a:rPr>
              <a:t>執行 </a:t>
            </a:r>
            <a:r>
              <a:rPr lang="en-US" altLang="zh-TW" sz="3600" b="1" dirty="0">
                <a:sym typeface="Calibri"/>
              </a:rPr>
              <a:t>ls -al </a:t>
            </a:r>
            <a:r>
              <a:rPr lang="zh-TW" altLang="en-US" sz="3600" b="1" dirty="0">
                <a:sym typeface="Calibri"/>
              </a:rPr>
              <a:t>就可以得知</a:t>
            </a:r>
            <a:endParaRPr lang="en-US" altLang="zh-TW" sz="3600" b="1" dirty="0">
              <a:sym typeface="Calibri"/>
            </a:endParaRPr>
          </a:p>
          <a:p>
            <a:endParaRPr lang="zh-TW" altLang="en-US" sz="3600" b="1" dirty="0">
              <a:sym typeface="Calibri"/>
            </a:endParaRPr>
          </a:p>
          <a:p>
            <a:endParaRPr lang="zh-TW" altLang="en-US" sz="3600" dirty="0"/>
          </a:p>
        </p:txBody>
      </p:sp>
    </p:spTree>
    <p:extLst>
      <p:ext uri="{BB962C8B-B14F-4D97-AF65-F5344CB8AC3E}">
        <p14:creationId xmlns:p14="http://schemas.microsoft.com/office/powerpoint/2010/main" val="3001257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10824</Words>
  <Application>Microsoft Office PowerPoint</Application>
  <PresentationFormat>寬螢幕</PresentationFormat>
  <Paragraphs>1064</Paragraphs>
  <Slides>51</Slides>
  <Notes>21</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51</vt:i4>
      </vt:variant>
    </vt:vector>
  </HeadingPairs>
  <TitlesOfParts>
    <vt:vector size="66" baseType="lpstr">
      <vt:lpstr>等线</vt:lpstr>
      <vt:lpstr>Helvetica Neue</vt:lpstr>
      <vt:lpstr>細明體</vt:lpstr>
      <vt:lpstr>新細明體</vt:lpstr>
      <vt:lpstr>標楷體</vt:lpstr>
      <vt:lpstr>Arial</vt:lpstr>
      <vt:lpstr>Arial Narrow</vt:lpstr>
      <vt:lpstr>Calibri</vt:lpstr>
      <vt:lpstr>Calibri Light</vt:lpstr>
      <vt:lpstr>Georgia</vt:lpstr>
      <vt:lpstr>Symbol</vt:lpstr>
      <vt:lpstr>Times New Roman</vt:lpstr>
      <vt:lpstr>Verdana</vt:lpstr>
      <vt:lpstr>Wingdings</vt:lpstr>
      <vt:lpstr>Office 佈景主題</vt:lpstr>
      <vt:lpstr>  Cloud Native 基礎程式設計Bash shell script</vt:lpstr>
      <vt:lpstr>PowerPoint 簡報</vt:lpstr>
      <vt:lpstr>shell</vt:lpstr>
      <vt:lpstr>Bash Shell 簡介與功能</vt:lpstr>
      <vt:lpstr>Bash shell script</vt:lpstr>
      <vt:lpstr>指令從上而下、從左而右的分析與執行</vt:lpstr>
      <vt:lpstr>『 #!/bin/bash</vt:lpstr>
      <vt:lpstr>Bash scrip 可執行</vt:lpstr>
      <vt:lpstr>chmod改變檔案權限屬性</vt:lpstr>
      <vt:lpstr>chmod改變檔案權限屬性</vt:lpstr>
      <vt:lpstr>顯示目錄與搜尋路徑</vt:lpstr>
      <vt:lpstr>變數設定規則與使用</vt:lpstr>
      <vt:lpstr>命名(不能數字開頭、大小寫有分)</vt:lpstr>
      <vt:lpstr>取用內容($、${}) </vt:lpstr>
      <vt:lpstr>合併取用內容(單引號、雙引號、\) </vt:lpstr>
      <vt:lpstr>PowerPoint 簡報</vt:lpstr>
      <vt:lpstr>PowerPoint 簡報</vt:lpstr>
      <vt:lpstr>PowerPoint 簡報</vt:lpstr>
      <vt:lpstr>邏輯標籤</vt:lpstr>
      <vt:lpstr>PowerPoint 簡報</vt:lpstr>
      <vt:lpstr>PowerPoint 簡報</vt:lpstr>
      <vt:lpstr>PowerPoint 簡報</vt:lpstr>
      <vt:lpstr>PowerPoint 簡報</vt:lpstr>
      <vt:lpstr>PowerPoint 簡報</vt:lpstr>
      <vt:lpstr>運算符號</vt:lpstr>
      <vt:lpstr>PowerPoint 簡報</vt:lpstr>
      <vt:lpstr>bash 環境中的特殊符號 1/2</vt:lpstr>
      <vt:lpstr>bash 環境中的特殊符號 2/2</vt:lpstr>
      <vt:lpstr>萬用字元</vt:lpstr>
      <vt:lpstr>變數內容的刪除與取代</vt:lpstr>
      <vt:lpstr>PowerPoint 簡報</vt:lpstr>
      <vt:lpstr>常用格式-格式一(過濾)</vt:lpstr>
      <vt:lpstr>常用格式--格式二</vt:lpstr>
      <vt:lpstr>PowerPoint 簡報</vt:lpstr>
      <vt:lpstr>PowerPoint 簡報</vt:lpstr>
      <vt:lpstr>PowerPoint 簡報</vt:lpstr>
      <vt:lpstr>PowerPoint 簡報</vt:lpstr>
      <vt:lpstr>PowerPoint 簡報</vt:lpstr>
      <vt:lpstr>for (( 初始值; 限制值; 累進值))</vt:lpstr>
      <vt:lpstr>For  變數 in 變數清單(非數字的類型)</vt:lpstr>
      <vt:lpstr>for var in $(seq minimum maximum)</vt:lpstr>
      <vt:lpstr>整理：Loop 10次</vt:lpstr>
      <vt:lpstr>$ ? </vt:lpstr>
      <vt:lpstr>PowerPoint 簡報</vt:lpstr>
      <vt:lpstr>While loop</vt:lpstr>
      <vt:lpstr>While~Do~Done</vt:lpstr>
      <vt:lpstr>Until loop</vt:lpstr>
      <vt:lpstr>PowerPoint 簡報</vt:lpstr>
      <vt:lpstr>PowerPoint 簡報</vt:lpstr>
      <vt:lpstr>PowerPoint 簡報</vt:lpstr>
      <vt:lpstr>Select in 陣列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yangcc</dc:creator>
  <cp:lastModifiedBy>yangcc</cp:lastModifiedBy>
  <cp:revision>91</cp:revision>
  <dcterms:created xsi:type="dcterms:W3CDTF">2020-11-12T07:37:50Z</dcterms:created>
  <dcterms:modified xsi:type="dcterms:W3CDTF">2020-11-15T17:33:21Z</dcterms:modified>
</cp:coreProperties>
</file>