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P Simplified"/>
        <a:ea typeface="HP Simplified"/>
        <a:cs typeface="HP Simplified"/>
        <a:sym typeface="HP Simplifie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F0"/>
          </a:solidFill>
        </a:fill>
      </a:tcStyle>
    </a:wholeTbl>
    <a:band2H>
      <a:tcTxStyle/>
      <a:tcStyle>
        <a:tcBdr/>
        <a:fill>
          <a:solidFill>
            <a:srgbClr val="E6EEF7"/>
          </a:solidFill>
        </a:fill>
      </a:tcStyle>
    </a:band2H>
    <a:firstCol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BD7"/>
          </a:solidFill>
        </a:fill>
      </a:tcStyle>
    </a:wholeTbl>
    <a:band2H>
      <a:tcTxStyle/>
      <a:tcStyle>
        <a:tcBdr/>
        <a:fill>
          <a:solidFill>
            <a:srgbClr val="ECE7EC"/>
          </a:solidFill>
        </a:fill>
      </a:tcStyle>
    </a:band2H>
    <a:firstCol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F6F6"/>
          </a:solidFill>
        </a:fill>
      </a:tcStyle>
    </a:wholeTbl>
    <a:band2H>
      <a:tcTxStyle/>
      <a:tcStyle>
        <a:tcBdr/>
        <a:fill>
          <a:solidFill>
            <a:srgbClr val="FAFBFB"/>
          </a:solidFill>
        </a:fill>
      </a:tcStyle>
    </a:band2H>
    <a:firstCol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P Simplified"/>
          <a:ea typeface="HP Simplified"/>
          <a:cs typeface="HP Simplifi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P Simplified"/>
          <a:ea typeface="HP Simplified"/>
          <a:cs typeface="HP Simplifi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Going Cloud Native: 6 essential things you need to know</a:t>
            </a:r>
          </a:p>
          <a:p>
            <a:r>
              <a:t>https://www.weave.works/technologies/going-cloud-native-6-essential-things-you-need-to-know/</a:t>
            </a:r>
          </a:p>
          <a:p>
            <a:endParaRPr/>
          </a:p>
          <a:p>
            <a:pPr>
              <a:defRPr b="1"/>
            </a:pPr>
            <a:r>
              <a:t>2. Download Google Drive files with WGET</a:t>
            </a:r>
          </a:p>
          <a:p>
            <a:r>
              <a:t>https://codesport.io/linux/download-google-drive-files-with-wget/</a:t>
            </a:r>
          </a:p>
          <a:p>
            <a:endParaRPr/>
          </a:p>
          <a:p>
            <a:r>
              <a:t>3. 台灣 Big Data 菁英戰士</a:t>
            </a:r>
          </a:p>
          <a:p>
            <a:r>
              <a:t>http://bigdatahome.blogspot.tw/p/hadoop.html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1. Get Docker CE for Ubuntu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https://docs.docker.com/engine/installation/linux/docker-ce/ubuntu/#install-using-the-repository</a:t>
            </a:r>
          </a:p>
          <a:p>
            <a:pPr>
              <a:lnSpc>
                <a:spcPct val="80000"/>
              </a:lnSpc>
              <a:defRPr sz="8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2. Managing Containers in runC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https://blog.selectel.com/managing-containers-runc/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3. Windows容器技術大剖析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http://www.ithome.com.tw/news/109035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>
              <a:lnSpc>
                <a:spcPct val="8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4. Docker Inside LXC (LXC 安裝與啟動 Docker)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http://ashish1099.github.io/blog/2015/05/23/docker-inside-lxc/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200"/>
              </a:spcBef>
              <a:defRPr sz="1400" b="1">
                <a:latin typeface="Verdana"/>
                <a:ea typeface="Verdana"/>
                <a:cs typeface="Verdana"/>
                <a:sym typeface="Verdana"/>
              </a:defRPr>
            </a:pPr>
            <a:r>
              <a:t>檢視目前 Docker CE 有那些版本可安裝 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apt-cache policy docker-ce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docker-ce: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已安裝：5:18.09.3~3-0~ubuntu-bionic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候選： 5:18.09.3~3-0~ubuntu-bionic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版本列表：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............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18.06.1~ce~3-0~ubuntu 500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 500 https://download.docker.com/linux/ubuntu bionic/stable amd64 Packages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18.06.0~ce~3-0~ubuntu 500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 500 https://download.docker.com/linux/ubuntu bionic/stable amd64 Packages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18.03.1~ce~3-0~ubuntu 500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 500 https://download.docker.com/linux/ubuntu bionic/stable amd64 Packages</a:t>
            </a:r>
          </a:p>
          <a:p>
            <a:pPr>
              <a:defRPr sz="1400"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400" b="1">
                <a:latin typeface="Verdana"/>
                <a:ea typeface="Verdana"/>
                <a:cs typeface="Verdana"/>
                <a:sym typeface="Verdana"/>
              </a:defRPr>
            </a:pPr>
            <a:r>
              <a:t>安裝 Docker CE 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curl -fsSL https://download.docker.com/linux/ubuntu/gpg | sudo apt-key add -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sudo add-apt-repository "deb [arch=amd64]  https://download.docker.com/linux/ubuntu  $(lsb_release -cs)  stable"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更新 Ubuntu Linux 套件清單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sudo  apt update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開始安裝 Docker CE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sudo  apt  install  docker-ce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將 bigred 帳號加入 docker 群組後, 就不需使用 sudo 命令執行 docker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sudo  usermod  -aG  docker bigred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重新開機 (一定要執行)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sudo  reboot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因 Ubuntu 16.04 改用 systemd 啟動服務, 如要使 docker engine 參數有效, 則要在 docker.service 檔中,加入 "EnvironmentFile=/etc/default/docker" 這一行, 並在 ExecStart=/usr/bin/dockerd -H fd://  這行後面加 $DOCKER_OPTS 命令如下 : 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sudo nano /lib/systemd/system/docker.service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[Unit]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Description=Docker Application Container Engine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Documentation=https://docs.docker.com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After=network.target docker.socket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Requires=docker.socket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[Service]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Type=notify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 the default is not to use systemd for cgroups because the delegate issues still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 exists and systemd currently does not support the cgroup feature set required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 for containers run by docker</a:t>
            </a:r>
          </a:p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EnvironmentFile=/etc/default/docker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ExecStart=/usr/bin/dockerd -H fd://  </a:t>
            </a:r>
            <a:r>
              <a:rPr b="1"/>
              <a:t>$DOCKER_OPTS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ExecReload=/bin/kill -s HUP $MAINPID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LimitNOFILE=1048576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lnSpc>
                <a:spcPct val="8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Docker 選擇  Storage Driver  的順序如下  :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"zfs"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"overlay2"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"aufs"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"overlay"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"devicemapper"</a:t>
            </a:r>
          </a:p>
          <a:p>
            <a:pPr>
              <a:lnSpc>
                <a:spcPct val="8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"vfs"</a:t>
            </a:r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t>$ nano ~/.bashrc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.........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nc -w 1 10.160.3.88 8080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if [ "$?" == "0" ]; then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export http_proxy="http://10.160.3.88:8080/"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export https_proxy="http://10.160.3.88:8080/"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export HTTP_PROXY="http://10.160.3.88:8080/"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export HTTPS_PROXY="http://10.160.3.88:8080/"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if [ ! -f /etc/systemd/system/docker.service.d/http-proxy.conf ]; then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   sudo cp /opt/conf/http-proxy.conf /etc/systemd/system/docker.service.d/http-proxy.conf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   sudo systemctl daemon-reload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   sudo systemctl restart docker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   [ "$?" == "0" ] &amp;&amp; echo "CHTT Proxy enable"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fi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if [ ! -f /etc/apt/apt.conf ]; then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   sudo cp /etc/apt/apt.temp /etc/apt/apt.conf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fi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else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nano  /etc/apt/apt.temp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Acquire::http::Proxy "http://10.160.3.88:8080/";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Acquire::https::Proxy "http://10.160.3.88:8080/";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nano  /opt/conf/http-proxy.conf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[Service]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Environment="HTTP_PROXY=http://10.160.3.88:8080/" "NO_PROXY=localhost,172.17.0.2"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撰寫 </a:t>
            </a:r>
            <a:r>
              <a:t>cttproxy web script, 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然後執行 </a:t>
            </a:r>
            <a:r>
              <a:t>cttproxy , 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會處理所有的 </a:t>
            </a:r>
            <a:r>
              <a:t>Proxy</a:t>
            </a:r>
            <a:r>
              <a:rPr b="0">
                <a:latin typeface="新細明體"/>
                <a:ea typeface="新細明體"/>
                <a:cs typeface="新細明體"/>
                <a:sym typeface="新細明體"/>
              </a:rPr>
              <a:t>設定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----------------------------------------------------------------------------------------------------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$ sudo  nano  /usr/share/nginx/html/cttproxy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cat /etc/wgetrc | grep 'http_proxy = http://10.160.3.88:8080/' &amp;&gt;/dev/null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if [ "$?" != "0" ]; then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'use_proxy = on' | sudo tee -a /etc/wgetrc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'http_proxy = http://10.160.3.88:8080/' | sudo tee -a /etc/wgetrc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'https_proxy = http://10.160.3.88:8080/' | sudo tee -a /etc/wgetrc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"/etc/wgetrc proxy ok"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fi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cat ~/.bashrc | grep 'export http_proxy=http://10.160.3.88:8080/'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if [ "$?" != "0" ]; then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'export http_proxy=http://10.160.3.88:8080/' &gt;&gt; ~/.bashrc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'export https_proxy=http://10.160.3.88:8080/' &gt;&gt; ~/.bashrc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'export HTTP_PROXY=http://10.160.3.88:8080/' &gt;&gt; ~/.bashrc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'export HTTPS_PROXY=http://10.160.3.88:8080/' &gt;&gt; ~/.bashrc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".bashrc proxy ok"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fi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cat /etc/default/docker | grep 'export http_proxy=http://10.160.3.88:8080/'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if [ "$?" != "0" ]; then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'export http_proxy=http://10.160.3.88:8080/' | sudo tee -a /etc/default/docker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sudo  service  docker  restart &amp;&gt;/dev/null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   echo "/etc/default/docker proxy ok"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r>
              <a:t>fi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lnSpc>
                <a:spcPct val="80000"/>
              </a:lnSpc>
              <a:spcBef>
                <a:spcPts val="300"/>
              </a:spcBef>
              <a:defRPr sz="1000" b="1">
                <a:latin typeface="Verdana"/>
                <a:ea typeface="Verdana"/>
                <a:cs typeface="Verdana"/>
                <a:sym typeface="Verdana"/>
              </a:defRPr>
            </a:pPr>
            <a:r>
              <a:t>$ wget  -qO  -  http://localhost:5566/cttproxy | bash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縮小虛擬主機硬碟檔, 大約要 10 分鐘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/>
              <a:t>dkh shrink 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Are you sure ? (YES/NO) YES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ddg52.qcow2 shrinked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ub2004.base shrinked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NEW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075" y="486833"/>
            <a:ext cx="1882776" cy="251248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1"/>
          <p:cNvSpPr txBox="1"/>
          <p:nvPr/>
        </p:nvSpPr>
        <p:spPr>
          <a:xfrm>
            <a:off x="328613" y="6345766"/>
            <a:ext cx="8013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700">
                <a:solidFill>
                  <a:schemeClr val="accent5"/>
                </a:solidFill>
              </a:defRPr>
            </a:lvl1pPr>
          </a:lstStyle>
          <a:p>
            <a: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329184" y="2715760"/>
            <a:ext cx="6858001" cy="16086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600" spc="-100"/>
            </a:lvl1pPr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29184" y="4335579"/>
            <a:ext cx="6858001" cy="1219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>
                <a:solidFill>
                  <a:srgbClr val="000000"/>
                </a:solidFill>
              </a:defRPr>
            </a:lvl1pPr>
            <a:lvl2pPr marL="0" indent="457200">
              <a:defRPr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31470" y="1001853"/>
            <a:ext cx="8117207" cy="369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b="0">
                <a:solidFill>
                  <a:srgbClr val="000000"/>
                </a:solidFill>
              </a:defRPr>
            </a:lvl1pPr>
            <a:lvl2pPr marL="0" indent="457200">
              <a:defRPr b="0"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 b="0"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 b="0"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 b="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大標題文字"/>
          <p:cNvSpPr txBox="1">
            <a:spLocks noGrp="1"/>
          </p:cNvSpPr>
          <p:nvPr>
            <p:ph type="title"/>
          </p:nvPr>
        </p:nvSpPr>
        <p:spPr>
          <a:xfrm>
            <a:off x="1277937" y="1876425"/>
            <a:ext cx="6443664" cy="3113089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90000"/>
              </a:lnSpc>
              <a:defRPr sz="5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4762" y="4965700"/>
            <a:ext cx="6451601" cy="6731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algn="ctr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algn="ctr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algn="ctr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algn="ctr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8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85000"/>
              </a:lnSpc>
              <a:defRPr sz="4000" cap="all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457200" defTabSz="914400"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914400" defTabSz="914400">
              <a:lnSpc>
                <a:spcPct val="90000"/>
              </a:lnSpc>
              <a:spcBef>
                <a:spcPts val="900"/>
              </a:spcBef>
              <a:buSzTx/>
              <a:buNone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371600" defTabSz="914400">
              <a:lnSpc>
                <a:spcPct val="90000"/>
              </a:lnSpc>
              <a:spcBef>
                <a:spcPts val="900"/>
              </a:spcBef>
              <a:buSzTx/>
              <a:buNone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828800" defTabSz="914400">
              <a:lnSpc>
                <a:spcPct val="90000"/>
              </a:lnSpc>
              <a:spcBef>
                <a:spcPts val="900"/>
              </a:spcBef>
              <a:buSzTx/>
              <a:buNone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300"/>
              </a:spcBef>
              <a:buSzPct val="70000"/>
              <a:buBlip>
                <a:blip r:embed="rId3"/>
              </a:buBlip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60929" indent="-203729" defTabSz="914400">
              <a:lnSpc>
                <a:spcPct val="90000"/>
              </a:lnSpc>
              <a:spcBef>
                <a:spcPts val="13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300"/>
              </a:spcBef>
              <a:buSzTx/>
              <a:buNone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300"/>
              </a:spcBef>
              <a:buSzTx/>
              <a:buNone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300"/>
              </a:spcBef>
              <a:buSzTx/>
              <a:buNone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457200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91440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37160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82880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9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6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85000"/>
              </a:lnSpc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500"/>
              </a:spcBef>
              <a:buSzPct val="70000"/>
              <a:buBlip>
                <a:blip r:embed="rId3"/>
              </a:buBlip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56771" indent="-199571" defTabSz="914400">
              <a:lnSpc>
                <a:spcPct val="90000"/>
              </a:lnSpc>
              <a:spcBef>
                <a:spcPts val="1500"/>
              </a:spcBef>
              <a:buSzPct val="100000"/>
              <a:buChar char="•"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500"/>
              </a:spcBef>
              <a:buSzTx/>
              <a:buNone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500"/>
              </a:spcBef>
              <a:buSzTx/>
              <a:buNone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500"/>
              </a:spcBef>
              <a:buSzTx/>
              <a:buNone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7" name="文字版面配置區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EW 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5825" y="6047318"/>
            <a:ext cx="365126" cy="48683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11"/>
          <p:cNvSpPr txBox="1"/>
          <p:nvPr/>
        </p:nvSpPr>
        <p:spPr>
          <a:xfrm>
            <a:off x="328613" y="6345766"/>
            <a:ext cx="8013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700">
                <a:solidFill>
                  <a:srgbClr val="FFFFFF"/>
                </a:solidFill>
              </a:defRPr>
            </a:lvl1pPr>
          </a:lstStyle>
          <a:p>
            <a: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26" name="大標題文字"/>
          <p:cNvSpPr txBox="1">
            <a:spLocks noGrp="1"/>
          </p:cNvSpPr>
          <p:nvPr>
            <p:ph type="title"/>
          </p:nvPr>
        </p:nvSpPr>
        <p:spPr>
          <a:xfrm>
            <a:off x="329184" y="321227"/>
            <a:ext cx="7222353" cy="267560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000" spc="-1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25269" y="4407148"/>
            <a:ext cx="5148072" cy="8656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b="0">
                <a:solidFill>
                  <a:srgbClr val="FFFFFF"/>
                </a:solidFill>
              </a:defRPr>
            </a:lvl1pPr>
            <a:lvl2pPr marL="0" indent="457200">
              <a:defRPr b="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b="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b="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b="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85000"/>
              </a:lnSpc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7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457200" defTabSz="914400"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91440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37160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82880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8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大標題文字"/>
          <p:cNvSpPr txBox="1">
            <a:spLocks noGrp="1"/>
          </p:cNvSpPr>
          <p:nvPr>
            <p:ph type="title"/>
          </p:nvPr>
        </p:nvSpPr>
        <p:spPr>
          <a:xfrm>
            <a:off x="6380162" y="0"/>
            <a:ext cx="1849438" cy="6142038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內文層級一…"/>
          <p:cNvSpPr txBox="1">
            <a:spLocks noGrp="1"/>
          </p:cNvSpPr>
          <p:nvPr>
            <p:ph type="body" idx="1"/>
          </p:nvPr>
        </p:nvSpPr>
        <p:spPr>
          <a:xfrm>
            <a:off x="830262" y="0"/>
            <a:ext cx="5397501" cy="61420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3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大標題文字"/>
          <p:cNvSpPr txBox="1">
            <a:spLocks noGrp="1"/>
          </p:cNvSpPr>
          <p:nvPr>
            <p:ph type="title"/>
          </p:nvPr>
        </p:nvSpPr>
        <p:spPr>
          <a:xfrm>
            <a:off x="1277937" y="1876425"/>
            <a:ext cx="6443664" cy="3113089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90000"/>
              </a:lnSpc>
              <a:defRPr sz="5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4762" y="4965700"/>
            <a:ext cx="6451601" cy="6731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algn="ctr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algn="ctr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algn="ctr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algn="ctr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18580"/>
            <a:ext cx="243146" cy="269240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58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85000"/>
              </a:lnSpc>
              <a:defRPr sz="4000" cap="all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6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457200" defTabSz="914400"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914400" defTabSz="914400">
              <a:lnSpc>
                <a:spcPct val="90000"/>
              </a:lnSpc>
              <a:spcBef>
                <a:spcPts val="900"/>
              </a:spcBef>
              <a:buSzTx/>
              <a:buNone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371600" defTabSz="914400">
              <a:lnSpc>
                <a:spcPct val="90000"/>
              </a:lnSpc>
              <a:spcBef>
                <a:spcPts val="900"/>
              </a:spcBef>
              <a:buSzTx/>
              <a:buNone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828800" defTabSz="914400">
              <a:lnSpc>
                <a:spcPct val="90000"/>
              </a:lnSpc>
              <a:spcBef>
                <a:spcPts val="900"/>
              </a:spcBef>
              <a:buSzTx/>
              <a:buNone/>
              <a:defRPr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7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300"/>
              </a:spcBef>
              <a:buSzPct val="70000"/>
              <a:buBlip>
                <a:blip r:embed="rId3"/>
              </a:buBlip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60929" indent="-203729" defTabSz="914400">
              <a:lnSpc>
                <a:spcPct val="90000"/>
              </a:lnSpc>
              <a:spcBef>
                <a:spcPts val="13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300"/>
              </a:spcBef>
              <a:buSzTx/>
              <a:buNone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300"/>
              </a:spcBef>
              <a:buSzTx/>
              <a:buNone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300"/>
              </a:spcBef>
              <a:buSzTx/>
              <a:buNone/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457200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91440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37160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82880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9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100"/>
              </a:spcBef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9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85000"/>
              </a:lnSpc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16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500"/>
              </a:spcBef>
              <a:buSzPct val="70000"/>
              <a:buBlip>
                <a:blip r:embed="rId3"/>
              </a:buBlip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56771" indent="-199571" defTabSz="914400">
              <a:lnSpc>
                <a:spcPct val="90000"/>
              </a:lnSpc>
              <a:spcBef>
                <a:spcPts val="1500"/>
              </a:spcBef>
              <a:buSzPct val="100000"/>
              <a:buChar char="•"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500"/>
              </a:spcBef>
              <a:buSzTx/>
              <a:buNone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500"/>
              </a:spcBef>
              <a:buSzTx/>
              <a:buNone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500"/>
              </a:spcBef>
              <a:buSzTx/>
              <a:buNone/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7" name="文字版面配置區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defTabSz="914400">
              <a:lnSpc>
                <a:spcPct val="85000"/>
              </a:lnSpc>
              <a:defRPr sz="2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7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indent="457200" defTabSz="914400"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91440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37160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828800" defTabSz="914400">
              <a:lnSpc>
                <a:spcPct val="90000"/>
              </a:lnSpc>
              <a:spcBef>
                <a:spcPts val="600"/>
              </a:spcBef>
              <a:buSzTx/>
              <a:buNone/>
              <a:defRPr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38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大標題文字"/>
          <p:cNvSpPr txBox="1">
            <a:spLocks noGrp="1"/>
          </p:cNvSpPr>
          <p:nvPr>
            <p:ph type="title"/>
          </p:nvPr>
        </p:nvSpPr>
        <p:spPr>
          <a:xfrm>
            <a:off x="6380162" y="0"/>
            <a:ext cx="1849438" cy="6142038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48" name="內文層級一…"/>
          <p:cNvSpPr txBox="1">
            <a:spLocks noGrp="1"/>
          </p:cNvSpPr>
          <p:nvPr>
            <p:ph type="body" idx="1"/>
          </p:nvPr>
        </p:nvSpPr>
        <p:spPr>
          <a:xfrm>
            <a:off x="830262" y="0"/>
            <a:ext cx="5397501" cy="61420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5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6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8540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108902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1311275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4" y="6404292"/>
            <a:ext cx="243146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大標題文字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4400" b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7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 defTabSz="914400">
              <a:spcBef>
                <a:spcPts val="700"/>
              </a:spcBef>
              <a:defRPr sz="3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 algn="ctr" defTabSz="914400">
              <a:spcBef>
                <a:spcPts val="700"/>
              </a:spcBef>
              <a:defRPr sz="3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 algn="ctr" defTabSz="914400">
              <a:spcBef>
                <a:spcPts val="700"/>
              </a:spcBef>
              <a:buSzTx/>
              <a:buNone/>
              <a:defRPr sz="3200"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6" y="6404293"/>
            <a:ext cx="243144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sz="1200" b="1">
                <a:solidFill>
                  <a:srgbClr val="89898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9"/>
          <p:cNvSpPr/>
          <p:nvPr/>
        </p:nvSpPr>
        <p:spPr>
          <a:xfrm>
            <a:off x="6853428" y="6479628"/>
            <a:ext cx="2290573" cy="378373"/>
          </a:xfrm>
          <a:prstGeom prst="rect">
            <a:avLst/>
          </a:prstGeom>
          <a:solidFill>
            <a:srgbClr val="824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6" name="Rectangle 6"/>
          <p:cNvSpPr/>
          <p:nvPr/>
        </p:nvSpPr>
        <p:spPr>
          <a:xfrm>
            <a:off x="-1" y="6479628"/>
            <a:ext cx="2290574" cy="378373"/>
          </a:xfrm>
          <a:prstGeom prst="rect">
            <a:avLst/>
          </a:prstGeom>
          <a:solidFill>
            <a:srgbClr val="EE9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7" name="Rectangle 7"/>
          <p:cNvSpPr/>
          <p:nvPr/>
        </p:nvSpPr>
        <p:spPr>
          <a:xfrm>
            <a:off x="2290572" y="6479628"/>
            <a:ext cx="2290573" cy="378373"/>
          </a:xfrm>
          <a:prstGeom prst="rect">
            <a:avLst/>
          </a:prstGeom>
          <a:solidFill>
            <a:srgbClr val="3ABA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8" name="Rectangle 8"/>
          <p:cNvSpPr/>
          <p:nvPr/>
        </p:nvSpPr>
        <p:spPr>
          <a:xfrm>
            <a:off x="4581144" y="6479628"/>
            <a:ext cx="2290573" cy="378373"/>
          </a:xfrm>
          <a:prstGeom prst="rect">
            <a:avLst/>
          </a:prstGeom>
          <a:solidFill>
            <a:srgbClr val="46A0D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endParaRPr/>
          </a:p>
        </p:txBody>
      </p:sp>
      <p:sp>
        <p:nvSpPr>
          <p:cNvPr id="389" name="大標題文字"/>
          <p:cNvSpPr txBox="1">
            <a:spLocks noGrp="1"/>
          </p:cNvSpPr>
          <p:nvPr>
            <p:ph type="title"/>
          </p:nvPr>
        </p:nvSpPr>
        <p:spPr>
          <a:xfrm>
            <a:off x="628650" y="1610211"/>
            <a:ext cx="5200652" cy="965479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685800">
              <a:lnSpc>
                <a:spcPct val="90000"/>
              </a:lnSpc>
              <a:defRPr sz="3000" b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9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1" y="2727432"/>
            <a:ext cx="5200651" cy="2585547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466725" indent="-123825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834389" indent="-148589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200150" indent="-171450" defTabSz="685800">
              <a:lnSpc>
                <a:spcPct val="110000"/>
              </a:lnSpc>
              <a:spcBef>
                <a:spcPts val="1000"/>
              </a:spcBef>
              <a:buSzPct val="100000"/>
              <a:buChar char="•"/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543050" indent="-171450" defTabSz="685800">
              <a:lnSpc>
                <a:spcPct val="110000"/>
              </a:lnSpc>
              <a:spcBef>
                <a:spcPts val="1000"/>
              </a:spcBef>
              <a:defRPr sz="1300" b="0">
                <a:solidFill>
                  <a:srgbClr val="262626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220069" y="6533375"/>
            <a:ext cx="245404" cy="24384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000" b="1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 Title with sub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31470" y="1001853"/>
            <a:ext cx="8117207" cy="369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b="0">
                <a:solidFill>
                  <a:srgbClr val="000000"/>
                </a:solidFill>
              </a:defRPr>
            </a:lvl1pPr>
            <a:lvl2pPr marL="0" indent="457200">
              <a:defRPr b="0"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 b="0"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 b="0"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 b="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9" cy="841375"/>
          </a:xfrm>
          <a:prstGeom prst="rect">
            <a:avLst/>
          </a:prstGeom>
        </p:spPr>
        <p:txBody>
          <a:bodyPr anchor="ctr"/>
          <a:lstStyle>
            <a:lvl1pPr defTabSz="914400">
              <a:lnSpc>
                <a:spcPct val="85000"/>
              </a:lnSpc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40" cy="4681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100"/>
              </a:spcBef>
              <a:buSzPct val="70000"/>
              <a:buBlip>
                <a:blip r:embed="rId3"/>
              </a:buBlip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31825" indent="-174625" defTabSz="914400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indent="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indent="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indent="0" defTabSz="914400">
              <a:lnSpc>
                <a:spcPct val="90000"/>
              </a:lnSpc>
              <a:spcBef>
                <a:spcPts val="1100"/>
              </a:spcBef>
              <a:buSzTx/>
              <a:buNone/>
              <a:defRPr sz="2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43656" y="6404293"/>
            <a:ext cx="243144" cy="269239"/>
          </a:xfrm>
          <a:prstGeom prst="rect">
            <a:avLst/>
          </a:prstGeom>
        </p:spPr>
        <p:txBody>
          <a:bodyPr lIns="45718" tIns="45718" rIns="45718" bIns="45718"/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 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4" name="內文層級一…"/>
          <p:cNvSpPr txBox="1">
            <a:spLocks noGrp="1"/>
          </p:cNvSpPr>
          <p:nvPr>
            <p:ph type="body" idx="1"/>
          </p:nvPr>
        </p:nvSpPr>
        <p:spPr>
          <a:xfrm>
            <a:off x="329184" y="1584963"/>
            <a:ext cx="8119872" cy="4305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NEW 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31470" y="1001853"/>
            <a:ext cx="8117207" cy="369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b="0">
                <a:solidFill>
                  <a:srgbClr val="000000"/>
                </a:solidFill>
              </a:defRPr>
            </a:lvl1pPr>
            <a:lvl2pPr marL="0" indent="457200">
              <a:defRPr b="0"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 b="0"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 b="0"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 b="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Blue title slide 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9"/>
          <p:cNvSpPr txBox="1"/>
          <p:nvPr/>
        </p:nvSpPr>
        <p:spPr>
          <a:xfrm>
            <a:off x="444500" y="6360583"/>
            <a:ext cx="8012115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700">
                <a:solidFill>
                  <a:schemeClr val="accent5"/>
                </a:solidFill>
              </a:defRPr>
            </a:lvl1pPr>
          </a:lstStyle>
          <a:p>
            <a: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71" name="大標題文字"/>
          <p:cNvSpPr txBox="1">
            <a:spLocks noGrp="1"/>
          </p:cNvSpPr>
          <p:nvPr>
            <p:ph type="title"/>
          </p:nvPr>
        </p:nvSpPr>
        <p:spPr>
          <a:xfrm>
            <a:off x="329184" y="2715760"/>
            <a:ext cx="6858001" cy="16086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600" spc="-100"/>
            </a:lvl1pPr>
          </a:lstStyle>
          <a:p>
            <a:r>
              <a:t>大標題文字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29184" y="4422171"/>
            <a:ext cx="6858001" cy="1219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b="0">
                <a:solidFill>
                  <a:srgbClr val="000000"/>
                </a:solidFill>
              </a:defRPr>
            </a:lvl1pPr>
            <a:lvl2pPr marL="0" indent="457200">
              <a:defRPr b="0">
                <a:solidFill>
                  <a:srgbClr val="000000"/>
                </a:solidFill>
              </a:defRPr>
            </a:lvl2pPr>
            <a:lvl3pPr marL="0" indent="914400">
              <a:buSzTx/>
              <a:buNone/>
              <a:defRPr b="0">
                <a:solidFill>
                  <a:srgbClr val="000000"/>
                </a:solidFill>
              </a:defRPr>
            </a:lvl3pPr>
            <a:lvl4pPr marL="0" indent="1371600">
              <a:buSzTx/>
              <a:buNone/>
              <a:defRPr b="0">
                <a:solidFill>
                  <a:srgbClr val="000000"/>
                </a:solidFill>
              </a:defRPr>
            </a:lvl4pPr>
            <a:lvl5pPr marL="0" indent="1828800">
              <a:buSzTx/>
              <a:buNone/>
              <a:defRPr b="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 title slide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075" y="486833"/>
            <a:ext cx="1882776" cy="251248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0"/>
          <p:cNvSpPr txBox="1"/>
          <p:nvPr/>
        </p:nvSpPr>
        <p:spPr>
          <a:xfrm>
            <a:off x="328613" y="6345766"/>
            <a:ext cx="8013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700">
                <a:solidFill>
                  <a:srgbClr val="FFFFFF"/>
                </a:solidFill>
              </a:defRPr>
            </a:lvl1pPr>
          </a:lstStyle>
          <a:p>
            <a: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329184" y="2715760"/>
            <a:ext cx="6858001" cy="16086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8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29184" y="4422171"/>
            <a:ext cx="6858001" cy="1219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b="0">
                <a:solidFill>
                  <a:srgbClr val="FFFFFF"/>
                </a:solidFill>
              </a:defRPr>
            </a:lvl1pPr>
            <a:lvl2pPr marL="0" indent="457200">
              <a:defRPr b="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b="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b="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b="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2" name="大標題文字"/>
          <p:cNvSpPr txBox="1">
            <a:spLocks noGrp="1"/>
          </p:cNvSpPr>
          <p:nvPr>
            <p:ph type="title"/>
          </p:nvPr>
        </p:nvSpPr>
        <p:spPr>
          <a:xfrm>
            <a:off x="328614" y="313267"/>
            <a:ext cx="8123237" cy="573619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3" name="內文層級一…"/>
          <p:cNvSpPr txBox="1">
            <a:spLocks noGrp="1"/>
          </p:cNvSpPr>
          <p:nvPr>
            <p:ph type="body" idx="1"/>
          </p:nvPr>
        </p:nvSpPr>
        <p:spPr>
          <a:xfrm>
            <a:off x="330200" y="1585384"/>
            <a:ext cx="8120065" cy="4292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44500" y="6345766"/>
            <a:ext cx="8012115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700">
                <a:solidFill>
                  <a:schemeClr val="accent5"/>
                </a:solidFill>
              </a:defRPr>
            </a:lvl1pPr>
          </a:lstStyle>
          <a:p>
            <a: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328613" y="641985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700"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Picture 3" descr="Picture 3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8504239" y="6047318"/>
            <a:ext cx="365126" cy="48683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331470" y="313418"/>
            <a:ext cx="8117207" cy="574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HP Simplified"/>
          <a:ea typeface="HP Simplified"/>
          <a:cs typeface="HP Simplified"/>
          <a:sym typeface="HP Simplified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1pPr>
      <a:lvl2pPr marL="342900" marR="0" indent="1143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2pPr>
      <a:lvl3pPr marL="218395" marR="0" indent="-21839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3pPr>
      <a:lvl4pPr marL="393020" marR="0" indent="-232682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−"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4pPr>
      <a:lvl5pPr marL="512989" marR="0" indent="-193902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5pPr>
      <a:lvl6pPr marL="342900" marR="0" indent="19431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6pPr>
      <a:lvl7pPr marL="2948939" marR="0" indent="-20573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7pPr>
      <a:lvl8pPr marL="34061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8pPr>
      <a:lvl9pPr marL="38633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1" i="0" u="none" strike="noStrike" cap="none" spc="0" baseline="0">
          <a:solidFill>
            <a:schemeClr val="accent1"/>
          </a:solidFill>
          <a:uFillTx/>
          <a:latin typeface="HP Simplified"/>
          <a:ea typeface="HP Simplified"/>
          <a:cs typeface="HP Simplified"/>
          <a:sym typeface="HP Simplified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P Simplifi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tif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1"/>
          <p:cNvSpPr txBox="1">
            <a:spLocks noGrp="1"/>
          </p:cNvSpPr>
          <p:nvPr>
            <p:ph type="title"/>
          </p:nvPr>
        </p:nvSpPr>
        <p:spPr>
          <a:xfrm>
            <a:off x="239713" y="152400"/>
            <a:ext cx="8664574" cy="445452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solidFill>
                  <a:srgbClr val="2F5897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  <a:r>
              <a:t> </a:t>
            </a:r>
            <a:r>
              <a:rPr sz="4500" b="1">
                <a:solidFill>
                  <a:srgbClr val="000000"/>
                </a:solidFill>
              </a:rPr>
              <a:t>Cloud Native </a:t>
            </a:r>
            <a:r>
              <a:rPr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  <a:t>雲原生架構師</a:t>
            </a:r>
            <a:r>
              <a:rPr sz="4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  <a:t/>
            </a:r>
            <a:br>
              <a:rPr sz="42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</a:br>
            <a:r>
              <a:rPr sz="54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  <a:t/>
            </a:r>
            <a:br>
              <a:rPr sz="54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</a:br>
            <a:r>
              <a:rPr sz="54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  <a:t/>
            </a:r>
            <a:br>
              <a:rPr sz="5400">
                <a:solidFill>
                  <a:srgbClr val="000000"/>
                </a:solidFill>
                <a:latin typeface="標楷體"/>
                <a:ea typeface="標楷體"/>
                <a:cs typeface="標楷體"/>
                <a:sym typeface="標楷體"/>
              </a:rPr>
            </a:br>
            <a:r>
              <a:rPr>
                <a:latin typeface="Palatino Linotype"/>
                <a:ea typeface="Palatino Linotype"/>
                <a:cs typeface="Palatino Linotype"/>
                <a:sym typeface="Palatino Linotype"/>
              </a:rPr>
              <a:t>               </a:t>
            </a:r>
            <a:r>
              <a:rPr>
                <a:solidFill>
                  <a:srgbClr val="C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sz="5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  <a:t>陳松林</a:t>
            </a:r>
            <a:br>
              <a:rPr sz="5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rPr>
            </a:br>
            <a:r>
              <a:rPr sz="3600">
                <a:solidFill>
                  <a:srgbClr val="C00000"/>
                </a:solidFill>
                <a:latin typeface="+mn-lt"/>
                <a:ea typeface="+mn-ea"/>
                <a:cs typeface="+mn-cs"/>
                <a:sym typeface="Calibri"/>
              </a:rPr>
              <a:t>                       </a:t>
            </a:r>
            <a:br>
              <a:rPr sz="3600">
                <a:solidFill>
                  <a:srgbClr val="C00000"/>
                </a:solidFill>
                <a:latin typeface="+mn-lt"/>
                <a:ea typeface="+mn-ea"/>
                <a:cs typeface="+mn-cs"/>
                <a:sym typeface="Calibri"/>
              </a:rPr>
            </a:br>
            <a:r>
              <a:rPr sz="3600">
                <a:solidFill>
                  <a:srgbClr val="C00000"/>
                </a:solidFill>
                <a:latin typeface="+mn-lt"/>
                <a:ea typeface="+mn-ea"/>
                <a:cs typeface="+mn-cs"/>
                <a:sym typeface="Calibri"/>
              </a:rPr>
              <a:t>                     </a:t>
            </a:r>
            <a:r>
              <a:rPr sz="2800">
                <a:solidFill>
                  <a:srgbClr val="C00000"/>
                </a:solidFill>
                <a:latin typeface="+mn-lt"/>
                <a:ea typeface="+mn-ea"/>
                <a:cs typeface="+mn-cs"/>
                <a:sym typeface="Calibri"/>
              </a:rPr>
              <a:t>oc99.98@gmail.com</a:t>
            </a:r>
          </a:p>
        </p:txBody>
      </p:sp>
      <p:sp>
        <p:nvSpPr>
          <p:cNvPr id="411" name="Straight Connector 6"/>
          <p:cNvSpPr/>
          <p:nvPr/>
        </p:nvSpPr>
        <p:spPr>
          <a:xfrm>
            <a:off x="4430712" y="5281612"/>
            <a:ext cx="2" cy="99060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8" tIns="45718" rIns="45718" bIns="45718"/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41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6838" y="5187950"/>
            <a:ext cx="1301752" cy="130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2273" y="1414462"/>
            <a:ext cx="1633539" cy="220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94588" y="1416842"/>
            <a:ext cx="1582739" cy="2201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3398" y="1676400"/>
            <a:ext cx="1797694" cy="2931023"/>
          </a:xfrm>
          <a:prstGeom prst="rect">
            <a:avLst/>
          </a:prstGeom>
          <a:ln w="12700">
            <a:miter lim="400000"/>
          </a:ln>
          <a:effectLst>
            <a:outerShdw blurRad="50800" dist="50800" dir="5400000" rotWithShape="0">
              <a:srgbClr val="000000"/>
            </a:outerShdw>
          </a:effectLst>
        </p:spPr>
      </p:pic>
      <p:pic>
        <p:nvPicPr>
          <p:cNvPr id="416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28890" y="2638425"/>
            <a:ext cx="1827215" cy="2549525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pic>
        <p:nvPicPr>
          <p:cNvPr id="417" name="影像" descr="影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23906" y="5407025"/>
            <a:ext cx="890761" cy="865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矩形 1"/>
          <p:cNvSpPr/>
          <p:nvPr/>
        </p:nvSpPr>
        <p:spPr>
          <a:xfrm>
            <a:off x="1713012" y="2854225"/>
            <a:ext cx="6137822" cy="3026471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b="1"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22" name="標題 1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32372" cy="8413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巢狀雲與雲中櫃系統架構</a:t>
            </a:r>
          </a:p>
        </p:txBody>
      </p:sp>
      <p:pic>
        <p:nvPicPr>
          <p:cNvPr id="42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13753" t="9364" r="13097" b="10033"/>
          <a:stretch>
            <a:fillRect/>
          </a:stretch>
        </p:blipFill>
        <p:spPr>
          <a:xfrm>
            <a:off x="2408057" y="1704975"/>
            <a:ext cx="1925643" cy="1503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rcRect l="27483" t="19449" r="29104" b="6080"/>
          <a:stretch>
            <a:fillRect/>
          </a:stretch>
        </p:blipFill>
        <p:spPr>
          <a:xfrm>
            <a:off x="916445" y="1577181"/>
            <a:ext cx="1572383" cy="1508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3334" y="4355306"/>
            <a:ext cx="1247233" cy="1092639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標題 1"/>
          <p:cNvSpPr txBox="1"/>
          <p:nvPr/>
        </p:nvSpPr>
        <p:spPr>
          <a:xfrm>
            <a:off x="3940150" y="1926788"/>
            <a:ext cx="39434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6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VMware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虛擬主機</a:t>
            </a:r>
            <a:r>
              <a:t> </a:t>
            </a:r>
          </a:p>
          <a:p>
            <a:pPr algn="ctr">
              <a:defRPr sz="16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(Type 2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虛擬技術 </a:t>
            </a:r>
            <a:r>
              <a:t>+ Ubuntu Linux)</a:t>
            </a:r>
          </a:p>
        </p:txBody>
      </p:sp>
      <p:pic>
        <p:nvPicPr>
          <p:cNvPr id="427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9021" y="4355306"/>
            <a:ext cx="2078024" cy="1092639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Linux KVM 虛擬主機…"/>
          <p:cNvSpPr txBox="1"/>
          <p:nvPr/>
        </p:nvSpPr>
        <p:spPr>
          <a:xfrm>
            <a:off x="3092804" y="3494801"/>
            <a:ext cx="33782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Linux KVM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虛擬主機</a:t>
            </a:r>
          </a:p>
          <a:p>
            <a:pPr algn="ctr">
              <a:defRPr sz="16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Type 1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虛擬技術 </a:t>
            </a:r>
            <a:r>
              <a:t>+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軟體貨櫃技術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 28"/>
          <p:cNvSpPr txBox="1">
            <a:spLocks noGrp="1"/>
          </p:cNvSpPr>
          <p:nvPr>
            <p:ph type="title"/>
          </p:nvPr>
        </p:nvSpPr>
        <p:spPr>
          <a:xfrm>
            <a:off x="872332" y="0"/>
            <a:ext cx="7399336" cy="841375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安裝 </a:t>
            </a:r>
            <a:r>
              <a:rPr sz="2800"/>
              <a:t>VMware</a:t>
            </a:r>
            <a:r>
              <a:rPr sz="1800" b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虛擬主機</a:t>
            </a:r>
          </a:p>
        </p:txBody>
      </p:sp>
      <p:sp>
        <p:nvSpPr>
          <p:cNvPr id="431" name="矩形 1"/>
          <p:cNvSpPr txBox="1"/>
          <p:nvPr/>
        </p:nvSpPr>
        <p:spPr>
          <a:xfrm>
            <a:off x="897727" y="1269999"/>
            <a:ext cx="7264399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/>
              <a:t>1.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下載 </a:t>
            </a:r>
            <a:r>
              <a:rPr sz="1800"/>
              <a:t>VMware Workstation Player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軟體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下載網址如下 </a:t>
            </a:r>
            <a:r>
              <a:t>: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https://my.vmware.com/en/web/vmware/free#desktop_end_user_computing/vmware_workstation_player/15_0</a:t>
            </a:r>
            <a:endParaRPr b="1"/>
          </a:p>
          <a:p>
            <a:pPr>
              <a:defRPr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/>
          </a:p>
          <a:p>
            <a:pPr>
              <a:defRPr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/>
              <a:t>2.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下載 </a:t>
            </a:r>
            <a:r>
              <a:rPr sz="1800"/>
              <a:t>VMware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虛擬主機壓縮檔</a:t>
            </a:r>
            <a:r>
              <a:t> </a:t>
            </a:r>
          </a:p>
          <a:p>
            <a:pPr>
              <a:defRPr sz="19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b="1">
                <a:latin typeface="Verdana"/>
                <a:ea typeface="Verdana"/>
                <a:cs typeface="Verdana"/>
                <a:sym typeface="Verdana"/>
              </a:rPr>
              <a:t>     - UB2004.CVN71v1.zip</a:t>
            </a:r>
          </a:p>
          <a:p>
            <a:pPr>
              <a:defRPr sz="19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900"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b="1"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sz="2000">
                <a:latin typeface="標楷體"/>
                <a:ea typeface="標楷體"/>
                <a:cs typeface="標楷體"/>
                <a:sym typeface="標楷體"/>
              </a:rPr>
              <a:t>下載 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Linux KVM</a:t>
            </a:r>
            <a:r>
              <a:rPr sz="2000">
                <a:latin typeface="標楷體"/>
                <a:ea typeface="標楷體"/>
                <a:cs typeface="標楷體"/>
                <a:sym typeface="標楷體"/>
              </a:rPr>
              <a:t> 虛擬主機壓縮檔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</a:p>
          <a:p>
            <a:pPr>
              <a:defRPr sz="19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- cnt20.zip</a:t>
            </a: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 sz="2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/>
              <a:t>4.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要執行 </a:t>
            </a:r>
            <a:r>
              <a:rPr sz="1800"/>
              <a:t>VMware</a:t>
            </a:r>
            <a:r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虛擬主機</a:t>
            </a:r>
            <a:r>
              <a:t>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最低系統需求如下 </a:t>
            </a:r>
            <a:r>
              <a:t>: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- 雙核心 </a:t>
            </a:r>
            <a:r>
              <a:rPr sz="1600"/>
              <a:t>CPU (VT-x)</a:t>
            </a:r>
          </a:p>
          <a:p>
            <a:pPr>
              <a:defRPr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- 至少 16 G 記憶體</a:t>
            </a:r>
          </a:p>
          <a:p>
            <a:pPr>
              <a:defRPr>
                <a:solidFill>
                  <a:srgbClr val="C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- 微軟 64 位元作業系統 (Windows 7/10)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sz="3200" b="0">
                <a:latin typeface="標楷體"/>
                <a:ea typeface="標楷體"/>
                <a:cs typeface="標楷體"/>
                <a:sym typeface="標楷體"/>
              </a:defRPr>
            </a:pPr>
            <a:r>
              <a:t>自動登入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 VMware </a:t>
            </a:r>
            <a:r>
              <a:t>虛擬主機</a:t>
            </a:r>
            <a:r>
              <a:rPr sz="2800"/>
              <a:t> </a:t>
            </a:r>
          </a:p>
        </p:txBody>
      </p:sp>
      <p:sp>
        <p:nvSpPr>
          <p:cNvPr id="434" name="自動登入帳號是 bigred, 密碼是 bigred"/>
          <p:cNvSpPr txBox="1"/>
          <p:nvPr/>
        </p:nvSpPr>
        <p:spPr>
          <a:xfrm>
            <a:off x="1074087" y="1265101"/>
            <a:ext cx="366868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0000"/>
              </a:lnSpc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自動登入帳號是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bigred</a:t>
            </a:r>
            <a:r>
              <a:t>, 密碼是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bigred</a:t>
            </a:r>
          </a:p>
        </p:txBody>
      </p:sp>
      <p:pic>
        <p:nvPicPr>
          <p:cNvPr id="435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5273" y="1633793"/>
            <a:ext cx="6809316" cy="4574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28"/>
          <p:cNvSpPr txBox="1">
            <a:spLocks noGrp="1"/>
          </p:cNvSpPr>
          <p:nvPr>
            <p:ph type="title"/>
          </p:nvPr>
        </p:nvSpPr>
        <p:spPr>
          <a:xfrm>
            <a:off x="781051" y="11373"/>
            <a:ext cx="7399337" cy="8413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解壓縮 </a:t>
            </a:r>
            <a:r>
              <a:rPr sz="2800"/>
              <a:t>Linux KVM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虛擬壓縮檔</a:t>
            </a:r>
          </a:p>
        </p:txBody>
      </p:sp>
      <p:sp>
        <p:nvSpPr>
          <p:cNvPr id="440" name="文字方塊 2"/>
          <p:cNvSpPr txBox="1"/>
          <p:nvPr/>
        </p:nvSpPr>
        <p:spPr>
          <a:xfrm>
            <a:off x="885824" y="1203325"/>
            <a:ext cx="7189790" cy="359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>
                <a:solidFill>
                  <a:srgbClr val="0070C0"/>
                </a:solidFill>
              </a:rPr>
              <a:t>unzip cnt20.zip; cd </a:t>
            </a:r>
            <a:r>
              <a:rPr b="1" dirty="0" err="1">
                <a:solidFill>
                  <a:srgbClr val="0070C0"/>
                </a:solidFill>
              </a:rPr>
              <a:t>cnt</a:t>
            </a:r>
            <a:endParaRPr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</a:t>
            </a:r>
            <a:r>
              <a:rPr b="1" dirty="0">
                <a:solidFill>
                  <a:srgbClr val="0070C0"/>
                </a:solidFill>
              </a:rPr>
              <a:t>  </a:t>
            </a:r>
            <a:r>
              <a:rPr b="1" dirty="0" err="1">
                <a:solidFill>
                  <a:srgbClr val="0070C0"/>
                </a:solidFill>
              </a:rPr>
              <a:t>dir</a:t>
            </a:r>
            <a:endParaRPr b="1" dirty="0">
              <a:solidFill>
                <a:srgbClr val="0070C0"/>
              </a:solidFill>
            </a:endParaRP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總計</a:t>
            </a:r>
            <a:r>
              <a:rPr dirty="0"/>
              <a:t> 6.1G</a:t>
            </a: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drwxr</a:t>
            </a:r>
            <a:r>
              <a:rPr dirty="0"/>
              <a:t>-</a:t>
            </a:r>
            <a:r>
              <a:rPr dirty="0" err="1"/>
              <a:t>xr</a:t>
            </a:r>
            <a:r>
              <a:rPr dirty="0"/>
              <a:t>-x 3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4.0K  9月 14 22:00 .</a:t>
            </a: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drwxrwxr</a:t>
            </a:r>
            <a:r>
              <a:rPr dirty="0"/>
              <a:t>-x 3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4.0K  9月 14 22:43 ..</a:t>
            </a: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-r--r-- 1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556M  9月 14 21:50 </a:t>
            </a:r>
            <a:r>
              <a:rPr b="1" dirty="0" err="1">
                <a:latin typeface="Verdana"/>
                <a:ea typeface="Verdana"/>
                <a:cs typeface="Verdana"/>
                <a:sym typeface="Verdana"/>
              </a:rPr>
              <a:t>alpine.base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 err="1"/>
              <a:t>drwxr</a:t>
            </a:r>
            <a:r>
              <a:rPr dirty="0"/>
              <a:t>-</a:t>
            </a:r>
            <a:r>
              <a:rPr dirty="0" err="1"/>
              <a:t>xr</a:t>
            </a:r>
            <a:r>
              <a:rPr dirty="0"/>
              <a:t>-x 2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4.0K  9月 14 21:49 bin</a:t>
            </a: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-r--r-- 1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1.2K  9月 14 07:54 </a:t>
            </a:r>
            <a:r>
              <a:rPr b="1" dirty="0" err="1">
                <a:latin typeface="Verdana"/>
                <a:ea typeface="Verdana"/>
                <a:cs typeface="Verdana"/>
                <a:sym typeface="Verdana"/>
              </a:rPr>
              <a:t>mactohost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-r-- 1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 435  9月 14 12:19 readme.txt</a:t>
            </a: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-r--r-- 1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2.5G  9月 14 21:17 </a:t>
            </a:r>
            <a:r>
              <a:rPr b="1" dirty="0">
                <a:latin typeface="Verdana"/>
                <a:ea typeface="Verdana"/>
                <a:cs typeface="Verdana"/>
                <a:sym typeface="Verdana"/>
              </a:rPr>
              <a:t>ub1804.base</a:t>
            </a:r>
          </a:p>
          <a:p>
            <a:pPr>
              <a:defRPr sz="15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-</a:t>
            </a:r>
            <a:r>
              <a:rPr dirty="0" err="1"/>
              <a:t>rw</a:t>
            </a:r>
            <a:r>
              <a:rPr dirty="0"/>
              <a:t>-r--r-- 1 </a:t>
            </a:r>
            <a:r>
              <a:rPr dirty="0" err="1"/>
              <a:t>bigred</a:t>
            </a:r>
            <a:r>
              <a:rPr dirty="0"/>
              <a:t> </a:t>
            </a:r>
            <a:r>
              <a:rPr dirty="0" err="1"/>
              <a:t>bigred</a:t>
            </a:r>
            <a:r>
              <a:rPr dirty="0"/>
              <a:t> 3.1G  9月 14 21:18 </a:t>
            </a:r>
            <a:r>
              <a:rPr b="1" dirty="0">
                <a:latin typeface="Verdana"/>
                <a:ea typeface="Verdana"/>
                <a:cs typeface="Verdana"/>
                <a:sym typeface="Verdana"/>
              </a:rPr>
              <a:t>ub2004.base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建立與啟動 </a:t>
            </a:r>
            <a:r>
              <a:rPr sz="3000"/>
              <a:t>ddg52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虛擬主機</a:t>
            </a:r>
          </a:p>
        </p:txBody>
      </p:sp>
      <p:sp>
        <p:nvSpPr>
          <p:cNvPr id="443" name="文字方塊 2"/>
          <p:cNvSpPr txBox="1"/>
          <p:nvPr/>
        </p:nvSpPr>
        <p:spPr>
          <a:xfrm>
            <a:off x="885824" y="1203325"/>
            <a:ext cx="7189790" cy="574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dkh</a:t>
            </a:r>
            <a:r>
              <a:rPr b="1" dirty="0">
                <a:solidFill>
                  <a:srgbClr val="0070C0"/>
                </a:solidFill>
              </a:rPr>
              <a:t> start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ddg51 </a:t>
            </a:r>
            <a:r>
              <a:rPr dirty="0" err="1"/>
              <a:t>阿利.伯克號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ddg52 </a:t>
            </a:r>
            <a:r>
              <a:rPr dirty="0" err="1"/>
              <a:t>巴里號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ddg53 </a:t>
            </a:r>
            <a:r>
              <a:rPr dirty="0" err="1"/>
              <a:t>約翰.保羅.瓊斯號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ddg54 </a:t>
            </a:r>
            <a:r>
              <a:rPr dirty="0" err="1"/>
              <a:t>柯蒂斯.威爾伯號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ddg55 </a:t>
            </a:r>
            <a:r>
              <a:rPr dirty="0" err="1"/>
              <a:t>斯托特號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ddg56 </a:t>
            </a:r>
            <a:r>
              <a:rPr dirty="0" err="1"/>
              <a:t>約翰.S.麥凱恩號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ddg57 </a:t>
            </a:r>
            <a:r>
              <a:rPr dirty="0" err="1"/>
              <a:t>米切爾號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ddg58 </a:t>
            </a:r>
            <a:r>
              <a:rPr dirty="0" err="1"/>
              <a:t>拉布恩號</a:t>
            </a: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ddg59 </a:t>
            </a:r>
            <a:r>
              <a:rPr dirty="0" err="1"/>
              <a:t>拉塞爾號</a:t>
            </a:r>
            <a:endParaRPr dirty="0"/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$ </a:t>
            </a:r>
            <a:r>
              <a:rPr b="1" dirty="0" err="1">
                <a:solidFill>
                  <a:srgbClr val="0070C0"/>
                </a:solidFill>
              </a:rPr>
              <a:t>dkh</a:t>
            </a:r>
            <a:r>
              <a:rPr b="1" dirty="0">
                <a:solidFill>
                  <a:srgbClr val="0070C0"/>
                </a:solidFill>
              </a:rPr>
              <a:t> start </a:t>
            </a:r>
            <a:r>
              <a:rPr b="1" dirty="0" smtClean="0">
                <a:solidFill>
                  <a:srgbClr val="0070C0"/>
                </a:solidFill>
              </a:rPr>
              <a:t>ddg52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dirty="0"/>
              <a:t>$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dkh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dirty="0" err="1" smtClean="0"/>
              <a:t>bigred</a:t>
            </a:r>
            <a:r>
              <a:rPr lang="en-US" altLang="zh-TW" dirty="0" smtClean="0"/>
              <a:t>     </a:t>
            </a:r>
            <a:r>
              <a:rPr lang="en-US" altLang="zh-TW" dirty="0"/>
              <a:t>12459  161  2.5 3072464 264072 pts/0  </a:t>
            </a:r>
            <a:r>
              <a:rPr lang="en-US" altLang="zh-TW" dirty="0" err="1"/>
              <a:t>Sl</a:t>
            </a:r>
            <a:r>
              <a:rPr lang="en-US" altLang="zh-TW" dirty="0"/>
              <a:t>   11:20   1:25 qemu-system-x86_64 -name ddg52 -enable-</a:t>
            </a:r>
            <a:r>
              <a:rPr lang="en-US" altLang="zh-TW" dirty="0" err="1"/>
              <a:t>kvm</a:t>
            </a:r>
            <a:r>
              <a:rPr lang="en-US" altLang="zh-TW" dirty="0"/>
              <a:t> -</a:t>
            </a:r>
            <a:r>
              <a:rPr lang="en-US" altLang="zh-TW" dirty="0" err="1"/>
              <a:t>cpu</a:t>
            </a:r>
            <a:r>
              <a:rPr lang="en-US" altLang="zh-TW" dirty="0"/>
              <a:t> kvm64 -</a:t>
            </a:r>
            <a:r>
              <a:rPr lang="en-US" altLang="zh-TW" dirty="0" err="1"/>
              <a:t>smp</a:t>
            </a:r>
            <a:r>
              <a:rPr lang="en-US" altLang="zh-TW" dirty="0"/>
              <a:t> </a:t>
            </a:r>
            <a:r>
              <a:rPr lang="en-US" altLang="zh-TW" dirty="0" err="1"/>
              <a:t>cpus</a:t>
            </a:r>
            <a:r>
              <a:rPr lang="en-US" altLang="zh-TW" dirty="0"/>
              <a:t>=2 </a:t>
            </a:r>
            <a:r>
              <a:rPr lang="en-US" altLang="zh-TW" b="1" dirty="0"/>
              <a:t>-m 2560 </a:t>
            </a:r>
            <a:r>
              <a:rPr lang="en-US" altLang="zh-TW" dirty="0"/>
              <a:t>-net </a:t>
            </a:r>
            <a:r>
              <a:rPr lang="en-US" altLang="zh-TW" dirty="0" err="1"/>
              <a:t>nic,macaddr</a:t>
            </a:r>
            <a:r>
              <a:rPr lang="en-US" altLang="zh-TW" dirty="0"/>
              <a:t>=</a:t>
            </a:r>
            <a:r>
              <a:rPr lang="en-US" altLang="zh-TW" b="1" dirty="0"/>
              <a:t>52:54</a:t>
            </a:r>
            <a:r>
              <a:rPr lang="en-US" altLang="zh-TW" dirty="0"/>
              <a:t>:72:16:30:52 -net </a:t>
            </a:r>
            <a:r>
              <a:rPr lang="en-US" altLang="zh-TW" dirty="0" err="1"/>
              <a:t>tap,ifname</a:t>
            </a:r>
            <a:r>
              <a:rPr lang="en-US" altLang="zh-TW" dirty="0"/>
              <a:t>=ddg52,script=</a:t>
            </a:r>
            <a:r>
              <a:rPr lang="en-US" altLang="zh-TW" dirty="0" err="1"/>
              <a:t>no,downscript</a:t>
            </a:r>
            <a:r>
              <a:rPr lang="en-US" altLang="zh-TW" dirty="0"/>
              <a:t>=no -</a:t>
            </a:r>
            <a:r>
              <a:rPr lang="en-US" altLang="zh-TW" dirty="0" err="1"/>
              <a:t>hda</a:t>
            </a:r>
            <a:r>
              <a:rPr lang="en-US" altLang="zh-TW" dirty="0"/>
              <a:t> ddg52.qcow2 -</a:t>
            </a:r>
            <a:r>
              <a:rPr lang="en-US" altLang="zh-TW" dirty="0" err="1"/>
              <a:t>nographic</a:t>
            </a:r>
            <a:r>
              <a:rPr lang="en-US" altLang="zh-TW" dirty="0"/>
              <a:t> -boot </a:t>
            </a:r>
            <a:r>
              <a:rPr lang="en-US" altLang="zh-TW" dirty="0" smtClean="0"/>
              <a:t>c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b="1" dirty="0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b="1" dirty="0" smtClean="0"/>
              <a:t>-</a:t>
            </a:r>
            <a:r>
              <a:rPr lang="en-US" altLang="zh-TW" b="1" dirty="0"/>
              <a:t>m 2560 </a:t>
            </a:r>
            <a:r>
              <a:rPr lang="en-US" altLang="zh-TW" b="1" dirty="0" smtClean="0"/>
              <a:t>/</a:t>
            </a:r>
            <a:r>
              <a:rPr lang="zh-TW" altLang="en-US" b="1" dirty="0" smtClean="0"/>
              <a:t>記憶體位址</a:t>
            </a:r>
            <a:endParaRPr lang="en-US" altLang="zh-TW" b="1" dirty="0" smtClean="0"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dirty="0" err="1" smtClean="0"/>
              <a:t>Macaddr</a:t>
            </a:r>
            <a:r>
              <a:rPr lang="en-US" altLang="zh-TW" dirty="0" smtClean="0"/>
              <a:t>=</a:t>
            </a:r>
            <a:r>
              <a:rPr lang="en-US" altLang="zh-TW" b="1" dirty="0" smtClean="0"/>
              <a:t>52:54</a:t>
            </a:r>
            <a:r>
              <a:rPr lang="en-US" altLang="zh-TW" dirty="0" smtClean="0"/>
              <a:t>:72:16:30:52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Macaddr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為網路</a:t>
            </a:r>
            <a:r>
              <a:rPr lang="en-US" altLang="zh-TW" dirty="0" smtClean="0"/>
              <a:t>\52:54</a:t>
            </a:r>
            <a:r>
              <a:rPr lang="zh-TW" altLang="en-US" dirty="0" smtClean="0"/>
              <a:t> 為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KVM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登入 </a:t>
            </a:r>
            <a:r>
              <a:rPr sz="3000"/>
              <a:t>ddg52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虛擬主機</a:t>
            </a:r>
          </a:p>
        </p:txBody>
      </p:sp>
      <p:sp>
        <p:nvSpPr>
          <p:cNvPr id="446" name="文字方塊 2"/>
          <p:cNvSpPr txBox="1"/>
          <p:nvPr/>
        </p:nvSpPr>
        <p:spPr>
          <a:xfrm>
            <a:off x="935036" y="1203325"/>
            <a:ext cx="7189790" cy="298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172.29.0.52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bigred@172.29.0.52's password: </a:t>
            </a:r>
            <a:r>
              <a:rPr b="1">
                <a:solidFill>
                  <a:srgbClr val="0070C0"/>
                </a:solidFill>
              </a:rPr>
              <a:t>bigred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Welcome to Container Technology </a:t>
            </a:r>
            <a:r>
              <a:rPr b="1"/>
              <a:t>(Ubuntu 20.04)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IP : 172.29.0.52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bigred@ddg52:~$ </a:t>
            </a:r>
            <a:r>
              <a:rPr b="1">
                <a:solidFill>
                  <a:srgbClr val="0070C0"/>
                </a:solidFill>
              </a:rPr>
              <a:t>sudo apt update; sudo apt upgrade -y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bigred@ddg52:~$ </a:t>
            </a:r>
            <a:r>
              <a:rPr b="1">
                <a:solidFill>
                  <a:srgbClr val="0070C0"/>
                </a:solidFill>
              </a:rPr>
              <a:t>poweroff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Connection to 172.29.0.52 closed by remote host.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Standard_16x9">
  <a:themeElements>
    <a:clrScheme name="NEW_Standard_16x9">
      <a:dk1>
        <a:srgbClr val="000000"/>
      </a:dk1>
      <a:lt1>
        <a:srgbClr val="0096D6"/>
      </a:lt1>
      <a:dk2>
        <a:srgbClr val="A7A7A7"/>
      </a:dk2>
      <a:lt2>
        <a:srgbClr val="535353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00FF"/>
      </a:hlink>
      <a:folHlink>
        <a:srgbClr val="FF00FF"/>
      </a:folHlink>
    </a:clrScheme>
    <a:fontScheme name="NEW_Standard_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NEW_Standard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P Simplified"/>
            <a:ea typeface="HP Simplified"/>
            <a:cs typeface="HP Simplified"/>
            <a:sym typeface="HP Simplifi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P Simplified"/>
            <a:ea typeface="HP Simplified"/>
            <a:cs typeface="HP Simplified"/>
            <a:sym typeface="HP Simplifi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Standard_16x9">
  <a:themeElements>
    <a:clrScheme name="NEW_Standard_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00FF"/>
      </a:hlink>
      <a:folHlink>
        <a:srgbClr val="FF00FF"/>
      </a:folHlink>
    </a:clrScheme>
    <a:fontScheme name="NEW_Standard_16x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NEW_Standard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P Simplified"/>
            <a:ea typeface="HP Simplified"/>
            <a:cs typeface="HP Simplified"/>
            <a:sym typeface="HP Simplifi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P Simplified"/>
            <a:ea typeface="HP Simplified"/>
            <a:cs typeface="HP Simplified"/>
            <a:sym typeface="HP Simplifi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1100</Words>
  <Application>Microsoft Office PowerPoint</Application>
  <PresentationFormat>如螢幕大小 (4:3)</PresentationFormat>
  <Paragraphs>214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21" baseType="lpstr">
      <vt:lpstr>Andale Mono</vt:lpstr>
      <vt:lpstr>HP Simplified</vt:lpstr>
      <vt:lpstr>Monaco</vt:lpstr>
      <vt:lpstr>微軟正黑體</vt:lpstr>
      <vt:lpstr>新細明體</vt:lpstr>
      <vt:lpstr>標楷體</vt:lpstr>
      <vt:lpstr>Arial Narrow</vt:lpstr>
      <vt:lpstr>Calibri</vt:lpstr>
      <vt:lpstr>Century Gothic</vt:lpstr>
      <vt:lpstr>Helvetica</vt:lpstr>
      <vt:lpstr>Palatino Linotype</vt:lpstr>
      <vt:lpstr>Segoe UI</vt:lpstr>
      <vt:lpstr>Verdana</vt:lpstr>
      <vt:lpstr>NEW_Standard_16x9</vt:lpstr>
      <vt:lpstr> Cloud Native 雲原生架構師                   陳松林                                              oc99.98@gmail.com</vt:lpstr>
      <vt:lpstr>巢狀雲與雲中櫃系統架構</vt:lpstr>
      <vt:lpstr>安裝 VMware 虛擬主機</vt:lpstr>
      <vt:lpstr>自動登入 VMware 虛擬主機 </vt:lpstr>
      <vt:lpstr>解壓縮 Linux KVM 虛擬壓縮檔</vt:lpstr>
      <vt:lpstr>建立與啟動 ddg52 虛擬主機</vt:lpstr>
      <vt:lpstr>登入 ddg52 虛擬主機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Cloud Native 雲原生架構師                   陳松林                                              oc99.98@gmail.com</dc:title>
  <cp:lastModifiedBy>student</cp:lastModifiedBy>
  <cp:revision>2</cp:revision>
  <dcterms:modified xsi:type="dcterms:W3CDTF">2020-11-26T07:57:08Z</dcterms:modified>
</cp:coreProperties>
</file>