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 Narrow"/>
        <a:ea typeface="Arial Narrow"/>
        <a:cs typeface="Arial Narrow"/>
        <a:sym typeface="Arial Narrow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400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chemeClr val="accent1">
          <a:lumOff val="44000"/>
        </a:schemeClr>
      </a:tcTxStyle>
      <a:tcStyle>
        <a:tcBdr>
          <a:lef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1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1">
              <a:lumOff val="44000"/>
            </a:schemeClr>
          </a:solidFill>
        </a:fill>
      </a:tcStyle>
    </a:band2H>
    <a:firstCol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Shape 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Shape 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ps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命令參數說明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-l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：長格式顯示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-u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：顯示使用者名稱和起始時間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-i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：顯示各程式的詳細執行情況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-s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：顯示各程式的訊號名稱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-v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：顯示虛擬記憶體使用情況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-m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：顯示記憶體分配情形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：顯示執行的路行群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-a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：其它使用者執行的程式一併顯示出來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-x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：顯示所有程序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-r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：顯示前景執行的程式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-c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：只顯示執行程式的名字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-e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：顯示執行程式的環境變數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-f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：不顯示標題欄</a:t>
            </a:r>
          </a:p>
          <a:p>
            <a:pPr>
              <a:lnSpc>
                <a:spcPct val="80000"/>
              </a:lnSpc>
              <a:spcBef>
                <a:spcPts val="200"/>
              </a:spcBef>
              <a:defRPr sz="800"/>
            </a:pPr>
            <a:r>
              <a:t>-w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：若訊息一列無法容納，則換列顯示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大標題文字"/>
          <p:cNvSpPr txBox="1"/>
          <p:nvPr>
            <p:ph type="title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xfrm>
            <a:off x="1049337" y="1460500"/>
            <a:ext cx="7027863" cy="4681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PT_Deck_Finished" descr="PPT_Deck_Finished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838200"/>
            <a:ext cx="7620000" cy="571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大標題文字</a:t>
            </a:r>
          </a:p>
        </p:txBody>
      </p:sp>
      <p:sp>
        <p:nvSpPr>
          <p:cNvPr id="4" name="內文層級一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buBlip>
                <a:blip r:embed="rId3"/>
              </a:buBlip>
            </a:lvl1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" name="幻燈片編號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4572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9144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13716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1828800" algn="l" defTabSz="914400" rtl="0" latinLnBrk="0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70000"/>
        <a:buFontTx/>
        <a:buBlip>
          <a:blip r:embed="rId3"/>
        </a:buBlip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1pPr>
      <a:lvl2pPr marL="690033" marR="0" indent="-232833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Pct val="100000"/>
        <a:buFontTx/>
        <a:buChar char="•"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2pPr>
      <a:lvl3pPr marL="0" marR="0" indent="854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3pPr>
      <a:lvl4pPr marL="0" marR="0" indent="108902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4pPr>
      <a:lvl5pPr marL="0" marR="0" indent="13112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5pPr>
      <a:lvl6pPr marL="0" marR="0" indent="17684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6pPr>
      <a:lvl7pPr marL="0" marR="0" indent="22256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7pPr>
      <a:lvl8pPr marL="0" marR="0" indent="26828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8pPr>
      <a:lvl9pPr marL="0" marR="0" indent="3140075" algn="l" defTabSz="914400" rtl="0" latinLnBrk="0">
        <a:lnSpc>
          <a:spcPct val="90000"/>
        </a:lnSpc>
        <a:spcBef>
          <a:spcPts val="110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400" u="none">
          <a:solidFill>
            <a:srgbClr val="000000"/>
          </a:solidFill>
          <a:uFillTx/>
          <a:latin typeface="Arial Narrow"/>
          <a:ea typeface="Arial Narrow"/>
          <a:cs typeface="Arial Narrow"/>
          <a:sym typeface="Arial Narrow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 Narrow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Linux 程序管理"/>
          <p:cNvSpPr txBox="1"/>
          <p:nvPr/>
        </p:nvSpPr>
        <p:spPr>
          <a:xfrm>
            <a:off x="1968064" y="2970529"/>
            <a:ext cx="4932200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0" sz="5400">
                <a:latin typeface="Verdana"/>
                <a:ea typeface="Verdana"/>
                <a:cs typeface="Verdana"/>
                <a:sym typeface="Verdana"/>
              </a:defRPr>
            </a:pPr>
            <a:r>
              <a:t>Linux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程序管理</a:t>
            </a:r>
          </a:p>
        </p:txBody>
      </p:sp>
      <p:sp>
        <p:nvSpPr>
          <p:cNvPr id="32" name="按兩下來編輯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程序優先順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程序優先順序</a:t>
            </a:r>
          </a:p>
        </p:txBody>
      </p:sp>
      <p:sp>
        <p:nvSpPr>
          <p:cNvPr id="72" name="執行測試程式…"/>
          <p:cNvSpPr txBox="1"/>
          <p:nvPr/>
        </p:nvSpPr>
        <p:spPr>
          <a:xfrm>
            <a:off x="939482" y="1169987"/>
            <a:ext cx="7180898" cy="496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執行測試程式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./count1.sh 100000 A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A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四 </a:t>
            </a:r>
            <a:r>
              <a:t>11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月 </a:t>
            </a:r>
            <a:r>
              <a:t>19 23:58:31 CST 2015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A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四 </a:t>
            </a:r>
            <a:r>
              <a:t>11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月 </a:t>
            </a:r>
            <a:r>
              <a:t>19 23:58:34 CST 2015</a:t>
            </a:r>
          </a:p>
          <a:p>
            <a:pPr>
              <a:defRPr b="0" sz="1600">
                <a:solidFill>
                  <a:srgbClr val="0070C0"/>
                </a:solidFill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檢視執行狀態</a:t>
            </a:r>
            <a:endParaRPr sz="1600"/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只執行一個測試程式</a:t>
            </a:r>
            <a:r>
              <a:t>, </a:t>
            </a:r>
            <a:r>
              <a:t>這時會佔用將近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100%</a:t>
            </a:r>
            <a:r>
              <a:t> </a:t>
            </a:r>
            <a:r>
              <a:t>的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CPU</a:t>
            </a:r>
            <a:r>
              <a:t> </a:t>
            </a:r>
            <a:r>
              <a:t>資源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(./count1.sh 5000000 A&amp;);top</a:t>
            </a:r>
            <a:endParaRPr>
              <a:solidFill>
                <a:srgbClr val="0070C0"/>
              </a:solidFill>
            </a:endParaRP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top - 00:37:21 up 11 min,  2 users,  load average: 0.22, 0.05, 0.02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Tasks:  64 total,   1 running,  63 sleeping,   0 stopped,   0 zombie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Cpu(s): 40.6%us,  0.0%sy,  0.0%ni, 59.1%id,  0.0%wa,  0.3%hi,  0.0%si,  0.0%st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top - 00:38:02 up 11 min,  2 users,  load average: 0.33, 0.09, 0.03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Tasks:  65 total,   2 running,  63 sleeping,   0 stopped,   0 zombie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Cpu(s): 97.4%us,  2.3%sy,  0.0%ni,  0.0%id,  0.0%wa,  0.3%hi,  0.0%si,  0.0%st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Mem:    250332k total,    72620k used,   177712k free,    27116k buffers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Swap:   139256k total,        0k used,   139256k free,    26904k cached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PID USER      PR  NI  VIRT  RES  SHR S %CPU %MEM    TIME+  COMMAND            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892 student   20   0  4208 1312 1128 R </a:t>
            </a:r>
            <a:r>
              <a:rPr>
                <a:solidFill>
                  <a:srgbClr val="FF0000"/>
                </a:solidFill>
              </a:rPr>
              <a:t>99.9</a:t>
            </a:r>
            <a:r>
              <a:t>  0.5   0:18.63 </a:t>
            </a:r>
            <a:r>
              <a:rPr>
                <a:solidFill>
                  <a:srgbClr val="FF0000"/>
                </a:solidFill>
              </a:rPr>
              <a:t>count1.sh</a:t>
            </a:r>
            <a:r>
              <a:t>          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893 student   20   0  2416 1136  904 R  0.7  0.5   0:00.10 top                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 root      20   0  2656 1584 1188 S  0.0  0.6   0:00.20 init               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2 root      20   0     0    0    0 S  0.0  0.0   0:00.00 kthreadd           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3 root      RT   0     0    0    0 S  0.0  0.0   0:00.00 migration/0        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4 root      20   0     0    0    0 S  0.0  0.0   0:00.00 ksoftirqd/0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程序優先順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程序優先順序</a:t>
            </a:r>
          </a:p>
        </p:txBody>
      </p:sp>
      <p:sp>
        <p:nvSpPr>
          <p:cNvPr id="77" name="程序優先順序 (nice)…"/>
          <p:cNvSpPr txBox="1"/>
          <p:nvPr/>
        </p:nvSpPr>
        <p:spPr>
          <a:xfrm>
            <a:off x="939482" y="1169987"/>
            <a:ext cx="7180898" cy="317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程序優先順序 </a:t>
            </a:r>
            <a:r>
              <a:t>(nice)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</a:t>
            </a:r>
            <a:r>
              <a:rPr>
                <a:solidFill>
                  <a:srgbClr val="00B0F0"/>
                </a:solidFill>
              </a:rPr>
              <a:t>  </a:t>
            </a:r>
            <a:r>
              <a:rPr sz="1600">
                <a:solidFill>
                  <a:srgbClr val="0070C0"/>
                </a:solidFill>
              </a:rPr>
              <a:t>(./count1.sh 2000000 A&amp;);(nice -n 19 ./count1.sh 2000000 B&amp;);sleep 3;ps -l;sleep 60</a:t>
            </a:r>
            <a:endParaRPr>
              <a:solidFill>
                <a:srgbClr val="00B0F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A Tue Oct 12 00:56:47 CST 2010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B Tue Oct 12 00:56:47 CST 2010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F S   UID   PID  PPID  C PRI  NI ADDR SZ WCHAN  TTY          TIME CMD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4 S  1000   846   699  0  80   0 -  1787 wait   ttyS0    00:00:00 bash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0 R  1000   959     1 99  </a:t>
            </a:r>
            <a:r>
              <a:rPr>
                <a:solidFill>
                  <a:srgbClr val="FF0000"/>
                </a:solidFill>
              </a:rPr>
              <a:t>80</a:t>
            </a:r>
            <a:r>
              <a:t>   0 -  1052 -      ttyS0    00:00:02 </a:t>
            </a:r>
            <a:r>
              <a:rPr>
                <a:solidFill>
                  <a:srgbClr val="FF0000"/>
                </a:solidFill>
              </a:rPr>
              <a:t>count1.sh</a:t>
            </a:r>
            <a:endParaRPr>
              <a:solidFill>
                <a:srgbClr val="FF000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0 R  1000   961     1  1  </a:t>
            </a:r>
            <a:r>
              <a:rPr>
                <a:solidFill>
                  <a:srgbClr val="FF0000"/>
                </a:solidFill>
              </a:rPr>
              <a:t>99</a:t>
            </a:r>
            <a:r>
              <a:t>  19 -  1052 -      ttyS0    00:00:00 </a:t>
            </a:r>
            <a:r>
              <a:rPr>
                <a:solidFill>
                  <a:srgbClr val="FF0000"/>
                </a:solidFill>
              </a:rPr>
              <a:t>count1.sh</a:t>
            </a:r>
            <a:endParaRPr>
              <a:solidFill>
                <a:srgbClr val="FF000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0 R  1000   965   846  0  80   0 -   626 -      ttyS0    00:00:00 ps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A Tue Oct 12 00:57:17 CST 2010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B Tue Oct 12 00:57:47 CST 2010                                      (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比 </a:t>
            </a:r>
            <a:r>
              <a:t>A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多 </a:t>
            </a:r>
            <a:r>
              <a:t>30 </a:t>
            </a:r>
            <a:r>
              <a:rPr>
                <a:latin typeface="標楷體"/>
                <a:ea typeface="標楷體"/>
                <a:cs typeface="標楷體"/>
                <a:sym typeface="標楷體"/>
              </a:rPr>
              <a:t>秒</a:t>
            </a:r>
            <a:r>
              <a:t>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顯示程序資訊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顯示程序資訊</a:t>
            </a:r>
          </a:p>
        </p:txBody>
      </p:sp>
      <p:sp>
        <p:nvSpPr>
          <p:cNvPr id="35" name="條列式顯示所有程序關連…"/>
          <p:cNvSpPr txBox="1"/>
          <p:nvPr/>
        </p:nvSpPr>
        <p:spPr>
          <a:xfrm>
            <a:off x="939482" y="1200150"/>
            <a:ext cx="7180898" cy="5006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條列式顯示所有程序關連</a:t>
            </a:r>
            <a:endParaRPr sz="1600">
              <a:latin typeface="Verdana"/>
              <a:ea typeface="Verdana"/>
              <a:cs typeface="Verdana"/>
              <a:sym typeface="Verdana"/>
            </a:endParaR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ps aux</a:t>
            </a:r>
            <a:endParaRPr>
              <a:solidFill>
                <a:srgbClr val="0070C0"/>
              </a:solidFill>
            </a:endParaRP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USER       PID %CPU %MEM    VSZ   RSS TTY      STAT START   TIME COMMAND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                     ::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student   2793  2.9  0.5 612548 20232 ?        Sl   22:06   0:02 gnome-terminal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student   2802  0.0  0.0  14820   816 ?        S    22:06   0:00 gnome-pty-helper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student   2803  0.3  0.1  27296  4280 pts/0    Ss   22:06   0:00 bash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student   2819  0.0  0.0  22668  1316 pts/0    R+   22:07   0:00 ps aux</a:t>
            </a:r>
          </a:p>
          <a:p>
            <a:pPr>
              <a:defRPr b="0" sz="11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階層式顯示所有程序關連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pstree -ph | cat -n</a:t>
            </a:r>
            <a:endParaRPr>
              <a:solidFill>
                <a:srgbClr val="0070C0"/>
              </a:solidFill>
            </a:endParaRP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1  init(1)-+-acpid(2231)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 2          |-atd(2582)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 3          |-cron(2607)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 4          |-dd(2283)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 5          |-getty(2161)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                         </a:t>
            </a:r>
            <a:r>
              <a:t>::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</a:t>
            </a:r>
            <a:r>
              <a:t>12          |-named(2305)-+-{named}(2306)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13          |             |-{named}(2307)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14          |             `-{named}(2308)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15          |-sshd(2326)---sshd(2664)---sshd(2666)---bash(2667)-+-cat(2754)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16          |                                                   `-pstree(2753)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17          |-syslogd(2265)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18          |-udevd(876)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19          `-vmware-guestd(2527)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批次顯示程序資訊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批次顯示程序資訊</a:t>
            </a:r>
          </a:p>
        </p:txBody>
      </p:sp>
      <p:sp>
        <p:nvSpPr>
          <p:cNvPr id="38" name="student@dk:~/dos$ top  -bin  2  -d 1  &gt;pid.txt…"/>
          <p:cNvSpPr txBox="1"/>
          <p:nvPr/>
        </p:nvSpPr>
        <p:spPr>
          <a:xfrm>
            <a:off x="939482" y="1200150"/>
            <a:ext cx="7180898" cy="4942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top  -bin  2  -d 1  &gt;pid.txt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-d  :Delay-time interval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-b  :Batch-mode operation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-i  :Idle-process toggle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-n  :Number-of-iterations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cat pid.txt</a:t>
            </a:r>
            <a:endParaRPr>
              <a:solidFill>
                <a:srgbClr val="0070C0"/>
              </a:solidFill>
            </a:endParaRP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top - 22:24:06 up 35 min,  2 users,  load average: 0.08, 0.14, 0.10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Tasks: 274 total,   1 running, 273 sleeping,   0 stopped,   0 zombie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%Cpu(s):  1.9 us,  1.5 sy,  0.6 ni, 95.9 id,  0.1 wa,  0.0 hi,  0.0 si,  0.0 st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KiB Mem:   4041460 total,  1221332 used,  2820128 free,   141424 buffers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KiB Swap:  2094076 total,        0 used,  2094076 free.   452960 cached Mem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</a:t>
            </a:r>
            <a:r>
              <a:t>                                                      </a:t>
            </a:r>
            <a:r>
              <a:t>::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PID USER      PR  NI    VIRT    RES    SHR S  %CPU %MEM     TIME+ COMMAND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2848 student   20   0   29176   1736   1184 R   4.7  0.0   0:00.13 top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2119 student   20   0 1712924 257460  38560 S   2.8  6.4   0:33.31 gnome-shell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2793 student   20   0  612788  20792  13896 S   1.9  0.5   0:14.11 gnome-terminal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   8 root      20   0       0      0      0 S   0.9  0.0   0:03.52 rcuos/0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1353 root      10 -10   21440    580    188 S   0.9  0.0   0:07.88 monitor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1357 root      10 -10  169064  23676   6408 S   0.9  0.6   0:09.70 ovs-vswitchd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1420 root      20   0  226088  22112  10296 S   0.9  0.5   0:31.15 Xorg</a:t>
            </a:r>
          </a:p>
          <a:p>
            <a:pPr>
              <a:defRPr b="0" sz="1200">
                <a:latin typeface="Verdana"/>
                <a:ea typeface="Verdana"/>
                <a:cs typeface="Verdana"/>
                <a:sym typeface="Verdana"/>
              </a:defRPr>
            </a:pPr>
            <a:r>
              <a:t> 1863 student   20   0  767560  24572  12988 S   0.9  0.6   0:00.88 gnome-settings-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程序的中斷與暫停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程序的中斷與暫停</a:t>
            </a:r>
          </a:p>
        </p:txBody>
      </p:sp>
      <p:sp>
        <p:nvSpPr>
          <p:cNvPr id="41" name="撰寫永不停止程式…"/>
          <p:cNvSpPr txBox="1"/>
          <p:nvPr/>
        </p:nvSpPr>
        <p:spPr>
          <a:xfrm>
            <a:off x="939482" y="1314449"/>
            <a:ext cx="7180898" cy="4955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撰寫永不停止程式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nano nostop.sh</a:t>
            </a:r>
            <a:endParaRPr sz="1400"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# trap ctrl-c and call ctrl_c()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trap ctrl_c INT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function ctrl_c() {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echo -e "\n** Trapped CTRL-C"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#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下式顯示游標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</a:t>
            </a:r>
            <a:r>
              <a:t>tput cnorm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exit 0 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}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clear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# </a:t>
            </a:r>
            <a:r>
              <a:rPr>
                <a:latin typeface="新細明體"/>
                <a:ea typeface="新細明體"/>
                <a:cs typeface="新細明體"/>
                <a:sym typeface="新細明體"/>
              </a:rPr>
              <a:t>下式隱藏游標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tput civis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while [ 1 ]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do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echo -ne "\033[10;10f Hi Chen : "   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date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程序的中斷與暫停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程序的中斷與暫停</a:t>
            </a:r>
          </a:p>
        </p:txBody>
      </p:sp>
      <p:sp>
        <p:nvSpPr>
          <p:cNvPr id="46" name="執行 nostop.sh 程式…"/>
          <p:cNvSpPr txBox="1"/>
          <p:nvPr/>
        </p:nvSpPr>
        <p:spPr>
          <a:xfrm>
            <a:off x="939482" y="1169987"/>
            <a:ext cx="7180898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執行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nostop.sh</a:t>
            </a:r>
            <a:r>
              <a:t> </a:t>
            </a:r>
            <a:r>
              <a:t>程式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b="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chmod +x nostop.sh</a:t>
            </a:r>
            <a:endParaRPr>
              <a:solidFill>
                <a:srgbClr val="0070C0"/>
              </a:solidFill>
            </a:endParaRPr>
          </a:p>
          <a:p>
            <a:pPr>
              <a:defRPr b="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./nostop.sh</a:t>
            </a:r>
            <a:endParaRPr>
              <a:solidFill>
                <a:srgbClr val="0070C0"/>
              </a:solidFill>
            </a:endParaRPr>
          </a:p>
          <a:p>
            <a:pPr>
              <a:defRPr b="0">
                <a:solidFill>
                  <a:srgbClr val="0070C0"/>
                </a:solidFill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>
              <a:defRPr b="0"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直接中斷程式</a:t>
            </a: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按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ctrl+c</a:t>
            </a:r>
            <a:r>
              <a:t> </a:t>
            </a:r>
            <a:r>
              <a:t>複合鍵</a:t>
            </a:r>
            <a:r>
              <a:t>, </a:t>
            </a:r>
            <a:r>
              <a:t>中斷程式執行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5162" y="3135312"/>
            <a:ext cx="5505451" cy="3086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程序的中斷與暫停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程序的中斷與暫停</a:t>
            </a:r>
          </a:p>
        </p:txBody>
      </p:sp>
      <p:sp>
        <p:nvSpPr>
          <p:cNvPr id="52" name="執行 nostop.sh 程式…"/>
          <p:cNvSpPr txBox="1"/>
          <p:nvPr/>
        </p:nvSpPr>
        <p:spPr>
          <a:xfrm>
            <a:off x="939482" y="1169987"/>
            <a:ext cx="7180898" cy="4980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執行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nostop.sh</a:t>
            </a:r>
            <a:r>
              <a:t> </a:t>
            </a:r>
            <a:r>
              <a:t>程式</a:t>
            </a:r>
            <a:endParaRPr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./nostop.sh</a:t>
            </a:r>
            <a:endParaRPr>
              <a:solidFill>
                <a:srgbClr val="0070C0"/>
              </a:solidFill>
            </a:endParaRPr>
          </a:p>
          <a:p>
            <a:pPr>
              <a:defRPr b="0" sz="2000"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>
              <a:defRPr b="0" sz="2000">
                <a:latin typeface="標楷體"/>
                <a:ea typeface="標楷體"/>
                <a:cs typeface="標楷體"/>
                <a:sym typeface="標楷體"/>
              </a:defRPr>
            </a:pPr>
            <a:r>
              <a:t>間接中斷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nostop.sh</a:t>
            </a:r>
            <a:r>
              <a:t> 程式</a:t>
            </a:r>
            <a:endParaRPr sz="1600"/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1. </a:t>
            </a:r>
            <a:r>
              <a:t>暫停程式</a:t>
            </a:r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按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ctrl+z</a:t>
            </a:r>
            <a:r>
              <a:t> </a:t>
            </a:r>
            <a:r>
              <a:t>複合鍵</a:t>
            </a:r>
            <a:r>
              <a:t>, </a:t>
            </a:r>
            <a:r>
              <a:t>暫停程式執行</a:t>
            </a:r>
            <a:r>
              <a:t>, </a:t>
            </a:r>
            <a:r>
              <a:t>使用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ps </a:t>
            </a:r>
            <a:r>
              <a:t>命令</a:t>
            </a:r>
            <a:r>
              <a:t>, </a:t>
            </a:r>
            <a:r>
              <a:t>檢視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nostop.sh</a:t>
            </a:r>
            <a:r>
              <a:t> </a:t>
            </a:r>
            <a:r>
              <a:t>的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PID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ps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PID TTY          TIME CMD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2803 pts/0    00:00:00 bash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5834 pts/0    00:00:00 nostop.sh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6422 pts/0    00:00:00 date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6423 pts/0    00:00:00 ps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2. </a:t>
            </a:r>
            <a:r>
              <a:t>正常中斷程式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kill -2 5834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fg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./nostop.sh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四 </a:t>
            </a:r>
            <a:r>
              <a:t>11</a:t>
            </a:r>
            <a:r>
              <a:t>月 </a:t>
            </a:r>
            <a:r>
              <a:t>19 23:19:47 CST 2015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** Trapped CTRL-C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背景執行程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背景執行程序</a:t>
            </a:r>
          </a:p>
        </p:txBody>
      </p:sp>
      <p:sp>
        <p:nvSpPr>
          <p:cNvPr id="57" name="撰寫永不停止程式 (輸出數字到 /tmp/counter 檔)…"/>
          <p:cNvSpPr txBox="1"/>
          <p:nvPr/>
        </p:nvSpPr>
        <p:spPr>
          <a:xfrm>
            <a:off x="939482" y="1169987"/>
            <a:ext cx="7180898" cy="47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撰寫永不停止程式 </a:t>
            </a:r>
            <a:r>
              <a:t>(</a:t>
            </a:r>
            <a:r>
              <a:t>輸出數字到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/tmp/counter </a:t>
            </a:r>
            <a:r>
              <a:t>檔</a:t>
            </a:r>
            <a:r>
              <a:t>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 </a:t>
            </a:r>
            <a:r>
              <a:rPr>
                <a:solidFill>
                  <a:srgbClr val="0070C0"/>
                </a:solidFill>
              </a:rPr>
              <a:t>nano nostop01.sh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c=0; echo "" &gt; /tmp/counter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while  [  true  ]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do 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echo  "$c"  &gt;&gt;  /tmp/counter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let  "c=$c+1"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chmod  +x  nostop01.sh</a:t>
            </a:r>
            <a:endParaRPr>
              <a:solidFill>
                <a:srgbClr val="0070C0"/>
              </a:solidFill>
            </a:endParaRPr>
          </a:p>
          <a:p>
            <a:pPr>
              <a:defRPr b="0" sz="2000"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直接背景執行命令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./nostop01.sh &amp;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[1] </a:t>
            </a:r>
            <a:r>
              <a:rPr>
                <a:solidFill>
                  <a:srgbClr val="FF0000"/>
                </a:solidFill>
              </a:rPr>
              <a:t>6435</a:t>
            </a:r>
            <a:endParaRPr>
              <a:solidFill>
                <a:srgbClr val="FF000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tail -n 2 /tmp/counter 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255086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255087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移除背景程序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kill -9 </a:t>
            </a:r>
            <a:r>
              <a:rPr>
                <a:solidFill>
                  <a:srgbClr val="FF0000"/>
                </a:solidFill>
              </a:rPr>
              <a:t>6435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程序優先順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程序優先順序</a:t>
            </a:r>
          </a:p>
        </p:txBody>
      </p:sp>
      <p:sp>
        <p:nvSpPr>
          <p:cNvPr id="62" name="一般使用者帳號可設定的優先順序範圍為 1~19, 而 root 可設定的優先順序範圍為 -20 ~ 19. 一般使用者帳號只能改變自己行程的優先順序. 優先順序值(PRI) 越高, 執行的優先順序越低, 其公式如下:…"/>
          <p:cNvSpPr txBox="1"/>
          <p:nvPr/>
        </p:nvSpPr>
        <p:spPr>
          <a:xfrm>
            <a:off x="939482" y="1169987"/>
            <a:ext cx="7180898" cy="4523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一般使用者帳號可設定的優先順序範圍為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1~19</a:t>
            </a:r>
            <a:r>
              <a:t>, </a:t>
            </a:r>
            <a:r>
              <a:t>而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root</a:t>
            </a:r>
            <a:r>
              <a:t> </a:t>
            </a:r>
            <a:r>
              <a:t>可設定的優先順序範圍為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-20 ~ 19. </a:t>
            </a:r>
            <a:r>
              <a:t>一般使用者帳號只能改變自己行程的優先順序</a:t>
            </a:r>
            <a:r>
              <a:t>. </a:t>
            </a:r>
            <a:r>
              <a:t>優先順序值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(PRI) </a:t>
            </a:r>
            <a:r>
              <a:t>越高</a:t>
            </a:r>
            <a:r>
              <a:t>, </a:t>
            </a:r>
            <a:r>
              <a:t>執行的優先順序越低</a:t>
            </a:r>
            <a:r>
              <a:t>, </a:t>
            </a:r>
            <a:r>
              <a:t>其公式如下</a:t>
            </a:r>
            <a:r>
              <a:t>: </a:t>
            </a:r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PRI(new) = PRI(old) + nice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撰寫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CPU-intensive</a:t>
            </a:r>
            <a:r>
              <a:t> </a:t>
            </a:r>
            <a:r>
              <a:t>測試程式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第一個參數 用來倒數</a:t>
            </a:r>
            <a:r>
              <a:t>, </a:t>
            </a:r>
            <a:r>
              <a:t>第二個參數 只是一個識別名稱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nano count1.sh 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x="$1"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echo "$2" $(date)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while [ $x -gt 0 ]; do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 x=$(( x-1 ))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echo "$2" $(date) 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程序優先順序"/>
          <p:cNvSpPr txBox="1"/>
          <p:nvPr>
            <p:ph type="title" idx="4294967295"/>
          </p:nvPr>
        </p:nvSpPr>
        <p:spPr>
          <a:xfrm>
            <a:off x="830262" y="0"/>
            <a:ext cx="7399338" cy="84137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 sz="32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pPr/>
            <a:r>
              <a:t>程序優先順序</a:t>
            </a:r>
          </a:p>
        </p:txBody>
      </p:sp>
      <p:sp>
        <p:nvSpPr>
          <p:cNvPr id="67" name="一般使用者帳號可設定的優先順序範圍為 1~19, 而 root 可設定的優先順序範圍為 -20 ~ 19. 一般使用者帳號只能改變自己行程的優先順序. 優先順序值(PRI) 越高, 執行的優先順序越低, 其公式如下:…"/>
          <p:cNvSpPr txBox="1"/>
          <p:nvPr/>
        </p:nvSpPr>
        <p:spPr>
          <a:xfrm>
            <a:off x="939482" y="1169987"/>
            <a:ext cx="7180898" cy="4701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一般使用者帳號可設定的優先順序範圍為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1~19</a:t>
            </a:r>
            <a:r>
              <a:t>, </a:t>
            </a:r>
            <a:r>
              <a:t>而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root</a:t>
            </a:r>
            <a:r>
              <a:t> </a:t>
            </a:r>
            <a:r>
              <a:t>可設定的優先順序範圍為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-20 ~ 19. </a:t>
            </a:r>
            <a:r>
              <a:t>一般使用者帳號只能改變自己行程的優先順序</a:t>
            </a:r>
            <a:r>
              <a:t>. </a:t>
            </a:r>
            <a:r>
              <a:t>優先順序值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(PRI) </a:t>
            </a:r>
            <a:r>
              <a:t>越高</a:t>
            </a:r>
            <a:r>
              <a:t>, </a:t>
            </a:r>
            <a:r>
              <a:t>執行的優先順序越低</a:t>
            </a:r>
            <a:r>
              <a:t>, </a:t>
            </a:r>
            <a:r>
              <a:t>其公式如下</a:t>
            </a:r>
            <a:r>
              <a:t>: </a:t>
            </a:r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PRI(new) = PRI(old) + nice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>
                <a:latin typeface="標楷體"/>
                <a:ea typeface="標楷體"/>
                <a:cs typeface="標楷體"/>
                <a:sym typeface="標楷體"/>
              </a:defRPr>
            </a:pPr>
            <a:r>
              <a:t>撰寫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CPU-intensive</a:t>
            </a:r>
            <a:r>
              <a:t> </a:t>
            </a:r>
            <a:r>
              <a:t>測試程式</a:t>
            </a:r>
          </a:p>
          <a:p>
            <a:pPr>
              <a:defRPr b="0" sz="1600">
                <a:latin typeface="標楷體"/>
                <a:ea typeface="標楷體"/>
                <a:cs typeface="標楷體"/>
                <a:sym typeface="標楷體"/>
              </a:defRPr>
            </a:pPr>
            <a:r>
              <a:t>第一個參數 用來倒數</a:t>
            </a:r>
            <a:r>
              <a:t>, </a:t>
            </a:r>
            <a:r>
              <a:t>第二個參數 只是一個識別名稱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nano count1.sh </a:t>
            </a:r>
            <a:endParaRPr>
              <a:solidFill>
                <a:srgbClr val="0070C0"/>
              </a:solidFill>
            </a:endParaR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#!/bin/bash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x="$1"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echo "$2" $(date)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while [ $x -gt 0 ]; do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    x=$(( x-1 ))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done</a:t>
            </a:r>
          </a:p>
          <a:p>
            <a:pPr>
              <a:defRPr b="0" sz="1400">
                <a:latin typeface="Verdana"/>
                <a:ea typeface="Verdana"/>
                <a:cs typeface="Verdana"/>
                <a:sym typeface="Verdana"/>
              </a:defRPr>
            </a:pPr>
            <a:r>
              <a:t>echo "$2" $(date) </a:t>
            </a: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0" sz="1600">
                <a:latin typeface="Verdana"/>
                <a:ea typeface="Verdana"/>
                <a:cs typeface="Verdana"/>
                <a:sym typeface="Verdana"/>
              </a:defRPr>
            </a:pPr>
            <a:r>
              <a:t>student@dk:~/dos$ </a:t>
            </a:r>
            <a:r>
              <a:rPr>
                <a:solidFill>
                  <a:srgbClr val="0070C0"/>
                </a:solidFill>
              </a:rPr>
              <a:t>chmod +x count1.sh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576A_V2">
  <a:themeElements>
    <a:clrScheme name="2576A_V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F8F8F"/>
      </a:accent1>
      <a:accent2>
        <a:srgbClr val="8DACD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2576A_V2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576A_V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44000"/>
          </a:schemeClr>
        </a:solidFill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lumOff val="44000"/>
            </a:schemeClr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