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5" r:id="rId19"/>
    <p:sldId id="289" r:id="rId20"/>
    <p:sldId id="288" r:id="rId21"/>
    <p:sldId id="276" r:id="rId22"/>
    <p:sldId id="277" r:id="rId23"/>
    <p:sldId id="278" r:id="rId24"/>
    <p:sldId id="270" r:id="rId25"/>
    <p:sldId id="279" r:id="rId26"/>
    <p:sldId id="280" r:id="rId27"/>
    <p:sldId id="285" r:id="rId28"/>
    <p:sldId id="286" r:id="rId29"/>
    <p:sldId id="287" r:id="rId30"/>
    <p:sldId id="281" r:id="rId31"/>
    <p:sldId id="282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83" r:id="rId41"/>
    <p:sldId id="284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5" r:id="rId55"/>
    <p:sldId id="316" r:id="rId56"/>
    <p:sldId id="310" r:id="rId57"/>
    <p:sldId id="311" r:id="rId58"/>
    <p:sldId id="317" r:id="rId59"/>
    <p:sldId id="318" r:id="rId60"/>
    <p:sldId id="312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73" autoAdjust="0"/>
  </p:normalViewPr>
  <p:slideViewPr>
    <p:cSldViewPr snapToGrid="0">
      <p:cViewPr varScale="1">
        <p:scale>
          <a:sx n="48" d="100"/>
          <a:sy n="48" d="100"/>
        </p:scale>
        <p:origin x="90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70C62-6734-43EF-B3B9-F6D42832F587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B00C-85A7-4B20-8DA7-8FC5E5BFD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91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code/jjklggl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ubuntu-20.04.1-live-server-amd64.iso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2B00C-85A7-4B20-8DA7-8FC5E5BFDA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4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us2004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D:\Program Files (x86)\us2004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2B00C-85A7-4B20-8DA7-8FC5E5BFDA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1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大小是由你要處理什麼資料來決定，不是根據實體硬碟來決定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2B00C-85A7-4B20-8DA7-8FC5E5BFDA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9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LUKS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Unified Key Setup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硬碟加密的標準。 通過提供標準的磁碟格式，它不僅可以促進發行版之間的兼容性，還可以提供對多個用戶密碼的安全管理。 與現有解決方案相比，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LUKS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將所有必要的設置信息存儲在分區信息首部中，使用戶能夠無縫傳輸或遷移其數據。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原文網址：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https://kknews.cc/code/jjklggl.html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2B00C-85A7-4B20-8DA7-8FC5E5BFDAE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06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2B00C-85A7-4B20-8DA7-8FC5E5BFDAE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92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Launchpad</a:t>
            </a:r>
            <a:r>
              <a:rPr lang="zh-TW" altLang="en-US" dirty="0" smtClean="0"/>
              <a:t>（發射台）是</a:t>
            </a:r>
            <a:r>
              <a:rPr lang="en-US" altLang="zh-TW" dirty="0" smtClean="0"/>
              <a:t>Canonical</a:t>
            </a:r>
            <a:r>
              <a:rPr lang="zh-TW" altLang="en-US" dirty="0" smtClean="0"/>
              <a:t>有限公司所架設的網站，是一個提供維護、支援或聯絡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開發者的平台。</a:t>
            </a:r>
            <a:endParaRPr lang="en-US" altLang="zh-TW" dirty="0" smtClean="0"/>
          </a:p>
          <a:p>
            <a:r>
              <a:rPr lang="en-US" altLang="zh-TW" dirty="0" smtClean="0"/>
              <a:t>GitHub</a:t>
            </a:r>
            <a:r>
              <a:rPr lang="zh-TW" altLang="en-US" dirty="0" smtClean="0"/>
              <a:t>是透過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進行版本控制的軟體原始碼代管服務平台，由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公司（曾稱</a:t>
            </a:r>
            <a:r>
              <a:rPr lang="en-US" altLang="zh-TW" dirty="0" smtClean="0"/>
              <a:t>Logical Awesome</a:t>
            </a:r>
            <a:r>
              <a:rPr lang="zh-TW" altLang="en-US" dirty="0" smtClean="0"/>
              <a:t>）的開發者</a:t>
            </a:r>
            <a:r>
              <a:rPr lang="en-US" altLang="zh-TW" dirty="0" smtClean="0"/>
              <a:t>Chris </a:t>
            </a:r>
            <a:r>
              <a:rPr lang="en-US" altLang="zh-TW" dirty="0" err="1" smtClean="0"/>
              <a:t>Wanstrath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PJ </a:t>
            </a:r>
            <a:r>
              <a:rPr lang="en-US" altLang="zh-TW" dirty="0" err="1" smtClean="0"/>
              <a:t>Hyett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Tom Preston-Werner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Ruby on Rails</a:t>
            </a:r>
            <a:r>
              <a:rPr lang="zh-TW" altLang="en-US" dirty="0" smtClean="0"/>
              <a:t>編寫而成。</a:t>
            </a:r>
            <a:endParaRPr lang="en-US" altLang="zh-TW" dirty="0" smtClean="0"/>
          </a:p>
          <a:p>
            <a:r>
              <a:rPr lang="zh-TW" altLang="en-US" dirty="0" smtClean="0"/>
              <a:t>什麼是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key ? </a:t>
            </a:r>
            <a:r>
              <a:rPr lang="zh-TW" altLang="en-US" dirty="0" smtClean="0"/>
              <a:t>這是重點</a:t>
            </a:r>
            <a:endParaRPr lang="en-US" altLang="zh-TW" dirty="0" smtClean="0"/>
          </a:p>
          <a:p>
            <a:r>
              <a:rPr lang="en-US" altLang="zh-TW" dirty="0" smtClean="0"/>
              <a:t>https://blog.jaycetyle.com/2018/02/github-ssh/</a:t>
            </a:r>
          </a:p>
          <a:p>
            <a:r>
              <a:rPr lang="zh-TW" altLang="en-US" dirty="0" smtClean="0"/>
              <a:t>安裝好 </a:t>
            </a:r>
            <a:r>
              <a:rPr lang="en-US" altLang="zh-TW" dirty="0" err="1" smtClean="0"/>
              <a:t>openSSH</a:t>
            </a:r>
            <a:r>
              <a:rPr lang="en-US" altLang="zh-TW" dirty="0" smtClean="0"/>
              <a:t> server </a:t>
            </a:r>
            <a:r>
              <a:rPr lang="zh-TW" altLang="en-US" dirty="0" smtClean="0"/>
              <a:t>就能用 </a:t>
            </a:r>
            <a:r>
              <a:rPr lang="en-US" altLang="zh-TW" dirty="0" err="1" smtClean="0"/>
              <a:t>ssh-keygen</a:t>
            </a:r>
            <a:r>
              <a:rPr lang="en-US" altLang="zh-TW" dirty="0" smtClean="0"/>
              <a:t> </a:t>
            </a:r>
            <a:r>
              <a:rPr lang="zh-TW" altLang="en-US" dirty="0" smtClean="0"/>
              <a:t>產生公鑰 與私鑰</a:t>
            </a:r>
            <a:endParaRPr lang="en-US" altLang="zh-TW" dirty="0" smtClean="0"/>
          </a:p>
          <a:p>
            <a:r>
              <a:rPr lang="zh-TW" altLang="en-US" dirty="0" smtClean="0"/>
              <a:t>不到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 Launchpad </a:t>
            </a:r>
            <a:r>
              <a:rPr lang="zh-TW" altLang="en-US" dirty="0" smtClean="0"/>
              <a:t>網站去互動 應該</a:t>
            </a:r>
            <a:r>
              <a:rPr lang="en-US" altLang="zh-TW" dirty="0" smtClean="0"/>
              <a:t>OK</a:t>
            </a:r>
            <a:r>
              <a:rPr lang="zh-TW" altLang="en-US" dirty="0" smtClean="0"/>
              <a:t>吧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2B00C-85A7-4B20-8DA7-8FC5E5BFDAE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88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207C-17CF-4737-A760-54DCEC7852B1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7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438A-A365-401D-B1C4-82522C48BA43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9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24EB-31F7-4F16-AB9A-282558437A69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4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81DA-8AE2-4AE7-8B36-213344002530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6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A568-DAA1-4A46-A400-3DD05C8687D0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39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ACC9-8D86-4A86-9217-432BDA2B50CA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55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5309-72BD-45CE-9CD5-16D5346AD5C7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58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D78A-EEE8-4ECA-AAB7-9D035E5B5146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2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AA56-2D93-49F5-B0E8-176EB9397586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6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E53-8FCC-4D50-B890-816ECDD983A9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5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EE21-033D-4127-9AC1-EB6E92A7CD52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1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3283-76C1-46FD-AA0D-3DA9FCFFB10B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E459-F7D8-4E7C-8DD0-D493B899D9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401399" y="635635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hlinkClick r:id="rId13" action="ppaction://hlinksldjump"/>
              </a:rPr>
              <a:t>MENU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4067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9417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VMware Workstation 16 Player 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Ubuntu server 20.04 LTS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83190" cy="165576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dirty="0">
                <a:hlinkClick r:id="rId2" action="ppaction://hlinksldjump"/>
              </a:rPr>
              <a:t>create a new </a:t>
            </a:r>
            <a:r>
              <a:rPr lang="en-US" altLang="zh-TW" sz="3200" dirty="0" err="1">
                <a:hlinkClick r:id="rId2" action="ppaction://hlinksldjump"/>
              </a:rPr>
              <a:t>Virtyal</a:t>
            </a:r>
            <a:r>
              <a:rPr lang="en-US" altLang="zh-TW" sz="3200" dirty="0">
                <a:hlinkClick r:id="rId2" action="ppaction://hlinksldjump"/>
              </a:rPr>
              <a:t> Machine- Installer disc image file(</a:t>
            </a:r>
            <a:r>
              <a:rPr lang="en-US" altLang="zh-TW" sz="3200" dirty="0" err="1">
                <a:hlinkClick r:id="rId2" action="ppaction://hlinksldjump"/>
              </a:rPr>
              <a:t>iso</a:t>
            </a:r>
            <a:r>
              <a:rPr lang="en-US" altLang="zh-TW" sz="3200" dirty="0">
                <a:hlinkClick r:id="rId2" action="ppaction://hlinksldjump"/>
              </a:rPr>
              <a:t>)</a:t>
            </a:r>
            <a:endParaRPr lang="en-US" altLang="zh-TW" sz="3200" dirty="0"/>
          </a:p>
          <a:p>
            <a:pPr algn="l"/>
            <a:r>
              <a:rPr lang="zh-TW" altLang="en-US" sz="3200" dirty="0">
                <a:hlinkClick r:id="rId3" action="ppaction://hlinksldjump"/>
              </a:rPr>
              <a:t>開始安裝</a:t>
            </a:r>
            <a:r>
              <a:rPr lang="en-US" altLang="zh-TW" sz="3200" dirty="0">
                <a:hlinkClick r:id="rId3" action="ppaction://hlinksldjump"/>
              </a:rPr>
              <a:t>Ubuntu Server 20.04 ISO</a:t>
            </a:r>
            <a:r>
              <a:rPr lang="zh-TW" altLang="en-US" sz="3200" dirty="0">
                <a:hlinkClick r:id="rId3" action="ppaction://hlinksldjump"/>
              </a:rPr>
              <a:t>檔</a:t>
            </a:r>
            <a:endParaRPr lang="en-US" altLang="zh-TW" sz="3200" dirty="0"/>
          </a:p>
          <a:p>
            <a:pPr algn="l"/>
            <a:r>
              <a:rPr lang="en-US" altLang="zh-TW" sz="3200" dirty="0">
                <a:hlinkClick r:id="rId4" action="ppaction://hlinksldjump"/>
              </a:rPr>
              <a:t>Edit virtual machine setting-</a:t>
            </a:r>
            <a:r>
              <a:rPr lang="zh-TW" altLang="en-US" sz="3200" dirty="0">
                <a:hlinkClick r:id="rId4" action="ppaction://hlinksldjump"/>
              </a:rPr>
              <a:t>記憶體調為</a:t>
            </a:r>
            <a:r>
              <a:rPr lang="en-US" altLang="zh-TW" sz="3200" dirty="0">
                <a:hlinkClick r:id="rId4" action="ppaction://hlinksldjump"/>
              </a:rPr>
              <a:t>8GB-CPU</a:t>
            </a:r>
            <a:r>
              <a:rPr lang="zh-TW" altLang="en-US" sz="3200" dirty="0">
                <a:hlinkClick r:id="rId4" action="ppaction://hlinksldjump"/>
              </a:rPr>
              <a:t>調為</a:t>
            </a:r>
            <a:r>
              <a:rPr lang="en-US" altLang="zh-TW" sz="3200" dirty="0">
                <a:hlinkClick r:id="rId4" action="ppaction://hlinksldjump"/>
              </a:rPr>
              <a:t>4</a:t>
            </a:r>
            <a:r>
              <a:rPr lang="zh-TW" altLang="en-US" sz="3200" dirty="0">
                <a:hlinkClick r:id="rId4" action="ppaction://hlinksldjump"/>
              </a:rPr>
              <a:t>核</a:t>
            </a:r>
            <a:endParaRPr lang="zh-TW" altLang="en-US" sz="3200" dirty="0"/>
          </a:p>
          <a:p>
            <a:pPr algn="l"/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9620" y="309716"/>
            <a:ext cx="4042410" cy="4662334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輸入</a:t>
            </a:r>
            <a:r>
              <a:rPr lang="zh-TW" altLang="en-US" dirty="0"/>
              <a:t>虛擬機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us2004)</a:t>
            </a:r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r>
              <a:rPr lang="zh-TW" altLang="en-US" dirty="0" smtClean="0"/>
              <a:t>，切換儲存資料夾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也可省略</a:t>
            </a:r>
            <a:r>
              <a:rPr lang="en-US" altLang="zh-TW" dirty="0" smtClean="0"/>
              <a:t>,</a:t>
            </a:r>
            <a:r>
              <a:rPr lang="zh-TW" altLang="en-US" dirty="0" smtClean="0"/>
              <a:t>維持原設定，在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槽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r>
              <a:rPr lang="zh-TW" altLang="en-US" dirty="0" smtClean="0"/>
              <a:t>，</a:t>
            </a:r>
            <a:r>
              <a:rPr lang="zh-TW" altLang="en-US" dirty="0"/>
              <a:t>選</a:t>
            </a:r>
            <a:r>
              <a:rPr lang="en-US" altLang="zh-TW" dirty="0"/>
              <a:t>[</a:t>
            </a:r>
            <a:r>
              <a:rPr lang="en-US" altLang="zh-TW" dirty="0" smtClean="0"/>
              <a:t>Next]</a:t>
            </a:r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5330190" y="309716"/>
            <a:ext cx="6271260" cy="6262534"/>
            <a:chOff x="4188228" y="1818949"/>
            <a:chExt cx="3815543" cy="4065921"/>
          </a:xfrm>
        </p:grpSpPr>
        <p:grpSp>
          <p:nvGrpSpPr>
            <p:cNvPr id="8" name="群組 7"/>
            <p:cNvGrpSpPr/>
            <p:nvPr/>
          </p:nvGrpSpPr>
          <p:grpSpPr>
            <a:xfrm>
              <a:off x="4188228" y="1818949"/>
              <a:ext cx="3815543" cy="4065921"/>
              <a:chOff x="4188228" y="1818949"/>
              <a:chExt cx="3815543" cy="4065921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8228" y="1818949"/>
                <a:ext cx="3815543" cy="4065921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6309360" y="5520690"/>
                <a:ext cx="1017270" cy="36418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4188228" y="2800350"/>
              <a:ext cx="2029692" cy="948690"/>
              <a:chOff x="4188228" y="2800350"/>
              <a:chExt cx="2029692" cy="94869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88228" y="2800350"/>
                <a:ext cx="1069572" cy="28575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188228" y="3383280"/>
                <a:ext cx="2029692" cy="36576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>
                    <a:solidFill>
                      <a:srgbClr val="FF0000"/>
                    </a:solidFill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96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30980" cy="5281295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出現</a:t>
            </a:r>
            <a:r>
              <a:rPr lang="en-US" altLang="zh-TW" dirty="0" smtClean="0"/>
              <a:t>[Specify Disk Capacity]</a:t>
            </a:r>
            <a:r>
              <a:rPr lang="zh-TW" altLang="en-US" dirty="0" smtClean="0"/>
              <a:t>視窗，讓您設定磁碟大小</a:t>
            </a:r>
            <a:r>
              <a:rPr lang="en-US" altLang="zh-TW" dirty="0" smtClean="0"/>
              <a:t>(</a:t>
            </a:r>
            <a:r>
              <a:rPr lang="zh-TW" altLang="en-US" dirty="0"/>
              <a:t>大小是由你要處理什麼資料來決定，不是根據實體硬碟來</a:t>
            </a:r>
            <a:r>
              <a:rPr lang="zh-TW" altLang="en-US" dirty="0" smtClean="0"/>
              <a:t>決定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48" y="262255"/>
            <a:ext cx="5793868" cy="62071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10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19450" cy="4732655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11.</a:t>
            </a:r>
            <a:r>
              <a:rPr lang="zh-TW" altLang="en-US" dirty="0" smtClean="0"/>
              <a:t>設定磁碟大小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本例設</a:t>
            </a:r>
            <a:r>
              <a:rPr lang="en-US" altLang="zh-TW" dirty="0" smtClean="0"/>
              <a:t>60GB)</a:t>
            </a:r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[Store virtual disk as a single file]</a:t>
            </a:r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[Next]</a:t>
            </a:r>
            <a:r>
              <a:rPr lang="en-US" altLang="zh-TW" dirty="0" smtClean="0">
                <a:solidFill>
                  <a:srgbClr val="FF0000"/>
                </a:solidFill>
              </a:rPr>
              <a:t>18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949190" y="365125"/>
            <a:ext cx="6823710" cy="6127115"/>
            <a:chOff x="3897630" y="1417811"/>
            <a:chExt cx="5417820" cy="4868689"/>
          </a:xfrm>
        </p:grpSpPr>
        <p:grpSp>
          <p:nvGrpSpPr>
            <p:cNvPr id="6" name="群組 5"/>
            <p:cNvGrpSpPr/>
            <p:nvPr/>
          </p:nvGrpSpPr>
          <p:grpSpPr>
            <a:xfrm>
              <a:off x="3897630" y="1417811"/>
              <a:ext cx="5417820" cy="4800109"/>
              <a:chOff x="3897630" y="1417811"/>
              <a:chExt cx="4078926" cy="4022377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5443" y="1417811"/>
                <a:ext cx="3761113" cy="4022377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5543550" y="2663190"/>
                <a:ext cx="845820" cy="32004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16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897630" y="3348990"/>
                <a:ext cx="571500" cy="37719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17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355080" y="5829300"/>
              <a:ext cx="902970" cy="4572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95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3672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12.</a:t>
            </a:r>
            <a:r>
              <a:rPr lang="zh-TW" altLang="en-US" dirty="0" smtClean="0"/>
              <a:t>顯示虛擬</a:t>
            </a:r>
            <a:r>
              <a:rPr lang="zh-TW" altLang="en-US" dirty="0"/>
              <a:t>機</a:t>
            </a:r>
            <a:r>
              <a:rPr lang="zh-TW" altLang="en-US" dirty="0" smtClean="0"/>
              <a:t>設定狀況，選</a:t>
            </a:r>
            <a:r>
              <a:rPr lang="en-US" altLang="zh-TW" dirty="0" smtClean="0"/>
              <a:t>[Finish]</a:t>
            </a:r>
            <a:r>
              <a:rPr lang="en-US" altLang="zh-TW" dirty="0" smtClean="0">
                <a:solidFill>
                  <a:srgbClr val="FF0000"/>
                </a:solidFill>
              </a:rPr>
              <a:t>18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622421" y="223104"/>
            <a:ext cx="6104759" cy="6554886"/>
            <a:chOff x="4045081" y="177384"/>
            <a:chExt cx="6104759" cy="655488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5081" y="177384"/>
              <a:ext cx="6104759" cy="643663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680960" y="6195060"/>
              <a:ext cx="1337310" cy="53721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開始安裝</a:t>
            </a:r>
            <a:r>
              <a:rPr lang="en-US" altLang="zh-TW" dirty="0" smtClean="0"/>
              <a:t>Ubuntu Server 20.04 ISO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3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720" y="320070"/>
            <a:ext cx="3167818" cy="2496702"/>
          </a:xfrm>
        </p:spPr>
        <p:txBody>
          <a:bodyPr anchor="t"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[English]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4004218" y="204946"/>
            <a:ext cx="7734391" cy="6310154"/>
            <a:chOff x="2609759" y="1027906"/>
            <a:chExt cx="6972482" cy="515996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9759" y="1027906"/>
              <a:ext cx="6972482" cy="515996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149090" y="2205990"/>
              <a:ext cx="1051560" cy="342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8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692" y="365125"/>
            <a:ext cx="3109323" cy="4101367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/>
              <a:t>選</a:t>
            </a:r>
            <a:r>
              <a:rPr lang="en-US" altLang="zh-TW" dirty="0"/>
              <a:t>[continue without updating</a:t>
            </a:r>
            <a:r>
              <a:rPr lang="en-US" altLang="zh-TW" dirty="0" smtClean="0"/>
              <a:t>](</a:t>
            </a:r>
            <a:r>
              <a:rPr lang="zh-TW" altLang="en-US" dirty="0" smtClean="0"/>
              <a:t>可用上、下鍵挑選項；或按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鍵切換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461015" y="365125"/>
            <a:ext cx="8591222" cy="5749925"/>
            <a:chOff x="3461015" y="365125"/>
            <a:chExt cx="8591222" cy="574992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1015" y="365125"/>
              <a:ext cx="8591222" cy="57499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858000" y="5756031"/>
              <a:ext cx="1793631" cy="3516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436" y="365125"/>
            <a:ext cx="3108158" cy="1325563"/>
          </a:xfrm>
        </p:spPr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[Done]</a:t>
            </a:r>
            <a:r>
              <a:rPr lang="zh-TW" altLang="en-US" dirty="0"/>
              <a:t>，按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961077" y="204446"/>
            <a:ext cx="7936700" cy="5397457"/>
            <a:chOff x="3961077" y="204446"/>
            <a:chExt cx="7936700" cy="539745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1077" y="204446"/>
              <a:ext cx="7936700" cy="539745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401827" y="5178392"/>
              <a:ext cx="1155032" cy="26950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870" y="230126"/>
            <a:ext cx="2671281" cy="3417200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出現</a:t>
            </a:r>
            <a:r>
              <a:rPr lang="en-US" altLang="zh-TW" dirty="0"/>
              <a:t>[Network </a:t>
            </a:r>
            <a:r>
              <a:rPr lang="en-US" altLang="zh-TW" dirty="0" smtClean="0"/>
              <a:t>connections]</a:t>
            </a:r>
            <a:r>
              <a:rPr lang="zh-TW" altLang="en-US" dirty="0" smtClean="0"/>
              <a:t>視窗，</a:t>
            </a:r>
            <a:r>
              <a:rPr lang="zh-TW" altLang="en-US" dirty="0"/>
              <a:t>按</a:t>
            </a:r>
            <a:r>
              <a:rPr lang="en-US" altLang="zh-TW" dirty="0"/>
              <a:t>Tab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951453" y="230125"/>
            <a:ext cx="7606973" cy="5944643"/>
            <a:chOff x="2626088" y="1175595"/>
            <a:chExt cx="6939824" cy="473541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6088" y="1175595"/>
              <a:ext cx="6939824" cy="473541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263030" y="1716066"/>
              <a:ext cx="1121080" cy="28809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0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2284" y="209483"/>
            <a:ext cx="2284379" cy="2193249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跳到</a:t>
            </a:r>
            <a:r>
              <a:rPr lang="en-US" altLang="zh-TW" dirty="0" smtClean="0"/>
              <a:t>[Help]</a:t>
            </a:r>
            <a:r>
              <a:rPr lang="zh-TW" altLang="en-US" dirty="0" smtClean="0"/>
              <a:t>，</a:t>
            </a:r>
            <a:r>
              <a:rPr lang="zh-TW" altLang="en-US" dirty="0"/>
              <a:t>按</a:t>
            </a:r>
            <a:r>
              <a:rPr lang="en-US" altLang="zh-TW" dirty="0"/>
              <a:t>Tab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4197684" y="327435"/>
            <a:ext cx="7465779" cy="5304879"/>
            <a:chOff x="2631531" y="1066738"/>
            <a:chExt cx="6928938" cy="472452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1531" y="1066738"/>
              <a:ext cx="6928938" cy="472452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355330" y="1600200"/>
              <a:ext cx="640080" cy="2971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03910" y="0"/>
            <a:ext cx="10515600" cy="102649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執行</a:t>
            </a:r>
            <a:r>
              <a:rPr lang="en-US" altLang="zh-TW" dirty="0"/>
              <a:t>[VMware Workstation 16 Player 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[create a new </a:t>
            </a:r>
            <a:r>
              <a:rPr lang="en-US" altLang="zh-TW" dirty="0" err="1" smtClean="0"/>
              <a:t>Virtyal</a:t>
            </a:r>
            <a:r>
              <a:rPr lang="en-US" altLang="zh-TW" dirty="0" smtClean="0"/>
              <a:t> Machine]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31024" y="1129368"/>
            <a:ext cx="10393286" cy="5672537"/>
            <a:chOff x="1231024" y="1129368"/>
            <a:chExt cx="10393286" cy="5672537"/>
          </a:xfrm>
        </p:grpSpPr>
        <p:grpSp>
          <p:nvGrpSpPr>
            <p:cNvPr id="2" name="群組 1"/>
            <p:cNvGrpSpPr/>
            <p:nvPr/>
          </p:nvGrpSpPr>
          <p:grpSpPr>
            <a:xfrm>
              <a:off x="4744367" y="1129368"/>
              <a:ext cx="6879943" cy="5672537"/>
              <a:chOff x="4744367" y="1129368"/>
              <a:chExt cx="6879943" cy="5672537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44367" y="1129368"/>
                <a:ext cx="6879943" cy="5672537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8324022" y="2437047"/>
                <a:ext cx="2554356" cy="45720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1231024" y="2665647"/>
              <a:ext cx="1392905" cy="2512263"/>
              <a:chOff x="1231024" y="2665647"/>
              <a:chExt cx="1392905" cy="2512263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024" y="2665647"/>
                <a:ext cx="1392905" cy="2142931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564419" y="4808578"/>
                <a:ext cx="467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向右箭號 8"/>
            <p:cNvSpPr/>
            <p:nvPr/>
          </p:nvSpPr>
          <p:spPr>
            <a:xfrm>
              <a:off x="2788920" y="3429000"/>
              <a:ext cx="2068830" cy="12801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094" y="428693"/>
            <a:ext cx="3412787" cy="1325563"/>
          </a:xfrm>
        </p:spPr>
        <p:txBody>
          <a:bodyPr anchor="t"/>
          <a:lstStyle/>
          <a:p>
            <a:r>
              <a:rPr lang="en-US" altLang="zh-TW" dirty="0" smtClean="0"/>
              <a:t>6.</a:t>
            </a:r>
            <a:r>
              <a:rPr lang="zh-TW" altLang="en-US" dirty="0"/>
              <a:t>按</a:t>
            </a:r>
            <a:r>
              <a:rPr lang="en-US" altLang="zh-TW" dirty="0"/>
              <a:t>Tab</a:t>
            </a:r>
            <a:r>
              <a:rPr lang="zh-TW" altLang="en-US" dirty="0" smtClean="0"/>
              <a:t>鍵，跳到</a:t>
            </a:r>
            <a:r>
              <a:rPr lang="en-US" altLang="zh-TW" dirty="0" smtClean="0"/>
              <a:t>[ens33]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314416" y="355398"/>
            <a:ext cx="7514417" cy="5374193"/>
            <a:chOff x="2631531" y="1690688"/>
            <a:chExt cx="6928938" cy="47081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1531" y="1690688"/>
              <a:ext cx="6928938" cy="470819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171217" y="2733472"/>
              <a:ext cx="2023353" cy="252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0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942" y="554694"/>
            <a:ext cx="2875156" cy="3850037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按</a:t>
            </a:r>
            <a:r>
              <a:rPr lang="en-US" altLang="zh-TW" dirty="0" smtClean="0"/>
              <a:t>[</a:t>
            </a:r>
            <a:r>
              <a:rPr lang="zh-TW" altLang="en-US" dirty="0" smtClean="0"/>
              <a:t>空格鍵</a:t>
            </a:r>
            <a:r>
              <a:rPr lang="en-US" altLang="zh-TW" dirty="0" smtClean="0"/>
              <a:t>]</a:t>
            </a:r>
            <a:r>
              <a:rPr lang="zh-TW" altLang="en-US" dirty="0" smtClean="0"/>
              <a:t>出現選單，按上、下鍵挑選選項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303859" y="554695"/>
            <a:ext cx="8618508" cy="5756895"/>
            <a:chOff x="3471125" y="554695"/>
            <a:chExt cx="8618508" cy="57568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125" y="554695"/>
              <a:ext cx="8618508" cy="575689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200078" y="1873405"/>
              <a:ext cx="1326995" cy="9701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 flipV="1">
              <a:off x="7527073" y="2843561"/>
              <a:ext cx="858644" cy="88094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7014117" y="3869473"/>
              <a:ext cx="41036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</a:rPr>
                <a:t>按</a:t>
              </a:r>
              <a:r>
                <a:rPr lang="en-US" altLang="zh-TW" sz="3200" dirty="0">
                  <a:solidFill>
                    <a:srgbClr val="FF0000"/>
                  </a:solidFill>
                </a:rPr>
                <a:t>[</a:t>
              </a:r>
              <a:r>
                <a:rPr lang="zh-TW" altLang="en-US" sz="3200" dirty="0">
                  <a:solidFill>
                    <a:srgbClr val="FF0000"/>
                  </a:solidFill>
                </a:rPr>
                <a:t>空格鍵</a:t>
              </a:r>
              <a:r>
                <a:rPr lang="en-US" altLang="zh-TW" sz="3200" dirty="0">
                  <a:solidFill>
                    <a:srgbClr val="FF0000"/>
                  </a:solidFill>
                </a:rPr>
                <a:t>]</a:t>
              </a:r>
              <a:r>
                <a:rPr lang="zh-TW" altLang="en-US" sz="3200" dirty="0">
                  <a:solidFill>
                    <a:srgbClr val="FF0000"/>
                  </a:solidFill>
                </a:rPr>
                <a:t>出現選單</a:t>
              </a:r>
            </a:p>
          </p:txBody>
        </p: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移到</a:t>
            </a:r>
            <a:r>
              <a:rPr lang="en-US" altLang="zh-TW" dirty="0" smtClean="0"/>
              <a:t>[Edit </a:t>
            </a:r>
            <a:r>
              <a:rPr lang="en-US" altLang="zh-TW" dirty="0"/>
              <a:t>IPv4</a:t>
            </a:r>
            <a:r>
              <a:rPr lang="en-US" altLang="zh-TW" dirty="0" smtClean="0"/>
              <a:t>]</a:t>
            </a:r>
            <a:r>
              <a:rPr lang="zh-TW" altLang="en-US" dirty="0" smtClean="0"/>
              <a:t>選項，</a:t>
            </a:r>
            <a:r>
              <a:rPr lang="zh-TW" altLang="en-US" dirty="0"/>
              <a:t>按</a:t>
            </a:r>
            <a:r>
              <a:rPr lang="en-US" altLang="zh-TW" dirty="0"/>
              <a:t>[</a:t>
            </a:r>
            <a:r>
              <a:rPr lang="zh-TW" altLang="en-US" dirty="0"/>
              <a:t>空格鍵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44" y="1554140"/>
            <a:ext cx="6939824" cy="46864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1353" y="347195"/>
            <a:ext cx="2909047" cy="3740710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9.</a:t>
            </a:r>
            <a:r>
              <a:rPr lang="zh-TW" altLang="en-US" dirty="0"/>
              <a:t>出現</a:t>
            </a:r>
            <a:r>
              <a:rPr lang="en-US" altLang="zh-TW" dirty="0"/>
              <a:t>[Edit ens33 IPv4 configuration]</a:t>
            </a:r>
            <a:r>
              <a:rPr lang="zh-TW" altLang="en-US" dirty="0" smtClean="0"/>
              <a:t>視窗，</a:t>
            </a:r>
            <a:r>
              <a:rPr lang="zh-TW" altLang="en-US" dirty="0"/>
              <a:t>按</a:t>
            </a:r>
            <a:r>
              <a:rPr lang="en-US" altLang="zh-TW" dirty="0"/>
              <a:t>[</a:t>
            </a:r>
            <a:r>
              <a:rPr lang="zh-TW" altLang="en-US" dirty="0"/>
              <a:t>空格鍵</a:t>
            </a:r>
            <a:r>
              <a:rPr lang="en-US" altLang="zh-TW" dirty="0" smtClean="0"/>
              <a:t>]</a:t>
            </a:r>
            <a:r>
              <a:rPr lang="zh-TW" altLang="en-US" dirty="0"/>
              <a:t>出現選單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3" y="131435"/>
            <a:ext cx="7580609" cy="516670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35306" cy="4852334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/>
              <a:t>按上、下鍵挑選</a:t>
            </a:r>
            <a:r>
              <a:rPr lang="zh-TW" altLang="en-US" dirty="0" smtClean="0"/>
              <a:t>選項，選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[Automatic (DHCP</a:t>
            </a:r>
            <a:r>
              <a:rPr lang="en-US" altLang="zh-TW" dirty="0" smtClean="0"/>
              <a:t>)]</a:t>
            </a:r>
            <a:r>
              <a:rPr lang="zh-TW" altLang="en-US" dirty="0" smtClean="0"/>
              <a:t>選項，</a:t>
            </a:r>
            <a:r>
              <a:rPr lang="zh-TW" altLang="en-US" dirty="0"/>
              <a:t>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  <a:r>
              <a:rPr lang="zh-TW" altLang="en-US" dirty="0" smtClean="0"/>
              <a:t>確定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576346" y="212725"/>
            <a:ext cx="8472218" cy="5004734"/>
            <a:chOff x="2715735" y="365125"/>
            <a:chExt cx="6939824" cy="472452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5735" y="365125"/>
              <a:ext cx="6939824" cy="472452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753876" y="1890664"/>
              <a:ext cx="2172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按</a:t>
              </a:r>
              <a:r>
                <a:rPr lang="en-US" altLang="zh-TW" dirty="0">
                  <a:solidFill>
                    <a:srgbClr val="FF0000"/>
                  </a:solidFill>
                </a:rPr>
                <a:t>[</a:t>
              </a:r>
              <a:r>
                <a:rPr lang="zh-TW" altLang="en-US" dirty="0">
                  <a:solidFill>
                    <a:srgbClr val="FF0000"/>
                  </a:solidFill>
                </a:rPr>
                <a:t>空格鍵</a:t>
              </a:r>
              <a:r>
                <a:rPr lang="en-US" altLang="zh-TW" dirty="0">
                  <a:solidFill>
                    <a:srgbClr val="FF0000"/>
                  </a:solidFill>
                </a:rPr>
                <a:t>]</a:t>
              </a:r>
              <a:r>
                <a:rPr lang="zh-TW" altLang="en-US" dirty="0">
                  <a:solidFill>
                    <a:srgbClr val="FF0000"/>
                  </a:solidFill>
                </a:rPr>
                <a:t>出現選單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5827060" y="2196353"/>
              <a:ext cx="528916" cy="67235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00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1030" y="445135"/>
            <a:ext cx="2099310" cy="3018155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11.</a:t>
            </a:r>
            <a:r>
              <a:rPr lang="zh-TW" altLang="en-US" dirty="0" smtClean="0"/>
              <a:t>按</a:t>
            </a:r>
            <a:r>
              <a:rPr lang="en-US" altLang="zh-TW" dirty="0"/>
              <a:t>Tab</a:t>
            </a:r>
            <a:r>
              <a:rPr lang="zh-TW" altLang="en-US" dirty="0" smtClean="0"/>
              <a:t>鍵，到</a:t>
            </a:r>
            <a:r>
              <a:rPr lang="en-US" altLang="zh-TW" dirty="0" smtClean="0"/>
              <a:t>[Save]</a:t>
            </a:r>
            <a:r>
              <a:rPr lang="zh-TW" altLang="en-US" dirty="0" smtClean="0"/>
              <a:t>，</a:t>
            </a:r>
            <a:r>
              <a:rPr lang="zh-TW" altLang="en-US" dirty="0"/>
              <a:t>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2937511" y="160020"/>
            <a:ext cx="9086849" cy="6606540"/>
            <a:chOff x="3199765" y="490854"/>
            <a:chExt cx="8849331" cy="597852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765" y="490854"/>
              <a:ext cx="8849331" cy="59785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132320" y="3966210"/>
              <a:ext cx="925830" cy="2171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80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1690" y="162995"/>
            <a:ext cx="3069657" cy="3956618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12.</a:t>
            </a:r>
            <a:r>
              <a:rPr lang="zh-TW" altLang="en-US" dirty="0" smtClean="0"/>
              <a:t>設定好返回</a:t>
            </a:r>
            <a:r>
              <a:rPr lang="en-US" altLang="zh-TW" dirty="0"/>
              <a:t>[Network connections]</a:t>
            </a:r>
            <a:r>
              <a:rPr lang="zh-TW" altLang="en-US" dirty="0" smtClean="0"/>
              <a:t>視窗，</a:t>
            </a:r>
            <a:r>
              <a:rPr lang="zh-TW" altLang="en-US" dirty="0"/>
              <a:t>按</a:t>
            </a:r>
            <a:r>
              <a:rPr lang="en-US" altLang="zh-TW" dirty="0"/>
              <a:t>Tab</a:t>
            </a:r>
            <a:r>
              <a:rPr lang="zh-TW" altLang="en-US" dirty="0"/>
              <a:t>鍵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27" y="314506"/>
            <a:ext cx="7659861" cy="520077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693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9185" y="451752"/>
            <a:ext cx="3319914" cy="2907897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13.</a:t>
            </a:r>
            <a:r>
              <a:rPr lang="zh-TW" altLang="en-US" dirty="0"/>
              <a:t>跳到</a:t>
            </a:r>
            <a:r>
              <a:rPr lang="en-US" altLang="zh-TW" dirty="0"/>
              <a:t>[Create bond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，再</a:t>
            </a:r>
            <a:r>
              <a:rPr lang="zh-TW" altLang="en-US" dirty="0"/>
              <a:t>按</a:t>
            </a:r>
            <a:r>
              <a:rPr lang="en-US" altLang="zh-TW" dirty="0"/>
              <a:t>Tab</a:t>
            </a:r>
            <a:r>
              <a:rPr lang="zh-TW" altLang="en-US" dirty="0" smtClean="0"/>
              <a:t>鍵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243331" y="190839"/>
            <a:ext cx="6977925" cy="4724524"/>
            <a:chOff x="4243331" y="190839"/>
            <a:chExt cx="6977925" cy="472452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3331" y="190839"/>
              <a:ext cx="6977925" cy="472452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899259" y="1617044"/>
              <a:ext cx="1029903" cy="25988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600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847" y="252110"/>
            <a:ext cx="2583094" cy="3867828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14.</a:t>
            </a:r>
            <a:r>
              <a:rPr lang="zh-TW" altLang="en-US" dirty="0"/>
              <a:t>跳到</a:t>
            </a:r>
            <a:r>
              <a:rPr lang="en-US" altLang="zh-TW" dirty="0"/>
              <a:t>[Done] </a:t>
            </a:r>
            <a:r>
              <a:rPr lang="zh-TW" altLang="en-US" dirty="0" smtClean="0"/>
              <a:t>，</a:t>
            </a:r>
            <a:r>
              <a:rPr lang="zh-TW" altLang="en-US" dirty="0"/>
              <a:t>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071971" y="365125"/>
            <a:ext cx="8523317" cy="5758273"/>
            <a:chOff x="3071971" y="365125"/>
            <a:chExt cx="8523317" cy="575827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971" y="365125"/>
              <a:ext cx="8523317" cy="575827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791218" y="5671335"/>
              <a:ext cx="1109609" cy="3390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60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289" y="699247"/>
            <a:ext cx="3051030" cy="4208929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15.</a:t>
            </a:r>
            <a:r>
              <a:rPr lang="zh-TW" altLang="en-US" dirty="0" smtClean="0"/>
              <a:t>不</a:t>
            </a:r>
            <a:r>
              <a:rPr lang="zh-TW" altLang="en-US" dirty="0"/>
              <a:t>用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Proxy address(</a:t>
            </a:r>
            <a:r>
              <a:rPr lang="zh-TW" altLang="en-US" dirty="0"/>
              <a:t>統一透過一台電腦上網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[Done]</a:t>
            </a:r>
            <a:r>
              <a:rPr lang="zh-TW" altLang="en-US" dirty="0" smtClean="0"/>
              <a:t>選項</a:t>
            </a:r>
            <a:r>
              <a:rPr lang="zh-TW" altLang="en-US" dirty="0"/>
              <a:t>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617839" y="502282"/>
            <a:ext cx="8372456" cy="5643023"/>
            <a:chOff x="3617839" y="502282"/>
            <a:chExt cx="8372456" cy="564302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7839" y="502282"/>
              <a:ext cx="8372456" cy="564302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394713" y="5774635"/>
              <a:ext cx="954157" cy="24847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7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2910" y="365125"/>
            <a:ext cx="3954780" cy="2789555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[Installer disc image file(</a:t>
            </a:r>
            <a:r>
              <a:rPr lang="en-US" altLang="zh-TW" dirty="0" err="1" smtClean="0"/>
              <a:t>iso</a:t>
            </a:r>
            <a:r>
              <a:rPr lang="en-US" altLang="zh-TW" dirty="0" smtClean="0"/>
              <a:t>)]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874572" y="253726"/>
            <a:ext cx="5881058" cy="6421394"/>
            <a:chOff x="4177342" y="1419586"/>
            <a:chExt cx="3837315" cy="403870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7342" y="1419586"/>
              <a:ext cx="3837315" cy="403870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177342" y="3339548"/>
              <a:ext cx="1825893" cy="38762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76500" cy="4361996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16.</a:t>
            </a:r>
            <a:r>
              <a:rPr lang="zh-TW" altLang="en-US" dirty="0" smtClean="0"/>
              <a:t>不變更</a:t>
            </a:r>
            <a:r>
              <a:rPr lang="en-US" altLang="zh-TW" dirty="0" smtClean="0"/>
              <a:t>Mirror address(</a:t>
            </a:r>
            <a:r>
              <a:rPr lang="zh-TW" altLang="en-US" dirty="0" smtClean="0"/>
              <a:t>套件</a:t>
            </a:r>
            <a:r>
              <a:rPr lang="zh-TW" altLang="en-US" dirty="0"/>
              <a:t>下載位</a:t>
            </a:r>
            <a:r>
              <a:rPr lang="zh-TW" altLang="en-US" dirty="0" smtClean="0"/>
              <a:t>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在</a:t>
            </a:r>
            <a:r>
              <a:rPr lang="en-US" altLang="zh-TW" dirty="0"/>
              <a:t>[Done]</a:t>
            </a:r>
            <a:r>
              <a:rPr lang="zh-TW" altLang="en-US" dirty="0" smtClean="0"/>
              <a:t>選項</a:t>
            </a:r>
            <a:r>
              <a:rPr lang="zh-TW" altLang="en-US" dirty="0"/>
              <a:t>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4122874" y="109727"/>
            <a:ext cx="7176498" cy="4872792"/>
            <a:chOff x="4131038" y="0"/>
            <a:chExt cx="7176498" cy="487279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1038" y="0"/>
              <a:ext cx="7176498" cy="487279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347857" y="4523014"/>
              <a:ext cx="808264" cy="2041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3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092" y="413099"/>
            <a:ext cx="4155677" cy="5794064"/>
          </a:xfrm>
        </p:spPr>
        <p:txBody>
          <a:bodyPr anchor="t">
            <a:normAutofit/>
          </a:bodyPr>
          <a:lstStyle/>
          <a:p>
            <a:r>
              <a:rPr lang="en-US" altLang="zh-TW" sz="3200" dirty="0" smtClean="0"/>
              <a:t>17.</a:t>
            </a:r>
            <a:r>
              <a:rPr lang="zh-TW" altLang="en-US" sz="3200" dirty="0"/>
              <a:t>出現</a:t>
            </a:r>
            <a:r>
              <a:rPr lang="en-US" altLang="zh-TW" sz="3200" dirty="0"/>
              <a:t>[Guided storage configuration]</a:t>
            </a:r>
            <a:r>
              <a:rPr lang="zh-TW" altLang="en-US" sz="3200" dirty="0" smtClean="0"/>
              <a:t>視窗；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LVM</a:t>
            </a:r>
            <a:r>
              <a:rPr lang="zh-TW" altLang="en-US" sz="3200" dirty="0"/>
              <a:t>可變成延伸硬碟；能</a:t>
            </a:r>
            <a:br>
              <a:rPr lang="zh-TW" altLang="en-US" sz="3200" dirty="0"/>
            </a:br>
            <a:r>
              <a:rPr lang="zh-TW" altLang="en-US" sz="3200" dirty="0"/>
              <a:t>動態擴充</a:t>
            </a:r>
            <a:r>
              <a:rPr lang="en-US" altLang="zh-TW" sz="3200" dirty="0"/>
              <a:t>HD</a:t>
            </a:r>
            <a:r>
              <a:rPr lang="zh-TW" altLang="en-US" sz="3200" dirty="0"/>
              <a:t>的機制與功能</a:t>
            </a:r>
            <a:r>
              <a:rPr lang="en-US" altLang="zh-TW" sz="3200" dirty="0"/>
              <a:t>(</a:t>
            </a:r>
            <a:r>
              <a:rPr lang="zh-TW" altLang="en-US" sz="3200" dirty="0"/>
              <a:t>會是同一編號</a:t>
            </a:r>
            <a:r>
              <a:rPr lang="en-US" altLang="zh-TW" sz="3200" dirty="0"/>
              <a:t>) 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LUKS </a:t>
            </a:r>
            <a:r>
              <a:rPr lang="zh-TW" altLang="en-US" sz="3200" dirty="0"/>
              <a:t>（</a:t>
            </a:r>
            <a:r>
              <a:rPr lang="en-US" altLang="zh-TW" sz="3200" dirty="0"/>
              <a:t>Linux Unified Key Setup</a:t>
            </a:r>
            <a:r>
              <a:rPr lang="zh-TW" altLang="en-US" sz="3200" dirty="0"/>
              <a:t>）是 </a:t>
            </a:r>
            <a:r>
              <a:rPr lang="en-US" altLang="zh-TW" sz="3200" dirty="0"/>
              <a:t>Linux </a:t>
            </a:r>
            <a:r>
              <a:rPr lang="zh-TW" altLang="en-US" sz="3200" dirty="0"/>
              <a:t>硬碟加密的</a:t>
            </a:r>
            <a:r>
              <a:rPr lang="zh-TW" altLang="en-US" sz="3200" dirty="0" smtClean="0"/>
              <a:t>標準，</a:t>
            </a:r>
            <a:r>
              <a:rPr lang="zh-TW" altLang="en-US" sz="3200" dirty="0"/>
              <a:t>加密必定耗用 </a:t>
            </a:r>
            <a:r>
              <a:rPr lang="en-US" altLang="zh-TW" sz="3200" dirty="0"/>
              <a:t>CPU </a:t>
            </a:r>
            <a:r>
              <a:rPr lang="zh-TW" altLang="en-US" sz="3200" dirty="0" smtClean="0"/>
              <a:t>資源，所以不設定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沒</a:t>
            </a:r>
            <a:r>
              <a:rPr lang="en-US" altLang="zh-TW" sz="3200" dirty="0" smtClean="0"/>
              <a:t>X)</a:t>
            </a:r>
            <a:endParaRPr lang="zh-TW" altLang="en-US" sz="3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4566466" y="236702"/>
            <a:ext cx="6945267" cy="6459933"/>
            <a:chOff x="4566466" y="236702"/>
            <a:chExt cx="6945267" cy="471908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6466" y="236702"/>
              <a:ext cx="6945267" cy="471908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848161" y="3415266"/>
              <a:ext cx="63818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</a:rPr>
                <a:t>按</a:t>
              </a:r>
              <a:r>
                <a:rPr lang="en-US" altLang="zh-TW" sz="2800" dirty="0">
                  <a:solidFill>
                    <a:srgbClr val="FF0000"/>
                  </a:solidFill>
                </a:rPr>
                <a:t>[</a:t>
              </a:r>
              <a:r>
                <a:rPr lang="zh-TW" altLang="en-US" sz="2800" dirty="0">
                  <a:solidFill>
                    <a:srgbClr val="FF0000"/>
                  </a:solidFill>
                </a:rPr>
                <a:t>空格鍵</a:t>
              </a:r>
              <a:r>
                <a:rPr lang="en-US" altLang="zh-TW" sz="2800" dirty="0">
                  <a:solidFill>
                    <a:srgbClr val="FF0000"/>
                  </a:solidFill>
                </a:rPr>
                <a:t>]</a:t>
              </a:r>
              <a:r>
                <a:rPr lang="zh-TW" altLang="en-US" sz="2800" dirty="0">
                  <a:solidFill>
                    <a:srgbClr val="FF0000"/>
                  </a:solidFill>
                </a:rPr>
                <a:t>設定是否出現</a:t>
              </a:r>
              <a:r>
                <a:rPr lang="en-US" altLang="zh-TW" sz="2800" dirty="0">
                  <a:solidFill>
                    <a:srgbClr val="FF0000"/>
                  </a:solidFill>
                </a:rPr>
                <a:t>X(</a:t>
              </a:r>
              <a:r>
                <a:rPr lang="zh-TW" altLang="en-US" sz="2800" dirty="0">
                  <a:solidFill>
                    <a:srgbClr val="FF0000"/>
                  </a:solidFill>
                </a:rPr>
                <a:t>有</a:t>
              </a:r>
              <a:r>
                <a:rPr lang="en-US" altLang="zh-TW" sz="2800" dirty="0">
                  <a:solidFill>
                    <a:srgbClr val="FF0000"/>
                  </a:solidFill>
                </a:rPr>
                <a:t>X</a:t>
              </a:r>
              <a:r>
                <a:rPr lang="zh-TW" altLang="en-US" sz="2800" dirty="0">
                  <a:solidFill>
                    <a:srgbClr val="FF0000"/>
                  </a:solidFill>
                </a:rPr>
                <a:t>代表設定</a:t>
              </a:r>
              <a:r>
                <a:rPr lang="en-US" altLang="zh-TW" sz="2800" dirty="0">
                  <a:solidFill>
                    <a:srgbClr val="FF0000"/>
                  </a:solidFill>
                </a:rPr>
                <a:t>)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V="1">
              <a:off x="5109882" y="1358153"/>
              <a:ext cx="188259" cy="197671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4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" y="504974"/>
            <a:ext cx="3303494" cy="4325209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18.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[use an entire disk]</a:t>
            </a:r>
            <a:r>
              <a:rPr lang="zh-TW" altLang="en-US" dirty="0" smtClean="0"/>
              <a:t>與</a:t>
            </a:r>
            <a:r>
              <a:rPr lang="en-US" altLang="zh-TW" dirty="0" smtClean="0"/>
              <a:t>[LVM]</a:t>
            </a:r>
            <a:r>
              <a:rPr lang="zh-TW" altLang="en-US" dirty="0" smtClean="0"/>
              <a:t>後，</a:t>
            </a:r>
            <a:r>
              <a:rPr lang="zh-TW" altLang="en-US" dirty="0"/>
              <a:t>按</a:t>
            </a:r>
            <a:r>
              <a:rPr lang="en-US" altLang="zh-TW" dirty="0"/>
              <a:t>Tab</a:t>
            </a:r>
            <a:r>
              <a:rPr lang="zh-TW" altLang="en-US" dirty="0" smtClean="0"/>
              <a:t>鍵到</a:t>
            </a:r>
            <a:r>
              <a:rPr lang="en-US" altLang="zh-TW" dirty="0" smtClean="0"/>
              <a:t>[Done]</a:t>
            </a:r>
            <a:r>
              <a:rPr lang="zh-TW" altLang="en-US" dirty="0" smtClean="0"/>
              <a:t>，按</a:t>
            </a:r>
            <a:r>
              <a:rPr lang="en-US" altLang="zh-TW" dirty="0" smtClean="0"/>
              <a:t>[Enter]</a:t>
            </a:r>
            <a:r>
              <a:rPr lang="zh-TW" altLang="en-US" dirty="0" smtClean="0"/>
              <a:t>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593054" y="504974"/>
            <a:ext cx="8398215" cy="5992645"/>
            <a:chOff x="3593054" y="504974"/>
            <a:chExt cx="8398215" cy="599264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3054" y="504974"/>
              <a:ext cx="8398215" cy="599264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281544" y="1688951"/>
              <a:ext cx="451821" cy="2474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18212" y="2097741"/>
              <a:ext cx="473336" cy="3012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239896" y="6121101"/>
              <a:ext cx="1075765" cy="2366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4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2536596" cy="4508533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19.</a:t>
            </a:r>
            <a:r>
              <a:rPr lang="zh-TW" altLang="en-US" dirty="0"/>
              <a:t>出現</a:t>
            </a:r>
            <a:r>
              <a:rPr lang="en-US" altLang="zh-TW" dirty="0"/>
              <a:t>[Storage configuration]</a:t>
            </a:r>
            <a:r>
              <a:rPr lang="zh-TW" altLang="en-US" dirty="0"/>
              <a:t>視窗，到</a:t>
            </a:r>
            <a:r>
              <a:rPr lang="en-US" altLang="zh-TW" dirty="0"/>
              <a:t>[Done]</a:t>
            </a:r>
            <a:r>
              <a:rPr lang="zh-TW" altLang="en-US" dirty="0"/>
              <a:t>，按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600616" y="259849"/>
            <a:ext cx="8076090" cy="5349099"/>
            <a:chOff x="3600616" y="259849"/>
            <a:chExt cx="8076090" cy="534909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0616" y="259849"/>
              <a:ext cx="8076090" cy="534909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079530" y="5099901"/>
              <a:ext cx="923827" cy="2262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2069" y="631133"/>
            <a:ext cx="3027218" cy="371642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20.</a:t>
            </a:r>
            <a:r>
              <a:rPr lang="zh-TW" altLang="en-US" dirty="0" smtClean="0"/>
              <a:t>出現確認視窗，告知會執行</a:t>
            </a:r>
            <a:r>
              <a:rPr lang="en-US" altLang="zh-TW" dirty="0" smtClean="0"/>
              <a:t>Format</a:t>
            </a:r>
            <a:r>
              <a:rPr lang="zh-TW" altLang="en-US" dirty="0" smtClean="0"/>
              <a:t>動作資料會被清除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972" y="554081"/>
            <a:ext cx="7075899" cy="468098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09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" y="376555"/>
            <a:ext cx="3676650" cy="4058285"/>
          </a:xfrm>
        </p:spPr>
        <p:txBody>
          <a:bodyPr anchor="t"/>
          <a:lstStyle/>
          <a:p>
            <a:r>
              <a:rPr lang="en-US" altLang="zh-TW" dirty="0" smtClean="0"/>
              <a:t>21.</a:t>
            </a:r>
            <a:r>
              <a:rPr lang="zh-TW" altLang="en-US" dirty="0" smtClean="0"/>
              <a:t>按向下鍵到</a:t>
            </a:r>
            <a:r>
              <a:rPr lang="en-US" altLang="zh-TW" dirty="0" smtClean="0"/>
              <a:t>[Continue]</a:t>
            </a:r>
            <a:r>
              <a:rPr lang="zh-TW" altLang="en-US" dirty="0"/>
              <a:t>，按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806190" y="365125"/>
            <a:ext cx="7840980" cy="6172835"/>
            <a:chOff x="4298676" y="280245"/>
            <a:chExt cx="7092228" cy="46973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676" y="280245"/>
              <a:ext cx="7092228" cy="469730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372350" y="3291840"/>
              <a:ext cx="982980" cy="2743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469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523" y="365125"/>
            <a:ext cx="3103685" cy="2369283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22. </a:t>
            </a:r>
            <a:r>
              <a:rPr lang="zh-TW" altLang="en-US" dirty="0" smtClean="0"/>
              <a:t>出</a:t>
            </a:r>
            <a:r>
              <a:rPr lang="zh-TW" altLang="en-US" dirty="0"/>
              <a:t>現</a:t>
            </a:r>
            <a:r>
              <a:rPr lang="en-US" altLang="zh-TW" dirty="0" smtClean="0"/>
              <a:t>[profile </a:t>
            </a:r>
            <a:r>
              <a:rPr lang="en-US" altLang="zh-TW" dirty="0"/>
              <a:t>setup]</a:t>
            </a:r>
            <a:r>
              <a:rPr lang="zh-TW" altLang="en-US" dirty="0"/>
              <a:t>視窗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42" y="365124"/>
            <a:ext cx="7541466" cy="501611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967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714" y="206629"/>
            <a:ext cx="4511709" cy="6401435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23.</a:t>
            </a:r>
            <a:r>
              <a:rPr lang="zh-TW" altLang="en-US" dirty="0" smtClean="0"/>
              <a:t>輸入內容後，按</a:t>
            </a:r>
            <a:r>
              <a:rPr lang="en-US" altLang="zh-TW" dirty="0" smtClean="0"/>
              <a:t>Tab </a:t>
            </a:r>
            <a:r>
              <a:rPr lang="zh-TW" altLang="en-US" dirty="0" smtClean="0"/>
              <a:t>鍵；跳下一欄繼續輸入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/>
              <a:t>[your name]</a:t>
            </a:r>
            <a:r>
              <a:rPr lang="zh-TW" altLang="en-US" dirty="0"/>
              <a:t>、</a:t>
            </a:r>
            <a:r>
              <a:rPr lang="en-US" altLang="zh-TW" dirty="0"/>
              <a:t>[Pick a username]</a:t>
            </a:r>
            <a:r>
              <a:rPr lang="zh-TW" altLang="en-US" dirty="0"/>
              <a:t>、 </a:t>
            </a:r>
            <a:r>
              <a:rPr lang="en-US" altLang="zh-TW" dirty="0"/>
              <a:t>[Choose a password]</a:t>
            </a:r>
            <a:r>
              <a:rPr lang="zh-TW" altLang="en-US" dirty="0"/>
              <a:t>、</a:t>
            </a:r>
            <a:r>
              <a:rPr lang="en-US" altLang="zh-TW" dirty="0"/>
              <a:t>[Confirm your password] </a:t>
            </a:r>
            <a:r>
              <a:rPr lang="zh-TW" altLang="en-US" dirty="0" smtClean="0"/>
              <a:t>皆設為</a:t>
            </a:r>
            <a:r>
              <a:rPr lang="en-US" altLang="zh-TW" dirty="0" err="1" smtClean="0">
                <a:solidFill>
                  <a:srgbClr val="00B0F0"/>
                </a:solidFill>
              </a:rPr>
              <a:t>bigred</a:t>
            </a:r>
            <a:r>
              <a:rPr lang="zh-TW" altLang="en-US" dirty="0" smtClean="0"/>
              <a:t>，</a:t>
            </a:r>
            <a:r>
              <a:rPr lang="en-US" altLang="zh-TW" dirty="0"/>
              <a:t> your server's name(</a:t>
            </a:r>
            <a:r>
              <a:rPr lang="zh-TW" altLang="en-US" dirty="0"/>
              <a:t>電腦名稱</a:t>
            </a:r>
            <a:r>
              <a:rPr lang="en-US" altLang="zh-TW" dirty="0"/>
              <a:t>)</a:t>
            </a:r>
            <a:r>
              <a:rPr lang="zh-TW" altLang="en-US" dirty="0"/>
              <a:t>設為</a:t>
            </a:r>
            <a:r>
              <a:rPr lang="en-US" altLang="zh-TW" dirty="0" smtClean="0">
                <a:solidFill>
                  <a:srgbClr val="00B0F0"/>
                </a:solidFill>
              </a:rPr>
              <a:t>us2004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615332" y="365124"/>
            <a:ext cx="7369404" cy="6060059"/>
            <a:chOff x="4542180" y="365125"/>
            <a:chExt cx="7152101" cy="4702752"/>
          </a:xfrm>
        </p:grpSpPr>
        <p:grpSp>
          <p:nvGrpSpPr>
            <p:cNvPr id="5" name="群組 4"/>
            <p:cNvGrpSpPr/>
            <p:nvPr/>
          </p:nvGrpSpPr>
          <p:grpSpPr>
            <a:xfrm>
              <a:off x="4542180" y="365125"/>
              <a:ext cx="7152101" cy="4702752"/>
              <a:chOff x="4542180" y="365125"/>
              <a:chExt cx="7152101" cy="4702752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42180" y="365125"/>
                <a:ext cx="7152101" cy="4702752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6285926" y="1690951"/>
                <a:ext cx="923590" cy="78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FF0000"/>
                    </a:solidFill>
                  </a:rPr>
                  <a:t>us2004</a:t>
                </a:r>
              </a:p>
            </p:txBody>
          </p:sp>
        </p:grpSp>
        <p:cxnSp>
          <p:nvCxnSpPr>
            <p:cNvPr id="7" name="直線單箭頭接點 6"/>
            <p:cNvCxnSpPr/>
            <p:nvPr/>
          </p:nvCxnSpPr>
          <p:spPr>
            <a:xfrm flipV="1">
              <a:off x="5072743" y="1769065"/>
              <a:ext cx="424543" cy="15075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822371" y="327660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smtClean="0">
                  <a:solidFill>
                    <a:srgbClr val="FF0000"/>
                  </a:solidFill>
                </a:rPr>
                <a:t>電腦名稱</a:t>
              </a:r>
              <a:endParaRPr lang="zh-TW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0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834" y="365125"/>
            <a:ext cx="2793304" cy="5183905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24.</a:t>
            </a:r>
            <a:r>
              <a:rPr lang="zh-TW" altLang="en-US" dirty="0" smtClean="0"/>
              <a:t>按</a:t>
            </a:r>
            <a:r>
              <a:rPr lang="en-US" altLang="zh-TW" dirty="0" smtClean="0"/>
              <a:t>[Tab</a:t>
            </a:r>
            <a:r>
              <a:rPr lang="en-US" altLang="zh-TW" dirty="0"/>
              <a:t> ]</a:t>
            </a:r>
            <a:r>
              <a:rPr lang="zh-TW" altLang="en-US" dirty="0" smtClean="0"/>
              <a:t>鍵到</a:t>
            </a:r>
            <a:r>
              <a:rPr lang="en-US" altLang="zh-TW" dirty="0"/>
              <a:t>[Done]</a:t>
            </a:r>
            <a:r>
              <a:rPr lang="zh-TW" altLang="en-US" dirty="0"/>
              <a:t>，按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3800069" y="273717"/>
            <a:ext cx="7811557" cy="6302447"/>
            <a:chOff x="3800069" y="273717"/>
            <a:chExt cx="7811557" cy="6302447"/>
          </a:xfrm>
        </p:grpSpPr>
        <p:grpSp>
          <p:nvGrpSpPr>
            <p:cNvPr id="5" name="群組 4"/>
            <p:cNvGrpSpPr/>
            <p:nvPr/>
          </p:nvGrpSpPr>
          <p:grpSpPr>
            <a:xfrm>
              <a:off x="3800069" y="273717"/>
              <a:ext cx="7811557" cy="6302447"/>
              <a:chOff x="2885670" y="647428"/>
              <a:chExt cx="6983368" cy="4719081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5670" y="647428"/>
                <a:ext cx="6983368" cy="4719081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4663900" y="1972991"/>
                <a:ext cx="923590" cy="78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FF0000"/>
                    </a:solidFill>
                  </a:rPr>
                  <a:t>us2004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7077205" y="6050071"/>
              <a:ext cx="1189973" cy="50104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167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53640" cy="210375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25.</a:t>
            </a:r>
            <a:r>
              <a:rPr lang="zh-TW" altLang="en-US" dirty="0"/>
              <a:t>出現</a:t>
            </a:r>
            <a:r>
              <a:rPr lang="en-US" altLang="zh-TW" dirty="0"/>
              <a:t>[SSH Setup]</a:t>
            </a:r>
            <a:r>
              <a:rPr lang="zh-TW" altLang="en-US" dirty="0" smtClean="0"/>
              <a:t>視窗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43" y="686595"/>
            <a:ext cx="7141215" cy="470819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24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170" y="410845"/>
            <a:ext cx="3436620" cy="1325563"/>
          </a:xfrm>
        </p:spPr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[Browse]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439784" y="216218"/>
            <a:ext cx="6395856" cy="6184582"/>
            <a:chOff x="3696834" y="1690688"/>
            <a:chExt cx="3744784" cy="408225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6834" y="1690688"/>
              <a:ext cx="3744784" cy="40822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589643" y="3776870"/>
              <a:ext cx="755374" cy="46713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820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990" y="487111"/>
            <a:ext cx="3759437" cy="3392680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26.</a:t>
            </a:r>
            <a:r>
              <a:rPr lang="zh-TW" altLang="en-US" dirty="0" smtClean="0"/>
              <a:t>按</a:t>
            </a:r>
            <a:r>
              <a:rPr lang="en-US" altLang="zh-TW" dirty="0"/>
              <a:t>[</a:t>
            </a:r>
            <a:r>
              <a:rPr lang="zh-TW" altLang="en-US" dirty="0"/>
              <a:t>空格鍵</a:t>
            </a:r>
            <a:r>
              <a:rPr lang="en-US" altLang="zh-TW" dirty="0"/>
              <a:t>]</a:t>
            </a:r>
            <a:r>
              <a:rPr lang="zh-TW" altLang="en-US" dirty="0"/>
              <a:t>設定</a:t>
            </a:r>
            <a:r>
              <a:rPr lang="en-US" altLang="zh-TW" dirty="0"/>
              <a:t>[Install </a:t>
            </a:r>
            <a:r>
              <a:rPr lang="en-US" altLang="zh-TW" dirty="0" err="1"/>
              <a:t>OpenSSH</a:t>
            </a:r>
            <a:r>
              <a:rPr lang="en-US" altLang="zh-TW" dirty="0"/>
              <a:t> Server](</a:t>
            </a:r>
            <a:r>
              <a:rPr lang="zh-TW" altLang="en-US" dirty="0"/>
              <a:t>讓其出現</a:t>
            </a:r>
            <a:r>
              <a:rPr lang="en-US" altLang="zh-TW" dirty="0"/>
              <a:t>X)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67456" y="268495"/>
            <a:ext cx="7124886" cy="4697309"/>
            <a:chOff x="4567456" y="268495"/>
            <a:chExt cx="7124886" cy="46973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7456" y="268495"/>
              <a:ext cx="7124886" cy="469730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819686" y="1196411"/>
              <a:ext cx="427290" cy="22219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856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541" y="365125"/>
            <a:ext cx="3255236" cy="2728453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27.</a:t>
            </a:r>
            <a:r>
              <a:rPr lang="zh-TW" altLang="en-US" dirty="0" smtClean="0"/>
              <a:t>按</a:t>
            </a:r>
            <a:r>
              <a:rPr lang="en-US" altLang="zh-TW" dirty="0"/>
              <a:t>Tab</a:t>
            </a:r>
            <a:r>
              <a:rPr lang="zh-TW" altLang="en-US" dirty="0" smtClean="0"/>
              <a:t>鍵兩次</a:t>
            </a:r>
            <a:r>
              <a:rPr lang="en-US" altLang="zh-TW" dirty="0" smtClean="0"/>
              <a:t>,</a:t>
            </a:r>
            <a:r>
              <a:rPr lang="zh-TW" altLang="en-US" dirty="0" smtClean="0"/>
              <a:t>，跳</a:t>
            </a:r>
            <a:r>
              <a:rPr lang="zh-TW" altLang="en-US" dirty="0"/>
              <a:t>到</a:t>
            </a:r>
            <a:r>
              <a:rPr lang="en-US" altLang="zh-TW" dirty="0" smtClean="0"/>
              <a:t>[Done]</a:t>
            </a:r>
            <a:r>
              <a:rPr lang="zh-TW" altLang="en-US" dirty="0"/>
              <a:t>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503777" y="522547"/>
            <a:ext cx="8532721" cy="5653663"/>
            <a:chOff x="3503777" y="522547"/>
            <a:chExt cx="8532721" cy="565366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3777" y="522547"/>
              <a:ext cx="8532721" cy="565366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230140" y="5791200"/>
              <a:ext cx="935665" cy="2126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716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1359" y="1240581"/>
            <a:ext cx="4080641" cy="3744420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28.</a:t>
            </a:r>
            <a:r>
              <a:rPr lang="zh-TW" altLang="en-US" dirty="0"/>
              <a:t>出現</a:t>
            </a:r>
            <a:r>
              <a:rPr lang="en-US" altLang="zh-TW" dirty="0"/>
              <a:t>[Featured Server Snaps]</a:t>
            </a:r>
            <a:r>
              <a:rPr lang="zh-TW" altLang="en-US" dirty="0"/>
              <a:t>視窗，按</a:t>
            </a:r>
            <a:r>
              <a:rPr lang="en-US" altLang="zh-TW" dirty="0"/>
              <a:t>[</a:t>
            </a:r>
            <a:r>
              <a:rPr lang="zh-TW" altLang="en-US" dirty="0"/>
              <a:t>空格鍵</a:t>
            </a:r>
            <a:r>
              <a:rPr lang="en-US" altLang="zh-TW" dirty="0"/>
              <a:t>]</a:t>
            </a:r>
            <a:r>
              <a:rPr lang="zh-TW" altLang="en-US" dirty="0"/>
              <a:t>設定</a:t>
            </a:r>
            <a:r>
              <a:rPr lang="en-US" altLang="zh-TW" dirty="0"/>
              <a:t>(</a:t>
            </a:r>
            <a:r>
              <a:rPr lang="zh-TW" altLang="en-US" dirty="0"/>
              <a:t>本例都不設定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03" y="758694"/>
            <a:ext cx="7103114" cy="470819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14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974" y="1405649"/>
            <a:ext cx="3346605" cy="2083785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29.</a:t>
            </a:r>
            <a:r>
              <a:rPr lang="zh-TW" altLang="en-US" dirty="0"/>
              <a:t>按</a:t>
            </a:r>
            <a:r>
              <a:rPr lang="en-US" altLang="zh-TW" dirty="0"/>
              <a:t>Tab</a:t>
            </a:r>
            <a:r>
              <a:rPr lang="zh-TW" altLang="en-US" dirty="0"/>
              <a:t>鍵跳到</a:t>
            </a:r>
            <a:r>
              <a:rPr lang="en-US" altLang="zh-TW" dirty="0"/>
              <a:t>[Done]</a:t>
            </a:r>
            <a:r>
              <a:rPr lang="zh-TW" altLang="en-US" dirty="0"/>
              <a:t>，按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4191940" y="670555"/>
            <a:ext cx="7130329" cy="4778954"/>
            <a:chOff x="2530835" y="1027906"/>
            <a:chExt cx="7130329" cy="477895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835" y="1027906"/>
              <a:ext cx="7130329" cy="477895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496910" y="5370786"/>
              <a:ext cx="966952" cy="2207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33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348" y="397398"/>
            <a:ext cx="2862431" cy="3464597"/>
          </a:xfrm>
        </p:spPr>
        <p:txBody>
          <a:bodyPr anchor="t"/>
          <a:lstStyle/>
          <a:p>
            <a:r>
              <a:rPr lang="en-US" altLang="zh-TW" dirty="0" smtClean="0"/>
              <a:t>30.</a:t>
            </a:r>
            <a:r>
              <a:rPr lang="zh-TW" altLang="en-US" dirty="0" smtClean="0"/>
              <a:t>開始安裝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97" y="604415"/>
            <a:ext cx="8777209" cy="575335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71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581" y="365125"/>
            <a:ext cx="2496015" cy="3437441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31.</a:t>
            </a:r>
            <a:r>
              <a:rPr lang="zh-TW" altLang="en-US" dirty="0"/>
              <a:t>安裝完成，移到</a:t>
            </a:r>
            <a:r>
              <a:rPr lang="en-US" altLang="zh-TW" dirty="0" smtClean="0"/>
              <a:t>[Reboot]</a:t>
            </a:r>
            <a:r>
              <a:rPr lang="zh-TW" altLang="en-US" dirty="0"/>
              <a:t>，按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  <a:br>
              <a:rPr lang="zh-TW" altLang="en-US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2940444" y="365125"/>
            <a:ext cx="9039605" cy="5968768"/>
            <a:chOff x="2940444" y="365125"/>
            <a:chExt cx="9039605" cy="596876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0444" y="365125"/>
              <a:ext cx="9039605" cy="596876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735337" y="6110868"/>
              <a:ext cx="1115122" cy="2230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570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06805" cy="1325563"/>
          </a:xfrm>
        </p:spPr>
        <p:txBody>
          <a:bodyPr/>
          <a:lstStyle/>
          <a:p>
            <a:r>
              <a:rPr lang="en-US" altLang="zh-TW" dirty="0" smtClean="0"/>
              <a:t>32.</a:t>
            </a:r>
            <a:r>
              <a:rPr lang="zh-TW" altLang="en-US" dirty="0" smtClean="0"/>
              <a:t>重新啟動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64" y="255697"/>
            <a:ext cx="6966781" cy="614510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614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608" y="558556"/>
            <a:ext cx="3557954" cy="1325563"/>
          </a:xfrm>
        </p:spPr>
        <p:txBody>
          <a:bodyPr/>
          <a:lstStyle/>
          <a:p>
            <a:r>
              <a:rPr lang="en-US" altLang="zh-TW" dirty="0" smtClean="0"/>
              <a:t>33.</a:t>
            </a:r>
            <a:r>
              <a:rPr lang="zh-TW" altLang="en-US" dirty="0" smtClean="0"/>
              <a:t>啟動完成，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按</a:t>
            </a:r>
            <a:r>
              <a:rPr lang="en-US" altLang="zh-TW" dirty="0"/>
              <a:t>[Enter]</a:t>
            </a:r>
            <a:r>
              <a:rPr lang="zh-TW" altLang="en-US" dirty="0"/>
              <a:t>鍵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070003" y="275278"/>
            <a:ext cx="6932359" cy="6025161"/>
            <a:chOff x="4070003" y="275278"/>
            <a:chExt cx="6932359" cy="6025161"/>
          </a:xfrm>
        </p:grpSpPr>
        <p:grpSp>
          <p:nvGrpSpPr>
            <p:cNvPr id="6" name="群組 5"/>
            <p:cNvGrpSpPr/>
            <p:nvPr/>
          </p:nvGrpSpPr>
          <p:grpSpPr>
            <a:xfrm>
              <a:off x="4070003" y="275278"/>
              <a:ext cx="6932359" cy="6025161"/>
              <a:chOff x="4070003" y="275278"/>
              <a:chExt cx="6932359" cy="6025161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70003" y="275278"/>
                <a:ext cx="6932359" cy="6025161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0003" y="5729752"/>
                <a:ext cx="887662" cy="5582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2780" y="5888146"/>
              <a:ext cx="1144173" cy="241431"/>
            </a:xfrm>
            <a:prstGeom prst="rect">
              <a:avLst/>
            </a:prstGeom>
          </p:spPr>
        </p:pic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78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4365" y="493854"/>
            <a:ext cx="3470753" cy="2841538"/>
          </a:xfrm>
        </p:spPr>
        <p:txBody>
          <a:bodyPr/>
          <a:lstStyle/>
          <a:p>
            <a:r>
              <a:rPr lang="en-US" altLang="zh-TW" dirty="0" smtClean="0"/>
              <a:t>34.</a:t>
            </a:r>
            <a:r>
              <a:rPr lang="zh-TW" altLang="en-US" dirty="0" smtClean="0"/>
              <a:t>輸入</a:t>
            </a:r>
            <a:r>
              <a:rPr lang="zh-TW" altLang="en-US" dirty="0"/>
              <a:t>帳</a:t>
            </a:r>
            <a:r>
              <a:rPr lang="zh-TW" altLang="en-US" dirty="0" smtClean="0"/>
              <a:t>號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00B0F0"/>
                </a:solidFill>
              </a:rPr>
              <a:t>bigred</a:t>
            </a:r>
            <a:r>
              <a:rPr lang="zh-TW" altLang="en-US" dirty="0" smtClean="0"/>
              <a:t>，</a:t>
            </a:r>
            <a:r>
              <a:rPr lang="en-US" altLang="zh-TW" dirty="0"/>
              <a:t>password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err="1" smtClean="0">
                <a:solidFill>
                  <a:srgbClr val="00B0F0"/>
                </a:solidFill>
              </a:rPr>
              <a:t>bigred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057701" y="306682"/>
            <a:ext cx="6528874" cy="6081592"/>
            <a:chOff x="5057701" y="306682"/>
            <a:chExt cx="6528874" cy="6081592"/>
          </a:xfrm>
        </p:grpSpPr>
        <p:grpSp>
          <p:nvGrpSpPr>
            <p:cNvPr id="20" name="群組 19"/>
            <p:cNvGrpSpPr/>
            <p:nvPr/>
          </p:nvGrpSpPr>
          <p:grpSpPr>
            <a:xfrm>
              <a:off x="5057701" y="306682"/>
              <a:ext cx="6528874" cy="6081592"/>
              <a:chOff x="5057701" y="306682"/>
              <a:chExt cx="6528874" cy="6081592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057701" y="306682"/>
                <a:ext cx="6528874" cy="6081592"/>
                <a:chOff x="5420955" y="820250"/>
                <a:chExt cx="5541629" cy="4850788"/>
              </a:xfrm>
            </p:grpSpPr>
            <p:grpSp>
              <p:nvGrpSpPr>
                <p:cNvPr id="12" name="群組 11"/>
                <p:cNvGrpSpPr/>
                <p:nvPr/>
              </p:nvGrpSpPr>
              <p:grpSpPr>
                <a:xfrm>
                  <a:off x="5439615" y="820250"/>
                  <a:ext cx="5522969" cy="4850788"/>
                  <a:chOff x="5439615" y="820250"/>
                  <a:chExt cx="5522969" cy="4850788"/>
                </a:xfrm>
              </p:grpSpPr>
              <p:grpSp>
                <p:nvGrpSpPr>
                  <p:cNvPr id="10" name="群組 9"/>
                  <p:cNvGrpSpPr/>
                  <p:nvPr/>
                </p:nvGrpSpPr>
                <p:grpSpPr>
                  <a:xfrm>
                    <a:off x="5439615" y="820250"/>
                    <a:ext cx="5522969" cy="4850788"/>
                    <a:chOff x="5439615" y="820250"/>
                    <a:chExt cx="5522969" cy="4850788"/>
                  </a:xfrm>
                </p:grpSpPr>
                <p:pic>
                  <p:nvPicPr>
                    <p:cNvPr id="3" name="圖片 2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5439615" y="820250"/>
                      <a:ext cx="5522969" cy="485078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" name="圖片 5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439615" y="1839948"/>
                      <a:ext cx="675046" cy="1389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圖片 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439615" y="1978928"/>
                      <a:ext cx="675046" cy="1389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圖片 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439615" y="2076268"/>
                      <a:ext cx="675046" cy="13898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" name="圖片 10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39615" y="1835888"/>
                    <a:ext cx="830556" cy="246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20955" y="5493032"/>
                  <a:ext cx="996831" cy="178006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線單箭頭接點 17"/>
              <p:cNvCxnSpPr/>
              <p:nvPr/>
            </p:nvCxnSpPr>
            <p:spPr>
              <a:xfrm flipH="1">
                <a:off x="6513534" y="1759355"/>
                <a:ext cx="1828800" cy="12203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/>
              <p:cNvSpPr txBox="1"/>
              <p:nvPr/>
            </p:nvSpPr>
            <p:spPr>
              <a:xfrm>
                <a:off x="8342334" y="1497745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dirty="0">
                    <a:solidFill>
                      <a:srgbClr val="FF0000"/>
                    </a:solidFill>
                  </a:rPr>
                  <a:t>帳號</a:t>
                </a: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 flipH="1" flipV="1">
              <a:off x="5749447" y="2054268"/>
              <a:ext cx="3707704" cy="8392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9416505" y="2601124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FF0000"/>
                  </a:solidFill>
                </a:rPr>
                <a:t>密碼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76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894" y="609266"/>
            <a:ext cx="3170129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輸入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poweroff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</a:t>
            </a:r>
            <a:r>
              <a:rPr lang="en-US" altLang="zh-TW" dirty="0" smtClean="0"/>
              <a:t>[OK]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121062" y="375781"/>
            <a:ext cx="7067753" cy="6187857"/>
            <a:chOff x="4149333" y="609266"/>
            <a:chExt cx="6738858" cy="582911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9333" y="609266"/>
              <a:ext cx="6738858" cy="582911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693063" y="4885151"/>
              <a:ext cx="1102290" cy="57619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4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5180" cy="5487035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挑選所下載的</a:t>
            </a:r>
            <a:r>
              <a:rPr lang="en-US" altLang="zh-TW" dirty="0" smtClean="0"/>
              <a:t>ISO</a:t>
            </a:r>
            <a:r>
              <a:rPr lang="zh-TW" altLang="en-US" dirty="0" smtClean="0"/>
              <a:t>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ubuntu-20.04.1-live-server-amd64.iso)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 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540662" y="365125"/>
            <a:ext cx="6912198" cy="6276619"/>
            <a:chOff x="734472" y="1438631"/>
            <a:chExt cx="5813123" cy="445781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472" y="1438631"/>
              <a:ext cx="5813123" cy="445781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184374" y="2961861"/>
              <a:ext cx="2286000" cy="3379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12365" y="5546035"/>
              <a:ext cx="934278" cy="35041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000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57580" y="749619"/>
            <a:ext cx="10515600" cy="1684972"/>
          </a:xfrm>
        </p:spPr>
        <p:txBody>
          <a:bodyPr anchor="t"/>
          <a:lstStyle/>
          <a:p>
            <a:r>
              <a:rPr lang="en-US" altLang="zh-TW" dirty="0"/>
              <a:t>[Edit virtual machine setting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140460" y="3983673"/>
            <a:ext cx="10515600" cy="1500187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chemeClr val="tx1"/>
                </a:solidFill>
              </a:rPr>
              <a:t>記憶體調為</a:t>
            </a:r>
            <a:r>
              <a:rPr lang="en-US" altLang="zh-TW" sz="4000" dirty="0" smtClean="0">
                <a:solidFill>
                  <a:schemeClr val="tx1"/>
                </a:solidFill>
              </a:rPr>
              <a:t>8GB</a:t>
            </a:r>
          </a:p>
          <a:p>
            <a:r>
              <a:rPr lang="en-US" altLang="zh-TW" sz="4000" dirty="0" smtClean="0">
                <a:solidFill>
                  <a:schemeClr val="tx1"/>
                </a:solidFill>
              </a:rPr>
              <a:t>CPU</a:t>
            </a:r>
            <a:r>
              <a:rPr lang="zh-TW" altLang="en-US" sz="4000" dirty="0">
                <a:solidFill>
                  <a:schemeClr val="tx1"/>
                </a:solidFill>
              </a:rPr>
              <a:t>調</a:t>
            </a:r>
            <a:r>
              <a:rPr lang="zh-TW" altLang="en-US" sz="4000" dirty="0" smtClean="0">
                <a:solidFill>
                  <a:schemeClr val="tx1"/>
                </a:solidFill>
              </a:rPr>
              <a:t>為</a:t>
            </a:r>
            <a:r>
              <a:rPr lang="en-US" altLang="zh-TW" sz="4000" dirty="0" smtClean="0">
                <a:solidFill>
                  <a:schemeClr val="tx1"/>
                </a:solidFill>
              </a:rPr>
              <a:t>4</a:t>
            </a:r>
            <a:r>
              <a:rPr lang="zh-TW" altLang="en-US" sz="4000" dirty="0" smtClean="0">
                <a:solidFill>
                  <a:schemeClr val="tx1"/>
                </a:solidFill>
              </a:rPr>
              <a:t>核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3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523" y="684610"/>
            <a:ext cx="2994764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選虛擬機名稱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us2004)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376903" y="684610"/>
            <a:ext cx="6770117" cy="5388570"/>
            <a:chOff x="2811150" y="747241"/>
            <a:chExt cx="6770117" cy="538857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1567" y="747241"/>
              <a:ext cx="6569700" cy="538857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811150" y="1690688"/>
              <a:ext cx="1309913" cy="4387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200" dirty="0" smtClean="0">
                  <a:solidFill>
                    <a:srgbClr val="FF0000"/>
                  </a:solidFill>
                </a:rPr>
                <a:t>1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38829" cy="3190875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en-US" altLang="zh-TW" dirty="0"/>
              <a:t>Edit virtual machine </a:t>
            </a:r>
            <a:r>
              <a:rPr lang="en-US" altLang="zh-TW" dirty="0" smtClean="0"/>
              <a:t>setting]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863385" y="541545"/>
            <a:ext cx="7152958" cy="5989884"/>
            <a:chOff x="3732756" y="1180173"/>
            <a:chExt cx="6460840" cy="527426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756" y="1180173"/>
              <a:ext cx="6460840" cy="527426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732756" y="2154477"/>
              <a:ext cx="1265129" cy="47598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475956" y="5999967"/>
              <a:ext cx="2517732" cy="45447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000" dirty="0" smtClean="0">
                  <a:solidFill>
                    <a:srgbClr val="FF0000"/>
                  </a:solidFill>
                </a:rPr>
                <a:t>2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974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0657" cy="2828018"/>
          </a:xfrm>
        </p:spPr>
        <p:txBody>
          <a:bodyPr anchor="t">
            <a:normAutofit fontScale="90000"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本例記憶體目前為</a:t>
            </a:r>
            <a:r>
              <a:rPr lang="en-US" altLang="zh-TW" dirty="0" smtClean="0"/>
              <a:t>4G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藍色調棒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/>
              <a:t>上移到</a:t>
            </a:r>
            <a:r>
              <a:rPr lang="en-US" altLang="zh-TW" dirty="0" smtClean="0"/>
              <a:t>8G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679860" y="365125"/>
            <a:ext cx="6896280" cy="5404899"/>
            <a:chOff x="2647860" y="726550"/>
            <a:chExt cx="6896280" cy="5404899"/>
          </a:xfrm>
        </p:grpSpPr>
        <p:grpSp>
          <p:nvGrpSpPr>
            <p:cNvPr id="5" name="群組 4"/>
            <p:cNvGrpSpPr/>
            <p:nvPr/>
          </p:nvGrpSpPr>
          <p:grpSpPr>
            <a:xfrm>
              <a:off x="2647860" y="726550"/>
              <a:ext cx="6896280" cy="5404899"/>
              <a:chOff x="2647860" y="726550"/>
              <a:chExt cx="6896280" cy="5404899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7860" y="726550"/>
                <a:ext cx="6896280" cy="5404899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6050071" y="3031299"/>
                <a:ext cx="375781" cy="3006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3600" dirty="0" smtClean="0">
                    <a:solidFill>
                      <a:srgbClr val="FF0000"/>
                    </a:solidFill>
                  </a:rPr>
                  <a:t>3</a:t>
                </a:r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908121" y="1440493"/>
              <a:ext cx="801665" cy="2501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587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546" y="450647"/>
            <a:ext cx="3443514" cy="1325563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[Processors]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901441" y="542400"/>
            <a:ext cx="7786278" cy="5766959"/>
            <a:chOff x="2666910" y="745601"/>
            <a:chExt cx="6858179" cy="536679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910" y="745601"/>
              <a:ext cx="6858179" cy="536679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962389" y="2918564"/>
              <a:ext cx="438411" cy="2630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265096" y="1828800"/>
              <a:ext cx="1002082" cy="38830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84911" y="1620520"/>
              <a:ext cx="1553750" cy="2082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rgbClr val="FF0000"/>
                  </a:solidFill>
                </a:rPr>
                <a:t>4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487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080" y="365125"/>
            <a:ext cx="3444240" cy="4801235"/>
          </a:xfrm>
        </p:spPr>
        <p:txBody>
          <a:bodyPr anchor="t">
            <a:noAutofit/>
          </a:bodyPr>
          <a:lstStyle/>
          <a:p>
            <a:r>
              <a:rPr lang="en-US" altLang="zh-TW" sz="4800" dirty="0"/>
              <a:t>5. </a:t>
            </a:r>
            <a:r>
              <a:rPr lang="zh-TW" altLang="en-US" sz="4800" dirty="0" smtClean="0"/>
              <a:t>目前為</a:t>
            </a:r>
            <a:r>
              <a:rPr lang="en-US" altLang="zh-TW" sz="4800" dirty="0" smtClean="0"/>
              <a:t>2</a:t>
            </a:r>
            <a:r>
              <a:rPr lang="zh-TW" altLang="en-US" sz="4800" dirty="0" smtClean="0"/>
              <a:t>；選</a:t>
            </a:r>
            <a:r>
              <a:rPr lang="en-US" altLang="zh-TW" sz="4800" dirty="0" smtClean="0"/>
              <a:t>[</a:t>
            </a:r>
            <a:r>
              <a:rPr lang="en-US" altLang="zh-TW" sz="4800" dirty="0"/>
              <a:t>Number of processor cores</a:t>
            </a:r>
            <a:r>
              <a:rPr lang="en-US" altLang="zh-TW" sz="4800" dirty="0" smtClean="0"/>
              <a:t>]</a:t>
            </a:r>
            <a:r>
              <a:rPr lang="zh-TW" altLang="en-US" sz="4800" dirty="0" smtClean="0"/>
              <a:t>右方文字方塊</a:t>
            </a:r>
            <a:r>
              <a:rPr lang="en-US" altLang="zh-TW" sz="4800" dirty="0" smtClean="0">
                <a:solidFill>
                  <a:srgbClr val="FF0000"/>
                </a:solidFill>
              </a:rPr>
              <a:t>5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156440" y="365125"/>
            <a:ext cx="7411446" cy="6166304"/>
            <a:chOff x="2705011" y="753765"/>
            <a:chExt cx="6781977" cy="535046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011" y="753765"/>
              <a:ext cx="6781977" cy="535046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705011" y="1690688"/>
              <a:ext cx="2205192" cy="2132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93597" y="1441713"/>
              <a:ext cx="801666" cy="4008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rgbClr val="FF0000"/>
                  </a:solidFill>
                </a:rPr>
                <a:t>5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848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08960" cy="1325563"/>
          </a:xfrm>
        </p:spPr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出現反白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389120" y="228600"/>
            <a:ext cx="7454082" cy="6171547"/>
            <a:chOff x="2680518" y="697159"/>
            <a:chExt cx="6830964" cy="537224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518" y="697159"/>
              <a:ext cx="6830964" cy="537224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012916" y="1384334"/>
              <a:ext cx="438411" cy="41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75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02280" cy="3322955"/>
          </a:xfrm>
        </p:spPr>
        <p:txBody>
          <a:bodyPr anchor="t"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輸入數字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4</a:t>
            </a:r>
            <a:r>
              <a:rPr lang="zh-TW" altLang="en-US" dirty="0" smtClean="0"/>
              <a:t>核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zh-TW" altLang="en-US" dirty="0"/>
              <a:t>，選</a:t>
            </a:r>
            <a:r>
              <a:rPr lang="en-US" altLang="zh-TW" dirty="0"/>
              <a:t>[Network </a:t>
            </a:r>
            <a:r>
              <a:rPr lang="en-US" altLang="zh-TW" dirty="0" smtClean="0"/>
              <a:t>Adapter]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595" y="1295400"/>
            <a:ext cx="670560" cy="441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495621" y="622584"/>
            <a:ext cx="6858179" cy="5404899"/>
            <a:chOff x="4495621" y="622584"/>
            <a:chExt cx="6858179" cy="540489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621" y="622584"/>
              <a:ext cx="6858179" cy="540489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585447" y="2319618"/>
              <a:ext cx="1869141" cy="21515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200" dirty="0" smtClean="0">
                  <a:solidFill>
                    <a:srgbClr val="FF0000"/>
                  </a:solidFill>
                </a:rPr>
                <a:t>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9196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0926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8.</a:t>
            </a:r>
            <a:r>
              <a:rPr lang="zh-TW" altLang="en-US" dirty="0"/>
              <a:t>選</a:t>
            </a:r>
            <a:r>
              <a:rPr lang="en-US" altLang="zh-TW" dirty="0"/>
              <a:t>[</a:t>
            </a:r>
            <a:r>
              <a:rPr lang="en-US" altLang="zh-TW" dirty="0" smtClean="0"/>
              <a:t>Host-only]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664983" y="860863"/>
            <a:ext cx="6885394" cy="5361355"/>
            <a:chOff x="2653303" y="748322"/>
            <a:chExt cx="6885394" cy="536135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3303" y="748322"/>
              <a:ext cx="6885394" cy="536135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526741" y="3025588"/>
              <a:ext cx="2783541" cy="26221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483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選</a:t>
            </a:r>
            <a:r>
              <a:rPr lang="en-US" altLang="zh-TW" dirty="0"/>
              <a:t>[ok]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789331" y="1150382"/>
            <a:ext cx="6918052" cy="5475501"/>
            <a:chOff x="4789331" y="1150382"/>
            <a:chExt cx="6918052" cy="547550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9331" y="1150382"/>
              <a:ext cx="6918052" cy="534502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610622" y="3404382"/>
              <a:ext cx="2926080" cy="2110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144000" y="6133514"/>
              <a:ext cx="1097280" cy="49236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4800" dirty="0" smtClean="0">
                  <a:solidFill>
                    <a:srgbClr val="FF0000"/>
                  </a:solidFill>
                </a:rPr>
                <a:t>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1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[Next]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976898" y="219292"/>
            <a:ext cx="5847312" cy="6455827"/>
            <a:chOff x="4588278" y="219293"/>
            <a:chExt cx="5664432" cy="6227228"/>
          </a:xfrm>
        </p:grpSpPr>
        <p:grpSp>
          <p:nvGrpSpPr>
            <p:cNvPr id="5" name="群組 4"/>
            <p:cNvGrpSpPr/>
            <p:nvPr/>
          </p:nvGrpSpPr>
          <p:grpSpPr>
            <a:xfrm>
              <a:off x="4588278" y="219293"/>
              <a:ext cx="5664432" cy="6227228"/>
              <a:chOff x="4180529" y="1369831"/>
              <a:chExt cx="3815543" cy="4173719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80529" y="1369831"/>
                <a:ext cx="3815543" cy="4087693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6549390" y="5052060"/>
                <a:ext cx="765810" cy="49149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7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052060" y="3543300"/>
              <a:ext cx="3954780" cy="3543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49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返回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70139" y="365125"/>
            <a:ext cx="7372609" cy="6007540"/>
            <a:chOff x="4570139" y="365125"/>
            <a:chExt cx="7372609" cy="600754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139" y="365125"/>
              <a:ext cx="7372609" cy="600754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948246" y="4951828"/>
              <a:ext cx="1055077" cy="3094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4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85210" cy="3532505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出現</a:t>
            </a:r>
            <a:r>
              <a:rPr lang="en-US" altLang="zh-TW" dirty="0" smtClean="0"/>
              <a:t>[Easy Install Information]</a:t>
            </a:r>
            <a:r>
              <a:rPr lang="zh-TW" altLang="en-US" dirty="0" smtClean="0"/>
              <a:t>視窗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292584" y="206231"/>
            <a:ext cx="6061216" cy="6362555"/>
            <a:chOff x="5292584" y="206231"/>
            <a:chExt cx="6061216" cy="636255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2584" y="206231"/>
              <a:ext cx="6061216" cy="636255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440680" y="674370"/>
              <a:ext cx="2628900" cy="2400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8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5240" cy="46869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[Full name]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r>
              <a:rPr lang="zh-TW" altLang="en-US" dirty="0" smtClean="0"/>
              <a:t>；</a:t>
            </a:r>
            <a:r>
              <a:rPr lang="en-US" altLang="zh-TW" dirty="0" smtClean="0"/>
              <a:t>[User name]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/>
              <a:t>；</a:t>
            </a:r>
            <a:r>
              <a:rPr lang="en-US" altLang="zh-TW" dirty="0" smtClean="0"/>
              <a:t>[Password]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/>
              <a:t>；</a:t>
            </a:r>
            <a:r>
              <a:rPr lang="en-US" altLang="zh-TW" dirty="0" smtClean="0"/>
              <a:t>[confirm]</a:t>
            </a:r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本例皆為</a:t>
            </a:r>
            <a:r>
              <a:rPr lang="en-US" altLang="zh-TW" dirty="0" err="1" smtClean="0">
                <a:solidFill>
                  <a:srgbClr val="00B0F0"/>
                </a:solidFill>
              </a:rPr>
              <a:t>bigred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；選</a:t>
            </a:r>
            <a:r>
              <a:rPr lang="en-US" altLang="zh-TW" dirty="0" smtClean="0"/>
              <a:t>[Next]</a:t>
            </a:r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4847358" y="102235"/>
            <a:ext cx="6925542" cy="6607175"/>
            <a:chOff x="4169178" y="1387875"/>
            <a:chExt cx="3853644" cy="4196549"/>
          </a:xfrm>
        </p:grpSpPr>
        <p:grpSp>
          <p:nvGrpSpPr>
            <p:cNvPr id="8" name="群組 7"/>
            <p:cNvGrpSpPr/>
            <p:nvPr/>
          </p:nvGrpSpPr>
          <p:grpSpPr>
            <a:xfrm>
              <a:off x="4169178" y="1387875"/>
              <a:ext cx="3853644" cy="4082250"/>
              <a:chOff x="4169178" y="1387875"/>
              <a:chExt cx="3853644" cy="4082250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69178" y="1387875"/>
                <a:ext cx="3853644" cy="408225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4880610" y="2411730"/>
                <a:ext cx="1291590" cy="25146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8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960620" y="2777490"/>
                <a:ext cx="1474470" cy="20574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9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80610" y="3051810"/>
                <a:ext cx="880110" cy="1943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800" dirty="0" smtClean="0">
                    <a:solidFill>
                      <a:srgbClr val="FF0000"/>
                    </a:solidFill>
                  </a:rPr>
                  <a:t>10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960620" y="3268980"/>
                <a:ext cx="1040130" cy="36576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11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332220" y="5097779"/>
              <a:ext cx="1062990" cy="48664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12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2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330" y="147956"/>
            <a:ext cx="11361420" cy="1246504"/>
          </a:xfrm>
        </p:spPr>
        <p:txBody>
          <a:bodyPr anchor="t">
            <a:normAutofit/>
          </a:bodyPr>
          <a:lstStyle/>
          <a:p>
            <a:r>
              <a:rPr lang="en-US" altLang="zh-TW" sz="2800" dirty="0" smtClean="0"/>
              <a:t>8.</a:t>
            </a:r>
            <a:r>
              <a:rPr lang="zh-TW" altLang="en-US" sz="2800" dirty="0" smtClean="0"/>
              <a:t>可選</a:t>
            </a:r>
            <a:r>
              <a:rPr lang="en-US" altLang="zh-TW" sz="2800" dirty="0" smtClean="0"/>
              <a:t>[Browse]</a:t>
            </a:r>
            <a:r>
              <a:rPr lang="zh-TW" altLang="en-US" sz="2800" dirty="0" smtClean="0"/>
              <a:t>自訂虛擬機要存在哪個資料夾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本例存到</a:t>
            </a:r>
            <a:r>
              <a:rPr lang="en-US" altLang="zh-TW" sz="2800" dirty="0" smtClean="0"/>
              <a:t>D</a:t>
            </a:r>
            <a:r>
              <a:rPr lang="zh-TW" altLang="en-US" sz="2800" dirty="0" smtClean="0"/>
              <a:t>槽；資料夾為</a:t>
            </a:r>
            <a:r>
              <a:rPr lang="en-US" altLang="zh-TW" sz="2800" dirty="0"/>
              <a:t>D:\Program Files (x86)\</a:t>
            </a:r>
            <a:r>
              <a:rPr lang="en-US" altLang="zh-TW" sz="2800" dirty="0" smtClean="0"/>
              <a:t>us2004)</a:t>
            </a:r>
            <a:r>
              <a:rPr lang="zh-TW" altLang="en-US" sz="2800" dirty="0"/>
              <a:t>；虛擬機</a:t>
            </a:r>
            <a:r>
              <a:rPr lang="zh-TW" altLang="en-US" sz="2800" dirty="0" smtClean="0"/>
              <a:t>命名為何</a:t>
            </a:r>
            <a:r>
              <a:rPr lang="en-US" altLang="zh-TW" sz="2800" dirty="0" smtClean="0"/>
              <a:t>?(</a:t>
            </a:r>
            <a:r>
              <a:rPr lang="zh-TW" altLang="en-US" sz="2800" dirty="0"/>
              <a:t>本</a:t>
            </a:r>
            <a:r>
              <a:rPr lang="zh-TW" altLang="en-US" sz="2800" dirty="0" smtClean="0"/>
              <a:t>例為</a:t>
            </a:r>
            <a:r>
              <a:rPr lang="en-US" altLang="zh-TW" sz="2800" dirty="0"/>
              <a:t>us2004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若不設定；直接選</a:t>
            </a:r>
            <a:r>
              <a:rPr lang="en-US" altLang="zh-TW" sz="2800" dirty="0" smtClean="0"/>
              <a:t>[</a:t>
            </a:r>
            <a:r>
              <a:rPr lang="en-US" altLang="zh-TW" sz="2800" dirty="0"/>
              <a:t>Next]</a:t>
            </a:r>
            <a:r>
              <a:rPr lang="zh-TW" altLang="en-US" sz="2800" dirty="0" smtClean="0"/>
              <a:t>跳到下一步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609600" y="1448725"/>
            <a:ext cx="11304269" cy="5409275"/>
            <a:chOff x="609600" y="1218602"/>
            <a:chExt cx="11304269" cy="540927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218602"/>
              <a:ext cx="5082540" cy="540927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5062" y="1302181"/>
              <a:ext cx="5198807" cy="5215687"/>
            </a:xfrm>
            <a:prstGeom prst="rect">
              <a:avLst/>
            </a:prstGeom>
          </p:spPr>
        </p:pic>
        <p:sp>
          <p:nvSpPr>
            <p:cNvPr id="5" name="向右箭號 4"/>
            <p:cNvSpPr/>
            <p:nvPr/>
          </p:nvSpPr>
          <p:spPr>
            <a:xfrm>
              <a:off x="5452110" y="3200400"/>
              <a:ext cx="1154430" cy="6629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459-F7D8-4E7C-8DD0-D493B899D9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89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1357</Words>
  <Application>Microsoft Office PowerPoint</Application>
  <PresentationFormat>寬螢幕</PresentationFormat>
  <Paragraphs>179</Paragraphs>
  <Slides>60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5" baseType="lpstr">
      <vt:lpstr>新細明體</vt:lpstr>
      <vt:lpstr>Arial</vt:lpstr>
      <vt:lpstr>Calibri</vt:lpstr>
      <vt:lpstr>Calibri Light</vt:lpstr>
      <vt:lpstr>Office 佈景主題</vt:lpstr>
      <vt:lpstr>VMware Workstation 16 Player 安裝Ubuntu server 20.04 LTS </vt:lpstr>
      <vt:lpstr>1.執行[VMware Workstation 16 Player ]1，選[create a new Virtyal Machine]2</vt:lpstr>
      <vt:lpstr>2.選[Installer disc image file(iso)]3</vt:lpstr>
      <vt:lpstr>3.選[Browse]4</vt:lpstr>
      <vt:lpstr>4.挑選所下載的ISO檔(本例ubuntu-20.04.1-live-server-amd64.iso)5 ， 選[開啟]6</vt:lpstr>
      <vt:lpstr>5.選[Next]7</vt:lpstr>
      <vt:lpstr>6.出現[Easy Install Information]視窗</vt:lpstr>
      <vt:lpstr>7.輸入[Full name]8；[User name]9；[Password]10；[confirm]11(本例皆為bigred)；選[Next]12</vt:lpstr>
      <vt:lpstr>8.可選[Browse]自訂虛擬機要存在哪個資料夾(本例存到D槽；資料夾為D:\Program Files (x86)\us2004)；虛擬機命名為何?(本例為us2004)若不設定；直接選[Next]跳到下一步</vt:lpstr>
      <vt:lpstr>9.輸入虛擬機名稱(本例us2004)13，切換儲存資料夾(也可省略,維持原設定，在C槽)14，選[Next]15</vt:lpstr>
      <vt:lpstr>10.出現[Specify Disk Capacity]視窗，讓您設定磁碟大小(大小是由你要處理什麼資料來決定，不是根據實體硬碟來決定}</vt:lpstr>
      <vt:lpstr>11.設定磁碟大小(本例設60GB)16，選[Store virtual disk as a single file]17，選[Next]18</vt:lpstr>
      <vt:lpstr>12.顯示虛擬機設定狀況，選[Finish]18</vt:lpstr>
      <vt:lpstr>開始安裝Ubuntu Server 20.04 ISO檔</vt:lpstr>
      <vt:lpstr>1.選[English]， 按[Enter]鍵</vt:lpstr>
      <vt:lpstr>2.選[continue without updating](可用上、下鍵挑選項；或按Tab鍵切換)</vt:lpstr>
      <vt:lpstr>3.選[Done]，按[Enter]鍵</vt:lpstr>
      <vt:lpstr>4.出現[Network connections]視窗，按Tab鍵</vt:lpstr>
      <vt:lpstr>5.跳到[Help]，按Tab鍵</vt:lpstr>
      <vt:lpstr>6.按Tab鍵，跳到[ens33]</vt:lpstr>
      <vt:lpstr>7.按[空格鍵]出現選單，按上、下鍵挑選選項</vt:lpstr>
      <vt:lpstr>8.移到[Edit IPv4]選項，按[空格鍵]</vt:lpstr>
      <vt:lpstr>9.出現[Edit ens33 IPv4 configuration]視窗，按[空格鍵]出現選單</vt:lpstr>
      <vt:lpstr>10按上、下鍵挑選選項，選 [Automatic (DHCP)]選項，按[Enter]鍵確定</vt:lpstr>
      <vt:lpstr>11.按Tab鍵，到[Save]，按[Enter]鍵</vt:lpstr>
      <vt:lpstr>12.設定好返回[Network connections]視窗，按Tab鍵</vt:lpstr>
      <vt:lpstr>13.跳到[Create bond]，再按Tab鍵</vt:lpstr>
      <vt:lpstr>14.跳到[Done] ，按[Enter]鍵</vt:lpstr>
      <vt:lpstr>15.不用設定Proxy address(統一透過一台電腦上網)，在[Done]選項按[Enter]鍵</vt:lpstr>
      <vt:lpstr>16.不變更Mirror address(套件下載位址)， 在[Done]選項按[Enter]鍵</vt:lpstr>
      <vt:lpstr>17.出現[Guided storage configuration]視窗； LVM可變成延伸硬碟；能 動態擴充HD的機制與功能(會是同一編號) ，LUKS （Linux Unified Key Setup）是 Linux 硬碟加密的標準，加密必定耗用 CPU 資源，所以不設定(沒X)</vt:lpstr>
      <vt:lpstr>18.設定[use an entire disk]與[LVM]後，按Tab鍵到[Done]，按[Enter]鍵</vt:lpstr>
      <vt:lpstr>19.出現[Storage configuration]視窗，到[Done]，按[Enter]鍵</vt:lpstr>
      <vt:lpstr>20.出現確認視窗，告知會執行Format動作資料會被清除</vt:lpstr>
      <vt:lpstr>21.按向下鍵到[Continue]，按[Enter]鍵</vt:lpstr>
      <vt:lpstr>22. 出現[profile setup]視窗</vt:lpstr>
      <vt:lpstr>23.輸入內容後，按Tab 鍵；跳下一欄繼續輸入(本例[your name]、[Pick a username]、 [Choose a password]、[Confirm your password] 皆設為bigred， your server's name(電腦名稱)設為us2004)</vt:lpstr>
      <vt:lpstr>24.按[Tab ]鍵到[Done]，按[Enter]鍵</vt:lpstr>
      <vt:lpstr>25.出現[SSH Setup]視窗</vt:lpstr>
      <vt:lpstr>26.按[空格鍵]設定[Install OpenSSH Server](讓其出現X)</vt:lpstr>
      <vt:lpstr>27.按Tab鍵兩次,，跳到[Done]按[Enter]鍵</vt:lpstr>
      <vt:lpstr>28.出現[Featured Server Snaps]視窗，按[空格鍵]設定(本例都不設定)</vt:lpstr>
      <vt:lpstr>29.按Tab鍵跳到[Done]，按[Enter]鍵</vt:lpstr>
      <vt:lpstr>30.開始安裝</vt:lpstr>
      <vt:lpstr>31.安裝完成，移到[Reboot]，按[Enter]鍵   </vt:lpstr>
      <vt:lpstr>32.重新啟動</vt:lpstr>
      <vt:lpstr>33.啟動完成， 按[Enter]鍵</vt:lpstr>
      <vt:lpstr>34.輸入帳號 bigred，password密碼(本例bigred)</vt:lpstr>
      <vt:lpstr>輸入 sudo poweroff， 選[OK]</vt:lpstr>
      <vt:lpstr>[Edit virtual machine setting]</vt:lpstr>
      <vt:lpstr>1.選虛擬機名稱(本例us2004)1</vt:lpstr>
      <vt:lpstr>2.選[Edit virtual machine setting]2</vt:lpstr>
      <vt:lpstr>3.本例記憶體目前為4G，選[藍色調棒]3上移到8G</vt:lpstr>
      <vt:lpstr>4.選[Processors]4</vt:lpstr>
      <vt:lpstr>5. 目前為2；選[Number of processor cores]右方文字方塊5</vt:lpstr>
      <vt:lpstr>6.出現反白</vt:lpstr>
      <vt:lpstr>7.輸入數字(本例4核)6，選[Network Adapter]7</vt:lpstr>
      <vt:lpstr>8.選[Host-only]8</vt:lpstr>
      <vt:lpstr>9.選[ok]9</vt:lpstr>
      <vt:lpstr>10.返回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Workstation 16 Player 安裝Ubuntu server 20.04 LTS</dc:title>
  <dc:creator>yangcc</dc:creator>
  <cp:lastModifiedBy>yangcc</cp:lastModifiedBy>
  <cp:revision>145</cp:revision>
  <dcterms:created xsi:type="dcterms:W3CDTF">2020-10-02T21:07:56Z</dcterms:created>
  <dcterms:modified xsi:type="dcterms:W3CDTF">2020-10-11T10:04:24Z</dcterms:modified>
</cp:coreProperties>
</file>