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85" r:id="rId2"/>
    <p:sldId id="256" r:id="rId3"/>
    <p:sldId id="273" r:id="rId4"/>
    <p:sldId id="277" r:id="rId5"/>
    <p:sldId id="269" r:id="rId6"/>
    <p:sldId id="274" r:id="rId7"/>
    <p:sldId id="270" r:id="rId8"/>
    <p:sldId id="280" r:id="rId9"/>
    <p:sldId id="279" r:id="rId10"/>
    <p:sldId id="275" r:id="rId11"/>
    <p:sldId id="271" r:id="rId12"/>
    <p:sldId id="282" r:id="rId13"/>
    <p:sldId id="283" r:id="rId14"/>
    <p:sldId id="272" r:id="rId15"/>
    <p:sldId id="262" r:id="rId16"/>
    <p:sldId id="261" r:id="rId17"/>
    <p:sldId id="265" r:id="rId18"/>
    <p:sldId id="278" r:id="rId19"/>
    <p:sldId id="281" r:id="rId20"/>
    <p:sldId id="284" r:id="rId21"/>
    <p:sldId id="286" r:id="rId22"/>
    <p:sldId id="259" r:id="rId23"/>
    <p:sldId id="260" r:id="rId24"/>
    <p:sldId id="287" r:id="rId25"/>
    <p:sldId id="288" r:id="rId26"/>
    <p:sldId id="266" r:id="rId27"/>
    <p:sldId id="267" r:id="rId28"/>
    <p:sldId id="268" r:id="rId29"/>
    <p:sldId id="289" r:id="rId30"/>
    <p:sldId id="290" r:id="rId31"/>
    <p:sldId id="291" r:id="rId32"/>
    <p:sldId id="292" r:id="rId33"/>
    <p:sldId id="263" r:id="rId34"/>
    <p:sldId id="257" r:id="rId35"/>
    <p:sldId id="293" r:id="rId36"/>
    <p:sldId id="294" r:id="rId37"/>
    <p:sldId id="258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5" r:id="rId64"/>
    <p:sldId id="321" r:id="rId65"/>
    <p:sldId id="322" r:id="rId66"/>
    <p:sldId id="323" r:id="rId67"/>
    <p:sldId id="324" r:id="rId6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CA4"/>
    <a:srgbClr val="AC0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13" autoAdjust="0"/>
  </p:normalViewPr>
  <p:slideViewPr>
    <p:cSldViewPr snapToGrid="0">
      <p:cViewPr varScale="1">
        <p:scale>
          <a:sx n="48" d="100"/>
          <a:sy n="48" d="100"/>
        </p:scale>
        <p:origin x="90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6B615-7989-493A-A28F-E977B339BD50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4764B-FDAC-4303-B8B4-3B2FE85F7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87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Putty  host only</a:t>
            </a:r>
            <a:r>
              <a:rPr lang="zh-TW" altLang="en-US" dirty="0" smtClean="0"/>
              <a:t>可進入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4764B-FDAC-4303-B8B4-3B2FE85F7B6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10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原本就已經在其</a:t>
            </a:r>
            <a:r>
              <a:rPr lang="en-US" altLang="zh-TW" dirty="0" smtClean="0"/>
              <a:t>Google Chrome</a:t>
            </a:r>
            <a:r>
              <a:rPr lang="zh-TW" altLang="en-US" dirty="0" smtClean="0"/>
              <a:t>瀏覽器內建了</a:t>
            </a:r>
          </a:p>
          <a:p>
            <a:r>
              <a:rPr lang="zh-TW" altLang="en-US" dirty="0" smtClean="0"/>
              <a:t>「</a:t>
            </a:r>
            <a:r>
              <a:rPr lang="en-US" altLang="zh-TW" dirty="0" smtClean="0"/>
              <a:t>DNS</a:t>
            </a:r>
            <a:r>
              <a:rPr lang="zh-TW" altLang="en-US" dirty="0" smtClean="0"/>
              <a:t>預先擷取」功能來加快瀏覽器開啟網頁的反應速度，</a:t>
            </a:r>
            <a:endParaRPr lang="en-US" altLang="zh-TW" dirty="0" smtClean="0"/>
          </a:p>
          <a:p>
            <a:r>
              <a:rPr lang="zh-TW" altLang="en-US" dirty="0" smtClean="0"/>
              <a:t>現在又更進一步提供了公用的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</a:t>
            </a:r>
          </a:p>
          <a:p>
            <a:r>
              <a:rPr lang="zh-TW" altLang="en-US" dirty="0" smtClean="0"/>
              <a:t>主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IP(ipv4)</a:t>
            </a:r>
            <a:r>
              <a:rPr lang="zh-TW" altLang="en-US" dirty="0" smtClean="0"/>
              <a:t>：  </a:t>
            </a:r>
            <a:r>
              <a:rPr lang="en-US" altLang="zh-TW" dirty="0" smtClean="0"/>
              <a:t>8.8.8.8</a:t>
            </a:r>
          </a:p>
          <a:p>
            <a:r>
              <a:rPr lang="zh-TW" altLang="en-US" dirty="0" smtClean="0"/>
              <a:t>次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IP(ipv4)</a:t>
            </a:r>
            <a:r>
              <a:rPr lang="zh-TW" altLang="en-US" dirty="0" smtClean="0"/>
              <a:t>：  </a:t>
            </a:r>
            <a:r>
              <a:rPr lang="en-US" altLang="zh-TW" dirty="0" smtClean="0"/>
              <a:t>8.8.4.4</a:t>
            </a:r>
          </a:p>
          <a:p>
            <a:r>
              <a:rPr lang="zh-TW" altLang="en-US" dirty="0" smtClean="0"/>
              <a:t>主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IP(ipv6)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2001:4860:4860::8888</a:t>
            </a:r>
          </a:p>
          <a:p>
            <a:r>
              <a:rPr lang="zh-TW" altLang="en-US" dirty="0" smtClean="0"/>
              <a:t>次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IP(ipv6)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2001:4860:4860::8844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所謂的</a:t>
            </a:r>
            <a:r>
              <a:rPr lang="en-US" altLang="zh-TW" dirty="0" smtClean="0"/>
              <a:t>DNS</a:t>
            </a:r>
            <a:r>
              <a:rPr lang="zh-TW" altLang="en-US" dirty="0" smtClean="0"/>
              <a:t>服務就是當我們在網址列輸入「</a:t>
            </a:r>
            <a:r>
              <a:rPr lang="en-US" altLang="zh-TW" dirty="0" smtClean="0"/>
              <a:t>http://www.google.com</a:t>
            </a:r>
            <a:r>
              <a:rPr lang="zh-TW" altLang="en-US" dirty="0" smtClean="0"/>
              <a:t>」網址</a:t>
            </a:r>
            <a:endParaRPr lang="en-US" altLang="zh-TW" dirty="0" smtClean="0"/>
          </a:p>
          <a:p>
            <a:r>
              <a:rPr lang="zh-TW" altLang="en-US" dirty="0" smtClean="0"/>
              <a:t>（一個較好記的名稱）的時候，</a:t>
            </a:r>
            <a:endParaRPr lang="en-US" altLang="zh-TW" dirty="0" smtClean="0"/>
          </a:p>
          <a:p>
            <a:r>
              <a:rPr lang="zh-TW" altLang="en-US" dirty="0" smtClean="0"/>
              <a:t>電腦會透過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伺服器的解析服務，</a:t>
            </a:r>
            <a:endParaRPr lang="en-US" altLang="zh-TW" dirty="0" smtClean="0"/>
          </a:p>
          <a:p>
            <a:r>
              <a:rPr lang="zh-TW" altLang="en-US" dirty="0" smtClean="0"/>
              <a:t>得知該網址所要前往的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位址（一串較難記憶的數字）</a:t>
            </a:r>
            <a:endParaRPr lang="en-US" altLang="zh-TW" dirty="0" smtClean="0"/>
          </a:p>
          <a:p>
            <a:r>
              <a:rPr lang="zh-TW" altLang="en-US" dirty="0" smtClean="0"/>
              <a:t>而找到網站伺服器、取得並顯示網頁資料。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4764B-FDAC-4303-B8B4-3B2FE85F7B6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9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USB 4GB+</a:t>
            </a:r>
          </a:p>
          <a:p>
            <a:r>
              <a:rPr lang="en-US" altLang="zh-TW" dirty="0" smtClean="0"/>
              <a:t>dual core 2GHz CPU &amp;2GB RAM</a:t>
            </a:r>
          </a:p>
          <a:p>
            <a:r>
              <a:rPr lang="en-US" altLang="zh-TW" dirty="0" smtClean="0"/>
              <a:t>Ubuntu 20.04 LTS (Focal Fossa)</a:t>
            </a:r>
          </a:p>
          <a:p>
            <a:r>
              <a:rPr lang="en-US" altLang="zh-TW" dirty="0" smtClean="0"/>
              <a:t>support until April 2025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https://www.youtube.com/watch?v=UBCE-ZH_xLA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75746-BC1F-4002-8774-257F9C925D6D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55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75746-BC1F-4002-8774-257F9C925D6D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29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75746-BC1F-4002-8774-257F9C925D6D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6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75746-BC1F-4002-8774-257F9C925D6D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2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1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41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5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00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6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2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47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2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CFAD-559F-4160-A419-F0B4845FEAC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BB17C-1D03-491F-B9B9-6038539F1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5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40.xml"/><Relationship Id="rId18" Type="http://schemas.openxmlformats.org/officeDocument/2006/relationships/slide" Target="slide63.xml"/><Relationship Id="rId3" Type="http://schemas.openxmlformats.org/officeDocument/2006/relationships/slide" Target="slide6.xml"/><Relationship Id="rId7" Type="http://schemas.openxmlformats.org/officeDocument/2006/relationships/slide" Target="slide19.xml"/><Relationship Id="rId12" Type="http://schemas.openxmlformats.org/officeDocument/2006/relationships/slide" Target="slide37.xml"/><Relationship Id="rId17" Type="http://schemas.openxmlformats.org/officeDocument/2006/relationships/slide" Target="slide59.xml"/><Relationship Id="rId2" Type="http://schemas.openxmlformats.org/officeDocument/2006/relationships/slide" Target="slide3.xml"/><Relationship Id="rId16" Type="http://schemas.openxmlformats.org/officeDocument/2006/relationships/slide" Target="slide5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4.xml"/><Relationship Id="rId11" Type="http://schemas.openxmlformats.org/officeDocument/2006/relationships/slide" Target="slide33.xml"/><Relationship Id="rId5" Type="http://schemas.openxmlformats.org/officeDocument/2006/relationships/slide" Target="slide12.xml"/><Relationship Id="rId15" Type="http://schemas.openxmlformats.org/officeDocument/2006/relationships/slide" Target="slide52.xml"/><Relationship Id="rId10" Type="http://schemas.openxmlformats.org/officeDocument/2006/relationships/slide" Target="slide28.xml"/><Relationship Id="rId4" Type="http://schemas.openxmlformats.org/officeDocument/2006/relationships/slide" Target="slide10.xml"/><Relationship Id="rId9" Type="http://schemas.openxmlformats.org/officeDocument/2006/relationships/slide" Target="slide26.xml"/><Relationship Id="rId14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/>
          <a:lstStyle/>
          <a:p>
            <a:pPr algn="ctr"/>
            <a:r>
              <a:rPr lang="zh-TW" altLang="en-US" dirty="0" smtClean="0"/>
              <a:t>探索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93159" y="1251094"/>
            <a:ext cx="5792056" cy="4925869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Host Only </a:t>
            </a:r>
          </a:p>
          <a:p>
            <a:pPr marL="0" indent="0">
              <a:buNone/>
            </a:pPr>
            <a:r>
              <a:rPr lang="zh-TW" altLang="en-US" sz="3600" dirty="0" smtClean="0"/>
              <a:t>網卡名稱為何</a:t>
            </a:r>
            <a:r>
              <a:rPr lang="en-US" altLang="zh-TW" sz="3600" dirty="0" smtClean="0"/>
              <a:t>?</a:t>
            </a:r>
          </a:p>
          <a:p>
            <a:pPr marL="0" indent="0">
              <a:buNone/>
            </a:pPr>
            <a:r>
              <a:rPr lang="en-US" altLang="zh-TW" sz="3600" dirty="0" smtClean="0"/>
              <a:t>IP</a:t>
            </a:r>
            <a:r>
              <a:rPr lang="zh-TW" altLang="en-US" sz="3600" dirty="0" smtClean="0"/>
              <a:t>為何</a:t>
            </a:r>
            <a:r>
              <a:rPr lang="en-US" altLang="zh-TW" sz="3600" dirty="0" smtClean="0"/>
              <a:t>?</a:t>
            </a:r>
          </a:p>
          <a:p>
            <a:pPr marL="0" indent="0">
              <a:buNone/>
            </a:pPr>
            <a:r>
              <a:rPr lang="zh-TW" altLang="en-US" sz="3600" dirty="0"/>
              <a:t>是否能連到外</a:t>
            </a:r>
            <a:r>
              <a:rPr lang="zh-TW" altLang="en-US" sz="3600" dirty="0" smtClean="0"/>
              <a:t>網</a:t>
            </a:r>
            <a:r>
              <a:rPr lang="en-US" altLang="zh-TW" sz="3600" dirty="0" smtClean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NAT</a:t>
            </a:r>
          </a:p>
          <a:p>
            <a:pPr marL="0" indent="0">
              <a:buNone/>
            </a:pPr>
            <a:r>
              <a:rPr lang="zh-TW" altLang="en-US" sz="3600" dirty="0"/>
              <a:t>網卡名稱為何</a:t>
            </a:r>
            <a:r>
              <a:rPr lang="en-US" altLang="zh-TW" sz="3600" dirty="0"/>
              <a:t>?</a:t>
            </a:r>
          </a:p>
          <a:p>
            <a:pPr marL="0" indent="0">
              <a:buNone/>
            </a:pPr>
            <a:r>
              <a:rPr lang="en-US" altLang="zh-TW" sz="3600" dirty="0"/>
              <a:t>IP</a:t>
            </a:r>
            <a:r>
              <a:rPr lang="zh-TW" altLang="en-US" sz="3600" dirty="0"/>
              <a:t>為何</a:t>
            </a:r>
            <a:r>
              <a:rPr lang="en-US" altLang="zh-TW" sz="3600" dirty="0"/>
              <a:t>?</a:t>
            </a:r>
          </a:p>
          <a:p>
            <a:pPr marL="0" indent="0">
              <a:buNone/>
            </a:pPr>
            <a:r>
              <a:rPr lang="zh-TW" altLang="en-US" sz="3600" dirty="0"/>
              <a:t>是否能連到外網</a:t>
            </a:r>
            <a:r>
              <a:rPr lang="en-US" altLang="zh-TW" sz="3600" dirty="0"/>
              <a:t>?</a:t>
            </a: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zh-TW" altLang="en-US" sz="36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357134" y="1538359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Bridge</a:t>
            </a:r>
            <a:r>
              <a:rPr lang="en-US" altLang="zh-TW" sz="3600" dirty="0" smtClean="0"/>
              <a:t> </a:t>
            </a:r>
          </a:p>
          <a:p>
            <a:pPr marL="0" indent="0">
              <a:buNone/>
            </a:pPr>
            <a:r>
              <a:rPr lang="en-US" altLang="zh-TW" sz="3600" dirty="0"/>
              <a:t>IP</a:t>
            </a:r>
            <a:r>
              <a:rPr lang="zh-TW" altLang="en-US" sz="3600" dirty="0"/>
              <a:t>為何</a:t>
            </a:r>
            <a:r>
              <a:rPr lang="en-US" altLang="zh-TW" sz="3600" dirty="0"/>
              <a:t>?</a:t>
            </a:r>
          </a:p>
          <a:p>
            <a:pPr marL="0" indent="0">
              <a:buNone/>
            </a:pPr>
            <a:r>
              <a:rPr lang="zh-TW" altLang="en-US" sz="3600" dirty="0"/>
              <a:t>是否能連到外網</a:t>
            </a:r>
            <a:r>
              <a:rPr lang="en-US" altLang="zh-TW" sz="3600" dirty="0"/>
              <a:t>?</a:t>
            </a:r>
          </a:p>
          <a:p>
            <a:pPr marL="0" indent="0">
              <a:buNone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732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TW" dirty="0">
                <a:solidFill>
                  <a:srgbClr val="00B0F0"/>
                </a:solidFill>
              </a:rPr>
              <a:t>ping -c 3 8.8.8.8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查看是否</a:t>
            </a:r>
            <a:r>
              <a:rPr lang="zh-TW" altLang="en-US" dirty="0" smtClean="0"/>
              <a:t>能連到外網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70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ping -c 3 </a:t>
            </a:r>
            <a:r>
              <a:rPr lang="en-US" altLang="zh-TW" dirty="0" smtClean="0"/>
              <a:t>8.8.8.8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查看是否能上網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bigred@us2004</a:t>
            </a:r>
            <a:r>
              <a:rPr lang="en-US" altLang="zh-TW" dirty="0">
                <a:solidFill>
                  <a:srgbClr val="FFC000"/>
                </a:solidFill>
              </a:rPr>
              <a:t>:~$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ping -c 3 8.8.8.8</a:t>
            </a:r>
          </a:p>
          <a:p>
            <a:pPr marL="0" indent="0">
              <a:buNone/>
            </a:pPr>
            <a:r>
              <a:rPr lang="en-US" altLang="zh-TW" dirty="0"/>
              <a:t>ping: connect: Network is unreachable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bigred@us2004</a:t>
            </a:r>
            <a:r>
              <a:rPr lang="en-US" altLang="zh-TW" dirty="0">
                <a:solidFill>
                  <a:srgbClr val="FFC000"/>
                </a:solidFill>
              </a:rPr>
              <a:t>:~$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25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/>
              <a:t>退出</a:t>
            </a:r>
            <a:r>
              <a:rPr lang="en-US" altLang="zh-TW" dirty="0"/>
              <a:t>VM workstation </a:t>
            </a:r>
            <a:r>
              <a:rPr lang="en-US" altLang="zh-TW" dirty="0" smtClean="0"/>
              <a:t>player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0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51460"/>
            <a:ext cx="10515600" cy="61657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[player]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[Exit]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/>
              <a:t>，</a:t>
            </a:r>
            <a:r>
              <a:rPr lang="zh-TW" altLang="en-US" dirty="0"/>
              <a:t>選</a:t>
            </a:r>
            <a:r>
              <a:rPr lang="en-US" altLang="zh-TW" dirty="0" smtClean="0"/>
              <a:t>[power off]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40030" y="1125533"/>
            <a:ext cx="11830050" cy="5469577"/>
            <a:chOff x="240030" y="1125533"/>
            <a:chExt cx="11830050" cy="5469577"/>
          </a:xfrm>
        </p:grpSpPr>
        <p:grpSp>
          <p:nvGrpSpPr>
            <p:cNvPr id="9" name="群組 8"/>
            <p:cNvGrpSpPr/>
            <p:nvPr/>
          </p:nvGrpSpPr>
          <p:grpSpPr>
            <a:xfrm>
              <a:off x="240030" y="1125533"/>
              <a:ext cx="5852160" cy="5469577"/>
              <a:chOff x="651510" y="1891343"/>
              <a:chExt cx="4557419" cy="3761113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891343"/>
                <a:ext cx="4370729" cy="3761113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651510" y="2103120"/>
                <a:ext cx="834390" cy="28575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74370" y="3877491"/>
                <a:ext cx="788670" cy="363039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6825773" y="1233846"/>
              <a:ext cx="5244307" cy="5212674"/>
              <a:chOff x="6985793" y="1999656"/>
              <a:chExt cx="4348957" cy="3755670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5793" y="1999656"/>
                <a:ext cx="4348957" cy="3755670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9041130" y="4331970"/>
                <a:ext cx="914400" cy="40005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3200" dirty="0" smtClean="0">
                    <a:solidFill>
                      <a:srgbClr val="FF0000"/>
                    </a:solidFill>
                  </a:rPr>
                  <a:t>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向右箭號 11"/>
            <p:cNvSpPr/>
            <p:nvPr/>
          </p:nvSpPr>
          <p:spPr>
            <a:xfrm>
              <a:off x="5806440" y="3589020"/>
              <a:ext cx="1428750" cy="952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8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TW" dirty="0"/>
              <a:t>network Adapter </a:t>
            </a:r>
            <a:r>
              <a:rPr lang="en-US" altLang="zh-TW" dirty="0">
                <a:solidFill>
                  <a:srgbClr val="FF0000"/>
                </a:solidFill>
              </a:rPr>
              <a:t>Host only</a:t>
            </a:r>
            <a:r>
              <a:rPr lang="zh-TW" altLang="en-US" dirty="0"/>
              <a:t>改成</a:t>
            </a:r>
            <a:r>
              <a:rPr lang="en-US" altLang="zh-TW" dirty="0">
                <a:solidFill>
                  <a:srgbClr val="FF0000"/>
                </a:solidFill>
              </a:rPr>
              <a:t>NAT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70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5240" cy="5201285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1. 1.</a:t>
            </a:r>
            <a:r>
              <a:rPr lang="zh-TW" altLang="en-US" dirty="0"/>
              <a:t>選虛擬機</a:t>
            </a:r>
            <a:r>
              <a:rPr lang="en-US" altLang="zh-TW" dirty="0"/>
              <a:t>[</a:t>
            </a:r>
            <a:r>
              <a:rPr lang="zh-TW" altLang="en-US" dirty="0"/>
              <a:t>本例</a:t>
            </a:r>
            <a:r>
              <a:rPr lang="en-US" altLang="zh-TW" dirty="0"/>
              <a:t>us2004]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/>
              <a:t>，選</a:t>
            </a:r>
            <a:r>
              <a:rPr lang="en-US" altLang="zh-TW" dirty="0" smtClean="0"/>
              <a:t>[Edit Virtual Machine settings]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5204848" y="365125"/>
            <a:ext cx="6602342" cy="6195695"/>
            <a:chOff x="3099629" y="908295"/>
            <a:chExt cx="5992742" cy="5339583"/>
          </a:xfrm>
        </p:grpSpPr>
        <p:grpSp>
          <p:nvGrpSpPr>
            <p:cNvPr id="5" name="群組 4"/>
            <p:cNvGrpSpPr/>
            <p:nvPr/>
          </p:nvGrpSpPr>
          <p:grpSpPr>
            <a:xfrm>
              <a:off x="3099629" y="908295"/>
              <a:ext cx="5992742" cy="5339583"/>
              <a:chOff x="3099629" y="908295"/>
              <a:chExt cx="5992742" cy="5339583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9629" y="908295"/>
                <a:ext cx="5992742" cy="5339583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5764696" y="5784574"/>
                <a:ext cx="2454965" cy="30811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299791" y="1898374"/>
              <a:ext cx="1143000" cy="37768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13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90850" cy="1325563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[Network Adapter]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834890" y="365125"/>
            <a:ext cx="7063739" cy="6344285"/>
            <a:chOff x="4732021" y="809282"/>
            <a:chExt cx="7048045" cy="539945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913" y="809282"/>
              <a:ext cx="6956153" cy="539945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732021" y="2503170"/>
              <a:ext cx="2205990" cy="2514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35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330" y="365125"/>
            <a:ext cx="3931920" cy="3761105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選</a:t>
            </a:r>
            <a:r>
              <a:rPr lang="en-US" altLang="zh-TW" b="1" dirty="0" smtClean="0"/>
              <a:t>NAT(</a:t>
            </a:r>
            <a:r>
              <a:rPr lang="zh-TW" altLang="en-US" dirty="0" smtClean="0"/>
              <a:t>目前</a:t>
            </a:r>
            <a:r>
              <a:rPr lang="en-US" altLang="zh-TW" dirty="0" smtClean="0"/>
              <a:t>Host </a:t>
            </a:r>
            <a:r>
              <a:rPr lang="en-US" altLang="zh-TW" dirty="0"/>
              <a:t>only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NAT)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[Ok]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403090" y="365125"/>
            <a:ext cx="6950710" cy="5394013"/>
            <a:chOff x="2620645" y="740158"/>
            <a:chExt cx="6950710" cy="539401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0645" y="740158"/>
              <a:ext cx="6950710" cy="537768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407025" y="2773017"/>
              <a:ext cx="447123" cy="2994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305261" y="5854148"/>
              <a:ext cx="815009" cy="28002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20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479425"/>
            <a:ext cx="4671060" cy="3875405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/>
              <a:t>選虛擬機</a:t>
            </a:r>
            <a:r>
              <a:rPr lang="en-US" altLang="zh-TW" dirty="0"/>
              <a:t>[</a:t>
            </a:r>
            <a:r>
              <a:rPr lang="zh-TW" altLang="en-US" dirty="0"/>
              <a:t>本例</a:t>
            </a:r>
            <a:r>
              <a:rPr lang="en-US" altLang="zh-TW" dirty="0" smtClean="0"/>
              <a:t>us2004]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，</a:t>
            </a:r>
            <a:r>
              <a:rPr lang="zh-TW" altLang="en-US" dirty="0"/>
              <a:t>選</a:t>
            </a:r>
            <a:r>
              <a:rPr lang="en-US" altLang="zh-TW" dirty="0"/>
              <a:t>[Play Virtual Machine]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983480" y="171450"/>
            <a:ext cx="6983730" cy="6263639"/>
            <a:chOff x="3099629" y="908295"/>
            <a:chExt cx="5992742" cy="5339583"/>
          </a:xfrm>
        </p:grpSpPr>
        <p:grpSp>
          <p:nvGrpSpPr>
            <p:cNvPr id="5" name="群組 4"/>
            <p:cNvGrpSpPr/>
            <p:nvPr/>
          </p:nvGrpSpPr>
          <p:grpSpPr>
            <a:xfrm>
              <a:off x="3099629" y="908295"/>
              <a:ext cx="5992742" cy="5339583"/>
              <a:chOff x="3099629" y="908295"/>
              <a:chExt cx="5992742" cy="5339583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9629" y="908295"/>
                <a:ext cx="5992742" cy="5339583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5814392" y="5416826"/>
                <a:ext cx="2216426" cy="33793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6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299791" y="1898374"/>
              <a:ext cx="1143000" cy="37768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61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0440" y="783909"/>
            <a:ext cx="10515600" cy="1204912"/>
          </a:xfrm>
        </p:spPr>
        <p:txBody>
          <a:bodyPr anchor="t"/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Vmware</a:t>
            </a:r>
            <a:r>
              <a:rPr lang="en-US" altLang="zh-TW" dirty="0"/>
              <a:t> workstation </a:t>
            </a:r>
            <a:r>
              <a:rPr lang="en-US" altLang="zh-TW" dirty="0" smtClean="0"/>
              <a:t>player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11480" y="2846071"/>
            <a:ext cx="10935970" cy="3543300"/>
          </a:xfrm>
        </p:spPr>
        <p:txBody>
          <a:bodyPr>
            <a:normAutofit/>
          </a:bodyPr>
          <a:lstStyle/>
          <a:p>
            <a:r>
              <a:rPr lang="en-US" altLang="zh-TW" sz="3600" b="1" dirty="0" err="1"/>
              <a:t>Ctrl+G</a:t>
            </a:r>
            <a:r>
              <a:rPr lang="en-US" altLang="zh-TW" sz="3600" b="1" dirty="0"/>
              <a:t> </a:t>
            </a:r>
            <a:r>
              <a:rPr lang="zh-TW" altLang="en-US" sz="3600" b="1" dirty="0"/>
              <a:t>切到</a:t>
            </a:r>
            <a:r>
              <a:rPr lang="en-US" altLang="zh-TW" sz="3600" b="1" dirty="0" err="1"/>
              <a:t>VMare</a:t>
            </a:r>
            <a:endParaRPr lang="en-US" altLang="zh-TW" sz="3600" b="1" dirty="0"/>
          </a:p>
          <a:p>
            <a:r>
              <a:rPr lang="en-US" altLang="zh-TW" sz="3600" b="1" dirty="0" err="1"/>
              <a:t>Ctrl+Alt</a:t>
            </a:r>
            <a:r>
              <a:rPr lang="en-US" altLang="zh-TW" sz="3600" b="1" dirty="0"/>
              <a:t> </a:t>
            </a:r>
            <a:r>
              <a:rPr lang="zh-TW" altLang="en-US" sz="3600" b="1" dirty="0"/>
              <a:t>切到</a:t>
            </a:r>
            <a:r>
              <a:rPr lang="en-US" altLang="zh-TW" sz="3600" b="1" dirty="0"/>
              <a:t>windows</a:t>
            </a:r>
            <a:endParaRPr lang="zh-TW" altLang="en-US" sz="3600" b="1" dirty="0"/>
          </a:p>
          <a:p>
            <a:endParaRPr lang="en-US" altLang="zh-TW" sz="3600" dirty="0" smtClean="0">
              <a:solidFill>
                <a:schemeClr val="tx1"/>
              </a:solidFill>
            </a:endParaRPr>
          </a:p>
          <a:p>
            <a:r>
              <a:rPr lang="zh-TW" altLang="en-US" sz="3600" dirty="0" smtClean="0">
                <a:solidFill>
                  <a:schemeClr val="tx1"/>
                </a:solidFill>
              </a:rPr>
              <a:t>目前 為 </a:t>
            </a:r>
            <a:r>
              <a:rPr lang="en-US" altLang="zh-TW" sz="3600" dirty="0" smtClean="0">
                <a:solidFill>
                  <a:schemeClr val="tx1"/>
                </a:solidFill>
              </a:rPr>
              <a:t>NAT</a:t>
            </a:r>
          </a:p>
          <a:p>
            <a:r>
              <a:rPr lang="zh-TW" altLang="en-US" sz="3600" dirty="0" smtClean="0">
                <a:solidFill>
                  <a:schemeClr val="tx1"/>
                </a:solidFill>
              </a:rPr>
              <a:t>網卡名稱 </a:t>
            </a:r>
            <a:r>
              <a:rPr lang="en-US" altLang="zh-TW" sz="3600" dirty="0" smtClean="0">
                <a:solidFill>
                  <a:schemeClr val="tx1"/>
                </a:solidFill>
              </a:rPr>
              <a:t>VMnet8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1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hlinkClick r:id="rId2" action="ppaction://hlinksldjump"/>
              </a:rPr>
              <a:t>目前在</a:t>
            </a:r>
            <a:r>
              <a:rPr lang="en-US" altLang="zh-TW" b="1" dirty="0">
                <a:solidFill>
                  <a:srgbClr val="FF0000"/>
                </a:solidFill>
                <a:hlinkClick r:id="rId2" action="ppaction://hlinksldjump"/>
              </a:rPr>
              <a:t>Host only</a:t>
            </a:r>
            <a:r>
              <a:rPr lang="zh-TW" altLang="en-US" dirty="0" smtClean="0">
                <a:hlinkClick r:id="rId2" action="ppaction://hlinksldjump"/>
              </a:rPr>
              <a:t>啟動</a:t>
            </a:r>
            <a:r>
              <a:rPr lang="en-US" altLang="zh-TW" dirty="0" err="1">
                <a:hlinkClick r:id="rId2" action="ppaction://hlinksldjump"/>
              </a:rPr>
              <a:t>Vmware</a:t>
            </a:r>
            <a:r>
              <a:rPr lang="en-US" altLang="zh-TW" dirty="0">
                <a:hlinkClick r:id="rId2" action="ppaction://hlinksldjump"/>
              </a:rPr>
              <a:t> workstation player</a:t>
            </a:r>
            <a:endParaRPr lang="en-US" altLang="zh-TW" dirty="0"/>
          </a:p>
          <a:p>
            <a:r>
              <a:rPr lang="zh-TW" altLang="en-US" dirty="0">
                <a:hlinkClick r:id="rId3" action="ppaction://hlinksldjump"/>
              </a:rPr>
              <a:t>用</a:t>
            </a:r>
            <a:r>
              <a:rPr lang="en-US" altLang="zh-TW" dirty="0" err="1">
                <a:solidFill>
                  <a:srgbClr val="00B0F0"/>
                </a:solidFill>
                <a:hlinkClick r:id="rId3" action="ppaction://hlinksldjump"/>
              </a:rPr>
              <a:t>ip</a:t>
            </a:r>
            <a:r>
              <a:rPr lang="en-US" altLang="zh-TW" dirty="0">
                <a:solidFill>
                  <a:srgbClr val="00B0F0"/>
                </a:solidFill>
                <a:hlinkClick r:id="rId3" action="ppaction://hlinksldjump"/>
              </a:rPr>
              <a:t> address</a:t>
            </a:r>
            <a:r>
              <a:rPr lang="zh-TW" altLang="en-US" dirty="0">
                <a:hlinkClick r:id="rId3" action="ppaction://hlinksldjump"/>
              </a:rPr>
              <a:t>命令查看</a:t>
            </a:r>
            <a:r>
              <a:rPr lang="en-US" altLang="zh-TW" dirty="0">
                <a:hlinkClick r:id="rId3" action="ppaction://hlinksldjump"/>
              </a:rPr>
              <a:t>IP(</a:t>
            </a:r>
            <a:r>
              <a:rPr lang="zh-TW" altLang="en-US" dirty="0">
                <a:hlinkClick r:id="rId3" action="ppaction://hlinksldjump"/>
              </a:rPr>
              <a:t>命令小寫</a:t>
            </a:r>
            <a:r>
              <a:rPr lang="en-US" altLang="zh-TW" dirty="0" smtClean="0">
                <a:hlinkClick r:id="rId3" action="ppaction://hlinksldjump"/>
              </a:rPr>
              <a:t>)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F0"/>
                </a:solidFill>
                <a:hlinkClick r:id="rId4" action="ppaction://hlinksldjump"/>
              </a:rPr>
              <a:t>ping -c 3 8.8.8.8</a:t>
            </a:r>
            <a:r>
              <a:rPr lang="zh-TW" altLang="en-US" dirty="0" smtClean="0">
                <a:solidFill>
                  <a:srgbClr val="00B0F0"/>
                </a:solidFill>
                <a:hlinkClick r:id="rId4" action="ppaction://hlinksldjump"/>
              </a:rPr>
              <a:t> </a:t>
            </a:r>
            <a:r>
              <a:rPr lang="en-US" altLang="zh-TW" dirty="0" smtClean="0">
                <a:hlinkClick r:id="rId4" action="ppaction://hlinksldjump"/>
              </a:rPr>
              <a:t>(</a:t>
            </a:r>
            <a:r>
              <a:rPr lang="zh-TW" altLang="en-US" dirty="0" smtClean="0">
                <a:hlinkClick r:id="rId4" action="ppaction://hlinksldjump"/>
              </a:rPr>
              <a:t>查看是否能</a:t>
            </a:r>
            <a:r>
              <a:rPr lang="zh-TW" altLang="en-US" dirty="0">
                <a:hlinkClick r:id="rId4" action="ppaction://hlinksldjump"/>
              </a:rPr>
              <a:t>連</a:t>
            </a:r>
            <a:r>
              <a:rPr lang="zh-TW" altLang="en-US" dirty="0" smtClean="0">
                <a:hlinkClick r:id="rId4" action="ppaction://hlinksldjump"/>
              </a:rPr>
              <a:t>到外網</a:t>
            </a:r>
            <a:r>
              <a:rPr lang="en-US" altLang="zh-TW" dirty="0" smtClean="0">
                <a:hlinkClick r:id="rId4" action="ppaction://hlinksldjump"/>
              </a:rPr>
              <a:t>)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退出</a:t>
            </a:r>
            <a:r>
              <a:rPr lang="en-US" altLang="zh-TW" dirty="0" smtClean="0">
                <a:hlinkClick r:id="rId5" action="ppaction://hlinksldjump"/>
              </a:rPr>
              <a:t>VM workstation player</a:t>
            </a:r>
            <a:endParaRPr lang="en-US" altLang="zh-TW" dirty="0" smtClean="0"/>
          </a:p>
          <a:p>
            <a:r>
              <a:rPr lang="en-US" altLang="zh-TW" dirty="0" smtClean="0">
                <a:hlinkClick r:id="rId6" action="ppaction://hlinksldjump"/>
              </a:rPr>
              <a:t>network Adapter Host only</a:t>
            </a:r>
            <a:r>
              <a:rPr lang="zh-TW" altLang="en-US" dirty="0" smtClean="0">
                <a:hlinkClick r:id="rId6" action="ppaction://hlinksldjump"/>
              </a:rPr>
              <a:t>改成</a:t>
            </a:r>
            <a:r>
              <a:rPr lang="en-US" altLang="zh-TW" b="1" dirty="0" smtClean="0">
                <a:hlinkClick r:id="rId6" action="ppaction://hlinksldjump"/>
              </a:rPr>
              <a:t>NAT</a:t>
            </a:r>
            <a:endParaRPr lang="en-US" altLang="zh-TW" b="1" dirty="0" smtClean="0"/>
          </a:p>
          <a:p>
            <a:r>
              <a:rPr lang="zh-TW" altLang="en-US" dirty="0" smtClean="0">
                <a:hlinkClick r:id="rId7" action="ppaction://hlinksldjump"/>
              </a:rPr>
              <a:t>啟動</a:t>
            </a:r>
            <a:r>
              <a:rPr lang="en-US" altLang="zh-TW" dirty="0" err="1" smtClean="0">
                <a:hlinkClick r:id="rId7" action="ppaction://hlinksldjump"/>
              </a:rPr>
              <a:t>Vmware</a:t>
            </a:r>
            <a:r>
              <a:rPr lang="en-US" altLang="zh-TW" dirty="0" smtClean="0">
                <a:hlinkClick r:id="rId7" action="ppaction://hlinksldjump"/>
              </a:rPr>
              <a:t> workstation player</a:t>
            </a:r>
            <a:endParaRPr lang="en-US" altLang="zh-TW" dirty="0" smtClean="0"/>
          </a:p>
          <a:p>
            <a:r>
              <a:rPr lang="zh-TW" altLang="en-US" dirty="0" smtClean="0">
                <a:hlinkClick r:id="rId8" action="ppaction://hlinksldjump"/>
              </a:rPr>
              <a:t>用</a:t>
            </a:r>
            <a:r>
              <a:rPr lang="en-US" altLang="zh-TW" dirty="0" err="1" smtClean="0">
                <a:hlinkClick r:id="rId8" action="ppaction://hlinksldjump"/>
              </a:rPr>
              <a:t>ip</a:t>
            </a:r>
            <a:r>
              <a:rPr lang="en-US" altLang="zh-TW" dirty="0" smtClean="0">
                <a:hlinkClick r:id="rId8" action="ppaction://hlinksldjump"/>
              </a:rPr>
              <a:t> address</a:t>
            </a:r>
            <a:r>
              <a:rPr lang="zh-TW" altLang="en-US" dirty="0" smtClean="0">
                <a:hlinkClick r:id="rId8" action="ppaction://hlinksldjump"/>
              </a:rPr>
              <a:t>命令查看</a:t>
            </a:r>
            <a:r>
              <a:rPr lang="en-US" altLang="zh-TW" dirty="0" smtClean="0">
                <a:hlinkClick r:id="rId8" action="ppaction://hlinksldjump"/>
              </a:rPr>
              <a:t>IP(</a:t>
            </a:r>
            <a:r>
              <a:rPr lang="zh-TW" altLang="en-US" dirty="0" smtClean="0">
                <a:hlinkClick r:id="rId8" action="ppaction://hlinksldjump"/>
              </a:rPr>
              <a:t>命令小寫</a:t>
            </a:r>
            <a:r>
              <a:rPr lang="en-US" altLang="zh-TW" dirty="0" smtClean="0">
                <a:hlinkClick r:id="rId8" action="ppaction://hlinksldjump"/>
              </a:rPr>
              <a:t>)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00B0F0"/>
                </a:solidFill>
                <a:hlinkClick r:id="rId9" action="ppaction://hlinksldjump"/>
              </a:rPr>
              <a:t>ping -c 3 8.8.8.8</a:t>
            </a:r>
            <a:r>
              <a:rPr lang="zh-TW" altLang="en-US" dirty="0">
                <a:solidFill>
                  <a:srgbClr val="00B0F0"/>
                </a:solidFill>
                <a:hlinkClick r:id="rId9" action="ppaction://hlinksldjump"/>
              </a:rPr>
              <a:t> </a:t>
            </a:r>
            <a:r>
              <a:rPr lang="en-US" altLang="zh-TW" dirty="0">
                <a:hlinkClick r:id="rId9" action="ppaction://hlinksldjump"/>
              </a:rPr>
              <a:t>(</a:t>
            </a:r>
            <a:r>
              <a:rPr lang="zh-TW" altLang="en-US" dirty="0">
                <a:hlinkClick r:id="rId9" action="ppaction://hlinksldjump"/>
              </a:rPr>
              <a:t>查看是否</a:t>
            </a:r>
            <a:r>
              <a:rPr lang="zh-TW" altLang="en-US" dirty="0" smtClean="0">
                <a:hlinkClick r:id="rId9" action="ppaction://hlinksldjump"/>
              </a:rPr>
              <a:t>能連到</a:t>
            </a:r>
            <a:r>
              <a:rPr lang="zh-TW" altLang="en-US" dirty="0">
                <a:hlinkClick r:id="rId9" action="ppaction://hlinksldjump"/>
              </a:rPr>
              <a:t>外網</a:t>
            </a:r>
            <a:r>
              <a:rPr lang="en-US" altLang="zh-TW" dirty="0">
                <a:hlinkClick r:id="rId9" action="ppaction://hlinksldjump"/>
              </a:rPr>
              <a:t>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hlinkClick r:id="rId10" action="ppaction://hlinksldjump"/>
              </a:rPr>
              <a:t>network Adapter NAT</a:t>
            </a:r>
            <a:r>
              <a:rPr lang="zh-TW" altLang="en-US" dirty="0">
                <a:hlinkClick r:id="rId10" action="ppaction://hlinksldjump"/>
              </a:rPr>
              <a:t>改成</a:t>
            </a:r>
            <a:r>
              <a:rPr lang="en-US" altLang="zh-TW" b="1" dirty="0">
                <a:hlinkClick r:id="rId10" action="ppaction://hlinksldjump"/>
              </a:rPr>
              <a:t>Bridge</a:t>
            </a:r>
            <a:endParaRPr lang="en-US" altLang="zh-TW" b="1" dirty="0"/>
          </a:p>
          <a:p>
            <a:r>
              <a:rPr lang="zh-TW" altLang="en-US" dirty="0">
                <a:hlinkClick r:id="rId11" action="ppaction://hlinksldjump"/>
              </a:rPr>
              <a:t>用</a:t>
            </a:r>
            <a:r>
              <a:rPr lang="en-US" altLang="zh-TW" dirty="0" err="1">
                <a:hlinkClick r:id="rId11" action="ppaction://hlinksldjump"/>
              </a:rPr>
              <a:t>ip</a:t>
            </a:r>
            <a:r>
              <a:rPr lang="en-US" altLang="zh-TW" dirty="0">
                <a:hlinkClick r:id="rId11" action="ppaction://hlinksldjump"/>
              </a:rPr>
              <a:t> </a:t>
            </a:r>
            <a:r>
              <a:rPr lang="en-US" altLang="zh-TW" dirty="0" err="1">
                <a:hlinkClick r:id="rId11" action="ppaction://hlinksldjump"/>
              </a:rPr>
              <a:t>addres</a:t>
            </a:r>
            <a:r>
              <a:rPr lang="zh-TW" altLang="en-US" dirty="0">
                <a:hlinkClick r:id="rId11" action="ppaction://hlinksldjump"/>
              </a:rPr>
              <a:t>命令查看</a:t>
            </a:r>
            <a:r>
              <a:rPr lang="en-US" altLang="zh-TW" dirty="0">
                <a:hlinkClick r:id="rId11" action="ppaction://hlinksldjump"/>
              </a:rPr>
              <a:t>IP(</a:t>
            </a:r>
            <a:r>
              <a:rPr lang="zh-TW" altLang="en-US" dirty="0">
                <a:hlinkClick r:id="rId11" action="ppaction://hlinksldjump"/>
              </a:rPr>
              <a:t>命令小寫</a:t>
            </a:r>
            <a:r>
              <a:rPr lang="en-US" altLang="zh-TW" dirty="0">
                <a:hlinkClick r:id="rId11" action="ppaction://hlinksldjump"/>
              </a:rPr>
              <a:t>)</a:t>
            </a:r>
            <a:endParaRPr lang="en-US" altLang="zh-TW" dirty="0"/>
          </a:p>
          <a:p>
            <a:r>
              <a:rPr lang="en-US" altLang="zh-TW" dirty="0">
                <a:solidFill>
                  <a:srgbClr val="00B0F0"/>
                </a:solidFill>
                <a:hlinkClick r:id="rId12" action="ppaction://hlinksldjump"/>
              </a:rPr>
              <a:t>Ping –c 3 8.8.8.8</a:t>
            </a:r>
            <a:r>
              <a:rPr lang="zh-TW" altLang="en-US" dirty="0">
                <a:solidFill>
                  <a:srgbClr val="00B0F0"/>
                </a:solidFill>
                <a:hlinkClick r:id="rId12" action="ppaction://hlinksldjump"/>
              </a:rPr>
              <a:t> </a:t>
            </a:r>
            <a:r>
              <a:rPr lang="en-US" altLang="zh-TW" dirty="0">
                <a:hlinkClick r:id="rId12" action="ppaction://hlinksldjump"/>
              </a:rPr>
              <a:t>(</a:t>
            </a:r>
            <a:r>
              <a:rPr lang="zh-TW" altLang="en-US" dirty="0">
                <a:hlinkClick r:id="rId12" action="ppaction://hlinksldjump"/>
              </a:rPr>
              <a:t>查看是否能連到外網</a:t>
            </a:r>
            <a:r>
              <a:rPr lang="en-US" altLang="zh-TW" dirty="0">
                <a:hlinkClick r:id="rId12" action="ppaction://hlinksldjump"/>
              </a:rPr>
              <a:t>)</a:t>
            </a:r>
            <a:endParaRPr lang="en-US" altLang="zh-TW" dirty="0"/>
          </a:p>
          <a:p>
            <a:r>
              <a:rPr lang="en-US" altLang="zh-TW" dirty="0">
                <a:hlinkClick r:id="rId13" action="ppaction://hlinksldjump"/>
              </a:rPr>
              <a:t>Software </a:t>
            </a:r>
            <a:r>
              <a:rPr lang="en-US" altLang="zh-TW" dirty="0" smtClean="0">
                <a:hlinkClick r:id="rId13" action="ppaction://hlinksldjump"/>
              </a:rPr>
              <a:t>Updates</a:t>
            </a:r>
            <a:endParaRPr lang="en-US" altLang="zh-TW" dirty="0" smtClean="0"/>
          </a:p>
          <a:p>
            <a:r>
              <a:rPr lang="en-US" altLang="zh-TW" dirty="0">
                <a:hlinkClick r:id="rId14" action="ppaction://hlinksldjump"/>
              </a:rPr>
              <a:t>Ubuntu desktop </a:t>
            </a:r>
            <a:r>
              <a:rPr lang="en-US" altLang="zh-TW" dirty="0" smtClean="0">
                <a:hlinkClick r:id="rId14" action="ppaction://hlinksldjump"/>
              </a:rPr>
              <a:t>setting</a:t>
            </a:r>
            <a:endParaRPr lang="en-US" altLang="zh-TW" dirty="0" smtClean="0"/>
          </a:p>
          <a:p>
            <a:r>
              <a:rPr lang="zh-TW" altLang="en-US" dirty="0" smtClean="0">
                <a:hlinkClick r:id="rId15" action="ppaction://hlinksldjump"/>
              </a:rPr>
              <a:t>補充</a:t>
            </a:r>
            <a:endParaRPr lang="en-US" altLang="zh-TW" dirty="0" smtClean="0"/>
          </a:p>
          <a:p>
            <a:r>
              <a:rPr lang="zh-TW" altLang="en-US" dirty="0">
                <a:hlinkClick r:id="rId16" action="ppaction://hlinksldjump"/>
              </a:rPr>
              <a:t>按</a:t>
            </a:r>
            <a:r>
              <a:rPr lang="en-US" altLang="zh-TW" dirty="0">
                <a:hlinkClick r:id="rId16" action="ppaction://hlinksldjump"/>
              </a:rPr>
              <a:t>[</a:t>
            </a:r>
            <a:r>
              <a:rPr lang="zh-TW" altLang="en-US" dirty="0">
                <a:hlinkClick r:id="rId16" action="ppaction://hlinksldjump"/>
              </a:rPr>
              <a:t>視窗鍵</a:t>
            </a:r>
            <a:r>
              <a:rPr lang="en-US" altLang="zh-TW" dirty="0">
                <a:hlinkClick r:id="rId16" action="ppaction://hlinksldjump"/>
              </a:rPr>
              <a:t>]</a:t>
            </a:r>
            <a:r>
              <a:rPr lang="zh-TW" altLang="en-US" dirty="0">
                <a:hlinkClick r:id="rId16" action="ppaction://hlinksldjump"/>
              </a:rPr>
              <a:t> 出現 </a:t>
            </a:r>
            <a:r>
              <a:rPr lang="zh-TW" altLang="en-US" dirty="0" smtClean="0">
                <a:hlinkClick r:id="rId16" action="ppaction://hlinksldjump"/>
              </a:rPr>
              <a:t>圖示</a:t>
            </a:r>
            <a:endParaRPr lang="en-US" altLang="zh-TW" dirty="0" smtClean="0"/>
          </a:p>
          <a:p>
            <a:r>
              <a:rPr lang="zh-TW" altLang="en-US" dirty="0">
                <a:hlinkClick r:id="rId17" action="ppaction://hlinksldjump"/>
              </a:rPr>
              <a:t>看設定</a:t>
            </a:r>
            <a:endParaRPr lang="en-US" altLang="zh-TW" dirty="0"/>
          </a:p>
          <a:p>
            <a:r>
              <a:rPr lang="zh-TW" altLang="en-US" dirty="0">
                <a:hlinkClick r:id="rId18" action="ppaction://hlinksldjump"/>
              </a:rPr>
              <a:t>網卡連接改選 </a:t>
            </a:r>
            <a:r>
              <a:rPr lang="en-US" altLang="zh-TW" dirty="0">
                <a:hlinkClick r:id="rId18" action="ppaction://hlinksldjump"/>
              </a:rPr>
              <a:t>NAT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87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2930" y="365125"/>
            <a:ext cx="3497580" cy="348678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選虛擬機</a:t>
            </a:r>
            <a:r>
              <a:rPr lang="en-US" altLang="zh-TW" dirty="0" smtClean="0"/>
              <a:t>[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us2004]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[Play Virtual Machine]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196908" y="365125"/>
            <a:ext cx="7621711" cy="5949705"/>
            <a:chOff x="3099629" y="908295"/>
            <a:chExt cx="5992742" cy="5339583"/>
          </a:xfrm>
        </p:grpSpPr>
        <p:grpSp>
          <p:nvGrpSpPr>
            <p:cNvPr id="5" name="群組 4"/>
            <p:cNvGrpSpPr/>
            <p:nvPr/>
          </p:nvGrpSpPr>
          <p:grpSpPr>
            <a:xfrm>
              <a:off x="3099629" y="908295"/>
              <a:ext cx="5992742" cy="5339583"/>
              <a:chOff x="3099629" y="908295"/>
              <a:chExt cx="5992742" cy="5339583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9629" y="908295"/>
                <a:ext cx="5992742" cy="5339583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5814392" y="5416826"/>
                <a:ext cx="2216426" cy="33793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299791" y="1898374"/>
              <a:ext cx="1143000" cy="37768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54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26980" y="365125"/>
            <a:ext cx="1226820" cy="81216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020" y="114301"/>
            <a:ext cx="110299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login as: </a:t>
            </a:r>
            <a:r>
              <a:rPr lang="en-US" altLang="zh-TW" sz="2800" dirty="0" err="1">
                <a:solidFill>
                  <a:srgbClr val="00B0F0"/>
                </a:solidFill>
              </a:rPr>
              <a:t>bigred</a:t>
            </a:r>
            <a:endParaRPr lang="en-US" altLang="zh-TW" sz="2800" dirty="0">
              <a:solidFill>
                <a:srgbClr val="00B0F0"/>
              </a:solidFill>
            </a:endParaRPr>
          </a:p>
          <a:p>
            <a:r>
              <a:rPr lang="en-US" altLang="zh-TW" sz="2800" dirty="0">
                <a:solidFill>
                  <a:srgbClr val="00B050"/>
                </a:solidFill>
              </a:rPr>
              <a:t>bigred@192.168.88.128's password:</a:t>
            </a:r>
          </a:p>
          <a:p>
            <a:r>
              <a:rPr lang="en-US" altLang="zh-TW" sz="2800" dirty="0"/>
              <a:t>Welcome to Ubuntu 20.04.1 LTS (GNU/Linux 5.4.0-48-generic x86_64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en-US" altLang="zh-TW" sz="2800" dirty="0"/>
              <a:t> * Documentation:  https://help.ubuntu.com</a:t>
            </a:r>
          </a:p>
          <a:p>
            <a:r>
              <a:rPr lang="en-US" altLang="zh-TW" sz="2800" dirty="0"/>
              <a:t> * Management:     https://landscape.canonical.com</a:t>
            </a:r>
          </a:p>
          <a:p>
            <a:r>
              <a:rPr lang="en-US" altLang="zh-TW" sz="2800" dirty="0"/>
              <a:t> * Support:        https://</a:t>
            </a:r>
            <a:r>
              <a:rPr lang="en-US" altLang="zh-TW" sz="2800" dirty="0" smtClean="0"/>
              <a:t>ubuntu.com/advantage</a:t>
            </a:r>
            <a:endParaRPr lang="en-US" altLang="zh-TW" sz="2800" dirty="0"/>
          </a:p>
          <a:p>
            <a:r>
              <a:rPr lang="en-US" altLang="zh-TW" sz="2800" dirty="0"/>
              <a:t>  System information as of Sun 11 Oct 2020 03:04:44 PM </a:t>
            </a:r>
            <a:r>
              <a:rPr lang="en-US" altLang="zh-TW" sz="2800" dirty="0" smtClean="0"/>
              <a:t>UTC</a:t>
            </a:r>
            <a:endParaRPr lang="en-US" altLang="zh-TW" sz="2800" dirty="0"/>
          </a:p>
          <a:p>
            <a:r>
              <a:rPr lang="en-US" altLang="zh-TW" sz="2800" dirty="0"/>
              <a:t>  System load:  0.13               Processes:              268</a:t>
            </a:r>
          </a:p>
          <a:p>
            <a:r>
              <a:rPr lang="en-US" altLang="zh-TW" sz="2800" dirty="0"/>
              <a:t>  Usage of /:   24.3% of 28.91GB   Users logged in:        1</a:t>
            </a:r>
          </a:p>
          <a:p>
            <a:r>
              <a:rPr lang="en-US" altLang="zh-TW" sz="2800" dirty="0"/>
              <a:t>  Memory usage: 4%                 IPv4 address for ens33: 192.168.88.128</a:t>
            </a:r>
          </a:p>
          <a:p>
            <a:r>
              <a:rPr lang="en-US" altLang="zh-TW" sz="2800" dirty="0"/>
              <a:t>  Swap usage:   0</a:t>
            </a:r>
            <a:r>
              <a:rPr lang="en-US" altLang="zh-TW" sz="2800" dirty="0" smtClean="0"/>
              <a:t>%</a:t>
            </a:r>
            <a:endParaRPr lang="en-US" altLang="zh-TW" sz="2800" dirty="0"/>
          </a:p>
          <a:p>
            <a:r>
              <a:rPr lang="en-US" altLang="zh-TW" sz="2800" dirty="0"/>
              <a:t>54 updates can be installed immediately.</a:t>
            </a:r>
          </a:p>
          <a:p>
            <a:r>
              <a:rPr lang="en-US" altLang="zh-TW" sz="2800" dirty="0"/>
              <a:t>0 of these updates are security updates.</a:t>
            </a:r>
          </a:p>
          <a:p>
            <a:r>
              <a:rPr lang="en-US" altLang="zh-TW" sz="2800" dirty="0"/>
              <a:t>To see these additional updates run: apt list --</a:t>
            </a:r>
            <a:r>
              <a:rPr lang="en-US" altLang="zh-TW" sz="2800" dirty="0" smtClean="0"/>
              <a:t>upgradable</a:t>
            </a:r>
            <a:endParaRPr lang="en-US" altLang="zh-TW" sz="2800" dirty="0"/>
          </a:p>
          <a:p>
            <a:r>
              <a:rPr lang="en-US" altLang="zh-TW" sz="2800" dirty="0"/>
              <a:t>Last login: Sun Oct 11 15:02:41 2020</a:t>
            </a:r>
          </a:p>
        </p:txBody>
      </p:sp>
    </p:spTree>
    <p:extLst>
      <p:ext uri="{BB962C8B-B14F-4D97-AF65-F5344CB8AC3E}">
        <p14:creationId xmlns:p14="http://schemas.microsoft.com/office/powerpoint/2010/main" val="224917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1089640" cy="1353502"/>
          </a:xfrm>
        </p:spPr>
        <p:txBody>
          <a:bodyPr anchor="t"/>
          <a:lstStyle/>
          <a:p>
            <a:r>
              <a:rPr lang="zh-TW" altLang="en-US" dirty="0"/>
              <a:t>用</a:t>
            </a:r>
            <a:r>
              <a:rPr lang="en-US" altLang="zh-TW" dirty="0" err="1"/>
              <a:t>ip</a:t>
            </a:r>
            <a:r>
              <a:rPr lang="en-US" altLang="zh-TW" dirty="0"/>
              <a:t> address</a:t>
            </a:r>
            <a:r>
              <a:rPr lang="zh-TW" altLang="en-US" dirty="0"/>
              <a:t>命令查看</a:t>
            </a:r>
            <a:r>
              <a:rPr lang="en-US" altLang="zh-TW" dirty="0"/>
              <a:t>IP(</a:t>
            </a:r>
            <a:r>
              <a:rPr lang="zh-TW" altLang="en-US" dirty="0"/>
              <a:t>命令小寫</a:t>
            </a:r>
            <a:r>
              <a:rPr lang="en-US" altLang="zh-TW" dirty="0"/>
              <a:t>)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831850" y="3777933"/>
            <a:ext cx="10515600" cy="1500187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目前 為 </a:t>
            </a:r>
            <a:r>
              <a:rPr lang="en-US" altLang="zh-TW" sz="4400" dirty="0">
                <a:solidFill>
                  <a:schemeClr val="tx1"/>
                </a:solidFill>
              </a:rPr>
              <a:t>NAT</a:t>
            </a:r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8556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62928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ip</a:t>
            </a:r>
            <a:r>
              <a:rPr lang="en-US" altLang="zh-TW" dirty="0"/>
              <a:t> address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7160" y="1108710"/>
            <a:ext cx="118567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bigred@us2004</a:t>
            </a:r>
            <a:r>
              <a:rPr lang="en-US" altLang="zh-TW" sz="2400" dirty="0">
                <a:solidFill>
                  <a:srgbClr val="FFC000"/>
                </a:solidFill>
              </a:rPr>
              <a:t>:~</a:t>
            </a:r>
            <a:r>
              <a:rPr lang="en-US" altLang="zh-TW" sz="2400" dirty="0"/>
              <a:t>$ </a:t>
            </a:r>
            <a:r>
              <a:rPr lang="en-US" altLang="zh-TW" sz="2400" dirty="0" err="1">
                <a:solidFill>
                  <a:srgbClr val="00B0F0"/>
                </a:solidFill>
              </a:rPr>
              <a:t>ip</a:t>
            </a:r>
            <a:r>
              <a:rPr lang="en-US" altLang="zh-TW" sz="2400" dirty="0">
                <a:solidFill>
                  <a:srgbClr val="00B0F0"/>
                </a:solidFill>
              </a:rPr>
              <a:t> address</a:t>
            </a:r>
          </a:p>
          <a:p>
            <a:r>
              <a:rPr lang="en-US" altLang="zh-TW" sz="2400" dirty="0"/>
              <a:t>1</a:t>
            </a:r>
            <a:r>
              <a:rPr lang="en-US" altLang="zh-TW" sz="2000" dirty="0"/>
              <a:t>: lo: &lt;LOOPBACK,UP,LOWER_UP&gt; </a:t>
            </a:r>
            <a:r>
              <a:rPr lang="en-US" altLang="zh-TW" sz="2000" dirty="0" err="1"/>
              <a:t>mtu</a:t>
            </a:r>
            <a:r>
              <a:rPr lang="en-US" altLang="zh-TW" sz="2000" dirty="0"/>
              <a:t> 65536 </a:t>
            </a:r>
            <a:r>
              <a:rPr lang="en-US" altLang="zh-TW" sz="2000" dirty="0" err="1"/>
              <a:t>qdisc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noqueue</a:t>
            </a:r>
            <a:r>
              <a:rPr lang="en-US" altLang="zh-TW" sz="2000" dirty="0"/>
              <a:t> state UNKNOWN group default </a:t>
            </a:r>
            <a:r>
              <a:rPr lang="en-US" altLang="zh-TW" sz="2000" dirty="0" err="1"/>
              <a:t>qlen</a:t>
            </a:r>
            <a:r>
              <a:rPr lang="en-US" altLang="zh-TW" sz="2000" dirty="0"/>
              <a:t> 1000</a:t>
            </a:r>
          </a:p>
          <a:p>
            <a:r>
              <a:rPr lang="en-US" altLang="zh-TW" sz="2400" dirty="0"/>
              <a:t>    link/loopback 00:00:00:00:00:00 </a:t>
            </a:r>
            <a:r>
              <a:rPr lang="en-US" altLang="zh-TW" sz="2400" dirty="0" err="1"/>
              <a:t>brd</a:t>
            </a:r>
            <a:r>
              <a:rPr lang="en-US" altLang="zh-TW" sz="2400" dirty="0"/>
              <a:t> 00:00:00:00:00:00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inet</a:t>
            </a:r>
            <a:r>
              <a:rPr lang="en-US" altLang="zh-TW" sz="2400" dirty="0"/>
              <a:t> 127.0.0.1/8 scope host lo</a:t>
            </a:r>
          </a:p>
          <a:p>
            <a:r>
              <a:rPr lang="en-US" altLang="zh-TW" sz="2400" dirty="0"/>
              <a:t>       </a:t>
            </a:r>
            <a:r>
              <a:rPr lang="en-US" altLang="zh-TW" sz="2400" dirty="0" err="1"/>
              <a:t>valid_lft</a:t>
            </a:r>
            <a:r>
              <a:rPr lang="en-US" altLang="zh-TW" sz="2400" dirty="0"/>
              <a:t> forever </a:t>
            </a:r>
            <a:r>
              <a:rPr lang="en-US" altLang="zh-TW" sz="2400" dirty="0" err="1"/>
              <a:t>preferred_lft</a:t>
            </a:r>
            <a:r>
              <a:rPr lang="en-US" altLang="zh-TW" sz="2400" dirty="0"/>
              <a:t> forever</a:t>
            </a:r>
          </a:p>
          <a:p>
            <a:r>
              <a:rPr lang="en-US" altLang="zh-TW" sz="2400" dirty="0"/>
              <a:t>    inet6 ::1/128 scope host</a:t>
            </a:r>
          </a:p>
          <a:p>
            <a:r>
              <a:rPr lang="en-US" altLang="zh-TW" sz="2400" dirty="0"/>
              <a:t>       </a:t>
            </a:r>
            <a:r>
              <a:rPr lang="en-US" altLang="zh-TW" sz="2400" dirty="0" err="1"/>
              <a:t>valid_lft</a:t>
            </a:r>
            <a:r>
              <a:rPr lang="en-US" altLang="zh-TW" sz="2400" dirty="0"/>
              <a:t> forever </a:t>
            </a:r>
            <a:r>
              <a:rPr lang="en-US" altLang="zh-TW" sz="2400" dirty="0" err="1"/>
              <a:t>preferred_lft</a:t>
            </a:r>
            <a:r>
              <a:rPr lang="en-US" altLang="zh-TW" sz="2400" dirty="0"/>
              <a:t> forever</a:t>
            </a:r>
          </a:p>
          <a:p>
            <a:r>
              <a:rPr lang="en-US" altLang="zh-TW" sz="2400" dirty="0"/>
              <a:t>2: </a:t>
            </a:r>
            <a:r>
              <a:rPr lang="en-US" altLang="zh-TW" sz="2400" b="1" dirty="0"/>
              <a:t>ens33</a:t>
            </a:r>
            <a:r>
              <a:rPr lang="en-US" altLang="zh-TW" sz="2000" dirty="0"/>
              <a:t>: &lt;BROADCAST,MULTICAST,UP,LOWER_UP&gt; </a:t>
            </a:r>
            <a:r>
              <a:rPr lang="en-US" altLang="zh-TW" sz="2000" dirty="0" err="1"/>
              <a:t>mtu</a:t>
            </a:r>
            <a:r>
              <a:rPr lang="en-US" altLang="zh-TW" sz="2000" dirty="0"/>
              <a:t> 1500 </a:t>
            </a:r>
            <a:r>
              <a:rPr lang="en-US" altLang="zh-TW" sz="2000" dirty="0" err="1"/>
              <a:t>qdisc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fq_codel</a:t>
            </a:r>
            <a:r>
              <a:rPr lang="en-US" altLang="zh-TW" sz="2000" dirty="0"/>
              <a:t> state UP group default </a:t>
            </a:r>
            <a:r>
              <a:rPr lang="en-US" altLang="zh-TW" sz="2000" dirty="0" err="1"/>
              <a:t>qlen</a:t>
            </a:r>
            <a:r>
              <a:rPr lang="en-US" altLang="zh-TW" sz="2000" dirty="0"/>
              <a:t> 1000</a:t>
            </a:r>
            <a:endParaRPr lang="en-US" altLang="zh-TW" sz="2400" dirty="0"/>
          </a:p>
          <a:p>
            <a:r>
              <a:rPr lang="en-US" altLang="zh-TW" sz="2400" dirty="0"/>
              <a:t>    link/ether 00:0c:29:c7:81:0d </a:t>
            </a:r>
            <a:r>
              <a:rPr lang="en-US" altLang="zh-TW" sz="2400" dirty="0" err="1"/>
              <a:t>brd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ff:ff:ff:ff:ff:ff</a:t>
            </a:r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inet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192.168.88.128/24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brd</a:t>
            </a:r>
            <a:r>
              <a:rPr lang="en-US" altLang="zh-TW" sz="2400" dirty="0"/>
              <a:t> 192.168.88.255 scope global dynamic ens33</a:t>
            </a:r>
          </a:p>
          <a:p>
            <a:r>
              <a:rPr lang="en-US" altLang="zh-TW" sz="2400" dirty="0"/>
              <a:t>       </a:t>
            </a:r>
            <a:r>
              <a:rPr lang="en-US" altLang="zh-TW" sz="2400" dirty="0" err="1"/>
              <a:t>valid_lft</a:t>
            </a:r>
            <a:r>
              <a:rPr lang="en-US" altLang="zh-TW" sz="2400" dirty="0"/>
              <a:t> 1450sec </a:t>
            </a:r>
            <a:r>
              <a:rPr lang="en-US" altLang="zh-TW" sz="2400" dirty="0" err="1"/>
              <a:t>preferred_lft</a:t>
            </a:r>
            <a:r>
              <a:rPr lang="en-US" altLang="zh-TW" sz="2400" dirty="0"/>
              <a:t> 1450sec</a:t>
            </a:r>
          </a:p>
          <a:p>
            <a:r>
              <a:rPr lang="en-US" altLang="zh-TW" sz="2400" dirty="0"/>
              <a:t>    inet6 fe80::20c:29ff:fec7:810d/64 scope link</a:t>
            </a:r>
          </a:p>
          <a:p>
            <a:r>
              <a:rPr lang="en-US" altLang="zh-TW" sz="2400" dirty="0"/>
              <a:t>       </a:t>
            </a:r>
            <a:r>
              <a:rPr lang="en-US" altLang="zh-TW" sz="2400" dirty="0" err="1"/>
              <a:t>valid_lft</a:t>
            </a:r>
            <a:r>
              <a:rPr lang="en-US" altLang="zh-TW" sz="2400" dirty="0"/>
              <a:t> forever </a:t>
            </a:r>
            <a:r>
              <a:rPr lang="en-US" altLang="zh-TW" sz="2400" dirty="0" err="1"/>
              <a:t>preferred_lft</a:t>
            </a:r>
            <a:r>
              <a:rPr lang="en-US" altLang="zh-TW" sz="2400" dirty="0"/>
              <a:t> forever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bigred@us2004:~$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0126980" y="365125"/>
            <a:ext cx="1226820" cy="81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>
                <a:solidFill>
                  <a:srgbClr val="FF0000"/>
                </a:solidFill>
              </a:rPr>
              <a:t>NAT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8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</a:t>
            </a:r>
            <a:r>
              <a:rPr lang="zh-TW" altLang="en-US" dirty="0"/>
              <a:t>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NET</a:t>
            </a:r>
            <a:r>
              <a:rPr lang="zh-TW" altLang="en-US" dirty="0" smtClean="0"/>
              <a:t> 網卡名稱 </a:t>
            </a:r>
            <a:r>
              <a:rPr lang="en-US" altLang="zh-TW" dirty="0" smtClean="0"/>
              <a:t>VMnet8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84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5905" y="151998"/>
            <a:ext cx="5474165" cy="1059582"/>
          </a:xfrm>
        </p:spPr>
        <p:txBody>
          <a:bodyPr anchor="t">
            <a:normAutofit fontScale="90000"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補充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在</a:t>
            </a:r>
            <a:r>
              <a:rPr lang="en-US" altLang="zh-TW" b="1" dirty="0"/>
              <a:t>DOS</a:t>
            </a:r>
            <a:r>
              <a:rPr lang="zh-TW" altLang="en-US" b="1" dirty="0"/>
              <a:t>視窗輸入</a:t>
            </a:r>
            <a:r>
              <a:rPr lang="en-US" altLang="zh-TW" b="1" dirty="0">
                <a:solidFill>
                  <a:srgbClr val="F41EBC"/>
                </a:solidFill>
              </a:rPr>
              <a:t>ip</a:t>
            </a:r>
            <a:r>
              <a:rPr lang="en-US" altLang="zh-TW" b="1" dirty="0">
                <a:solidFill>
                  <a:srgbClr val="FF0000"/>
                </a:solidFill>
              </a:rPr>
              <a:t>config</a:t>
            </a:r>
            <a:r>
              <a:rPr lang="zh-TW" altLang="en-US" b="1" dirty="0">
                <a:solidFill>
                  <a:srgbClr val="FF0000"/>
                </a:solidFill>
              </a:rPr>
              <a:t/>
            </a:r>
            <a:br>
              <a:rPr lang="zh-TW" altLang="en-US" b="1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08691" y="107576"/>
            <a:ext cx="12083309" cy="6605196"/>
            <a:chOff x="108691" y="107576"/>
            <a:chExt cx="12083309" cy="6605196"/>
          </a:xfrm>
        </p:grpSpPr>
        <p:grpSp>
          <p:nvGrpSpPr>
            <p:cNvPr id="9" name="群組 8"/>
            <p:cNvGrpSpPr/>
            <p:nvPr/>
          </p:nvGrpSpPr>
          <p:grpSpPr>
            <a:xfrm>
              <a:off x="108691" y="107576"/>
              <a:ext cx="6249078" cy="6605196"/>
              <a:chOff x="354580" y="593302"/>
              <a:chExt cx="5394013" cy="5464772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580" y="593302"/>
                <a:ext cx="5394013" cy="5464772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2807746" y="3743661"/>
                <a:ext cx="785308" cy="40879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07746" y="4948518"/>
                <a:ext cx="925158" cy="40879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108960" y="4410635"/>
                <a:ext cx="1452282" cy="2259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19718" y="5615492"/>
                <a:ext cx="1484555" cy="215153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5228217" y="1387843"/>
              <a:ext cx="6963783" cy="3169189"/>
              <a:chOff x="5913120" y="1027906"/>
              <a:chExt cx="5840338" cy="2013910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3120" y="1027906"/>
                <a:ext cx="5840338" cy="2013910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7272169" y="1027906"/>
                <a:ext cx="785309" cy="26301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799755" y="1990165"/>
                <a:ext cx="1301676" cy="1828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06071" y="365125"/>
              <a:ext cx="1290917" cy="248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H="1" flipV="1">
            <a:off x="2710927" y="441064"/>
            <a:ext cx="3775934" cy="1721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6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TW" dirty="0">
                <a:solidFill>
                  <a:srgbClr val="00B0F0"/>
                </a:solidFill>
              </a:rPr>
              <a:t>ping -c 3 8.8.8.8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查看是否能連到外網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tx1"/>
                </a:solidFill>
              </a:rPr>
              <a:t>NAT</a:t>
            </a:r>
            <a:r>
              <a:rPr lang="zh-TW" altLang="en-US" sz="4000" b="1" dirty="0" smtClean="0">
                <a:solidFill>
                  <a:schemeClr val="tx1"/>
                </a:solidFill>
              </a:rPr>
              <a:t> 能連到外網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5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 anchor="t"/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ping –c </a:t>
            </a:r>
            <a:r>
              <a:rPr lang="en-US" altLang="zh-TW" dirty="0">
                <a:solidFill>
                  <a:srgbClr val="00B0F0"/>
                </a:solidFill>
              </a:rPr>
              <a:t>3 </a:t>
            </a:r>
            <a:r>
              <a:rPr lang="en-US" altLang="zh-TW" dirty="0" smtClean="0">
                <a:solidFill>
                  <a:srgbClr val="00B0F0"/>
                </a:solidFill>
              </a:rPr>
              <a:t>8.8.8.8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8180" y="1690688"/>
            <a:ext cx="11026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>
                <a:solidFill>
                  <a:srgbClr val="00B0F0"/>
                </a:solidFill>
              </a:rPr>
              <a:t>ping -c 3 8.8.8.8</a:t>
            </a:r>
          </a:p>
          <a:p>
            <a:r>
              <a:rPr lang="en-US" altLang="zh-TW" sz="3200" dirty="0"/>
              <a:t>PING 8.8.8.8 (8.8.8.8) 56(84) bytes of data.</a:t>
            </a:r>
          </a:p>
          <a:p>
            <a:r>
              <a:rPr lang="en-US" altLang="zh-TW" sz="3200" dirty="0"/>
              <a:t>64 bytes from 8.8.8.8: </a:t>
            </a:r>
            <a:r>
              <a:rPr lang="en-US" altLang="zh-TW" sz="3200" dirty="0" err="1"/>
              <a:t>icmp_seq</a:t>
            </a:r>
            <a:r>
              <a:rPr lang="en-US" altLang="zh-TW" sz="3200" dirty="0"/>
              <a:t>=1 </a:t>
            </a:r>
            <a:r>
              <a:rPr lang="en-US" altLang="zh-TW" sz="3200" dirty="0" err="1"/>
              <a:t>ttl</a:t>
            </a:r>
            <a:r>
              <a:rPr lang="en-US" altLang="zh-TW" sz="3200" dirty="0"/>
              <a:t>=128 time=8.26 </a:t>
            </a:r>
            <a:r>
              <a:rPr lang="en-US" altLang="zh-TW" sz="3200" dirty="0" err="1"/>
              <a:t>ms</a:t>
            </a:r>
            <a:endParaRPr lang="en-US" altLang="zh-TW" sz="3200" dirty="0"/>
          </a:p>
          <a:p>
            <a:r>
              <a:rPr lang="en-US" altLang="zh-TW" sz="3200" dirty="0"/>
              <a:t>64 bytes from 8.8.8.8: </a:t>
            </a:r>
            <a:r>
              <a:rPr lang="en-US" altLang="zh-TW" sz="3200" dirty="0" err="1"/>
              <a:t>icmp_seq</a:t>
            </a:r>
            <a:r>
              <a:rPr lang="en-US" altLang="zh-TW" sz="3200" dirty="0"/>
              <a:t>=2 </a:t>
            </a:r>
            <a:r>
              <a:rPr lang="en-US" altLang="zh-TW" sz="3200" dirty="0" err="1"/>
              <a:t>ttl</a:t>
            </a:r>
            <a:r>
              <a:rPr lang="en-US" altLang="zh-TW" sz="3200" dirty="0"/>
              <a:t>=128 time=7.84 </a:t>
            </a:r>
            <a:r>
              <a:rPr lang="en-US" altLang="zh-TW" sz="3200" dirty="0" err="1"/>
              <a:t>ms</a:t>
            </a:r>
            <a:endParaRPr lang="en-US" altLang="zh-TW" sz="3200" dirty="0"/>
          </a:p>
          <a:p>
            <a:r>
              <a:rPr lang="en-US" altLang="zh-TW" sz="3200" dirty="0"/>
              <a:t>64 bytes from 8.8.8.8: </a:t>
            </a:r>
            <a:r>
              <a:rPr lang="en-US" altLang="zh-TW" sz="3200" dirty="0" err="1"/>
              <a:t>icmp_seq</a:t>
            </a:r>
            <a:r>
              <a:rPr lang="en-US" altLang="zh-TW" sz="3200" dirty="0"/>
              <a:t>=3 </a:t>
            </a:r>
            <a:r>
              <a:rPr lang="en-US" altLang="zh-TW" sz="3200" dirty="0" err="1"/>
              <a:t>ttl</a:t>
            </a:r>
            <a:r>
              <a:rPr lang="en-US" altLang="zh-TW" sz="3200" dirty="0"/>
              <a:t>=128 time=8.68 </a:t>
            </a:r>
            <a:r>
              <a:rPr lang="en-US" altLang="zh-TW" sz="3200" dirty="0" err="1"/>
              <a:t>ms</a:t>
            </a:r>
            <a:endParaRPr lang="en-US" altLang="zh-TW" sz="3200" dirty="0"/>
          </a:p>
          <a:p>
            <a:r>
              <a:rPr lang="en-US" altLang="zh-TW" sz="3200" dirty="0" smtClean="0"/>
              <a:t>--- </a:t>
            </a:r>
            <a:r>
              <a:rPr lang="en-US" altLang="zh-TW" sz="3200" dirty="0"/>
              <a:t>8.8.8.8 ping statistics ---</a:t>
            </a:r>
          </a:p>
          <a:p>
            <a:r>
              <a:rPr lang="en-US" altLang="zh-TW" sz="3200" dirty="0"/>
              <a:t>3 packets transmitted, 3 received, 0% packet loss, time 2004ms</a:t>
            </a:r>
          </a:p>
          <a:p>
            <a:r>
              <a:rPr lang="en-US" altLang="zh-TW" sz="3200" dirty="0" err="1"/>
              <a:t>rtt</a:t>
            </a:r>
            <a:r>
              <a:rPr lang="en-US" altLang="zh-TW" sz="3200" dirty="0"/>
              <a:t> min/</a:t>
            </a:r>
            <a:r>
              <a:rPr lang="en-US" altLang="zh-TW" sz="3200" dirty="0" err="1"/>
              <a:t>avg</a:t>
            </a:r>
            <a:r>
              <a:rPr lang="en-US" altLang="zh-TW" sz="3200" dirty="0"/>
              <a:t>/max/</a:t>
            </a:r>
            <a:r>
              <a:rPr lang="en-US" altLang="zh-TW" sz="3200" dirty="0" err="1"/>
              <a:t>mdev</a:t>
            </a:r>
            <a:r>
              <a:rPr lang="en-US" altLang="zh-TW" sz="3200" dirty="0"/>
              <a:t> = 7.839/8.262/8.684/0.344 </a:t>
            </a:r>
            <a:r>
              <a:rPr lang="en-US" altLang="zh-TW" sz="3200" dirty="0" err="1"/>
              <a:t>ms</a:t>
            </a:r>
            <a:endParaRPr lang="en-US" altLang="zh-TW" sz="3200" dirty="0"/>
          </a:p>
          <a:p>
            <a:r>
              <a:rPr lang="en-US" altLang="zh-TW" sz="3200" dirty="0">
                <a:solidFill>
                  <a:srgbClr val="00B050"/>
                </a:solidFill>
              </a:rPr>
              <a:t>bigred@us2004:~$</a:t>
            </a:r>
          </a:p>
        </p:txBody>
      </p:sp>
    </p:spTree>
    <p:extLst>
      <p:ext uri="{BB962C8B-B14F-4D97-AF65-F5344CB8AC3E}">
        <p14:creationId xmlns:p14="http://schemas.microsoft.com/office/powerpoint/2010/main" val="834311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795339"/>
            <a:ext cx="10515600" cy="1067752"/>
          </a:xfrm>
        </p:spPr>
        <p:txBody>
          <a:bodyPr anchor="t">
            <a:noAutofit/>
          </a:bodyPr>
          <a:lstStyle/>
          <a:p>
            <a:r>
              <a:rPr lang="en-US" altLang="zh-TW" dirty="0"/>
              <a:t>network Adapter NAT</a:t>
            </a:r>
            <a:r>
              <a:rPr lang="zh-TW" altLang="en-US" dirty="0"/>
              <a:t>改成</a:t>
            </a:r>
            <a:r>
              <a:rPr lang="en-US" altLang="zh-TW" b="1" dirty="0"/>
              <a:t>Bridge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3188970"/>
            <a:ext cx="10515600" cy="2900681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VMware</a:t>
            </a:r>
            <a:r>
              <a:rPr lang="zh-TW" altLang="en-US" sz="4000" dirty="0" smtClean="0">
                <a:solidFill>
                  <a:schemeClr val="tx1"/>
                </a:solidFill>
              </a:rPr>
              <a:t>不用 </a:t>
            </a:r>
            <a:r>
              <a:rPr lang="en-US" altLang="zh-TW" sz="4000" dirty="0" smtClean="0">
                <a:solidFill>
                  <a:schemeClr val="tx1"/>
                </a:solidFill>
              </a:rPr>
              <a:t>[Exit]</a:t>
            </a:r>
            <a:r>
              <a:rPr lang="zh-TW" altLang="en-US" sz="4000" dirty="0" smtClean="0">
                <a:solidFill>
                  <a:schemeClr val="tx1"/>
                </a:solidFill>
              </a:rPr>
              <a:t>與</a:t>
            </a:r>
            <a:r>
              <a:rPr lang="en-US" altLang="zh-TW" sz="4000" dirty="0" smtClean="0">
                <a:solidFill>
                  <a:schemeClr val="tx1"/>
                </a:solidFill>
              </a:rPr>
              <a:t>[power off]</a:t>
            </a:r>
          </a:p>
          <a:p>
            <a:r>
              <a:rPr lang="zh-TW" altLang="en-US" sz="4000" dirty="0" smtClean="0">
                <a:solidFill>
                  <a:schemeClr val="tx1"/>
                </a:solidFill>
              </a:rPr>
              <a:t>直接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r>
              <a:rPr lang="zh-TW" altLang="en-US" sz="4000" dirty="0">
                <a:solidFill>
                  <a:schemeClr val="tx1"/>
                </a:solidFill>
              </a:rPr>
              <a:t>選</a:t>
            </a:r>
            <a:r>
              <a:rPr lang="en-US" altLang="zh-TW" sz="4000" dirty="0">
                <a:solidFill>
                  <a:schemeClr val="tx1"/>
                </a:solidFill>
              </a:rPr>
              <a:t>[player][Removable Devices][Network Adapter][Settings...]</a:t>
            </a:r>
            <a:r>
              <a:rPr lang="zh-TW" altLang="en-US" sz="4000" dirty="0">
                <a:solidFill>
                  <a:schemeClr val="tx1"/>
                </a:solidFill>
              </a:rPr>
              <a:t>去設定</a:t>
            </a:r>
          </a:p>
        </p:txBody>
      </p:sp>
    </p:spTree>
    <p:extLst>
      <p:ext uri="{BB962C8B-B14F-4D97-AF65-F5344CB8AC3E}">
        <p14:creationId xmlns:p14="http://schemas.microsoft.com/office/powerpoint/2010/main" val="2300770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32435" y="250825"/>
            <a:ext cx="11487150" cy="514985"/>
          </a:xfrm>
        </p:spPr>
        <p:txBody>
          <a:bodyPr anchor="t">
            <a:no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/>
              <a:t>選</a:t>
            </a:r>
            <a:r>
              <a:rPr lang="en-US" altLang="zh-TW" sz="3200" dirty="0"/>
              <a:t>[</a:t>
            </a:r>
            <a:r>
              <a:rPr lang="en-US" altLang="zh-TW" sz="3200" dirty="0" smtClean="0"/>
              <a:t>player]</a:t>
            </a:r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r>
              <a:rPr lang="en-US" altLang="zh-TW" sz="3200" dirty="0" smtClean="0"/>
              <a:t>[Removable Devices]</a:t>
            </a:r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r>
              <a:rPr lang="en-US" altLang="zh-TW" sz="3200" dirty="0" smtClean="0"/>
              <a:t>[Network Adapter]</a:t>
            </a:r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r>
              <a:rPr lang="en-US" altLang="zh-TW" sz="3200" dirty="0" smtClean="0"/>
              <a:t>[Settings...]</a:t>
            </a:r>
            <a:r>
              <a:rPr lang="en-US" altLang="zh-TW" sz="3200" dirty="0" smtClean="0">
                <a:solidFill>
                  <a:srgbClr val="FF0000"/>
                </a:solidFill>
              </a:rPr>
              <a:t>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948690" y="880110"/>
            <a:ext cx="10225274" cy="5840780"/>
            <a:chOff x="948690" y="880110"/>
            <a:chExt cx="10225274" cy="584078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056" y="880110"/>
              <a:ext cx="9995908" cy="584078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48690" y="1234440"/>
              <a:ext cx="1154430" cy="37719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94410" y="2194560"/>
              <a:ext cx="2331720" cy="4114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23460" y="3017520"/>
              <a:ext cx="2023110" cy="32004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315450" y="3348990"/>
              <a:ext cx="1131570" cy="37719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7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/>
              <a:t>目前在</a:t>
            </a:r>
            <a:r>
              <a:rPr lang="en-US" altLang="zh-TW" dirty="0"/>
              <a:t>Host only</a:t>
            </a:r>
            <a:r>
              <a:rPr lang="zh-TW" altLang="en-US" dirty="0"/>
              <a:t>啟動</a:t>
            </a:r>
            <a:r>
              <a:rPr lang="en-US" altLang="zh-TW" dirty="0" err="1"/>
              <a:t>Vmware</a:t>
            </a:r>
            <a:r>
              <a:rPr lang="en-US" altLang="zh-TW" dirty="0"/>
              <a:t> workstation </a:t>
            </a:r>
            <a:r>
              <a:rPr lang="en-US" altLang="zh-TW" dirty="0" smtClean="0"/>
              <a:t>player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err="1" smtClean="0">
                <a:solidFill>
                  <a:schemeClr val="tx1"/>
                </a:solidFill>
              </a:rPr>
              <a:t>Ctrl+G</a:t>
            </a:r>
            <a:r>
              <a:rPr lang="en-US" altLang="zh-TW" sz="4000" b="1" dirty="0" smtClean="0">
                <a:solidFill>
                  <a:schemeClr val="tx1"/>
                </a:solidFill>
              </a:rPr>
              <a:t> </a:t>
            </a:r>
            <a:r>
              <a:rPr lang="zh-TW" altLang="en-US" sz="4000" b="1" dirty="0" smtClean="0">
                <a:solidFill>
                  <a:schemeClr val="tx1"/>
                </a:solidFill>
              </a:rPr>
              <a:t>切到</a:t>
            </a:r>
            <a:r>
              <a:rPr lang="en-US" altLang="zh-TW" sz="4000" b="1" dirty="0" err="1" smtClean="0">
                <a:solidFill>
                  <a:schemeClr val="tx1"/>
                </a:solidFill>
              </a:rPr>
              <a:t>VMare</a:t>
            </a:r>
            <a:endParaRPr lang="en-US" altLang="zh-TW" sz="4000" b="1" dirty="0" smtClean="0">
              <a:solidFill>
                <a:schemeClr val="tx1"/>
              </a:solidFill>
            </a:endParaRPr>
          </a:p>
          <a:p>
            <a:r>
              <a:rPr lang="en-US" altLang="zh-TW" sz="4000" b="1" dirty="0" err="1" smtClean="0">
                <a:solidFill>
                  <a:schemeClr val="tx1"/>
                </a:solidFill>
              </a:rPr>
              <a:t>Ctrl+Alt</a:t>
            </a:r>
            <a:r>
              <a:rPr lang="en-US" altLang="zh-TW" sz="4000" b="1" dirty="0" smtClean="0">
                <a:solidFill>
                  <a:schemeClr val="tx1"/>
                </a:solidFill>
              </a:rPr>
              <a:t> </a:t>
            </a:r>
            <a:r>
              <a:rPr lang="zh-TW" altLang="en-US" sz="4000" b="1" dirty="0" smtClean="0">
                <a:solidFill>
                  <a:schemeClr val="tx1"/>
                </a:solidFill>
              </a:rPr>
              <a:t>切到</a:t>
            </a:r>
            <a:r>
              <a:rPr lang="en-US" altLang="zh-TW" sz="4000" b="1" dirty="0" smtClean="0">
                <a:solidFill>
                  <a:schemeClr val="tx1"/>
                </a:solidFill>
              </a:rPr>
              <a:t>windows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12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50" y="365126"/>
            <a:ext cx="2457450" cy="4237696"/>
          </a:xfrm>
        </p:spPr>
        <p:txBody>
          <a:bodyPr anchor="t">
            <a:noAutofit/>
          </a:bodyPr>
          <a:lstStyle/>
          <a:p>
            <a:r>
              <a:rPr lang="en-US" altLang="zh-TW" sz="3600" dirty="0" smtClean="0"/>
              <a:t>2.</a:t>
            </a:r>
            <a:r>
              <a:rPr lang="zh-TW" altLang="en-US" sz="3600" dirty="0" smtClean="0"/>
              <a:t>選</a:t>
            </a:r>
            <a:r>
              <a:rPr lang="en-US" altLang="zh-TW" sz="3600" dirty="0" smtClean="0"/>
              <a:t>[Bridge :Connected directly to the physical network]</a:t>
            </a:r>
            <a:r>
              <a:rPr lang="en-US" altLang="zh-TW" sz="3600" dirty="0" smtClean="0">
                <a:solidFill>
                  <a:srgbClr val="FF0000"/>
                </a:solidFill>
              </a:rPr>
              <a:t>5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47967" y="99619"/>
            <a:ext cx="7713201" cy="6075150"/>
            <a:chOff x="2838359" y="777713"/>
            <a:chExt cx="6972482" cy="539401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8359" y="777713"/>
              <a:ext cx="6972482" cy="539401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10271" y="2198670"/>
              <a:ext cx="441789" cy="24657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878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0757" cy="1325563"/>
          </a:xfrm>
        </p:spPr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[ok]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079574" y="169636"/>
            <a:ext cx="7787077" cy="5974310"/>
            <a:chOff x="2620645" y="734715"/>
            <a:chExt cx="6950710" cy="538857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0645" y="734715"/>
              <a:ext cx="6950710" cy="538857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445303" y="2137025"/>
              <a:ext cx="380144" cy="2979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74103" y="5825447"/>
              <a:ext cx="760288" cy="29783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056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9380" cy="4652645"/>
          </a:xfrm>
        </p:spPr>
        <p:txBody>
          <a:bodyPr anchor="t"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返回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未關機直接切過來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372" y="200739"/>
            <a:ext cx="6991951" cy="60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42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/>
              <a:t>用</a:t>
            </a:r>
            <a:r>
              <a:rPr lang="en-US" altLang="zh-TW" dirty="0" err="1"/>
              <a:t>ip</a:t>
            </a:r>
            <a:r>
              <a:rPr lang="en-US" altLang="zh-TW" dirty="0"/>
              <a:t> </a:t>
            </a:r>
            <a:r>
              <a:rPr lang="en-US" altLang="zh-TW" dirty="0" err="1"/>
              <a:t>addres</a:t>
            </a:r>
            <a:r>
              <a:rPr lang="zh-TW" altLang="en-US" dirty="0"/>
              <a:t>命令查看</a:t>
            </a:r>
            <a:r>
              <a:rPr lang="en-US" altLang="zh-TW" dirty="0"/>
              <a:t>IP(</a:t>
            </a:r>
            <a:r>
              <a:rPr lang="zh-TW" altLang="en-US" dirty="0"/>
              <a:t>命令小寫</a:t>
            </a:r>
            <a:r>
              <a:rPr lang="en-US" altLang="zh-TW" dirty="0"/>
              <a:t>)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bridge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027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307" y="226031"/>
            <a:ext cx="1180500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err="1">
                <a:solidFill>
                  <a:srgbClr val="00B0F0"/>
                </a:solidFill>
              </a:rPr>
              <a:t>ip</a:t>
            </a:r>
            <a:r>
              <a:rPr lang="en-US" altLang="zh-TW" sz="3200" dirty="0">
                <a:solidFill>
                  <a:srgbClr val="00B0F0"/>
                </a:solidFill>
              </a:rPr>
              <a:t> address</a:t>
            </a:r>
          </a:p>
          <a:p>
            <a:r>
              <a:rPr lang="en-US" altLang="zh-TW" sz="2000" dirty="0"/>
              <a:t>1: lo: &lt;LOOPBACK,UP,LOWER_UP&gt; </a:t>
            </a:r>
            <a:r>
              <a:rPr lang="en-US" altLang="zh-TW" sz="2000" dirty="0" err="1"/>
              <a:t>mtu</a:t>
            </a:r>
            <a:r>
              <a:rPr lang="en-US" altLang="zh-TW" sz="2000" dirty="0"/>
              <a:t> 65536 </a:t>
            </a:r>
            <a:r>
              <a:rPr lang="en-US" altLang="zh-TW" sz="2000" dirty="0" err="1"/>
              <a:t>qdisc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noqueue</a:t>
            </a:r>
            <a:r>
              <a:rPr lang="en-US" altLang="zh-TW" sz="2000" dirty="0"/>
              <a:t> state UNKNOWN group default </a:t>
            </a:r>
            <a:r>
              <a:rPr lang="en-US" altLang="zh-TW" sz="2000" dirty="0" err="1"/>
              <a:t>qlen</a:t>
            </a:r>
            <a:r>
              <a:rPr lang="en-US" altLang="zh-TW" sz="2000" dirty="0"/>
              <a:t> 1000</a:t>
            </a:r>
          </a:p>
          <a:p>
            <a:r>
              <a:rPr lang="en-US" altLang="zh-TW" sz="2000" dirty="0"/>
              <a:t>    link/loopback 00:00:00:00:00:00 </a:t>
            </a:r>
            <a:r>
              <a:rPr lang="en-US" altLang="zh-TW" sz="2000" dirty="0" err="1"/>
              <a:t>brd</a:t>
            </a:r>
            <a:r>
              <a:rPr lang="en-US" altLang="zh-TW" sz="2000" dirty="0"/>
              <a:t> 00:00:00:00:00:00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inet</a:t>
            </a:r>
            <a:r>
              <a:rPr lang="en-US" altLang="zh-TW" sz="2000" dirty="0"/>
              <a:t> 127.0.0.1/8 scope host lo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/>
              <a:t>valid_lft</a:t>
            </a:r>
            <a:r>
              <a:rPr lang="en-US" altLang="zh-TW" sz="2000" dirty="0"/>
              <a:t> forever </a:t>
            </a:r>
            <a:r>
              <a:rPr lang="en-US" altLang="zh-TW" sz="2000" dirty="0" err="1"/>
              <a:t>preferred_lft</a:t>
            </a:r>
            <a:r>
              <a:rPr lang="en-US" altLang="zh-TW" sz="2000" dirty="0"/>
              <a:t> forever</a:t>
            </a:r>
          </a:p>
          <a:p>
            <a:r>
              <a:rPr lang="en-US" altLang="zh-TW" sz="2000" dirty="0"/>
              <a:t>    inet6 ::1/128 scope host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/>
              <a:t>valid_lft</a:t>
            </a:r>
            <a:r>
              <a:rPr lang="en-US" altLang="zh-TW" sz="2000" dirty="0"/>
              <a:t> forever </a:t>
            </a:r>
            <a:r>
              <a:rPr lang="en-US" altLang="zh-TW" sz="2000" dirty="0" err="1"/>
              <a:t>preferred_lft</a:t>
            </a:r>
            <a:r>
              <a:rPr lang="en-US" altLang="zh-TW" sz="2000" dirty="0"/>
              <a:t> forever</a:t>
            </a:r>
          </a:p>
          <a:p>
            <a:r>
              <a:rPr lang="en-US" altLang="zh-TW" sz="2000" dirty="0"/>
              <a:t>2: </a:t>
            </a:r>
            <a:r>
              <a:rPr lang="en-US" altLang="zh-TW" sz="2000" b="1" dirty="0"/>
              <a:t>ens33</a:t>
            </a:r>
            <a:r>
              <a:rPr lang="en-US" altLang="zh-TW" sz="2000" dirty="0"/>
              <a:t>: &lt;BROADCAST,MULTICAST,UP,LOWER_UP&gt; </a:t>
            </a:r>
            <a:r>
              <a:rPr lang="en-US" altLang="zh-TW" sz="2000" dirty="0" err="1"/>
              <a:t>mtu</a:t>
            </a:r>
            <a:r>
              <a:rPr lang="en-US" altLang="zh-TW" sz="2000" dirty="0"/>
              <a:t> 1500 </a:t>
            </a:r>
            <a:r>
              <a:rPr lang="en-US" altLang="zh-TW" sz="2000" dirty="0" err="1"/>
              <a:t>qdisc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fq_codel</a:t>
            </a:r>
            <a:r>
              <a:rPr lang="en-US" altLang="zh-TW" sz="2000" dirty="0"/>
              <a:t> state UP group default </a:t>
            </a:r>
            <a:r>
              <a:rPr lang="en-US" altLang="zh-TW" sz="2000" dirty="0" err="1"/>
              <a:t>qlen</a:t>
            </a:r>
            <a:r>
              <a:rPr lang="en-US" altLang="zh-TW" sz="2000" dirty="0"/>
              <a:t> 1000</a:t>
            </a:r>
          </a:p>
          <a:p>
            <a:r>
              <a:rPr lang="en-US" altLang="zh-TW" sz="2000" dirty="0"/>
              <a:t>    link/ether 00:0c:29:c7:81:0d </a:t>
            </a:r>
            <a:r>
              <a:rPr lang="en-US" altLang="zh-TW" sz="2000" dirty="0" err="1"/>
              <a:t>brd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ff:ff:ff:ff:ff:ff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inet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192.168.1.123/24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brd</a:t>
            </a:r>
            <a:r>
              <a:rPr lang="en-US" altLang="zh-TW" sz="2000" dirty="0"/>
              <a:t> 192.168.1.255 scope global dynamic ens33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/>
              <a:t>valid_lft</a:t>
            </a:r>
            <a:r>
              <a:rPr lang="en-US" altLang="zh-TW" sz="2000" dirty="0"/>
              <a:t> 604688sec </a:t>
            </a:r>
            <a:r>
              <a:rPr lang="en-US" altLang="zh-TW" sz="2000" dirty="0" err="1"/>
              <a:t>preferred_lft</a:t>
            </a:r>
            <a:r>
              <a:rPr lang="en-US" altLang="zh-TW" sz="2000" dirty="0"/>
              <a:t> 604688sec</a:t>
            </a:r>
          </a:p>
          <a:p>
            <a:r>
              <a:rPr lang="en-US" altLang="zh-TW" sz="2000" dirty="0"/>
              <a:t>    inet6 2001:b011:8:969b:20c:29ff:fec7:810d/64 scope global dynamic </a:t>
            </a:r>
            <a:r>
              <a:rPr lang="en-US" altLang="zh-TW" sz="2000" dirty="0" err="1"/>
              <a:t>mngtmpaddr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noprefixroute</a:t>
            </a:r>
            <a:endParaRPr lang="en-US" altLang="zh-TW" sz="2000" dirty="0"/>
          </a:p>
          <a:p>
            <a:r>
              <a:rPr lang="en-US" altLang="zh-TW" sz="2000" dirty="0"/>
              <a:t>       </a:t>
            </a:r>
            <a:r>
              <a:rPr lang="en-US" altLang="zh-TW" sz="2000" dirty="0" err="1"/>
              <a:t>valid_lft</a:t>
            </a:r>
            <a:r>
              <a:rPr lang="en-US" altLang="zh-TW" sz="2000" dirty="0"/>
              <a:t> 61453sec </a:t>
            </a:r>
            <a:r>
              <a:rPr lang="en-US" altLang="zh-TW" sz="2000" dirty="0" err="1"/>
              <a:t>preferred_lft</a:t>
            </a:r>
            <a:r>
              <a:rPr lang="en-US" altLang="zh-TW" sz="2000" dirty="0"/>
              <a:t> 61453sec</a:t>
            </a:r>
          </a:p>
          <a:p>
            <a:r>
              <a:rPr lang="en-US" altLang="zh-TW" sz="2000" dirty="0"/>
              <a:t>    inet6 fe80::20c:29ff:fec7:810d/64 scope link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/>
              <a:t>valid_lft</a:t>
            </a:r>
            <a:r>
              <a:rPr lang="en-US" altLang="zh-TW" sz="2000" dirty="0"/>
              <a:t> forever </a:t>
            </a:r>
            <a:r>
              <a:rPr lang="en-US" altLang="zh-TW" sz="2000" dirty="0" err="1"/>
              <a:t>preferred_lft</a:t>
            </a:r>
            <a:r>
              <a:rPr lang="en-US" altLang="zh-TW" sz="2000" dirty="0"/>
              <a:t> forever</a:t>
            </a:r>
          </a:p>
          <a:p>
            <a:r>
              <a:rPr lang="en-US" altLang="zh-TW" sz="2000" dirty="0"/>
              <a:t>bigred@us2004:~$</a:t>
            </a:r>
          </a:p>
        </p:txBody>
      </p:sp>
    </p:spTree>
    <p:extLst>
      <p:ext uri="{BB962C8B-B14F-4D97-AF65-F5344CB8AC3E}">
        <p14:creationId xmlns:p14="http://schemas.microsoft.com/office/powerpoint/2010/main" val="4175090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</a:t>
            </a:r>
            <a:r>
              <a:rPr lang="zh-TW" altLang="en-US" dirty="0"/>
              <a:t>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bridge</a:t>
            </a:r>
            <a:r>
              <a:rPr lang="zh-TW" altLang="en-US" dirty="0" smtClean="0"/>
              <a:t> 與 電腦 上網的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 同網段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467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5905" y="151998"/>
            <a:ext cx="5474165" cy="1059582"/>
          </a:xfrm>
        </p:spPr>
        <p:txBody>
          <a:bodyPr anchor="t">
            <a:normAutofit fontScale="90000"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補充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在</a:t>
            </a:r>
            <a:r>
              <a:rPr lang="en-US" altLang="zh-TW" b="1" dirty="0"/>
              <a:t>DOS</a:t>
            </a:r>
            <a:r>
              <a:rPr lang="zh-TW" altLang="en-US" b="1" dirty="0"/>
              <a:t>視窗輸入</a:t>
            </a:r>
            <a:r>
              <a:rPr lang="en-US" altLang="zh-TW" b="1" dirty="0">
                <a:solidFill>
                  <a:srgbClr val="F41EBC"/>
                </a:solidFill>
              </a:rPr>
              <a:t>ip</a:t>
            </a:r>
            <a:r>
              <a:rPr lang="en-US" altLang="zh-TW" b="1" dirty="0">
                <a:solidFill>
                  <a:srgbClr val="FF0000"/>
                </a:solidFill>
              </a:rPr>
              <a:t>config</a:t>
            </a:r>
            <a:r>
              <a:rPr lang="zh-TW" altLang="en-US" b="1" dirty="0">
                <a:solidFill>
                  <a:srgbClr val="FF0000"/>
                </a:solidFill>
              </a:rPr>
              <a:t/>
            </a:r>
            <a:br>
              <a:rPr lang="zh-TW" altLang="en-US" b="1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08691" y="107576"/>
            <a:ext cx="12083309" cy="6605196"/>
            <a:chOff x="108691" y="107576"/>
            <a:chExt cx="12083309" cy="6605196"/>
          </a:xfrm>
        </p:grpSpPr>
        <p:grpSp>
          <p:nvGrpSpPr>
            <p:cNvPr id="9" name="群組 8"/>
            <p:cNvGrpSpPr/>
            <p:nvPr/>
          </p:nvGrpSpPr>
          <p:grpSpPr>
            <a:xfrm>
              <a:off x="108691" y="107576"/>
              <a:ext cx="6249078" cy="6605196"/>
              <a:chOff x="354580" y="593302"/>
              <a:chExt cx="5394013" cy="5464772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580" y="593302"/>
                <a:ext cx="5394013" cy="5464772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2807746" y="3743661"/>
                <a:ext cx="785308" cy="40879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07746" y="4948518"/>
                <a:ext cx="925158" cy="40879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108960" y="4410635"/>
                <a:ext cx="1452282" cy="2259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19718" y="5615492"/>
                <a:ext cx="1484555" cy="215153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5228217" y="1387843"/>
              <a:ext cx="6963783" cy="3169189"/>
              <a:chOff x="5913120" y="1027906"/>
              <a:chExt cx="5840338" cy="2013910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3120" y="1027906"/>
                <a:ext cx="5840338" cy="2013910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7272169" y="1027906"/>
                <a:ext cx="785309" cy="26301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799755" y="1990165"/>
                <a:ext cx="1301676" cy="1828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06071" y="365125"/>
              <a:ext cx="1290917" cy="248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H="1" flipV="1">
            <a:off x="2710927" y="441064"/>
            <a:ext cx="3775934" cy="1721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639637"/>
          </a:xfrm>
        </p:spPr>
        <p:txBody>
          <a:bodyPr anchor="t">
            <a:normAutofit fontScale="90000"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Ping –c 3 8.8.8.8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查看是否能連到外網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833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468" y="410967"/>
            <a:ext cx="11894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00B050"/>
                </a:solidFill>
              </a:rPr>
              <a:t>bigred@us2004:~$ </a:t>
            </a:r>
            <a:r>
              <a:rPr lang="en-US" altLang="zh-TW" sz="3600" dirty="0">
                <a:solidFill>
                  <a:srgbClr val="00B0F0"/>
                </a:solidFill>
              </a:rPr>
              <a:t>ping -c 3 8.8.8.8</a:t>
            </a:r>
          </a:p>
          <a:p>
            <a:r>
              <a:rPr lang="en-US" altLang="zh-TW" sz="3600" dirty="0"/>
              <a:t>PING 8.8.8.8 (8.8.8.8) 56(84) bytes of data.</a:t>
            </a:r>
          </a:p>
          <a:p>
            <a:r>
              <a:rPr lang="en-US" altLang="zh-TW" sz="3600" dirty="0"/>
              <a:t>64 bytes from 8.8.8.8: </a:t>
            </a:r>
            <a:r>
              <a:rPr lang="en-US" altLang="zh-TW" sz="3600" dirty="0" err="1"/>
              <a:t>icmp_seq</a:t>
            </a:r>
            <a:r>
              <a:rPr lang="en-US" altLang="zh-TW" sz="3600" dirty="0"/>
              <a:t>=1 </a:t>
            </a:r>
            <a:r>
              <a:rPr lang="en-US" altLang="zh-TW" sz="3600" dirty="0" err="1"/>
              <a:t>ttl</a:t>
            </a:r>
            <a:r>
              <a:rPr lang="en-US" altLang="zh-TW" sz="3600" dirty="0"/>
              <a:t>=116 time=6.52 </a:t>
            </a:r>
            <a:r>
              <a:rPr lang="en-US" altLang="zh-TW" sz="3600" dirty="0" err="1"/>
              <a:t>ms</a:t>
            </a:r>
            <a:endParaRPr lang="en-US" altLang="zh-TW" sz="3600" dirty="0"/>
          </a:p>
          <a:p>
            <a:r>
              <a:rPr lang="en-US" altLang="zh-TW" sz="3600" dirty="0"/>
              <a:t>64 bytes from 8.8.8.8: </a:t>
            </a:r>
            <a:r>
              <a:rPr lang="en-US" altLang="zh-TW" sz="3600" dirty="0" err="1"/>
              <a:t>icmp_seq</a:t>
            </a:r>
            <a:r>
              <a:rPr lang="en-US" altLang="zh-TW" sz="3600" dirty="0"/>
              <a:t>=2 </a:t>
            </a:r>
            <a:r>
              <a:rPr lang="en-US" altLang="zh-TW" sz="3600" dirty="0" err="1"/>
              <a:t>ttl</a:t>
            </a:r>
            <a:r>
              <a:rPr lang="en-US" altLang="zh-TW" sz="3600" dirty="0"/>
              <a:t>=116 time=5.49 </a:t>
            </a:r>
            <a:r>
              <a:rPr lang="en-US" altLang="zh-TW" sz="3600" dirty="0" err="1"/>
              <a:t>ms</a:t>
            </a:r>
            <a:endParaRPr lang="en-US" altLang="zh-TW" sz="3600" dirty="0"/>
          </a:p>
          <a:p>
            <a:r>
              <a:rPr lang="en-US" altLang="zh-TW" sz="3600" dirty="0"/>
              <a:t>64 bytes from 8.8.8.8: </a:t>
            </a:r>
            <a:r>
              <a:rPr lang="en-US" altLang="zh-TW" sz="3600" dirty="0" err="1"/>
              <a:t>icmp_seq</a:t>
            </a:r>
            <a:r>
              <a:rPr lang="en-US" altLang="zh-TW" sz="3600" dirty="0"/>
              <a:t>=3 </a:t>
            </a:r>
            <a:r>
              <a:rPr lang="en-US" altLang="zh-TW" sz="3600" dirty="0" err="1"/>
              <a:t>ttl</a:t>
            </a:r>
            <a:r>
              <a:rPr lang="en-US" altLang="zh-TW" sz="3600" dirty="0"/>
              <a:t>=116 time=5.81 </a:t>
            </a:r>
            <a:r>
              <a:rPr lang="en-US" altLang="zh-TW" sz="3600" dirty="0" err="1"/>
              <a:t>ms</a:t>
            </a:r>
            <a:endParaRPr lang="en-US" altLang="zh-TW" sz="3600" dirty="0"/>
          </a:p>
          <a:p>
            <a:r>
              <a:rPr lang="en-US" altLang="zh-TW" sz="3600" dirty="0" smtClean="0"/>
              <a:t>--- </a:t>
            </a:r>
            <a:r>
              <a:rPr lang="en-US" altLang="zh-TW" sz="3600" dirty="0"/>
              <a:t>8.8.8.8 ping statistics ---</a:t>
            </a:r>
          </a:p>
          <a:p>
            <a:r>
              <a:rPr lang="en-US" altLang="zh-TW" sz="3600" dirty="0"/>
              <a:t>3 packets transmitted, 3 received, 0% packet loss, time 2005ms</a:t>
            </a:r>
          </a:p>
          <a:p>
            <a:r>
              <a:rPr lang="en-US" altLang="zh-TW" sz="3600" dirty="0" err="1"/>
              <a:t>rtt</a:t>
            </a:r>
            <a:r>
              <a:rPr lang="en-US" altLang="zh-TW" sz="3600" dirty="0"/>
              <a:t> min/</a:t>
            </a:r>
            <a:r>
              <a:rPr lang="en-US" altLang="zh-TW" sz="3600" dirty="0" err="1"/>
              <a:t>avg</a:t>
            </a:r>
            <a:r>
              <a:rPr lang="en-US" altLang="zh-TW" sz="3600" dirty="0"/>
              <a:t>/max/</a:t>
            </a:r>
            <a:r>
              <a:rPr lang="en-US" altLang="zh-TW" sz="3600" dirty="0" err="1"/>
              <a:t>mdev</a:t>
            </a:r>
            <a:r>
              <a:rPr lang="en-US" altLang="zh-TW" sz="3600" dirty="0"/>
              <a:t> = 5.492/5.938/6.517/0.428 </a:t>
            </a:r>
            <a:r>
              <a:rPr lang="en-US" altLang="zh-TW" sz="3600" dirty="0" err="1" smtClean="0"/>
              <a:t>ms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05800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484"/>
          </a:xfrm>
        </p:spPr>
        <p:txBody>
          <a:bodyPr/>
          <a:lstStyle/>
          <a:p>
            <a:r>
              <a:rPr lang="en-US" altLang="zh-TW" dirty="0"/>
              <a:t>DNS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(Domain name server)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61654" y="1222624"/>
            <a:ext cx="11630346" cy="5106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Google</a:t>
            </a:r>
            <a:r>
              <a:rPr lang="zh-TW" altLang="en-US" dirty="0"/>
              <a:t>原本就已經在其</a:t>
            </a:r>
            <a:r>
              <a:rPr lang="en-US" altLang="zh-TW" dirty="0"/>
              <a:t>Google Chrome</a:t>
            </a:r>
            <a:r>
              <a:rPr lang="zh-TW" altLang="en-US" dirty="0"/>
              <a:t>瀏覽器內建了</a:t>
            </a:r>
          </a:p>
          <a:p>
            <a:pPr marL="0" indent="0">
              <a:buNone/>
            </a:pPr>
            <a:r>
              <a:rPr lang="zh-TW" altLang="en-US" dirty="0"/>
              <a:t>「</a:t>
            </a:r>
            <a:r>
              <a:rPr lang="en-US" altLang="zh-TW" dirty="0"/>
              <a:t>DNS</a:t>
            </a:r>
            <a:r>
              <a:rPr lang="zh-TW" altLang="en-US" dirty="0"/>
              <a:t>預先擷取」功能來加快瀏覽器開啟網頁的反應速度，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現在又更進一步提供了公用的</a:t>
            </a:r>
            <a:r>
              <a:rPr lang="en-US" altLang="zh-TW" dirty="0"/>
              <a:t>DNS</a:t>
            </a:r>
            <a:r>
              <a:rPr lang="zh-TW" altLang="en-US" dirty="0"/>
              <a:t>伺服器</a:t>
            </a:r>
          </a:p>
          <a:p>
            <a:pPr marL="0" indent="0">
              <a:buNone/>
            </a:pPr>
            <a:r>
              <a:rPr lang="zh-TW" altLang="en-US" dirty="0"/>
              <a:t>主</a:t>
            </a:r>
            <a:r>
              <a:rPr lang="en-US" altLang="zh-TW" dirty="0"/>
              <a:t>DNS</a:t>
            </a:r>
            <a:r>
              <a:rPr lang="zh-TW" altLang="en-US" dirty="0"/>
              <a:t>伺服器</a:t>
            </a:r>
            <a:r>
              <a:rPr lang="en-US" altLang="zh-TW" dirty="0"/>
              <a:t>IP(ipv4)</a:t>
            </a:r>
            <a:r>
              <a:rPr lang="zh-TW" altLang="en-US" dirty="0"/>
              <a:t>：  </a:t>
            </a:r>
            <a:r>
              <a:rPr lang="en-US" altLang="zh-TW" dirty="0"/>
              <a:t>8.8.8.8</a:t>
            </a:r>
          </a:p>
          <a:p>
            <a:pPr marL="0" indent="0">
              <a:buNone/>
            </a:pPr>
            <a:r>
              <a:rPr lang="zh-TW" altLang="en-US" dirty="0"/>
              <a:t>次</a:t>
            </a:r>
            <a:r>
              <a:rPr lang="en-US" altLang="zh-TW" dirty="0"/>
              <a:t>DNS</a:t>
            </a:r>
            <a:r>
              <a:rPr lang="zh-TW" altLang="en-US" dirty="0"/>
              <a:t>伺服器</a:t>
            </a:r>
            <a:r>
              <a:rPr lang="en-US" altLang="zh-TW" dirty="0"/>
              <a:t>IP(ipv4)</a:t>
            </a:r>
            <a:r>
              <a:rPr lang="zh-TW" altLang="en-US" dirty="0"/>
              <a:t>：  </a:t>
            </a:r>
            <a:r>
              <a:rPr lang="en-US" altLang="zh-TW" dirty="0"/>
              <a:t>8.8.4.4</a:t>
            </a:r>
          </a:p>
          <a:p>
            <a:pPr marL="0" indent="0">
              <a:buNone/>
            </a:pPr>
            <a:r>
              <a:rPr lang="zh-TW" altLang="en-US" dirty="0"/>
              <a:t>主</a:t>
            </a:r>
            <a:r>
              <a:rPr lang="en-US" altLang="zh-TW" dirty="0"/>
              <a:t>DNS</a:t>
            </a:r>
            <a:r>
              <a:rPr lang="zh-TW" altLang="en-US" dirty="0"/>
              <a:t>伺服器</a:t>
            </a:r>
            <a:r>
              <a:rPr lang="en-US" altLang="zh-TW" dirty="0"/>
              <a:t>IP(ipv6)</a:t>
            </a:r>
            <a:r>
              <a:rPr lang="zh-TW" altLang="en-US" dirty="0"/>
              <a:t>： </a:t>
            </a:r>
            <a:r>
              <a:rPr lang="en-US" altLang="zh-TW" dirty="0"/>
              <a:t>2001:4860:4860::8888</a:t>
            </a:r>
          </a:p>
          <a:p>
            <a:pPr marL="0" indent="0">
              <a:buNone/>
            </a:pPr>
            <a:r>
              <a:rPr lang="zh-TW" altLang="en-US" dirty="0"/>
              <a:t>次</a:t>
            </a:r>
            <a:r>
              <a:rPr lang="en-US" altLang="zh-TW" dirty="0"/>
              <a:t>DNS</a:t>
            </a:r>
            <a:r>
              <a:rPr lang="zh-TW" altLang="en-US" dirty="0"/>
              <a:t>伺服器</a:t>
            </a:r>
            <a:r>
              <a:rPr lang="en-US" altLang="zh-TW" dirty="0"/>
              <a:t>IP(ipv6)</a:t>
            </a:r>
            <a:r>
              <a:rPr lang="zh-TW" altLang="en-US" dirty="0"/>
              <a:t>： </a:t>
            </a:r>
            <a:r>
              <a:rPr lang="en-US" altLang="zh-TW" dirty="0"/>
              <a:t>2001:4860:4860::8844</a:t>
            </a:r>
          </a:p>
          <a:p>
            <a:pPr marL="0" indent="0">
              <a:buNone/>
            </a:pPr>
            <a:r>
              <a:rPr lang="zh-TW" altLang="en-US" dirty="0" smtClean="0"/>
              <a:t>所謂</a:t>
            </a:r>
            <a:r>
              <a:rPr lang="zh-TW" altLang="en-US" dirty="0"/>
              <a:t>的</a:t>
            </a:r>
            <a:r>
              <a:rPr lang="en-US" altLang="zh-TW" dirty="0"/>
              <a:t>DNS</a:t>
            </a:r>
            <a:r>
              <a:rPr lang="zh-TW" altLang="en-US" dirty="0"/>
              <a:t>服務就是當我們在網址列輸入「</a:t>
            </a:r>
            <a:r>
              <a:rPr lang="en-US" altLang="zh-TW" dirty="0"/>
              <a:t>http://www.google.com</a:t>
            </a:r>
            <a:r>
              <a:rPr lang="zh-TW" altLang="en-US" dirty="0"/>
              <a:t>」網址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（一個較好記的名稱）的時候，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電腦會透過</a:t>
            </a:r>
            <a:r>
              <a:rPr lang="en-US" altLang="zh-TW" dirty="0"/>
              <a:t>DNS</a:t>
            </a:r>
            <a:r>
              <a:rPr lang="zh-TW" altLang="en-US" dirty="0"/>
              <a:t>伺服器的解析服務，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得知該網址所要前往的</a:t>
            </a:r>
            <a:r>
              <a:rPr lang="en-US" altLang="zh-TW" dirty="0"/>
              <a:t>IP</a:t>
            </a:r>
            <a:r>
              <a:rPr lang="zh-TW" altLang="en-US" dirty="0"/>
              <a:t>位址（一串較難記憶的數字）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而找到網站伺服器、取得並顯示網頁資料。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48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2930" y="365125"/>
            <a:ext cx="3497580" cy="348678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選虛擬機</a:t>
            </a:r>
            <a:r>
              <a:rPr lang="en-US" altLang="zh-TW" dirty="0" smtClean="0"/>
              <a:t>[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us2004]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[Play Virtual Machine]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196908" y="365125"/>
            <a:ext cx="7621711" cy="5949705"/>
            <a:chOff x="3099629" y="908295"/>
            <a:chExt cx="5992742" cy="5339583"/>
          </a:xfrm>
        </p:grpSpPr>
        <p:grpSp>
          <p:nvGrpSpPr>
            <p:cNvPr id="5" name="群組 4"/>
            <p:cNvGrpSpPr/>
            <p:nvPr/>
          </p:nvGrpSpPr>
          <p:grpSpPr>
            <a:xfrm>
              <a:off x="3099629" y="908295"/>
              <a:ext cx="5992742" cy="5339583"/>
              <a:chOff x="3099629" y="908295"/>
              <a:chExt cx="5992742" cy="5339583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9629" y="908295"/>
                <a:ext cx="5992742" cy="5339583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5814392" y="5416826"/>
                <a:ext cx="2216426" cy="33793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299791" y="1898374"/>
              <a:ext cx="1143000" cy="37768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817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:Software Updates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97" y="1910964"/>
            <a:ext cx="7561253" cy="47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12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80946" cy="2316529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Ubuntu desktop setting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862876" y="231041"/>
            <a:ext cx="7048377" cy="5720592"/>
            <a:chOff x="3862876" y="231041"/>
            <a:chExt cx="7048377" cy="572059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2876" y="231041"/>
              <a:ext cx="7048377" cy="572059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956539" y="1283677"/>
              <a:ext cx="1116624" cy="32531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044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159465" y="0"/>
            <a:ext cx="8119260" cy="6358406"/>
            <a:chOff x="4166090" y="735496"/>
            <a:chExt cx="6404238" cy="483041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090" y="758761"/>
              <a:ext cx="6404238" cy="480715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98157" y="735496"/>
              <a:ext cx="258417" cy="29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606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871" y="418914"/>
            <a:ext cx="2160494" cy="1325563"/>
          </a:xfrm>
        </p:spPr>
        <p:txBody>
          <a:bodyPr/>
          <a:lstStyle/>
          <a:p>
            <a:r>
              <a:rPr lang="en-US" altLang="zh-TW" dirty="0" smtClean="0"/>
              <a:t>[Setting]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334165" y="191214"/>
            <a:ext cx="8148334" cy="6363709"/>
            <a:chOff x="3940572" y="1556608"/>
            <a:chExt cx="4430952" cy="384911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0572" y="1556608"/>
              <a:ext cx="4430952" cy="384911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589059" y="2864224"/>
              <a:ext cx="1277470" cy="25549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600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73188" cy="1325563"/>
          </a:xfrm>
        </p:spPr>
        <p:txBody>
          <a:bodyPr/>
          <a:lstStyle/>
          <a:p>
            <a:r>
              <a:rPr lang="zh-TW" altLang="en-US" dirty="0" smtClean="0"/>
              <a:t>往下移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213569" y="137265"/>
            <a:ext cx="7567870" cy="6506866"/>
            <a:chOff x="4426907" y="225188"/>
            <a:chExt cx="7567870" cy="650686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6907" y="225188"/>
              <a:ext cx="7567870" cy="650686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615953" y="2017059"/>
              <a:ext cx="242047" cy="112955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12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072" y="365125"/>
            <a:ext cx="2702858" cy="1477122"/>
          </a:xfrm>
        </p:spPr>
        <p:txBody>
          <a:bodyPr/>
          <a:lstStyle/>
          <a:p>
            <a:r>
              <a:rPr lang="en-US" altLang="zh-TW" dirty="0" smtClean="0"/>
              <a:t>[Displays]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967568" y="83771"/>
            <a:ext cx="7087681" cy="6064992"/>
            <a:chOff x="4787576" y="365125"/>
            <a:chExt cx="7087681" cy="60649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7576" y="365125"/>
              <a:ext cx="7087681" cy="60649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814047" y="2823882"/>
              <a:ext cx="1331259" cy="40341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524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189278"/>
            <a:ext cx="2819400" cy="2270499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fraction scales</a:t>
            </a:r>
            <a:r>
              <a:rPr lang="zh-TW" altLang="en-US" dirty="0" smtClean="0"/>
              <a:t>分數尺度</a:t>
            </a:r>
            <a:br>
              <a:rPr lang="zh-TW" altLang="en-US" dirty="0" smtClean="0"/>
            </a:b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971800" y="189278"/>
            <a:ext cx="7123959" cy="6062569"/>
            <a:chOff x="3916078" y="1572937"/>
            <a:chExt cx="4359843" cy="371212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6078" y="1572937"/>
              <a:ext cx="4359843" cy="371212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557247" y="3711388"/>
              <a:ext cx="658906" cy="38996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721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62" y="303579"/>
            <a:ext cx="3144715" cy="1325563"/>
          </a:xfrm>
        </p:spPr>
        <p:txBody>
          <a:bodyPr/>
          <a:lstStyle/>
          <a:p>
            <a:r>
              <a:rPr lang="en-US" altLang="zh-TW" dirty="0" smtClean="0"/>
              <a:t>[Resolution]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996674" y="162607"/>
            <a:ext cx="6431003" cy="5482053"/>
            <a:chOff x="5236390" y="153816"/>
            <a:chExt cx="4321742" cy="377199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390" y="153816"/>
              <a:ext cx="4321742" cy="377199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626066" y="1661745"/>
              <a:ext cx="868243" cy="41965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209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530" y="321164"/>
            <a:ext cx="3109546" cy="1325563"/>
          </a:xfrm>
        </p:spPr>
        <p:txBody>
          <a:bodyPr/>
          <a:lstStyle/>
          <a:p>
            <a:r>
              <a:rPr lang="en-US" altLang="zh-TW" dirty="0" smtClean="0"/>
              <a:t>[1920*1200]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463694" y="275399"/>
            <a:ext cx="7465144" cy="5633032"/>
            <a:chOff x="3929686" y="1570215"/>
            <a:chExt cx="4332628" cy="371756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686" y="1570215"/>
              <a:ext cx="4332628" cy="371756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474759" y="3402106"/>
              <a:ext cx="1606923" cy="22187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993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209800" cy="1167840"/>
          </a:xfrm>
        </p:spPr>
        <p:txBody>
          <a:bodyPr/>
          <a:lstStyle/>
          <a:p>
            <a:r>
              <a:rPr lang="en-US" altLang="zh-TW" dirty="0" smtClean="0"/>
              <a:t>[Apply]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743352" y="184638"/>
            <a:ext cx="7262294" cy="5882054"/>
            <a:chOff x="4704037" y="0"/>
            <a:chExt cx="5266440" cy="450844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4037" y="0"/>
              <a:ext cx="5266440" cy="450844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337431" y="817685"/>
              <a:ext cx="597877" cy="33410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7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891" y="255796"/>
            <a:ext cx="11693884" cy="64232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login as: </a:t>
            </a:r>
            <a:r>
              <a:rPr lang="en-US" altLang="zh-TW" dirty="0" err="1">
                <a:solidFill>
                  <a:srgbClr val="00B0F0"/>
                </a:solidFill>
              </a:rPr>
              <a:t>bigred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bigred@192.168.66.129's password:</a:t>
            </a:r>
          </a:p>
          <a:p>
            <a:pPr marL="0" indent="0">
              <a:buNone/>
            </a:pPr>
            <a:r>
              <a:rPr lang="en-US" altLang="zh-TW" dirty="0"/>
              <a:t>Welcome to Ubuntu 20.04.1 LTS (GNU/Linux 5.4.0-48-generic x86_64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* Documentation:  https://help.ubuntu.com</a:t>
            </a:r>
          </a:p>
          <a:p>
            <a:pPr marL="0" indent="0">
              <a:buNone/>
            </a:pPr>
            <a:r>
              <a:rPr lang="en-US" altLang="zh-TW" dirty="0"/>
              <a:t> * Management:     https://landscape.canonical.com</a:t>
            </a:r>
          </a:p>
          <a:p>
            <a:pPr marL="0" indent="0">
              <a:buNone/>
            </a:pPr>
            <a:r>
              <a:rPr lang="en-US" altLang="zh-TW" dirty="0"/>
              <a:t> * Support:        https://</a:t>
            </a:r>
            <a:r>
              <a:rPr lang="en-US" altLang="zh-TW" dirty="0" smtClean="0"/>
              <a:t>ubuntu.com/advantage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System information as of Sun 11 Oct 2020 01:14:59 PM </a:t>
            </a:r>
            <a:r>
              <a:rPr lang="en-US" altLang="zh-TW" dirty="0" smtClean="0"/>
              <a:t>UTC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System load:  0.07               Processes:              264</a:t>
            </a:r>
          </a:p>
          <a:p>
            <a:pPr marL="0" indent="0">
              <a:buNone/>
            </a:pPr>
            <a:r>
              <a:rPr lang="en-US" altLang="zh-TW" dirty="0"/>
              <a:t>  Usage of /:   24.2% of 28.91GB   Users logged in:        1</a:t>
            </a:r>
          </a:p>
          <a:p>
            <a:pPr marL="0" indent="0">
              <a:buNone/>
            </a:pPr>
            <a:r>
              <a:rPr lang="en-US" altLang="zh-TW" dirty="0"/>
              <a:t>  Memory usage: 4%                 IPv4 address for ens33: 192.168.66.129</a:t>
            </a:r>
          </a:p>
          <a:p>
            <a:pPr marL="0" indent="0">
              <a:buNone/>
            </a:pPr>
            <a:r>
              <a:rPr lang="en-US" altLang="zh-TW" dirty="0"/>
              <a:t>  Swap usage:   0</a:t>
            </a:r>
            <a:r>
              <a:rPr lang="en-US" altLang="zh-TW" dirty="0" smtClean="0"/>
              <a:t>%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54 updates can be installed immediately.</a:t>
            </a:r>
          </a:p>
          <a:p>
            <a:pPr marL="0" indent="0">
              <a:buNone/>
            </a:pPr>
            <a:r>
              <a:rPr lang="en-US" altLang="zh-TW" dirty="0"/>
              <a:t>0 of these updates are security updates.</a:t>
            </a:r>
          </a:p>
          <a:p>
            <a:pPr marL="0" indent="0">
              <a:buNone/>
            </a:pPr>
            <a:r>
              <a:rPr lang="en-US" altLang="zh-TW" dirty="0"/>
              <a:t>To see these additional updates run: apt list --</a:t>
            </a:r>
            <a:r>
              <a:rPr lang="en-US" altLang="zh-TW" dirty="0" smtClean="0"/>
              <a:t>upgradable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Last login: Sun Oct 11 13:12:52 2020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bigred@us2004</a:t>
            </a:r>
            <a:r>
              <a:rPr lang="en-US" altLang="zh-TW" dirty="0">
                <a:solidFill>
                  <a:srgbClr val="FFC000"/>
                </a:solidFill>
              </a:rPr>
              <a:t>:~$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95560" y="255796"/>
            <a:ext cx="1440180" cy="104722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Host only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25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129" y="365126"/>
            <a:ext cx="2649071" cy="11140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Keep Changes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233240" y="167054"/>
            <a:ext cx="7306407" cy="6110654"/>
            <a:chOff x="3940572" y="1543000"/>
            <a:chExt cx="4310856" cy="377199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0572" y="1543000"/>
              <a:ext cx="4310856" cy="377199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101862" y="3912577"/>
              <a:ext cx="1072661" cy="31652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553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231" y="220168"/>
            <a:ext cx="1689847" cy="130231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套用</a:t>
            </a:r>
            <a:r>
              <a:rPr lang="zh-TW" altLang="en-US" dirty="0"/>
              <a:t>結果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550150" y="220168"/>
            <a:ext cx="10415281" cy="5512776"/>
            <a:chOff x="1550150" y="220168"/>
            <a:chExt cx="10415281" cy="551277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0150" y="220168"/>
              <a:ext cx="10415281" cy="551277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592408" y="2162908"/>
              <a:ext cx="1257300" cy="29893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514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5435" y="15753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 smtClean="0"/>
              <a:t>補</a:t>
            </a:r>
            <a:r>
              <a:rPr lang="zh-TW" altLang="en-US" sz="6600" dirty="0"/>
              <a:t>充</a:t>
            </a:r>
          </a:p>
        </p:txBody>
      </p:sp>
    </p:spTree>
    <p:extLst>
      <p:ext uri="{BB962C8B-B14F-4D97-AF65-F5344CB8AC3E}">
        <p14:creationId xmlns:p14="http://schemas.microsoft.com/office/powerpoint/2010/main" val="3594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129" y="365125"/>
            <a:ext cx="2953871" cy="184019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1400*1050</a:t>
            </a:r>
            <a:br>
              <a:rPr lang="en-US" altLang="zh-TW" dirty="0" smtClean="0"/>
            </a:br>
            <a:r>
              <a:rPr lang="zh-TW" altLang="en-US" dirty="0" smtClean="0"/>
              <a:t>套用</a:t>
            </a:r>
            <a:r>
              <a:rPr lang="zh-TW" altLang="en-US" dirty="0"/>
              <a:t>結果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879490" y="263747"/>
            <a:ext cx="9007243" cy="6325312"/>
            <a:chOff x="2879490" y="263747"/>
            <a:chExt cx="9007243" cy="632531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9490" y="263747"/>
              <a:ext cx="9007243" cy="632531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821271" y="2017059"/>
              <a:ext cx="1371600" cy="40341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6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按</a:t>
            </a:r>
            <a:r>
              <a:rPr lang="en-US" altLang="zh-TW" dirty="0" smtClean="0"/>
              <a:t>[</a:t>
            </a:r>
            <a:r>
              <a:rPr lang="zh-TW" altLang="en-US" dirty="0" smtClean="0"/>
              <a:t>視窗鍵</a:t>
            </a:r>
            <a:r>
              <a:rPr lang="en-US" altLang="zh-TW" dirty="0" smtClean="0"/>
              <a:t>]</a:t>
            </a:r>
            <a:r>
              <a:rPr lang="zh-TW" altLang="en-US" dirty="0" smtClean="0"/>
              <a:t> 出現 圖示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740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984" y="233240"/>
            <a:ext cx="2617694" cy="1584699"/>
          </a:xfrm>
        </p:spPr>
        <p:txBody>
          <a:bodyPr/>
          <a:lstStyle/>
          <a:p>
            <a:r>
              <a:rPr lang="zh-TW" altLang="en-US" dirty="0" smtClean="0"/>
              <a:t>按</a:t>
            </a:r>
            <a:r>
              <a:rPr lang="en-US" altLang="zh-TW" dirty="0" smtClean="0"/>
              <a:t>[</a:t>
            </a:r>
            <a:r>
              <a:rPr lang="zh-TW" altLang="en-US" dirty="0" smtClean="0"/>
              <a:t>視窗鍵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89" y="66766"/>
            <a:ext cx="6939538" cy="60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409610" y="137105"/>
            <a:ext cx="7482895" cy="6417819"/>
            <a:chOff x="4141694" y="225028"/>
            <a:chExt cx="7482895" cy="641781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7312" y="225028"/>
              <a:ext cx="7337277" cy="641781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141694" y="1102659"/>
              <a:ext cx="833718" cy="554018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165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上不了網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743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357" y="1540279"/>
            <a:ext cx="4365286" cy="37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076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看設定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0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/>
              <a:t>用</a:t>
            </a:r>
            <a:r>
              <a:rPr lang="en-US" altLang="zh-TW" dirty="0" err="1">
                <a:solidFill>
                  <a:srgbClr val="00B0F0"/>
                </a:solidFill>
              </a:rPr>
              <a:t>ip</a:t>
            </a:r>
            <a:r>
              <a:rPr lang="en-US" altLang="zh-TW" dirty="0">
                <a:solidFill>
                  <a:srgbClr val="00B0F0"/>
                </a:solidFill>
              </a:rPr>
              <a:t> address</a:t>
            </a:r>
            <a:r>
              <a:rPr lang="zh-TW" altLang="en-US" dirty="0"/>
              <a:t>命令查看</a:t>
            </a:r>
            <a:r>
              <a:rPr lang="en-US" altLang="zh-TW" dirty="0"/>
              <a:t>IP(</a:t>
            </a:r>
            <a:r>
              <a:rPr lang="zh-TW" altLang="en-US" dirty="0"/>
              <a:t>命令小寫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Hosy</a:t>
            </a:r>
            <a:r>
              <a:rPr lang="en-US" altLang="zh-TW" dirty="0" smtClean="0"/>
              <a:t> only </a:t>
            </a:r>
            <a:r>
              <a:rPr lang="zh-TW" altLang="en-US" dirty="0" smtClean="0"/>
              <a:t>網卡名稱</a:t>
            </a:r>
            <a:r>
              <a:rPr lang="en-US" altLang="zh-TW" dirty="0" smtClean="0"/>
              <a:t>VMnet1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316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215661" y="228599"/>
            <a:ext cx="8598878" cy="5697415"/>
            <a:chOff x="3935129" y="945123"/>
            <a:chExt cx="4321742" cy="377199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5129" y="945123"/>
              <a:ext cx="4321742" cy="377199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851531" y="1380392"/>
              <a:ext cx="360484" cy="3102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FF0000"/>
                  </a:solidFill>
                </a:rPr>
                <a:t>˙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1815" y="2233246"/>
              <a:ext cx="1011116" cy="24618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050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61846" y="211015"/>
            <a:ext cx="7719646" cy="5679831"/>
            <a:chOff x="3926964" y="1534836"/>
            <a:chExt cx="4338071" cy="378832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6964" y="1534836"/>
              <a:ext cx="4338071" cy="378832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851531" y="2813538"/>
              <a:ext cx="413504" cy="2901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027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5990633" y="975610"/>
            <a:ext cx="5816729" cy="3543635"/>
            <a:chOff x="5990633" y="975610"/>
            <a:chExt cx="5816729" cy="354363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0633" y="1833662"/>
              <a:ext cx="5816729" cy="2685583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853854" y="1723292"/>
              <a:ext cx="764931" cy="43082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406277" y="975610"/>
              <a:ext cx="15146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HOST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Only</a:t>
              </a:r>
              <a:endParaRPr lang="zh-TW" altLang="en-US" sz="24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5508" y="584638"/>
            <a:ext cx="7409841" cy="4963308"/>
            <a:chOff x="105508" y="584638"/>
            <a:chExt cx="7409841" cy="4963308"/>
          </a:xfrm>
        </p:grpSpPr>
        <p:grpSp>
          <p:nvGrpSpPr>
            <p:cNvPr id="6" name="群組 5"/>
            <p:cNvGrpSpPr/>
            <p:nvPr/>
          </p:nvGrpSpPr>
          <p:grpSpPr>
            <a:xfrm>
              <a:off x="105508" y="584638"/>
              <a:ext cx="5701000" cy="4963308"/>
              <a:chOff x="298939" y="646184"/>
              <a:chExt cx="5701000" cy="4963308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939" y="646184"/>
                <a:ext cx="5701000" cy="4963308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1881554" y="3508131"/>
                <a:ext cx="1213338" cy="27256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242038" y="2927838"/>
                <a:ext cx="984739" cy="15826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2" name="直線單箭頭接點 11"/>
            <p:cNvCxnSpPr/>
            <p:nvPr/>
          </p:nvCxnSpPr>
          <p:spPr>
            <a:xfrm flipH="1">
              <a:off x="5715000" y="1037492"/>
              <a:ext cx="413238" cy="5099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6057899" y="71144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/>
                <a:t>看完選</a:t>
              </a:r>
              <a:r>
                <a:rPr lang="en-US" altLang="zh-TW" sz="2400" dirty="0" smtClean="0"/>
                <a:t>[X]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178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/>
              <a:t>網卡</a:t>
            </a:r>
            <a:r>
              <a:rPr lang="zh-TW" altLang="en-US" dirty="0" smtClean="0"/>
              <a:t>連接</a:t>
            </a:r>
            <a:r>
              <a:rPr lang="zh-TW" altLang="en-US" dirty="0"/>
              <a:t>改</a:t>
            </a:r>
            <a:r>
              <a:rPr lang="zh-TW" altLang="en-US" dirty="0" smtClean="0"/>
              <a:t>選 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8120" y="3799760"/>
            <a:ext cx="11783060" cy="1525429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</a:rPr>
              <a:t>[Player][Removable Devices][Network Adapter][Setting]</a:t>
            </a:r>
            <a:endParaRPr lang="zh-TW" altLang="en-US" sz="4000" dirty="0">
              <a:solidFill>
                <a:schemeClr val="tx1"/>
              </a:solidFill>
            </a:endParaRPr>
          </a:p>
          <a:p>
            <a:endParaRPr lang="zh-TW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73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6138" y="30661"/>
            <a:ext cx="8308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[Player][Removable Devices][Network Adapter][Setting]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18000" y="702288"/>
            <a:ext cx="9298761" cy="5188558"/>
            <a:chOff x="2903681" y="1537557"/>
            <a:chExt cx="6384638" cy="378288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3681" y="1537557"/>
              <a:ext cx="6384638" cy="378288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903681" y="1837592"/>
              <a:ext cx="604450" cy="2022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903681" y="2426677"/>
              <a:ext cx="1545227" cy="2373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319346" y="2628900"/>
              <a:ext cx="1389185" cy="2110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194431" y="2804746"/>
              <a:ext cx="1093888" cy="2637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857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35823" cy="1325563"/>
          </a:xfrm>
        </p:spPr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[NAT]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60396" y="365125"/>
            <a:ext cx="6939824" cy="5377684"/>
            <a:chOff x="3347058" y="365125"/>
            <a:chExt cx="6939824" cy="537768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7058" y="365125"/>
              <a:ext cx="6939824" cy="537768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233746" y="2444262"/>
              <a:ext cx="386862" cy="21101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1391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72054" cy="1325563"/>
          </a:xfrm>
        </p:spPr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[OK]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115946" y="479110"/>
            <a:ext cx="6874508" cy="5446905"/>
            <a:chOff x="3115946" y="479110"/>
            <a:chExt cx="6874508" cy="544690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5946" y="479110"/>
              <a:ext cx="6874508" cy="537224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763608" y="5530362"/>
              <a:ext cx="817684" cy="39565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8251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28" y="171400"/>
            <a:ext cx="6837542" cy="59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7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查</a:t>
            </a:r>
            <a:r>
              <a:rPr lang="en-US" altLang="zh-TW" dirty="0" smtClean="0"/>
              <a:t>IP</a:t>
            </a:r>
            <a:r>
              <a:rPr lang="zh-TW" altLang="en-US" dirty="0" smtClean="0"/>
              <a:t>指令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address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513" y="1381539"/>
            <a:ext cx="11897139" cy="53969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bigred@us2004</a:t>
            </a:r>
            <a:r>
              <a:rPr lang="en-US" altLang="zh-TW" dirty="0">
                <a:solidFill>
                  <a:srgbClr val="FFC000"/>
                </a:solidFill>
              </a:rPr>
              <a:t>:~$ </a:t>
            </a:r>
            <a:r>
              <a:rPr lang="en-US" altLang="zh-TW" dirty="0" err="1">
                <a:solidFill>
                  <a:srgbClr val="00B0F0"/>
                </a:solidFill>
              </a:rPr>
              <a:t>ip</a:t>
            </a:r>
            <a:r>
              <a:rPr lang="en-US" altLang="zh-TW" dirty="0">
                <a:solidFill>
                  <a:srgbClr val="00B0F0"/>
                </a:solidFill>
              </a:rPr>
              <a:t> address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en-US" altLang="zh-TW" sz="2600" dirty="0"/>
              <a:t>: lo: &lt;LOOPBACK,UP,LOWER_UP&gt; </a:t>
            </a:r>
            <a:r>
              <a:rPr lang="en-US" altLang="zh-TW" sz="2600" dirty="0" err="1"/>
              <a:t>mtu</a:t>
            </a:r>
            <a:r>
              <a:rPr lang="en-US" altLang="zh-TW" sz="2600" dirty="0"/>
              <a:t> 65536 </a:t>
            </a:r>
            <a:r>
              <a:rPr lang="en-US" altLang="zh-TW" sz="2600" dirty="0" err="1"/>
              <a:t>qdisc</a:t>
            </a:r>
            <a:r>
              <a:rPr lang="en-US" altLang="zh-TW" sz="2600" dirty="0"/>
              <a:t> </a:t>
            </a:r>
            <a:r>
              <a:rPr lang="en-US" altLang="zh-TW" sz="2600" dirty="0" err="1"/>
              <a:t>noqueue</a:t>
            </a:r>
            <a:r>
              <a:rPr lang="en-US" altLang="zh-TW" sz="2600" dirty="0"/>
              <a:t> state UNKNOWN group default </a:t>
            </a:r>
            <a:r>
              <a:rPr lang="en-US" altLang="zh-TW" sz="2600" dirty="0" err="1"/>
              <a:t>qlen</a:t>
            </a:r>
            <a:r>
              <a:rPr lang="en-US" altLang="zh-TW" sz="2600" dirty="0"/>
              <a:t> 1000</a:t>
            </a:r>
          </a:p>
          <a:p>
            <a:pPr marL="0" indent="0">
              <a:buNone/>
            </a:pPr>
            <a:r>
              <a:rPr lang="en-US" altLang="zh-TW" dirty="0"/>
              <a:t>    link/loopback 00:00:00:00:00:00 </a:t>
            </a:r>
            <a:r>
              <a:rPr lang="en-US" altLang="zh-TW" dirty="0" err="1"/>
              <a:t>brd</a:t>
            </a:r>
            <a:r>
              <a:rPr lang="en-US" altLang="zh-TW" dirty="0"/>
              <a:t> 00:00:00:00:00:00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inet</a:t>
            </a:r>
            <a:r>
              <a:rPr lang="en-US" altLang="zh-TW" dirty="0"/>
              <a:t> 127.0.0.1/8 scope host lo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valid_lft</a:t>
            </a:r>
            <a:r>
              <a:rPr lang="en-US" altLang="zh-TW" dirty="0"/>
              <a:t> forever </a:t>
            </a:r>
            <a:r>
              <a:rPr lang="en-US" altLang="zh-TW" dirty="0" err="1"/>
              <a:t>preferred_lft</a:t>
            </a:r>
            <a:r>
              <a:rPr lang="en-US" altLang="zh-TW" dirty="0"/>
              <a:t> forever</a:t>
            </a:r>
          </a:p>
          <a:p>
            <a:pPr marL="0" indent="0">
              <a:buNone/>
            </a:pPr>
            <a:r>
              <a:rPr lang="en-US" altLang="zh-TW" dirty="0"/>
              <a:t>    inet6 ::1/128 scope host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valid_lft</a:t>
            </a:r>
            <a:r>
              <a:rPr lang="en-US" altLang="zh-TW" dirty="0"/>
              <a:t> forever </a:t>
            </a:r>
            <a:r>
              <a:rPr lang="en-US" altLang="zh-TW" dirty="0" err="1"/>
              <a:t>preferred_lft</a:t>
            </a:r>
            <a:r>
              <a:rPr lang="en-US" altLang="zh-TW" dirty="0"/>
              <a:t> forever</a:t>
            </a:r>
          </a:p>
          <a:p>
            <a:pPr marL="0" indent="0">
              <a:buNone/>
            </a:pPr>
            <a:r>
              <a:rPr lang="en-US" altLang="zh-TW" dirty="0"/>
              <a:t>2: </a:t>
            </a:r>
            <a:r>
              <a:rPr lang="en-US" altLang="zh-TW" sz="3100" b="1" dirty="0"/>
              <a:t>ens33</a:t>
            </a:r>
            <a:r>
              <a:rPr lang="en-US" altLang="zh-TW" sz="2600" dirty="0"/>
              <a:t>: </a:t>
            </a:r>
            <a:r>
              <a:rPr lang="en-US" altLang="zh-TW" sz="2400" dirty="0"/>
              <a:t>&lt;BROADCAST,MULTICAST,UP,LOWER_UP&gt; </a:t>
            </a:r>
            <a:r>
              <a:rPr lang="en-US" altLang="zh-TW" sz="2400" dirty="0" err="1"/>
              <a:t>mtu</a:t>
            </a:r>
            <a:r>
              <a:rPr lang="en-US" altLang="zh-TW" sz="2400" dirty="0"/>
              <a:t> 1500 </a:t>
            </a:r>
            <a:r>
              <a:rPr lang="en-US" altLang="zh-TW" sz="2400" dirty="0" err="1"/>
              <a:t>qdisc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fq_codel</a:t>
            </a:r>
            <a:r>
              <a:rPr lang="en-US" altLang="zh-TW" sz="2400" dirty="0"/>
              <a:t> state UP group default </a:t>
            </a:r>
            <a:r>
              <a:rPr lang="en-US" altLang="zh-TW" sz="2400" dirty="0" err="1"/>
              <a:t>qlen</a:t>
            </a:r>
            <a:r>
              <a:rPr lang="en-US" altLang="zh-TW" sz="2400" dirty="0"/>
              <a:t> 1000</a:t>
            </a:r>
          </a:p>
          <a:p>
            <a:pPr marL="0" indent="0">
              <a:buNone/>
            </a:pPr>
            <a:r>
              <a:rPr lang="en-US" altLang="zh-TW" dirty="0"/>
              <a:t>    link/ether 00:0c:29:c7:81:0d </a:t>
            </a:r>
            <a:r>
              <a:rPr lang="en-US" altLang="zh-TW" dirty="0" err="1"/>
              <a:t>brd</a:t>
            </a:r>
            <a:r>
              <a:rPr lang="en-US" altLang="zh-TW" dirty="0"/>
              <a:t> </a:t>
            </a:r>
            <a:r>
              <a:rPr lang="en-US" altLang="zh-TW" dirty="0" err="1"/>
              <a:t>ff:ff:ff:ff:ff:ff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inet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192.168.66.129/24 </a:t>
            </a:r>
            <a:r>
              <a:rPr lang="en-US" altLang="zh-TW" dirty="0" err="1"/>
              <a:t>brd</a:t>
            </a:r>
            <a:r>
              <a:rPr lang="en-US" altLang="zh-TW" dirty="0"/>
              <a:t> 192.168.66.255 scope global dynamic ens33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valid_lft</a:t>
            </a:r>
            <a:r>
              <a:rPr lang="en-US" altLang="zh-TW" dirty="0"/>
              <a:t> 1240sec </a:t>
            </a:r>
            <a:r>
              <a:rPr lang="en-US" altLang="zh-TW" dirty="0" err="1"/>
              <a:t>preferred_lft</a:t>
            </a:r>
            <a:r>
              <a:rPr lang="en-US" altLang="zh-TW" dirty="0"/>
              <a:t> 1240sec</a:t>
            </a:r>
          </a:p>
          <a:p>
            <a:pPr marL="0" indent="0">
              <a:buNone/>
            </a:pPr>
            <a:r>
              <a:rPr lang="en-US" altLang="zh-TW" dirty="0"/>
              <a:t>    inet6 fe80::20c:29ff:fec7:810d/64 scope link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valid_lft</a:t>
            </a:r>
            <a:r>
              <a:rPr lang="en-US" altLang="zh-TW" dirty="0"/>
              <a:t> forever </a:t>
            </a:r>
            <a:r>
              <a:rPr lang="en-US" altLang="zh-TW" dirty="0" err="1"/>
              <a:t>preferred_lft</a:t>
            </a:r>
            <a:r>
              <a:rPr lang="en-US" altLang="zh-TW" dirty="0"/>
              <a:t> forever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7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</a:t>
            </a:r>
            <a:r>
              <a:rPr lang="zh-TW" altLang="en-US" dirty="0"/>
              <a:t>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Host only  </a:t>
            </a:r>
            <a:r>
              <a:rPr lang="zh-TW" altLang="en-US" dirty="0" smtClean="0"/>
              <a:t>網卡名稱 </a:t>
            </a:r>
            <a:r>
              <a:rPr lang="en-US" altLang="zh-TW" dirty="0" smtClean="0"/>
              <a:t>VMnet1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9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5905" y="151998"/>
            <a:ext cx="5474165" cy="1059582"/>
          </a:xfrm>
        </p:spPr>
        <p:txBody>
          <a:bodyPr anchor="t">
            <a:normAutofit fontScale="90000"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補充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在</a:t>
            </a:r>
            <a:r>
              <a:rPr lang="en-US" altLang="zh-TW" b="1" dirty="0"/>
              <a:t>DOS</a:t>
            </a:r>
            <a:r>
              <a:rPr lang="zh-TW" altLang="en-US" b="1" dirty="0"/>
              <a:t>視窗輸入</a:t>
            </a:r>
            <a:r>
              <a:rPr lang="en-US" altLang="zh-TW" b="1" dirty="0">
                <a:solidFill>
                  <a:srgbClr val="F41EBC"/>
                </a:solidFill>
              </a:rPr>
              <a:t>ip</a:t>
            </a:r>
            <a:r>
              <a:rPr lang="en-US" altLang="zh-TW" b="1" dirty="0">
                <a:solidFill>
                  <a:srgbClr val="FF0000"/>
                </a:solidFill>
              </a:rPr>
              <a:t>config</a:t>
            </a:r>
            <a:r>
              <a:rPr lang="zh-TW" altLang="en-US" b="1" dirty="0">
                <a:solidFill>
                  <a:srgbClr val="FF0000"/>
                </a:solidFill>
              </a:rPr>
              <a:t/>
            </a:r>
            <a:br>
              <a:rPr lang="zh-TW" altLang="en-US" b="1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08691" y="107576"/>
            <a:ext cx="12083309" cy="6605196"/>
            <a:chOff x="108691" y="107576"/>
            <a:chExt cx="12083309" cy="6605196"/>
          </a:xfrm>
        </p:grpSpPr>
        <p:grpSp>
          <p:nvGrpSpPr>
            <p:cNvPr id="9" name="群組 8"/>
            <p:cNvGrpSpPr/>
            <p:nvPr/>
          </p:nvGrpSpPr>
          <p:grpSpPr>
            <a:xfrm>
              <a:off x="108691" y="107576"/>
              <a:ext cx="6249078" cy="6605196"/>
              <a:chOff x="354580" y="593302"/>
              <a:chExt cx="5394013" cy="5464772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580" y="593302"/>
                <a:ext cx="5394013" cy="5464772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2807746" y="3743661"/>
                <a:ext cx="785308" cy="40879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07746" y="4948518"/>
                <a:ext cx="925158" cy="40879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108960" y="4410635"/>
                <a:ext cx="1452282" cy="2259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19718" y="5615492"/>
                <a:ext cx="1484555" cy="215153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5228217" y="1387843"/>
              <a:ext cx="6963783" cy="3169189"/>
              <a:chOff x="5913120" y="1027906"/>
              <a:chExt cx="5840338" cy="2013910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3120" y="1027906"/>
                <a:ext cx="5840338" cy="2013910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7272169" y="1027906"/>
                <a:ext cx="785309" cy="26301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799755" y="1990165"/>
                <a:ext cx="1301676" cy="1828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06071" y="365125"/>
              <a:ext cx="1290917" cy="248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H="1" flipV="1">
            <a:off x="2710927" y="441064"/>
            <a:ext cx="3775934" cy="1721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2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1680</Words>
  <Application>Microsoft Office PowerPoint</Application>
  <PresentationFormat>寬螢幕</PresentationFormat>
  <Paragraphs>264</Paragraphs>
  <Slides>67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2" baseType="lpstr">
      <vt:lpstr>新細明體</vt:lpstr>
      <vt:lpstr>Arial</vt:lpstr>
      <vt:lpstr>Calibri</vt:lpstr>
      <vt:lpstr>Calibri Light</vt:lpstr>
      <vt:lpstr>Office 佈景主題</vt:lpstr>
      <vt:lpstr>探索</vt:lpstr>
      <vt:lpstr>練習</vt:lpstr>
      <vt:lpstr>目前在Host only啟動Vmware workstation player</vt:lpstr>
      <vt:lpstr>1.選虛擬機[本例us2004]1，選[Play Virtual Machine]2</vt:lpstr>
      <vt:lpstr>Host only</vt:lpstr>
      <vt:lpstr>用ip address命令查看IP(命令小寫)</vt:lpstr>
      <vt:lpstr>查IP指令ip address  </vt:lpstr>
      <vt:lpstr>補充</vt:lpstr>
      <vt:lpstr>補充: 在DOS視窗輸入ipconfig </vt:lpstr>
      <vt:lpstr>ping -c 3 8.8.8.8 (查看是否能連到外網)</vt:lpstr>
      <vt:lpstr>ping -c 3 8.8.8.8 (查看是否能上網)</vt:lpstr>
      <vt:lpstr>退出VM workstation player</vt:lpstr>
      <vt:lpstr>1.選[player]1[Exit]2，選[power off]3</vt:lpstr>
      <vt:lpstr>network Adapter Host only改成NAT </vt:lpstr>
      <vt:lpstr>1. 1.選虛擬機[本例us2004]1，選[Edit Virtual Machine settings]2</vt:lpstr>
      <vt:lpstr>2.選[Network Adapter]3</vt:lpstr>
      <vt:lpstr>3.選NAT(目前Host only改成NAT)4，選[Ok]5 </vt:lpstr>
      <vt:lpstr>4.選虛擬機[本例us2004]5，選[Play Virtual Machine]2</vt:lpstr>
      <vt:lpstr>啟動Vmware workstation player</vt:lpstr>
      <vt:lpstr>1.選虛擬機[本例us2004]1，選[Play Virtual Machine]2</vt:lpstr>
      <vt:lpstr>NAT</vt:lpstr>
      <vt:lpstr>用ip address命令查看IP(命令小寫)</vt:lpstr>
      <vt:lpstr>ip address</vt:lpstr>
      <vt:lpstr>補充</vt:lpstr>
      <vt:lpstr>補充: 在DOS視窗輸入ipconfig </vt:lpstr>
      <vt:lpstr>ping -c 3 8.8.8.8 (查看是否能連到外網) </vt:lpstr>
      <vt:lpstr>ping –c 3 8.8.8.8</vt:lpstr>
      <vt:lpstr>network Adapter NAT改成Bridge </vt:lpstr>
      <vt:lpstr>1.選[player]1[Removable Devices]2[Network Adapter]3[Settings...]4</vt:lpstr>
      <vt:lpstr>2.選[Bridge :Connected directly to the physical network]5</vt:lpstr>
      <vt:lpstr>3.選[ok]6</vt:lpstr>
      <vt:lpstr>7.返回Vmware(未關機直接切過來)</vt:lpstr>
      <vt:lpstr>用ip addres命令查看IP(命令小寫)</vt:lpstr>
      <vt:lpstr>PowerPoint 簡報</vt:lpstr>
      <vt:lpstr>補充</vt:lpstr>
      <vt:lpstr>補充: 在DOS視窗輸入ipconfig </vt:lpstr>
      <vt:lpstr>Ping –c 3 8.8.8.8 (查看是否能連到外網)</vt:lpstr>
      <vt:lpstr>PowerPoint 簡報</vt:lpstr>
      <vt:lpstr>DNS伺服器(Domain name server)</vt:lpstr>
      <vt:lpstr>補充:Software Updates</vt:lpstr>
      <vt:lpstr>Ubuntu desktop setting</vt:lpstr>
      <vt:lpstr>PowerPoint 簡報</vt:lpstr>
      <vt:lpstr>[Setting]</vt:lpstr>
      <vt:lpstr>往下移</vt:lpstr>
      <vt:lpstr>[Displays]</vt:lpstr>
      <vt:lpstr>fraction scales分數尺度 </vt:lpstr>
      <vt:lpstr>[Resolution]</vt:lpstr>
      <vt:lpstr>[1920*1200]</vt:lpstr>
      <vt:lpstr>[Apply]</vt:lpstr>
      <vt:lpstr>Keep Changes</vt:lpstr>
      <vt:lpstr>套用結果</vt:lpstr>
      <vt:lpstr>補充</vt:lpstr>
      <vt:lpstr>1400*1050 套用結果</vt:lpstr>
      <vt:lpstr>按[視窗鍵] 出現 圖示</vt:lpstr>
      <vt:lpstr>按[視窗鍵]</vt:lpstr>
      <vt:lpstr>PowerPoint 簡報</vt:lpstr>
      <vt:lpstr>上不了網</vt:lpstr>
      <vt:lpstr>PowerPoint 簡報</vt:lpstr>
      <vt:lpstr>看設定</vt:lpstr>
      <vt:lpstr>PowerPoint 簡報</vt:lpstr>
      <vt:lpstr>PowerPoint 簡報</vt:lpstr>
      <vt:lpstr>PowerPoint 簡報</vt:lpstr>
      <vt:lpstr>網卡連接改選 NAT</vt:lpstr>
      <vt:lpstr>PowerPoint 簡報</vt:lpstr>
      <vt:lpstr>選[NAT]</vt:lpstr>
      <vt:lpstr>選[OK]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61</cp:revision>
  <dcterms:created xsi:type="dcterms:W3CDTF">2020-10-11T07:53:21Z</dcterms:created>
  <dcterms:modified xsi:type="dcterms:W3CDTF">2020-10-20T13:52:48Z</dcterms:modified>
</cp:coreProperties>
</file>