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1" r:id="rId2"/>
    <p:sldId id="256" r:id="rId3"/>
    <p:sldId id="257" r:id="rId4"/>
    <p:sldId id="258" r:id="rId5"/>
    <p:sldId id="259" r:id="rId6"/>
    <p:sldId id="260" r:id="rId7"/>
    <p:sldId id="272" r:id="rId8"/>
    <p:sldId id="273" r:id="rId9"/>
    <p:sldId id="263" r:id="rId10"/>
    <p:sldId id="264" r:id="rId11"/>
    <p:sldId id="265" r:id="rId12"/>
    <p:sldId id="275" r:id="rId13"/>
    <p:sldId id="261" r:id="rId14"/>
    <p:sldId id="26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2448" autoAdjust="0"/>
  </p:normalViewPr>
  <p:slideViewPr>
    <p:cSldViewPr snapToGrid="0">
      <p:cViewPr varScale="1">
        <p:scale>
          <a:sx n="51" d="100"/>
          <a:sy n="51" d="100"/>
        </p:scale>
        <p:origin x="63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2" d="100"/>
          <a:sy n="42" d="100"/>
        </p:scale>
        <p:origin x="234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0A3F1-C696-4068-BE9A-91E54EB05A40}" type="datetimeFigureOut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C1E13-D64A-4836-90F5-CD5FEAB3A5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852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5DAFD-27C9-4B42-AB26-6DCB16876948}" type="datetimeFigureOut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5CDD3-0713-45C1-88A2-43EE16E16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78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command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5CDD3-0713-45C1-88A2-43EE16E1650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1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2EADA-13B6-49D1-9FC2-73E494A82B94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page: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0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6AE4-0937-4EDE-BBC2-A9846B015E9E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page: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16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77F7-45E4-46F5-8507-94F1F1C30BBE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page: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2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516B-F3BA-40AB-8C89-A0AAE45666F6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page: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484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AAF0-B01B-4131-85C3-84DC4E9905A3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page: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54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57464-6863-4C87-A054-3FC6D8793B2B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page: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13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841A-72C7-481C-B7E7-54810301720B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page: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27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807F-305E-4414-9FD0-E960E9BD7BD0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page: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85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5844-C2F7-478A-AF0D-7FFE2B167E61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page: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53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7E2D-2C60-4F35-8536-C8862E8B461A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page: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44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3024-17D4-433B-B506-FFADA056C44E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page: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84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EC61E-33A5-4943-9338-9A6535E9687B}" type="datetime1">
              <a:rPr lang="zh-TW" altLang="en-US" smtClean="0"/>
              <a:t>2020/10/11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page: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Page:</a:t>
            </a:r>
            <a:fld id="{B681D88F-B188-4A51-BC3C-604AB6E245E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文字方塊 6">
            <a:hlinkClick r:id="rId13" action="ppaction://hlinksldjump"/>
          </p:cNvPr>
          <p:cNvSpPr txBox="1"/>
          <p:nvPr userDrawn="1"/>
        </p:nvSpPr>
        <p:spPr>
          <a:xfrm>
            <a:off x="11353800" y="63119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menu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169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</a:t>
            </a:r>
            <a:r>
              <a:rPr lang="zh-TW" altLang="en-US" dirty="0" smtClean="0"/>
              <a:t>系統查詢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Windows</a:t>
            </a:r>
            <a:r>
              <a:rPr lang="zh-TW" altLang="en-US" dirty="0">
                <a:hlinkClick r:id="rId2" action="ppaction://hlinksldjump"/>
              </a:rPr>
              <a:t>顯示</a:t>
            </a:r>
            <a:r>
              <a:rPr lang="zh-TW" altLang="en-US" dirty="0" smtClean="0">
                <a:hlinkClick r:id="rId2" action="ppaction://hlinksldjump"/>
              </a:rPr>
              <a:t>網路卡</a:t>
            </a:r>
            <a:endParaRPr lang="en-US" altLang="zh-TW" dirty="0" smtClean="0"/>
          </a:p>
          <a:p>
            <a:r>
              <a:rPr lang="zh-TW" altLang="en-US" dirty="0">
                <a:hlinkClick r:id="rId3" action="ppaction://hlinksldjump"/>
              </a:rPr>
              <a:t>補充</a:t>
            </a:r>
            <a:r>
              <a:rPr lang="en-US" altLang="zh-TW" dirty="0">
                <a:hlinkClick r:id="rId3" action="ppaction://hlinksldjump"/>
              </a:rPr>
              <a:t>-</a:t>
            </a:r>
            <a:r>
              <a:rPr lang="zh-TW" altLang="en-US" dirty="0">
                <a:hlinkClick r:id="rId3" action="ppaction://hlinksldjump"/>
              </a:rPr>
              <a:t>控制台</a:t>
            </a:r>
            <a:r>
              <a:rPr lang="en-US" altLang="zh-TW" dirty="0">
                <a:hlinkClick r:id="rId3" action="ppaction://hlinksldjump"/>
              </a:rPr>
              <a:t>-</a:t>
            </a:r>
            <a:r>
              <a:rPr lang="zh-TW" altLang="en-US" dirty="0">
                <a:hlinkClick r:id="rId3" action="ppaction://hlinksldjump"/>
              </a:rPr>
              <a:t>視窗鍵</a:t>
            </a:r>
            <a:r>
              <a:rPr lang="en-US" altLang="zh-TW" dirty="0">
                <a:hlinkClick r:id="rId3" action="ppaction://hlinksldjump"/>
              </a:rPr>
              <a:t>+</a:t>
            </a:r>
            <a:r>
              <a:rPr lang="en-US" altLang="zh-TW" dirty="0" smtClean="0">
                <a:hlinkClick r:id="rId3" action="ppaction://hlinksldjump"/>
              </a:rPr>
              <a:t>R</a:t>
            </a:r>
            <a:r>
              <a:rPr lang="zh-TW" altLang="en-US" dirty="0" smtClean="0">
                <a:hlinkClick r:id="rId3" action="ppaction://hlinksldjump"/>
              </a:rPr>
              <a:t>鍵</a:t>
            </a:r>
            <a:r>
              <a:rPr lang="en-US" altLang="zh-TW" dirty="0" smtClean="0">
                <a:hlinkClick r:id="rId3" action="ppaction://hlinksldjump"/>
              </a:rPr>
              <a:t>(</a:t>
            </a:r>
            <a:r>
              <a:rPr lang="zh-TW" altLang="en-US" dirty="0">
                <a:hlinkClick r:id="rId3" action="ppaction://hlinksldjump"/>
              </a:rPr>
              <a:t>輸入</a:t>
            </a:r>
            <a:r>
              <a:rPr lang="en-US" altLang="zh-TW" dirty="0">
                <a:hlinkClick r:id="rId3" action="ppaction://hlinksldjump"/>
              </a:rPr>
              <a:t>control</a:t>
            </a:r>
            <a:r>
              <a:rPr lang="en-US" altLang="zh-TW" dirty="0" smtClean="0">
                <a:hlinkClick r:id="rId3" action="ppaction://hlinksldjump"/>
              </a:rPr>
              <a:t>)</a:t>
            </a:r>
            <a:endParaRPr lang="en-US" altLang="zh-TW" dirty="0" smtClean="0"/>
          </a:p>
          <a:p>
            <a:r>
              <a:rPr lang="en-US" altLang="zh-TW" dirty="0">
                <a:hlinkClick r:id="rId4" action="ppaction://hlinksldjump"/>
              </a:rPr>
              <a:t>Windows </a:t>
            </a:r>
            <a:r>
              <a:rPr lang="zh-TW" altLang="en-US" dirty="0">
                <a:hlinkClick r:id="rId4" action="ppaction://hlinksldjump"/>
              </a:rPr>
              <a:t>出現</a:t>
            </a:r>
            <a:r>
              <a:rPr lang="en-US" altLang="zh-TW" dirty="0">
                <a:hlinkClick r:id="rId4" action="ppaction://hlinksldjump"/>
              </a:rPr>
              <a:t>DOS</a:t>
            </a:r>
            <a:r>
              <a:rPr lang="zh-TW" altLang="en-US" dirty="0">
                <a:hlinkClick r:id="rId4" action="ppaction://hlinksldjump"/>
              </a:rPr>
              <a:t> 視窗</a:t>
            </a:r>
            <a:endParaRPr lang="en-US" altLang="zh-TW" dirty="0"/>
          </a:p>
          <a:p>
            <a:r>
              <a:rPr lang="zh-TW" altLang="en-US" dirty="0">
                <a:hlinkClick r:id="rId5" action="ppaction://hlinksldjump"/>
              </a:rPr>
              <a:t>補充</a:t>
            </a:r>
            <a:r>
              <a:rPr lang="en-US" altLang="zh-TW" dirty="0">
                <a:hlinkClick r:id="rId5" action="ppaction://hlinksldjump"/>
              </a:rPr>
              <a:t>-DOS</a:t>
            </a:r>
            <a:r>
              <a:rPr lang="zh-TW" altLang="en-US" dirty="0">
                <a:hlinkClick r:id="rId5" action="ppaction://hlinksldjump"/>
              </a:rPr>
              <a:t>視窗</a:t>
            </a:r>
            <a:r>
              <a:rPr lang="en-US" altLang="zh-TW" dirty="0">
                <a:hlinkClick r:id="rId5" action="ppaction://hlinksldjump"/>
              </a:rPr>
              <a:t>-</a:t>
            </a:r>
            <a:r>
              <a:rPr lang="zh-TW" altLang="en-US" dirty="0">
                <a:hlinkClick r:id="rId5" action="ppaction://hlinksldjump"/>
              </a:rPr>
              <a:t>視窗鍵</a:t>
            </a:r>
            <a:r>
              <a:rPr lang="en-US" altLang="zh-TW" dirty="0">
                <a:hlinkClick r:id="rId5" action="ppaction://hlinksldjump"/>
              </a:rPr>
              <a:t>+</a:t>
            </a:r>
            <a:r>
              <a:rPr lang="en-US" altLang="zh-TW" dirty="0" smtClean="0">
                <a:hlinkClick r:id="rId5" action="ppaction://hlinksldjump"/>
              </a:rPr>
              <a:t>R</a:t>
            </a:r>
            <a:r>
              <a:rPr lang="zh-TW" altLang="en-US" dirty="0">
                <a:hlinkClick r:id="rId5" action="ppaction://hlinksldjump"/>
              </a:rPr>
              <a:t>鍵</a:t>
            </a:r>
            <a:r>
              <a:rPr lang="zh-TW" altLang="en-US" dirty="0" smtClean="0">
                <a:hlinkClick r:id="rId5" action="ppaction://hlinksldjump"/>
              </a:rPr>
              <a:t> </a:t>
            </a:r>
            <a:r>
              <a:rPr lang="en-US" altLang="zh-TW" dirty="0" smtClean="0">
                <a:hlinkClick r:id="rId5" action="ppaction://hlinksldjump"/>
              </a:rPr>
              <a:t>(</a:t>
            </a:r>
            <a:r>
              <a:rPr lang="zh-TW" altLang="en-US" dirty="0">
                <a:hlinkClick r:id="rId5" action="ppaction://hlinksldjump"/>
              </a:rPr>
              <a:t>輸入</a:t>
            </a:r>
            <a:r>
              <a:rPr lang="en-US" altLang="zh-TW" dirty="0" err="1">
                <a:hlinkClick r:id="rId5" action="ppaction://hlinksldjump"/>
              </a:rPr>
              <a:t>cmd</a:t>
            </a:r>
            <a:r>
              <a:rPr lang="en-US" altLang="zh-TW" dirty="0" smtClean="0">
                <a:hlinkClick r:id="rId5" action="ppaction://hlinksldjump"/>
              </a:rPr>
              <a:t>)</a:t>
            </a:r>
            <a:endParaRPr lang="en-US" altLang="zh-TW" dirty="0" smtClean="0"/>
          </a:p>
          <a:p>
            <a:r>
              <a:rPr lang="en-US" altLang="zh-TW" dirty="0">
                <a:hlinkClick r:id="rId6" action="ppaction://hlinksldjump"/>
              </a:rPr>
              <a:t>Windows</a:t>
            </a:r>
            <a:r>
              <a:rPr lang="zh-TW" altLang="en-US" dirty="0">
                <a:hlinkClick r:id="rId6" action="ppaction://hlinksldjump"/>
              </a:rPr>
              <a:t>查詢</a:t>
            </a:r>
            <a:r>
              <a:rPr lang="en-US" altLang="zh-TW" dirty="0">
                <a:hlinkClick r:id="rId6" action="ppaction://hlinksldjump"/>
              </a:rPr>
              <a:t>IP </a:t>
            </a:r>
            <a:r>
              <a:rPr lang="zh-TW" altLang="en-US" dirty="0">
                <a:hlinkClick r:id="rId6" action="ppaction://hlinksldjump"/>
              </a:rPr>
              <a:t>位址命令</a:t>
            </a:r>
            <a:r>
              <a:rPr lang="en-US" altLang="zh-TW" dirty="0">
                <a:hlinkClick r:id="rId6" action="ppaction://hlinksldjump"/>
              </a:rPr>
              <a:t>-ipconfig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4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1022" y="92867"/>
            <a:ext cx="11709057" cy="1630094"/>
          </a:xfrm>
        </p:spPr>
        <p:txBody>
          <a:bodyPr anchor="t">
            <a:normAutofit/>
          </a:bodyPr>
          <a:lstStyle/>
          <a:p>
            <a:r>
              <a:rPr lang="en-US" altLang="zh-TW" sz="3600" dirty="0" smtClean="0"/>
              <a:t>1.</a:t>
            </a:r>
            <a:r>
              <a:rPr lang="zh-TW" altLang="en-US" sz="3600" dirty="0" smtClean="0"/>
              <a:t>滑鼠指標移到</a:t>
            </a:r>
            <a:r>
              <a:rPr lang="en-US" altLang="zh-TW" sz="3600" dirty="0" smtClean="0"/>
              <a:t>[</a:t>
            </a:r>
            <a:r>
              <a:rPr lang="zh-TW" altLang="en-US" sz="3600" dirty="0" smtClean="0"/>
              <a:t>開始</a:t>
            </a:r>
            <a:r>
              <a:rPr lang="en-US" altLang="zh-TW" sz="3600" dirty="0" smtClean="0"/>
              <a:t>]</a:t>
            </a:r>
            <a:r>
              <a:rPr lang="zh-TW" altLang="en-US" sz="3600" dirty="0" smtClean="0"/>
              <a:t>圖示，按滑鼠右鍵</a:t>
            </a:r>
            <a:r>
              <a:rPr lang="en-US" altLang="zh-TW" sz="3600" dirty="0" smtClean="0">
                <a:solidFill>
                  <a:srgbClr val="FF0000"/>
                </a:solidFill>
              </a:rPr>
              <a:t>1</a:t>
            </a:r>
            <a:r>
              <a:rPr lang="zh-TW" altLang="en-US" sz="3600" dirty="0" smtClean="0"/>
              <a:t>，出現選單，選</a:t>
            </a:r>
            <a:r>
              <a:rPr lang="en-US" altLang="zh-TW" sz="3600" dirty="0" smtClean="0"/>
              <a:t>[</a:t>
            </a:r>
            <a:r>
              <a:rPr lang="zh-TW" altLang="en-US" sz="3600" dirty="0" smtClean="0"/>
              <a:t>執行</a:t>
            </a:r>
            <a:r>
              <a:rPr lang="en-US" altLang="zh-TW" sz="3600" dirty="0" smtClean="0"/>
              <a:t>]</a:t>
            </a:r>
            <a:r>
              <a:rPr lang="en-US" altLang="zh-TW" sz="3600" dirty="0" smtClean="0">
                <a:solidFill>
                  <a:srgbClr val="FF0000"/>
                </a:solidFill>
              </a:rPr>
              <a:t>2</a:t>
            </a:r>
            <a:r>
              <a:rPr lang="zh-TW" altLang="en-US" sz="3600" dirty="0" smtClean="0"/>
              <a:t>選項，出現</a:t>
            </a:r>
            <a:r>
              <a:rPr lang="en-US" altLang="zh-TW" sz="3600" dirty="0" smtClean="0"/>
              <a:t>[</a:t>
            </a:r>
            <a:r>
              <a:rPr lang="zh-TW" altLang="en-US" sz="3600" dirty="0" smtClean="0"/>
              <a:t>執行</a:t>
            </a:r>
            <a:r>
              <a:rPr lang="en-US" altLang="zh-TW" sz="3600" dirty="0" smtClean="0"/>
              <a:t>]</a:t>
            </a:r>
            <a:r>
              <a:rPr lang="zh-TW" altLang="en-US" sz="3600" dirty="0" smtClean="0"/>
              <a:t>視窗；輸入</a:t>
            </a:r>
            <a:r>
              <a:rPr lang="en-US" altLang="zh-TW" sz="3600" dirty="0" err="1" smtClean="0"/>
              <a:t>cmd</a:t>
            </a:r>
            <a:r>
              <a:rPr lang="zh-TW" altLang="en-US" sz="3600" dirty="0" smtClean="0"/>
              <a:t>命令</a:t>
            </a:r>
            <a:r>
              <a:rPr lang="en-US" altLang="zh-TW" sz="3600" dirty="0" smtClean="0">
                <a:solidFill>
                  <a:srgbClr val="FF0000"/>
                </a:solidFill>
              </a:rPr>
              <a:t>3</a:t>
            </a:r>
            <a:r>
              <a:rPr lang="zh-TW" altLang="en-US" sz="3600" dirty="0" smtClean="0"/>
              <a:t>，選</a:t>
            </a:r>
            <a:r>
              <a:rPr lang="en-US" altLang="zh-TW" sz="3600" dirty="0" smtClean="0"/>
              <a:t>[</a:t>
            </a:r>
            <a:r>
              <a:rPr lang="zh-TW" altLang="en-US" sz="3600" dirty="0" smtClean="0"/>
              <a:t>確定</a:t>
            </a:r>
            <a:r>
              <a:rPr lang="en-US" altLang="zh-TW" sz="3600" dirty="0" smtClean="0"/>
              <a:t>]</a:t>
            </a:r>
            <a:r>
              <a:rPr lang="en-US" altLang="zh-TW" sz="3600" dirty="0" smtClean="0">
                <a:solidFill>
                  <a:srgbClr val="FF0000"/>
                </a:solidFill>
              </a:rPr>
              <a:t>4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61022" y="1722961"/>
            <a:ext cx="11553392" cy="5016393"/>
            <a:chOff x="361022" y="1722961"/>
            <a:chExt cx="11553392" cy="5016393"/>
          </a:xfrm>
        </p:grpSpPr>
        <p:grpSp>
          <p:nvGrpSpPr>
            <p:cNvPr id="9" name="群組 8"/>
            <p:cNvGrpSpPr/>
            <p:nvPr/>
          </p:nvGrpSpPr>
          <p:grpSpPr>
            <a:xfrm>
              <a:off x="361022" y="1722961"/>
              <a:ext cx="4301881" cy="5016393"/>
              <a:chOff x="371779" y="1690688"/>
              <a:chExt cx="4301881" cy="5016393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779" y="1690688"/>
                <a:ext cx="4301881" cy="4166236"/>
              </a:xfrm>
              <a:prstGeom prst="rect">
                <a:avLst/>
              </a:prstGeom>
            </p:spPr>
          </p:pic>
          <p:cxnSp>
            <p:nvCxnSpPr>
              <p:cNvPr id="6" name="直線單箭頭接點 5"/>
              <p:cNvCxnSpPr/>
              <p:nvPr/>
            </p:nvCxnSpPr>
            <p:spPr>
              <a:xfrm flipH="1" flipV="1">
                <a:off x="494852" y="5658522"/>
                <a:ext cx="484094" cy="710005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字方塊 6"/>
              <p:cNvSpPr txBox="1"/>
              <p:nvPr/>
            </p:nvSpPr>
            <p:spPr>
              <a:xfrm>
                <a:off x="925796" y="6183861"/>
                <a:ext cx="21627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>
                    <a:solidFill>
                      <a:srgbClr val="FF0000"/>
                    </a:solidFill>
                  </a:rPr>
                  <a:t>按滑鼠右鍵</a:t>
                </a:r>
                <a:r>
                  <a:rPr lang="en-US" altLang="zh-TW" sz="2800">
                    <a:solidFill>
                      <a:srgbClr val="FF0000"/>
                    </a:solidFill>
                  </a:rPr>
                  <a:t>1</a:t>
                </a:r>
                <a:endParaRPr lang="zh-TW" altLang="en-US" sz="280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38200" y="3773806"/>
                <a:ext cx="1894242" cy="593799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4000" dirty="0" smtClean="0">
                    <a:solidFill>
                      <a:srgbClr val="FF0000"/>
                    </a:solidFill>
                  </a:rPr>
                  <a:t>2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5928579" y="2175373"/>
              <a:ext cx="5985835" cy="3218381"/>
              <a:chOff x="5928579" y="2175373"/>
              <a:chExt cx="5985835" cy="3218381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8579" y="2175373"/>
                <a:ext cx="5985835" cy="3218381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7024744" y="3657600"/>
                <a:ext cx="1086522" cy="484094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4000" dirty="0" smtClean="0">
                    <a:solidFill>
                      <a:srgbClr val="FF0000"/>
                    </a:solidFill>
                  </a:rPr>
                  <a:t>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498080" y="4668819"/>
                <a:ext cx="1441525" cy="494852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3200" dirty="0" smtClean="0">
                    <a:solidFill>
                      <a:srgbClr val="FF0000"/>
                    </a:solidFill>
                  </a:rPr>
                  <a:t>4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" name="向右箭號 12"/>
            <p:cNvSpPr/>
            <p:nvPr/>
          </p:nvSpPr>
          <p:spPr>
            <a:xfrm>
              <a:off x="4432151" y="3259567"/>
              <a:ext cx="1301675" cy="11403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4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出現</a:t>
            </a:r>
            <a:r>
              <a:rPr lang="en-US" altLang="zh-TW" dirty="0" err="1" smtClean="0"/>
              <a:t>cmd</a:t>
            </a:r>
            <a:r>
              <a:rPr lang="zh-TW" altLang="en-US" dirty="0" smtClean="0"/>
              <a:t>視窗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838200" y="1559455"/>
            <a:ext cx="9521414" cy="4690738"/>
            <a:chOff x="838200" y="1559455"/>
            <a:chExt cx="9521414" cy="4690738"/>
          </a:xfrm>
        </p:grpSpPr>
        <p:grpSp>
          <p:nvGrpSpPr>
            <p:cNvPr id="9" name="群組 8"/>
            <p:cNvGrpSpPr/>
            <p:nvPr/>
          </p:nvGrpSpPr>
          <p:grpSpPr>
            <a:xfrm>
              <a:off x="838200" y="1559455"/>
              <a:ext cx="9521414" cy="4690738"/>
              <a:chOff x="838200" y="1559455"/>
              <a:chExt cx="9521414" cy="4690738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2142632" y="1559455"/>
                <a:ext cx="8216982" cy="4690738"/>
                <a:chOff x="3820826" y="2710524"/>
                <a:chExt cx="4550348" cy="1436952"/>
              </a:xfrm>
            </p:grpSpPr>
            <p:pic>
              <p:nvPicPr>
                <p:cNvPr id="3" name="圖片 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820826" y="2710524"/>
                  <a:ext cx="4550348" cy="1436952"/>
                </a:xfrm>
                <a:prstGeom prst="rect">
                  <a:avLst/>
                </a:prstGeom>
              </p:spPr>
            </p:pic>
            <p:sp>
              <p:nvSpPr>
                <p:cNvPr id="4" name="矩形 3"/>
                <p:cNvSpPr/>
                <p:nvPr/>
              </p:nvSpPr>
              <p:spPr>
                <a:xfrm>
                  <a:off x="5206701" y="2710524"/>
                  <a:ext cx="710005" cy="247829"/>
                </a:xfrm>
                <a:prstGeom prst="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7" name="直線單箭頭接點 6"/>
              <p:cNvCxnSpPr/>
              <p:nvPr/>
            </p:nvCxnSpPr>
            <p:spPr>
              <a:xfrm flipV="1">
                <a:off x="1667435" y="4421393"/>
                <a:ext cx="1452283" cy="623943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字方塊 7"/>
              <p:cNvSpPr txBox="1"/>
              <p:nvPr/>
            </p:nvSpPr>
            <p:spPr>
              <a:xfrm>
                <a:off x="838200" y="5045336"/>
                <a:ext cx="24929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600" dirty="0" smtClean="0">
                    <a:solidFill>
                      <a:srgbClr val="FF0000"/>
                    </a:solidFill>
                  </a:rPr>
                  <a:t>所在資料夾</a:t>
                </a:r>
                <a:endParaRPr lang="zh-TW" altLang="en-US" sz="3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4184725" y="4044875"/>
              <a:ext cx="301214" cy="43030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5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</a:t>
            </a:r>
            <a:r>
              <a:rPr lang="en-US" altLang="zh-TW" dirty="0" smtClean="0"/>
              <a:t>-DOS</a:t>
            </a:r>
            <a:r>
              <a:rPr lang="zh-TW" altLang="en-US" dirty="0" smtClean="0"/>
              <a:t>視窗</a:t>
            </a:r>
            <a:r>
              <a:rPr lang="en-US" altLang="zh-TW" dirty="0" smtClean="0"/>
              <a:t>-</a:t>
            </a:r>
            <a:r>
              <a:rPr lang="zh-TW" altLang="en-US" dirty="0" smtClean="0"/>
              <a:t>視窗鍵</a:t>
            </a:r>
            <a:r>
              <a:rPr lang="en-US" altLang="zh-TW" dirty="0" smtClean="0"/>
              <a:t>+R</a:t>
            </a:r>
            <a:r>
              <a:rPr lang="zh-TW" altLang="en-US" dirty="0"/>
              <a:t>鍵</a:t>
            </a:r>
            <a:r>
              <a:rPr lang="en-US" altLang="zh-TW" dirty="0" smtClean="0"/>
              <a:t>(</a:t>
            </a:r>
            <a:r>
              <a:rPr lang="zh-TW" altLang="en-US" dirty="0" smtClean="0"/>
              <a:t>輸入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373895" y="1987065"/>
            <a:ext cx="11619972" cy="4883748"/>
            <a:chOff x="373895" y="1987065"/>
            <a:chExt cx="11619972" cy="4883748"/>
          </a:xfrm>
        </p:grpSpPr>
        <p:grpSp>
          <p:nvGrpSpPr>
            <p:cNvPr id="13" name="群組 12"/>
            <p:cNvGrpSpPr/>
            <p:nvPr/>
          </p:nvGrpSpPr>
          <p:grpSpPr>
            <a:xfrm>
              <a:off x="373895" y="1987065"/>
              <a:ext cx="11619972" cy="4520835"/>
              <a:chOff x="373895" y="1987065"/>
              <a:chExt cx="11619972" cy="4520835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447518" y="3180878"/>
                <a:ext cx="2762213" cy="767463"/>
                <a:chOff x="1383433" y="3142087"/>
                <a:chExt cx="2762213" cy="767463"/>
              </a:xfrm>
            </p:grpSpPr>
            <p:pic>
              <p:nvPicPr>
                <p:cNvPr id="3" name="圖片 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383433" y="3142087"/>
                  <a:ext cx="1034170" cy="767463"/>
                </a:xfrm>
                <a:prstGeom prst="rect">
                  <a:avLst/>
                </a:prstGeom>
              </p:spPr>
            </p:pic>
            <p:sp>
              <p:nvSpPr>
                <p:cNvPr id="4" name="文字方塊 3"/>
                <p:cNvSpPr txBox="1"/>
                <p:nvPr/>
              </p:nvSpPr>
              <p:spPr>
                <a:xfrm>
                  <a:off x="2829260" y="3202652"/>
                  <a:ext cx="131638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3600" b="1" dirty="0" smtClean="0"/>
                    <a:t>＋  Ｒ</a:t>
                  </a:r>
                  <a:endParaRPr lang="zh-TW" altLang="en-US" sz="3600" b="1" dirty="0"/>
                </a:p>
              </p:txBody>
            </p:sp>
          </p:grpSp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3078" y="1987065"/>
                <a:ext cx="6860789" cy="3542366"/>
              </a:xfrm>
              <a:prstGeom prst="rect">
                <a:avLst/>
              </a:prstGeom>
            </p:spPr>
          </p:pic>
          <p:sp>
            <p:nvSpPr>
              <p:cNvPr id="9" name="向右箭號 8"/>
              <p:cNvSpPr/>
              <p:nvPr/>
            </p:nvSpPr>
            <p:spPr>
              <a:xfrm>
                <a:off x="3539266" y="3431689"/>
                <a:ext cx="1333948" cy="90364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1" name="直線單箭頭接點 10"/>
              <p:cNvCxnSpPr/>
              <p:nvPr/>
            </p:nvCxnSpPr>
            <p:spPr>
              <a:xfrm flipV="1">
                <a:off x="4507454" y="4066391"/>
                <a:ext cx="2173045" cy="1753496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字方塊 11"/>
              <p:cNvSpPr txBox="1"/>
              <p:nvPr/>
            </p:nvSpPr>
            <p:spPr>
              <a:xfrm>
                <a:off x="373895" y="4938240"/>
                <a:ext cx="5109091" cy="15696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dirty="0" smtClean="0">
                    <a:solidFill>
                      <a:srgbClr val="FF0000"/>
                    </a:solidFill>
                  </a:rPr>
                  <a:t>顯示最後一次輸入的命令，</a:t>
                </a:r>
                <a:endParaRPr lang="en-US" altLang="zh-TW" sz="3200" dirty="0" smtClean="0">
                  <a:solidFill>
                    <a:srgbClr val="FF0000"/>
                  </a:solidFill>
                </a:endParaRPr>
              </a:p>
              <a:p>
                <a:r>
                  <a:rPr lang="zh-TW" altLang="en-US" sz="3200" dirty="0" smtClean="0">
                    <a:solidFill>
                      <a:srgbClr val="FF0000"/>
                    </a:solidFill>
                  </a:rPr>
                  <a:t>輸入</a:t>
                </a:r>
                <a:r>
                  <a:rPr lang="en-US" altLang="zh-TW" sz="3200" dirty="0" err="1" smtClean="0">
                    <a:solidFill>
                      <a:srgbClr val="FF0000"/>
                    </a:solidFill>
                  </a:rPr>
                  <a:t>cmd</a:t>
                </a:r>
                <a:r>
                  <a:rPr lang="zh-TW" altLang="en-US" sz="3200" dirty="0" smtClean="0">
                    <a:solidFill>
                      <a:srgbClr val="FF0000"/>
                    </a:solidFill>
                  </a:rPr>
                  <a:t>命令</a:t>
                </a:r>
                <a:r>
                  <a:rPr lang="en-US" altLang="zh-TW" sz="3200" dirty="0" smtClean="0">
                    <a:solidFill>
                      <a:srgbClr val="FF0000"/>
                    </a:solidFill>
                  </a:rPr>
                  <a:t>1</a:t>
                </a:r>
              </a:p>
              <a:p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8" name="直線單箭頭接點 7"/>
            <p:cNvCxnSpPr/>
            <p:nvPr/>
          </p:nvCxnSpPr>
          <p:spPr>
            <a:xfrm flipH="1" flipV="1">
              <a:off x="7982174" y="4991548"/>
              <a:ext cx="1904104" cy="105425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8118427" y="5916706"/>
              <a:ext cx="374416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>
                  <a:solidFill>
                    <a:srgbClr val="FF0000"/>
                  </a:solidFill>
                </a:rPr>
                <a:t>選</a:t>
              </a:r>
              <a:r>
                <a:rPr lang="en-US" altLang="zh-TW" sz="2800" dirty="0">
                  <a:solidFill>
                    <a:srgbClr val="FF0000"/>
                  </a:solidFill>
                </a:rPr>
                <a:t>[</a:t>
              </a:r>
              <a:r>
                <a:rPr lang="zh-TW" altLang="en-US" sz="2800" dirty="0">
                  <a:solidFill>
                    <a:srgbClr val="FF0000"/>
                  </a:solidFill>
                </a:rPr>
                <a:t>確定</a:t>
              </a:r>
              <a:r>
                <a:rPr lang="en-US" altLang="zh-TW" sz="2800" dirty="0">
                  <a:solidFill>
                    <a:srgbClr val="FF0000"/>
                  </a:solidFill>
                </a:rPr>
                <a:t>]2</a:t>
              </a:r>
              <a:r>
                <a:rPr lang="zh-TW" altLang="en-US" sz="2800" dirty="0">
                  <a:solidFill>
                    <a:srgbClr val="FF0000"/>
                  </a:solidFill>
                </a:rPr>
                <a:t>或按</a:t>
              </a:r>
              <a:r>
                <a:rPr lang="en-US" altLang="zh-TW" sz="2800" dirty="0">
                  <a:solidFill>
                    <a:srgbClr val="FF0000"/>
                  </a:solidFill>
                </a:rPr>
                <a:t>[Enter]</a:t>
              </a:r>
              <a:r>
                <a:rPr lang="zh-TW" altLang="en-US" sz="2800" dirty="0">
                  <a:solidFill>
                    <a:srgbClr val="FF0000"/>
                  </a:solidFill>
                </a:rPr>
                <a:t>鍵</a:t>
              </a:r>
            </a:p>
            <a:p>
              <a:endParaRPr lang="zh-TW" altLang="en-US" sz="2800" dirty="0"/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9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zh-TW" dirty="0" smtClean="0"/>
              <a:t>Windows</a:t>
            </a:r>
            <a:r>
              <a:rPr lang="zh-TW" altLang="en-US" dirty="0" smtClean="0"/>
              <a:t>查詢</a:t>
            </a:r>
            <a:r>
              <a:rPr lang="en-US" altLang="zh-TW" dirty="0" smtClean="0"/>
              <a:t>IP </a:t>
            </a:r>
            <a:r>
              <a:rPr lang="zh-TW" altLang="en-US" dirty="0" smtClean="0"/>
              <a:t>位址命令</a:t>
            </a:r>
            <a:r>
              <a:rPr lang="en-US" altLang="zh-TW" dirty="0" smtClean="0"/>
              <a:t>-ipconfig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solidFill>
                  <a:schemeClr val="tx1"/>
                </a:solidFill>
              </a:rPr>
              <a:t>在</a:t>
            </a:r>
            <a:r>
              <a:rPr lang="en-US" altLang="zh-TW" sz="4800" b="1" dirty="0" smtClean="0">
                <a:solidFill>
                  <a:schemeClr val="tx1"/>
                </a:solidFill>
              </a:rPr>
              <a:t>DOS</a:t>
            </a:r>
            <a:r>
              <a:rPr lang="zh-TW" altLang="en-US" sz="4800" b="1" dirty="0" smtClean="0">
                <a:solidFill>
                  <a:schemeClr val="tx1"/>
                </a:solidFill>
              </a:rPr>
              <a:t>視窗輸入</a:t>
            </a:r>
            <a:r>
              <a:rPr lang="en-US" altLang="zh-TW" sz="4800" b="1" dirty="0">
                <a:solidFill>
                  <a:srgbClr val="F41EBC"/>
                </a:solidFill>
              </a:rPr>
              <a:t>ip</a:t>
            </a:r>
            <a:r>
              <a:rPr lang="en-US" altLang="zh-TW" sz="4800" b="1" dirty="0">
                <a:solidFill>
                  <a:srgbClr val="FF0000"/>
                </a:solidFill>
              </a:rPr>
              <a:t>config</a:t>
            </a:r>
            <a:endParaRPr lang="zh-TW" altLang="en-US" sz="4800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4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72921" y="322729"/>
            <a:ext cx="5540190" cy="774551"/>
          </a:xfrm>
        </p:spPr>
        <p:txBody>
          <a:bodyPr anchor="t">
            <a:normAutofit fontScale="90000"/>
          </a:bodyPr>
          <a:lstStyle/>
          <a:p>
            <a:r>
              <a:rPr lang="zh-TW" altLang="en-US" b="1" dirty="0"/>
              <a:t>在</a:t>
            </a:r>
            <a:r>
              <a:rPr lang="en-US" altLang="zh-TW" b="1" dirty="0"/>
              <a:t>DOS</a:t>
            </a:r>
            <a:r>
              <a:rPr lang="zh-TW" altLang="en-US" b="1" dirty="0"/>
              <a:t>視窗輸入</a:t>
            </a:r>
            <a:r>
              <a:rPr lang="en-US" altLang="zh-TW" b="1" dirty="0">
                <a:solidFill>
                  <a:srgbClr val="F41EBC"/>
                </a:solidFill>
              </a:rPr>
              <a:t>ip</a:t>
            </a:r>
            <a:r>
              <a:rPr lang="en-US" altLang="zh-TW" b="1" dirty="0">
                <a:solidFill>
                  <a:srgbClr val="FF0000"/>
                </a:solidFill>
              </a:rPr>
              <a:t>config</a:t>
            </a:r>
            <a:r>
              <a:rPr lang="zh-TW" altLang="en-US" b="1" dirty="0">
                <a:solidFill>
                  <a:srgbClr val="FF0000"/>
                </a:solidFill>
              </a:rPr>
              <a:t/>
            </a:r>
            <a:br>
              <a:rPr lang="zh-TW" altLang="en-US" b="1" dirty="0">
                <a:solidFill>
                  <a:srgbClr val="FF0000"/>
                </a:solidFill>
              </a:rPr>
            </a:b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108691" y="107576"/>
            <a:ext cx="12083309" cy="6605196"/>
            <a:chOff x="108691" y="107576"/>
            <a:chExt cx="12083309" cy="6605196"/>
          </a:xfrm>
        </p:grpSpPr>
        <p:grpSp>
          <p:nvGrpSpPr>
            <p:cNvPr id="9" name="群組 8"/>
            <p:cNvGrpSpPr/>
            <p:nvPr/>
          </p:nvGrpSpPr>
          <p:grpSpPr>
            <a:xfrm>
              <a:off x="108691" y="107576"/>
              <a:ext cx="6249078" cy="6605196"/>
              <a:chOff x="354580" y="593302"/>
              <a:chExt cx="5394013" cy="5464772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4580" y="593302"/>
                <a:ext cx="5394013" cy="5464772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2807746" y="3743661"/>
                <a:ext cx="785308" cy="408791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07746" y="4948518"/>
                <a:ext cx="925158" cy="408790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108960" y="4410635"/>
                <a:ext cx="1452282" cy="22591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119718" y="5615492"/>
                <a:ext cx="1484555" cy="215153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5228217" y="1387843"/>
              <a:ext cx="6963783" cy="3169189"/>
              <a:chOff x="5913120" y="1027906"/>
              <a:chExt cx="5840338" cy="2013910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3120" y="1027906"/>
                <a:ext cx="5840338" cy="2013910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7272169" y="1027906"/>
                <a:ext cx="785309" cy="26301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8799755" y="1990165"/>
                <a:ext cx="1301676" cy="18288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506071" y="365125"/>
              <a:ext cx="1290917" cy="2480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6" name="直線單箭頭接點 15"/>
          <p:cNvCxnSpPr/>
          <p:nvPr/>
        </p:nvCxnSpPr>
        <p:spPr>
          <a:xfrm flipH="1" flipV="1">
            <a:off x="2710927" y="441064"/>
            <a:ext cx="3775934" cy="1721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98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altLang="zh-TW" dirty="0" smtClean="0"/>
              <a:t>Windows</a:t>
            </a:r>
            <a:r>
              <a:rPr lang="zh-TW" altLang="en-US" dirty="0" smtClean="0"/>
              <a:t>顯示網路卡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zh-TW" altLang="en-US" sz="4000" dirty="0"/>
              <a:t>安裝</a:t>
            </a:r>
            <a:r>
              <a:rPr lang="en-US" altLang="zh-TW" sz="4000" dirty="0" err="1"/>
              <a:t>Vmware</a:t>
            </a:r>
            <a:r>
              <a:rPr lang="en-US" altLang="zh-TW" sz="4000" dirty="0"/>
              <a:t> workstation player</a:t>
            </a:r>
            <a:r>
              <a:rPr lang="zh-TW" altLang="en-US" sz="4000" dirty="0"/>
              <a:t>會新增兩片網卡</a:t>
            </a:r>
            <a:endParaRPr lang="en-US" altLang="zh-TW" sz="4000" dirty="0" smtClean="0"/>
          </a:p>
          <a:p>
            <a:pPr algn="l"/>
            <a:r>
              <a:rPr lang="en-US" altLang="zh-TW" sz="4000" dirty="0" smtClean="0"/>
              <a:t>VMnet1----Host only</a:t>
            </a:r>
          </a:p>
          <a:p>
            <a:pPr algn="l"/>
            <a:r>
              <a:rPr lang="en-US" altLang="zh-TW" sz="4000" dirty="0" smtClean="0"/>
              <a:t>VMnet8----NAT</a:t>
            </a:r>
            <a:endParaRPr lang="zh-TW" altLang="en-US" sz="4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5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2156" y="126586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TW" sz="4000" dirty="0" smtClean="0"/>
              <a:t>1.</a:t>
            </a:r>
            <a:r>
              <a:rPr lang="zh-TW" altLang="en-US" sz="4000" dirty="0" smtClean="0"/>
              <a:t>進入</a:t>
            </a:r>
            <a:r>
              <a:rPr lang="en-US" altLang="zh-TW" sz="4000" dirty="0" smtClean="0"/>
              <a:t>[</a:t>
            </a:r>
            <a:r>
              <a:rPr lang="zh-TW" altLang="en-US" sz="4000" dirty="0" smtClean="0"/>
              <a:t>檔案總管</a:t>
            </a:r>
            <a:r>
              <a:rPr lang="en-US" altLang="zh-TW" sz="4000" dirty="0" smtClean="0"/>
              <a:t>]</a:t>
            </a:r>
            <a:r>
              <a:rPr lang="zh-TW" altLang="en-US" sz="4000" dirty="0" smtClean="0"/>
              <a:t>，選</a:t>
            </a:r>
            <a:r>
              <a:rPr lang="en-US" altLang="zh-TW" sz="4000" dirty="0" smtClean="0"/>
              <a:t>[</a:t>
            </a:r>
            <a:r>
              <a:rPr lang="zh-TW" altLang="en-US" sz="4000" dirty="0" smtClean="0"/>
              <a:t>本機</a:t>
            </a:r>
            <a:r>
              <a:rPr lang="en-US" altLang="zh-TW" sz="4000" dirty="0" smtClean="0"/>
              <a:t>]</a:t>
            </a:r>
            <a:r>
              <a:rPr lang="en-US" altLang="zh-TW" sz="4000" dirty="0" smtClean="0">
                <a:solidFill>
                  <a:srgbClr val="FF0000"/>
                </a:solidFill>
              </a:rPr>
              <a:t>1</a:t>
            </a:r>
            <a:r>
              <a:rPr lang="zh-TW" altLang="en-US" sz="4000" dirty="0" smtClean="0"/>
              <a:t>，按滑鼠右鍵</a:t>
            </a:r>
            <a:r>
              <a:rPr lang="en-US" altLang="zh-TW" sz="4000" dirty="0" smtClean="0">
                <a:solidFill>
                  <a:srgbClr val="FF0000"/>
                </a:solidFill>
              </a:rPr>
              <a:t>2</a:t>
            </a:r>
            <a:r>
              <a:rPr lang="zh-TW" altLang="en-US" sz="4000" dirty="0" smtClean="0"/>
              <a:t>，出現選單</a:t>
            </a:r>
            <a:endParaRPr lang="zh-TW" altLang="en-US" sz="4000" dirty="0"/>
          </a:p>
        </p:txBody>
      </p:sp>
      <p:grpSp>
        <p:nvGrpSpPr>
          <p:cNvPr id="14" name="群組 13"/>
          <p:cNvGrpSpPr/>
          <p:nvPr/>
        </p:nvGrpSpPr>
        <p:grpSpPr>
          <a:xfrm>
            <a:off x="288235" y="1039438"/>
            <a:ext cx="11449877" cy="5678779"/>
            <a:chOff x="288235" y="1039438"/>
            <a:chExt cx="11449877" cy="5678779"/>
          </a:xfrm>
        </p:grpSpPr>
        <p:grpSp>
          <p:nvGrpSpPr>
            <p:cNvPr id="10" name="群組 9"/>
            <p:cNvGrpSpPr/>
            <p:nvPr/>
          </p:nvGrpSpPr>
          <p:grpSpPr>
            <a:xfrm>
              <a:off x="288235" y="1039438"/>
              <a:ext cx="11449877" cy="5678779"/>
              <a:chOff x="288235" y="1039438"/>
              <a:chExt cx="11449877" cy="5678779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30245" y="1039438"/>
                <a:ext cx="3707867" cy="5678779"/>
              </a:xfrm>
              <a:prstGeom prst="rect">
                <a:avLst/>
              </a:prstGeom>
            </p:spPr>
          </p:pic>
          <p:grpSp>
            <p:nvGrpSpPr>
              <p:cNvPr id="8" name="群組 7"/>
              <p:cNvGrpSpPr/>
              <p:nvPr/>
            </p:nvGrpSpPr>
            <p:grpSpPr>
              <a:xfrm>
                <a:off x="288235" y="2652722"/>
                <a:ext cx="6072808" cy="2893511"/>
                <a:chOff x="447261" y="2811550"/>
                <a:chExt cx="5544933" cy="2264288"/>
              </a:xfrm>
            </p:grpSpPr>
            <p:pic>
              <p:nvPicPr>
                <p:cNvPr id="5" name="圖片 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5269" y="2811550"/>
                  <a:ext cx="5306925" cy="2264288"/>
                </a:xfrm>
                <a:prstGeom prst="rect">
                  <a:avLst/>
                </a:prstGeom>
              </p:spPr>
            </p:pic>
            <p:sp>
              <p:nvSpPr>
                <p:cNvPr id="7" name="矩形 6"/>
                <p:cNvSpPr/>
                <p:nvPr/>
              </p:nvSpPr>
              <p:spPr>
                <a:xfrm>
                  <a:off x="447261" y="4393096"/>
                  <a:ext cx="1123122" cy="298174"/>
                </a:xfrm>
                <a:prstGeom prst="rect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TW" sz="3200" dirty="0" smtClean="0">
                      <a:solidFill>
                        <a:srgbClr val="FF0000"/>
                      </a:solidFill>
                    </a:rPr>
                    <a:t>1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9" name="向右箭號 8"/>
              <p:cNvSpPr/>
              <p:nvPr/>
            </p:nvSpPr>
            <p:spPr>
              <a:xfrm>
                <a:off x="6241774" y="3518452"/>
                <a:ext cx="1788471" cy="115531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2" name="直線單箭頭接點 11"/>
            <p:cNvCxnSpPr/>
            <p:nvPr/>
          </p:nvCxnSpPr>
          <p:spPr>
            <a:xfrm>
              <a:off x="7056783" y="2693504"/>
              <a:ext cx="2126974" cy="53671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5804452" y="2161287"/>
              <a:ext cx="2162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>
                  <a:solidFill>
                    <a:srgbClr val="FF0000"/>
                  </a:solidFill>
                </a:rPr>
                <a:t>按滑鼠右鍵</a:t>
              </a:r>
              <a:r>
                <a:rPr lang="en-US" altLang="zh-TW" sz="2800" dirty="0">
                  <a:solidFill>
                    <a:srgbClr val="FF0000"/>
                  </a:solidFill>
                </a:rPr>
                <a:t>2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3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8505" y="305491"/>
            <a:ext cx="10515600" cy="738118"/>
          </a:xfrm>
        </p:spPr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內容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zh-TW" altLang="en-US" dirty="0" smtClean="0"/>
              <a:t>，選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控制台首頁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277035" y="1452812"/>
            <a:ext cx="11689677" cy="4947988"/>
            <a:chOff x="277035" y="1452812"/>
            <a:chExt cx="11689677" cy="4947988"/>
          </a:xfrm>
        </p:grpSpPr>
        <p:grpSp>
          <p:nvGrpSpPr>
            <p:cNvPr id="8" name="群組 7"/>
            <p:cNvGrpSpPr/>
            <p:nvPr/>
          </p:nvGrpSpPr>
          <p:grpSpPr>
            <a:xfrm>
              <a:off x="277035" y="1452812"/>
              <a:ext cx="3380565" cy="4947988"/>
              <a:chOff x="942956" y="1959707"/>
              <a:chExt cx="3075295" cy="4289084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2956" y="1959707"/>
                <a:ext cx="3075295" cy="4289084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1898375" y="5943600"/>
                <a:ext cx="1133060" cy="305191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800" dirty="0" smtClean="0">
                    <a:solidFill>
                      <a:srgbClr val="FF0000"/>
                    </a:solidFill>
                  </a:rPr>
                  <a:t>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4598985" y="1562142"/>
              <a:ext cx="7367727" cy="4719388"/>
              <a:chOff x="5115821" y="2338115"/>
              <a:chExt cx="6918760" cy="4038706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5516" y="2338115"/>
                <a:ext cx="6869065" cy="4038706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5115821" y="3240157"/>
                <a:ext cx="1096136" cy="377686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3200" dirty="0" smtClean="0">
                    <a:solidFill>
                      <a:srgbClr val="FF0000"/>
                    </a:solidFill>
                  </a:rPr>
                  <a:t>4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" name="向右箭號 9"/>
            <p:cNvSpPr/>
            <p:nvPr/>
          </p:nvSpPr>
          <p:spPr>
            <a:xfrm>
              <a:off x="3737505" y="3921836"/>
              <a:ext cx="1123122" cy="9442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83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5094" y="164866"/>
            <a:ext cx="10515600" cy="845110"/>
          </a:xfrm>
        </p:spPr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檢視網路狀態及工作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364122" y="1281183"/>
            <a:ext cx="8326290" cy="5106170"/>
            <a:chOff x="3049922" y="1940088"/>
            <a:chExt cx="6907166" cy="4011491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9922" y="1940088"/>
              <a:ext cx="6907166" cy="4011491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984423" y="4711148"/>
              <a:ext cx="1441174" cy="26835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3600" dirty="0" smtClean="0">
                  <a:solidFill>
                    <a:srgbClr val="FF0000"/>
                  </a:solidFill>
                </a:rPr>
                <a:t>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17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61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變更介面卡設定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255495" y="762022"/>
            <a:ext cx="11936505" cy="5773249"/>
            <a:chOff x="255495" y="762022"/>
            <a:chExt cx="11936505" cy="5773249"/>
          </a:xfrm>
        </p:grpSpPr>
        <p:grpSp>
          <p:nvGrpSpPr>
            <p:cNvPr id="12" name="群組 11"/>
            <p:cNvGrpSpPr/>
            <p:nvPr/>
          </p:nvGrpSpPr>
          <p:grpSpPr>
            <a:xfrm>
              <a:off x="255495" y="1243485"/>
              <a:ext cx="11936505" cy="5291786"/>
              <a:chOff x="255495" y="1243485"/>
              <a:chExt cx="11936505" cy="5291786"/>
            </a:xfrm>
          </p:grpSpPr>
          <p:grpSp>
            <p:nvGrpSpPr>
              <p:cNvPr id="8" name="群組 7"/>
              <p:cNvGrpSpPr/>
              <p:nvPr/>
            </p:nvGrpSpPr>
            <p:grpSpPr>
              <a:xfrm>
                <a:off x="255495" y="1243485"/>
                <a:ext cx="6135951" cy="5291786"/>
                <a:chOff x="195651" y="1690688"/>
                <a:chExt cx="6155453" cy="4710112"/>
              </a:xfrm>
            </p:grpSpPr>
            <p:pic>
              <p:nvPicPr>
                <p:cNvPr id="4" name="圖片 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5651" y="1690688"/>
                  <a:ext cx="6155453" cy="4710112"/>
                </a:xfrm>
                <a:prstGeom prst="rect">
                  <a:avLst/>
                </a:prstGeom>
              </p:spPr>
            </p:pic>
            <p:sp>
              <p:nvSpPr>
                <p:cNvPr id="5" name="矩形 4"/>
                <p:cNvSpPr/>
                <p:nvPr/>
              </p:nvSpPr>
              <p:spPr>
                <a:xfrm>
                  <a:off x="195651" y="3177555"/>
                  <a:ext cx="1046419" cy="412809"/>
                </a:xfrm>
                <a:prstGeom prst="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TW" sz="2400" dirty="0" smtClean="0">
                      <a:solidFill>
                        <a:srgbClr val="FF0000"/>
                      </a:solidFill>
                    </a:rPr>
                    <a:t>6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0" name="群組 9"/>
              <p:cNvGrpSpPr/>
              <p:nvPr/>
            </p:nvGrpSpPr>
            <p:grpSpPr>
              <a:xfrm>
                <a:off x="6790695" y="1243485"/>
                <a:ext cx="5401305" cy="4901821"/>
                <a:chOff x="6391446" y="1243485"/>
                <a:chExt cx="5401305" cy="4901821"/>
              </a:xfrm>
            </p:grpSpPr>
            <p:pic>
              <p:nvPicPr>
                <p:cNvPr id="7" name="圖片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97699" y="1243485"/>
                  <a:ext cx="5295052" cy="4901821"/>
                </a:xfrm>
                <a:prstGeom prst="rect">
                  <a:avLst/>
                </a:prstGeom>
              </p:spPr>
            </p:pic>
            <p:sp>
              <p:nvSpPr>
                <p:cNvPr id="9" name="矩形 8"/>
                <p:cNvSpPr/>
                <p:nvPr/>
              </p:nvSpPr>
              <p:spPr>
                <a:xfrm>
                  <a:off x="6391446" y="2420471"/>
                  <a:ext cx="3438354" cy="1468907"/>
                </a:xfrm>
                <a:prstGeom prst="rect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1" name="向右箭號 10"/>
              <p:cNvSpPr/>
              <p:nvPr/>
            </p:nvSpPr>
            <p:spPr>
              <a:xfrm>
                <a:off x="5741894" y="2913972"/>
                <a:ext cx="1021977" cy="59571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4" name="直線單箭頭接點 13"/>
            <p:cNvCxnSpPr/>
            <p:nvPr/>
          </p:nvCxnSpPr>
          <p:spPr>
            <a:xfrm flipH="1">
              <a:off x="8269941" y="1358153"/>
              <a:ext cx="847165" cy="165398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 flipH="1">
              <a:off x="8794376" y="762022"/>
              <a:ext cx="30192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dirty="0" smtClean="0">
                  <a:solidFill>
                    <a:srgbClr val="FF0000"/>
                  </a:solidFill>
                </a:rPr>
                <a:t>Host Only</a:t>
              </a:r>
              <a:endParaRPr lang="zh-TW" altLang="en-US" sz="40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直線單箭頭接點 16"/>
            <p:cNvCxnSpPr/>
            <p:nvPr/>
          </p:nvCxnSpPr>
          <p:spPr>
            <a:xfrm flipH="1" flipV="1">
              <a:off x="8269941" y="3694395"/>
              <a:ext cx="1048871" cy="125730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8920936" y="4870914"/>
              <a:ext cx="158137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NAT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</a:t>
            </a:r>
            <a:r>
              <a:rPr lang="en-US" altLang="zh-TW" dirty="0" smtClean="0"/>
              <a:t>-</a:t>
            </a:r>
            <a:r>
              <a:rPr lang="zh-TW" altLang="en-US" dirty="0" smtClean="0"/>
              <a:t>控制台</a:t>
            </a:r>
            <a:r>
              <a:rPr lang="en-US" altLang="zh-TW" dirty="0" smtClean="0"/>
              <a:t>-</a:t>
            </a:r>
            <a:r>
              <a:rPr lang="zh-TW" altLang="en-US" dirty="0" smtClean="0"/>
              <a:t>視窗鍵</a:t>
            </a:r>
            <a:r>
              <a:rPr lang="en-US" altLang="zh-TW" dirty="0" smtClean="0"/>
              <a:t>+R</a:t>
            </a:r>
            <a:r>
              <a:rPr lang="zh-TW" altLang="en-US" dirty="0"/>
              <a:t>鍵</a:t>
            </a:r>
            <a:r>
              <a:rPr lang="en-US" altLang="zh-TW" dirty="0" smtClean="0"/>
              <a:t>(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control)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447518" y="1987065"/>
            <a:ext cx="11546349" cy="4427593"/>
            <a:chOff x="447518" y="1987065"/>
            <a:chExt cx="11546349" cy="4427593"/>
          </a:xfrm>
        </p:grpSpPr>
        <p:grpSp>
          <p:nvGrpSpPr>
            <p:cNvPr id="6" name="群組 5"/>
            <p:cNvGrpSpPr/>
            <p:nvPr/>
          </p:nvGrpSpPr>
          <p:grpSpPr>
            <a:xfrm>
              <a:off x="447518" y="3180878"/>
              <a:ext cx="2762213" cy="767463"/>
              <a:chOff x="1383433" y="3142087"/>
              <a:chExt cx="2762213" cy="767463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83433" y="3142087"/>
                <a:ext cx="1034170" cy="767463"/>
              </a:xfrm>
              <a:prstGeom prst="rect">
                <a:avLst/>
              </a:prstGeom>
            </p:spPr>
          </p:pic>
          <p:sp>
            <p:nvSpPr>
              <p:cNvPr id="4" name="文字方塊 3"/>
              <p:cNvSpPr txBox="1"/>
              <p:nvPr/>
            </p:nvSpPr>
            <p:spPr>
              <a:xfrm>
                <a:off x="2829260" y="3202652"/>
                <a:ext cx="13163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600" b="1" dirty="0" smtClean="0"/>
                  <a:t>＋  Ｒ</a:t>
                </a:r>
                <a:endParaRPr lang="zh-TW" altLang="en-US" sz="3600" b="1" dirty="0"/>
              </a:p>
            </p:txBody>
          </p:sp>
        </p:grp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3078" y="1987065"/>
              <a:ext cx="6860789" cy="3542366"/>
            </a:xfrm>
            <a:prstGeom prst="rect">
              <a:avLst/>
            </a:prstGeom>
          </p:spPr>
        </p:pic>
        <p:sp>
          <p:nvSpPr>
            <p:cNvPr id="9" name="向右箭號 8"/>
            <p:cNvSpPr/>
            <p:nvPr/>
          </p:nvSpPr>
          <p:spPr>
            <a:xfrm>
              <a:off x="3539266" y="3431689"/>
              <a:ext cx="1333948" cy="9036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4507454" y="4066391"/>
              <a:ext cx="2173045" cy="175349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3864750" y="5829883"/>
              <a:ext cx="46987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dirty="0" smtClean="0">
                  <a:solidFill>
                    <a:srgbClr val="FF0000"/>
                  </a:solidFill>
                </a:rPr>
                <a:t>顯示最後一次輸入的命令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7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0360" cy="678367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cmd</a:t>
            </a:r>
            <a:r>
              <a:rPr lang="zh-TW" altLang="en-US" dirty="0" smtClean="0"/>
              <a:t>改成 </a:t>
            </a:r>
            <a:r>
              <a:rPr lang="en-US" altLang="zh-TW" sz="5300" b="1" dirty="0" smtClean="0"/>
              <a:t>control</a:t>
            </a:r>
            <a:endParaRPr lang="zh-TW" altLang="en-US" sz="5300" b="1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31184" y="2025683"/>
            <a:ext cx="11865419" cy="4208377"/>
            <a:chOff x="131184" y="2025683"/>
            <a:chExt cx="11865419" cy="4208377"/>
          </a:xfrm>
        </p:grpSpPr>
        <p:grpSp>
          <p:nvGrpSpPr>
            <p:cNvPr id="15" name="群組 14"/>
            <p:cNvGrpSpPr/>
            <p:nvPr/>
          </p:nvGrpSpPr>
          <p:grpSpPr>
            <a:xfrm>
              <a:off x="131184" y="2025683"/>
              <a:ext cx="11865419" cy="4208377"/>
              <a:chOff x="88152" y="2025683"/>
              <a:chExt cx="11865419" cy="4208377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49997" y="2025683"/>
                <a:ext cx="7003574" cy="4073903"/>
              </a:xfrm>
              <a:prstGeom prst="rect">
                <a:avLst/>
              </a:prstGeom>
            </p:spPr>
          </p:pic>
          <p:grpSp>
            <p:nvGrpSpPr>
              <p:cNvPr id="14" name="群組 13"/>
              <p:cNvGrpSpPr/>
              <p:nvPr/>
            </p:nvGrpSpPr>
            <p:grpSpPr>
              <a:xfrm>
                <a:off x="88152" y="2420222"/>
                <a:ext cx="5926549" cy="3813838"/>
                <a:chOff x="88152" y="2420222"/>
                <a:chExt cx="5926549" cy="3813838"/>
              </a:xfrm>
            </p:grpSpPr>
            <p:grpSp>
              <p:nvGrpSpPr>
                <p:cNvPr id="9" name="群組 8"/>
                <p:cNvGrpSpPr/>
                <p:nvPr/>
              </p:nvGrpSpPr>
              <p:grpSpPr>
                <a:xfrm>
                  <a:off x="88152" y="2420222"/>
                  <a:ext cx="4861845" cy="3290618"/>
                  <a:chOff x="88152" y="2420222"/>
                  <a:chExt cx="4861845" cy="3290618"/>
                </a:xfrm>
              </p:grpSpPr>
              <p:pic>
                <p:nvPicPr>
                  <p:cNvPr id="3" name="圖片 2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88152" y="2420222"/>
                    <a:ext cx="4861845" cy="2485265"/>
                  </a:xfrm>
                  <a:prstGeom prst="rect">
                    <a:avLst/>
                  </a:prstGeom>
                </p:spPr>
              </p:pic>
              <p:cxnSp>
                <p:nvCxnSpPr>
                  <p:cNvPr id="7" name="直線單箭頭接點 6"/>
                  <p:cNvCxnSpPr/>
                  <p:nvPr/>
                </p:nvCxnSpPr>
                <p:spPr>
                  <a:xfrm flipV="1">
                    <a:off x="817581" y="3782935"/>
                    <a:ext cx="494852" cy="1404685"/>
                  </a:xfrm>
                  <a:prstGeom prst="straightConnector1">
                    <a:avLst/>
                  </a:prstGeom>
                  <a:ln w="762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文字方塊 7"/>
                  <p:cNvSpPr txBox="1"/>
                  <p:nvPr/>
                </p:nvSpPr>
                <p:spPr>
                  <a:xfrm>
                    <a:off x="88152" y="5187620"/>
                    <a:ext cx="286347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sz="2800" b="1" dirty="0">
                        <a:solidFill>
                          <a:srgbClr val="FF0000"/>
                        </a:solidFill>
                      </a:rPr>
                      <a:t>輸入</a:t>
                    </a:r>
                    <a:r>
                      <a:rPr lang="en-US" altLang="zh-TW" sz="2800" b="1" dirty="0" smtClean="0">
                        <a:solidFill>
                          <a:srgbClr val="FF0000"/>
                        </a:solidFill>
                      </a:rPr>
                      <a:t>control</a:t>
                    </a:r>
                    <a:r>
                      <a:rPr lang="zh-TW" altLang="en-US" sz="2800" b="1" dirty="0" smtClean="0">
                        <a:solidFill>
                          <a:srgbClr val="FF0000"/>
                        </a:solidFill>
                      </a:rPr>
                      <a:t>命令</a:t>
                    </a:r>
                    <a:r>
                      <a:rPr lang="en-US" altLang="zh-TW" sz="2800" b="1" dirty="0" smtClean="0">
                        <a:solidFill>
                          <a:srgbClr val="FF0000"/>
                        </a:solidFill>
                      </a:rPr>
                      <a:t>1</a:t>
                    </a:r>
                    <a:endParaRPr lang="zh-TW" altLang="en-US" sz="28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11" name="直線單箭頭接點 10"/>
                <p:cNvCxnSpPr/>
                <p:nvPr/>
              </p:nvCxnSpPr>
              <p:spPr>
                <a:xfrm flipH="1" flipV="1">
                  <a:off x="2270534" y="4594607"/>
                  <a:ext cx="1000461" cy="1140311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文字方塊 12"/>
                <p:cNvSpPr txBox="1"/>
                <p:nvPr/>
              </p:nvSpPr>
              <p:spPr>
                <a:xfrm>
                  <a:off x="1592130" y="5710840"/>
                  <a:ext cx="44225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2800" dirty="0" smtClean="0">
                      <a:solidFill>
                        <a:srgbClr val="FF0000"/>
                      </a:solidFill>
                    </a:rPr>
                    <a:t>選</a:t>
                  </a:r>
                  <a:r>
                    <a:rPr lang="en-US" altLang="zh-TW" sz="2800" dirty="0" smtClean="0">
                      <a:solidFill>
                        <a:srgbClr val="FF0000"/>
                      </a:solidFill>
                    </a:rPr>
                    <a:t>[</a:t>
                  </a:r>
                  <a:r>
                    <a:rPr lang="zh-TW" altLang="en-US" sz="2800" dirty="0" smtClean="0">
                      <a:solidFill>
                        <a:srgbClr val="FF0000"/>
                      </a:solidFill>
                    </a:rPr>
                    <a:t>確定</a:t>
                  </a:r>
                  <a:r>
                    <a:rPr lang="en-US" altLang="zh-TW" sz="2800" dirty="0" smtClean="0">
                      <a:solidFill>
                        <a:srgbClr val="FF0000"/>
                      </a:solidFill>
                    </a:rPr>
                    <a:t>]2</a:t>
                  </a:r>
                  <a:r>
                    <a:rPr lang="zh-TW" altLang="en-US" sz="2800" dirty="0" smtClean="0">
                      <a:solidFill>
                        <a:srgbClr val="FF0000"/>
                      </a:solidFill>
                    </a:rPr>
                    <a:t>或按</a:t>
                  </a:r>
                  <a:r>
                    <a:rPr lang="en-US" altLang="zh-TW" sz="2800" dirty="0" smtClean="0">
                      <a:solidFill>
                        <a:srgbClr val="FF0000"/>
                      </a:solidFill>
                    </a:rPr>
                    <a:t>[Enter]</a:t>
                  </a:r>
                  <a:r>
                    <a:rPr lang="zh-TW" altLang="en-US" sz="2800" dirty="0">
                      <a:solidFill>
                        <a:srgbClr val="FF0000"/>
                      </a:solidFill>
                    </a:rPr>
                    <a:t>鍵</a:t>
                  </a:r>
                </a:p>
              </p:txBody>
            </p:sp>
          </p:grpSp>
          <p:sp>
            <p:nvSpPr>
              <p:cNvPr id="5" name="向右箭號 4"/>
              <p:cNvSpPr/>
              <p:nvPr/>
            </p:nvSpPr>
            <p:spPr>
              <a:xfrm>
                <a:off x="4299159" y="4594607"/>
                <a:ext cx="1301676" cy="52162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6057733" y="4701092"/>
              <a:ext cx="1623227" cy="30121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2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881399"/>
            <a:ext cx="10515600" cy="2852737"/>
          </a:xfrm>
        </p:spPr>
        <p:txBody>
          <a:bodyPr anchor="t"/>
          <a:lstStyle/>
          <a:p>
            <a:r>
              <a:rPr lang="en-US" altLang="zh-TW" dirty="0" smtClean="0"/>
              <a:t>Windows </a:t>
            </a:r>
            <a:r>
              <a:rPr lang="zh-TW" altLang="en-US" dirty="0" smtClean="0"/>
              <a:t>出現</a:t>
            </a:r>
            <a:r>
              <a:rPr lang="en-US" altLang="zh-TW" dirty="0" smtClean="0"/>
              <a:t>DOS</a:t>
            </a:r>
            <a:r>
              <a:rPr lang="zh-TW" altLang="en-US" dirty="0" smtClean="0"/>
              <a:t> 視窗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831850" y="4202187"/>
            <a:ext cx="10515600" cy="1500187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DOS</a:t>
            </a:r>
            <a:r>
              <a:rPr lang="zh-TW" altLang="en-US" sz="4000" b="1" dirty="0" smtClean="0"/>
              <a:t>命令不分大小寫</a:t>
            </a:r>
            <a:endParaRPr lang="en-US" altLang="zh-TW" sz="4000" b="1" dirty="0" smtClean="0"/>
          </a:p>
          <a:p>
            <a:r>
              <a:rPr lang="en-US" altLang="zh-TW" sz="4000" b="1" dirty="0" smtClean="0"/>
              <a:t>Linux</a:t>
            </a:r>
            <a:r>
              <a:rPr lang="zh-TW" altLang="en-US" sz="4000" b="1" dirty="0" smtClean="0"/>
              <a:t>命令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分</a:t>
            </a:r>
            <a:r>
              <a:rPr lang="zh-TW" altLang="en-US" sz="4000" b="1" dirty="0" smtClean="0"/>
              <a:t>大小寫，命令用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小寫</a:t>
            </a:r>
            <a:endParaRPr lang="zh-TW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D88F-B188-4A51-BC3C-604AB6E245E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84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321</Words>
  <Application>Microsoft Office PowerPoint</Application>
  <PresentationFormat>寬螢幕</PresentationFormat>
  <Paragraphs>62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Windows系統查詢</vt:lpstr>
      <vt:lpstr>Windows顯示網路卡 </vt:lpstr>
      <vt:lpstr>1.進入[檔案總管]，選[本機]1，按滑鼠右鍵2，出現選單</vt:lpstr>
      <vt:lpstr>2.選[內容]3，選[控制台首頁]4</vt:lpstr>
      <vt:lpstr>3.選[檢視網路狀態及工作]5</vt:lpstr>
      <vt:lpstr>4.選[變更介面卡設定]6</vt:lpstr>
      <vt:lpstr>補充-控制台-視窗鍵+R鍵(輸入control)</vt:lpstr>
      <vt:lpstr>cmd改成 control</vt:lpstr>
      <vt:lpstr>Windows 出現DOS 視窗</vt:lpstr>
      <vt:lpstr>1.滑鼠指標移到[開始]圖示，按滑鼠右鍵1，出現選單，選[執行]2選項，出現[執行]視窗；輸入cmd命令3，選[確定]4</vt:lpstr>
      <vt:lpstr>2.出現cmd視窗</vt:lpstr>
      <vt:lpstr>補充-DOS視窗-視窗鍵+R鍵(輸入cmd)</vt:lpstr>
      <vt:lpstr>Windows查詢IP 位址命令-ipconfig</vt:lpstr>
      <vt:lpstr>在DOS視窗輸入ipconfig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yangcc</dc:creator>
  <cp:lastModifiedBy>yangcc</cp:lastModifiedBy>
  <cp:revision>31</cp:revision>
  <dcterms:created xsi:type="dcterms:W3CDTF">2020-10-11T02:02:27Z</dcterms:created>
  <dcterms:modified xsi:type="dcterms:W3CDTF">2020-10-11T13:59:14Z</dcterms:modified>
</cp:coreProperties>
</file>