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2" r:id="rId2"/>
    <p:sldId id="256" r:id="rId3"/>
    <p:sldId id="257" r:id="rId4"/>
    <p:sldId id="263" r:id="rId5"/>
    <p:sldId id="261" r:id="rId6"/>
    <p:sldId id="260" r:id="rId7"/>
    <p:sldId id="267" r:id="rId8"/>
    <p:sldId id="264" r:id="rId9"/>
    <p:sldId id="269"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634"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EAFFD-5832-4D89-8984-BA8A25715BF1}" type="datetimeFigureOut">
              <a:rPr lang="zh-TW" altLang="en-US" smtClean="0"/>
              <a:t>2020/10/17</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90222-06DB-4A73-BD77-981785C3CF79}" type="slidenum">
              <a:rPr lang="zh-TW" altLang="en-US" smtClean="0"/>
              <a:t>‹#›</a:t>
            </a:fld>
            <a:endParaRPr lang="zh-TW" altLang="en-US"/>
          </a:p>
        </p:txBody>
      </p:sp>
    </p:spTree>
    <p:extLst>
      <p:ext uri="{BB962C8B-B14F-4D97-AF65-F5344CB8AC3E}">
        <p14:creationId xmlns:p14="http://schemas.microsoft.com/office/powerpoint/2010/main" val="683481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blog.xuite.net/chingwei/blog/16285667-%E3%80%90%EF%BC%AC%E3%80%91Linux+%E5%B8%B8%E7%94%A8%E6%8C%87%E4%BB%A4%E9%9B%86" TargetMode="External"/><Relationship Id="rId13" Type="http://schemas.openxmlformats.org/officeDocument/2006/relationships/hyperlink" Target="https://www.phpini.com/linux/grep-directory-all-files" TargetMode="External"/><Relationship Id="rId18" Type="http://schemas.openxmlformats.org/officeDocument/2006/relationships/hyperlink" Target="https://i.ytimg.com/vi/DPIPC25xzUM/maxresdefault.jpg" TargetMode="External"/><Relationship Id="rId3" Type="http://schemas.openxmlformats.org/officeDocument/2006/relationships/hyperlink" Target="https://zh.wikipedia.org/wiki/Linux" TargetMode="External"/><Relationship Id="rId7" Type="http://schemas.openxmlformats.org/officeDocument/2006/relationships/hyperlink" Target="http://blog.csdn.net/ljianhui/article/details/11100625" TargetMode="External"/><Relationship Id="rId12" Type="http://schemas.openxmlformats.org/officeDocument/2006/relationships/hyperlink" Target="https://blog.miniasp.com/post/2010/08/27/Linux-find-command-tips-and-notice.aspx" TargetMode="External"/><Relationship Id="rId17" Type="http://schemas.openxmlformats.org/officeDocument/2006/relationships/hyperlink" Target="https://i.ytimg.com/vi/GGorVpzZQwA/maxresdefault.jpg" TargetMode="External"/><Relationship Id="rId2" Type="http://schemas.openxmlformats.org/officeDocument/2006/relationships/slide" Target="../slides/slide9.xml"/><Relationship Id="rId16" Type="http://schemas.openxmlformats.org/officeDocument/2006/relationships/hyperlink" Target="https://s3.amazonaws.com/cloudxlab/static/img/kdchang/aha/ls-al.png" TargetMode="External"/><Relationship Id="rId20" Type="http://schemas.openxmlformats.org/officeDocument/2006/relationships/hyperlink" Target="https://i.stack.imgur.com/RUIIq.png" TargetMode="External"/><Relationship Id="rId1" Type="http://schemas.openxmlformats.org/officeDocument/2006/relationships/notesMaster" Target="../notesMasters/notesMaster1.xml"/><Relationship Id="rId6" Type="http://schemas.openxmlformats.org/officeDocument/2006/relationships/hyperlink" Target="http://blog.kdchang.cc/" TargetMode="External"/><Relationship Id="rId11" Type="http://schemas.openxmlformats.org/officeDocument/2006/relationships/hyperlink" Target="https://www.phpini.com/linux/nslookup-query-dns-command" TargetMode="External"/><Relationship Id="rId5" Type="http://schemas.openxmlformats.org/officeDocument/2006/relationships/hyperlink" Target="http://google.com/" TargetMode="External"/><Relationship Id="rId15" Type="http://schemas.openxmlformats.org/officeDocument/2006/relationships/hyperlink" Target="https://www.javatpoint.com/linux/img/kdchang/linux-ls-g.png" TargetMode="External"/><Relationship Id="rId10" Type="http://schemas.openxmlformats.org/officeDocument/2006/relationships/hyperlink" Target="http://www.vixual.net/blog/archives/100" TargetMode="External"/><Relationship Id="rId19" Type="http://schemas.openxmlformats.org/officeDocument/2006/relationships/hyperlink" Target="https://3c1703fe8d.site.internapcdn.net/newman/gfx/news/hires/2014/linux.jpg" TargetMode="External"/><Relationship Id="rId4" Type="http://schemas.openxmlformats.org/officeDocument/2006/relationships/hyperlink" Target="https://zh.wikipedia.org/wiki/%E7%B1%BBUnix%E7%B3%BB%E7%BB%9F" TargetMode="External"/><Relationship Id="rId9" Type="http://schemas.openxmlformats.org/officeDocument/2006/relationships/hyperlink" Target="https://blog.gtwang.org/linux/sudo-su-command-tutorial-examples/" TargetMode="External"/><Relationship Id="rId14" Type="http://schemas.openxmlformats.org/officeDocument/2006/relationships/hyperlink" Target="http://linux.vbird.org/linux_basic/0430cron.php"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dirty="0" err="1" smtClean="0">
                <a:effectLst/>
                <a:latin typeface="+mn-lt"/>
                <a:ea typeface="+mn-ea"/>
                <a:cs typeface="+mn-cs"/>
                <a:sym typeface="Calibri"/>
              </a:rPr>
              <a:t>proc</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下的檔案介紹：</a:t>
            </a:r>
          </a:p>
          <a:p>
            <a:r>
              <a:rPr lang="en-US" altLang="zh-TW" sz="1200" b="0" i="0" dirty="0" smtClean="0">
                <a:effectLst/>
                <a:latin typeface="+mn-lt"/>
                <a:ea typeface="+mn-ea"/>
                <a:cs typeface="+mn-cs"/>
                <a:sym typeface="Calibri"/>
              </a:rPr>
              <a:t>more </a:t>
            </a:r>
            <a:r>
              <a:rPr lang="en-US" altLang="zh-TW" sz="1200" b="0" i="0" dirty="0" err="1" smtClean="0">
                <a:effectLst/>
                <a:latin typeface="+mn-lt"/>
                <a:ea typeface="+mn-ea"/>
                <a:cs typeface="+mn-cs"/>
                <a:sym typeface="Calibri"/>
              </a:rPr>
              <a:t>cpuinfo</a:t>
            </a:r>
            <a:r>
              <a:rPr lang="zh-TW" altLang="en-US" sz="1200" b="0" i="0" dirty="0" smtClean="0">
                <a:effectLst/>
                <a:latin typeface="+mn-lt"/>
                <a:ea typeface="+mn-ea"/>
                <a:cs typeface="+mn-cs"/>
                <a:sym typeface="Calibri"/>
              </a:rPr>
              <a:t>：顯示有關</a:t>
            </a:r>
            <a:r>
              <a:rPr lang="en-US" altLang="zh-TW" sz="1200" b="0" i="0" dirty="0" err="1" smtClean="0">
                <a:effectLst/>
                <a:latin typeface="+mn-lt"/>
                <a:ea typeface="+mn-ea"/>
                <a:cs typeface="+mn-cs"/>
                <a:sym typeface="Calibri"/>
              </a:rPr>
              <a:t>cpu</a:t>
            </a:r>
            <a:r>
              <a:rPr lang="zh-TW" altLang="en-US" sz="1200" b="0" i="0" dirty="0" smtClean="0">
                <a:effectLst/>
                <a:latin typeface="+mn-lt"/>
                <a:ea typeface="+mn-ea"/>
                <a:cs typeface="+mn-cs"/>
                <a:sym typeface="Calibri"/>
              </a:rPr>
              <a:t>的訊息</a:t>
            </a:r>
          </a:p>
          <a:p>
            <a:r>
              <a:rPr lang="en-US" altLang="zh-TW" sz="1200" b="0" i="0" dirty="0" smtClean="0">
                <a:effectLst/>
                <a:latin typeface="+mn-lt"/>
                <a:ea typeface="+mn-ea"/>
                <a:cs typeface="+mn-cs"/>
                <a:sym typeface="Calibri"/>
              </a:rPr>
              <a:t>more devices</a:t>
            </a:r>
            <a:r>
              <a:rPr lang="zh-TW" altLang="en-US" sz="1200" b="0" i="0" dirty="0" smtClean="0">
                <a:effectLst/>
                <a:latin typeface="+mn-lt"/>
                <a:ea typeface="+mn-ea"/>
                <a:cs typeface="+mn-cs"/>
                <a:sym typeface="Calibri"/>
              </a:rPr>
              <a:t>：區塊設備、字元設備</a:t>
            </a:r>
          </a:p>
          <a:p>
            <a:r>
              <a:rPr lang="en-US" altLang="zh-TW" sz="1200" b="0" i="0" dirty="0" smtClean="0">
                <a:effectLst/>
                <a:latin typeface="+mn-lt"/>
                <a:ea typeface="+mn-ea"/>
                <a:cs typeface="+mn-cs"/>
                <a:sym typeface="Calibri"/>
              </a:rPr>
              <a:t>more </a:t>
            </a:r>
            <a:r>
              <a:rPr lang="en-US" altLang="zh-TW" sz="1200" b="0" i="0" dirty="0" err="1" smtClean="0">
                <a:effectLst/>
                <a:latin typeface="+mn-lt"/>
                <a:ea typeface="+mn-ea"/>
                <a:cs typeface="+mn-cs"/>
                <a:sym typeface="Calibri"/>
              </a:rPr>
              <a:t>filesystems</a:t>
            </a:r>
            <a:r>
              <a:rPr lang="zh-TW" altLang="en-US" sz="1200" b="0" i="0" dirty="0" smtClean="0">
                <a:effectLst/>
                <a:latin typeface="+mn-lt"/>
                <a:ea typeface="+mn-ea"/>
                <a:cs typeface="+mn-cs"/>
                <a:sym typeface="Calibri"/>
              </a:rPr>
              <a:t>：目前核心技援的檔案系統</a:t>
            </a:r>
          </a:p>
          <a:p>
            <a:r>
              <a:rPr lang="en-US" altLang="zh-TW" sz="1200" b="0" i="0" dirty="0" smtClean="0">
                <a:effectLst/>
                <a:latin typeface="+mn-lt"/>
                <a:ea typeface="+mn-ea"/>
                <a:cs typeface="+mn-cs"/>
                <a:sym typeface="Calibri"/>
              </a:rPr>
              <a:t>more </a:t>
            </a:r>
            <a:r>
              <a:rPr lang="en-US" altLang="zh-TW" sz="1200" b="0" i="0" dirty="0" err="1" smtClean="0">
                <a:effectLst/>
                <a:latin typeface="+mn-lt"/>
                <a:ea typeface="+mn-ea"/>
                <a:cs typeface="+mn-cs"/>
                <a:sym typeface="Calibri"/>
              </a:rPr>
              <a:t>dma</a:t>
            </a:r>
            <a:r>
              <a:rPr lang="zh-TW" altLang="en-US" sz="1200" b="0" i="0" dirty="0" smtClean="0">
                <a:effectLst/>
                <a:latin typeface="+mn-lt"/>
                <a:ea typeface="+mn-ea"/>
                <a:cs typeface="+mn-cs"/>
                <a:sym typeface="Calibri"/>
              </a:rPr>
              <a:t>：直接記憶體存取</a:t>
            </a:r>
          </a:p>
          <a:p>
            <a:r>
              <a:rPr lang="en-US" altLang="zh-TW" sz="1200" b="0" i="0" dirty="0" smtClean="0">
                <a:effectLst/>
                <a:latin typeface="+mn-lt"/>
                <a:ea typeface="+mn-ea"/>
                <a:cs typeface="+mn-cs"/>
                <a:sym typeface="Calibri"/>
              </a:rPr>
              <a:t>more interrupts</a:t>
            </a:r>
            <a:r>
              <a:rPr lang="zh-TW" altLang="en-US" sz="1200" b="0" i="0" dirty="0" smtClean="0">
                <a:effectLst/>
                <a:latin typeface="+mn-lt"/>
                <a:ea typeface="+mn-ea"/>
                <a:cs typeface="+mn-cs"/>
                <a:sym typeface="Calibri"/>
              </a:rPr>
              <a:t>：中斷向量值、中斷次數</a:t>
            </a:r>
          </a:p>
          <a:p>
            <a:r>
              <a:rPr lang="en-US" altLang="zh-TW" sz="1200" b="0" i="0" dirty="0" smtClean="0">
                <a:effectLst/>
                <a:latin typeface="+mn-lt"/>
                <a:ea typeface="+mn-ea"/>
                <a:cs typeface="+mn-cs"/>
                <a:sym typeface="Calibri"/>
              </a:rPr>
              <a:t>more </a:t>
            </a:r>
            <a:r>
              <a:rPr lang="en-US" altLang="zh-TW" sz="1200" b="0" i="0" dirty="0" err="1" smtClean="0">
                <a:effectLst/>
                <a:latin typeface="+mn-lt"/>
                <a:ea typeface="+mn-ea"/>
                <a:cs typeface="+mn-cs"/>
                <a:sym typeface="Calibri"/>
              </a:rPr>
              <a:t>ioports</a:t>
            </a:r>
            <a:r>
              <a:rPr lang="zh-TW" altLang="en-US" sz="1200" b="0" i="0" dirty="0" smtClean="0">
                <a:effectLst/>
                <a:latin typeface="+mn-lt"/>
                <a:ea typeface="+mn-ea"/>
                <a:cs typeface="+mn-cs"/>
                <a:sym typeface="Calibri"/>
              </a:rPr>
              <a:t>：系統中每個設備的輸出／輸入埠的位址範圍</a:t>
            </a:r>
          </a:p>
          <a:p>
            <a:r>
              <a:rPr lang="en-US" altLang="zh-TW" sz="1200" b="0" i="0" dirty="0" smtClean="0">
                <a:effectLst/>
                <a:latin typeface="+mn-lt"/>
                <a:ea typeface="+mn-ea"/>
                <a:cs typeface="+mn-cs"/>
                <a:sym typeface="Calibri"/>
              </a:rPr>
              <a:t>more </a:t>
            </a:r>
            <a:r>
              <a:rPr lang="en-US" altLang="zh-TW" sz="1200" b="0" i="0" dirty="0" err="1" smtClean="0">
                <a:effectLst/>
                <a:latin typeface="+mn-lt"/>
                <a:ea typeface="+mn-ea"/>
                <a:cs typeface="+mn-cs"/>
                <a:sym typeface="Calibri"/>
              </a:rPr>
              <a:t>meminfo</a:t>
            </a:r>
            <a:r>
              <a:rPr lang="zh-TW" altLang="en-US" sz="1200" b="0" i="0" dirty="0" smtClean="0">
                <a:effectLst/>
                <a:latin typeface="+mn-lt"/>
                <a:ea typeface="+mn-ea"/>
                <a:cs typeface="+mn-cs"/>
                <a:sym typeface="Calibri"/>
              </a:rPr>
              <a:t>：記憶體分配狀態</a:t>
            </a:r>
          </a:p>
          <a:p>
            <a:r>
              <a:rPr lang="en-US" altLang="zh-TW" sz="1200" b="0" i="0" dirty="0" smtClean="0">
                <a:effectLst/>
                <a:latin typeface="+mn-lt"/>
                <a:ea typeface="+mn-ea"/>
                <a:cs typeface="+mn-cs"/>
                <a:sym typeface="Calibri"/>
              </a:rPr>
              <a:t>more </a:t>
            </a:r>
            <a:r>
              <a:rPr lang="en-US" altLang="zh-TW" sz="1200" b="0" i="0" dirty="0" err="1" smtClean="0">
                <a:effectLst/>
                <a:latin typeface="+mn-lt"/>
                <a:ea typeface="+mn-ea"/>
                <a:cs typeface="+mn-cs"/>
                <a:sym typeface="Calibri"/>
              </a:rPr>
              <a:t>pci</a:t>
            </a:r>
            <a:r>
              <a:rPr lang="zh-TW" altLang="en-US" sz="1200" b="0" i="0" dirty="0" smtClean="0">
                <a:effectLst/>
                <a:latin typeface="+mn-lt"/>
                <a:ea typeface="+mn-ea"/>
                <a:cs typeface="+mn-cs"/>
                <a:sym typeface="Calibri"/>
              </a:rPr>
              <a:t>：顯示</a:t>
            </a:r>
            <a:r>
              <a:rPr lang="en-US" altLang="zh-TW" sz="1200" b="0" i="0" dirty="0" smtClean="0">
                <a:effectLst/>
                <a:latin typeface="+mn-lt"/>
                <a:ea typeface="+mn-ea"/>
                <a:cs typeface="+mn-cs"/>
                <a:sym typeface="Calibri"/>
              </a:rPr>
              <a:t>PCI</a:t>
            </a:r>
            <a:r>
              <a:rPr lang="zh-TW" altLang="en-US" sz="1200" b="0" i="0" dirty="0" smtClean="0">
                <a:effectLst/>
                <a:latin typeface="+mn-lt"/>
                <a:ea typeface="+mn-ea"/>
                <a:cs typeface="+mn-cs"/>
                <a:sym typeface="Calibri"/>
              </a:rPr>
              <a:t>介面訊息</a:t>
            </a:r>
          </a:p>
          <a:p>
            <a:r>
              <a:rPr lang="zh-TW" altLang="en-US" sz="1200" b="0" i="0" dirty="0" smtClean="0">
                <a:effectLst/>
                <a:latin typeface="+mn-lt"/>
                <a:ea typeface="+mn-ea"/>
                <a:cs typeface="+mn-cs"/>
                <a:sym typeface="Calibri"/>
              </a:rPr>
              <a:t> 終端機資料設定檔：</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etc</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termcap</a:t>
            </a:r>
            <a:endParaRPr lang="en-US" altLang="zh-TW" sz="1200" b="0" i="0" dirty="0" smtClean="0">
              <a:effectLst/>
              <a:latin typeface="+mn-lt"/>
              <a:ea typeface="+mn-ea"/>
              <a:cs typeface="+mn-cs"/>
              <a:sym typeface="Calibri"/>
            </a:endParaRPr>
          </a:p>
          <a:p>
            <a:r>
              <a:rPr lang="en-US" altLang="zh-TW" dirty="0" smtClean="0"/>
              <a:t>export TERM=vt100    (</a:t>
            </a:r>
            <a:r>
              <a:rPr lang="zh-TW" altLang="en-US" dirty="0" smtClean="0"/>
              <a:t>設定終端機為</a:t>
            </a:r>
            <a:r>
              <a:rPr lang="en-US" altLang="zh-TW" dirty="0" smtClean="0"/>
              <a:t>vt100</a:t>
            </a:r>
            <a:r>
              <a:rPr lang="zh-TW" altLang="en-US" dirty="0" smtClean="0"/>
              <a:t>；</a:t>
            </a:r>
            <a:r>
              <a:rPr lang="en-US" altLang="zh-TW" dirty="0" smtClean="0"/>
              <a:t>bash shell)</a:t>
            </a:r>
          </a:p>
          <a:p>
            <a:r>
              <a:rPr lang="zh-TW" altLang="en-US" sz="1200" b="0" i="0" dirty="0" smtClean="0">
                <a:effectLst/>
                <a:latin typeface="+mn-lt"/>
                <a:ea typeface="+mn-ea"/>
                <a:cs typeface="+mn-cs"/>
                <a:sym typeface="Calibri"/>
              </a:rPr>
              <a:t> 如何設定指令的別名：例：將 </a:t>
            </a:r>
            <a:r>
              <a:rPr lang="en-US" altLang="zh-TW" sz="1200" b="0" i="0" dirty="0" smtClean="0">
                <a:effectLst/>
                <a:latin typeface="+mn-lt"/>
                <a:ea typeface="+mn-ea"/>
                <a:cs typeface="+mn-cs"/>
                <a:sym typeface="Calibri"/>
              </a:rPr>
              <a:t>ls -l </a:t>
            </a:r>
            <a:r>
              <a:rPr lang="zh-TW" altLang="en-US" sz="1200" b="0" i="0" dirty="0" smtClean="0">
                <a:effectLst/>
                <a:latin typeface="+mn-lt"/>
                <a:ea typeface="+mn-ea"/>
                <a:cs typeface="+mn-cs"/>
                <a:sym typeface="Calibri"/>
              </a:rPr>
              <a:t>設定成</a:t>
            </a:r>
            <a:r>
              <a:rPr lang="en-US" altLang="zh-TW" sz="1200" b="0" i="0" dirty="0" err="1" smtClean="0">
                <a:effectLst/>
                <a:latin typeface="+mn-lt"/>
                <a:ea typeface="+mn-ea"/>
                <a:cs typeface="+mn-cs"/>
                <a:sym typeface="Calibri"/>
              </a:rPr>
              <a:t>dir</a:t>
            </a:r>
            <a:endParaRPr lang="en-US" altLang="zh-TW" sz="1200" b="0" i="0" dirty="0" smtClean="0">
              <a:effectLst/>
              <a:latin typeface="+mn-lt"/>
              <a:ea typeface="+mn-ea"/>
              <a:cs typeface="+mn-cs"/>
              <a:sym typeface="Calibri"/>
            </a:endParaRPr>
          </a:p>
          <a:p>
            <a:r>
              <a:rPr lang="en-US" altLang="zh-TW" dirty="0" smtClean="0"/>
              <a:t>alias </a:t>
            </a:r>
            <a:r>
              <a:rPr lang="en-US" altLang="zh-TW" dirty="0" err="1" smtClean="0"/>
              <a:t>dir</a:t>
            </a:r>
            <a:r>
              <a:rPr lang="en-US" altLang="zh-TW" dirty="0" smtClean="0"/>
              <a:t>='ls -l'        (</a:t>
            </a:r>
            <a:r>
              <a:rPr lang="zh-TW" altLang="en-US" dirty="0" smtClean="0"/>
              <a:t>以後下</a:t>
            </a:r>
            <a:r>
              <a:rPr lang="en-US" altLang="zh-TW" dirty="0" err="1" smtClean="0"/>
              <a:t>dir</a:t>
            </a:r>
            <a:r>
              <a:rPr lang="zh-TW" altLang="en-US" dirty="0" smtClean="0"/>
              <a:t>指令相當於下 </a:t>
            </a:r>
            <a:r>
              <a:rPr lang="en-US" altLang="zh-TW" dirty="0" smtClean="0"/>
              <a:t>ls -l </a:t>
            </a:r>
            <a:r>
              <a:rPr lang="zh-TW" altLang="en-US" dirty="0" smtClean="0"/>
              <a:t>指令</a:t>
            </a:r>
            <a:r>
              <a:rPr lang="en-US" altLang="zh-TW" dirty="0" smtClean="0"/>
              <a:t>)</a:t>
            </a:r>
          </a:p>
          <a:p>
            <a:r>
              <a:rPr lang="zh-TW" altLang="en-US" sz="1200" b="0" i="0" dirty="0" smtClean="0">
                <a:effectLst/>
                <a:latin typeface="+mn-lt"/>
                <a:ea typeface="+mn-ea"/>
                <a:cs typeface="+mn-cs"/>
                <a:sym typeface="Calibri"/>
              </a:rPr>
              <a:t> 如何更改系統提示符號：</a:t>
            </a:r>
          </a:p>
          <a:p>
            <a:r>
              <a:rPr lang="en-US" altLang="zh-TW" dirty="0" smtClean="0"/>
              <a:t>ps1='</a:t>
            </a:r>
            <a:r>
              <a:rPr lang="zh-TW" altLang="en-US" dirty="0" smtClean="0"/>
              <a:t>參數</a:t>
            </a:r>
            <a:r>
              <a:rPr lang="en-US" altLang="zh-TW" dirty="0" smtClean="0"/>
              <a:t>'    (</a:t>
            </a:r>
            <a:r>
              <a:rPr lang="zh-TW" altLang="en-US" dirty="0" smtClean="0"/>
              <a:t>一般指令列的提示符號</a:t>
            </a:r>
            <a:r>
              <a:rPr lang="en-US" altLang="zh-TW" dirty="0" smtClean="0"/>
              <a:t>)</a:t>
            </a:r>
          </a:p>
          <a:p>
            <a:r>
              <a:rPr lang="en-US" altLang="zh-TW" dirty="0" smtClean="0"/>
              <a:t>ps2='</a:t>
            </a:r>
            <a:r>
              <a:rPr lang="zh-TW" altLang="en-US" dirty="0" smtClean="0"/>
              <a:t>參數</a:t>
            </a:r>
            <a:r>
              <a:rPr lang="en-US" altLang="zh-TW" dirty="0" smtClean="0"/>
              <a:t>'    (</a:t>
            </a:r>
            <a:r>
              <a:rPr lang="zh-TW" altLang="en-US" dirty="0" smtClean="0"/>
              <a:t>當指令太長需換行時第二行的提示符號</a:t>
            </a:r>
            <a:r>
              <a:rPr lang="en-US" altLang="zh-TW" dirty="0" smtClean="0"/>
              <a:t>)</a:t>
            </a:r>
          </a:p>
          <a:p>
            <a:r>
              <a:rPr lang="en-US" altLang="zh-TW" dirty="0" smtClean="0"/>
              <a:t>ps1</a:t>
            </a:r>
            <a:r>
              <a:rPr lang="zh-TW" altLang="en-US" dirty="0" smtClean="0"/>
              <a:t>的參數：</a:t>
            </a:r>
          </a:p>
          <a:p>
            <a:r>
              <a:rPr lang="en-US" altLang="zh-TW" dirty="0" smtClean="0"/>
              <a:t>\h</a:t>
            </a:r>
            <a:r>
              <a:rPr lang="zh-TW" altLang="en-US" dirty="0" smtClean="0"/>
              <a:t>主機名稱</a:t>
            </a:r>
          </a:p>
          <a:p>
            <a:r>
              <a:rPr lang="en-US" altLang="zh-TW" dirty="0" smtClean="0"/>
              <a:t>\w </a:t>
            </a:r>
            <a:r>
              <a:rPr lang="zh-TW" altLang="en-US" dirty="0" smtClean="0"/>
              <a:t>當時目錄所在</a:t>
            </a:r>
          </a:p>
          <a:p>
            <a:r>
              <a:rPr lang="en-US" altLang="zh-TW" dirty="0" smtClean="0"/>
              <a:t>\s shell</a:t>
            </a:r>
            <a:r>
              <a:rPr lang="zh-TW" altLang="en-US" dirty="0" smtClean="0"/>
              <a:t>的名稱</a:t>
            </a:r>
          </a:p>
          <a:p>
            <a:r>
              <a:rPr lang="en-US" altLang="zh-TW" dirty="0" smtClean="0"/>
              <a:t>\$ </a:t>
            </a:r>
            <a:r>
              <a:rPr lang="zh-TW" altLang="en-US" dirty="0" smtClean="0"/>
              <a:t>如果是使用者為</a:t>
            </a:r>
            <a:r>
              <a:rPr lang="en-US" altLang="zh-TW" dirty="0" smtClean="0"/>
              <a:t>root</a:t>
            </a:r>
            <a:r>
              <a:rPr lang="zh-TW" altLang="en-US" dirty="0" smtClean="0"/>
              <a:t>時顯示</a:t>
            </a:r>
            <a:r>
              <a:rPr lang="en-US" altLang="zh-TW" dirty="0" smtClean="0"/>
              <a:t>#</a:t>
            </a:r>
            <a:r>
              <a:rPr lang="zh-TW" altLang="en-US" dirty="0" smtClean="0"/>
              <a:t>；其它使用者顯示</a:t>
            </a:r>
            <a:r>
              <a:rPr lang="en-US" altLang="zh-TW" dirty="0" smtClean="0"/>
              <a:t>$</a:t>
            </a:r>
          </a:p>
          <a:p>
            <a:r>
              <a:rPr lang="en-US" altLang="zh-TW" dirty="0" smtClean="0"/>
              <a:t>\t </a:t>
            </a:r>
            <a:r>
              <a:rPr lang="zh-TW" altLang="en-US" dirty="0" smtClean="0"/>
              <a:t>以時間來表示</a:t>
            </a:r>
          </a:p>
          <a:p>
            <a:r>
              <a:rPr lang="en-US" altLang="zh-TW" dirty="0" smtClean="0"/>
              <a:t>\d </a:t>
            </a:r>
            <a:r>
              <a:rPr lang="zh-TW" altLang="en-US" dirty="0" smtClean="0"/>
              <a:t>以日期來表示</a:t>
            </a:r>
          </a:p>
          <a:p>
            <a:r>
              <a:rPr lang="en-US" altLang="zh-TW" dirty="0" smtClean="0"/>
              <a:t>\u </a:t>
            </a:r>
            <a:r>
              <a:rPr lang="zh-TW" altLang="en-US" dirty="0" smtClean="0"/>
              <a:t>目前的使用者代號</a:t>
            </a:r>
          </a:p>
          <a:p>
            <a:r>
              <a:rPr lang="en-US" altLang="zh-TW" dirty="0" smtClean="0"/>
              <a:t>\# </a:t>
            </a:r>
            <a:r>
              <a:rPr lang="zh-TW" altLang="en-US" dirty="0" smtClean="0"/>
              <a:t>指令的序能</a:t>
            </a:r>
          </a:p>
          <a:p>
            <a:r>
              <a:rPr lang="en-US" altLang="zh-TW" dirty="0" smtClean="0"/>
              <a:t>\! </a:t>
            </a:r>
            <a:r>
              <a:rPr lang="zh-TW" altLang="en-US" dirty="0" smtClean="0"/>
              <a:t>指令的歷史序號</a:t>
            </a:r>
          </a:p>
          <a:p>
            <a:r>
              <a:rPr lang="en-US" altLang="zh-TW" dirty="0" smtClean="0"/>
              <a:t>\\ </a:t>
            </a:r>
            <a:r>
              <a:rPr lang="zh-TW" altLang="en-US" dirty="0" smtClean="0"/>
              <a:t>顯示</a:t>
            </a:r>
            <a:r>
              <a:rPr lang="en-US" altLang="zh-TW" dirty="0" smtClean="0"/>
              <a:t>\</a:t>
            </a:r>
            <a:r>
              <a:rPr lang="zh-TW" altLang="en-US" dirty="0" smtClean="0"/>
              <a:t>符號</a:t>
            </a:r>
          </a:p>
          <a:p>
            <a:r>
              <a:rPr lang="zh-TW" altLang="en-US" dirty="0" smtClean="0"/>
              <a:t>字串：顯示此字串</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linux</a:t>
            </a:r>
            <a:r>
              <a:rPr lang="zh-TW" altLang="en-US" sz="1200" b="0" i="0" dirty="0" smtClean="0">
                <a:effectLst/>
                <a:latin typeface="+mn-lt"/>
                <a:ea typeface="+mn-ea"/>
                <a:cs typeface="+mn-cs"/>
                <a:sym typeface="Calibri"/>
              </a:rPr>
              <a:t>之</a:t>
            </a:r>
            <a:r>
              <a:rPr lang="en-US" altLang="zh-TW" sz="1200" b="0" i="0" dirty="0" smtClean="0">
                <a:effectLst/>
                <a:latin typeface="+mn-lt"/>
                <a:ea typeface="+mn-ea"/>
                <a:cs typeface="+mn-cs"/>
                <a:sym typeface="Calibri"/>
              </a:rPr>
              <a:t>shell scripts (</a:t>
            </a:r>
            <a:r>
              <a:rPr lang="zh-TW" altLang="en-US" sz="1200" b="0" i="0" dirty="0" smtClean="0">
                <a:effectLst/>
                <a:latin typeface="+mn-lt"/>
                <a:ea typeface="+mn-ea"/>
                <a:cs typeface="+mn-cs"/>
                <a:sym typeface="Calibri"/>
              </a:rPr>
              <a:t>類似</a:t>
            </a:r>
            <a:r>
              <a:rPr lang="en-US" altLang="zh-TW" sz="1200" b="0" i="0" dirty="0" smtClean="0">
                <a:effectLst/>
                <a:latin typeface="+mn-lt"/>
                <a:ea typeface="+mn-ea"/>
                <a:cs typeface="+mn-cs"/>
                <a:sym typeface="Calibri"/>
              </a:rPr>
              <a:t>dos</a:t>
            </a:r>
            <a:r>
              <a:rPr lang="zh-TW" altLang="en-US" sz="1200" b="0" i="0" dirty="0" smtClean="0">
                <a:effectLst/>
                <a:latin typeface="+mn-lt"/>
                <a:ea typeface="+mn-ea"/>
                <a:cs typeface="+mn-cs"/>
                <a:sym typeface="Calibri"/>
              </a:rPr>
              <a:t>之批次檔</a:t>
            </a:r>
            <a:r>
              <a:rPr lang="en-US" altLang="zh-TW" sz="1200" b="0" i="0" dirty="0" smtClean="0">
                <a:effectLst/>
                <a:latin typeface="+mn-lt"/>
                <a:ea typeface="+mn-ea"/>
                <a:cs typeface="+mn-cs"/>
                <a:sym typeface="Calibri"/>
              </a:rPr>
              <a:t>)</a:t>
            </a:r>
          </a:p>
          <a:p>
            <a:r>
              <a:rPr lang="zh-TW" altLang="en-US" dirty="0" smtClean="0"/>
              <a:t>例：製做類似</a:t>
            </a:r>
            <a:r>
              <a:rPr lang="en-US" altLang="zh-TW" dirty="0" smtClean="0"/>
              <a:t>dos</a:t>
            </a:r>
            <a:r>
              <a:rPr lang="zh-TW" altLang="en-US" dirty="0" smtClean="0"/>
              <a:t>之</a:t>
            </a:r>
            <a:r>
              <a:rPr lang="en-US" altLang="zh-TW" dirty="0" err="1" smtClean="0"/>
              <a:t>diskcopy</a:t>
            </a:r>
            <a:r>
              <a:rPr lang="zh-TW" altLang="en-US" dirty="0" smtClean="0"/>
              <a:t>外部指令</a:t>
            </a:r>
          </a:p>
          <a:p>
            <a:r>
              <a:rPr lang="zh-TW" altLang="en-US" dirty="0" smtClean="0"/>
              <a:t>檔案名稱：</a:t>
            </a:r>
            <a:r>
              <a:rPr lang="en-US" altLang="zh-TW" dirty="0" err="1" smtClean="0"/>
              <a:t>diskcopy</a:t>
            </a:r>
            <a:r>
              <a:rPr lang="en-US" altLang="zh-TW" dirty="0" smtClean="0"/>
              <a:t/>
            </a:r>
            <a:br>
              <a:rPr lang="en-US" altLang="zh-TW" dirty="0" smtClean="0"/>
            </a:br>
            <a:r>
              <a:rPr lang="en-US" altLang="zh-TW" dirty="0" smtClean="0"/>
              <a:t/>
            </a:r>
            <a:br>
              <a:rPr lang="en-US" altLang="zh-TW" dirty="0" smtClean="0"/>
            </a:br>
            <a:r>
              <a:rPr lang="en-US" altLang="zh-TW" dirty="0" smtClean="0"/>
              <a:t>#!/bin/</a:t>
            </a:r>
            <a:r>
              <a:rPr lang="en-US" altLang="zh-TW" dirty="0" err="1" smtClean="0"/>
              <a:t>sh</a:t>
            </a:r>
            <a:r>
              <a:rPr lang="en-US" altLang="zh-TW" dirty="0" smtClean="0"/>
              <a:t/>
            </a:r>
            <a:br>
              <a:rPr lang="en-US" altLang="zh-TW" dirty="0" smtClean="0"/>
            </a:br>
            <a:r>
              <a:rPr lang="en-US" altLang="zh-TW" dirty="0" smtClean="0"/>
              <a:t>echo -n "Insert source disk in first floppy </a:t>
            </a:r>
            <a:r>
              <a:rPr lang="en-US" altLang="zh-TW" dirty="0" err="1" smtClean="0"/>
              <a:t>drive,then</a:t>
            </a:r>
            <a:r>
              <a:rPr lang="en-US" altLang="zh-TW" dirty="0" smtClean="0"/>
              <a:t> hit enter"</a:t>
            </a:r>
            <a:br>
              <a:rPr lang="en-US" altLang="zh-TW" dirty="0" smtClean="0"/>
            </a:br>
            <a:r>
              <a:rPr lang="en-US" altLang="zh-TW" dirty="0" smtClean="0"/>
              <a:t>read </a:t>
            </a:r>
            <a:r>
              <a:rPr lang="en-US" altLang="zh-TW" dirty="0" err="1" smtClean="0"/>
              <a:t>ans</a:t>
            </a:r>
            <a:r>
              <a:rPr lang="en-US" altLang="zh-TW" dirty="0" smtClean="0"/>
              <a:t>;</a:t>
            </a:r>
            <a:br>
              <a:rPr lang="en-US" altLang="zh-TW" dirty="0" smtClean="0"/>
            </a:br>
            <a:r>
              <a:rPr lang="en-US" altLang="zh-TW" dirty="0" err="1" smtClean="0"/>
              <a:t>dd</a:t>
            </a:r>
            <a:r>
              <a:rPr lang="en-US" altLang="zh-TW" dirty="0" smtClean="0"/>
              <a:t> if=/dev/fd0 of=/</a:t>
            </a:r>
            <a:r>
              <a:rPr lang="en-US" altLang="zh-TW" dirty="0" err="1" smtClean="0"/>
              <a:t>tmp</a:t>
            </a:r>
            <a:r>
              <a:rPr lang="en-US" altLang="zh-TW" dirty="0" smtClean="0"/>
              <a:t>/</a:t>
            </a:r>
            <a:r>
              <a:rPr lang="en-US" altLang="zh-TW" dirty="0" err="1" smtClean="0"/>
              <a:t>dcopy</a:t>
            </a:r>
            <a:r>
              <a:rPr lang="en-US" altLang="zh-TW" dirty="0" smtClean="0"/>
              <a:t>$$</a:t>
            </a:r>
            <a:br>
              <a:rPr lang="en-US" altLang="zh-TW" dirty="0" smtClean="0"/>
            </a:br>
            <a:r>
              <a:rPr lang="en-US" altLang="zh-TW" dirty="0" smtClean="0"/>
              <a:t>echo -n "Remove source disk and insert other disk ,then hit enter"</a:t>
            </a:r>
            <a:br>
              <a:rPr lang="en-US" altLang="zh-TW" dirty="0" smtClean="0"/>
            </a:br>
            <a:r>
              <a:rPr lang="en-US" altLang="zh-TW" dirty="0" smtClean="0"/>
              <a:t>read </a:t>
            </a:r>
            <a:r>
              <a:rPr lang="en-US" altLang="zh-TW" dirty="0" err="1" smtClean="0"/>
              <a:t>ans</a:t>
            </a:r>
            <a:r>
              <a:rPr lang="en-US" altLang="zh-TW" dirty="0" smtClean="0"/>
              <a:t>;</a:t>
            </a:r>
            <a:br>
              <a:rPr lang="en-US" altLang="zh-TW" dirty="0" smtClean="0"/>
            </a:br>
            <a:r>
              <a:rPr lang="en-US" altLang="zh-TW" dirty="0" err="1" smtClean="0"/>
              <a:t>dd</a:t>
            </a:r>
            <a:r>
              <a:rPr lang="en-US" altLang="zh-TW" dirty="0" smtClean="0"/>
              <a:t> of=/dev/fd0 if=/</a:t>
            </a:r>
            <a:r>
              <a:rPr lang="en-US" altLang="zh-TW" dirty="0" err="1" smtClean="0"/>
              <a:t>tmp</a:t>
            </a:r>
            <a:r>
              <a:rPr lang="en-US" altLang="zh-TW" dirty="0" smtClean="0"/>
              <a:t>/</a:t>
            </a:r>
            <a:r>
              <a:rPr lang="en-US" altLang="zh-TW" dirty="0" err="1" smtClean="0"/>
              <a:t>dcopy</a:t>
            </a:r>
            <a:r>
              <a:rPr lang="en-US" altLang="zh-TW" dirty="0" smtClean="0"/>
              <a:t>$$</a:t>
            </a:r>
            <a:br>
              <a:rPr lang="en-US" altLang="zh-TW" dirty="0" smtClean="0"/>
            </a:br>
            <a:r>
              <a:rPr lang="en-US" altLang="zh-TW" dirty="0" smtClean="0"/>
              <a:t>/bin/</a:t>
            </a:r>
            <a:r>
              <a:rPr lang="en-US" altLang="zh-TW" dirty="0" err="1" smtClean="0"/>
              <a:t>rm</a:t>
            </a:r>
            <a:r>
              <a:rPr lang="en-US" altLang="zh-TW" dirty="0" smtClean="0"/>
              <a:t> -f /</a:t>
            </a:r>
            <a:r>
              <a:rPr lang="en-US" altLang="zh-TW" dirty="0" err="1" smtClean="0"/>
              <a:t>tmp</a:t>
            </a:r>
            <a:r>
              <a:rPr lang="en-US" altLang="zh-TW" dirty="0" smtClean="0"/>
              <a:t>/</a:t>
            </a:r>
            <a:r>
              <a:rPr lang="en-US" altLang="zh-TW" dirty="0" err="1" smtClean="0"/>
              <a:t>dcopy</a:t>
            </a:r>
            <a:r>
              <a:rPr lang="en-US" altLang="zh-TW" dirty="0" smtClean="0"/>
              <a:t>$$</a:t>
            </a:r>
          </a:p>
          <a:p>
            <a:r>
              <a:rPr lang="zh-TW" altLang="en-US" dirty="0" smtClean="0"/>
              <a:t>備註：不用副檔名；需更改檔案屬性為可執行；例 </a:t>
            </a:r>
            <a:r>
              <a:rPr lang="en-US" altLang="zh-TW" dirty="0" err="1" smtClean="0"/>
              <a:t>chmod</a:t>
            </a:r>
            <a:r>
              <a:rPr lang="en-US" altLang="zh-TW" dirty="0" smtClean="0"/>
              <a:t> 755 </a:t>
            </a:r>
            <a:r>
              <a:rPr lang="en-US" altLang="zh-TW" dirty="0" err="1" smtClean="0"/>
              <a:t>diskcopy</a:t>
            </a:r>
            <a:endParaRPr lang="en-US" altLang="zh-TW" dirty="0" smtClean="0"/>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ls</a:t>
            </a:r>
            <a:r>
              <a:rPr lang="zh-TW" altLang="en-US" sz="1200" b="0" i="0" dirty="0" smtClean="0">
                <a:effectLst/>
                <a:latin typeface="+mn-lt"/>
                <a:ea typeface="+mn-ea"/>
                <a:cs typeface="+mn-cs"/>
                <a:sym typeface="Calibri"/>
              </a:rPr>
              <a:t>：列出檔案資訊 → 類似</a:t>
            </a:r>
            <a:r>
              <a:rPr lang="en-US" altLang="zh-TW" sz="1200" b="0" i="0" dirty="0" smtClean="0">
                <a:effectLst/>
                <a:latin typeface="+mn-lt"/>
                <a:ea typeface="+mn-ea"/>
                <a:cs typeface="+mn-cs"/>
                <a:sym typeface="Calibri"/>
              </a:rPr>
              <a:t>dos</a:t>
            </a:r>
            <a:r>
              <a:rPr lang="zh-TW" altLang="en-US" sz="1200" b="0" i="0" dirty="0" smtClean="0">
                <a:effectLst/>
                <a:latin typeface="+mn-lt"/>
                <a:ea typeface="+mn-ea"/>
                <a:cs typeface="+mn-cs"/>
                <a:sym typeface="Calibri"/>
              </a:rPr>
              <a:t>之</a:t>
            </a:r>
            <a:r>
              <a:rPr lang="en-US" altLang="zh-TW" sz="1200" b="0" i="0" dirty="0" err="1" smtClean="0">
                <a:effectLst/>
                <a:latin typeface="+mn-lt"/>
                <a:ea typeface="+mn-ea"/>
                <a:cs typeface="+mn-cs"/>
                <a:sym typeface="Calibri"/>
              </a:rPr>
              <a:t>dir</a:t>
            </a:r>
            <a:endParaRPr lang="en-US" altLang="zh-TW"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-l</a:t>
            </a:r>
            <a:r>
              <a:rPr lang="zh-TW" altLang="en-US" sz="1200" b="0" i="0" dirty="0" smtClean="0">
                <a:effectLst/>
                <a:latin typeface="+mn-lt"/>
                <a:ea typeface="+mn-ea"/>
                <a:cs typeface="+mn-cs"/>
                <a:sym typeface="Calibri"/>
              </a:rPr>
              <a:t>：列出詳細的檔案資訊</a:t>
            </a:r>
          </a:p>
          <a:p>
            <a:r>
              <a:rPr lang="en-US" altLang="zh-TW" sz="1200" b="0" i="0" dirty="0" smtClean="0">
                <a:effectLst/>
                <a:latin typeface="+mn-lt"/>
                <a:ea typeface="+mn-ea"/>
                <a:cs typeface="+mn-cs"/>
                <a:sym typeface="Calibri"/>
              </a:rPr>
              <a:t>-a</a:t>
            </a:r>
            <a:r>
              <a:rPr lang="zh-TW" altLang="en-US" sz="1200" b="0" i="0" dirty="0" smtClean="0">
                <a:effectLst/>
                <a:latin typeface="+mn-lt"/>
                <a:ea typeface="+mn-ea"/>
                <a:cs typeface="+mn-cs"/>
                <a:sym typeface="Calibri"/>
              </a:rPr>
              <a:t>：列出全部檔案包括隱藏檔</a:t>
            </a:r>
          </a:p>
          <a:p>
            <a:r>
              <a:rPr lang="en-US" altLang="zh-TW" sz="1200" b="0" i="0" dirty="0" smtClean="0">
                <a:effectLst/>
                <a:latin typeface="+mn-lt"/>
                <a:ea typeface="+mn-ea"/>
                <a:cs typeface="+mn-cs"/>
                <a:sym typeface="Calibri"/>
              </a:rPr>
              <a:t>-R</a:t>
            </a:r>
            <a:r>
              <a:rPr lang="zh-TW" altLang="en-US" sz="1200" b="0" i="0" dirty="0" smtClean="0">
                <a:effectLst/>
                <a:latin typeface="+mn-lt"/>
                <a:ea typeface="+mn-ea"/>
                <a:cs typeface="+mn-cs"/>
                <a:sym typeface="Calibri"/>
              </a:rPr>
              <a:t>：遞回列出檔案及子目錄其下的所有子目錄和檔案</a:t>
            </a:r>
          </a:p>
          <a:p>
            <a:r>
              <a:rPr lang="en-US" altLang="zh-TW" sz="1200" b="0" i="0" dirty="0" smtClean="0">
                <a:effectLst/>
                <a:latin typeface="+mn-lt"/>
                <a:ea typeface="+mn-ea"/>
                <a:cs typeface="+mn-cs"/>
                <a:sym typeface="Calibri"/>
              </a:rPr>
              <a:t>-x</a:t>
            </a:r>
            <a:r>
              <a:rPr lang="zh-TW" altLang="en-US" sz="1200" b="0" i="0" dirty="0" smtClean="0">
                <a:effectLst/>
                <a:latin typeface="+mn-lt"/>
                <a:ea typeface="+mn-ea"/>
                <a:cs typeface="+mn-cs"/>
                <a:sym typeface="Calibri"/>
              </a:rPr>
              <a:t>：以多欄方式列出，字母順序由左而右</a:t>
            </a:r>
          </a:p>
          <a:p>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i</a:t>
            </a:r>
            <a:r>
              <a:rPr lang="zh-TW" altLang="en-US" sz="1200" b="0" i="0" dirty="0" smtClean="0">
                <a:effectLst/>
                <a:latin typeface="+mn-lt"/>
                <a:ea typeface="+mn-ea"/>
                <a:cs typeface="+mn-cs"/>
                <a:sym typeface="Calibri"/>
              </a:rPr>
              <a:t>：以</a:t>
            </a:r>
            <a:r>
              <a:rPr lang="en-US" altLang="zh-TW" sz="1200" b="0" i="0" dirty="0" err="1" smtClean="0">
                <a:effectLst/>
                <a:latin typeface="+mn-lt"/>
                <a:ea typeface="+mn-ea"/>
                <a:cs typeface="+mn-cs"/>
                <a:sym typeface="Calibri"/>
              </a:rPr>
              <a:t>i</a:t>
            </a:r>
            <a:r>
              <a:rPr lang="en-US" altLang="zh-TW" sz="1200" b="0" i="0" dirty="0" smtClean="0">
                <a:effectLst/>
                <a:latin typeface="+mn-lt"/>
                <a:ea typeface="+mn-ea"/>
                <a:cs typeface="+mn-cs"/>
                <a:sym typeface="Calibri"/>
              </a:rPr>
              <a:t> -node</a:t>
            </a:r>
            <a:r>
              <a:rPr lang="zh-TW" altLang="en-US" sz="1200" b="0" i="0" dirty="0" smtClean="0">
                <a:effectLst/>
                <a:latin typeface="+mn-lt"/>
                <a:ea typeface="+mn-ea"/>
                <a:cs typeface="+mn-cs"/>
                <a:sym typeface="Calibri"/>
              </a:rPr>
              <a:t>來列出，會列出每個檔案在磁碟中的編號</a:t>
            </a:r>
          </a:p>
          <a:p>
            <a:r>
              <a:rPr lang="en-US" altLang="zh-TW" sz="1200" b="0" i="0" dirty="0" smtClean="0">
                <a:effectLst/>
                <a:latin typeface="+mn-lt"/>
                <a:ea typeface="+mn-ea"/>
                <a:cs typeface="+mn-cs"/>
                <a:sym typeface="Calibri"/>
              </a:rPr>
              <a:t>-m</a:t>
            </a:r>
            <a:r>
              <a:rPr lang="zh-TW" altLang="en-US" sz="1200" b="0" i="0" dirty="0" smtClean="0">
                <a:effectLst/>
                <a:latin typeface="+mn-lt"/>
                <a:ea typeface="+mn-ea"/>
                <a:cs typeface="+mn-cs"/>
                <a:sym typeface="Calibri"/>
              </a:rPr>
              <a:t>：列出檔案時以逗號 </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來分隔</a:t>
            </a:r>
          </a:p>
          <a:p>
            <a:r>
              <a:rPr lang="en-US" altLang="zh-TW" sz="1200" b="0" i="0" dirty="0" smtClean="0">
                <a:effectLst/>
                <a:latin typeface="+mn-lt"/>
                <a:ea typeface="+mn-ea"/>
                <a:cs typeface="+mn-cs"/>
                <a:sym typeface="Calibri"/>
              </a:rPr>
              <a:t>-n</a:t>
            </a:r>
            <a:r>
              <a:rPr lang="zh-TW" altLang="en-US" sz="1200" b="0" i="0" dirty="0" smtClean="0">
                <a:effectLst/>
                <a:latin typeface="+mn-lt"/>
                <a:ea typeface="+mn-ea"/>
                <a:cs typeface="+mn-cs"/>
                <a:sym typeface="Calibri"/>
              </a:rPr>
              <a:t>：把群組及檔案擁有者名稱轉成數字代碼</a:t>
            </a:r>
          </a:p>
          <a:p>
            <a:r>
              <a:rPr lang="en-US" altLang="zh-TW" sz="1200" b="0" i="0" dirty="0" smtClean="0">
                <a:effectLst/>
                <a:latin typeface="+mn-lt"/>
                <a:ea typeface="+mn-ea"/>
                <a:cs typeface="+mn-cs"/>
                <a:sym typeface="Calibri"/>
              </a:rPr>
              <a:t>-t</a:t>
            </a:r>
            <a:r>
              <a:rPr lang="zh-TW" altLang="en-US" sz="1200" b="0" i="0" dirty="0" smtClean="0">
                <a:effectLst/>
                <a:latin typeface="+mn-lt"/>
                <a:ea typeface="+mn-ea"/>
                <a:cs typeface="+mn-cs"/>
                <a:sym typeface="Calibri"/>
              </a:rPr>
              <a:t>：依檔案的修改時間排序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由新而舊</a:t>
            </a:r>
            <a:r>
              <a:rPr lang="en-US" altLang="zh-TW" sz="1200" b="0" i="0" dirty="0" smtClean="0">
                <a:effectLst/>
                <a:latin typeface="+mn-lt"/>
                <a:ea typeface="+mn-ea"/>
                <a:cs typeface="+mn-cs"/>
                <a:sym typeface="Calibri"/>
              </a:rPr>
              <a:t>)</a:t>
            </a:r>
          </a:p>
          <a:p>
            <a:r>
              <a:rPr lang="en-US" altLang="zh-TW" sz="1200" b="0" i="0" dirty="0" smtClean="0">
                <a:effectLst/>
                <a:latin typeface="+mn-lt"/>
                <a:ea typeface="+mn-ea"/>
                <a:cs typeface="+mn-cs"/>
                <a:sym typeface="Calibri"/>
              </a:rPr>
              <a:t>-u</a:t>
            </a:r>
            <a:r>
              <a:rPr lang="zh-TW" altLang="en-US" sz="1200" b="0" i="0" dirty="0" smtClean="0">
                <a:effectLst/>
                <a:latin typeface="+mn-lt"/>
                <a:ea typeface="+mn-ea"/>
                <a:cs typeface="+mn-cs"/>
                <a:sym typeface="Calibri"/>
              </a:rPr>
              <a:t>：依檔案上次的存取時間排序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需與</a:t>
            </a:r>
            <a:r>
              <a:rPr lang="en-US" altLang="zh-TW" sz="1200" b="0" i="0" dirty="0" smtClean="0">
                <a:effectLst/>
                <a:latin typeface="+mn-lt"/>
                <a:ea typeface="+mn-ea"/>
                <a:cs typeface="+mn-cs"/>
                <a:sym typeface="Calibri"/>
              </a:rPr>
              <a:t>t</a:t>
            </a:r>
            <a:r>
              <a:rPr lang="zh-TW" altLang="en-US" sz="1200" b="0" i="0" dirty="0" smtClean="0">
                <a:effectLst/>
                <a:latin typeface="+mn-lt"/>
                <a:ea typeface="+mn-ea"/>
                <a:cs typeface="+mn-cs"/>
                <a:sym typeface="Calibri"/>
              </a:rPr>
              <a:t>配合</a:t>
            </a:r>
            <a:r>
              <a:rPr lang="en-US" altLang="zh-TW" sz="1200" b="0" i="0" dirty="0" smtClean="0">
                <a:effectLst/>
                <a:latin typeface="+mn-lt"/>
                <a:ea typeface="+mn-ea"/>
                <a:cs typeface="+mn-cs"/>
                <a:sym typeface="Calibri"/>
              </a:rPr>
              <a:t>)</a:t>
            </a:r>
          </a:p>
          <a:p>
            <a:r>
              <a:rPr lang="en-US" altLang="zh-TW" sz="1200" b="0" i="0" dirty="0" smtClean="0">
                <a:effectLst/>
                <a:latin typeface="+mn-lt"/>
                <a:ea typeface="+mn-ea"/>
                <a:cs typeface="+mn-cs"/>
                <a:sym typeface="Calibri"/>
              </a:rPr>
              <a:t>-s</a:t>
            </a:r>
            <a:r>
              <a:rPr lang="zh-TW" altLang="en-US" sz="1200" b="0" i="0" dirty="0" smtClean="0">
                <a:effectLst/>
                <a:latin typeface="+mn-lt"/>
                <a:ea typeface="+mn-ea"/>
                <a:cs typeface="+mn-cs"/>
                <a:sym typeface="Calibri"/>
              </a:rPr>
              <a:t>：檔案的大小以區塊為單位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每個區塊</a:t>
            </a:r>
            <a:r>
              <a:rPr lang="en-US" altLang="zh-TW" sz="1200" b="0" i="0" dirty="0" smtClean="0">
                <a:effectLst/>
                <a:latin typeface="+mn-lt"/>
                <a:ea typeface="+mn-ea"/>
                <a:cs typeface="+mn-cs"/>
                <a:sym typeface="Calibri"/>
              </a:rPr>
              <a:t>block = 512 bytes)</a:t>
            </a:r>
          </a:p>
          <a:p>
            <a:r>
              <a:rPr lang="en-US" altLang="zh-TW" sz="1200" b="0" i="0" dirty="0" smtClean="0">
                <a:effectLst/>
                <a:latin typeface="+mn-lt"/>
                <a:ea typeface="+mn-ea"/>
                <a:cs typeface="+mn-cs"/>
                <a:sym typeface="Calibri"/>
              </a:rPr>
              <a:t>-o</a:t>
            </a:r>
            <a:r>
              <a:rPr lang="zh-TW" altLang="en-US" sz="1200" b="0" i="0" dirty="0" smtClean="0">
                <a:effectLst/>
                <a:latin typeface="+mn-lt"/>
                <a:ea typeface="+mn-ea"/>
                <a:cs typeface="+mn-cs"/>
                <a:sym typeface="Calibri"/>
              </a:rPr>
              <a:t>：用顏色來顯示各種類別的檔案</a:t>
            </a:r>
          </a:p>
          <a:p>
            <a:r>
              <a:rPr lang="en-US" altLang="zh-TW" sz="1200" b="0" i="0" dirty="0" smtClean="0">
                <a:effectLst/>
                <a:latin typeface="+mn-lt"/>
                <a:ea typeface="+mn-ea"/>
                <a:cs typeface="+mn-cs"/>
                <a:sym typeface="Calibri"/>
              </a:rPr>
              <a:t>-r</a:t>
            </a:r>
            <a:r>
              <a:rPr lang="zh-TW" altLang="en-US" sz="1200" b="0" i="0" dirty="0" smtClean="0">
                <a:effectLst/>
                <a:latin typeface="+mn-lt"/>
                <a:ea typeface="+mn-ea"/>
                <a:cs typeface="+mn-cs"/>
                <a:sym typeface="Calibri"/>
              </a:rPr>
              <a:t>：以相反的英文字母順序顯示</a:t>
            </a:r>
          </a:p>
          <a:p>
            <a:r>
              <a:rPr lang="en-US" altLang="zh-TW" sz="1200" b="0" i="0" dirty="0" smtClean="0">
                <a:effectLst/>
                <a:latin typeface="+mn-lt"/>
                <a:ea typeface="+mn-ea"/>
                <a:cs typeface="+mn-cs"/>
                <a:sym typeface="Calibri"/>
              </a:rPr>
              <a:t>-d</a:t>
            </a:r>
            <a:r>
              <a:rPr lang="zh-TW" altLang="en-US" sz="1200" b="0" i="0" dirty="0" smtClean="0">
                <a:effectLst/>
                <a:latin typeface="+mn-lt"/>
                <a:ea typeface="+mn-ea"/>
                <a:cs typeface="+mn-cs"/>
                <a:sym typeface="Calibri"/>
              </a:rPr>
              <a:t>：只顯示目錄訊息而非目錄下的檔案</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ln </a:t>
            </a:r>
            <a:r>
              <a:rPr lang="zh-TW" altLang="en-US" sz="1200" b="0" i="0" dirty="0" smtClean="0">
                <a:effectLst/>
                <a:latin typeface="+mn-lt"/>
                <a:ea typeface="+mn-ea"/>
                <a:cs typeface="+mn-cs"/>
                <a:sym typeface="Calibri"/>
              </a:rPr>
              <a:t>製作捷徑檔：</a:t>
            </a:r>
          </a:p>
          <a:p>
            <a:r>
              <a:rPr lang="en-US" altLang="zh-TW" dirty="0" smtClean="0"/>
              <a:t>ln -</a:t>
            </a:r>
            <a:r>
              <a:rPr lang="zh-TW" altLang="en-US" dirty="0" smtClean="0"/>
              <a:t>參數 已存在的檔案 要連結成的檔案</a:t>
            </a:r>
          </a:p>
          <a:p>
            <a:r>
              <a:rPr lang="en-US" altLang="zh-TW" dirty="0" smtClean="0"/>
              <a:t>ln -</a:t>
            </a:r>
            <a:r>
              <a:rPr lang="zh-TW" altLang="en-US" dirty="0" smtClean="0"/>
              <a:t>參數 原來的目錄 要連結的目錄</a:t>
            </a:r>
          </a:p>
          <a:p>
            <a:r>
              <a:rPr lang="zh-TW" altLang="en-US" dirty="0" smtClean="0"/>
              <a:t>參數說明：</a:t>
            </a:r>
          </a:p>
          <a:p>
            <a:r>
              <a:rPr lang="zh-TW" altLang="en-US" dirty="0" smtClean="0"/>
              <a:t>不加：預設值；只限於相同檔案系統間的連結，且不能連結目錄</a:t>
            </a:r>
          </a:p>
          <a:p>
            <a:r>
              <a:rPr lang="en-US" altLang="zh-TW" dirty="0" smtClean="0"/>
              <a:t>s</a:t>
            </a:r>
            <a:r>
              <a:rPr lang="zh-TW" altLang="en-US" dirty="0" smtClean="0"/>
              <a:t>：可作不同檔案系統間的連結，且能連結目錄</a:t>
            </a:r>
          </a:p>
          <a:p>
            <a:r>
              <a:rPr lang="en-US" altLang="zh-TW" dirty="0" smtClean="0"/>
              <a:t>f</a:t>
            </a:r>
            <a:r>
              <a:rPr lang="zh-TW" altLang="en-US" dirty="0" smtClean="0"/>
              <a:t>：如果要連結成的檔案已存在，則砍掉這個已存在的檔案</a:t>
            </a:r>
          </a:p>
          <a:p>
            <a:r>
              <a:rPr lang="en-US" altLang="zh-TW" dirty="0" smtClean="0"/>
              <a:t>n</a:t>
            </a:r>
            <a:r>
              <a:rPr lang="zh-TW" altLang="en-US" dirty="0" smtClean="0"/>
              <a:t>：如果要連結成的檔案已存在，則停止連結，不會砍掉該檔案</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cat</a:t>
            </a:r>
            <a:r>
              <a:rPr lang="zh-TW" altLang="en-US" sz="1200" b="0" i="0" dirty="0" smtClean="0">
                <a:effectLst/>
                <a:latin typeface="+mn-lt"/>
                <a:ea typeface="+mn-ea"/>
                <a:cs typeface="+mn-cs"/>
                <a:sym typeface="Calibri"/>
              </a:rPr>
              <a:t>：顯示檔案內容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類似</a:t>
            </a:r>
            <a:r>
              <a:rPr lang="en-US" altLang="zh-TW" sz="1200" b="0" i="0" dirty="0" smtClean="0">
                <a:effectLst/>
                <a:latin typeface="+mn-lt"/>
                <a:ea typeface="+mn-ea"/>
                <a:cs typeface="+mn-cs"/>
                <a:sym typeface="Calibri"/>
              </a:rPr>
              <a:t>dos</a:t>
            </a:r>
            <a:r>
              <a:rPr lang="zh-TW" altLang="en-US" sz="1200" b="0" i="0" dirty="0" smtClean="0">
                <a:effectLst/>
                <a:latin typeface="+mn-lt"/>
                <a:ea typeface="+mn-ea"/>
                <a:cs typeface="+mn-cs"/>
                <a:sym typeface="Calibri"/>
              </a:rPr>
              <a:t>之</a:t>
            </a:r>
            <a:r>
              <a:rPr lang="en-US" altLang="zh-TW" sz="1200" b="0" i="0" dirty="0" smtClean="0">
                <a:effectLst/>
                <a:latin typeface="+mn-lt"/>
                <a:ea typeface="+mn-ea"/>
                <a:cs typeface="+mn-cs"/>
                <a:sym typeface="Calibri"/>
              </a:rPr>
              <a:t>type)</a:t>
            </a:r>
          </a:p>
          <a:p>
            <a:r>
              <a:rPr lang="en-US" altLang="zh-TW" dirty="0" smtClean="0"/>
              <a:t>cat -</a:t>
            </a:r>
            <a:r>
              <a:rPr lang="zh-TW" altLang="en-US" dirty="0" smtClean="0"/>
              <a:t>參數 檔名</a:t>
            </a:r>
          </a:p>
          <a:p>
            <a:r>
              <a:rPr lang="zh-TW" altLang="en-US" dirty="0" smtClean="0"/>
              <a:t>若不加參數：即 </a:t>
            </a:r>
            <a:r>
              <a:rPr lang="en-US" altLang="zh-TW" dirty="0" smtClean="0"/>
              <a:t>cat </a:t>
            </a:r>
            <a:r>
              <a:rPr lang="zh-TW" altLang="en-US" dirty="0" smtClean="0"/>
              <a:t>新檔案 </a:t>
            </a:r>
            <a:r>
              <a:rPr lang="en-US" altLang="zh-TW" dirty="0" smtClean="0"/>
              <a:t>(</a:t>
            </a:r>
            <a:r>
              <a:rPr lang="zh-TW" altLang="en-US" dirty="0" smtClean="0"/>
              <a:t>類似</a:t>
            </a:r>
            <a:r>
              <a:rPr lang="en-US" altLang="zh-TW" dirty="0" smtClean="0"/>
              <a:t>dos</a:t>
            </a:r>
            <a:r>
              <a:rPr lang="zh-TW" altLang="en-US" dirty="0" smtClean="0"/>
              <a:t>之</a:t>
            </a:r>
            <a:r>
              <a:rPr lang="en-US" altLang="zh-TW" dirty="0" smtClean="0"/>
              <a:t>copy con </a:t>
            </a:r>
            <a:r>
              <a:rPr lang="zh-TW" altLang="en-US" dirty="0" smtClean="0"/>
              <a:t>新檔名</a:t>
            </a:r>
            <a:r>
              <a:rPr lang="en-US" altLang="zh-TW" dirty="0" smtClean="0"/>
              <a:t>)</a:t>
            </a:r>
          </a:p>
          <a:p>
            <a:r>
              <a:rPr lang="zh-TW" altLang="en-US" dirty="0" smtClean="0"/>
              <a:t>按 </a:t>
            </a:r>
            <a:r>
              <a:rPr lang="en-US" altLang="zh-TW" dirty="0" smtClean="0"/>
              <a:t>ctrl + d </a:t>
            </a:r>
            <a:r>
              <a:rPr lang="zh-TW" altLang="en-US" dirty="0" smtClean="0"/>
              <a:t>結束並儲存</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more</a:t>
            </a:r>
            <a:r>
              <a:rPr lang="zh-TW" altLang="en-US" sz="1200" b="0" i="0" dirty="0" smtClean="0">
                <a:effectLst/>
                <a:latin typeface="+mn-lt"/>
                <a:ea typeface="+mn-ea"/>
                <a:cs typeface="+mn-cs"/>
                <a:sym typeface="Calibri"/>
              </a:rPr>
              <a:t>：顯示檔案的內容，如果超過一頁則暫停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類似</a:t>
            </a:r>
            <a:r>
              <a:rPr lang="en-US" altLang="zh-TW" sz="1200" b="0" i="0" dirty="0" smtClean="0">
                <a:effectLst/>
                <a:latin typeface="+mn-lt"/>
                <a:ea typeface="+mn-ea"/>
                <a:cs typeface="+mn-cs"/>
                <a:sym typeface="Calibri"/>
              </a:rPr>
              <a:t>dos</a:t>
            </a:r>
            <a:r>
              <a:rPr lang="zh-TW" altLang="en-US" sz="1200" b="0" i="0" dirty="0" smtClean="0">
                <a:effectLst/>
                <a:latin typeface="+mn-lt"/>
                <a:ea typeface="+mn-ea"/>
                <a:cs typeface="+mn-cs"/>
                <a:sym typeface="Calibri"/>
              </a:rPr>
              <a:t>之</a:t>
            </a:r>
            <a:r>
              <a:rPr lang="en-US" altLang="zh-TW" sz="1200" b="0" i="0" dirty="0" smtClean="0">
                <a:effectLst/>
                <a:latin typeface="+mn-lt"/>
                <a:ea typeface="+mn-ea"/>
                <a:cs typeface="+mn-cs"/>
                <a:sym typeface="Calibri"/>
              </a:rPr>
              <a:t>more)</a:t>
            </a:r>
          </a:p>
          <a:p>
            <a:r>
              <a:rPr lang="en-US" altLang="zh-TW" dirty="0" smtClean="0"/>
              <a:t>more -</a:t>
            </a:r>
            <a:r>
              <a:rPr lang="zh-TW" altLang="en-US" dirty="0" smtClean="0"/>
              <a:t>參數 檔名</a:t>
            </a:r>
          </a:p>
          <a:p>
            <a:r>
              <a:rPr lang="zh-TW" altLang="en-US" dirty="0" smtClean="0"/>
              <a:t>指令 </a:t>
            </a:r>
            <a:r>
              <a:rPr lang="en-US" altLang="zh-TW" dirty="0" smtClean="0"/>
              <a:t>| more    (</a:t>
            </a:r>
            <a:r>
              <a:rPr lang="zh-TW" altLang="en-US" dirty="0" smtClean="0"/>
              <a:t>類似</a:t>
            </a:r>
            <a:r>
              <a:rPr lang="en-US" altLang="zh-TW" dirty="0" smtClean="0"/>
              <a:t>dos</a:t>
            </a:r>
            <a:r>
              <a:rPr lang="zh-TW" altLang="en-US" dirty="0" smtClean="0"/>
              <a:t>之指令</a:t>
            </a:r>
            <a:r>
              <a:rPr lang="en-US" altLang="zh-TW" dirty="0" smtClean="0"/>
              <a:t>|more</a:t>
            </a:r>
            <a:r>
              <a:rPr lang="zh-TW" altLang="en-US" dirty="0" smtClean="0"/>
              <a:t>；如</a:t>
            </a:r>
            <a:r>
              <a:rPr lang="en-US" altLang="zh-TW" dirty="0" smtClean="0"/>
              <a:t>type </a:t>
            </a:r>
            <a:r>
              <a:rPr lang="zh-TW" altLang="en-US" dirty="0" smtClean="0"/>
              <a:t>檔名</a:t>
            </a:r>
            <a:r>
              <a:rPr lang="en-US" altLang="zh-TW" dirty="0" smtClean="0"/>
              <a:t>|more)</a:t>
            </a:r>
          </a:p>
          <a:p>
            <a:r>
              <a:rPr lang="zh-TW" altLang="en-US" dirty="0" smtClean="0"/>
              <a:t>參數說明：</a:t>
            </a:r>
          </a:p>
          <a:p>
            <a:r>
              <a:rPr lang="en-US" altLang="zh-TW" dirty="0" smtClean="0"/>
              <a:t>p</a:t>
            </a:r>
            <a:r>
              <a:rPr lang="zh-TW" altLang="en-US" dirty="0" smtClean="0"/>
              <a:t>：先清除螢幕再列出</a:t>
            </a:r>
          </a:p>
          <a:p>
            <a:r>
              <a:rPr lang="en-US" altLang="zh-TW" dirty="0" smtClean="0"/>
              <a:t>c</a:t>
            </a:r>
            <a:r>
              <a:rPr lang="zh-TW" altLang="en-US" dirty="0" smtClean="0"/>
              <a:t>：每頁都清除螢幕一次再從螢幕最頂端列出</a:t>
            </a:r>
          </a:p>
          <a:p>
            <a:r>
              <a:rPr lang="en-US" altLang="zh-TW" dirty="0" smtClean="0"/>
              <a:t>s</a:t>
            </a:r>
            <a:r>
              <a:rPr lang="zh-TW" altLang="en-US" dirty="0" smtClean="0"/>
              <a:t>：如果檔案中有許多連續空白列時，只顯示一列</a:t>
            </a:r>
          </a:p>
          <a:p>
            <a:r>
              <a:rPr lang="en-US" altLang="zh-TW" dirty="0" smtClean="0"/>
              <a:t>l</a:t>
            </a:r>
            <a:r>
              <a:rPr lang="zh-TW" altLang="en-US" dirty="0" smtClean="0"/>
              <a:t>：忽略檔案中的跳頁符號</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mv</a:t>
            </a:r>
            <a:r>
              <a:rPr lang="zh-TW" altLang="en-US" sz="1200" b="0" i="0" dirty="0" smtClean="0">
                <a:effectLst/>
                <a:latin typeface="+mn-lt"/>
                <a:ea typeface="+mn-ea"/>
                <a:cs typeface="+mn-cs"/>
                <a:sym typeface="Calibri"/>
              </a:rPr>
              <a:t>：更改、移動目錄或檔案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類似</a:t>
            </a:r>
            <a:r>
              <a:rPr lang="en-US" altLang="zh-TW" sz="1200" b="0" i="0" dirty="0" smtClean="0">
                <a:effectLst/>
                <a:latin typeface="+mn-lt"/>
                <a:ea typeface="+mn-ea"/>
                <a:cs typeface="+mn-cs"/>
                <a:sym typeface="Calibri"/>
              </a:rPr>
              <a:t>dos</a:t>
            </a:r>
            <a:r>
              <a:rPr lang="zh-TW" altLang="en-US" sz="1200" b="0" i="0" dirty="0" smtClean="0">
                <a:effectLst/>
                <a:latin typeface="+mn-lt"/>
                <a:ea typeface="+mn-ea"/>
                <a:cs typeface="+mn-cs"/>
                <a:sym typeface="Calibri"/>
              </a:rPr>
              <a:t>之</a:t>
            </a:r>
            <a:r>
              <a:rPr lang="en-US" altLang="zh-TW" sz="1200" b="0" i="0" dirty="0" err="1" smtClean="0">
                <a:effectLst/>
                <a:latin typeface="+mn-lt"/>
                <a:ea typeface="+mn-ea"/>
                <a:cs typeface="+mn-cs"/>
                <a:sym typeface="Calibri"/>
              </a:rPr>
              <a:t>ren</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move)</a:t>
            </a:r>
          </a:p>
          <a:p>
            <a:r>
              <a:rPr lang="en-US" altLang="zh-TW" dirty="0" smtClean="0"/>
              <a:t>mv -</a:t>
            </a:r>
            <a:r>
              <a:rPr lang="zh-TW" altLang="en-US" dirty="0" smtClean="0"/>
              <a:t>參數 來源檔 </a:t>
            </a:r>
            <a:r>
              <a:rPr lang="en-US" altLang="zh-TW" dirty="0" smtClean="0"/>
              <a:t>(</a:t>
            </a:r>
            <a:r>
              <a:rPr lang="zh-TW" altLang="en-US" dirty="0" smtClean="0"/>
              <a:t>或目錄</a:t>
            </a:r>
            <a:r>
              <a:rPr lang="en-US" altLang="zh-TW" dirty="0" smtClean="0"/>
              <a:t>) </a:t>
            </a:r>
            <a:r>
              <a:rPr lang="zh-TW" altLang="en-US" dirty="0" smtClean="0"/>
              <a:t>目的檔 </a:t>
            </a:r>
            <a:r>
              <a:rPr lang="en-US" altLang="zh-TW" dirty="0" smtClean="0"/>
              <a:t>(</a:t>
            </a:r>
            <a:r>
              <a:rPr lang="zh-TW" altLang="en-US" dirty="0" smtClean="0"/>
              <a:t>或目錄</a:t>
            </a:r>
            <a:r>
              <a:rPr lang="en-US" altLang="zh-TW" dirty="0" smtClean="0"/>
              <a:t>)</a:t>
            </a:r>
          </a:p>
          <a:p>
            <a:r>
              <a:rPr lang="zh-TW" altLang="en-US" dirty="0" smtClean="0"/>
              <a:t>參數說明：</a:t>
            </a:r>
          </a:p>
          <a:p>
            <a:r>
              <a:rPr lang="en-US" altLang="zh-TW" dirty="0" smtClean="0"/>
              <a:t>b</a:t>
            </a:r>
            <a:r>
              <a:rPr lang="zh-TW" altLang="en-US" dirty="0" smtClean="0"/>
              <a:t>：移動之前先做備份</a:t>
            </a:r>
          </a:p>
          <a:p>
            <a:r>
              <a:rPr lang="en-US" altLang="zh-TW" dirty="0" smtClean="0"/>
              <a:t>v</a:t>
            </a:r>
            <a:r>
              <a:rPr lang="zh-TW" altLang="en-US" dirty="0" smtClean="0"/>
              <a:t>：做完移動之後顯示所做的移動情形</a:t>
            </a:r>
          </a:p>
          <a:p>
            <a:r>
              <a:rPr lang="en-US" altLang="zh-TW" dirty="0" smtClean="0"/>
              <a:t>f</a:t>
            </a:r>
            <a:r>
              <a:rPr lang="zh-TW" altLang="en-US" dirty="0" smtClean="0"/>
              <a:t>：強迫性移動，不會詢問使用者是否確認</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pwd</a:t>
            </a:r>
            <a:r>
              <a:rPr lang="zh-TW" altLang="en-US" sz="1200" b="0" i="0" dirty="0" smtClean="0">
                <a:effectLst/>
                <a:latin typeface="+mn-lt"/>
                <a:ea typeface="+mn-ea"/>
                <a:cs typeface="+mn-cs"/>
                <a:sym typeface="Calibri"/>
              </a:rPr>
              <a:t>：顯示目前工作目錄路徑</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passwd</a:t>
            </a:r>
            <a:r>
              <a:rPr lang="zh-TW" altLang="en-US" sz="1200" b="0" i="0" dirty="0" smtClean="0">
                <a:effectLst/>
                <a:latin typeface="+mn-lt"/>
                <a:ea typeface="+mn-ea"/>
                <a:cs typeface="+mn-cs"/>
                <a:sym typeface="Calibri"/>
              </a:rPr>
              <a:t>：改變密碼</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rm</a:t>
            </a:r>
            <a:r>
              <a:rPr lang="zh-TW" altLang="en-US" sz="1200" b="0" i="0" dirty="0" smtClean="0">
                <a:effectLst/>
                <a:latin typeface="+mn-lt"/>
                <a:ea typeface="+mn-ea"/>
                <a:cs typeface="+mn-cs"/>
                <a:sym typeface="Calibri"/>
              </a:rPr>
              <a:t>：刪除檔案或目錄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類似</a:t>
            </a:r>
            <a:r>
              <a:rPr lang="en-US" altLang="zh-TW" sz="1200" b="0" i="0" dirty="0" smtClean="0">
                <a:effectLst/>
                <a:latin typeface="+mn-lt"/>
                <a:ea typeface="+mn-ea"/>
                <a:cs typeface="+mn-cs"/>
                <a:sym typeface="Calibri"/>
              </a:rPr>
              <a:t>dos</a:t>
            </a:r>
            <a:r>
              <a:rPr lang="zh-TW" altLang="en-US" sz="1200" b="0" i="0" dirty="0" smtClean="0">
                <a:effectLst/>
                <a:latin typeface="+mn-lt"/>
                <a:ea typeface="+mn-ea"/>
                <a:cs typeface="+mn-cs"/>
                <a:sym typeface="Calibri"/>
              </a:rPr>
              <a:t>之</a:t>
            </a:r>
            <a:r>
              <a:rPr lang="en-US" altLang="zh-TW" sz="1200" b="0" i="0" dirty="0" smtClean="0">
                <a:effectLst/>
                <a:latin typeface="+mn-lt"/>
                <a:ea typeface="+mn-ea"/>
                <a:cs typeface="+mn-cs"/>
                <a:sym typeface="Calibri"/>
              </a:rPr>
              <a:t>del</a:t>
            </a:r>
            <a:r>
              <a:rPr lang="zh-TW" altLang="en-US"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deltree</a:t>
            </a:r>
            <a:r>
              <a:rPr lang="en-US" altLang="zh-TW" sz="1200" b="0" i="0" dirty="0" smtClean="0">
                <a:effectLst/>
                <a:latin typeface="+mn-lt"/>
                <a:ea typeface="+mn-ea"/>
                <a:cs typeface="+mn-cs"/>
                <a:sym typeface="Calibri"/>
              </a:rPr>
              <a:t>)</a:t>
            </a:r>
          </a:p>
          <a:p>
            <a:r>
              <a:rPr lang="en-US" altLang="zh-TW" dirty="0" err="1" smtClean="0"/>
              <a:t>rm</a:t>
            </a:r>
            <a:r>
              <a:rPr lang="en-US" altLang="zh-TW" dirty="0" smtClean="0"/>
              <a:t> -</a:t>
            </a:r>
            <a:r>
              <a:rPr lang="zh-TW" altLang="en-US" dirty="0" smtClean="0"/>
              <a:t>參數 檔案或目錄</a:t>
            </a:r>
          </a:p>
          <a:p>
            <a:r>
              <a:rPr lang="en-US" altLang="zh-TW" dirty="0" smtClean="0"/>
              <a:t>r</a:t>
            </a:r>
            <a:r>
              <a:rPr lang="zh-TW" altLang="en-US" dirty="0" smtClean="0"/>
              <a:t>：刪除其下的檔案及目錄    </a:t>
            </a:r>
            <a:r>
              <a:rPr lang="en-US" altLang="zh-TW" dirty="0" smtClean="0"/>
              <a:t>(</a:t>
            </a:r>
            <a:r>
              <a:rPr lang="zh-TW" altLang="en-US" dirty="0" smtClean="0"/>
              <a:t>類似</a:t>
            </a:r>
            <a:r>
              <a:rPr lang="en-US" altLang="zh-TW" dirty="0" smtClean="0"/>
              <a:t>dos</a:t>
            </a:r>
            <a:r>
              <a:rPr lang="zh-TW" altLang="en-US" dirty="0" smtClean="0"/>
              <a:t>之</a:t>
            </a:r>
            <a:r>
              <a:rPr lang="en-US" altLang="zh-TW" dirty="0" err="1" smtClean="0"/>
              <a:t>deltree</a:t>
            </a:r>
            <a:r>
              <a:rPr lang="en-US" altLang="zh-TW" dirty="0" smtClean="0"/>
              <a:t>)</a:t>
            </a:r>
          </a:p>
          <a:p>
            <a:r>
              <a:rPr lang="en-US" altLang="zh-TW" dirty="0" err="1" smtClean="0"/>
              <a:t>i</a:t>
            </a:r>
            <a:r>
              <a:rPr lang="zh-TW" altLang="en-US" dirty="0" smtClean="0"/>
              <a:t>：刪除時提出警告</a:t>
            </a:r>
          </a:p>
          <a:p>
            <a:r>
              <a:rPr lang="en-US" altLang="zh-TW" dirty="0" smtClean="0"/>
              <a:t>f</a:t>
            </a:r>
            <a:r>
              <a:rPr lang="zh-TW" altLang="en-US" dirty="0" smtClean="0"/>
              <a:t>：刪除時不提出警告</a:t>
            </a:r>
          </a:p>
          <a:p>
            <a:r>
              <a:rPr lang="en-US" altLang="zh-TW" dirty="0" smtClean="0"/>
              <a:t>d</a:t>
            </a:r>
            <a:r>
              <a:rPr lang="zh-TW" altLang="en-US" dirty="0" smtClean="0"/>
              <a:t>：刪除目錄，即使該目錄並非空目錄</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cp</a:t>
            </a:r>
            <a:r>
              <a:rPr lang="zh-TW" altLang="en-US" sz="1200" b="0" i="0" dirty="0" smtClean="0">
                <a:effectLst/>
                <a:latin typeface="+mn-lt"/>
                <a:ea typeface="+mn-ea"/>
                <a:cs typeface="+mn-cs"/>
                <a:sym typeface="Calibri"/>
              </a:rPr>
              <a:t>：複製檔案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類似</a:t>
            </a:r>
            <a:r>
              <a:rPr lang="en-US" altLang="zh-TW" sz="1200" b="0" i="0" dirty="0" smtClean="0">
                <a:effectLst/>
                <a:latin typeface="+mn-lt"/>
                <a:ea typeface="+mn-ea"/>
                <a:cs typeface="+mn-cs"/>
                <a:sym typeface="Calibri"/>
              </a:rPr>
              <a:t>dos</a:t>
            </a:r>
            <a:r>
              <a:rPr lang="zh-TW" altLang="en-US" sz="1200" b="0" i="0" dirty="0" smtClean="0">
                <a:effectLst/>
                <a:latin typeface="+mn-lt"/>
                <a:ea typeface="+mn-ea"/>
                <a:cs typeface="+mn-cs"/>
                <a:sym typeface="Calibri"/>
              </a:rPr>
              <a:t>之</a:t>
            </a:r>
            <a:r>
              <a:rPr lang="en-US" altLang="zh-TW" sz="1200" b="0" i="0" dirty="0" smtClean="0">
                <a:effectLst/>
                <a:latin typeface="+mn-lt"/>
                <a:ea typeface="+mn-ea"/>
                <a:cs typeface="+mn-cs"/>
                <a:sym typeface="Calibri"/>
              </a:rPr>
              <a:t>copy)</a:t>
            </a:r>
          </a:p>
          <a:p>
            <a:r>
              <a:rPr lang="en-US" altLang="zh-TW" dirty="0" err="1" smtClean="0"/>
              <a:t>cp</a:t>
            </a:r>
            <a:r>
              <a:rPr lang="en-US" altLang="zh-TW" dirty="0" smtClean="0"/>
              <a:t> -</a:t>
            </a:r>
            <a:r>
              <a:rPr lang="zh-TW" altLang="en-US" dirty="0" smtClean="0"/>
              <a:t>參數 來源檔 </a:t>
            </a:r>
            <a:r>
              <a:rPr lang="en-US" altLang="zh-TW" dirty="0" smtClean="0"/>
              <a:t>(</a:t>
            </a:r>
            <a:r>
              <a:rPr lang="zh-TW" altLang="en-US" dirty="0" smtClean="0"/>
              <a:t>或目錄</a:t>
            </a:r>
            <a:r>
              <a:rPr lang="en-US" altLang="zh-TW" dirty="0" smtClean="0"/>
              <a:t>) </a:t>
            </a:r>
            <a:r>
              <a:rPr lang="zh-TW" altLang="en-US" dirty="0" smtClean="0"/>
              <a:t>目的檔 </a:t>
            </a:r>
            <a:r>
              <a:rPr lang="en-US" altLang="zh-TW" dirty="0" smtClean="0"/>
              <a:t>(</a:t>
            </a:r>
            <a:r>
              <a:rPr lang="zh-TW" altLang="en-US" dirty="0" smtClean="0"/>
              <a:t>或目錄</a:t>
            </a:r>
            <a:r>
              <a:rPr lang="en-US" altLang="zh-TW" dirty="0" smtClean="0"/>
              <a:t>)</a:t>
            </a:r>
          </a:p>
          <a:p>
            <a:r>
              <a:rPr lang="en-US" altLang="zh-TW" dirty="0" smtClean="0"/>
              <a:t>a</a:t>
            </a:r>
            <a:r>
              <a:rPr lang="zh-TW" altLang="en-US" dirty="0" smtClean="0"/>
              <a:t>：拷貝目錄，保留所有的資訊，包括連結的檔</a:t>
            </a:r>
          </a:p>
          <a:p>
            <a:r>
              <a:rPr lang="en-US" altLang="zh-TW" dirty="0" smtClean="0"/>
              <a:t>d</a:t>
            </a:r>
            <a:r>
              <a:rPr lang="zh-TW" altLang="en-US" dirty="0" smtClean="0"/>
              <a:t>：保留連結的檔案</a:t>
            </a:r>
          </a:p>
          <a:p>
            <a:r>
              <a:rPr lang="en-US" altLang="zh-TW" dirty="0" smtClean="0"/>
              <a:t>s</a:t>
            </a:r>
            <a:r>
              <a:rPr lang="zh-TW" altLang="en-US" dirty="0" smtClean="0"/>
              <a:t>：製造符號連結</a:t>
            </a:r>
          </a:p>
          <a:p>
            <a:r>
              <a:rPr lang="en-US" altLang="zh-TW" dirty="0" smtClean="0"/>
              <a:t>f</a:t>
            </a:r>
            <a:r>
              <a:rPr lang="zh-TW" altLang="en-US" dirty="0" smtClean="0"/>
              <a:t>：拷貝時若相同檔名的檔案直接複蓋不提出警告</a:t>
            </a:r>
          </a:p>
          <a:p>
            <a:r>
              <a:rPr lang="en-US" altLang="zh-TW" dirty="0" err="1" smtClean="0"/>
              <a:t>i</a:t>
            </a:r>
            <a:r>
              <a:rPr lang="zh-TW" altLang="en-US" dirty="0" smtClean="0"/>
              <a:t>：拷貝時若相同檔名的檔案不直接複蓋而會提出警告</a:t>
            </a:r>
          </a:p>
          <a:p>
            <a:r>
              <a:rPr lang="en-US" altLang="zh-TW" dirty="0" smtClean="0"/>
              <a:t>l</a:t>
            </a:r>
            <a:r>
              <a:rPr lang="zh-TW" altLang="en-US" dirty="0" smtClean="0"/>
              <a:t>：不拷貝，但是連結檔案</a:t>
            </a:r>
          </a:p>
          <a:p>
            <a:r>
              <a:rPr lang="en-US" altLang="zh-TW" dirty="0" smtClean="0"/>
              <a:t>p</a:t>
            </a:r>
            <a:r>
              <a:rPr lang="zh-TW" altLang="en-US" dirty="0" smtClean="0"/>
              <a:t>：保留檔案的修改時間及存取權限</a:t>
            </a:r>
          </a:p>
          <a:p>
            <a:r>
              <a:rPr lang="en-US" altLang="zh-TW" dirty="0" smtClean="0"/>
              <a:t>r</a:t>
            </a:r>
            <a:r>
              <a:rPr lang="zh-TW" altLang="en-US" dirty="0" smtClean="0"/>
              <a:t>：拷貝時包含目錄及目錄下的檔案</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mkdir</a:t>
            </a:r>
            <a:r>
              <a:rPr lang="zh-TW" altLang="en-US" sz="1200" b="0" i="0" dirty="0" smtClean="0">
                <a:effectLst/>
                <a:latin typeface="+mn-lt"/>
                <a:ea typeface="+mn-ea"/>
                <a:cs typeface="+mn-cs"/>
                <a:sym typeface="Calibri"/>
              </a:rPr>
              <a:t>：建立子目錄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類似</a:t>
            </a:r>
            <a:r>
              <a:rPr lang="en-US" altLang="zh-TW" sz="1200" b="0" i="0" dirty="0" smtClean="0">
                <a:effectLst/>
                <a:latin typeface="+mn-lt"/>
                <a:ea typeface="+mn-ea"/>
                <a:cs typeface="+mn-cs"/>
                <a:sym typeface="Calibri"/>
              </a:rPr>
              <a:t>dos</a:t>
            </a:r>
            <a:r>
              <a:rPr lang="zh-TW" altLang="en-US" sz="1200" b="0" i="0" dirty="0" smtClean="0">
                <a:effectLst/>
                <a:latin typeface="+mn-lt"/>
                <a:ea typeface="+mn-ea"/>
                <a:cs typeface="+mn-cs"/>
                <a:sym typeface="Calibri"/>
              </a:rPr>
              <a:t>之</a:t>
            </a:r>
            <a:r>
              <a:rPr lang="en-US" altLang="zh-TW" sz="1200" b="0" i="0" dirty="0" smtClean="0">
                <a:effectLst/>
                <a:latin typeface="+mn-lt"/>
                <a:ea typeface="+mn-ea"/>
                <a:cs typeface="+mn-cs"/>
                <a:sym typeface="Calibri"/>
              </a:rPr>
              <a:t>md)</a:t>
            </a:r>
          </a:p>
          <a:p>
            <a:r>
              <a:rPr lang="en-US" altLang="zh-TW" dirty="0" err="1" smtClean="0"/>
              <a:t>mkdir</a:t>
            </a:r>
            <a:r>
              <a:rPr lang="en-US" altLang="zh-TW" dirty="0" smtClean="0"/>
              <a:t> -</a:t>
            </a:r>
            <a:r>
              <a:rPr lang="zh-TW" altLang="en-US" dirty="0" smtClean="0"/>
              <a:t>參數 目錄名稱</a:t>
            </a:r>
          </a:p>
          <a:p>
            <a:r>
              <a:rPr lang="en-US" altLang="zh-TW" dirty="0" smtClean="0"/>
              <a:t>p</a:t>
            </a:r>
            <a:r>
              <a:rPr lang="zh-TW" altLang="en-US" dirty="0" smtClean="0"/>
              <a:t>：連續建立兩個以上不存在的目錄</a:t>
            </a:r>
          </a:p>
          <a:p>
            <a:r>
              <a:rPr lang="en-US" altLang="zh-TW" dirty="0" smtClean="0"/>
              <a:t>m</a:t>
            </a:r>
            <a:r>
              <a:rPr lang="zh-TW" altLang="en-US" dirty="0" smtClean="0"/>
              <a:t>：設定這個目錄的存取權限</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cd </a:t>
            </a:r>
            <a:r>
              <a:rPr lang="zh-TW" altLang="en-US" sz="1200" b="0" i="0" dirty="0" smtClean="0">
                <a:effectLst/>
                <a:latin typeface="+mn-lt"/>
                <a:ea typeface="+mn-ea"/>
                <a:cs typeface="+mn-cs"/>
                <a:sym typeface="Calibri"/>
              </a:rPr>
              <a:t>子目錄名稱 → 轉移目錄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類似</a:t>
            </a:r>
            <a:r>
              <a:rPr lang="en-US" altLang="zh-TW" sz="1200" b="0" i="0" dirty="0" smtClean="0">
                <a:effectLst/>
                <a:latin typeface="+mn-lt"/>
                <a:ea typeface="+mn-ea"/>
                <a:cs typeface="+mn-cs"/>
                <a:sym typeface="Calibri"/>
              </a:rPr>
              <a:t>dos</a:t>
            </a:r>
            <a:r>
              <a:rPr lang="zh-TW" altLang="en-US" sz="1200" b="0" i="0" dirty="0" smtClean="0">
                <a:effectLst/>
                <a:latin typeface="+mn-lt"/>
                <a:ea typeface="+mn-ea"/>
                <a:cs typeface="+mn-cs"/>
                <a:sym typeface="Calibri"/>
              </a:rPr>
              <a:t>之</a:t>
            </a:r>
            <a:r>
              <a:rPr lang="en-US" altLang="zh-TW" sz="1200" b="0" i="0" dirty="0" smtClean="0">
                <a:effectLst/>
                <a:latin typeface="+mn-lt"/>
                <a:ea typeface="+mn-ea"/>
                <a:cs typeface="+mn-cs"/>
                <a:sym typeface="Calibri"/>
              </a:rPr>
              <a:t>cd)</a:t>
            </a:r>
          </a:p>
          <a:p>
            <a:r>
              <a:rPr lang="en-US" altLang="zh-TW" sz="1200" b="0" i="0" dirty="0" smtClean="0">
                <a:effectLst/>
                <a:latin typeface="+mn-lt"/>
                <a:ea typeface="+mn-ea"/>
                <a:cs typeface="+mn-cs"/>
                <a:sym typeface="Calibri"/>
              </a:rPr>
              <a:t>cd ~ → </a:t>
            </a:r>
            <a:r>
              <a:rPr lang="zh-TW" altLang="en-US" sz="1200" b="0" i="0" dirty="0" smtClean="0">
                <a:effectLst/>
                <a:latin typeface="+mn-lt"/>
                <a:ea typeface="+mn-ea"/>
                <a:cs typeface="+mn-cs"/>
                <a:sym typeface="Calibri"/>
              </a:rPr>
              <a:t>回自家目錄</a:t>
            </a:r>
          </a:p>
          <a:p>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為上一層目錄</a:t>
            </a:r>
          </a:p>
          <a:p>
            <a:r>
              <a:rPr lang="zh-TW" altLang="en-US" sz="1200" b="0" i="0" dirty="0" smtClean="0">
                <a:effectLst/>
                <a:latin typeface="+mn-lt"/>
                <a:ea typeface="+mn-ea"/>
                <a:cs typeface="+mn-cs"/>
                <a:sym typeface="Calibri"/>
              </a:rPr>
              <a:t>分隔符號為／非</a:t>
            </a:r>
            <a:r>
              <a:rPr lang="en-US" altLang="zh-TW" sz="1200" b="0" i="0" dirty="0" smtClean="0">
                <a:effectLst/>
                <a:latin typeface="+mn-lt"/>
                <a:ea typeface="+mn-ea"/>
                <a:cs typeface="+mn-cs"/>
                <a:sym typeface="Calibri"/>
              </a:rPr>
              <a:t>dos</a:t>
            </a:r>
            <a:r>
              <a:rPr lang="zh-TW" altLang="en-US" sz="1200" b="0" i="0" dirty="0" smtClean="0">
                <a:effectLst/>
                <a:latin typeface="+mn-lt"/>
                <a:ea typeface="+mn-ea"/>
                <a:cs typeface="+mn-cs"/>
                <a:sym typeface="Calibri"/>
              </a:rPr>
              <a:t>的＼</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rmdir</a:t>
            </a:r>
            <a:r>
              <a:rPr lang="zh-TW" altLang="en-US" sz="1200" b="0" i="0" dirty="0" smtClean="0">
                <a:effectLst/>
                <a:latin typeface="+mn-lt"/>
                <a:ea typeface="+mn-ea"/>
                <a:cs typeface="+mn-cs"/>
                <a:sym typeface="Calibri"/>
              </a:rPr>
              <a:t>：刪除子目錄，必須為空目錄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類似</a:t>
            </a:r>
            <a:r>
              <a:rPr lang="en-US" altLang="zh-TW" sz="1200" b="0" i="0" dirty="0" smtClean="0">
                <a:effectLst/>
                <a:latin typeface="+mn-lt"/>
                <a:ea typeface="+mn-ea"/>
                <a:cs typeface="+mn-cs"/>
                <a:sym typeface="Calibri"/>
              </a:rPr>
              <a:t>dos</a:t>
            </a:r>
            <a:r>
              <a:rPr lang="zh-TW" altLang="en-US" sz="1200" b="0" i="0" dirty="0" smtClean="0">
                <a:effectLst/>
                <a:latin typeface="+mn-lt"/>
                <a:ea typeface="+mn-ea"/>
                <a:cs typeface="+mn-cs"/>
                <a:sym typeface="Calibri"/>
              </a:rPr>
              <a:t>之</a:t>
            </a:r>
            <a:r>
              <a:rPr lang="en-US" altLang="zh-TW" sz="1200" b="0" i="0" dirty="0" err="1" smtClean="0">
                <a:effectLst/>
                <a:latin typeface="+mn-lt"/>
                <a:ea typeface="+mn-ea"/>
                <a:cs typeface="+mn-cs"/>
                <a:sym typeface="Calibri"/>
              </a:rPr>
              <a:t>rd</a:t>
            </a:r>
            <a:r>
              <a:rPr lang="en-US" altLang="zh-TW" sz="1200" b="0" i="0" dirty="0" smtClean="0">
                <a:effectLst/>
                <a:latin typeface="+mn-lt"/>
                <a:ea typeface="+mn-ea"/>
                <a:cs typeface="+mn-cs"/>
                <a:sym typeface="Calibri"/>
              </a:rPr>
              <a:t>)</a:t>
            </a:r>
          </a:p>
          <a:p>
            <a:r>
              <a:rPr lang="en-US" altLang="zh-TW" dirty="0" err="1" smtClean="0"/>
              <a:t>rmkdir</a:t>
            </a:r>
            <a:r>
              <a:rPr lang="en-US" altLang="zh-TW" dirty="0" smtClean="0"/>
              <a:t> -</a:t>
            </a:r>
            <a:r>
              <a:rPr lang="zh-TW" altLang="en-US" dirty="0" smtClean="0"/>
              <a:t>參數 子目錄名稱</a:t>
            </a:r>
          </a:p>
          <a:p>
            <a:r>
              <a:rPr lang="en-US" altLang="zh-TW" dirty="0" smtClean="0"/>
              <a:t>p</a:t>
            </a:r>
            <a:r>
              <a:rPr lang="zh-TW" altLang="en-US" dirty="0" smtClean="0"/>
              <a:t>：若刪除此目錄之後，其上層目錄變成空目錄，則一併刪除</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grep</a:t>
            </a:r>
            <a:r>
              <a:rPr lang="zh-TW" altLang="en-US" sz="1200" b="0" i="0" dirty="0" smtClean="0">
                <a:effectLst/>
                <a:latin typeface="+mn-lt"/>
                <a:ea typeface="+mn-ea"/>
                <a:cs typeface="+mn-cs"/>
                <a:sym typeface="Calibri"/>
              </a:rPr>
              <a:t>：用關鍵字找尋檔案</a:t>
            </a:r>
          </a:p>
          <a:p>
            <a:r>
              <a:rPr lang="en-US" altLang="zh-TW" dirty="0" err="1" smtClean="0"/>
              <a:t>grep</a:t>
            </a:r>
            <a:r>
              <a:rPr lang="en-US" altLang="zh-TW" dirty="0" smtClean="0"/>
              <a:t> -</a:t>
            </a:r>
            <a:r>
              <a:rPr lang="zh-TW" altLang="en-US" dirty="0" smtClean="0"/>
              <a:t>參數 </a:t>
            </a:r>
            <a:r>
              <a:rPr lang="en-US" altLang="zh-TW" dirty="0" smtClean="0"/>
              <a:t>'</a:t>
            </a:r>
            <a:r>
              <a:rPr lang="zh-TW" altLang="en-US" dirty="0" smtClean="0"/>
              <a:t>字串</a:t>
            </a:r>
            <a:r>
              <a:rPr lang="en-US" altLang="zh-TW" dirty="0" smtClean="0"/>
              <a:t>' </a:t>
            </a:r>
            <a:r>
              <a:rPr lang="zh-TW" altLang="en-US" dirty="0" smtClean="0"/>
              <a:t>要尋找的來源檔案</a:t>
            </a:r>
          </a:p>
          <a:p>
            <a:r>
              <a:rPr lang="zh-TW" altLang="en-US" dirty="0" smtClean="0"/>
              <a:t>數字：列出找到字串的檔案名稱和字串前後幾行的內容</a:t>
            </a:r>
          </a:p>
          <a:p>
            <a:r>
              <a:rPr lang="en-US" altLang="zh-TW" dirty="0" smtClean="0"/>
              <a:t>A </a:t>
            </a:r>
            <a:r>
              <a:rPr lang="zh-TW" altLang="en-US" dirty="0" smtClean="0"/>
              <a:t>數字：列出找到字串的檔案名稱和字串後幾行的內容</a:t>
            </a:r>
          </a:p>
          <a:p>
            <a:r>
              <a:rPr lang="en-US" altLang="zh-TW" dirty="0" smtClean="0"/>
              <a:t>B </a:t>
            </a:r>
            <a:r>
              <a:rPr lang="zh-TW" altLang="en-US" dirty="0" smtClean="0"/>
              <a:t>數字：列出找到字串的檔案名稱和字串前幾行的內容</a:t>
            </a:r>
          </a:p>
          <a:p>
            <a:r>
              <a:rPr lang="en-US" altLang="zh-TW" dirty="0" smtClean="0"/>
              <a:t>c</a:t>
            </a:r>
            <a:r>
              <a:rPr lang="zh-TW" altLang="en-US" dirty="0" smtClean="0"/>
              <a:t>：顯示找到該字串的個數，不會顯示檔案內容</a:t>
            </a:r>
          </a:p>
          <a:p>
            <a:r>
              <a:rPr lang="en-US" altLang="zh-TW" dirty="0" smtClean="0"/>
              <a:t>h</a:t>
            </a:r>
            <a:r>
              <a:rPr lang="zh-TW" altLang="en-US" dirty="0" smtClean="0"/>
              <a:t>：不會顯示檔名，只會顯示內容</a:t>
            </a:r>
          </a:p>
          <a:p>
            <a:r>
              <a:rPr lang="en-US" altLang="zh-TW" dirty="0" err="1" smtClean="0"/>
              <a:t>i</a:t>
            </a:r>
            <a:r>
              <a:rPr lang="zh-TW" altLang="en-US" dirty="0" smtClean="0"/>
              <a:t>：忽略大小寫</a:t>
            </a:r>
          </a:p>
          <a:p>
            <a:r>
              <a:rPr lang="en-US" altLang="zh-TW" dirty="0" smtClean="0"/>
              <a:t>L</a:t>
            </a:r>
            <a:r>
              <a:rPr lang="zh-TW" altLang="en-US" dirty="0" smtClean="0"/>
              <a:t>：只顯示檔名一次</a:t>
            </a:r>
          </a:p>
          <a:p>
            <a:r>
              <a:rPr lang="en-US" altLang="zh-TW" dirty="0" smtClean="0"/>
              <a:t>m</a:t>
            </a:r>
            <a:r>
              <a:rPr lang="zh-TW" altLang="en-US" dirty="0" smtClean="0"/>
              <a:t>：只找尋字串完全相同者</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dd</a:t>
            </a:r>
            <a:r>
              <a:rPr lang="zh-TW" altLang="en-US" sz="1200" b="0" i="0" dirty="0" smtClean="0">
                <a:effectLst/>
                <a:latin typeface="+mn-lt"/>
                <a:ea typeface="+mn-ea"/>
                <a:cs typeface="+mn-cs"/>
                <a:sym typeface="Calibri"/>
              </a:rPr>
              <a:t>：字碼轉換程式 將軟碟上的資料寫成一個檔，或把一個檔寫入磁碟</a:t>
            </a:r>
          </a:p>
          <a:p>
            <a:r>
              <a:rPr lang="en-US" altLang="zh-TW" dirty="0" err="1" smtClean="0"/>
              <a:t>dd</a:t>
            </a:r>
            <a:r>
              <a:rPr lang="en-US" altLang="zh-TW" dirty="0" smtClean="0"/>
              <a:t> if=</a:t>
            </a:r>
            <a:r>
              <a:rPr lang="zh-TW" altLang="en-US" dirty="0" smtClean="0"/>
              <a:t>輸入檔或設備名稱 </a:t>
            </a:r>
            <a:r>
              <a:rPr lang="en-US" altLang="zh-TW" dirty="0" smtClean="0"/>
              <a:t>of=</a:t>
            </a:r>
            <a:r>
              <a:rPr lang="zh-TW" altLang="en-US" dirty="0" smtClean="0"/>
              <a:t>輸出檔或設備名稱</a:t>
            </a:r>
          </a:p>
          <a:p>
            <a:r>
              <a:rPr lang="en-US" altLang="zh-TW" dirty="0" smtClean="0"/>
              <a:t>skip=blocks → </a:t>
            </a:r>
            <a:r>
              <a:rPr lang="zh-TW" altLang="en-US" dirty="0" smtClean="0"/>
              <a:t>跳過讀入緩衝區的區塊數</a:t>
            </a:r>
          </a:p>
          <a:p>
            <a:r>
              <a:rPr lang="en-US" altLang="zh-TW" dirty="0" err="1" smtClean="0"/>
              <a:t>bs</a:t>
            </a:r>
            <a:r>
              <a:rPr lang="en-US" altLang="zh-TW" dirty="0" smtClean="0"/>
              <a:t>=bytes → </a:t>
            </a:r>
            <a:r>
              <a:rPr lang="zh-TW" altLang="en-US" dirty="0" smtClean="0"/>
              <a:t>設定讀／寫緩衝區的</a:t>
            </a:r>
            <a:r>
              <a:rPr lang="en-US" altLang="zh-TW" dirty="0" smtClean="0"/>
              <a:t>bytes</a:t>
            </a:r>
          </a:p>
          <a:p>
            <a:r>
              <a:rPr lang="en-US" altLang="zh-TW" dirty="0" err="1" smtClean="0"/>
              <a:t>cbs</a:t>
            </a:r>
            <a:r>
              <a:rPr lang="en-US" altLang="zh-TW" dirty="0" smtClean="0"/>
              <a:t>=bytes → </a:t>
            </a:r>
            <a:r>
              <a:rPr lang="zh-TW" altLang="en-US" dirty="0" smtClean="0"/>
              <a:t>一次轉換的</a:t>
            </a:r>
            <a:r>
              <a:rPr lang="en-US" altLang="zh-TW" dirty="0" smtClean="0"/>
              <a:t>bytes</a:t>
            </a:r>
          </a:p>
          <a:p>
            <a:r>
              <a:rPr lang="en-US" altLang="zh-TW" dirty="0" err="1" smtClean="0"/>
              <a:t>ibs</a:t>
            </a:r>
            <a:r>
              <a:rPr lang="en-US" altLang="zh-TW" dirty="0" smtClean="0"/>
              <a:t>=bytes → </a:t>
            </a:r>
            <a:r>
              <a:rPr lang="zh-TW" altLang="en-US" dirty="0" smtClean="0"/>
              <a:t>讀入緩衝區的</a:t>
            </a:r>
            <a:r>
              <a:rPr lang="en-US" altLang="zh-TW" dirty="0" smtClean="0"/>
              <a:t>bytes</a:t>
            </a:r>
          </a:p>
          <a:p>
            <a:r>
              <a:rPr lang="en-US" altLang="zh-TW" dirty="0" err="1" smtClean="0"/>
              <a:t>obs</a:t>
            </a:r>
            <a:r>
              <a:rPr lang="en-US" altLang="zh-TW" dirty="0" smtClean="0"/>
              <a:t>=bytes → </a:t>
            </a:r>
            <a:r>
              <a:rPr lang="zh-TW" altLang="en-US" dirty="0" smtClean="0"/>
              <a:t>寫入緩衝區的</a:t>
            </a:r>
            <a:r>
              <a:rPr lang="en-US" altLang="zh-TW" dirty="0" smtClean="0"/>
              <a:t>bytes</a:t>
            </a:r>
          </a:p>
          <a:p>
            <a:r>
              <a:rPr lang="en-US" altLang="zh-TW" dirty="0" smtClean="0"/>
              <a:t>count=blocks → </a:t>
            </a:r>
            <a:r>
              <a:rPr lang="zh-TW" altLang="en-US" dirty="0" smtClean="0"/>
              <a:t>只寫入</a:t>
            </a:r>
            <a:r>
              <a:rPr lang="en-US" altLang="zh-TW" dirty="0" smtClean="0"/>
              <a:t>block</a:t>
            </a:r>
            <a:r>
              <a:rPr lang="zh-TW" altLang="en-US" dirty="0" smtClean="0"/>
              <a:t>數</a:t>
            </a:r>
          </a:p>
          <a:p>
            <a:r>
              <a:rPr lang="en-US" altLang="zh-TW" dirty="0" err="1" smtClean="0"/>
              <a:t>conu</a:t>
            </a:r>
            <a:r>
              <a:rPr lang="en-US" altLang="zh-TW" dirty="0" smtClean="0"/>
              <a:t>=</a:t>
            </a:r>
          </a:p>
          <a:p>
            <a:r>
              <a:rPr lang="en-US" altLang="zh-TW" dirty="0" err="1" smtClean="0"/>
              <a:t>ascii</a:t>
            </a:r>
            <a:r>
              <a:rPr lang="en-US" altLang="zh-TW" dirty="0" smtClean="0"/>
              <a:t> → </a:t>
            </a:r>
            <a:r>
              <a:rPr lang="zh-TW" altLang="en-US" dirty="0" smtClean="0"/>
              <a:t>將</a:t>
            </a:r>
            <a:r>
              <a:rPr lang="en-US" altLang="zh-TW" dirty="0" smtClean="0"/>
              <a:t>EBCDIC</a:t>
            </a:r>
            <a:r>
              <a:rPr lang="zh-TW" altLang="en-US" dirty="0" smtClean="0"/>
              <a:t>碼轉成</a:t>
            </a:r>
            <a:r>
              <a:rPr lang="en-US" altLang="zh-TW" dirty="0" smtClean="0"/>
              <a:t>ASCII</a:t>
            </a:r>
          </a:p>
          <a:p>
            <a:r>
              <a:rPr lang="en-US" altLang="zh-TW" dirty="0" err="1" smtClean="0"/>
              <a:t>ebcdic</a:t>
            </a:r>
            <a:r>
              <a:rPr lang="en-US" altLang="zh-TW" dirty="0" smtClean="0"/>
              <a:t> → </a:t>
            </a:r>
            <a:r>
              <a:rPr lang="zh-TW" altLang="en-US" dirty="0" smtClean="0"/>
              <a:t>將</a:t>
            </a:r>
            <a:r>
              <a:rPr lang="en-US" altLang="zh-TW" dirty="0" smtClean="0"/>
              <a:t>ASCII</a:t>
            </a:r>
            <a:r>
              <a:rPr lang="zh-TW" altLang="en-US" dirty="0" smtClean="0"/>
              <a:t>碼轉成</a:t>
            </a:r>
            <a:r>
              <a:rPr lang="en-US" altLang="zh-TW" dirty="0" smtClean="0"/>
              <a:t>EBCDIC</a:t>
            </a:r>
          </a:p>
          <a:p>
            <a:r>
              <a:rPr lang="en-US" altLang="zh-TW" dirty="0" err="1" smtClean="0"/>
              <a:t>ibm</a:t>
            </a:r>
            <a:r>
              <a:rPr lang="en-US" altLang="zh-TW" dirty="0" smtClean="0"/>
              <a:t> → </a:t>
            </a:r>
            <a:r>
              <a:rPr lang="zh-TW" altLang="en-US" dirty="0" smtClean="0"/>
              <a:t>將</a:t>
            </a:r>
            <a:r>
              <a:rPr lang="en-US" altLang="zh-TW" dirty="0" smtClean="0"/>
              <a:t>ASCII</a:t>
            </a:r>
            <a:r>
              <a:rPr lang="zh-TW" altLang="en-US" dirty="0" smtClean="0"/>
              <a:t>碼轉成</a:t>
            </a:r>
            <a:r>
              <a:rPr lang="en-US" altLang="zh-TW" dirty="0" smtClean="0"/>
              <a:t>IBM</a:t>
            </a:r>
          </a:p>
          <a:p>
            <a:r>
              <a:rPr lang="en-US" altLang="zh-TW" dirty="0" smtClean="0"/>
              <a:t>block → </a:t>
            </a:r>
            <a:r>
              <a:rPr lang="zh-TW" altLang="en-US" dirty="0" smtClean="0"/>
              <a:t>將變動位元轉成固定字元</a:t>
            </a:r>
          </a:p>
          <a:p>
            <a:r>
              <a:rPr lang="en-US" altLang="zh-TW" dirty="0" err="1" smtClean="0"/>
              <a:t>ublock</a:t>
            </a:r>
            <a:r>
              <a:rPr lang="en-US" altLang="zh-TW" dirty="0" smtClean="0"/>
              <a:t> → </a:t>
            </a:r>
            <a:r>
              <a:rPr lang="zh-TW" altLang="en-US" dirty="0" smtClean="0"/>
              <a:t>將固定位元轉成變動字元</a:t>
            </a:r>
          </a:p>
          <a:p>
            <a:r>
              <a:rPr lang="en-US" altLang="zh-TW" dirty="0" err="1" smtClean="0"/>
              <a:t>lcase</a:t>
            </a:r>
            <a:r>
              <a:rPr lang="en-US" altLang="zh-TW" dirty="0" smtClean="0"/>
              <a:t> → </a:t>
            </a:r>
            <a:r>
              <a:rPr lang="zh-TW" altLang="en-US" dirty="0" smtClean="0"/>
              <a:t>將大寫變小寫</a:t>
            </a:r>
          </a:p>
          <a:p>
            <a:r>
              <a:rPr lang="en-US" altLang="zh-TW" dirty="0" err="1" smtClean="0"/>
              <a:t>ucase</a:t>
            </a:r>
            <a:r>
              <a:rPr lang="en-US" altLang="zh-TW" dirty="0" smtClean="0"/>
              <a:t> → </a:t>
            </a:r>
            <a:r>
              <a:rPr lang="zh-TW" altLang="en-US" dirty="0" smtClean="0"/>
              <a:t>將小寫變大寫</a:t>
            </a:r>
          </a:p>
          <a:p>
            <a:r>
              <a:rPr lang="en-US" altLang="zh-TW" dirty="0" smtClean="0"/>
              <a:t>swab → </a:t>
            </a:r>
            <a:r>
              <a:rPr lang="zh-TW" altLang="en-US" dirty="0" smtClean="0"/>
              <a:t>將每一組</a:t>
            </a:r>
            <a:r>
              <a:rPr lang="en-US" altLang="zh-TW" dirty="0" smtClean="0"/>
              <a:t>bytes</a:t>
            </a:r>
            <a:r>
              <a:rPr lang="zh-TW" altLang="en-US" dirty="0" smtClean="0"/>
              <a:t>的資料做交換</a:t>
            </a:r>
          </a:p>
          <a:p>
            <a:r>
              <a:rPr lang="en-US" altLang="zh-TW" dirty="0" err="1" smtClean="0"/>
              <a:t>noerror</a:t>
            </a:r>
            <a:r>
              <a:rPr lang="en-US" altLang="zh-TW" dirty="0" smtClean="0"/>
              <a:t> → </a:t>
            </a:r>
            <a:r>
              <a:rPr lang="zh-TW" altLang="en-US" dirty="0" smtClean="0"/>
              <a:t>忽略錯誤</a:t>
            </a:r>
          </a:p>
          <a:p>
            <a:r>
              <a:rPr lang="en-US" altLang="zh-TW" dirty="0" err="1" smtClean="0"/>
              <a:t>notrunc</a:t>
            </a:r>
            <a:r>
              <a:rPr lang="en-US" altLang="zh-TW" dirty="0" smtClean="0"/>
              <a:t> → </a:t>
            </a:r>
            <a:r>
              <a:rPr lang="zh-TW" altLang="en-US" dirty="0" smtClean="0"/>
              <a:t>不要打斷 </a:t>
            </a:r>
            <a:r>
              <a:rPr lang="en-US" altLang="zh-TW" dirty="0" err="1" smtClean="0"/>
              <a:t>truntate</a:t>
            </a:r>
            <a:r>
              <a:rPr lang="en-US" altLang="zh-TW" dirty="0" smtClean="0"/>
              <a:t> </a:t>
            </a:r>
            <a:r>
              <a:rPr lang="zh-TW" altLang="en-US" dirty="0" smtClean="0"/>
              <a:t>的輸出檔</a:t>
            </a:r>
          </a:p>
          <a:p>
            <a:r>
              <a:rPr lang="en-US" altLang="zh-TW" dirty="0" smtClean="0"/>
              <a:t>sync → </a:t>
            </a:r>
            <a:r>
              <a:rPr lang="zh-TW" altLang="en-US" dirty="0" smtClean="0"/>
              <a:t>對</a:t>
            </a:r>
            <a:r>
              <a:rPr lang="en-US" altLang="zh-TW" dirty="0" err="1" smtClean="0"/>
              <a:t>ibs</a:t>
            </a:r>
            <a:r>
              <a:rPr lang="zh-TW" altLang="en-US" dirty="0" smtClean="0"/>
              <a:t>所指定的區塊大小填入空白</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df</a:t>
            </a:r>
            <a:r>
              <a:rPr lang="zh-TW" altLang="en-US" sz="1200" b="0" i="0" dirty="0" smtClean="0">
                <a:effectLst/>
                <a:latin typeface="+mn-lt"/>
                <a:ea typeface="+mn-ea"/>
                <a:cs typeface="+mn-cs"/>
                <a:sym typeface="Calibri"/>
              </a:rPr>
              <a:t>：查詢硬碟使用量</a:t>
            </a:r>
          </a:p>
          <a:p>
            <a:r>
              <a:rPr lang="en-US" altLang="zh-TW" sz="1200" b="0" i="0" dirty="0" smtClean="0">
                <a:effectLst/>
                <a:latin typeface="+mn-lt"/>
                <a:ea typeface="+mn-ea"/>
                <a:cs typeface="+mn-cs"/>
                <a:sym typeface="Calibri"/>
              </a:rPr>
              <a:t>a</a:t>
            </a:r>
            <a:r>
              <a:rPr lang="zh-TW" altLang="en-US" sz="1200" b="0" i="0" dirty="0" smtClean="0">
                <a:effectLst/>
                <a:latin typeface="+mn-lt"/>
                <a:ea typeface="+mn-ea"/>
                <a:cs typeface="+mn-cs"/>
                <a:sym typeface="Calibri"/>
              </a:rPr>
              <a:t>：顯示全部的檔案系統和各分割區的磁碟使用情形</a:t>
            </a:r>
          </a:p>
          <a:p>
            <a:r>
              <a:rPr lang="en-US" altLang="zh-TW" sz="1200" b="0" i="0" dirty="0" err="1" smtClean="0">
                <a:effectLst/>
                <a:latin typeface="+mn-lt"/>
                <a:ea typeface="+mn-ea"/>
                <a:cs typeface="+mn-cs"/>
                <a:sym typeface="Calibri"/>
              </a:rPr>
              <a:t>i</a:t>
            </a:r>
            <a:r>
              <a:rPr lang="zh-TW" altLang="en-US" sz="1200" b="0" i="0" dirty="0" smtClean="0">
                <a:effectLst/>
                <a:latin typeface="+mn-lt"/>
                <a:ea typeface="+mn-ea"/>
                <a:cs typeface="+mn-cs"/>
                <a:sym typeface="Calibri"/>
              </a:rPr>
              <a:t>：顯示</a:t>
            </a:r>
            <a:r>
              <a:rPr lang="en-US" altLang="zh-TW" sz="1200" b="0" i="0" dirty="0" err="1" smtClean="0">
                <a:effectLst/>
                <a:latin typeface="+mn-lt"/>
                <a:ea typeface="+mn-ea"/>
                <a:cs typeface="+mn-cs"/>
                <a:sym typeface="Calibri"/>
              </a:rPr>
              <a:t>i</a:t>
            </a:r>
            <a:r>
              <a:rPr lang="en-US" altLang="zh-TW" sz="1200" b="0" i="0" dirty="0" smtClean="0">
                <a:effectLst/>
                <a:latin typeface="+mn-lt"/>
                <a:ea typeface="+mn-ea"/>
                <a:cs typeface="+mn-cs"/>
                <a:sym typeface="Calibri"/>
              </a:rPr>
              <a:t> -nodes</a:t>
            </a:r>
            <a:r>
              <a:rPr lang="zh-TW" altLang="en-US" sz="1200" b="0" i="0" dirty="0" smtClean="0">
                <a:effectLst/>
                <a:latin typeface="+mn-lt"/>
                <a:ea typeface="+mn-ea"/>
                <a:cs typeface="+mn-cs"/>
                <a:sym typeface="Calibri"/>
              </a:rPr>
              <a:t>的使用量</a:t>
            </a:r>
          </a:p>
          <a:p>
            <a:r>
              <a:rPr lang="en-US" altLang="zh-TW" sz="1200" b="0" i="0" dirty="0" smtClean="0">
                <a:effectLst/>
                <a:latin typeface="+mn-lt"/>
                <a:ea typeface="+mn-ea"/>
                <a:cs typeface="+mn-cs"/>
                <a:sym typeface="Calibri"/>
              </a:rPr>
              <a:t>k</a:t>
            </a:r>
            <a:r>
              <a:rPr lang="zh-TW" altLang="en-US" sz="1200" b="0" i="0" dirty="0" smtClean="0">
                <a:effectLst/>
                <a:latin typeface="+mn-lt"/>
                <a:ea typeface="+mn-ea"/>
                <a:cs typeface="+mn-cs"/>
                <a:sym typeface="Calibri"/>
              </a:rPr>
              <a:t>：大小用</a:t>
            </a:r>
            <a:r>
              <a:rPr lang="en-US" altLang="zh-TW" sz="1200" b="0" i="0" dirty="0" smtClean="0">
                <a:effectLst/>
                <a:latin typeface="+mn-lt"/>
                <a:ea typeface="+mn-ea"/>
                <a:cs typeface="+mn-cs"/>
                <a:sym typeface="Calibri"/>
              </a:rPr>
              <a:t>k</a:t>
            </a:r>
            <a:r>
              <a:rPr lang="zh-TW" altLang="en-US" sz="1200" b="0" i="0" dirty="0" smtClean="0">
                <a:effectLst/>
                <a:latin typeface="+mn-lt"/>
                <a:ea typeface="+mn-ea"/>
                <a:cs typeface="+mn-cs"/>
                <a:sym typeface="Calibri"/>
              </a:rPr>
              <a:t>來表示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預設值</a:t>
            </a:r>
            <a:r>
              <a:rPr lang="en-US" altLang="zh-TW" sz="1200" b="0" i="0" dirty="0" smtClean="0">
                <a:effectLst/>
                <a:latin typeface="+mn-lt"/>
                <a:ea typeface="+mn-ea"/>
                <a:cs typeface="+mn-cs"/>
                <a:sym typeface="Calibri"/>
              </a:rPr>
              <a:t>)</a:t>
            </a:r>
          </a:p>
          <a:p>
            <a:r>
              <a:rPr lang="en-US" altLang="zh-TW" sz="1200" b="0" i="0" dirty="0" smtClean="0">
                <a:effectLst/>
                <a:latin typeface="+mn-lt"/>
                <a:ea typeface="+mn-ea"/>
                <a:cs typeface="+mn-cs"/>
                <a:sym typeface="Calibri"/>
              </a:rPr>
              <a:t>t</a:t>
            </a:r>
            <a:r>
              <a:rPr lang="zh-TW" altLang="en-US" sz="1200" b="0" i="0" dirty="0" smtClean="0">
                <a:effectLst/>
                <a:latin typeface="+mn-lt"/>
                <a:ea typeface="+mn-ea"/>
                <a:cs typeface="+mn-cs"/>
                <a:sym typeface="Calibri"/>
              </a:rPr>
              <a:t>：顯示某一個檔案系統的所有分割區磁碟使用量</a:t>
            </a:r>
          </a:p>
          <a:p>
            <a:r>
              <a:rPr lang="en-US" altLang="zh-TW" sz="1200" b="0" i="0" dirty="0" smtClean="0">
                <a:effectLst/>
                <a:latin typeface="+mn-lt"/>
                <a:ea typeface="+mn-ea"/>
                <a:cs typeface="+mn-cs"/>
                <a:sym typeface="Calibri"/>
              </a:rPr>
              <a:t>x</a:t>
            </a:r>
            <a:r>
              <a:rPr lang="zh-TW" altLang="en-US" sz="1200" b="0" i="0" dirty="0" smtClean="0">
                <a:effectLst/>
                <a:latin typeface="+mn-lt"/>
                <a:ea typeface="+mn-ea"/>
                <a:cs typeface="+mn-cs"/>
                <a:sym typeface="Calibri"/>
              </a:rPr>
              <a:t>：顯示不是某一個檔案系統的所有分割區磁碟使用量</a:t>
            </a:r>
          </a:p>
          <a:p>
            <a:r>
              <a:rPr lang="en-US" altLang="zh-TW" sz="1200" b="0" i="0" dirty="0" smtClean="0">
                <a:effectLst/>
                <a:latin typeface="+mn-lt"/>
                <a:ea typeface="+mn-ea"/>
                <a:cs typeface="+mn-cs"/>
                <a:sym typeface="Calibri"/>
              </a:rPr>
              <a:t>T</a:t>
            </a:r>
            <a:r>
              <a:rPr lang="zh-TW" altLang="en-US" sz="1200" b="0" i="0" dirty="0" smtClean="0">
                <a:effectLst/>
                <a:latin typeface="+mn-lt"/>
                <a:ea typeface="+mn-ea"/>
                <a:cs typeface="+mn-cs"/>
                <a:sym typeface="Calibri"/>
              </a:rPr>
              <a:t>：顯示每個分割區所屬的檔案系統名稱</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du</a:t>
            </a:r>
            <a:r>
              <a:rPr lang="zh-TW" altLang="en-US" sz="1200" b="0" i="0" dirty="0" smtClean="0">
                <a:effectLst/>
                <a:latin typeface="+mn-lt"/>
                <a:ea typeface="+mn-ea"/>
                <a:cs typeface="+mn-cs"/>
                <a:sym typeface="Calibri"/>
              </a:rPr>
              <a:t>：查詢檔案或目錄的磁碟使用空間</a:t>
            </a:r>
          </a:p>
          <a:p>
            <a:r>
              <a:rPr lang="en-US" altLang="zh-TW" sz="1200" b="0" i="0" dirty="0" smtClean="0">
                <a:effectLst/>
                <a:latin typeface="+mn-lt"/>
                <a:ea typeface="+mn-ea"/>
                <a:cs typeface="+mn-cs"/>
                <a:sym typeface="Calibri"/>
              </a:rPr>
              <a:t>a</a:t>
            </a:r>
            <a:r>
              <a:rPr lang="zh-TW" altLang="en-US" sz="1200" b="0" i="0" dirty="0" smtClean="0">
                <a:effectLst/>
                <a:latin typeface="+mn-lt"/>
                <a:ea typeface="+mn-ea"/>
                <a:cs typeface="+mn-cs"/>
                <a:sym typeface="Calibri"/>
              </a:rPr>
              <a:t>：顯示全部目錄和其次目錄下的每個檔案所佔的磁碟空間</a:t>
            </a:r>
          </a:p>
          <a:p>
            <a:r>
              <a:rPr lang="en-US" altLang="zh-TW" sz="1200" b="0" i="0" dirty="0" smtClean="0">
                <a:effectLst/>
                <a:latin typeface="+mn-lt"/>
                <a:ea typeface="+mn-ea"/>
                <a:cs typeface="+mn-cs"/>
                <a:sym typeface="Calibri"/>
              </a:rPr>
              <a:t>b</a:t>
            </a:r>
            <a:r>
              <a:rPr lang="zh-TW" altLang="en-US" sz="1200" b="0" i="0" dirty="0" smtClean="0">
                <a:effectLst/>
                <a:latin typeface="+mn-lt"/>
                <a:ea typeface="+mn-ea"/>
                <a:cs typeface="+mn-cs"/>
                <a:sym typeface="Calibri"/>
              </a:rPr>
              <a:t>：大小用</a:t>
            </a:r>
            <a:r>
              <a:rPr lang="en-US" altLang="zh-TW" sz="1200" b="0" i="0" dirty="0" smtClean="0">
                <a:effectLst/>
                <a:latin typeface="+mn-lt"/>
                <a:ea typeface="+mn-ea"/>
                <a:cs typeface="+mn-cs"/>
                <a:sym typeface="Calibri"/>
              </a:rPr>
              <a:t>bytes</a:t>
            </a:r>
            <a:r>
              <a:rPr lang="zh-TW" altLang="en-US" sz="1200" b="0" i="0" dirty="0" smtClean="0">
                <a:effectLst/>
                <a:latin typeface="+mn-lt"/>
                <a:ea typeface="+mn-ea"/>
                <a:cs typeface="+mn-cs"/>
                <a:sym typeface="Calibri"/>
              </a:rPr>
              <a:t>來表示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預設值為</a:t>
            </a:r>
            <a:r>
              <a:rPr lang="en-US" altLang="zh-TW" sz="1200" b="0" i="0" dirty="0" smtClean="0">
                <a:effectLst/>
                <a:latin typeface="+mn-lt"/>
                <a:ea typeface="+mn-ea"/>
                <a:cs typeface="+mn-cs"/>
                <a:sym typeface="Calibri"/>
              </a:rPr>
              <a:t>k bytes)</a:t>
            </a:r>
          </a:p>
          <a:p>
            <a:r>
              <a:rPr lang="en-US" altLang="zh-TW" sz="1200" b="0" i="0" dirty="0" smtClean="0">
                <a:effectLst/>
                <a:latin typeface="+mn-lt"/>
                <a:ea typeface="+mn-ea"/>
                <a:cs typeface="+mn-cs"/>
                <a:sym typeface="Calibri"/>
              </a:rPr>
              <a:t>c</a:t>
            </a:r>
            <a:r>
              <a:rPr lang="zh-TW" altLang="en-US" sz="1200" b="0" i="0" dirty="0" smtClean="0">
                <a:effectLst/>
                <a:latin typeface="+mn-lt"/>
                <a:ea typeface="+mn-ea"/>
                <a:cs typeface="+mn-cs"/>
                <a:sym typeface="Calibri"/>
              </a:rPr>
              <a:t>：最後再加上總計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預設值</a:t>
            </a:r>
            <a:r>
              <a:rPr lang="en-US" altLang="zh-TW" sz="1200" b="0" i="0" dirty="0" smtClean="0">
                <a:effectLst/>
                <a:latin typeface="+mn-lt"/>
                <a:ea typeface="+mn-ea"/>
                <a:cs typeface="+mn-cs"/>
                <a:sym typeface="Calibri"/>
              </a:rPr>
              <a:t>)</a:t>
            </a:r>
          </a:p>
          <a:p>
            <a:r>
              <a:rPr lang="en-US" altLang="zh-TW" sz="1200" b="0" i="0" dirty="0" smtClean="0">
                <a:effectLst/>
                <a:latin typeface="+mn-lt"/>
                <a:ea typeface="+mn-ea"/>
                <a:cs typeface="+mn-cs"/>
                <a:sym typeface="Calibri"/>
              </a:rPr>
              <a:t>l</a:t>
            </a:r>
            <a:r>
              <a:rPr lang="zh-TW" altLang="en-US" sz="1200" b="0" i="0" dirty="0" smtClean="0">
                <a:effectLst/>
                <a:latin typeface="+mn-lt"/>
                <a:ea typeface="+mn-ea"/>
                <a:cs typeface="+mn-cs"/>
                <a:sym typeface="Calibri"/>
              </a:rPr>
              <a:t>：計算所有檔案大小</a:t>
            </a:r>
          </a:p>
          <a:p>
            <a:r>
              <a:rPr lang="en-US" altLang="zh-TW" sz="1200" b="0" i="0" dirty="0" smtClean="0">
                <a:effectLst/>
                <a:latin typeface="+mn-lt"/>
                <a:ea typeface="+mn-ea"/>
                <a:cs typeface="+mn-cs"/>
                <a:sym typeface="Calibri"/>
              </a:rPr>
              <a:t>s</a:t>
            </a:r>
            <a:r>
              <a:rPr lang="zh-TW" altLang="en-US" sz="1200" b="0" i="0" dirty="0" smtClean="0">
                <a:effectLst/>
                <a:latin typeface="+mn-lt"/>
                <a:ea typeface="+mn-ea"/>
                <a:cs typeface="+mn-cs"/>
                <a:sym typeface="Calibri"/>
              </a:rPr>
              <a:t>：只顯示各檔案大小的總合</a:t>
            </a:r>
          </a:p>
          <a:p>
            <a:r>
              <a:rPr lang="en-US" altLang="zh-TW" sz="1200" b="0" i="0" dirty="0" smtClean="0">
                <a:effectLst/>
                <a:latin typeface="+mn-lt"/>
                <a:ea typeface="+mn-ea"/>
                <a:cs typeface="+mn-cs"/>
                <a:sym typeface="Calibri"/>
              </a:rPr>
              <a:t>x</a:t>
            </a:r>
            <a:r>
              <a:rPr lang="zh-TW" altLang="en-US" sz="1200" b="0" i="0" dirty="0" smtClean="0">
                <a:effectLst/>
                <a:latin typeface="+mn-lt"/>
                <a:ea typeface="+mn-ea"/>
                <a:cs typeface="+mn-cs"/>
                <a:sym typeface="Calibri"/>
              </a:rPr>
              <a:t>：只計算同屬同一個檔案系統的檔案</a:t>
            </a:r>
          </a:p>
          <a:p>
            <a:r>
              <a:rPr lang="en-US" altLang="zh-TW" sz="1200" b="0" i="0" dirty="0" smtClean="0">
                <a:effectLst/>
                <a:latin typeface="+mn-lt"/>
                <a:ea typeface="+mn-ea"/>
                <a:cs typeface="+mn-cs"/>
                <a:sym typeface="Calibri"/>
              </a:rPr>
              <a:t>L</a:t>
            </a:r>
            <a:r>
              <a:rPr lang="zh-TW" altLang="en-US" sz="1200" b="0" i="0" dirty="0" smtClean="0">
                <a:effectLst/>
                <a:latin typeface="+mn-lt"/>
                <a:ea typeface="+mn-ea"/>
                <a:cs typeface="+mn-cs"/>
                <a:sym typeface="Calibri"/>
              </a:rPr>
              <a:t>：計算所有的檔案大小</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find</a:t>
            </a:r>
            <a:r>
              <a:rPr lang="zh-TW" altLang="en-US" sz="1200" b="0" i="0" dirty="0" smtClean="0">
                <a:effectLst/>
                <a:latin typeface="+mn-lt"/>
                <a:ea typeface="+mn-ea"/>
                <a:cs typeface="+mn-cs"/>
                <a:sym typeface="Calibri"/>
              </a:rPr>
              <a:t>：找尋檔案、目錄</a:t>
            </a:r>
          </a:p>
          <a:p>
            <a:r>
              <a:rPr lang="en-US" altLang="zh-TW" dirty="0" smtClean="0"/>
              <a:t>find 【</a:t>
            </a:r>
            <a:r>
              <a:rPr lang="zh-TW" altLang="en-US" dirty="0" smtClean="0"/>
              <a:t>起始目錄</a:t>
            </a:r>
            <a:r>
              <a:rPr lang="en-US" altLang="zh-TW" dirty="0" smtClean="0"/>
              <a:t>】 -name 【</a:t>
            </a:r>
            <a:r>
              <a:rPr lang="zh-TW" altLang="en-US" dirty="0" smtClean="0"/>
              <a:t>欲找的檔名</a:t>
            </a:r>
            <a:r>
              <a:rPr lang="en-US" altLang="zh-TW" dirty="0" smtClean="0"/>
              <a:t>】 -print</a:t>
            </a:r>
          </a:p>
          <a:p>
            <a:r>
              <a:rPr lang="zh-TW" altLang="en-US" dirty="0" smtClean="0"/>
              <a:t>從起始目錄開始尋找檔案；使用萬用字元*時須在檔名兩端加</a:t>
            </a:r>
            <a:r>
              <a:rPr lang="en-US" altLang="zh-TW" dirty="0" smtClean="0"/>
              <a:t>"</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fsck</a:t>
            </a:r>
            <a:r>
              <a:rPr lang="zh-TW" altLang="en-US" sz="1200" b="0" i="0" dirty="0" smtClean="0">
                <a:effectLst/>
                <a:latin typeface="+mn-lt"/>
                <a:ea typeface="+mn-ea"/>
                <a:cs typeface="+mn-cs"/>
                <a:sym typeface="Calibri"/>
              </a:rPr>
              <a:t>：檢查、修復</a:t>
            </a:r>
            <a:r>
              <a:rPr lang="en-US" altLang="zh-TW" sz="1200" b="0" i="0" dirty="0" err="1" smtClean="0">
                <a:effectLst/>
                <a:latin typeface="+mn-lt"/>
                <a:ea typeface="+mn-ea"/>
                <a:cs typeface="+mn-cs"/>
                <a:sym typeface="Calibri"/>
              </a:rPr>
              <a:t>linux</a:t>
            </a:r>
            <a:r>
              <a:rPr lang="zh-TW" altLang="en-US" sz="1200" b="0" i="0" dirty="0" smtClean="0">
                <a:effectLst/>
                <a:latin typeface="+mn-lt"/>
                <a:ea typeface="+mn-ea"/>
                <a:cs typeface="+mn-cs"/>
                <a:sym typeface="Calibri"/>
              </a:rPr>
              <a:t>檔案系統</a:t>
            </a:r>
          </a:p>
          <a:p>
            <a:r>
              <a:rPr lang="en-US" altLang="zh-TW" dirty="0" err="1" smtClean="0"/>
              <a:t>fsck</a:t>
            </a:r>
            <a:r>
              <a:rPr lang="en-US" altLang="zh-TW" dirty="0" smtClean="0"/>
              <a:t> -</a:t>
            </a:r>
            <a:r>
              <a:rPr lang="zh-TW" altLang="en-US" dirty="0" smtClean="0"/>
              <a:t>參數 分割區名稱</a:t>
            </a:r>
          </a:p>
          <a:p>
            <a:r>
              <a:rPr lang="en-US" altLang="zh-TW" dirty="0" smtClean="0"/>
              <a:t>a</a:t>
            </a:r>
            <a:r>
              <a:rPr lang="zh-TW" altLang="en-US" dirty="0" smtClean="0"/>
              <a:t>：自動修復</a:t>
            </a:r>
          </a:p>
          <a:p>
            <a:r>
              <a:rPr lang="en-US" altLang="zh-TW" dirty="0" smtClean="0"/>
              <a:t>r</a:t>
            </a:r>
            <a:r>
              <a:rPr lang="zh-TW" altLang="en-US" dirty="0" smtClean="0"/>
              <a:t>：執行時會詢問</a:t>
            </a:r>
          </a:p>
          <a:p>
            <a:r>
              <a:rPr lang="en-US" altLang="zh-TW" dirty="0" smtClean="0"/>
              <a:t>V</a:t>
            </a:r>
            <a:r>
              <a:rPr lang="zh-TW" altLang="en-US" dirty="0" smtClean="0"/>
              <a:t>：顯示處理時的每一個步驟</a:t>
            </a:r>
          </a:p>
          <a:p>
            <a:r>
              <a:rPr lang="en-US" altLang="zh-TW" dirty="0" smtClean="0"/>
              <a:t>t</a:t>
            </a:r>
            <a:r>
              <a:rPr lang="zh-TW" altLang="en-US" dirty="0" smtClean="0"/>
              <a:t>：指定一個檔案系統</a:t>
            </a:r>
          </a:p>
          <a:p>
            <a:r>
              <a:rPr lang="en-US" altLang="zh-TW" dirty="0" smtClean="0"/>
              <a:t>n</a:t>
            </a:r>
            <a:r>
              <a:rPr lang="zh-TW" altLang="en-US" dirty="0" smtClean="0"/>
              <a:t>：不要真正執行，只看執行時會做那些動做</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mount</a:t>
            </a:r>
            <a:r>
              <a:rPr lang="zh-TW" altLang="en-US" sz="1200" b="0" i="0" dirty="0" smtClean="0">
                <a:effectLst/>
                <a:latin typeface="+mn-lt"/>
                <a:ea typeface="+mn-ea"/>
                <a:cs typeface="+mn-cs"/>
                <a:sym typeface="Calibri"/>
              </a:rPr>
              <a:t>：掛上檔案系統</a:t>
            </a:r>
          </a:p>
          <a:p>
            <a:r>
              <a:rPr lang="en-US" altLang="zh-TW" dirty="0" smtClean="0"/>
              <a:t>mount -</a:t>
            </a:r>
            <a:r>
              <a:rPr lang="zh-TW" altLang="en-US" dirty="0" smtClean="0"/>
              <a:t>參數 設備名稱 存放目錄</a:t>
            </a:r>
          </a:p>
          <a:p>
            <a:r>
              <a:rPr lang="en-US" altLang="zh-TW" dirty="0" smtClean="0"/>
              <a:t>mount </a:t>
            </a:r>
            <a:r>
              <a:rPr lang="en-US" altLang="zh-TW" dirty="0" err="1" smtClean="0"/>
              <a:t>ip</a:t>
            </a:r>
            <a:r>
              <a:rPr lang="zh-TW" altLang="en-US" dirty="0" smtClean="0"/>
              <a:t>位址</a:t>
            </a:r>
            <a:r>
              <a:rPr lang="en-US" altLang="zh-TW" dirty="0" smtClean="0"/>
              <a:t>:/</a:t>
            </a:r>
            <a:r>
              <a:rPr lang="zh-TW" altLang="en-US" dirty="0" smtClean="0"/>
              <a:t>所提供的目錄 存放目錄</a:t>
            </a:r>
          </a:p>
          <a:p>
            <a:r>
              <a:rPr lang="zh-TW" altLang="en-US" dirty="0" smtClean="0"/>
              <a:t>設備名稱：如</a:t>
            </a:r>
            <a:r>
              <a:rPr lang="en-US" altLang="zh-TW" dirty="0" smtClean="0"/>
              <a:t>/dev/hda2</a:t>
            </a:r>
            <a:r>
              <a:rPr lang="zh-TW" altLang="en-US" dirty="0" smtClean="0"/>
              <a:t>、</a:t>
            </a:r>
            <a:r>
              <a:rPr lang="en-US" altLang="zh-TW" dirty="0" smtClean="0"/>
              <a:t>/dev/fd0</a:t>
            </a:r>
          </a:p>
          <a:p>
            <a:r>
              <a:rPr lang="zh-TW" altLang="en-US" dirty="0" smtClean="0"/>
              <a:t>存放目錄：必須是已存在的目錄</a:t>
            </a:r>
          </a:p>
          <a:p>
            <a:r>
              <a:rPr lang="zh-TW" altLang="en-US" dirty="0" smtClean="0"/>
              <a:t>不加參數：顯示目前已經掛上來的檔案系統、目錄</a:t>
            </a:r>
          </a:p>
          <a:p>
            <a:r>
              <a:rPr lang="en-US" altLang="zh-TW" dirty="0" smtClean="0"/>
              <a:t>a</a:t>
            </a:r>
            <a:r>
              <a:rPr lang="zh-TW" altLang="en-US" dirty="0" smtClean="0"/>
              <a:t>：掛上</a:t>
            </a:r>
            <a:r>
              <a:rPr lang="en-US" altLang="zh-TW" dirty="0" smtClean="0"/>
              <a:t>/</a:t>
            </a:r>
            <a:r>
              <a:rPr lang="en-US" altLang="zh-TW" dirty="0" err="1" smtClean="0"/>
              <a:t>etc</a:t>
            </a:r>
            <a:r>
              <a:rPr lang="en-US" altLang="zh-TW" dirty="0" smtClean="0"/>
              <a:t>/</a:t>
            </a:r>
            <a:r>
              <a:rPr lang="en-US" altLang="zh-TW" dirty="0" err="1" smtClean="0"/>
              <a:t>fstab</a:t>
            </a:r>
            <a:r>
              <a:rPr lang="zh-TW" altLang="en-US" dirty="0" smtClean="0"/>
              <a:t>下所述全部的檔案系統</a:t>
            </a:r>
          </a:p>
          <a:p>
            <a:r>
              <a:rPr lang="en-US" altLang="zh-TW" dirty="0" smtClean="0"/>
              <a:t>t</a:t>
            </a:r>
            <a:r>
              <a:rPr lang="zh-TW" altLang="en-US" dirty="0" smtClean="0"/>
              <a:t>：指定所掛上來的檔案系統的名稱 </a:t>
            </a:r>
            <a:r>
              <a:rPr lang="en-US" altLang="zh-TW" dirty="0" smtClean="0"/>
              <a:t>(</a:t>
            </a:r>
            <a:r>
              <a:rPr lang="zh-TW" altLang="en-US" dirty="0" smtClean="0"/>
              <a:t>見</a:t>
            </a:r>
            <a:r>
              <a:rPr lang="en-US" altLang="zh-TW" dirty="0" smtClean="0"/>
              <a:t>/</a:t>
            </a:r>
            <a:r>
              <a:rPr lang="en-US" altLang="zh-TW" dirty="0" err="1" smtClean="0"/>
              <a:t>proc</a:t>
            </a:r>
            <a:r>
              <a:rPr lang="en-US" altLang="zh-TW" dirty="0" smtClean="0"/>
              <a:t>/</a:t>
            </a:r>
            <a:r>
              <a:rPr lang="en-US" altLang="zh-TW" dirty="0" err="1" smtClean="0"/>
              <a:t>filesystems</a:t>
            </a:r>
            <a:r>
              <a:rPr lang="en-US" altLang="zh-TW" dirty="0" smtClean="0"/>
              <a:t>)</a:t>
            </a:r>
          </a:p>
          <a:p>
            <a:r>
              <a:rPr lang="en-US" altLang="zh-TW" dirty="0" smtClean="0"/>
              <a:t>n</a:t>
            </a:r>
            <a:r>
              <a:rPr lang="zh-TW" altLang="en-US" dirty="0" smtClean="0"/>
              <a:t>：掛上檔案系統時不會把檔案系統的資料寫入</a:t>
            </a:r>
            <a:r>
              <a:rPr lang="en-US" altLang="zh-TW" dirty="0" smtClean="0"/>
              <a:t>/</a:t>
            </a:r>
            <a:r>
              <a:rPr lang="en-US" altLang="zh-TW" dirty="0" err="1" smtClean="0"/>
              <a:t>etc</a:t>
            </a:r>
            <a:r>
              <a:rPr lang="en-US" altLang="zh-TW" dirty="0" smtClean="0"/>
              <a:t>/</a:t>
            </a:r>
            <a:r>
              <a:rPr lang="en-US" altLang="zh-TW" dirty="0" err="1" smtClean="0"/>
              <a:t>mtab</a:t>
            </a:r>
            <a:r>
              <a:rPr lang="zh-TW" altLang="en-US" dirty="0" smtClean="0"/>
              <a:t>中</a:t>
            </a:r>
          </a:p>
          <a:p>
            <a:r>
              <a:rPr lang="en-US" altLang="zh-TW" dirty="0" smtClean="0"/>
              <a:t>w</a:t>
            </a:r>
            <a:r>
              <a:rPr lang="zh-TW" altLang="en-US" dirty="0" smtClean="0"/>
              <a:t>：檔案系統設定為可讀寫</a:t>
            </a:r>
          </a:p>
          <a:p>
            <a:r>
              <a:rPr lang="en-US" altLang="zh-TW" dirty="0" smtClean="0"/>
              <a:t>r</a:t>
            </a:r>
            <a:r>
              <a:rPr lang="zh-TW" altLang="en-US" dirty="0" smtClean="0"/>
              <a:t>：掛上來的檔案系統設定為唯讀</a:t>
            </a:r>
          </a:p>
          <a:p>
            <a:r>
              <a:rPr lang="zh-TW" altLang="en-US" dirty="0" smtClean="0"/>
              <a:t>例：</a:t>
            </a:r>
            <a:r>
              <a:rPr lang="en-US" altLang="zh-TW" dirty="0" smtClean="0"/>
              <a:t>mount -t iso9660 /dev/</a:t>
            </a:r>
            <a:r>
              <a:rPr lang="en-US" altLang="zh-TW" dirty="0" err="1" smtClean="0"/>
              <a:t>hdd</a:t>
            </a:r>
            <a:r>
              <a:rPr lang="en-US" altLang="zh-TW" dirty="0" smtClean="0"/>
              <a:t> /</a:t>
            </a:r>
            <a:r>
              <a:rPr lang="en-US" altLang="zh-TW" dirty="0" err="1" smtClean="0"/>
              <a:t>cdrom</a:t>
            </a:r>
            <a:endParaRPr lang="en-US" altLang="zh-TW" dirty="0" smtClean="0"/>
          </a:p>
          <a:p>
            <a:r>
              <a:rPr lang="zh-TW" altLang="en-US" dirty="0" smtClean="0"/>
              <a:t>掛上光碟機，把光碟機之資料放入</a:t>
            </a:r>
            <a:r>
              <a:rPr lang="en-US" altLang="zh-TW" dirty="0" smtClean="0"/>
              <a:t>/</a:t>
            </a:r>
            <a:r>
              <a:rPr lang="en-US" altLang="zh-TW" dirty="0" err="1" smtClean="0"/>
              <a:t>cdrom</a:t>
            </a:r>
            <a:r>
              <a:rPr lang="zh-TW" altLang="en-US" dirty="0" smtClean="0"/>
              <a:t>目錄之中</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umount</a:t>
            </a:r>
            <a:r>
              <a:rPr lang="zh-TW" altLang="en-US" sz="1200" b="0" i="0" dirty="0" smtClean="0">
                <a:effectLst/>
                <a:latin typeface="+mn-lt"/>
                <a:ea typeface="+mn-ea"/>
                <a:cs typeface="+mn-cs"/>
                <a:sym typeface="Calibri"/>
              </a:rPr>
              <a:t>：卸下已掛上的檔案系統</a:t>
            </a:r>
          </a:p>
          <a:p>
            <a:r>
              <a:rPr lang="en-US" altLang="zh-TW" dirty="0" err="1" smtClean="0"/>
              <a:t>umount</a:t>
            </a:r>
            <a:r>
              <a:rPr lang="en-US" altLang="zh-TW" dirty="0" smtClean="0"/>
              <a:t> </a:t>
            </a:r>
            <a:r>
              <a:rPr lang="zh-TW" altLang="en-US" dirty="0" smtClean="0"/>
              <a:t>已經掛上的目錄或設備名稱</a:t>
            </a:r>
          </a:p>
          <a:p>
            <a:r>
              <a:rPr lang="zh-TW" altLang="en-US" dirty="0" smtClean="0"/>
              <a:t>例：</a:t>
            </a:r>
            <a:r>
              <a:rPr lang="en-US" altLang="zh-TW" dirty="0" err="1" smtClean="0"/>
              <a:t>umount</a:t>
            </a:r>
            <a:r>
              <a:rPr lang="en-US" altLang="zh-TW" dirty="0" smtClean="0"/>
              <a:t> /</a:t>
            </a:r>
            <a:r>
              <a:rPr lang="en-US" altLang="zh-TW" dirty="0" err="1" smtClean="0"/>
              <a:t>cdrom</a:t>
            </a:r>
            <a:r>
              <a:rPr lang="en-US" altLang="zh-TW" dirty="0" smtClean="0"/>
              <a:t> → </a:t>
            </a:r>
            <a:r>
              <a:rPr lang="zh-TW" altLang="en-US" dirty="0" smtClean="0"/>
              <a:t>卸下</a:t>
            </a:r>
            <a:r>
              <a:rPr lang="en-US" altLang="zh-TW" dirty="0" smtClean="0"/>
              <a:t>/</a:t>
            </a:r>
            <a:r>
              <a:rPr lang="en-US" altLang="zh-TW" dirty="0" err="1" smtClean="0"/>
              <a:t>cdrom</a:t>
            </a:r>
            <a:r>
              <a:rPr lang="zh-TW" altLang="en-US" dirty="0" smtClean="0"/>
              <a:t>目錄</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mke2fs</a:t>
            </a:r>
            <a:r>
              <a:rPr lang="zh-TW" altLang="en-US" sz="1200" b="0" i="0" dirty="0" smtClean="0">
                <a:effectLst/>
                <a:latin typeface="+mn-lt"/>
                <a:ea typeface="+mn-ea"/>
                <a:cs typeface="+mn-cs"/>
                <a:sym typeface="Calibri"/>
              </a:rPr>
              <a:t>：製作檔案系統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類似</a:t>
            </a:r>
            <a:r>
              <a:rPr lang="en-US" altLang="zh-TW" sz="1200" b="0" i="0" dirty="0" smtClean="0">
                <a:effectLst/>
                <a:latin typeface="+mn-lt"/>
                <a:ea typeface="+mn-ea"/>
                <a:cs typeface="+mn-cs"/>
                <a:sym typeface="Calibri"/>
              </a:rPr>
              <a:t>dos</a:t>
            </a:r>
            <a:r>
              <a:rPr lang="zh-TW" altLang="en-US" sz="1200" b="0" i="0" dirty="0" smtClean="0">
                <a:effectLst/>
                <a:latin typeface="+mn-lt"/>
                <a:ea typeface="+mn-ea"/>
                <a:cs typeface="+mn-cs"/>
                <a:sym typeface="Calibri"/>
              </a:rPr>
              <a:t>之</a:t>
            </a:r>
            <a:r>
              <a:rPr lang="en-US" altLang="zh-TW" sz="1200" b="0" i="0" dirty="0" smtClean="0">
                <a:effectLst/>
                <a:latin typeface="+mn-lt"/>
                <a:ea typeface="+mn-ea"/>
                <a:cs typeface="+mn-cs"/>
                <a:sym typeface="Calibri"/>
              </a:rPr>
              <a:t>format)</a:t>
            </a:r>
          </a:p>
          <a:p>
            <a:r>
              <a:rPr lang="en-US" altLang="zh-TW" dirty="0" smtClean="0"/>
              <a:t>mke2fs -</a:t>
            </a:r>
            <a:r>
              <a:rPr lang="zh-TW" altLang="en-US" dirty="0" smtClean="0"/>
              <a:t>參數 設備名稱</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adduser</a:t>
            </a:r>
            <a:r>
              <a:rPr lang="zh-TW" altLang="en-US" sz="1200" b="0" i="0" dirty="0" smtClean="0">
                <a:effectLst/>
                <a:latin typeface="+mn-lt"/>
                <a:ea typeface="+mn-ea"/>
                <a:cs typeface="+mn-cs"/>
                <a:sym typeface="Calibri"/>
              </a:rPr>
              <a:t>：新增使用者</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chmod</a:t>
            </a:r>
            <a:r>
              <a:rPr lang="zh-TW" altLang="en-US" sz="1200" b="0" i="0" dirty="0" smtClean="0">
                <a:effectLst/>
                <a:latin typeface="+mn-lt"/>
                <a:ea typeface="+mn-ea"/>
                <a:cs typeface="+mn-cs"/>
                <a:sym typeface="Calibri"/>
              </a:rPr>
              <a:t>：改變檔案權限屬性</a:t>
            </a:r>
          </a:p>
          <a:p>
            <a:r>
              <a:rPr lang="en-US" altLang="zh-TW" dirty="0" err="1" smtClean="0"/>
              <a:t>chmod</a:t>
            </a:r>
            <a:r>
              <a:rPr lang="en-US" altLang="zh-TW" dirty="0" smtClean="0"/>
              <a:t> □□□ </a:t>
            </a:r>
            <a:r>
              <a:rPr lang="zh-TW" altLang="en-US" dirty="0" smtClean="0"/>
              <a:t>檔名    → □□□ 代表雍有者；群組；全體使用者</a:t>
            </a:r>
          </a:p>
          <a:p>
            <a:r>
              <a:rPr lang="zh-TW" altLang="en-US" dirty="0" smtClean="0"/>
              <a:t>例：</a:t>
            </a:r>
            <a:r>
              <a:rPr lang="en-US" altLang="zh-TW" dirty="0" smtClean="0"/>
              <a:t>111 101 101 → □□□ = 755</a:t>
            </a:r>
            <a:r>
              <a:rPr lang="zh-TW" altLang="en-US" dirty="0" smtClean="0"/>
              <a:t>；</a:t>
            </a:r>
          </a:p>
          <a:p>
            <a:r>
              <a:rPr lang="zh-TW" altLang="en-US" dirty="0" smtClean="0"/>
              <a:t>雍有者可讀、寫、執行；群組及全體使用者可讀、執行</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chown</a:t>
            </a:r>
            <a:r>
              <a:rPr lang="zh-TW" altLang="en-US" sz="1200" b="0" i="0" dirty="0" smtClean="0">
                <a:effectLst/>
                <a:latin typeface="+mn-lt"/>
                <a:ea typeface="+mn-ea"/>
                <a:cs typeface="+mn-cs"/>
                <a:sym typeface="Calibri"/>
              </a:rPr>
              <a:t>：更改某個檔案或目錄的擁有者或擁有群組</a:t>
            </a:r>
          </a:p>
          <a:p>
            <a:r>
              <a:rPr lang="en-US" altLang="zh-TW" dirty="0" err="1" smtClean="0"/>
              <a:t>chown</a:t>
            </a:r>
            <a:r>
              <a:rPr lang="en-US" altLang="zh-TW" dirty="0" smtClean="0"/>
              <a:t> -</a:t>
            </a:r>
            <a:r>
              <a:rPr lang="zh-TW" altLang="en-US" dirty="0" smtClean="0"/>
              <a:t>參數 擁有者 </a:t>
            </a:r>
            <a:r>
              <a:rPr lang="en-US" altLang="zh-TW" dirty="0" smtClean="0"/>
              <a:t>(</a:t>
            </a:r>
            <a:r>
              <a:rPr lang="zh-TW" altLang="en-US" dirty="0" smtClean="0"/>
              <a:t>或擁有群組</a:t>
            </a:r>
            <a:r>
              <a:rPr lang="en-US" altLang="zh-TW" dirty="0" smtClean="0"/>
              <a:t>) </a:t>
            </a:r>
            <a:r>
              <a:rPr lang="zh-TW" altLang="en-US" dirty="0" smtClean="0"/>
              <a:t>檔案</a:t>
            </a:r>
          </a:p>
          <a:p>
            <a:r>
              <a:rPr lang="en-US" altLang="zh-TW" dirty="0" smtClean="0"/>
              <a:t>R</a:t>
            </a:r>
            <a:r>
              <a:rPr lang="zh-TW" altLang="en-US" dirty="0" smtClean="0"/>
              <a:t>：將目錄下之檔案及其子目錄一併更改擁有者</a:t>
            </a:r>
          </a:p>
          <a:p>
            <a:r>
              <a:rPr lang="en-US" altLang="zh-TW" dirty="0" smtClean="0"/>
              <a:t>v</a:t>
            </a:r>
            <a:r>
              <a:rPr lang="zh-TW" altLang="en-US" dirty="0" smtClean="0"/>
              <a:t>：執行完後顯示訊息</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su</a:t>
            </a:r>
            <a:r>
              <a:rPr lang="zh-TW" altLang="en-US" sz="1200" b="0" i="0" dirty="0" smtClean="0">
                <a:effectLst/>
                <a:latin typeface="+mn-lt"/>
                <a:ea typeface="+mn-ea"/>
                <a:cs typeface="+mn-cs"/>
                <a:sym typeface="Calibri"/>
              </a:rPr>
              <a:t>：將一個普通使用者提昇為超級使用者</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who</a:t>
            </a:r>
            <a:r>
              <a:rPr lang="zh-TW" altLang="en-US" sz="1200" b="0" i="0" dirty="0" smtClean="0">
                <a:effectLst/>
                <a:latin typeface="+mn-lt"/>
                <a:ea typeface="+mn-ea"/>
                <a:cs typeface="+mn-cs"/>
                <a:sym typeface="Calibri"/>
              </a:rPr>
              <a:t>：顯示目前線上使用者</a:t>
            </a:r>
          </a:p>
          <a:p>
            <a:r>
              <a:rPr lang="en-US" altLang="zh-TW" sz="1200" b="0" i="0" dirty="0" smtClean="0">
                <a:effectLst/>
                <a:latin typeface="+mn-lt"/>
                <a:ea typeface="+mn-ea"/>
                <a:cs typeface="+mn-cs"/>
                <a:sym typeface="Calibri"/>
              </a:rPr>
              <a:t>-m</a:t>
            </a:r>
            <a:r>
              <a:rPr lang="zh-TW" altLang="en-US" sz="1200" b="0" i="0" dirty="0" smtClean="0">
                <a:effectLst/>
                <a:latin typeface="+mn-lt"/>
                <a:ea typeface="+mn-ea"/>
                <a:cs typeface="+mn-cs"/>
                <a:sym typeface="Calibri"/>
              </a:rPr>
              <a:t>：顯示本身的資料</a:t>
            </a:r>
          </a:p>
          <a:p>
            <a:r>
              <a:rPr lang="en-US" altLang="zh-TW" sz="1200" b="0" i="0" dirty="0" smtClean="0">
                <a:effectLst/>
                <a:latin typeface="+mn-lt"/>
                <a:ea typeface="+mn-ea"/>
                <a:cs typeface="+mn-cs"/>
                <a:sym typeface="Calibri"/>
              </a:rPr>
              <a:t>-q</a:t>
            </a:r>
            <a:r>
              <a:rPr lang="zh-TW" altLang="en-US" sz="1200" b="0" i="0" dirty="0" smtClean="0">
                <a:effectLst/>
                <a:latin typeface="+mn-lt"/>
                <a:ea typeface="+mn-ea"/>
                <a:cs typeface="+mn-cs"/>
                <a:sym typeface="Calibri"/>
              </a:rPr>
              <a:t>：顯示使用者帳號和線上人數</a:t>
            </a:r>
          </a:p>
          <a:p>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i</a:t>
            </a:r>
            <a:r>
              <a:rPr lang="zh-TW" altLang="en-US" sz="1200" b="0" i="0" dirty="0" smtClean="0">
                <a:effectLst/>
                <a:latin typeface="+mn-lt"/>
                <a:ea typeface="+mn-ea"/>
                <a:cs typeface="+mn-cs"/>
                <a:sym typeface="Calibri"/>
              </a:rPr>
              <a:t>：顯示使用者的閒置時間</a:t>
            </a:r>
          </a:p>
          <a:p>
            <a:r>
              <a:rPr lang="en-US" altLang="zh-TW" sz="1200" b="0" i="0" dirty="0" smtClean="0">
                <a:effectLst/>
                <a:latin typeface="+mn-lt"/>
                <a:ea typeface="+mn-ea"/>
                <a:cs typeface="+mn-cs"/>
                <a:sym typeface="Calibri"/>
              </a:rPr>
              <a:t>-w</a:t>
            </a:r>
            <a:r>
              <a:rPr lang="zh-TW" altLang="en-US" sz="1200" b="0" i="0" dirty="0" smtClean="0">
                <a:effectLst/>
                <a:latin typeface="+mn-lt"/>
                <a:ea typeface="+mn-ea"/>
                <a:cs typeface="+mn-cs"/>
                <a:sym typeface="Calibri"/>
              </a:rPr>
              <a:t>：顯示線上使用者能否用</a:t>
            </a:r>
            <a:r>
              <a:rPr lang="en-US" altLang="zh-TW" sz="1200" b="0" i="0" dirty="0" smtClean="0">
                <a:effectLst/>
                <a:latin typeface="+mn-lt"/>
                <a:ea typeface="+mn-ea"/>
                <a:cs typeface="+mn-cs"/>
                <a:sym typeface="Calibri"/>
              </a:rPr>
              <a:t>write</a:t>
            </a:r>
            <a:r>
              <a:rPr lang="zh-TW" altLang="en-US" sz="1200" b="0" i="0" dirty="0" smtClean="0">
                <a:effectLst/>
                <a:latin typeface="+mn-lt"/>
                <a:ea typeface="+mn-ea"/>
                <a:cs typeface="+mn-cs"/>
                <a:sym typeface="Calibri"/>
              </a:rPr>
              <a:t>傳送訊息給他</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w</a:t>
            </a:r>
            <a:r>
              <a:rPr lang="zh-TW" altLang="en-US" sz="1200" b="0" i="0" dirty="0" smtClean="0">
                <a:effectLst/>
                <a:latin typeface="+mn-lt"/>
                <a:ea typeface="+mn-ea"/>
                <a:cs typeface="+mn-cs"/>
                <a:sym typeface="Calibri"/>
              </a:rPr>
              <a:t>：顯示目前線上使用者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可顯示正在執行的指令</a:t>
            </a:r>
            <a:r>
              <a:rPr lang="en-US" altLang="zh-TW" sz="1200" b="0" i="0" dirty="0" smtClean="0">
                <a:effectLst/>
                <a:latin typeface="+mn-lt"/>
                <a:ea typeface="+mn-ea"/>
                <a:cs typeface="+mn-cs"/>
                <a:sym typeface="Calibri"/>
              </a:rPr>
              <a:t>)</a:t>
            </a:r>
          </a:p>
          <a:p>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vall</a:t>
            </a:r>
            <a:r>
              <a:rPr lang="en-US" altLang="zh-TW" sz="1200" b="0" i="0" dirty="0" smtClean="0">
                <a:effectLst/>
                <a:latin typeface="+mn-lt"/>
                <a:ea typeface="+mn-ea"/>
                <a:cs typeface="+mn-cs"/>
                <a:sym typeface="Calibri"/>
              </a:rPr>
              <a:t> &lt;</a:t>
            </a:r>
            <a:r>
              <a:rPr lang="zh-TW" altLang="en-US" sz="1200" b="0" i="0" dirty="0" smtClean="0">
                <a:effectLst/>
                <a:latin typeface="+mn-lt"/>
                <a:ea typeface="+mn-ea"/>
                <a:cs typeface="+mn-cs"/>
                <a:sym typeface="Calibri"/>
              </a:rPr>
              <a:t>檔案名稱：傳送訊息給線上所有使用者 </a:t>
            </a:r>
            <a:r>
              <a:rPr lang="en-US" altLang="zh-TW" sz="1200" b="0" i="0" dirty="0" smtClean="0">
                <a:effectLst/>
                <a:latin typeface="+mn-lt"/>
                <a:ea typeface="+mn-ea"/>
                <a:cs typeface="+mn-cs"/>
                <a:sym typeface="Calibri"/>
              </a:rPr>
              <a:t>(root</a:t>
            </a:r>
            <a:r>
              <a:rPr lang="zh-TW" altLang="en-US" sz="1200" b="0" i="0" dirty="0" smtClean="0">
                <a:effectLst/>
                <a:latin typeface="+mn-lt"/>
                <a:ea typeface="+mn-ea"/>
                <a:cs typeface="+mn-cs"/>
                <a:sym typeface="Calibri"/>
              </a:rPr>
              <a:t>專用</a:t>
            </a:r>
            <a:r>
              <a:rPr lang="en-US" altLang="zh-TW" sz="1200" b="0" i="0" dirty="0" smtClean="0">
                <a:effectLst/>
                <a:latin typeface="+mn-lt"/>
                <a:ea typeface="+mn-ea"/>
                <a:cs typeface="+mn-cs"/>
                <a:sym typeface="Calibri"/>
              </a:rPr>
              <a:t>)</a:t>
            </a:r>
          </a:p>
          <a:p>
            <a:r>
              <a:rPr lang="en-US" altLang="zh-TW" sz="1200" b="0" i="0" dirty="0" smtClean="0">
                <a:effectLst/>
                <a:latin typeface="+mn-lt"/>
                <a:ea typeface="+mn-ea"/>
                <a:cs typeface="+mn-cs"/>
                <a:sym typeface="Calibri"/>
              </a:rPr>
              <a:t> write</a:t>
            </a:r>
            <a:r>
              <a:rPr lang="zh-TW" altLang="en-US" sz="1200" b="0" i="0" dirty="0" smtClean="0">
                <a:effectLst/>
                <a:latin typeface="+mn-lt"/>
                <a:ea typeface="+mn-ea"/>
                <a:cs typeface="+mn-cs"/>
                <a:sym typeface="Calibri"/>
              </a:rPr>
              <a:t>：傳送訊息給線上某一位使用者</a:t>
            </a:r>
          </a:p>
          <a:p>
            <a:r>
              <a:rPr lang="en-US" altLang="zh-TW" dirty="0" smtClean="0"/>
              <a:t>write </a:t>
            </a:r>
            <a:r>
              <a:rPr lang="zh-TW" altLang="en-US" dirty="0" smtClean="0"/>
              <a:t>使用者帳號 終端機名稱</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mesg</a:t>
            </a:r>
            <a:r>
              <a:rPr lang="en-US" altLang="zh-TW" sz="1200" b="0" i="0" dirty="0" smtClean="0">
                <a:effectLst/>
                <a:latin typeface="+mn-lt"/>
                <a:ea typeface="+mn-ea"/>
                <a:cs typeface="+mn-cs"/>
                <a:sym typeface="Calibri"/>
              </a:rPr>
              <a:t> y </a:t>
            </a:r>
            <a:r>
              <a:rPr lang="zh-TW" altLang="en-US" sz="1200" b="0" i="0" dirty="0" smtClean="0">
                <a:effectLst/>
                <a:latin typeface="+mn-lt"/>
                <a:ea typeface="+mn-ea"/>
                <a:cs typeface="+mn-cs"/>
                <a:sym typeface="Calibri"/>
              </a:rPr>
              <a:t>或 </a:t>
            </a:r>
            <a:r>
              <a:rPr lang="en-US" altLang="zh-TW" sz="1200" b="0" i="0" dirty="0" err="1" smtClean="0">
                <a:effectLst/>
                <a:latin typeface="+mn-lt"/>
                <a:ea typeface="+mn-ea"/>
                <a:cs typeface="+mn-cs"/>
                <a:sym typeface="Calibri"/>
              </a:rPr>
              <a:t>mesg</a:t>
            </a:r>
            <a:r>
              <a:rPr lang="en-US" altLang="zh-TW" sz="1200" b="0" i="0" dirty="0" smtClean="0">
                <a:effectLst/>
                <a:latin typeface="+mn-lt"/>
                <a:ea typeface="+mn-ea"/>
                <a:cs typeface="+mn-cs"/>
                <a:sym typeface="Calibri"/>
              </a:rPr>
              <a:t> n</a:t>
            </a:r>
            <a:r>
              <a:rPr lang="zh-TW" altLang="en-US" sz="1200" b="0" i="0" dirty="0" smtClean="0">
                <a:effectLst/>
                <a:latin typeface="+mn-lt"/>
                <a:ea typeface="+mn-ea"/>
                <a:cs typeface="+mn-cs"/>
                <a:sym typeface="Calibri"/>
              </a:rPr>
              <a:t>：設定是否讓別人傳送訊息給自已</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talk </a:t>
            </a:r>
            <a:r>
              <a:rPr lang="zh-TW" altLang="en-US" sz="1200" b="0" i="0" dirty="0" smtClean="0">
                <a:effectLst/>
                <a:latin typeface="+mn-lt"/>
                <a:ea typeface="+mn-ea"/>
                <a:cs typeface="+mn-cs"/>
                <a:sym typeface="Calibri"/>
              </a:rPr>
              <a:t>使用者帳號 終端機名稱：與別人聊天</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sync</a:t>
            </a:r>
            <a:r>
              <a:rPr lang="zh-TW" altLang="en-US" sz="1200" b="0" i="0" dirty="0" smtClean="0">
                <a:effectLst/>
                <a:latin typeface="+mn-lt"/>
                <a:ea typeface="+mn-ea"/>
                <a:cs typeface="+mn-cs"/>
                <a:sym typeface="Calibri"/>
              </a:rPr>
              <a:t>：把記憶體中的資料寫入硬碟</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date</a:t>
            </a:r>
            <a:r>
              <a:rPr lang="zh-TW" altLang="en-US" sz="1200" b="0" i="0" dirty="0" smtClean="0">
                <a:effectLst/>
                <a:latin typeface="+mn-lt"/>
                <a:ea typeface="+mn-ea"/>
                <a:cs typeface="+mn-cs"/>
                <a:sym typeface="Calibri"/>
              </a:rPr>
              <a:t>：顯示日期、時間</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shutdown</a:t>
            </a:r>
            <a:r>
              <a:rPr lang="zh-TW" altLang="en-US" sz="1200" b="0" i="0" dirty="0" smtClean="0">
                <a:effectLst/>
                <a:latin typeface="+mn-lt"/>
                <a:ea typeface="+mn-ea"/>
                <a:cs typeface="+mn-cs"/>
                <a:sym typeface="Calibri"/>
              </a:rPr>
              <a:t>：關機</a:t>
            </a:r>
          </a:p>
          <a:p>
            <a:r>
              <a:rPr lang="en-US" altLang="zh-TW" dirty="0" smtClean="0"/>
              <a:t>shutdown -</a:t>
            </a:r>
            <a:r>
              <a:rPr lang="zh-TW" altLang="en-US" dirty="0" smtClean="0"/>
              <a:t>參數 時間 訊息</a:t>
            </a:r>
          </a:p>
          <a:p>
            <a:r>
              <a:rPr lang="en-US" altLang="zh-TW" dirty="0" smtClean="0"/>
              <a:t>k</a:t>
            </a:r>
            <a:r>
              <a:rPr lang="zh-TW" altLang="en-US" dirty="0" smtClean="0"/>
              <a:t>：並非真正關機，只是送出訊息</a:t>
            </a:r>
          </a:p>
          <a:p>
            <a:r>
              <a:rPr lang="en-US" altLang="zh-TW" dirty="0" smtClean="0"/>
              <a:t>r</a:t>
            </a:r>
            <a:r>
              <a:rPr lang="zh-TW" altLang="en-US" dirty="0" smtClean="0"/>
              <a:t>：關機後重新開機</a:t>
            </a:r>
          </a:p>
          <a:p>
            <a:r>
              <a:rPr lang="en-US" altLang="zh-TW" dirty="0" smtClean="0"/>
              <a:t>h</a:t>
            </a:r>
            <a:r>
              <a:rPr lang="zh-TW" altLang="en-US" dirty="0" smtClean="0"/>
              <a:t>：關機後不重新開機</a:t>
            </a:r>
          </a:p>
          <a:p>
            <a:r>
              <a:rPr lang="en-US" altLang="zh-TW" dirty="0" smtClean="0"/>
              <a:t>f</a:t>
            </a:r>
            <a:r>
              <a:rPr lang="zh-TW" altLang="en-US" dirty="0" smtClean="0"/>
              <a:t>：快速關機</a:t>
            </a:r>
          </a:p>
          <a:p>
            <a:r>
              <a:rPr lang="en-US" altLang="zh-TW" dirty="0" smtClean="0"/>
              <a:t>n</a:t>
            </a:r>
            <a:r>
              <a:rPr lang="zh-TW" altLang="en-US" dirty="0" smtClean="0"/>
              <a:t>：快速關機，不要經過</a:t>
            </a:r>
            <a:r>
              <a:rPr lang="en-US" altLang="zh-TW" dirty="0" err="1" smtClean="0"/>
              <a:t>init</a:t>
            </a:r>
            <a:r>
              <a:rPr lang="zh-TW" altLang="en-US" dirty="0" smtClean="0"/>
              <a:t>的程序</a:t>
            </a:r>
          </a:p>
          <a:p>
            <a:r>
              <a:rPr lang="en-US" altLang="zh-TW" dirty="0" smtClean="0"/>
              <a:t>c</a:t>
            </a:r>
            <a:r>
              <a:rPr lang="zh-TW" altLang="en-US" dirty="0" smtClean="0"/>
              <a:t>：取消關時的程序</a:t>
            </a:r>
          </a:p>
          <a:p>
            <a:r>
              <a:rPr lang="en-US" altLang="zh-TW" dirty="0" smtClean="0"/>
              <a:t>t</a:t>
            </a:r>
            <a:r>
              <a:rPr lang="zh-TW" altLang="en-US" dirty="0" smtClean="0"/>
              <a:t>：在警告訊息和刪除信號間做停留</a:t>
            </a:r>
          </a:p>
          <a:p>
            <a:r>
              <a:rPr lang="zh-TW" altLang="en-US" dirty="0" smtClean="0"/>
              <a:t>時間可用</a:t>
            </a:r>
            <a:r>
              <a:rPr lang="en-US" altLang="zh-TW" dirty="0" smtClean="0"/>
              <a:t>now</a:t>
            </a:r>
            <a:r>
              <a:rPr lang="zh-TW" altLang="en-US" dirty="0" smtClean="0"/>
              <a:t>或任意數字 </a:t>
            </a:r>
            <a:r>
              <a:rPr lang="en-US" altLang="zh-TW" dirty="0" smtClean="0"/>
              <a:t>(</a:t>
            </a:r>
            <a:r>
              <a:rPr lang="zh-TW" altLang="en-US" dirty="0" smtClean="0"/>
              <a:t>代表分鐘</a:t>
            </a:r>
            <a:r>
              <a:rPr lang="en-US" altLang="zh-TW" dirty="0" smtClean="0"/>
              <a:t>)</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reboot</a:t>
            </a:r>
            <a:r>
              <a:rPr lang="zh-TW" altLang="en-US" sz="1200" b="0" i="0" dirty="0" smtClean="0">
                <a:effectLst/>
                <a:latin typeface="+mn-lt"/>
                <a:ea typeface="+mn-ea"/>
                <a:cs typeface="+mn-cs"/>
                <a:sym typeface="Calibri"/>
              </a:rPr>
              <a:t>：快速關機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類似按 </a:t>
            </a:r>
            <a:r>
              <a:rPr lang="en-US" altLang="zh-TW" sz="1200" b="0" i="0" dirty="0" smtClean="0">
                <a:effectLst/>
                <a:latin typeface="+mn-lt"/>
                <a:ea typeface="+mn-ea"/>
                <a:cs typeface="+mn-cs"/>
                <a:sym typeface="Calibri"/>
              </a:rPr>
              <a:t>Alt + Ctrl + Del </a:t>
            </a:r>
            <a:r>
              <a:rPr lang="zh-TW" altLang="en-US" sz="1200" b="0" i="0" dirty="0" smtClean="0">
                <a:effectLst/>
                <a:latin typeface="+mn-lt"/>
                <a:ea typeface="+mn-ea"/>
                <a:cs typeface="+mn-cs"/>
                <a:sym typeface="Calibri"/>
              </a:rPr>
              <a:t>鍵</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top</a:t>
            </a:r>
            <a:r>
              <a:rPr lang="zh-TW" altLang="en-US" sz="1200" b="0" i="0" dirty="0" smtClean="0">
                <a:effectLst/>
                <a:latin typeface="+mn-lt"/>
                <a:ea typeface="+mn-ea"/>
                <a:cs typeface="+mn-cs"/>
                <a:sym typeface="Calibri"/>
              </a:rPr>
              <a:t>：查看系統狀態；每隔幾秒更新一次，按 </a:t>
            </a:r>
            <a:r>
              <a:rPr lang="en-US" altLang="zh-TW" sz="1200" b="0" i="0" dirty="0" smtClean="0">
                <a:effectLst/>
                <a:latin typeface="+mn-lt"/>
                <a:ea typeface="+mn-ea"/>
                <a:cs typeface="+mn-cs"/>
                <a:sym typeface="Calibri"/>
              </a:rPr>
              <a:t>Ctrl + c </a:t>
            </a:r>
            <a:r>
              <a:rPr lang="zh-TW" altLang="en-US" sz="1200" b="0" i="0" dirty="0" smtClean="0">
                <a:effectLst/>
                <a:latin typeface="+mn-lt"/>
                <a:ea typeface="+mn-ea"/>
                <a:cs typeface="+mn-cs"/>
                <a:sym typeface="Calibri"/>
              </a:rPr>
              <a:t>結束</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ps</a:t>
            </a:r>
            <a:r>
              <a:rPr lang="zh-TW" altLang="en-US" sz="1200" b="0" i="0" dirty="0" smtClean="0">
                <a:effectLst/>
                <a:latin typeface="+mn-lt"/>
                <a:ea typeface="+mn-ea"/>
                <a:cs typeface="+mn-cs"/>
                <a:sym typeface="Calibri"/>
              </a:rPr>
              <a:t>：查看系統中正在執行的程式之程序資料</a:t>
            </a:r>
          </a:p>
          <a:p>
            <a:r>
              <a:rPr lang="en-US" altLang="zh-TW" sz="1200" b="0" i="0" dirty="0" smtClean="0">
                <a:effectLst/>
                <a:latin typeface="+mn-lt"/>
                <a:ea typeface="+mn-ea"/>
                <a:cs typeface="+mn-cs"/>
                <a:sym typeface="Calibri"/>
              </a:rPr>
              <a:t>-l</a:t>
            </a:r>
            <a:r>
              <a:rPr lang="zh-TW" altLang="en-US" sz="1200" b="0" i="0" dirty="0" smtClean="0">
                <a:effectLst/>
                <a:latin typeface="+mn-lt"/>
                <a:ea typeface="+mn-ea"/>
                <a:cs typeface="+mn-cs"/>
                <a:sym typeface="Calibri"/>
              </a:rPr>
              <a:t>：長格式顯示</a:t>
            </a:r>
          </a:p>
          <a:p>
            <a:r>
              <a:rPr lang="en-US" altLang="zh-TW" sz="1200" b="0" i="0" dirty="0" smtClean="0">
                <a:effectLst/>
                <a:latin typeface="+mn-lt"/>
                <a:ea typeface="+mn-ea"/>
                <a:cs typeface="+mn-cs"/>
                <a:sym typeface="Calibri"/>
              </a:rPr>
              <a:t>-u</a:t>
            </a:r>
            <a:r>
              <a:rPr lang="zh-TW" altLang="en-US" sz="1200" b="0" i="0" dirty="0" smtClean="0">
                <a:effectLst/>
                <a:latin typeface="+mn-lt"/>
                <a:ea typeface="+mn-ea"/>
                <a:cs typeface="+mn-cs"/>
                <a:sym typeface="Calibri"/>
              </a:rPr>
              <a:t>：顯示使用者名稱和起始時間</a:t>
            </a:r>
          </a:p>
          <a:p>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i</a:t>
            </a:r>
            <a:r>
              <a:rPr lang="zh-TW" altLang="en-US" sz="1200" b="0" i="0" dirty="0" smtClean="0">
                <a:effectLst/>
                <a:latin typeface="+mn-lt"/>
                <a:ea typeface="+mn-ea"/>
                <a:cs typeface="+mn-cs"/>
                <a:sym typeface="Calibri"/>
              </a:rPr>
              <a:t>：顯示各程式的詳細執行情況</a:t>
            </a:r>
          </a:p>
          <a:p>
            <a:r>
              <a:rPr lang="en-US" altLang="zh-TW" sz="1200" b="0" i="0" dirty="0" smtClean="0">
                <a:effectLst/>
                <a:latin typeface="+mn-lt"/>
                <a:ea typeface="+mn-ea"/>
                <a:cs typeface="+mn-cs"/>
                <a:sym typeface="Calibri"/>
              </a:rPr>
              <a:t>-s</a:t>
            </a:r>
            <a:r>
              <a:rPr lang="zh-TW" altLang="en-US" sz="1200" b="0" i="0" dirty="0" smtClean="0">
                <a:effectLst/>
                <a:latin typeface="+mn-lt"/>
                <a:ea typeface="+mn-ea"/>
                <a:cs typeface="+mn-cs"/>
                <a:sym typeface="Calibri"/>
              </a:rPr>
              <a:t>：顯示各程式的訊號名稱</a:t>
            </a:r>
          </a:p>
          <a:p>
            <a:r>
              <a:rPr lang="en-US" altLang="zh-TW" sz="1200" b="0" i="0" dirty="0" smtClean="0">
                <a:effectLst/>
                <a:latin typeface="+mn-lt"/>
                <a:ea typeface="+mn-ea"/>
                <a:cs typeface="+mn-cs"/>
                <a:sym typeface="Calibri"/>
              </a:rPr>
              <a:t>-v</a:t>
            </a:r>
            <a:r>
              <a:rPr lang="zh-TW" altLang="en-US" sz="1200" b="0" i="0" dirty="0" smtClean="0">
                <a:effectLst/>
                <a:latin typeface="+mn-lt"/>
                <a:ea typeface="+mn-ea"/>
                <a:cs typeface="+mn-cs"/>
                <a:sym typeface="Calibri"/>
              </a:rPr>
              <a:t>：顯示虛擬記憶體使用情況</a:t>
            </a:r>
          </a:p>
          <a:p>
            <a:r>
              <a:rPr lang="en-US" altLang="zh-TW" sz="1200" b="0" i="0" dirty="0" smtClean="0">
                <a:effectLst/>
                <a:latin typeface="+mn-lt"/>
                <a:ea typeface="+mn-ea"/>
                <a:cs typeface="+mn-cs"/>
                <a:sym typeface="Calibri"/>
              </a:rPr>
              <a:t>-m</a:t>
            </a:r>
            <a:r>
              <a:rPr lang="zh-TW" altLang="en-US" sz="1200" b="0" i="0" dirty="0" smtClean="0">
                <a:effectLst/>
                <a:latin typeface="+mn-lt"/>
                <a:ea typeface="+mn-ea"/>
                <a:cs typeface="+mn-cs"/>
                <a:sym typeface="Calibri"/>
              </a:rPr>
              <a:t>：顯示記憶體分配情形</a:t>
            </a:r>
          </a:p>
          <a:p>
            <a:r>
              <a:rPr lang="en-US" altLang="zh-TW" sz="1200" b="0" i="0" dirty="0" smtClean="0">
                <a:effectLst/>
                <a:latin typeface="+mn-lt"/>
                <a:ea typeface="+mn-ea"/>
                <a:cs typeface="+mn-cs"/>
                <a:sym typeface="Calibri"/>
              </a:rPr>
              <a:t>-f</a:t>
            </a:r>
            <a:r>
              <a:rPr lang="zh-TW" altLang="en-US" sz="1200" b="0" i="0" dirty="0" smtClean="0">
                <a:effectLst/>
                <a:latin typeface="+mn-lt"/>
                <a:ea typeface="+mn-ea"/>
                <a:cs typeface="+mn-cs"/>
                <a:sym typeface="Calibri"/>
              </a:rPr>
              <a:t>：顯示執行的路行群</a:t>
            </a:r>
          </a:p>
          <a:p>
            <a:r>
              <a:rPr lang="en-US" altLang="zh-TW" sz="1200" b="0" i="0" dirty="0" smtClean="0">
                <a:effectLst/>
                <a:latin typeface="+mn-lt"/>
                <a:ea typeface="+mn-ea"/>
                <a:cs typeface="+mn-cs"/>
                <a:sym typeface="Calibri"/>
              </a:rPr>
              <a:t>-a</a:t>
            </a:r>
            <a:r>
              <a:rPr lang="zh-TW" altLang="en-US" sz="1200" b="0" i="0" dirty="0" smtClean="0">
                <a:effectLst/>
                <a:latin typeface="+mn-lt"/>
                <a:ea typeface="+mn-ea"/>
                <a:cs typeface="+mn-cs"/>
                <a:sym typeface="Calibri"/>
              </a:rPr>
              <a:t>：其它使用者執行的程式一併顯示出來</a:t>
            </a:r>
          </a:p>
          <a:p>
            <a:r>
              <a:rPr lang="en-US" altLang="zh-TW" sz="1200" b="0" i="0" dirty="0" smtClean="0">
                <a:effectLst/>
                <a:latin typeface="+mn-lt"/>
                <a:ea typeface="+mn-ea"/>
                <a:cs typeface="+mn-cs"/>
                <a:sym typeface="Calibri"/>
              </a:rPr>
              <a:t>-x</a:t>
            </a:r>
            <a:r>
              <a:rPr lang="zh-TW" altLang="en-US" sz="1200" b="0" i="0" dirty="0" smtClean="0">
                <a:effectLst/>
                <a:latin typeface="+mn-lt"/>
                <a:ea typeface="+mn-ea"/>
                <a:cs typeface="+mn-cs"/>
                <a:sym typeface="Calibri"/>
              </a:rPr>
              <a:t>：顯示所有程序</a:t>
            </a:r>
          </a:p>
          <a:p>
            <a:r>
              <a:rPr lang="en-US" altLang="zh-TW" sz="1200" b="0" i="0" dirty="0" smtClean="0">
                <a:effectLst/>
                <a:latin typeface="+mn-lt"/>
                <a:ea typeface="+mn-ea"/>
                <a:cs typeface="+mn-cs"/>
                <a:sym typeface="Calibri"/>
              </a:rPr>
              <a:t>-r</a:t>
            </a:r>
            <a:r>
              <a:rPr lang="zh-TW" altLang="en-US" sz="1200" b="0" i="0" dirty="0" smtClean="0">
                <a:effectLst/>
                <a:latin typeface="+mn-lt"/>
                <a:ea typeface="+mn-ea"/>
                <a:cs typeface="+mn-cs"/>
                <a:sym typeface="Calibri"/>
              </a:rPr>
              <a:t>：顯示前景執行的程式</a:t>
            </a:r>
          </a:p>
          <a:p>
            <a:r>
              <a:rPr lang="en-US" altLang="zh-TW" sz="1200" b="0" i="0" dirty="0" smtClean="0">
                <a:effectLst/>
                <a:latin typeface="+mn-lt"/>
                <a:ea typeface="+mn-ea"/>
                <a:cs typeface="+mn-cs"/>
                <a:sym typeface="Calibri"/>
              </a:rPr>
              <a:t>-c</a:t>
            </a:r>
            <a:r>
              <a:rPr lang="zh-TW" altLang="en-US" sz="1200" b="0" i="0" dirty="0" smtClean="0">
                <a:effectLst/>
                <a:latin typeface="+mn-lt"/>
                <a:ea typeface="+mn-ea"/>
                <a:cs typeface="+mn-cs"/>
                <a:sym typeface="Calibri"/>
              </a:rPr>
              <a:t>：只顯示執行程式的名字</a:t>
            </a:r>
          </a:p>
          <a:p>
            <a:r>
              <a:rPr lang="en-US" altLang="zh-TW" sz="1200" b="0" i="0" dirty="0" smtClean="0">
                <a:effectLst/>
                <a:latin typeface="+mn-lt"/>
                <a:ea typeface="+mn-ea"/>
                <a:cs typeface="+mn-cs"/>
                <a:sym typeface="Calibri"/>
              </a:rPr>
              <a:t>-e</a:t>
            </a:r>
            <a:r>
              <a:rPr lang="zh-TW" altLang="en-US" sz="1200" b="0" i="0" dirty="0" smtClean="0">
                <a:effectLst/>
                <a:latin typeface="+mn-lt"/>
                <a:ea typeface="+mn-ea"/>
                <a:cs typeface="+mn-cs"/>
                <a:sym typeface="Calibri"/>
              </a:rPr>
              <a:t>：顯示執行程式的環境變數</a:t>
            </a:r>
          </a:p>
          <a:p>
            <a:r>
              <a:rPr lang="en-US" altLang="zh-TW" sz="1200" b="0" i="0" dirty="0" smtClean="0">
                <a:effectLst/>
                <a:latin typeface="+mn-lt"/>
                <a:ea typeface="+mn-ea"/>
                <a:cs typeface="+mn-cs"/>
                <a:sym typeface="Calibri"/>
              </a:rPr>
              <a:t>-f</a:t>
            </a:r>
            <a:r>
              <a:rPr lang="zh-TW" altLang="en-US" sz="1200" b="0" i="0" dirty="0" smtClean="0">
                <a:effectLst/>
                <a:latin typeface="+mn-lt"/>
                <a:ea typeface="+mn-ea"/>
                <a:cs typeface="+mn-cs"/>
                <a:sym typeface="Calibri"/>
              </a:rPr>
              <a:t>：不顯示標題欄</a:t>
            </a:r>
          </a:p>
          <a:p>
            <a:r>
              <a:rPr lang="en-US" altLang="zh-TW" sz="1200" b="0" i="0" dirty="0" smtClean="0">
                <a:effectLst/>
                <a:latin typeface="+mn-lt"/>
                <a:ea typeface="+mn-ea"/>
                <a:cs typeface="+mn-cs"/>
                <a:sym typeface="Calibri"/>
              </a:rPr>
              <a:t>-w</a:t>
            </a:r>
            <a:r>
              <a:rPr lang="zh-TW" altLang="en-US" sz="1200" b="0" i="0" dirty="0" smtClean="0">
                <a:effectLst/>
                <a:latin typeface="+mn-lt"/>
                <a:ea typeface="+mn-ea"/>
                <a:cs typeface="+mn-cs"/>
                <a:sym typeface="Calibri"/>
              </a:rPr>
              <a:t>：若訊息一列無法容納，則換列顯示</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kill</a:t>
            </a:r>
            <a:r>
              <a:rPr lang="zh-TW" altLang="en-US" sz="1200" b="0" i="0" dirty="0" smtClean="0">
                <a:effectLst/>
                <a:latin typeface="+mn-lt"/>
                <a:ea typeface="+mn-ea"/>
                <a:cs typeface="+mn-cs"/>
                <a:sym typeface="Calibri"/>
              </a:rPr>
              <a:t>：終止程式之執行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配合</a:t>
            </a:r>
            <a:r>
              <a:rPr lang="en-US" altLang="zh-TW" sz="1200" b="0" i="0" dirty="0" err="1" smtClean="0">
                <a:effectLst/>
                <a:latin typeface="+mn-lt"/>
                <a:ea typeface="+mn-ea"/>
                <a:cs typeface="+mn-cs"/>
                <a:sym typeface="Calibri"/>
              </a:rPr>
              <a:t>ps</a:t>
            </a:r>
            <a:r>
              <a:rPr lang="zh-TW" altLang="en-US" sz="1200" b="0" i="0" dirty="0" smtClean="0">
                <a:effectLst/>
                <a:latin typeface="+mn-lt"/>
                <a:ea typeface="+mn-ea"/>
                <a:cs typeface="+mn-cs"/>
                <a:sym typeface="Calibri"/>
              </a:rPr>
              <a:t>指令</a:t>
            </a:r>
            <a:r>
              <a:rPr lang="en-US" altLang="zh-TW" sz="1200" b="0" i="0" dirty="0" smtClean="0">
                <a:effectLst/>
                <a:latin typeface="+mn-lt"/>
                <a:ea typeface="+mn-ea"/>
                <a:cs typeface="+mn-cs"/>
                <a:sym typeface="Calibri"/>
              </a:rPr>
              <a:t>)</a:t>
            </a:r>
          </a:p>
          <a:p>
            <a:r>
              <a:rPr lang="en-US" altLang="zh-TW" dirty="0" smtClean="0"/>
              <a:t>kill </a:t>
            </a:r>
            <a:r>
              <a:rPr lang="zh-TW" altLang="en-US" dirty="0" smtClean="0"/>
              <a:t>程序號碼 </a:t>
            </a:r>
            <a:r>
              <a:rPr lang="en-US" altLang="zh-TW" dirty="0" smtClean="0"/>
              <a:t>(</a:t>
            </a:r>
            <a:r>
              <a:rPr lang="en-US" altLang="zh-TW" dirty="0" err="1" smtClean="0"/>
              <a:t>pid</a:t>
            </a:r>
            <a:r>
              <a:rPr lang="en-US" altLang="zh-TW" dirty="0" smtClean="0"/>
              <a:t>)    → </a:t>
            </a:r>
            <a:r>
              <a:rPr lang="zh-TW" altLang="en-US" dirty="0" smtClean="0"/>
              <a:t>強迫終止程式之執行</a:t>
            </a:r>
          </a:p>
          <a:p>
            <a:r>
              <a:rPr lang="en-US" altLang="zh-TW" dirty="0" smtClean="0"/>
              <a:t>kill -l     → </a:t>
            </a:r>
            <a:r>
              <a:rPr lang="zh-TW" altLang="en-US" dirty="0" smtClean="0"/>
              <a:t>列出所有的信號</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uname</a:t>
            </a:r>
            <a:r>
              <a:rPr lang="zh-TW" altLang="en-US" sz="1200" b="0" i="0" dirty="0" smtClean="0">
                <a:effectLst/>
                <a:latin typeface="+mn-lt"/>
                <a:ea typeface="+mn-ea"/>
                <a:cs typeface="+mn-cs"/>
                <a:sym typeface="Calibri"/>
              </a:rPr>
              <a:t>：查詢</a:t>
            </a:r>
            <a:r>
              <a:rPr lang="en-US" altLang="zh-TW" sz="1200" b="0" i="0" dirty="0" err="1" smtClean="0">
                <a:effectLst/>
                <a:latin typeface="+mn-lt"/>
                <a:ea typeface="+mn-ea"/>
                <a:cs typeface="+mn-cs"/>
                <a:sym typeface="Calibri"/>
              </a:rPr>
              <a:t>linux</a:t>
            </a:r>
            <a:r>
              <a:rPr lang="zh-TW" altLang="en-US" sz="1200" b="0" i="0" dirty="0" smtClean="0">
                <a:effectLst/>
                <a:latin typeface="+mn-lt"/>
                <a:ea typeface="+mn-ea"/>
                <a:cs typeface="+mn-cs"/>
                <a:sym typeface="Calibri"/>
              </a:rPr>
              <a:t>版本 </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proc</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uname</a:t>
            </a:r>
            <a:r>
              <a:rPr lang="en-US" altLang="zh-TW" sz="1200" b="0" i="0" dirty="0" smtClean="0">
                <a:effectLst/>
                <a:latin typeface="+mn-lt"/>
                <a:ea typeface="+mn-ea"/>
                <a:cs typeface="+mn-cs"/>
                <a:sym typeface="Calibri"/>
              </a:rPr>
              <a:t>)</a:t>
            </a:r>
          </a:p>
          <a:p>
            <a:r>
              <a:rPr lang="en-US" altLang="zh-TW" sz="1200" b="0" i="0" dirty="0" smtClean="0">
                <a:effectLst/>
                <a:latin typeface="+mn-lt"/>
                <a:ea typeface="+mn-ea"/>
                <a:cs typeface="+mn-cs"/>
                <a:sym typeface="Calibri"/>
              </a:rPr>
              <a:t> free</a:t>
            </a:r>
            <a:r>
              <a:rPr lang="zh-TW" altLang="en-US" sz="1200" b="0" i="0" dirty="0" smtClean="0">
                <a:effectLst/>
                <a:latin typeface="+mn-lt"/>
                <a:ea typeface="+mn-ea"/>
                <a:cs typeface="+mn-cs"/>
                <a:sym typeface="Calibri"/>
              </a:rPr>
              <a:t>：查詢目前記憶體的使用情形</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uptime</a:t>
            </a:r>
            <a:r>
              <a:rPr lang="zh-TW" altLang="en-US" sz="1200" b="0" i="0" dirty="0" smtClean="0">
                <a:effectLst/>
                <a:latin typeface="+mn-lt"/>
                <a:ea typeface="+mn-ea"/>
                <a:cs typeface="+mn-cs"/>
                <a:sym typeface="Calibri"/>
              </a:rPr>
              <a:t>：顯示目前的使用者和平均的系統負荷</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ftp</a:t>
            </a:r>
            <a:r>
              <a:rPr lang="zh-TW" altLang="en-US" sz="1200" b="0" i="0" dirty="0" smtClean="0">
                <a:effectLst/>
                <a:latin typeface="+mn-lt"/>
                <a:ea typeface="+mn-ea"/>
                <a:cs typeface="+mn-cs"/>
                <a:sym typeface="Calibri"/>
              </a:rPr>
              <a:t>：檔案傳送</a:t>
            </a:r>
          </a:p>
          <a:p>
            <a:r>
              <a:rPr lang="en-US" altLang="zh-TW" dirty="0" smtClean="0"/>
              <a:t>ftp </a:t>
            </a:r>
            <a:r>
              <a:rPr lang="en-US" altLang="zh-TW" dirty="0" err="1" smtClean="0"/>
              <a:t>IPAddress</a:t>
            </a:r>
            <a:endParaRPr lang="en-US" altLang="zh-TW" dirty="0" smtClean="0"/>
          </a:p>
          <a:p>
            <a:r>
              <a:rPr lang="en-US" altLang="zh-TW" dirty="0" smtClean="0"/>
              <a:t>ftp 127.0.0.1 → </a:t>
            </a:r>
            <a:r>
              <a:rPr lang="zh-TW" altLang="en-US" dirty="0" smtClean="0"/>
              <a:t>連進自已的電腦</a:t>
            </a:r>
          </a:p>
          <a:p>
            <a:r>
              <a:rPr lang="en-US" altLang="zh-TW" dirty="0" smtClean="0"/>
              <a:t>!</a:t>
            </a:r>
            <a:r>
              <a:rPr lang="zh-TW" altLang="en-US" dirty="0" smtClean="0"/>
              <a:t>：暫時離開</a:t>
            </a:r>
            <a:r>
              <a:rPr lang="en-US" altLang="zh-TW" dirty="0" smtClean="0"/>
              <a:t>ftp</a:t>
            </a:r>
            <a:r>
              <a:rPr lang="zh-TW" altLang="en-US" dirty="0" smtClean="0"/>
              <a:t>回到自已的電腦，</a:t>
            </a:r>
            <a:r>
              <a:rPr lang="en-US" altLang="zh-TW" dirty="0" smtClean="0"/>
              <a:t>exit</a:t>
            </a:r>
            <a:r>
              <a:rPr lang="zh-TW" altLang="en-US" dirty="0" smtClean="0"/>
              <a:t>回到</a:t>
            </a:r>
            <a:r>
              <a:rPr lang="en-US" altLang="zh-TW" dirty="0" smtClean="0"/>
              <a:t>ftp</a:t>
            </a:r>
          </a:p>
          <a:p>
            <a:r>
              <a:rPr lang="en-US" altLang="zh-TW" dirty="0" smtClean="0"/>
              <a:t>bin</a:t>
            </a:r>
            <a:r>
              <a:rPr lang="zh-TW" altLang="en-US" dirty="0" smtClean="0"/>
              <a:t>：以</a:t>
            </a:r>
            <a:r>
              <a:rPr lang="en-US" altLang="zh-TW" dirty="0" smtClean="0"/>
              <a:t>binary</a:t>
            </a:r>
            <a:r>
              <a:rPr lang="zh-TW" altLang="en-US" dirty="0" smtClean="0"/>
              <a:t>模式</a:t>
            </a:r>
            <a:r>
              <a:rPr lang="en-US" altLang="zh-TW" dirty="0" smtClean="0"/>
              <a:t>ftp</a:t>
            </a:r>
          </a:p>
          <a:p>
            <a:r>
              <a:rPr lang="en-US" altLang="zh-TW" dirty="0" smtClean="0"/>
              <a:t>get</a:t>
            </a:r>
            <a:r>
              <a:rPr lang="zh-TW" altLang="en-US" dirty="0" smtClean="0"/>
              <a:t>：下載檔案 → </a:t>
            </a:r>
            <a:r>
              <a:rPr lang="en-US" altLang="zh-TW" dirty="0" smtClean="0"/>
              <a:t>get </a:t>
            </a:r>
            <a:r>
              <a:rPr lang="zh-TW" altLang="en-US" dirty="0" smtClean="0"/>
              <a:t>檔名 </a:t>
            </a:r>
            <a:r>
              <a:rPr lang="en-US" altLang="zh-TW" dirty="0" smtClean="0"/>
              <a:t>【</a:t>
            </a:r>
            <a:r>
              <a:rPr lang="zh-TW" altLang="en-US" dirty="0" smtClean="0"/>
              <a:t>新檔名</a:t>
            </a:r>
            <a:r>
              <a:rPr lang="en-US" altLang="zh-TW" dirty="0" smtClean="0"/>
              <a:t>】</a:t>
            </a:r>
          </a:p>
          <a:p>
            <a:r>
              <a:rPr lang="en-US" altLang="zh-TW" dirty="0" err="1" smtClean="0"/>
              <a:t>mget</a:t>
            </a:r>
            <a:r>
              <a:rPr lang="zh-TW" altLang="en-US" dirty="0" smtClean="0"/>
              <a:t>：下載多個檔案 → </a:t>
            </a:r>
            <a:r>
              <a:rPr lang="en-US" altLang="zh-TW" dirty="0" err="1" smtClean="0"/>
              <a:t>mget</a:t>
            </a:r>
            <a:r>
              <a:rPr lang="en-US" altLang="zh-TW" dirty="0" smtClean="0"/>
              <a:t> </a:t>
            </a:r>
            <a:r>
              <a:rPr lang="zh-TW" altLang="en-US" dirty="0" smtClean="0"/>
              <a:t>檔名 → 可使用 * 或 </a:t>
            </a:r>
            <a:r>
              <a:rPr lang="en-US" altLang="zh-TW" dirty="0" smtClean="0"/>
              <a:t>?</a:t>
            </a:r>
          </a:p>
          <a:p>
            <a:r>
              <a:rPr lang="en-US" altLang="zh-TW" dirty="0" smtClean="0"/>
              <a:t>put</a:t>
            </a:r>
            <a:r>
              <a:rPr lang="zh-TW" altLang="en-US" dirty="0" smtClean="0"/>
              <a:t>：上傳檔案 → </a:t>
            </a:r>
            <a:r>
              <a:rPr lang="en-US" altLang="zh-TW" dirty="0" smtClean="0"/>
              <a:t>put </a:t>
            </a:r>
            <a:r>
              <a:rPr lang="zh-TW" altLang="en-US" dirty="0" smtClean="0"/>
              <a:t>檔名 </a:t>
            </a:r>
            <a:r>
              <a:rPr lang="en-US" altLang="zh-TW" dirty="0" smtClean="0"/>
              <a:t>【</a:t>
            </a:r>
            <a:r>
              <a:rPr lang="zh-TW" altLang="en-US" dirty="0" smtClean="0"/>
              <a:t>新檔名</a:t>
            </a:r>
            <a:r>
              <a:rPr lang="en-US" altLang="zh-TW" dirty="0" smtClean="0"/>
              <a:t>】</a:t>
            </a:r>
          </a:p>
          <a:p>
            <a:r>
              <a:rPr lang="en-US" altLang="zh-TW" dirty="0" err="1" smtClean="0"/>
              <a:t>mput</a:t>
            </a:r>
            <a:r>
              <a:rPr lang="zh-TW" altLang="en-US" dirty="0" smtClean="0"/>
              <a:t>：上傳多個檔案</a:t>
            </a:r>
          </a:p>
          <a:p>
            <a:r>
              <a:rPr lang="en-US" altLang="zh-TW" dirty="0" smtClean="0"/>
              <a:t>prompt</a:t>
            </a:r>
            <a:r>
              <a:rPr lang="zh-TW" altLang="en-US" dirty="0" smtClean="0"/>
              <a:t>：對答模式開關 → 預設值為 </a:t>
            </a:r>
            <a:r>
              <a:rPr lang="en-US" altLang="zh-TW" dirty="0" smtClean="0"/>
              <a:t>off</a:t>
            </a:r>
          </a:p>
          <a:p>
            <a:r>
              <a:rPr lang="en-US" altLang="zh-TW" dirty="0" smtClean="0"/>
              <a:t>bye</a:t>
            </a:r>
            <a:r>
              <a:rPr lang="zh-TW" altLang="en-US" dirty="0" smtClean="0"/>
              <a:t>：結束</a:t>
            </a:r>
            <a:r>
              <a:rPr lang="en-US" altLang="zh-TW" dirty="0" smtClean="0"/>
              <a:t>ftp</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telnet</a:t>
            </a:r>
            <a:r>
              <a:rPr lang="zh-TW" altLang="en-US" sz="1200" b="0" i="0" dirty="0" smtClean="0">
                <a:effectLst/>
                <a:latin typeface="+mn-lt"/>
                <a:ea typeface="+mn-ea"/>
                <a:cs typeface="+mn-cs"/>
                <a:sym typeface="Calibri"/>
              </a:rPr>
              <a:t>：連到別台機器</a:t>
            </a:r>
          </a:p>
          <a:p>
            <a:r>
              <a:rPr lang="en-US" altLang="zh-TW" dirty="0" smtClean="0"/>
              <a:t>telnet </a:t>
            </a:r>
            <a:r>
              <a:rPr lang="en-US" altLang="zh-TW" dirty="0" err="1" smtClean="0"/>
              <a:t>IPAddress</a:t>
            </a:r>
            <a:endParaRPr lang="en-US" altLang="zh-TW" dirty="0" smtClean="0"/>
          </a:p>
          <a:p>
            <a:r>
              <a:rPr lang="en-US" altLang="zh-TW" dirty="0" smtClean="0"/>
              <a:t>telnet 127.0.0.1 → </a:t>
            </a:r>
            <a:r>
              <a:rPr lang="zh-TW" altLang="en-US" dirty="0" smtClean="0"/>
              <a:t>連進自已的電腦</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rlogin</a:t>
            </a:r>
            <a:r>
              <a:rPr lang="zh-TW" altLang="en-US" sz="1200" b="0" i="0" dirty="0" smtClean="0">
                <a:effectLst/>
                <a:latin typeface="+mn-lt"/>
                <a:ea typeface="+mn-ea"/>
                <a:cs typeface="+mn-cs"/>
                <a:sym typeface="Calibri"/>
              </a:rPr>
              <a:t>：連到別台機器</a:t>
            </a:r>
          </a:p>
          <a:p>
            <a:r>
              <a:rPr lang="en-US" altLang="zh-TW" dirty="0" smtClean="0"/>
              <a:t>rlogin -l </a:t>
            </a:r>
            <a:r>
              <a:rPr lang="zh-TW" altLang="en-US" dirty="0" smtClean="0"/>
              <a:t>簽入的帳號 </a:t>
            </a:r>
            <a:r>
              <a:rPr lang="en-US" altLang="zh-TW" dirty="0" smtClean="0"/>
              <a:t>IP</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netstat</a:t>
            </a:r>
            <a:r>
              <a:rPr lang="zh-TW" altLang="en-US" sz="1200" b="0" i="0" dirty="0" smtClean="0">
                <a:effectLst/>
                <a:latin typeface="+mn-lt"/>
                <a:ea typeface="+mn-ea"/>
                <a:cs typeface="+mn-cs"/>
                <a:sym typeface="Calibri"/>
              </a:rPr>
              <a:t>：查詢網路目前狀況</a:t>
            </a:r>
          </a:p>
          <a:p>
            <a:r>
              <a:rPr lang="en-US" altLang="zh-TW" sz="1200" b="0" i="0" dirty="0" smtClean="0">
                <a:effectLst/>
                <a:latin typeface="+mn-lt"/>
                <a:ea typeface="+mn-ea"/>
                <a:cs typeface="+mn-cs"/>
                <a:sym typeface="Calibri"/>
              </a:rPr>
              <a:t>-a</a:t>
            </a:r>
            <a:r>
              <a:rPr lang="zh-TW" altLang="en-US" sz="1200" b="0" i="0" dirty="0" smtClean="0">
                <a:effectLst/>
                <a:latin typeface="+mn-lt"/>
                <a:ea typeface="+mn-ea"/>
                <a:cs typeface="+mn-cs"/>
                <a:sym typeface="Calibri"/>
              </a:rPr>
              <a:t>：全部列出</a:t>
            </a:r>
          </a:p>
          <a:p>
            <a:r>
              <a:rPr lang="en-US" altLang="zh-TW" sz="1200" b="0" i="0" dirty="0" smtClean="0">
                <a:effectLst/>
                <a:latin typeface="+mn-lt"/>
                <a:ea typeface="+mn-ea"/>
                <a:cs typeface="+mn-cs"/>
                <a:sym typeface="Calibri"/>
              </a:rPr>
              <a:t>-c</a:t>
            </a:r>
            <a:r>
              <a:rPr lang="zh-TW" altLang="en-US" sz="1200" b="0" i="0" dirty="0" smtClean="0">
                <a:effectLst/>
                <a:latin typeface="+mn-lt"/>
                <a:ea typeface="+mn-ea"/>
                <a:cs typeface="+mn-cs"/>
                <a:sym typeface="Calibri"/>
              </a:rPr>
              <a:t>：每隔幾秒鐘重新列一遍</a:t>
            </a:r>
          </a:p>
          <a:p>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i</a:t>
            </a:r>
            <a:r>
              <a:rPr lang="zh-TW" altLang="en-US" sz="1200" b="0" i="0" dirty="0" smtClean="0">
                <a:effectLst/>
                <a:latin typeface="+mn-lt"/>
                <a:ea typeface="+mn-ea"/>
                <a:cs typeface="+mn-cs"/>
                <a:sym typeface="Calibri"/>
              </a:rPr>
              <a:t>：界面狀態</a:t>
            </a:r>
          </a:p>
          <a:p>
            <a:r>
              <a:rPr lang="en-US" altLang="zh-TW" sz="1200" b="0" i="0" dirty="0" smtClean="0">
                <a:effectLst/>
                <a:latin typeface="+mn-lt"/>
                <a:ea typeface="+mn-ea"/>
                <a:cs typeface="+mn-cs"/>
                <a:sym typeface="Calibri"/>
              </a:rPr>
              <a:t>-n</a:t>
            </a:r>
            <a:r>
              <a:rPr lang="zh-TW" altLang="en-US" sz="1200" b="0" i="0" dirty="0" smtClean="0">
                <a:effectLst/>
                <a:latin typeface="+mn-lt"/>
                <a:ea typeface="+mn-ea"/>
                <a:cs typeface="+mn-cs"/>
                <a:sym typeface="Calibri"/>
              </a:rPr>
              <a:t>：以網路</a:t>
            </a:r>
            <a:r>
              <a:rPr lang="en-US" altLang="zh-TW" sz="1200" b="0" i="0" dirty="0" smtClean="0">
                <a:effectLst/>
                <a:latin typeface="+mn-lt"/>
                <a:ea typeface="+mn-ea"/>
                <a:cs typeface="+mn-cs"/>
                <a:sym typeface="Calibri"/>
              </a:rPr>
              <a:t>IP</a:t>
            </a:r>
            <a:r>
              <a:rPr lang="zh-TW" altLang="en-US" sz="1200" b="0" i="0" dirty="0" smtClean="0">
                <a:effectLst/>
                <a:latin typeface="+mn-lt"/>
                <a:ea typeface="+mn-ea"/>
                <a:cs typeface="+mn-cs"/>
                <a:sym typeface="Calibri"/>
              </a:rPr>
              <a:t>位址代替名稱列出網路連接情形</a:t>
            </a:r>
          </a:p>
          <a:p>
            <a:r>
              <a:rPr lang="en-US" altLang="zh-TW" sz="1200" b="0" i="0" dirty="0" smtClean="0">
                <a:effectLst/>
                <a:latin typeface="+mn-lt"/>
                <a:ea typeface="+mn-ea"/>
                <a:cs typeface="+mn-cs"/>
                <a:sym typeface="Calibri"/>
              </a:rPr>
              <a:t>-o</a:t>
            </a:r>
            <a:r>
              <a:rPr lang="zh-TW" altLang="en-US" sz="1200" b="0" i="0" dirty="0" smtClean="0">
                <a:effectLst/>
                <a:latin typeface="+mn-lt"/>
                <a:ea typeface="+mn-ea"/>
                <a:cs typeface="+mn-cs"/>
                <a:sym typeface="Calibri"/>
              </a:rPr>
              <a:t>：列出時間狀態</a:t>
            </a:r>
          </a:p>
          <a:p>
            <a:r>
              <a:rPr lang="en-US" altLang="zh-TW" sz="1200" b="0" i="0" dirty="0" smtClean="0">
                <a:effectLst/>
                <a:latin typeface="+mn-lt"/>
                <a:ea typeface="+mn-ea"/>
                <a:cs typeface="+mn-cs"/>
                <a:sym typeface="Calibri"/>
              </a:rPr>
              <a:t>-r</a:t>
            </a:r>
            <a:r>
              <a:rPr lang="zh-TW" altLang="en-US" sz="1200" b="0" i="0" dirty="0" smtClean="0">
                <a:effectLst/>
                <a:latin typeface="+mn-lt"/>
                <a:ea typeface="+mn-ea"/>
                <a:cs typeface="+mn-cs"/>
                <a:sym typeface="Calibri"/>
              </a:rPr>
              <a:t>：列出網路的路徑表</a:t>
            </a:r>
          </a:p>
          <a:p>
            <a:r>
              <a:rPr lang="en-US" altLang="zh-TW" sz="1200" b="0" i="0" dirty="0" smtClean="0">
                <a:effectLst/>
                <a:latin typeface="+mn-lt"/>
                <a:ea typeface="+mn-ea"/>
                <a:cs typeface="+mn-cs"/>
                <a:sym typeface="Calibri"/>
              </a:rPr>
              <a:t>-t</a:t>
            </a:r>
            <a:r>
              <a:rPr lang="zh-TW" altLang="en-US" sz="1200" b="0" i="0" dirty="0" smtClean="0">
                <a:effectLst/>
                <a:latin typeface="+mn-lt"/>
                <a:ea typeface="+mn-ea"/>
                <a:cs typeface="+mn-cs"/>
                <a:sym typeface="Calibri"/>
              </a:rPr>
              <a:t>：列出</a:t>
            </a:r>
            <a:r>
              <a:rPr lang="en-US" altLang="zh-TW" sz="1200" b="0" i="0" dirty="0" err="1" smtClean="0">
                <a:effectLst/>
                <a:latin typeface="+mn-lt"/>
                <a:ea typeface="+mn-ea"/>
                <a:cs typeface="+mn-cs"/>
                <a:sym typeface="Calibri"/>
              </a:rPr>
              <a:t>tcp</a:t>
            </a:r>
            <a:r>
              <a:rPr lang="zh-TW" altLang="en-US" sz="1200" b="0" i="0" dirty="0" smtClean="0">
                <a:effectLst/>
                <a:latin typeface="+mn-lt"/>
                <a:ea typeface="+mn-ea"/>
                <a:cs typeface="+mn-cs"/>
                <a:sym typeface="Calibri"/>
              </a:rPr>
              <a:t>協定的連接情形</a:t>
            </a:r>
          </a:p>
          <a:p>
            <a:r>
              <a:rPr lang="en-US" altLang="zh-TW" sz="1200" b="0" i="0" dirty="0" smtClean="0">
                <a:effectLst/>
                <a:latin typeface="+mn-lt"/>
                <a:ea typeface="+mn-ea"/>
                <a:cs typeface="+mn-cs"/>
                <a:sym typeface="Calibri"/>
              </a:rPr>
              <a:t>-u</a:t>
            </a:r>
            <a:r>
              <a:rPr lang="zh-TW" altLang="en-US" sz="1200" b="0" i="0" dirty="0" smtClean="0">
                <a:effectLst/>
                <a:latin typeface="+mn-lt"/>
                <a:ea typeface="+mn-ea"/>
                <a:cs typeface="+mn-cs"/>
                <a:sym typeface="Calibri"/>
              </a:rPr>
              <a:t>：列出</a:t>
            </a:r>
            <a:r>
              <a:rPr lang="en-US" altLang="zh-TW" sz="1200" b="0" i="0" dirty="0" err="1" smtClean="0">
                <a:effectLst/>
                <a:latin typeface="+mn-lt"/>
                <a:ea typeface="+mn-ea"/>
                <a:cs typeface="+mn-cs"/>
                <a:sym typeface="Calibri"/>
              </a:rPr>
              <a:t>udp</a:t>
            </a:r>
            <a:r>
              <a:rPr lang="zh-TW" altLang="en-US" sz="1200" b="0" i="0" dirty="0" smtClean="0">
                <a:effectLst/>
                <a:latin typeface="+mn-lt"/>
                <a:ea typeface="+mn-ea"/>
                <a:cs typeface="+mn-cs"/>
                <a:sym typeface="Calibri"/>
              </a:rPr>
              <a:t>協定的連接情形</a:t>
            </a:r>
          </a:p>
          <a:p>
            <a:r>
              <a:rPr lang="en-US" altLang="zh-TW" sz="1200" b="0" i="0" dirty="0" smtClean="0">
                <a:effectLst/>
                <a:latin typeface="+mn-lt"/>
                <a:ea typeface="+mn-ea"/>
                <a:cs typeface="+mn-cs"/>
                <a:sym typeface="Calibri"/>
              </a:rPr>
              <a:t>-v</a:t>
            </a:r>
            <a:r>
              <a:rPr lang="zh-TW" altLang="en-US" sz="1200" b="0" i="0" dirty="0" smtClean="0">
                <a:effectLst/>
                <a:latin typeface="+mn-lt"/>
                <a:ea typeface="+mn-ea"/>
                <a:cs typeface="+mn-cs"/>
                <a:sym typeface="Calibri"/>
              </a:rPr>
              <a:t>：列出版本</a:t>
            </a:r>
          </a:p>
          <a:p>
            <a:r>
              <a:rPr lang="en-US" altLang="zh-TW" sz="1200" b="0" i="0" dirty="0" smtClean="0">
                <a:effectLst/>
                <a:latin typeface="+mn-lt"/>
                <a:ea typeface="+mn-ea"/>
                <a:cs typeface="+mn-cs"/>
                <a:sym typeface="Calibri"/>
              </a:rPr>
              <a:t>-w</a:t>
            </a:r>
            <a:r>
              <a:rPr lang="zh-TW" altLang="en-US" sz="1200" b="0" i="0" dirty="0" smtClean="0">
                <a:effectLst/>
                <a:latin typeface="+mn-lt"/>
                <a:ea typeface="+mn-ea"/>
                <a:cs typeface="+mn-cs"/>
                <a:sym typeface="Calibri"/>
              </a:rPr>
              <a:t>：列出</a:t>
            </a:r>
            <a:r>
              <a:rPr lang="en-US" altLang="zh-TW" sz="1200" b="0" i="0" dirty="0" smtClean="0">
                <a:effectLst/>
                <a:latin typeface="+mn-lt"/>
                <a:ea typeface="+mn-ea"/>
                <a:cs typeface="+mn-cs"/>
                <a:sym typeface="Calibri"/>
              </a:rPr>
              <a:t>raw</a:t>
            </a:r>
            <a:r>
              <a:rPr lang="zh-TW" altLang="en-US" sz="1200" b="0" i="0" dirty="0" smtClean="0">
                <a:effectLst/>
                <a:latin typeface="+mn-lt"/>
                <a:ea typeface="+mn-ea"/>
                <a:cs typeface="+mn-cs"/>
                <a:sym typeface="Calibri"/>
              </a:rPr>
              <a:t>程序連結的資訊</a:t>
            </a:r>
          </a:p>
          <a:p>
            <a:r>
              <a:rPr lang="en-US" altLang="zh-TW" sz="1200" b="0" i="0" dirty="0" smtClean="0">
                <a:effectLst/>
                <a:latin typeface="+mn-lt"/>
                <a:ea typeface="+mn-ea"/>
                <a:cs typeface="+mn-cs"/>
                <a:sym typeface="Calibri"/>
              </a:rPr>
              <a:t>-x</a:t>
            </a:r>
            <a:r>
              <a:rPr lang="zh-TW" altLang="en-US" sz="1200" b="0" i="0" dirty="0" smtClean="0">
                <a:effectLst/>
                <a:latin typeface="+mn-lt"/>
                <a:ea typeface="+mn-ea"/>
                <a:cs typeface="+mn-cs"/>
                <a:sym typeface="Calibri"/>
              </a:rPr>
              <a:t>：列出有關</a:t>
            </a:r>
            <a:r>
              <a:rPr lang="en-US" altLang="zh-TW" sz="1200" b="0" i="0" dirty="0" err="1" smtClean="0">
                <a:effectLst/>
                <a:latin typeface="+mn-lt"/>
                <a:ea typeface="+mn-ea"/>
                <a:cs typeface="+mn-cs"/>
                <a:sym typeface="Calibri"/>
              </a:rPr>
              <a:t>unix</a:t>
            </a:r>
            <a:r>
              <a:rPr lang="zh-TW" altLang="en-US" sz="1200" b="0" i="0" dirty="0" smtClean="0">
                <a:effectLst/>
                <a:latin typeface="+mn-lt"/>
                <a:ea typeface="+mn-ea"/>
                <a:cs typeface="+mn-cs"/>
                <a:sym typeface="Calibri"/>
              </a:rPr>
              <a:t>網域</a:t>
            </a:r>
            <a:r>
              <a:rPr lang="en-US" altLang="zh-TW" sz="1200" b="0" i="0" dirty="0" smtClean="0">
                <a:effectLst/>
                <a:latin typeface="+mn-lt"/>
                <a:ea typeface="+mn-ea"/>
                <a:cs typeface="+mn-cs"/>
                <a:sym typeface="Calibri"/>
              </a:rPr>
              <a:t>socket</a:t>
            </a:r>
            <a:r>
              <a:rPr lang="zh-TW" altLang="en-US" sz="1200" b="0" i="0" dirty="0" smtClean="0">
                <a:effectLst/>
                <a:latin typeface="+mn-lt"/>
                <a:ea typeface="+mn-ea"/>
                <a:cs typeface="+mn-cs"/>
                <a:sym typeface="Calibri"/>
              </a:rPr>
              <a:t>的資訊</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nslookup</a:t>
            </a:r>
            <a:r>
              <a:rPr lang="zh-TW" altLang="en-US" sz="1200" b="0" i="0" dirty="0" smtClean="0">
                <a:effectLst/>
                <a:latin typeface="+mn-lt"/>
                <a:ea typeface="+mn-ea"/>
                <a:cs typeface="+mn-cs"/>
                <a:sym typeface="Calibri"/>
              </a:rPr>
              <a:t>：查詢一台機器的</a:t>
            </a:r>
            <a:r>
              <a:rPr lang="en-US" altLang="zh-TW" sz="1200" b="0" i="0" dirty="0" smtClean="0">
                <a:effectLst/>
                <a:latin typeface="+mn-lt"/>
                <a:ea typeface="+mn-ea"/>
                <a:cs typeface="+mn-cs"/>
                <a:sym typeface="Calibri"/>
              </a:rPr>
              <a:t>IP</a:t>
            </a:r>
            <a:r>
              <a:rPr lang="zh-TW" altLang="en-US" sz="1200" b="0" i="0" dirty="0" smtClean="0">
                <a:effectLst/>
                <a:latin typeface="+mn-lt"/>
                <a:ea typeface="+mn-ea"/>
                <a:cs typeface="+mn-cs"/>
                <a:sym typeface="Calibri"/>
              </a:rPr>
              <a:t>位址及其對應的網域名稱</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finger</a:t>
            </a:r>
            <a:r>
              <a:rPr lang="zh-TW" altLang="en-US" sz="1200" b="0" i="0" dirty="0" smtClean="0">
                <a:effectLst/>
                <a:latin typeface="+mn-lt"/>
                <a:ea typeface="+mn-ea"/>
                <a:cs typeface="+mn-cs"/>
                <a:sym typeface="Calibri"/>
              </a:rPr>
              <a:t>：列出某人的線上資料</a:t>
            </a:r>
          </a:p>
          <a:p>
            <a:r>
              <a:rPr lang="en-US" altLang="zh-TW" dirty="0" smtClean="0"/>
              <a:t>finger -</a:t>
            </a:r>
            <a:r>
              <a:rPr lang="zh-TW" altLang="en-US" dirty="0" smtClean="0"/>
              <a:t>參數 使用者名稱</a:t>
            </a:r>
          </a:p>
          <a:p>
            <a:r>
              <a:rPr lang="en-US" altLang="zh-TW" dirty="0" smtClean="0"/>
              <a:t>s</a:t>
            </a:r>
            <a:r>
              <a:rPr lang="zh-TW" altLang="en-US" dirty="0" smtClean="0"/>
              <a:t>：使用短格式顯示使用者的各項資訊</a:t>
            </a:r>
          </a:p>
          <a:p>
            <a:r>
              <a:rPr lang="en-US" altLang="zh-TW" dirty="0" smtClean="0"/>
              <a:t>l</a:t>
            </a:r>
            <a:r>
              <a:rPr lang="zh-TW" altLang="en-US" dirty="0" smtClean="0"/>
              <a:t>：使用長格式顯示使用者的各項資訊</a:t>
            </a:r>
          </a:p>
          <a:p>
            <a:r>
              <a:rPr lang="en-US" altLang="zh-TW" dirty="0" smtClean="0"/>
              <a:t>p</a:t>
            </a:r>
            <a:r>
              <a:rPr lang="zh-TW" altLang="en-US" dirty="0" smtClean="0"/>
              <a:t>：使用長格式顯示時不列出計畫檔和專案檔</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ping</a:t>
            </a:r>
            <a:r>
              <a:rPr lang="zh-TW" altLang="en-US" sz="1200" b="0" i="0" dirty="0" smtClean="0">
                <a:effectLst/>
                <a:latin typeface="+mn-lt"/>
                <a:ea typeface="+mn-ea"/>
                <a:cs typeface="+mn-cs"/>
                <a:sym typeface="Calibri"/>
              </a:rPr>
              <a:t>：查詢網路上某台主機是否開著</a:t>
            </a:r>
          </a:p>
          <a:p>
            <a:r>
              <a:rPr lang="en-US" altLang="zh-TW" dirty="0" smtClean="0"/>
              <a:t>ping -</a:t>
            </a:r>
            <a:r>
              <a:rPr lang="zh-TW" altLang="en-US" dirty="0" smtClean="0"/>
              <a:t>參數 主機位址</a:t>
            </a:r>
          </a:p>
          <a:p>
            <a:r>
              <a:rPr lang="en-US" altLang="zh-TW" dirty="0" smtClean="0"/>
              <a:t>c </a:t>
            </a:r>
            <a:r>
              <a:rPr lang="zh-TW" altLang="en-US" dirty="0" smtClean="0"/>
              <a:t>次數：送幾次封包給這台主機，然後等待回應</a:t>
            </a:r>
          </a:p>
          <a:p>
            <a:r>
              <a:rPr lang="en-US" altLang="zh-TW" dirty="0" smtClean="0"/>
              <a:t>d</a:t>
            </a:r>
            <a:r>
              <a:rPr lang="zh-TW" altLang="en-US" dirty="0" smtClean="0"/>
              <a:t>：設定</a:t>
            </a:r>
            <a:r>
              <a:rPr lang="en-US" altLang="zh-TW" dirty="0" smtClean="0"/>
              <a:t>SO_DEBUG</a:t>
            </a:r>
            <a:r>
              <a:rPr lang="zh-TW" altLang="en-US" dirty="0" smtClean="0"/>
              <a:t>選項</a:t>
            </a:r>
          </a:p>
          <a:p>
            <a:r>
              <a:rPr lang="en-US" altLang="zh-TW" dirty="0" smtClean="0"/>
              <a:t>f</a:t>
            </a:r>
            <a:r>
              <a:rPr lang="zh-TW" altLang="en-US" dirty="0" smtClean="0"/>
              <a:t>：大量且快速的送網路封包給一台主機，看它的回應</a:t>
            </a:r>
          </a:p>
          <a:p>
            <a:r>
              <a:rPr lang="en-US" altLang="zh-TW" dirty="0" err="1" smtClean="0"/>
              <a:t>i</a:t>
            </a:r>
            <a:r>
              <a:rPr lang="en-US" altLang="zh-TW" dirty="0" smtClean="0"/>
              <a:t> </a:t>
            </a:r>
            <a:r>
              <a:rPr lang="zh-TW" altLang="en-US" dirty="0" smtClean="0"/>
              <a:t>秒數：設定幾秒鐘送一次封包給一台主機，預設值</a:t>
            </a:r>
            <a:r>
              <a:rPr lang="en-US" altLang="zh-TW" dirty="0" smtClean="0"/>
              <a:t>1</a:t>
            </a:r>
            <a:r>
              <a:rPr lang="zh-TW" altLang="en-US" dirty="0" smtClean="0"/>
              <a:t>秒</a:t>
            </a:r>
          </a:p>
          <a:p>
            <a:r>
              <a:rPr lang="en-US" altLang="zh-TW" dirty="0" smtClean="0"/>
              <a:t>q</a:t>
            </a:r>
            <a:r>
              <a:rPr lang="zh-TW" altLang="en-US" dirty="0" smtClean="0"/>
              <a:t>：不顯示傳送封包的資訊，只顯示最後結果</a:t>
            </a:r>
          </a:p>
          <a:p>
            <a:r>
              <a:rPr lang="en-US" altLang="zh-TW" dirty="0" smtClean="0"/>
              <a:t>l </a:t>
            </a:r>
            <a:r>
              <a:rPr lang="zh-TW" altLang="en-US" dirty="0" smtClean="0"/>
              <a:t>次數：在次數內，以最快速的方式送封包給一台主機</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man</a:t>
            </a:r>
            <a:r>
              <a:rPr lang="zh-TW" altLang="en-US" sz="1200" b="0" i="0" dirty="0" smtClean="0">
                <a:effectLst/>
                <a:latin typeface="+mn-lt"/>
                <a:ea typeface="+mn-ea"/>
                <a:cs typeface="+mn-cs"/>
                <a:sym typeface="Calibri"/>
              </a:rPr>
              <a:t>：查詢某個指令的輔助說明 → </a:t>
            </a:r>
            <a:r>
              <a:rPr lang="en-US" altLang="zh-TW" sz="1200" b="0" i="0" dirty="0" smtClean="0">
                <a:effectLst/>
                <a:latin typeface="+mn-lt"/>
                <a:ea typeface="+mn-ea"/>
                <a:cs typeface="+mn-cs"/>
                <a:sym typeface="Calibri"/>
              </a:rPr>
              <a:t>man </a:t>
            </a:r>
            <a:r>
              <a:rPr lang="zh-TW" altLang="en-US" sz="1200" b="0" i="0" dirty="0" smtClean="0">
                <a:effectLst/>
                <a:latin typeface="+mn-lt"/>
                <a:ea typeface="+mn-ea"/>
                <a:cs typeface="+mn-cs"/>
                <a:sym typeface="Calibri"/>
              </a:rPr>
              <a:t>指令名稱</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help</a:t>
            </a:r>
            <a:r>
              <a:rPr lang="zh-TW" altLang="en-US" sz="1200" b="0" i="0" dirty="0" smtClean="0">
                <a:effectLst/>
                <a:latin typeface="+mn-lt"/>
                <a:ea typeface="+mn-ea"/>
                <a:cs typeface="+mn-cs"/>
                <a:sym typeface="Calibri"/>
              </a:rPr>
              <a:t>：查詢某個內建指令的說明 </a:t>
            </a:r>
            <a:r>
              <a:rPr lang="en-US" altLang="zh-TW" sz="1200" b="0" i="0" dirty="0" smtClean="0">
                <a:effectLst/>
                <a:latin typeface="+mn-lt"/>
                <a:ea typeface="+mn-ea"/>
                <a:cs typeface="+mn-cs"/>
                <a:sym typeface="Calibri"/>
              </a:rPr>
              <a:t>(bash shell) → help </a:t>
            </a:r>
            <a:r>
              <a:rPr lang="zh-TW" altLang="en-US" sz="1200" b="0" i="0" dirty="0" smtClean="0">
                <a:effectLst/>
                <a:latin typeface="+mn-lt"/>
                <a:ea typeface="+mn-ea"/>
                <a:cs typeface="+mn-cs"/>
                <a:sym typeface="Calibri"/>
              </a:rPr>
              <a:t>內建指令名稱</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whereis</a:t>
            </a:r>
            <a:r>
              <a:rPr lang="zh-TW" altLang="en-US" sz="1200" b="0" i="0" dirty="0" smtClean="0">
                <a:effectLst/>
                <a:latin typeface="+mn-lt"/>
                <a:ea typeface="+mn-ea"/>
                <a:cs typeface="+mn-cs"/>
                <a:sym typeface="Calibri"/>
              </a:rPr>
              <a:t>：尋找某個指令的檔案位置 → </a:t>
            </a:r>
            <a:r>
              <a:rPr lang="en-US" altLang="zh-TW" sz="1200" b="0" i="0" dirty="0" err="1" smtClean="0">
                <a:effectLst/>
                <a:latin typeface="+mn-lt"/>
                <a:ea typeface="+mn-ea"/>
                <a:cs typeface="+mn-cs"/>
                <a:sym typeface="Calibri"/>
              </a:rPr>
              <a:t>whereis</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指令名稱</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locate</a:t>
            </a:r>
            <a:r>
              <a:rPr lang="zh-TW" altLang="en-US" sz="1200" b="0" i="0" dirty="0" smtClean="0">
                <a:effectLst/>
                <a:latin typeface="+mn-lt"/>
                <a:ea typeface="+mn-ea"/>
                <a:cs typeface="+mn-cs"/>
                <a:sym typeface="Calibri"/>
              </a:rPr>
              <a:t>：找尋檔案 → </a:t>
            </a:r>
            <a:r>
              <a:rPr lang="en-US" altLang="zh-TW" sz="1200" b="0" i="0" dirty="0" smtClean="0">
                <a:effectLst/>
                <a:latin typeface="+mn-lt"/>
                <a:ea typeface="+mn-ea"/>
                <a:cs typeface="+mn-cs"/>
                <a:sym typeface="Calibri"/>
              </a:rPr>
              <a:t>locate </a:t>
            </a:r>
            <a:r>
              <a:rPr lang="zh-TW" altLang="en-US" sz="1200" b="0" i="0" dirty="0" smtClean="0">
                <a:effectLst/>
                <a:latin typeface="+mn-lt"/>
                <a:ea typeface="+mn-ea"/>
                <a:cs typeface="+mn-cs"/>
                <a:sym typeface="Calibri"/>
              </a:rPr>
              <a:t>相關字</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whatis</a:t>
            </a:r>
            <a:r>
              <a:rPr lang="zh-TW" altLang="en-US" sz="1200" b="0" i="0" dirty="0" smtClean="0">
                <a:effectLst/>
                <a:latin typeface="+mn-lt"/>
                <a:ea typeface="+mn-ea"/>
                <a:cs typeface="+mn-cs"/>
                <a:sym typeface="Calibri"/>
              </a:rPr>
              <a:t>：查詢某個指令的用途 → </a:t>
            </a:r>
            <a:r>
              <a:rPr lang="en-US" altLang="zh-TW" sz="1200" b="0" i="0" dirty="0" err="1" smtClean="0">
                <a:effectLst/>
                <a:latin typeface="+mn-lt"/>
                <a:ea typeface="+mn-ea"/>
                <a:cs typeface="+mn-cs"/>
                <a:sym typeface="Calibri"/>
              </a:rPr>
              <a:t>whatis</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指令名稱</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at</a:t>
            </a:r>
            <a:r>
              <a:rPr lang="zh-TW" altLang="en-US" sz="1200" b="0" i="0" dirty="0" smtClean="0">
                <a:effectLst/>
                <a:latin typeface="+mn-lt"/>
                <a:ea typeface="+mn-ea"/>
                <a:cs typeface="+mn-cs"/>
                <a:sym typeface="Calibri"/>
              </a:rPr>
              <a:t>：設定某一個時間執行某一個指令</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crontab</a:t>
            </a:r>
            <a:r>
              <a:rPr lang="zh-TW" altLang="en-US" sz="1200" b="0" i="0" dirty="0" smtClean="0">
                <a:effectLst/>
                <a:latin typeface="+mn-lt"/>
                <a:ea typeface="+mn-ea"/>
                <a:cs typeface="+mn-cs"/>
                <a:sym typeface="Calibri"/>
              </a:rPr>
              <a:t>：設定每天或每月定期執行的指令</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nohup</a:t>
            </a:r>
            <a:r>
              <a:rPr lang="zh-TW" altLang="en-US" sz="1200" b="0" i="0" dirty="0" smtClean="0">
                <a:effectLst/>
                <a:latin typeface="+mn-lt"/>
                <a:ea typeface="+mn-ea"/>
                <a:cs typeface="+mn-cs"/>
                <a:sym typeface="Calibri"/>
              </a:rPr>
              <a:t>：設定退出系統後，程式仍不被終止</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echo</a:t>
            </a:r>
            <a:r>
              <a:rPr lang="zh-TW" altLang="en-US" sz="1200" b="0" i="0" dirty="0" smtClean="0">
                <a:effectLst/>
                <a:latin typeface="+mn-lt"/>
                <a:ea typeface="+mn-ea"/>
                <a:cs typeface="+mn-cs"/>
                <a:sym typeface="Calibri"/>
              </a:rPr>
              <a:t>：印出字串</a:t>
            </a:r>
          </a:p>
          <a:p>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clear</a:t>
            </a:r>
            <a:r>
              <a:rPr lang="zh-TW" altLang="en-US" sz="1200" b="0" i="0" dirty="0" smtClean="0">
                <a:effectLst/>
                <a:latin typeface="+mn-lt"/>
                <a:ea typeface="+mn-ea"/>
                <a:cs typeface="+mn-cs"/>
                <a:sym typeface="Calibri"/>
              </a:rPr>
              <a:t>：清除螢幕</a:t>
            </a:r>
          </a:p>
          <a:p>
            <a:r>
              <a:rPr lang="zh-TW" altLang="en-US" sz="1200" b="0" i="0" dirty="0" smtClean="0">
                <a:effectLst/>
                <a:latin typeface="+mn-lt"/>
                <a:ea typeface="+mn-ea"/>
                <a:cs typeface="+mn-cs"/>
                <a:sym typeface="Calibri"/>
              </a:rPr>
              <a:t> 指令</a:t>
            </a:r>
            <a:r>
              <a:rPr lang="en-US" altLang="zh-TW" sz="1200" b="0" i="0" dirty="0" smtClean="0">
                <a:effectLst/>
                <a:latin typeface="+mn-lt"/>
                <a:ea typeface="+mn-ea"/>
                <a:cs typeface="+mn-cs"/>
                <a:sym typeface="Calibri"/>
              </a:rPr>
              <a:t>&amp;     → </a:t>
            </a:r>
            <a:r>
              <a:rPr lang="zh-TW" altLang="en-US" sz="1200" b="0" i="0" dirty="0" smtClean="0">
                <a:effectLst/>
                <a:latin typeface="+mn-lt"/>
                <a:ea typeface="+mn-ea"/>
                <a:cs typeface="+mn-cs"/>
                <a:sym typeface="Calibri"/>
              </a:rPr>
              <a:t>將該程式弄到背景執行</a:t>
            </a:r>
          </a:p>
          <a:p>
            <a:r>
              <a:rPr lang="zh-TW" altLang="en-US"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cal</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月 年：顯示月曆</a:t>
            </a:r>
          </a:p>
          <a:p>
            <a:r>
              <a:rPr lang="en-US" altLang="zh-TW" sz="1200" b="0" i="0" dirty="0" smtClean="0">
                <a:effectLst/>
                <a:latin typeface="+mn-lt"/>
                <a:ea typeface="+mn-ea"/>
                <a:cs typeface="+mn-cs"/>
                <a:sym typeface="Calibri"/>
              </a:rPr>
              <a:t>-j</a:t>
            </a:r>
            <a:r>
              <a:rPr lang="zh-TW" altLang="en-US" sz="1200" b="0" i="0" dirty="0" smtClean="0">
                <a:effectLst/>
                <a:latin typeface="+mn-lt"/>
                <a:ea typeface="+mn-ea"/>
                <a:cs typeface="+mn-cs"/>
                <a:sym typeface="Calibri"/>
              </a:rPr>
              <a:t>：顯示查詢的那一天為每年的第幾天</a:t>
            </a:r>
          </a:p>
          <a:p>
            <a:r>
              <a:rPr lang="en-US" altLang="zh-TW" sz="1200" b="0" i="0" dirty="0" smtClean="0">
                <a:effectLst/>
                <a:latin typeface="+mn-lt"/>
                <a:ea typeface="+mn-ea"/>
                <a:cs typeface="+mn-cs"/>
                <a:sym typeface="Calibri"/>
              </a:rPr>
              <a:t>-y</a:t>
            </a:r>
            <a:r>
              <a:rPr lang="zh-TW" altLang="en-US" sz="1200" b="0" i="0" dirty="0" smtClean="0">
                <a:effectLst/>
                <a:latin typeface="+mn-lt"/>
                <a:ea typeface="+mn-ea"/>
                <a:cs typeface="+mn-cs"/>
                <a:sym typeface="Calibri"/>
              </a:rPr>
              <a:t>：顯示整年的月曆</a:t>
            </a:r>
          </a:p>
          <a:p>
            <a:r>
              <a:rPr lang="zh-TW" altLang="en-US" sz="1200" b="0" i="0" dirty="0" smtClean="0">
                <a:effectLst/>
                <a:latin typeface="+mn-lt"/>
                <a:ea typeface="+mn-ea"/>
                <a:cs typeface="+mn-cs"/>
                <a:sym typeface="Calibri"/>
              </a:rPr>
              <a:t>　</a:t>
            </a:r>
          </a:p>
          <a:p>
            <a:endParaRPr lang="zh-TW" altLang="en-US" dirty="0"/>
          </a:p>
        </p:txBody>
      </p:sp>
    </p:spTree>
    <p:extLst>
      <p:ext uri="{BB962C8B-B14F-4D97-AF65-F5344CB8AC3E}">
        <p14:creationId xmlns:p14="http://schemas.microsoft.com/office/powerpoint/2010/main" val="2157580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1" i="0" dirty="0" smtClean="0">
                <a:effectLst/>
                <a:latin typeface="+mn-lt"/>
                <a:ea typeface="+mn-ea"/>
                <a:cs typeface="+mn-cs"/>
                <a:sym typeface="Calibri"/>
              </a:rPr>
              <a:t>什麼是 </a:t>
            </a:r>
            <a:r>
              <a:rPr lang="en-US" altLang="zh-TW" sz="1200" b="1" i="0" dirty="0" smtClean="0">
                <a:effectLst/>
                <a:latin typeface="+mn-lt"/>
                <a:ea typeface="+mn-ea"/>
                <a:cs typeface="+mn-cs"/>
                <a:sym typeface="Calibri"/>
              </a:rPr>
              <a:t>Linux</a:t>
            </a:r>
            <a:r>
              <a:rPr lang="zh-TW" altLang="en-US" sz="1200" b="1" i="0" dirty="0" smtClean="0">
                <a:effectLst/>
                <a:latin typeface="+mn-lt"/>
                <a:ea typeface="+mn-ea"/>
                <a:cs typeface="+mn-cs"/>
                <a:sym typeface="Calibri"/>
              </a:rPr>
              <a:t>？</a:t>
            </a:r>
          </a:p>
          <a:p>
            <a:r>
              <a:rPr lang="en-US" altLang="zh-TW" sz="1200" b="0" i="0" dirty="0" smtClean="0">
                <a:effectLst/>
                <a:latin typeface="+mn-lt"/>
                <a:ea typeface="+mn-ea"/>
                <a:cs typeface="+mn-cs"/>
                <a:sym typeface="Calibri"/>
                <a:hlinkClick r:id="rId3"/>
              </a:rPr>
              <a:t>Linux</a:t>
            </a:r>
            <a:r>
              <a:rPr lang="zh-TW" altLang="en-US" sz="1200" b="0" i="0" dirty="0" smtClean="0">
                <a:effectLst/>
                <a:latin typeface="+mn-lt"/>
                <a:ea typeface="+mn-ea"/>
                <a:cs typeface="+mn-cs"/>
                <a:sym typeface="Calibri"/>
              </a:rPr>
              <a:t> 是一種自由開放原始碼的</a:t>
            </a:r>
            <a:r>
              <a:rPr lang="zh-TW" altLang="en-US" sz="1200" b="0" i="0" dirty="0" smtClean="0">
                <a:effectLst/>
                <a:latin typeface="+mn-lt"/>
                <a:ea typeface="+mn-ea"/>
                <a:cs typeface="+mn-cs"/>
                <a:sym typeface="Calibri"/>
                <a:hlinkClick r:id="rId4"/>
              </a:rPr>
              <a:t>類 </a:t>
            </a:r>
            <a:r>
              <a:rPr lang="en-US" altLang="zh-TW" sz="1200" b="0" i="0" dirty="0" smtClean="0">
                <a:effectLst/>
                <a:latin typeface="+mn-lt"/>
                <a:ea typeface="+mn-ea"/>
                <a:cs typeface="+mn-cs"/>
                <a:sym typeface="Calibri"/>
                <a:hlinkClick r:id="rId4"/>
              </a:rPr>
              <a:t>Unix</a:t>
            </a:r>
            <a:r>
              <a:rPr lang="zh-TW" altLang="en-US" sz="1200" b="0" i="0" dirty="0" smtClean="0">
                <a:effectLst/>
                <a:latin typeface="+mn-lt"/>
                <a:ea typeface="+mn-ea"/>
                <a:cs typeface="+mn-cs"/>
                <a:sym typeface="Calibri"/>
              </a:rPr>
              <a:t> 的作業系統，其廣泛運用於伺服器和嵌入式系統中。目前主流的 </a:t>
            </a:r>
            <a:r>
              <a:rPr lang="en-US" altLang="zh-TW" sz="1200" b="0" i="0" dirty="0" smtClean="0">
                <a:effectLst/>
                <a:latin typeface="+mn-lt"/>
                <a:ea typeface="+mn-ea"/>
                <a:cs typeface="+mn-cs"/>
                <a:sym typeface="Calibri"/>
              </a:rPr>
              <a:t>Linux </a:t>
            </a:r>
            <a:r>
              <a:rPr lang="zh-TW" altLang="en-US" sz="1200" b="0" i="0" dirty="0" smtClean="0">
                <a:effectLst/>
                <a:latin typeface="+mn-lt"/>
                <a:ea typeface="+mn-ea"/>
                <a:cs typeface="+mn-cs"/>
                <a:sym typeface="Calibri"/>
              </a:rPr>
              <a:t>發佈版本（</a:t>
            </a:r>
            <a:r>
              <a:rPr lang="en-US" altLang="zh-TW" sz="1200" b="0" i="0" dirty="0" smtClean="0">
                <a:effectLst/>
                <a:latin typeface="+mn-lt"/>
                <a:ea typeface="+mn-ea"/>
                <a:cs typeface="+mn-cs"/>
                <a:sym typeface="Calibri"/>
              </a:rPr>
              <a:t>Linux distributions</a:t>
            </a:r>
            <a:r>
              <a:rPr lang="zh-TW" altLang="en-US" sz="1200" b="0" i="0" dirty="0" smtClean="0">
                <a:effectLst/>
                <a:latin typeface="+mn-lt"/>
                <a:ea typeface="+mn-ea"/>
                <a:cs typeface="+mn-cs"/>
                <a:sym typeface="Calibri"/>
              </a:rPr>
              <a:t>，係指可完整安裝使用的套件版本）包括：</a:t>
            </a:r>
            <a:r>
              <a:rPr lang="en-US" altLang="zh-TW" sz="1200" b="0" i="0" dirty="0" err="1" smtClean="0">
                <a:effectLst/>
                <a:latin typeface="+mn-lt"/>
                <a:ea typeface="+mn-ea"/>
                <a:cs typeface="+mn-cs"/>
                <a:sym typeface="Calibri"/>
              </a:rPr>
              <a:t>Debian</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Fedora</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CentOS</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Ubuntu </a:t>
            </a:r>
            <a:r>
              <a:rPr lang="zh-TW" altLang="en-US" sz="1200" b="0" i="0" dirty="0" smtClean="0">
                <a:effectLst/>
                <a:latin typeface="+mn-lt"/>
                <a:ea typeface="+mn-ea"/>
                <a:cs typeface="+mn-cs"/>
                <a:sym typeface="Calibri"/>
              </a:rPr>
              <a:t>等。以下我們主要將會聚焦在 </a:t>
            </a:r>
            <a:r>
              <a:rPr lang="en-US" altLang="zh-TW" sz="1200" b="0" i="0" dirty="0" smtClean="0">
                <a:effectLst/>
                <a:latin typeface="+mn-lt"/>
                <a:ea typeface="+mn-ea"/>
                <a:cs typeface="+mn-cs"/>
                <a:sym typeface="Calibri"/>
              </a:rPr>
              <a:t>Linux/Ubuntu </a:t>
            </a:r>
            <a:r>
              <a:rPr lang="zh-TW" altLang="en-US" sz="1200" b="0" i="0" dirty="0" smtClean="0">
                <a:effectLst/>
                <a:latin typeface="+mn-lt"/>
                <a:ea typeface="+mn-ea"/>
                <a:cs typeface="+mn-cs"/>
                <a:sym typeface="Calibri"/>
              </a:rPr>
              <a:t>常用指令和基礎操作的入門教學介紹上（每個指令前使用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當作提示字元，不用輸入）。</a:t>
            </a:r>
          </a:p>
          <a:p>
            <a:r>
              <a:rPr lang="en-US" altLang="zh-TW" sz="1200" b="1" i="0" dirty="0" smtClean="0">
                <a:effectLst/>
                <a:latin typeface="+mn-lt"/>
                <a:ea typeface="+mn-ea"/>
                <a:cs typeface="+mn-cs"/>
                <a:sym typeface="Calibri"/>
              </a:rPr>
              <a:t>Linux </a:t>
            </a:r>
            <a:r>
              <a:rPr lang="zh-TW" altLang="en-US" sz="1200" b="1" i="0" dirty="0" smtClean="0">
                <a:effectLst/>
                <a:latin typeface="+mn-lt"/>
                <a:ea typeface="+mn-ea"/>
                <a:cs typeface="+mn-cs"/>
                <a:sym typeface="Calibri"/>
              </a:rPr>
              <a:t>檔案系統架構</a:t>
            </a:r>
          </a:p>
          <a:p>
            <a:r>
              <a:rPr lang="zh-TW" altLang="en-US" sz="1200" b="0" i="0" dirty="0" smtClean="0">
                <a:effectLst/>
                <a:latin typeface="+mn-lt"/>
                <a:ea typeface="+mn-ea"/>
                <a:cs typeface="+mn-cs"/>
                <a:sym typeface="Calibri"/>
              </a:rPr>
              <a:t>理論上所有的 </a:t>
            </a:r>
            <a:r>
              <a:rPr lang="en-US" altLang="zh-TW" sz="1200" b="0" i="0" dirty="0" smtClean="0">
                <a:effectLst/>
                <a:latin typeface="+mn-lt"/>
                <a:ea typeface="+mn-ea"/>
                <a:cs typeface="+mn-cs"/>
                <a:sym typeface="Calibri"/>
              </a:rPr>
              <a:t>Linux </a:t>
            </a:r>
            <a:r>
              <a:rPr lang="zh-TW" altLang="en-US" sz="1200" b="0" i="0" dirty="0" smtClean="0">
                <a:effectLst/>
                <a:latin typeface="+mn-lt"/>
                <a:ea typeface="+mn-ea"/>
                <a:cs typeface="+mn-cs"/>
                <a:sym typeface="Calibri"/>
              </a:rPr>
              <a:t>發佈版本應該都要遵守檔案系統的標準（</a:t>
            </a:r>
            <a:r>
              <a:rPr lang="en-US" altLang="zh-TW" sz="1200" b="0" i="0" dirty="0" err="1" smtClean="0">
                <a:effectLst/>
                <a:latin typeface="+mn-lt"/>
                <a:ea typeface="+mn-ea"/>
                <a:cs typeface="+mn-cs"/>
                <a:sym typeface="Calibri"/>
              </a:rPr>
              <a:t>Filesystem</a:t>
            </a:r>
            <a:r>
              <a:rPr lang="en-US" altLang="zh-TW" sz="1200" b="0" i="0" dirty="0" smtClean="0">
                <a:effectLst/>
                <a:latin typeface="+mn-lt"/>
                <a:ea typeface="+mn-ea"/>
                <a:cs typeface="+mn-cs"/>
                <a:sym typeface="Calibri"/>
              </a:rPr>
              <a:t> Hierarchy Standard, FHS</a:t>
            </a:r>
            <a:r>
              <a:rPr lang="zh-TW" altLang="en-US" sz="1200" b="0" i="0" dirty="0" smtClean="0">
                <a:effectLst/>
                <a:latin typeface="+mn-lt"/>
                <a:ea typeface="+mn-ea"/>
                <a:cs typeface="+mn-cs"/>
                <a:sym typeface="Calibri"/>
              </a:rPr>
              <a:t>），但根據發佈版本不同或有差異，不過大致上檔案系統架構如下：</a:t>
            </a:r>
          </a:p>
          <a:p>
            <a:r>
              <a:rPr lang="en-US" altLang="zh-TW" sz="1200" b="0" i="0" dirty="0" smtClean="0">
                <a:effectLst/>
                <a:latin typeface="+mn-lt"/>
                <a:ea typeface="+mn-ea"/>
                <a:cs typeface="+mn-cs"/>
                <a:sym typeface="Calibri"/>
              </a:rPr>
              <a:t>/bin, /</a:t>
            </a:r>
            <a:r>
              <a:rPr lang="en-US" altLang="zh-TW" sz="1200" b="0" i="0" dirty="0" err="1" smtClean="0">
                <a:effectLst/>
                <a:latin typeface="+mn-lt"/>
                <a:ea typeface="+mn-ea"/>
                <a:cs typeface="+mn-cs"/>
                <a:sym typeface="Calibri"/>
              </a:rPr>
              <a:t>sbin</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/bin </a:t>
            </a:r>
            <a:r>
              <a:rPr lang="zh-TW" altLang="en-US" sz="1200" b="0" i="0" dirty="0" smtClean="0">
                <a:effectLst/>
                <a:latin typeface="+mn-lt"/>
                <a:ea typeface="+mn-ea"/>
                <a:cs typeface="+mn-cs"/>
                <a:sym typeface="Calibri"/>
              </a:rPr>
              <a:t>主要放置一般使用者可以操作的指令，</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sbin</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放置系統管理員可以操作的指令。連結到 </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usr</a:t>
            </a:r>
            <a:r>
              <a:rPr lang="en-US" altLang="zh-TW" sz="1200" b="0" i="0" dirty="0" smtClean="0">
                <a:effectLst/>
                <a:latin typeface="+mn-lt"/>
                <a:ea typeface="+mn-ea"/>
                <a:cs typeface="+mn-cs"/>
                <a:sym typeface="Calibri"/>
              </a:rPr>
              <a:t>/bin</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usr</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sbin</a:t>
            </a:r>
            <a:endParaRPr lang="en-US" altLang="zh-TW"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/boot</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主要放置開機相關檔案</a:t>
            </a:r>
          </a:p>
          <a:p>
            <a:r>
              <a:rPr lang="en-US" altLang="zh-TW" sz="1200" b="0" i="0" dirty="0" smtClean="0">
                <a:effectLst/>
                <a:latin typeface="+mn-lt"/>
                <a:ea typeface="+mn-ea"/>
                <a:cs typeface="+mn-cs"/>
                <a:sym typeface="Calibri"/>
              </a:rPr>
              <a:t>/dev</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放置 </a:t>
            </a:r>
            <a:r>
              <a:rPr lang="en-US" altLang="zh-TW" sz="1200" b="0" i="0" dirty="0" smtClean="0">
                <a:effectLst/>
                <a:latin typeface="+mn-lt"/>
                <a:ea typeface="+mn-ea"/>
                <a:cs typeface="+mn-cs"/>
                <a:sym typeface="Calibri"/>
              </a:rPr>
              <a:t>device </a:t>
            </a:r>
            <a:r>
              <a:rPr lang="zh-TW" altLang="en-US" sz="1200" b="0" i="0" dirty="0" smtClean="0">
                <a:effectLst/>
                <a:latin typeface="+mn-lt"/>
                <a:ea typeface="+mn-ea"/>
                <a:cs typeface="+mn-cs"/>
                <a:sym typeface="Calibri"/>
              </a:rPr>
              <a:t>裝置檔案，包話滑鼠鍵盤等</a:t>
            </a:r>
          </a:p>
          <a:p>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etc</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主要放置系統檔案</a:t>
            </a:r>
          </a:p>
          <a:p>
            <a:r>
              <a:rPr lang="en-US" altLang="zh-TW" sz="1200" b="0" i="0" dirty="0" smtClean="0">
                <a:effectLst/>
                <a:latin typeface="+mn-lt"/>
                <a:ea typeface="+mn-ea"/>
                <a:cs typeface="+mn-cs"/>
                <a:sym typeface="Calibri"/>
              </a:rPr>
              <a:t>/home, /root</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/home </a:t>
            </a:r>
            <a:r>
              <a:rPr lang="zh-TW" altLang="en-US" sz="1200" b="0" i="0" dirty="0" smtClean="0">
                <a:effectLst/>
                <a:latin typeface="+mn-lt"/>
                <a:ea typeface="+mn-ea"/>
                <a:cs typeface="+mn-cs"/>
                <a:sym typeface="Calibri"/>
              </a:rPr>
              <a:t>主要是一般帳戶的家目錄，</a:t>
            </a:r>
            <a:r>
              <a:rPr lang="en-US" altLang="zh-TW" sz="1200" b="0" i="0" dirty="0" smtClean="0">
                <a:effectLst/>
                <a:latin typeface="+mn-lt"/>
                <a:ea typeface="+mn-ea"/>
                <a:cs typeface="+mn-cs"/>
                <a:sym typeface="Calibri"/>
              </a:rPr>
              <a:t>/root </a:t>
            </a:r>
            <a:r>
              <a:rPr lang="zh-TW" altLang="en-US" sz="1200" b="0" i="0" dirty="0" smtClean="0">
                <a:effectLst/>
                <a:latin typeface="+mn-lt"/>
                <a:ea typeface="+mn-ea"/>
                <a:cs typeface="+mn-cs"/>
                <a:sym typeface="Calibri"/>
              </a:rPr>
              <a:t>為系統管理者的家目錄</a:t>
            </a:r>
          </a:p>
          <a:p>
            <a:r>
              <a:rPr lang="en-US" altLang="zh-TW" sz="1200" b="0" i="0" dirty="0" smtClean="0">
                <a:effectLst/>
                <a:latin typeface="+mn-lt"/>
                <a:ea typeface="+mn-ea"/>
                <a:cs typeface="+mn-cs"/>
                <a:sym typeface="Calibri"/>
              </a:rPr>
              <a:t>/lib, /lib64</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主要為系統函式庫和核心函式庫，若是 </a:t>
            </a:r>
            <a:r>
              <a:rPr lang="en-US" altLang="zh-TW" sz="1200" b="0" i="0" dirty="0" smtClean="0">
                <a:effectLst/>
                <a:latin typeface="+mn-lt"/>
                <a:ea typeface="+mn-ea"/>
                <a:cs typeface="+mn-cs"/>
                <a:sym typeface="Calibri"/>
              </a:rPr>
              <a:t>64 </a:t>
            </a:r>
            <a:r>
              <a:rPr lang="zh-TW" altLang="en-US" sz="1200" b="0" i="0" dirty="0" smtClean="0">
                <a:effectLst/>
                <a:latin typeface="+mn-lt"/>
                <a:ea typeface="+mn-ea"/>
                <a:cs typeface="+mn-cs"/>
                <a:sym typeface="Calibri"/>
              </a:rPr>
              <a:t>位元則放在 </a:t>
            </a:r>
            <a:r>
              <a:rPr lang="en-US" altLang="zh-TW" sz="1200" b="0" i="0" dirty="0" smtClean="0">
                <a:effectLst/>
                <a:latin typeface="+mn-lt"/>
                <a:ea typeface="+mn-ea"/>
                <a:cs typeface="+mn-cs"/>
                <a:sym typeface="Calibri"/>
              </a:rPr>
              <a:t>/lib64</a:t>
            </a:r>
            <a:r>
              <a:rPr lang="zh-TW" altLang="en-US" sz="1200" b="0" i="0" dirty="0" smtClean="0">
                <a:effectLst/>
                <a:latin typeface="+mn-lt"/>
                <a:ea typeface="+mn-ea"/>
                <a:cs typeface="+mn-cs"/>
                <a:sym typeface="Calibri"/>
              </a:rPr>
              <a:t>。連結到 </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usr</a:t>
            </a:r>
            <a:r>
              <a:rPr lang="en-US" altLang="zh-TW" sz="1200" b="0" i="0" dirty="0" smtClean="0">
                <a:effectLst/>
                <a:latin typeface="+mn-lt"/>
                <a:ea typeface="+mn-ea"/>
                <a:cs typeface="+mn-cs"/>
                <a:sym typeface="Calibri"/>
              </a:rPr>
              <a:t>/lib, /</a:t>
            </a:r>
            <a:r>
              <a:rPr lang="en-US" altLang="zh-TW" sz="1200" b="0" i="0" dirty="0" err="1" smtClean="0">
                <a:effectLst/>
                <a:latin typeface="+mn-lt"/>
                <a:ea typeface="+mn-ea"/>
                <a:cs typeface="+mn-cs"/>
                <a:sym typeface="Calibri"/>
              </a:rPr>
              <a:t>usr</a:t>
            </a:r>
            <a:r>
              <a:rPr lang="en-US" altLang="zh-TW" sz="1200" b="0" i="0" dirty="0" smtClean="0">
                <a:effectLst/>
                <a:latin typeface="+mn-lt"/>
                <a:ea typeface="+mn-ea"/>
                <a:cs typeface="+mn-cs"/>
                <a:sym typeface="Calibri"/>
              </a:rPr>
              <a:t>/lib64</a:t>
            </a:r>
          </a:p>
          <a:p>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proc</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將記憶體內的資料做成檔案類型</a:t>
            </a:r>
          </a:p>
          <a:p>
            <a:r>
              <a:rPr lang="en-US" altLang="zh-TW" sz="1200" b="0" i="0" dirty="0" smtClean="0">
                <a:effectLst/>
                <a:latin typeface="+mn-lt"/>
                <a:ea typeface="+mn-ea"/>
                <a:cs typeface="+mn-cs"/>
                <a:sym typeface="Calibri"/>
              </a:rPr>
              <a:t>/sys</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與 </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proc</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類似，但主要針對硬體相關參數</a:t>
            </a:r>
          </a:p>
          <a:p>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usr</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usr</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全名為 </a:t>
            </a:r>
            <a:r>
              <a:rPr lang="en-US" altLang="zh-TW" sz="1200" b="0" i="0" dirty="0" err="1" smtClean="0">
                <a:effectLst/>
                <a:latin typeface="+mn-lt"/>
                <a:ea typeface="+mn-ea"/>
                <a:cs typeface="+mn-cs"/>
                <a:sym typeface="Calibri"/>
              </a:rPr>
              <a:t>unix</a:t>
            </a:r>
            <a:r>
              <a:rPr lang="en-US" altLang="zh-TW" sz="1200" b="0" i="0" dirty="0" smtClean="0">
                <a:effectLst/>
                <a:latin typeface="+mn-lt"/>
                <a:ea typeface="+mn-ea"/>
                <a:cs typeface="+mn-cs"/>
                <a:sym typeface="Calibri"/>
              </a:rPr>
              <a:t> software resource </a:t>
            </a:r>
            <a:r>
              <a:rPr lang="zh-TW" altLang="en-US" sz="1200" b="0" i="0" dirty="0" smtClean="0">
                <a:effectLst/>
                <a:latin typeface="+mn-lt"/>
                <a:ea typeface="+mn-ea"/>
                <a:cs typeface="+mn-cs"/>
                <a:sym typeface="Calibri"/>
              </a:rPr>
              <a:t>縮寫，放置系統相關軟體、服務（注意不是 </a:t>
            </a:r>
            <a:r>
              <a:rPr lang="en-US" altLang="zh-TW" sz="1200" b="0" i="0" dirty="0" smtClean="0">
                <a:effectLst/>
                <a:latin typeface="+mn-lt"/>
                <a:ea typeface="+mn-ea"/>
                <a:cs typeface="+mn-cs"/>
                <a:sym typeface="Calibri"/>
              </a:rPr>
              <a:t>user </a:t>
            </a:r>
            <a:r>
              <a:rPr lang="zh-TW" altLang="en-US" sz="1200" b="0" i="0" dirty="0" smtClean="0">
                <a:effectLst/>
                <a:latin typeface="+mn-lt"/>
                <a:ea typeface="+mn-ea"/>
                <a:cs typeface="+mn-cs"/>
                <a:sym typeface="Calibri"/>
              </a:rPr>
              <a:t>的縮寫喔！）</a:t>
            </a:r>
          </a:p>
          <a:p>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var</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全名為 </a:t>
            </a:r>
            <a:r>
              <a:rPr lang="en-US" altLang="zh-TW" sz="1200" b="0" i="0" dirty="0" smtClean="0">
                <a:effectLst/>
                <a:latin typeface="+mn-lt"/>
                <a:ea typeface="+mn-ea"/>
                <a:cs typeface="+mn-cs"/>
                <a:sym typeface="Calibri"/>
              </a:rPr>
              <a:t>variable</a:t>
            </a:r>
            <a:r>
              <a:rPr lang="zh-TW" altLang="en-US" sz="1200" b="0" i="0" dirty="0" smtClean="0">
                <a:effectLst/>
                <a:latin typeface="+mn-lt"/>
                <a:ea typeface="+mn-ea"/>
                <a:cs typeface="+mn-cs"/>
                <a:sym typeface="Calibri"/>
              </a:rPr>
              <a:t>，放置一些變數或記錄檔</a:t>
            </a:r>
          </a:p>
          <a:p>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tmp</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全名為 </a:t>
            </a:r>
            <a:r>
              <a:rPr lang="en-US" altLang="zh-TW" sz="1200" b="0" i="0" dirty="0" smtClean="0">
                <a:effectLst/>
                <a:latin typeface="+mn-lt"/>
                <a:ea typeface="+mn-ea"/>
                <a:cs typeface="+mn-cs"/>
                <a:sym typeface="Calibri"/>
              </a:rPr>
              <a:t>temporary</a:t>
            </a:r>
            <a:r>
              <a:rPr lang="zh-TW" altLang="en-US" sz="1200" b="0" i="0" dirty="0" smtClean="0">
                <a:effectLst/>
                <a:latin typeface="+mn-lt"/>
                <a:ea typeface="+mn-ea"/>
                <a:cs typeface="+mn-cs"/>
                <a:sym typeface="Calibri"/>
              </a:rPr>
              <a:t>，放置暫存檔案</a:t>
            </a:r>
          </a:p>
          <a:p>
            <a:r>
              <a:rPr lang="en-US" altLang="zh-TW" sz="1200" b="0" i="0" dirty="0" smtClean="0">
                <a:effectLst/>
                <a:latin typeface="+mn-lt"/>
                <a:ea typeface="+mn-ea"/>
                <a:cs typeface="+mn-cs"/>
                <a:sym typeface="Calibri"/>
              </a:rPr>
              <a:t>/media, /</a:t>
            </a:r>
            <a:r>
              <a:rPr lang="en-US" altLang="zh-TW" sz="1200" b="0" i="0" dirty="0" err="1" smtClean="0">
                <a:effectLst/>
                <a:latin typeface="+mn-lt"/>
                <a:ea typeface="+mn-ea"/>
                <a:cs typeface="+mn-cs"/>
                <a:sym typeface="Calibri"/>
              </a:rPr>
              <a:t>mnt</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放置隨插即用的裝置慣用目錄， </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mnt</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為管理員</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使用者手動掛上（</a:t>
            </a:r>
            <a:r>
              <a:rPr lang="en-US" altLang="zh-TW" sz="1200" b="0" i="0" dirty="0" smtClean="0">
                <a:effectLst/>
                <a:latin typeface="+mn-lt"/>
                <a:ea typeface="+mn-ea"/>
                <a:cs typeface="+mn-cs"/>
                <a:sym typeface="Calibri"/>
              </a:rPr>
              <a:t>mount</a:t>
            </a:r>
            <a:r>
              <a:rPr lang="zh-TW" altLang="en-US" sz="1200" b="0" i="0" dirty="0" smtClean="0">
                <a:effectLst/>
                <a:latin typeface="+mn-lt"/>
                <a:ea typeface="+mn-ea"/>
                <a:cs typeface="+mn-cs"/>
                <a:sym typeface="Calibri"/>
              </a:rPr>
              <a:t>）的目錄</a:t>
            </a:r>
          </a:p>
          <a:p>
            <a:r>
              <a:rPr lang="en-US" altLang="zh-TW" sz="1200" b="0" i="0" dirty="0" smtClean="0">
                <a:effectLst/>
                <a:latin typeface="+mn-lt"/>
                <a:ea typeface="+mn-ea"/>
                <a:cs typeface="+mn-cs"/>
                <a:sym typeface="Calibri"/>
              </a:rPr>
              <a:t>/opt</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全名為 </a:t>
            </a:r>
            <a:r>
              <a:rPr lang="en-US" altLang="zh-TW" sz="1200" b="0" i="0" dirty="0" smtClean="0">
                <a:effectLst/>
                <a:latin typeface="+mn-lt"/>
                <a:ea typeface="+mn-ea"/>
                <a:cs typeface="+mn-cs"/>
                <a:sym typeface="Calibri"/>
              </a:rPr>
              <a:t>optional</a:t>
            </a:r>
            <a:r>
              <a:rPr lang="zh-TW" altLang="en-US" sz="1200" b="0" i="0" dirty="0" smtClean="0">
                <a:effectLst/>
                <a:latin typeface="+mn-lt"/>
                <a:ea typeface="+mn-ea"/>
                <a:cs typeface="+mn-cs"/>
                <a:sym typeface="Calibri"/>
              </a:rPr>
              <a:t>，通常為第三方廠商放置軟體處</a:t>
            </a:r>
          </a:p>
          <a:p>
            <a:r>
              <a:rPr lang="en-US" altLang="zh-TW" sz="1200" b="0" i="0" dirty="0" smtClean="0">
                <a:effectLst/>
                <a:latin typeface="+mn-lt"/>
                <a:ea typeface="+mn-ea"/>
                <a:cs typeface="+mn-cs"/>
                <a:sym typeface="Calibri"/>
              </a:rPr>
              <a:t>/run</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系統進行服務軟體運作管理處</a:t>
            </a:r>
          </a:p>
          <a:p>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srv</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通常是放置開發的服務（</a:t>
            </a:r>
            <a:r>
              <a:rPr lang="en-US" altLang="zh-TW" sz="1200" b="0" i="0" dirty="0" smtClean="0">
                <a:effectLst/>
                <a:latin typeface="+mn-lt"/>
                <a:ea typeface="+mn-ea"/>
                <a:cs typeface="+mn-cs"/>
                <a:sym typeface="Calibri"/>
              </a:rPr>
              <a:t>service</a:t>
            </a:r>
            <a:r>
              <a:rPr lang="zh-TW" altLang="en-US" sz="1200" b="0" i="0" dirty="0" smtClean="0">
                <a:effectLst/>
                <a:latin typeface="+mn-lt"/>
                <a:ea typeface="+mn-ea"/>
                <a:cs typeface="+mn-cs"/>
                <a:sym typeface="Calibri"/>
              </a:rPr>
              <a:t>），如：網站服務 </a:t>
            </a:r>
            <a:r>
              <a:rPr lang="en-US" altLang="zh-TW" sz="1200" b="0" i="0" dirty="0" smtClean="0">
                <a:effectLst/>
                <a:latin typeface="+mn-lt"/>
                <a:ea typeface="+mn-ea"/>
                <a:cs typeface="+mn-cs"/>
                <a:sym typeface="Calibri"/>
              </a:rPr>
              <a:t>www </a:t>
            </a:r>
            <a:r>
              <a:rPr lang="zh-TW" altLang="en-US" sz="1200" b="0" i="0" dirty="0" smtClean="0">
                <a:effectLst/>
                <a:latin typeface="+mn-lt"/>
                <a:ea typeface="+mn-ea"/>
                <a:cs typeface="+mn-cs"/>
                <a:sym typeface="Calibri"/>
              </a:rPr>
              <a:t>等</a:t>
            </a:r>
          </a:p>
          <a:p>
            <a:r>
              <a:rPr lang="zh-TW" altLang="en-US" sz="1200" b="1" i="0" dirty="0" smtClean="0">
                <a:effectLst/>
                <a:latin typeface="+mn-lt"/>
                <a:ea typeface="+mn-ea"/>
                <a:cs typeface="+mn-cs"/>
                <a:sym typeface="Calibri"/>
              </a:rPr>
              <a:t>檔案與目錄管理指令</a:t>
            </a:r>
          </a:p>
          <a:p>
            <a:r>
              <a:rPr lang="zh-TW" altLang="en-US" sz="1200" b="0" i="0" dirty="0" smtClean="0">
                <a:effectLst/>
                <a:latin typeface="+mn-lt"/>
                <a:ea typeface="+mn-ea"/>
                <a:cs typeface="+mn-cs"/>
                <a:sym typeface="Calibri"/>
              </a:rPr>
              <a:t>在 </a:t>
            </a:r>
            <a:r>
              <a:rPr lang="en-US" altLang="zh-TW" sz="1200" b="0" i="0" dirty="0" smtClean="0">
                <a:effectLst/>
                <a:latin typeface="+mn-lt"/>
                <a:ea typeface="+mn-ea"/>
                <a:cs typeface="+mn-cs"/>
                <a:sym typeface="Calibri"/>
              </a:rPr>
              <a:t>Ubuntu </a:t>
            </a:r>
            <a:r>
              <a:rPr lang="zh-TW" altLang="en-US" sz="1200" b="0" i="0" dirty="0" smtClean="0">
                <a:effectLst/>
                <a:latin typeface="+mn-lt"/>
                <a:ea typeface="+mn-ea"/>
                <a:cs typeface="+mn-cs"/>
                <a:sym typeface="Calibri"/>
              </a:rPr>
              <a:t>中我們可以打開終端機進行指令操作，就可以透過指令來管理檔案。</a:t>
            </a:r>
          </a:p>
          <a:p>
            <a:r>
              <a:rPr lang="zh-TW" altLang="en-US" sz="1200" b="0" i="0" dirty="0" smtClean="0">
                <a:effectLst/>
                <a:latin typeface="+mn-lt"/>
                <a:ea typeface="+mn-ea"/>
                <a:cs typeface="+mn-cs"/>
                <a:sym typeface="Calibri"/>
              </a:rPr>
              <a:t>一般指令格式如下：</a:t>
            </a:r>
          </a:p>
          <a:p>
            <a:r>
              <a:rPr lang="en-US" altLang="zh-TW" dirty="0" smtClean="0">
                <a:effectLst/>
              </a:rPr>
              <a:t>1</a:t>
            </a:r>
            <a:br>
              <a:rPr lang="en-US" altLang="zh-TW" dirty="0" smtClean="0">
                <a:effectLst/>
              </a:rPr>
            </a:br>
            <a:r>
              <a:rPr lang="en-US" altLang="zh-TW" dirty="0" smtClean="0">
                <a:effectLst/>
              </a:rPr>
              <a:t>$ </a:t>
            </a:r>
            <a:r>
              <a:rPr lang="zh-TW" altLang="en-US" dirty="0" smtClean="0">
                <a:effectLst/>
              </a:rPr>
              <a:t>指令 </a:t>
            </a:r>
            <a:r>
              <a:rPr lang="en-US" altLang="zh-TW" dirty="0" smtClean="0">
                <a:effectLst/>
              </a:rPr>
              <a:t>[</a:t>
            </a:r>
            <a:r>
              <a:rPr lang="zh-TW" altLang="en-US" dirty="0" smtClean="0">
                <a:effectLst/>
              </a:rPr>
              <a:t>選項</a:t>
            </a:r>
            <a:r>
              <a:rPr lang="en-US" altLang="zh-TW" dirty="0" smtClean="0">
                <a:effectLst/>
              </a:rPr>
              <a:t>] [</a:t>
            </a:r>
            <a:r>
              <a:rPr lang="zh-TW" altLang="en-US" dirty="0" smtClean="0">
                <a:effectLst/>
              </a:rPr>
              <a:t>選項值</a:t>
            </a:r>
            <a:r>
              <a:rPr lang="en-US" altLang="zh-TW" dirty="0" smtClean="0">
                <a:effectLst/>
              </a:rPr>
              <a:t>]</a:t>
            </a:r>
            <a:br>
              <a:rPr lang="en-US" altLang="zh-TW" dirty="0" smtClean="0">
                <a:effectLst/>
              </a:rPr>
            </a:br>
            <a:endParaRPr lang="zh-TW" altLang="en-US"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ls</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list</a:t>
            </a:r>
            <a:r>
              <a:rPr lang="zh-TW" altLang="en-US" sz="1200" b="0" i="0" dirty="0" smtClean="0">
                <a:effectLst/>
                <a:latin typeface="+mn-lt"/>
                <a:ea typeface="+mn-ea"/>
                <a:cs typeface="+mn-cs"/>
                <a:sym typeface="Calibri"/>
              </a:rPr>
              <a:t>，查看檔案及子目錄</a:t>
            </a:r>
          </a:p>
          <a:p>
            <a:r>
              <a:rPr lang="zh-TW" altLang="en-US" sz="1200" b="0" i="0" dirty="0" smtClean="0">
                <a:effectLst/>
                <a:latin typeface="+mn-lt"/>
                <a:ea typeface="+mn-ea"/>
                <a:cs typeface="+mn-cs"/>
                <a:sym typeface="Calibri"/>
              </a:rPr>
              <a:t>列出基本資料夾資料：</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ls</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列出詳細資料和隱藏資料：</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2</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-l </a:t>
            </a:r>
            <a:r>
              <a:rPr lang="zh-TW" altLang="en-US" sz="1200" b="0" i="0" dirty="0" smtClean="0">
                <a:effectLst/>
                <a:latin typeface="+mn-lt"/>
                <a:ea typeface="+mn-ea"/>
                <a:cs typeface="+mn-cs"/>
                <a:sym typeface="Calibri"/>
              </a:rPr>
              <a:t>列出詳細資料 </a:t>
            </a:r>
            <a:r>
              <a:rPr lang="en-US" altLang="zh-TW" sz="1200" b="0" i="0" dirty="0" smtClean="0">
                <a:effectLst/>
                <a:latin typeface="+mn-lt"/>
                <a:ea typeface="+mn-ea"/>
                <a:cs typeface="+mn-cs"/>
                <a:sym typeface="Calibri"/>
              </a:rPr>
              <a:t>-a </a:t>
            </a:r>
            <a:r>
              <a:rPr lang="zh-TW" altLang="en-US" sz="1200" b="0" i="0" dirty="0" smtClean="0">
                <a:effectLst/>
                <a:latin typeface="+mn-lt"/>
                <a:ea typeface="+mn-ea"/>
                <a:cs typeface="+mn-cs"/>
                <a:sym typeface="Calibri"/>
              </a:rPr>
              <a:t>列出隱藏資料</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 ls -la</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列出部分檔案：</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2</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列出為 </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js</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的檔案</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 ls *.</a:t>
            </a:r>
            <a:r>
              <a:rPr lang="en-US" altLang="zh-TW" sz="1200" b="0" i="0" dirty="0" err="1" smtClean="0">
                <a:effectLst/>
                <a:latin typeface="+mn-lt"/>
                <a:ea typeface="+mn-ea"/>
                <a:cs typeface="+mn-cs"/>
                <a:sym typeface="Calibri"/>
              </a:rPr>
              <a:t>js</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en-US" altLang="zh-TW" sz="1200" b="0" i="0" dirty="0" err="1" smtClean="0">
                <a:effectLst/>
                <a:latin typeface="+mn-lt"/>
                <a:ea typeface="+mn-ea"/>
                <a:cs typeface="+mn-cs"/>
                <a:sym typeface="Calibri"/>
              </a:rPr>
              <a:t>pwd</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print work directory</a:t>
            </a:r>
            <a:r>
              <a:rPr lang="zh-TW" altLang="en-US" sz="1200" b="0" i="0" dirty="0" smtClean="0">
                <a:effectLst/>
                <a:latin typeface="+mn-lt"/>
                <a:ea typeface="+mn-ea"/>
                <a:cs typeface="+mn-cs"/>
                <a:sym typeface="Calibri"/>
              </a:rPr>
              <a:t>，印出目前工作目錄</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2</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pwd</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/Users/</a:t>
            </a:r>
            <a:r>
              <a:rPr lang="en-US" altLang="zh-TW" sz="1200" b="0" i="0" dirty="0" err="1" smtClean="0">
                <a:effectLst/>
                <a:latin typeface="+mn-lt"/>
                <a:ea typeface="+mn-ea"/>
                <a:cs typeface="+mn-cs"/>
                <a:sym typeface="Calibri"/>
              </a:rPr>
              <a:t>happycoder</a:t>
            </a:r>
            <a:r>
              <a:rPr lang="en-US" altLang="zh-TW" sz="1200" b="0" i="0" dirty="0" smtClean="0">
                <a:effectLst/>
                <a:latin typeface="+mn-lt"/>
                <a:ea typeface="+mn-ea"/>
                <a:cs typeface="+mn-cs"/>
                <a:sym typeface="Calibri"/>
              </a:rPr>
              <a:t>/Desktop/projects/</a:t>
            </a:r>
            <a:r>
              <a:rPr lang="en-US" altLang="zh-TW" sz="1200" b="0" i="0" dirty="0" err="1" smtClean="0">
                <a:effectLst/>
                <a:latin typeface="+mn-lt"/>
                <a:ea typeface="+mn-ea"/>
                <a:cs typeface="+mn-cs"/>
                <a:sym typeface="Calibri"/>
              </a:rPr>
              <a:t>HappyCoder</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cd</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change directory</a:t>
            </a:r>
            <a:r>
              <a:rPr lang="zh-TW" altLang="en-US" sz="1200" b="0" i="0" dirty="0" smtClean="0">
                <a:effectLst/>
                <a:latin typeface="+mn-lt"/>
                <a:ea typeface="+mn-ea"/>
                <a:cs typeface="+mn-cs"/>
                <a:sym typeface="Calibri"/>
              </a:rPr>
              <a:t>，移動進入資料夾</a:t>
            </a:r>
          </a:p>
          <a:p>
            <a:r>
              <a:rPr lang="zh-TW" altLang="en-US" sz="1200" b="0" i="0" dirty="0" smtClean="0">
                <a:effectLst/>
                <a:latin typeface="+mn-lt"/>
                <a:ea typeface="+mn-ea"/>
                <a:cs typeface="+mn-cs"/>
                <a:sym typeface="Calibri"/>
              </a:rPr>
              <a:t>移動到目前資料夾下的 </a:t>
            </a:r>
            <a:r>
              <a:rPr lang="en-US" altLang="zh-TW" sz="1200" b="0" i="0" dirty="0" smtClean="0">
                <a:effectLst/>
                <a:latin typeface="+mn-lt"/>
                <a:ea typeface="+mn-ea"/>
                <a:cs typeface="+mn-cs"/>
                <a:sym typeface="Calibri"/>
              </a:rPr>
              <a:t>examples </a:t>
            </a:r>
            <a:r>
              <a:rPr lang="zh-TW" altLang="en-US" sz="1200" b="0" i="0" dirty="0" smtClean="0">
                <a:effectLst/>
                <a:latin typeface="+mn-lt"/>
                <a:ea typeface="+mn-ea"/>
                <a:cs typeface="+mn-cs"/>
                <a:sym typeface="Calibri"/>
              </a:rPr>
              <a:t>資料夾：</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cd ./examples</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移動到家目錄：</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cd ~</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移動到上一層目錄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cd ..</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移動到根目錄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cd /</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en-US" altLang="zh-TW" sz="1200" b="0" i="0" dirty="0" err="1" smtClean="0">
                <a:effectLst/>
                <a:latin typeface="+mn-lt"/>
                <a:ea typeface="+mn-ea"/>
                <a:cs typeface="+mn-cs"/>
                <a:sym typeface="Calibri"/>
              </a:rPr>
              <a:t>mkdir</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make directory</a:t>
            </a:r>
            <a:r>
              <a:rPr lang="zh-TW" altLang="en-US" sz="1200" b="0" i="0" dirty="0" smtClean="0">
                <a:effectLst/>
                <a:latin typeface="+mn-lt"/>
                <a:ea typeface="+mn-ea"/>
                <a:cs typeface="+mn-cs"/>
                <a:sym typeface="Calibri"/>
              </a:rPr>
              <a:t>，創建新資料夾</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mkdir</a:t>
            </a:r>
            <a:r>
              <a:rPr lang="en-US" altLang="zh-TW" sz="1200" b="0" i="0" dirty="0" smtClean="0">
                <a:effectLst/>
                <a:latin typeface="+mn-lt"/>
                <a:ea typeface="+mn-ea"/>
                <a:cs typeface="+mn-cs"/>
                <a:sym typeface="Calibri"/>
              </a:rPr>
              <a:t> examples</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en-US" altLang="zh-TW" sz="1200" b="0" i="0" dirty="0" err="1" smtClean="0">
                <a:effectLst/>
                <a:latin typeface="+mn-lt"/>
                <a:ea typeface="+mn-ea"/>
                <a:cs typeface="+mn-cs"/>
                <a:sym typeface="Calibri"/>
              </a:rPr>
              <a:t>cp</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copy</a:t>
            </a:r>
            <a:r>
              <a:rPr lang="zh-TW" altLang="en-US" sz="1200" b="0" i="0" dirty="0" smtClean="0">
                <a:effectLst/>
                <a:latin typeface="+mn-lt"/>
                <a:ea typeface="+mn-ea"/>
                <a:cs typeface="+mn-cs"/>
                <a:sym typeface="Calibri"/>
              </a:rPr>
              <a:t>，複製檔案</a:t>
            </a:r>
          </a:p>
          <a:p>
            <a:r>
              <a:rPr lang="zh-TW" altLang="en-US" sz="1200" b="0" i="0" dirty="0" smtClean="0">
                <a:effectLst/>
                <a:latin typeface="+mn-lt"/>
                <a:ea typeface="+mn-ea"/>
                <a:cs typeface="+mn-cs"/>
                <a:sym typeface="Calibri"/>
              </a:rPr>
              <a:t>先將字串 </a:t>
            </a:r>
            <a:r>
              <a:rPr lang="en-US" altLang="zh-TW" sz="1200" b="0" i="0" dirty="0" smtClean="0">
                <a:effectLst/>
                <a:latin typeface="+mn-lt"/>
                <a:ea typeface="+mn-ea"/>
                <a:cs typeface="+mn-cs"/>
                <a:sym typeface="Calibri"/>
              </a:rPr>
              <a:t>TEST </a:t>
            </a:r>
            <a:r>
              <a:rPr lang="zh-TW" altLang="en-US" sz="1200" b="0" i="0" dirty="0" smtClean="0">
                <a:effectLst/>
                <a:latin typeface="+mn-lt"/>
                <a:ea typeface="+mn-ea"/>
                <a:cs typeface="+mn-cs"/>
                <a:sym typeface="Calibri"/>
              </a:rPr>
              <a:t>存入 </a:t>
            </a:r>
            <a:r>
              <a:rPr lang="en-US" altLang="zh-TW" sz="1200" b="0" i="0" dirty="0" smtClean="0">
                <a:effectLst/>
                <a:latin typeface="+mn-lt"/>
                <a:ea typeface="+mn-ea"/>
                <a:cs typeface="+mn-cs"/>
                <a:sym typeface="Calibri"/>
              </a:rPr>
              <a:t>README.md </a:t>
            </a:r>
            <a:r>
              <a:rPr lang="zh-TW" altLang="en-US" sz="1200" b="0" i="0" dirty="0" smtClean="0">
                <a:effectLst/>
                <a:latin typeface="+mn-lt"/>
                <a:ea typeface="+mn-ea"/>
                <a:cs typeface="+mn-cs"/>
                <a:sym typeface="Calibri"/>
              </a:rPr>
              <a:t>文件中</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echo "TEST" &gt; README.md</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cp</a:t>
            </a:r>
            <a:r>
              <a:rPr lang="en-US" altLang="zh-TW" sz="1200" b="0" i="0" dirty="0" smtClean="0">
                <a:effectLst/>
                <a:latin typeface="+mn-lt"/>
                <a:ea typeface="+mn-ea"/>
                <a:cs typeface="+mn-cs"/>
                <a:sym typeface="Calibri"/>
              </a:rPr>
              <a:t> README.md</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mv</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move (rename) files</a:t>
            </a:r>
            <a:r>
              <a:rPr lang="zh-TW" altLang="en-US" sz="1200" b="0" i="0" dirty="0" smtClean="0">
                <a:effectLst/>
                <a:latin typeface="+mn-lt"/>
                <a:ea typeface="+mn-ea"/>
                <a:cs typeface="+mn-cs"/>
                <a:sym typeface="Calibri"/>
              </a:rPr>
              <a:t>，移動檔案或是重新命名檔案</a:t>
            </a:r>
          </a:p>
          <a:p>
            <a:r>
              <a:rPr lang="zh-TW" altLang="en-US" sz="1200" b="0" i="0" dirty="0" smtClean="0">
                <a:effectLst/>
                <a:latin typeface="+mn-lt"/>
                <a:ea typeface="+mn-ea"/>
                <a:cs typeface="+mn-cs"/>
                <a:sym typeface="Calibri"/>
              </a:rPr>
              <a:t>移動檔案：</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mv README.md /examples/README.md</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重新命名</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mv README.md README_MV.md</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en-US" altLang="zh-TW" sz="1200" b="0" i="0" dirty="0" err="1" smtClean="0">
                <a:effectLst/>
                <a:latin typeface="+mn-lt"/>
                <a:ea typeface="+mn-ea"/>
                <a:cs typeface="+mn-cs"/>
                <a:sym typeface="Calibri"/>
              </a:rPr>
              <a:t>rm</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remove file</a:t>
            </a:r>
            <a:r>
              <a:rPr lang="zh-TW" altLang="en-US" sz="1200" b="0" i="0" dirty="0" smtClean="0">
                <a:effectLst/>
                <a:latin typeface="+mn-lt"/>
                <a:ea typeface="+mn-ea"/>
                <a:cs typeface="+mn-cs"/>
                <a:sym typeface="Calibri"/>
              </a:rPr>
              <a:t>，刪除檔案</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rm</a:t>
            </a:r>
            <a:r>
              <a:rPr lang="en-US" altLang="zh-TW" sz="1200" b="0" i="0" dirty="0" smtClean="0">
                <a:effectLst/>
                <a:latin typeface="+mn-lt"/>
                <a:ea typeface="+mn-ea"/>
                <a:cs typeface="+mn-cs"/>
                <a:sym typeface="Calibri"/>
              </a:rPr>
              <a:t> README.md</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刪除目前資料夾下副檔名為 </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js</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檔案：</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rm</a:t>
            </a: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js</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刪除資料夾和所有檔案：</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rm</a:t>
            </a:r>
            <a:r>
              <a:rPr lang="en-US" altLang="zh-TW" sz="1200" b="0" i="0" dirty="0" smtClean="0">
                <a:effectLst/>
                <a:latin typeface="+mn-lt"/>
                <a:ea typeface="+mn-ea"/>
                <a:cs typeface="+mn-cs"/>
                <a:sym typeface="Calibri"/>
              </a:rPr>
              <a:t> -f examples</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touch</a:t>
            </a:r>
            <a:r>
              <a:rPr lang="zh-TW" altLang="en-US" sz="1200" b="0" i="0" dirty="0" smtClean="0">
                <a:effectLst/>
                <a:latin typeface="+mn-lt"/>
                <a:ea typeface="+mn-ea"/>
                <a:cs typeface="+mn-cs"/>
                <a:sym typeface="Calibri"/>
              </a:rPr>
              <a:t>：用來更新已存在文件的 </a:t>
            </a:r>
            <a:r>
              <a:rPr lang="en-US" altLang="zh-TW" sz="1200" b="0" i="0" dirty="0" smtClean="0">
                <a:effectLst/>
                <a:latin typeface="+mn-lt"/>
                <a:ea typeface="+mn-ea"/>
                <a:cs typeface="+mn-cs"/>
                <a:sym typeface="Calibri"/>
              </a:rPr>
              <a:t>timestamp </a:t>
            </a:r>
            <a:r>
              <a:rPr lang="zh-TW" altLang="en-US" sz="1200" b="0" i="0" dirty="0" smtClean="0">
                <a:effectLst/>
                <a:latin typeface="+mn-lt"/>
                <a:ea typeface="+mn-ea"/>
                <a:cs typeface="+mn-cs"/>
                <a:sym typeface="Calibri"/>
              </a:rPr>
              <a:t>時間戳記或是新增空白檔案</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touch README.md</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cat</a:t>
            </a:r>
            <a:r>
              <a:rPr lang="zh-TW" altLang="en-US" sz="1200" b="0" i="0" dirty="0" smtClean="0">
                <a:effectLst/>
                <a:latin typeface="+mn-lt"/>
                <a:ea typeface="+mn-ea"/>
                <a:cs typeface="+mn-cs"/>
                <a:sym typeface="Calibri"/>
              </a:rPr>
              <a:t>：將文件印出在終端機上</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cat README.md</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tail</a:t>
            </a:r>
            <a:r>
              <a:rPr lang="zh-TW" altLang="en-US" sz="1200" b="0" i="0" dirty="0" smtClean="0">
                <a:effectLst/>
                <a:latin typeface="+mn-lt"/>
                <a:ea typeface="+mn-ea"/>
                <a:cs typeface="+mn-cs"/>
                <a:sym typeface="Calibri"/>
              </a:rPr>
              <a:t>：顯示檔案最後幾行內容</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tail README.md</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持續顯示更新內容，常用於 </a:t>
            </a:r>
            <a:r>
              <a:rPr lang="en-US" altLang="zh-TW" sz="1200" b="0" i="0" dirty="0" smtClean="0">
                <a:effectLst/>
                <a:latin typeface="+mn-lt"/>
                <a:ea typeface="+mn-ea"/>
                <a:cs typeface="+mn-cs"/>
                <a:sym typeface="Calibri"/>
              </a:rPr>
              <a:t>web server </a:t>
            </a:r>
            <a:r>
              <a:rPr lang="zh-TW" altLang="en-US" sz="1200" b="0" i="0" dirty="0" smtClean="0">
                <a:effectLst/>
                <a:latin typeface="+mn-lt"/>
                <a:ea typeface="+mn-ea"/>
                <a:cs typeface="+mn-cs"/>
                <a:sym typeface="Calibri"/>
              </a:rPr>
              <a:t>看 </a:t>
            </a:r>
            <a:r>
              <a:rPr lang="en-US" altLang="zh-TW" sz="1200" b="0" i="0" dirty="0" smtClean="0">
                <a:effectLst/>
                <a:latin typeface="+mn-lt"/>
                <a:ea typeface="+mn-ea"/>
                <a:cs typeface="+mn-cs"/>
                <a:sym typeface="Calibri"/>
              </a:rPr>
              <a:t>log debug </a:t>
            </a:r>
            <a:r>
              <a:rPr lang="zh-TW" altLang="en-US" sz="1200" b="0" i="0" dirty="0" smtClean="0">
                <a:effectLst/>
                <a:latin typeface="+mn-lt"/>
                <a:ea typeface="+mn-ea"/>
                <a:cs typeface="+mn-cs"/>
                <a:sym typeface="Calibri"/>
              </a:rPr>
              <a:t>使用：</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tail -f README.md</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more</a:t>
            </a:r>
            <a:r>
              <a:rPr lang="zh-TW" altLang="en-US" sz="1200" b="0" i="0" dirty="0" smtClean="0">
                <a:effectLst/>
                <a:latin typeface="+mn-lt"/>
                <a:ea typeface="+mn-ea"/>
                <a:cs typeface="+mn-cs"/>
                <a:sym typeface="Calibri"/>
              </a:rPr>
              <a:t>：將檔案一頁頁印在終端機上</a:t>
            </a:r>
          </a:p>
          <a:p>
            <a:r>
              <a:rPr lang="zh-TW" altLang="en-US" sz="1200" b="0" i="0" dirty="0" smtClean="0">
                <a:effectLst/>
                <a:latin typeface="+mn-lt"/>
                <a:ea typeface="+mn-ea"/>
                <a:cs typeface="+mn-cs"/>
                <a:sym typeface="Calibri"/>
              </a:rPr>
              <a:t>可以使用上下移動換頁，按 </a:t>
            </a:r>
            <a:r>
              <a:rPr lang="en-US" altLang="zh-TW" sz="1200" b="0" i="0" dirty="0" smtClean="0">
                <a:effectLst/>
                <a:latin typeface="+mn-lt"/>
                <a:ea typeface="+mn-ea"/>
                <a:cs typeface="+mn-cs"/>
                <a:sym typeface="Calibri"/>
              </a:rPr>
              <a:t>q </a:t>
            </a:r>
            <a:r>
              <a:rPr lang="zh-TW" altLang="en-US" sz="1200" b="0" i="0" dirty="0" smtClean="0">
                <a:effectLst/>
                <a:latin typeface="+mn-lt"/>
                <a:ea typeface="+mn-ea"/>
                <a:cs typeface="+mn-cs"/>
                <a:sym typeface="Calibri"/>
              </a:rPr>
              <a:t>離開：</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more README.md</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file</a:t>
            </a:r>
            <a:r>
              <a:rPr lang="zh-TW" altLang="en-US" sz="1200" b="0" i="0" dirty="0" smtClean="0">
                <a:effectLst/>
                <a:latin typeface="+mn-lt"/>
                <a:ea typeface="+mn-ea"/>
                <a:cs typeface="+mn-cs"/>
                <a:sym typeface="Calibri"/>
              </a:rPr>
              <a:t>：檢查檔案類型</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2</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file README.md</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README.md: HTML document text, UTF-8 Unicode text</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zh-TW" altLang="en-US" sz="1200" b="1" i="0" dirty="0" smtClean="0">
                <a:effectLst/>
                <a:latin typeface="+mn-lt"/>
                <a:ea typeface="+mn-ea"/>
                <a:cs typeface="+mn-cs"/>
                <a:sym typeface="Calibri"/>
              </a:rPr>
              <a:t>編輯文字檔案</a:t>
            </a:r>
          </a:p>
          <a:p>
            <a:r>
              <a:rPr lang="en-US" altLang="zh-TW" sz="1200" b="0" i="0" dirty="0" err="1" smtClean="0">
                <a:effectLst/>
                <a:latin typeface="+mn-lt"/>
                <a:ea typeface="+mn-ea"/>
                <a:cs typeface="+mn-cs"/>
                <a:sym typeface="Calibri"/>
              </a:rPr>
              <a:t>nano</a:t>
            </a:r>
            <a:r>
              <a:rPr lang="zh-TW" altLang="en-US" sz="1200" b="0" i="0" dirty="0" smtClean="0">
                <a:effectLst/>
                <a:latin typeface="+mn-lt"/>
                <a:ea typeface="+mn-ea"/>
                <a:cs typeface="+mn-cs"/>
                <a:sym typeface="Calibri"/>
              </a:rPr>
              <a:t>：在終端機編輯文字檔案</a:t>
            </a:r>
          </a:p>
          <a:p>
            <a:r>
              <a:rPr lang="zh-TW" altLang="en-US" sz="1200" b="0" i="0" dirty="0" smtClean="0">
                <a:effectLst/>
                <a:latin typeface="+mn-lt"/>
                <a:ea typeface="+mn-ea"/>
                <a:cs typeface="+mn-cs"/>
                <a:sym typeface="Calibri"/>
              </a:rPr>
              <a:t>編輯或是新增文字檔案：</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nano</a:t>
            </a:r>
            <a:r>
              <a:rPr lang="en-US" altLang="zh-TW" sz="1200" b="0" i="0" dirty="0" smtClean="0">
                <a:effectLst/>
                <a:latin typeface="+mn-lt"/>
                <a:ea typeface="+mn-ea"/>
                <a:cs typeface="+mn-cs"/>
                <a:sym typeface="Calibri"/>
              </a:rPr>
              <a:t> README.md</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啟動編輯完後可以使用 </a:t>
            </a:r>
            <a:r>
              <a:rPr lang="en-US" altLang="zh-TW" sz="1200" b="0" i="0" dirty="0" smtClean="0">
                <a:effectLst/>
                <a:latin typeface="+mn-lt"/>
                <a:ea typeface="+mn-ea"/>
                <a:cs typeface="+mn-cs"/>
                <a:sym typeface="Calibri"/>
              </a:rPr>
              <a:t>Ctrl + X </a:t>
            </a:r>
            <a:r>
              <a:rPr lang="zh-TW" altLang="en-US" sz="1200" b="0" i="0" dirty="0" smtClean="0">
                <a:effectLst/>
                <a:latin typeface="+mn-lt"/>
                <a:ea typeface="+mn-ea"/>
                <a:cs typeface="+mn-cs"/>
                <a:sym typeface="Calibri"/>
              </a:rPr>
              <a:t>離開，</a:t>
            </a:r>
            <a:r>
              <a:rPr lang="en-US" altLang="zh-TW" sz="1200" b="0" i="0" dirty="0" smtClean="0">
                <a:effectLst/>
                <a:latin typeface="+mn-lt"/>
                <a:ea typeface="+mn-ea"/>
                <a:cs typeface="+mn-cs"/>
                <a:sym typeface="Calibri"/>
              </a:rPr>
              <a:t>Ctrl + V </a:t>
            </a:r>
            <a:r>
              <a:rPr lang="zh-TW" altLang="en-US" sz="1200" b="0" i="0" dirty="0" smtClean="0">
                <a:effectLst/>
                <a:latin typeface="+mn-lt"/>
                <a:ea typeface="+mn-ea"/>
                <a:cs typeface="+mn-cs"/>
                <a:sym typeface="Calibri"/>
              </a:rPr>
              <a:t>移動到上一頁，</a:t>
            </a:r>
            <a:r>
              <a:rPr lang="en-US" altLang="zh-TW" sz="1200" b="0" i="0" dirty="0" smtClean="0">
                <a:effectLst/>
                <a:latin typeface="+mn-lt"/>
                <a:ea typeface="+mn-ea"/>
                <a:cs typeface="+mn-cs"/>
                <a:sym typeface="Calibri"/>
              </a:rPr>
              <a:t>Ctrl + Y </a:t>
            </a:r>
            <a:r>
              <a:rPr lang="zh-TW" altLang="en-US" sz="1200" b="0" i="0" dirty="0" smtClean="0">
                <a:effectLst/>
                <a:latin typeface="+mn-lt"/>
                <a:ea typeface="+mn-ea"/>
                <a:cs typeface="+mn-cs"/>
                <a:sym typeface="Calibri"/>
              </a:rPr>
              <a:t>移動到下一頁，</a:t>
            </a:r>
            <a:r>
              <a:rPr lang="en-US" altLang="zh-TW" sz="1200" b="0" i="0" dirty="0" smtClean="0">
                <a:effectLst/>
                <a:latin typeface="+mn-lt"/>
                <a:ea typeface="+mn-ea"/>
                <a:cs typeface="+mn-cs"/>
                <a:sym typeface="Calibri"/>
              </a:rPr>
              <a:t>Ctrl + W </a:t>
            </a:r>
            <a:r>
              <a:rPr lang="zh-TW" altLang="en-US" sz="1200" b="0" i="0" dirty="0" smtClean="0">
                <a:effectLst/>
                <a:latin typeface="+mn-lt"/>
                <a:ea typeface="+mn-ea"/>
                <a:cs typeface="+mn-cs"/>
                <a:sym typeface="Calibri"/>
              </a:rPr>
              <a:t>搜尋文字內容</a:t>
            </a:r>
          </a:p>
          <a:p>
            <a:r>
              <a:rPr lang="en-US" altLang="zh-TW" sz="1200" b="0" i="0" dirty="0" smtClean="0">
                <a:effectLst/>
                <a:latin typeface="+mn-lt"/>
                <a:ea typeface="+mn-ea"/>
                <a:cs typeface="+mn-cs"/>
                <a:sym typeface="Calibri"/>
              </a:rPr>
              <a:t>vim</a:t>
            </a:r>
            <a:r>
              <a:rPr lang="zh-TW" altLang="en-US" sz="1200" b="0" i="0" dirty="0" smtClean="0">
                <a:effectLst/>
                <a:latin typeface="+mn-lt"/>
                <a:ea typeface="+mn-ea"/>
                <a:cs typeface="+mn-cs"/>
                <a:sym typeface="Calibri"/>
              </a:rPr>
              <a:t>：在終端機編輯文字檔案</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vim README.md</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啟動後，使用 </a:t>
            </a:r>
            <a:r>
              <a:rPr lang="en-US" altLang="zh-TW" sz="1200" b="0" i="0" dirty="0" err="1" smtClean="0">
                <a:effectLst/>
                <a:latin typeface="+mn-lt"/>
                <a:ea typeface="+mn-ea"/>
                <a:cs typeface="+mn-cs"/>
                <a:sym typeface="Calibri"/>
              </a:rPr>
              <a:t>i</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進入編輯，</a:t>
            </a:r>
            <a:r>
              <a:rPr lang="en-US" altLang="zh-TW" sz="1200" b="0" i="0" dirty="0" smtClean="0">
                <a:effectLst/>
                <a:latin typeface="+mn-lt"/>
                <a:ea typeface="+mn-ea"/>
                <a:cs typeface="+mn-cs"/>
                <a:sym typeface="Calibri"/>
              </a:rPr>
              <a:t>esc </a:t>
            </a:r>
            <a:r>
              <a:rPr lang="zh-TW" altLang="en-US" sz="1200" b="0" i="0" dirty="0" smtClean="0">
                <a:effectLst/>
                <a:latin typeface="+mn-lt"/>
                <a:ea typeface="+mn-ea"/>
                <a:cs typeface="+mn-cs"/>
                <a:sym typeface="Calibri"/>
              </a:rPr>
              <a:t>離開編輯模式，</a:t>
            </a:r>
            <a:r>
              <a:rPr lang="en-US" altLang="zh-TW" sz="1200" b="0" i="0" dirty="0" smtClean="0">
                <a:effectLst/>
                <a:latin typeface="+mn-lt"/>
                <a:ea typeface="+mn-ea"/>
                <a:cs typeface="+mn-cs"/>
                <a:sym typeface="Calibri"/>
              </a:rPr>
              <a:t>:q </a:t>
            </a:r>
            <a:r>
              <a:rPr lang="zh-TW" altLang="en-US" sz="1200" b="0" i="0" dirty="0" smtClean="0">
                <a:effectLst/>
                <a:latin typeface="+mn-lt"/>
                <a:ea typeface="+mn-ea"/>
                <a:cs typeface="+mn-cs"/>
                <a:sym typeface="Calibri"/>
              </a:rPr>
              <a:t>不儲存離開，</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wq</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儲存離開，</a:t>
            </a:r>
            <a:r>
              <a:rPr lang="en-US" altLang="zh-TW" sz="1200" b="0" i="0" dirty="0" smtClean="0">
                <a:effectLst/>
                <a:latin typeface="+mn-lt"/>
                <a:ea typeface="+mn-ea"/>
                <a:cs typeface="+mn-cs"/>
                <a:sym typeface="Calibri"/>
              </a:rPr>
              <a:t>:q! </a:t>
            </a:r>
            <a:r>
              <a:rPr lang="zh-TW" altLang="en-US" sz="1200" b="0" i="0" dirty="0" smtClean="0">
                <a:effectLst/>
                <a:latin typeface="+mn-lt"/>
                <a:ea typeface="+mn-ea"/>
                <a:cs typeface="+mn-cs"/>
                <a:sym typeface="Calibri"/>
              </a:rPr>
              <a:t>強制離開</a:t>
            </a:r>
          </a:p>
          <a:p>
            <a:r>
              <a:rPr lang="zh-TW" altLang="en-US" sz="1200" b="1" i="0" dirty="0" smtClean="0">
                <a:effectLst/>
                <a:latin typeface="+mn-lt"/>
                <a:ea typeface="+mn-ea"/>
                <a:cs typeface="+mn-cs"/>
                <a:sym typeface="Calibri"/>
              </a:rPr>
              <a:t>檔案權限設定</a:t>
            </a:r>
          </a:p>
          <a:p>
            <a:r>
              <a:rPr lang="zh-TW" altLang="en-US" sz="1200" b="0" i="0" dirty="0" smtClean="0">
                <a:effectLst/>
                <a:latin typeface="+mn-lt"/>
                <a:ea typeface="+mn-ea"/>
                <a:cs typeface="+mn-cs"/>
                <a:sym typeface="Calibri"/>
              </a:rPr>
              <a:t>在 </a:t>
            </a:r>
            <a:r>
              <a:rPr lang="en-US" altLang="zh-TW" sz="1200" b="0" i="0" dirty="0" smtClean="0">
                <a:effectLst/>
                <a:latin typeface="+mn-lt"/>
                <a:ea typeface="+mn-ea"/>
                <a:cs typeface="+mn-cs"/>
                <a:sym typeface="Calibri"/>
              </a:rPr>
              <a:t>Linux </a:t>
            </a:r>
            <a:r>
              <a:rPr lang="zh-TW" altLang="en-US" sz="1200" b="0" i="0" dirty="0" smtClean="0">
                <a:effectLst/>
                <a:latin typeface="+mn-lt"/>
                <a:ea typeface="+mn-ea"/>
                <a:cs typeface="+mn-cs"/>
                <a:sym typeface="Calibri"/>
              </a:rPr>
              <a:t>系統中，每一個 </a:t>
            </a:r>
            <a:r>
              <a:rPr lang="en-US" altLang="zh-TW" sz="1200" b="0" i="0" dirty="0" smtClean="0">
                <a:effectLst/>
                <a:latin typeface="+mn-lt"/>
                <a:ea typeface="+mn-ea"/>
                <a:cs typeface="+mn-cs"/>
                <a:sym typeface="Calibri"/>
              </a:rPr>
              <a:t>Linux </a:t>
            </a:r>
            <a:r>
              <a:rPr lang="zh-TW" altLang="en-US" sz="1200" b="0" i="0" dirty="0" smtClean="0">
                <a:effectLst/>
                <a:latin typeface="+mn-lt"/>
                <a:ea typeface="+mn-ea"/>
                <a:cs typeface="+mn-cs"/>
                <a:sym typeface="Calibri"/>
              </a:rPr>
              <a:t>檔案都具有四種存取權限：</a:t>
            </a:r>
          </a:p>
          <a:p>
            <a:r>
              <a:rPr lang="zh-TW" altLang="en-US" sz="1200" b="0" i="0" dirty="0" smtClean="0">
                <a:effectLst/>
                <a:latin typeface="+mn-lt"/>
                <a:ea typeface="+mn-ea"/>
                <a:cs typeface="+mn-cs"/>
                <a:sym typeface="Calibri"/>
              </a:rPr>
              <a:t>可讀取（</a:t>
            </a:r>
            <a:r>
              <a:rPr lang="en-US" altLang="zh-TW" sz="1200" b="0" i="0" dirty="0" smtClean="0">
                <a:effectLst/>
                <a:latin typeface="+mn-lt"/>
                <a:ea typeface="+mn-ea"/>
                <a:cs typeface="+mn-cs"/>
                <a:sym typeface="Calibri"/>
              </a:rPr>
              <a:t>r</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Readable</a:t>
            </a:r>
            <a:r>
              <a:rPr lang="zh-TW" altLang="en-US" sz="1200" b="0" i="0" dirty="0" smtClean="0">
                <a:effectLst/>
                <a:latin typeface="+mn-lt"/>
                <a:ea typeface="+mn-ea"/>
                <a:cs typeface="+mn-cs"/>
                <a:sym typeface="Calibri"/>
              </a:rPr>
              <a:t>），用數字 </a:t>
            </a:r>
            <a:r>
              <a:rPr lang="en-US" altLang="zh-TW" sz="1200" b="0" i="0" dirty="0" smtClean="0">
                <a:effectLst/>
                <a:latin typeface="+mn-lt"/>
                <a:ea typeface="+mn-ea"/>
                <a:cs typeface="+mn-cs"/>
                <a:sym typeface="Calibri"/>
              </a:rPr>
              <a:t>4 </a:t>
            </a:r>
            <a:r>
              <a:rPr lang="zh-TW" altLang="en-US" sz="1200" b="0" i="0" dirty="0" smtClean="0">
                <a:effectLst/>
                <a:latin typeface="+mn-lt"/>
                <a:ea typeface="+mn-ea"/>
                <a:cs typeface="+mn-cs"/>
                <a:sym typeface="Calibri"/>
              </a:rPr>
              <a:t>表示</a:t>
            </a:r>
          </a:p>
          <a:p>
            <a:r>
              <a:rPr lang="zh-TW" altLang="en-US" sz="1200" b="0" i="0" dirty="0" smtClean="0">
                <a:effectLst/>
                <a:latin typeface="+mn-lt"/>
                <a:ea typeface="+mn-ea"/>
                <a:cs typeface="+mn-cs"/>
                <a:sym typeface="Calibri"/>
              </a:rPr>
              <a:t>可寫入（</a:t>
            </a:r>
            <a:r>
              <a:rPr lang="en-US" altLang="zh-TW" sz="1200" b="0" i="0" dirty="0" smtClean="0">
                <a:effectLst/>
                <a:latin typeface="+mn-lt"/>
                <a:ea typeface="+mn-ea"/>
                <a:cs typeface="+mn-cs"/>
                <a:sym typeface="Calibri"/>
              </a:rPr>
              <a:t>w</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writable</a:t>
            </a:r>
            <a:r>
              <a:rPr lang="zh-TW" altLang="en-US" sz="1200" b="0" i="0" dirty="0" smtClean="0">
                <a:effectLst/>
                <a:latin typeface="+mn-lt"/>
                <a:ea typeface="+mn-ea"/>
                <a:cs typeface="+mn-cs"/>
                <a:sym typeface="Calibri"/>
              </a:rPr>
              <a:t>），用數字 </a:t>
            </a:r>
            <a:r>
              <a:rPr lang="en-US" altLang="zh-TW" sz="1200" b="0" i="0" dirty="0" smtClean="0">
                <a:effectLst/>
                <a:latin typeface="+mn-lt"/>
                <a:ea typeface="+mn-ea"/>
                <a:cs typeface="+mn-cs"/>
                <a:sym typeface="Calibri"/>
              </a:rPr>
              <a:t>2 </a:t>
            </a:r>
            <a:r>
              <a:rPr lang="zh-TW" altLang="en-US" sz="1200" b="0" i="0" dirty="0" smtClean="0">
                <a:effectLst/>
                <a:latin typeface="+mn-lt"/>
                <a:ea typeface="+mn-ea"/>
                <a:cs typeface="+mn-cs"/>
                <a:sym typeface="Calibri"/>
              </a:rPr>
              <a:t>表示</a:t>
            </a:r>
          </a:p>
          <a:p>
            <a:r>
              <a:rPr lang="zh-TW" altLang="en-US" sz="1200" b="0" i="0" dirty="0" smtClean="0">
                <a:effectLst/>
                <a:latin typeface="+mn-lt"/>
                <a:ea typeface="+mn-ea"/>
                <a:cs typeface="+mn-cs"/>
                <a:sym typeface="Calibri"/>
              </a:rPr>
              <a:t>可執行：（</a:t>
            </a:r>
            <a:r>
              <a:rPr lang="en-US" altLang="zh-TW" sz="1200" b="0" i="0" dirty="0" smtClean="0">
                <a:effectLst/>
                <a:latin typeface="+mn-lt"/>
                <a:ea typeface="+mn-ea"/>
                <a:cs typeface="+mn-cs"/>
                <a:sym typeface="Calibri"/>
              </a:rPr>
              <a:t>x</a:t>
            </a:r>
            <a:r>
              <a:rPr lang="zh-TW" altLang="en-US"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eXecute</a:t>
            </a:r>
            <a:r>
              <a:rPr lang="zh-TW" altLang="en-US" sz="1200" b="0" i="0" dirty="0" smtClean="0">
                <a:effectLst/>
                <a:latin typeface="+mn-lt"/>
                <a:ea typeface="+mn-ea"/>
                <a:cs typeface="+mn-cs"/>
                <a:sym typeface="Calibri"/>
              </a:rPr>
              <a:t>），用數字 </a:t>
            </a:r>
            <a:r>
              <a:rPr lang="en-US" altLang="zh-TW" sz="1200" b="0" i="0" dirty="0" smtClean="0">
                <a:effectLst/>
                <a:latin typeface="+mn-lt"/>
                <a:ea typeface="+mn-ea"/>
                <a:cs typeface="+mn-cs"/>
                <a:sym typeface="Calibri"/>
              </a:rPr>
              <a:t>1 </a:t>
            </a:r>
            <a:r>
              <a:rPr lang="zh-TW" altLang="en-US" sz="1200" b="0" i="0" dirty="0" smtClean="0">
                <a:effectLst/>
                <a:latin typeface="+mn-lt"/>
                <a:ea typeface="+mn-ea"/>
                <a:cs typeface="+mn-cs"/>
                <a:sym typeface="Calibri"/>
              </a:rPr>
              <a:t>表示</a:t>
            </a:r>
          </a:p>
          <a:p>
            <a:r>
              <a:rPr lang="zh-TW" altLang="en-US" sz="1200" b="0" i="0" dirty="0" smtClean="0">
                <a:effectLst/>
                <a:latin typeface="+mn-lt"/>
                <a:ea typeface="+mn-ea"/>
                <a:cs typeface="+mn-cs"/>
                <a:sym typeface="Calibri"/>
              </a:rPr>
              <a:t>無權限（</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），用數字 </a:t>
            </a:r>
            <a:r>
              <a:rPr lang="en-US" altLang="zh-TW" sz="1200" b="0" i="0" dirty="0" smtClean="0">
                <a:effectLst/>
                <a:latin typeface="+mn-lt"/>
                <a:ea typeface="+mn-ea"/>
                <a:cs typeface="+mn-cs"/>
                <a:sym typeface="Calibri"/>
              </a:rPr>
              <a:t>0 </a:t>
            </a:r>
            <a:r>
              <a:rPr lang="zh-TW" altLang="en-US" sz="1200" b="0" i="0" dirty="0" smtClean="0">
                <a:effectLst/>
                <a:latin typeface="+mn-lt"/>
                <a:ea typeface="+mn-ea"/>
                <a:cs typeface="+mn-cs"/>
                <a:sym typeface="Calibri"/>
              </a:rPr>
              <a:t>表示</a:t>
            </a:r>
          </a:p>
          <a:p>
            <a:r>
              <a:rPr lang="zh-TW" altLang="en-US" sz="1200" b="0" i="0" dirty="0" smtClean="0">
                <a:effectLst/>
                <a:latin typeface="+mn-lt"/>
                <a:ea typeface="+mn-ea"/>
                <a:cs typeface="+mn-cs"/>
                <a:sym typeface="Calibri"/>
              </a:rPr>
              <a:t>系統管理者依據使用者需求來設定檔案權限，若我們想檢視檔案權限可以使用 </a:t>
            </a:r>
            <a:r>
              <a:rPr lang="en-US" altLang="zh-TW" sz="1200" b="0" i="0" dirty="0" smtClean="0">
                <a:effectLst/>
                <a:latin typeface="+mn-lt"/>
                <a:ea typeface="+mn-ea"/>
                <a:cs typeface="+mn-cs"/>
                <a:sym typeface="Calibri"/>
              </a:rPr>
              <a:t>$ ls -l </a:t>
            </a:r>
            <a:r>
              <a:rPr lang="zh-TW" altLang="en-US" sz="1200" b="0" i="0" dirty="0" smtClean="0">
                <a:effectLst/>
                <a:latin typeface="+mn-lt"/>
                <a:ea typeface="+mn-ea"/>
                <a:cs typeface="+mn-cs"/>
                <a:sym typeface="Calibri"/>
              </a:rPr>
              <a:t>來查看</a:t>
            </a:r>
          </a:p>
          <a:p>
            <a:r>
              <a:rPr lang="zh-TW" altLang="en-US" sz="1200" b="0" i="0" dirty="0" smtClean="0">
                <a:effectLst/>
                <a:latin typeface="+mn-lt"/>
                <a:ea typeface="+mn-ea"/>
                <a:cs typeface="+mn-cs"/>
                <a:sym typeface="Calibri"/>
              </a:rPr>
              <a:t>第一欄：使用者權限</a:t>
            </a:r>
            <a:br>
              <a:rPr lang="zh-TW" altLang="en-US" sz="1200" b="0" i="0" dirty="0" smtClean="0">
                <a:effectLst/>
                <a:latin typeface="+mn-lt"/>
                <a:ea typeface="+mn-ea"/>
                <a:cs typeface="+mn-cs"/>
                <a:sym typeface="Calibri"/>
              </a:rPr>
            </a:br>
            <a:r>
              <a:rPr lang="zh-TW" altLang="en-US" sz="1200" b="0" i="0" dirty="0" smtClean="0">
                <a:effectLst/>
                <a:latin typeface="+mn-lt"/>
                <a:ea typeface="+mn-ea"/>
                <a:cs typeface="+mn-cs"/>
                <a:sym typeface="Calibri"/>
              </a:rPr>
              <a:t>由 </a:t>
            </a:r>
            <a:r>
              <a:rPr lang="en-US" altLang="zh-TW" sz="1200" b="0" i="0" dirty="0" smtClean="0">
                <a:effectLst/>
                <a:latin typeface="+mn-lt"/>
                <a:ea typeface="+mn-ea"/>
                <a:cs typeface="+mn-cs"/>
                <a:sym typeface="Calibri"/>
              </a:rPr>
              <a:t>10 </a:t>
            </a:r>
            <a:r>
              <a:rPr lang="zh-TW" altLang="en-US" sz="1200" b="0" i="0" dirty="0" smtClean="0">
                <a:effectLst/>
                <a:latin typeface="+mn-lt"/>
                <a:ea typeface="+mn-ea"/>
                <a:cs typeface="+mn-cs"/>
                <a:sym typeface="Calibri"/>
              </a:rPr>
              <a:t>個字元組成，第一個字元表示檔案型態（</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為檔案，</a:t>
            </a:r>
            <a:r>
              <a:rPr lang="en-US" altLang="zh-TW" sz="1200" b="0" i="0" dirty="0" smtClean="0">
                <a:effectLst/>
                <a:latin typeface="+mn-lt"/>
                <a:ea typeface="+mn-ea"/>
                <a:cs typeface="+mn-cs"/>
                <a:sym typeface="Calibri"/>
              </a:rPr>
              <a:t>d </a:t>
            </a:r>
            <a:r>
              <a:rPr lang="zh-TW" altLang="en-US" sz="1200" b="0" i="0" dirty="0" smtClean="0">
                <a:effectLst/>
                <a:latin typeface="+mn-lt"/>
                <a:ea typeface="+mn-ea"/>
                <a:cs typeface="+mn-cs"/>
                <a:sym typeface="Calibri"/>
              </a:rPr>
              <a:t>表示目錄，</a:t>
            </a:r>
            <a:r>
              <a:rPr lang="en-US" altLang="zh-TW" sz="1200" b="0" i="0" dirty="0" smtClean="0">
                <a:effectLst/>
                <a:latin typeface="+mn-lt"/>
                <a:ea typeface="+mn-ea"/>
                <a:cs typeface="+mn-cs"/>
                <a:sym typeface="Calibri"/>
              </a:rPr>
              <a:t>1 </a:t>
            </a:r>
            <a:r>
              <a:rPr lang="zh-TW" altLang="en-US" sz="1200" b="0" i="0" dirty="0" smtClean="0">
                <a:effectLst/>
                <a:latin typeface="+mn-lt"/>
                <a:ea typeface="+mn-ea"/>
                <a:cs typeface="+mn-cs"/>
                <a:sym typeface="Calibri"/>
              </a:rPr>
              <a:t>表示連結檔案）。字元 </a:t>
            </a:r>
            <a:r>
              <a:rPr lang="en-US" altLang="zh-TW" sz="1200" b="0" i="0" dirty="0" smtClean="0">
                <a:effectLst/>
                <a:latin typeface="+mn-lt"/>
                <a:ea typeface="+mn-ea"/>
                <a:cs typeface="+mn-cs"/>
                <a:sym typeface="Calibri"/>
              </a:rPr>
              <a:t>2</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3</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4 </a:t>
            </a:r>
            <a:r>
              <a:rPr lang="zh-TW" altLang="en-US" sz="1200" b="0" i="0" dirty="0" smtClean="0">
                <a:effectLst/>
                <a:latin typeface="+mn-lt"/>
                <a:ea typeface="+mn-ea"/>
                <a:cs typeface="+mn-cs"/>
                <a:sym typeface="Calibri"/>
              </a:rPr>
              <a:t>表示檔案擁有者的存取權限。字元 </a:t>
            </a:r>
            <a:r>
              <a:rPr lang="en-US" altLang="zh-TW" sz="1200" b="0" i="0" dirty="0" smtClean="0">
                <a:effectLst/>
                <a:latin typeface="+mn-lt"/>
                <a:ea typeface="+mn-ea"/>
                <a:cs typeface="+mn-cs"/>
                <a:sym typeface="Calibri"/>
              </a:rPr>
              <a:t>5</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6</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7 </a:t>
            </a:r>
            <a:r>
              <a:rPr lang="zh-TW" altLang="en-US" sz="1200" b="0" i="0" dirty="0" smtClean="0">
                <a:effectLst/>
                <a:latin typeface="+mn-lt"/>
                <a:ea typeface="+mn-ea"/>
                <a:cs typeface="+mn-cs"/>
                <a:sym typeface="Calibri"/>
              </a:rPr>
              <a:t>表示檔案擁有者所屬群組成員的存取權限。字元 </a:t>
            </a:r>
            <a:r>
              <a:rPr lang="en-US" altLang="zh-TW" sz="1200" b="0" i="0" dirty="0" smtClean="0">
                <a:effectLst/>
                <a:latin typeface="+mn-lt"/>
                <a:ea typeface="+mn-ea"/>
                <a:cs typeface="+mn-cs"/>
                <a:sym typeface="Calibri"/>
              </a:rPr>
              <a:t>8</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9</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10 </a:t>
            </a:r>
            <a:r>
              <a:rPr lang="zh-TW" altLang="en-US" sz="1200" b="0" i="0" dirty="0" smtClean="0">
                <a:effectLst/>
                <a:latin typeface="+mn-lt"/>
                <a:ea typeface="+mn-ea"/>
                <a:cs typeface="+mn-cs"/>
                <a:sym typeface="Calibri"/>
              </a:rPr>
              <a:t>表示其他使用者的存取權限</a:t>
            </a:r>
          </a:p>
          <a:p>
            <a:r>
              <a:rPr lang="zh-TW" altLang="en-US" sz="1200" b="0" i="0" dirty="0" smtClean="0">
                <a:effectLst/>
                <a:latin typeface="+mn-lt"/>
                <a:ea typeface="+mn-ea"/>
                <a:cs typeface="+mn-cs"/>
                <a:sym typeface="Calibri"/>
              </a:rPr>
              <a:t>舉例來說 </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rwxrwxr</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，代表這是一格檔案，擁有者和群組都具備讀取、寫入和執行權限，其他使用者只擁有讀取權限</a:t>
            </a:r>
          </a:p>
          <a:p>
            <a:r>
              <a:rPr lang="zh-TW" altLang="en-US" sz="1200" b="0" i="0" dirty="0" smtClean="0">
                <a:effectLst/>
                <a:latin typeface="+mn-lt"/>
                <a:ea typeface="+mn-ea"/>
                <a:cs typeface="+mn-cs"/>
                <a:sym typeface="Calibri"/>
              </a:rPr>
              <a:t>第二欄：檔案數量</a:t>
            </a:r>
          </a:p>
          <a:p>
            <a:r>
              <a:rPr lang="zh-TW" altLang="en-US" sz="1200" b="0" i="0" dirty="0" smtClean="0">
                <a:effectLst/>
                <a:latin typeface="+mn-lt"/>
                <a:ea typeface="+mn-ea"/>
                <a:cs typeface="+mn-cs"/>
                <a:sym typeface="Calibri"/>
              </a:rPr>
              <a:t>第三欄：擁有者</a:t>
            </a:r>
          </a:p>
          <a:p>
            <a:r>
              <a:rPr lang="zh-TW" altLang="en-US" sz="1200" b="0" i="0" dirty="0" smtClean="0">
                <a:effectLst/>
                <a:latin typeface="+mn-lt"/>
                <a:ea typeface="+mn-ea"/>
                <a:cs typeface="+mn-cs"/>
                <a:sym typeface="Calibri"/>
              </a:rPr>
              <a:t>第四欄：群組</a:t>
            </a:r>
          </a:p>
          <a:p>
            <a:r>
              <a:rPr lang="zh-TW" altLang="en-US" sz="1200" b="0" i="0" dirty="0" smtClean="0">
                <a:effectLst/>
                <a:latin typeface="+mn-lt"/>
                <a:ea typeface="+mn-ea"/>
                <a:cs typeface="+mn-cs"/>
                <a:sym typeface="Calibri"/>
              </a:rPr>
              <a:t>第五欄：檔案大小</a:t>
            </a:r>
          </a:p>
          <a:p>
            <a:r>
              <a:rPr lang="zh-TW" altLang="en-US" sz="1200" b="0" i="0" dirty="0" smtClean="0">
                <a:effectLst/>
                <a:latin typeface="+mn-lt"/>
                <a:ea typeface="+mn-ea"/>
                <a:cs typeface="+mn-cs"/>
                <a:sym typeface="Calibri"/>
              </a:rPr>
              <a:t>第六欄：檔案建立時間</a:t>
            </a:r>
          </a:p>
          <a:p>
            <a:r>
              <a:rPr lang="zh-TW" altLang="en-US" sz="1200" b="0" i="0" dirty="0" smtClean="0">
                <a:effectLst/>
                <a:latin typeface="+mn-lt"/>
                <a:ea typeface="+mn-ea"/>
                <a:cs typeface="+mn-cs"/>
                <a:sym typeface="Calibri"/>
              </a:rPr>
              <a:t>第七欄：檔案名稱</a:t>
            </a:r>
          </a:p>
          <a:p>
            <a:r>
              <a:rPr lang="zh-TW" altLang="en-US" sz="1200" b="0" i="0" dirty="0" smtClean="0">
                <a:effectLst/>
                <a:latin typeface="+mn-lt"/>
                <a:ea typeface="+mn-ea"/>
                <a:cs typeface="+mn-cs"/>
                <a:sym typeface="Calibri"/>
              </a:rPr>
              <a:t>接下來介紹如何透過指令修改權限：</a:t>
            </a:r>
          </a:p>
          <a:p>
            <a:r>
              <a:rPr lang="en-US" altLang="zh-TW" sz="1200" b="0" i="0" dirty="0" err="1" smtClean="0">
                <a:effectLst/>
                <a:latin typeface="+mn-lt"/>
                <a:ea typeface="+mn-ea"/>
                <a:cs typeface="+mn-cs"/>
                <a:sym typeface="Calibri"/>
              </a:rPr>
              <a:t>chmod</a:t>
            </a:r>
            <a:r>
              <a:rPr lang="zh-TW" altLang="en-US" sz="1200" b="0" i="0" dirty="0" smtClean="0">
                <a:effectLst/>
                <a:latin typeface="+mn-lt"/>
                <a:ea typeface="+mn-ea"/>
                <a:cs typeface="+mn-cs"/>
                <a:sym typeface="Calibri"/>
              </a:rPr>
              <a:t>：修改檔案權限</a:t>
            </a:r>
          </a:p>
          <a:p>
            <a:r>
              <a:rPr lang="zh-TW" altLang="en-US" sz="1200" b="0" i="0" dirty="0" smtClean="0">
                <a:effectLst/>
                <a:latin typeface="+mn-lt"/>
                <a:ea typeface="+mn-ea"/>
                <a:cs typeface="+mn-cs"/>
                <a:sym typeface="Calibri"/>
              </a:rPr>
              <a:t>將權限設為 </a:t>
            </a:r>
            <a:r>
              <a:rPr lang="en-US" altLang="zh-TW" sz="1200" b="0" i="0" dirty="0" err="1" smtClean="0">
                <a:effectLst/>
                <a:latin typeface="+mn-lt"/>
                <a:ea typeface="+mn-ea"/>
                <a:cs typeface="+mn-cs"/>
                <a:sym typeface="Calibri"/>
              </a:rPr>
              <a:t>rw</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rw</a:t>
            </a:r>
            <a:r>
              <a:rPr lang="en-US" altLang="zh-TW" sz="1200" b="0" i="0" dirty="0" smtClean="0">
                <a:effectLst/>
                <a:latin typeface="+mn-lt"/>
                <a:ea typeface="+mn-ea"/>
                <a:cs typeface="+mn-cs"/>
                <a:sym typeface="Calibri"/>
              </a:rPr>
              <a:t>-r--</a:t>
            </a:r>
            <a:r>
              <a:rPr lang="zh-TW" altLang="en-US" sz="1200" b="0" i="0" dirty="0" smtClean="0">
                <a:effectLst/>
                <a:latin typeface="+mn-lt"/>
                <a:ea typeface="+mn-ea"/>
                <a:cs typeface="+mn-cs"/>
                <a:sym typeface="Calibri"/>
              </a:rPr>
              <a:t>：</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chmod</a:t>
            </a:r>
            <a:r>
              <a:rPr lang="en-US" altLang="zh-TW" sz="1200" b="0" i="0" dirty="0" smtClean="0">
                <a:effectLst/>
                <a:latin typeface="+mn-lt"/>
                <a:ea typeface="+mn-ea"/>
                <a:cs typeface="+mn-cs"/>
                <a:sym typeface="Calibri"/>
              </a:rPr>
              <a:t> 664 README.md</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將檔案的使用者和群組加入執行權限</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chmod</a:t>
            </a: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ug+x</a:t>
            </a:r>
            <a:r>
              <a:rPr lang="en-US" altLang="zh-TW" sz="1200" b="0" i="0" dirty="0" smtClean="0">
                <a:effectLst/>
                <a:latin typeface="+mn-lt"/>
                <a:ea typeface="+mn-ea"/>
                <a:cs typeface="+mn-cs"/>
                <a:sym typeface="Calibri"/>
              </a:rPr>
              <a:t> README.md</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en-US" altLang="zh-TW" sz="1200" b="0" i="0" dirty="0" err="1" smtClean="0">
                <a:effectLst/>
                <a:latin typeface="+mn-lt"/>
                <a:ea typeface="+mn-ea"/>
                <a:cs typeface="+mn-cs"/>
                <a:sym typeface="Calibri"/>
              </a:rPr>
              <a:t>chown</a:t>
            </a:r>
            <a:r>
              <a:rPr lang="zh-TW" altLang="en-US" sz="1200" b="0" i="0" dirty="0" smtClean="0">
                <a:effectLst/>
                <a:latin typeface="+mn-lt"/>
                <a:ea typeface="+mn-ea"/>
                <a:cs typeface="+mn-cs"/>
                <a:sym typeface="Calibri"/>
              </a:rPr>
              <a:t>：修改檔案擁有者與群組</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chown</a:t>
            </a: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www-data:www-data</a:t>
            </a:r>
            <a:r>
              <a:rPr lang="en-US" altLang="zh-TW" sz="1200" b="0" i="0" dirty="0" smtClean="0">
                <a:effectLst/>
                <a:latin typeface="+mn-lt"/>
                <a:ea typeface="+mn-ea"/>
                <a:cs typeface="+mn-cs"/>
                <a:sym typeface="Calibri"/>
              </a:rPr>
              <a:t> README.md</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zh-TW" altLang="en-US" sz="1200" b="1" i="0" dirty="0" smtClean="0">
                <a:effectLst/>
                <a:latin typeface="+mn-lt"/>
                <a:ea typeface="+mn-ea"/>
                <a:cs typeface="+mn-cs"/>
                <a:sym typeface="Calibri"/>
              </a:rPr>
              <a:t>系統管理</a:t>
            </a:r>
          </a:p>
          <a:p>
            <a:r>
              <a:rPr lang="en-US" altLang="zh-TW" sz="1200" b="0" i="0" dirty="0" err="1" smtClean="0">
                <a:effectLst/>
                <a:latin typeface="+mn-lt"/>
                <a:ea typeface="+mn-ea"/>
                <a:cs typeface="+mn-cs"/>
                <a:sym typeface="Calibri"/>
              </a:rPr>
              <a:t>sudo</a:t>
            </a:r>
            <a:r>
              <a:rPr lang="zh-TW" altLang="en-US" sz="1200" b="0" i="0" dirty="0" smtClean="0">
                <a:effectLst/>
                <a:latin typeface="+mn-lt"/>
                <a:ea typeface="+mn-ea"/>
                <a:cs typeface="+mn-cs"/>
                <a:sym typeface="Calibri"/>
              </a:rPr>
              <a:t>：使用最高權限（</a:t>
            </a:r>
            <a:r>
              <a:rPr lang="en-US" altLang="zh-TW" sz="1200" b="0" i="0" dirty="0" err="1" smtClean="0">
                <a:effectLst/>
                <a:latin typeface="+mn-lt"/>
                <a:ea typeface="+mn-ea"/>
                <a:cs typeface="+mn-cs"/>
                <a:sym typeface="Calibri"/>
              </a:rPr>
              <a:t>superuser</a:t>
            </a:r>
            <a:r>
              <a:rPr lang="zh-TW" altLang="en-US" sz="1200" b="0" i="0" dirty="0" smtClean="0">
                <a:effectLst/>
                <a:latin typeface="+mn-lt"/>
                <a:ea typeface="+mn-ea"/>
                <a:cs typeface="+mn-cs"/>
                <a:sym typeface="Calibri"/>
              </a:rPr>
              <a:t>）執行指令，會要求輸入自己密碼，使用上必須非常小心</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sudo</a:t>
            </a: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git</a:t>
            </a:r>
            <a:r>
              <a:rPr lang="en-US" altLang="zh-TW" sz="1200" b="0" i="0" dirty="0" smtClean="0">
                <a:effectLst/>
                <a:latin typeface="+mn-lt"/>
                <a:ea typeface="+mn-ea"/>
                <a:cs typeface="+mn-cs"/>
                <a:sym typeface="Calibri"/>
              </a:rPr>
              <a:t> clone xxx.py</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en-US" altLang="zh-TW" sz="1200" b="0" i="0" dirty="0" err="1" smtClean="0">
                <a:effectLst/>
                <a:latin typeface="+mn-lt"/>
                <a:ea typeface="+mn-ea"/>
                <a:cs typeface="+mn-cs"/>
                <a:sym typeface="Calibri"/>
              </a:rPr>
              <a:t>su</a:t>
            </a:r>
            <a:r>
              <a:rPr lang="zh-TW" altLang="en-US"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su</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指令可以讓一般的 </a:t>
            </a:r>
            <a:r>
              <a:rPr lang="en-US" altLang="zh-TW" sz="1200" b="0" i="0" dirty="0" smtClean="0">
                <a:effectLst/>
                <a:latin typeface="+mn-lt"/>
                <a:ea typeface="+mn-ea"/>
                <a:cs typeface="+mn-cs"/>
                <a:sym typeface="Calibri"/>
              </a:rPr>
              <a:t>Linux </a:t>
            </a:r>
            <a:r>
              <a:rPr lang="zh-TW" altLang="en-US" sz="1200" b="0" i="0" dirty="0" smtClean="0">
                <a:effectLst/>
                <a:latin typeface="+mn-lt"/>
                <a:ea typeface="+mn-ea"/>
                <a:cs typeface="+mn-cs"/>
                <a:sym typeface="Calibri"/>
              </a:rPr>
              <a:t>使用者輸入 </a:t>
            </a:r>
            <a:r>
              <a:rPr lang="en-US" altLang="zh-TW" sz="1200" b="0" i="0" dirty="0" smtClean="0">
                <a:effectLst/>
                <a:latin typeface="+mn-lt"/>
                <a:ea typeface="+mn-ea"/>
                <a:cs typeface="+mn-cs"/>
                <a:sym typeface="Calibri"/>
              </a:rPr>
              <a:t>root </a:t>
            </a:r>
            <a:r>
              <a:rPr lang="zh-TW" altLang="en-US" sz="1200" b="0" i="0" dirty="0" smtClean="0">
                <a:effectLst/>
                <a:latin typeface="+mn-lt"/>
                <a:ea typeface="+mn-ea"/>
                <a:cs typeface="+mn-cs"/>
                <a:sym typeface="Calibri"/>
              </a:rPr>
              <a:t>密碼取得 </a:t>
            </a:r>
            <a:r>
              <a:rPr lang="en-US" altLang="zh-TW" sz="1200" b="0" i="0" dirty="0" smtClean="0">
                <a:effectLst/>
                <a:latin typeface="+mn-lt"/>
                <a:ea typeface="+mn-ea"/>
                <a:cs typeface="+mn-cs"/>
                <a:sym typeface="Calibri"/>
              </a:rPr>
              <a:t>root </a:t>
            </a:r>
            <a:r>
              <a:rPr lang="zh-TW" altLang="en-US" sz="1200" b="0" i="0" dirty="0" smtClean="0">
                <a:effectLst/>
                <a:latin typeface="+mn-lt"/>
                <a:ea typeface="+mn-ea"/>
                <a:cs typeface="+mn-cs"/>
                <a:sym typeface="Calibri"/>
              </a:rPr>
              <a:t>權限，暫時取得 </a:t>
            </a:r>
            <a:r>
              <a:rPr lang="en-US" altLang="zh-TW" sz="1200" b="0" i="0" dirty="0" smtClean="0">
                <a:effectLst/>
                <a:latin typeface="+mn-lt"/>
                <a:ea typeface="+mn-ea"/>
                <a:cs typeface="+mn-cs"/>
                <a:sym typeface="Calibri"/>
              </a:rPr>
              <a:t>root </a:t>
            </a:r>
            <a:r>
              <a:rPr lang="zh-TW" altLang="en-US" sz="1200" b="0" i="0" dirty="0" smtClean="0">
                <a:effectLst/>
                <a:latin typeface="+mn-lt"/>
                <a:ea typeface="+mn-ea"/>
                <a:cs typeface="+mn-cs"/>
                <a:sym typeface="Calibri"/>
              </a:rPr>
              <a:t>權限的使用者就如同 </a:t>
            </a:r>
            <a:r>
              <a:rPr lang="en-US" altLang="zh-TW" sz="1200" b="0" i="0" dirty="0" smtClean="0">
                <a:effectLst/>
                <a:latin typeface="+mn-lt"/>
                <a:ea typeface="+mn-ea"/>
                <a:cs typeface="+mn-cs"/>
                <a:sym typeface="Calibri"/>
              </a:rPr>
              <a:t>root </a:t>
            </a:r>
            <a:r>
              <a:rPr lang="zh-TW" altLang="en-US" sz="1200" b="0" i="0" dirty="0" smtClean="0">
                <a:effectLst/>
                <a:latin typeface="+mn-lt"/>
                <a:ea typeface="+mn-ea"/>
                <a:cs typeface="+mn-cs"/>
                <a:sym typeface="Calibri"/>
              </a:rPr>
              <a:t>一樣可以對系統進行各種變更動作</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su</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kill</a:t>
            </a:r>
            <a:r>
              <a:rPr lang="zh-TW" altLang="en-US" sz="1200" b="0" i="0" dirty="0" smtClean="0">
                <a:effectLst/>
                <a:latin typeface="+mn-lt"/>
                <a:ea typeface="+mn-ea"/>
                <a:cs typeface="+mn-cs"/>
                <a:sym typeface="Calibri"/>
              </a:rPr>
              <a:t>：根據 </a:t>
            </a:r>
            <a:r>
              <a:rPr lang="en-US" altLang="zh-TW" sz="1200" b="0" i="0" dirty="0" smtClean="0">
                <a:effectLst/>
                <a:latin typeface="+mn-lt"/>
                <a:ea typeface="+mn-ea"/>
                <a:cs typeface="+mn-cs"/>
                <a:sym typeface="Calibri"/>
              </a:rPr>
              <a:t>Process ID </a:t>
            </a:r>
            <a:r>
              <a:rPr lang="zh-TW" altLang="en-US" sz="1200" b="0" i="0" dirty="0" smtClean="0">
                <a:effectLst/>
                <a:latin typeface="+mn-lt"/>
                <a:ea typeface="+mn-ea"/>
                <a:cs typeface="+mn-cs"/>
                <a:sym typeface="Calibri"/>
              </a:rPr>
              <a:t>指定要終止程式</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kill PID</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立即強制執行：</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kill -9 PID</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en-US" altLang="zh-TW" sz="1200" b="0" i="0" dirty="0" err="1" smtClean="0">
                <a:effectLst/>
                <a:latin typeface="+mn-lt"/>
                <a:ea typeface="+mn-ea"/>
                <a:cs typeface="+mn-cs"/>
                <a:sym typeface="Calibri"/>
              </a:rPr>
              <a:t>killall</a:t>
            </a:r>
            <a:r>
              <a:rPr lang="zh-TW" altLang="en-US" sz="1200" b="0" i="0" dirty="0" smtClean="0">
                <a:effectLst/>
                <a:latin typeface="+mn-lt"/>
                <a:ea typeface="+mn-ea"/>
                <a:cs typeface="+mn-cs"/>
                <a:sym typeface="Calibri"/>
              </a:rPr>
              <a:t>：直接使用程式的名稱來指定要終止的程式</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killall</a:t>
            </a:r>
            <a:r>
              <a:rPr lang="en-US" altLang="zh-TW" sz="1200" b="0" i="0" dirty="0" smtClean="0">
                <a:effectLst/>
                <a:latin typeface="+mn-lt"/>
                <a:ea typeface="+mn-ea"/>
                <a:cs typeface="+mn-cs"/>
                <a:sym typeface="Calibri"/>
              </a:rPr>
              <a:t> hello.py</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zh-TW" altLang="en-US" sz="1200" b="1" i="0" dirty="0" smtClean="0">
                <a:effectLst/>
                <a:latin typeface="+mn-lt"/>
                <a:ea typeface="+mn-ea"/>
                <a:cs typeface="+mn-cs"/>
                <a:sym typeface="Calibri"/>
              </a:rPr>
              <a:t>套件管理</a:t>
            </a:r>
          </a:p>
          <a:p>
            <a:r>
              <a:rPr lang="en-US" altLang="zh-TW" sz="1200" b="0" i="0" dirty="0" smtClean="0">
                <a:effectLst/>
                <a:latin typeface="+mn-lt"/>
                <a:ea typeface="+mn-ea"/>
                <a:cs typeface="+mn-cs"/>
                <a:sym typeface="Calibri"/>
              </a:rPr>
              <a:t>apt-get</a:t>
            </a:r>
            <a:r>
              <a:rPr lang="zh-TW" altLang="en-US" sz="1200" b="0" i="0" dirty="0" smtClean="0">
                <a:effectLst/>
                <a:latin typeface="+mn-lt"/>
                <a:ea typeface="+mn-ea"/>
                <a:cs typeface="+mn-cs"/>
                <a:sym typeface="Calibri"/>
              </a:rPr>
              <a:t>：套件管理工具</a:t>
            </a:r>
          </a:p>
          <a:p>
            <a:r>
              <a:rPr lang="zh-TW" altLang="en-US" sz="1200" b="0" i="0" dirty="0" smtClean="0">
                <a:effectLst/>
                <a:latin typeface="+mn-lt"/>
                <a:ea typeface="+mn-ea"/>
                <a:cs typeface="+mn-cs"/>
                <a:sym typeface="Calibri"/>
              </a:rPr>
              <a:t>更新套件資料庫列表：</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sudo</a:t>
            </a:r>
            <a:r>
              <a:rPr lang="en-US" altLang="zh-TW" sz="1200" b="0" i="0" dirty="0" smtClean="0">
                <a:effectLst/>
                <a:latin typeface="+mn-lt"/>
                <a:ea typeface="+mn-ea"/>
                <a:cs typeface="+mn-cs"/>
                <a:sym typeface="Calibri"/>
              </a:rPr>
              <a:t> apt-get update</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升級套件並下載安裝套件：</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sudo</a:t>
            </a:r>
            <a:r>
              <a:rPr lang="en-US" altLang="zh-TW" sz="1200" b="0" i="0" dirty="0" smtClean="0">
                <a:effectLst/>
                <a:latin typeface="+mn-lt"/>
                <a:ea typeface="+mn-ea"/>
                <a:cs typeface="+mn-cs"/>
                <a:sym typeface="Calibri"/>
              </a:rPr>
              <a:t> apt-get upgrade</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搜尋相關軟體套件（使用名稱）：</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apt-cache search --names-only fortune</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安裝套件：</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sudo</a:t>
            </a:r>
            <a:r>
              <a:rPr lang="en-US" altLang="zh-TW" sz="1200" b="0" i="0" dirty="0" smtClean="0">
                <a:effectLst/>
                <a:latin typeface="+mn-lt"/>
                <a:ea typeface="+mn-ea"/>
                <a:cs typeface="+mn-cs"/>
                <a:sym typeface="Calibri"/>
              </a:rPr>
              <a:t> apt-get install fortune</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移除套件：</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sudo</a:t>
            </a:r>
            <a:r>
              <a:rPr lang="en-US" altLang="zh-TW" sz="1200" b="0" i="0" dirty="0" smtClean="0">
                <a:effectLst/>
                <a:latin typeface="+mn-lt"/>
                <a:ea typeface="+mn-ea"/>
                <a:cs typeface="+mn-cs"/>
                <a:sym typeface="Calibri"/>
              </a:rPr>
              <a:t> apt-get remove fortune</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zh-TW" altLang="en-US" sz="1200" b="1" i="0" dirty="0" smtClean="0">
                <a:effectLst/>
                <a:latin typeface="+mn-lt"/>
                <a:ea typeface="+mn-ea"/>
                <a:cs typeface="+mn-cs"/>
                <a:sym typeface="Calibri"/>
              </a:rPr>
              <a:t>網際網路相關操作</a:t>
            </a:r>
          </a:p>
          <a:p>
            <a:r>
              <a:rPr lang="en-US" altLang="zh-TW" sz="1200" b="0" i="0" dirty="0" smtClean="0">
                <a:effectLst/>
                <a:latin typeface="+mn-lt"/>
                <a:ea typeface="+mn-ea"/>
                <a:cs typeface="+mn-cs"/>
                <a:sym typeface="Calibri"/>
              </a:rPr>
              <a:t>ping</a:t>
            </a:r>
            <a:r>
              <a:rPr lang="zh-TW" altLang="en-US" sz="1200" b="0" i="0" dirty="0" smtClean="0">
                <a:effectLst/>
                <a:latin typeface="+mn-lt"/>
                <a:ea typeface="+mn-ea"/>
                <a:cs typeface="+mn-cs"/>
                <a:sym typeface="Calibri"/>
              </a:rPr>
              <a:t>：網路檢測工具，透過發送 </a:t>
            </a:r>
            <a:r>
              <a:rPr lang="en-US" altLang="zh-TW" sz="1200" b="0" i="0" dirty="0" smtClean="0">
                <a:effectLst/>
                <a:latin typeface="+mn-lt"/>
                <a:ea typeface="+mn-ea"/>
                <a:cs typeface="+mn-cs"/>
                <a:sym typeface="Calibri"/>
              </a:rPr>
              <a:t>ICMP ECHO_REQUEST </a:t>
            </a:r>
            <a:r>
              <a:rPr lang="zh-TW" altLang="en-US" sz="1200" b="0" i="0" dirty="0" smtClean="0">
                <a:effectLst/>
                <a:latin typeface="+mn-lt"/>
                <a:ea typeface="+mn-ea"/>
                <a:cs typeface="+mn-cs"/>
                <a:sym typeface="Calibri"/>
              </a:rPr>
              <a:t>的封包，檢查自己與特定設備之間的網路是否暢通，速度是否正常</a:t>
            </a:r>
          </a:p>
          <a:p>
            <a:r>
              <a:rPr lang="zh-TW" altLang="en-US" sz="1200" b="0" i="0" dirty="0" smtClean="0">
                <a:effectLst/>
                <a:latin typeface="+mn-lt"/>
                <a:ea typeface="+mn-ea"/>
                <a:cs typeface="+mn-cs"/>
                <a:sym typeface="Calibri"/>
              </a:rPr>
              <a:t>可輸入 </a:t>
            </a:r>
            <a:r>
              <a:rPr lang="en-US" altLang="zh-TW" sz="1200" b="0" i="0" dirty="0" smtClean="0">
                <a:effectLst/>
                <a:latin typeface="+mn-lt"/>
                <a:ea typeface="+mn-ea"/>
                <a:cs typeface="+mn-cs"/>
                <a:sym typeface="Calibri"/>
              </a:rPr>
              <a:t>hostname </a:t>
            </a:r>
            <a:r>
              <a:rPr lang="zh-TW" altLang="en-US" sz="1200" b="0" i="0" dirty="0" smtClean="0">
                <a:effectLst/>
                <a:latin typeface="+mn-lt"/>
                <a:ea typeface="+mn-ea"/>
                <a:cs typeface="+mn-cs"/>
                <a:sym typeface="Calibri"/>
              </a:rPr>
              <a:t>或是 </a:t>
            </a:r>
            <a:r>
              <a:rPr lang="en-US" altLang="zh-TW" sz="1200" b="0" i="0" dirty="0" smtClean="0">
                <a:effectLst/>
                <a:latin typeface="+mn-lt"/>
                <a:ea typeface="+mn-ea"/>
                <a:cs typeface="+mn-cs"/>
                <a:sym typeface="Calibri"/>
              </a:rPr>
              <a:t>IP</a:t>
            </a:r>
            <a:r>
              <a:rPr lang="zh-TW" altLang="en-US" sz="1200" b="0" i="0" dirty="0" smtClean="0">
                <a:effectLst/>
                <a:latin typeface="+mn-lt"/>
                <a:ea typeface="+mn-ea"/>
                <a:cs typeface="+mn-cs"/>
                <a:sym typeface="Calibri"/>
              </a:rPr>
              <a:t>：</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ping </a:t>
            </a:r>
            <a:r>
              <a:rPr lang="en-US" altLang="zh-TW" sz="1200" b="0" i="0" dirty="0" smtClean="0">
                <a:effectLst/>
                <a:latin typeface="+mn-lt"/>
                <a:ea typeface="+mn-ea"/>
                <a:cs typeface="+mn-cs"/>
                <a:sym typeface="Calibri"/>
                <a:hlinkClick r:id="rId5"/>
              </a:rPr>
              <a:t>google.com</a:t>
            </a:r>
            <a:r>
              <a:rPr lang="zh-TW" altLang="en-US" sz="1200" b="0" i="0" dirty="0" smtClean="0">
                <a:effectLst/>
                <a:latin typeface="+mn-lt"/>
                <a:ea typeface="+mn-ea"/>
                <a:cs typeface="+mn-cs"/>
                <a:sym typeface="Calibri"/>
              </a:rPr>
              <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PING </a:t>
            </a:r>
            <a:r>
              <a:rPr lang="en-US" altLang="zh-TW" sz="1200" b="0" i="0" dirty="0" smtClean="0">
                <a:effectLst/>
                <a:latin typeface="+mn-lt"/>
                <a:ea typeface="+mn-ea"/>
                <a:cs typeface="+mn-cs"/>
                <a:sym typeface="Calibri"/>
                <a:hlinkClick r:id="rId5"/>
              </a:rPr>
              <a:t>google.com</a:t>
            </a:r>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(172.217.160.110): 56 data bytes</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64 bytes from 172.217.160.110: </a:t>
            </a:r>
            <a:r>
              <a:rPr lang="en-US" altLang="zh-TW" sz="1200" b="0" i="0" dirty="0" err="1" smtClean="0">
                <a:effectLst/>
                <a:latin typeface="+mn-lt"/>
                <a:ea typeface="+mn-ea"/>
                <a:cs typeface="+mn-cs"/>
                <a:sym typeface="Calibri"/>
              </a:rPr>
              <a:t>icmp_seq</a:t>
            </a:r>
            <a:r>
              <a:rPr lang="en-US" altLang="zh-TW" sz="1200" b="0" i="0" dirty="0" smtClean="0">
                <a:effectLst/>
                <a:latin typeface="+mn-lt"/>
                <a:ea typeface="+mn-ea"/>
                <a:cs typeface="+mn-cs"/>
                <a:sym typeface="Calibri"/>
              </a:rPr>
              <a:t>=0 </a:t>
            </a:r>
            <a:r>
              <a:rPr lang="en-US" altLang="zh-TW" sz="1200" b="0" i="0" dirty="0" err="1" smtClean="0">
                <a:effectLst/>
                <a:latin typeface="+mn-lt"/>
                <a:ea typeface="+mn-ea"/>
                <a:cs typeface="+mn-cs"/>
                <a:sym typeface="Calibri"/>
              </a:rPr>
              <a:t>ttl</a:t>
            </a:r>
            <a:r>
              <a:rPr lang="en-US" altLang="zh-TW" sz="1200" b="0" i="0" dirty="0" smtClean="0">
                <a:effectLst/>
                <a:latin typeface="+mn-lt"/>
                <a:ea typeface="+mn-ea"/>
                <a:cs typeface="+mn-cs"/>
                <a:sym typeface="Calibri"/>
              </a:rPr>
              <a:t>=57 time=7.037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64 bytes from 172.217.160.110: </a:t>
            </a:r>
            <a:r>
              <a:rPr lang="en-US" altLang="zh-TW" sz="1200" b="0" i="0" dirty="0" err="1" smtClean="0">
                <a:effectLst/>
                <a:latin typeface="+mn-lt"/>
                <a:ea typeface="+mn-ea"/>
                <a:cs typeface="+mn-cs"/>
                <a:sym typeface="Calibri"/>
              </a:rPr>
              <a:t>icmp_seq</a:t>
            </a:r>
            <a:r>
              <a:rPr lang="en-US" altLang="zh-TW" sz="1200" b="0" i="0" dirty="0" smtClean="0">
                <a:effectLst/>
                <a:latin typeface="+mn-lt"/>
                <a:ea typeface="+mn-ea"/>
                <a:cs typeface="+mn-cs"/>
                <a:sym typeface="Calibri"/>
              </a:rPr>
              <a:t>=1 </a:t>
            </a:r>
            <a:r>
              <a:rPr lang="en-US" altLang="zh-TW" sz="1200" b="0" i="0" dirty="0" err="1" smtClean="0">
                <a:effectLst/>
                <a:latin typeface="+mn-lt"/>
                <a:ea typeface="+mn-ea"/>
                <a:cs typeface="+mn-cs"/>
                <a:sym typeface="Calibri"/>
              </a:rPr>
              <a:t>ttl</a:t>
            </a:r>
            <a:r>
              <a:rPr lang="en-US" altLang="zh-TW" sz="1200" b="0" i="0" dirty="0" smtClean="0">
                <a:effectLst/>
                <a:latin typeface="+mn-lt"/>
                <a:ea typeface="+mn-ea"/>
                <a:cs typeface="+mn-cs"/>
                <a:sym typeface="Calibri"/>
              </a:rPr>
              <a:t>=57 time=9.411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64 bytes from 172.217.160.110: </a:t>
            </a:r>
            <a:r>
              <a:rPr lang="en-US" altLang="zh-TW" sz="1200" b="0" i="0" dirty="0" err="1" smtClean="0">
                <a:effectLst/>
                <a:latin typeface="+mn-lt"/>
                <a:ea typeface="+mn-ea"/>
                <a:cs typeface="+mn-cs"/>
                <a:sym typeface="Calibri"/>
              </a:rPr>
              <a:t>icmp_seq</a:t>
            </a:r>
            <a:r>
              <a:rPr lang="en-US" altLang="zh-TW" sz="1200" b="0" i="0" dirty="0" smtClean="0">
                <a:effectLst/>
                <a:latin typeface="+mn-lt"/>
                <a:ea typeface="+mn-ea"/>
                <a:cs typeface="+mn-cs"/>
                <a:sym typeface="Calibri"/>
              </a:rPr>
              <a:t>=2 </a:t>
            </a:r>
            <a:r>
              <a:rPr lang="en-US" altLang="zh-TW" sz="1200" b="0" i="0" dirty="0" err="1" smtClean="0">
                <a:effectLst/>
                <a:latin typeface="+mn-lt"/>
                <a:ea typeface="+mn-ea"/>
                <a:cs typeface="+mn-cs"/>
                <a:sym typeface="Calibri"/>
              </a:rPr>
              <a:t>ttl</a:t>
            </a:r>
            <a:r>
              <a:rPr lang="en-US" altLang="zh-TW" sz="1200" b="0" i="0" dirty="0" smtClean="0">
                <a:effectLst/>
                <a:latin typeface="+mn-lt"/>
                <a:ea typeface="+mn-ea"/>
                <a:cs typeface="+mn-cs"/>
                <a:sym typeface="Calibri"/>
              </a:rPr>
              <a:t>=57 time=22.690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64 bytes from 172.217.160.110: </a:t>
            </a:r>
            <a:r>
              <a:rPr lang="en-US" altLang="zh-TW" sz="1200" b="0" i="0" dirty="0" err="1" smtClean="0">
                <a:effectLst/>
                <a:latin typeface="+mn-lt"/>
                <a:ea typeface="+mn-ea"/>
                <a:cs typeface="+mn-cs"/>
                <a:sym typeface="Calibri"/>
              </a:rPr>
              <a:t>icmp_seq</a:t>
            </a:r>
            <a:r>
              <a:rPr lang="en-US" altLang="zh-TW" sz="1200" b="0" i="0" dirty="0" smtClean="0">
                <a:effectLst/>
                <a:latin typeface="+mn-lt"/>
                <a:ea typeface="+mn-ea"/>
                <a:cs typeface="+mn-cs"/>
                <a:sym typeface="Calibri"/>
              </a:rPr>
              <a:t>=3 </a:t>
            </a:r>
            <a:r>
              <a:rPr lang="en-US" altLang="zh-TW" sz="1200" b="0" i="0" dirty="0" err="1" smtClean="0">
                <a:effectLst/>
                <a:latin typeface="+mn-lt"/>
                <a:ea typeface="+mn-ea"/>
                <a:cs typeface="+mn-cs"/>
                <a:sym typeface="Calibri"/>
              </a:rPr>
              <a:t>ttl</a:t>
            </a:r>
            <a:r>
              <a:rPr lang="en-US" altLang="zh-TW" sz="1200" b="0" i="0" dirty="0" smtClean="0">
                <a:effectLst/>
                <a:latin typeface="+mn-lt"/>
                <a:ea typeface="+mn-ea"/>
                <a:cs typeface="+mn-cs"/>
                <a:sym typeface="Calibri"/>
              </a:rPr>
              <a:t>=57 time=6.561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64 bytes from 172.217.160.110: </a:t>
            </a:r>
            <a:r>
              <a:rPr lang="en-US" altLang="zh-TW" sz="1200" b="0" i="0" dirty="0" err="1" smtClean="0">
                <a:effectLst/>
                <a:latin typeface="+mn-lt"/>
                <a:ea typeface="+mn-ea"/>
                <a:cs typeface="+mn-cs"/>
                <a:sym typeface="Calibri"/>
              </a:rPr>
              <a:t>icmp_seq</a:t>
            </a:r>
            <a:r>
              <a:rPr lang="en-US" altLang="zh-TW" sz="1200" b="0" i="0" dirty="0" smtClean="0">
                <a:effectLst/>
                <a:latin typeface="+mn-lt"/>
                <a:ea typeface="+mn-ea"/>
                <a:cs typeface="+mn-cs"/>
                <a:sym typeface="Calibri"/>
              </a:rPr>
              <a:t>=4 </a:t>
            </a:r>
            <a:r>
              <a:rPr lang="en-US" altLang="zh-TW" sz="1200" b="0" i="0" dirty="0" err="1" smtClean="0">
                <a:effectLst/>
                <a:latin typeface="+mn-lt"/>
                <a:ea typeface="+mn-ea"/>
                <a:cs typeface="+mn-cs"/>
                <a:sym typeface="Calibri"/>
              </a:rPr>
              <a:t>ttl</a:t>
            </a:r>
            <a:r>
              <a:rPr lang="en-US" altLang="zh-TW" sz="1200" b="0" i="0" dirty="0" smtClean="0">
                <a:effectLst/>
                <a:latin typeface="+mn-lt"/>
                <a:ea typeface="+mn-ea"/>
                <a:cs typeface="+mn-cs"/>
                <a:sym typeface="Calibri"/>
              </a:rPr>
              <a:t>=57 time=6.909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64 bytes from 172.217.160.110: </a:t>
            </a:r>
            <a:r>
              <a:rPr lang="en-US" altLang="zh-TW" sz="1200" b="0" i="0" dirty="0" err="1" smtClean="0">
                <a:effectLst/>
                <a:latin typeface="+mn-lt"/>
                <a:ea typeface="+mn-ea"/>
                <a:cs typeface="+mn-cs"/>
                <a:sym typeface="Calibri"/>
              </a:rPr>
              <a:t>icmp_seq</a:t>
            </a:r>
            <a:r>
              <a:rPr lang="en-US" altLang="zh-TW" sz="1200" b="0" i="0" dirty="0" smtClean="0">
                <a:effectLst/>
                <a:latin typeface="+mn-lt"/>
                <a:ea typeface="+mn-ea"/>
                <a:cs typeface="+mn-cs"/>
                <a:sym typeface="Calibri"/>
              </a:rPr>
              <a:t>=5 </a:t>
            </a:r>
            <a:r>
              <a:rPr lang="en-US" altLang="zh-TW" sz="1200" b="0" i="0" dirty="0" err="1" smtClean="0">
                <a:effectLst/>
                <a:latin typeface="+mn-lt"/>
                <a:ea typeface="+mn-ea"/>
                <a:cs typeface="+mn-cs"/>
                <a:sym typeface="Calibri"/>
              </a:rPr>
              <a:t>ttl</a:t>
            </a:r>
            <a:r>
              <a:rPr lang="en-US" altLang="zh-TW" sz="1200" b="0" i="0" dirty="0" smtClean="0">
                <a:effectLst/>
                <a:latin typeface="+mn-lt"/>
                <a:ea typeface="+mn-ea"/>
                <a:cs typeface="+mn-cs"/>
                <a:sym typeface="Calibri"/>
              </a:rPr>
              <a:t>=57 time=6.311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64 bytes from 172.217.160.110: </a:t>
            </a:r>
            <a:r>
              <a:rPr lang="en-US" altLang="zh-TW" sz="1200" b="0" i="0" dirty="0" err="1" smtClean="0">
                <a:effectLst/>
                <a:latin typeface="+mn-lt"/>
                <a:ea typeface="+mn-ea"/>
                <a:cs typeface="+mn-cs"/>
                <a:sym typeface="Calibri"/>
              </a:rPr>
              <a:t>icmp_seq</a:t>
            </a:r>
            <a:r>
              <a:rPr lang="en-US" altLang="zh-TW" sz="1200" b="0" i="0" dirty="0" smtClean="0">
                <a:effectLst/>
                <a:latin typeface="+mn-lt"/>
                <a:ea typeface="+mn-ea"/>
                <a:cs typeface="+mn-cs"/>
                <a:sym typeface="Calibri"/>
              </a:rPr>
              <a:t>=6 </a:t>
            </a:r>
            <a:r>
              <a:rPr lang="en-US" altLang="zh-TW" sz="1200" b="0" i="0" dirty="0" err="1" smtClean="0">
                <a:effectLst/>
                <a:latin typeface="+mn-lt"/>
                <a:ea typeface="+mn-ea"/>
                <a:cs typeface="+mn-cs"/>
                <a:sym typeface="Calibri"/>
              </a:rPr>
              <a:t>ttl</a:t>
            </a:r>
            <a:r>
              <a:rPr lang="en-US" altLang="zh-TW" sz="1200" b="0" i="0" dirty="0" smtClean="0">
                <a:effectLst/>
                <a:latin typeface="+mn-lt"/>
                <a:ea typeface="+mn-ea"/>
                <a:cs typeface="+mn-cs"/>
                <a:sym typeface="Calibri"/>
              </a:rPr>
              <a:t>=57 time=6.860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64 bytes from 172.217.160.110: </a:t>
            </a:r>
            <a:r>
              <a:rPr lang="en-US" altLang="zh-TW" sz="1200" b="0" i="0" dirty="0" err="1" smtClean="0">
                <a:effectLst/>
                <a:latin typeface="+mn-lt"/>
                <a:ea typeface="+mn-ea"/>
                <a:cs typeface="+mn-cs"/>
                <a:sym typeface="Calibri"/>
              </a:rPr>
              <a:t>icmp_seq</a:t>
            </a:r>
            <a:r>
              <a:rPr lang="en-US" altLang="zh-TW" sz="1200" b="0" i="0" dirty="0" smtClean="0">
                <a:effectLst/>
                <a:latin typeface="+mn-lt"/>
                <a:ea typeface="+mn-ea"/>
                <a:cs typeface="+mn-cs"/>
                <a:sym typeface="Calibri"/>
              </a:rPr>
              <a:t>=7 </a:t>
            </a:r>
            <a:r>
              <a:rPr lang="en-US" altLang="zh-TW" sz="1200" b="0" i="0" dirty="0" err="1" smtClean="0">
                <a:effectLst/>
                <a:latin typeface="+mn-lt"/>
                <a:ea typeface="+mn-ea"/>
                <a:cs typeface="+mn-cs"/>
                <a:sym typeface="Calibri"/>
              </a:rPr>
              <a:t>ttl</a:t>
            </a:r>
            <a:r>
              <a:rPr lang="en-US" altLang="zh-TW" sz="1200" b="0" i="0" dirty="0" smtClean="0">
                <a:effectLst/>
                <a:latin typeface="+mn-lt"/>
                <a:ea typeface="+mn-ea"/>
                <a:cs typeface="+mn-cs"/>
                <a:sym typeface="Calibri"/>
              </a:rPr>
              <a:t>=57 time=6.583 </a:t>
            </a:r>
            <a:r>
              <a:rPr lang="en-US" altLang="zh-TW" sz="1200" b="0" i="0" dirty="0" err="1" smtClean="0">
                <a:effectLst/>
                <a:latin typeface="+mn-lt"/>
                <a:ea typeface="+mn-ea"/>
                <a:cs typeface="+mn-cs"/>
                <a:sym typeface="Calibri"/>
              </a:rPr>
              <a:t>ms</a:t>
            </a:r>
            <a:endParaRPr lang="en-US" altLang="zh-TW"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traceroutes</a:t>
            </a:r>
            <a:r>
              <a:rPr lang="zh-TW" altLang="en-US" sz="1200" b="0" i="0" dirty="0" smtClean="0">
                <a:effectLst/>
                <a:latin typeface="+mn-lt"/>
                <a:ea typeface="+mn-ea"/>
                <a:cs typeface="+mn-cs"/>
                <a:sym typeface="Calibri"/>
              </a:rPr>
              <a:t>：檢查從你的電腦到網路另一端的主機是走的什麼路徑</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traceroute </a:t>
            </a:r>
            <a:r>
              <a:rPr lang="en-US" altLang="zh-TW" sz="1200" b="0" i="0" dirty="0" smtClean="0">
                <a:effectLst/>
                <a:latin typeface="+mn-lt"/>
                <a:ea typeface="+mn-ea"/>
                <a:cs typeface="+mn-cs"/>
                <a:sym typeface="Calibri"/>
                <a:hlinkClick r:id="rId5"/>
              </a:rPr>
              <a:t>google.com</a:t>
            </a:r>
            <a:r>
              <a:rPr lang="zh-TW" altLang="en-US" sz="1200" b="0" i="0" dirty="0" smtClean="0">
                <a:effectLst/>
                <a:latin typeface="+mn-lt"/>
                <a:ea typeface="+mn-ea"/>
                <a:cs typeface="+mn-cs"/>
                <a:sym typeface="Calibri"/>
              </a:rPr>
              <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traceroute to </a:t>
            </a:r>
            <a:r>
              <a:rPr lang="en-US" altLang="zh-TW" sz="1200" b="0" i="0" dirty="0" smtClean="0">
                <a:effectLst/>
                <a:latin typeface="+mn-lt"/>
                <a:ea typeface="+mn-ea"/>
                <a:cs typeface="+mn-cs"/>
                <a:sym typeface="Calibri"/>
                <a:hlinkClick r:id="rId5"/>
              </a:rPr>
              <a:t>google.com</a:t>
            </a:r>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(172.217.27.142), 64 hops max, 52 byte packets</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1 </a:t>
            </a:r>
            <a:r>
              <a:rPr lang="en-US" altLang="zh-TW" sz="1200" b="0" i="0" dirty="0" err="1" smtClean="0">
                <a:effectLst/>
                <a:latin typeface="+mn-lt"/>
                <a:ea typeface="+mn-ea"/>
                <a:cs typeface="+mn-cs"/>
                <a:sym typeface="Calibri"/>
              </a:rPr>
              <a:t>zyxel.home</a:t>
            </a:r>
            <a:r>
              <a:rPr lang="en-US" altLang="zh-TW" sz="1200" b="0" i="0" dirty="0" smtClean="0">
                <a:effectLst/>
                <a:latin typeface="+mn-lt"/>
                <a:ea typeface="+mn-ea"/>
                <a:cs typeface="+mn-cs"/>
                <a:sym typeface="Calibri"/>
              </a:rPr>
              <a:t> (192.168.1.1) 2.047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1.208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1.888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2 h254.s98.ts.hinet.net (168.95.98.254) 6.189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8.556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5.875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3 168-95-85-2.hinet-ip.hinet.net (168.95.85.2) 7.057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5.796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5.998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4 211-22-226-1.hinet-ip.hinet.net (211.22.226.1) 9.766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10.422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72.14.222.94 (72.14.222.94) 9.744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5 108.170.244.97 (108.170.244.97) 8.386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108.170.244.129 (108.170.244.129) 11.500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12.247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6 209.85.142.13 (209.85.142.13) 7.015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7.505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209.85.240.15 (209.85.240.15) 6.750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7 tsa03s02-in-f142.1e100.net (172.217.27.142) 11.478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6.608 </a:t>
            </a:r>
            <a:r>
              <a:rPr lang="en-US" altLang="zh-TW" sz="1200" b="0" i="0" dirty="0" err="1" smtClean="0">
                <a:effectLst/>
                <a:latin typeface="+mn-lt"/>
                <a:ea typeface="+mn-ea"/>
                <a:cs typeface="+mn-cs"/>
                <a:sym typeface="Calibri"/>
              </a:rPr>
              <a:t>ms</a:t>
            </a:r>
            <a:r>
              <a:rPr lang="en-US" altLang="zh-TW" sz="1200" b="0" i="0" dirty="0" smtClean="0">
                <a:effectLst/>
                <a:latin typeface="+mn-lt"/>
                <a:ea typeface="+mn-ea"/>
                <a:cs typeface="+mn-cs"/>
                <a:sym typeface="Calibri"/>
              </a:rPr>
              <a:t> 6.893 </a:t>
            </a:r>
            <a:r>
              <a:rPr lang="en-US" altLang="zh-TW" sz="1200" b="0" i="0" dirty="0" err="1" smtClean="0">
                <a:effectLst/>
                <a:latin typeface="+mn-lt"/>
                <a:ea typeface="+mn-ea"/>
                <a:cs typeface="+mn-cs"/>
                <a:sym typeface="Calibri"/>
              </a:rPr>
              <a:t>ms</a:t>
            </a:r>
            <a:endParaRPr lang="en-US" altLang="zh-TW" sz="1200" b="0" i="0" dirty="0" smtClean="0">
              <a:effectLst/>
              <a:latin typeface="+mn-lt"/>
              <a:ea typeface="+mn-ea"/>
              <a:cs typeface="+mn-cs"/>
              <a:sym typeface="Calibri"/>
            </a:endParaRPr>
          </a:p>
          <a:p>
            <a:r>
              <a:rPr lang="en-US" altLang="zh-TW" sz="1200" b="0" i="0" dirty="0" err="1" smtClean="0">
                <a:effectLst/>
                <a:latin typeface="+mn-lt"/>
                <a:ea typeface="+mn-ea"/>
                <a:cs typeface="+mn-cs"/>
                <a:sym typeface="Calibri"/>
              </a:rPr>
              <a:t>nslookup</a:t>
            </a:r>
            <a:r>
              <a:rPr lang="zh-TW" altLang="en-US" sz="1200" b="0" i="0" dirty="0" smtClean="0">
                <a:effectLst/>
                <a:latin typeface="+mn-lt"/>
                <a:ea typeface="+mn-ea"/>
                <a:cs typeface="+mn-cs"/>
                <a:sym typeface="Calibri"/>
              </a:rPr>
              <a:t>：查詢 </a:t>
            </a:r>
            <a:r>
              <a:rPr lang="en-US" altLang="zh-TW" sz="1200" b="0" i="0" dirty="0" smtClean="0">
                <a:effectLst/>
                <a:latin typeface="+mn-lt"/>
                <a:ea typeface="+mn-ea"/>
                <a:cs typeface="+mn-cs"/>
                <a:sym typeface="Calibri"/>
              </a:rPr>
              <a:t>DNS </a:t>
            </a:r>
            <a:r>
              <a:rPr lang="zh-TW" altLang="en-US" sz="1200" b="0" i="0" dirty="0" smtClean="0">
                <a:effectLst/>
                <a:latin typeface="+mn-lt"/>
                <a:ea typeface="+mn-ea"/>
                <a:cs typeface="+mn-cs"/>
                <a:sym typeface="Calibri"/>
              </a:rPr>
              <a:t>回應是否正常</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nslookup</a:t>
            </a:r>
            <a:r>
              <a:rPr lang="en-US" altLang="zh-TW" sz="1200" b="0" i="0" dirty="0" smtClean="0">
                <a:effectLst/>
                <a:latin typeface="+mn-lt"/>
                <a:ea typeface="+mn-ea"/>
                <a:cs typeface="+mn-cs"/>
                <a:sym typeface="Calibri"/>
              </a:rPr>
              <a:t> </a:t>
            </a:r>
            <a:r>
              <a:rPr lang="en-US" altLang="zh-TW" sz="1200" b="0" i="0" dirty="0" smtClean="0">
                <a:effectLst/>
                <a:latin typeface="+mn-lt"/>
                <a:ea typeface="+mn-ea"/>
                <a:cs typeface="+mn-cs"/>
                <a:sym typeface="Calibri"/>
                <a:hlinkClick r:id="rId5"/>
              </a:rPr>
              <a:t>google.com</a:t>
            </a:r>
            <a:r>
              <a:rPr lang="zh-TW" altLang="en-US" sz="1200" b="0" i="0" dirty="0" smtClean="0">
                <a:effectLst/>
                <a:latin typeface="+mn-lt"/>
                <a:ea typeface="+mn-ea"/>
                <a:cs typeface="+mn-cs"/>
                <a:sym typeface="Calibri"/>
              </a:rPr>
              <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Server: 192.168.1.1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Address: 192.168.1.1#53</a:t>
            </a:r>
          </a:p>
          <a:p>
            <a:r>
              <a:rPr lang="en-US" altLang="zh-TW" sz="1200" b="0" i="0" dirty="0" smtClean="0">
                <a:effectLst/>
                <a:latin typeface="+mn-lt"/>
                <a:ea typeface="+mn-ea"/>
                <a:cs typeface="+mn-cs"/>
                <a:sym typeface="Calibri"/>
              </a:rPr>
              <a:t>Non-authoritative answer:</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Name: </a:t>
            </a:r>
            <a:r>
              <a:rPr lang="en-US" altLang="zh-TW" sz="1200" b="0" i="0" dirty="0" smtClean="0">
                <a:effectLst/>
                <a:latin typeface="+mn-lt"/>
                <a:ea typeface="+mn-ea"/>
                <a:cs typeface="+mn-cs"/>
                <a:sym typeface="Calibri"/>
                <a:hlinkClick r:id="rId5"/>
              </a:rPr>
              <a:t>google.com</a:t>
            </a:r>
            <a:r>
              <a:rPr lang="zh-TW" altLang="en-US" sz="1200" b="0" i="0" dirty="0" smtClean="0">
                <a:effectLst/>
                <a:latin typeface="+mn-lt"/>
                <a:ea typeface="+mn-ea"/>
                <a:cs typeface="+mn-cs"/>
                <a:sym typeface="Calibri"/>
              </a:rPr>
              <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Address: 216.58.200.238</a:t>
            </a:r>
          </a:p>
          <a:p>
            <a:r>
              <a:rPr lang="zh-TW" altLang="en-US" sz="1200" b="1" i="0" dirty="0" smtClean="0">
                <a:effectLst/>
                <a:latin typeface="+mn-lt"/>
                <a:ea typeface="+mn-ea"/>
                <a:cs typeface="+mn-cs"/>
                <a:sym typeface="Calibri"/>
              </a:rPr>
              <a:t>其他好用指令</a:t>
            </a:r>
          </a:p>
          <a:p>
            <a:r>
              <a:rPr lang="en-US" altLang="zh-TW" sz="1200" b="0" i="0" dirty="0" smtClean="0">
                <a:effectLst/>
                <a:latin typeface="+mn-lt"/>
                <a:ea typeface="+mn-ea"/>
                <a:cs typeface="+mn-cs"/>
                <a:sym typeface="Calibri"/>
              </a:rPr>
              <a:t>man</a:t>
            </a:r>
            <a:r>
              <a:rPr lang="zh-TW" altLang="en-US" sz="1200" b="0" i="0" dirty="0" smtClean="0">
                <a:effectLst/>
                <a:latin typeface="+mn-lt"/>
                <a:ea typeface="+mn-ea"/>
                <a:cs typeface="+mn-cs"/>
                <a:sym typeface="Calibri"/>
              </a:rPr>
              <a:t>：查詢 </a:t>
            </a:r>
            <a:r>
              <a:rPr lang="en-US" altLang="zh-TW" sz="1200" b="0" i="0" dirty="0" smtClean="0">
                <a:effectLst/>
                <a:latin typeface="+mn-lt"/>
                <a:ea typeface="+mn-ea"/>
                <a:cs typeface="+mn-cs"/>
                <a:sym typeface="Calibri"/>
              </a:rPr>
              <a:t>Linux </a:t>
            </a:r>
            <a:r>
              <a:rPr lang="zh-TW" altLang="en-US" sz="1200" b="0" i="0" dirty="0" smtClean="0">
                <a:effectLst/>
                <a:latin typeface="+mn-lt"/>
                <a:ea typeface="+mn-ea"/>
                <a:cs typeface="+mn-cs"/>
                <a:sym typeface="Calibri"/>
              </a:rPr>
              <a:t>線上手冊（</a:t>
            </a:r>
            <a:r>
              <a:rPr lang="en-US" altLang="zh-TW" sz="1200" b="0" i="0" dirty="0" smtClean="0">
                <a:effectLst/>
                <a:latin typeface="+mn-lt"/>
                <a:ea typeface="+mn-ea"/>
                <a:cs typeface="+mn-cs"/>
                <a:sym typeface="Calibri"/>
              </a:rPr>
              <a:t>man page</a:t>
            </a:r>
            <a:r>
              <a:rPr lang="zh-TW" altLang="en-US" sz="1200" b="0" i="0" dirty="0" smtClean="0">
                <a:effectLst/>
                <a:latin typeface="+mn-lt"/>
                <a:ea typeface="+mn-ea"/>
                <a:cs typeface="+mn-cs"/>
                <a:sym typeface="Calibri"/>
              </a:rPr>
              <a:t>）</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man</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例如我們可以使用 </a:t>
            </a:r>
            <a:r>
              <a:rPr lang="en-US" altLang="zh-TW" sz="1200" b="0" i="0" dirty="0" smtClean="0">
                <a:effectLst/>
                <a:latin typeface="+mn-lt"/>
                <a:ea typeface="+mn-ea"/>
                <a:cs typeface="+mn-cs"/>
                <a:sym typeface="Calibri"/>
              </a:rPr>
              <a:t>man </a:t>
            </a:r>
            <a:r>
              <a:rPr lang="zh-TW" altLang="en-US" sz="1200" b="0" i="0" dirty="0" smtClean="0">
                <a:effectLst/>
                <a:latin typeface="+mn-lt"/>
                <a:ea typeface="+mn-ea"/>
                <a:cs typeface="+mn-cs"/>
                <a:sym typeface="Calibri"/>
              </a:rPr>
              <a:t>來查詢 </a:t>
            </a:r>
            <a:r>
              <a:rPr lang="en-US" altLang="zh-TW" sz="1200" b="0" i="0" dirty="0" smtClean="0">
                <a:effectLst/>
                <a:latin typeface="+mn-lt"/>
                <a:ea typeface="+mn-ea"/>
                <a:cs typeface="+mn-cs"/>
                <a:sym typeface="Calibri"/>
              </a:rPr>
              <a:t>ls </a:t>
            </a:r>
            <a:r>
              <a:rPr lang="zh-TW" altLang="en-US" sz="1200" b="0" i="0" dirty="0" smtClean="0">
                <a:effectLst/>
                <a:latin typeface="+mn-lt"/>
                <a:ea typeface="+mn-ea"/>
                <a:cs typeface="+mn-cs"/>
                <a:sym typeface="Calibri"/>
              </a:rPr>
              <a:t>的使用用法：</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man ls</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find</a:t>
            </a:r>
            <a:r>
              <a:rPr lang="zh-TW" altLang="en-US" sz="1200" b="0" i="0" dirty="0" smtClean="0">
                <a:effectLst/>
                <a:latin typeface="+mn-lt"/>
                <a:ea typeface="+mn-ea"/>
                <a:cs typeface="+mn-cs"/>
                <a:sym typeface="Calibri"/>
              </a:rPr>
              <a:t>：查詢檔案</a:t>
            </a:r>
          </a:p>
          <a:p>
            <a:r>
              <a:rPr lang="zh-TW" altLang="en-US" sz="1200" b="0" i="0" dirty="0" smtClean="0">
                <a:effectLst/>
                <a:latin typeface="+mn-lt"/>
                <a:ea typeface="+mn-ea"/>
                <a:cs typeface="+mn-cs"/>
                <a:sym typeface="Calibri"/>
              </a:rPr>
              <a:t>在目前目錄下尋找檔名為 </a:t>
            </a:r>
            <a:r>
              <a:rPr lang="en-US" altLang="zh-TW" sz="1200" b="0" i="0" dirty="0" smtClean="0">
                <a:effectLst/>
                <a:latin typeface="+mn-lt"/>
                <a:ea typeface="+mn-ea"/>
                <a:cs typeface="+mn-cs"/>
                <a:sym typeface="Calibri"/>
              </a:rPr>
              <a:t>README.md </a:t>
            </a:r>
            <a:r>
              <a:rPr lang="zh-TW" altLang="en-US" sz="1200" b="0" i="0" dirty="0" smtClean="0">
                <a:effectLst/>
                <a:latin typeface="+mn-lt"/>
                <a:ea typeface="+mn-ea"/>
                <a:cs typeface="+mn-cs"/>
                <a:sym typeface="Calibri"/>
              </a:rPr>
              <a:t>檔案</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find . -name README.md</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en-US" altLang="zh-TW" sz="1200" b="0" i="0" dirty="0" err="1" smtClean="0">
                <a:effectLst/>
                <a:latin typeface="+mn-lt"/>
                <a:ea typeface="+mn-ea"/>
                <a:cs typeface="+mn-cs"/>
                <a:sym typeface="Calibri"/>
              </a:rPr>
              <a:t>grep</a:t>
            </a:r>
            <a:r>
              <a:rPr lang="zh-TW" altLang="en-US" sz="1200" b="0" i="0" dirty="0" smtClean="0">
                <a:effectLst/>
                <a:latin typeface="+mn-lt"/>
                <a:ea typeface="+mn-ea"/>
                <a:cs typeface="+mn-cs"/>
                <a:sym typeface="Calibri"/>
              </a:rPr>
              <a:t>：強大文件字串搜尋工具</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grep</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找這個字串</a:t>
            </a: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file_name</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找所有目錄（含子目錄）下檔案</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grep</a:t>
            </a:r>
            <a:r>
              <a:rPr lang="en-US" altLang="zh-TW" sz="1200" b="0" i="0" dirty="0" smtClean="0">
                <a:effectLst/>
                <a:latin typeface="+mn-lt"/>
                <a:ea typeface="+mn-ea"/>
                <a:cs typeface="+mn-cs"/>
                <a:sym typeface="Calibri"/>
              </a:rPr>
              <a:t> -r '</a:t>
            </a:r>
            <a:r>
              <a:rPr lang="zh-TW" altLang="en-US" sz="1200" b="0" i="0" dirty="0" smtClean="0">
                <a:effectLst/>
                <a:latin typeface="+mn-lt"/>
                <a:ea typeface="+mn-ea"/>
                <a:cs typeface="+mn-cs"/>
                <a:sym typeface="Calibri"/>
              </a:rPr>
              <a:t>字串</a:t>
            </a:r>
            <a:r>
              <a:rPr lang="en-US" altLang="zh-TW" sz="1200" b="0" i="0" dirty="0" smtClean="0">
                <a:effectLst/>
                <a:latin typeface="+mn-lt"/>
                <a:ea typeface="+mn-ea"/>
                <a:cs typeface="+mn-cs"/>
                <a:sym typeface="Calibri"/>
              </a:rPr>
              <a:t>' *</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en-US" altLang="zh-TW" sz="1200" b="0" i="0" dirty="0" err="1" smtClean="0">
                <a:effectLst/>
                <a:latin typeface="+mn-lt"/>
                <a:ea typeface="+mn-ea"/>
                <a:cs typeface="+mn-cs"/>
                <a:sym typeface="Calibri"/>
              </a:rPr>
              <a:t>crontab</a:t>
            </a:r>
            <a:r>
              <a:rPr lang="zh-TW" altLang="en-US" sz="1200" b="0" i="0" dirty="0" smtClean="0">
                <a:effectLst/>
                <a:latin typeface="+mn-lt"/>
                <a:ea typeface="+mn-ea"/>
                <a:cs typeface="+mn-cs"/>
                <a:sym typeface="Calibri"/>
              </a:rPr>
              <a:t>：例行性工作排程</a:t>
            </a:r>
          </a:p>
          <a:p>
            <a:r>
              <a:rPr lang="zh-TW" altLang="en-US" sz="1200" b="0" i="0" dirty="0" smtClean="0">
                <a:effectLst/>
                <a:latin typeface="+mn-lt"/>
                <a:ea typeface="+mn-ea"/>
                <a:cs typeface="+mn-cs"/>
                <a:sym typeface="Calibri"/>
              </a:rPr>
              <a:t>編輯 </a:t>
            </a:r>
            <a:r>
              <a:rPr lang="en-US" altLang="zh-TW" sz="1200" b="0" i="0" dirty="0" err="1" smtClean="0">
                <a:effectLst/>
                <a:latin typeface="+mn-lt"/>
                <a:ea typeface="+mn-ea"/>
                <a:cs typeface="+mn-cs"/>
                <a:sym typeface="Calibri"/>
              </a:rPr>
              <a:t>crontab</a:t>
            </a:r>
            <a:endParaRPr lang="en-US" altLang="zh-TW"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crontab</a:t>
            </a:r>
            <a:r>
              <a:rPr lang="en-US" altLang="zh-TW" sz="1200" b="0" i="0" dirty="0" smtClean="0">
                <a:effectLst/>
                <a:latin typeface="+mn-lt"/>
                <a:ea typeface="+mn-ea"/>
                <a:cs typeface="+mn-cs"/>
                <a:sym typeface="Calibri"/>
              </a:rPr>
              <a:t> -e</a:t>
            </a:r>
            <a:br>
              <a:rPr lang="en-US" altLang="zh-TW" sz="1200" b="0" i="0" dirty="0" smtClean="0">
                <a:effectLst/>
                <a:latin typeface="+mn-lt"/>
                <a:ea typeface="+mn-ea"/>
                <a:cs typeface="+mn-cs"/>
                <a:sym typeface="Calibri"/>
              </a:rPr>
            </a:br>
            <a:r>
              <a:rPr lang="en-US" altLang="zh-TW" sz="1200" b="0" i="0" dirty="0" err="1" smtClean="0">
                <a:effectLst/>
                <a:latin typeface="+mn-lt"/>
                <a:ea typeface="+mn-ea"/>
                <a:cs typeface="+mn-cs"/>
                <a:sym typeface="Calibri"/>
              </a:rPr>
              <a:t>crontab</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格式：</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2</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3</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4</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5</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6</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分 時 日 月 星期 要執行的指令</a:t>
            </a:r>
            <a:br>
              <a:rPr lang="zh-TW" altLang="en-US" sz="1200" b="0" i="0" dirty="0" smtClean="0">
                <a:effectLst/>
                <a:latin typeface="+mn-lt"/>
                <a:ea typeface="+mn-ea"/>
                <a:cs typeface="+mn-cs"/>
                <a:sym typeface="Calibri"/>
              </a:rPr>
            </a:br>
            <a:r>
              <a:rPr lang="zh-TW" altLang="en-US" sz="1200" b="0" i="0" dirty="0" smtClean="0">
                <a:effectLst/>
                <a:latin typeface="+mn-lt"/>
                <a:ea typeface="+mn-ea"/>
                <a:cs typeface="+mn-cs"/>
                <a:sym typeface="Calibri"/>
              </a:rPr>
              <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30 12 * * * python /projects/hello.py &amp;</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在 </a:t>
            </a:r>
            <a:r>
              <a:rPr lang="en-US" altLang="zh-TW" sz="1200" b="0" i="0" dirty="0" smtClean="0">
                <a:effectLst/>
                <a:latin typeface="+mn-lt"/>
                <a:ea typeface="+mn-ea"/>
                <a:cs typeface="+mn-cs"/>
                <a:sym typeface="Calibri"/>
              </a:rPr>
              <a:t>12:30 </a:t>
            </a:r>
            <a:r>
              <a:rPr lang="zh-TW" altLang="en-US" sz="1200" b="0" i="0" dirty="0" smtClean="0">
                <a:effectLst/>
                <a:latin typeface="+mn-lt"/>
                <a:ea typeface="+mn-ea"/>
                <a:cs typeface="+mn-cs"/>
                <a:sym typeface="Calibri"/>
              </a:rPr>
              <a:t>時執行 </a:t>
            </a:r>
            <a:r>
              <a:rPr lang="en-US" altLang="zh-TW" sz="1200" b="0" i="0" dirty="0" smtClean="0">
                <a:effectLst/>
                <a:latin typeface="+mn-lt"/>
                <a:ea typeface="+mn-ea"/>
                <a:cs typeface="+mn-cs"/>
                <a:sym typeface="Calibri"/>
              </a:rPr>
              <a:t>hello.py</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&amp; </a:t>
            </a:r>
            <a:r>
              <a:rPr lang="zh-TW" altLang="en-US" sz="1200" b="0" i="0" dirty="0" smtClean="0">
                <a:effectLst/>
                <a:latin typeface="+mn-lt"/>
                <a:ea typeface="+mn-ea"/>
                <a:cs typeface="+mn-cs"/>
                <a:sym typeface="Calibri"/>
              </a:rPr>
              <a:t>表示背景執行</a:t>
            </a:r>
            <a:br>
              <a:rPr lang="zh-TW" altLang="en-US" sz="1200" b="0" i="0" dirty="0" smtClean="0">
                <a:effectLst/>
                <a:latin typeface="+mn-lt"/>
                <a:ea typeface="+mn-ea"/>
                <a:cs typeface="+mn-cs"/>
                <a:sym typeface="Calibri"/>
              </a:rPr>
            </a:br>
            <a:r>
              <a:rPr lang="zh-TW" altLang="en-US" sz="1200" b="0" i="0" dirty="0" smtClean="0">
                <a:effectLst/>
                <a:latin typeface="+mn-lt"/>
                <a:ea typeface="+mn-ea"/>
                <a:cs typeface="+mn-cs"/>
                <a:sym typeface="Calibri"/>
              </a:rPr>
              <a:t>* 號表示每日每月每星期都執行</a:t>
            </a:r>
            <a:br>
              <a:rPr lang="zh-TW" altLang="en-US" sz="1200" b="0" i="0" dirty="0" smtClean="0">
                <a:effectLst/>
                <a:latin typeface="+mn-lt"/>
                <a:ea typeface="+mn-ea"/>
                <a:cs typeface="+mn-cs"/>
                <a:sym typeface="Calibri"/>
              </a:rPr>
            </a:br>
            <a:endParaRPr lang="zh-TW" altLang="en-US" sz="1200" b="0" i="0" dirty="0" smtClean="0">
              <a:effectLst/>
              <a:latin typeface="+mn-lt"/>
              <a:ea typeface="+mn-ea"/>
              <a:cs typeface="+mn-cs"/>
              <a:sym typeface="Calibri"/>
            </a:endParaRPr>
          </a:p>
          <a:p>
            <a:r>
              <a:rPr lang="zh-TW" altLang="en-US" sz="1200" b="1" i="0" dirty="0" smtClean="0">
                <a:effectLst/>
                <a:latin typeface="+mn-lt"/>
                <a:ea typeface="+mn-ea"/>
                <a:cs typeface="+mn-cs"/>
                <a:sym typeface="Calibri"/>
              </a:rPr>
              <a:t>撰寫第一個 </a:t>
            </a:r>
            <a:r>
              <a:rPr lang="en-US" altLang="zh-TW" sz="1200" b="1" i="0" dirty="0" smtClean="0">
                <a:effectLst/>
                <a:latin typeface="+mn-lt"/>
                <a:ea typeface="+mn-ea"/>
                <a:cs typeface="+mn-cs"/>
                <a:sym typeface="Calibri"/>
              </a:rPr>
              <a:t>shell script</a:t>
            </a:r>
          </a:p>
          <a:p>
            <a:r>
              <a:rPr lang="en-US" altLang="zh-TW" sz="1200" b="0" i="0" dirty="0" smtClean="0">
                <a:effectLst/>
                <a:latin typeface="+mn-lt"/>
                <a:ea typeface="+mn-ea"/>
                <a:cs typeface="+mn-cs"/>
                <a:sym typeface="Calibri"/>
              </a:rPr>
              <a:t>Shell </a:t>
            </a:r>
            <a:r>
              <a:rPr lang="zh-TW" altLang="en-US" sz="1200" b="0" i="0" dirty="0" smtClean="0">
                <a:effectLst/>
                <a:latin typeface="+mn-lt"/>
                <a:ea typeface="+mn-ea"/>
                <a:cs typeface="+mn-cs"/>
                <a:sym typeface="Calibri"/>
              </a:rPr>
              <a:t>是我們和 </a:t>
            </a:r>
            <a:r>
              <a:rPr lang="en-US" altLang="zh-TW" sz="1200" b="0" i="0" dirty="0" smtClean="0">
                <a:effectLst/>
                <a:latin typeface="+mn-lt"/>
                <a:ea typeface="+mn-ea"/>
                <a:cs typeface="+mn-cs"/>
                <a:sym typeface="Calibri"/>
              </a:rPr>
              <a:t>Linux </a:t>
            </a:r>
            <a:r>
              <a:rPr lang="zh-TW" altLang="en-US" sz="1200" b="0" i="0" dirty="0" smtClean="0">
                <a:effectLst/>
                <a:latin typeface="+mn-lt"/>
                <a:ea typeface="+mn-ea"/>
                <a:cs typeface="+mn-cs"/>
                <a:sym typeface="Calibri"/>
              </a:rPr>
              <a:t>系統的介面，我們可以透過終端機在上面輸入指令和作業系統互動，讓他做我們想做的事情。在 </a:t>
            </a:r>
            <a:r>
              <a:rPr lang="en-US" altLang="zh-TW" sz="1200" b="0" i="0" dirty="0" smtClean="0">
                <a:effectLst/>
                <a:latin typeface="+mn-lt"/>
                <a:ea typeface="+mn-ea"/>
                <a:cs typeface="+mn-cs"/>
                <a:sym typeface="Calibri"/>
              </a:rPr>
              <a:t>Linux </a:t>
            </a:r>
            <a:r>
              <a:rPr lang="zh-TW" altLang="en-US" sz="1200" b="0" i="0" dirty="0" smtClean="0">
                <a:effectLst/>
                <a:latin typeface="+mn-lt"/>
                <a:ea typeface="+mn-ea"/>
                <a:cs typeface="+mn-cs"/>
                <a:sym typeface="Calibri"/>
              </a:rPr>
              <a:t>中標準的 </a:t>
            </a:r>
            <a:r>
              <a:rPr lang="en-US" altLang="zh-TW" sz="1200" b="0" i="0" dirty="0" smtClean="0">
                <a:effectLst/>
                <a:latin typeface="+mn-lt"/>
                <a:ea typeface="+mn-ea"/>
                <a:cs typeface="+mn-cs"/>
                <a:sym typeface="Calibri"/>
              </a:rPr>
              <a:t>Shell </a:t>
            </a:r>
            <a:r>
              <a:rPr lang="zh-TW" altLang="en-US" sz="1200" b="0" i="0" dirty="0" smtClean="0">
                <a:effectLst/>
                <a:latin typeface="+mn-lt"/>
                <a:ea typeface="+mn-ea"/>
                <a:cs typeface="+mn-cs"/>
                <a:sym typeface="Calibri"/>
              </a:rPr>
              <a:t>為（</a:t>
            </a:r>
            <a:r>
              <a:rPr lang="en-US" altLang="zh-TW" sz="1200" b="0" i="0" dirty="0" smtClean="0">
                <a:effectLst/>
                <a:latin typeface="+mn-lt"/>
                <a:ea typeface="+mn-ea"/>
                <a:cs typeface="+mn-cs"/>
                <a:sym typeface="Calibri"/>
              </a:rPr>
              <a:t>Bourne Again Shell</a:t>
            </a:r>
            <a:r>
              <a:rPr lang="zh-TW" altLang="en-US" sz="1200" b="0" i="0" dirty="0" smtClean="0">
                <a:effectLst/>
                <a:latin typeface="+mn-lt"/>
                <a:ea typeface="+mn-ea"/>
                <a:cs typeface="+mn-cs"/>
                <a:sym typeface="Calibri"/>
              </a:rPr>
              <a:t>），檔案路徑為 </a:t>
            </a:r>
            <a:r>
              <a:rPr lang="en-US" altLang="zh-TW" sz="1200" b="0" i="0" dirty="0" smtClean="0">
                <a:effectLst/>
                <a:latin typeface="+mn-lt"/>
                <a:ea typeface="+mn-ea"/>
                <a:cs typeface="+mn-cs"/>
                <a:sym typeface="Calibri"/>
              </a:rPr>
              <a:t>/bin/</a:t>
            </a:r>
            <a:r>
              <a:rPr lang="en-US" altLang="zh-TW" sz="1200" b="0" i="0" dirty="0" err="1" smtClean="0">
                <a:effectLst/>
                <a:latin typeface="+mn-lt"/>
                <a:ea typeface="+mn-ea"/>
                <a:cs typeface="+mn-cs"/>
                <a:sym typeface="Calibri"/>
              </a:rPr>
              <a:t>sh</a:t>
            </a:r>
            <a:r>
              <a:rPr lang="zh-TW" altLang="en-US" sz="1200" b="0" i="0" dirty="0" smtClean="0">
                <a:effectLst/>
                <a:latin typeface="+mn-lt"/>
                <a:ea typeface="+mn-ea"/>
                <a:cs typeface="+mn-cs"/>
                <a:sym typeface="Calibri"/>
              </a:rPr>
              <a:t>，我們可以透過 </a:t>
            </a:r>
            <a:r>
              <a:rPr lang="en-US" altLang="zh-TW" sz="1200" b="0" i="0" dirty="0" smtClean="0">
                <a:effectLst/>
                <a:latin typeface="+mn-lt"/>
                <a:ea typeface="+mn-ea"/>
                <a:cs typeface="+mn-cs"/>
                <a:sym typeface="Calibri"/>
              </a:rPr>
              <a:t>$ echo $SHELL </a:t>
            </a:r>
            <a:r>
              <a:rPr lang="zh-TW" altLang="en-US" sz="1200" b="0" i="0" dirty="0" smtClean="0">
                <a:effectLst/>
                <a:latin typeface="+mn-lt"/>
                <a:ea typeface="+mn-ea"/>
                <a:cs typeface="+mn-cs"/>
                <a:sym typeface="Calibri"/>
              </a:rPr>
              <a:t>去印出目前使用的 </a:t>
            </a:r>
            <a:r>
              <a:rPr lang="en-US" altLang="zh-TW" sz="1200" b="0" i="0" dirty="0" smtClean="0">
                <a:effectLst/>
                <a:latin typeface="+mn-lt"/>
                <a:ea typeface="+mn-ea"/>
                <a:cs typeface="+mn-cs"/>
                <a:sym typeface="Calibri"/>
              </a:rPr>
              <a:t>shell</a:t>
            </a:r>
          </a:p>
          <a:p>
            <a:r>
              <a:rPr lang="zh-TW" altLang="en-US" sz="1200" b="0" i="0" dirty="0" smtClean="0">
                <a:effectLst/>
                <a:latin typeface="+mn-lt"/>
                <a:ea typeface="+mn-ea"/>
                <a:cs typeface="+mn-cs"/>
                <a:sym typeface="Calibri"/>
              </a:rPr>
              <a:t>其中 </a:t>
            </a:r>
            <a:r>
              <a:rPr lang="en-US" altLang="zh-TW" sz="1200" b="0" i="0" dirty="0" smtClean="0">
                <a:effectLst/>
                <a:latin typeface="+mn-lt"/>
                <a:ea typeface="+mn-ea"/>
                <a:cs typeface="+mn-cs"/>
                <a:sym typeface="Calibri"/>
              </a:rPr>
              <a:t>Shell Script </a:t>
            </a:r>
            <a:r>
              <a:rPr lang="zh-TW" altLang="en-US" sz="1200" b="0" i="0" dirty="0" smtClean="0">
                <a:effectLst/>
                <a:latin typeface="+mn-lt"/>
                <a:ea typeface="+mn-ea"/>
                <a:cs typeface="+mn-cs"/>
                <a:sym typeface="Calibri"/>
              </a:rPr>
              <a:t>為使用 </a:t>
            </a:r>
            <a:r>
              <a:rPr lang="en-US" altLang="zh-TW" sz="1200" b="0" i="0" dirty="0" smtClean="0">
                <a:effectLst/>
                <a:latin typeface="+mn-lt"/>
                <a:ea typeface="+mn-ea"/>
                <a:cs typeface="+mn-cs"/>
                <a:sym typeface="Calibri"/>
              </a:rPr>
              <a:t>shell </a:t>
            </a:r>
            <a:r>
              <a:rPr lang="zh-TW" altLang="en-US" sz="1200" b="0" i="0" dirty="0" smtClean="0">
                <a:effectLst/>
                <a:latin typeface="+mn-lt"/>
                <a:ea typeface="+mn-ea"/>
                <a:cs typeface="+mn-cs"/>
                <a:sym typeface="Calibri"/>
              </a:rPr>
              <a:t>所提供的語法所撰寫的程式碼，其為直譯式不用編譯。可以讓你將複雜或是重複性的指令寫成程式碼檔案</a:t>
            </a:r>
          </a:p>
          <a:p>
            <a:r>
              <a:rPr lang="en-US" altLang="zh-TW" dirty="0" smtClean="0">
                <a:effectLst/>
              </a:rPr>
              <a:t>1</a:t>
            </a:r>
            <a:br>
              <a:rPr lang="en-US" altLang="zh-TW" dirty="0" smtClean="0">
                <a:effectLst/>
              </a:rPr>
            </a:br>
            <a:r>
              <a:rPr lang="en-US" altLang="zh-TW" dirty="0" smtClean="0">
                <a:effectLst/>
              </a:rPr>
              <a:t>$ vim example.sh</a:t>
            </a:r>
            <a:br>
              <a:rPr lang="en-US" altLang="zh-TW" dirty="0" smtClean="0">
                <a:effectLst/>
              </a:rPr>
            </a:br>
            <a:r>
              <a:rPr lang="zh-TW" altLang="en-US" sz="1200" b="0" i="0" dirty="0" smtClean="0">
                <a:effectLst/>
                <a:latin typeface="+mn-lt"/>
                <a:ea typeface="+mn-ea"/>
                <a:cs typeface="+mn-cs"/>
                <a:sym typeface="Calibri"/>
              </a:rPr>
              <a:t>在編輯模式輸入以下程式碼，：</a:t>
            </a:r>
          </a:p>
          <a:p>
            <a:r>
              <a:rPr lang="en-US" altLang="zh-TW" dirty="0" smtClean="0">
                <a:effectLst/>
              </a:rPr>
              <a:t>1</a:t>
            </a:r>
            <a:br>
              <a:rPr lang="en-US" altLang="zh-TW" dirty="0" smtClean="0">
                <a:effectLst/>
              </a:rPr>
            </a:br>
            <a:r>
              <a:rPr lang="en-US" altLang="zh-TW" dirty="0" smtClean="0">
                <a:effectLst/>
              </a:rPr>
              <a:t>2</a:t>
            </a:r>
            <a:br>
              <a:rPr lang="en-US" altLang="zh-TW" dirty="0" smtClean="0">
                <a:effectLst/>
              </a:rPr>
            </a:br>
            <a:r>
              <a:rPr lang="en-US" altLang="zh-TW" dirty="0" smtClean="0">
                <a:effectLst/>
              </a:rPr>
              <a:t>3</a:t>
            </a:r>
            <a:br>
              <a:rPr lang="en-US" altLang="zh-TW" dirty="0" smtClean="0">
                <a:effectLst/>
              </a:rPr>
            </a:br>
            <a:r>
              <a:rPr lang="en-US" altLang="zh-TW" dirty="0" smtClean="0">
                <a:effectLst/>
              </a:rPr>
              <a:t>4</a:t>
            </a:r>
            <a:br>
              <a:rPr lang="en-US" altLang="zh-TW" dirty="0" smtClean="0">
                <a:effectLst/>
              </a:rPr>
            </a:br>
            <a:r>
              <a:rPr lang="en-US" altLang="zh-TW" dirty="0" smtClean="0">
                <a:effectLst/>
              </a:rPr>
              <a:t>5</a:t>
            </a:r>
            <a:br>
              <a:rPr lang="en-US" altLang="zh-TW" dirty="0" smtClean="0">
                <a:effectLst/>
              </a:rPr>
            </a:br>
            <a:r>
              <a:rPr lang="en-US" altLang="zh-TW" dirty="0" smtClean="0">
                <a:effectLst/>
              </a:rPr>
              <a:t>6</a:t>
            </a:r>
            <a:br>
              <a:rPr lang="en-US" altLang="zh-TW" dirty="0" smtClean="0">
                <a:effectLst/>
              </a:rPr>
            </a:br>
            <a:r>
              <a:rPr lang="en-US" altLang="zh-TW" dirty="0" smtClean="0">
                <a:effectLst/>
              </a:rPr>
              <a:t>7</a:t>
            </a:r>
            <a:br>
              <a:rPr lang="en-US" altLang="zh-TW" dirty="0" smtClean="0">
                <a:effectLst/>
              </a:rPr>
            </a:br>
            <a:r>
              <a:rPr lang="en-US" altLang="zh-TW" dirty="0" smtClean="0">
                <a:effectLst/>
              </a:rPr>
              <a:t>#!/bin/bash</a:t>
            </a:r>
            <a:br>
              <a:rPr lang="en-US" altLang="zh-TW" dirty="0" smtClean="0">
                <a:effectLst/>
              </a:rPr>
            </a:br>
            <a:r>
              <a:rPr lang="en-US" altLang="zh-TW" dirty="0" smtClean="0">
                <a:effectLst/>
              </a:rPr>
              <a:t># </a:t>
            </a:r>
            <a:r>
              <a:rPr lang="zh-TW" altLang="en-US" dirty="0" smtClean="0">
                <a:effectLst/>
              </a:rPr>
              <a:t>這是註解，上面所使用的 </a:t>
            </a:r>
            <a:r>
              <a:rPr lang="en-US" altLang="zh-TW" dirty="0" smtClean="0">
                <a:effectLst/>
              </a:rPr>
              <a:t>shell</a:t>
            </a:r>
            <a:br>
              <a:rPr lang="en-US" altLang="zh-TW" dirty="0" smtClean="0">
                <a:effectLst/>
              </a:rPr>
            </a:br>
            <a:r>
              <a:rPr lang="en-US" altLang="zh-TW" dirty="0" smtClean="0">
                <a:effectLst/>
              </a:rPr>
              <a:t/>
            </a:r>
            <a:br>
              <a:rPr lang="en-US" altLang="zh-TW" dirty="0" smtClean="0">
                <a:effectLst/>
              </a:rPr>
            </a:br>
            <a:r>
              <a:rPr lang="en-US" altLang="zh-TW" dirty="0" smtClean="0">
                <a:effectLst/>
              </a:rPr>
              <a:t>echo "</a:t>
            </a:r>
            <a:r>
              <a:rPr lang="zh-TW" altLang="en-US" dirty="0" smtClean="0">
                <a:effectLst/>
              </a:rPr>
              <a:t>日期</a:t>
            </a:r>
            <a:r>
              <a:rPr lang="en-US" altLang="zh-TW" dirty="0" smtClean="0">
                <a:effectLst/>
              </a:rPr>
              <a:t>"</a:t>
            </a:r>
            <a:br>
              <a:rPr lang="en-US" altLang="zh-TW" dirty="0" smtClean="0">
                <a:effectLst/>
              </a:rPr>
            </a:br>
            <a:r>
              <a:rPr lang="en-US" altLang="zh-TW" dirty="0" smtClean="0">
                <a:effectLst/>
              </a:rPr>
              <a:t>date</a:t>
            </a:r>
            <a:br>
              <a:rPr lang="en-US" altLang="zh-TW" dirty="0" smtClean="0">
                <a:effectLst/>
              </a:rPr>
            </a:br>
            <a:r>
              <a:rPr lang="en-US" altLang="zh-TW" dirty="0" smtClean="0">
                <a:effectLst/>
              </a:rPr>
              <a:t>echo "</a:t>
            </a:r>
            <a:r>
              <a:rPr lang="zh-TW" altLang="en-US" dirty="0" smtClean="0">
                <a:effectLst/>
              </a:rPr>
              <a:t>印出檔案列表</a:t>
            </a:r>
            <a:r>
              <a:rPr lang="en-US" altLang="zh-TW" dirty="0" smtClean="0">
                <a:effectLst/>
              </a:rPr>
              <a:t>"</a:t>
            </a:r>
            <a:br>
              <a:rPr lang="en-US" altLang="zh-TW" dirty="0" smtClean="0">
                <a:effectLst/>
              </a:rPr>
            </a:br>
            <a:r>
              <a:rPr lang="en-US" altLang="zh-TW" dirty="0" smtClean="0">
                <a:effectLst/>
              </a:rPr>
              <a:t>ls -l</a:t>
            </a:r>
            <a:br>
              <a:rPr lang="en-US" altLang="zh-TW" dirty="0" smtClean="0">
                <a:effectLst/>
              </a:rPr>
            </a:br>
            <a:r>
              <a:rPr lang="zh-TW" altLang="en-US" sz="1200" b="0" i="0" dirty="0" smtClean="0">
                <a:effectLst/>
                <a:latin typeface="+mn-lt"/>
                <a:ea typeface="+mn-ea"/>
                <a:cs typeface="+mn-cs"/>
                <a:sym typeface="Calibri"/>
              </a:rPr>
              <a:t>修改權限成可以執行：</a:t>
            </a:r>
          </a:p>
          <a:p>
            <a:r>
              <a:rPr lang="en-US" altLang="zh-TW" dirty="0" smtClean="0">
                <a:effectLst/>
              </a:rPr>
              <a:t>1</a:t>
            </a:r>
            <a:br>
              <a:rPr lang="en-US" altLang="zh-TW" dirty="0" smtClean="0">
                <a:effectLst/>
              </a:rPr>
            </a:br>
            <a:r>
              <a:rPr lang="en-US" altLang="zh-TW" dirty="0" smtClean="0">
                <a:effectLst/>
              </a:rPr>
              <a:t>$ </a:t>
            </a:r>
            <a:r>
              <a:rPr lang="en-US" altLang="zh-TW" dirty="0" err="1" smtClean="0">
                <a:effectLst/>
              </a:rPr>
              <a:t>chmod</a:t>
            </a:r>
            <a:r>
              <a:rPr lang="en-US" altLang="zh-TW" dirty="0" smtClean="0">
                <a:effectLst/>
              </a:rPr>
              <a:t> </a:t>
            </a:r>
            <a:r>
              <a:rPr lang="en-US" altLang="zh-TW" dirty="0" err="1" smtClean="0">
                <a:effectLst/>
              </a:rPr>
              <a:t>u+x</a:t>
            </a:r>
            <a:r>
              <a:rPr lang="en-US" altLang="zh-TW" dirty="0" smtClean="0">
                <a:effectLst/>
              </a:rPr>
              <a:t> example.sh</a:t>
            </a:r>
            <a:br>
              <a:rPr lang="en-US" altLang="zh-TW" dirty="0" smtClean="0">
                <a:effectLst/>
              </a:rPr>
            </a:br>
            <a:r>
              <a:rPr lang="zh-TW" altLang="en-US" sz="1200" b="0" i="0" dirty="0" smtClean="0">
                <a:effectLst/>
                <a:latin typeface="+mn-lt"/>
                <a:ea typeface="+mn-ea"/>
                <a:cs typeface="+mn-cs"/>
                <a:sym typeface="Calibri"/>
              </a:rPr>
              <a:t>接著執行，若是一切順利就可以在終端機看到時間日期和檔案列表！恭喜你完成你的第一個 </a:t>
            </a:r>
            <a:r>
              <a:rPr lang="en-US" altLang="zh-TW" sz="1200" b="0" i="0" dirty="0" smtClean="0">
                <a:effectLst/>
                <a:latin typeface="+mn-lt"/>
                <a:ea typeface="+mn-ea"/>
                <a:cs typeface="+mn-cs"/>
                <a:sym typeface="Calibri"/>
              </a:rPr>
              <a:t>shell script</a:t>
            </a:r>
            <a:r>
              <a:rPr lang="zh-TW" altLang="en-US" sz="1200" b="0" i="0" dirty="0" smtClean="0">
                <a:effectLst/>
                <a:latin typeface="+mn-lt"/>
                <a:ea typeface="+mn-ea"/>
                <a:cs typeface="+mn-cs"/>
                <a:sym typeface="Calibri"/>
              </a:rPr>
              <a:t>！</a:t>
            </a:r>
          </a:p>
          <a:p>
            <a:r>
              <a:rPr lang="en-US" altLang="zh-TW" dirty="0" smtClean="0">
                <a:effectLst/>
              </a:rPr>
              <a:t>1</a:t>
            </a:r>
            <a:br>
              <a:rPr lang="en-US" altLang="zh-TW" dirty="0" smtClean="0">
                <a:effectLst/>
              </a:rPr>
            </a:br>
            <a:r>
              <a:rPr lang="en-US" altLang="zh-TW" dirty="0" smtClean="0">
                <a:effectLst/>
              </a:rPr>
              <a:t>$ ./example.sh</a:t>
            </a:r>
            <a:br>
              <a:rPr lang="en-US" altLang="zh-TW" dirty="0" smtClean="0">
                <a:effectLst/>
              </a:rPr>
            </a:br>
            <a:r>
              <a:rPr lang="zh-TW" altLang="en-US" sz="1200" b="1" i="0" dirty="0" smtClean="0">
                <a:effectLst/>
                <a:latin typeface="+mn-lt"/>
                <a:ea typeface="+mn-ea"/>
                <a:cs typeface="+mn-cs"/>
                <a:sym typeface="Calibri"/>
              </a:rPr>
              <a:t>總結</a:t>
            </a:r>
          </a:p>
          <a:p>
            <a:r>
              <a:rPr lang="zh-TW" altLang="en-US" sz="1200" b="0" i="0" dirty="0" smtClean="0">
                <a:effectLst/>
                <a:latin typeface="+mn-lt"/>
                <a:ea typeface="+mn-ea"/>
                <a:cs typeface="+mn-cs"/>
                <a:sym typeface="Calibri"/>
              </a:rPr>
              <a:t>以上介紹了 </a:t>
            </a:r>
            <a:r>
              <a:rPr lang="en-US" altLang="zh-TW" sz="1200" b="0" i="0" dirty="0" smtClean="0">
                <a:effectLst/>
                <a:latin typeface="+mn-lt"/>
                <a:ea typeface="+mn-ea"/>
                <a:cs typeface="+mn-cs"/>
                <a:sym typeface="Calibri"/>
              </a:rPr>
              <a:t>Linux/Ubuntu </a:t>
            </a:r>
            <a:r>
              <a:rPr lang="zh-TW" altLang="en-US" sz="1200" b="0" i="0" dirty="0" smtClean="0">
                <a:effectLst/>
                <a:latin typeface="+mn-lt"/>
                <a:ea typeface="+mn-ea"/>
                <a:cs typeface="+mn-cs"/>
                <a:sym typeface="Calibri"/>
              </a:rPr>
              <a:t>常用指令和基礎操作的入門教學介紹上，實際上讀者不用刻意去背誦，而是在實際上操作中練習，多累積撰寫程式並使用指令碼去加快程式開發的速度自然而然就會把指令碼記憶起來了，若是真的忘記再去網路上查找就好，加油！</a:t>
            </a:r>
          </a:p>
          <a:p>
            <a:r>
              <a:rPr lang="zh-TW" altLang="en-US" sz="1200" b="0" i="0" dirty="0" smtClean="0">
                <a:effectLst/>
                <a:latin typeface="+mn-lt"/>
                <a:ea typeface="+mn-ea"/>
                <a:cs typeface="+mn-cs"/>
                <a:sym typeface="Calibri"/>
              </a:rPr>
              <a:t>關於作者：</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hlinkClick r:id="rId6"/>
              </a:rPr>
              <a:t>@</a:t>
            </a:r>
            <a:r>
              <a:rPr lang="en-US" altLang="zh-TW" sz="1200" b="0" i="0" dirty="0" err="1" smtClean="0">
                <a:effectLst/>
                <a:latin typeface="+mn-lt"/>
                <a:ea typeface="+mn-ea"/>
                <a:cs typeface="+mn-cs"/>
                <a:sym typeface="Calibri"/>
                <a:hlinkClick r:id="rId6"/>
              </a:rPr>
              <a:t>kdchang</a:t>
            </a:r>
            <a:r>
              <a:rPr lang="zh-TW" altLang="en-US" sz="1200" b="0" i="0" dirty="0" smtClean="0">
                <a:effectLst/>
                <a:latin typeface="+mn-lt"/>
                <a:ea typeface="+mn-ea"/>
                <a:cs typeface="+mn-cs"/>
                <a:sym typeface="Calibri"/>
              </a:rPr>
              <a:t> 文藝型開發者，夢想是做出人們想用的產品和辦一所心目中理想的學校。</a:t>
            </a:r>
            <a:r>
              <a:rPr lang="en-US" altLang="zh-TW" sz="1200" b="0" i="0" dirty="0" smtClean="0">
                <a:effectLst/>
                <a:latin typeface="+mn-lt"/>
                <a:ea typeface="+mn-ea"/>
                <a:cs typeface="+mn-cs"/>
                <a:sym typeface="Calibri"/>
              </a:rPr>
              <a:t>A Starter &amp; Maker. JavaScript, Python &amp; Arduino/Android lover.:)</a:t>
            </a:r>
          </a:p>
          <a:p>
            <a:r>
              <a:rPr lang="zh-TW" altLang="en-US" sz="1200" b="1" i="0" dirty="0" smtClean="0">
                <a:effectLst/>
                <a:latin typeface="+mn-lt"/>
                <a:ea typeface="+mn-ea"/>
                <a:cs typeface="+mn-cs"/>
                <a:sym typeface="Calibri"/>
              </a:rPr>
              <a:t>參考文件</a:t>
            </a:r>
          </a:p>
          <a:p>
            <a:r>
              <a:rPr lang="zh-TW" altLang="en-US" sz="1200" b="0" i="0" dirty="0" smtClean="0">
                <a:effectLst/>
                <a:latin typeface="+mn-lt"/>
                <a:ea typeface="+mn-ea"/>
                <a:cs typeface="+mn-cs"/>
                <a:sym typeface="Calibri"/>
                <a:hlinkClick r:id="rId7"/>
              </a:rPr>
              <a:t>初窥</a:t>
            </a:r>
            <a:r>
              <a:rPr lang="en-US" altLang="zh-TW" sz="1200" b="0" i="0" dirty="0" smtClean="0">
                <a:effectLst/>
                <a:latin typeface="+mn-lt"/>
                <a:ea typeface="+mn-ea"/>
                <a:cs typeface="+mn-cs"/>
                <a:sym typeface="Calibri"/>
                <a:hlinkClick r:id="rId7"/>
              </a:rPr>
              <a:t>Linux </a:t>
            </a:r>
            <a:r>
              <a:rPr lang="zh-TW" altLang="en-US" sz="1200" b="0" i="0" dirty="0" smtClean="0">
                <a:effectLst/>
                <a:latin typeface="+mn-lt"/>
                <a:ea typeface="+mn-ea"/>
                <a:cs typeface="+mn-cs"/>
                <a:sym typeface="Calibri"/>
                <a:hlinkClick r:id="rId7"/>
              </a:rPr>
              <a:t>之 我最常用的</a:t>
            </a:r>
            <a:r>
              <a:rPr lang="en-US" altLang="zh-TW" sz="1200" b="0" i="0" dirty="0" smtClean="0">
                <a:effectLst/>
                <a:latin typeface="+mn-lt"/>
                <a:ea typeface="+mn-ea"/>
                <a:cs typeface="+mn-cs"/>
                <a:sym typeface="Calibri"/>
                <a:hlinkClick r:id="rId7"/>
              </a:rPr>
              <a:t>20</a:t>
            </a:r>
            <a:r>
              <a:rPr lang="zh-TW" altLang="en-US" sz="1200" b="0" i="0" dirty="0" smtClean="0">
                <a:effectLst/>
                <a:latin typeface="+mn-lt"/>
                <a:ea typeface="+mn-ea"/>
                <a:cs typeface="+mn-cs"/>
                <a:sym typeface="Calibri"/>
                <a:hlinkClick r:id="rId7"/>
              </a:rPr>
              <a:t>条命令</a:t>
            </a:r>
            <a:endParaRPr lang="zh-TW" altLang="en-US"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hlinkClick r:id="rId8"/>
              </a:rPr>
              <a:t>【</a:t>
            </a:r>
            <a:r>
              <a:rPr lang="zh-TW" altLang="en-US" sz="1200" b="0" i="0" dirty="0" smtClean="0">
                <a:effectLst/>
                <a:latin typeface="+mn-lt"/>
                <a:ea typeface="+mn-ea"/>
                <a:cs typeface="+mn-cs"/>
                <a:sym typeface="Calibri"/>
                <a:hlinkClick r:id="rId8"/>
              </a:rPr>
              <a:t>Ｌ</a:t>
            </a:r>
            <a:r>
              <a:rPr lang="en-US" altLang="zh-TW" sz="1200" b="0" i="0" dirty="0" smtClean="0">
                <a:effectLst/>
                <a:latin typeface="+mn-lt"/>
                <a:ea typeface="+mn-ea"/>
                <a:cs typeface="+mn-cs"/>
                <a:sym typeface="Calibri"/>
                <a:hlinkClick r:id="rId8"/>
              </a:rPr>
              <a:t>】Linux </a:t>
            </a:r>
            <a:r>
              <a:rPr lang="zh-TW" altLang="en-US" sz="1200" b="0" i="0" dirty="0" smtClean="0">
                <a:effectLst/>
                <a:latin typeface="+mn-lt"/>
                <a:ea typeface="+mn-ea"/>
                <a:cs typeface="+mn-cs"/>
                <a:sym typeface="Calibri"/>
                <a:hlinkClick r:id="rId8"/>
              </a:rPr>
              <a:t>常用指令集</a:t>
            </a:r>
            <a:endParaRPr lang="zh-TW" altLang="en-US"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hlinkClick r:id="rId9"/>
              </a:rPr>
              <a:t>Linux </a:t>
            </a:r>
            <a:r>
              <a:rPr lang="zh-TW" altLang="en-US" sz="1200" b="0" i="0" dirty="0" smtClean="0">
                <a:effectLst/>
                <a:latin typeface="+mn-lt"/>
                <a:ea typeface="+mn-ea"/>
                <a:cs typeface="+mn-cs"/>
                <a:sym typeface="Calibri"/>
                <a:hlinkClick r:id="rId9"/>
              </a:rPr>
              <a:t>的 </a:t>
            </a:r>
            <a:r>
              <a:rPr lang="en-US" altLang="zh-TW" sz="1200" b="0" i="0" dirty="0" err="1" smtClean="0">
                <a:effectLst/>
                <a:latin typeface="+mn-lt"/>
                <a:ea typeface="+mn-ea"/>
                <a:cs typeface="+mn-cs"/>
                <a:sym typeface="Calibri"/>
                <a:hlinkClick r:id="rId9"/>
              </a:rPr>
              <a:t>su</a:t>
            </a:r>
            <a:r>
              <a:rPr lang="en-US" altLang="zh-TW" sz="1200" b="0" i="0" dirty="0" smtClean="0">
                <a:effectLst/>
                <a:latin typeface="+mn-lt"/>
                <a:ea typeface="+mn-ea"/>
                <a:cs typeface="+mn-cs"/>
                <a:sym typeface="Calibri"/>
                <a:hlinkClick r:id="rId9"/>
              </a:rPr>
              <a:t> </a:t>
            </a:r>
            <a:r>
              <a:rPr lang="zh-TW" altLang="en-US" sz="1200" b="0" i="0" dirty="0" smtClean="0">
                <a:effectLst/>
                <a:latin typeface="+mn-lt"/>
                <a:ea typeface="+mn-ea"/>
                <a:cs typeface="+mn-cs"/>
                <a:sym typeface="Calibri"/>
                <a:hlinkClick r:id="rId9"/>
              </a:rPr>
              <a:t>與 </a:t>
            </a:r>
            <a:r>
              <a:rPr lang="en-US" altLang="zh-TW" sz="1200" b="0" i="0" dirty="0" err="1" smtClean="0">
                <a:effectLst/>
                <a:latin typeface="+mn-lt"/>
                <a:ea typeface="+mn-ea"/>
                <a:cs typeface="+mn-cs"/>
                <a:sym typeface="Calibri"/>
                <a:hlinkClick r:id="rId9"/>
              </a:rPr>
              <a:t>sudo</a:t>
            </a:r>
            <a:r>
              <a:rPr lang="en-US" altLang="zh-TW" sz="1200" b="0" i="0" dirty="0" smtClean="0">
                <a:effectLst/>
                <a:latin typeface="+mn-lt"/>
                <a:ea typeface="+mn-ea"/>
                <a:cs typeface="+mn-cs"/>
                <a:sym typeface="Calibri"/>
                <a:hlinkClick r:id="rId9"/>
              </a:rPr>
              <a:t> </a:t>
            </a:r>
            <a:r>
              <a:rPr lang="zh-TW" altLang="en-US" sz="1200" b="0" i="0" dirty="0" smtClean="0">
                <a:effectLst/>
                <a:latin typeface="+mn-lt"/>
                <a:ea typeface="+mn-ea"/>
                <a:cs typeface="+mn-cs"/>
                <a:sym typeface="Calibri"/>
                <a:hlinkClick r:id="rId9"/>
              </a:rPr>
              <a:t>指令教學與範例</a:t>
            </a:r>
            <a:endParaRPr lang="zh-TW" altLang="en-US"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hlinkClick r:id="rId10"/>
              </a:rPr>
              <a:t>dig</a:t>
            </a:r>
            <a:r>
              <a:rPr lang="zh-TW" altLang="en-US" sz="1200" b="0" i="0" dirty="0" smtClean="0">
                <a:effectLst/>
                <a:latin typeface="+mn-lt"/>
                <a:ea typeface="+mn-ea"/>
                <a:cs typeface="+mn-cs"/>
                <a:sym typeface="Calibri"/>
                <a:hlinkClick r:id="rId10"/>
              </a:rPr>
              <a:t>、</a:t>
            </a:r>
            <a:r>
              <a:rPr lang="en-US" altLang="zh-TW" sz="1200" b="0" i="0" dirty="0" smtClean="0">
                <a:effectLst/>
                <a:latin typeface="+mn-lt"/>
                <a:ea typeface="+mn-ea"/>
                <a:cs typeface="+mn-cs"/>
                <a:sym typeface="Calibri"/>
                <a:hlinkClick r:id="rId10"/>
              </a:rPr>
              <a:t>host </a:t>
            </a:r>
            <a:r>
              <a:rPr lang="zh-TW" altLang="en-US" sz="1200" b="0" i="0" dirty="0" smtClean="0">
                <a:effectLst/>
                <a:latin typeface="+mn-lt"/>
                <a:ea typeface="+mn-ea"/>
                <a:cs typeface="+mn-cs"/>
                <a:sym typeface="Calibri"/>
                <a:hlinkClick r:id="rId10"/>
              </a:rPr>
              <a:t>與 </a:t>
            </a:r>
            <a:r>
              <a:rPr lang="en-US" altLang="zh-TW" sz="1200" b="0" i="0" dirty="0" err="1" smtClean="0">
                <a:effectLst/>
                <a:latin typeface="+mn-lt"/>
                <a:ea typeface="+mn-ea"/>
                <a:cs typeface="+mn-cs"/>
                <a:sym typeface="Calibri"/>
                <a:hlinkClick r:id="rId10"/>
              </a:rPr>
              <a:t>nslookup</a:t>
            </a:r>
            <a:r>
              <a:rPr lang="en-US" altLang="zh-TW" sz="1200" b="0" i="0" dirty="0" smtClean="0">
                <a:effectLst/>
                <a:latin typeface="+mn-lt"/>
                <a:ea typeface="+mn-ea"/>
                <a:cs typeface="+mn-cs"/>
                <a:sym typeface="Calibri"/>
                <a:hlinkClick r:id="rId10"/>
              </a:rPr>
              <a:t> </a:t>
            </a:r>
            <a:r>
              <a:rPr lang="zh-TW" altLang="en-US" sz="1200" b="0" i="0" dirty="0" smtClean="0">
                <a:effectLst/>
                <a:latin typeface="+mn-lt"/>
                <a:ea typeface="+mn-ea"/>
                <a:cs typeface="+mn-cs"/>
                <a:sym typeface="Calibri"/>
                <a:hlinkClick r:id="rId10"/>
              </a:rPr>
              <a:t>指令的查詢語法</a:t>
            </a:r>
            <a:endParaRPr lang="zh-TW" altLang="en-US" sz="1200" b="0" i="0" dirty="0" smtClean="0">
              <a:effectLst/>
              <a:latin typeface="+mn-lt"/>
              <a:ea typeface="+mn-ea"/>
              <a:cs typeface="+mn-cs"/>
              <a:sym typeface="Calibri"/>
            </a:endParaRPr>
          </a:p>
          <a:p>
            <a:r>
              <a:rPr lang="en-US" altLang="zh-TW" sz="1200" b="0" i="0" dirty="0" err="1" smtClean="0">
                <a:effectLst/>
                <a:latin typeface="+mn-lt"/>
                <a:ea typeface="+mn-ea"/>
                <a:cs typeface="+mn-cs"/>
                <a:sym typeface="Calibri"/>
                <a:hlinkClick r:id="rId11"/>
              </a:rPr>
              <a:t>nslookup</a:t>
            </a:r>
            <a:r>
              <a:rPr lang="en-US" altLang="zh-TW" sz="1200" b="0" i="0" dirty="0" smtClean="0">
                <a:effectLst/>
                <a:latin typeface="+mn-lt"/>
                <a:ea typeface="+mn-ea"/>
                <a:cs typeface="+mn-cs"/>
                <a:sym typeface="Calibri"/>
                <a:hlinkClick r:id="rId11"/>
              </a:rPr>
              <a:t> — </a:t>
            </a:r>
            <a:r>
              <a:rPr lang="zh-TW" altLang="en-US" sz="1200" b="0" i="0" dirty="0" smtClean="0">
                <a:effectLst/>
                <a:latin typeface="+mn-lt"/>
                <a:ea typeface="+mn-ea"/>
                <a:cs typeface="+mn-cs"/>
                <a:sym typeface="Calibri"/>
                <a:hlinkClick r:id="rId11"/>
              </a:rPr>
              <a:t>查詢 </a:t>
            </a:r>
            <a:r>
              <a:rPr lang="en-US" altLang="zh-TW" sz="1200" b="0" i="0" dirty="0" smtClean="0">
                <a:effectLst/>
                <a:latin typeface="+mn-lt"/>
                <a:ea typeface="+mn-ea"/>
                <a:cs typeface="+mn-cs"/>
                <a:sym typeface="Calibri"/>
                <a:hlinkClick r:id="rId11"/>
              </a:rPr>
              <a:t>DNS </a:t>
            </a:r>
            <a:r>
              <a:rPr lang="zh-TW" altLang="en-US" sz="1200" b="0" i="0" dirty="0" smtClean="0">
                <a:effectLst/>
                <a:latin typeface="+mn-lt"/>
                <a:ea typeface="+mn-ea"/>
                <a:cs typeface="+mn-cs"/>
                <a:sym typeface="Calibri"/>
                <a:hlinkClick r:id="rId11"/>
              </a:rPr>
              <a:t>指令</a:t>
            </a:r>
            <a:endParaRPr lang="zh-TW" altLang="en-US"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hlinkClick r:id="rId12"/>
              </a:rPr>
              <a:t>在 </a:t>
            </a:r>
            <a:r>
              <a:rPr lang="en-US" altLang="zh-TW" sz="1200" b="0" i="0" dirty="0" smtClean="0">
                <a:effectLst/>
                <a:latin typeface="+mn-lt"/>
                <a:ea typeface="+mn-ea"/>
                <a:cs typeface="+mn-cs"/>
                <a:sym typeface="Calibri"/>
                <a:hlinkClick r:id="rId12"/>
              </a:rPr>
              <a:t>Linux </a:t>
            </a:r>
            <a:r>
              <a:rPr lang="zh-TW" altLang="en-US" sz="1200" b="0" i="0" dirty="0" smtClean="0">
                <a:effectLst/>
                <a:latin typeface="+mn-lt"/>
                <a:ea typeface="+mn-ea"/>
                <a:cs typeface="+mn-cs"/>
                <a:sym typeface="Calibri"/>
                <a:hlinkClick r:id="rId12"/>
              </a:rPr>
              <a:t>下使用 </a:t>
            </a:r>
            <a:r>
              <a:rPr lang="en-US" altLang="zh-TW" sz="1200" b="0" i="0" dirty="0" smtClean="0">
                <a:effectLst/>
                <a:latin typeface="+mn-lt"/>
                <a:ea typeface="+mn-ea"/>
                <a:cs typeface="+mn-cs"/>
                <a:sym typeface="Calibri"/>
                <a:hlinkClick r:id="rId12"/>
              </a:rPr>
              <a:t>find </a:t>
            </a:r>
            <a:r>
              <a:rPr lang="zh-TW" altLang="en-US" sz="1200" b="0" i="0" dirty="0" smtClean="0">
                <a:effectLst/>
                <a:latin typeface="+mn-lt"/>
                <a:ea typeface="+mn-ea"/>
                <a:cs typeface="+mn-cs"/>
                <a:sym typeface="Calibri"/>
                <a:hlinkClick r:id="rId12"/>
              </a:rPr>
              <a:t>指令查詢目錄與檔案的速查筆記</a:t>
            </a:r>
            <a:endParaRPr lang="zh-TW" altLang="en-US" sz="1200" b="0" i="0" dirty="0" smtClean="0">
              <a:effectLst/>
              <a:latin typeface="+mn-lt"/>
              <a:ea typeface="+mn-ea"/>
              <a:cs typeface="+mn-cs"/>
              <a:sym typeface="Calibri"/>
            </a:endParaRPr>
          </a:p>
          <a:p>
            <a:r>
              <a:rPr lang="en-US" altLang="zh-TW" sz="1200" b="0" i="0" dirty="0" err="1" smtClean="0">
                <a:effectLst/>
                <a:latin typeface="+mn-lt"/>
                <a:ea typeface="+mn-ea"/>
                <a:cs typeface="+mn-cs"/>
                <a:sym typeface="Calibri"/>
                <a:hlinkClick r:id="rId13"/>
              </a:rPr>
              <a:t>grep</a:t>
            </a:r>
            <a:r>
              <a:rPr lang="en-US" altLang="zh-TW" sz="1200" b="0" i="0" dirty="0" smtClean="0">
                <a:effectLst/>
                <a:latin typeface="+mn-lt"/>
                <a:ea typeface="+mn-ea"/>
                <a:cs typeface="+mn-cs"/>
                <a:sym typeface="Calibri"/>
                <a:hlinkClick r:id="rId13"/>
              </a:rPr>
              <a:t> </a:t>
            </a:r>
            <a:r>
              <a:rPr lang="zh-TW" altLang="en-US" sz="1200" b="0" i="0" dirty="0" smtClean="0">
                <a:effectLst/>
                <a:latin typeface="+mn-lt"/>
                <a:ea typeface="+mn-ea"/>
                <a:cs typeface="+mn-cs"/>
                <a:sym typeface="Calibri"/>
                <a:hlinkClick r:id="rId13"/>
              </a:rPr>
              <a:t>搜尋目錄下所有檔案字串</a:t>
            </a:r>
            <a:endParaRPr lang="zh-TW" altLang="en-US"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hlinkClick r:id="rId14"/>
              </a:rPr>
              <a:t>第十五章、例行性工作排程</a:t>
            </a:r>
            <a:r>
              <a:rPr lang="en-US" altLang="zh-TW" sz="1200" b="0" i="0" dirty="0" smtClean="0">
                <a:effectLst/>
                <a:latin typeface="+mn-lt"/>
                <a:ea typeface="+mn-ea"/>
                <a:cs typeface="+mn-cs"/>
                <a:sym typeface="Calibri"/>
                <a:hlinkClick r:id="rId14"/>
              </a:rPr>
              <a:t>(</a:t>
            </a:r>
            <a:r>
              <a:rPr lang="en-US" altLang="zh-TW" sz="1200" b="0" i="0" dirty="0" err="1" smtClean="0">
                <a:effectLst/>
                <a:latin typeface="+mn-lt"/>
                <a:ea typeface="+mn-ea"/>
                <a:cs typeface="+mn-cs"/>
                <a:sym typeface="Calibri"/>
                <a:hlinkClick r:id="rId14"/>
              </a:rPr>
              <a:t>crontab</a:t>
            </a:r>
            <a:r>
              <a:rPr lang="en-US" altLang="zh-TW" sz="1200" b="0" i="0" dirty="0" smtClean="0">
                <a:effectLst/>
                <a:latin typeface="+mn-lt"/>
                <a:ea typeface="+mn-ea"/>
                <a:cs typeface="+mn-cs"/>
                <a:sym typeface="Calibri"/>
                <a:hlinkClick r:id="rId14"/>
              </a:rPr>
              <a:t>)</a:t>
            </a:r>
            <a:endParaRPr lang="zh-TW" altLang="en-US"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image via </a:t>
            </a:r>
            <a:r>
              <a:rPr lang="en-US" altLang="zh-TW" sz="1200" b="0" i="0" dirty="0" err="1" smtClean="0">
                <a:effectLst/>
                <a:latin typeface="+mn-lt"/>
                <a:ea typeface="+mn-ea"/>
                <a:cs typeface="+mn-cs"/>
                <a:sym typeface="Calibri"/>
                <a:hlinkClick r:id="rId15"/>
              </a:rPr>
              <a:t>unixmen</a:t>
            </a:r>
            <a:r>
              <a:rPr lang="zh-TW" altLang="en-US"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hlinkClick r:id="rId16"/>
              </a:rPr>
              <a:t>cloudxlab</a:t>
            </a:r>
            <a:r>
              <a:rPr lang="zh-TW" altLang="en-US"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hlinkClick r:id="rId17"/>
              </a:rPr>
              <a:t>ytimg</a:t>
            </a:r>
            <a:r>
              <a:rPr lang="zh-TW" altLang="en-US"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hlinkClick r:id="rId18"/>
              </a:rPr>
              <a:t>ytimg</a:t>
            </a:r>
            <a:r>
              <a:rPr lang="zh-TW" altLang="en-US"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hlinkClick r:id="rId19"/>
              </a:rPr>
              <a:t>linux</a:t>
            </a:r>
            <a:r>
              <a:rPr lang="zh-TW" altLang="en-US"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hlinkClick r:id="rId20"/>
              </a:rPr>
              <a:t>imgur</a:t>
            </a:r>
            <a:r>
              <a:rPr lang="zh-TW" altLang="en-US" sz="1200" b="0" i="0" dirty="0" smtClean="0">
                <a:effectLst/>
                <a:latin typeface="+mn-lt"/>
                <a:ea typeface="+mn-ea"/>
                <a:cs typeface="+mn-cs"/>
                <a:sym typeface="Calibri"/>
              </a:rPr>
              <a:t>）</a:t>
            </a:r>
          </a:p>
          <a:p>
            <a:r>
              <a:rPr lang="zh-TW" altLang="en-US" sz="1200" b="0" i="0" dirty="0" smtClean="0">
                <a:effectLst/>
                <a:latin typeface="+mn-lt"/>
                <a:ea typeface="+mn-ea"/>
                <a:cs typeface="+mn-cs"/>
                <a:sym typeface="Calibri"/>
              </a:rPr>
              <a:t>喜歡我們的文章嗎？歡迎分享按讚給予我們支持和鼓勵！</a:t>
            </a:r>
          </a:p>
          <a:p>
            <a:endParaRPr lang="zh-TW" altLang="en-US" dirty="0"/>
          </a:p>
        </p:txBody>
      </p:sp>
    </p:spTree>
    <p:extLst>
      <p:ext uri="{BB962C8B-B14F-4D97-AF65-F5344CB8AC3E}">
        <p14:creationId xmlns:p14="http://schemas.microsoft.com/office/powerpoint/2010/main" val="1005792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3ECC1C0-E684-4945-838A-928715F6F0A7}" type="datetimeFigureOut">
              <a:rPr lang="zh-TW" altLang="en-US" smtClean="0"/>
              <a:t>2020/10/17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ED53F62-6090-4FA6-BBCA-0F7EF6E4C54C}" type="slidenum">
              <a:rPr lang="zh-TW" altLang="en-US" smtClean="0"/>
              <a:t>‹#›</a:t>
            </a:fld>
            <a:endParaRPr lang="zh-TW" altLang="en-US"/>
          </a:p>
        </p:txBody>
      </p:sp>
    </p:spTree>
    <p:extLst>
      <p:ext uri="{BB962C8B-B14F-4D97-AF65-F5344CB8AC3E}">
        <p14:creationId xmlns:p14="http://schemas.microsoft.com/office/powerpoint/2010/main" val="142701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3ECC1C0-E684-4945-838A-928715F6F0A7}" type="datetimeFigureOut">
              <a:rPr lang="zh-TW" altLang="en-US" smtClean="0"/>
              <a:t>2020/10/17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ED53F62-6090-4FA6-BBCA-0F7EF6E4C54C}" type="slidenum">
              <a:rPr lang="zh-TW" altLang="en-US" smtClean="0"/>
              <a:t>‹#›</a:t>
            </a:fld>
            <a:endParaRPr lang="zh-TW" altLang="en-US"/>
          </a:p>
        </p:txBody>
      </p:sp>
    </p:spTree>
    <p:extLst>
      <p:ext uri="{BB962C8B-B14F-4D97-AF65-F5344CB8AC3E}">
        <p14:creationId xmlns:p14="http://schemas.microsoft.com/office/powerpoint/2010/main" val="3241714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3ECC1C0-E684-4945-838A-928715F6F0A7}" type="datetimeFigureOut">
              <a:rPr lang="zh-TW" altLang="en-US" smtClean="0"/>
              <a:t>2020/10/17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ED53F62-6090-4FA6-BBCA-0F7EF6E4C54C}" type="slidenum">
              <a:rPr lang="zh-TW" altLang="en-US" smtClean="0"/>
              <a:t>‹#›</a:t>
            </a:fld>
            <a:endParaRPr lang="zh-TW" altLang="en-US"/>
          </a:p>
        </p:txBody>
      </p:sp>
    </p:spTree>
    <p:extLst>
      <p:ext uri="{BB962C8B-B14F-4D97-AF65-F5344CB8AC3E}">
        <p14:creationId xmlns:p14="http://schemas.microsoft.com/office/powerpoint/2010/main" val="3859932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3ECC1C0-E684-4945-838A-928715F6F0A7}" type="datetimeFigureOut">
              <a:rPr lang="zh-TW" altLang="en-US" smtClean="0"/>
              <a:t>2020/10/17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ED53F62-6090-4FA6-BBCA-0F7EF6E4C54C}" type="slidenum">
              <a:rPr lang="zh-TW" altLang="en-US" smtClean="0"/>
              <a:t>‹#›</a:t>
            </a:fld>
            <a:endParaRPr lang="zh-TW" altLang="en-US"/>
          </a:p>
        </p:txBody>
      </p:sp>
    </p:spTree>
    <p:extLst>
      <p:ext uri="{BB962C8B-B14F-4D97-AF65-F5344CB8AC3E}">
        <p14:creationId xmlns:p14="http://schemas.microsoft.com/office/powerpoint/2010/main" val="407060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03ECC1C0-E684-4945-838A-928715F6F0A7}" type="datetimeFigureOut">
              <a:rPr lang="zh-TW" altLang="en-US" smtClean="0"/>
              <a:t>2020/10/17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ED53F62-6090-4FA6-BBCA-0F7EF6E4C54C}" type="slidenum">
              <a:rPr lang="zh-TW" altLang="en-US" smtClean="0"/>
              <a:t>‹#›</a:t>
            </a:fld>
            <a:endParaRPr lang="zh-TW" altLang="en-US"/>
          </a:p>
        </p:txBody>
      </p:sp>
    </p:spTree>
    <p:extLst>
      <p:ext uri="{BB962C8B-B14F-4D97-AF65-F5344CB8AC3E}">
        <p14:creationId xmlns:p14="http://schemas.microsoft.com/office/powerpoint/2010/main" val="3099915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3ECC1C0-E684-4945-838A-928715F6F0A7}" type="datetimeFigureOut">
              <a:rPr lang="zh-TW" altLang="en-US" smtClean="0"/>
              <a:t>2020/10/17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ED53F62-6090-4FA6-BBCA-0F7EF6E4C54C}" type="slidenum">
              <a:rPr lang="zh-TW" altLang="en-US" smtClean="0"/>
              <a:t>‹#›</a:t>
            </a:fld>
            <a:endParaRPr lang="zh-TW" altLang="en-US"/>
          </a:p>
        </p:txBody>
      </p:sp>
    </p:spTree>
    <p:extLst>
      <p:ext uri="{BB962C8B-B14F-4D97-AF65-F5344CB8AC3E}">
        <p14:creationId xmlns:p14="http://schemas.microsoft.com/office/powerpoint/2010/main" val="341939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3ECC1C0-E684-4945-838A-928715F6F0A7}" type="datetimeFigureOut">
              <a:rPr lang="zh-TW" altLang="en-US" smtClean="0"/>
              <a:t>2020/10/17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ED53F62-6090-4FA6-BBCA-0F7EF6E4C54C}" type="slidenum">
              <a:rPr lang="zh-TW" altLang="en-US" smtClean="0"/>
              <a:t>‹#›</a:t>
            </a:fld>
            <a:endParaRPr lang="zh-TW" altLang="en-US"/>
          </a:p>
        </p:txBody>
      </p:sp>
    </p:spTree>
    <p:extLst>
      <p:ext uri="{BB962C8B-B14F-4D97-AF65-F5344CB8AC3E}">
        <p14:creationId xmlns:p14="http://schemas.microsoft.com/office/powerpoint/2010/main" val="750548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3ECC1C0-E684-4945-838A-928715F6F0A7}" type="datetimeFigureOut">
              <a:rPr lang="zh-TW" altLang="en-US" smtClean="0"/>
              <a:t>2020/10/17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ED53F62-6090-4FA6-BBCA-0F7EF6E4C54C}" type="slidenum">
              <a:rPr lang="zh-TW" altLang="en-US" smtClean="0"/>
              <a:t>‹#›</a:t>
            </a:fld>
            <a:endParaRPr lang="zh-TW" altLang="en-US"/>
          </a:p>
        </p:txBody>
      </p:sp>
    </p:spTree>
    <p:extLst>
      <p:ext uri="{BB962C8B-B14F-4D97-AF65-F5344CB8AC3E}">
        <p14:creationId xmlns:p14="http://schemas.microsoft.com/office/powerpoint/2010/main" val="3123878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3ECC1C0-E684-4945-838A-928715F6F0A7}" type="datetimeFigureOut">
              <a:rPr lang="zh-TW" altLang="en-US" smtClean="0"/>
              <a:t>2020/10/17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ED53F62-6090-4FA6-BBCA-0F7EF6E4C54C}" type="slidenum">
              <a:rPr lang="zh-TW" altLang="en-US" smtClean="0"/>
              <a:t>‹#›</a:t>
            </a:fld>
            <a:endParaRPr lang="zh-TW" altLang="en-US"/>
          </a:p>
        </p:txBody>
      </p:sp>
    </p:spTree>
    <p:extLst>
      <p:ext uri="{BB962C8B-B14F-4D97-AF65-F5344CB8AC3E}">
        <p14:creationId xmlns:p14="http://schemas.microsoft.com/office/powerpoint/2010/main" val="145798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03ECC1C0-E684-4945-838A-928715F6F0A7}" type="datetimeFigureOut">
              <a:rPr lang="zh-TW" altLang="en-US" smtClean="0"/>
              <a:t>2020/10/17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ED53F62-6090-4FA6-BBCA-0F7EF6E4C54C}" type="slidenum">
              <a:rPr lang="zh-TW" altLang="en-US" smtClean="0"/>
              <a:t>‹#›</a:t>
            </a:fld>
            <a:endParaRPr lang="zh-TW" altLang="en-US"/>
          </a:p>
        </p:txBody>
      </p:sp>
    </p:spTree>
    <p:extLst>
      <p:ext uri="{BB962C8B-B14F-4D97-AF65-F5344CB8AC3E}">
        <p14:creationId xmlns:p14="http://schemas.microsoft.com/office/powerpoint/2010/main" val="2769929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03ECC1C0-E684-4945-838A-928715F6F0A7}" type="datetimeFigureOut">
              <a:rPr lang="zh-TW" altLang="en-US" smtClean="0"/>
              <a:t>2020/10/17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ED53F62-6090-4FA6-BBCA-0F7EF6E4C54C}" type="slidenum">
              <a:rPr lang="zh-TW" altLang="en-US" smtClean="0"/>
              <a:t>‹#›</a:t>
            </a:fld>
            <a:endParaRPr lang="zh-TW" altLang="en-US"/>
          </a:p>
        </p:txBody>
      </p:sp>
    </p:spTree>
    <p:extLst>
      <p:ext uri="{BB962C8B-B14F-4D97-AF65-F5344CB8AC3E}">
        <p14:creationId xmlns:p14="http://schemas.microsoft.com/office/powerpoint/2010/main" val="249214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CC1C0-E684-4945-838A-928715F6F0A7}" type="datetimeFigureOut">
              <a:rPr lang="zh-TW" altLang="en-US" smtClean="0"/>
              <a:t>2020/10/17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D53F62-6090-4FA6-BBCA-0F7EF6E4C54C}" type="slidenum">
              <a:rPr lang="zh-TW" altLang="en-US" smtClean="0"/>
              <a:t>‹#›</a:t>
            </a:fld>
            <a:endParaRPr lang="zh-TW" altLang="en-US"/>
          </a:p>
        </p:txBody>
      </p:sp>
    </p:spTree>
    <p:extLst>
      <p:ext uri="{BB962C8B-B14F-4D97-AF65-F5344CB8AC3E}">
        <p14:creationId xmlns:p14="http://schemas.microsoft.com/office/powerpoint/2010/main" val="3262279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slide" Target="slide9.xml"/><Relationship Id="rId4" Type="http://schemas.openxmlformats.org/officeDocument/2006/relationships/slide" Target="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log.techbridge.cc/2017/12/23/linux-commnd-line-tutorial/" TargetMode="External"/><Relationship Id="rId7" Type="http://schemas.openxmlformats.org/officeDocument/2006/relationships/hyperlink" Target="http://linux.vbird.org/"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pcnet.idv.tw/pcnet/linux/linux_command.htm" TargetMode="External"/><Relationship Id="rId5" Type="http://schemas.openxmlformats.org/officeDocument/2006/relationships/hyperlink" Target="https://man.linuxde.net/clear" TargetMode="External"/><Relationship Id="rId4" Type="http://schemas.openxmlformats.org/officeDocument/2006/relationships/hyperlink" Target="https://man.linuxde.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Linux </a:t>
            </a:r>
            <a:r>
              <a:rPr lang="zh-TW" altLang="en-US" dirty="0" smtClean="0"/>
              <a:t>初探</a:t>
            </a:r>
            <a:endParaRPr lang="zh-TW" altLang="en-US" dirty="0"/>
          </a:p>
        </p:txBody>
      </p:sp>
      <p:sp>
        <p:nvSpPr>
          <p:cNvPr id="4" name="內容版面配置區 3"/>
          <p:cNvSpPr>
            <a:spLocks noGrp="1"/>
          </p:cNvSpPr>
          <p:nvPr>
            <p:ph idx="1"/>
          </p:nvPr>
        </p:nvSpPr>
        <p:spPr/>
        <p:txBody>
          <a:bodyPr/>
          <a:lstStyle/>
          <a:p>
            <a:r>
              <a:rPr lang="en-US" altLang="zh-TW" dirty="0" smtClean="0">
                <a:hlinkClick r:id="rId2" action="ppaction://hlinksldjump"/>
              </a:rPr>
              <a:t>Linux </a:t>
            </a:r>
            <a:r>
              <a:rPr lang="zh-TW" altLang="en-US" dirty="0" smtClean="0">
                <a:hlinkClick r:id="rId2" action="ppaction://hlinksldjump"/>
              </a:rPr>
              <a:t>提示號</a:t>
            </a:r>
            <a:endParaRPr lang="en-US" altLang="zh-TW" dirty="0" smtClean="0"/>
          </a:p>
          <a:p>
            <a:r>
              <a:rPr lang="zh-TW" altLang="en-US" dirty="0">
                <a:hlinkClick r:id="rId3" action="ppaction://hlinksldjump"/>
              </a:rPr>
              <a:t>命令</a:t>
            </a:r>
            <a:endParaRPr lang="en-US" altLang="zh-TW" dirty="0" smtClean="0"/>
          </a:p>
          <a:p>
            <a:r>
              <a:rPr lang="zh-TW" altLang="en-US" dirty="0">
                <a:hlinkClick r:id="rId4" action="ppaction://hlinksldjump"/>
              </a:rPr>
              <a:t>查詢使用者名稱、主機</a:t>
            </a:r>
            <a:r>
              <a:rPr lang="zh-TW" altLang="en-US" dirty="0" smtClean="0">
                <a:hlinkClick r:id="rId4" action="ppaction://hlinksldjump"/>
              </a:rPr>
              <a:t>名稱</a:t>
            </a:r>
            <a:endParaRPr lang="en-US" altLang="zh-TW" dirty="0" smtClean="0"/>
          </a:p>
          <a:p>
            <a:r>
              <a:rPr lang="zh-TW" altLang="en-US" dirty="0">
                <a:hlinkClick r:id="rId5" action="ppaction://hlinksldjump"/>
              </a:rPr>
              <a:t>命令集</a:t>
            </a:r>
            <a:endParaRPr lang="zh-TW" altLang="en-US" dirty="0"/>
          </a:p>
        </p:txBody>
      </p:sp>
    </p:spTree>
    <p:extLst>
      <p:ext uri="{BB962C8B-B14F-4D97-AF65-F5344CB8AC3E}">
        <p14:creationId xmlns:p14="http://schemas.microsoft.com/office/powerpoint/2010/main" val="243724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Linux</a:t>
            </a:r>
            <a:r>
              <a:rPr lang="zh-TW" altLang="en-US" dirty="0" smtClean="0"/>
              <a:t>系統提示號</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891880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FC4319-76DB-4D8F-B486-EA06A98F535D}"/>
              </a:ext>
            </a:extLst>
          </p:cNvPr>
          <p:cNvSpPr>
            <a:spLocks noGrp="1"/>
          </p:cNvSpPr>
          <p:nvPr>
            <p:ph type="title"/>
          </p:nvPr>
        </p:nvSpPr>
        <p:spPr>
          <a:xfrm>
            <a:off x="945874" y="293455"/>
            <a:ext cx="10515600" cy="1325563"/>
          </a:xfrm>
        </p:spPr>
        <p:txBody>
          <a:bodyPr/>
          <a:lstStyle/>
          <a:p>
            <a:r>
              <a:rPr lang="zh-TW" altLang="en-US" dirty="0" smtClean="0"/>
              <a:t>系統提示號</a:t>
            </a:r>
            <a:endParaRPr lang="zh-TW" altLang="en-US" dirty="0"/>
          </a:p>
        </p:txBody>
      </p:sp>
      <p:grpSp>
        <p:nvGrpSpPr>
          <p:cNvPr id="17" name="群組 16"/>
          <p:cNvGrpSpPr/>
          <p:nvPr/>
        </p:nvGrpSpPr>
        <p:grpSpPr>
          <a:xfrm>
            <a:off x="1580322" y="1619018"/>
            <a:ext cx="9621078" cy="4607930"/>
            <a:chOff x="1948070" y="1592454"/>
            <a:chExt cx="9621078" cy="4607930"/>
          </a:xfrm>
        </p:grpSpPr>
        <p:sp>
          <p:nvSpPr>
            <p:cNvPr id="4" name="文字方塊 3">
              <a:extLst>
                <a:ext uri="{FF2B5EF4-FFF2-40B4-BE49-F238E27FC236}">
                  <a16:creationId xmlns:a16="http://schemas.microsoft.com/office/drawing/2014/main" id="{168F48AE-F54D-4B9B-ADDE-0DA1AD9F65B3}"/>
                </a:ext>
              </a:extLst>
            </p:cNvPr>
            <p:cNvSpPr txBox="1"/>
            <p:nvPr/>
          </p:nvSpPr>
          <p:spPr>
            <a:xfrm>
              <a:off x="1948070" y="1690688"/>
              <a:ext cx="2971800" cy="646331"/>
            </a:xfrm>
            <a:prstGeom prst="rect">
              <a:avLst/>
            </a:prstGeom>
            <a:noFill/>
          </p:spPr>
          <p:txBody>
            <a:bodyPr wrap="square" rtlCol="0">
              <a:spAutoFit/>
            </a:bodyPr>
            <a:lstStyle/>
            <a:p>
              <a:r>
                <a:rPr lang="zh-TW" altLang="en-US" sz="3600" b="1" dirty="0"/>
                <a:t>使用者名稱</a:t>
              </a:r>
            </a:p>
          </p:txBody>
        </p:sp>
        <p:sp>
          <p:nvSpPr>
            <p:cNvPr id="6" name="文字方塊 5">
              <a:extLst>
                <a:ext uri="{FF2B5EF4-FFF2-40B4-BE49-F238E27FC236}">
                  <a16:creationId xmlns:a16="http://schemas.microsoft.com/office/drawing/2014/main" id="{8823713B-4717-4EB1-8948-B05FC3E41D2C}"/>
                </a:ext>
              </a:extLst>
            </p:cNvPr>
            <p:cNvSpPr txBox="1"/>
            <p:nvPr/>
          </p:nvSpPr>
          <p:spPr>
            <a:xfrm>
              <a:off x="5843569" y="1918570"/>
              <a:ext cx="2604052" cy="646331"/>
            </a:xfrm>
            <a:prstGeom prst="rect">
              <a:avLst/>
            </a:prstGeom>
            <a:noFill/>
          </p:spPr>
          <p:txBody>
            <a:bodyPr wrap="square" rtlCol="0">
              <a:spAutoFit/>
            </a:bodyPr>
            <a:lstStyle/>
            <a:p>
              <a:r>
                <a:rPr lang="zh-TW" altLang="en-US" sz="3600" b="1" dirty="0"/>
                <a:t>主機名稱</a:t>
              </a:r>
            </a:p>
          </p:txBody>
        </p:sp>
        <p:sp>
          <p:nvSpPr>
            <p:cNvPr id="8" name="文字方塊 7">
              <a:extLst>
                <a:ext uri="{FF2B5EF4-FFF2-40B4-BE49-F238E27FC236}">
                  <a16:creationId xmlns:a16="http://schemas.microsoft.com/office/drawing/2014/main" id="{549A939A-8B2B-4190-A439-5AC4CBD82E42}"/>
                </a:ext>
              </a:extLst>
            </p:cNvPr>
            <p:cNvSpPr txBox="1"/>
            <p:nvPr/>
          </p:nvSpPr>
          <p:spPr>
            <a:xfrm>
              <a:off x="8447621" y="1592454"/>
              <a:ext cx="3121527" cy="1200329"/>
            </a:xfrm>
            <a:prstGeom prst="rect">
              <a:avLst/>
            </a:prstGeom>
            <a:noFill/>
          </p:spPr>
          <p:txBody>
            <a:bodyPr wrap="square" rtlCol="0">
              <a:spAutoFit/>
            </a:bodyPr>
            <a:lstStyle/>
            <a:p>
              <a:r>
                <a:rPr lang="zh-TW" altLang="en-US" sz="3600" b="1" dirty="0"/>
                <a:t>目前所在</a:t>
              </a:r>
              <a:r>
                <a:rPr lang="zh-TW" altLang="en-US" sz="3600" b="1" dirty="0" smtClean="0"/>
                <a:t>目錄</a:t>
              </a:r>
              <a:endParaRPr lang="en-US" altLang="zh-TW" sz="3600" b="1" dirty="0" smtClean="0"/>
            </a:p>
            <a:p>
              <a:pPr algn="ctr"/>
              <a:r>
                <a:rPr lang="en-US" altLang="zh-TW" sz="3600" b="1" dirty="0" smtClean="0"/>
                <a:t>(</a:t>
              </a:r>
              <a:r>
                <a:rPr lang="zh-TW" altLang="en-US" sz="3600" b="1" dirty="0" smtClean="0"/>
                <a:t>資料夾</a:t>
              </a:r>
              <a:r>
                <a:rPr lang="en-US" altLang="zh-TW" sz="3600" b="1" dirty="0" smtClean="0"/>
                <a:t>)</a:t>
              </a:r>
              <a:endParaRPr lang="zh-TW" altLang="en-US" sz="3600" b="1" dirty="0"/>
            </a:p>
          </p:txBody>
        </p:sp>
        <p:cxnSp>
          <p:nvCxnSpPr>
            <p:cNvPr id="7" name="直線單箭頭接點 6"/>
            <p:cNvCxnSpPr/>
            <p:nvPr/>
          </p:nvCxnSpPr>
          <p:spPr>
            <a:xfrm>
              <a:off x="3055643" y="2483117"/>
              <a:ext cx="0" cy="117448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H="1">
              <a:off x="6828183" y="2564901"/>
              <a:ext cx="9939" cy="117221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9889435" y="2864453"/>
              <a:ext cx="0" cy="79242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9263270" y="4303643"/>
              <a:ext cx="745114" cy="131196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8555384" y="5615609"/>
              <a:ext cx="1415772" cy="584775"/>
            </a:xfrm>
            <a:prstGeom prst="rect">
              <a:avLst/>
            </a:prstGeom>
            <a:noFill/>
          </p:spPr>
          <p:txBody>
            <a:bodyPr wrap="none" rtlCol="0">
              <a:spAutoFit/>
            </a:bodyPr>
            <a:lstStyle/>
            <a:p>
              <a:r>
                <a:rPr lang="zh-TW" altLang="en-US" sz="3200" dirty="0" smtClean="0">
                  <a:solidFill>
                    <a:srgbClr val="FF0000"/>
                  </a:solidFill>
                </a:rPr>
                <a:t>家目錄</a:t>
              </a:r>
              <a:endParaRPr lang="zh-TW" altLang="en-US" sz="3200" dirty="0">
                <a:solidFill>
                  <a:srgbClr val="FF0000"/>
                </a:solidFill>
              </a:endParaRPr>
            </a:p>
          </p:txBody>
        </p:sp>
        <p:sp>
          <p:nvSpPr>
            <p:cNvPr id="16" name="矩形 15"/>
            <p:cNvSpPr/>
            <p:nvPr/>
          </p:nvSpPr>
          <p:spPr>
            <a:xfrm>
              <a:off x="2061170" y="3368507"/>
              <a:ext cx="8904554" cy="1446550"/>
            </a:xfrm>
            <a:prstGeom prst="rect">
              <a:avLst/>
            </a:prstGeom>
          </p:spPr>
          <p:txBody>
            <a:bodyPr wrap="none">
              <a:spAutoFit/>
            </a:bodyPr>
            <a:lstStyle/>
            <a:p>
              <a:pPr algn="ctr"/>
              <a:r>
                <a:rPr lang="en-US" altLang="zh-TW" sz="8800" dirty="0">
                  <a:solidFill>
                    <a:srgbClr val="00B050"/>
                  </a:solidFill>
                </a:rPr>
                <a:t>bigred</a:t>
              </a:r>
              <a:r>
                <a:rPr lang="en-US" altLang="zh-TW" sz="8800" dirty="0">
                  <a:solidFill>
                    <a:srgbClr val="FF0000"/>
                  </a:solidFill>
                </a:rPr>
                <a:t>@</a:t>
              </a:r>
              <a:r>
                <a:rPr lang="en-US" altLang="zh-TW" sz="8800" dirty="0">
                  <a:solidFill>
                    <a:srgbClr val="00B050"/>
                  </a:solidFill>
                </a:rPr>
                <a:t>nc2004</a:t>
              </a:r>
              <a:r>
                <a:rPr lang="en-US" altLang="zh-TW" sz="8800" dirty="0">
                  <a:solidFill>
                    <a:srgbClr val="FF0000"/>
                  </a:solidFill>
                </a:rPr>
                <a:t>:</a:t>
              </a:r>
              <a:r>
                <a:rPr lang="en-US" altLang="zh-TW" sz="8800" dirty="0">
                  <a:solidFill>
                    <a:srgbClr val="FFC000"/>
                  </a:solidFill>
                </a:rPr>
                <a:t>~</a:t>
              </a:r>
              <a:r>
                <a:rPr lang="en-US" altLang="zh-TW" sz="8800" dirty="0">
                  <a:solidFill>
                    <a:srgbClr val="FF0000"/>
                  </a:solidFill>
                </a:rPr>
                <a:t>$</a:t>
              </a:r>
            </a:p>
          </p:txBody>
        </p:sp>
      </p:grpSp>
    </p:spTree>
    <p:extLst>
      <p:ext uri="{BB962C8B-B14F-4D97-AF65-F5344CB8AC3E}">
        <p14:creationId xmlns:p14="http://schemas.microsoft.com/office/powerpoint/2010/main" val="3112716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6600" dirty="0" smtClean="0"/>
              <a:t>命令</a:t>
            </a:r>
            <a:endParaRPr lang="zh-TW" altLang="en-US" sz="6600" dirty="0"/>
          </a:p>
        </p:txBody>
      </p:sp>
      <p:sp>
        <p:nvSpPr>
          <p:cNvPr id="3" name="內容版面配置區 2"/>
          <p:cNvSpPr>
            <a:spLocks noGrp="1"/>
          </p:cNvSpPr>
          <p:nvPr>
            <p:ph idx="1"/>
          </p:nvPr>
        </p:nvSpPr>
        <p:spPr/>
        <p:txBody>
          <a:bodyPr>
            <a:normAutofit/>
          </a:bodyPr>
          <a:lstStyle/>
          <a:p>
            <a:r>
              <a:rPr lang="zh-TW" altLang="en-US" sz="3600" dirty="0" smtClean="0"/>
              <a:t>小寫</a:t>
            </a:r>
            <a:r>
              <a:rPr lang="en-US" altLang="zh-TW" sz="3600" dirty="0" smtClean="0"/>
              <a:t>(</a:t>
            </a:r>
            <a:r>
              <a:rPr lang="zh-TW" altLang="en-US" sz="3600" dirty="0" smtClean="0"/>
              <a:t>大寫不接受</a:t>
            </a:r>
            <a:r>
              <a:rPr lang="en-US" altLang="zh-TW" sz="3600" dirty="0" smtClean="0"/>
              <a:t>)</a:t>
            </a:r>
          </a:p>
          <a:p>
            <a:r>
              <a:rPr lang="zh-TW" altLang="en-US" sz="3600" dirty="0" smtClean="0"/>
              <a:t>命令 </a:t>
            </a:r>
            <a:r>
              <a:rPr lang="zh-TW" altLang="en-US" sz="3600" dirty="0" smtClean="0">
                <a:solidFill>
                  <a:srgbClr val="FF0000"/>
                </a:solidFill>
              </a:rPr>
              <a:t>空一格</a:t>
            </a:r>
            <a:r>
              <a:rPr lang="zh-TW" altLang="en-US" sz="3600" dirty="0" smtClean="0"/>
              <a:t> </a:t>
            </a:r>
            <a:r>
              <a:rPr lang="en-US" altLang="zh-TW" sz="3600" dirty="0" smtClean="0"/>
              <a:t>[Enter]</a:t>
            </a:r>
            <a:r>
              <a:rPr lang="zh-TW" altLang="en-US" sz="3600" dirty="0" smtClean="0"/>
              <a:t>鍵</a:t>
            </a:r>
            <a:endParaRPr lang="en-US" altLang="zh-TW" sz="3600" dirty="0" smtClean="0"/>
          </a:p>
          <a:p>
            <a:pPr lvl="1"/>
            <a:r>
              <a:rPr lang="zh-TW" altLang="en-US" sz="3200" dirty="0" smtClean="0"/>
              <a:t>命令正確 就執行</a:t>
            </a:r>
            <a:endParaRPr lang="en-US" altLang="zh-TW" sz="3200" dirty="0" smtClean="0"/>
          </a:p>
          <a:p>
            <a:pPr lvl="1"/>
            <a:r>
              <a:rPr lang="zh-TW" altLang="en-US" sz="3200" dirty="0" smtClean="0"/>
              <a:t>命令不正確  出現錯誤訊息</a:t>
            </a:r>
            <a:endParaRPr lang="en-US" altLang="zh-TW" sz="3200" dirty="0" smtClean="0"/>
          </a:p>
          <a:p>
            <a:endParaRPr lang="zh-TW" altLang="en-US" sz="3600" dirty="0"/>
          </a:p>
        </p:txBody>
      </p:sp>
    </p:spTree>
    <p:extLst>
      <p:ext uri="{BB962C8B-B14F-4D97-AF65-F5344CB8AC3E}">
        <p14:creationId xmlns:p14="http://schemas.microsoft.com/office/powerpoint/2010/main" val="213910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2154620" y="423722"/>
            <a:ext cx="7399338" cy="612775"/>
          </a:xfrm>
        </p:spPr>
        <p:txBody>
          <a:bodyPr>
            <a:normAutofit fontScale="90000"/>
          </a:bodyPr>
          <a:lstStyle/>
          <a:p>
            <a:pPr algn="ctr"/>
            <a:r>
              <a:rPr lang="zh-TW" altLang="en-US" dirty="0" smtClean="0"/>
              <a:t>了解訊息</a:t>
            </a:r>
            <a:endParaRPr lang="zh-TW" altLang="en-US" dirty="0"/>
          </a:p>
        </p:txBody>
      </p:sp>
      <p:sp>
        <p:nvSpPr>
          <p:cNvPr id="4" name="矩形 3"/>
          <p:cNvSpPr/>
          <p:nvPr/>
        </p:nvSpPr>
        <p:spPr>
          <a:xfrm>
            <a:off x="3070394" y="4236694"/>
            <a:ext cx="4572000" cy="1815882"/>
          </a:xfrm>
          <a:prstGeom prst="rect">
            <a:avLst/>
          </a:prstGeom>
        </p:spPr>
        <p:txBody>
          <a:bodyPr>
            <a:spAutoFit/>
          </a:bodyPr>
          <a:lstStyle/>
          <a:p>
            <a:r>
              <a:rPr lang="en-US" altLang="zh-TW" sz="4800" b="1" dirty="0">
                <a:solidFill>
                  <a:srgbClr val="FF0000"/>
                </a:solidFill>
              </a:rPr>
              <a:t>&gt;</a:t>
            </a:r>
            <a:r>
              <a:rPr lang="zh-TW" altLang="en-US" sz="3200" dirty="0">
                <a:solidFill>
                  <a:srgbClr val="FF0000"/>
                </a:solidFill>
              </a:rPr>
              <a:t>代表</a:t>
            </a:r>
            <a:endParaRPr lang="en-US" altLang="zh-TW" sz="3200" dirty="0">
              <a:solidFill>
                <a:srgbClr val="FF0000"/>
              </a:solidFill>
            </a:endParaRPr>
          </a:p>
          <a:p>
            <a:r>
              <a:rPr lang="zh-TW" altLang="en-US" sz="3200" dirty="0">
                <a:solidFill>
                  <a:srgbClr val="FF0000"/>
                </a:solidFill>
              </a:rPr>
              <a:t>命令還沒打完</a:t>
            </a:r>
            <a:endParaRPr lang="en-US" altLang="zh-TW" sz="3200" dirty="0">
              <a:solidFill>
                <a:srgbClr val="FF0000"/>
              </a:solidFill>
            </a:endParaRPr>
          </a:p>
          <a:p>
            <a:r>
              <a:rPr lang="en-US" altLang="zh-TW" sz="3200" dirty="0" err="1">
                <a:solidFill>
                  <a:srgbClr val="FF0000"/>
                </a:solidFill>
              </a:rPr>
              <a:t>Ctrl+C</a:t>
            </a:r>
            <a:r>
              <a:rPr lang="en-US" altLang="zh-TW" sz="3200" dirty="0">
                <a:solidFill>
                  <a:srgbClr val="FF0000"/>
                </a:solidFill>
              </a:rPr>
              <a:t> </a:t>
            </a:r>
            <a:r>
              <a:rPr lang="zh-TW" altLang="en-US" sz="3200" dirty="0">
                <a:solidFill>
                  <a:srgbClr val="FF0000"/>
                </a:solidFill>
              </a:rPr>
              <a:t>返回提示字元</a:t>
            </a:r>
          </a:p>
        </p:txBody>
      </p:sp>
      <p:grpSp>
        <p:nvGrpSpPr>
          <p:cNvPr id="5" name="群組 4"/>
          <p:cNvGrpSpPr/>
          <p:nvPr/>
        </p:nvGrpSpPr>
        <p:grpSpPr>
          <a:xfrm>
            <a:off x="3251485" y="1401753"/>
            <a:ext cx="6915772" cy="2526088"/>
            <a:chOff x="1411798" y="3984171"/>
            <a:chExt cx="6117771" cy="2037177"/>
          </a:xfrm>
        </p:grpSpPr>
        <p:sp>
          <p:nvSpPr>
            <p:cNvPr id="6" name="文字方塊 5"/>
            <p:cNvSpPr txBox="1"/>
            <p:nvPr/>
          </p:nvSpPr>
          <p:spPr>
            <a:xfrm>
              <a:off x="1411798" y="3984171"/>
              <a:ext cx="6117771" cy="1216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TW" sz="3200" dirty="0">
                  <a:solidFill>
                    <a:srgbClr val="0000FF"/>
                  </a:solidFill>
                </a:rPr>
                <a:t>$</a:t>
              </a:r>
              <a:r>
                <a:rPr lang="zh-TW" altLang="en-US" sz="3200" dirty="0"/>
                <a:t>命令   </a:t>
              </a:r>
              <a:r>
                <a:rPr lang="en-US" altLang="zh-TW" sz="3200" dirty="0"/>
                <a:t>Enter</a:t>
              </a:r>
            </a:p>
            <a:p>
              <a:r>
                <a:rPr lang="en-US" altLang="zh-TW" sz="3600" dirty="0"/>
                <a:t>-</a:t>
              </a:r>
              <a:r>
                <a:rPr lang="en-US" altLang="zh-TW" sz="3600" dirty="0">
                  <a:solidFill>
                    <a:srgbClr val="00B050"/>
                  </a:solidFill>
                </a:rPr>
                <a:t>bash: </a:t>
              </a:r>
              <a:r>
                <a:rPr lang="en-US" altLang="zh-TW" sz="3600" dirty="0" err="1">
                  <a:solidFill>
                    <a:srgbClr val="FF0000"/>
                  </a:solidFill>
                </a:rPr>
                <a:t>r</a:t>
              </a:r>
              <a:r>
                <a:rPr lang="en-US" altLang="zh-TW" sz="3600" dirty="0" err="1">
                  <a:solidFill>
                    <a:srgbClr val="00B050"/>
                  </a:solidFill>
                </a:rPr>
                <a:t>mkdir</a:t>
              </a:r>
              <a:r>
                <a:rPr lang="en-US" altLang="zh-TW" sz="3600" dirty="0">
                  <a:solidFill>
                    <a:srgbClr val="00B050"/>
                  </a:solidFill>
                </a:rPr>
                <a:t>: command not found</a:t>
              </a:r>
            </a:p>
            <a:p>
              <a:pPr defTabSz="457200" hangingPunct="0"/>
              <a:endParaRPr lang="zh-TW" altLang="en-US" sz="2400" dirty="0">
                <a:solidFill>
                  <a:srgbClr val="000000"/>
                </a:solidFill>
                <a:sym typeface="Arial Narrow"/>
              </a:endParaRPr>
            </a:p>
          </p:txBody>
        </p:sp>
        <p:grpSp>
          <p:nvGrpSpPr>
            <p:cNvPr id="7" name="群組 6"/>
            <p:cNvGrpSpPr/>
            <p:nvPr/>
          </p:nvGrpSpPr>
          <p:grpSpPr>
            <a:xfrm>
              <a:off x="3714153" y="4763648"/>
              <a:ext cx="1533745" cy="1147754"/>
              <a:chOff x="3614057" y="4612337"/>
              <a:chExt cx="1533745" cy="1147754"/>
            </a:xfrm>
          </p:grpSpPr>
          <p:cxnSp>
            <p:nvCxnSpPr>
              <p:cNvPr id="11" name="直線單箭頭接點 10"/>
              <p:cNvCxnSpPr/>
              <p:nvPr/>
            </p:nvCxnSpPr>
            <p:spPr>
              <a:xfrm flipH="1" flipV="1">
                <a:off x="4074390" y="4612337"/>
                <a:ext cx="402771" cy="674915"/>
              </a:xfrm>
              <a:prstGeom prst="straightConnector1">
                <a:avLst/>
              </a:prstGeom>
              <a:noFill/>
              <a:ln w="5715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2" name="文字方塊 11"/>
              <p:cNvSpPr txBox="1"/>
              <p:nvPr/>
            </p:nvSpPr>
            <p:spPr>
              <a:xfrm>
                <a:off x="3614057" y="5288498"/>
                <a:ext cx="1533745" cy="4715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defTabSz="457200" hangingPunct="0"/>
                <a:r>
                  <a:rPr lang="zh-TW" altLang="en-US" sz="3200" b="1" dirty="0">
                    <a:solidFill>
                      <a:srgbClr val="FF0000"/>
                    </a:solidFill>
                  </a:rPr>
                  <a:t>錯誤訊息</a:t>
                </a:r>
                <a:endParaRPr lang="zh-TW" altLang="en-US" sz="3200" b="1" dirty="0">
                  <a:solidFill>
                    <a:srgbClr val="FF0000"/>
                  </a:solidFill>
                  <a:sym typeface="Arial Narrow"/>
                </a:endParaRPr>
              </a:p>
            </p:txBody>
          </p:sp>
        </p:grpSp>
        <p:grpSp>
          <p:nvGrpSpPr>
            <p:cNvPr id="8" name="群組 7"/>
            <p:cNvGrpSpPr/>
            <p:nvPr/>
          </p:nvGrpSpPr>
          <p:grpSpPr>
            <a:xfrm>
              <a:off x="1812897" y="4664965"/>
              <a:ext cx="2067044" cy="1356383"/>
              <a:chOff x="1594757" y="4403708"/>
              <a:chExt cx="2067044" cy="1356383"/>
            </a:xfrm>
          </p:grpSpPr>
          <p:cxnSp>
            <p:nvCxnSpPr>
              <p:cNvPr id="9" name="直線單箭頭接點 8"/>
              <p:cNvCxnSpPr/>
              <p:nvPr/>
            </p:nvCxnSpPr>
            <p:spPr>
              <a:xfrm flipH="1" flipV="1">
                <a:off x="2564117" y="4403708"/>
                <a:ext cx="21771" cy="730704"/>
              </a:xfrm>
              <a:prstGeom prst="straightConnector1">
                <a:avLst/>
              </a:prstGeom>
              <a:noFill/>
              <a:ln w="5715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 name="文字方塊 9"/>
              <p:cNvSpPr txBox="1"/>
              <p:nvPr/>
            </p:nvSpPr>
            <p:spPr>
              <a:xfrm>
                <a:off x="1594757" y="5288498"/>
                <a:ext cx="2067044" cy="4715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200" hangingPunct="0"/>
                <a:r>
                  <a:rPr lang="zh-TW" altLang="en-US" sz="3200" b="1" dirty="0">
                    <a:solidFill>
                      <a:srgbClr val="FF0000"/>
                    </a:solidFill>
                    <a:latin typeface="Arial Narrow"/>
                    <a:ea typeface="Arial Narrow"/>
                    <a:cs typeface="Arial Narrow"/>
                    <a:sym typeface="Arial Narrow"/>
                  </a:rPr>
                  <a:t>錯誤命令</a:t>
                </a:r>
              </a:p>
            </p:txBody>
          </p:sp>
        </p:grpSp>
      </p:grpSp>
    </p:spTree>
    <p:extLst>
      <p:ext uri="{BB962C8B-B14F-4D97-AF65-F5344CB8AC3E}">
        <p14:creationId xmlns:p14="http://schemas.microsoft.com/office/powerpoint/2010/main" val="319218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某一字大寫</a:t>
            </a:r>
            <a:r>
              <a:rPr lang="en-US" altLang="zh-TW" dirty="0" smtClean="0">
                <a:sym typeface="Wingdings" panose="05000000000000000000" pitchFamily="2" charset="2"/>
              </a:rPr>
              <a:t></a:t>
            </a:r>
            <a:r>
              <a:rPr lang="zh-TW" altLang="en-US" dirty="0" smtClean="0">
                <a:solidFill>
                  <a:srgbClr val="FF0000"/>
                </a:solidFill>
              </a:rPr>
              <a:t>錯</a:t>
            </a:r>
            <a:endParaRPr lang="zh-TW" altLang="en-US" dirty="0">
              <a:solidFill>
                <a:srgbClr val="FF0000"/>
              </a:solidFill>
            </a:endParaRPr>
          </a:p>
        </p:txBody>
      </p:sp>
      <p:sp>
        <p:nvSpPr>
          <p:cNvPr id="3" name="內容版面配置區 2"/>
          <p:cNvSpPr>
            <a:spLocks noGrp="1"/>
          </p:cNvSpPr>
          <p:nvPr>
            <p:ph idx="1"/>
          </p:nvPr>
        </p:nvSpPr>
        <p:spPr/>
        <p:txBody>
          <a:bodyPr>
            <a:normAutofit/>
          </a:bodyPr>
          <a:lstStyle/>
          <a:p>
            <a:pPr marL="0" indent="0">
              <a:buNone/>
            </a:pPr>
            <a:r>
              <a:rPr lang="en-US" altLang="zh-TW" sz="4000" dirty="0" smtClean="0">
                <a:solidFill>
                  <a:srgbClr val="00B050"/>
                </a:solidFill>
              </a:rPr>
              <a:t>bigred@us2004:~$ </a:t>
            </a:r>
            <a:r>
              <a:rPr lang="en-US" altLang="zh-TW" sz="4000" dirty="0" err="1" smtClean="0">
                <a:solidFill>
                  <a:srgbClr val="00B0F0"/>
                </a:solidFill>
              </a:rPr>
              <a:t>sudo</a:t>
            </a:r>
            <a:r>
              <a:rPr lang="en-US" altLang="zh-TW" sz="4000" dirty="0" smtClean="0">
                <a:solidFill>
                  <a:srgbClr val="00B0F0"/>
                </a:solidFill>
              </a:rPr>
              <a:t> </a:t>
            </a:r>
            <a:r>
              <a:rPr lang="en-US" altLang="zh-TW" sz="4000" dirty="0" smtClean="0">
                <a:solidFill>
                  <a:srgbClr val="FF0000"/>
                </a:solidFill>
              </a:rPr>
              <a:t>A</a:t>
            </a:r>
            <a:r>
              <a:rPr lang="en-US" altLang="zh-TW" sz="4000" dirty="0" smtClean="0">
                <a:solidFill>
                  <a:srgbClr val="00B0F0"/>
                </a:solidFill>
              </a:rPr>
              <a:t>pt update</a:t>
            </a:r>
          </a:p>
          <a:p>
            <a:pPr marL="0" indent="0">
              <a:buNone/>
            </a:pPr>
            <a:r>
              <a:rPr lang="en-US" altLang="zh-TW" sz="4000" dirty="0" smtClean="0"/>
              <a:t>[</a:t>
            </a:r>
            <a:r>
              <a:rPr lang="en-US" altLang="zh-TW" sz="4000" dirty="0" err="1" smtClean="0"/>
              <a:t>sudo</a:t>
            </a:r>
            <a:r>
              <a:rPr lang="en-US" altLang="zh-TW" sz="4000" dirty="0" smtClean="0"/>
              <a:t>] password for </a:t>
            </a:r>
            <a:r>
              <a:rPr lang="en-US" altLang="zh-TW" sz="4000" dirty="0" err="1" smtClean="0"/>
              <a:t>bigred</a:t>
            </a:r>
            <a:r>
              <a:rPr lang="en-US" altLang="zh-TW" sz="4000" dirty="0" smtClean="0"/>
              <a:t>:</a:t>
            </a:r>
          </a:p>
          <a:p>
            <a:pPr marL="0" indent="0">
              <a:buNone/>
            </a:pPr>
            <a:r>
              <a:rPr lang="en-US" altLang="zh-TW" sz="4000" dirty="0" err="1" smtClean="0"/>
              <a:t>sudo</a:t>
            </a:r>
            <a:r>
              <a:rPr lang="en-US" altLang="zh-TW" sz="4000" dirty="0" smtClean="0"/>
              <a:t>: Apt: command not found</a:t>
            </a:r>
          </a:p>
          <a:p>
            <a:pPr marL="0" indent="0">
              <a:buNone/>
            </a:pPr>
            <a:r>
              <a:rPr lang="en-US" altLang="zh-TW" sz="4000" dirty="0" smtClean="0">
                <a:solidFill>
                  <a:srgbClr val="00B050"/>
                </a:solidFill>
              </a:rPr>
              <a:t>bigred@us2004:~$</a:t>
            </a:r>
          </a:p>
          <a:p>
            <a:pPr marL="0" indent="0">
              <a:buNone/>
            </a:pPr>
            <a:endParaRPr lang="en-US" altLang="zh-TW" sz="4000" dirty="0" smtClean="0"/>
          </a:p>
          <a:p>
            <a:pPr marL="0" indent="0">
              <a:buNone/>
            </a:pPr>
            <a:endParaRPr lang="zh-TW" altLang="en-US" sz="4000" dirty="0"/>
          </a:p>
        </p:txBody>
      </p:sp>
    </p:spTree>
    <p:extLst>
      <p:ext uri="{BB962C8B-B14F-4D97-AF65-F5344CB8AC3E}">
        <p14:creationId xmlns:p14="http://schemas.microsoft.com/office/powerpoint/2010/main" val="831017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E7FF38-456F-43AC-84A5-839B583B33F6}"/>
              </a:ext>
            </a:extLst>
          </p:cNvPr>
          <p:cNvSpPr>
            <a:spLocks noGrp="1"/>
          </p:cNvSpPr>
          <p:nvPr>
            <p:ph type="title"/>
          </p:nvPr>
        </p:nvSpPr>
        <p:spPr/>
        <p:txBody>
          <a:bodyPr/>
          <a:lstStyle/>
          <a:p>
            <a:r>
              <a:rPr lang="zh-TW" altLang="en-US" dirty="0"/>
              <a:t>查詢使用者名稱、主機</a:t>
            </a:r>
            <a:r>
              <a:rPr lang="zh-TW" altLang="en-US" dirty="0" smtClean="0"/>
              <a:t>名稱</a:t>
            </a:r>
            <a:endParaRPr lang="zh-TW" altLang="en-US" dirty="0"/>
          </a:p>
        </p:txBody>
      </p:sp>
      <p:sp>
        <p:nvSpPr>
          <p:cNvPr id="3" name="內容版面配置區 2">
            <a:extLst>
              <a:ext uri="{FF2B5EF4-FFF2-40B4-BE49-F238E27FC236}">
                <a16:creationId xmlns:a16="http://schemas.microsoft.com/office/drawing/2014/main" id="{2D28A329-57CB-4BC6-A321-4D024DEA4F47}"/>
              </a:ext>
            </a:extLst>
          </p:cNvPr>
          <p:cNvSpPr>
            <a:spLocks noGrp="1"/>
          </p:cNvSpPr>
          <p:nvPr>
            <p:ph idx="1"/>
          </p:nvPr>
        </p:nvSpPr>
        <p:spPr/>
        <p:txBody>
          <a:bodyPr/>
          <a:lstStyle/>
          <a:p>
            <a:pPr marL="0" indent="0">
              <a:buClr>
                <a:srgbClr val="C00000"/>
              </a:buClr>
              <a:buNone/>
            </a:pPr>
            <a:r>
              <a:rPr lang="zh-TW" altLang="en-US" dirty="0"/>
              <a:t>查詢目前的使用者名稱</a:t>
            </a:r>
            <a:endParaRPr lang="en-US" altLang="zh-TW" dirty="0"/>
          </a:p>
          <a:p>
            <a:pPr marL="0" indent="0">
              <a:buClr>
                <a:srgbClr val="C00000"/>
              </a:buClr>
              <a:buNone/>
            </a:pPr>
            <a:r>
              <a:rPr lang="en-US" altLang="zh-TW" dirty="0" smtClean="0">
                <a:solidFill>
                  <a:srgbClr val="00B050"/>
                </a:solidFill>
              </a:rPr>
              <a:t>$</a:t>
            </a:r>
            <a:r>
              <a:rPr lang="en-US" altLang="zh-TW" dirty="0" err="1" smtClean="0">
                <a:solidFill>
                  <a:srgbClr val="00B0F0"/>
                </a:solidFill>
              </a:rPr>
              <a:t>whoami</a:t>
            </a:r>
            <a:endParaRPr lang="en-US" altLang="zh-TW" dirty="0">
              <a:solidFill>
                <a:srgbClr val="00B0F0"/>
              </a:solidFill>
            </a:endParaRPr>
          </a:p>
          <a:p>
            <a:pPr marL="0" indent="0">
              <a:buNone/>
            </a:pPr>
            <a:endParaRPr lang="en-US" altLang="zh-TW" sz="1400" dirty="0">
              <a:solidFill>
                <a:srgbClr val="C00000"/>
              </a:solidFill>
            </a:endParaRPr>
          </a:p>
          <a:p>
            <a:pPr marL="0" indent="0">
              <a:buNone/>
            </a:pPr>
            <a:endParaRPr lang="en-US" altLang="zh-TW" dirty="0"/>
          </a:p>
          <a:p>
            <a:pPr marL="0" indent="0">
              <a:buNone/>
            </a:pPr>
            <a:r>
              <a:rPr lang="zh-TW" altLang="en-US" dirty="0"/>
              <a:t>查詢目前的主機名稱</a:t>
            </a:r>
            <a:endParaRPr lang="en-US" altLang="zh-TW" dirty="0"/>
          </a:p>
          <a:p>
            <a:pPr marL="0" indent="0">
              <a:buClr>
                <a:srgbClr val="C00000"/>
              </a:buClr>
              <a:buNone/>
            </a:pPr>
            <a:r>
              <a:rPr lang="en-US" altLang="zh-TW" dirty="0" smtClean="0">
                <a:solidFill>
                  <a:srgbClr val="00B050"/>
                </a:solidFill>
              </a:rPr>
              <a:t>$</a:t>
            </a:r>
            <a:r>
              <a:rPr lang="en-US" altLang="zh-TW" dirty="0" smtClean="0">
                <a:solidFill>
                  <a:srgbClr val="00B0F0"/>
                </a:solidFill>
              </a:rPr>
              <a:t>hostname</a:t>
            </a:r>
            <a:endParaRPr lang="en-US" altLang="zh-TW" dirty="0">
              <a:solidFill>
                <a:srgbClr val="00B0F0"/>
              </a:solidFill>
            </a:endParaRPr>
          </a:p>
          <a:p>
            <a:pPr marL="0" indent="0">
              <a:buClr>
                <a:srgbClr val="C00000"/>
              </a:buClr>
              <a:buNone/>
            </a:pPr>
            <a:endParaRPr lang="en-US" altLang="zh-TW" sz="1400" dirty="0">
              <a:solidFill>
                <a:srgbClr val="C00000"/>
              </a:solidFill>
            </a:endParaRPr>
          </a:p>
        </p:txBody>
      </p:sp>
    </p:spTree>
    <p:extLst>
      <p:ext uri="{BB962C8B-B14F-4D97-AF65-F5344CB8AC3E}">
        <p14:creationId xmlns:p14="http://schemas.microsoft.com/office/powerpoint/2010/main" val="916517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練習</a:t>
            </a:r>
            <a:r>
              <a:rPr lang="en-US" altLang="zh-TW" dirty="0" smtClean="0"/>
              <a:t>:</a:t>
            </a:r>
            <a:r>
              <a:rPr lang="zh-TW" altLang="en-US" dirty="0"/>
              <a:t>使用者名稱、主機</a:t>
            </a:r>
            <a:r>
              <a:rPr lang="zh-TW" altLang="en-US" dirty="0" smtClean="0"/>
              <a:t>名稱</a:t>
            </a:r>
            <a:r>
              <a:rPr lang="en-US" altLang="zh-TW" dirty="0" smtClean="0"/>
              <a:t>?</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4000" dirty="0">
                <a:solidFill>
                  <a:srgbClr val="00B050"/>
                </a:solidFill>
              </a:rPr>
              <a:t>bigred@us2004:~$ </a:t>
            </a:r>
            <a:r>
              <a:rPr lang="en-US" altLang="zh-TW" sz="4000" dirty="0" err="1">
                <a:solidFill>
                  <a:srgbClr val="00B0F0"/>
                </a:solidFill>
              </a:rPr>
              <a:t>whoami</a:t>
            </a:r>
            <a:endParaRPr lang="en-US" altLang="zh-TW" sz="4000" dirty="0">
              <a:solidFill>
                <a:srgbClr val="00B0F0"/>
              </a:solidFill>
            </a:endParaRPr>
          </a:p>
          <a:p>
            <a:pPr marL="0" indent="0">
              <a:buNone/>
            </a:pPr>
            <a:r>
              <a:rPr lang="en-US" altLang="zh-TW" sz="4000" dirty="0" err="1"/>
              <a:t>bigred</a:t>
            </a:r>
            <a:endParaRPr lang="en-US" altLang="zh-TW" sz="4000" dirty="0"/>
          </a:p>
          <a:p>
            <a:pPr marL="0" indent="0">
              <a:buNone/>
            </a:pPr>
            <a:r>
              <a:rPr lang="en-US" altLang="zh-TW" sz="4000" dirty="0">
                <a:solidFill>
                  <a:srgbClr val="00B050"/>
                </a:solidFill>
              </a:rPr>
              <a:t>bigred@us2004:~$ </a:t>
            </a:r>
            <a:r>
              <a:rPr lang="en-US" altLang="zh-TW" sz="4000" dirty="0">
                <a:solidFill>
                  <a:srgbClr val="00B0F0"/>
                </a:solidFill>
              </a:rPr>
              <a:t>hostname</a:t>
            </a:r>
          </a:p>
          <a:p>
            <a:pPr marL="0" indent="0">
              <a:buNone/>
            </a:pPr>
            <a:r>
              <a:rPr lang="en-US" altLang="zh-TW" sz="4000" dirty="0"/>
              <a:t>us2004</a:t>
            </a:r>
          </a:p>
          <a:p>
            <a:pPr marL="0" indent="0">
              <a:buNone/>
            </a:pPr>
            <a:endParaRPr lang="zh-TW" altLang="en-US" sz="4000" dirty="0"/>
          </a:p>
        </p:txBody>
      </p:sp>
    </p:spTree>
    <p:extLst>
      <p:ext uri="{BB962C8B-B14F-4D97-AF65-F5344CB8AC3E}">
        <p14:creationId xmlns:p14="http://schemas.microsoft.com/office/powerpoint/2010/main" val="2578107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2228028" y="256901"/>
            <a:ext cx="7399338" cy="1016000"/>
          </a:xfrm>
        </p:spPr>
        <p:txBody>
          <a:bodyPr/>
          <a:lstStyle/>
          <a:p>
            <a:pPr algn="ctr"/>
            <a:r>
              <a:rPr lang="zh-TW" altLang="en-US" dirty="0" smtClean="0"/>
              <a:t>命令集</a:t>
            </a:r>
            <a:endParaRPr lang="zh-TW" altLang="en-US" dirty="0"/>
          </a:p>
        </p:txBody>
      </p:sp>
      <p:sp>
        <p:nvSpPr>
          <p:cNvPr id="3" name="文字版面配置區 2"/>
          <p:cNvSpPr>
            <a:spLocks noGrp="1"/>
          </p:cNvSpPr>
          <p:nvPr>
            <p:ph type="body" sz="half" idx="4294967295"/>
          </p:nvPr>
        </p:nvSpPr>
        <p:spPr>
          <a:xfrm>
            <a:off x="208722" y="1555724"/>
            <a:ext cx="11638722" cy="4387875"/>
          </a:xfrm>
        </p:spPr>
        <p:txBody>
          <a:bodyPr>
            <a:normAutofit/>
          </a:bodyPr>
          <a:lstStyle/>
          <a:p>
            <a:r>
              <a:rPr lang="en-US" altLang="zh-TW" sz="3200" dirty="0">
                <a:hlinkClick r:id="rId3"/>
              </a:rPr>
              <a:t>https://blog.techbridge.cc/2017/12/23/linux-commnd-line-tutorial/</a:t>
            </a:r>
            <a:endParaRPr lang="en-US" altLang="zh-TW" sz="3200" dirty="0" smtClean="0">
              <a:hlinkClick r:id="rId4"/>
            </a:endParaRPr>
          </a:p>
          <a:p>
            <a:r>
              <a:rPr lang="en-US" altLang="zh-TW" sz="3200" dirty="0" smtClean="0">
                <a:hlinkClick r:id="rId4"/>
              </a:rPr>
              <a:t>https</a:t>
            </a:r>
            <a:r>
              <a:rPr lang="en-US" altLang="zh-TW" sz="3200" dirty="0">
                <a:hlinkClick r:id="rId4"/>
              </a:rPr>
              <a:t>://man.linuxde.net</a:t>
            </a:r>
            <a:r>
              <a:rPr lang="en-US" altLang="zh-TW" sz="3200" dirty="0" smtClean="0">
                <a:hlinkClick r:id="rId4"/>
              </a:rPr>
              <a:t>/</a:t>
            </a:r>
            <a:endParaRPr lang="en-US" altLang="zh-TW" sz="3200" dirty="0" smtClean="0"/>
          </a:p>
          <a:p>
            <a:r>
              <a:rPr lang="en-US" altLang="zh-TW" sz="3200" dirty="0">
                <a:hlinkClick r:id="rId5"/>
              </a:rPr>
              <a:t>https://</a:t>
            </a:r>
            <a:r>
              <a:rPr lang="en-US" altLang="zh-TW" sz="3200" dirty="0" smtClean="0">
                <a:hlinkClick r:id="rId5"/>
              </a:rPr>
              <a:t>man.linuxde.net/clear</a:t>
            </a:r>
            <a:endParaRPr lang="en-US" altLang="zh-TW" sz="3200" dirty="0" smtClean="0"/>
          </a:p>
          <a:p>
            <a:r>
              <a:rPr lang="en-US" altLang="zh-TW" sz="3200" dirty="0">
                <a:hlinkClick r:id="rId6"/>
              </a:rPr>
              <a:t>https://</a:t>
            </a:r>
            <a:r>
              <a:rPr lang="en-US" altLang="zh-TW" sz="3200" dirty="0" smtClean="0">
                <a:hlinkClick r:id="rId6"/>
              </a:rPr>
              <a:t>www.pcnet.idv.tw/pcnet/linux/linux_command.htm</a:t>
            </a:r>
            <a:endParaRPr lang="en-US" altLang="zh-TW" sz="3200" dirty="0"/>
          </a:p>
          <a:p>
            <a:r>
              <a:rPr lang="en-US" altLang="zh-TW" sz="3200" dirty="0">
                <a:hlinkClick r:id="rId7"/>
              </a:rPr>
              <a:t>http://linux.vbird.org/</a:t>
            </a:r>
            <a:endParaRPr lang="en-US" altLang="zh-TW" sz="3200" dirty="0" smtClean="0"/>
          </a:p>
          <a:p>
            <a:endParaRPr lang="en-US" altLang="zh-TW" sz="3200" dirty="0"/>
          </a:p>
          <a:p>
            <a:endParaRPr lang="zh-TW" altLang="en-US" sz="3200" dirty="0"/>
          </a:p>
        </p:txBody>
      </p:sp>
    </p:spTree>
    <p:extLst>
      <p:ext uri="{BB962C8B-B14F-4D97-AF65-F5344CB8AC3E}">
        <p14:creationId xmlns:p14="http://schemas.microsoft.com/office/powerpoint/2010/main" val="1940165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5579</Words>
  <Application>Microsoft Office PowerPoint</Application>
  <PresentationFormat>寬螢幕</PresentationFormat>
  <Paragraphs>486</Paragraphs>
  <Slides>9</Slides>
  <Notes>2</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9</vt:i4>
      </vt:variant>
    </vt:vector>
  </HeadingPairs>
  <TitlesOfParts>
    <vt:vector size="16" baseType="lpstr">
      <vt:lpstr>新細明體</vt:lpstr>
      <vt:lpstr>Arial</vt:lpstr>
      <vt:lpstr>Arial Narrow</vt:lpstr>
      <vt:lpstr>Calibri</vt:lpstr>
      <vt:lpstr>Calibri Light</vt:lpstr>
      <vt:lpstr>Wingdings</vt:lpstr>
      <vt:lpstr>Office 佈景主題</vt:lpstr>
      <vt:lpstr>Linux 初探</vt:lpstr>
      <vt:lpstr>Linux系統提示號</vt:lpstr>
      <vt:lpstr>系統提示號</vt:lpstr>
      <vt:lpstr>命令</vt:lpstr>
      <vt:lpstr>了解訊息</vt:lpstr>
      <vt:lpstr>某一字大寫錯</vt:lpstr>
      <vt:lpstr>查詢使用者名稱、主機名稱</vt:lpstr>
      <vt:lpstr>練習:使用者名稱、主機名稱?</vt:lpstr>
      <vt:lpstr>命令集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提示號</dc:title>
  <dc:creator>yangcc</dc:creator>
  <cp:lastModifiedBy>yangcc</cp:lastModifiedBy>
  <cp:revision>17</cp:revision>
  <dcterms:created xsi:type="dcterms:W3CDTF">2020-10-11T15:17:17Z</dcterms:created>
  <dcterms:modified xsi:type="dcterms:W3CDTF">2020-10-17T06:55:36Z</dcterms:modified>
</cp:coreProperties>
</file>