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70" r:id="rId2"/>
    <p:sldId id="260" r:id="rId3"/>
    <p:sldId id="269" r:id="rId4"/>
    <p:sldId id="256" r:id="rId5"/>
    <p:sldId id="268" r:id="rId6"/>
    <p:sldId id="264" r:id="rId7"/>
    <p:sldId id="261" r:id="rId8"/>
    <p:sldId id="262" r:id="rId9"/>
    <p:sldId id="275" r:id="rId10"/>
    <p:sldId id="271" r:id="rId11"/>
    <p:sldId id="272" r:id="rId12"/>
    <p:sldId id="273" r:id="rId13"/>
    <p:sldId id="276" r:id="rId14"/>
    <p:sldId id="277" r:id="rId15"/>
    <p:sldId id="274" r:id="rId16"/>
    <p:sldId id="290" r:id="rId17"/>
    <p:sldId id="288" r:id="rId18"/>
    <p:sldId id="293" r:id="rId19"/>
    <p:sldId id="298" r:id="rId20"/>
    <p:sldId id="299" r:id="rId21"/>
    <p:sldId id="321" r:id="rId22"/>
    <p:sldId id="324" r:id="rId23"/>
    <p:sldId id="300" r:id="rId24"/>
    <p:sldId id="301" r:id="rId25"/>
    <p:sldId id="302" r:id="rId26"/>
    <p:sldId id="323" r:id="rId27"/>
    <p:sldId id="316" r:id="rId28"/>
    <p:sldId id="317" r:id="rId29"/>
    <p:sldId id="319" r:id="rId30"/>
    <p:sldId id="318" r:id="rId31"/>
    <p:sldId id="320" r:id="rId32"/>
    <p:sldId id="303" r:id="rId33"/>
    <p:sldId id="343" r:id="rId34"/>
    <p:sldId id="337" r:id="rId35"/>
    <p:sldId id="340" r:id="rId36"/>
    <p:sldId id="341" r:id="rId37"/>
    <p:sldId id="326" r:id="rId38"/>
    <p:sldId id="327" r:id="rId39"/>
    <p:sldId id="328" r:id="rId40"/>
    <p:sldId id="329" r:id="rId41"/>
    <p:sldId id="330" r:id="rId42"/>
    <p:sldId id="331" r:id="rId43"/>
    <p:sldId id="332" r:id="rId44"/>
    <p:sldId id="333" r:id="rId45"/>
    <p:sldId id="334" r:id="rId46"/>
    <p:sldId id="335" r:id="rId47"/>
    <p:sldId id="336" r:id="rId48"/>
    <p:sldId id="305" r:id="rId49"/>
    <p:sldId id="306" r:id="rId50"/>
    <p:sldId id="307" r:id="rId51"/>
    <p:sldId id="308" r:id="rId52"/>
    <p:sldId id="309" r:id="rId53"/>
    <p:sldId id="310" r:id="rId54"/>
    <p:sldId id="312" r:id="rId55"/>
    <p:sldId id="313" r:id="rId56"/>
    <p:sldId id="315" r:id="rId57"/>
    <p:sldId id="314" r:id="rId58"/>
    <p:sldId id="344" r:id="rId59"/>
    <p:sldId id="350" r:id="rId60"/>
    <p:sldId id="349" r:id="rId61"/>
    <p:sldId id="346" r:id="rId62"/>
    <p:sldId id="348" r:id="rId6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2448" autoAdjust="0"/>
  </p:normalViewPr>
  <p:slideViewPr>
    <p:cSldViewPr snapToGrid="0">
      <p:cViewPr varScale="1">
        <p:scale>
          <a:sx n="51" d="100"/>
          <a:sy n="51" d="100"/>
        </p:scale>
        <p:origin x="631" y="41"/>
      </p:cViewPr>
      <p:guideLst/>
    </p:cSldViewPr>
  </p:slideViewPr>
  <p:notesTextViewPr>
    <p:cViewPr>
      <p:scale>
        <a:sx n="1" d="1"/>
        <a:sy n="1" d="1"/>
      </p:scale>
      <p:origin x="0" y="-1214"/>
    </p:cViewPr>
  </p:notesTextViewPr>
  <p:sorterViewPr>
    <p:cViewPr>
      <p:scale>
        <a:sx n="100" d="100"/>
        <a:sy n="100" d="100"/>
      </p:scale>
      <p:origin x="0" y="-18569"/>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7AC9C-D0C6-445B-BDFE-77558B30D2DB}" type="datetimeFigureOut">
              <a:rPr lang="zh-TW" altLang="en-US" smtClean="0"/>
              <a:t>2020/10/23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B11E1-9FEE-4207-91EB-A367602F2694}" type="slidenum">
              <a:rPr lang="zh-TW" altLang="en-US" smtClean="0"/>
              <a:t>‹#›</a:t>
            </a:fld>
            <a:endParaRPr lang="zh-TW" altLang="en-US"/>
          </a:p>
        </p:txBody>
      </p:sp>
    </p:spTree>
    <p:extLst>
      <p:ext uri="{BB962C8B-B14F-4D97-AF65-F5344CB8AC3E}">
        <p14:creationId xmlns:p14="http://schemas.microsoft.com/office/powerpoint/2010/main" val="4089765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hi.baidu.com/dmgygo/item/453ee7431e7ee932fb89606f"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www.centos.bz/category/shell/" TargetMode="External"/><Relationship Id="rId4" Type="http://schemas.openxmlformats.org/officeDocument/2006/relationships/hyperlink" Target="http://www.centos.bz/"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read01.com/yO5gDJ.html"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linux.vbird.org/linux_basic/0210filepermission.php#table2.1.1"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linux.vbird.org/linux_basic/0160startlinux.php#nano"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linux.vbird.org/linux_basic/0210filepermission.php#table2.1.1"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man.linuxde.net/passwd"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linux.vbird.org/linux_basic/0210filepermission.php#table2.1.1"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man.linuxde.net/sub/%e6%96%87%e4%bb%b6%e5%a4%84%e7%90%86" TargetMode="External"/><Relationship Id="rId2" Type="http://schemas.openxmlformats.org/officeDocument/2006/relationships/slide" Target="../slides/slide45.xml"/><Relationship Id="rId1" Type="http://schemas.openxmlformats.org/officeDocument/2006/relationships/notesMaster" Target="../notesMasters/notesMaster1.xml"/><Relationship Id="rId6" Type="http://schemas.openxmlformats.org/officeDocument/2006/relationships/hyperlink" Target="http://man.linuxde.net/ls" TargetMode="External"/><Relationship Id="rId5" Type="http://schemas.openxmlformats.org/officeDocument/2006/relationships/hyperlink" Target="http://man.linuxde.net/help" TargetMode="External"/><Relationship Id="rId4" Type="http://schemas.openxmlformats.org/officeDocument/2006/relationships/hyperlink" Target="http://man.linuxde.net/time"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man.linuxde.net/echo"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s://man.linuxde.net/pwd"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man.linuxde.net/touch" TargetMode="External"/><Relationship Id="rId2" Type="http://schemas.openxmlformats.org/officeDocument/2006/relationships/slide" Target="../slides/slide51.xml"/><Relationship Id="rId1" Type="http://schemas.openxmlformats.org/officeDocument/2006/relationships/notesMaster" Target="../notesMasters/notesMaster1.xml"/><Relationship Id="rId5" Type="http://schemas.openxmlformats.org/officeDocument/2006/relationships/hyperlink" Target="http://man.linuxde.net/help" TargetMode="External"/><Relationship Id="rId4" Type="http://schemas.openxmlformats.org/officeDocument/2006/relationships/hyperlink" Target="http://man.linuxde.net/time"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codertw.com/%E5%89%8D%E7%AB%AF%E9%96%8B%E7%99%BC/393409/"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man.linuxde.net/file"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itread01.com/p/161958.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功能說明</a:t>
            </a:r>
            <a:r>
              <a:rPr lang="en-US" altLang="zh-TW" dirty="0" smtClean="0"/>
              <a:t>:</a:t>
            </a:r>
            <a:r>
              <a:rPr lang="zh-TW" altLang="en-US" dirty="0" smtClean="0"/>
              <a:t>以樹狀圖列出目錄的內容。</a:t>
            </a:r>
          </a:p>
          <a:p>
            <a:r>
              <a:rPr lang="zh-TW" altLang="en-US" dirty="0" smtClean="0"/>
              <a:t>語 法</a:t>
            </a:r>
            <a:r>
              <a:rPr lang="en-US" altLang="zh-TW" dirty="0" smtClean="0"/>
              <a:t>:tree [-</a:t>
            </a:r>
            <a:r>
              <a:rPr lang="en-US" altLang="zh-TW" dirty="0" err="1" smtClean="0"/>
              <a:t>aACdDfFgilnNpqstux</a:t>
            </a:r>
            <a:r>
              <a:rPr lang="en-US" altLang="zh-TW" dirty="0" smtClean="0"/>
              <a:t>][-I &lt;</a:t>
            </a:r>
            <a:r>
              <a:rPr lang="zh-TW" altLang="en-US" dirty="0" smtClean="0"/>
              <a:t>範本樣式</a:t>
            </a:r>
            <a:r>
              <a:rPr lang="en-US" altLang="zh-TW" dirty="0" smtClean="0"/>
              <a:t>&gt;][-P &lt;</a:t>
            </a:r>
            <a:r>
              <a:rPr lang="zh-TW" altLang="en-US" dirty="0" smtClean="0"/>
              <a:t>範本樣式</a:t>
            </a:r>
            <a:r>
              <a:rPr lang="en-US" altLang="zh-TW" dirty="0" smtClean="0"/>
              <a:t>&gt;][</a:t>
            </a:r>
            <a:r>
              <a:rPr lang="zh-TW" altLang="en-US" dirty="0" smtClean="0"/>
              <a:t>目錄</a:t>
            </a:r>
            <a:r>
              <a:rPr lang="en-US" altLang="zh-TW" dirty="0" smtClean="0"/>
              <a:t>...]</a:t>
            </a:r>
          </a:p>
          <a:p>
            <a:r>
              <a:rPr lang="zh-TW" altLang="en-US" dirty="0" smtClean="0"/>
              <a:t>補充說明</a:t>
            </a:r>
            <a:r>
              <a:rPr lang="en-US" altLang="zh-TW" dirty="0" smtClean="0"/>
              <a:t>:</a:t>
            </a:r>
            <a:r>
              <a:rPr lang="zh-TW" altLang="en-US" dirty="0" smtClean="0"/>
              <a:t>執行</a:t>
            </a:r>
            <a:r>
              <a:rPr lang="en-US" altLang="zh-TW" dirty="0" smtClean="0"/>
              <a:t>tree</a:t>
            </a:r>
            <a:r>
              <a:rPr lang="zh-TW" altLang="en-US" dirty="0" smtClean="0"/>
              <a:t>指令</a:t>
            </a:r>
            <a:r>
              <a:rPr lang="en-US" altLang="zh-TW" dirty="0" smtClean="0"/>
              <a:t>,</a:t>
            </a:r>
            <a:r>
              <a:rPr lang="zh-TW" altLang="en-US" dirty="0" smtClean="0"/>
              <a:t>它會列出指定目錄下的所有檔案</a:t>
            </a:r>
            <a:r>
              <a:rPr lang="en-US" altLang="zh-TW" dirty="0" smtClean="0"/>
              <a:t>,</a:t>
            </a:r>
            <a:r>
              <a:rPr lang="zh-TW" altLang="en-US" dirty="0" smtClean="0"/>
              <a:t>包括子目錄裡的檔案。</a:t>
            </a:r>
          </a:p>
          <a:p>
            <a:r>
              <a:rPr lang="zh-TW" altLang="en-US" dirty="0" smtClean="0"/>
              <a:t>參 數</a:t>
            </a:r>
            <a:r>
              <a:rPr lang="en-US" altLang="zh-TW" dirty="0" smtClean="0"/>
              <a:t>:</a:t>
            </a:r>
          </a:p>
          <a:p>
            <a:r>
              <a:rPr lang="en-US" altLang="zh-TW" dirty="0" smtClean="0"/>
              <a:t>  -a   </a:t>
            </a:r>
            <a:r>
              <a:rPr lang="zh-TW" altLang="en-US" dirty="0" smtClean="0"/>
              <a:t>顯示所有檔案和目錄。</a:t>
            </a:r>
          </a:p>
          <a:p>
            <a:r>
              <a:rPr lang="zh-TW" altLang="en-US" dirty="0" smtClean="0"/>
              <a:t>  </a:t>
            </a:r>
            <a:r>
              <a:rPr lang="en-US" altLang="zh-TW" dirty="0" smtClean="0"/>
              <a:t>-A   </a:t>
            </a:r>
            <a:r>
              <a:rPr lang="zh-TW" altLang="en-US" dirty="0" smtClean="0"/>
              <a:t>使用</a:t>
            </a:r>
            <a:r>
              <a:rPr lang="en-US" altLang="zh-TW" dirty="0" smtClean="0"/>
              <a:t>ASNI</a:t>
            </a:r>
            <a:r>
              <a:rPr lang="zh-TW" altLang="en-US" dirty="0" smtClean="0"/>
              <a:t>繪圖字元顯示樹狀圖而非以</a:t>
            </a:r>
            <a:r>
              <a:rPr lang="en-US" altLang="zh-TW" dirty="0" smtClean="0"/>
              <a:t>ASCII</a:t>
            </a:r>
            <a:r>
              <a:rPr lang="zh-TW" altLang="en-US" dirty="0" smtClean="0"/>
              <a:t>字元組合。</a:t>
            </a:r>
          </a:p>
          <a:p>
            <a:r>
              <a:rPr lang="zh-TW" altLang="en-US" dirty="0" smtClean="0"/>
              <a:t>  </a:t>
            </a:r>
            <a:r>
              <a:rPr lang="en-US" altLang="zh-TW" dirty="0" smtClean="0"/>
              <a:t>-C   </a:t>
            </a:r>
            <a:r>
              <a:rPr lang="zh-TW" altLang="en-US" dirty="0" smtClean="0"/>
              <a:t>在檔案和目錄清單加上色彩</a:t>
            </a:r>
            <a:r>
              <a:rPr lang="en-US" altLang="zh-TW" dirty="0" smtClean="0"/>
              <a:t>,</a:t>
            </a:r>
            <a:r>
              <a:rPr lang="zh-TW" altLang="en-US" dirty="0" smtClean="0"/>
              <a:t>便於區分各種型別。</a:t>
            </a:r>
          </a:p>
          <a:p>
            <a:r>
              <a:rPr lang="zh-TW" altLang="en-US" dirty="0" smtClean="0"/>
              <a:t>  </a:t>
            </a:r>
            <a:r>
              <a:rPr lang="en-US" altLang="zh-TW" dirty="0" smtClean="0"/>
              <a:t>-d   </a:t>
            </a:r>
            <a:r>
              <a:rPr lang="zh-TW" altLang="en-US" dirty="0" smtClean="0"/>
              <a:t>顯示目錄名稱而非內容。</a:t>
            </a:r>
          </a:p>
          <a:p>
            <a:r>
              <a:rPr lang="zh-TW" altLang="en-US" dirty="0" smtClean="0"/>
              <a:t>  </a:t>
            </a:r>
            <a:r>
              <a:rPr lang="en-US" altLang="zh-TW" dirty="0" smtClean="0"/>
              <a:t>-D   </a:t>
            </a:r>
            <a:r>
              <a:rPr lang="zh-TW" altLang="en-US" dirty="0" smtClean="0"/>
              <a:t>列出檔案或目錄的更改時間。</a:t>
            </a:r>
          </a:p>
          <a:p>
            <a:r>
              <a:rPr lang="zh-TW" altLang="en-US" dirty="0" smtClean="0"/>
              <a:t>  </a:t>
            </a:r>
            <a:r>
              <a:rPr lang="en-US" altLang="zh-TW" dirty="0" smtClean="0"/>
              <a:t>-f   </a:t>
            </a:r>
            <a:r>
              <a:rPr lang="zh-TW" altLang="en-US" dirty="0" smtClean="0"/>
              <a:t>在每個檔案或目錄之前</a:t>
            </a:r>
            <a:r>
              <a:rPr lang="en-US" altLang="zh-TW" dirty="0" smtClean="0"/>
              <a:t>,</a:t>
            </a:r>
            <a:r>
              <a:rPr lang="zh-TW" altLang="en-US" dirty="0" smtClean="0"/>
              <a:t>顯示完整的相對路徑名稱。</a:t>
            </a:r>
          </a:p>
          <a:p>
            <a:r>
              <a:rPr lang="zh-TW" altLang="en-US" dirty="0" smtClean="0"/>
              <a:t>  </a:t>
            </a:r>
            <a:r>
              <a:rPr lang="en-US" altLang="zh-TW" dirty="0" smtClean="0"/>
              <a:t>-F   </a:t>
            </a:r>
            <a:r>
              <a:rPr lang="zh-TW" altLang="en-US" dirty="0" smtClean="0"/>
              <a:t>在執行檔案</a:t>
            </a:r>
            <a:r>
              <a:rPr lang="en-US" altLang="zh-TW" dirty="0" smtClean="0"/>
              <a:t>,</a:t>
            </a:r>
            <a:r>
              <a:rPr lang="zh-TW" altLang="en-US" dirty="0" smtClean="0"/>
              <a:t>目錄</a:t>
            </a:r>
            <a:r>
              <a:rPr lang="en-US" altLang="zh-TW" dirty="0" smtClean="0"/>
              <a:t>,Socket,</a:t>
            </a:r>
            <a:r>
              <a:rPr lang="zh-TW" altLang="en-US" dirty="0" smtClean="0"/>
              <a:t>符號連線</a:t>
            </a:r>
            <a:r>
              <a:rPr lang="en-US" altLang="zh-TW" dirty="0" smtClean="0"/>
              <a:t>,</a:t>
            </a:r>
            <a:r>
              <a:rPr lang="zh-TW" altLang="en-US" dirty="0" smtClean="0"/>
              <a:t>管道名稱名稱</a:t>
            </a:r>
            <a:r>
              <a:rPr lang="en-US" altLang="zh-TW" dirty="0" smtClean="0"/>
              <a:t>,</a:t>
            </a:r>
            <a:r>
              <a:rPr lang="zh-TW" altLang="en-US" dirty="0" smtClean="0"/>
              <a:t>各自加上</a:t>
            </a:r>
            <a:r>
              <a:rPr lang="en-US" altLang="zh-TW" dirty="0" smtClean="0"/>
              <a:t>"*","/","=","@","|"</a:t>
            </a:r>
            <a:r>
              <a:rPr lang="zh-TW" altLang="en-US" dirty="0" smtClean="0"/>
              <a:t>號。</a:t>
            </a:r>
          </a:p>
          <a:p>
            <a:r>
              <a:rPr lang="zh-TW" altLang="en-US" dirty="0" smtClean="0"/>
              <a:t>  </a:t>
            </a:r>
            <a:r>
              <a:rPr lang="en-US" altLang="zh-TW" dirty="0" smtClean="0"/>
              <a:t>-g   </a:t>
            </a:r>
            <a:r>
              <a:rPr lang="zh-TW" altLang="en-US" dirty="0" smtClean="0"/>
              <a:t>列出檔案或目錄的所屬群組名稱</a:t>
            </a:r>
            <a:r>
              <a:rPr lang="en-US" altLang="zh-TW" dirty="0" smtClean="0"/>
              <a:t>,</a:t>
            </a:r>
            <a:r>
              <a:rPr lang="zh-TW" altLang="en-US" dirty="0" smtClean="0"/>
              <a:t>沒有對應的名稱時</a:t>
            </a:r>
            <a:r>
              <a:rPr lang="en-US" altLang="zh-TW" dirty="0" smtClean="0"/>
              <a:t>,</a:t>
            </a:r>
            <a:r>
              <a:rPr lang="zh-TW" altLang="en-US" dirty="0" smtClean="0"/>
              <a:t>則顯示群組識別碼。</a:t>
            </a:r>
          </a:p>
          <a:p>
            <a:r>
              <a:rPr lang="zh-TW" altLang="en-US" dirty="0" smtClean="0"/>
              <a:t>  </a:t>
            </a:r>
            <a:r>
              <a:rPr lang="en-US" altLang="zh-TW" dirty="0" smtClean="0"/>
              <a:t>-</a:t>
            </a:r>
            <a:r>
              <a:rPr lang="en-US" altLang="zh-TW" dirty="0" err="1" smtClean="0"/>
              <a:t>i</a:t>
            </a:r>
            <a:r>
              <a:rPr lang="en-US" altLang="zh-TW" dirty="0" smtClean="0"/>
              <a:t>   </a:t>
            </a:r>
            <a:r>
              <a:rPr lang="zh-TW" altLang="en-US" dirty="0" smtClean="0"/>
              <a:t>不以階梯狀列出檔案或目錄名稱。</a:t>
            </a:r>
          </a:p>
          <a:p>
            <a:r>
              <a:rPr lang="zh-TW" altLang="en-US" dirty="0" smtClean="0"/>
              <a:t>  </a:t>
            </a:r>
            <a:r>
              <a:rPr lang="en-US" altLang="zh-TW" dirty="0" smtClean="0"/>
              <a:t>-I&lt;</a:t>
            </a:r>
            <a:r>
              <a:rPr lang="zh-TW" altLang="en-US" dirty="0" smtClean="0"/>
              <a:t>範本樣式</a:t>
            </a:r>
            <a:r>
              <a:rPr lang="en-US" altLang="zh-TW" dirty="0" smtClean="0"/>
              <a:t>&gt;   </a:t>
            </a:r>
            <a:r>
              <a:rPr lang="zh-TW" altLang="en-US" dirty="0" smtClean="0"/>
              <a:t>不顯示符合範本樣式的檔案或目錄名稱。</a:t>
            </a:r>
          </a:p>
          <a:p>
            <a:r>
              <a:rPr lang="zh-TW" altLang="en-US" dirty="0" smtClean="0"/>
              <a:t>  </a:t>
            </a:r>
            <a:r>
              <a:rPr lang="en-US" altLang="zh-TW" dirty="0" smtClean="0"/>
              <a:t>-l   </a:t>
            </a:r>
            <a:r>
              <a:rPr lang="zh-TW" altLang="en-US" dirty="0" smtClean="0"/>
              <a:t>如遇到性質為符號連線的目錄</a:t>
            </a:r>
            <a:r>
              <a:rPr lang="en-US" altLang="zh-TW" dirty="0" smtClean="0"/>
              <a:t>,</a:t>
            </a:r>
            <a:r>
              <a:rPr lang="zh-TW" altLang="en-US" dirty="0" smtClean="0"/>
              <a:t>直接列出該連線所指向的原始目錄。</a:t>
            </a:r>
          </a:p>
          <a:p>
            <a:r>
              <a:rPr lang="zh-TW" altLang="en-US" dirty="0" smtClean="0"/>
              <a:t>  </a:t>
            </a:r>
            <a:r>
              <a:rPr lang="en-US" altLang="zh-TW" dirty="0" smtClean="0"/>
              <a:t>-n   </a:t>
            </a:r>
            <a:r>
              <a:rPr lang="zh-TW" altLang="en-US" dirty="0" smtClean="0"/>
              <a:t>不在檔案和目錄清單加上色彩。</a:t>
            </a:r>
          </a:p>
          <a:p>
            <a:r>
              <a:rPr lang="zh-TW" altLang="en-US" dirty="0" smtClean="0"/>
              <a:t>  </a:t>
            </a:r>
            <a:r>
              <a:rPr lang="en-US" altLang="zh-TW" dirty="0" smtClean="0"/>
              <a:t>-N   </a:t>
            </a:r>
            <a:r>
              <a:rPr lang="zh-TW" altLang="en-US" dirty="0" smtClean="0"/>
              <a:t>直接列出檔案和目錄名稱</a:t>
            </a:r>
            <a:r>
              <a:rPr lang="en-US" altLang="zh-TW" dirty="0" smtClean="0"/>
              <a:t>,</a:t>
            </a:r>
            <a:r>
              <a:rPr lang="zh-TW" altLang="en-US" dirty="0" smtClean="0"/>
              <a:t>包括控制字元。</a:t>
            </a:r>
          </a:p>
          <a:p>
            <a:r>
              <a:rPr lang="zh-TW" altLang="en-US" dirty="0" smtClean="0"/>
              <a:t>  </a:t>
            </a:r>
            <a:r>
              <a:rPr lang="en-US" altLang="zh-TW" dirty="0" smtClean="0"/>
              <a:t>-p   </a:t>
            </a:r>
            <a:r>
              <a:rPr lang="zh-TW" altLang="en-US" dirty="0" smtClean="0"/>
              <a:t>列出許可權標示。</a:t>
            </a:r>
          </a:p>
          <a:p>
            <a:r>
              <a:rPr lang="zh-TW" altLang="en-US" dirty="0" smtClean="0"/>
              <a:t>  </a:t>
            </a:r>
            <a:r>
              <a:rPr lang="en-US" altLang="zh-TW" dirty="0" smtClean="0"/>
              <a:t>-P&lt;</a:t>
            </a:r>
            <a:r>
              <a:rPr lang="zh-TW" altLang="en-US" dirty="0" smtClean="0"/>
              <a:t>範本樣式</a:t>
            </a:r>
            <a:r>
              <a:rPr lang="en-US" altLang="zh-TW" dirty="0" smtClean="0"/>
              <a:t>&gt;   </a:t>
            </a:r>
            <a:r>
              <a:rPr lang="zh-TW" altLang="en-US" dirty="0" smtClean="0"/>
              <a:t>只顯示符合範本樣式的檔案或目錄名稱。</a:t>
            </a:r>
          </a:p>
          <a:p>
            <a:r>
              <a:rPr lang="zh-TW" altLang="en-US" dirty="0" smtClean="0"/>
              <a:t>  </a:t>
            </a:r>
            <a:r>
              <a:rPr lang="en-US" altLang="zh-TW" dirty="0" smtClean="0"/>
              <a:t>-q   </a:t>
            </a:r>
            <a:r>
              <a:rPr lang="zh-TW" altLang="en-US" dirty="0" smtClean="0"/>
              <a:t>用</a:t>
            </a:r>
            <a:r>
              <a:rPr lang="en-US" altLang="zh-TW" dirty="0" smtClean="0"/>
              <a:t>"?"</a:t>
            </a:r>
            <a:r>
              <a:rPr lang="zh-TW" altLang="en-US" dirty="0" smtClean="0"/>
              <a:t>號取代控制字元</a:t>
            </a:r>
            <a:r>
              <a:rPr lang="en-US" altLang="zh-TW" dirty="0" smtClean="0"/>
              <a:t>,</a:t>
            </a:r>
            <a:r>
              <a:rPr lang="zh-TW" altLang="en-US" dirty="0" smtClean="0"/>
              <a:t>列出檔案和目錄名稱。</a:t>
            </a:r>
          </a:p>
          <a:p>
            <a:r>
              <a:rPr lang="zh-TW" altLang="en-US" dirty="0" smtClean="0"/>
              <a:t>  </a:t>
            </a:r>
            <a:r>
              <a:rPr lang="en-US" altLang="zh-TW" dirty="0" smtClean="0"/>
              <a:t>-s   </a:t>
            </a:r>
            <a:r>
              <a:rPr lang="zh-TW" altLang="en-US" dirty="0" smtClean="0"/>
              <a:t>列出檔案或目錄大小。</a:t>
            </a:r>
          </a:p>
          <a:p>
            <a:r>
              <a:rPr lang="zh-TW" altLang="en-US" dirty="0" smtClean="0"/>
              <a:t>  </a:t>
            </a:r>
            <a:r>
              <a:rPr lang="en-US" altLang="zh-TW" dirty="0" smtClean="0"/>
              <a:t>-t   </a:t>
            </a:r>
            <a:r>
              <a:rPr lang="zh-TW" altLang="en-US" dirty="0" smtClean="0"/>
              <a:t>用檔案和目錄的更改時間排序。</a:t>
            </a:r>
          </a:p>
          <a:p>
            <a:r>
              <a:rPr lang="zh-TW" altLang="en-US" dirty="0" smtClean="0"/>
              <a:t>  </a:t>
            </a:r>
            <a:r>
              <a:rPr lang="en-US" altLang="zh-TW" dirty="0" smtClean="0"/>
              <a:t>-u   </a:t>
            </a:r>
            <a:r>
              <a:rPr lang="zh-TW" altLang="en-US" dirty="0" smtClean="0"/>
              <a:t>列出檔案或目錄的擁有者名稱</a:t>
            </a:r>
            <a:r>
              <a:rPr lang="en-US" altLang="zh-TW" dirty="0" smtClean="0"/>
              <a:t>,</a:t>
            </a:r>
            <a:r>
              <a:rPr lang="zh-TW" altLang="en-US" dirty="0" smtClean="0"/>
              <a:t>沒有對應的名稱時</a:t>
            </a:r>
            <a:r>
              <a:rPr lang="en-US" altLang="zh-TW" dirty="0" smtClean="0"/>
              <a:t>,</a:t>
            </a:r>
            <a:r>
              <a:rPr lang="zh-TW" altLang="en-US" dirty="0" smtClean="0"/>
              <a:t>則顯示使用者識別碼。</a:t>
            </a:r>
          </a:p>
          <a:p>
            <a:r>
              <a:rPr lang="zh-TW" altLang="en-US" dirty="0" smtClean="0"/>
              <a:t>  </a:t>
            </a:r>
            <a:r>
              <a:rPr lang="en-US" altLang="zh-TW" dirty="0" smtClean="0"/>
              <a:t>-x   </a:t>
            </a:r>
            <a:r>
              <a:rPr lang="zh-TW" altLang="en-US" dirty="0" smtClean="0"/>
              <a:t>將範圍侷限在現行的檔案系統中</a:t>
            </a:r>
            <a:r>
              <a:rPr lang="en-US" altLang="zh-TW" dirty="0" smtClean="0"/>
              <a:t>,</a:t>
            </a:r>
            <a:r>
              <a:rPr lang="zh-TW" altLang="en-US" dirty="0" smtClean="0"/>
              <a:t>若指定目錄下的某些子目錄</a:t>
            </a:r>
            <a:r>
              <a:rPr lang="en-US" altLang="zh-TW" dirty="0" smtClean="0"/>
              <a:t>,</a:t>
            </a:r>
            <a:r>
              <a:rPr lang="zh-TW" altLang="en-US" dirty="0" smtClean="0"/>
              <a:t>其存放於另一個檔案系統上</a:t>
            </a:r>
            <a:r>
              <a:rPr lang="en-US" altLang="zh-TW" dirty="0" smtClean="0"/>
              <a:t>,</a:t>
            </a:r>
            <a:r>
              <a:rPr lang="zh-TW" altLang="en-US" dirty="0" smtClean="0"/>
              <a:t>則將該子目錄予以排除在尋找範圍外。   </a:t>
            </a:r>
          </a:p>
          <a:p>
            <a:r>
              <a:rPr lang="zh-TW" altLang="en-US" dirty="0" smtClean="0"/>
              <a:t>然後看我遇到的情況</a:t>
            </a:r>
            <a:r>
              <a:rPr lang="en-US" altLang="zh-TW" dirty="0" smtClean="0"/>
              <a:t>: </a:t>
            </a:r>
          </a:p>
          <a:p>
            <a:r>
              <a:rPr lang="en-US" altLang="zh-TW" dirty="0" smtClean="0"/>
              <a:t>tree -L </a:t>
            </a:r>
            <a:r>
              <a:rPr lang="zh-TW" altLang="en-US" dirty="0" smtClean="0"/>
              <a:t>提示</a:t>
            </a:r>
            <a:r>
              <a:rPr lang="en-US" altLang="zh-TW" dirty="0" smtClean="0"/>
              <a:t>: </a:t>
            </a:r>
          </a:p>
          <a:p>
            <a:r>
              <a:rPr lang="en-US" altLang="zh-TW" dirty="0" smtClean="0"/>
              <a:t>tree: Missing argument to -L option </a:t>
            </a:r>
          </a:p>
          <a:p>
            <a:r>
              <a:rPr lang="zh-TW" altLang="en-US" dirty="0" smtClean="0"/>
              <a:t>然後</a:t>
            </a:r>
            <a:r>
              <a:rPr lang="en-US" altLang="zh-TW" dirty="0" smtClean="0"/>
              <a:t>tree -L 1 </a:t>
            </a:r>
            <a:r>
              <a:rPr lang="zh-TW" altLang="en-US" dirty="0" smtClean="0"/>
              <a:t>顯示一級目錄和檔案 </a:t>
            </a:r>
          </a:p>
          <a:p>
            <a:r>
              <a:rPr lang="en-US" altLang="zh-TW" dirty="0" smtClean="0"/>
              <a:t>tree -L 1 -d </a:t>
            </a:r>
            <a:r>
              <a:rPr lang="zh-TW" altLang="en-US" dirty="0" smtClean="0"/>
              <a:t>只顯示一級目錄 </a:t>
            </a:r>
          </a:p>
          <a:p>
            <a:r>
              <a:rPr lang="zh-TW" altLang="en-US" dirty="0" smtClean="0"/>
              <a:t>所以我們可以用</a:t>
            </a:r>
            <a:r>
              <a:rPr lang="en-US" altLang="zh-TW" dirty="0" smtClean="0"/>
              <a:t>tree -L 1 -d</a:t>
            </a:r>
            <a:r>
              <a:rPr lang="zh-TW" altLang="en-US" dirty="0" smtClean="0"/>
              <a:t>這個顯示該目錄下的一級目錄   附帶 </a:t>
            </a:r>
            <a:r>
              <a:rPr lang="en-US" altLang="zh-TW" dirty="0" smtClean="0"/>
              <a:t>man</a:t>
            </a:r>
            <a:r>
              <a:rPr lang="zh-TW" altLang="en-US" dirty="0" smtClean="0"/>
              <a:t>了一下</a:t>
            </a:r>
            <a:r>
              <a:rPr lang="en-US" altLang="zh-TW" dirty="0" smtClean="0"/>
              <a:t>tree,</a:t>
            </a:r>
            <a:r>
              <a:rPr lang="zh-TW" altLang="en-US" dirty="0" smtClean="0"/>
              <a:t>還是這個解釋比較清楚。</a:t>
            </a:r>
          </a:p>
          <a:p>
            <a:r>
              <a:rPr lang="en-US" altLang="zh-TW" dirty="0" smtClean="0"/>
              <a:t>tree  [-</a:t>
            </a:r>
            <a:r>
              <a:rPr lang="en-US" altLang="zh-TW" dirty="0" err="1" smtClean="0"/>
              <a:t>adfghilnopqrstuvxACDFNS</a:t>
            </a:r>
            <a:r>
              <a:rPr lang="en-US" altLang="zh-TW" dirty="0" smtClean="0"/>
              <a:t>]  [-L  level  [-R]]  [-H  </a:t>
            </a:r>
            <a:r>
              <a:rPr lang="en-US" altLang="zh-TW" dirty="0" err="1" smtClean="0"/>
              <a:t>baseHREF</a:t>
            </a:r>
            <a:r>
              <a:rPr lang="en-US" altLang="zh-TW" dirty="0" smtClean="0"/>
              <a:t>] [-T</a:t>
            </a:r>
          </a:p>
          <a:p>
            <a:r>
              <a:rPr lang="en-US" altLang="zh-TW" dirty="0" smtClean="0"/>
              <a:t>       title] [-o filename] [--</a:t>
            </a:r>
            <a:r>
              <a:rPr lang="en-US" altLang="zh-TW" dirty="0" err="1" smtClean="0"/>
              <a:t>nolinks</a:t>
            </a:r>
            <a:r>
              <a:rPr lang="en-US" altLang="zh-TW" dirty="0" smtClean="0"/>
              <a:t>] [-P pattern] [-I  pattern]  [--</a:t>
            </a:r>
            <a:r>
              <a:rPr lang="en-US" altLang="zh-TW" dirty="0" err="1" smtClean="0"/>
              <a:t>inodes</a:t>
            </a:r>
            <a:r>
              <a:rPr lang="en-US" altLang="zh-TW" dirty="0" smtClean="0"/>
              <a:t>]</a:t>
            </a:r>
          </a:p>
          <a:p>
            <a:r>
              <a:rPr lang="en-US" altLang="zh-TW" dirty="0" smtClean="0"/>
              <a:t>       [--device] [--</a:t>
            </a:r>
            <a:r>
              <a:rPr lang="en-US" altLang="zh-TW" dirty="0" err="1" smtClean="0"/>
              <a:t>noreport</a:t>
            </a:r>
            <a:r>
              <a:rPr lang="en-US" altLang="zh-TW" dirty="0" smtClean="0"/>
              <a:t>] [--</a:t>
            </a:r>
            <a:r>
              <a:rPr lang="en-US" altLang="zh-TW" dirty="0" err="1" smtClean="0"/>
              <a:t>dirsfirst</a:t>
            </a:r>
            <a:r>
              <a:rPr lang="en-US" altLang="zh-TW" dirty="0" smtClean="0"/>
              <a:t>] [--version] [--help] [--</a:t>
            </a:r>
            <a:r>
              <a:rPr lang="en-US" altLang="zh-TW" dirty="0" err="1" smtClean="0"/>
              <a:t>filelimit</a:t>
            </a:r>
            <a:endParaRPr lang="en-US" altLang="zh-TW" dirty="0" smtClean="0"/>
          </a:p>
          <a:p>
            <a:r>
              <a:rPr lang="en-US" altLang="zh-TW" dirty="0" smtClean="0"/>
              <a:t>       #] [directory ...] </a:t>
            </a:r>
            <a:endParaRPr lang="zh-TW" altLang="en-US" dirty="0"/>
          </a:p>
        </p:txBody>
      </p:sp>
      <p:sp>
        <p:nvSpPr>
          <p:cNvPr id="4" name="投影片編號版面配置區 3"/>
          <p:cNvSpPr>
            <a:spLocks noGrp="1"/>
          </p:cNvSpPr>
          <p:nvPr>
            <p:ph type="sldNum" sz="quarter" idx="10"/>
          </p:nvPr>
        </p:nvSpPr>
        <p:spPr/>
        <p:txBody>
          <a:bodyPr/>
          <a:lstStyle/>
          <a:p>
            <a:fld id="{FDDB11E1-9FEE-4207-91EB-A367602F2694}" type="slidenum">
              <a:rPr lang="zh-TW" altLang="en-US" smtClean="0"/>
              <a:t>2</a:t>
            </a:fld>
            <a:endParaRPr lang="zh-TW" altLang="en-US"/>
          </a:p>
        </p:txBody>
      </p:sp>
    </p:spTree>
    <p:extLst>
      <p:ext uri="{BB962C8B-B14F-4D97-AF65-F5344CB8AC3E}">
        <p14:creationId xmlns:p14="http://schemas.microsoft.com/office/powerpoint/2010/main" val="3837012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bigred@us2004:~$ </a:t>
            </a:r>
            <a:r>
              <a:rPr lang="en-US" altLang="zh-TW" dirty="0" err="1" smtClean="0"/>
              <a:t>mkdir</a:t>
            </a:r>
            <a:r>
              <a:rPr lang="en-US" altLang="zh-TW" dirty="0" smtClean="0"/>
              <a:t> </a:t>
            </a:r>
            <a:r>
              <a:rPr lang="en-US" altLang="zh-TW" dirty="0" err="1" smtClean="0"/>
              <a:t>mkdir</a:t>
            </a:r>
            <a:r>
              <a:rPr lang="en-US" altLang="zh-TW" dirty="0" smtClean="0"/>
              <a:t> d1 d2 d3</a:t>
            </a:r>
          </a:p>
          <a:p>
            <a:r>
              <a:rPr lang="en-US" altLang="zh-TW" dirty="0" smtClean="0"/>
              <a:t>bigred@us2004:~$ tree -d</a:t>
            </a:r>
          </a:p>
          <a:p>
            <a:r>
              <a:rPr lang="en-US" altLang="zh-TW" dirty="0" smtClean="0"/>
              <a:t>.</a:t>
            </a:r>
          </a:p>
          <a:p>
            <a:r>
              <a:rPr lang="en-US" altLang="zh-TW" dirty="0" smtClean="0"/>
              <a:t>├── d1</a:t>
            </a:r>
          </a:p>
          <a:p>
            <a:r>
              <a:rPr lang="en-US" altLang="zh-TW" dirty="0" smtClean="0"/>
              <a:t>├── d2</a:t>
            </a:r>
          </a:p>
          <a:p>
            <a:r>
              <a:rPr lang="en-US" altLang="zh-TW" dirty="0" smtClean="0"/>
              <a:t>├── d3</a:t>
            </a:r>
          </a:p>
          <a:p>
            <a:r>
              <a:rPr lang="en-US" altLang="zh-TW" dirty="0" smtClean="0"/>
              <a:t>├── </a:t>
            </a:r>
            <a:r>
              <a:rPr lang="en-US" altLang="zh-TW" dirty="0" err="1" smtClean="0"/>
              <a:t>mkdir</a:t>
            </a:r>
            <a:endParaRPr lang="en-US" altLang="zh-TW" dirty="0" smtClean="0"/>
          </a:p>
          <a:p>
            <a:r>
              <a:rPr lang="en-US" altLang="zh-TW" dirty="0" smtClean="0"/>
              <a:t>└── </a:t>
            </a:r>
            <a:r>
              <a:rPr lang="en-US" altLang="zh-TW" dirty="0" err="1" smtClean="0"/>
              <a:t>rawdata</a:t>
            </a:r>
            <a:endParaRPr lang="en-US" altLang="zh-TW" dirty="0" smtClean="0"/>
          </a:p>
          <a:p>
            <a:endParaRPr lang="en-US" altLang="zh-TW" dirty="0" smtClean="0"/>
          </a:p>
          <a:p>
            <a:r>
              <a:rPr lang="en-US" altLang="zh-TW" dirty="0" smtClean="0"/>
              <a:t>5 directories</a:t>
            </a:r>
          </a:p>
          <a:p>
            <a:r>
              <a:rPr lang="en-US" altLang="zh-TW" dirty="0" smtClean="0"/>
              <a:t>bigred@us2004:~$ </a:t>
            </a:r>
            <a:r>
              <a:rPr lang="en-US" altLang="zh-TW" dirty="0" err="1" smtClean="0"/>
              <a:t>rmdir</a:t>
            </a:r>
            <a:r>
              <a:rPr lang="en-US" altLang="zh-TW" dirty="0" smtClean="0"/>
              <a:t> d1 d2 d3</a:t>
            </a:r>
          </a:p>
          <a:p>
            <a:r>
              <a:rPr lang="en-US" altLang="zh-TW" smtClean="0"/>
              <a:t>bigred@us2004:~$ tree -d</a:t>
            </a:r>
          </a:p>
          <a:p>
            <a:endParaRPr lang="en-US" altLang="zh-TW" dirty="0" smtClean="0"/>
          </a:p>
          <a:p>
            <a:endParaRPr lang="en-US" altLang="zh-TW" dirty="0" smtClean="0"/>
          </a:p>
          <a:p>
            <a:endParaRPr lang="en-US" altLang="zh-TW" dirty="0" smtClean="0"/>
          </a:p>
          <a:p>
            <a:endParaRPr lang="en-US" altLang="zh-TW" dirty="0" smtClean="0"/>
          </a:p>
          <a:p>
            <a:r>
              <a:rPr lang="en-US" altLang="zh-TW" dirty="0" smtClean="0"/>
              <a:t>~$ </a:t>
            </a:r>
            <a:r>
              <a:rPr lang="en-US" altLang="zh-TW" dirty="0" err="1" smtClean="0"/>
              <a:t>mkdir</a:t>
            </a:r>
            <a:r>
              <a:rPr lang="en-US" altLang="zh-TW" dirty="0" smtClean="0"/>
              <a:t> data data1 data2</a:t>
            </a:r>
          </a:p>
          <a:p>
            <a:endParaRPr lang="en-US" altLang="zh-TW" dirty="0" smtClean="0"/>
          </a:p>
          <a:p>
            <a:r>
              <a:rPr lang="en-US" altLang="zh-TW" dirty="0" smtClean="0"/>
              <a:t>Output:</a:t>
            </a:r>
          </a:p>
          <a:p>
            <a:endParaRPr lang="en-US" altLang="zh-TW" dirty="0" smtClean="0"/>
          </a:p>
          <a:p>
            <a:r>
              <a:rPr lang="en-US" altLang="zh-TW" dirty="0" smtClean="0"/>
              <a:t>~$ ls</a:t>
            </a:r>
          </a:p>
          <a:p>
            <a:r>
              <a:rPr lang="en-US" altLang="zh-TW" dirty="0" smtClean="0"/>
              <a:t>data  data1  data2</a:t>
            </a:r>
          </a:p>
          <a:p>
            <a:r>
              <a:rPr lang="en-US" altLang="zh-TW" dirty="0" smtClean="0"/>
              <a:t>There are other methods by which we can create multiple directories.</a:t>
            </a:r>
          </a:p>
          <a:p>
            <a:endParaRPr lang="en-US" altLang="zh-TW" dirty="0" smtClean="0"/>
          </a:p>
          <a:p>
            <a:r>
              <a:rPr lang="en-US" altLang="zh-TW" dirty="0" smtClean="0"/>
              <a:t>Method #1</a:t>
            </a:r>
          </a:p>
          <a:p>
            <a:endParaRPr lang="en-US" altLang="zh-TW" dirty="0" smtClean="0"/>
          </a:p>
          <a:p>
            <a:r>
              <a:rPr lang="en-US" altLang="zh-TW" dirty="0" smtClean="0"/>
              <a:t>You can specify the names of directories inside a curly bracket. Make sure that the directory names should be separated by commas.</a:t>
            </a:r>
          </a:p>
          <a:p>
            <a:endParaRPr lang="en-US" altLang="zh-TW" dirty="0" smtClean="0"/>
          </a:p>
          <a:p>
            <a:r>
              <a:rPr lang="en-US" altLang="zh-TW" dirty="0" smtClean="0"/>
              <a:t>Example:</a:t>
            </a:r>
          </a:p>
          <a:p>
            <a:endParaRPr lang="en-US" altLang="zh-TW" dirty="0" smtClean="0"/>
          </a:p>
          <a:p>
            <a:r>
              <a:rPr lang="en-US" altLang="zh-TW" dirty="0" smtClean="0"/>
              <a:t>~$ </a:t>
            </a:r>
            <a:r>
              <a:rPr lang="en-US" altLang="zh-TW" dirty="0" err="1" smtClean="0"/>
              <a:t>mkdir</a:t>
            </a:r>
            <a:r>
              <a:rPr lang="en-US" altLang="zh-TW" dirty="0" smtClean="0"/>
              <a:t> {data1,data2,data3}</a:t>
            </a:r>
          </a:p>
          <a:p>
            <a:endParaRPr lang="en-US" altLang="zh-TW" dirty="0" smtClean="0"/>
          </a:p>
          <a:p>
            <a:r>
              <a:rPr lang="en-US" altLang="zh-TW" dirty="0" smtClean="0"/>
              <a:t>~$ ls</a:t>
            </a:r>
          </a:p>
          <a:p>
            <a:r>
              <a:rPr lang="en-US" altLang="zh-TW" dirty="0" smtClean="0"/>
              <a:t>data1  data2  data3</a:t>
            </a:r>
          </a:p>
          <a:p>
            <a:r>
              <a:rPr lang="en-US" altLang="zh-TW" dirty="0" smtClean="0"/>
              <a:t>Method #2</a:t>
            </a:r>
          </a:p>
          <a:p>
            <a:endParaRPr lang="en-US" altLang="zh-TW" dirty="0" smtClean="0"/>
          </a:p>
          <a:p>
            <a:r>
              <a:rPr lang="en-US" altLang="zh-TW" dirty="0" smtClean="0"/>
              <a:t>You can also use the following method to create multiple directories.</a:t>
            </a:r>
          </a:p>
          <a:p>
            <a:endParaRPr lang="en-US" altLang="zh-TW" dirty="0" smtClean="0"/>
          </a:p>
          <a:p>
            <a:r>
              <a:rPr lang="en-US" altLang="zh-TW" dirty="0" smtClean="0"/>
              <a:t>~$ </a:t>
            </a:r>
            <a:r>
              <a:rPr lang="en-US" altLang="zh-TW" dirty="0" err="1" smtClean="0"/>
              <a:t>mkdir</a:t>
            </a:r>
            <a:r>
              <a:rPr lang="en-US" altLang="zh-TW" dirty="0" smtClean="0"/>
              <a:t> data{1,2,3,4,5}</a:t>
            </a:r>
          </a:p>
          <a:p>
            <a:endParaRPr lang="en-US" altLang="zh-TW" dirty="0" smtClean="0"/>
          </a:p>
          <a:p>
            <a:r>
              <a:rPr lang="en-US" altLang="zh-TW" dirty="0" smtClean="0"/>
              <a:t>Output:</a:t>
            </a:r>
          </a:p>
          <a:p>
            <a:endParaRPr lang="en-US" altLang="zh-TW" dirty="0" smtClean="0"/>
          </a:p>
          <a:p>
            <a:r>
              <a:rPr lang="en-US" altLang="zh-TW" dirty="0" smtClean="0"/>
              <a:t>~$ ls</a:t>
            </a:r>
          </a:p>
          <a:p>
            <a:r>
              <a:rPr lang="en-US" altLang="zh-TW" dirty="0" smtClean="0"/>
              <a:t>data1  data2  data3  data4  data5</a:t>
            </a:r>
            <a:endParaRPr lang="zh-TW" altLang="en-US" dirty="0"/>
          </a:p>
        </p:txBody>
      </p:sp>
      <p:sp>
        <p:nvSpPr>
          <p:cNvPr id="4" name="投影片編號版面配置區 3"/>
          <p:cNvSpPr>
            <a:spLocks noGrp="1"/>
          </p:cNvSpPr>
          <p:nvPr>
            <p:ph type="sldNum" sz="quarter" idx="10"/>
          </p:nvPr>
        </p:nvSpPr>
        <p:spPr/>
        <p:txBody>
          <a:bodyPr/>
          <a:lstStyle/>
          <a:p>
            <a:fld id="{FDDB11E1-9FEE-4207-91EB-A367602F2694}" type="slidenum">
              <a:rPr lang="zh-TW" altLang="en-US" smtClean="0"/>
              <a:t>21</a:t>
            </a:fld>
            <a:endParaRPr lang="zh-TW" altLang="en-US"/>
          </a:p>
        </p:txBody>
      </p:sp>
    </p:spTree>
    <p:extLst>
      <p:ext uri="{BB962C8B-B14F-4D97-AF65-F5344CB8AC3E}">
        <p14:creationId xmlns:p14="http://schemas.microsoft.com/office/powerpoint/2010/main" val="10837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bigred@us2004:~$ </a:t>
            </a:r>
            <a:r>
              <a:rPr lang="en-US" altLang="zh-TW" dirty="0" err="1" smtClean="0"/>
              <a:t>mkdir</a:t>
            </a:r>
            <a:r>
              <a:rPr lang="en-US" altLang="zh-TW" dirty="0" smtClean="0"/>
              <a:t> base/b1/b11</a:t>
            </a:r>
          </a:p>
          <a:p>
            <a:r>
              <a:rPr lang="en-US" altLang="zh-TW" dirty="0" err="1" smtClean="0"/>
              <a:t>mkdir</a:t>
            </a:r>
            <a:r>
              <a:rPr lang="en-US" altLang="zh-TW" dirty="0" smtClean="0"/>
              <a:t>: cannot create directory ‘base/b1/b11’: No such file or directory</a:t>
            </a:r>
          </a:p>
          <a:p>
            <a:r>
              <a:rPr lang="en-US" altLang="zh-TW" dirty="0" smtClean="0"/>
              <a:t>bigred@us2004:~$ </a:t>
            </a:r>
            <a:r>
              <a:rPr lang="en-US" altLang="zh-TW" dirty="0" err="1" smtClean="0"/>
              <a:t>mkdir</a:t>
            </a:r>
            <a:r>
              <a:rPr lang="en-US" altLang="zh-TW" dirty="0" smtClean="0"/>
              <a:t> -p base/b1/b11</a:t>
            </a:r>
          </a:p>
          <a:p>
            <a:r>
              <a:rPr lang="en-US" altLang="zh-TW" dirty="0" smtClean="0"/>
              <a:t>bigred@us2004:~$ tree</a:t>
            </a:r>
          </a:p>
          <a:p>
            <a:r>
              <a:rPr lang="en-US" altLang="zh-TW" dirty="0" smtClean="0"/>
              <a:t>.</a:t>
            </a:r>
          </a:p>
          <a:p>
            <a:r>
              <a:rPr lang="en-US" altLang="zh-TW" dirty="0" smtClean="0"/>
              <a:t>├── base</a:t>
            </a:r>
          </a:p>
          <a:p>
            <a:r>
              <a:rPr lang="en-US" altLang="zh-TW" dirty="0" smtClean="0"/>
              <a:t>│   └── b1</a:t>
            </a:r>
          </a:p>
          <a:p>
            <a:r>
              <a:rPr lang="en-US" altLang="zh-TW" dirty="0" smtClean="0"/>
              <a:t>│       └── b11</a:t>
            </a:r>
          </a:p>
          <a:p>
            <a:endParaRPr lang="en-US" altLang="zh-TW" dirty="0" smtClean="0"/>
          </a:p>
          <a:p>
            <a:endParaRPr lang="en-US" altLang="zh-TW" dirty="0" smtClean="0"/>
          </a:p>
          <a:p>
            <a:r>
              <a:rPr lang="en-US" altLang="zh-TW" dirty="0" smtClean="0"/>
              <a:t>bigred@us2004:~$ </a:t>
            </a:r>
            <a:r>
              <a:rPr lang="en-US" altLang="zh-TW" dirty="0" err="1" smtClean="0"/>
              <a:t>mkdir</a:t>
            </a:r>
            <a:r>
              <a:rPr lang="en-US" altLang="zh-TW" dirty="0" smtClean="0"/>
              <a:t> -p base/b1/b2/b3/{b31,b32,b33}</a:t>
            </a:r>
          </a:p>
          <a:p>
            <a:r>
              <a:rPr lang="en-US" altLang="zh-TW" dirty="0" smtClean="0"/>
              <a:t>bigred@us2004:~$ tree</a:t>
            </a:r>
          </a:p>
          <a:p>
            <a:r>
              <a:rPr lang="en-US" altLang="zh-TW" dirty="0" smtClean="0"/>
              <a:t>.</a:t>
            </a:r>
          </a:p>
          <a:p>
            <a:r>
              <a:rPr lang="en-US" altLang="zh-TW" dirty="0" smtClean="0"/>
              <a:t>├── base</a:t>
            </a:r>
          </a:p>
          <a:p>
            <a:r>
              <a:rPr lang="en-US" altLang="zh-TW" dirty="0" smtClean="0"/>
              <a:t>│   └── b1</a:t>
            </a:r>
          </a:p>
          <a:p>
            <a:r>
              <a:rPr lang="en-US" altLang="zh-TW" dirty="0" smtClean="0"/>
              <a:t>│       ├── b11</a:t>
            </a:r>
          </a:p>
          <a:p>
            <a:r>
              <a:rPr lang="en-US" altLang="zh-TW" dirty="0" smtClean="0"/>
              <a:t>│       └── b2</a:t>
            </a:r>
          </a:p>
          <a:p>
            <a:r>
              <a:rPr lang="en-US" altLang="zh-TW" dirty="0" smtClean="0"/>
              <a:t>│           └── b3</a:t>
            </a:r>
          </a:p>
          <a:p>
            <a:r>
              <a:rPr lang="en-US" altLang="zh-TW" dirty="0" smtClean="0"/>
              <a:t>│               ├── b31</a:t>
            </a:r>
          </a:p>
          <a:p>
            <a:r>
              <a:rPr lang="en-US" altLang="zh-TW" dirty="0" smtClean="0"/>
              <a:t>│               ├── b32</a:t>
            </a:r>
          </a:p>
          <a:p>
            <a:r>
              <a:rPr lang="en-US" altLang="zh-TW" dirty="0" smtClean="0"/>
              <a:t>│               └── b33</a:t>
            </a:r>
          </a:p>
          <a:p>
            <a:r>
              <a:rPr lang="en-US" altLang="zh-TW" dirty="0" smtClean="0"/>
              <a:t>bigred@us2004:~$ </a:t>
            </a:r>
            <a:r>
              <a:rPr lang="en-US" altLang="zh-TW" dirty="0" err="1" smtClean="0"/>
              <a:t>rmdir</a:t>
            </a:r>
            <a:r>
              <a:rPr lang="en-US" altLang="zh-TW" dirty="0" smtClean="0"/>
              <a:t> base</a:t>
            </a:r>
          </a:p>
          <a:p>
            <a:r>
              <a:rPr lang="en-US" altLang="zh-TW" dirty="0" err="1" smtClean="0"/>
              <a:t>rmdir</a:t>
            </a:r>
            <a:r>
              <a:rPr lang="en-US" altLang="zh-TW" dirty="0" smtClean="0"/>
              <a:t>: failed to remove 'base': Directory not empty</a:t>
            </a:r>
          </a:p>
          <a:p>
            <a:r>
              <a:rPr lang="en-US" altLang="zh-TW" dirty="0" smtClean="0"/>
              <a:t>bigred@us2004:~$ </a:t>
            </a:r>
            <a:r>
              <a:rPr lang="en-US" altLang="zh-TW" dirty="0" err="1" smtClean="0"/>
              <a:t>rmdir</a:t>
            </a:r>
            <a:r>
              <a:rPr lang="en-US" altLang="zh-TW" dirty="0" smtClean="0"/>
              <a:t> base/b1/b2/b3/{b31,b32}</a:t>
            </a:r>
          </a:p>
          <a:p>
            <a:r>
              <a:rPr lang="en-US" altLang="zh-TW" dirty="0" smtClean="0"/>
              <a:t>bigred@us2004:~$ tree</a:t>
            </a:r>
          </a:p>
          <a:p>
            <a:r>
              <a:rPr lang="en-US" altLang="zh-TW" dirty="0" smtClean="0"/>
              <a:t>.</a:t>
            </a:r>
          </a:p>
          <a:p>
            <a:r>
              <a:rPr lang="en-US" altLang="zh-TW" dirty="0" smtClean="0"/>
              <a:t>├── base</a:t>
            </a:r>
          </a:p>
          <a:p>
            <a:r>
              <a:rPr lang="en-US" altLang="zh-TW" dirty="0" smtClean="0"/>
              <a:t>│   └── b1</a:t>
            </a:r>
          </a:p>
          <a:p>
            <a:r>
              <a:rPr lang="en-US" altLang="zh-TW" dirty="0" smtClean="0"/>
              <a:t>│       ├── b11</a:t>
            </a:r>
          </a:p>
          <a:p>
            <a:r>
              <a:rPr lang="en-US" altLang="zh-TW" dirty="0" smtClean="0"/>
              <a:t>│       └── b2</a:t>
            </a:r>
          </a:p>
          <a:p>
            <a:r>
              <a:rPr lang="en-US" altLang="zh-TW" dirty="0" smtClean="0"/>
              <a:t>│           └── b3</a:t>
            </a:r>
          </a:p>
          <a:p>
            <a:r>
              <a:rPr lang="en-US" altLang="zh-TW" dirty="0" smtClean="0"/>
              <a:t>│               └── b33</a:t>
            </a:r>
          </a:p>
          <a:p>
            <a:endParaRPr lang="en-US" altLang="zh-TW" dirty="0" smtClean="0"/>
          </a:p>
          <a:p>
            <a:endParaRPr lang="en-US" altLang="zh-TW" dirty="0" smtClean="0"/>
          </a:p>
          <a:p>
            <a:r>
              <a:rPr lang="en-US" altLang="zh-TW" dirty="0" smtClean="0"/>
              <a:t>bigred@us2004:~$ </a:t>
            </a:r>
            <a:r>
              <a:rPr lang="en-US" altLang="zh-TW" dirty="0" err="1" smtClean="0"/>
              <a:t>rmdir</a:t>
            </a:r>
            <a:r>
              <a:rPr lang="en-US" altLang="zh-TW" dirty="0" smtClean="0"/>
              <a:t> -p base</a:t>
            </a:r>
          </a:p>
          <a:p>
            <a:r>
              <a:rPr lang="en-US" altLang="zh-TW" dirty="0" err="1" smtClean="0"/>
              <a:t>rmdir</a:t>
            </a:r>
            <a:r>
              <a:rPr lang="en-US" altLang="zh-TW" dirty="0" smtClean="0"/>
              <a:t>: failed to remove 'base': Directory not empty</a:t>
            </a:r>
          </a:p>
          <a:p>
            <a:r>
              <a:rPr lang="en-US" altLang="zh-TW" dirty="0" smtClean="0"/>
              <a:t>bigred@us2004:~$ </a:t>
            </a:r>
            <a:r>
              <a:rPr lang="en-US" altLang="zh-TW" dirty="0" err="1" smtClean="0"/>
              <a:t>rmdir</a:t>
            </a:r>
            <a:r>
              <a:rPr lang="en-US" altLang="zh-TW" dirty="0" smtClean="0"/>
              <a:t> base/b1/b11</a:t>
            </a:r>
          </a:p>
          <a:p>
            <a:r>
              <a:rPr lang="en-US" altLang="zh-TW" dirty="0" smtClean="0"/>
              <a:t>bigred@us2004:~$ tree</a:t>
            </a:r>
          </a:p>
          <a:p>
            <a:r>
              <a:rPr lang="en-US" altLang="zh-TW" dirty="0" smtClean="0"/>
              <a:t>.</a:t>
            </a:r>
          </a:p>
          <a:p>
            <a:r>
              <a:rPr lang="en-US" altLang="zh-TW" dirty="0" smtClean="0"/>
              <a:t>├── base</a:t>
            </a:r>
          </a:p>
          <a:p>
            <a:r>
              <a:rPr lang="en-US" altLang="zh-TW" dirty="0" smtClean="0"/>
              <a:t>│   └── b1</a:t>
            </a:r>
          </a:p>
          <a:p>
            <a:r>
              <a:rPr lang="en-US" altLang="zh-TW" dirty="0" smtClean="0"/>
              <a:t>│       └── b2</a:t>
            </a:r>
          </a:p>
          <a:p>
            <a:r>
              <a:rPr lang="en-US" altLang="zh-TW" dirty="0" smtClean="0"/>
              <a:t>│           └── b3</a:t>
            </a:r>
          </a:p>
          <a:p>
            <a:r>
              <a:rPr lang="en-US" altLang="zh-TW" dirty="0" smtClean="0"/>
              <a:t>│               └── b33</a:t>
            </a:r>
          </a:p>
          <a:p>
            <a:r>
              <a:rPr lang="en-US" altLang="zh-TW" dirty="0" smtClean="0"/>
              <a:t>bigred@us2004:~$ </a:t>
            </a:r>
            <a:r>
              <a:rPr lang="en-US" altLang="zh-TW" dirty="0" err="1" smtClean="0"/>
              <a:t>rmdir</a:t>
            </a:r>
            <a:r>
              <a:rPr lang="en-US" altLang="zh-TW" dirty="0" smtClean="0"/>
              <a:t> -p base/b1/b2/b3/b33</a:t>
            </a:r>
          </a:p>
          <a:p>
            <a:r>
              <a:rPr lang="en-US" altLang="zh-TW" dirty="0" smtClean="0"/>
              <a:t>bigred@us2004:~$ tree</a:t>
            </a:r>
          </a:p>
          <a:p>
            <a:r>
              <a:rPr lang="en-US" altLang="zh-TW" dirty="0" smtClean="0"/>
              <a:t>.</a:t>
            </a:r>
          </a:p>
          <a:p>
            <a:endParaRPr lang="zh-TW" altLang="en-US" dirty="0"/>
          </a:p>
        </p:txBody>
      </p:sp>
    </p:spTree>
    <p:extLst>
      <p:ext uri="{BB962C8B-B14F-4D97-AF65-F5344CB8AC3E}">
        <p14:creationId xmlns:p14="http://schemas.microsoft.com/office/powerpoint/2010/main" val="1019539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ds123@ds123:~$ </a:t>
            </a:r>
            <a:r>
              <a:rPr lang="en-US" altLang="zh-TW" dirty="0" err="1" smtClean="0"/>
              <a:t>mkdir</a:t>
            </a:r>
            <a:r>
              <a:rPr lang="en-US" altLang="zh-TW" dirty="0" smtClean="0"/>
              <a:t> -p base/b1/b11/b111</a:t>
            </a:r>
          </a:p>
          <a:p>
            <a:r>
              <a:rPr lang="en-US" altLang="zh-TW" dirty="0" smtClean="0"/>
              <a:t>ds123@ds123:~$ </a:t>
            </a:r>
            <a:r>
              <a:rPr lang="en-US" altLang="zh-TW" dirty="0" err="1" smtClean="0"/>
              <a:t>mkdir</a:t>
            </a:r>
            <a:r>
              <a:rPr lang="en-US" altLang="zh-TW" dirty="0" smtClean="0"/>
              <a:t> base/b1/{b12,b13}</a:t>
            </a:r>
          </a:p>
          <a:p>
            <a:r>
              <a:rPr lang="en-US" altLang="zh-TW" dirty="0" smtClean="0"/>
              <a:t>ds123@ds123:~$ </a:t>
            </a:r>
            <a:r>
              <a:rPr lang="en-US" altLang="zh-TW" dirty="0" err="1" smtClean="0"/>
              <a:t>mkdir</a:t>
            </a:r>
            <a:r>
              <a:rPr lang="en-US" altLang="zh-TW" dirty="0" smtClean="0"/>
              <a:t> -p base/{b2,b3}</a:t>
            </a:r>
          </a:p>
          <a:p>
            <a:r>
              <a:rPr lang="en-US" altLang="zh-TW" dirty="0" smtClean="0"/>
              <a:t>ds123@ds123:~$ tree -d</a:t>
            </a:r>
          </a:p>
          <a:p>
            <a:r>
              <a:rPr lang="en-US" altLang="zh-TW" dirty="0" smtClean="0"/>
              <a:t>.</a:t>
            </a:r>
          </a:p>
          <a:p>
            <a:r>
              <a:rPr lang="zh-TW" altLang="en-US" dirty="0" smtClean="0"/>
              <a:t> </a:t>
            </a:r>
            <a:r>
              <a:rPr lang="en-US" altLang="zh-TW" dirty="0" smtClean="0"/>
              <a:t>── base</a:t>
            </a:r>
          </a:p>
          <a:p>
            <a:r>
              <a:rPr lang="en-US" altLang="zh-TW" dirty="0" smtClean="0"/>
              <a:t>│   ├── b1</a:t>
            </a:r>
          </a:p>
          <a:p>
            <a:r>
              <a:rPr lang="en-US" altLang="zh-TW" dirty="0" smtClean="0"/>
              <a:t>│   │   ├── b11</a:t>
            </a:r>
          </a:p>
          <a:p>
            <a:r>
              <a:rPr lang="en-US" altLang="zh-TW" dirty="0" smtClean="0"/>
              <a:t>│   │   │   └── b111</a:t>
            </a:r>
          </a:p>
          <a:p>
            <a:r>
              <a:rPr lang="en-US" altLang="zh-TW" dirty="0" smtClean="0"/>
              <a:t>│   │   ├── b12</a:t>
            </a:r>
          </a:p>
          <a:p>
            <a:r>
              <a:rPr lang="en-US" altLang="zh-TW" dirty="0" smtClean="0"/>
              <a:t>│   │   └── b13</a:t>
            </a:r>
          </a:p>
          <a:p>
            <a:r>
              <a:rPr lang="en-US" altLang="zh-TW" dirty="0" smtClean="0"/>
              <a:t>│   ├── b2</a:t>
            </a:r>
          </a:p>
          <a:p>
            <a:r>
              <a:rPr lang="en-US" altLang="zh-TW" dirty="0" smtClean="0"/>
              <a:t>│   └── b3</a:t>
            </a:r>
          </a:p>
          <a:p>
            <a:endParaRPr lang="zh-TW" altLang="en-US" dirty="0"/>
          </a:p>
        </p:txBody>
      </p:sp>
    </p:spTree>
    <p:extLst>
      <p:ext uri="{BB962C8B-B14F-4D97-AF65-F5344CB8AC3E}">
        <p14:creationId xmlns:p14="http://schemas.microsoft.com/office/powerpoint/2010/main" val="299241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ds123@ds123:~$ </a:t>
            </a:r>
            <a:r>
              <a:rPr lang="en-US" altLang="zh-TW" dirty="0" err="1" smtClean="0"/>
              <a:t>rmdir</a:t>
            </a:r>
            <a:r>
              <a:rPr lang="en-US" altLang="zh-TW" dirty="0" smtClean="0"/>
              <a:t>  base/{b2,b3}</a:t>
            </a:r>
          </a:p>
          <a:p>
            <a:r>
              <a:rPr lang="en-US" altLang="zh-TW" dirty="0" smtClean="0"/>
              <a:t>ds123@ds123:~$ </a:t>
            </a:r>
            <a:r>
              <a:rPr lang="en-US" altLang="zh-TW" dirty="0" err="1" smtClean="0"/>
              <a:t>rmdir</a:t>
            </a:r>
            <a:r>
              <a:rPr lang="en-US" altLang="zh-TW" dirty="0" smtClean="0"/>
              <a:t>  base/b1/{b12,b13}</a:t>
            </a:r>
          </a:p>
          <a:p>
            <a:r>
              <a:rPr lang="en-US" altLang="zh-TW" dirty="0" smtClean="0"/>
              <a:t>ds123@ds123:~$ </a:t>
            </a:r>
            <a:r>
              <a:rPr lang="en-US" altLang="zh-TW" dirty="0" err="1" smtClean="0"/>
              <a:t>rmdir</a:t>
            </a:r>
            <a:r>
              <a:rPr lang="en-US" altLang="zh-TW" dirty="0" smtClean="0"/>
              <a:t> -p  base/b1/b11/b111</a:t>
            </a:r>
          </a:p>
          <a:p>
            <a:r>
              <a:rPr lang="en-US" altLang="zh-TW" dirty="0" smtClean="0"/>
              <a:t>ds123@ds123:~$ tree</a:t>
            </a:r>
          </a:p>
          <a:p>
            <a:endParaRPr lang="en-US" altLang="zh-TW" dirty="0" smtClean="0"/>
          </a:p>
        </p:txBody>
      </p:sp>
    </p:spTree>
    <p:extLst>
      <p:ext uri="{BB962C8B-B14F-4D97-AF65-F5344CB8AC3E}">
        <p14:creationId xmlns:p14="http://schemas.microsoft.com/office/powerpoint/2010/main" val="2050846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DDB11E1-9FEE-4207-91EB-A367602F2694}" type="slidenum">
              <a:rPr lang="zh-TW" altLang="en-US" smtClean="0"/>
              <a:t>27</a:t>
            </a:fld>
            <a:endParaRPr lang="zh-TW" altLang="en-US"/>
          </a:p>
        </p:txBody>
      </p:sp>
    </p:spTree>
    <p:extLst>
      <p:ext uri="{BB962C8B-B14F-4D97-AF65-F5344CB8AC3E}">
        <p14:creationId xmlns:p14="http://schemas.microsoft.com/office/powerpoint/2010/main" val="1086843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一次建立</a:t>
            </a:r>
          </a:p>
          <a:p>
            <a:endParaRPr lang="zh-TW" altLang="en-US" dirty="0" smtClean="0"/>
          </a:p>
          <a:p>
            <a:r>
              <a:rPr lang="en-US" altLang="zh-TW" dirty="0" smtClean="0"/>
              <a:t>bigred@us2004:~$ </a:t>
            </a:r>
            <a:r>
              <a:rPr lang="en-US" altLang="zh-TW" dirty="0" err="1" smtClean="0"/>
              <a:t>mkdir</a:t>
            </a:r>
            <a:r>
              <a:rPr lang="en-US" altLang="zh-TW" dirty="0" smtClean="0"/>
              <a:t> {room1,room2,room3};</a:t>
            </a:r>
            <a:r>
              <a:rPr lang="en-US" altLang="zh-TW" dirty="0" err="1" smtClean="0"/>
              <a:t>mkdir</a:t>
            </a:r>
            <a:r>
              <a:rPr lang="en-US" altLang="zh-TW" dirty="0" smtClean="0"/>
              <a:t> room1/{room11,room12};</a:t>
            </a:r>
            <a:r>
              <a:rPr lang="en-US" altLang="zh-TW" dirty="0" err="1" smtClean="0"/>
              <a:t>mkdir</a:t>
            </a:r>
            <a:r>
              <a:rPr lang="en-US" altLang="zh-TW" dirty="0" smtClean="0"/>
              <a:t> room2/{room21,room22};</a:t>
            </a:r>
            <a:r>
              <a:rPr lang="en-US" altLang="zh-TW" dirty="0" err="1" smtClean="0"/>
              <a:t>mkdir</a:t>
            </a:r>
            <a:r>
              <a:rPr lang="en-US" altLang="zh-TW" dirty="0" smtClean="0"/>
              <a:t> room3/{room31,room32}</a:t>
            </a:r>
          </a:p>
          <a:p>
            <a:r>
              <a:rPr lang="en-US" altLang="zh-TW" dirty="0" smtClean="0"/>
              <a:t>==========================</a:t>
            </a:r>
          </a:p>
          <a:p>
            <a:endParaRPr lang="en-US" altLang="zh-TW" dirty="0" smtClean="0"/>
          </a:p>
          <a:p>
            <a:endParaRPr lang="en-US" altLang="zh-TW" dirty="0" smtClean="0"/>
          </a:p>
          <a:p>
            <a:endParaRPr lang="zh-TW" altLang="en-US" dirty="0" smtClean="0"/>
          </a:p>
          <a:p>
            <a:r>
              <a:rPr lang="zh-TW" altLang="en-US" dirty="0" smtClean="0"/>
              <a:t>先建立第一層</a:t>
            </a:r>
          </a:p>
          <a:p>
            <a:r>
              <a:rPr lang="en-US" altLang="zh-TW" dirty="0" smtClean="0"/>
              <a:t>bigred@us2004:~$ </a:t>
            </a:r>
            <a:r>
              <a:rPr lang="en-US" altLang="zh-TW" dirty="0" err="1" smtClean="0"/>
              <a:t>mkdir</a:t>
            </a:r>
            <a:r>
              <a:rPr lang="en-US" altLang="zh-TW" dirty="0" smtClean="0"/>
              <a:t> {room1,room2,room3}</a:t>
            </a:r>
          </a:p>
          <a:p>
            <a:r>
              <a:rPr lang="en-US" altLang="zh-TW" dirty="0" smtClean="0"/>
              <a:t>bigred@us2004:~$ tree</a:t>
            </a:r>
          </a:p>
          <a:p>
            <a:r>
              <a:rPr lang="en-US" altLang="zh-TW" dirty="0" smtClean="0"/>
              <a:t>.</a:t>
            </a:r>
          </a:p>
          <a:p>
            <a:r>
              <a:rPr lang="en-US" altLang="zh-TW" dirty="0" smtClean="0"/>
              <a:t>├── room1</a:t>
            </a:r>
          </a:p>
          <a:p>
            <a:r>
              <a:rPr lang="en-US" altLang="zh-TW" dirty="0" smtClean="0"/>
              <a:t>├── room2</a:t>
            </a:r>
          </a:p>
          <a:p>
            <a:r>
              <a:rPr lang="en-US" altLang="zh-TW" dirty="0" smtClean="0"/>
              <a:t>└── room3</a:t>
            </a:r>
          </a:p>
          <a:p>
            <a:endParaRPr lang="en-US" altLang="zh-TW" dirty="0" smtClean="0"/>
          </a:p>
          <a:p>
            <a:r>
              <a:rPr lang="zh-TW" altLang="en-US" dirty="0" smtClean="0"/>
              <a:t>分號表示接續另一命令</a:t>
            </a:r>
          </a:p>
          <a:p>
            <a:r>
              <a:rPr lang="en-US" altLang="zh-TW" dirty="0" smtClean="0"/>
              <a:t>bigred@us2004:~$ </a:t>
            </a:r>
            <a:r>
              <a:rPr lang="en-US" altLang="zh-TW" dirty="0" err="1" smtClean="0"/>
              <a:t>mkdir</a:t>
            </a:r>
            <a:r>
              <a:rPr lang="en-US" altLang="zh-TW" dirty="0" smtClean="0"/>
              <a:t> room1/{room11,room12};</a:t>
            </a:r>
            <a:r>
              <a:rPr lang="en-US" altLang="zh-TW" dirty="0" err="1" smtClean="0"/>
              <a:t>mkdir</a:t>
            </a:r>
            <a:r>
              <a:rPr lang="en-US" altLang="zh-TW" dirty="0" smtClean="0"/>
              <a:t> room2/{room21,room22};</a:t>
            </a:r>
            <a:r>
              <a:rPr lang="en-US" altLang="zh-TW" dirty="0" err="1" smtClean="0"/>
              <a:t>mkdir</a:t>
            </a:r>
            <a:r>
              <a:rPr lang="en-US" altLang="zh-TW" dirty="0" smtClean="0"/>
              <a:t> room3/{room31,room32}</a:t>
            </a:r>
          </a:p>
          <a:p>
            <a:r>
              <a:rPr lang="en-US" altLang="zh-TW" dirty="0" smtClean="0"/>
              <a:t>bigred@us2004:~$ tree</a:t>
            </a:r>
          </a:p>
          <a:p>
            <a:r>
              <a:rPr lang="en-US" altLang="zh-TW" dirty="0" smtClean="0"/>
              <a:t>.</a:t>
            </a:r>
          </a:p>
          <a:p>
            <a:r>
              <a:rPr lang="en-US" altLang="zh-TW" dirty="0" smtClean="0"/>
              <a:t>├── room1</a:t>
            </a:r>
          </a:p>
          <a:p>
            <a:r>
              <a:rPr lang="en-US" altLang="zh-TW" dirty="0" smtClean="0"/>
              <a:t>│   ├── room11</a:t>
            </a:r>
          </a:p>
          <a:p>
            <a:r>
              <a:rPr lang="en-US" altLang="zh-TW" dirty="0" smtClean="0"/>
              <a:t>│   └── room12</a:t>
            </a:r>
          </a:p>
          <a:p>
            <a:r>
              <a:rPr lang="en-US" altLang="zh-TW" dirty="0" smtClean="0"/>
              <a:t>├── room2</a:t>
            </a:r>
          </a:p>
          <a:p>
            <a:r>
              <a:rPr lang="en-US" altLang="zh-TW" dirty="0" smtClean="0"/>
              <a:t>│   ├── room21</a:t>
            </a:r>
          </a:p>
          <a:p>
            <a:r>
              <a:rPr lang="en-US" altLang="zh-TW" dirty="0" smtClean="0"/>
              <a:t>│   └── room22</a:t>
            </a:r>
          </a:p>
          <a:p>
            <a:r>
              <a:rPr lang="en-US" altLang="zh-TW" dirty="0" smtClean="0"/>
              <a:t>└── room3</a:t>
            </a:r>
          </a:p>
          <a:p>
            <a:r>
              <a:rPr lang="en-US" altLang="zh-TW" dirty="0" smtClean="0"/>
              <a:t>    ├── room31</a:t>
            </a:r>
          </a:p>
          <a:p>
            <a:r>
              <a:rPr lang="en-US" altLang="zh-TW" dirty="0" smtClean="0"/>
              <a:t>    └── room32</a:t>
            </a:r>
          </a:p>
          <a:p>
            <a:r>
              <a:rPr lang="zh-TW" altLang="en-US" dirty="0" smtClean="0"/>
              <a:t>一次清空</a:t>
            </a:r>
          </a:p>
          <a:p>
            <a:r>
              <a:rPr lang="en-US" altLang="zh-TW" dirty="0" smtClean="0"/>
              <a:t>bigred@us2004:~$ </a:t>
            </a:r>
            <a:r>
              <a:rPr lang="en-US" altLang="zh-TW" dirty="0" err="1" smtClean="0"/>
              <a:t>rm</a:t>
            </a:r>
            <a:r>
              <a:rPr lang="en-US" altLang="zh-TW" dirty="0" smtClean="0"/>
              <a:t> -r {room1,room2,room3}</a:t>
            </a:r>
          </a:p>
          <a:p>
            <a:r>
              <a:rPr lang="en-US" altLang="zh-TW" dirty="0" smtClean="0"/>
              <a:t>bigred@us2004:~$ tree</a:t>
            </a:r>
          </a:p>
          <a:p>
            <a:r>
              <a:rPr lang="en-US" altLang="zh-TW" dirty="0" smtClean="0"/>
              <a:t>.</a:t>
            </a:r>
          </a:p>
          <a:p>
            <a:endParaRPr lang="en-US" altLang="zh-TW" dirty="0" smtClean="0"/>
          </a:p>
          <a:p>
            <a:r>
              <a:rPr lang="en-US" altLang="zh-TW" dirty="0" smtClean="0"/>
              <a:t>0 directories, 0 files</a:t>
            </a:r>
          </a:p>
          <a:p>
            <a:endParaRPr lang="en-US" altLang="zh-TW" dirty="0" smtClean="0"/>
          </a:p>
          <a:p>
            <a:r>
              <a:rPr lang="en-US" altLang="zh-TW" dirty="0" smtClean="0"/>
              <a:t>----------------</a:t>
            </a:r>
            <a:r>
              <a:rPr lang="zh-TW" altLang="en-US" dirty="0" smtClean="0"/>
              <a:t>一次建立</a:t>
            </a:r>
          </a:p>
          <a:p>
            <a:endParaRPr lang="zh-TW" altLang="en-US" dirty="0" smtClean="0"/>
          </a:p>
          <a:p>
            <a:r>
              <a:rPr lang="en-US" altLang="zh-TW" dirty="0" smtClean="0"/>
              <a:t>bigred@us2004:~$ </a:t>
            </a:r>
            <a:r>
              <a:rPr lang="en-US" altLang="zh-TW" dirty="0" err="1" smtClean="0"/>
              <a:t>mkdir</a:t>
            </a:r>
            <a:r>
              <a:rPr lang="en-US" altLang="zh-TW" dirty="0" smtClean="0"/>
              <a:t> {room1,room2,room3};</a:t>
            </a:r>
            <a:r>
              <a:rPr lang="en-US" altLang="zh-TW" dirty="0" err="1" smtClean="0"/>
              <a:t>mkdir</a:t>
            </a:r>
            <a:r>
              <a:rPr lang="en-US" altLang="zh-TW" dirty="0" smtClean="0"/>
              <a:t> room1/{room11,room12};</a:t>
            </a:r>
            <a:r>
              <a:rPr lang="en-US" altLang="zh-TW" dirty="0" err="1" smtClean="0"/>
              <a:t>mkdir</a:t>
            </a:r>
            <a:r>
              <a:rPr lang="en-US" altLang="zh-TW" dirty="0" smtClean="0"/>
              <a:t> room2/{room21,room22};</a:t>
            </a:r>
            <a:r>
              <a:rPr lang="en-US" altLang="zh-TW" dirty="0" err="1" smtClean="0"/>
              <a:t>mkdir</a:t>
            </a:r>
            <a:r>
              <a:rPr lang="en-US" altLang="zh-TW" dirty="0" smtClean="0"/>
              <a:t> room3/{room31,room32}</a:t>
            </a:r>
          </a:p>
          <a:p>
            <a:r>
              <a:rPr lang="en-US" altLang="zh-TW" dirty="0" smtClean="0"/>
              <a:t>bigred@us2004:~$ tree</a:t>
            </a:r>
          </a:p>
          <a:p>
            <a:r>
              <a:rPr lang="en-US" altLang="zh-TW" dirty="0" smtClean="0"/>
              <a:t>.</a:t>
            </a:r>
          </a:p>
          <a:p>
            <a:r>
              <a:rPr lang="en-US" altLang="zh-TW" dirty="0" smtClean="0"/>
              <a:t>├── room1</a:t>
            </a:r>
          </a:p>
          <a:p>
            <a:r>
              <a:rPr lang="en-US" altLang="zh-TW" dirty="0" smtClean="0"/>
              <a:t>│   ├── room11</a:t>
            </a:r>
          </a:p>
          <a:p>
            <a:r>
              <a:rPr lang="en-US" altLang="zh-TW" dirty="0" smtClean="0"/>
              <a:t>│   └── room12</a:t>
            </a:r>
          </a:p>
          <a:p>
            <a:r>
              <a:rPr lang="en-US" altLang="zh-TW" dirty="0" smtClean="0"/>
              <a:t>├── room2</a:t>
            </a:r>
          </a:p>
          <a:p>
            <a:r>
              <a:rPr lang="en-US" altLang="zh-TW" dirty="0" smtClean="0"/>
              <a:t>│   ├── room21</a:t>
            </a:r>
          </a:p>
          <a:p>
            <a:r>
              <a:rPr lang="en-US" altLang="zh-TW" dirty="0" smtClean="0"/>
              <a:t>│   └── room22</a:t>
            </a:r>
          </a:p>
          <a:p>
            <a:r>
              <a:rPr lang="en-US" altLang="zh-TW" dirty="0" smtClean="0"/>
              <a:t>└── room3</a:t>
            </a:r>
          </a:p>
          <a:p>
            <a:r>
              <a:rPr lang="en-US" altLang="zh-TW" dirty="0" smtClean="0"/>
              <a:t>    ├── room31</a:t>
            </a:r>
          </a:p>
          <a:p>
            <a:r>
              <a:rPr lang="en-US" altLang="zh-TW" dirty="0" smtClean="0"/>
              <a:t>    └── room32</a:t>
            </a:r>
          </a:p>
          <a:p>
            <a:endParaRPr lang="en-US" altLang="zh-TW" dirty="0" smtClean="0"/>
          </a:p>
          <a:p>
            <a:r>
              <a:rPr lang="en-US" altLang="zh-TW" dirty="0" smtClean="0"/>
              <a:t>9 directories, 0 files</a:t>
            </a:r>
          </a:p>
          <a:p>
            <a:r>
              <a:rPr lang="en-US" altLang="zh-TW" dirty="0" smtClean="0"/>
              <a:t>bigred@us2004:~$</a:t>
            </a:r>
          </a:p>
          <a:p>
            <a:endParaRPr lang="en-US" altLang="zh-TW" dirty="0" smtClean="0"/>
          </a:p>
          <a:p>
            <a:r>
              <a:rPr lang="en-US" altLang="zh-TW" dirty="0" smtClean="0"/>
              <a:t> </a:t>
            </a:r>
            <a:endParaRPr lang="zh-TW" altLang="en-US" dirty="0"/>
          </a:p>
        </p:txBody>
      </p:sp>
      <p:sp>
        <p:nvSpPr>
          <p:cNvPr id="4" name="投影片編號版面配置區 3"/>
          <p:cNvSpPr>
            <a:spLocks noGrp="1"/>
          </p:cNvSpPr>
          <p:nvPr>
            <p:ph type="sldNum" sz="quarter" idx="10"/>
          </p:nvPr>
        </p:nvSpPr>
        <p:spPr/>
        <p:txBody>
          <a:bodyPr/>
          <a:lstStyle/>
          <a:p>
            <a:fld id="{13791B8F-4857-4137-AAB9-B87FC31473FE}" type="slidenum">
              <a:rPr lang="zh-TW" altLang="en-US" smtClean="0"/>
              <a:t>31</a:t>
            </a:fld>
            <a:endParaRPr lang="zh-TW" altLang="en-US"/>
          </a:p>
        </p:txBody>
      </p:sp>
    </p:spTree>
    <p:extLst>
      <p:ext uri="{BB962C8B-B14F-4D97-AF65-F5344CB8AC3E}">
        <p14:creationId xmlns:p14="http://schemas.microsoft.com/office/powerpoint/2010/main" val="3909077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r</a:t>
            </a:r>
            <a:r>
              <a:rPr kumimoji="0" lang="zh-TW" altLang="zh-TW" sz="1200" b="0" i="0" u="none" strike="noStrike" cap="none" normalizeH="0" baseline="0" dirty="0" smtClean="0" bmk="">
                <a:ln>
                  <a:noFill/>
                </a:ln>
                <a:solidFill>
                  <a:srgbClr val="FF0000"/>
                </a:solidFill>
                <a:effectLst/>
                <a:latin typeface="Times New Roman" panose="02020603050405020304" pitchFamily="18" charset="0"/>
                <a:cs typeface="Times New Roman" panose="02020603050405020304" pitchFamily="18" charset="0"/>
              </a:rPr>
              <a:t>m</a:t>
            </a:r>
            <a:r>
              <a:rPr kumimoji="0" lang="zh-TW" altLang="zh-TW" sz="12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a:t>
            </a:r>
            <a:r>
              <a:rPr kumimoji="0" lang="zh-TW" altLang="zh-TW" sz="1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刪除檔案或目錄        (類似dos之</a:t>
            </a:r>
            <a:r>
              <a:rPr kumimoji="0" lang="zh-TW" altLang="zh-TW" sz="12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del、deltree)</a:t>
            </a:r>
            <a:endParaRPr kumimoji="0" lang="zh-TW"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00FF"/>
                </a:solidFill>
                <a:effectLst/>
                <a:latin typeface="Arial" panose="020B0604020202020204" pitchFamily="34" charset="0"/>
              </a:rPr>
              <a:t>rm -參數 檔案或目錄</a:t>
            </a:r>
            <a:endParaRPr kumimoji="0" lang="zh-TW" altLang="zh-TW"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TW" altLang="zh-TW" sz="1200" b="0" i="0" u="none" strike="noStrike" cap="none" normalizeH="0" baseline="0" dirty="0" smtClean="0">
                <a:ln>
                  <a:noFill/>
                </a:ln>
                <a:solidFill>
                  <a:srgbClr val="0000FF"/>
                </a:solidFill>
                <a:effectLst/>
                <a:latin typeface="Arial" panose="020B0604020202020204" pitchFamily="34" charset="0"/>
              </a:rPr>
              <a:t>r</a:t>
            </a:r>
            <a:r>
              <a:rPr kumimoji="0" lang="zh-TW" altLang="zh-TW" sz="1200" b="0" i="0" u="none" strike="noStrike" cap="none" normalizeH="0" baseline="0" dirty="0" smtClean="0">
                <a:ln>
                  <a:noFill/>
                </a:ln>
                <a:solidFill>
                  <a:schemeClr val="tx1"/>
                </a:solidFill>
                <a:effectLst/>
                <a:latin typeface="Arial" panose="020B0604020202020204" pitchFamily="34" charset="0"/>
              </a:rPr>
              <a:t>：刪除其下的檔案及目錄    (類似dos之deltree)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TW" altLang="zh-TW" sz="1200" b="0" i="0" u="none" strike="noStrike" cap="none" normalizeH="0" baseline="0" dirty="0" smtClean="0">
                <a:ln>
                  <a:noFill/>
                </a:ln>
                <a:solidFill>
                  <a:srgbClr val="0000FF"/>
                </a:solidFill>
                <a:effectLst/>
                <a:latin typeface="Arial" panose="020B0604020202020204" pitchFamily="34" charset="0"/>
              </a:rPr>
              <a:t>i</a:t>
            </a:r>
            <a:r>
              <a:rPr kumimoji="0" lang="zh-TW" altLang="zh-TW" sz="1200" b="0" i="0" u="none" strike="noStrike" cap="none" normalizeH="0" baseline="0" dirty="0" smtClean="0">
                <a:ln>
                  <a:noFill/>
                </a:ln>
                <a:solidFill>
                  <a:schemeClr val="tx1"/>
                </a:solidFill>
                <a:effectLst/>
                <a:latin typeface="Arial" panose="020B0604020202020204" pitchFamily="34" charset="0"/>
              </a:rPr>
              <a:t>：刪除時提出警告</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TW" altLang="zh-TW" sz="1200" b="0" i="0" u="none" strike="noStrike" cap="none" normalizeH="0" baseline="0" dirty="0" smtClean="0">
                <a:ln>
                  <a:noFill/>
                </a:ln>
                <a:solidFill>
                  <a:srgbClr val="0000FF"/>
                </a:solidFill>
                <a:effectLst/>
                <a:latin typeface="Arial" panose="020B0604020202020204" pitchFamily="34" charset="0"/>
              </a:rPr>
              <a:t>f</a:t>
            </a:r>
            <a:r>
              <a:rPr kumimoji="0" lang="zh-TW" altLang="zh-TW" sz="1200" b="0" i="0" u="none" strike="noStrike" cap="none" normalizeH="0" baseline="0" dirty="0" smtClean="0">
                <a:ln>
                  <a:noFill/>
                </a:ln>
                <a:solidFill>
                  <a:schemeClr val="tx1"/>
                </a:solidFill>
                <a:effectLst/>
                <a:latin typeface="Arial" panose="020B0604020202020204" pitchFamily="34" charset="0"/>
              </a:rPr>
              <a:t>：刪除時不提出警告</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zh-TW" altLang="zh-TW" sz="1200" b="0" i="0" u="none" strike="noStrike" cap="none" normalizeH="0" baseline="0" dirty="0" smtClean="0">
                <a:ln>
                  <a:noFill/>
                </a:ln>
                <a:solidFill>
                  <a:srgbClr val="0000FF"/>
                </a:solidFill>
                <a:effectLst/>
                <a:latin typeface="Arial" panose="020B0604020202020204" pitchFamily="34" charset="0"/>
              </a:rPr>
              <a:t>d</a:t>
            </a:r>
            <a:r>
              <a:rPr kumimoji="0" lang="zh-TW" altLang="zh-TW" sz="1200" b="0" i="0" u="none" strike="noStrike" cap="none" normalizeH="0" baseline="0" dirty="0" smtClean="0">
                <a:ln>
                  <a:noFill/>
                </a:ln>
                <a:solidFill>
                  <a:schemeClr val="tx1"/>
                </a:solidFill>
                <a:effectLst/>
                <a:latin typeface="Arial" panose="020B0604020202020204" pitchFamily="34" charset="0"/>
              </a:rPr>
              <a:t>：刪除目錄，即使該目錄並非空目錄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200" b="0" i="0" u="none" strike="noStrike" cap="none" normalizeH="0" baseline="0" dirty="0" smtClean="0">
              <a:ln>
                <a:noFill/>
              </a:ln>
              <a:solidFill>
                <a:schemeClr val="tx1"/>
              </a:solidFill>
              <a:effectLst/>
              <a:latin typeface="Arial" panose="020B0604020202020204" pitchFamily="34" charset="0"/>
            </a:endParaRPr>
          </a:p>
          <a:p>
            <a:endParaRPr lang="zh-TW" altLang="en-US" dirty="0"/>
          </a:p>
        </p:txBody>
      </p:sp>
    </p:spTree>
    <p:extLst>
      <p:ext uri="{BB962C8B-B14F-4D97-AF65-F5344CB8AC3E}">
        <p14:creationId xmlns:p14="http://schemas.microsoft.com/office/powerpoint/2010/main" val="3198501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bigred@us2004:~$ </a:t>
            </a:r>
            <a:r>
              <a:rPr lang="en-US" altLang="zh-TW" dirty="0" err="1" smtClean="0"/>
              <a:t>rm</a:t>
            </a:r>
            <a:r>
              <a:rPr lang="en-US" altLang="zh-TW" dirty="0" smtClean="0"/>
              <a:t> -r {room1,room2,room3}</a:t>
            </a:r>
          </a:p>
          <a:p>
            <a:endParaRPr lang="en-US" altLang="zh-TW" dirty="0" smtClean="0"/>
          </a:p>
          <a:p>
            <a:r>
              <a:rPr lang="en-US" altLang="zh-TW" dirty="0" smtClean="0"/>
              <a:t>===============</a:t>
            </a:r>
            <a:endParaRPr lang="zh-TW" altLang="en-US" dirty="0" smtClean="0"/>
          </a:p>
          <a:p>
            <a:r>
              <a:rPr lang="zh-TW" altLang="en-US" dirty="0" smtClean="0"/>
              <a:t>先建立第一層</a:t>
            </a:r>
          </a:p>
          <a:p>
            <a:r>
              <a:rPr lang="en-US" altLang="zh-TW" dirty="0" smtClean="0"/>
              <a:t>bigred@us2004:~$ </a:t>
            </a:r>
            <a:r>
              <a:rPr lang="en-US" altLang="zh-TW" dirty="0" err="1" smtClean="0"/>
              <a:t>mkdir</a:t>
            </a:r>
            <a:r>
              <a:rPr lang="en-US" altLang="zh-TW" dirty="0" smtClean="0"/>
              <a:t> {room1,room2,room3}</a:t>
            </a:r>
          </a:p>
          <a:p>
            <a:r>
              <a:rPr lang="en-US" altLang="zh-TW" dirty="0" smtClean="0"/>
              <a:t>bigred@us2004:~$ tree</a:t>
            </a:r>
          </a:p>
          <a:p>
            <a:r>
              <a:rPr lang="en-US" altLang="zh-TW" dirty="0" smtClean="0"/>
              <a:t>.</a:t>
            </a:r>
          </a:p>
          <a:p>
            <a:r>
              <a:rPr lang="en-US" altLang="zh-TW" dirty="0" smtClean="0"/>
              <a:t>├── room1</a:t>
            </a:r>
          </a:p>
          <a:p>
            <a:r>
              <a:rPr lang="en-US" altLang="zh-TW" dirty="0" smtClean="0"/>
              <a:t>├── room2</a:t>
            </a:r>
          </a:p>
          <a:p>
            <a:r>
              <a:rPr lang="en-US" altLang="zh-TW" dirty="0" smtClean="0"/>
              <a:t>└── room3</a:t>
            </a:r>
          </a:p>
          <a:p>
            <a:endParaRPr lang="en-US" altLang="zh-TW" dirty="0" smtClean="0"/>
          </a:p>
          <a:p>
            <a:r>
              <a:rPr lang="zh-TW" altLang="en-US" dirty="0" smtClean="0"/>
              <a:t>分號表示接續另一命令</a:t>
            </a:r>
          </a:p>
          <a:p>
            <a:r>
              <a:rPr lang="en-US" altLang="zh-TW" dirty="0" smtClean="0"/>
              <a:t>bigred@us2004:~$ </a:t>
            </a:r>
            <a:r>
              <a:rPr lang="en-US" altLang="zh-TW" dirty="0" err="1" smtClean="0"/>
              <a:t>mkdir</a:t>
            </a:r>
            <a:r>
              <a:rPr lang="en-US" altLang="zh-TW" dirty="0" smtClean="0"/>
              <a:t> room1/{room11,room12};</a:t>
            </a:r>
            <a:r>
              <a:rPr lang="en-US" altLang="zh-TW" dirty="0" err="1" smtClean="0"/>
              <a:t>mkdir</a:t>
            </a:r>
            <a:r>
              <a:rPr lang="en-US" altLang="zh-TW" dirty="0" smtClean="0"/>
              <a:t> room2/{room21,room22};</a:t>
            </a:r>
            <a:r>
              <a:rPr lang="en-US" altLang="zh-TW" dirty="0" err="1" smtClean="0"/>
              <a:t>mkdir</a:t>
            </a:r>
            <a:r>
              <a:rPr lang="en-US" altLang="zh-TW" dirty="0" smtClean="0"/>
              <a:t> room3/{room31,room32}</a:t>
            </a:r>
          </a:p>
          <a:p>
            <a:r>
              <a:rPr lang="en-US" altLang="zh-TW" dirty="0" smtClean="0"/>
              <a:t>bigred@us2004:~$ tree</a:t>
            </a:r>
          </a:p>
          <a:p>
            <a:r>
              <a:rPr lang="en-US" altLang="zh-TW" dirty="0" smtClean="0"/>
              <a:t>.</a:t>
            </a:r>
          </a:p>
          <a:p>
            <a:r>
              <a:rPr lang="en-US" altLang="zh-TW" dirty="0" smtClean="0"/>
              <a:t>├── room1</a:t>
            </a:r>
          </a:p>
          <a:p>
            <a:r>
              <a:rPr lang="en-US" altLang="zh-TW" dirty="0" smtClean="0"/>
              <a:t>│   ├── room11</a:t>
            </a:r>
          </a:p>
          <a:p>
            <a:r>
              <a:rPr lang="en-US" altLang="zh-TW" dirty="0" smtClean="0"/>
              <a:t>│   └── room12</a:t>
            </a:r>
          </a:p>
          <a:p>
            <a:r>
              <a:rPr lang="en-US" altLang="zh-TW" dirty="0" smtClean="0"/>
              <a:t>├── room2</a:t>
            </a:r>
          </a:p>
          <a:p>
            <a:r>
              <a:rPr lang="en-US" altLang="zh-TW" dirty="0" smtClean="0"/>
              <a:t>│   ├── room21</a:t>
            </a:r>
          </a:p>
          <a:p>
            <a:r>
              <a:rPr lang="en-US" altLang="zh-TW" dirty="0" smtClean="0"/>
              <a:t>│   └── room22</a:t>
            </a:r>
          </a:p>
          <a:p>
            <a:r>
              <a:rPr lang="en-US" altLang="zh-TW" dirty="0" smtClean="0"/>
              <a:t>└── room3</a:t>
            </a:r>
          </a:p>
          <a:p>
            <a:r>
              <a:rPr lang="en-US" altLang="zh-TW" dirty="0" smtClean="0"/>
              <a:t>    ├── room31</a:t>
            </a:r>
          </a:p>
          <a:p>
            <a:r>
              <a:rPr lang="en-US" altLang="zh-TW" dirty="0" smtClean="0"/>
              <a:t>    └── room32</a:t>
            </a:r>
          </a:p>
          <a:p>
            <a:r>
              <a:rPr lang="zh-TW" altLang="en-US" dirty="0" smtClean="0"/>
              <a:t>一次清空</a:t>
            </a:r>
          </a:p>
          <a:p>
            <a:r>
              <a:rPr lang="en-US" altLang="zh-TW" dirty="0" smtClean="0"/>
              <a:t>bigred@us2004:~$ </a:t>
            </a:r>
            <a:r>
              <a:rPr lang="en-US" altLang="zh-TW" dirty="0" err="1" smtClean="0"/>
              <a:t>rm</a:t>
            </a:r>
            <a:r>
              <a:rPr lang="en-US" altLang="zh-TW" dirty="0" smtClean="0"/>
              <a:t> -r {room1,room2,room3}</a:t>
            </a:r>
          </a:p>
          <a:p>
            <a:r>
              <a:rPr lang="en-US" altLang="zh-TW" dirty="0" smtClean="0"/>
              <a:t>bigred@us2004:~$ tree</a:t>
            </a:r>
          </a:p>
          <a:p>
            <a:r>
              <a:rPr lang="en-US" altLang="zh-TW" dirty="0" smtClean="0"/>
              <a:t>.</a:t>
            </a:r>
          </a:p>
          <a:p>
            <a:endParaRPr lang="en-US" altLang="zh-TW" dirty="0" smtClean="0"/>
          </a:p>
          <a:p>
            <a:r>
              <a:rPr lang="en-US" altLang="zh-TW" dirty="0" smtClean="0"/>
              <a:t>0 directories, 0 files</a:t>
            </a:r>
          </a:p>
          <a:p>
            <a:endParaRPr lang="en-US" altLang="zh-TW" dirty="0" smtClean="0"/>
          </a:p>
          <a:p>
            <a:r>
              <a:rPr lang="en-US" altLang="zh-TW" dirty="0" smtClean="0"/>
              <a:t>----------------</a:t>
            </a:r>
            <a:r>
              <a:rPr lang="zh-TW" altLang="en-US" dirty="0" smtClean="0"/>
              <a:t>一次建立</a:t>
            </a:r>
          </a:p>
          <a:p>
            <a:endParaRPr lang="zh-TW" altLang="en-US" dirty="0" smtClean="0"/>
          </a:p>
          <a:p>
            <a:r>
              <a:rPr lang="en-US" altLang="zh-TW" dirty="0" smtClean="0"/>
              <a:t>bigred@us2004:~$ </a:t>
            </a:r>
            <a:r>
              <a:rPr lang="en-US" altLang="zh-TW" dirty="0" err="1" smtClean="0"/>
              <a:t>mkdir</a:t>
            </a:r>
            <a:r>
              <a:rPr lang="en-US" altLang="zh-TW" dirty="0" smtClean="0"/>
              <a:t> {room1,room2,room3};</a:t>
            </a:r>
            <a:r>
              <a:rPr lang="en-US" altLang="zh-TW" dirty="0" err="1" smtClean="0"/>
              <a:t>mkdir</a:t>
            </a:r>
            <a:r>
              <a:rPr lang="en-US" altLang="zh-TW" dirty="0" smtClean="0"/>
              <a:t> room1/{room11,room12};</a:t>
            </a:r>
            <a:r>
              <a:rPr lang="en-US" altLang="zh-TW" dirty="0" err="1" smtClean="0"/>
              <a:t>mkdir</a:t>
            </a:r>
            <a:r>
              <a:rPr lang="en-US" altLang="zh-TW" dirty="0" smtClean="0"/>
              <a:t> room2/{room21,room22};</a:t>
            </a:r>
            <a:r>
              <a:rPr lang="en-US" altLang="zh-TW" dirty="0" err="1" smtClean="0"/>
              <a:t>mkdir</a:t>
            </a:r>
            <a:r>
              <a:rPr lang="en-US" altLang="zh-TW" dirty="0" smtClean="0"/>
              <a:t> room3/{room31,room32}</a:t>
            </a:r>
          </a:p>
          <a:p>
            <a:r>
              <a:rPr lang="en-US" altLang="zh-TW" dirty="0" smtClean="0"/>
              <a:t>bigred@us2004:~$ tree</a:t>
            </a:r>
          </a:p>
          <a:p>
            <a:r>
              <a:rPr lang="en-US" altLang="zh-TW" dirty="0" smtClean="0"/>
              <a:t>.</a:t>
            </a:r>
          </a:p>
          <a:p>
            <a:r>
              <a:rPr lang="en-US" altLang="zh-TW" dirty="0" smtClean="0"/>
              <a:t>├── room1</a:t>
            </a:r>
          </a:p>
          <a:p>
            <a:r>
              <a:rPr lang="en-US" altLang="zh-TW" dirty="0" smtClean="0"/>
              <a:t>│   ├── room11</a:t>
            </a:r>
          </a:p>
          <a:p>
            <a:r>
              <a:rPr lang="en-US" altLang="zh-TW" dirty="0" smtClean="0"/>
              <a:t>│   └── room12</a:t>
            </a:r>
          </a:p>
          <a:p>
            <a:r>
              <a:rPr lang="en-US" altLang="zh-TW" dirty="0" smtClean="0"/>
              <a:t>├── room2</a:t>
            </a:r>
          </a:p>
          <a:p>
            <a:r>
              <a:rPr lang="en-US" altLang="zh-TW" dirty="0" smtClean="0"/>
              <a:t>│   ├── room21</a:t>
            </a:r>
          </a:p>
          <a:p>
            <a:r>
              <a:rPr lang="en-US" altLang="zh-TW" dirty="0" smtClean="0"/>
              <a:t>│   └── room22</a:t>
            </a:r>
          </a:p>
          <a:p>
            <a:r>
              <a:rPr lang="en-US" altLang="zh-TW" dirty="0" smtClean="0"/>
              <a:t>└── room3</a:t>
            </a:r>
          </a:p>
          <a:p>
            <a:r>
              <a:rPr lang="en-US" altLang="zh-TW" dirty="0" smtClean="0"/>
              <a:t>    ├── room31</a:t>
            </a:r>
          </a:p>
          <a:p>
            <a:r>
              <a:rPr lang="en-US" altLang="zh-TW" dirty="0" smtClean="0"/>
              <a:t>    └── room32</a:t>
            </a:r>
          </a:p>
          <a:p>
            <a:endParaRPr lang="en-US" altLang="zh-TW" dirty="0" smtClean="0"/>
          </a:p>
          <a:p>
            <a:r>
              <a:rPr lang="en-US" altLang="zh-TW" dirty="0" smtClean="0"/>
              <a:t>9 directories, 0 files</a:t>
            </a:r>
          </a:p>
          <a:p>
            <a:r>
              <a:rPr lang="en-US" altLang="zh-TW" dirty="0" smtClean="0"/>
              <a:t>bigred@us2004:~$</a:t>
            </a:r>
          </a:p>
          <a:p>
            <a:endParaRPr lang="en-US" altLang="zh-TW" dirty="0" smtClean="0"/>
          </a:p>
          <a:p>
            <a:r>
              <a:rPr lang="en-US" altLang="zh-TW" dirty="0" smtClean="0"/>
              <a:t> </a:t>
            </a:r>
            <a:endParaRPr lang="zh-TW" altLang="en-US" dirty="0"/>
          </a:p>
        </p:txBody>
      </p:sp>
      <p:sp>
        <p:nvSpPr>
          <p:cNvPr id="4" name="投影片編號版面配置區 3"/>
          <p:cNvSpPr>
            <a:spLocks noGrp="1"/>
          </p:cNvSpPr>
          <p:nvPr>
            <p:ph type="sldNum" sz="quarter" idx="10"/>
          </p:nvPr>
        </p:nvSpPr>
        <p:spPr/>
        <p:txBody>
          <a:bodyPr/>
          <a:lstStyle/>
          <a:p>
            <a:fld id="{13791B8F-4857-4137-AAB9-B87FC31473FE}" type="slidenum">
              <a:rPr lang="zh-TW" altLang="en-US" smtClean="0"/>
              <a:t>33</a:t>
            </a:fld>
            <a:endParaRPr lang="zh-TW" altLang="en-US"/>
          </a:p>
        </p:txBody>
      </p:sp>
    </p:spTree>
    <p:extLst>
      <p:ext uri="{BB962C8B-B14F-4D97-AF65-F5344CB8AC3E}">
        <p14:creationId xmlns:p14="http://schemas.microsoft.com/office/powerpoint/2010/main" val="1337658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Shape 605"/>
          <p:cNvSpPr>
            <a:spLocks noGrp="1" noRot="1" noChangeAspect="1"/>
          </p:cNvSpPr>
          <p:nvPr>
            <p:ph type="sldImg"/>
          </p:nvPr>
        </p:nvSpPr>
        <p:spPr>
          <a:prstGeom prst="rect">
            <a:avLst/>
          </a:prstGeom>
        </p:spPr>
        <p:txBody>
          <a:bodyPr/>
          <a:lstStyle/>
          <a:p>
            <a:endParaRPr/>
          </a:p>
        </p:txBody>
      </p:sp>
      <p:sp>
        <p:nvSpPr>
          <p:cNvPr id="606" name="Shape 606"/>
          <p:cNvSpPr>
            <a:spLocks noGrp="1"/>
          </p:cNvSpPr>
          <p:nvPr>
            <p:ph type="body" sz="quarter" idx="1"/>
          </p:nvPr>
        </p:nvSpPr>
        <p:spPr>
          <a:prstGeom prst="rect">
            <a:avLst/>
          </a:prstGeom>
        </p:spPr>
        <p:txBody>
          <a:bodyPr/>
          <a:lstStyle/>
          <a:p>
            <a:r>
              <a:rPr dirty="0"/>
              <a:t> </a:t>
            </a:r>
          </a:p>
          <a:p>
            <a:r>
              <a:rPr dirty="0"/>
              <a:t> </a:t>
            </a:r>
          </a:p>
          <a:p>
            <a:r>
              <a:rPr dirty="0"/>
              <a:t> </a:t>
            </a:r>
          </a:p>
          <a:p>
            <a:r>
              <a:rPr dirty="0"/>
              <a:t> </a:t>
            </a:r>
            <a:r>
              <a:rPr lang="en-US" altLang="zh-CN" sz="1200" b="1" i="0" dirty="0" smtClean="0">
                <a:effectLst/>
                <a:latin typeface="+mn-lt"/>
                <a:ea typeface="+mn-ea"/>
                <a:cs typeface="+mn-cs"/>
                <a:sym typeface="Calibri"/>
              </a:rPr>
              <a:t>F.</a:t>
            </a:r>
            <a:r>
              <a:rPr lang="zh-CN" altLang="en-US" sz="1200" b="1" i="0" dirty="0" smtClean="0">
                <a:effectLst/>
                <a:latin typeface="+mn-lt"/>
                <a:ea typeface="+mn-ea"/>
                <a:cs typeface="+mn-cs"/>
                <a:sym typeface="Calibri"/>
              </a:rPr>
              <a:t>获取远程文件 </a:t>
            </a:r>
            <a:r>
              <a:rPr lang="en-US" altLang="zh-CN" sz="1200" b="1" i="0" dirty="0" err="1" smtClean="0">
                <a:effectLst/>
                <a:latin typeface="+mn-lt"/>
                <a:ea typeface="+mn-ea"/>
                <a:cs typeface="+mn-cs"/>
                <a:sym typeface="Calibri"/>
              </a:rPr>
              <a:t>wget</a:t>
            </a:r>
            <a:r>
              <a:rPr lang="zh-CN" altLang="en-US" sz="1200" b="0" i="0" dirty="0" smtClean="0">
                <a:effectLst/>
                <a:latin typeface="+mn-lt"/>
                <a:ea typeface="+mn-ea"/>
                <a:cs typeface="+mn-cs"/>
                <a:sym typeface="Calibri"/>
              </a:rPr>
              <a:t/>
            </a:r>
            <a:br>
              <a:rPr lang="zh-CN" altLang="en-US" sz="1200" b="0" i="0" dirty="0" smtClean="0">
                <a:effectLst/>
                <a:latin typeface="+mn-lt"/>
                <a:ea typeface="+mn-ea"/>
                <a:cs typeface="+mn-cs"/>
                <a:sym typeface="Calibri"/>
              </a:rPr>
            </a:br>
            <a:r>
              <a:rPr lang="en-US" altLang="zh-CN" sz="1200" b="0" i="0" dirty="0" err="1" smtClean="0">
                <a:effectLst/>
                <a:latin typeface="+mn-lt"/>
                <a:ea typeface="+mn-ea"/>
                <a:cs typeface="+mn-cs"/>
                <a:sym typeface="Calibri"/>
              </a:rPr>
              <a:t>wget</a:t>
            </a:r>
            <a:r>
              <a:rPr lang="en-US" altLang="zh-CN" sz="1200" b="0" i="0" dirty="0" smtClean="0">
                <a:effectLst/>
                <a:latin typeface="+mn-lt"/>
                <a:ea typeface="+mn-ea"/>
                <a:cs typeface="+mn-cs"/>
                <a:sym typeface="Calibri"/>
              </a:rPr>
              <a:t> http://ooxx.me/me.jpg</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就会获取远程的</a:t>
            </a:r>
            <a:r>
              <a:rPr lang="en-US" altLang="zh-CN" sz="1200" b="0" i="0" dirty="0" smtClean="0">
                <a:effectLst/>
                <a:latin typeface="+mn-lt"/>
                <a:ea typeface="+mn-ea"/>
                <a:cs typeface="+mn-cs"/>
                <a:sym typeface="Calibri"/>
              </a:rPr>
              <a:t>me.jpg</a:t>
            </a:r>
            <a:r>
              <a:rPr lang="zh-CN" altLang="en-US" sz="1200" b="0" i="0" dirty="0" smtClean="0">
                <a:effectLst/>
                <a:latin typeface="+mn-lt"/>
                <a:ea typeface="+mn-ea"/>
                <a:cs typeface="+mn-cs"/>
                <a:sym typeface="Calibri"/>
              </a:rPr>
              <a:t>文件到当前目录</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一般搬家的时候用这个</a:t>
            </a:r>
            <a:br>
              <a:rPr lang="zh-CN" altLang="en-US" sz="1200" b="0" i="0" dirty="0" smtClean="0">
                <a:effectLst/>
                <a:latin typeface="+mn-lt"/>
                <a:ea typeface="+mn-ea"/>
                <a:cs typeface="+mn-cs"/>
                <a:sym typeface="Calibri"/>
              </a:rPr>
            </a:br>
            <a:r>
              <a:rPr lang="zh-CN" altLang="en-US" sz="1200" b="0" i="0" dirty="0" smtClean="0">
                <a:effectLst/>
                <a:latin typeface="+mn-lt"/>
                <a:ea typeface="+mn-ea"/>
                <a:cs typeface="+mn-cs"/>
                <a:sym typeface="Calibri"/>
              </a:rPr>
              <a:t>让服务器去获取另一个服务器的数据</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速度会快的完全不像男人</a:t>
            </a:r>
          </a:p>
          <a:p>
            <a:r>
              <a:rPr lang="en-US" altLang="zh-CN" sz="1200" b="1" i="0" dirty="0" smtClean="0">
                <a:effectLst/>
                <a:latin typeface="+mn-lt"/>
                <a:ea typeface="+mn-ea"/>
                <a:cs typeface="+mn-cs"/>
                <a:sym typeface="Calibri"/>
              </a:rPr>
              <a:t>G.</a:t>
            </a:r>
            <a:r>
              <a:rPr lang="zh-CN" altLang="en-US" sz="1200" b="1" i="0" dirty="0" smtClean="0">
                <a:effectLst/>
                <a:latin typeface="+mn-lt"/>
                <a:ea typeface="+mn-ea"/>
                <a:cs typeface="+mn-cs"/>
                <a:sym typeface="Calibri"/>
              </a:rPr>
              <a:t>压缩解压缩</a:t>
            </a:r>
            <a:r>
              <a:rPr lang="zh-CN" altLang="en-US" sz="1200" b="0" i="0" dirty="0" smtClean="0">
                <a:effectLst/>
                <a:latin typeface="+mn-lt"/>
                <a:ea typeface="+mn-ea"/>
                <a:cs typeface="+mn-cs"/>
                <a:sym typeface="Calibri"/>
              </a:rPr>
              <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unzip wordpress.zip</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如果文件是</a:t>
            </a:r>
            <a:r>
              <a:rPr lang="en-US" altLang="zh-CN" sz="1200" b="0" i="0" dirty="0" smtClean="0">
                <a:effectLst/>
                <a:latin typeface="+mn-lt"/>
                <a:ea typeface="+mn-ea"/>
                <a:cs typeface="+mn-cs"/>
                <a:sym typeface="Calibri"/>
              </a:rPr>
              <a:t>zip</a:t>
            </a:r>
            <a:r>
              <a:rPr lang="zh-CN" altLang="en-US" sz="1200" b="0" i="0" dirty="0" smtClean="0">
                <a:effectLst/>
                <a:latin typeface="+mn-lt"/>
                <a:ea typeface="+mn-ea"/>
                <a:cs typeface="+mn-cs"/>
                <a:sym typeface="Calibri"/>
              </a:rPr>
              <a:t>形式的</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比如刚从</a:t>
            </a:r>
            <a:r>
              <a:rPr lang="en-US" altLang="zh-CN" sz="1200" b="0" i="0" dirty="0" err="1" smtClean="0">
                <a:effectLst/>
                <a:latin typeface="+mn-lt"/>
                <a:ea typeface="+mn-ea"/>
                <a:cs typeface="+mn-cs"/>
                <a:sym typeface="Calibri"/>
              </a:rPr>
              <a:t>wordpress</a:t>
            </a:r>
            <a:r>
              <a:rPr lang="zh-CN" altLang="en-US" sz="1200" b="0" i="0" dirty="0" smtClean="0">
                <a:effectLst/>
                <a:latin typeface="+mn-lt"/>
                <a:ea typeface="+mn-ea"/>
                <a:cs typeface="+mn-cs"/>
                <a:sym typeface="Calibri"/>
              </a:rPr>
              <a:t>主站</a:t>
            </a:r>
            <a:r>
              <a:rPr lang="en-US" altLang="zh-CN" sz="1200" b="0" i="0" dirty="0" err="1" smtClean="0">
                <a:effectLst/>
                <a:latin typeface="+mn-lt"/>
                <a:ea typeface="+mn-ea"/>
                <a:cs typeface="+mn-cs"/>
                <a:sym typeface="Calibri"/>
              </a:rPr>
              <a:t>wget</a:t>
            </a:r>
            <a:r>
              <a:rPr lang="zh-CN" altLang="en-US" sz="1200" b="0" i="0" dirty="0" smtClean="0">
                <a:effectLst/>
                <a:latin typeface="+mn-lt"/>
                <a:ea typeface="+mn-ea"/>
                <a:cs typeface="+mn-cs"/>
                <a:sym typeface="Calibri"/>
              </a:rPr>
              <a:t>了一个压缩包过来</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只需要输入</a:t>
            </a:r>
            <a:r>
              <a:rPr lang="en-US" altLang="zh-CN" sz="1200" b="0" i="0" dirty="0" smtClean="0">
                <a:effectLst/>
                <a:latin typeface="+mn-lt"/>
                <a:ea typeface="+mn-ea"/>
                <a:cs typeface="+mn-cs"/>
                <a:sym typeface="Calibri"/>
              </a:rPr>
              <a:t>unzip </a:t>
            </a:r>
            <a:r>
              <a:rPr lang="zh-CN" altLang="en-US" sz="1200" b="0" i="0" dirty="0" smtClean="0">
                <a:effectLst/>
                <a:latin typeface="+mn-lt"/>
                <a:ea typeface="+mn-ea"/>
                <a:cs typeface="+mn-cs"/>
                <a:sym typeface="Calibri"/>
              </a:rPr>
              <a:t>文件名</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就可以解压缩到当前目录了</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tar -</a:t>
            </a:r>
            <a:r>
              <a:rPr lang="en-US" altLang="zh-CN" sz="1200" b="0" i="0" dirty="0" err="1" smtClean="0">
                <a:effectLst/>
                <a:latin typeface="+mn-lt"/>
                <a:ea typeface="+mn-ea"/>
                <a:cs typeface="+mn-cs"/>
                <a:sym typeface="Calibri"/>
              </a:rPr>
              <a:t>czvf</a:t>
            </a:r>
            <a:r>
              <a:rPr lang="en-US" altLang="zh-CN" sz="1200" b="0" i="0" dirty="0" smtClean="0">
                <a:effectLst/>
                <a:latin typeface="+mn-lt"/>
                <a:ea typeface="+mn-ea"/>
                <a:cs typeface="+mn-cs"/>
                <a:sym typeface="Calibri"/>
              </a:rPr>
              <a:t> ooxx.tar.gz *</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把当前目录所有文件以</a:t>
            </a:r>
            <a:r>
              <a:rPr lang="en-US" altLang="zh-CN" sz="1200" b="0" i="0" dirty="0" smtClean="0">
                <a:effectLst/>
                <a:latin typeface="+mn-lt"/>
                <a:ea typeface="+mn-ea"/>
                <a:cs typeface="+mn-cs"/>
                <a:sym typeface="Calibri"/>
              </a:rPr>
              <a:t>tar</a:t>
            </a:r>
            <a:r>
              <a:rPr lang="zh-CN" altLang="en-US" sz="1200" b="0" i="0" dirty="0" smtClean="0">
                <a:effectLst/>
                <a:latin typeface="+mn-lt"/>
                <a:ea typeface="+mn-ea"/>
                <a:cs typeface="+mn-cs"/>
                <a:sym typeface="Calibri"/>
              </a:rPr>
              <a:t>命令打包为</a:t>
            </a:r>
            <a:r>
              <a:rPr lang="en-US" altLang="zh-CN" sz="1200" b="0" i="0" dirty="0" smtClean="0">
                <a:effectLst/>
                <a:latin typeface="+mn-lt"/>
                <a:ea typeface="+mn-ea"/>
                <a:cs typeface="+mn-cs"/>
                <a:sym typeface="Calibri"/>
              </a:rPr>
              <a:t>ooxx.tar.gz</a:t>
            </a:r>
            <a:r>
              <a:rPr lang="zh-CN" altLang="en-US" sz="1200" b="0" i="0" dirty="0" smtClean="0">
                <a:effectLst/>
                <a:latin typeface="+mn-lt"/>
                <a:ea typeface="+mn-ea"/>
                <a:cs typeface="+mn-cs"/>
                <a:sym typeface="Calibri"/>
              </a:rPr>
              <a:t>文件</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-c</a:t>
            </a:r>
            <a:r>
              <a:rPr lang="zh-CN" altLang="en-US" sz="1200" b="0" i="0" dirty="0" smtClean="0">
                <a:effectLst/>
                <a:latin typeface="+mn-lt"/>
                <a:ea typeface="+mn-ea"/>
                <a:cs typeface="+mn-cs"/>
                <a:sym typeface="Calibri"/>
              </a:rPr>
              <a:t>创建</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-z</a:t>
            </a:r>
            <a:r>
              <a:rPr lang="zh-CN" altLang="en-US" sz="1200" b="0" i="0" dirty="0" smtClean="0">
                <a:effectLst/>
                <a:latin typeface="+mn-lt"/>
                <a:ea typeface="+mn-ea"/>
                <a:cs typeface="+mn-cs"/>
                <a:sym typeface="Calibri"/>
              </a:rPr>
              <a:t>用</a:t>
            </a:r>
            <a:r>
              <a:rPr lang="en-US" altLang="zh-CN" sz="1200" b="0" i="0" dirty="0" err="1" smtClean="0">
                <a:effectLst/>
                <a:latin typeface="+mn-lt"/>
                <a:ea typeface="+mn-ea"/>
                <a:cs typeface="+mn-cs"/>
                <a:sym typeface="Calibri"/>
              </a:rPr>
              <a:t>gzip</a:t>
            </a:r>
            <a:r>
              <a:rPr lang="zh-CN" altLang="en-US" sz="1200" b="0" i="0" dirty="0" smtClean="0">
                <a:effectLst/>
                <a:latin typeface="+mn-lt"/>
                <a:ea typeface="+mn-ea"/>
                <a:cs typeface="+mn-cs"/>
                <a:sym typeface="Calibri"/>
              </a:rPr>
              <a:t>压缩方式</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-v</a:t>
            </a:r>
            <a:r>
              <a:rPr lang="zh-CN" altLang="en-US" sz="1200" b="0" i="0" dirty="0" smtClean="0">
                <a:effectLst/>
                <a:latin typeface="+mn-lt"/>
                <a:ea typeface="+mn-ea"/>
                <a:cs typeface="+mn-cs"/>
                <a:sym typeface="Calibri"/>
              </a:rPr>
              <a:t>显示压缩过程</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-f</a:t>
            </a:r>
            <a:r>
              <a:rPr lang="zh-CN" altLang="en-US" sz="1200" b="0" i="0" dirty="0" smtClean="0">
                <a:effectLst/>
                <a:latin typeface="+mn-lt"/>
                <a:ea typeface="+mn-ea"/>
                <a:cs typeface="+mn-cs"/>
                <a:sym typeface="Calibri"/>
              </a:rPr>
              <a:t>搞成一坨</a:t>
            </a:r>
            <a:r>
              <a:rPr lang="en-US" altLang="zh-CN" sz="1200" b="0" i="0" dirty="0" smtClean="0">
                <a:effectLst/>
                <a:latin typeface="+mn-lt"/>
                <a:ea typeface="+mn-ea"/>
                <a:cs typeface="+mn-cs"/>
                <a:sym typeface="Calibri"/>
              </a:rPr>
              <a:t>file</a:t>
            </a:r>
            <a:br>
              <a:rPr lang="en-US" altLang="zh-CN" sz="1200" b="0" i="0" dirty="0" smtClean="0">
                <a:effectLst/>
                <a:latin typeface="+mn-lt"/>
                <a:ea typeface="+mn-ea"/>
                <a:cs typeface="+mn-cs"/>
                <a:sym typeface="Calibri"/>
              </a:rPr>
            </a:br>
            <a:r>
              <a:rPr lang="en-US" altLang="zh-CN" sz="1200" b="0" i="0" dirty="0" smtClean="0">
                <a:effectLst/>
                <a:latin typeface="+mn-lt"/>
                <a:ea typeface="+mn-ea"/>
                <a:cs typeface="+mn-cs"/>
                <a:sym typeface="Calibri"/>
              </a:rPr>
              <a:t>tar -</a:t>
            </a:r>
            <a:r>
              <a:rPr lang="en-US" altLang="zh-CN" sz="1200" b="0" i="0" dirty="0" err="1" smtClean="0">
                <a:effectLst/>
                <a:latin typeface="+mn-lt"/>
                <a:ea typeface="+mn-ea"/>
                <a:cs typeface="+mn-cs"/>
                <a:sym typeface="Calibri"/>
              </a:rPr>
              <a:t>xzvf</a:t>
            </a:r>
            <a:r>
              <a:rPr lang="en-US" altLang="zh-CN" sz="1200" b="0" i="0" dirty="0" smtClean="0">
                <a:effectLst/>
                <a:latin typeface="+mn-lt"/>
                <a:ea typeface="+mn-ea"/>
                <a:cs typeface="+mn-cs"/>
                <a:sym typeface="Calibri"/>
              </a:rPr>
              <a:t> ooxx.tar.gz</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解压缩 </a:t>
            </a:r>
            <a:r>
              <a:rPr lang="en-US" altLang="zh-CN" sz="1200" b="0" i="0" dirty="0" smtClean="0">
                <a:effectLst/>
                <a:latin typeface="+mn-lt"/>
                <a:ea typeface="+mn-ea"/>
                <a:cs typeface="+mn-cs"/>
                <a:sym typeface="Calibri"/>
              </a:rPr>
              <a:t>ooxx.tar.gz </a:t>
            </a:r>
            <a:r>
              <a:rPr lang="zh-CN" altLang="en-US" sz="1200" b="0" i="0" dirty="0" smtClean="0">
                <a:effectLst/>
                <a:latin typeface="+mn-lt"/>
                <a:ea typeface="+mn-ea"/>
                <a:cs typeface="+mn-cs"/>
                <a:sym typeface="Calibri"/>
              </a:rPr>
              <a:t>里的文件到当前目录</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-x</a:t>
            </a:r>
            <a:r>
              <a:rPr lang="zh-CN" altLang="en-US" sz="1200" b="0" i="0" dirty="0" smtClean="0">
                <a:effectLst/>
                <a:latin typeface="+mn-lt"/>
                <a:ea typeface="+mn-ea"/>
                <a:cs typeface="+mn-cs"/>
                <a:sym typeface="Calibri"/>
              </a:rPr>
              <a:t>解压缩</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-z</a:t>
            </a:r>
            <a:r>
              <a:rPr lang="zh-CN" altLang="en-US" sz="1200" b="0" i="0" dirty="0" smtClean="0">
                <a:effectLst/>
                <a:latin typeface="+mn-lt"/>
                <a:ea typeface="+mn-ea"/>
                <a:cs typeface="+mn-cs"/>
                <a:sym typeface="Calibri"/>
              </a:rPr>
              <a:t>用</a:t>
            </a:r>
            <a:r>
              <a:rPr lang="en-US" altLang="zh-CN" sz="1200" b="0" i="0" dirty="0" err="1" smtClean="0">
                <a:effectLst/>
                <a:latin typeface="+mn-lt"/>
                <a:ea typeface="+mn-ea"/>
                <a:cs typeface="+mn-cs"/>
                <a:sym typeface="Calibri"/>
              </a:rPr>
              <a:t>gzip</a:t>
            </a:r>
            <a:r>
              <a:rPr lang="zh-CN" altLang="en-US" sz="1200" b="0" i="0" dirty="0" smtClean="0">
                <a:effectLst/>
                <a:latin typeface="+mn-lt"/>
                <a:ea typeface="+mn-ea"/>
                <a:cs typeface="+mn-cs"/>
                <a:sym typeface="Calibri"/>
              </a:rPr>
              <a:t>压缩方式</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-v</a:t>
            </a:r>
            <a:r>
              <a:rPr lang="zh-CN" altLang="en-US" sz="1200" b="0" i="0" dirty="0" smtClean="0">
                <a:effectLst/>
                <a:latin typeface="+mn-lt"/>
                <a:ea typeface="+mn-ea"/>
                <a:cs typeface="+mn-cs"/>
                <a:sym typeface="Calibri"/>
              </a:rPr>
              <a:t>显示压缩过程</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-f</a:t>
            </a:r>
            <a:r>
              <a:rPr lang="zh-CN" altLang="en-US" sz="1200" b="0" i="0" dirty="0" smtClean="0">
                <a:effectLst/>
                <a:latin typeface="+mn-lt"/>
                <a:ea typeface="+mn-ea"/>
                <a:cs typeface="+mn-cs"/>
                <a:sym typeface="Calibri"/>
              </a:rPr>
              <a:t>搞成一坨</a:t>
            </a:r>
            <a:r>
              <a:rPr lang="en-US" altLang="zh-CN" sz="1200" b="0" i="0" dirty="0" smtClean="0">
                <a:effectLst/>
                <a:latin typeface="+mn-lt"/>
                <a:ea typeface="+mn-ea"/>
                <a:cs typeface="+mn-cs"/>
                <a:sym typeface="Calibri"/>
              </a:rPr>
              <a:t>file</a:t>
            </a:r>
          </a:p>
          <a:p>
            <a:r>
              <a:rPr lang="en-US" altLang="zh-CN" sz="1200" b="1" i="0" dirty="0" smtClean="0">
                <a:effectLst/>
                <a:latin typeface="+mn-lt"/>
                <a:ea typeface="+mn-ea"/>
                <a:cs typeface="+mn-cs"/>
                <a:sym typeface="Calibri"/>
              </a:rPr>
              <a:t>2. </a:t>
            </a:r>
            <a:r>
              <a:rPr lang="zh-CN" altLang="en-US" sz="1200" b="1" i="0" dirty="0" smtClean="0">
                <a:effectLst/>
                <a:latin typeface="+mn-lt"/>
                <a:ea typeface="+mn-ea"/>
                <a:cs typeface="+mn-cs"/>
                <a:sym typeface="Calibri"/>
              </a:rPr>
              <a:t>文件系统命令</a:t>
            </a:r>
          </a:p>
          <a:p>
            <a:r>
              <a:rPr lang="en-US" altLang="zh-CN" sz="1200" b="1" i="0" dirty="0" smtClean="0">
                <a:effectLst/>
                <a:latin typeface="+mn-lt"/>
                <a:ea typeface="+mn-ea"/>
                <a:cs typeface="+mn-cs"/>
                <a:sym typeface="Calibri"/>
              </a:rPr>
              <a:t>A.</a:t>
            </a:r>
            <a:r>
              <a:rPr lang="zh-CN" altLang="en-US" sz="1200" b="1" i="0" dirty="0" smtClean="0">
                <a:effectLst/>
                <a:latin typeface="+mn-lt"/>
                <a:ea typeface="+mn-ea"/>
                <a:cs typeface="+mn-cs"/>
                <a:sym typeface="Calibri"/>
              </a:rPr>
              <a:t>显示磁盘使用率</a:t>
            </a:r>
            <a:r>
              <a:rPr lang="zh-CN" altLang="en-US" sz="1200" b="0" i="0" dirty="0" smtClean="0">
                <a:effectLst/>
                <a:latin typeface="+mn-lt"/>
                <a:ea typeface="+mn-ea"/>
                <a:cs typeface="+mn-cs"/>
                <a:sym typeface="Calibri"/>
              </a:rPr>
              <a:t/>
            </a:r>
            <a:br>
              <a:rPr lang="zh-CN" altLang="en-US" sz="1200" b="0" i="0" dirty="0" smtClean="0">
                <a:effectLst/>
                <a:latin typeface="+mn-lt"/>
                <a:ea typeface="+mn-ea"/>
                <a:cs typeface="+mn-cs"/>
                <a:sym typeface="Calibri"/>
              </a:rPr>
            </a:br>
            <a:r>
              <a:rPr lang="en-US" altLang="zh-CN" sz="1200" b="0" i="0" dirty="0" err="1" smtClean="0">
                <a:effectLst/>
                <a:latin typeface="+mn-lt"/>
                <a:ea typeface="+mn-ea"/>
                <a:cs typeface="+mn-cs"/>
                <a:sym typeface="Calibri"/>
              </a:rPr>
              <a:t>df</a:t>
            </a:r>
            <a:r>
              <a:rPr lang="en-US" altLang="zh-CN" sz="1200" b="0" i="0" dirty="0" smtClean="0">
                <a:effectLst/>
                <a:latin typeface="+mn-lt"/>
                <a:ea typeface="+mn-ea"/>
                <a:cs typeface="+mn-cs"/>
                <a:sym typeface="Calibri"/>
              </a:rPr>
              <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显示整个主机的总容量以及比率</a:t>
            </a:r>
          </a:p>
          <a:p>
            <a:r>
              <a:rPr lang="en-US" altLang="zh-CN" sz="1200" b="1" i="0" dirty="0" smtClean="0">
                <a:effectLst/>
                <a:latin typeface="+mn-lt"/>
                <a:ea typeface="+mn-ea"/>
                <a:cs typeface="+mn-cs"/>
                <a:sym typeface="Calibri"/>
              </a:rPr>
              <a:t>B.</a:t>
            </a:r>
            <a:r>
              <a:rPr lang="zh-CN" altLang="en-US" sz="1200" b="1" i="0" dirty="0" smtClean="0">
                <a:effectLst/>
                <a:latin typeface="+mn-lt"/>
                <a:ea typeface="+mn-ea"/>
                <a:cs typeface="+mn-cs"/>
                <a:sym typeface="Calibri"/>
              </a:rPr>
              <a:t>列表文件</a:t>
            </a:r>
            <a:r>
              <a:rPr lang="en-US" altLang="zh-CN" sz="1200" b="1" i="0" dirty="0" smtClean="0">
                <a:effectLst/>
                <a:latin typeface="+mn-lt"/>
                <a:ea typeface="+mn-ea"/>
                <a:cs typeface="+mn-cs"/>
                <a:sym typeface="Calibri"/>
              </a:rPr>
              <a:t>/</a:t>
            </a:r>
            <a:r>
              <a:rPr lang="zh-CN" altLang="en-US" sz="1200" b="1" i="0" dirty="0" smtClean="0">
                <a:effectLst/>
                <a:latin typeface="+mn-lt"/>
                <a:ea typeface="+mn-ea"/>
                <a:cs typeface="+mn-cs"/>
                <a:sym typeface="Calibri"/>
              </a:rPr>
              <a:t>子目录使用率 </a:t>
            </a:r>
            <a:r>
              <a:rPr lang="en-US" altLang="zh-CN" sz="1200" b="1" i="0" dirty="0" smtClean="0">
                <a:effectLst/>
                <a:latin typeface="+mn-lt"/>
                <a:ea typeface="+mn-ea"/>
                <a:cs typeface="+mn-cs"/>
                <a:sym typeface="Calibri"/>
              </a:rPr>
              <a:t>(du)</a:t>
            </a:r>
            <a:r>
              <a:rPr lang="zh-CN" altLang="en-US" sz="1200" b="0" i="0" dirty="0" smtClean="0">
                <a:effectLst/>
                <a:latin typeface="+mn-lt"/>
                <a:ea typeface="+mn-ea"/>
                <a:cs typeface="+mn-cs"/>
                <a:sym typeface="Calibri"/>
              </a:rPr>
              <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du</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会列出所有文件以及子目录的大小</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不是人看的</a:t>
            </a:r>
            <a:r>
              <a:rPr lang="en-US" altLang="zh-CN" sz="1200" b="0" i="0" dirty="0" smtClean="0">
                <a:effectLst/>
                <a:latin typeface="+mn-lt"/>
                <a:ea typeface="+mn-ea"/>
                <a:cs typeface="+mn-cs"/>
                <a:sym typeface="Calibri"/>
              </a:rPr>
              <a:t>…</a:t>
            </a:r>
            <a:br>
              <a:rPr lang="en-US" altLang="zh-CN" sz="1200" b="0" i="0" dirty="0" smtClean="0">
                <a:effectLst/>
                <a:latin typeface="+mn-lt"/>
                <a:ea typeface="+mn-ea"/>
                <a:cs typeface="+mn-cs"/>
                <a:sym typeface="Calibri"/>
              </a:rPr>
            </a:br>
            <a:r>
              <a:rPr lang="en-US" altLang="zh-CN" sz="1200" b="0" i="0" dirty="0" smtClean="0">
                <a:effectLst/>
                <a:latin typeface="+mn-lt"/>
                <a:ea typeface="+mn-ea"/>
                <a:cs typeface="+mn-cs"/>
                <a:sym typeface="Calibri"/>
              </a:rPr>
              <a:t>du -</a:t>
            </a:r>
            <a:r>
              <a:rPr lang="en-US" altLang="zh-CN" sz="1200" b="0" i="0" dirty="0" err="1" smtClean="0">
                <a:effectLst/>
                <a:latin typeface="+mn-lt"/>
                <a:ea typeface="+mn-ea"/>
                <a:cs typeface="+mn-cs"/>
                <a:sym typeface="Calibri"/>
              </a:rPr>
              <a:t>sh</a:t>
            </a:r>
            <a:r>
              <a:rPr lang="en-US" altLang="zh-CN" sz="1200" b="0" i="0" dirty="0" smtClean="0">
                <a:effectLst/>
                <a:latin typeface="+mn-lt"/>
                <a:ea typeface="+mn-ea"/>
                <a:cs typeface="+mn-cs"/>
                <a:sym typeface="Calibri"/>
              </a:rPr>
              <a:t/>
            </a:r>
            <a:br>
              <a:rPr lang="en-US" altLang="zh-CN" sz="1200" b="0" i="0" dirty="0" smtClean="0">
                <a:effectLst/>
                <a:latin typeface="+mn-lt"/>
                <a:ea typeface="+mn-ea"/>
                <a:cs typeface="+mn-cs"/>
                <a:sym typeface="Calibri"/>
              </a:rPr>
            </a:br>
            <a:r>
              <a:rPr lang="en-US" altLang="zh-CN" sz="1200" b="0" i="0" dirty="0" smtClean="0">
                <a:effectLst/>
                <a:latin typeface="+mn-lt"/>
                <a:ea typeface="+mn-ea"/>
                <a:cs typeface="+mn-cs"/>
                <a:sym typeface="Calibri"/>
              </a:rPr>
              <a:t>-s</a:t>
            </a:r>
            <a:r>
              <a:rPr lang="zh-CN" altLang="en-US" sz="1200" b="0" i="0" dirty="0" smtClean="0">
                <a:effectLst/>
                <a:latin typeface="+mn-lt"/>
                <a:ea typeface="+mn-ea"/>
                <a:cs typeface="+mn-cs"/>
                <a:sym typeface="Calibri"/>
              </a:rPr>
              <a:t>就是</a:t>
            </a:r>
            <a:r>
              <a:rPr lang="en-US" altLang="zh-CN" sz="1200" b="0" i="0" dirty="0" smtClean="0">
                <a:effectLst/>
                <a:latin typeface="+mn-lt"/>
                <a:ea typeface="+mn-ea"/>
                <a:cs typeface="+mn-cs"/>
                <a:sym typeface="Calibri"/>
              </a:rPr>
              <a:t>summary,</a:t>
            </a:r>
            <a:r>
              <a:rPr lang="zh-CN" altLang="en-US" sz="1200" b="0" i="0" dirty="0" smtClean="0">
                <a:effectLst/>
                <a:latin typeface="+mn-lt"/>
                <a:ea typeface="+mn-ea"/>
                <a:cs typeface="+mn-cs"/>
                <a:sym typeface="Calibri"/>
              </a:rPr>
              <a:t>只输出当前文件夹总容量</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-h</a:t>
            </a:r>
            <a:r>
              <a:rPr lang="zh-CN" altLang="en-US" sz="1200" b="0" i="0" dirty="0" smtClean="0">
                <a:effectLst/>
                <a:latin typeface="+mn-lt"/>
                <a:ea typeface="+mn-ea"/>
                <a:cs typeface="+mn-cs"/>
                <a:sym typeface="Calibri"/>
              </a:rPr>
              <a:t>一般在</a:t>
            </a:r>
            <a:r>
              <a:rPr lang="en-US" altLang="zh-CN" sz="1200" b="0" i="0" dirty="0" err="1" smtClean="0">
                <a:effectLst/>
                <a:latin typeface="+mn-lt"/>
                <a:ea typeface="+mn-ea"/>
                <a:cs typeface="+mn-cs"/>
                <a:sym typeface="Calibri"/>
              </a:rPr>
              <a:t>linux</a:t>
            </a:r>
            <a:r>
              <a:rPr lang="zh-CN" altLang="en-US" sz="1200" b="0" i="0" dirty="0" smtClean="0">
                <a:effectLst/>
                <a:latin typeface="+mn-lt"/>
                <a:ea typeface="+mn-ea"/>
                <a:cs typeface="+mn-cs"/>
                <a:sym typeface="Calibri"/>
              </a:rPr>
              <a:t>就是</a:t>
            </a:r>
            <a:r>
              <a:rPr lang="en-US" altLang="zh-CN" sz="1200" b="0" i="0" dirty="0" smtClean="0">
                <a:effectLst/>
                <a:latin typeface="+mn-lt"/>
                <a:ea typeface="+mn-ea"/>
                <a:cs typeface="+mn-cs"/>
                <a:sym typeface="Calibri"/>
              </a:rPr>
              <a:t>human</a:t>
            </a:r>
            <a:r>
              <a:rPr lang="zh-CN" altLang="en-US" sz="1200" b="0" i="0" dirty="0" smtClean="0">
                <a:effectLst/>
                <a:latin typeface="+mn-lt"/>
                <a:ea typeface="+mn-ea"/>
                <a:cs typeface="+mn-cs"/>
                <a:sym typeface="Calibri"/>
              </a:rPr>
              <a:t>给人看的意思</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会把</a:t>
            </a:r>
            <a:r>
              <a:rPr lang="en-US" altLang="zh-CN" sz="1200" b="0" i="0" dirty="0" smtClean="0">
                <a:effectLst/>
                <a:latin typeface="+mn-lt"/>
                <a:ea typeface="+mn-ea"/>
                <a:cs typeface="+mn-cs"/>
                <a:sym typeface="Calibri"/>
              </a:rPr>
              <a:t>1048580b</a:t>
            </a:r>
            <a:r>
              <a:rPr lang="zh-CN" altLang="en-US" sz="1200" b="0" i="0" dirty="0" smtClean="0">
                <a:effectLst/>
                <a:latin typeface="+mn-lt"/>
                <a:ea typeface="+mn-ea"/>
                <a:cs typeface="+mn-cs"/>
                <a:sym typeface="Calibri"/>
              </a:rPr>
              <a:t>转换为</a:t>
            </a:r>
            <a:r>
              <a:rPr lang="en-US" altLang="zh-CN" sz="1200" b="0" i="0" dirty="0" smtClean="0">
                <a:effectLst/>
                <a:latin typeface="+mn-lt"/>
                <a:ea typeface="+mn-ea"/>
                <a:cs typeface="+mn-cs"/>
                <a:sym typeface="Calibri"/>
              </a:rPr>
              <a:t>1mb</a:t>
            </a:r>
            <a:r>
              <a:rPr lang="zh-CN" altLang="en-US" sz="1200" b="0" i="0" dirty="0" smtClean="0">
                <a:effectLst/>
                <a:latin typeface="+mn-lt"/>
                <a:ea typeface="+mn-ea"/>
                <a:cs typeface="+mn-cs"/>
                <a:sym typeface="Calibri"/>
              </a:rPr>
              <a:t>显示</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du -h --max-depth=1</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嘿</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只列出当前文件夹和第一级子目录占用大小</a:t>
            </a:r>
          </a:p>
          <a:p>
            <a:r>
              <a:rPr lang="en-US" altLang="zh-CN" sz="1200" b="1" i="0" dirty="0" smtClean="0">
                <a:effectLst/>
                <a:latin typeface="+mn-lt"/>
                <a:ea typeface="+mn-ea"/>
                <a:cs typeface="+mn-cs"/>
                <a:sym typeface="Calibri"/>
              </a:rPr>
              <a:t>C.</a:t>
            </a:r>
            <a:r>
              <a:rPr lang="zh-CN" altLang="en-US" sz="1200" b="1" i="0" dirty="0" smtClean="0">
                <a:effectLst/>
                <a:latin typeface="+mn-lt"/>
                <a:ea typeface="+mn-ea"/>
                <a:cs typeface="+mn-cs"/>
                <a:sym typeface="Calibri"/>
              </a:rPr>
              <a:t>删除文件 </a:t>
            </a:r>
            <a:r>
              <a:rPr lang="en-US" altLang="zh-CN" sz="1200" b="1" i="0" dirty="0" smtClean="0">
                <a:effectLst/>
                <a:latin typeface="+mn-lt"/>
                <a:ea typeface="+mn-ea"/>
                <a:cs typeface="+mn-cs"/>
                <a:sym typeface="Calibri"/>
              </a:rPr>
              <a:t>Remove files (</a:t>
            </a:r>
            <a:r>
              <a:rPr lang="en-US" altLang="zh-CN" sz="1200" b="1" i="0" dirty="0" err="1" smtClean="0">
                <a:effectLst/>
                <a:latin typeface="+mn-lt"/>
                <a:ea typeface="+mn-ea"/>
                <a:cs typeface="+mn-cs"/>
                <a:sym typeface="Calibri"/>
              </a:rPr>
              <a:t>rm</a:t>
            </a:r>
            <a:r>
              <a:rPr lang="en-US" altLang="zh-CN" sz="1200" b="1" i="0" dirty="0" smtClean="0">
                <a:effectLst/>
                <a:latin typeface="+mn-lt"/>
                <a:ea typeface="+mn-ea"/>
                <a:cs typeface="+mn-cs"/>
                <a:sym typeface="Calibri"/>
              </a:rPr>
              <a:t>) </a:t>
            </a:r>
            <a:r>
              <a:rPr lang="zh-CN" altLang="en-US" sz="1200" b="1" i="0" dirty="0" smtClean="0">
                <a:effectLst/>
                <a:latin typeface="+mn-lt"/>
                <a:ea typeface="+mn-ea"/>
                <a:cs typeface="+mn-cs"/>
                <a:sym typeface="Calibri"/>
              </a:rPr>
              <a:t>少儿不宜的命令</a:t>
            </a:r>
            <a:r>
              <a:rPr lang="en-US" altLang="zh-CN" sz="1200" b="1" i="0" dirty="0" smtClean="0">
                <a:effectLst/>
                <a:latin typeface="+mn-lt"/>
                <a:ea typeface="+mn-ea"/>
                <a:cs typeface="+mn-cs"/>
                <a:sym typeface="Calibri"/>
              </a:rPr>
              <a:t>,</a:t>
            </a:r>
            <a:r>
              <a:rPr lang="zh-CN" altLang="en-US" sz="1200" b="1" i="0" dirty="0" smtClean="0">
                <a:effectLst/>
                <a:latin typeface="+mn-lt"/>
                <a:ea typeface="+mn-ea"/>
                <a:cs typeface="+mn-cs"/>
                <a:sym typeface="Calibri"/>
              </a:rPr>
              <a:t>总是需要确认</a:t>
            </a:r>
            <a:r>
              <a:rPr lang="zh-CN" altLang="en-US" sz="1200" b="0" i="0" dirty="0" smtClean="0">
                <a:effectLst/>
                <a:latin typeface="+mn-lt"/>
                <a:ea typeface="+mn-ea"/>
                <a:cs typeface="+mn-cs"/>
                <a:sym typeface="Calibri"/>
              </a:rPr>
              <a:t/>
            </a:r>
            <a:br>
              <a:rPr lang="zh-CN" altLang="en-US" sz="1200" b="0" i="0" dirty="0" smtClean="0">
                <a:effectLst/>
                <a:latin typeface="+mn-lt"/>
                <a:ea typeface="+mn-ea"/>
                <a:cs typeface="+mn-cs"/>
                <a:sym typeface="Calibri"/>
              </a:rPr>
            </a:br>
            <a:r>
              <a:rPr lang="en-US" altLang="zh-CN" sz="1200" b="0" i="0" dirty="0" err="1" smtClean="0">
                <a:effectLst/>
                <a:latin typeface="+mn-lt"/>
                <a:ea typeface="+mn-ea"/>
                <a:cs typeface="+mn-cs"/>
                <a:sym typeface="Calibri"/>
              </a:rPr>
              <a:t>rm</a:t>
            </a:r>
            <a:r>
              <a:rPr lang="en-US" altLang="zh-CN" sz="1200" b="0" i="0" dirty="0" smtClean="0">
                <a:effectLst/>
                <a:latin typeface="+mn-lt"/>
                <a:ea typeface="+mn-ea"/>
                <a:cs typeface="+mn-cs"/>
                <a:sym typeface="Calibri"/>
              </a:rPr>
              <a:t> -</a:t>
            </a:r>
            <a:r>
              <a:rPr lang="en-US" altLang="zh-CN" sz="1200" b="0" i="0" dirty="0" err="1" smtClean="0">
                <a:effectLst/>
                <a:latin typeface="+mn-lt"/>
                <a:ea typeface="+mn-ea"/>
                <a:cs typeface="+mn-cs"/>
                <a:sym typeface="Calibri"/>
              </a:rPr>
              <a:t>vf</a:t>
            </a:r>
            <a:r>
              <a:rPr lang="en-US" altLang="zh-CN" sz="1200" b="0" i="0" dirty="0" smtClean="0">
                <a:effectLst/>
                <a:latin typeface="+mn-lt"/>
                <a:ea typeface="+mn-ea"/>
                <a:cs typeface="+mn-cs"/>
                <a:sym typeface="Calibri"/>
              </a:rPr>
              <a:t> miao.in</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强制删除</a:t>
            </a:r>
            <a:r>
              <a:rPr lang="en-US" altLang="zh-CN" sz="1200" b="0" i="0" dirty="0" smtClean="0">
                <a:effectLst/>
                <a:latin typeface="+mn-lt"/>
                <a:ea typeface="+mn-ea"/>
                <a:cs typeface="+mn-cs"/>
                <a:sym typeface="Calibri"/>
              </a:rPr>
              <a:t>miao.in</a:t>
            </a:r>
            <a:r>
              <a:rPr lang="zh-CN" altLang="en-US" sz="1200" b="0" i="0" dirty="0" smtClean="0">
                <a:effectLst/>
                <a:latin typeface="+mn-lt"/>
                <a:ea typeface="+mn-ea"/>
                <a:cs typeface="+mn-cs"/>
                <a:sym typeface="Calibri"/>
              </a:rPr>
              <a:t>这个文件并不需确认</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列出删除文件列表</a:t>
            </a:r>
          </a:p>
          <a:p>
            <a:r>
              <a:rPr lang="zh-CN" altLang="en-US" sz="1200" b="0" i="0" dirty="0" smtClean="0">
                <a:effectLst/>
                <a:latin typeface="+mn-lt"/>
                <a:ea typeface="+mn-ea"/>
                <a:cs typeface="+mn-cs"/>
                <a:sym typeface="Calibri"/>
              </a:rPr>
              <a:t>强制删除</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不要执行</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除非你知道你在干嘛</a:t>
            </a:r>
            <a:r>
              <a:rPr lang="en-US" altLang="zh-CN" sz="1200" b="0" i="0" dirty="0" smtClean="0">
                <a:effectLst/>
                <a:latin typeface="+mn-lt"/>
                <a:ea typeface="+mn-ea"/>
                <a:cs typeface="+mn-cs"/>
                <a:sym typeface="Calibri"/>
              </a:rPr>
              <a:t>…</a:t>
            </a:r>
            <a:br>
              <a:rPr lang="en-US" altLang="zh-CN" sz="1200" b="0" i="0" dirty="0" smtClean="0">
                <a:effectLst/>
                <a:latin typeface="+mn-lt"/>
                <a:ea typeface="+mn-ea"/>
                <a:cs typeface="+mn-cs"/>
                <a:sym typeface="Calibri"/>
              </a:rPr>
            </a:br>
            <a:r>
              <a:rPr lang="en-US" altLang="zh-CN" sz="1200" b="0" i="0" dirty="0" smtClean="0">
                <a:effectLst/>
                <a:latin typeface="+mn-lt"/>
                <a:ea typeface="+mn-ea"/>
                <a:cs typeface="+mn-cs"/>
                <a:sym typeface="Calibri"/>
              </a:rPr>
              <a:t>-v</a:t>
            </a:r>
            <a:r>
              <a:rPr lang="zh-CN" altLang="en-US" sz="1200" b="0" i="0" dirty="0" smtClean="0">
                <a:effectLst/>
                <a:latin typeface="+mn-lt"/>
                <a:ea typeface="+mn-ea"/>
                <a:cs typeface="+mn-cs"/>
                <a:sym typeface="Calibri"/>
              </a:rPr>
              <a:t>一般</a:t>
            </a:r>
            <a:r>
              <a:rPr lang="en-US" altLang="zh-CN" sz="1200" b="0" i="0" dirty="0" smtClean="0">
                <a:effectLst/>
                <a:latin typeface="+mn-lt"/>
                <a:ea typeface="+mn-ea"/>
                <a:cs typeface="+mn-cs"/>
                <a:sym typeface="Calibri"/>
              </a:rPr>
              <a:t>v</a:t>
            </a:r>
            <a:r>
              <a:rPr lang="zh-CN" altLang="en-US" sz="1200" b="0" i="0" dirty="0" smtClean="0">
                <a:effectLst/>
                <a:latin typeface="+mn-lt"/>
                <a:ea typeface="+mn-ea"/>
                <a:cs typeface="+mn-cs"/>
                <a:sym typeface="Calibri"/>
              </a:rPr>
              <a:t>参数都是显示过程的意思</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-f </a:t>
            </a:r>
            <a:r>
              <a:rPr lang="zh-CN" altLang="en-US" sz="1200" b="0" i="0" dirty="0" smtClean="0">
                <a:effectLst/>
                <a:latin typeface="+mn-lt"/>
                <a:ea typeface="+mn-ea"/>
                <a:cs typeface="+mn-cs"/>
                <a:sym typeface="Calibri"/>
              </a:rPr>
              <a:t>强奸的单词会不会拼</a:t>
            </a:r>
            <a:r>
              <a:rPr lang="en-US" altLang="zh-CN" sz="1200" b="0" i="0" dirty="0" smtClean="0">
                <a:effectLst/>
                <a:latin typeface="+mn-lt"/>
                <a:ea typeface="+mn-ea"/>
                <a:cs typeface="+mn-cs"/>
                <a:sym typeface="Calibri"/>
              </a:rPr>
              <a:t>? F-U-C-K</a:t>
            </a:r>
            <a:r>
              <a:rPr lang="zh-CN" altLang="en-US" sz="1200" b="0" i="0" dirty="0" smtClean="0">
                <a:effectLst/>
                <a:latin typeface="+mn-lt"/>
                <a:ea typeface="+mn-ea"/>
                <a:cs typeface="+mn-cs"/>
                <a:sym typeface="Calibri"/>
              </a:rPr>
              <a:t>的缩写</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不确认直接</a:t>
            </a:r>
            <a:r>
              <a:rPr lang="en-US" altLang="zh-CN" sz="1200" b="0" i="0" dirty="0" smtClean="0">
                <a:effectLst/>
                <a:latin typeface="+mn-lt"/>
                <a:ea typeface="+mn-ea"/>
                <a:cs typeface="+mn-cs"/>
                <a:sym typeface="Calibri"/>
              </a:rPr>
              <a:t>F-word</a:t>
            </a:r>
            <a:r>
              <a:rPr lang="zh-CN" altLang="en-US" sz="1200" b="0" i="0" dirty="0" smtClean="0">
                <a:effectLst/>
                <a:latin typeface="+mn-lt"/>
                <a:ea typeface="+mn-ea"/>
                <a:cs typeface="+mn-cs"/>
                <a:sym typeface="Calibri"/>
              </a:rPr>
              <a:t>了</a:t>
            </a:r>
            <a:br>
              <a:rPr lang="zh-CN" altLang="en-US" sz="1200" b="0" i="0" dirty="0" smtClean="0">
                <a:effectLst/>
                <a:latin typeface="+mn-lt"/>
                <a:ea typeface="+mn-ea"/>
                <a:cs typeface="+mn-cs"/>
                <a:sym typeface="Calibri"/>
              </a:rPr>
            </a:br>
            <a:r>
              <a:rPr lang="en-US" altLang="zh-CN" sz="1200" b="0" i="0" dirty="0" err="1" smtClean="0">
                <a:effectLst/>
                <a:latin typeface="+mn-lt"/>
                <a:ea typeface="+mn-ea"/>
                <a:cs typeface="+mn-cs"/>
                <a:sym typeface="Calibri"/>
              </a:rPr>
              <a:t>rm</a:t>
            </a:r>
            <a:r>
              <a:rPr lang="en-US" altLang="zh-CN" sz="1200" b="0" i="0" dirty="0" smtClean="0">
                <a:effectLst/>
                <a:latin typeface="+mn-lt"/>
                <a:ea typeface="+mn-ea"/>
                <a:cs typeface="+mn-cs"/>
                <a:sym typeface="Calibri"/>
              </a:rPr>
              <a:t> -</a:t>
            </a:r>
            <a:r>
              <a:rPr lang="en-US" altLang="zh-CN" sz="1200" b="0" i="0" dirty="0" err="1" smtClean="0">
                <a:effectLst/>
                <a:latin typeface="+mn-lt"/>
                <a:ea typeface="+mn-ea"/>
                <a:cs typeface="+mn-cs"/>
                <a:sym typeface="Calibri"/>
              </a:rPr>
              <a:t>rf</a:t>
            </a:r>
            <a:r>
              <a:rPr lang="en-US" altLang="zh-CN" sz="1200" b="0" i="0" dirty="0" smtClean="0">
                <a:effectLst/>
                <a:latin typeface="+mn-lt"/>
                <a:ea typeface="+mn-ea"/>
                <a:cs typeface="+mn-cs"/>
                <a:sym typeface="Calibri"/>
              </a:rPr>
              <a:t> </a:t>
            </a:r>
            <a:r>
              <a:rPr lang="en-US" altLang="zh-CN" sz="1200" b="0" i="0" dirty="0" err="1" smtClean="0">
                <a:effectLst/>
                <a:latin typeface="+mn-lt"/>
                <a:ea typeface="+mn-ea"/>
                <a:cs typeface="+mn-cs"/>
                <a:sym typeface="Calibri"/>
              </a:rPr>
              <a:t>ooxx</a:t>
            </a:r>
            <a:r>
              <a:rPr lang="en-US" altLang="zh-CN" sz="1200" b="0" i="0" dirty="0" smtClean="0">
                <a:effectLst/>
                <a:latin typeface="+mn-lt"/>
                <a:ea typeface="+mn-ea"/>
                <a:cs typeface="+mn-cs"/>
                <a:sym typeface="Calibri"/>
              </a:rPr>
              <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删除</a:t>
            </a:r>
            <a:r>
              <a:rPr lang="en-US" altLang="zh-CN" sz="1200" b="0" i="0" dirty="0" err="1" smtClean="0">
                <a:effectLst/>
                <a:latin typeface="+mn-lt"/>
                <a:ea typeface="+mn-ea"/>
                <a:cs typeface="+mn-cs"/>
                <a:sym typeface="Calibri"/>
              </a:rPr>
              <a:t>ooxx</a:t>
            </a:r>
            <a:r>
              <a:rPr lang="zh-CN" altLang="en-US" sz="1200" b="0" i="0" dirty="0" smtClean="0">
                <a:effectLst/>
                <a:latin typeface="+mn-lt"/>
                <a:ea typeface="+mn-ea"/>
                <a:cs typeface="+mn-cs"/>
                <a:sym typeface="Calibri"/>
              </a:rPr>
              <a:t>这个文件夹</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包含它的子文件和子文件夹</a:t>
            </a:r>
          </a:p>
          <a:p>
            <a:r>
              <a:rPr lang="zh-CN" altLang="en-US" sz="1200" b="0" i="0" dirty="0" smtClean="0">
                <a:effectLst/>
                <a:latin typeface="+mn-lt"/>
                <a:ea typeface="+mn-ea"/>
                <a:cs typeface="+mn-cs"/>
                <a:sym typeface="Calibri"/>
              </a:rPr>
              <a:t>删除文件用上面的命令</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但删除文件夹的时候就需要跑下遍历了</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-r </a:t>
            </a:r>
            <a:r>
              <a:rPr lang="zh-CN" altLang="en-US" sz="1200" b="0" i="0" dirty="0" smtClean="0">
                <a:effectLst/>
                <a:latin typeface="+mn-lt"/>
                <a:ea typeface="+mn-ea"/>
                <a:cs typeface="+mn-cs"/>
                <a:sym typeface="Calibri"/>
              </a:rPr>
              <a:t>比较本土化</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是”日”的缩写</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在所有命令里都是 </a:t>
            </a:r>
            <a:r>
              <a:rPr lang="en-US" altLang="zh-CN" sz="1200" b="0" i="0" dirty="0" smtClean="0">
                <a:effectLst/>
                <a:latin typeface="+mn-lt"/>
                <a:ea typeface="+mn-ea"/>
                <a:cs typeface="+mn-cs"/>
                <a:sym typeface="Calibri"/>
              </a:rPr>
              <a:t>recursive </a:t>
            </a:r>
            <a:r>
              <a:rPr lang="zh-CN" altLang="en-US" sz="1200" b="0" i="0" dirty="0" smtClean="0">
                <a:effectLst/>
                <a:latin typeface="+mn-lt"/>
                <a:ea typeface="+mn-ea"/>
                <a:cs typeface="+mn-cs"/>
                <a:sym typeface="Calibri"/>
              </a:rPr>
              <a:t>的意思</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有些命令是大写的 </a:t>
            </a:r>
            <a:r>
              <a:rPr lang="en-US" altLang="zh-CN" sz="1200" b="0" i="0" dirty="0" smtClean="0">
                <a:effectLst/>
                <a:latin typeface="+mn-lt"/>
                <a:ea typeface="+mn-ea"/>
                <a:cs typeface="+mn-cs"/>
                <a:sym typeface="Calibri"/>
              </a:rPr>
              <a:t>R </a:t>
            </a:r>
            <a:r>
              <a:rPr lang="zh-CN" altLang="en-US" sz="1200" b="0" i="0" dirty="0" smtClean="0">
                <a:effectLst/>
                <a:latin typeface="+mn-lt"/>
                <a:ea typeface="+mn-ea"/>
                <a:cs typeface="+mn-cs"/>
                <a:sym typeface="Calibri"/>
              </a:rPr>
              <a:t>需要注意</a:t>
            </a:r>
          </a:p>
          <a:p>
            <a:r>
              <a:rPr lang="en-US" altLang="zh-CN" sz="1200" b="1" i="0" dirty="0" smtClean="0">
                <a:effectLst/>
                <a:latin typeface="+mn-lt"/>
                <a:ea typeface="+mn-ea"/>
                <a:cs typeface="+mn-cs"/>
                <a:sym typeface="Calibri"/>
              </a:rPr>
              <a:t>D. </a:t>
            </a:r>
            <a:r>
              <a:rPr lang="zh-CN" altLang="en-US" sz="1200" b="1" i="0" dirty="0" smtClean="0">
                <a:effectLst/>
                <a:latin typeface="+mn-lt"/>
                <a:ea typeface="+mn-ea"/>
                <a:cs typeface="+mn-cs"/>
                <a:sym typeface="Calibri"/>
              </a:rPr>
              <a:t>拷贝文件 </a:t>
            </a:r>
            <a:r>
              <a:rPr lang="en-US" altLang="zh-CN" sz="1200" b="1" i="0" dirty="0" smtClean="0">
                <a:effectLst/>
                <a:latin typeface="+mn-lt"/>
                <a:ea typeface="+mn-ea"/>
                <a:cs typeface="+mn-cs"/>
                <a:sym typeface="Calibri"/>
              </a:rPr>
              <a:t>(</a:t>
            </a:r>
            <a:r>
              <a:rPr lang="en-US" altLang="zh-CN" sz="1200" b="1" i="0" dirty="0" err="1" smtClean="0">
                <a:effectLst/>
                <a:latin typeface="+mn-lt"/>
                <a:ea typeface="+mn-ea"/>
                <a:cs typeface="+mn-cs"/>
                <a:sym typeface="Calibri"/>
              </a:rPr>
              <a:t>cp</a:t>
            </a:r>
            <a:r>
              <a:rPr lang="en-US" altLang="zh-CN" sz="1200" b="1" i="0" dirty="0" smtClean="0">
                <a:effectLst/>
                <a:latin typeface="+mn-lt"/>
                <a:ea typeface="+mn-ea"/>
                <a:cs typeface="+mn-cs"/>
                <a:sym typeface="Calibri"/>
              </a:rPr>
              <a:t>)</a:t>
            </a:r>
            <a:r>
              <a:rPr lang="zh-CN" altLang="en-US" sz="1200" b="0" i="0" dirty="0" smtClean="0">
                <a:effectLst/>
                <a:latin typeface="+mn-lt"/>
                <a:ea typeface="+mn-ea"/>
                <a:cs typeface="+mn-cs"/>
                <a:sym typeface="Calibri"/>
              </a:rPr>
              <a:t/>
            </a:r>
            <a:br>
              <a:rPr lang="zh-CN" altLang="en-US" sz="1200" b="0" i="0" dirty="0" smtClean="0">
                <a:effectLst/>
                <a:latin typeface="+mn-lt"/>
                <a:ea typeface="+mn-ea"/>
                <a:cs typeface="+mn-cs"/>
                <a:sym typeface="Calibri"/>
              </a:rPr>
            </a:br>
            <a:r>
              <a:rPr lang="en-US" altLang="zh-CN" sz="1200" b="0" i="0" dirty="0" err="1" smtClean="0">
                <a:effectLst/>
                <a:latin typeface="+mn-lt"/>
                <a:ea typeface="+mn-ea"/>
                <a:cs typeface="+mn-cs"/>
                <a:sym typeface="Calibri"/>
              </a:rPr>
              <a:t>cp</a:t>
            </a:r>
            <a:r>
              <a:rPr lang="en-US" altLang="zh-CN" sz="1200" b="0" i="0" dirty="0" smtClean="0">
                <a:effectLst/>
                <a:latin typeface="+mn-lt"/>
                <a:ea typeface="+mn-ea"/>
                <a:cs typeface="+mn-cs"/>
                <a:sym typeface="Calibri"/>
              </a:rPr>
              <a:t> ooxx.me miao.in</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复制</a:t>
            </a:r>
            <a:r>
              <a:rPr lang="en-US" altLang="zh-CN" sz="1200" b="0" i="0" dirty="0" smtClean="0">
                <a:effectLst/>
                <a:latin typeface="+mn-lt"/>
                <a:ea typeface="+mn-ea"/>
                <a:cs typeface="+mn-cs"/>
                <a:sym typeface="Calibri"/>
              </a:rPr>
              <a:t>ooxx.me</a:t>
            </a:r>
            <a:r>
              <a:rPr lang="zh-CN" altLang="en-US" sz="1200" b="0" i="0" dirty="0" smtClean="0">
                <a:effectLst/>
                <a:latin typeface="+mn-lt"/>
                <a:ea typeface="+mn-ea"/>
                <a:cs typeface="+mn-cs"/>
                <a:sym typeface="Calibri"/>
              </a:rPr>
              <a:t>这个文件并重命名为</a:t>
            </a:r>
            <a:r>
              <a:rPr lang="en-US" altLang="zh-CN" sz="1200" b="0" i="0" dirty="0" smtClean="0">
                <a:effectLst/>
                <a:latin typeface="+mn-lt"/>
                <a:ea typeface="+mn-ea"/>
                <a:cs typeface="+mn-cs"/>
                <a:sym typeface="Calibri"/>
              </a:rPr>
              <a:t>miao.in</a:t>
            </a:r>
          </a:p>
          <a:p>
            <a:r>
              <a:rPr lang="en-US" altLang="zh-CN" sz="1200" b="1" i="0" dirty="0" smtClean="0">
                <a:effectLst/>
                <a:latin typeface="+mn-lt"/>
                <a:ea typeface="+mn-ea"/>
                <a:cs typeface="+mn-cs"/>
                <a:sym typeface="Calibri"/>
              </a:rPr>
              <a:t>E. </a:t>
            </a:r>
            <a:r>
              <a:rPr lang="zh-CN" altLang="en-US" sz="1200" b="1" i="0" dirty="0" smtClean="0">
                <a:effectLst/>
                <a:latin typeface="+mn-lt"/>
                <a:ea typeface="+mn-ea"/>
                <a:cs typeface="+mn-cs"/>
                <a:sym typeface="Calibri"/>
              </a:rPr>
              <a:t>移动文件</a:t>
            </a:r>
            <a:r>
              <a:rPr lang="en-US" altLang="zh-CN" sz="1200" b="1" i="0" dirty="0" smtClean="0">
                <a:effectLst/>
                <a:latin typeface="+mn-lt"/>
                <a:ea typeface="+mn-ea"/>
                <a:cs typeface="+mn-cs"/>
                <a:sym typeface="Calibri"/>
              </a:rPr>
              <a:t>/</a:t>
            </a:r>
            <a:r>
              <a:rPr lang="zh-CN" altLang="en-US" sz="1200" b="1" i="0" dirty="0" smtClean="0">
                <a:effectLst/>
                <a:latin typeface="+mn-lt"/>
                <a:ea typeface="+mn-ea"/>
                <a:cs typeface="+mn-cs"/>
                <a:sym typeface="Calibri"/>
              </a:rPr>
              <a:t>重命名 </a:t>
            </a:r>
            <a:r>
              <a:rPr lang="en-US" altLang="zh-CN" sz="1200" b="1" i="0" dirty="0" smtClean="0">
                <a:effectLst/>
                <a:latin typeface="+mn-lt"/>
                <a:ea typeface="+mn-ea"/>
                <a:cs typeface="+mn-cs"/>
                <a:sym typeface="Calibri"/>
              </a:rPr>
              <a:t>(mv)</a:t>
            </a:r>
            <a:r>
              <a:rPr lang="zh-CN" altLang="en-US" sz="1200" b="0" i="0" dirty="0" smtClean="0">
                <a:effectLst/>
                <a:latin typeface="+mn-lt"/>
                <a:ea typeface="+mn-ea"/>
                <a:cs typeface="+mn-cs"/>
                <a:sym typeface="Calibri"/>
              </a:rPr>
              <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mv ooxx.me miao.in</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重命名</a:t>
            </a:r>
            <a:r>
              <a:rPr lang="en-US" altLang="zh-CN" sz="1200" b="0" i="0" dirty="0" smtClean="0">
                <a:effectLst/>
                <a:latin typeface="+mn-lt"/>
                <a:ea typeface="+mn-ea"/>
                <a:cs typeface="+mn-cs"/>
                <a:sym typeface="Calibri"/>
              </a:rPr>
              <a:t>ooxx.me</a:t>
            </a:r>
            <a:r>
              <a:rPr lang="zh-CN" altLang="en-US" sz="1200" b="0" i="0" dirty="0" smtClean="0">
                <a:effectLst/>
                <a:latin typeface="+mn-lt"/>
                <a:ea typeface="+mn-ea"/>
                <a:cs typeface="+mn-cs"/>
                <a:sym typeface="Calibri"/>
              </a:rPr>
              <a:t>为</a:t>
            </a:r>
            <a:r>
              <a:rPr lang="en-US" altLang="zh-CN" sz="1200" b="0" i="0" dirty="0" smtClean="0">
                <a:effectLst/>
                <a:latin typeface="+mn-lt"/>
                <a:ea typeface="+mn-ea"/>
                <a:cs typeface="+mn-cs"/>
                <a:sym typeface="Calibri"/>
              </a:rPr>
              <a:t>miao.in</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如果加路径</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就是移动到某个路径并重命名为</a:t>
            </a:r>
            <a:r>
              <a:rPr lang="en-US" altLang="zh-CN" sz="1200" b="0" i="0" dirty="0" smtClean="0">
                <a:effectLst/>
                <a:latin typeface="+mn-lt"/>
                <a:ea typeface="+mn-ea"/>
                <a:cs typeface="+mn-cs"/>
                <a:sym typeface="Calibri"/>
              </a:rPr>
              <a:t>miao.in</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和</a:t>
            </a:r>
            <a:r>
              <a:rPr lang="en-US" altLang="zh-CN" sz="1200" b="0" i="0" dirty="0" smtClean="0">
                <a:effectLst/>
                <a:latin typeface="+mn-lt"/>
                <a:ea typeface="+mn-ea"/>
                <a:cs typeface="+mn-cs"/>
                <a:sym typeface="Calibri"/>
              </a:rPr>
              <a:t>DOS</a:t>
            </a:r>
            <a:r>
              <a:rPr lang="zh-CN" altLang="en-US" sz="1200" b="0" i="0" dirty="0" smtClean="0">
                <a:effectLst/>
                <a:latin typeface="+mn-lt"/>
                <a:ea typeface="+mn-ea"/>
                <a:cs typeface="+mn-cs"/>
                <a:sym typeface="Calibri"/>
              </a:rPr>
              <a:t>不一样</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移动文件和重命名换个思路</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其实是一个套路</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不是么</a:t>
            </a:r>
            <a:r>
              <a:rPr lang="en-US" altLang="zh-CN" sz="1200" b="0" i="0" dirty="0" smtClean="0">
                <a:effectLst/>
                <a:latin typeface="+mn-lt"/>
                <a:ea typeface="+mn-ea"/>
                <a:cs typeface="+mn-cs"/>
                <a:sym typeface="Calibri"/>
              </a:rPr>
              <a:t>?</a:t>
            </a:r>
          </a:p>
          <a:p>
            <a:r>
              <a:rPr lang="en-US" altLang="zh-CN" sz="1200" b="1" i="0" dirty="0" smtClean="0">
                <a:effectLst/>
                <a:latin typeface="+mn-lt"/>
                <a:ea typeface="+mn-ea"/>
                <a:cs typeface="+mn-cs"/>
                <a:sym typeface="Calibri"/>
              </a:rPr>
              <a:t>F. </a:t>
            </a:r>
            <a:r>
              <a:rPr lang="zh-CN" altLang="en-US" sz="1200" b="1" i="0" dirty="0" smtClean="0">
                <a:effectLst/>
                <a:latin typeface="+mn-lt"/>
                <a:ea typeface="+mn-ea"/>
                <a:cs typeface="+mn-cs"/>
                <a:sym typeface="Calibri"/>
              </a:rPr>
              <a:t>创建空文件 </a:t>
            </a:r>
            <a:r>
              <a:rPr lang="en-US" altLang="zh-CN" sz="1200" b="1" i="0" dirty="0" smtClean="0">
                <a:effectLst/>
                <a:latin typeface="+mn-lt"/>
                <a:ea typeface="+mn-ea"/>
                <a:cs typeface="+mn-cs"/>
                <a:sym typeface="Calibri"/>
              </a:rPr>
              <a:t>(touch)</a:t>
            </a:r>
            <a:r>
              <a:rPr lang="zh-CN" altLang="en-US" sz="1200" b="0" i="0" dirty="0" smtClean="0">
                <a:effectLst/>
                <a:latin typeface="+mn-lt"/>
                <a:ea typeface="+mn-ea"/>
                <a:cs typeface="+mn-cs"/>
                <a:sym typeface="Calibri"/>
              </a:rPr>
              <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touch miao.in</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这个很色情的命令</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就是创建一个 </a:t>
            </a:r>
            <a:r>
              <a:rPr lang="en-US" altLang="zh-CN" sz="1200" b="0" i="0" dirty="0" smtClean="0">
                <a:effectLst/>
                <a:latin typeface="+mn-lt"/>
                <a:ea typeface="+mn-ea"/>
                <a:cs typeface="+mn-cs"/>
                <a:sym typeface="Calibri"/>
              </a:rPr>
              <a:t>miao.in </a:t>
            </a:r>
            <a:r>
              <a:rPr lang="zh-CN" altLang="en-US" sz="1200" b="0" i="0" dirty="0" smtClean="0">
                <a:effectLst/>
                <a:latin typeface="+mn-lt"/>
                <a:ea typeface="+mn-ea"/>
                <a:cs typeface="+mn-cs"/>
                <a:sym typeface="Calibri"/>
              </a:rPr>
              <a:t>的空文件</a:t>
            </a:r>
            <a:br>
              <a:rPr lang="zh-CN" altLang="en-US" sz="1200" b="0" i="0" dirty="0" smtClean="0">
                <a:effectLst/>
                <a:latin typeface="+mn-lt"/>
                <a:ea typeface="+mn-ea"/>
                <a:cs typeface="+mn-cs"/>
                <a:sym typeface="Calibri"/>
              </a:rPr>
            </a:br>
            <a:r>
              <a:rPr lang="zh-CN" altLang="en-US" sz="1200" b="0" i="0" dirty="0" smtClean="0">
                <a:effectLst/>
                <a:latin typeface="+mn-lt"/>
                <a:ea typeface="+mn-ea"/>
                <a:cs typeface="+mn-cs"/>
                <a:sym typeface="Calibri"/>
              </a:rPr>
              <a:t>如果</a:t>
            </a:r>
            <a:r>
              <a:rPr lang="en-US" altLang="zh-CN" sz="1200" b="0" i="0" dirty="0" smtClean="0">
                <a:effectLst/>
                <a:latin typeface="+mn-lt"/>
                <a:ea typeface="+mn-ea"/>
                <a:cs typeface="+mn-cs"/>
                <a:sym typeface="Calibri"/>
              </a:rPr>
              <a:t>touch</a:t>
            </a:r>
            <a:r>
              <a:rPr lang="zh-CN" altLang="en-US" sz="1200" b="0" i="0" dirty="0" smtClean="0">
                <a:effectLst/>
                <a:latin typeface="+mn-lt"/>
                <a:ea typeface="+mn-ea"/>
                <a:cs typeface="+mn-cs"/>
                <a:sym typeface="Calibri"/>
              </a:rPr>
              <a:t>了已有的文件</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则会更新那个文件的日期为当前</a:t>
            </a:r>
            <a:br>
              <a:rPr lang="zh-CN" altLang="en-US" sz="1200" b="0" i="0" dirty="0" smtClean="0">
                <a:effectLst/>
                <a:latin typeface="+mn-lt"/>
                <a:ea typeface="+mn-ea"/>
                <a:cs typeface="+mn-cs"/>
                <a:sym typeface="Calibri"/>
              </a:rPr>
            </a:br>
            <a:r>
              <a:rPr lang="zh-CN" altLang="en-US" sz="1200" b="0" i="0" dirty="0" smtClean="0">
                <a:effectLst/>
                <a:latin typeface="+mn-lt"/>
                <a:ea typeface="+mn-ea"/>
                <a:cs typeface="+mn-cs"/>
                <a:sym typeface="Calibri"/>
              </a:rPr>
              <a:t>如果</a:t>
            </a:r>
            <a:r>
              <a:rPr lang="en-US" altLang="zh-CN" sz="1200" b="0" i="0" dirty="0" smtClean="0">
                <a:effectLst/>
                <a:latin typeface="+mn-lt"/>
                <a:ea typeface="+mn-ea"/>
                <a:cs typeface="+mn-cs"/>
                <a:sym typeface="Calibri"/>
              </a:rPr>
              <a:t>touch</a:t>
            </a:r>
            <a:r>
              <a:rPr lang="zh-CN" altLang="en-US" sz="1200" b="0" i="0" dirty="0" smtClean="0">
                <a:effectLst/>
                <a:latin typeface="+mn-lt"/>
                <a:ea typeface="+mn-ea"/>
                <a:cs typeface="+mn-cs"/>
                <a:sym typeface="Calibri"/>
              </a:rPr>
              <a:t>次数多了</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会</a:t>
            </a:r>
            <a:r>
              <a:rPr lang="en-US" altLang="zh-CN" sz="1200" b="0" i="0" dirty="0" smtClean="0">
                <a:effectLst/>
                <a:latin typeface="+mn-lt"/>
                <a:ea typeface="+mn-ea"/>
                <a:cs typeface="+mn-cs"/>
                <a:sym typeface="Calibri"/>
              </a:rPr>
              <a:t>high</a:t>
            </a:r>
          </a:p>
          <a:p>
            <a:r>
              <a:rPr lang="en-US" altLang="zh-CN" sz="1200" b="1" i="0" dirty="0" smtClean="0">
                <a:effectLst/>
                <a:latin typeface="+mn-lt"/>
                <a:ea typeface="+mn-ea"/>
                <a:cs typeface="+mn-cs"/>
                <a:sym typeface="Calibri"/>
              </a:rPr>
              <a:t>3. </a:t>
            </a:r>
            <a:r>
              <a:rPr lang="zh-CN" altLang="en-US" sz="1200" b="1" i="0" dirty="0" smtClean="0">
                <a:effectLst/>
                <a:latin typeface="+mn-lt"/>
                <a:ea typeface="+mn-ea"/>
                <a:cs typeface="+mn-cs"/>
                <a:sym typeface="Calibri"/>
              </a:rPr>
              <a:t>文件权限</a:t>
            </a:r>
          </a:p>
          <a:p>
            <a:r>
              <a:rPr lang="en-US" altLang="zh-CN" sz="1200" b="1" i="0" dirty="0" smtClean="0">
                <a:effectLst/>
                <a:latin typeface="+mn-lt"/>
                <a:ea typeface="+mn-ea"/>
                <a:cs typeface="+mn-cs"/>
                <a:sym typeface="Calibri"/>
              </a:rPr>
              <a:t>A. </a:t>
            </a:r>
            <a:r>
              <a:rPr lang="zh-CN" altLang="en-US" sz="1200" b="1" i="0" dirty="0" smtClean="0">
                <a:effectLst/>
                <a:latin typeface="+mn-lt"/>
                <a:ea typeface="+mn-ea"/>
                <a:cs typeface="+mn-cs"/>
                <a:sym typeface="Calibri"/>
              </a:rPr>
              <a:t>更改文件权限 </a:t>
            </a:r>
            <a:r>
              <a:rPr lang="en-US" altLang="zh-CN" sz="1200" b="1" i="0" dirty="0" smtClean="0">
                <a:effectLst/>
                <a:latin typeface="+mn-lt"/>
                <a:ea typeface="+mn-ea"/>
                <a:cs typeface="+mn-cs"/>
                <a:sym typeface="Calibri"/>
              </a:rPr>
              <a:t>(</a:t>
            </a:r>
            <a:r>
              <a:rPr lang="en-US" altLang="zh-CN" sz="1200" b="1" i="0" dirty="0" err="1" smtClean="0">
                <a:effectLst/>
                <a:latin typeface="+mn-lt"/>
                <a:ea typeface="+mn-ea"/>
                <a:cs typeface="+mn-cs"/>
                <a:sym typeface="Calibri"/>
              </a:rPr>
              <a:t>chmod</a:t>
            </a:r>
            <a:r>
              <a:rPr lang="en-US" altLang="zh-CN" sz="1200" b="1" i="0" dirty="0" smtClean="0">
                <a:effectLst/>
                <a:latin typeface="+mn-lt"/>
                <a:ea typeface="+mn-ea"/>
                <a:cs typeface="+mn-cs"/>
                <a:sym typeface="Calibri"/>
              </a:rPr>
              <a:t>)</a:t>
            </a:r>
            <a:r>
              <a:rPr lang="zh-CN" altLang="en-US" sz="1200" b="0" i="0" dirty="0" smtClean="0">
                <a:effectLst/>
                <a:latin typeface="+mn-lt"/>
                <a:ea typeface="+mn-ea"/>
                <a:cs typeface="+mn-cs"/>
                <a:sym typeface="Calibri"/>
              </a:rPr>
              <a:t/>
            </a:r>
            <a:br>
              <a:rPr lang="zh-CN" altLang="en-US" sz="1200" b="0" i="0" dirty="0" smtClean="0">
                <a:effectLst/>
                <a:latin typeface="+mn-lt"/>
                <a:ea typeface="+mn-ea"/>
                <a:cs typeface="+mn-cs"/>
                <a:sym typeface="Calibri"/>
              </a:rPr>
            </a:br>
            <a:r>
              <a:rPr lang="en-US" altLang="zh-CN" sz="1200" b="0" i="0" dirty="0" err="1" smtClean="0">
                <a:effectLst/>
                <a:latin typeface="+mn-lt"/>
                <a:ea typeface="+mn-ea"/>
                <a:cs typeface="+mn-cs"/>
                <a:sym typeface="Calibri"/>
              </a:rPr>
              <a:t>chmod</a:t>
            </a:r>
            <a:r>
              <a:rPr lang="en-US" altLang="zh-CN" sz="1200" b="0" i="0" dirty="0" smtClean="0">
                <a:effectLst/>
                <a:latin typeface="+mn-lt"/>
                <a:ea typeface="+mn-ea"/>
                <a:cs typeface="+mn-cs"/>
                <a:sym typeface="Calibri"/>
              </a:rPr>
              <a:t> 777 miao.in</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默认文件为</a:t>
            </a:r>
            <a:r>
              <a:rPr lang="en-US" altLang="zh-CN" sz="1200" b="0" i="0" dirty="0" smtClean="0">
                <a:effectLst/>
                <a:latin typeface="+mn-lt"/>
                <a:ea typeface="+mn-ea"/>
                <a:cs typeface="+mn-cs"/>
                <a:sym typeface="Calibri"/>
              </a:rPr>
              <a:t>644,</a:t>
            </a:r>
            <a:r>
              <a:rPr lang="zh-CN" altLang="en-US" sz="1200" b="0" i="0" dirty="0" smtClean="0">
                <a:effectLst/>
                <a:latin typeface="+mn-lt"/>
                <a:ea typeface="+mn-ea"/>
                <a:cs typeface="+mn-cs"/>
                <a:sym typeface="Calibri"/>
              </a:rPr>
              <a:t>文件夹为</a:t>
            </a:r>
            <a:r>
              <a:rPr lang="en-US" altLang="zh-CN" sz="1200" b="0" i="0" dirty="0" smtClean="0">
                <a:effectLst/>
                <a:latin typeface="+mn-lt"/>
                <a:ea typeface="+mn-ea"/>
                <a:cs typeface="+mn-cs"/>
                <a:sym typeface="Calibri"/>
              </a:rPr>
              <a:t>755</a:t>
            </a:r>
          </a:p>
          <a:p>
            <a:r>
              <a:rPr lang="en-US" altLang="zh-CN" sz="1200" b="0" i="0" dirty="0" smtClean="0">
                <a:effectLst/>
                <a:latin typeface="+mn-lt"/>
                <a:ea typeface="+mn-ea"/>
                <a:cs typeface="+mn-cs"/>
                <a:sym typeface="Calibri"/>
              </a:rPr>
              <a:t>TIP:</a:t>
            </a:r>
            <a:br>
              <a:rPr lang="en-US" altLang="zh-CN" sz="1200" b="0" i="0" dirty="0" smtClean="0">
                <a:effectLst/>
                <a:latin typeface="+mn-lt"/>
                <a:ea typeface="+mn-ea"/>
                <a:cs typeface="+mn-cs"/>
                <a:sym typeface="Calibri"/>
              </a:rPr>
            </a:br>
            <a:r>
              <a:rPr lang="en-US" altLang="zh-CN" sz="1200" b="0" i="0" dirty="0" smtClean="0">
                <a:effectLst/>
                <a:latin typeface="+mn-lt"/>
                <a:ea typeface="+mn-ea"/>
                <a:cs typeface="+mn-cs"/>
                <a:sym typeface="Calibri"/>
              </a:rPr>
              <a:t>1st digit=Owner; 2nd=Group; 3rd=Other</a:t>
            </a:r>
            <a:br>
              <a:rPr lang="en-US" altLang="zh-CN" sz="1200" b="0" i="0" dirty="0" smtClean="0">
                <a:effectLst/>
                <a:latin typeface="+mn-lt"/>
                <a:ea typeface="+mn-ea"/>
                <a:cs typeface="+mn-cs"/>
                <a:sym typeface="Calibri"/>
              </a:rPr>
            </a:br>
            <a:r>
              <a:rPr lang="en-US" altLang="zh-CN" sz="1200" b="0" i="0" dirty="0" smtClean="0">
                <a:effectLst/>
                <a:latin typeface="+mn-lt"/>
                <a:ea typeface="+mn-ea"/>
                <a:cs typeface="+mn-cs"/>
                <a:sym typeface="Calibri"/>
              </a:rPr>
              <a:t>(-</a:t>
            </a:r>
            <a:r>
              <a:rPr lang="en-US" altLang="zh-CN" sz="1200" b="0" i="0" dirty="0" err="1" smtClean="0">
                <a:effectLst/>
                <a:latin typeface="+mn-lt"/>
                <a:ea typeface="+mn-ea"/>
                <a:cs typeface="+mn-cs"/>
                <a:sym typeface="Calibri"/>
              </a:rPr>
              <a:t>rwxrwxwrx</a:t>
            </a:r>
            <a:r>
              <a:rPr lang="en-US" altLang="zh-CN" sz="1200" b="0" i="0" dirty="0" smtClean="0">
                <a:effectLst/>
                <a:latin typeface="+mn-lt"/>
                <a:ea typeface="+mn-ea"/>
                <a:cs typeface="+mn-cs"/>
                <a:sym typeface="Calibri"/>
              </a:rPr>
              <a:t> = 777, -</a:t>
            </a:r>
            <a:r>
              <a:rPr lang="en-US" altLang="zh-CN" sz="1200" b="0" i="0" dirty="0" err="1" smtClean="0">
                <a:effectLst/>
                <a:latin typeface="+mn-lt"/>
                <a:ea typeface="+mn-ea"/>
                <a:cs typeface="+mn-cs"/>
                <a:sym typeface="Calibri"/>
              </a:rPr>
              <a:t>rwxr</a:t>
            </a:r>
            <a:r>
              <a:rPr lang="en-US" altLang="zh-CN" sz="1200" b="0" i="0" dirty="0" smtClean="0">
                <a:effectLst/>
                <a:latin typeface="+mn-lt"/>
                <a:ea typeface="+mn-ea"/>
                <a:cs typeface="+mn-cs"/>
                <a:sym typeface="Calibri"/>
              </a:rPr>
              <a:t>-</a:t>
            </a:r>
            <a:r>
              <a:rPr lang="en-US" altLang="zh-CN" sz="1200" b="0" i="0" dirty="0" err="1" smtClean="0">
                <a:effectLst/>
                <a:latin typeface="+mn-lt"/>
                <a:ea typeface="+mn-ea"/>
                <a:cs typeface="+mn-cs"/>
                <a:sym typeface="Calibri"/>
              </a:rPr>
              <a:t>xr</a:t>
            </a:r>
            <a:r>
              <a:rPr lang="en-US" altLang="zh-CN" sz="1200" b="0" i="0" dirty="0" smtClean="0">
                <a:effectLst/>
                <a:latin typeface="+mn-lt"/>
                <a:ea typeface="+mn-ea"/>
                <a:cs typeface="+mn-cs"/>
                <a:sym typeface="Calibri"/>
              </a:rPr>
              <a:t>-x = 755, -</a:t>
            </a:r>
            <a:r>
              <a:rPr lang="en-US" altLang="zh-CN" sz="1200" b="0" i="0" dirty="0" err="1" smtClean="0">
                <a:effectLst/>
                <a:latin typeface="+mn-lt"/>
                <a:ea typeface="+mn-ea"/>
                <a:cs typeface="+mn-cs"/>
                <a:sym typeface="Calibri"/>
              </a:rPr>
              <a:t>rw</a:t>
            </a:r>
            <a:r>
              <a:rPr lang="en-US" altLang="zh-CN" sz="1200" b="0" i="0" dirty="0" smtClean="0">
                <a:effectLst/>
                <a:latin typeface="+mn-lt"/>
                <a:ea typeface="+mn-ea"/>
                <a:cs typeface="+mn-cs"/>
                <a:sym typeface="Calibri"/>
              </a:rPr>
              <a:t>-r–r– = 644, etc.)</a:t>
            </a:r>
            <a:br>
              <a:rPr lang="en-US" altLang="zh-CN" sz="1200" b="0" i="0" dirty="0" smtClean="0">
                <a:effectLst/>
                <a:latin typeface="+mn-lt"/>
                <a:ea typeface="+mn-ea"/>
                <a:cs typeface="+mn-cs"/>
                <a:sym typeface="Calibri"/>
              </a:rPr>
            </a:br>
            <a:r>
              <a:rPr lang="en-US" altLang="zh-CN" sz="1200" b="0" i="0" dirty="0" smtClean="0">
                <a:effectLst/>
                <a:latin typeface="+mn-lt"/>
                <a:ea typeface="+mn-ea"/>
                <a:cs typeface="+mn-cs"/>
                <a:sym typeface="Calibri"/>
              </a:rPr>
              <a:t>7 = Read + Write + Execute</a:t>
            </a:r>
            <a:br>
              <a:rPr lang="en-US" altLang="zh-CN" sz="1200" b="0" i="0" dirty="0" smtClean="0">
                <a:effectLst/>
                <a:latin typeface="+mn-lt"/>
                <a:ea typeface="+mn-ea"/>
                <a:cs typeface="+mn-cs"/>
                <a:sym typeface="Calibri"/>
              </a:rPr>
            </a:br>
            <a:r>
              <a:rPr lang="en-US" altLang="zh-CN" sz="1200" b="0" i="0" dirty="0" smtClean="0">
                <a:effectLst/>
                <a:latin typeface="+mn-lt"/>
                <a:ea typeface="+mn-ea"/>
                <a:cs typeface="+mn-cs"/>
                <a:sym typeface="Calibri"/>
              </a:rPr>
              <a:t>6 = Read + Write</a:t>
            </a:r>
            <a:br>
              <a:rPr lang="en-US" altLang="zh-CN" sz="1200" b="0" i="0" dirty="0" smtClean="0">
                <a:effectLst/>
                <a:latin typeface="+mn-lt"/>
                <a:ea typeface="+mn-ea"/>
                <a:cs typeface="+mn-cs"/>
                <a:sym typeface="Calibri"/>
              </a:rPr>
            </a:br>
            <a:r>
              <a:rPr lang="en-US" altLang="zh-CN" sz="1200" b="0" i="0" dirty="0" smtClean="0">
                <a:effectLst/>
                <a:latin typeface="+mn-lt"/>
                <a:ea typeface="+mn-ea"/>
                <a:cs typeface="+mn-cs"/>
                <a:sym typeface="Calibri"/>
              </a:rPr>
              <a:t>5 = Read + Execute</a:t>
            </a:r>
            <a:br>
              <a:rPr lang="en-US" altLang="zh-CN" sz="1200" b="0" i="0" dirty="0" smtClean="0">
                <a:effectLst/>
                <a:latin typeface="+mn-lt"/>
                <a:ea typeface="+mn-ea"/>
                <a:cs typeface="+mn-cs"/>
                <a:sym typeface="Calibri"/>
              </a:rPr>
            </a:br>
            <a:r>
              <a:rPr lang="en-US" altLang="zh-CN" sz="1200" b="0" i="0" dirty="0" smtClean="0">
                <a:effectLst/>
                <a:latin typeface="+mn-lt"/>
                <a:ea typeface="+mn-ea"/>
                <a:cs typeface="+mn-cs"/>
                <a:sym typeface="Calibri"/>
              </a:rPr>
              <a:t>4 = Read</a:t>
            </a:r>
            <a:br>
              <a:rPr lang="en-US" altLang="zh-CN" sz="1200" b="0" i="0" dirty="0" smtClean="0">
                <a:effectLst/>
                <a:latin typeface="+mn-lt"/>
                <a:ea typeface="+mn-ea"/>
                <a:cs typeface="+mn-cs"/>
                <a:sym typeface="Calibri"/>
              </a:rPr>
            </a:br>
            <a:r>
              <a:rPr lang="en-US" altLang="zh-CN" sz="1200" b="0" i="0" dirty="0" smtClean="0">
                <a:effectLst/>
                <a:latin typeface="+mn-lt"/>
                <a:ea typeface="+mn-ea"/>
                <a:cs typeface="+mn-cs"/>
                <a:sym typeface="Calibri"/>
              </a:rPr>
              <a:t>3 = Write + Execute</a:t>
            </a:r>
            <a:br>
              <a:rPr lang="en-US" altLang="zh-CN" sz="1200" b="0" i="0" dirty="0" smtClean="0">
                <a:effectLst/>
                <a:latin typeface="+mn-lt"/>
                <a:ea typeface="+mn-ea"/>
                <a:cs typeface="+mn-cs"/>
                <a:sym typeface="Calibri"/>
              </a:rPr>
            </a:br>
            <a:r>
              <a:rPr lang="en-US" altLang="zh-CN" sz="1200" b="0" i="0" dirty="0" smtClean="0">
                <a:effectLst/>
                <a:latin typeface="+mn-lt"/>
                <a:ea typeface="+mn-ea"/>
                <a:cs typeface="+mn-cs"/>
                <a:sym typeface="Calibri"/>
              </a:rPr>
              <a:t>2 = Write</a:t>
            </a:r>
            <a:br>
              <a:rPr lang="en-US" altLang="zh-CN" sz="1200" b="0" i="0" dirty="0" smtClean="0">
                <a:effectLst/>
                <a:latin typeface="+mn-lt"/>
                <a:ea typeface="+mn-ea"/>
                <a:cs typeface="+mn-cs"/>
                <a:sym typeface="Calibri"/>
              </a:rPr>
            </a:br>
            <a:r>
              <a:rPr lang="en-US" altLang="zh-CN" sz="1200" b="0" i="0" dirty="0" smtClean="0">
                <a:effectLst/>
                <a:latin typeface="+mn-lt"/>
                <a:ea typeface="+mn-ea"/>
                <a:cs typeface="+mn-cs"/>
                <a:sym typeface="Calibri"/>
              </a:rPr>
              <a:t>1 = Execute</a:t>
            </a:r>
            <a:br>
              <a:rPr lang="en-US" altLang="zh-CN" sz="1200" b="0" i="0" dirty="0" smtClean="0">
                <a:effectLst/>
                <a:latin typeface="+mn-lt"/>
                <a:ea typeface="+mn-ea"/>
                <a:cs typeface="+mn-cs"/>
                <a:sym typeface="Calibri"/>
              </a:rPr>
            </a:br>
            <a:r>
              <a:rPr lang="en-US" altLang="zh-CN" sz="1200" b="0" i="0" dirty="0" smtClean="0">
                <a:effectLst/>
                <a:latin typeface="+mn-lt"/>
                <a:ea typeface="+mn-ea"/>
                <a:cs typeface="+mn-cs"/>
                <a:sym typeface="Calibri"/>
              </a:rPr>
              <a:t>0 = All access denied</a:t>
            </a:r>
          </a:p>
          <a:p>
            <a:r>
              <a:rPr lang="en-US" altLang="zh-CN" sz="1200" b="1" i="0" dirty="0" smtClean="0">
                <a:effectLst/>
                <a:latin typeface="+mn-lt"/>
                <a:ea typeface="+mn-ea"/>
                <a:cs typeface="+mn-cs"/>
                <a:sym typeface="Calibri"/>
              </a:rPr>
              <a:t>4. </a:t>
            </a:r>
            <a:r>
              <a:rPr lang="zh-CN" altLang="en-US" sz="1200" b="1" i="0" dirty="0" smtClean="0">
                <a:effectLst/>
                <a:latin typeface="+mn-lt"/>
                <a:ea typeface="+mn-ea"/>
                <a:cs typeface="+mn-cs"/>
                <a:sym typeface="Calibri"/>
              </a:rPr>
              <a:t>高级命令</a:t>
            </a:r>
          </a:p>
          <a:p>
            <a:r>
              <a:rPr lang="en-US" altLang="zh-CN" sz="1200" b="1" i="0" dirty="0" smtClean="0">
                <a:effectLst/>
                <a:latin typeface="+mn-lt"/>
                <a:ea typeface="+mn-ea"/>
                <a:cs typeface="+mn-cs"/>
                <a:sym typeface="Calibri"/>
              </a:rPr>
              <a:t>A. </a:t>
            </a:r>
            <a:r>
              <a:rPr lang="zh-CN" altLang="en-US" sz="1200" b="1" i="0" dirty="0" smtClean="0">
                <a:effectLst/>
                <a:latin typeface="+mn-lt"/>
                <a:ea typeface="+mn-ea"/>
                <a:cs typeface="+mn-cs"/>
                <a:sym typeface="Calibri"/>
              </a:rPr>
              <a:t>查找</a:t>
            </a:r>
            <a:r>
              <a:rPr lang="en-US" altLang="zh-CN" sz="1200" b="1" i="0" dirty="0" smtClean="0">
                <a:effectLst/>
                <a:latin typeface="+mn-lt"/>
                <a:ea typeface="+mn-ea"/>
                <a:cs typeface="+mn-cs"/>
                <a:sym typeface="Calibri"/>
              </a:rPr>
              <a:t>. </a:t>
            </a:r>
            <a:r>
              <a:rPr lang="zh-CN" altLang="en-US" sz="1200" b="1" i="0" dirty="0" smtClean="0">
                <a:effectLst/>
                <a:latin typeface="+mn-lt"/>
                <a:ea typeface="+mn-ea"/>
                <a:cs typeface="+mn-cs"/>
                <a:sym typeface="Calibri"/>
              </a:rPr>
              <a:t>常用命令</a:t>
            </a:r>
            <a:r>
              <a:rPr lang="en-US" altLang="zh-CN" sz="1200" b="1" i="0" dirty="0" smtClean="0">
                <a:effectLst/>
                <a:latin typeface="+mn-lt"/>
                <a:ea typeface="+mn-ea"/>
                <a:cs typeface="+mn-cs"/>
                <a:sym typeface="Calibri"/>
              </a:rPr>
              <a:t>,</a:t>
            </a:r>
            <a:r>
              <a:rPr lang="zh-CN" altLang="en-US" sz="1200" b="1" i="0" dirty="0" smtClean="0">
                <a:effectLst/>
                <a:latin typeface="+mn-lt"/>
                <a:ea typeface="+mn-ea"/>
                <a:cs typeface="+mn-cs"/>
                <a:sym typeface="Calibri"/>
              </a:rPr>
              <a:t>让我们来找一下</a:t>
            </a:r>
            <a:r>
              <a:rPr lang="en-US" altLang="zh-CN" sz="1200" b="1" i="0" dirty="0" smtClean="0">
                <a:effectLst/>
                <a:latin typeface="+mn-lt"/>
                <a:ea typeface="+mn-ea"/>
                <a:cs typeface="+mn-cs"/>
                <a:sym typeface="Calibri"/>
              </a:rPr>
              <a:t>10MB</a:t>
            </a:r>
            <a:r>
              <a:rPr lang="zh-CN" altLang="en-US" sz="1200" b="1" i="0" dirty="0" smtClean="0">
                <a:effectLst/>
                <a:latin typeface="+mn-lt"/>
                <a:ea typeface="+mn-ea"/>
                <a:cs typeface="+mn-cs"/>
                <a:sym typeface="Calibri"/>
              </a:rPr>
              <a:t>以上的文件吧</a:t>
            </a:r>
            <a:r>
              <a:rPr lang="zh-CN" altLang="en-US" sz="1200" b="0" i="0" dirty="0" smtClean="0">
                <a:effectLst/>
                <a:latin typeface="+mn-lt"/>
                <a:ea typeface="+mn-ea"/>
                <a:cs typeface="+mn-cs"/>
                <a:sym typeface="Calibri"/>
              </a:rPr>
              <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find . -type f -size +10000k -exec ls -</a:t>
            </a:r>
            <a:r>
              <a:rPr lang="en-US" altLang="zh-CN" sz="1200" b="0" i="0" dirty="0" err="1" smtClean="0">
                <a:effectLst/>
                <a:latin typeface="+mn-lt"/>
                <a:ea typeface="+mn-ea"/>
                <a:cs typeface="+mn-cs"/>
                <a:sym typeface="Calibri"/>
              </a:rPr>
              <a:t>lh</a:t>
            </a:r>
            <a:r>
              <a:rPr lang="en-US" altLang="zh-CN" sz="1200" b="0" i="0" dirty="0" smtClean="0">
                <a:effectLst/>
                <a:latin typeface="+mn-lt"/>
                <a:ea typeface="+mn-ea"/>
                <a:cs typeface="+mn-cs"/>
                <a:sym typeface="Calibri"/>
              </a:rPr>
              <a:t> {} /; | </a:t>
            </a:r>
            <a:r>
              <a:rPr lang="en-US" altLang="zh-CN" sz="1200" b="0" i="0" dirty="0" err="1" smtClean="0">
                <a:effectLst/>
                <a:latin typeface="+mn-lt"/>
                <a:ea typeface="+mn-ea"/>
                <a:cs typeface="+mn-cs"/>
                <a:sym typeface="Calibri"/>
              </a:rPr>
              <a:t>awk</a:t>
            </a:r>
            <a:r>
              <a:rPr lang="en-US" altLang="zh-CN" sz="1200" b="0" i="0" dirty="0" smtClean="0">
                <a:effectLst/>
                <a:latin typeface="+mn-lt"/>
                <a:ea typeface="+mn-ea"/>
                <a:cs typeface="+mn-cs"/>
                <a:sym typeface="Calibri"/>
              </a:rPr>
              <a:t> '{ print $5 ": " $9 }' |sort -n</a:t>
            </a:r>
          </a:p>
          <a:p>
            <a:r>
              <a:rPr lang="en-US" altLang="zh-CN" sz="1200" b="1" i="0" dirty="0" smtClean="0">
                <a:effectLst/>
                <a:latin typeface="+mn-lt"/>
                <a:ea typeface="+mn-ea"/>
                <a:cs typeface="+mn-cs"/>
                <a:sym typeface="Calibri"/>
              </a:rPr>
              <a:t>B. </a:t>
            </a:r>
            <a:r>
              <a:rPr lang="en-US" altLang="zh-CN" sz="1200" b="1" i="0" dirty="0" err="1" smtClean="0">
                <a:effectLst/>
                <a:latin typeface="+mn-lt"/>
                <a:ea typeface="+mn-ea"/>
                <a:cs typeface="+mn-cs"/>
                <a:sym typeface="Calibri"/>
              </a:rPr>
              <a:t>Grep</a:t>
            </a:r>
            <a:r>
              <a:rPr lang="en-US" altLang="zh-CN" sz="1200" b="1" i="0" dirty="0" smtClean="0">
                <a:effectLst/>
                <a:latin typeface="+mn-lt"/>
                <a:ea typeface="+mn-ea"/>
                <a:cs typeface="+mn-cs"/>
                <a:sym typeface="Calibri"/>
              </a:rPr>
              <a:t>, </a:t>
            </a:r>
            <a:r>
              <a:rPr lang="zh-CN" altLang="en-US" sz="1200" b="1" i="0" dirty="0" smtClean="0">
                <a:effectLst/>
                <a:latin typeface="+mn-lt"/>
                <a:ea typeface="+mn-ea"/>
                <a:cs typeface="+mn-cs"/>
                <a:sym typeface="Calibri"/>
              </a:rPr>
              <a:t>手里握着大西瓜 </a:t>
            </a:r>
            <a:r>
              <a:rPr lang="zh-CN" altLang="en-US" sz="1200" b="0" i="0" dirty="0" smtClean="0">
                <a:effectLst/>
                <a:latin typeface="+mn-lt"/>
                <a:ea typeface="+mn-ea"/>
                <a:cs typeface="+mn-cs"/>
                <a:sym typeface="Calibri"/>
              </a:rPr>
              <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ls -</a:t>
            </a:r>
            <a:r>
              <a:rPr lang="en-US" altLang="zh-CN" sz="1200" b="0" i="0" dirty="0" err="1" smtClean="0">
                <a:effectLst/>
                <a:latin typeface="+mn-lt"/>
                <a:ea typeface="+mn-ea"/>
                <a:cs typeface="+mn-cs"/>
                <a:sym typeface="Calibri"/>
              </a:rPr>
              <a:t>alh</a:t>
            </a:r>
            <a:r>
              <a:rPr lang="en-US" altLang="zh-CN" sz="1200" b="0" i="0" dirty="0" smtClean="0">
                <a:effectLst/>
                <a:latin typeface="+mn-lt"/>
                <a:ea typeface="+mn-ea"/>
                <a:cs typeface="+mn-cs"/>
                <a:sym typeface="Calibri"/>
              </a:rPr>
              <a:t> | </a:t>
            </a:r>
            <a:r>
              <a:rPr lang="en-US" altLang="zh-CN" sz="1200" b="0" i="0" dirty="0" err="1" smtClean="0">
                <a:effectLst/>
                <a:latin typeface="+mn-lt"/>
                <a:ea typeface="+mn-ea"/>
                <a:cs typeface="+mn-cs"/>
                <a:sym typeface="Calibri"/>
              </a:rPr>
              <a:t>grep</a:t>
            </a:r>
            <a:r>
              <a:rPr lang="en-US" altLang="zh-CN" sz="1200" b="0" i="0" dirty="0" smtClean="0">
                <a:effectLst/>
                <a:latin typeface="+mn-lt"/>
                <a:ea typeface="+mn-ea"/>
                <a:cs typeface="+mn-cs"/>
                <a:sym typeface="Calibri"/>
              </a:rPr>
              <a:t> </a:t>
            </a:r>
            <a:r>
              <a:rPr lang="en-US" altLang="zh-CN" sz="1200" b="0" i="0" dirty="0" err="1" smtClean="0">
                <a:effectLst/>
                <a:latin typeface="+mn-lt"/>
                <a:ea typeface="+mn-ea"/>
                <a:cs typeface="+mn-cs"/>
                <a:sym typeface="Calibri"/>
              </a:rPr>
              <a:t>ooxx</a:t>
            </a:r>
            <a:r>
              <a:rPr lang="en-US" altLang="zh-CN" sz="1200" b="0" i="0" dirty="0" smtClean="0">
                <a:effectLst/>
                <a:latin typeface="+mn-lt"/>
                <a:ea typeface="+mn-ea"/>
                <a:cs typeface="+mn-cs"/>
                <a:sym typeface="Calibri"/>
              </a:rPr>
              <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只显示含有</a:t>
            </a:r>
            <a:r>
              <a:rPr lang="en-US" altLang="zh-CN" sz="1200" b="0" i="0" dirty="0" err="1" smtClean="0">
                <a:effectLst/>
                <a:latin typeface="+mn-lt"/>
                <a:ea typeface="+mn-ea"/>
                <a:cs typeface="+mn-cs"/>
                <a:sym typeface="Calibri"/>
              </a:rPr>
              <a:t>ooxx</a:t>
            </a:r>
            <a:r>
              <a:rPr lang="zh-CN" altLang="en-US" sz="1200" b="0" i="0" dirty="0" smtClean="0">
                <a:effectLst/>
                <a:latin typeface="+mn-lt"/>
                <a:ea typeface="+mn-ea"/>
                <a:cs typeface="+mn-cs"/>
                <a:sym typeface="Calibri"/>
              </a:rPr>
              <a:t>的那几列</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当然你在</a:t>
            </a:r>
            <a:r>
              <a:rPr lang="en-US" altLang="zh-CN" sz="1200" b="0" i="0" dirty="0" smtClean="0">
                <a:effectLst/>
                <a:latin typeface="+mn-lt"/>
                <a:ea typeface="+mn-ea"/>
                <a:cs typeface="+mn-cs"/>
                <a:sym typeface="Calibri"/>
              </a:rPr>
              <a:t>cat</a:t>
            </a:r>
            <a:r>
              <a:rPr lang="zh-CN" altLang="en-US" sz="1200" b="0" i="0" dirty="0" smtClean="0">
                <a:effectLst/>
                <a:latin typeface="+mn-lt"/>
                <a:ea typeface="+mn-ea"/>
                <a:cs typeface="+mn-cs"/>
                <a:sym typeface="Calibri"/>
              </a:rPr>
              <a:t>的时候配合这个用找文件里的某些字段很方便</a:t>
            </a:r>
          </a:p>
          <a:p>
            <a:r>
              <a:rPr lang="en-US" altLang="zh-CN" sz="1200" b="1" i="0" dirty="0" smtClean="0">
                <a:effectLst/>
                <a:latin typeface="+mn-lt"/>
                <a:ea typeface="+mn-ea"/>
                <a:cs typeface="+mn-cs"/>
                <a:sym typeface="Calibri"/>
              </a:rPr>
              <a:t>C. </a:t>
            </a:r>
            <a:r>
              <a:rPr lang="zh-CN" altLang="en-US" sz="1200" b="1" i="0" dirty="0" smtClean="0">
                <a:effectLst/>
                <a:latin typeface="+mn-lt"/>
                <a:ea typeface="+mn-ea"/>
                <a:cs typeface="+mn-cs"/>
                <a:sym typeface="Calibri"/>
              </a:rPr>
              <a:t>分页 </a:t>
            </a:r>
            <a:r>
              <a:rPr lang="en-US" altLang="zh-CN" sz="1200" b="1" i="0" dirty="0" smtClean="0">
                <a:effectLst/>
                <a:latin typeface="+mn-lt"/>
                <a:ea typeface="+mn-ea"/>
                <a:cs typeface="+mn-cs"/>
                <a:sym typeface="Calibri"/>
              </a:rPr>
              <a:t>(Less/More)</a:t>
            </a:r>
            <a:r>
              <a:rPr lang="zh-CN" altLang="en-US" sz="1200" b="0" i="0" dirty="0" smtClean="0">
                <a:effectLst/>
                <a:latin typeface="+mn-lt"/>
                <a:ea typeface="+mn-ea"/>
                <a:cs typeface="+mn-cs"/>
                <a:sym typeface="Calibri"/>
              </a:rPr>
              <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less </a:t>
            </a:r>
            <a:r>
              <a:rPr lang="en-US" altLang="zh-CN" sz="1200" b="0" i="0" dirty="0" err="1" smtClean="0">
                <a:effectLst/>
                <a:latin typeface="+mn-lt"/>
                <a:ea typeface="+mn-ea"/>
                <a:cs typeface="+mn-cs"/>
                <a:sym typeface="Calibri"/>
              </a:rPr>
              <a:t>miao.php</a:t>
            </a:r>
            <a:r>
              <a:rPr lang="en-US" altLang="zh-CN" sz="1200" b="0" i="0" dirty="0" smtClean="0">
                <a:effectLst/>
                <a:latin typeface="+mn-lt"/>
                <a:ea typeface="+mn-ea"/>
                <a:cs typeface="+mn-cs"/>
                <a:sym typeface="Calibri"/>
              </a:rPr>
              <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如果源代码很长</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则会分页显示</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上下箭头滚动</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输入</a:t>
            </a:r>
            <a:r>
              <a:rPr lang="en-US" altLang="zh-CN" sz="1200" b="0" i="0" dirty="0" smtClean="0">
                <a:effectLst/>
                <a:latin typeface="+mn-lt"/>
                <a:ea typeface="+mn-ea"/>
                <a:cs typeface="+mn-cs"/>
                <a:sym typeface="Calibri"/>
              </a:rPr>
              <a:t>q</a:t>
            </a:r>
            <a:r>
              <a:rPr lang="zh-CN" altLang="en-US" sz="1200" b="0" i="0" dirty="0" smtClean="0">
                <a:effectLst/>
                <a:latin typeface="+mn-lt"/>
                <a:ea typeface="+mn-ea"/>
                <a:cs typeface="+mn-cs"/>
                <a:sym typeface="Calibri"/>
              </a:rPr>
              <a:t>退出</a:t>
            </a:r>
            <a:br>
              <a:rPr lang="zh-CN" altLang="en-US" sz="1200" b="0" i="0" dirty="0" smtClean="0">
                <a:effectLst/>
                <a:latin typeface="+mn-lt"/>
                <a:ea typeface="+mn-ea"/>
                <a:cs typeface="+mn-cs"/>
                <a:sym typeface="Calibri"/>
              </a:rPr>
            </a:br>
            <a:r>
              <a:rPr lang="en-US" altLang="zh-CN" sz="1200" b="0" i="0" dirty="0" smtClean="0">
                <a:effectLst/>
                <a:latin typeface="+mn-lt"/>
                <a:ea typeface="+mn-ea"/>
                <a:cs typeface="+mn-cs"/>
                <a:sym typeface="Calibri"/>
              </a:rPr>
              <a:t>tail -n 1000 /</a:t>
            </a:r>
            <a:r>
              <a:rPr lang="en-US" altLang="zh-CN" sz="1200" b="0" i="0" dirty="0" err="1" smtClean="0">
                <a:effectLst/>
                <a:latin typeface="+mn-lt"/>
                <a:ea typeface="+mn-ea"/>
                <a:cs typeface="+mn-cs"/>
                <a:sym typeface="Calibri"/>
              </a:rPr>
              <a:t>var</a:t>
            </a:r>
            <a:r>
              <a:rPr lang="en-US" altLang="zh-CN" sz="1200" b="0" i="0" dirty="0" smtClean="0">
                <a:effectLst/>
                <a:latin typeface="+mn-lt"/>
                <a:ea typeface="+mn-ea"/>
                <a:cs typeface="+mn-cs"/>
                <a:sym typeface="Calibri"/>
              </a:rPr>
              <a:t>/log/</a:t>
            </a:r>
            <a:r>
              <a:rPr lang="en-US" altLang="zh-CN" sz="1200" b="0" i="0" dirty="0" err="1" smtClean="0">
                <a:effectLst/>
                <a:latin typeface="+mn-lt"/>
                <a:ea typeface="+mn-ea"/>
                <a:cs typeface="+mn-cs"/>
                <a:sym typeface="Calibri"/>
              </a:rPr>
              <a:t>httpd</a:t>
            </a:r>
            <a:r>
              <a:rPr lang="en-US" altLang="zh-CN" sz="1200" b="0" i="0" dirty="0" smtClean="0">
                <a:effectLst/>
                <a:latin typeface="+mn-lt"/>
                <a:ea typeface="+mn-ea"/>
                <a:cs typeface="+mn-cs"/>
                <a:sym typeface="Calibri"/>
              </a:rPr>
              <a:t>/</a:t>
            </a:r>
            <a:r>
              <a:rPr lang="en-US" altLang="zh-CN" sz="1200" b="0" i="0" dirty="0" err="1" smtClean="0">
                <a:effectLst/>
                <a:latin typeface="+mn-lt"/>
                <a:ea typeface="+mn-ea"/>
                <a:cs typeface="+mn-cs"/>
                <a:sym typeface="Calibri"/>
              </a:rPr>
              <a:t>error_log</a:t>
            </a:r>
            <a:r>
              <a:rPr lang="en-US" altLang="zh-CN" sz="1200" b="0" i="0" dirty="0" smtClean="0">
                <a:effectLst/>
                <a:latin typeface="+mn-lt"/>
                <a:ea typeface="+mn-ea"/>
                <a:cs typeface="+mn-cs"/>
                <a:sym typeface="Calibri"/>
              </a:rPr>
              <a:t> | more</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可以用 </a:t>
            </a:r>
            <a:r>
              <a:rPr lang="en-US" altLang="zh-CN" sz="1200" b="0" i="0" dirty="0" smtClean="0">
                <a:effectLst/>
                <a:latin typeface="+mn-lt"/>
                <a:ea typeface="+mn-ea"/>
                <a:cs typeface="+mn-cs"/>
                <a:sym typeface="Calibri"/>
              </a:rPr>
              <a:t>| more </a:t>
            </a:r>
            <a:r>
              <a:rPr lang="zh-CN" altLang="en-US" sz="1200" b="0" i="0" dirty="0" smtClean="0">
                <a:effectLst/>
                <a:latin typeface="+mn-lt"/>
                <a:ea typeface="+mn-ea"/>
                <a:cs typeface="+mn-cs"/>
                <a:sym typeface="Calibri"/>
              </a:rPr>
              <a:t>参数来滚动显示页面或行</a:t>
            </a:r>
          </a:p>
          <a:p>
            <a:r>
              <a:rPr lang="en-US" altLang="zh-CN" sz="1200" b="1" i="0" dirty="0" smtClean="0">
                <a:effectLst/>
                <a:latin typeface="+mn-lt"/>
                <a:ea typeface="+mn-ea"/>
                <a:cs typeface="+mn-cs"/>
                <a:sym typeface="Calibri"/>
              </a:rPr>
              <a:t>5. MYSQL </a:t>
            </a:r>
            <a:r>
              <a:rPr lang="zh-CN" altLang="en-US" sz="1200" b="1" i="0" dirty="0" smtClean="0">
                <a:effectLst/>
                <a:latin typeface="+mn-lt"/>
                <a:ea typeface="+mn-ea"/>
                <a:cs typeface="+mn-cs"/>
                <a:sym typeface="Calibri"/>
              </a:rPr>
              <a:t>数据库</a:t>
            </a:r>
          </a:p>
          <a:p>
            <a:r>
              <a:rPr lang="zh-CN" altLang="en-US" sz="1200" b="1" i="0" dirty="0" smtClean="0">
                <a:effectLst/>
                <a:latin typeface="+mn-lt"/>
                <a:ea typeface="+mn-ea"/>
                <a:cs typeface="+mn-cs"/>
                <a:sym typeface="Calibri"/>
              </a:rPr>
              <a:t>导出数据库</a:t>
            </a:r>
            <a:r>
              <a:rPr lang="zh-CN" altLang="en-US" sz="1200" b="0" i="0" dirty="0" smtClean="0">
                <a:effectLst/>
                <a:latin typeface="+mn-lt"/>
                <a:ea typeface="+mn-ea"/>
                <a:cs typeface="+mn-cs"/>
                <a:sym typeface="Calibri"/>
              </a:rPr>
              <a:t/>
            </a:r>
            <a:br>
              <a:rPr lang="zh-CN" altLang="en-US" sz="1200" b="0" i="0" dirty="0" smtClean="0">
                <a:effectLst/>
                <a:latin typeface="+mn-lt"/>
                <a:ea typeface="+mn-ea"/>
                <a:cs typeface="+mn-cs"/>
                <a:sym typeface="Calibri"/>
              </a:rPr>
            </a:br>
            <a:r>
              <a:rPr lang="en-US" altLang="zh-CN" sz="1200" b="0" i="0" dirty="0" err="1" smtClean="0">
                <a:effectLst/>
                <a:latin typeface="+mn-lt"/>
                <a:ea typeface="+mn-ea"/>
                <a:cs typeface="+mn-cs"/>
                <a:sym typeface="Calibri"/>
              </a:rPr>
              <a:t>mysqldump</a:t>
            </a:r>
            <a:r>
              <a:rPr lang="en-US" altLang="zh-CN" sz="1200" b="0" i="0" dirty="0" smtClean="0">
                <a:effectLst/>
                <a:latin typeface="+mn-lt"/>
                <a:ea typeface="+mn-ea"/>
                <a:cs typeface="+mn-cs"/>
                <a:sym typeface="Calibri"/>
              </a:rPr>
              <a:t> -u </a:t>
            </a:r>
            <a:r>
              <a:rPr lang="zh-CN" altLang="en-US" sz="1200" b="0" i="0" dirty="0" smtClean="0">
                <a:effectLst/>
                <a:latin typeface="+mn-lt"/>
                <a:ea typeface="+mn-ea"/>
                <a:cs typeface="+mn-cs"/>
                <a:sym typeface="Calibri"/>
              </a:rPr>
              <a:t>数据库用户名 </a:t>
            </a:r>
            <a:r>
              <a:rPr lang="en-US" altLang="zh-CN" sz="1200" b="0" i="0" dirty="0" smtClean="0">
                <a:effectLst/>
                <a:latin typeface="+mn-lt"/>
                <a:ea typeface="+mn-ea"/>
                <a:cs typeface="+mn-cs"/>
                <a:sym typeface="Calibri"/>
              </a:rPr>
              <a:t>-p </a:t>
            </a:r>
            <a:r>
              <a:rPr lang="zh-CN" altLang="en-US" sz="1200" b="0" i="0" dirty="0" smtClean="0">
                <a:effectLst/>
                <a:latin typeface="+mn-lt"/>
                <a:ea typeface="+mn-ea"/>
                <a:cs typeface="+mn-cs"/>
                <a:sym typeface="Calibri"/>
              </a:rPr>
              <a:t>数据库名 </a:t>
            </a:r>
            <a:r>
              <a:rPr lang="en-US" altLang="zh-CN" sz="1200" b="0" i="0" dirty="0" smtClean="0">
                <a:effectLst/>
                <a:latin typeface="+mn-lt"/>
                <a:ea typeface="+mn-ea"/>
                <a:cs typeface="+mn-cs"/>
                <a:sym typeface="Calibri"/>
              </a:rPr>
              <a:t>&gt; </a:t>
            </a:r>
            <a:r>
              <a:rPr lang="en-US" altLang="zh-CN" sz="1200" b="0" i="0" dirty="0" err="1" smtClean="0">
                <a:effectLst/>
                <a:latin typeface="+mn-lt"/>
                <a:ea typeface="+mn-ea"/>
                <a:cs typeface="+mn-cs"/>
                <a:sym typeface="Calibri"/>
              </a:rPr>
              <a:t>db_ooxx.sql</a:t>
            </a:r>
            <a:r>
              <a:rPr lang="en-US" altLang="zh-CN" sz="1200" b="0" i="0" dirty="0" smtClean="0">
                <a:effectLst/>
                <a:latin typeface="+mn-lt"/>
                <a:ea typeface="+mn-ea"/>
                <a:cs typeface="+mn-cs"/>
                <a:sym typeface="Calibri"/>
              </a:rPr>
              <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导出数据库为</a:t>
            </a:r>
            <a:r>
              <a:rPr lang="en-US" altLang="zh-CN" sz="1200" b="0" i="0" dirty="0" err="1" smtClean="0">
                <a:effectLst/>
                <a:latin typeface="+mn-lt"/>
                <a:ea typeface="+mn-ea"/>
                <a:cs typeface="+mn-cs"/>
                <a:sym typeface="Calibri"/>
              </a:rPr>
              <a:t>db_ooxx.sql</a:t>
            </a:r>
            <a:endParaRPr lang="en-US" altLang="zh-CN" sz="1200" b="0" i="0" dirty="0" smtClean="0">
              <a:effectLst/>
              <a:latin typeface="+mn-lt"/>
              <a:ea typeface="+mn-ea"/>
              <a:cs typeface="+mn-cs"/>
              <a:sym typeface="Calibri"/>
            </a:endParaRPr>
          </a:p>
          <a:p>
            <a:r>
              <a:rPr lang="zh-CN" altLang="en-US" sz="1200" b="1" i="0" dirty="0" smtClean="0">
                <a:effectLst/>
                <a:latin typeface="+mn-lt"/>
                <a:ea typeface="+mn-ea"/>
                <a:cs typeface="+mn-cs"/>
                <a:sym typeface="Calibri"/>
              </a:rPr>
              <a:t>导入数据库</a:t>
            </a:r>
            <a:r>
              <a:rPr lang="zh-CN" altLang="en-US" sz="1200" b="0" i="0" dirty="0" smtClean="0">
                <a:effectLst/>
                <a:latin typeface="+mn-lt"/>
                <a:ea typeface="+mn-ea"/>
                <a:cs typeface="+mn-cs"/>
                <a:sym typeface="Calibri"/>
              </a:rPr>
              <a:t/>
            </a:r>
            <a:br>
              <a:rPr lang="zh-CN" altLang="en-US" sz="1200" b="0" i="0" dirty="0" smtClean="0">
                <a:effectLst/>
                <a:latin typeface="+mn-lt"/>
                <a:ea typeface="+mn-ea"/>
                <a:cs typeface="+mn-cs"/>
                <a:sym typeface="Calibri"/>
              </a:rPr>
            </a:br>
            <a:r>
              <a:rPr lang="en-US" altLang="zh-CN" sz="1200" b="0" i="0" dirty="0" err="1" smtClean="0">
                <a:effectLst/>
                <a:latin typeface="+mn-lt"/>
                <a:ea typeface="+mn-ea"/>
                <a:cs typeface="+mn-cs"/>
                <a:sym typeface="Calibri"/>
              </a:rPr>
              <a:t>mysql</a:t>
            </a:r>
            <a:r>
              <a:rPr lang="en-US" altLang="zh-CN" sz="1200" b="0" i="0" dirty="0" smtClean="0">
                <a:effectLst/>
                <a:latin typeface="+mn-lt"/>
                <a:ea typeface="+mn-ea"/>
                <a:cs typeface="+mn-cs"/>
                <a:sym typeface="Calibri"/>
              </a:rPr>
              <a:t> -u </a:t>
            </a:r>
            <a:r>
              <a:rPr lang="zh-CN" altLang="en-US" sz="1200" b="0" i="0" dirty="0" smtClean="0">
                <a:effectLst/>
                <a:latin typeface="+mn-lt"/>
                <a:ea typeface="+mn-ea"/>
                <a:cs typeface="+mn-cs"/>
                <a:sym typeface="Calibri"/>
              </a:rPr>
              <a:t>数据库用户名 </a:t>
            </a:r>
            <a:r>
              <a:rPr lang="en-US" altLang="zh-CN" sz="1200" b="0" i="0" dirty="0" smtClean="0">
                <a:effectLst/>
                <a:latin typeface="+mn-lt"/>
                <a:ea typeface="+mn-ea"/>
                <a:cs typeface="+mn-cs"/>
                <a:sym typeface="Calibri"/>
              </a:rPr>
              <a:t>-p </a:t>
            </a:r>
            <a:r>
              <a:rPr lang="zh-CN" altLang="en-US" sz="1200" b="0" i="0" dirty="0" smtClean="0">
                <a:effectLst/>
                <a:latin typeface="+mn-lt"/>
                <a:ea typeface="+mn-ea"/>
                <a:cs typeface="+mn-cs"/>
                <a:sym typeface="Calibri"/>
              </a:rPr>
              <a:t>数据库名 </a:t>
            </a:r>
            <a:r>
              <a:rPr lang="en-US" altLang="zh-CN" sz="1200" b="0" i="0" dirty="0" smtClean="0">
                <a:effectLst/>
                <a:latin typeface="+mn-lt"/>
                <a:ea typeface="+mn-ea"/>
                <a:cs typeface="+mn-cs"/>
                <a:sym typeface="Calibri"/>
              </a:rPr>
              <a:t>&lt; </a:t>
            </a:r>
            <a:r>
              <a:rPr lang="en-US" altLang="zh-CN" sz="1200" b="0" i="0" dirty="0" err="1" smtClean="0">
                <a:effectLst/>
                <a:latin typeface="+mn-lt"/>
                <a:ea typeface="+mn-ea"/>
                <a:cs typeface="+mn-cs"/>
                <a:sym typeface="Calibri"/>
              </a:rPr>
              <a:t>db_ooxx.sql</a:t>
            </a:r>
            <a:r>
              <a:rPr lang="en-US" altLang="zh-CN" sz="1200" b="0" i="0" dirty="0" smtClean="0">
                <a:effectLst/>
                <a:latin typeface="+mn-lt"/>
                <a:ea typeface="+mn-ea"/>
                <a:cs typeface="+mn-cs"/>
                <a:sym typeface="Calibri"/>
              </a:rPr>
              <a:t> --default-character-set=utf8 </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把当前目录的 </a:t>
            </a:r>
            <a:r>
              <a:rPr lang="en-US" altLang="zh-CN" sz="1200" b="0" i="0" dirty="0" err="1" smtClean="0">
                <a:effectLst/>
                <a:latin typeface="+mn-lt"/>
                <a:ea typeface="+mn-ea"/>
                <a:cs typeface="+mn-cs"/>
                <a:sym typeface="Calibri"/>
              </a:rPr>
              <a:t>db_ooxx.sql</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以 </a:t>
            </a:r>
            <a:r>
              <a:rPr lang="en-US" altLang="zh-CN" sz="1200" b="0" i="0" dirty="0" smtClean="0">
                <a:effectLst/>
                <a:latin typeface="+mn-lt"/>
                <a:ea typeface="+mn-ea"/>
                <a:cs typeface="+mn-cs"/>
                <a:sym typeface="Calibri"/>
              </a:rPr>
              <a:t>utf8 </a:t>
            </a:r>
            <a:r>
              <a:rPr lang="zh-CN" altLang="en-US" sz="1200" b="0" i="0" dirty="0" smtClean="0">
                <a:effectLst/>
                <a:latin typeface="+mn-lt"/>
                <a:ea typeface="+mn-ea"/>
                <a:cs typeface="+mn-cs"/>
                <a:sym typeface="Calibri"/>
              </a:rPr>
              <a:t>编码导入</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当然你原来是</a:t>
            </a:r>
            <a:r>
              <a:rPr lang="en-US" altLang="zh-CN" sz="1200" b="0" i="0" dirty="0" err="1" smtClean="0">
                <a:effectLst/>
                <a:latin typeface="+mn-lt"/>
                <a:ea typeface="+mn-ea"/>
                <a:cs typeface="+mn-cs"/>
                <a:sym typeface="Calibri"/>
              </a:rPr>
              <a:t>gbk</a:t>
            </a:r>
            <a:r>
              <a:rPr lang="zh-CN" altLang="en-US" sz="1200" b="0" i="0" dirty="0" smtClean="0">
                <a:effectLst/>
                <a:latin typeface="+mn-lt"/>
                <a:ea typeface="+mn-ea"/>
                <a:cs typeface="+mn-cs"/>
                <a:sym typeface="Calibri"/>
              </a:rPr>
              <a:t>就改成</a:t>
            </a:r>
            <a:r>
              <a:rPr lang="en-US" altLang="zh-CN" sz="1200" b="0" i="0" dirty="0" err="1" smtClean="0">
                <a:effectLst/>
                <a:latin typeface="+mn-lt"/>
                <a:ea typeface="+mn-ea"/>
                <a:cs typeface="+mn-cs"/>
                <a:sym typeface="Calibri"/>
              </a:rPr>
              <a:t>gbk</a:t>
            </a:r>
            <a:r>
              <a:rPr lang="en-US" altLang="zh-CN" sz="1200" b="0" i="0" dirty="0" smtClean="0">
                <a:effectLst/>
                <a:latin typeface="+mn-lt"/>
                <a:ea typeface="+mn-ea"/>
                <a:cs typeface="+mn-cs"/>
                <a:sym typeface="Calibri"/>
              </a:rPr>
              <a:t/>
            </a:r>
            <a:br>
              <a:rPr lang="en-US" altLang="zh-CN" sz="1200" b="0" i="0" dirty="0" smtClean="0">
                <a:effectLst/>
                <a:latin typeface="+mn-lt"/>
                <a:ea typeface="+mn-ea"/>
                <a:cs typeface="+mn-cs"/>
                <a:sym typeface="Calibri"/>
              </a:rPr>
            </a:br>
            <a:r>
              <a:rPr lang="zh-CN" altLang="en-US" sz="1200" b="0" i="0" dirty="0" smtClean="0">
                <a:effectLst/>
                <a:latin typeface="+mn-lt"/>
                <a:ea typeface="+mn-ea"/>
                <a:cs typeface="+mn-cs"/>
                <a:sym typeface="Calibri"/>
              </a:rPr>
              <a:t>中文</a:t>
            </a:r>
            <a:r>
              <a:rPr lang="en-US" altLang="zh-CN" sz="1200" b="0" i="0" dirty="0" smtClean="0">
                <a:effectLst/>
                <a:latin typeface="+mn-lt"/>
                <a:ea typeface="+mn-ea"/>
                <a:cs typeface="+mn-cs"/>
                <a:sym typeface="Calibri"/>
              </a:rPr>
              <a:t>blog</a:t>
            </a:r>
            <a:r>
              <a:rPr lang="zh-CN" altLang="en-US" sz="1200" b="0" i="0" dirty="0" smtClean="0">
                <a:effectLst/>
                <a:latin typeface="+mn-lt"/>
                <a:ea typeface="+mn-ea"/>
                <a:cs typeface="+mn-cs"/>
                <a:sym typeface="Calibri"/>
              </a:rPr>
              <a:t>经常遇到这个情况</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一不小心就 </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满脑子都问号了</a:t>
            </a:r>
          </a:p>
          <a:p>
            <a:r>
              <a:rPr lang="en-US" altLang="zh-CN" sz="1200" b="1" i="0" dirty="0" smtClean="0">
                <a:effectLst/>
                <a:latin typeface="+mn-lt"/>
                <a:ea typeface="+mn-ea"/>
                <a:cs typeface="+mn-cs"/>
                <a:sym typeface="Calibri"/>
              </a:rPr>
              <a:t>6. VI</a:t>
            </a:r>
          </a:p>
          <a:p>
            <a:r>
              <a:rPr lang="zh-CN" altLang="en-US" sz="1200" b="0" i="0" dirty="0" smtClean="0">
                <a:effectLst/>
                <a:latin typeface="+mn-lt"/>
                <a:ea typeface="+mn-ea"/>
                <a:cs typeface="+mn-cs"/>
                <a:sym typeface="Calibri"/>
              </a:rPr>
              <a:t>留意在</a:t>
            </a:r>
            <a:r>
              <a:rPr lang="en-US" altLang="zh-CN" sz="1200" b="0" i="0" dirty="0" smtClean="0">
                <a:effectLst/>
                <a:latin typeface="+mn-lt"/>
                <a:ea typeface="+mn-ea"/>
                <a:cs typeface="+mn-cs"/>
                <a:sym typeface="Calibri"/>
              </a:rPr>
              <a:t>vi</a:t>
            </a:r>
            <a:r>
              <a:rPr lang="zh-CN" altLang="en-US" sz="1200" b="0" i="0" dirty="0" smtClean="0">
                <a:effectLst/>
                <a:latin typeface="+mn-lt"/>
                <a:ea typeface="+mn-ea"/>
                <a:cs typeface="+mn-cs"/>
                <a:sym typeface="Calibri"/>
              </a:rPr>
              <a:t>里敲的每一个键</a:t>
            </a:r>
            <a:r>
              <a:rPr lang="en-US" altLang="zh-CN" sz="1200" b="0" i="0" dirty="0" smtClean="0">
                <a:effectLst/>
                <a:latin typeface="+mn-lt"/>
                <a:ea typeface="+mn-ea"/>
                <a:cs typeface="+mn-cs"/>
                <a:sym typeface="Calibri"/>
              </a:rPr>
              <a:t>… …</a:t>
            </a:r>
          </a:p>
          <a:p>
            <a:r>
              <a:rPr lang="en-US" altLang="zh-CN" sz="1200" b="0" i="0" dirty="0" smtClean="0">
                <a:effectLst/>
                <a:latin typeface="+mn-lt"/>
                <a:ea typeface="+mn-ea"/>
                <a:cs typeface="+mn-cs"/>
                <a:sym typeface="Calibri"/>
              </a:rPr>
              <a:t>7.</a:t>
            </a:r>
            <a:r>
              <a:rPr lang="zh-CN" altLang="en-US" sz="1200" b="0" i="0" dirty="0" smtClean="0">
                <a:effectLst/>
                <a:latin typeface="+mn-lt"/>
                <a:ea typeface="+mn-ea"/>
                <a:cs typeface="+mn-cs"/>
                <a:sym typeface="Calibri"/>
              </a:rPr>
              <a:t>创建一个登陆</a:t>
            </a:r>
            <a:r>
              <a:rPr lang="en-US" altLang="zh-CN" sz="1200" b="0" i="0" dirty="0" err="1" smtClean="0">
                <a:effectLst/>
                <a:latin typeface="+mn-lt"/>
                <a:ea typeface="+mn-ea"/>
                <a:cs typeface="+mn-cs"/>
                <a:sym typeface="Calibri"/>
              </a:rPr>
              <a:t>ssh</a:t>
            </a:r>
            <a:r>
              <a:rPr lang="zh-CN" altLang="en-US" sz="1200" b="0" i="0" dirty="0" smtClean="0">
                <a:effectLst/>
                <a:latin typeface="+mn-lt"/>
                <a:ea typeface="+mn-ea"/>
                <a:cs typeface="+mn-cs"/>
                <a:sym typeface="Calibri"/>
              </a:rPr>
              <a:t>的系统级别的用户  </a:t>
            </a:r>
            <a:r>
              <a:rPr lang="en-US" altLang="zh-CN" sz="1200" b="0" i="0" dirty="0" err="1" smtClean="0">
                <a:effectLst/>
                <a:latin typeface="+mn-lt"/>
                <a:ea typeface="+mn-ea"/>
                <a:cs typeface="+mn-cs"/>
                <a:sym typeface="Calibri"/>
              </a:rPr>
              <a:t>useradd</a:t>
            </a:r>
            <a:r>
              <a:rPr lang="en-US" altLang="zh-CN" sz="1200" b="0" i="0" dirty="0" smtClean="0">
                <a:effectLst/>
                <a:latin typeface="+mn-lt"/>
                <a:ea typeface="+mn-ea"/>
                <a:cs typeface="+mn-cs"/>
                <a:sym typeface="Calibri"/>
              </a:rPr>
              <a:t> -r </a:t>
            </a:r>
            <a:r>
              <a:rPr lang="zh-CN" altLang="en-US" sz="1200" b="0" i="0" dirty="0" smtClean="0">
                <a:effectLst/>
                <a:latin typeface="+mn-lt"/>
                <a:ea typeface="+mn-ea"/>
                <a:cs typeface="+mn-cs"/>
                <a:sym typeface="Calibri"/>
              </a:rPr>
              <a:t>用户名  </a:t>
            </a:r>
            <a:r>
              <a:rPr lang="en-US" altLang="zh-CN" sz="1200" b="0" i="0" dirty="0" err="1" smtClean="0">
                <a:effectLst/>
                <a:latin typeface="+mn-lt"/>
                <a:ea typeface="+mn-ea"/>
                <a:cs typeface="+mn-cs"/>
                <a:sym typeface="Calibri"/>
              </a:rPr>
              <a:t>passwd</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用户名</a:t>
            </a:r>
            <a:r>
              <a:rPr lang="en-US" altLang="zh-CN" sz="1200" b="0" i="0" dirty="0" smtClean="0">
                <a:effectLst/>
                <a:latin typeface="+mn-lt"/>
                <a:ea typeface="+mn-ea"/>
                <a:cs typeface="+mn-cs"/>
                <a:sym typeface="Calibri"/>
              </a:rPr>
              <a:t>]</a:t>
            </a:r>
            <a:endParaRPr lang="zh-CN" altLang="en-US" sz="1200" b="0" i="0" dirty="0" smtClean="0">
              <a:effectLst/>
              <a:latin typeface="+mn-lt"/>
              <a:ea typeface="+mn-ea"/>
              <a:cs typeface="+mn-cs"/>
              <a:sym typeface="Calibri"/>
            </a:endParaRPr>
          </a:p>
          <a:p>
            <a:r>
              <a:rPr lang="zh-CN" altLang="en-US" sz="1200" b="0" i="0" dirty="0" smtClean="0">
                <a:effectLst/>
                <a:latin typeface="+mn-lt"/>
                <a:ea typeface="+mn-ea"/>
                <a:cs typeface="+mn-cs"/>
                <a:sym typeface="Calibri"/>
              </a:rPr>
              <a:t/>
            </a:r>
            <a:br>
              <a:rPr lang="zh-CN" altLang="en-US" sz="1200" b="0" i="0" dirty="0" smtClean="0">
                <a:effectLst/>
                <a:latin typeface="+mn-lt"/>
                <a:ea typeface="+mn-ea"/>
                <a:cs typeface="+mn-cs"/>
                <a:sym typeface="Calibri"/>
              </a:rPr>
            </a:br>
            <a:r>
              <a:rPr lang="zh-CN" altLang="en-US" sz="1200" b="0" i="0" dirty="0" smtClean="0">
                <a:effectLst/>
                <a:latin typeface="+mn-lt"/>
                <a:ea typeface="+mn-ea"/>
                <a:cs typeface="+mn-cs"/>
                <a:sym typeface="Calibri"/>
              </a:rPr>
              <a:t/>
            </a:r>
            <a:br>
              <a:rPr lang="zh-CN" altLang="en-US" sz="1200" b="0" i="0" dirty="0" smtClean="0">
                <a:effectLst/>
                <a:latin typeface="+mn-lt"/>
                <a:ea typeface="+mn-ea"/>
                <a:cs typeface="+mn-cs"/>
                <a:sym typeface="Calibri"/>
              </a:rPr>
            </a:br>
            <a:endParaRPr lang="zh-CN" altLang="en-US" sz="1200" b="0" i="0" dirty="0" smtClean="0">
              <a:effectLst/>
              <a:latin typeface="+mn-lt"/>
              <a:ea typeface="+mn-ea"/>
              <a:cs typeface="+mn-cs"/>
              <a:sym typeface="Calibri"/>
            </a:endParaRPr>
          </a:p>
          <a:p>
            <a:r>
              <a:rPr lang="zh-CN" altLang="en-US" sz="1200" b="0" i="0" dirty="0" smtClean="0">
                <a:effectLst/>
                <a:latin typeface="+mn-lt"/>
                <a:ea typeface="+mn-ea"/>
                <a:cs typeface="+mn-cs"/>
                <a:sym typeface="Calibri"/>
              </a:rPr>
              <a:t>以下是</a:t>
            </a:r>
            <a:r>
              <a:rPr lang="en-US" altLang="zh-CN" sz="1200" b="0" i="0" dirty="0" smtClean="0">
                <a:effectLst/>
                <a:latin typeface="+mn-lt"/>
                <a:ea typeface="+mn-ea"/>
                <a:cs typeface="+mn-cs"/>
                <a:sym typeface="Calibri"/>
              </a:rPr>
              <a:t>Putty</a:t>
            </a:r>
            <a:r>
              <a:rPr lang="zh-CN" altLang="en-US" sz="1200" b="0" i="0" dirty="0" smtClean="0">
                <a:effectLst/>
                <a:latin typeface="+mn-lt"/>
                <a:ea typeface="+mn-ea"/>
                <a:cs typeface="+mn-cs"/>
                <a:sym typeface="Calibri"/>
              </a:rPr>
              <a:t>文件查看</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编辑命令：</a:t>
            </a:r>
            <a:r>
              <a:rPr lang="en-US" altLang="zh-CN" sz="1200" b="0" i="0" u="none" strike="noStrike" dirty="0" smtClean="0">
                <a:effectLst/>
                <a:latin typeface="+mn-lt"/>
                <a:ea typeface="+mn-ea"/>
                <a:cs typeface="+mn-cs"/>
                <a:sym typeface="Calibri"/>
                <a:hlinkClick r:id="rId3"/>
              </a:rPr>
              <a:t>http://hi.baidu.com/dmgygo/item/453ee7431e7ee932fb89606f</a:t>
            </a:r>
            <a:endParaRPr lang="zh-CN" altLang="en-US" sz="1200" b="0" i="0" dirty="0" smtClean="0">
              <a:effectLst/>
              <a:latin typeface="+mn-lt"/>
              <a:ea typeface="+mn-ea"/>
              <a:cs typeface="+mn-cs"/>
              <a:sym typeface="Calibri"/>
            </a:endParaRPr>
          </a:p>
          <a:p>
            <a:r>
              <a:rPr lang="en-US" altLang="zh-CN" sz="1200" b="0" i="0" dirty="0" smtClean="0">
                <a:effectLst/>
                <a:latin typeface="+mn-lt"/>
                <a:ea typeface="+mn-ea"/>
                <a:cs typeface="+mn-cs"/>
                <a:sym typeface="Calibri"/>
              </a:rPr>
              <a:t>cat </a:t>
            </a:r>
            <a:r>
              <a:rPr lang="zh-CN" altLang="en-US" sz="1200" b="0" i="0" dirty="0" smtClean="0">
                <a:effectLst/>
                <a:latin typeface="+mn-lt"/>
                <a:ea typeface="+mn-ea"/>
                <a:cs typeface="+mn-cs"/>
                <a:sym typeface="Calibri"/>
              </a:rPr>
              <a:t>命令介绍</a:t>
            </a:r>
          </a:p>
          <a:p>
            <a:r>
              <a:rPr lang="en-US" altLang="zh-CN" sz="1200" b="0" i="0" dirty="0" smtClean="0">
                <a:effectLst/>
                <a:latin typeface="+mn-lt"/>
                <a:ea typeface="+mn-ea"/>
                <a:cs typeface="+mn-cs"/>
                <a:sym typeface="Calibri"/>
              </a:rPr>
              <a:t>cat </a:t>
            </a:r>
            <a:r>
              <a:rPr lang="zh-CN" altLang="en-US" sz="1200" b="0" i="0" dirty="0" smtClean="0">
                <a:effectLst/>
                <a:latin typeface="+mn-lt"/>
                <a:ea typeface="+mn-ea"/>
                <a:cs typeface="+mn-cs"/>
                <a:sym typeface="Calibri"/>
              </a:rPr>
              <a:t>命令的原含义为连接</a:t>
            </a:r>
            <a:r>
              <a:rPr lang="en-US" altLang="zh-CN" sz="1200" b="0" i="0" dirty="0" smtClean="0">
                <a:effectLst/>
                <a:latin typeface="+mn-lt"/>
                <a:ea typeface="+mn-ea"/>
                <a:cs typeface="+mn-cs"/>
                <a:sym typeface="Calibri"/>
              </a:rPr>
              <a:t>(concatenate)</a:t>
            </a:r>
            <a:r>
              <a:rPr lang="zh-CN" altLang="en-US" sz="1200" b="0" i="0" dirty="0" smtClean="0">
                <a:effectLst/>
                <a:latin typeface="+mn-lt"/>
                <a:ea typeface="+mn-ea"/>
                <a:cs typeface="+mn-cs"/>
                <a:sym typeface="Calibri"/>
              </a:rPr>
              <a:t>， 用于连接多个文件内容并输出到标准输出流中（标准输出流默认为屏幕）。实际运用过程中，我们常使用它来显示文件内容。如果您熟悉</a:t>
            </a:r>
            <a:r>
              <a:rPr lang="en-US" altLang="zh-CN" sz="1200" b="0" i="0" dirty="0" smtClean="0">
                <a:effectLst/>
                <a:latin typeface="+mn-lt"/>
                <a:ea typeface="+mn-ea"/>
                <a:cs typeface="+mn-cs"/>
                <a:sym typeface="Calibri"/>
              </a:rPr>
              <a:t>MS-DOS </a:t>
            </a:r>
            <a:r>
              <a:rPr lang="zh-CN" altLang="en-US" sz="1200" b="0" i="0" dirty="0" smtClean="0">
                <a:effectLst/>
                <a:latin typeface="+mn-lt"/>
                <a:ea typeface="+mn-ea"/>
                <a:cs typeface="+mn-cs"/>
                <a:sym typeface="Calibri"/>
              </a:rPr>
              <a:t>下的</a:t>
            </a:r>
            <a:r>
              <a:rPr lang="en-US" altLang="zh-CN" sz="1200" b="0" i="0" dirty="0" smtClean="0">
                <a:effectLst/>
                <a:latin typeface="+mn-lt"/>
                <a:ea typeface="+mn-ea"/>
                <a:cs typeface="+mn-cs"/>
                <a:sym typeface="Calibri"/>
              </a:rPr>
              <a:t>type </a:t>
            </a:r>
            <a:r>
              <a:rPr lang="zh-CN" altLang="en-US" sz="1200" b="0" i="0" dirty="0" smtClean="0">
                <a:effectLst/>
                <a:latin typeface="+mn-lt"/>
                <a:ea typeface="+mn-ea"/>
                <a:cs typeface="+mn-cs"/>
                <a:sym typeface="Calibri"/>
              </a:rPr>
              <a:t>命令，相信不难掌握</a:t>
            </a:r>
            <a:r>
              <a:rPr lang="en-US" altLang="zh-CN" sz="1200" b="0" i="0" dirty="0" smtClean="0">
                <a:effectLst/>
                <a:latin typeface="+mn-lt"/>
                <a:ea typeface="+mn-ea"/>
                <a:cs typeface="+mn-cs"/>
                <a:sym typeface="Calibri"/>
              </a:rPr>
              <a:t>cat </a:t>
            </a:r>
            <a:r>
              <a:rPr lang="zh-CN" altLang="en-US" sz="1200" b="0" i="0" dirty="0" smtClean="0">
                <a:effectLst/>
                <a:latin typeface="+mn-lt"/>
                <a:ea typeface="+mn-ea"/>
                <a:cs typeface="+mn-cs"/>
                <a:sym typeface="Calibri"/>
              </a:rPr>
              <a:t>命令。该命令的常用示例如下：</a:t>
            </a:r>
          </a:p>
          <a:p>
            <a:r>
              <a:rPr lang="en-US" altLang="zh-CN" sz="1200" b="0" i="0" dirty="0" smtClean="0">
                <a:effectLst/>
                <a:latin typeface="+mn-lt"/>
                <a:ea typeface="+mn-ea"/>
                <a:cs typeface="+mn-cs"/>
                <a:sym typeface="Calibri"/>
              </a:rPr>
              <a:t>cat file1.txt </a:t>
            </a:r>
            <a:r>
              <a:rPr lang="zh-CN" altLang="en-US" sz="1200" b="0" i="0" dirty="0" smtClean="0">
                <a:effectLst/>
                <a:latin typeface="+mn-lt"/>
                <a:ea typeface="+mn-ea"/>
                <a:cs typeface="+mn-cs"/>
                <a:sym typeface="Calibri"/>
              </a:rPr>
              <a:t>显示 </a:t>
            </a:r>
            <a:r>
              <a:rPr lang="en-US" altLang="zh-CN" sz="1200" b="0" i="0" dirty="0" smtClean="0">
                <a:effectLst/>
                <a:latin typeface="+mn-lt"/>
                <a:ea typeface="+mn-ea"/>
                <a:cs typeface="+mn-cs"/>
                <a:sym typeface="Calibri"/>
              </a:rPr>
              <a:t>file1.txt </a:t>
            </a:r>
            <a:r>
              <a:rPr lang="zh-CN" altLang="en-US" sz="1200" b="0" i="0" dirty="0" smtClean="0">
                <a:effectLst/>
                <a:latin typeface="+mn-lt"/>
                <a:ea typeface="+mn-ea"/>
                <a:cs typeface="+mn-cs"/>
                <a:sym typeface="Calibri"/>
              </a:rPr>
              <a:t>文件的内容；</a:t>
            </a:r>
          </a:p>
          <a:p>
            <a:r>
              <a:rPr lang="en-US" altLang="zh-CN" sz="1200" b="0" i="0" dirty="0" smtClean="0">
                <a:effectLst/>
                <a:latin typeface="+mn-lt"/>
                <a:ea typeface="+mn-ea"/>
                <a:cs typeface="+mn-cs"/>
                <a:sym typeface="Calibri"/>
              </a:rPr>
              <a:t>cat file1.txt file2.txt </a:t>
            </a:r>
            <a:r>
              <a:rPr lang="zh-CN" altLang="en-US" sz="1200" b="0" i="0" dirty="0" smtClean="0">
                <a:effectLst/>
                <a:latin typeface="+mn-lt"/>
                <a:ea typeface="+mn-ea"/>
                <a:cs typeface="+mn-cs"/>
                <a:sym typeface="Calibri"/>
              </a:rPr>
              <a:t>显示 </a:t>
            </a:r>
            <a:r>
              <a:rPr lang="en-US" altLang="zh-CN" sz="1200" b="0" i="0" dirty="0" smtClean="0">
                <a:effectLst/>
                <a:latin typeface="+mn-lt"/>
                <a:ea typeface="+mn-ea"/>
                <a:cs typeface="+mn-cs"/>
                <a:sym typeface="Calibri"/>
              </a:rPr>
              <a:t>file1.txt </a:t>
            </a:r>
            <a:r>
              <a:rPr lang="zh-CN" altLang="en-US" sz="1200" b="0" i="0" dirty="0" smtClean="0">
                <a:effectLst/>
                <a:latin typeface="+mn-lt"/>
                <a:ea typeface="+mn-ea"/>
                <a:cs typeface="+mn-cs"/>
                <a:sym typeface="Calibri"/>
              </a:rPr>
              <a:t>和</a:t>
            </a:r>
            <a:r>
              <a:rPr lang="en-US" altLang="zh-CN" sz="1200" b="0" i="0" dirty="0" smtClean="0">
                <a:effectLst/>
                <a:latin typeface="+mn-lt"/>
                <a:ea typeface="+mn-ea"/>
                <a:cs typeface="+mn-cs"/>
                <a:sym typeface="Calibri"/>
              </a:rPr>
              <a:t>file2.txt </a:t>
            </a:r>
            <a:r>
              <a:rPr lang="zh-CN" altLang="en-US" sz="1200" b="0" i="0" dirty="0" smtClean="0">
                <a:effectLst/>
                <a:latin typeface="+mn-lt"/>
                <a:ea typeface="+mn-ea"/>
                <a:cs typeface="+mn-cs"/>
                <a:sym typeface="Calibri"/>
              </a:rPr>
              <a:t>文件的内容；</a:t>
            </a:r>
          </a:p>
          <a:p>
            <a:r>
              <a:rPr lang="en-US" altLang="zh-CN" sz="1200" b="0" i="0" dirty="0" smtClean="0">
                <a:effectLst/>
                <a:latin typeface="+mn-lt"/>
                <a:ea typeface="+mn-ea"/>
                <a:cs typeface="+mn-cs"/>
                <a:sym typeface="Calibri"/>
              </a:rPr>
              <a:t>cat -n file1.txt </a:t>
            </a:r>
            <a:r>
              <a:rPr lang="zh-CN" altLang="en-US" sz="1200" b="0" i="0" dirty="0" smtClean="0">
                <a:effectLst/>
                <a:latin typeface="+mn-lt"/>
                <a:ea typeface="+mn-ea"/>
                <a:cs typeface="+mn-cs"/>
                <a:sym typeface="Calibri"/>
              </a:rPr>
              <a:t>显示 </a:t>
            </a:r>
            <a:r>
              <a:rPr lang="en-US" altLang="zh-CN" sz="1200" b="0" i="0" dirty="0" smtClean="0">
                <a:effectLst/>
                <a:latin typeface="+mn-lt"/>
                <a:ea typeface="+mn-ea"/>
                <a:cs typeface="+mn-cs"/>
                <a:sym typeface="Calibri"/>
              </a:rPr>
              <a:t>file1.txt </a:t>
            </a:r>
            <a:r>
              <a:rPr lang="zh-CN" altLang="en-US" sz="1200" b="0" i="0" dirty="0" smtClean="0">
                <a:effectLst/>
                <a:latin typeface="+mn-lt"/>
                <a:ea typeface="+mn-ea"/>
                <a:cs typeface="+mn-cs"/>
                <a:sym typeface="Calibri"/>
              </a:rPr>
              <a:t>文件的内容同时显示行号；</a:t>
            </a:r>
          </a:p>
          <a:p>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命令介绍</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是”</a:t>
            </a:r>
            <a:r>
              <a:rPr lang="en-US" altLang="zh-CN" sz="1200" b="0" i="0" dirty="0" smtClean="0">
                <a:effectLst/>
                <a:latin typeface="+mn-lt"/>
                <a:ea typeface="+mn-ea"/>
                <a:cs typeface="+mn-cs"/>
                <a:sym typeface="Calibri"/>
              </a:rPr>
              <a:t>Visual Interface” </a:t>
            </a:r>
            <a:r>
              <a:rPr lang="zh-CN" altLang="en-US" sz="1200" b="0" i="0" dirty="0" smtClean="0">
                <a:effectLst/>
                <a:latin typeface="+mn-lt"/>
                <a:ea typeface="+mn-ea"/>
                <a:cs typeface="+mn-cs"/>
                <a:sym typeface="Calibri"/>
              </a:rPr>
              <a:t>的简称，它在</a:t>
            </a:r>
            <a:r>
              <a:rPr lang="en-US" altLang="zh-CN" sz="1200" b="0" i="0" u="none" strike="noStrike" dirty="0" smtClean="0">
                <a:effectLst/>
                <a:latin typeface="+mn-lt"/>
                <a:ea typeface="+mn-ea"/>
                <a:cs typeface="+mn-cs"/>
                <a:sym typeface="Calibri"/>
                <a:hlinkClick r:id="rId4" tooltip="Linux"/>
              </a:rPr>
              <a:t>Linux</a:t>
            </a:r>
            <a:r>
              <a:rPr lang="zh-CN" altLang="en-US" sz="1200" b="0" i="0" dirty="0" smtClean="0">
                <a:effectLst/>
                <a:latin typeface="+mn-lt"/>
                <a:ea typeface="+mn-ea"/>
                <a:cs typeface="+mn-cs"/>
                <a:sym typeface="Calibri"/>
              </a:rPr>
              <a:t> 上的地位就仿佛</a:t>
            </a:r>
            <a:r>
              <a:rPr lang="en-US" altLang="zh-CN" sz="1200" b="0" i="0" dirty="0" smtClean="0">
                <a:effectLst/>
                <a:latin typeface="+mn-lt"/>
                <a:ea typeface="+mn-ea"/>
                <a:cs typeface="+mn-cs"/>
                <a:sym typeface="Calibri"/>
              </a:rPr>
              <a:t>Edit </a:t>
            </a:r>
            <a:r>
              <a:rPr lang="zh-CN" altLang="en-US" sz="1200" b="0" i="0" dirty="0" smtClean="0">
                <a:effectLst/>
                <a:latin typeface="+mn-lt"/>
                <a:ea typeface="+mn-ea"/>
                <a:cs typeface="+mn-cs"/>
                <a:sym typeface="Calibri"/>
              </a:rPr>
              <a:t>程序在</a:t>
            </a:r>
            <a:r>
              <a:rPr lang="en-US" altLang="zh-CN" sz="1200" b="0" i="0" dirty="0" smtClean="0">
                <a:effectLst/>
                <a:latin typeface="+mn-lt"/>
                <a:ea typeface="+mn-ea"/>
                <a:cs typeface="+mn-cs"/>
                <a:sym typeface="Calibri"/>
              </a:rPr>
              <a:t>DOS</a:t>
            </a:r>
            <a:r>
              <a:rPr lang="zh-CN" altLang="en-US" sz="1200" b="0" i="0" dirty="0" smtClean="0">
                <a:effectLst/>
                <a:latin typeface="+mn-lt"/>
                <a:ea typeface="+mn-ea"/>
                <a:cs typeface="+mn-cs"/>
                <a:sym typeface="Calibri"/>
              </a:rPr>
              <a:t>上一样。它可以执行输出、删除、查找、替换、块操作等众多文本操作，而且用户可以根据自己的需要对其进行定制，这是其他编辑程序所没有的。</a:t>
            </a:r>
          </a:p>
          <a:p>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不是一个排版程序，它不象</a:t>
            </a:r>
            <a:r>
              <a:rPr lang="en-US" altLang="zh-CN" sz="1200" b="0" i="0" dirty="0" smtClean="0">
                <a:effectLst/>
                <a:latin typeface="+mn-lt"/>
                <a:ea typeface="+mn-ea"/>
                <a:cs typeface="+mn-cs"/>
                <a:sym typeface="Calibri"/>
              </a:rPr>
              <a:t>Word </a:t>
            </a:r>
            <a:r>
              <a:rPr lang="zh-CN" altLang="en-US" sz="1200" b="0" i="0" dirty="0" smtClean="0">
                <a:effectLst/>
                <a:latin typeface="+mn-lt"/>
                <a:ea typeface="+mn-ea"/>
                <a:cs typeface="+mn-cs"/>
                <a:sym typeface="Calibri"/>
              </a:rPr>
              <a:t>或</a:t>
            </a:r>
            <a:r>
              <a:rPr lang="en-US" altLang="zh-CN" sz="1200" b="0" i="0" dirty="0" smtClean="0">
                <a:effectLst/>
                <a:latin typeface="+mn-lt"/>
                <a:ea typeface="+mn-ea"/>
                <a:cs typeface="+mn-cs"/>
                <a:sym typeface="Calibri"/>
              </a:rPr>
              <a:t>WPS </a:t>
            </a:r>
            <a:r>
              <a:rPr lang="zh-CN" altLang="en-US" sz="1200" b="0" i="0" dirty="0" smtClean="0">
                <a:effectLst/>
                <a:latin typeface="+mn-lt"/>
                <a:ea typeface="+mn-ea"/>
                <a:cs typeface="+mn-cs"/>
                <a:sym typeface="Calibri"/>
              </a:rPr>
              <a:t>那样可以对字体、格式、段落等其他属性进行编排，它只是一个文本编辑程序。</a:t>
            </a:r>
          </a:p>
          <a:p>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没有菜单，只有命令，且命令繁多。限于篇幅，本文只介绍常用的命令。</a:t>
            </a:r>
          </a:p>
          <a:p>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有三种基本工作模式：命令行模式，文本输入模式和末行模式。</a:t>
            </a:r>
          </a:p>
          <a:p>
            <a:r>
              <a:rPr lang="zh-CN" altLang="en-US" sz="1200" b="1" i="0" dirty="0" smtClean="0">
                <a:effectLst/>
                <a:latin typeface="+mn-lt"/>
                <a:ea typeface="+mn-ea"/>
                <a:cs typeface="+mn-cs"/>
                <a:sym typeface="Calibri"/>
              </a:rPr>
              <a:t>命令行模式：</a:t>
            </a:r>
            <a:endParaRPr lang="zh-CN" altLang="en-US" sz="1200" b="0" i="0" dirty="0" smtClean="0">
              <a:effectLst/>
              <a:latin typeface="+mn-lt"/>
              <a:ea typeface="+mn-ea"/>
              <a:cs typeface="+mn-cs"/>
              <a:sym typeface="Calibri"/>
            </a:endParaRPr>
          </a:p>
          <a:p>
            <a:r>
              <a:rPr lang="zh-CN" altLang="en-US" sz="1200" b="0" i="0" dirty="0" smtClean="0">
                <a:effectLst/>
                <a:latin typeface="+mn-lt"/>
                <a:ea typeface="+mn-ea"/>
                <a:cs typeface="+mn-cs"/>
                <a:sym typeface="Calibri"/>
              </a:rPr>
              <a:t>任何时候，不管用户处于何种模式，只要按一下“</a:t>
            </a:r>
            <a:r>
              <a:rPr lang="en-US" altLang="zh-CN" sz="1200" b="0" i="0" dirty="0" smtClean="0">
                <a:effectLst/>
                <a:latin typeface="+mn-lt"/>
                <a:ea typeface="+mn-ea"/>
                <a:cs typeface="+mn-cs"/>
                <a:sym typeface="Calibri"/>
              </a:rPr>
              <a:t>ESC” </a:t>
            </a:r>
            <a:r>
              <a:rPr lang="zh-CN" altLang="en-US" sz="1200" b="0" i="0" dirty="0" smtClean="0">
                <a:effectLst/>
                <a:latin typeface="+mn-lt"/>
                <a:ea typeface="+mn-ea"/>
                <a:cs typeface="+mn-cs"/>
                <a:sym typeface="Calibri"/>
              </a:rPr>
              <a:t>键，即可使</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进入命令行模式；当在</a:t>
            </a:r>
            <a:r>
              <a:rPr lang="en-US" altLang="zh-CN" sz="1200" b="0" i="0" u="none" strike="noStrike" dirty="0" smtClean="0">
                <a:effectLst/>
                <a:latin typeface="+mn-lt"/>
                <a:ea typeface="+mn-ea"/>
                <a:cs typeface="+mn-cs"/>
                <a:sym typeface="Calibri"/>
                <a:hlinkClick r:id="rId5" tooltip="shell"/>
              </a:rPr>
              <a:t>shell</a:t>
            </a:r>
            <a:r>
              <a:rPr lang="zh-CN" altLang="en-US" sz="1200" b="0" i="0" dirty="0" smtClean="0">
                <a:effectLst/>
                <a:latin typeface="+mn-lt"/>
                <a:ea typeface="+mn-ea"/>
                <a:cs typeface="+mn-cs"/>
                <a:sym typeface="Calibri"/>
              </a:rPr>
              <a:t> 环境下输入</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命令启动</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编辑器时，也是处于该模式下。</a:t>
            </a:r>
          </a:p>
          <a:p>
            <a:r>
              <a:rPr lang="zh-CN" altLang="en-US" sz="1200" b="0" i="0" dirty="0" smtClean="0">
                <a:effectLst/>
                <a:latin typeface="+mn-lt"/>
                <a:ea typeface="+mn-ea"/>
                <a:cs typeface="+mn-cs"/>
                <a:sym typeface="Calibri"/>
              </a:rPr>
              <a:t>在该模式下 ，用户可以输入各种合法的</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命令，用于管理自己的文档。此时从键盘上输入的任何字符都被当作编辑命令来解释，若输入的字符是合法的</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命令，则</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在接受用户命令之后完成相应的动作（但需注意的是，所输入的命令并不在屏幕上显示出来）。若输入的字符不是</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的合法命令，</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会响铃报警。</a:t>
            </a:r>
          </a:p>
          <a:p>
            <a:r>
              <a:rPr lang="zh-CN" altLang="en-US" sz="1200" b="1" i="0" dirty="0" smtClean="0">
                <a:effectLst/>
                <a:latin typeface="+mn-lt"/>
                <a:ea typeface="+mn-ea"/>
                <a:cs typeface="+mn-cs"/>
                <a:sym typeface="Calibri"/>
              </a:rPr>
              <a:t>文本输入模式：</a:t>
            </a:r>
            <a:endParaRPr lang="zh-CN" altLang="en-US" sz="1200" b="0" i="0" dirty="0" smtClean="0">
              <a:effectLst/>
              <a:latin typeface="+mn-lt"/>
              <a:ea typeface="+mn-ea"/>
              <a:cs typeface="+mn-cs"/>
              <a:sym typeface="Calibri"/>
            </a:endParaRPr>
          </a:p>
          <a:p>
            <a:r>
              <a:rPr lang="zh-CN" altLang="en-US" sz="1200" b="0" i="0" dirty="0" smtClean="0">
                <a:effectLst/>
                <a:latin typeface="+mn-lt"/>
                <a:ea typeface="+mn-ea"/>
                <a:cs typeface="+mn-cs"/>
                <a:sym typeface="Calibri"/>
              </a:rPr>
              <a:t>在命令模式下输入插入命令 </a:t>
            </a:r>
            <a:r>
              <a:rPr lang="en-US" altLang="zh-CN" sz="1200" b="0" i="0" dirty="0" err="1" smtClean="0">
                <a:effectLst/>
                <a:latin typeface="+mn-lt"/>
                <a:ea typeface="+mn-ea"/>
                <a:cs typeface="+mn-cs"/>
                <a:sym typeface="Calibri"/>
              </a:rPr>
              <a:t>i</a:t>
            </a:r>
            <a:r>
              <a:rPr lang="zh-CN" altLang="en-US" sz="1200" b="0" i="0" dirty="0" smtClean="0">
                <a:effectLst/>
                <a:latin typeface="+mn-lt"/>
                <a:ea typeface="+mn-ea"/>
                <a:cs typeface="+mn-cs"/>
                <a:sym typeface="Calibri"/>
              </a:rPr>
              <a:t>、 附加命令</a:t>
            </a:r>
            <a:r>
              <a:rPr lang="en-US" altLang="zh-CN" sz="1200" b="0" i="0" dirty="0" smtClean="0">
                <a:effectLst/>
                <a:latin typeface="+mn-lt"/>
                <a:ea typeface="+mn-ea"/>
                <a:cs typeface="+mn-cs"/>
                <a:sym typeface="Calibri"/>
              </a:rPr>
              <a:t>a </a:t>
            </a:r>
            <a:r>
              <a:rPr lang="zh-CN" altLang="en-US" sz="1200" b="0" i="0" dirty="0" smtClean="0">
                <a:effectLst/>
                <a:latin typeface="+mn-lt"/>
                <a:ea typeface="+mn-ea"/>
                <a:cs typeface="+mn-cs"/>
                <a:sym typeface="Calibri"/>
              </a:rPr>
              <a:t>、打开命令 </a:t>
            </a:r>
            <a:r>
              <a:rPr lang="en-US" altLang="zh-CN" sz="1200" b="0" i="0" dirty="0" smtClean="0">
                <a:effectLst/>
                <a:latin typeface="+mn-lt"/>
                <a:ea typeface="+mn-ea"/>
                <a:cs typeface="+mn-cs"/>
                <a:sym typeface="Calibri"/>
              </a:rPr>
              <a:t>o</a:t>
            </a:r>
            <a:r>
              <a:rPr lang="zh-CN" altLang="en-US" sz="1200" b="0" i="0" dirty="0" smtClean="0">
                <a:effectLst/>
                <a:latin typeface="+mn-lt"/>
                <a:ea typeface="+mn-ea"/>
                <a:cs typeface="+mn-cs"/>
                <a:sym typeface="Calibri"/>
              </a:rPr>
              <a:t>、 修改命令</a:t>
            </a:r>
            <a:r>
              <a:rPr lang="en-US" altLang="zh-CN" sz="1200" b="0" i="0" dirty="0" smtClean="0">
                <a:effectLst/>
                <a:latin typeface="+mn-lt"/>
                <a:ea typeface="+mn-ea"/>
                <a:cs typeface="+mn-cs"/>
                <a:sym typeface="Calibri"/>
              </a:rPr>
              <a:t>c </a:t>
            </a:r>
            <a:r>
              <a:rPr lang="zh-CN" altLang="en-US" sz="1200" b="0" i="0" dirty="0" smtClean="0">
                <a:effectLst/>
                <a:latin typeface="+mn-lt"/>
                <a:ea typeface="+mn-ea"/>
                <a:cs typeface="+mn-cs"/>
                <a:sym typeface="Calibri"/>
              </a:rPr>
              <a:t>、取代命令</a:t>
            </a:r>
            <a:r>
              <a:rPr lang="en-US" altLang="zh-CN" sz="1200" b="0" i="0" dirty="0" smtClean="0">
                <a:effectLst/>
                <a:latin typeface="+mn-lt"/>
                <a:ea typeface="+mn-ea"/>
                <a:cs typeface="+mn-cs"/>
                <a:sym typeface="Calibri"/>
              </a:rPr>
              <a:t>r </a:t>
            </a:r>
            <a:r>
              <a:rPr lang="zh-CN" altLang="en-US" sz="1200" b="0" i="0" dirty="0" smtClean="0">
                <a:effectLst/>
                <a:latin typeface="+mn-lt"/>
                <a:ea typeface="+mn-ea"/>
                <a:cs typeface="+mn-cs"/>
                <a:sym typeface="Calibri"/>
              </a:rPr>
              <a:t>或替换命令</a:t>
            </a:r>
            <a:r>
              <a:rPr lang="en-US" altLang="zh-CN" sz="1200" b="0" i="0" dirty="0" smtClean="0">
                <a:effectLst/>
                <a:latin typeface="+mn-lt"/>
                <a:ea typeface="+mn-ea"/>
                <a:cs typeface="+mn-cs"/>
                <a:sym typeface="Calibri"/>
              </a:rPr>
              <a:t>s </a:t>
            </a:r>
            <a:r>
              <a:rPr lang="zh-CN" altLang="en-US" sz="1200" b="0" i="0" dirty="0" smtClean="0">
                <a:effectLst/>
                <a:latin typeface="+mn-lt"/>
                <a:ea typeface="+mn-ea"/>
                <a:cs typeface="+mn-cs"/>
                <a:sym typeface="Calibri"/>
              </a:rPr>
              <a:t>都可以进入文本输入模式。在该模式下，用户输入的任何字符都被</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当做文件内容保存起来，并将其显示在屏幕上。在文本输入过程中，若想回到命令模式下，按“</a:t>
            </a:r>
            <a:r>
              <a:rPr lang="en-US" altLang="zh-CN" sz="1200" b="0" i="0" dirty="0" smtClean="0">
                <a:effectLst/>
                <a:latin typeface="+mn-lt"/>
                <a:ea typeface="+mn-ea"/>
                <a:cs typeface="+mn-cs"/>
                <a:sym typeface="Calibri"/>
              </a:rPr>
              <a:t>ESC” </a:t>
            </a:r>
            <a:r>
              <a:rPr lang="zh-CN" altLang="en-US" sz="1200" b="0" i="0" dirty="0" smtClean="0">
                <a:effectLst/>
                <a:latin typeface="+mn-lt"/>
                <a:ea typeface="+mn-ea"/>
                <a:cs typeface="+mn-cs"/>
                <a:sym typeface="Calibri"/>
              </a:rPr>
              <a:t>键即可。</a:t>
            </a:r>
          </a:p>
          <a:p>
            <a:r>
              <a:rPr lang="zh-CN" altLang="en-US" sz="1200" b="1" i="0" dirty="0" smtClean="0">
                <a:effectLst/>
                <a:latin typeface="+mn-lt"/>
                <a:ea typeface="+mn-ea"/>
                <a:cs typeface="+mn-cs"/>
                <a:sym typeface="Calibri"/>
              </a:rPr>
              <a:t>末行模式：</a:t>
            </a:r>
            <a:endParaRPr lang="zh-CN" altLang="en-US" sz="1200" b="0" i="0" dirty="0" smtClean="0">
              <a:effectLst/>
              <a:latin typeface="+mn-lt"/>
              <a:ea typeface="+mn-ea"/>
              <a:cs typeface="+mn-cs"/>
              <a:sym typeface="Calibri"/>
            </a:endParaRPr>
          </a:p>
          <a:p>
            <a:r>
              <a:rPr lang="zh-CN" altLang="en-US" sz="1200" b="0" i="0" dirty="0" smtClean="0">
                <a:effectLst/>
                <a:latin typeface="+mn-lt"/>
                <a:ea typeface="+mn-ea"/>
                <a:cs typeface="+mn-cs"/>
                <a:sym typeface="Calibri"/>
              </a:rPr>
              <a:t>在命令模式下用户按“</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键即可进入末行模式下，此时</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会在显示窗口的最后一行（通常也是屏幕的最后一行）显示一个“</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作为末行模式的提示符，等待用户输入命令。多数文件管理命令都是在此模式下执行的（如把编辑缓冲区的内容写到文件中等）末行命令执行完后，</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自动回到命令模式。</a:t>
            </a:r>
          </a:p>
          <a:p>
            <a:r>
              <a:rPr lang="zh-CN" altLang="en-US" sz="1200" b="0" i="0" dirty="0" smtClean="0">
                <a:effectLst/>
                <a:latin typeface="+mn-lt"/>
                <a:ea typeface="+mn-ea"/>
                <a:cs typeface="+mn-cs"/>
                <a:sym typeface="Calibri"/>
              </a:rPr>
              <a:t>若在末行模式下输入命令过程中改变了主意， 可按“</a:t>
            </a:r>
            <a:r>
              <a:rPr lang="en-US" altLang="zh-CN" sz="1200" b="0" i="0" dirty="0" smtClean="0">
                <a:effectLst/>
                <a:latin typeface="+mn-lt"/>
                <a:ea typeface="+mn-ea"/>
                <a:cs typeface="+mn-cs"/>
                <a:sym typeface="Calibri"/>
              </a:rPr>
              <a:t>ESC” </a:t>
            </a:r>
            <a:r>
              <a:rPr lang="zh-CN" altLang="en-US" sz="1200" b="0" i="0" dirty="0" smtClean="0">
                <a:effectLst/>
                <a:latin typeface="+mn-lt"/>
                <a:ea typeface="+mn-ea"/>
                <a:cs typeface="+mn-cs"/>
                <a:sym typeface="Calibri"/>
              </a:rPr>
              <a:t>键或用退格键将输入的命令全部删除之后，再按一下退格键，即可使</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回到命令模式下。</a:t>
            </a:r>
          </a:p>
          <a:p>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的进入与退出在 </a:t>
            </a:r>
            <a:r>
              <a:rPr lang="en-US" altLang="zh-CN" sz="1200" b="0" i="0" dirty="0" smtClean="0">
                <a:effectLst/>
                <a:latin typeface="+mn-lt"/>
                <a:ea typeface="+mn-ea"/>
                <a:cs typeface="+mn-cs"/>
                <a:sym typeface="Calibri"/>
              </a:rPr>
              <a:t>shell </a:t>
            </a:r>
            <a:r>
              <a:rPr lang="zh-CN" altLang="en-US" sz="1200" b="0" i="0" dirty="0" smtClean="0">
                <a:effectLst/>
                <a:latin typeface="+mn-lt"/>
                <a:ea typeface="+mn-ea"/>
                <a:cs typeface="+mn-cs"/>
                <a:sym typeface="Calibri"/>
              </a:rPr>
              <a:t>模式下</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键入</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及需要编辑的文件名</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即可进入</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例如</a:t>
            </a:r>
            <a:r>
              <a:rPr lang="en-US" altLang="zh-CN" sz="1200" b="0" i="0" dirty="0" smtClean="0">
                <a:effectLst/>
                <a:latin typeface="+mn-lt"/>
                <a:ea typeface="+mn-ea"/>
                <a:cs typeface="+mn-cs"/>
                <a:sym typeface="Calibri"/>
              </a:rPr>
              <a:t>:</a:t>
            </a:r>
          </a:p>
          <a:p>
            <a:r>
              <a:rPr lang="en-US" altLang="zh-CN" sz="1200" b="0" i="0" dirty="0" smtClean="0">
                <a:effectLst/>
                <a:latin typeface="+mn-lt"/>
                <a:ea typeface="+mn-ea"/>
                <a:cs typeface="+mn-cs"/>
                <a:sym typeface="Calibri"/>
              </a:rPr>
              <a:t>vi example.txt</a:t>
            </a:r>
          </a:p>
          <a:p>
            <a:r>
              <a:rPr lang="zh-CN" altLang="en-US" sz="1200" b="0" i="0" dirty="0" smtClean="0">
                <a:effectLst/>
                <a:latin typeface="+mn-lt"/>
                <a:ea typeface="+mn-ea"/>
                <a:cs typeface="+mn-cs"/>
                <a:sym typeface="Calibri"/>
              </a:rPr>
              <a:t>即可编辑 </a:t>
            </a:r>
            <a:r>
              <a:rPr lang="en-US" altLang="zh-CN" sz="1200" b="0" i="0" dirty="0" smtClean="0">
                <a:effectLst/>
                <a:latin typeface="+mn-lt"/>
                <a:ea typeface="+mn-ea"/>
                <a:cs typeface="+mn-cs"/>
                <a:sym typeface="Calibri"/>
              </a:rPr>
              <a:t>example.txt </a:t>
            </a:r>
            <a:r>
              <a:rPr lang="zh-CN" altLang="en-US" sz="1200" b="0" i="0" dirty="0" smtClean="0">
                <a:effectLst/>
                <a:latin typeface="+mn-lt"/>
                <a:ea typeface="+mn-ea"/>
                <a:cs typeface="+mn-cs"/>
                <a:sym typeface="Calibri"/>
              </a:rPr>
              <a:t>文件</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如果该文件存在</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则编辑界面中会显示该文件的内容</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并将光标定位在文件的第一行</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如果文件不存在，则编辑界面中无任何内容。如果需要在进入</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编辑界面后，将光标置于文件的第</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行，则在</a:t>
            </a:r>
            <a:r>
              <a:rPr lang="en-US" altLang="zh-CN" sz="1200" b="0" i="0" dirty="0" smtClean="0">
                <a:effectLst/>
                <a:latin typeface="+mn-lt"/>
                <a:ea typeface="+mn-ea"/>
                <a:cs typeface="+mn-cs"/>
                <a:sym typeface="Calibri"/>
              </a:rPr>
              <a:t>vi</a:t>
            </a:r>
            <a:r>
              <a:rPr lang="zh-CN" altLang="en-US" sz="1200" b="0" i="0" dirty="0" smtClean="0">
                <a:effectLst/>
                <a:latin typeface="+mn-lt"/>
                <a:ea typeface="+mn-ea"/>
                <a:cs typeface="+mn-cs"/>
                <a:sym typeface="Calibri"/>
              </a:rPr>
              <a:t>命令后面加上“</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参数即可。例如需要从</a:t>
            </a:r>
            <a:r>
              <a:rPr lang="en-US" altLang="zh-CN" sz="1200" b="0" i="0" dirty="0" smtClean="0">
                <a:effectLst/>
                <a:latin typeface="+mn-lt"/>
                <a:ea typeface="+mn-ea"/>
                <a:cs typeface="+mn-cs"/>
                <a:sym typeface="Calibri"/>
              </a:rPr>
              <a:t>example.txt </a:t>
            </a:r>
            <a:r>
              <a:rPr lang="zh-CN" altLang="en-US" sz="1200" b="0" i="0" dirty="0" smtClean="0">
                <a:effectLst/>
                <a:latin typeface="+mn-lt"/>
                <a:ea typeface="+mn-ea"/>
                <a:cs typeface="+mn-cs"/>
                <a:sym typeface="Calibri"/>
              </a:rPr>
              <a:t>文件的第</a:t>
            </a:r>
            <a:r>
              <a:rPr lang="en-US" altLang="zh-CN" sz="1200" b="0" i="0" dirty="0" smtClean="0">
                <a:effectLst/>
                <a:latin typeface="+mn-lt"/>
                <a:ea typeface="+mn-ea"/>
                <a:cs typeface="+mn-cs"/>
                <a:sym typeface="Calibri"/>
              </a:rPr>
              <a:t>5 </a:t>
            </a:r>
            <a:r>
              <a:rPr lang="zh-CN" altLang="en-US" sz="1200" b="0" i="0" dirty="0" smtClean="0">
                <a:effectLst/>
                <a:latin typeface="+mn-lt"/>
                <a:ea typeface="+mn-ea"/>
                <a:cs typeface="+mn-cs"/>
                <a:sym typeface="Calibri"/>
              </a:rPr>
              <a:t>行开始显示，则使用如下命令：</a:t>
            </a:r>
          </a:p>
          <a:p>
            <a:r>
              <a:rPr lang="en-US" altLang="zh-CN" sz="1200" b="0" i="0" dirty="0" smtClean="0">
                <a:effectLst/>
                <a:latin typeface="+mn-lt"/>
                <a:ea typeface="+mn-ea"/>
                <a:cs typeface="+mn-cs"/>
                <a:sym typeface="Calibri"/>
              </a:rPr>
              <a:t>vi +5 example.txt</a:t>
            </a:r>
          </a:p>
          <a:p>
            <a:r>
              <a:rPr lang="zh-CN" altLang="en-US" sz="1200" b="0" i="0" dirty="0" smtClean="0">
                <a:effectLst/>
                <a:latin typeface="+mn-lt"/>
                <a:ea typeface="+mn-ea"/>
                <a:cs typeface="+mn-cs"/>
                <a:sym typeface="Calibri"/>
              </a:rPr>
              <a:t>退出 </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时，需要在末行模式中输入退出命令“</a:t>
            </a:r>
            <a:r>
              <a:rPr lang="en-US" altLang="zh-CN" sz="1200" b="0" i="0" dirty="0" smtClean="0">
                <a:effectLst/>
                <a:latin typeface="+mn-lt"/>
                <a:ea typeface="+mn-ea"/>
                <a:cs typeface="+mn-cs"/>
                <a:sym typeface="Calibri"/>
              </a:rPr>
              <a:t>q”</a:t>
            </a:r>
            <a:r>
              <a:rPr lang="zh-CN" altLang="en-US" sz="1200" b="0" i="0" dirty="0" smtClean="0">
                <a:effectLst/>
                <a:latin typeface="+mn-lt"/>
                <a:ea typeface="+mn-ea"/>
                <a:cs typeface="+mn-cs"/>
                <a:sym typeface="Calibri"/>
              </a:rPr>
              <a:t>。 如果在文本输入模式下，首先按“</a:t>
            </a:r>
            <a:r>
              <a:rPr lang="en-US" altLang="zh-CN" sz="1200" b="0" i="0" dirty="0" smtClean="0">
                <a:effectLst/>
                <a:latin typeface="+mn-lt"/>
                <a:ea typeface="+mn-ea"/>
                <a:cs typeface="+mn-cs"/>
                <a:sym typeface="Calibri"/>
              </a:rPr>
              <a:t>ESC” </a:t>
            </a:r>
            <a:r>
              <a:rPr lang="zh-CN" altLang="en-US" sz="1200" b="0" i="0" dirty="0" smtClean="0">
                <a:effectLst/>
                <a:latin typeface="+mn-lt"/>
                <a:ea typeface="+mn-ea"/>
                <a:cs typeface="+mn-cs"/>
                <a:sym typeface="Calibri"/>
              </a:rPr>
              <a:t>键进入命令模式，然后输入“</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进入末行模式在末行模式下，可使用如下退出命令：</a:t>
            </a:r>
          </a:p>
          <a:p>
            <a:r>
              <a:rPr lang="en-US" altLang="zh-CN" sz="1200" b="0" i="0" dirty="0" smtClean="0">
                <a:effectLst/>
                <a:latin typeface="+mn-lt"/>
                <a:ea typeface="+mn-ea"/>
                <a:cs typeface="+mn-cs"/>
                <a:sym typeface="Calibri"/>
              </a:rPr>
              <a:t>:q </a:t>
            </a:r>
            <a:r>
              <a:rPr lang="zh-CN" altLang="en-US" sz="1200" b="0" i="0" dirty="0" smtClean="0">
                <a:effectLst/>
                <a:latin typeface="+mn-lt"/>
                <a:ea typeface="+mn-ea"/>
                <a:cs typeface="+mn-cs"/>
                <a:sym typeface="Calibri"/>
              </a:rPr>
              <a:t>直接退出。 如果在文本输入模式下修改了文档内容，则不能退出。</a:t>
            </a:r>
          </a:p>
          <a:p>
            <a:r>
              <a:rPr lang="en-US" altLang="zh-CN" sz="1200" b="0" i="0" dirty="0" smtClean="0">
                <a:effectLst/>
                <a:latin typeface="+mn-lt"/>
                <a:ea typeface="+mn-ea"/>
                <a:cs typeface="+mn-cs"/>
                <a:sym typeface="Calibri"/>
              </a:rPr>
              <a:t>:</a:t>
            </a:r>
            <a:r>
              <a:rPr lang="en-US" altLang="zh-CN" sz="1200" b="0" i="0" dirty="0" err="1" smtClean="0">
                <a:effectLst/>
                <a:latin typeface="+mn-lt"/>
                <a:ea typeface="+mn-ea"/>
                <a:cs typeface="+mn-cs"/>
                <a:sym typeface="Calibri"/>
              </a:rPr>
              <a:t>wq</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保存后退出。</a:t>
            </a:r>
            <a:br>
              <a:rPr lang="zh-CN" altLang="en-US" sz="1200" b="0" i="0" dirty="0" smtClean="0">
                <a:effectLst/>
                <a:latin typeface="+mn-lt"/>
                <a:ea typeface="+mn-ea"/>
                <a:cs typeface="+mn-cs"/>
                <a:sym typeface="Calibri"/>
              </a:rPr>
            </a:br>
            <a:r>
              <a:rPr lang="zh-CN" altLang="en-US" sz="1200" b="0" i="0" dirty="0" smtClean="0">
                <a:effectLst/>
                <a:latin typeface="+mn-lt"/>
                <a:ea typeface="+mn-ea"/>
                <a:cs typeface="+mn-cs"/>
                <a:sym typeface="Calibri"/>
              </a:rPr>
              <a:t>：</a:t>
            </a:r>
            <a:r>
              <a:rPr lang="en-US" altLang="zh-CN" sz="1200" b="0" i="0" dirty="0" smtClean="0">
                <a:effectLst/>
                <a:latin typeface="+mn-lt"/>
                <a:ea typeface="+mn-ea"/>
                <a:cs typeface="+mn-cs"/>
                <a:sym typeface="Calibri"/>
              </a:rPr>
              <a:t>x </a:t>
            </a:r>
            <a:r>
              <a:rPr lang="zh-CN" altLang="en-US" sz="1200" b="0" i="0" dirty="0" smtClean="0">
                <a:effectLst/>
                <a:latin typeface="+mn-lt"/>
                <a:ea typeface="+mn-ea"/>
                <a:cs typeface="+mn-cs"/>
                <a:sym typeface="Calibri"/>
              </a:rPr>
              <a:t>同“ </a:t>
            </a:r>
            <a:r>
              <a:rPr lang="en-US" altLang="zh-CN" sz="1200" b="0" i="0" dirty="0" err="1" smtClean="0">
                <a:effectLst/>
                <a:latin typeface="+mn-lt"/>
                <a:ea typeface="+mn-ea"/>
                <a:cs typeface="+mn-cs"/>
                <a:sym typeface="Calibri"/>
              </a:rPr>
              <a:t>wq</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a:t>
            </a:r>
          </a:p>
          <a:p>
            <a:r>
              <a:rPr lang="en-US" altLang="zh-CN" sz="1200" b="0" i="0" dirty="0" smtClean="0">
                <a:effectLst/>
                <a:latin typeface="+mn-lt"/>
                <a:ea typeface="+mn-ea"/>
                <a:cs typeface="+mn-cs"/>
                <a:sym typeface="Calibri"/>
              </a:rPr>
              <a:t>:q! – </a:t>
            </a:r>
            <a:r>
              <a:rPr lang="zh-CN" altLang="en-US" sz="1200" b="0" i="0" dirty="0" smtClean="0">
                <a:effectLst/>
                <a:latin typeface="+mn-lt"/>
                <a:ea typeface="+mn-ea"/>
                <a:cs typeface="+mn-cs"/>
                <a:sym typeface="Calibri"/>
              </a:rPr>
              <a:t>不保存内容， 强制退出。</a:t>
            </a:r>
          </a:p>
          <a:p>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中显示行号在末行模式下，输入如下命令。</a:t>
            </a:r>
          </a:p>
          <a:p>
            <a:r>
              <a:rPr lang="en-US" altLang="zh-CN" sz="1200" b="0" i="0" dirty="0" smtClean="0">
                <a:effectLst/>
                <a:latin typeface="+mn-lt"/>
                <a:ea typeface="+mn-ea"/>
                <a:cs typeface="+mn-cs"/>
                <a:sym typeface="Calibri"/>
              </a:rPr>
              <a:t>set number</a:t>
            </a:r>
          </a:p>
          <a:p>
            <a:r>
              <a:rPr lang="zh-CN" altLang="en-US" sz="1200" b="0" i="0" dirty="0" smtClean="0">
                <a:effectLst/>
                <a:latin typeface="+mn-lt"/>
                <a:ea typeface="+mn-ea"/>
                <a:cs typeface="+mn-cs"/>
                <a:sym typeface="Calibri"/>
              </a:rPr>
              <a:t>可使 </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在编辑界面中显示行号。</a:t>
            </a:r>
          </a:p>
          <a:p>
            <a:r>
              <a:rPr lang="zh-CN" altLang="en-US" sz="1200" b="0" i="0" dirty="0" smtClean="0">
                <a:effectLst/>
                <a:latin typeface="+mn-lt"/>
                <a:ea typeface="+mn-ea"/>
                <a:cs typeface="+mn-cs"/>
                <a:sym typeface="Calibri"/>
              </a:rPr>
              <a:t>此外 ，在末行模式下，可使用如下“</a:t>
            </a:r>
            <a:r>
              <a:rPr lang="en-US" altLang="zh-CN" sz="1200" b="0" i="0" dirty="0" smtClean="0">
                <a:effectLst/>
                <a:latin typeface="+mn-lt"/>
                <a:ea typeface="+mn-ea"/>
                <a:cs typeface="+mn-cs"/>
                <a:sym typeface="Calibri"/>
              </a:rPr>
              <a:t>nu” </a:t>
            </a:r>
            <a:r>
              <a:rPr lang="zh-CN" altLang="en-US" sz="1200" b="0" i="0" dirty="0" smtClean="0">
                <a:effectLst/>
                <a:latin typeface="+mn-lt"/>
                <a:ea typeface="+mn-ea"/>
                <a:cs typeface="+mn-cs"/>
                <a:sym typeface="Calibri"/>
              </a:rPr>
              <a:t>命令（</a:t>
            </a:r>
            <a:r>
              <a:rPr lang="en-US" altLang="zh-CN" sz="1200" b="0" i="0" dirty="0" smtClean="0">
                <a:effectLst/>
                <a:latin typeface="+mn-lt"/>
                <a:ea typeface="+mn-ea"/>
                <a:cs typeface="+mn-cs"/>
                <a:sym typeface="Calibri"/>
              </a:rPr>
              <a:t>number </a:t>
            </a:r>
            <a:r>
              <a:rPr lang="zh-CN" altLang="en-US" sz="1200" b="0" i="0" dirty="0" smtClean="0">
                <a:effectLst/>
                <a:latin typeface="+mn-lt"/>
                <a:ea typeface="+mn-ea"/>
                <a:cs typeface="+mn-cs"/>
                <a:sym typeface="Calibri"/>
              </a:rPr>
              <a:t>的简写）来显示光标所在行的行号及该行的内容。</a:t>
            </a:r>
          </a:p>
          <a:p>
            <a:r>
              <a:rPr lang="zh-CN" altLang="en-US" sz="1200" b="0" i="0" dirty="0" smtClean="0">
                <a:effectLst/>
                <a:latin typeface="+mn-lt"/>
                <a:ea typeface="+mn-ea"/>
                <a:cs typeface="+mn-cs"/>
                <a:sym typeface="Calibri"/>
              </a:rPr>
              <a:t>光标移动操作全屏幕文本编辑器中， 光标的移动操作无疑是最经常使用的操作了。用户只有熟练地使用移动光标的这些命令，才能迅速准确地到达所期望的位置处进行编辑。</a:t>
            </a:r>
          </a:p>
          <a:p>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中的光标移动既可以在命令模式下，也可以在文本输入模式下，但操作的方法不尽相同。</a:t>
            </a:r>
          </a:p>
          <a:p>
            <a:r>
              <a:rPr lang="zh-CN" altLang="en-US" sz="1200" b="0" i="0" dirty="0" smtClean="0">
                <a:effectLst/>
                <a:latin typeface="+mn-lt"/>
                <a:ea typeface="+mn-ea"/>
                <a:cs typeface="+mn-cs"/>
                <a:sym typeface="Calibri"/>
              </a:rPr>
              <a:t>在文本输入模式下， 可直接使用键盘上的四个方向键移动光标；在命令模式下，有很多移动光标的方法。不但可以使用四个方向键来移动光标，还可以用</a:t>
            </a:r>
            <a:r>
              <a:rPr lang="en-US" altLang="zh-CN" sz="1200" b="0" i="0" dirty="0" smtClean="0">
                <a:effectLst/>
                <a:latin typeface="+mn-lt"/>
                <a:ea typeface="+mn-ea"/>
                <a:cs typeface="+mn-cs"/>
                <a:sym typeface="Calibri"/>
              </a:rPr>
              <a:t>h </a:t>
            </a:r>
            <a:r>
              <a:rPr lang="zh-CN" altLang="en-US" sz="1200" b="0" i="0" dirty="0" smtClean="0">
                <a:effectLst/>
                <a:latin typeface="+mn-lt"/>
                <a:ea typeface="+mn-ea"/>
                <a:cs typeface="+mn-cs"/>
                <a:sym typeface="Calibri"/>
              </a:rPr>
              <a:t>、</a:t>
            </a:r>
            <a:r>
              <a:rPr lang="en-US" altLang="zh-CN" sz="1200" b="0" i="0" dirty="0" smtClean="0">
                <a:effectLst/>
                <a:latin typeface="+mn-lt"/>
                <a:ea typeface="+mn-ea"/>
                <a:cs typeface="+mn-cs"/>
                <a:sym typeface="Calibri"/>
              </a:rPr>
              <a:t>j</a:t>
            </a:r>
            <a:r>
              <a:rPr lang="zh-CN" altLang="en-US" sz="1200" b="0" i="0" dirty="0" smtClean="0">
                <a:effectLst/>
                <a:latin typeface="+mn-lt"/>
                <a:ea typeface="+mn-ea"/>
                <a:cs typeface="+mn-cs"/>
                <a:sym typeface="Calibri"/>
              </a:rPr>
              <a:t>、 </a:t>
            </a:r>
            <a:r>
              <a:rPr lang="en-US" altLang="zh-CN" sz="1200" b="0" i="0" dirty="0" smtClean="0">
                <a:effectLst/>
                <a:latin typeface="+mn-lt"/>
                <a:ea typeface="+mn-ea"/>
                <a:cs typeface="+mn-cs"/>
                <a:sym typeface="Calibri"/>
              </a:rPr>
              <a:t>k</a:t>
            </a:r>
            <a:r>
              <a:rPr lang="zh-CN" altLang="en-US" sz="1200" b="0" i="0" dirty="0" smtClean="0">
                <a:effectLst/>
                <a:latin typeface="+mn-lt"/>
                <a:ea typeface="+mn-ea"/>
                <a:cs typeface="+mn-cs"/>
                <a:sym typeface="Calibri"/>
              </a:rPr>
              <a:t>、 </a:t>
            </a:r>
            <a:r>
              <a:rPr lang="en-US" altLang="zh-CN" sz="1200" b="0" i="0" dirty="0" smtClean="0">
                <a:effectLst/>
                <a:latin typeface="+mn-lt"/>
                <a:ea typeface="+mn-ea"/>
                <a:cs typeface="+mn-cs"/>
                <a:sym typeface="Calibri"/>
              </a:rPr>
              <a:t>l </a:t>
            </a:r>
            <a:r>
              <a:rPr lang="zh-CN" altLang="en-US" sz="1200" b="0" i="0" dirty="0" smtClean="0">
                <a:effectLst/>
                <a:latin typeface="+mn-lt"/>
                <a:ea typeface="+mn-ea"/>
                <a:cs typeface="+mn-cs"/>
                <a:sym typeface="Calibri"/>
              </a:rPr>
              <a:t>这四个键代替四个方向键来移动光标，这样可以避免由于不同机器上的不同键盘定义所带来的矛盾，而且使用熟练后可以手不离开字母键盘位置就能完成所有操作，从而提高工作效率。</a:t>
            </a:r>
          </a:p>
          <a:p>
            <a:r>
              <a:rPr lang="zh-CN" altLang="en-US" sz="1200" b="0" i="0" dirty="0" smtClean="0">
                <a:effectLst/>
                <a:latin typeface="+mn-lt"/>
                <a:ea typeface="+mn-ea"/>
                <a:cs typeface="+mn-cs"/>
                <a:sym typeface="Calibri"/>
              </a:rPr>
              <a:t>以下命令均在命令行模式下完成光标移动：</a:t>
            </a:r>
          </a:p>
          <a:p>
            <a:r>
              <a:rPr lang="en-US" altLang="zh-CN" sz="1200" b="0" i="0" dirty="0" smtClean="0">
                <a:effectLst/>
                <a:latin typeface="+mn-lt"/>
                <a:ea typeface="+mn-ea"/>
                <a:cs typeface="+mn-cs"/>
                <a:sym typeface="Calibri"/>
              </a:rPr>
              <a:t>h </a:t>
            </a:r>
            <a:r>
              <a:rPr lang="zh-CN" altLang="en-US" sz="1200" b="0" i="0" dirty="0" smtClean="0">
                <a:effectLst/>
                <a:latin typeface="+mn-lt"/>
                <a:ea typeface="+mn-ea"/>
                <a:cs typeface="+mn-cs"/>
                <a:sym typeface="Calibri"/>
              </a:rPr>
              <a:t>光标左移， 如果在按</a:t>
            </a:r>
            <a:r>
              <a:rPr lang="en-US" altLang="zh-CN" sz="1200" b="0" i="0" dirty="0" smtClean="0">
                <a:effectLst/>
                <a:latin typeface="+mn-lt"/>
                <a:ea typeface="+mn-ea"/>
                <a:cs typeface="+mn-cs"/>
                <a:sym typeface="Calibri"/>
              </a:rPr>
              <a:t>h </a:t>
            </a:r>
            <a:r>
              <a:rPr lang="zh-CN" altLang="en-US" sz="1200" b="0" i="0" dirty="0" smtClean="0">
                <a:effectLst/>
                <a:latin typeface="+mn-lt"/>
                <a:ea typeface="+mn-ea"/>
                <a:cs typeface="+mn-cs"/>
                <a:sym typeface="Calibri"/>
              </a:rPr>
              <a:t>命令前输入数字</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，则光标左移</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个字符；</a:t>
            </a:r>
          </a:p>
          <a:p>
            <a:r>
              <a:rPr lang="en-US" altLang="zh-CN" sz="1200" b="0" i="0" dirty="0" smtClean="0">
                <a:effectLst/>
                <a:latin typeface="+mn-lt"/>
                <a:ea typeface="+mn-ea"/>
                <a:cs typeface="+mn-cs"/>
                <a:sym typeface="Calibri"/>
              </a:rPr>
              <a:t>l </a:t>
            </a:r>
            <a:r>
              <a:rPr lang="zh-CN" altLang="en-US" sz="1200" b="0" i="0" dirty="0" smtClean="0">
                <a:effectLst/>
                <a:latin typeface="+mn-lt"/>
                <a:ea typeface="+mn-ea"/>
                <a:cs typeface="+mn-cs"/>
                <a:sym typeface="Calibri"/>
              </a:rPr>
              <a:t>光标右移 ，如果在按</a:t>
            </a:r>
            <a:r>
              <a:rPr lang="en-US" altLang="zh-CN" sz="1200" b="0" i="0" dirty="0" smtClean="0">
                <a:effectLst/>
                <a:latin typeface="+mn-lt"/>
                <a:ea typeface="+mn-ea"/>
                <a:cs typeface="+mn-cs"/>
                <a:sym typeface="Calibri"/>
              </a:rPr>
              <a:t>l </a:t>
            </a:r>
            <a:r>
              <a:rPr lang="zh-CN" altLang="en-US" sz="1200" b="0" i="0" dirty="0" smtClean="0">
                <a:effectLst/>
                <a:latin typeface="+mn-lt"/>
                <a:ea typeface="+mn-ea"/>
                <a:cs typeface="+mn-cs"/>
                <a:sym typeface="Calibri"/>
              </a:rPr>
              <a:t>命令前输入数字</a:t>
            </a:r>
            <a:r>
              <a:rPr lang="en-US" altLang="zh-CN" sz="1200" b="0" i="0" dirty="0" smtClean="0">
                <a:effectLst/>
                <a:latin typeface="+mn-lt"/>
                <a:ea typeface="+mn-ea"/>
                <a:cs typeface="+mn-cs"/>
                <a:sym typeface="Calibri"/>
              </a:rPr>
              <a:t>n</a:t>
            </a:r>
            <a:r>
              <a:rPr lang="zh-CN" altLang="en-US" sz="1200" b="0" i="0" dirty="0" smtClean="0">
                <a:effectLst/>
                <a:latin typeface="+mn-lt"/>
                <a:ea typeface="+mn-ea"/>
                <a:cs typeface="+mn-cs"/>
                <a:sym typeface="Calibri"/>
              </a:rPr>
              <a:t>， 则光标右移</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个字符；</a:t>
            </a:r>
          </a:p>
          <a:p>
            <a:r>
              <a:rPr lang="en-US" altLang="zh-CN" sz="1200" b="0" i="0" dirty="0" smtClean="0">
                <a:effectLst/>
                <a:latin typeface="+mn-lt"/>
                <a:ea typeface="+mn-ea"/>
                <a:cs typeface="+mn-cs"/>
                <a:sym typeface="Calibri"/>
              </a:rPr>
              <a:t>j </a:t>
            </a:r>
            <a:r>
              <a:rPr lang="zh-CN" altLang="en-US" sz="1200" b="0" i="0" dirty="0" smtClean="0">
                <a:effectLst/>
                <a:latin typeface="+mn-lt"/>
                <a:ea typeface="+mn-ea"/>
                <a:cs typeface="+mn-cs"/>
                <a:sym typeface="Calibri"/>
              </a:rPr>
              <a:t>光标上移， 如果在按</a:t>
            </a:r>
            <a:r>
              <a:rPr lang="en-US" altLang="zh-CN" sz="1200" b="0" i="0" dirty="0" smtClean="0">
                <a:effectLst/>
                <a:latin typeface="+mn-lt"/>
                <a:ea typeface="+mn-ea"/>
                <a:cs typeface="+mn-cs"/>
                <a:sym typeface="Calibri"/>
              </a:rPr>
              <a:t>j </a:t>
            </a:r>
            <a:r>
              <a:rPr lang="zh-CN" altLang="en-US" sz="1200" b="0" i="0" dirty="0" smtClean="0">
                <a:effectLst/>
                <a:latin typeface="+mn-lt"/>
                <a:ea typeface="+mn-ea"/>
                <a:cs typeface="+mn-cs"/>
                <a:sym typeface="Calibri"/>
              </a:rPr>
              <a:t>命令前输入数字</a:t>
            </a:r>
            <a:r>
              <a:rPr lang="en-US" altLang="zh-CN" sz="1200" b="0" i="0" dirty="0" smtClean="0">
                <a:effectLst/>
                <a:latin typeface="+mn-lt"/>
                <a:ea typeface="+mn-ea"/>
                <a:cs typeface="+mn-cs"/>
                <a:sym typeface="Calibri"/>
              </a:rPr>
              <a:t>n</a:t>
            </a:r>
            <a:r>
              <a:rPr lang="zh-CN" altLang="en-US" sz="1200" b="0" i="0" dirty="0" smtClean="0">
                <a:effectLst/>
                <a:latin typeface="+mn-lt"/>
                <a:ea typeface="+mn-ea"/>
                <a:cs typeface="+mn-cs"/>
                <a:sym typeface="Calibri"/>
              </a:rPr>
              <a:t>， 则光标上移</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个字符；</a:t>
            </a:r>
          </a:p>
          <a:p>
            <a:r>
              <a:rPr lang="en-US" altLang="zh-CN" sz="1200" b="0" i="0" dirty="0" smtClean="0">
                <a:effectLst/>
                <a:latin typeface="+mn-lt"/>
                <a:ea typeface="+mn-ea"/>
                <a:cs typeface="+mn-cs"/>
                <a:sym typeface="Calibri"/>
              </a:rPr>
              <a:t>k </a:t>
            </a:r>
            <a:r>
              <a:rPr lang="zh-CN" altLang="en-US" sz="1200" b="0" i="0" dirty="0" smtClean="0">
                <a:effectLst/>
                <a:latin typeface="+mn-lt"/>
                <a:ea typeface="+mn-ea"/>
                <a:cs typeface="+mn-cs"/>
                <a:sym typeface="Calibri"/>
              </a:rPr>
              <a:t>光标下移， 如果在按</a:t>
            </a:r>
            <a:r>
              <a:rPr lang="en-US" altLang="zh-CN" sz="1200" b="0" i="0" dirty="0" smtClean="0">
                <a:effectLst/>
                <a:latin typeface="+mn-lt"/>
                <a:ea typeface="+mn-ea"/>
                <a:cs typeface="+mn-cs"/>
                <a:sym typeface="Calibri"/>
              </a:rPr>
              <a:t>k </a:t>
            </a:r>
            <a:r>
              <a:rPr lang="zh-CN" altLang="en-US" sz="1200" b="0" i="0" dirty="0" smtClean="0">
                <a:effectLst/>
                <a:latin typeface="+mn-lt"/>
                <a:ea typeface="+mn-ea"/>
                <a:cs typeface="+mn-cs"/>
                <a:sym typeface="Calibri"/>
              </a:rPr>
              <a:t>命令前输入数字</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，则光标</a:t>
            </a:r>
            <a:r>
              <a:rPr lang="en-US" altLang="zh-CN" sz="1200" b="0" i="0" dirty="0" err="1" smtClean="0">
                <a:effectLst/>
                <a:latin typeface="+mn-lt"/>
                <a:ea typeface="+mn-ea"/>
                <a:cs typeface="+mn-cs"/>
                <a:sym typeface="Calibri"/>
              </a:rPr>
              <a:t>xia</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移</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个字符；</a:t>
            </a:r>
          </a:p>
          <a:p>
            <a:r>
              <a:rPr lang="en-US" altLang="zh-CN" sz="1200" b="0" i="0" dirty="0" smtClean="0">
                <a:effectLst/>
                <a:latin typeface="+mn-lt"/>
                <a:ea typeface="+mn-ea"/>
                <a:cs typeface="+mn-cs"/>
                <a:sym typeface="Calibri"/>
              </a:rPr>
              <a:t>0 </a:t>
            </a:r>
            <a:r>
              <a:rPr lang="zh-CN" altLang="en-US" sz="1200" b="0" i="0" dirty="0" smtClean="0">
                <a:effectLst/>
                <a:latin typeface="+mn-lt"/>
                <a:ea typeface="+mn-ea"/>
                <a:cs typeface="+mn-cs"/>
                <a:sym typeface="Calibri"/>
              </a:rPr>
              <a:t>（零） 光标移到行首；</a:t>
            </a:r>
          </a:p>
          <a:p>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光标移到行尾；</a:t>
            </a:r>
          </a:p>
          <a:p>
            <a:r>
              <a:rPr lang="en-US" altLang="zh-CN" sz="1200" b="0" i="0" dirty="0" smtClean="0">
                <a:effectLst/>
                <a:latin typeface="+mn-lt"/>
                <a:ea typeface="+mn-ea"/>
                <a:cs typeface="+mn-cs"/>
                <a:sym typeface="Calibri"/>
              </a:rPr>
              <a:t>H </a:t>
            </a:r>
            <a:r>
              <a:rPr lang="zh-CN" altLang="en-US" sz="1200" b="0" i="0" dirty="0" smtClean="0">
                <a:effectLst/>
                <a:latin typeface="+mn-lt"/>
                <a:ea typeface="+mn-ea"/>
                <a:cs typeface="+mn-cs"/>
                <a:sym typeface="Calibri"/>
              </a:rPr>
              <a:t>光标移到屏幕上显示的第一行 （并不一定是文件头）；</a:t>
            </a:r>
          </a:p>
          <a:p>
            <a:r>
              <a:rPr lang="en-US" altLang="zh-CN" sz="1200" b="0" i="0" dirty="0" smtClean="0">
                <a:effectLst/>
                <a:latin typeface="+mn-lt"/>
                <a:ea typeface="+mn-ea"/>
                <a:cs typeface="+mn-cs"/>
                <a:sym typeface="Calibri"/>
              </a:rPr>
              <a:t>L </a:t>
            </a:r>
            <a:r>
              <a:rPr lang="zh-CN" altLang="en-US" sz="1200" b="0" i="0" dirty="0" smtClean="0">
                <a:effectLst/>
                <a:latin typeface="+mn-lt"/>
                <a:ea typeface="+mn-ea"/>
                <a:cs typeface="+mn-cs"/>
                <a:sym typeface="Calibri"/>
              </a:rPr>
              <a:t>光标移到屏幕上显示的最后一行 （并不一定是文件尾）；</a:t>
            </a:r>
          </a:p>
          <a:p>
            <a:r>
              <a:rPr lang="en-US" altLang="zh-CN" sz="1200" b="0" i="0" dirty="0" smtClean="0">
                <a:effectLst/>
                <a:latin typeface="+mn-lt"/>
                <a:ea typeface="+mn-ea"/>
                <a:cs typeface="+mn-cs"/>
                <a:sym typeface="Calibri"/>
              </a:rPr>
              <a:t>M </a:t>
            </a:r>
            <a:r>
              <a:rPr lang="zh-CN" altLang="en-US" sz="1200" b="0" i="0" dirty="0" smtClean="0">
                <a:effectLst/>
                <a:latin typeface="+mn-lt"/>
                <a:ea typeface="+mn-ea"/>
                <a:cs typeface="+mn-cs"/>
                <a:sym typeface="Calibri"/>
              </a:rPr>
              <a:t>光标移到屏幕的中间一行；</a:t>
            </a:r>
          </a:p>
          <a:p>
            <a:r>
              <a:rPr lang="en-US" altLang="zh-CN" sz="1200" b="0" i="0" dirty="0" err="1" smtClean="0">
                <a:effectLst/>
                <a:latin typeface="+mn-lt"/>
                <a:ea typeface="+mn-ea"/>
                <a:cs typeface="+mn-cs"/>
                <a:sym typeface="Calibri"/>
              </a:rPr>
              <a:t>nG</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光标移到第 </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行；</a:t>
            </a:r>
          </a:p>
          <a:p>
            <a:r>
              <a:rPr lang="en-US" altLang="zh-CN" sz="1200" b="0" i="0" dirty="0" smtClean="0">
                <a:effectLst/>
                <a:latin typeface="+mn-lt"/>
                <a:ea typeface="+mn-ea"/>
                <a:cs typeface="+mn-cs"/>
                <a:sym typeface="Calibri"/>
              </a:rPr>
              <a:t>w</a:t>
            </a:r>
            <a:r>
              <a:rPr lang="zh-CN" altLang="en-US" sz="1200" b="0" i="0" dirty="0" smtClean="0">
                <a:effectLst/>
                <a:latin typeface="+mn-lt"/>
                <a:ea typeface="+mn-ea"/>
                <a:cs typeface="+mn-cs"/>
                <a:sym typeface="Calibri"/>
              </a:rPr>
              <a:t>或</a:t>
            </a:r>
            <a:r>
              <a:rPr lang="en-US" altLang="zh-CN" sz="1200" b="0" i="0" dirty="0" smtClean="0">
                <a:effectLst/>
                <a:latin typeface="+mn-lt"/>
                <a:ea typeface="+mn-ea"/>
                <a:cs typeface="+mn-cs"/>
                <a:sym typeface="Calibri"/>
              </a:rPr>
              <a:t>W </a:t>
            </a:r>
            <a:r>
              <a:rPr lang="zh-CN" altLang="en-US" sz="1200" b="0" i="0" dirty="0" smtClean="0">
                <a:effectLst/>
                <a:latin typeface="+mn-lt"/>
                <a:ea typeface="+mn-ea"/>
                <a:cs typeface="+mn-cs"/>
                <a:sym typeface="Calibri"/>
              </a:rPr>
              <a:t>将光标右移至下一个单词的词首；</a:t>
            </a:r>
          </a:p>
          <a:p>
            <a:r>
              <a:rPr lang="en-US" altLang="zh-CN" sz="1200" b="0" i="0" dirty="0" smtClean="0">
                <a:effectLst/>
                <a:latin typeface="+mn-lt"/>
                <a:ea typeface="+mn-ea"/>
                <a:cs typeface="+mn-cs"/>
                <a:sym typeface="Calibri"/>
              </a:rPr>
              <a:t>e </a:t>
            </a:r>
            <a:r>
              <a:rPr lang="zh-CN" altLang="en-US" sz="1200" b="0" i="0" dirty="0" smtClean="0">
                <a:effectLst/>
                <a:latin typeface="+mn-lt"/>
                <a:ea typeface="+mn-ea"/>
                <a:cs typeface="+mn-cs"/>
                <a:sym typeface="Calibri"/>
              </a:rPr>
              <a:t>或</a:t>
            </a:r>
            <a:r>
              <a:rPr lang="en-US" altLang="zh-CN" sz="1200" b="0" i="0" dirty="0" smtClean="0">
                <a:effectLst/>
                <a:latin typeface="+mn-lt"/>
                <a:ea typeface="+mn-ea"/>
                <a:cs typeface="+mn-cs"/>
                <a:sym typeface="Calibri"/>
              </a:rPr>
              <a:t>E </a:t>
            </a:r>
            <a:r>
              <a:rPr lang="zh-CN" altLang="en-US" sz="1200" b="0" i="0" dirty="0" smtClean="0">
                <a:effectLst/>
                <a:latin typeface="+mn-lt"/>
                <a:ea typeface="+mn-ea"/>
                <a:cs typeface="+mn-cs"/>
                <a:sym typeface="Calibri"/>
              </a:rPr>
              <a:t>如果光标起始位置处于单词内（即非单词尾处），则该命令将把光标移到本单词词尾；如果光标起始位置处于单词尾，则该命令将把光标移动到下一个单词的词尾。</a:t>
            </a:r>
          </a:p>
          <a:p>
            <a:r>
              <a:rPr lang="en-US" altLang="zh-CN" sz="1200" b="0" i="0" dirty="0" smtClean="0">
                <a:effectLst/>
                <a:latin typeface="+mn-lt"/>
                <a:ea typeface="+mn-ea"/>
                <a:cs typeface="+mn-cs"/>
                <a:sym typeface="Calibri"/>
              </a:rPr>
              <a:t>b </a:t>
            </a:r>
            <a:r>
              <a:rPr lang="zh-CN" altLang="en-US" sz="1200" b="0" i="0" dirty="0" smtClean="0">
                <a:effectLst/>
                <a:latin typeface="+mn-lt"/>
                <a:ea typeface="+mn-ea"/>
                <a:cs typeface="+mn-cs"/>
                <a:sym typeface="Calibri"/>
              </a:rPr>
              <a:t>或</a:t>
            </a:r>
            <a:r>
              <a:rPr lang="en-US" altLang="zh-CN" sz="1200" b="0" i="0" dirty="0" smtClean="0">
                <a:effectLst/>
                <a:latin typeface="+mn-lt"/>
                <a:ea typeface="+mn-ea"/>
                <a:cs typeface="+mn-cs"/>
                <a:sym typeface="Calibri"/>
              </a:rPr>
              <a:t>B </a:t>
            </a:r>
            <a:r>
              <a:rPr lang="zh-CN" altLang="en-US" sz="1200" b="0" i="0" dirty="0" smtClean="0">
                <a:effectLst/>
                <a:latin typeface="+mn-lt"/>
                <a:ea typeface="+mn-ea"/>
                <a:cs typeface="+mn-cs"/>
                <a:sym typeface="Calibri"/>
              </a:rPr>
              <a:t>如果光标处于所在单词内（即非单词首），则该命令将把光标移至本单词词首；如果光标处于所在单词的词首，则该命令将把光标移到上一个单词的词首；</a:t>
            </a:r>
          </a:p>
          <a:p>
            <a:r>
              <a:rPr lang="en-US" altLang="zh-CN" sz="1200" b="0" i="0" dirty="0" err="1" smtClean="0">
                <a:effectLst/>
                <a:latin typeface="+mn-lt"/>
                <a:ea typeface="+mn-ea"/>
                <a:cs typeface="+mn-cs"/>
                <a:sym typeface="Calibri"/>
              </a:rPr>
              <a:t>Ctrl+G</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状态命令， 显示当前编辑文档的状态。包括正在编辑的文件名、是否修改过、当前行号、文件的行数以及光标之前的行占整个文件的百分比。</a:t>
            </a:r>
          </a:p>
          <a:p>
            <a:r>
              <a:rPr lang="zh-CN" altLang="en-US" sz="1200" b="0" i="0" dirty="0" smtClean="0">
                <a:effectLst/>
                <a:latin typeface="+mn-lt"/>
                <a:ea typeface="+mn-ea"/>
                <a:cs typeface="+mn-cs"/>
                <a:sym typeface="Calibri"/>
              </a:rPr>
              <a:t>此外 ，也可以通过以下末行模式下的命令完成光标在整个文件中的移动操作：</a:t>
            </a:r>
          </a:p>
          <a:p>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光标移到文件的第</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行；</a:t>
            </a:r>
          </a:p>
          <a:p>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光标移到文件的最后一行；</a:t>
            </a:r>
          </a:p>
          <a:p>
            <a:r>
              <a:rPr lang="zh-CN" altLang="en-US" sz="1200" b="0" i="0" dirty="0" smtClean="0">
                <a:effectLst/>
                <a:latin typeface="+mn-lt"/>
                <a:ea typeface="+mn-ea"/>
                <a:cs typeface="+mn-cs"/>
                <a:sym typeface="Calibri"/>
              </a:rPr>
              <a:t>文本插入操作在命令模式下 </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用户输入的任何字符都被</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当作命令加以解释执行</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如果用户要将输入的字符当作是文本内容时</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则首先应将</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的工作模式从命令模式切换到文本输入模式。切换的方式是使用下面的命令：</a:t>
            </a:r>
          </a:p>
          <a:p>
            <a:r>
              <a:rPr lang="en-US" altLang="zh-CN" sz="1200" b="1" i="0" dirty="0" smtClean="0">
                <a:effectLst/>
                <a:latin typeface="+mn-lt"/>
                <a:ea typeface="+mn-ea"/>
                <a:cs typeface="+mn-cs"/>
                <a:sym typeface="Calibri"/>
              </a:rPr>
              <a:t>1. </a:t>
            </a:r>
            <a:r>
              <a:rPr lang="zh-CN" altLang="en-US" sz="1200" b="1" i="0" dirty="0" smtClean="0">
                <a:effectLst/>
                <a:latin typeface="+mn-lt"/>
                <a:ea typeface="+mn-ea"/>
                <a:cs typeface="+mn-cs"/>
                <a:sym typeface="Calibri"/>
              </a:rPr>
              <a:t>插入（</a:t>
            </a:r>
            <a:r>
              <a:rPr lang="en-US" altLang="zh-CN" sz="1200" b="1" i="0" dirty="0" smtClean="0">
                <a:effectLst/>
                <a:latin typeface="+mn-lt"/>
                <a:ea typeface="+mn-ea"/>
                <a:cs typeface="+mn-cs"/>
                <a:sym typeface="Calibri"/>
              </a:rPr>
              <a:t>Insert</a:t>
            </a:r>
            <a:r>
              <a:rPr lang="zh-CN" altLang="en-US" sz="1200" b="1" i="0" dirty="0" smtClean="0">
                <a:effectLst/>
                <a:latin typeface="+mn-lt"/>
                <a:ea typeface="+mn-ea"/>
                <a:cs typeface="+mn-cs"/>
                <a:sym typeface="Calibri"/>
              </a:rPr>
              <a:t>） 命令</a:t>
            </a:r>
            <a:endParaRPr lang="zh-CN" altLang="en-US" sz="1200" b="0" i="0" dirty="0" smtClean="0">
              <a:effectLst/>
              <a:latin typeface="+mn-lt"/>
              <a:ea typeface="+mn-ea"/>
              <a:cs typeface="+mn-cs"/>
              <a:sym typeface="Calibri"/>
            </a:endParaRPr>
          </a:p>
          <a:p>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提供了两个插入命令：</a:t>
            </a:r>
            <a:r>
              <a:rPr lang="en-US" altLang="zh-CN" sz="1200" b="0" i="0" dirty="0" err="1" smtClean="0">
                <a:effectLst/>
                <a:latin typeface="+mn-lt"/>
                <a:ea typeface="+mn-ea"/>
                <a:cs typeface="+mn-cs"/>
                <a:sym typeface="Calibri"/>
              </a:rPr>
              <a:t>i</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和</a:t>
            </a:r>
            <a:r>
              <a:rPr lang="en-US" altLang="zh-CN" sz="1200" b="0" i="0" dirty="0" smtClean="0">
                <a:effectLst/>
                <a:latin typeface="+mn-lt"/>
                <a:ea typeface="+mn-ea"/>
                <a:cs typeface="+mn-cs"/>
                <a:sym typeface="Calibri"/>
              </a:rPr>
              <a:t>I</a:t>
            </a:r>
            <a:r>
              <a:rPr lang="zh-CN" altLang="en-US" sz="1200" b="0" i="0" dirty="0" smtClean="0">
                <a:effectLst/>
                <a:latin typeface="+mn-lt"/>
                <a:ea typeface="+mn-ea"/>
                <a:cs typeface="+mn-cs"/>
                <a:sym typeface="Calibri"/>
              </a:rPr>
              <a:t>。</a:t>
            </a:r>
          </a:p>
          <a:p>
            <a:r>
              <a:rPr lang="zh-CN" altLang="en-US" sz="1200" b="0" i="0" dirty="0" smtClean="0">
                <a:effectLst/>
                <a:latin typeface="+mn-lt"/>
                <a:ea typeface="+mn-ea"/>
                <a:cs typeface="+mn-cs"/>
                <a:sym typeface="Calibri"/>
              </a:rPr>
              <a:t>（</a:t>
            </a:r>
            <a:r>
              <a:rPr lang="en-US" altLang="zh-CN" sz="1200" b="0" i="0" dirty="0" smtClean="0">
                <a:effectLst/>
                <a:latin typeface="+mn-lt"/>
                <a:ea typeface="+mn-ea"/>
                <a:cs typeface="+mn-cs"/>
                <a:sym typeface="Calibri"/>
              </a:rPr>
              <a:t>1</a:t>
            </a:r>
            <a:r>
              <a:rPr lang="zh-CN" altLang="en-US" sz="1200" b="0" i="0" dirty="0" smtClean="0">
                <a:effectLst/>
                <a:latin typeface="+mn-lt"/>
                <a:ea typeface="+mn-ea"/>
                <a:cs typeface="+mn-cs"/>
                <a:sym typeface="Calibri"/>
              </a:rPr>
              <a:t>） </a:t>
            </a:r>
            <a:r>
              <a:rPr lang="en-US" altLang="zh-CN" sz="1200" b="0" i="0" dirty="0" smtClean="0">
                <a:effectLst/>
                <a:latin typeface="+mn-lt"/>
                <a:ea typeface="+mn-ea"/>
                <a:cs typeface="+mn-cs"/>
                <a:sym typeface="Calibri"/>
              </a:rPr>
              <a:t>. </a:t>
            </a:r>
            <a:r>
              <a:rPr lang="en-US" altLang="zh-CN" sz="1200" b="0" i="0" dirty="0" err="1" smtClean="0">
                <a:effectLst/>
                <a:latin typeface="+mn-lt"/>
                <a:ea typeface="+mn-ea"/>
                <a:cs typeface="+mn-cs"/>
                <a:sym typeface="Calibri"/>
              </a:rPr>
              <a:t>i</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命令插入文本从光标所在位置前开始， 并且插入过程中可以使用键删除错误的输入。此时</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处于插入状态，屏幕最下行显示“</a:t>
            </a:r>
            <a:r>
              <a:rPr lang="en-US" altLang="zh-CN" sz="1200" b="0" i="0" dirty="0" smtClean="0">
                <a:effectLst/>
                <a:latin typeface="+mn-lt"/>
                <a:ea typeface="+mn-ea"/>
                <a:cs typeface="+mn-cs"/>
                <a:sym typeface="Calibri"/>
              </a:rPr>
              <a:t>–INSERT–” </a:t>
            </a:r>
            <a:r>
              <a:rPr lang="zh-CN" altLang="en-US" sz="1200" b="0" i="0" dirty="0" smtClean="0">
                <a:effectLst/>
                <a:latin typeface="+mn-lt"/>
                <a:ea typeface="+mn-ea"/>
                <a:cs typeface="+mn-cs"/>
                <a:sym typeface="Calibri"/>
              </a:rPr>
              <a:t>插入字样。</a:t>
            </a:r>
          </a:p>
          <a:p>
            <a:r>
              <a:rPr lang="zh-CN" altLang="en-US" sz="1200" b="0" i="0" dirty="0" smtClean="0">
                <a:effectLst/>
                <a:latin typeface="+mn-lt"/>
                <a:ea typeface="+mn-ea"/>
                <a:cs typeface="+mn-cs"/>
                <a:sym typeface="Calibri"/>
              </a:rPr>
              <a:t>（</a:t>
            </a:r>
            <a:r>
              <a:rPr lang="en-US" altLang="zh-CN" sz="1200" b="0" i="0" dirty="0" smtClean="0">
                <a:effectLst/>
                <a:latin typeface="+mn-lt"/>
                <a:ea typeface="+mn-ea"/>
                <a:cs typeface="+mn-cs"/>
                <a:sym typeface="Calibri"/>
              </a:rPr>
              <a:t>2</a:t>
            </a:r>
            <a:r>
              <a:rPr lang="zh-CN" altLang="en-US" sz="1200" b="0" i="0" dirty="0" smtClean="0">
                <a:effectLst/>
                <a:latin typeface="+mn-lt"/>
                <a:ea typeface="+mn-ea"/>
                <a:cs typeface="+mn-cs"/>
                <a:sym typeface="Calibri"/>
              </a:rPr>
              <a:t>） </a:t>
            </a:r>
            <a:r>
              <a:rPr lang="en-US" altLang="zh-CN" sz="1200" b="0" i="0" dirty="0" smtClean="0">
                <a:effectLst/>
                <a:latin typeface="+mn-lt"/>
                <a:ea typeface="+mn-ea"/>
                <a:cs typeface="+mn-cs"/>
                <a:sym typeface="Calibri"/>
              </a:rPr>
              <a:t>. I </a:t>
            </a:r>
            <a:r>
              <a:rPr lang="zh-CN" altLang="en-US" sz="1200" b="0" i="0" dirty="0" smtClean="0">
                <a:effectLst/>
                <a:latin typeface="+mn-lt"/>
                <a:ea typeface="+mn-ea"/>
                <a:cs typeface="+mn-cs"/>
                <a:sym typeface="Calibri"/>
              </a:rPr>
              <a:t>命令 该命令是将光标移到当前行的行首， 然后在其前插入文本。</a:t>
            </a:r>
          </a:p>
          <a:p>
            <a:r>
              <a:rPr lang="en-US" altLang="zh-CN" sz="1200" b="1" i="0" dirty="0" smtClean="0">
                <a:effectLst/>
                <a:latin typeface="+mn-lt"/>
                <a:ea typeface="+mn-ea"/>
                <a:cs typeface="+mn-cs"/>
                <a:sym typeface="Calibri"/>
              </a:rPr>
              <a:t>2. </a:t>
            </a:r>
            <a:r>
              <a:rPr lang="zh-CN" altLang="en-US" sz="1200" b="1" i="0" dirty="0" smtClean="0">
                <a:effectLst/>
                <a:latin typeface="+mn-lt"/>
                <a:ea typeface="+mn-ea"/>
                <a:cs typeface="+mn-cs"/>
                <a:sym typeface="Calibri"/>
              </a:rPr>
              <a:t>附加（</a:t>
            </a:r>
            <a:r>
              <a:rPr lang="en-US" altLang="zh-CN" sz="1200" b="1" i="0" dirty="0" smtClean="0">
                <a:effectLst/>
                <a:latin typeface="+mn-lt"/>
                <a:ea typeface="+mn-ea"/>
                <a:cs typeface="+mn-cs"/>
                <a:sym typeface="Calibri"/>
              </a:rPr>
              <a:t>append</a:t>
            </a:r>
            <a:r>
              <a:rPr lang="zh-CN" altLang="en-US" sz="1200" b="1" i="0" dirty="0" smtClean="0">
                <a:effectLst/>
                <a:latin typeface="+mn-lt"/>
                <a:ea typeface="+mn-ea"/>
                <a:cs typeface="+mn-cs"/>
                <a:sym typeface="Calibri"/>
              </a:rPr>
              <a:t>） 命令</a:t>
            </a:r>
            <a:endParaRPr lang="zh-CN" altLang="en-US" sz="1200" b="0" i="0" dirty="0" smtClean="0">
              <a:effectLst/>
              <a:latin typeface="+mn-lt"/>
              <a:ea typeface="+mn-ea"/>
              <a:cs typeface="+mn-cs"/>
              <a:sym typeface="Calibri"/>
            </a:endParaRPr>
          </a:p>
          <a:p>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提供了两个附加插入命令：</a:t>
            </a:r>
            <a:r>
              <a:rPr lang="en-US" altLang="zh-CN" sz="1200" b="0" i="0" dirty="0" smtClean="0">
                <a:effectLst/>
                <a:latin typeface="+mn-lt"/>
                <a:ea typeface="+mn-ea"/>
                <a:cs typeface="+mn-cs"/>
                <a:sym typeface="Calibri"/>
              </a:rPr>
              <a:t>a </a:t>
            </a:r>
            <a:r>
              <a:rPr lang="zh-CN" altLang="en-US" sz="1200" b="0" i="0" dirty="0" smtClean="0">
                <a:effectLst/>
                <a:latin typeface="+mn-lt"/>
                <a:ea typeface="+mn-ea"/>
                <a:cs typeface="+mn-cs"/>
                <a:sym typeface="Calibri"/>
              </a:rPr>
              <a:t>和</a:t>
            </a:r>
            <a:r>
              <a:rPr lang="en-US" altLang="zh-CN" sz="1200" b="0" i="0" dirty="0" smtClean="0">
                <a:effectLst/>
                <a:latin typeface="+mn-lt"/>
                <a:ea typeface="+mn-ea"/>
                <a:cs typeface="+mn-cs"/>
                <a:sym typeface="Calibri"/>
              </a:rPr>
              <a:t>A</a:t>
            </a:r>
            <a:r>
              <a:rPr lang="zh-CN" altLang="en-US" sz="1200" b="0" i="0" dirty="0" smtClean="0">
                <a:effectLst/>
                <a:latin typeface="+mn-lt"/>
                <a:ea typeface="+mn-ea"/>
                <a:cs typeface="+mn-cs"/>
                <a:sym typeface="Calibri"/>
              </a:rPr>
              <a:t>。</a:t>
            </a:r>
          </a:p>
          <a:p>
            <a:r>
              <a:rPr lang="zh-CN" altLang="en-US" sz="1200" b="0" i="0" dirty="0" smtClean="0">
                <a:effectLst/>
                <a:latin typeface="+mn-lt"/>
                <a:ea typeface="+mn-ea"/>
                <a:cs typeface="+mn-cs"/>
                <a:sym typeface="Calibri"/>
              </a:rPr>
              <a:t>（</a:t>
            </a:r>
            <a:r>
              <a:rPr lang="en-US" altLang="zh-CN" sz="1200" b="0" i="0" dirty="0" smtClean="0">
                <a:effectLst/>
                <a:latin typeface="+mn-lt"/>
                <a:ea typeface="+mn-ea"/>
                <a:cs typeface="+mn-cs"/>
                <a:sym typeface="Calibri"/>
              </a:rPr>
              <a:t>1</a:t>
            </a:r>
            <a:r>
              <a:rPr lang="zh-CN" altLang="en-US" sz="1200" b="0" i="0" dirty="0" smtClean="0">
                <a:effectLst/>
                <a:latin typeface="+mn-lt"/>
                <a:ea typeface="+mn-ea"/>
                <a:cs typeface="+mn-cs"/>
                <a:sym typeface="Calibri"/>
              </a:rPr>
              <a:t>） </a:t>
            </a:r>
            <a:r>
              <a:rPr lang="en-US" altLang="zh-CN" sz="1200" b="0" i="0" dirty="0" smtClean="0">
                <a:effectLst/>
                <a:latin typeface="+mn-lt"/>
                <a:ea typeface="+mn-ea"/>
                <a:cs typeface="+mn-cs"/>
                <a:sym typeface="Calibri"/>
              </a:rPr>
              <a:t>. a </a:t>
            </a:r>
            <a:r>
              <a:rPr lang="zh-CN" altLang="en-US" sz="1200" b="0" i="0" dirty="0" smtClean="0">
                <a:effectLst/>
                <a:latin typeface="+mn-lt"/>
                <a:ea typeface="+mn-ea"/>
                <a:cs typeface="+mn-cs"/>
                <a:sym typeface="Calibri"/>
              </a:rPr>
              <a:t>命令该命令用于在光标当前所在位置之后追加新文本， 新输入的文本放在光标之后，在光标后的原文本将相应地向后移动，光标可在一行的任何位置。</a:t>
            </a:r>
          </a:p>
          <a:p>
            <a:r>
              <a:rPr lang="zh-CN" altLang="en-US" sz="1200" b="0" i="0" dirty="0" smtClean="0">
                <a:effectLst/>
                <a:latin typeface="+mn-lt"/>
                <a:ea typeface="+mn-ea"/>
                <a:cs typeface="+mn-cs"/>
                <a:sym typeface="Calibri"/>
              </a:rPr>
              <a:t>（</a:t>
            </a:r>
            <a:r>
              <a:rPr lang="en-US" altLang="zh-CN" sz="1200" b="0" i="0" dirty="0" smtClean="0">
                <a:effectLst/>
                <a:latin typeface="+mn-lt"/>
                <a:ea typeface="+mn-ea"/>
                <a:cs typeface="+mn-cs"/>
                <a:sym typeface="Calibri"/>
              </a:rPr>
              <a:t>2</a:t>
            </a:r>
            <a:r>
              <a:rPr lang="zh-CN" altLang="en-US" sz="1200" b="0" i="0" dirty="0" smtClean="0">
                <a:effectLst/>
                <a:latin typeface="+mn-lt"/>
                <a:ea typeface="+mn-ea"/>
                <a:cs typeface="+mn-cs"/>
                <a:sym typeface="Calibri"/>
              </a:rPr>
              <a:t>） </a:t>
            </a:r>
            <a:r>
              <a:rPr lang="en-US" altLang="zh-CN" sz="1200" b="0" i="0" dirty="0" smtClean="0">
                <a:effectLst/>
                <a:latin typeface="+mn-lt"/>
                <a:ea typeface="+mn-ea"/>
                <a:cs typeface="+mn-cs"/>
                <a:sym typeface="Calibri"/>
              </a:rPr>
              <a:t>. A </a:t>
            </a:r>
            <a:r>
              <a:rPr lang="zh-CN" altLang="en-US" sz="1200" b="0" i="0" dirty="0" smtClean="0">
                <a:effectLst/>
                <a:latin typeface="+mn-lt"/>
                <a:ea typeface="+mn-ea"/>
                <a:cs typeface="+mn-cs"/>
                <a:sym typeface="Calibri"/>
              </a:rPr>
              <a:t>命令 该命令与 </a:t>
            </a:r>
            <a:r>
              <a:rPr lang="en-US" altLang="zh-CN" sz="1200" b="0" i="0" dirty="0" smtClean="0">
                <a:effectLst/>
                <a:latin typeface="+mn-lt"/>
                <a:ea typeface="+mn-ea"/>
                <a:cs typeface="+mn-cs"/>
                <a:sym typeface="Calibri"/>
              </a:rPr>
              <a:t>a </a:t>
            </a:r>
            <a:r>
              <a:rPr lang="zh-CN" altLang="en-US" sz="1200" b="0" i="0" dirty="0" smtClean="0">
                <a:effectLst/>
                <a:latin typeface="+mn-lt"/>
                <a:ea typeface="+mn-ea"/>
                <a:cs typeface="+mn-cs"/>
                <a:sym typeface="Calibri"/>
              </a:rPr>
              <a:t>命令不同的是，</a:t>
            </a:r>
            <a:r>
              <a:rPr lang="en-US" altLang="zh-CN" sz="1200" b="0" i="0" dirty="0" smtClean="0">
                <a:effectLst/>
                <a:latin typeface="+mn-lt"/>
                <a:ea typeface="+mn-ea"/>
                <a:cs typeface="+mn-cs"/>
                <a:sym typeface="Calibri"/>
              </a:rPr>
              <a:t>A </a:t>
            </a:r>
            <a:r>
              <a:rPr lang="zh-CN" altLang="en-US" sz="1200" b="0" i="0" dirty="0" smtClean="0">
                <a:effectLst/>
                <a:latin typeface="+mn-lt"/>
                <a:ea typeface="+mn-ea"/>
                <a:cs typeface="+mn-cs"/>
                <a:sym typeface="Calibri"/>
              </a:rPr>
              <a:t>命令将把光标挪到所在行的行尾，从那里开始插入新文本，当输入</a:t>
            </a:r>
            <a:r>
              <a:rPr lang="en-US" altLang="zh-CN" sz="1200" b="0" i="0" dirty="0" smtClean="0">
                <a:effectLst/>
                <a:latin typeface="+mn-lt"/>
                <a:ea typeface="+mn-ea"/>
                <a:cs typeface="+mn-cs"/>
                <a:sym typeface="Calibri"/>
              </a:rPr>
              <a:t>A </a:t>
            </a:r>
            <a:r>
              <a:rPr lang="zh-CN" altLang="en-US" sz="1200" b="0" i="0" dirty="0" smtClean="0">
                <a:effectLst/>
                <a:latin typeface="+mn-lt"/>
                <a:ea typeface="+mn-ea"/>
                <a:cs typeface="+mn-cs"/>
                <a:sym typeface="Calibri"/>
              </a:rPr>
              <a:t>命令后光，标自动移到该行的行尾。</a:t>
            </a:r>
          </a:p>
          <a:p>
            <a:r>
              <a:rPr lang="en-US" altLang="zh-CN" sz="1200" b="0" i="0" dirty="0" smtClean="0">
                <a:effectLst/>
                <a:latin typeface="+mn-lt"/>
                <a:ea typeface="+mn-ea"/>
                <a:cs typeface="+mn-cs"/>
                <a:sym typeface="Calibri"/>
              </a:rPr>
              <a:t>a </a:t>
            </a:r>
            <a:r>
              <a:rPr lang="zh-CN" altLang="en-US" sz="1200" b="0" i="0" dirty="0" smtClean="0">
                <a:effectLst/>
                <a:latin typeface="+mn-lt"/>
                <a:ea typeface="+mn-ea"/>
                <a:cs typeface="+mn-cs"/>
                <a:sym typeface="Calibri"/>
              </a:rPr>
              <a:t>和</a:t>
            </a:r>
            <a:r>
              <a:rPr lang="en-US" altLang="zh-CN" sz="1200" b="0" i="0" dirty="0" smtClean="0">
                <a:effectLst/>
                <a:latin typeface="+mn-lt"/>
                <a:ea typeface="+mn-ea"/>
                <a:cs typeface="+mn-cs"/>
                <a:sym typeface="Calibri"/>
              </a:rPr>
              <a:t>A </a:t>
            </a:r>
            <a:r>
              <a:rPr lang="zh-CN" altLang="en-US" sz="1200" b="0" i="0" dirty="0" smtClean="0">
                <a:effectLst/>
                <a:latin typeface="+mn-lt"/>
                <a:ea typeface="+mn-ea"/>
                <a:cs typeface="+mn-cs"/>
                <a:sym typeface="Calibri"/>
              </a:rPr>
              <a:t>命令是把文本插入到行尾的唯一方法。</a:t>
            </a:r>
          </a:p>
          <a:p>
            <a:r>
              <a:rPr lang="en-US" altLang="zh-CN" sz="1200" b="1" i="0" dirty="0" smtClean="0">
                <a:effectLst/>
                <a:latin typeface="+mn-lt"/>
                <a:ea typeface="+mn-ea"/>
                <a:cs typeface="+mn-cs"/>
                <a:sym typeface="Calibri"/>
              </a:rPr>
              <a:t>3. </a:t>
            </a:r>
            <a:r>
              <a:rPr lang="zh-CN" altLang="en-US" sz="1200" b="1" i="0" dirty="0" smtClean="0">
                <a:effectLst/>
                <a:latin typeface="+mn-lt"/>
                <a:ea typeface="+mn-ea"/>
                <a:cs typeface="+mn-cs"/>
                <a:sym typeface="Calibri"/>
              </a:rPr>
              <a:t>打开</a:t>
            </a:r>
            <a:r>
              <a:rPr lang="en-US" altLang="zh-CN" sz="1200" b="1" i="0" dirty="0" smtClean="0">
                <a:effectLst/>
                <a:latin typeface="+mn-lt"/>
                <a:ea typeface="+mn-ea"/>
                <a:cs typeface="+mn-cs"/>
                <a:sym typeface="Calibri"/>
              </a:rPr>
              <a:t>open </a:t>
            </a:r>
            <a:r>
              <a:rPr lang="zh-CN" altLang="en-US" sz="1200" b="1" i="0" dirty="0" smtClean="0">
                <a:effectLst/>
                <a:latin typeface="+mn-lt"/>
                <a:ea typeface="+mn-ea"/>
                <a:cs typeface="+mn-cs"/>
                <a:sym typeface="Calibri"/>
              </a:rPr>
              <a:t>命令</a:t>
            </a:r>
            <a:endParaRPr lang="zh-CN" altLang="en-US" sz="1200" b="0" i="0" dirty="0" smtClean="0">
              <a:effectLst/>
              <a:latin typeface="+mn-lt"/>
              <a:ea typeface="+mn-ea"/>
              <a:cs typeface="+mn-cs"/>
              <a:sym typeface="Calibri"/>
            </a:endParaRPr>
          </a:p>
          <a:p>
            <a:r>
              <a:rPr lang="zh-CN" altLang="en-US" sz="1200" b="0" i="0" dirty="0" smtClean="0">
                <a:effectLst/>
                <a:latin typeface="+mn-lt"/>
                <a:ea typeface="+mn-ea"/>
                <a:cs typeface="+mn-cs"/>
                <a:sym typeface="Calibri"/>
              </a:rPr>
              <a:t>不论是 </a:t>
            </a:r>
            <a:r>
              <a:rPr lang="en-US" altLang="zh-CN" sz="1200" b="0" i="0" dirty="0" smtClean="0">
                <a:effectLst/>
                <a:latin typeface="+mn-lt"/>
                <a:ea typeface="+mn-ea"/>
                <a:cs typeface="+mn-cs"/>
                <a:sym typeface="Calibri"/>
              </a:rPr>
              <a:t>Insert </a:t>
            </a:r>
            <a:r>
              <a:rPr lang="zh-CN" altLang="en-US" sz="1200" b="0" i="0" dirty="0" smtClean="0">
                <a:effectLst/>
                <a:latin typeface="+mn-lt"/>
                <a:ea typeface="+mn-ea"/>
                <a:cs typeface="+mn-cs"/>
                <a:sym typeface="Calibri"/>
              </a:rPr>
              <a:t>命令也好，还是</a:t>
            </a:r>
            <a:r>
              <a:rPr lang="en-US" altLang="zh-CN" sz="1200" b="0" i="0" dirty="0" smtClean="0">
                <a:effectLst/>
                <a:latin typeface="+mn-lt"/>
                <a:ea typeface="+mn-ea"/>
                <a:cs typeface="+mn-cs"/>
                <a:sym typeface="Calibri"/>
              </a:rPr>
              <a:t>append </a:t>
            </a:r>
            <a:r>
              <a:rPr lang="zh-CN" altLang="en-US" sz="1200" b="0" i="0" dirty="0" smtClean="0">
                <a:effectLst/>
                <a:latin typeface="+mn-lt"/>
                <a:ea typeface="+mn-ea"/>
                <a:cs typeface="+mn-cs"/>
                <a:sym typeface="Calibri"/>
              </a:rPr>
              <a:t>命令也好，所插入的内容都是从当前行中的某个位置开始的。若我们希望在某行之前或某行之后插入一些新行，则应使用</a:t>
            </a:r>
            <a:r>
              <a:rPr lang="en-US" altLang="zh-CN" sz="1200" b="0" i="0" dirty="0" smtClean="0">
                <a:effectLst/>
                <a:latin typeface="+mn-lt"/>
                <a:ea typeface="+mn-ea"/>
                <a:cs typeface="+mn-cs"/>
                <a:sym typeface="Calibri"/>
              </a:rPr>
              <a:t>open </a:t>
            </a:r>
            <a:r>
              <a:rPr lang="zh-CN" altLang="en-US" sz="1200" b="0" i="0" dirty="0" smtClean="0">
                <a:effectLst/>
                <a:latin typeface="+mn-lt"/>
                <a:ea typeface="+mn-ea"/>
                <a:cs typeface="+mn-cs"/>
                <a:sym typeface="Calibri"/>
              </a:rPr>
              <a:t>命令。</a:t>
            </a:r>
          </a:p>
          <a:p>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提供了两个打开命令：</a:t>
            </a:r>
            <a:r>
              <a:rPr lang="en-US" altLang="zh-CN" sz="1200" b="0" i="0" dirty="0" smtClean="0">
                <a:effectLst/>
                <a:latin typeface="+mn-lt"/>
                <a:ea typeface="+mn-ea"/>
                <a:cs typeface="+mn-cs"/>
                <a:sym typeface="Calibri"/>
              </a:rPr>
              <a:t>o </a:t>
            </a:r>
            <a:r>
              <a:rPr lang="zh-CN" altLang="en-US" sz="1200" b="0" i="0" dirty="0" smtClean="0">
                <a:effectLst/>
                <a:latin typeface="+mn-lt"/>
                <a:ea typeface="+mn-ea"/>
                <a:cs typeface="+mn-cs"/>
                <a:sym typeface="Calibri"/>
              </a:rPr>
              <a:t>和</a:t>
            </a:r>
            <a:r>
              <a:rPr lang="en-US" altLang="zh-CN" sz="1200" b="0" i="0" dirty="0" smtClean="0">
                <a:effectLst/>
                <a:latin typeface="+mn-lt"/>
                <a:ea typeface="+mn-ea"/>
                <a:cs typeface="+mn-cs"/>
                <a:sym typeface="Calibri"/>
              </a:rPr>
              <a:t>O</a:t>
            </a:r>
            <a:r>
              <a:rPr lang="zh-CN" altLang="en-US" sz="1200" b="0" i="0" dirty="0" smtClean="0">
                <a:effectLst/>
                <a:latin typeface="+mn-lt"/>
                <a:ea typeface="+mn-ea"/>
                <a:cs typeface="+mn-cs"/>
                <a:sym typeface="Calibri"/>
              </a:rPr>
              <a:t>。</a:t>
            </a:r>
          </a:p>
          <a:p>
            <a:r>
              <a:rPr lang="zh-CN" altLang="en-US" sz="1200" b="0" i="0" dirty="0" smtClean="0">
                <a:effectLst/>
                <a:latin typeface="+mn-lt"/>
                <a:ea typeface="+mn-ea"/>
                <a:cs typeface="+mn-cs"/>
                <a:sym typeface="Calibri"/>
              </a:rPr>
              <a:t>（</a:t>
            </a:r>
            <a:r>
              <a:rPr lang="en-US" altLang="zh-CN" sz="1200" b="0" i="0" dirty="0" smtClean="0">
                <a:effectLst/>
                <a:latin typeface="+mn-lt"/>
                <a:ea typeface="+mn-ea"/>
                <a:cs typeface="+mn-cs"/>
                <a:sym typeface="Calibri"/>
              </a:rPr>
              <a:t>1</a:t>
            </a:r>
            <a:r>
              <a:rPr lang="zh-CN" altLang="en-US" sz="1200" b="0" i="0" dirty="0" smtClean="0">
                <a:effectLst/>
                <a:latin typeface="+mn-lt"/>
                <a:ea typeface="+mn-ea"/>
                <a:cs typeface="+mn-cs"/>
                <a:sym typeface="Calibri"/>
              </a:rPr>
              <a:t>） </a:t>
            </a:r>
            <a:r>
              <a:rPr lang="en-US" altLang="zh-CN" sz="1200" b="0" i="0" dirty="0" smtClean="0">
                <a:effectLst/>
                <a:latin typeface="+mn-lt"/>
                <a:ea typeface="+mn-ea"/>
                <a:cs typeface="+mn-cs"/>
                <a:sym typeface="Calibri"/>
              </a:rPr>
              <a:t>. o </a:t>
            </a:r>
            <a:r>
              <a:rPr lang="zh-CN" altLang="en-US" sz="1200" b="0" i="0" dirty="0" smtClean="0">
                <a:effectLst/>
                <a:latin typeface="+mn-lt"/>
                <a:ea typeface="+mn-ea"/>
                <a:cs typeface="+mn-cs"/>
                <a:sym typeface="Calibri"/>
              </a:rPr>
              <a:t>命令该命令将在光标所在行的下面新开一行， 并将光标置于该行的行首，等待输入文本。要注意当使用删除字符时只能删除从插入模式开始的位置以后的字符，对于以前的字符不起作用。</a:t>
            </a:r>
          </a:p>
          <a:p>
            <a:r>
              <a:rPr lang="zh-CN" altLang="en-US" sz="1200" b="0" i="0" dirty="0" smtClean="0">
                <a:effectLst/>
                <a:latin typeface="+mn-lt"/>
                <a:ea typeface="+mn-ea"/>
                <a:cs typeface="+mn-cs"/>
                <a:sym typeface="Calibri"/>
              </a:rPr>
              <a:t>（</a:t>
            </a:r>
            <a:r>
              <a:rPr lang="en-US" altLang="zh-CN" sz="1200" b="0" i="0" dirty="0" smtClean="0">
                <a:effectLst/>
                <a:latin typeface="+mn-lt"/>
                <a:ea typeface="+mn-ea"/>
                <a:cs typeface="+mn-cs"/>
                <a:sym typeface="Calibri"/>
              </a:rPr>
              <a:t>2</a:t>
            </a:r>
            <a:r>
              <a:rPr lang="zh-CN" altLang="en-US" sz="1200" b="0" i="0" dirty="0" smtClean="0">
                <a:effectLst/>
                <a:latin typeface="+mn-lt"/>
                <a:ea typeface="+mn-ea"/>
                <a:cs typeface="+mn-cs"/>
                <a:sym typeface="Calibri"/>
              </a:rPr>
              <a:t>） </a:t>
            </a:r>
            <a:r>
              <a:rPr lang="en-US" altLang="zh-CN" sz="1200" b="0" i="0" dirty="0" smtClean="0">
                <a:effectLst/>
                <a:latin typeface="+mn-lt"/>
                <a:ea typeface="+mn-ea"/>
                <a:cs typeface="+mn-cs"/>
                <a:sym typeface="Calibri"/>
              </a:rPr>
              <a:t>. O </a:t>
            </a:r>
            <a:r>
              <a:rPr lang="zh-CN" altLang="en-US" sz="1200" b="0" i="0" dirty="0" smtClean="0">
                <a:effectLst/>
                <a:latin typeface="+mn-lt"/>
                <a:ea typeface="+mn-ea"/>
                <a:cs typeface="+mn-cs"/>
                <a:sym typeface="Calibri"/>
              </a:rPr>
              <a:t>命令和 </a:t>
            </a:r>
            <a:r>
              <a:rPr lang="en-US" altLang="zh-CN" sz="1200" b="0" i="0" dirty="0" smtClean="0">
                <a:effectLst/>
                <a:latin typeface="+mn-lt"/>
                <a:ea typeface="+mn-ea"/>
                <a:cs typeface="+mn-cs"/>
                <a:sym typeface="Calibri"/>
              </a:rPr>
              <a:t>o </a:t>
            </a:r>
            <a:r>
              <a:rPr lang="zh-CN" altLang="en-US" sz="1200" b="0" i="0" dirty="0" smtClean="0">
                <a:effectLst/>
                <a:latin typeface="+mn-lt"/>
                <a:ea typeface="+mn-ea"/>
                <a:cs typeface="+mn-cs"/>
                <a:sym typeface="Calibri"/>
              </a:rPr>
              <a:t>命令相反，</a:t>
            </a:r>
            <a:r>
              <a:rPr lang="en-US" altLang="zh-CN" sz="1200" b="0" i="0" dirty="0" smtClean="0">
                <a:effectLst/>
                <a:latin typeface="+mn-lt"/>
                <a:ea typeface="+mn-ea"/>
                <a:cs typeface="+mn-cs"/>
                <a:sym typeface="Calibri"/>
              </a:rPr>
              <a:t>O </a:t>
            </a:r>
            <a:r>
              <a:rPr lang="zh-CN" altLang="en-US" sz="1200" b="0" i="0" dirty="0" smtClean="0">
                <a:effectLst/>
                <a:latin typeface="+mn-lt"/>
                <a:ea typeface="+mn-ea"/>
                <a:cs typeface="+mn-cs"/>
                <a:sym typeface="Calibri"/>
              </a:rPr>
              <a:t>命令是在光标所在行的上面插入一行，并将光标置于该行的行首，等待输入文本。</a:t>
            </a:r>
          </a:p>
          <a:p>
            <a:r>
              <a:rPr lang="zh-CN" altLang="en-US" sz="1200" b="0" i="0" dirty="0" smtClean="0">
                <a:effectLst/>
                <a:latin typeface="+mn-lt"/>
                <a:ea typeface="+mn-ea"/>
                <a:cs typeface="+mn-cs"/>
                <a:sym typeface="Calibri"/>
              </a:rPr>
              <a:t>文本修改操作在命令模式下可以使用 </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提供的各种有关命令对文本进行修改</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包括对文本内容的删除、复制、取代和替换等。</a:t>
            </a:r>
          </a:p>
          <a:p>
            <a:r>
              <a:rPr lang="en-US" altLang="zh-CN" sz="1200" b="1" i="0" dirty="0" smtClean="0">
                <a:effectLst/>
                <a:latin typeface="+mn-lt"/>
                <a:ea typeface="+mn-ea"/>
                <a:cs typeface="+mn-cs"/>
                <a:sym typeface="Calibri"/>
              </a:rPr>
              <a:t>1. </a:t>
            </a:r>
            <a:r>
              <a:rPr lang="zh-CN" altLang="en-US" sz="1200" b="1" i="0" dirty="0" smtClean="0">
                <a:effectLst/>
                <a:latin typeface="+mn-lt"/>
                <a:ea typeface="+mn-ea"/>
                <a:cs typeface="+mn-cs"/>
                <a:sym typeface="Calibri"/>
              </a:rPr>
              <a:t>文本删除</a:t>
            </a:r>
            <a:r>
              <a:rPr lang="en-US" altLang="zh-CN" sz="1200" b="1" i="0" dirty="0" smtClean="0">
                <a:effectLst/>
                <a:latin typeface="+mn-lt"/>
                <a:ea typeface="+mn-ea"/>
                <a:cs typeface="+mn-cs"/>
                <a:sym typeface="Calibri"/>
              </a:rPr>
              <a:t>/</a:t>
            </a:r>
            <a:r>
              <a:rPr lang="zh-CN" altLang="en-US" sz="1200" b="1" i="0" dirty="0" smtClean="0">
                <a:effectLst/>
                <a:latin typeface="+mn-lt"/>
                <a:ea typeface="+mn-ea"/>
                <a:cs typeface="+mn-cs"/>
                <a:sym typeface="Calibri"/>
              </a:rPr>
              <a:t>移动</a:t>
            </a:r>
            <a:endParaRPr lang="zh-CN" altLang="en-US" sz="1200" b="0" i="0" dirty="0" smtClean="0">
              <a:effectLst/>
              <a:latin typeface="+mn-lt"/>
              <a:ea typeface="+mn-ea"/>
              <a:cs typeface="+mn-cs"/>
              <a:sym typeface="Calibri"/>
            </a:endParaRPr>
          </a:p>
          <a:p>
            <a:r>
              <a:rPr lang="zh-CN" altLang="en-US" sz="1200" b="0" i="0" dirty="0" smtClean="0">
                <a:effectLst/>
                <a:latin typeface="+mn-lt"/>
                <a:ea typeface="+mn-ea"/>
                <a:cs typeface="+mn-cs"/>
                <a:sym typeface="Calibri"/>
              </a:rPr>
              <a:t>在编辑文本时 ，经常需要删除一些不需要的文本，我们可以用键将输错或不需要的文本删除，但此时有一个限制就是当删到行头之后，再想删上面那行的内容是不可能的。</a:t>
            </a:r>
          </a:p>
          <a:p>
            <a:r>
              <a:rPr lang="zh-CN" altLang="en-US" sz="1200" b="0" i="0" dirty="0" smtClean="0">
                <a:effectLst/>
                <a:latin typeface="+mn-lt"/>
                <a:ea typeface="+mn-ea"/>
                <a:cs typeface="+mn-cs"/>
                <a:sym typeface="Calibri"/>
              </a:rPr>
              <a:t>在命令模式下， </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提供了许多删除命令这些命令。大多是以</a:t>
            </a:r>
            <a:r>
              <a:rPr lang="en-US" altLang="zh-CN" sz="1200" b="0" i="0" dirty="0" smtClean="0">
                <a:effectLst/>
                <a:latin typeface="+mn-lt"/>
                <a:ea typeface="+mn-ea"/>
                <a:cs typeface="+mn-cs"/>
                <a:sym typeface="Calibri"/>
              </a:rPr>
              <a:t>d </a:t>
            </a:r>
            <a:r>
              <a:rPr lang="zh-CN" altLang="en-US" sz="1200" b="0" i="0" dirty="0" smtClean="0">
                <a:effectLst/>
                <a:latin typeface="+mn-lt"/>
                <a:ea typeface="+mn-ea"/>
                <a:cs typeface="+mn-cs"/>
                <a:sym typeface="Calibri"/>
              </a:rPr>
              <a:t>开头的。常用的有：</a:t>
            </a:r>
          </a:p>
          <a:p>
            <a:r>
              <a:rPr lang="zh-CN" altLang="en-US" sz="1200" b="0" i="0" dirty="0" smtClean="0">
                <a:effectLst/>
                <a:latin typeface="+mn-lt"/>
                <a:ea typeface="+mn-ea"/>
                <a:cs typeface="+mn-cs"/>
                <a:sym typeface="Calibri"/>
              </a:rPr>
              <a:t>（</a:t>
            </a:r>
            <a:r>
              <a:rPr lang="en-US" altLang="zh-CN" sz="1200" b="0" i="0" dirty="0" smtClean="0">
                <a:effectLst/>
                <a:latin typeface="+mn-lt"/>
                <a:ea typeface="+mn-ea"/>
                <a:cs typeface="+mn-cs"/>
                <a:sym typeface="Calibri"/>
              </a:rPr>
              <a:t>1</a:t>
            </a:r>
            <a:r>
              <a:rPr lang="zh-CN" altLang="en-US" sz="1200" b="0" i="0" dirty="0" smtClean="0">
                <a:effectLst/>
                <a:latin typeface="+mn-lt"/>
                <a:ea typeface="+mn-ea"/>
                <a:cs typeface="+mn-cs"/>
                <a:sym typeface="Calibri"/>
              </a:rPr>
              <a:t>） </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删除单个字符</a:t>
            </a:r>
          </a:p>
          <a:p>
            <a:r>
              <a:rPr lang="en-US" altLang="zh-CN" sz="1200" b="0" i="0" dirty="0" smtClean="0">
                <a:effectLst/>
                <a:latin typeface="+mn-lt"/>
                <a:ea typeface="+mn-ea"/>
                <a:cs typeface="+mn-cs"/>
                <a:sym typeface="Calibri"/>
              </a:rPr>
              <a:t>x </a:t>
            </a:r>
            <a:r>
              <a:rPr lang="zh-CN" altLang="en-US" sz="1200" b="0" i="0" dirty="0" smtClean="0">
                <a:effectLst/>
                <a:latin typeface="+mn-lt"/>
                <a:ea typeface="+mn-ea"/>
                <a:cs typeface="+mn-cs"/>
                <a:sym typeface="Calibri"/>
              </a:rPr>
              <a:t>删除光标处的字符。 若在</a:t>
            </a:r>
            <a:r>
              <a:rPr lang="en-US" altLang="zh-CN" sz="1200" b="0" i="0" dirty="0" smtClean="0">
                <a:effectLst/>
                <a:latin typeface="+mn-lt"/>
                <a:ea typeface="+mn-ea"/>
                <a:cs typeface="+mn-cs"/>
                <a:sym typeface="Calibri"/>
              </a:rPr>
              <a:t>x </a:t>
            </a:r>
            <a:r>
              <a:rPr lang="zh-CN" altLang="en-US" sz="1200" b="0" i="0" dirty="0" smtClean="0">
                <a:effectLst/>
                <a:latin typeface="+mn-lt"/>
                <a:ea typeface="+mn-ea"/>
                <a:cs typeface="+mn-cs"/>
                <a:sym typeface="Calibri"/>
              </a:rPr>
              <a:t>之前加上一个数字</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，则删除从光标所在位置开始向右的</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个字符。</a:t>
            </a:r>
          </a:p>
          <a:p>
            <a:r>
              <a:rPr lang="en-US" altLang="zh-CN" sz="1200" b="0" i="0" dirty="0" smtClean="0">
                <a:effectLst/>
                <a:latin typeface="+mn-lt"/>
                <a:ea typeface="+mn-ea"/>
                <a:cs typeface="+mn-cs"/>
                <a:sym typeface="Calibri"/>
              </a:rPr>
              <a:t>X </a:t>
            </a:r>
            <a:r>
              <a:rPr lang="zh-CN" altLang="en-US" sz="1200" b="0" i="0" dirty="0" smtClean="0">
                <a:effectLst/>
                <a:latin typeface="+mn-lt"/>
                <a:ea typeface="+mn-ea"/>
                <a:cs typeface="+mn-cs"/>
                <a:sym typeface="Calibri"/>
              </a:rPr>
              <a:t>删除光标前面的那个字符，若在</a:t>
            </a:r>
            <a:r>
              <a:rPr lang="en-US" altLang="zh-CN" sz="1200" b="0" i="0" dirty="0" smtClean="0">
                <a:effectLst/>
                <a:latin typeface="+mn-lt"/>
                <a:ea typeface="+mn-ea"/>
                <a:cs typeface="+mn-cs"/>
                <a:sym typeface="Calibri"/>
              </a:rPr>
              <a:t>X</a:t>
            </a:r>
            <a:r>
              <a:rPr lang="zh-CN" altLang="en-US" sz="1200" b="0" i="0" dirty="0" smtClean="0">
                <a:effectLst/>
                <a:latin typeface="+mn-lt"/>
                <a:ea typeface="+mn-ea"/>
                <a:cs typeface="+mn-cs"/>
                <a:sym typeface="Calibri"/>
              </a:rPr>
              <a:t>之前加上一个数字</a:t>
            </a:r>
            <a:r>
              <a:rPr lang="en-US" altLang="zh-CN" sz="1200" b="0" i="0" dirty="0" smtClean="0">
                <a:effectLst/>
                <a:latin typeface="+mn-lt"/>
                <a:ea typeface="+mn-ea"/>
                <a:cs typeface="+mn-cs"/>
                <a:sym typeface="Calibri"/>
              </a:rPr>
              <a:t>n</a:t>
            </a:r>
            <a:r>
              <a:rPr lang="zh-CN" altLang="en-US" sz="1200" b="0" i="0" dirty="0" smtClean="0">
                <a:effectLst/>
                <a:latin typeface="+mn-lt"/>
                <a:ea typeface="+mn-ea"/>
                <a:cs typeface="+mn-cs"/>
                <a:sym typeface="Calibri"/>
              </a:rPr>
              <a:t>， 则删除从光标前面那个字符开始向左的</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个字符。</a:t>
            </a:r>
          </a:p>
          <a:p>
            <a:r>
              <a:rPr lang="zh-CN" altLang="en-US" sz="1200" b="0" i="0" dirty="0" smtClean="0">
                <a:effectLst/>
                <a:latin typeface="+mn-lt"/>
                <a:ea typeface="+mn-ea"/>
                <a:cs typeface="+mn-cs"/>
                <a:sym typeface="Calibri"/>
              </a:rPr>
              <a:t>显然这两个命令是删除少量字符的快捷方法。</a:t>
            </a:r>
          </a:p>
          <a:p>
            <a:r>
              <a:rPr lang="zh-CN" altLang="en-US" sz="1200" b="0" i="0" dirty="0" smtClean="0">
                <a:effectLst/>
                <a:latin typeface="+mn-lt"/>
                <a:ea typeface="+mn-ea"/>
                <a:cs typeface="+mn-cs"/>
                <a:sym typeface="Calibri"/>
              </a:rPr>
              <a:t>（</a:t>
            </a:r>
            <a:r>
              <a:rPr lang="en-US" altLang="zh-CN" sz="1200" b="0" i="0" dirty="0" smtClean="0">
                <a:effectLst/>
                <a:latin typeface="+mn-lt"/>
                <a:ea typeface="+mn-ea"/>
                <a:cs typeface="+mn-cs"/>
                <a:sym typeface="Calibri"/>
              </a:rPr>
              <a:t>2</a:t>
            </a:r>
            <a:r>
              <a:rPr lang="zh-CN" altLang="en-US" sz="1200" b="0" i="0" dirty="0" smtClean="0">
                <a:effectLst/>
                <a:latin typeface="+mn-lt"/>
                <a:ea typeface="+mn-ea"/>
                <a:cs typeface="+mn-cs"/>
                <a:sym typeface="Calibri"/>
              </a:rPr>
              <a:t>） </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删除多个字符</a:t>
            </a:r>
          </a:p>
          <a:p>
            <a:r>
              <a:rPr lang="en-US" altLang="zh-CN" sz="1200" b="0" i="0" dirty="0" err="1" smtClean="0">
                <a:effectLst/>
                <a:latin typeface="+mn-lt"/>
                <a:ea typeface="+mn-ea"/>
                <a:cs typeface="+mn-cs"/>
                <a:sym typeface="Calibri"/>
              </a:rPr>
              <a:t>dd</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删除光标所在的整行。 在</a:t>
            </a:r>
            <a:r>
              <a:rPr lang="en-US" altLang="zh-CN" sz="1200" b="0" i="0" dirty="0" err="1" smtClean="0">
                <a:effectLst/>
                <a:latin typeface="+mn-lt"/>
                <a:ea typeface="+mn-ea"/>
                <a:cs typeface="+mn-cs"/>
                <a:sym typeface="Calibri"/>
              </a:rPr>
              <a:t>dd</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前可加上一个数字</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，表示删除当前行及其后</a:t>
            </a:r>
            <a:r>
              <a:rPr lang="en-US" altLang="zh-CN" sz="1200" b="0" i="0" dirty="0" smtClean="0">
                <a:effectLst/>
                <a:latin typeface="+mn-lt"/>
                <a:ea typeface="+mn-ea"/>
                <a:cs typeface="+mn-cs"/>
                <a:sym typeface="Calibri"/>
              </a:rPr>
              <a:t>n-1 </a:t>
            </a:r>
            <a:r>
              <a:rPr lang="zh-CN" altLang="en-US" sz="1200" b="0" i="0" dirty="0" smtClean="0">
                <a:effectLst/>
                <a:latin typeface="+mn-lt"/>
                <a:ea typeface="+mn-ea"/>
                <a:cs typeface="+mn-cs"/>
                <a:sym typeface="Calibri"/>
              </a:rPr>
              <a:t>行的内容。</a:t>
            </a:r>
          </a:p>
          <a:p>
            <a:r>
              <a:rPr lang="en-US" altLang="zh-CN" sz="1200" b="0" i="0" dirty="0" smtClean="0">
                <a:effectLst/>
                <a:latin typeface="+mn-lt"/>
                <a:ea typeface="+mn-ea"/>
                <a:cs typeface="+mn-cs"/>
                <a:sym typeface="Calibri"/>
              </a:rPr>
              <a:t>D </a:t>
            </a:r>
            <a:r>
              <a:rPr lang="zh-CN" altLang="en-US" sz="1200" b="0" i="0" dirty="0" smtClean="0">
                <a:effectLst/>
                <a:latin typeface="+mn-lt"/>
                <a:ea typeface="+mn-ea"/>
                <a:cs typeface="+mn-cs"/>
                <a:sym typeface="Calibri"/>
              </a:rPr>
              <a:t>或</a:t>
            </a:r>
            <a:r>
              <a:rPr lang="en-US" altLang="zh-CN" sz="1200" b="0" i="0" dirty="0" smtClean="0">
                <a:effectLst/>
                <a:latin typeface="+mn-lt"/>
                <a:ea typeface="+mn-ea"/>
                <a:cs typeface="+mn-cs"/>
                <a:sym typeface="Calibri"/>
              </a:rPr>
              <a:t>d$ </a:t>
            </a:r>
            <a:r>
              <a:rPr lang="zh-CN" altLang="en-US" sz="1200" b="0" i="0" dirty="0" smtClean="0">
                <a:effectLst/>
                <a:latin typeface="+mn-lt"/>
                <a:ea typeface="+mn-ea"/>
                <a:cs typeface="+mn-cs"/>
                <a:sym typeface="Calibri"/>
              </a:rPr>
              <a:t>两命令功能一样， 都是删除从光标所在处开始到行尾的内容。</a:t>
            </a:r>
          </a:p>
          <a:p>
            <a:r>
              <a:rPr lang="en-US" altLang="zh-CN" sz="1200" b="0" i="0" dirty="0" smtClean="0">
                <a:effectLst/>
                <a:latin typeface="+mn-lt"/>
                <a:ea typeface="+mn-ea"/>
                <a:cs typeface="+mn-cs"/>
                <a:sym typeface="Calibri"/>
              </a:rPr>
              <a:t>d0 </a:t>
            </a:r>
            <a:r>
              <a:rPr lang="zh-CN" altLang="en-US" sz="1200" b="0" i="0" dirty="0" smtClean="0">
                <a:effectLst/>
                <a:latin typeface="+mn-lt"/>
                <a:ea typeface="+mn-ea"/>
                <a:cs typeface="+mn-cs"/>
                <a:sym typeface="Calibri"/>
              </a:rPr>
              <a:t>删除从光标前一个字符开始到行首的内容。</a:t>
            </a:r>
          </a:p>
          <a:p>
            <a:r>
              <a:rPr lang="en-US" altLang="zh-CN" sz="1200" b="0" i="0" dirty="0" err="1" smtClean="0">
                <a:effectLst/>
                <a:latin typeface="+mn-lt"/>
                <a:ea typeface="+mn-ea"/>
                <a:cs typeface="+mn-cs"/>
                <a:sym typeface="Calibri"/>
              </a:rPr>
              <a:t>dw</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删除一个单词 。若光标处在某个词的中间，则从光标所在位置开始删至词尾。同</a:t>
            </a:r>
            <a:r>
              <a:rPr lang="en-US" altLang="zh-CN" sz="1200" b="0" i="0" dirty="0" err="1" smtClean="0">
                <a:effectLst/>
                <a:latin typeface="+mn-lt"/>
                <a:ea typeface="+mn-ea"/>
                <a:cs typeface="+mn-cs"/>
                <a:sym typeface="Calibri"/>
              </a:rPr>
              <a:t>dd</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命令一样，可在</a:t>
            </a:r>
            <a:r>
              <a:rPr lang="en-US" altLang="zh-CN" sz="1200" b="0" i="0" dirty="0" err="1" smtClean="0">
                <a:effectLst/>
                <a:latin typeface="+mn-lt"/>
                <a:ea typeface="+mn-ea"/>
                <a:cs typeface="+mn-cs"/>
                <a:sym typeface="Calibri"/>
              </a:rPr>
              <a:t>dw</a:t>
            </a:r>
            <a:r>
              <a:rPr lang="zh-CN" altLang="en-US" sz="1200" b="0" i="0" dirty="0" smtClean="0">
                <a:effectLst/>
                <a:latin typeface="+mn-lt"/>
                <a:ea typeface="+mn-ea"/>
                <a:cs typeface="+mn-cs"/>
                <a:sym typeface="Calibri"/>
              </a:rPr>
              <a:t>之前加一个数字</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。表示删除</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个指定的单词。</a:t>
            </a:r>
          </a:p>
          <a:p>
            <a:r>
              <a:rPr lang="zh-CN" altLang="en-US" sz="1200" b="0" i="0" dirty="0" smtClean="0">
                <a:effectLst/>
                <a:latin typeface="+mn-lt"/>
                <a:ea typeface="+mn-ea"/>
                <a:cs typeface="+mn-cs"/>
                <a:sym typeface="Calibri"/>
              </a:rPr>
              <a:t>如果用户不小心进行了误删除操作，也不要紧</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，提供了恢复误操作的命令，并且可以将恢复的内容移动，放在文本的任何地方。恢复命令用“</a:t>
            </a:r>
            <a:r>
              <a:rPr lang="en-US" altLang="zh-CN" sz="1200" b="0" i="0" dirty="0" smtClean="0">
                <a:effectLst/>
                <a:latin typeface="+mn-lt"/>
                <a:ea typeface="+mn-ea"/>
                <a:cs typeface="+mn-cs"/>
                <a:sym typeface="Calibri"/>
              </a:rPr>
              <a:t>np”</a:t>
            </a:r>
            <a:r>
              <a:rPr lang="zh-CN" altLang="en-US" sz="1200" b="0" i="0" dirty="0" smtClean="0">
                <a:effectLst/>
                <a:latin typeface="+mn-lt"/>
                <a:ea typeface="+mn-ea"/>
                <a:cs typeface="+mn-cs"/>
                <a:sym typeface="Calibri"/>
              </a:rPr>
              <a:t>， 其中</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为需要恢复的次数。例如使用</a:t>
            </a:r>
            <a:r>
              <a:rPr lang="en-US" altLang="zh-CN" sz="1200" b="0" i="0" dirty="0" err="1" smtClean="0">
                <a:effectLst/>
                <a:latin typeface="+mn-lt"/>
                <a:ea typeface="+mn-ea"/>
                <a:cs typeface="+mn-cs"/>
                <a:sym typeface="Calibri"/>
              </a:rPr>
              <a:t>dd</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命令删除了一行内容，然后使用“</a:t>
            </a:r>
            <a:r>
              <a:rPr lang="en-US" altLang="zh-CN" sz="1200" b="0" i="0" dirty="0" smtClean="0">
                <a:effectLst/>
                <a:latin typeface="+mn-lt"/>
                <a:ea typeface="+mn-ea"/>
                <a:cs typeface="+mn-cs"/>
                <a:sym typeface="Calibri"/>
              </a:rPr>
              <a:t>2p”</a:t>
            </a:r>
            <a:r>
              <a:rPr lang="zh-CN" altLang="en-US" sz="1200" b="0" i="0" dirty="0" smtClean="0">
                <a:effectLst/>
                <a:latin typeface="+mn-lt"/>
                <a:ea typeface="+mn-ea"/>
                <a:cs typeface="+mn-cs"/>
                <a:sym typeface="Calibri"/>
              </a:rPr>
              <a:t>命令，则被删除的内容会被重新插入两遍。</a:t>
            </a:r>
          </a:p>
          <a:p>
            <a:r>
              <a:rPr lang="zh-CN" altLang="en-US" sz="1200" b="0" i="0" dirty="0" smtClean="0">
                <a:effectLst/>
                <a:latin typeface="+mn-lt"/>
                <a:ea typeface="+mn-ea"/>
                <a:cs typeface="+mn-cs"/>
                <a:sym typeface="Calibri"/>
              </a:rPr>
              <a:t>通过 </a:t>
            </a:r>
            <a:r>
              <a:rPr lang="en-US" altLang="zh-CN" sz="1200" b="0" i="0" dirty="0" err="1" smtClean="0">
                <a:effectLst/>
                <a:latin typeface="+mn-lt"/>
                <a:ea typeface="+mn-ea"/>
                <a:cs typeface="+mn-cs"/>
                <a:sym typeface="Calibri"/>
              </a:rPr>
              <a:t>dd</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命令及</a:t>
            </a:r>
            <a:r>
              <a:rPr lang="en-US" altLang="zh-CN" sz="1200" b="0" i="0" dirty="0" smtClean="0">
                <a:effectLst/>
                <a:latin typeface="+mn-lt"/>
                <a:ea typeface="+mn-ea"/>
                <a:cs typeface="+mn-cs"/>
                <a:sym typeface="Calibri"/>
              </a:rPr>
              <a:t>p </a:t>
            </a:r>
            <a:r>
              <a:rPr lang="zh-CN" altLang="en-US" sz="1200" b="0" i="0" dirty="0" smtClean="0">
                <a:effectLst/>
                <a:latin typeface="+mn-lt"/>
                <a:ea typeface="+mn-ea"/>
                <a:cs typeface="+mn-cs"/>
                <a:sym typeface="Calibri"/>
              </a:rPr>
              <a:t>命令的结合使用，可以很方便的实现文本行的移动操作。</a:t>
            </a:r>
          </a:p>
          <a:p>
            <a:r>
              <a:rPr lang="en-US" altLang="zh-CN" sz="1200" b="1" i="0" dirty="0" smtClean="0">
                <a:effectLst/>
                <a:latin typeface="+mn-lt"/>
                <a:ea typeface="+mn-ea"/>
                <a:cs typeface="+mn-cs"/>
                <a:sym typeface="Calibri"/>
              </a:rPr>
              <a:t>2. </a:t>
            </a:r>
            <a:r>
              <a:rPr lang="zh-CN" altLang="en-US" sz="1200" b="1" i="0" dirty="0" smtClean="0">
                <a:effectLst/>
                <a:latin typeface="+mn-lt"/>
                <a:ea typeface="+mn-ea"/>
                <a:cs typeface="+mn-cs"/>
                <a:sym typeface="Calibri"/>
              </a:rPr>
              <a:t>文本复制命令</a:t>
            </a:r>
            <a:endParaRPr lang="zh-CN" altLang="en-US" sz="1200" b="0" i="0" dirty="0" smtClean="0">
              <a:effectLst/>
              <a:latin typeface="+mn-lt"/>
              <a:ea typeface="+mn-ea"/>
              <a:cs typeface="+mn-cs"/>
              <a:sym typeface="Calibri"/>
            </a:endParaRPr>
          </a:p>
          <a:p>
            <a:r>
              <a:rPr lang="en-US" altLang="zh-CN" sz="1200" b="0" i="0" dirty="0" err="1" smtClean="0">
                <a:effectLst/>
                <a:latin typeface="+mn-lt"/>
                <a:ea typeface="+mn-ea"/>
                <a:cs typeface="+mn-cs"/>
                <a:sym typeface="Calibri"/>
              </a:rPr>
              <a:t>yy</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复制光标所在的整行。 在</a:t>
            </a:r>
            <a:r>
              <a:rPr lang="en-US" altLang="zh-CN" sz="1200" b="0" i="0" dirty="0" err="1" smtClean="0">
                <a:effectLst/>
                <a:latin typeface="+mn-lt"/>
                <a:ea typeface="+mn-ea"/>
                <a:cs typeface="+mn-cs"/>
                <a:sym typeface="Calibri"/>
              </a:rPr>
              <a:t>yy</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前可加上一个数字</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，表示复制当前行及其后</a:t>
            </a:r>
            <a:r>
              <a:rPr lang="en-US" altLang="zh-CN" sz="1200" b="0" i="0" dirty="0" smtClean="0">
                <a:effectLst/>
                <a:latin typeface="+mn-lt"/>
                <a:ea typeface="+mn-ea"/>
                <a:cs typeface="+mn-cs"/>
                <a:sym typeface="Calibri"/>
              </a:rPr>
              <a:t>n-1 </a:t>
            </a:r>
            <a:r>
              <a:rPr lang="zh-CN" altLang="en-US" sz="1200" b="0" i="0" dirty="0" smtClean="0">
                <a:effectLst/>
                <a:latin typeface="+mn-lt"/>
                <a:ea typeface="+mn-ea"/>
                <a:cs typeface="+mn-cs"/>
                <a:sym typeface="Calibri"/>
              </a:rPr>
              <a:t>行的内容。</a:t>
            </a:r>
          </a:p>
          <a:p>
            <a:r>
              <a:rPr lang="zh-CN" altLang="en-US" sz="1200" b="0" i="0" dirty="0" smtClean="0">
                <a:effectLst/>
                <a:latin typeface="+mn-lt"/>
                <a:ea typeface="+mn-ea"/>
                <a:cs typeface="+mn-cs"/>
                <a:sym typeface="Calibri"/>
              </a:rPr>
              <a:t>文本行复制后， 通过使用上面介绍的“</a:t>
            </a:r>
            <a:r>
              <a:rPr lang="en-US" altLang="zh-CN" sz="1200" b="0" i="0" dirty="0" smtClean="0">
                <a:effectLst/>
                <a:latin typeface="+mn-lt"/>
                <a:ea typeface="+mn-ea"/>
                <a:cs typeface="+mn-cs"/>
                <a:sym typeface="Calibri"/>
              </a:rPr>
              <a:t>p” </a:t>
            </a:r>
            <a:r>
              <a:rPr lang="zh-CN" altLang="en-US" sz="1200" b="0" i="0" dirty="0" smtClean="0">
                <a:effectLst/>
                <a:latin typeface="+mn-lt"/>
                <a:ea typeface="+mn-ea"/>
                <a:cs typeface="+mn-cs"/>
                <a:sym typeface="Calibri"/>
              </a:rPr>
              <a:t>命令，可以将文本行粘贴到任何地方。</a:t>
            </a:r>
          </a:p>
          <a:p>
            <a:r>
              <a:rPr lang="en-US" altLang="zh-CN" sz="1200" b="0" i="0" dirty="0" err="1" smtClean="0">
                <a:effectLst/>
                <a:latin typeface="+mn-lt"/>
                <a:ea typeface="+mn-ea"/>
                <a:cs typeface="+mn-cs"/>
                <a:sym typeface="Calibri"/>
              </a:rPr>
              <a:t>dd</a:t>
            </a:r>
            <a:r>
              <a:rPr lang="zh-CN" altLang="en-US" sz="1200" b="0" i="0" dirty="0" smtClean="0">
                <a:effectLst/>
                <a:latin typeface="+mn-lt"/>
                <a:ea typeface="+mn-ea"/>
                <a:cs typeface="+mn-cs"/>
                <a:sym typeface="Calibri"/>
              </a:rPr>
              <a:t>、 </a:t>
            </a:r>
            <a:r>
              <a:rPr lang="en-US" altLang="zh-CN" sz="1200" b="0" i="0" dirty="0" err="1" smtClean="0">
                <a:effectLst/>
                <a:latin typeface="+mn-lt"/>
                <a:ea typeface="+mn-ea"/>
                <a:cs typeface="+mn-cs"/>
                <a:sym typeface="Calibri"/>
              </a:rPr>
              <a:t>yy</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及</a:t>
            </a:r>
            <a:r>
              <a:rPr lang="en-US" altLang="zh-CN" sz="1200" b="0" i="0" dirty="0" smtClean="0">
                <a:effectLst/>
                <a:latin typeface="+mn-lt"/>
                <a:ea typeface="+mn-ea"/>
                <a:cs typeface="+mn-cs"/>
                <a:sym typeface="Calibri"/>
              </a:rPr>
              <a:t>p </a:t>
            </a:r>
            <a:r>
              <a:rPr lang="zh-CN" altLang="en-US" sz="1200" b="0" i="0" dirty="0" smtClean="0">
                <a:effectLst/>
                <a:latin typeface="+mn-lt"/>
                <a:ea typeface="+mn-ea"/>
                <a:cs typeface="+mn-cs"/>
                <a:sym typeface="Calibri"/>
              </a:rPr>
              <a:t>命令在</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中的作用，类似于</a:t>
            </a:r>
            <a:r>
              <a:rPr lang="en-US" altLang="zh-CN" sz="1200" b="0" i="0" dirty="0" smtClean="0">
                <a:effectLst/>
                <a:latin typeface="+mn-lt"/>
                <a:ea typeface="+mn-ea"/>
                <a:cs typeface="+mn-cs"/>
                <a:sym typeface="Calibri"/>
              </a:rPr>
              <a:t>Windows </a:t>
            </a:r>
            <a:r>
              <a:rPr lang="zh-CN" altLang="en-US" sz="1200" b="0" i="0" dirty="0" smtClean="0">
                <a:effectLst/>
                <a:latin typeface="+mn-lt"/>
                <a:ea typeface="+mn-ea"/>
                <a:cs typeface="+mn-cs"/>
                <a:sym typeface="Calibri"/>
              </a:rPr>
              <a:t>中图形编辑程序的“剪切”、“复制”及“粘贴”命令。</a:t>
            </a:r>
          </a:p>
          <a:p>
            <a:r>
              <a:rPr lang="en-US" altLang="zh-CN" sz="1200" b="1" i="0" dirty="0" smtClean="0">
                <a:effectLst/>
                <a:latin typeface="+mn-lt"/>
                <a:ea typeface="+mn-ea"/>
                <a:cs typeface="+mn-cs"/>
                <a:sym typeface="Calibri"/>
              </a:rPr>
              <a:t>3. </a:t>
            </a:r>
            <a:r>
              <a:rPr lang="zh-CN" altLang="en-US" sz="1200" b="1" i="0" dirty="0" smtClean="0">
                <a:effectLst/>
                <a:latin typeface="+mn-lt"/>
                <a:ea typeface="+mn-ea"/>
                <a:cs typeface="+mn-cs"/>
                <a:sym typeface="Calibri"/>
              </a:rPr>
              <a:t>取消上一命令（</a:t>
            </a:r>
            <a:r>
              <a:rPr lang="en-US" altLang="zh-CN" sz="1200" b="1" i="0" dirty="0" smtClean="0">
                <a:effectLst/>
                <a:latin typeface="+mn-lt"/>
                <a:ea typeface="+mn-ea"/>
                <a:cs typeface="+mn-cs"/>
                <a:sym typeface="Calibri"/>
              </a:rPr>
              <a:t>Undo</a:t>
            </a:r>
            <a:r>
              <a:rPr lang="zh-CN" altLang="en-US" sz="1200" b="1" i="0" dirty="0" smtClean="0">
                <a:effectLst/>
                <a:latin typeface="+mn-lt"/>
                <a:ea typeface="+mn-ea"/>
                <a:cs typeface="+mn-cs"/>
                <a:sym typeface="Calibri"/>
              </a:rPr>
              <a:t>）</a:t>
            </a:r>
            <a:endParaRPr lang="zh-CN" altLang="en-US" sz="1200" b="0" i="0" dirty="0" smtClean="0">
              <a:effectLst/>
              <a:latin typeface="+mn-lt"/>
              <a:ea typeface="+mn-ea"/>
              <a:cs typeface="+mn-cs"/>
              <a:sym typeface="Calibri"/>
            </a:endParaRPr>
          </a:p>
          <a:p>
            <a:r>
              <a:rPr lang="zh-CN" altLang="en-US" sz="1200" b="0" i="0" dirty="0" smtClean="0">
                <a:effectLst/>
                <a:latin typeface="+mn-lt"/>
                <a:ea typeface="+mn-ea"/>
                <a:cs typeface="+mn-cs"/>
                <a:sym typeface="Calibri"/>
              </a:rPr>
              <a:t>取消上一命令 （</a:t>
            </a:r>
            <a:r>
              <a:rPr lang="en-US" altLang="zh-CN" sz="1200" b="0" i="0" dirty="0" smtClean="0">
                <a:effectLst/>
                <a:latin typeface="+mn-lt"/>
                <a:ea typeface="+mn-ea"/>
                <a:cs typeface="+mn-cs"/>
                <a:sym typeface="Calibri"/>
              </a:rPr>
              <a:t>Undo</a:t>
            </a:r>
            <a:r>
              <a:rPr lang="zh-CN" altLang="en-US" sz="1200" b="0" i="0" dirty="0" smtClean="0">
                <a:effectLst/>
                <a:latin typeface="+mn-lt"/>
                <a:ea typeface="+mn-ea"/>
                <a:cs typeface="+mn-cs"/>
                <a:sym typeface="Calibri"/>
              </a:rPr>
              <a:t>）， 也称复原命令，是非常有用的命令，它可以取消前一次的误操作或不合适的操作对文件造成的影响，使之回复到这种误操作或不合适操作被执行之前的状态。</a:t>
            </a:r>
          </a:p>
          <a:p>
            <a:r>
              <a:rPr lang="zh-CN" altLang="en-US" sz="1200" b="0" i="0" dirty="0" smtClean="0">
                <a:effectLst/>
                <a:latin typeface="+mn-lt"/>
                <a:ea typeface="+mn-ea"/>
                <a:cs typeface="+mn-cs"/>
                <a:sym typeface="Calibri"/>
              </a:rPr>
              <a:t>取消上一命令有两种形式， 在命令模式下键入字符</a:t>
            </a:r>
            <a:r>
              <a:rPr lang="en-US" altLang="zh-CN" sz="1200" b="0" i="0" dirty="0" smtClean="0">
                <a:effectLst/>
                <a:latin typeface="+mn-lt"/>
                <a:ea typeface="+mn-ea"/>
                <a:cs typeface="+mn-cs"/>
                <a:sym typeface="Calibri"/>
              </a:rPr>
              <a:t>u </a:t>
            </a:r>
            <a:r>
              <a:rPr lang="zh-CN" altLang="en-US" sz="1200" b="0" i="0" dirty="0" smtClean="0">
                <a:effectLst/>
                <a:latin typeface="+mn-lt"/>
                <a:ea typeface="+mn-ea"/>
                <a:cs typeface="+mn-cs"/>
                <a:sym typeface="Calibri"/>
              </a:rPr>
              <a:t>和</a:t>
            </a:r>
            <a:r>
              <a:rPr lang="en-US" altLang="zh-CN" sz="1200" b="0" i="0" dirty="0" smtClean="0">
                <a:effectLst/>
                <a:latin typeface="+mn-lt"/>
                <a:ea typeface="+mn-ea"/>
                <a:cs typeface="+mn-cs"/>
                <a:sym typeface="Calibri"/>
              </a:rPr>
              <a:t>U </a:t>
            </a:r>
            <a:r>
              <a:rPr lang="zh-CN" altLang="en-US" sz="1200" b="0" i="0" dirty="0" smtClean="0">
                <a:effectLst/>
                <a:latin typeface="+mn-lt"/>
                <a:ea typeface="+mn-ea"/>
                <a:cs typeface="+mn-cs"/>
                <a:sym typeface="Calibri"/>
              </a:rPr>
              <a:t>它们的功能都是取消刚才输入的命令，恢复到原来的情况。小写</a:t>
            </a:r>
            <a:r>
              <a:rPr lang="en-US" altLang="zh-CN" sz="1200" b="0" i="0" dirty="0" smtClean="0">
                <a:effectLst/>
                <a:latin typeface="+mn-lt"/>
                <a:ea typeface="+mn-ea"/>
                <a:cs typeface="+mn-cs"/>
                <a:sym typeface="Calibri"/>
              </a:rPr>
              <a:t>u </a:t>
            </a:r>
            <a:r>
              <a:rPr lang="zh-CN" altLang="en-US" sz="1200" b="0" i="0" dirty="0" smtClean="0">
                <a:effectLst/>
                <a:latin typeface="+mn-lt"/>
                <a:ea typeface="+mn-ea"/>
                <a:cs typeface="+mn-cs"/>
                <a:sym typeface="Calibri"/>
              </a:rPr>
              <a:t>和大写</a:t>
            </a:r>
            <a:r>
              <a:rPr lang="en-US" altLang="zh-CN" sz="1200" b="0" i="0" dirty="0" smtClean="0">
                <a:effectLst/>
                <a:latin typeface="+mn-lt"/>
                <a:ea typeface="+mn-ea"/>
                <a:cs typeface="+mn-cs"/>
                <a:sym typeface="Calibri"/>
              </a:rPr>
              <a:t>U </a:t>
            </a:r>
            <a:r>
              <a:rPr lang="zh-CN" altLang="en-US" sz="1200" b="0" i="0" dirty="0" smtClean="0">
                <a:effectLst/>
                <a:latin typeface="+mn-lt"/>
                <a:ea typeface="+mn-ea"/>
                <a:cs typeface="+mn-cs"/>
                <a:sym typeface="Calibri"/>
              </a:rPr>
              <a:t>在具体细节上有所不同，二者的区别在于，大写</a:t>
            </a:r>
            <a:r>
              <a:rPr lang="en-US" altLang="zh-CN" sz="1200" b="0" i="0" dirty="0" smtClean="0">
                <a:effectLst/>
                <a:latin typeface="+mn-lt"/>
                <a:ea typeface="+mn-ea"/>
                <a:cs typeface="+mn-cs"/>
                <a:sym typeface="Calibri"/>
              </a:rPr>
              <a:t>U</a:t>
            </a:r>
            <a:r>
              <a:rPr lang="zh-CN" altLang="en-US" sz="1200" b="0" i="0" dirty="0" smtClean="0">
                <a:effectLst/>
                <a:latin typeface="+mn-lt"/>
                <a:ea typeface="+mn-ea"/>
                <a:cs typeface="+mn-cs"/>
                <a:sym typeface="Calibri"/>
              </a:rPr>
              <a:t>命令的功能是恢复到误操作命令前的情况，即如果插入命令后使用</a:t>
            </a:r>
            <a:r>
              <a:rPr lang="en-US" altLang="zh-CN" sz="1200" b="0" i="0" dirty="0" smtClean="0">
                <a:effectLst/>
                <a:latin typeface="+mn-lt"/>
                <a:ea typeface="+mn-ea"/>
                <a:cs typeface="+mn-cs"/>
                <a:sym typeface="Calibri"/>
              </a:rPr>
              <a:t>U </a:t>
            </a:r>
            <a:r>
              <a:rPr lang="zh-CN" altLang="en-US" sz="1200" b="0" i="0" dirty="0" smtClean="0">
                <a:effectLst/>
                <a:latin typeface="+mn-lt"/>
                <a:ea typeface="+mn-ea"/>
                <a:cs typeface="+mn-cs"/>
                <a:sym typeface="Calibri"/>
              </a:rPr>
              <a:t>命令，就删除刚刚插入的内容；如果删除命令后使用</a:t>
            </a:r>
            <a:r>
              <a:rPr lang="en-US" altLang="zh-CN" sz="1200" b="0" i="0" dirty="0" smtClean="0">
                <a:effectLst/>
                <a:latin typeface="+mn-lt"/>
                <a:ea typeface="+mn-ea"/>
                <a:cs typeface="+mn-cs"/>
                <a:sym typeface="Calibri"/>
              </a:rPr>
              <a:t>U </a:t>
            </a:r>
            <a:r>
              <a:rPr lang="zh-CN" altLang="en-US" sz="1200" b="0" i="0" dirty="0" smtClean="0">
                <a:effectLst/>
                <a:latin typeface="+mn-lt"/>
                <a:ea typeface="+mn-ea"/>
                <a:cs typeface="+mn-cs"/>
                <a:sym typeface="Calibri"/>
              </a:rPr>
              <a:t>命令，就相当于在光标处又插入刚刚删除的内容。这里把所有修改文本的命令都视为插入命令，也就是说</a:t>
            </a:r>
            <a:r>
              <a:rPr lang="en-US" altLang="zh-CN" sz="1200" b="0" i="0" dirty="0" smtClean="0">
                <a:effectLst/>
                <a:latin typeface="+mn-lt"/>
                <a:ea typeface="+mn-ea"/>
                <a:cs typeface="+mn-cs"/>
                <a:sym typeface="Calibri"/>
              </a:rPr>
              <a:t>U </a:t>
            </a:r>
            <a:r>
              <a:rPr lang="zh-CN" altLang="en-US" sz="1200" b="0" i="0" dirty="0" smtClean="0">
                <a:effectLst/>
                <a:latin typeface="+mn-lt"/>
                <a:ea typeface="+mn-ea"/>
                <a:cs typeface="+mn-cs"/>
                <a:sym typeface="Calibri"/>
              </a:rPr>
              <a:t>命令只能取消前一步操作，如果用</a:t>
            </a:r>
            <a:r>
              <a:rPr lang="en-US" altLang="zh-CN" sz="1200" b="0" i="0" dirty="0" smtClean="0">
                <a:effectLst/>
                <a:latin typeface="+mn-lt"/>
                <a:ea typeface="+mn-ea"/>
                <a:cs typeface="+mn-cs"/>
                <a:sym typeface="Calibri"/>
              </a:rPr>
              <a:t>U</a:t>
            </a:r>
            <a:r>
              <a:rPr lang="zh-CN" altLang="en-US" sz="1200" b="0" i="0" dirty="0" smtClean="0">
                <a:effectLst/>
                <a:latin typeface="+mn-lt"/>
                <a:ea typeface="+mn-ea"/>
                <a:cs typeface="+mn-cs"/>
                <a:sym typeface="Calibri"/>
              </a:rPr>
              <a:t>命令撤消了前一步操作，当再按</a:t>
            </a:r>
            <a:r>
              <a:rPr lang="en-US" altLang="zh-CN" sz="1200" b="0" i="0" dirty="0" smtClean="0">
                <a:effectLst/>
                <a:latin typeface="+mn-lt"/>
                <a:ea typeface="+mn-ea"/>
                <a:cs typeface="+mn-cs"/>
                <a:sym typeface="Calibri"/>
              </a:rPr>
              <a:t>U </a:t>
            </a:r>
            <a:r>
              <a:rPr lang="zh-CN" altLang="en-US" sz="1200" b="0" i="0" dirty="0" smtClean="0">
                <a:effectLst/>
                <a:latin typeface="+mn-lt"/>
                <a:ea typeface="+mn-ea"/>
                <a:cs typeface="+mn-cs"/>
                <a:sym typeface="Calibri"/>
              </a:rPr>
              <a:t>键时，并不是撤消再前一步的操作，而是撤消了刚才</a:t>
            </a:r>
            <a:r>
              <a:rPr lang="en-US" altLang="zh-CN" sz="1200" b="0" i="0" dirty="0" smtClean="0">
                <a:effectLst/>
                <a:latin typeface="+mn-lt"/>
                <a:ea typeface="+mn-ea"/>
                <a:cs typeface="+mn-cs"/>
                <a:sym typeface="Calibri"/>
              </a:rPr>
              <a:t>U</a:t>
            </a:r>
            <a:r>
              <a:rPr lang="zh-CN" altLang="en-US" sz="1200" b="0" i="0" dirty="0" smtClean="0">
                <a:effectLst/>
                <a:latin typeface="+mn-lt"/>
                <a:ea typeface="+mn-ea"/>
                <a:cs typeface="+mn-cs"/>
                <a:sym typeface="Calibri"/>
              </a:rPr>
              <a:t>命令执行的操作，也就是又恢复到第一次使用</a:t>
            </a:r>
            <a:r>
              <a:rPr lang="en-US" altLang="zh-CN" sz="1200" b="0" i="0" dirty="0" smtClean="0">
                <a:effectLst/>
                <a:latin typeface="+mn-lt"/>
                <a:ea typeface="+mn-ea"/>
                <a:cs typeface="+mn-cs"/>
                <a:sym typeface="Calibri"/>
              </a:rPr>
              <a:t>U </a:t>
            </a:r>
            <a:r>
              <a:rPr lang="zh-CN" altLang="en-US" sz="1200" b="0" i="0" dirty="0" smtClean="0">
                <a:effectLst/>
                <a:latin typeface="+mn-lt"/>
                <a:ea typeface="+mn-ea"/>
                <a:cs typeface="+mn-cs"/>
                <a:sym typeface="Calibri"/>
              </a:rPr>
              <a:t>命令之前的状态，结果是什么都没做。而小写</a:t>
            </a:r>
            <a:r>
              <a:rPr lang="en-US" altLang="zh-CN" sz="1200" b="0" i="0" dirty="0" smtClean="0">
                <a:effectLst/>
                <a:latin typeface="+mn-lt"/>
                <a:ea typeface="+mn-ea"/>
                <a:cs typeface="+mn-cs"/>
                <a:sym typeface="Calibri"/>
              </a:rPr>
              <a:t>u </a:t>
            </a:r>
            <a:r>
              <a:rPr lang="zh-CN" altLang="en-US" sz="1200" b="0" i="0" dirty="0" smtClean="0">
                <a:effectLst/>
                <a:latin typeface="+mn-lt"/>
                <a:ea typeface="+mn-ea"/>
                <a:cs typeface="+mn-cs"/>
                <a:sym typeface="Calibri"/>
              </a:rPr>
              <a:t>命令的功能是把当前行恢复成被编辑前的状态，而不管此行被编辑了多少次。</a:t>
            </a:r>
          </a:p>
          <a:p>
            <a:r>
              <a:rPr lang="en-US" altLang="zh-CN" sz="1200" b="1" i="0" dirty="0" smtClean="0">
                <a:effectLst/>
                <a:latin typeface="+mn-lt"/>
                <a:ea typeface="+mn-ea"/>
                <a:cs typeface="+mn-cs"/>
                <a:sym typeface="Calibri"/>
              </a:rPr>
              <a:t>4. </a:t>
            </a:r>
            <a:r>
              <a:rPr lang="zh-CN" altLang="en-US" sz="1200" b="1" i="0" dirty="0" smtClean="0">
                <a:effectLst/>
                <a:latin typeface="+mn-lt"/>
                <a:ea typeface="+mn-ea"/>
                <a:cs typeface="+mn-cs"/>
                <a:sym typeface="Calibri"/>
              </a:rPr>
              <a:t>重复命令（</a:t>
            </a:r>
            <a:r>
              <a:rPr lang="en-US" altLang="zh-CN" sz="1200" b="1" i="0" dirty="0" smtClean="0">
                <a:effectLst/>
                <a:latin typeface="+mn-lt"/>
                <a:ea typeface="+mn-ea"/>
                <a:cs typeface="+mn-cs"/>
                <a:sym typeface="Calibri"/>
              </a:rPr>
              <a:t>Redo</a:t>
            </a:r>
            <a:r>
              <a:rPr lang="zh-CN" altLang="en-US" sz="1200" b="1" i="0" dirty="0" smtClean="0">
                <a:effectLst/>
                <a:latin typeface="+mn-lt"/>
                <a:ea typeface="+mn-ea"/>
                <a:cs typeface="+mn-cs"/>
                <a:sym typeface="Calibri"/>
              </a:rPr>
              <a:t>）</a:t>
            </a:r>
            <a:endParaRPr lang="zh-CN" altLang="en-US" sz="1200" b="0" i="0" dirty="0" smtClean="0">
              <a:effectLst/>
              <a:latin typeface="+mn-lt"/>
              <a:ea typeface="+mn-ea"/>
              <a:cs typeface="+mn-cs"/>
              <a:sym typeface="Calibri"/>
            </a:endParaRPr>
          </a:p>
          <a:p>
            <a:r>
              <a:rPr lang="zh-CN" altLang="en-US" sz="1200" b="0" i="0" dirty="0" smtClean="0">
                <a:effectLst/>
                <a:latin typeface="+mn-lt"/>
                <a:ea typeface="+mn-ea"/>
                <a:cs typeface="+mn-cs"/>
                <a:sym typeface="Calibri"/>
              </a:rPr>
              <a:t>重复命令也是一个非常常用的命令。 在文本编辑中经常会碰到需要机械地重复一些操作，这时就需要用到重复命令。它可以让用户方便地再执行一次前面刚完成的某个复杂的命令。</a:t>
            </a:r>
          </a:p>
          <a:p>
            <a:r>
              <a:rPr lang="zh-CN" altLang="en-US" sz="1200" b="0" i="0" dirty="0" smtClean="0">
                <a:effectLst/>
                <a:latin typeface="+mn-lt"/>
                <a:ea typeface="+mn-ea"/>
                <a:cs typeface="+mn-cs"/>
                <a:sym typeface="Calibri"/>
              </a:rPr>
              <a:t>重复命令只能在命令模式下工作， 在该模式下按“</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键既可。执行一个重复命令时，其结果是依赖于光标当前位置的。</a:t>
            </a:r>
          </a:p>
          <a:p>
            <a:r>
              <a:rPr lang="zh-CN" altLang="en-US" sz="1200" b="0" i="0" dirty="0" smtClean="0">
                <a:effectLst/>
                <a:latin typeface="+mn-lt"/>
                <a:ea typeface="+mn-ea"/>
                <a:cs typeface="+mn-cs"/>
                <a:sym typeface="Calibri"/>
              </a:rPr>
              <a:t>文本搜索与替换操作在进行文本编辑的时候</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，您可以需要搜索或定位特定的单词或单词的一部分。</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编辑器有向前或向后搜索指定模式的功能。</a:t>
            </a:r>
          </a:p>
          <a:p>
            <a:r>
              <a:rPr lang="zh-CN" altLang="en-US" sz="1200" b="0" i="0" dirty="0" smtClean="0">
                <a:effectLst/>
                <a:latin typeface="+mn-lt"/>
                <a:ea typeface="+mn-ea"/>
                <a:cs typeface="+mn-cs"/>
                <a:sym typeface="Calibri"/>
              </a:rPr>
              <a:t>“</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是</a:t>
            </a:r>
            <a:r>
              <a:rPr lang="en-US" altLang="zh-CN" sz="1200" b="0" i="0" dirty="0" smtClean="0">
                <a:effectLst/>
                <a:latin typeface="+mn-lt"/>
                <a:ea typeface="+mn-ea"/>
                <a:cs typeface="+mn-cs"/>
                <a:sym typeface="Calibri"/>
              </a:rPr>
              <a:t>vi </a:t>
            </a:r>
            <a:r>
              <a:rPr lang="zh-CN" altLang="en-US" sz="1200" b="0" i="0" dirty="0" smtClean="0">
                <a:effectLst/>
                <a:latin typeface="+mn-lt"/>
                <a:ea typeface="+mn-ea"/>
                <a:cs typeface="+mn-cs"/>
                <a:sym typeface="Calibri"/>
              </a:rPr>
              <a:t>编辑器的模式搜索命令。键入“</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后，屏幕的底部会出现一行，同时一个斜扛会出现在底行的行首上，且光标被放置在斜扛之后。此时，您可以在光标位置键入你需要搜索的模式。输入完成并按下</a:t>
            </a:r>
            <a:r>
              <a:rPr lang="en-US" altLang="zh-CN" sz="1200" b="0" i="0" dirty="0" smtClean="0">
                <a:effectLst/>
                <a:latin typeface="+mn-lt"/>
                <a:ea typeface="+mn-ea"/>
                <a:cs typeface="+mn-cs"/>
                <a:sym typeface="Calibri"/>
              </a:rPr>
              <a:t>ENTER</a:t>
            </a:r>
            <a:r>
              <a:rPr lang="zh-CN" altLang="en-US" sz="1200" b="0" i="0" dirty="0" smtClean="0">
                <a:effectLst/>
                <a:latin typeface="+mn-lt"/>
                <a:ea typeface="+mn-ea"/>
                <a:cs typeface="+mn-cs"/>
                <a:sym typeface="Calibri"/>
              </a:rPr>
              <a:t>键后，编辑器将开始从光标所在的位置起向文件尾部搜索你键入的模式。如果输入的模式被找到，光标将停留在找到的模式上。在找到一个匹配的模式后，如果您还需要搜索下一个匹配的模式，使用命令“</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即可；如果需要找到上一个匹配的模式，则使用“</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命令即可。</a:t>
            </a:r>
          </a:p>
          <a:p>
            <a:r>
              <a:rPr lang="zh-CN" altLang="en-US" sz="1200" b="0" i="0" dirty="0" smtClean="0">
                <a:effectLst/>
                <a:latin typeface="+mn-lt"/>
                <a:ea typeface="+mn-ea"/>
                <a:cs typeface="+mn-cs"/>
                <a:sym typeface="Calibri"/>
              </a:rPr>
              <a:t>此外，“ </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命令也是模式搜索命令。与“</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的区别在于</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是从光标当</a:t>
            </a:r>
            <a:br>
              <a:rPr lang="zh-CN" altLang="en-US" sz="1200" b="0" i="0" dirty="0" smtClean="0">
                <a:effectLst/>
                <a:latin typeface="+mn-lt"/>
                <a:ea typeface="+mn-ea"/>
                <a:cs typeface="+mn-cs"/>
                <a:sym typeface="Calibri"/>
              </a:rPr>
            </a:br>
            <a:r>
              <a:rPr lang="zh-CN" altLang="en-US" sz="1200" b="0" i="0" dirty="0" smtClean="0">
                <a:effectLst/>
                <a:latin typeface="+mn-lt"/>
                <a:ea typeface="+mn-ea"/>
                <a:cs typeface="+mn-cs"/>
                <a:sym typeface="Calibri"/>
              </a:rPr>
              <a:t>前所在位置向文件尾部搜索，而“</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命令则是由光标当前所在位置向文件头部搜索。</a:t>
            </a:r>
          </a:p>
          <a:p>
            <a:r>
              <a:rPr lang="zh-CN" altLang="en-US" sz="1200" b="0" i="0" dirty="0" smtClean="0">
                <a:effectLst/>
                <a:latin typeface="+mn-lt"/>
                <a:ea typeface="+mn-ea"/>
                <a:cs typeface="+mn-cs"/>
                <a:sym typeface="Calibri"/>
              </a:rPr>
              <a:t>文本替换操作需要使用末行模式进行操作 即所有文本替换操作命令均以“</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开头。</a:t>
            </a:r>
          </a:p>
          <a:p>
            <a:r>
              <a:rPr lang="zh-CN" altLang="en-US" sz="1200" b="0" i="0" dirty="0" smtClean="0">
                <a:effectLst/>
                <a:latin typeface="+mn-lt"/>
                <a:ea typeface="+mn-ea"/>
                <a:cs typeface="+mn-cs"/>
                <a:sym typeface="Calibri"/>
              </a:rPr>
              <a:t>文本替换命令的格式为：</a:t>
            </a:r>
          </a:p>
          <a:p>
            <a:r>
              <a:rPr lang="en-US" altLang="zh-CN" sz="1200" b="0" i="0" dirty="0" smtClean="0">
                <a:effectLst/>
                <a:latin typeface="+mn-lt"/>
                <a:ea typeface="+mn-ea"/>
                <a:cs typeface="+mn-cs"/>
                <a:sym typeface="Calibri"/>
              </a:rPr>
              <a:t>:s/text1/text2 </a:t>
            </a:r>
            <a:r>
              <a:rPr lang="zh-CN" altLang="en-US" sz="1200" b="0" i="0" dirty="0" smtClean="0">
                <a:effectLst/>
                <a:latin typeface="+mn-lt"/>
                <a:ea typeface="+mn-ea"/>
                <a:cs typeface="+mn-cs"/>
                <a:sym typeface="Calibri"/>
              </a:rPr>
              <a:t>用于将光标所在段落搜索到的第一个 “</a:t>
            </a:r>
            <a:r>
              <a:rPr lang="en-US" altLang="zh-CN" sz="1200" b="0" i="0" dirty="0" smtClean="0">
                <a:effectLst/>
                <a:latin typeface="+mn-lt"/>
                <a:ea typeface="+mn-ea"/>
                <a:cs typeface="+mn-cs"/>
                <a:sym typeface="Calibri"/>
              </a:rPr>
              <a:t>text1” </a:t>
            </a:r>
            <a:r>
              <a:rPr lang="zh-CN" altLang="en-US" sz="1200" b="0" i="0" dirty="0" smtClean="0">
                <a:effectLst/>
                <a:latin typeface="+mn-lt"/>
                <a:ea typeface="+mn-ea"/>
                <a:cs typeface="+mn-cs"/>
                <a:sym typeface="Calibri"/>
              </a:rPr>
              <a:t>替换为“</a:t>
            </a:r>
            <a:r>
              <a:rPr lang="en-US" altLang="zh-CN" sz="1200" b="0" i="0" dirty="0" smtClean="0">
                <a:effectLst/>
                <a:latin typeface="+mn-lt"/>
                <a:ea typeface="+mn-ea"/>
                <a:cs typeface="+mn-cs"/>
                <a:sym typeface="Calibri"/>
              </a:rPr>
              <a:t>text2”</a:t>
            </a:r>
            <a:r>
              <a:rPr lang="zh-CN" altLang="en-US" sz="1200" b="0" i="0" dirty="0" smtClean="0">
                <a:effectLst/>
                <a:latin typeface="+mn-lt"/>
                <a:ea typeface="+mn-ea"/>
                <a:cs typeface="+mn-cs"/>
                <a:sym typeface="Calibri"/>
              </a:rPr>
              <a:t>；</a:t>
            </a:r>
          </a:p>
          <a:p>
            <a:r>
              <a:rPr lang="en-US" altLang="zh-CN" sz="1200" b="0" i="0" dirty="0" smtClean="0">
                <a:effectLst/>
                <a:latin typeface="+mn-lt"/>
                <a:ea typeface="+mn-ea"/>
                <a:cs typeface="+mn-cs"/>
                <a:sym typeface="Calibri"/>
              </a:rPr>
              <a:t>:s/text1/text2/g </a:t>
            </a:r>
            <a:r>
              <a:rPr lang="zh-CN" altLang="en-US" sz="1200" b="0" i="0" dirty="0" smtClean="0">
                <a:effectLst/>
                <a:latin typeface="+mn-lt"/>
                <a:ea typeface="+mn-ea"/>
                <a:cs typeface="+mn-cs"/>
                <a:sym typeface="Calibri"/>
              </a:rPr>
              <a:t>用于将光标所在段落的所有 “</a:t>
            </a:r>
            <a:r>
              <a:rPr lang="en-US" altLang="zh-CN" sz="1200" b="0" i="0" dirty="0" smtClean="0">
                <a:effectLst/>
                <a:latin typeface="+mn-lt"/>
                <a:ea typeface="+mn-ea"/>
                <a:cs typeface="+mn-cs"/>
                <a:sym typeface="Calibri"/>
              </a:rPr>
              <a:t>text1 ”</a:t>
            </a:r>
            <a:r>
              <a:rPr lang="zh-CN" altLang="en-US" sz="1200" b="0" i="0" dirty="0" smtClean="0">
                <a:effectLst/>
                <a:latin typeface="+mn-lt"/>
                <a:ea typeface="+mn-ea"/>
                <a:cs typeface="+mn-cs"/>
                <a:sym typeface="Calibri"/>
              </a:rPr>
              <a:t>替换为“</a:t>
            </a:r>
            <a:r>
              <a:rPr lang="en-US" altLang="zh-CN" sz="1200" b="0" i="0" dirty="0" smtClean="0">
                <a:effectLst/>
                <a:latin typeface="+mn-lt"/>
                <a:ea typeface="+mn-ea"/>
                <a:cs typeface="+mn-cs"/>
                <a:sym typeface="Calibri"/>
              </a:rPr>
              <a:t>text2”</a:t>
            </a:r>
            <a:r>
              <a:rPr lang="zh-CN" altLang="en-US" sz="1200" b="0" i="0" dirty="0" smtClean="0">
                <a:effectLst/>
                <a:latin typeface="+mn-lt"/>
                <a:ea typeface="+mn-ea"/>
                <a:cs typeface="+mn-cs"/>
                <a:sym typeface="Calibri"/>
              </a:rPr>
              <a:t>；</a:t>
            </a:r>
          </a:p>
          <a:p>
            <a:r>
              <a:rPr lang="en-US" altLang="zh-CN" sz="1200" b="0" i="0" dirty="0" smtClean="0">
                <a:effectLst/>
                <a:latin typeface="+mn-lt"/>
                <a:ea typeface="+mn-ea"/>
                <a:cs typeface="+mn-cs"/>
                <a:sym typeface="Calibri"/>
              </a:rPr>
              <a:t>:</a:t>
            </a:r>
            <a:r>
              <a:rPr lang="en-US" altLang="zh-CN" sz="1200" b="0" i="0" dirty="0" err="1" smtClean="0">
                <a:effectLst/>
                <a:latin typeface="+mn-lt"/>
                <a:ea typeface="+mn-ea"/>
                <a:cs typeface="+mn-cs"/>
                <a:sym typeface="Calibri"/>
              </a:rPr>
              <a:t>m,ns</a:t>
            </a:r>
            <a:r>
              <a:rPr lang="en-US" altLang="zh-CN" sz="1200" b="0" i="0" dirty="0" smtClean="0">
                <a:effectLst/>
                <a:latin typeface="+mn-lt"/>
                <a:ea typeface="+mn-ea"/>
                <a:cs typeface="+mn-cs"/>
                <a:sym typeface="Calibri"/>
              </a:rPr>
              <a:t>/text1/text2/g </a:t>
            </a:r>
            <a:r>
              <a:rPr lang="zh-CN" altLang="en-US" sz="1200" b="0" i="0" dirty="0" smtClean="0">
                <a:effectLst/>
                <a:latin typeface="+mn-lt"/>
                <a:ea typeface="+mn-ea"/>
                <a:cs typeface="+mn-cs"/>
                <a:sym typeface="Calibri"/>
              </a:rPr>
              <a:t>用于将从 </a:t>
            </a:r>
            <a:r>
              <a:rPr lang="en-US" altLang="zh-CN" sz="1200" b="0" i="0" dirty="0" smtClean="0">
                <a:effectLst/>
                <a:latin typeface="+mn-lt"/>
                <a:ea typeface="+mn-ea"/>
                <a:cs typeface="+mn-cs"/>
                <a:sym typeface="Calibri"/>
              </a:rPr>
              <a:t>m</a:t>
            </a:r>
            <a:r>
              <a:rPr lang="zh-CN" altLang="en-US" sz="1200" b="0" i="0" dirty="0" smtClean="0">
                <a:effectLst/>
                <a:latin typeface="+mn-lt"/>
                <a:ea typeface="+mn-ea"/>
                <a:cs typeface="+mn-cs"/>
                <a:sym typeface="Calibri"/>
              </a:rPr>
              <a:t>行开始至</a:t>
            </a:r>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行结束的所有搜索到的“</a:t>
            </a:r>
            <a:r>
              <a:rPr lang="en-US" altLang="zh-CN" sz="1200" b="0" i="0" dirty="0" smtClean="0">
                <a:effectLst/>
                <a:latin typeface="+mn-lt"/>
                <a:ea typeface="+mn-ea"/>
                <a:cs typeface="+mn-cs"/>
                <a:sym typeface="Calibri"/>
              </a:rPr>
              <a:t>text1”</a:t>
            </a:r>
            <a:r>
              <a:rPr lang="zh-CN" altLang="en-US" sz="1200" b="0" i="0" dirty="0" smtClean="0">
                <a:effectLst/>
                <a:latin typeface="+mn-lt"/>
                <a:ea typeface="+mn-ea"/>
                <a:cs typeface="+mn-cs"/>
                <a:sym typeface="Calibri"/>
              </a:rPr>
              <a:t>替换为</a:t>
            </a:r>
            <a:r>
              <a:rPr lang="en-US" altLang="zh-CN" sz="1200" b="0" i="0" dirty="0" smtClean="0">
                <a:effectLst/>
                <a:latin typeface="+mn-lt"/>
                <a:ea typeface="+mn-ea"/>
                <a:cs typeface="+mn-cs"/>
                <a:sym typeface="Calibri"/>
              </a:rPr>
              <a:t>text2</a:t>
            </a:r>
            <a:r>
              <a:rPr lang="zh-CN" altLang="en-US" sz="1200" b="0" i="0" dirty="0" smtClean="0">
                <a:effectLst/>
                <a:latin typeface="+mn-lt"/>
                <a:ea typeface="+mn-ea"/>
                <a:cs typeface="+mn-cs"/>
                <a:sym typeface="Calibri"/>
              </a:rPr>
              <a:t>。 其中可以使用</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表示末行，即“</a:t>
            </a:r>
            <a:r>
              <a:rPr lang="en-US" altLang="zh-CN" sz="1200" b="0" i="0" dirty="0" smtClean="0">
                <a:effectLst/>
                <a:latin typeface="+mn-lt"/>
                <a:ea typeface="+mn-ea"/>
                <a:cs typeface="+mn-cs"/>
                <a:sym typeface="Calibri"/>
              </a:rPr>
              <a:t>1,$” </a:t>
            </a:r>
            <a:r>
              <a:rPr lang="zh-CN" altLang="en-US" sz="1200" b="0" i="0" dirty="0" smtClean="0">
                <a:effectLst/>
                <a:latin typeface="+mn-lt"/>
                <a:ea typeface="+mn-ea"/>
                <a:cs typeface="+mn-cs"/>
                <a:sym typeface="Calibri"/>
              </a:rPr>
              <a:t>表示替换文档中的所有符合条件的字符。</a:t>
            </a:r>
          </a:p>
          <a:p>
            <a:r>
              <a:rPr lang="zh-CN" altLang="en-US" dirty="0" smtClean="0"/>
              <a:t/>
            </a:r>
            <a:br>
              <a:rPr lang="zh-CN" altLang="en-US" dirty="0" smtClean="0"/>
            </a:br>
            <a:endParaRPr dirty="0"/>
          </a:p>
          <a:p>
            <a:r>
              <a:rPr dirty="0"/>
              <a:t> </a:t>
            </a:r>
          </a:p>
          <a:p>
            <a:r>
              <a:rPr dirty="0"/>
              <a:t> </a:t>
            </a:r>
          </a:p>
          <a:p>
            <a:r>
              <a:rPr dirty="0"/>
              <a:t> </a:t>
            </a:r>
          </a:p>
          <a:p>
            <a:r>
              <a:rPr dirty="0"/>
              <a:t> </a:t>
            </a:r>
          </a:p>
          <a:p>
            <a:r>
              <a:rPr dirty="0"/>
              <a:t> </a:t>
            </a:r>
          </a:p>
          <a:p>
            <a:r>
              <a:rPr dirty="0"/>
              <a:t> </a:t>
            </a:r>
          </a:p>
          <a:p>
            <a:r>
              <a:rPr dirty="0"/>
              <a:t> </a:t>
            </a:r>
          </a:p>
          <a:p>
            <a:r>
              <a:rPr dirty="0"/>
              <a:t> </a:t>
            </a:r>
          </a:p>
          <a:p>
            <a:r>
              <a:rPr dirty="0"/>
              <a:t> </a:t>
            </a:r>
          </a:p>
          <a:p>
            <a:r>
              <a:rPr dirty="0"/>
              <a:t> </a:t>
            </a:r>
          </a:p>
          <a:p>
            <a:r>
              <a:rPr dirty="0"/>
              <a:t> </a:t>
            </a:r>
          </a:p>
          <a:p>
            <a:r>
              <a:rPr dirty="0"/>
              <a:t> </a:t>
            </a:r>
          </a:p>
          <a:p>
            <a:r>
              <a:rPr dirty="0"/>
              <a:t> </a:t>
            </a:r>
          </a:p>
          <a:p>
            <a:r>
              <a:rPr dirty="0"/>
              <a:t> </a:t>
            </a:r>
          </a:p>
          <a:p>
            <a:r>
              <a:rPr dirty="0"/>
              <a:t>  </a:t>
            </a:r>
          </a:p>
          <a:p>
            <a:r>
              <a:rPr dirty="0"/>
              <a:t> </a:t>
            </a:r>
          </a:p>
          <a:p>
            <a:r>
              <a:rPr dirty="0"/>
              <a:t> </a:t>
            </a:r>
          </a:p>
          <a:p>
            <a:r>
              <a:rPr dirty="0"/>
              <a:t> </a:t>
            </a:r>
          </a:p>
          <a:p>
            <a:r>
              <a:rPr dirty="0"/>
              <a:t> </a:t>
            </a:r>
          </a:p>
          <a:p>
            <a:r>
              <a:rPr dirty="0"/>
              <a:t> </a:t>
            </a:r>
          </a:p>
          <a:p>
            <a:r>
              <a:rPr dirty="0"/>
              <a:t>  </a:t>
            </a:r>
          </a:p>
          <a:p>
            <a:endParaRPr dirty="0"/>
          </a:p>
          <a:p>
            <a:r>
              <a:rPr dirty="0" err="1"/>
              <a:t>mkdir</a:t>
            </a:r>
            <a:r>
              <a:rPr dirty="0"/>
              <a:t> -p </a:t>
            </a:r>
            <a:r>
              <a:rPr dirty="0" err="1"/>
              <a:t>bigboss</a:t>
            </a:r>
            <a:r>
              <a:rPr dirty="0"/>
              <a:t>/{</a:t>
            </a:r>
            <a:r>
              <a:rPr dirty="0" err="1"/>
              <a:t>bin,home,tmp</a:t>
            </a:r>
            <a:r>
              <a:rPr dirty="0"/>
              <a:t>} </a:t>
            </a:r>
            <a:r>
              <a:rPr dirty="0" err="1"/>
              <a:t>bigboss</a:t>
            </a:r>
            <a:r>
              <a:rPr dirty="0"/>
              <a:t>/home/{</a:t>
            </a:r>
            <a:r>
              <a:rPr dirty="0" err="1"/>
              <a:t>bigred,bigboss</a:t>
            </a:r>
            <a:r>
              <a:rPr dirty="0"/>
              <a:t>}</a:t>
            </a:r>
          </a:p>
        </p:txBody>
      </p:sp>
    </p:spTree>
    <p:extLst>
      <p:ext uri="{BB962C8B-B14F-4D97-AF65-F5344CB8AC3E}">
        <p14:creationId xmlns:p14="http://schemas.microsoft.com/office/powerpoint/2010/main" val="2034006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r</a:t>
            </a:r>
            <a:r>
              <a:rPr kumimoji="0" lang="zh-TW" altLang="zh-TW" sz="1200" b="0" i="0" u="none" strike="noStrike" cap="none" normalizeH="0" baseline="0" dirty="0" smtClean="0" bmk="">
                <a:ln>
                  <a:noFill/>
                </a:ln>
                <a:solidFill>
                  <a:srgbClr val="FF0000"/>
                </a:solidFill>
                <a:effectLst/>
                <a:latin typeface="Times New Roman" panose="02020603050405020304" pitchFamily="18" charset="0"/>
                <a:cs typeface="Times New Roman" panose="02020603050405020304" pitchFamily="18" charset="0"/>
              </a:rPr>
              <a:t>m</a:t>
            </a:r>
            <a:r>
              <a:rPr kumimoji="0" lang="zh-TW" altLang="zh-TW" sz="12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a:t>
            </a:r>
            <a:r>
              <a:rPr kumimoji="0" lang="zh-TW" altLang="zh-TW" sz="12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刪除檔案或目錄        (類似dos之</a:t>
            </a:r>
            <a:r>
              <a:rPr kumimoji="0" lang="zh-TW" altLang="zh-TW" sz="12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del、deltree)</a:t>
            </a:r>
            <a:endParaRPr kumimoji="0" lang="zh-TW" altLang="zh-TW"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0000FF"/>
                </a:solidFill>
                <a:effectLst/>
                <a:latin typeface="Arial" panose="020B0604020202020204" pitchFamily="34" charset="0"/>
              </a:rPr>
              <a:t>rm -參數 檔案或目錄</a:t>
            </a:r>
            <a:endParaRPr kumimoji="0" lang="zh-TW" altLang="zh-TW"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TW" altLang="zh-TW" sz="1200" b="0" i="0" u="none" strike="noStrike" cap="none" normalizeH="0" baseline="0" dirty="0" smtClean="0">
                <a:ln>
                  <a:noFill/>
                </a:ln>
                <a:solidFill>
                  <a:srgbClr val="0000FF"/>
                </a:solidFill>
                <a:effectLst/>
                <a:latin typeface="Arial" panose="020B0604020202020204" pitchFamily="34" charset="0"/>
              </a:rPr>
              <a:t>r</a:t>
            </a:r>
            <a:r>
              <a:rPr kumimoji="0" lang="zh-TW" altLang="zh-TW" sz="1200" b="0" i="0" u="none" strike="noStrike" cap="none" normalizeH="0" baseline="0" dirty="0" smtClean="0">
                <a:ln>
                  <a:noFill/>
                </a:ln>
                <a:solidFill>
                  <a:schemeClr val="tx1"/>
                </a:solidFill>
                <a:effectLst/>
                <a:latin typeface="Arial" panose="020B0604020202020204" pitchFamily="34" charset="0"/>
              </a:rPr>
              <a:t>：刪除其下的檔案及目錄    (類似dos之deltree)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TW" altLang="zh-TW" sz="1200" b="0" i="0" u="none" strike="noStrike" cap="none" normalizeH="0" baseline="0" dirty="0" smtClean="0">
                <a:ln>
                  <a:noFill/>
                </a:ln>
                <a:solidFill>
                  <a:srgbClr val="0000FF"/>
                </a:solidFill>
                <a:effectLst/>
                <a:latin typeface="Arial" panose="020B0604020202020204" pitchFamily="34" charset="0"/>
              </a:rPr>
              <a:t>i</a:t>
            </a:r>
            <a:r>
              <a:rPr kumimoji="0" lang="zh-TW" altLang="zh-TW" sz="1200" b="0" i="0" u="none" strike="noStrike" cap="none" normalizeH="0" baseline="0" dirty="0" smtClean="0">
                <a:ln>
                  <a:noFill/>
                </a:ln>
                <a:solidFill>
                  <a:schemeClr val="tx1"/>
                </a:solidFill>
                <a:effectLst/>
                <a:latin typeface="Arial" panose="020B0604020202020204" pitchFamily="34" charset="0"/>
              </a:rPr>
              <a:t>：刪除時提出警告</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TW" altLang="zh-TW" sz="1200" b="0" i="0" u="none" strike="noStrike" cap="none" normalizeH="0" baseline="0" dirty="0" smtClean="0">
                <a:ln>
                  <a:noFill/>
                </a:ln>
                <a:solidFill>
                  <a:srgbClr val="0000FF"/>
                </a:solidFill>
                <a:effectLst/>
                <a:latin typeface="Arial" panose="020B0604020202020204" pitchFamily="34" charset="0"/>
              </a:rPr>
              <a:t>f</a:t>
            </a:r>
            <a:r>
              <a:rPr kumimoji="0" lang="zh-TW" altLang="zh-TW" sz="1200" b="0" i="0" u="none" strike="noStrike" cap="none" normalizeH="0" baseline="0" dirty="0" smtClean="0">
                <a:ln>
                  <a:noFill/>
                </a:ln>
                <a:solidFill>
                  <a:schemeClr val="tx1"/>
                </a:solidFill>
                <a:effectLst/>
                <a:latin typeface="Arial" panose="020B0604020202020204" pitchFamily="34" charset="0"/>
              </a:rPr>
              <a:t>：刪除時不提出警告</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zh-TW" altLang="zh-TW" sz="1200" b="0" i="0" u="none" strike="noStrike" cap="none" normalizeH="0" baseline="0" dirty="0" smtClean="0">
                <a:ln>
                  <a:noFill/>
                </a:ln>
                <a:solidFill>
                  <a:srgbClr val="0000FF"/>
                </a:solidFill>
                <a:effectLst/>
                <a:latin typeface="Arial" panose="020B0604020202020204" pitchFamily="34" charset="0"/>
              </a:rPr>
              <a:t>d</a:t>
            </a:r>
            <a:r>
              <a:rPr kumimoji="0" lang="zh-TW" altLang="zh-TW" sz="1200" b="0" i="0" u="none" strike="noStrike" cap="none" normalizeH="0" baseline="0" dirty="0" smtClean="0">
                <a:ln>
                  <a:noFill/>
                </a:ln>
                <a:solidFill>
                  <a:schemeClr val="tx1"/>
                </a:solidFill>
                <a:effectLst/>
                <a:latin typeface="Arial" panose="020B0604020202020204" pitchFamily="34" charset="0"/>
              </a:rPr>
              <a:t>：刪除目錄，即使該目錄並非空目錄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200" b="0" i="0" u="none" strike="noStrike" cap="none" normalizeH="0" baseline="0" dirty="0" smtClean="0">
              <a:ln>
                <a:noFill/>
              </a:ln>
              <a:solidFill>
                <a:schemeClr val="tx1"/>
              </a:solidFill>
              <a:effectLst/>
              <a:latin typeface="Arial" panose="020B0604020202020204" pitchFamily="34" charset="0"/>
            </a:endParaRPr>
          </a:p>
          <a:p>
            <a:endParaRPr lang="zh-TW" altLang="en-US" dirty="0"/>
          </a:p>
        </p:txBody>
      </p:sp>
    </p:spTree>
    <p:extLst>
      <p:ext uri="{BB962C8B-B14F-4D97-AF65-F5344CB8AC3E}">
        <p14:creationId xmlns:p14="http://schemas.microsoft.com/office/powerpoint/2010/main" val="1903514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DDB11E1-9FEE-4207-91EB-A367602F2694}" type="slidenum">
              <a:rPr lang="zh-TW" altLang="en-US" smtClean="0"/>
              <a:t>4</a:t>
            </a:fld>
            <a:endParaRPr lang="zh-TW" altLang="en-US"/>
          </a:p>
        </p:txBody>
      </p:sp>
    </p:spTree>
    <p:extLst>
      <p:ext uri="{BB962C8B-B14F-4D97-AF65-F5344CB8AC3E}">
        <p14:creationId xmlns:p14="http://schemas.microsoft.com/office/powerpoint/2010/main" val="1651269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連檔案一起搬</a:t>
            </a:r>
            <a:endParaRPr lang="en-US" altLang="zh-TW" dirty="0" smtClean="0"/>
          </a:p>
          <a:p>
            <a:r>
              <a:rPr lang="en-US" altLang="zh-TW" dirty="0" smtClean="0"/>
              <a:t>bigred@us2004:~$ tree</a:t>
            </a:r>
          </a:p>
          <a:p>
            <a:r>
              <a:rPr lang="en-US" altLang="zh-TW" dirty="0" smtClean="0"/>
              <a:t>.</a:t>
            </a:r>
          </a:p>
          <a:p>
            <a:r>
              <a:rPr lang="en-US" altLang="zh-TW" dirty="0" smtClean="0"/>
              <a:t>├── aa</a:t>
            </a:r>
          </a:p>
          <a:p>
            <a:r>
              <a:rPr lang="en-US" altLang="zh-TW" dirty="0" smtClean="0"/>
              <a:t>│   ├── aa1</a:t>
            </a:r>
          </a:p>
          <a:p>
            <a:r>
              <a:rPr lang="en-US" altLang="zh-TW" dirty="0" smtClean="0"/>
              <a:t>│   │   └── aa11</a:t>
            </a:r>
          </a:p>
          <a:p>
            <a:r>
              <a:rPr lang="en-US" altLang="zh-TW" dirty="0" smtClean="0"/>
              <a:t>│   └── bb1</a:t>
            </a:r>
          </a:p>
          <a:p>
            <a:r>
              <a:rPr lang="en-US" altLang="zh-TW" dirty="0" smtClean="0"/>
              <a:t>│       └── ex</a:t>
            </a:r>
          </a:p>
          <a:p>
            <a:r>
              <a:rPr lang="en-US" altLang="zh-TW" dirty="0" smtClean="0"/>
              <a:t>└── bb</a:t>
            </a:r>
          </a:p>
          <a:p>
            <a:endParaRPr lang="en-US" altLang="zh-TW" dirty="0" smtClean="0"/>
          </a:p>
          <a:p>
            <a:r>
              <a:rPr lang="en-US" altLang="zh-TW" dirty="0" smtClean="0"/>
              <a:t>5 directories, 1 file</a:t>
            </a:r>
          </a:p>
          <a:p>
            <a:r>
              <a:rPr lang="en-US" altLang="zh-TW" dirty="0" smtClean="0"/>
              <a:t>bigred@us2004:~$ mv ./aa/bb1  ./bb</a:t>
            </a:r>
          </a:p>
          <a:p>
            <a:r>
              <a:rPr lang="en-US" altLang="zh-TW" dirty="0" smtClean="0"/>
              <a:t>bigred@us2004:~$ tree</a:t>
            </a:r>
          </a:p>
          <a:p>
            <a:r>
              <a:rPr lang="en-US" altLang="zh-TW" dirty="0" smtClean="0"/>
              <a:t>.</a:t>
            </a:r>
          </a:p>
          <a:p>
            <a:r>
              <a:rPr lang="en-US" altLang="zh-TW" dirty="0" smtClean="0"/>
              <a:t>├── aa</a:t>
            </a:r>
          </a:p>
          <a:p>
            <a:r>
              <a:rPr lang="en-US" altLang="zh-TW" dirty="0" smtClean="0"/>
              <a:t>│   └── aa1</a:t>
            </a:r>
          </a:p>
          <a:p>
            <a:r>
              <a:rPr lang="en-US" altLang="zh-TW" dirty="0" smtClean="0"/>
              <a:t>│       └── aa11</a:t>
            </a:r>
          </a:p>
          <a:p>
            <a:r>
              <a:rPr lang="en-US" altLang="zh-TW" dirty="0" smtClean="0"/>
              <a:t>└── bb</a:t>
            </a:r>
          </a:p>
          <a:p>
            <a:r>
              <a:rPr lang="en-US" altLang="zh-TW" dirty="0" smtClean="0"/>
              <a:t>    └── bb1</a:t>
            </a:r>
          </a:p>
          <a:p>
            <a:r>
              <a:rPr lang="en-US" altLang="zh-TW" dirty="0" smtClean="0"/>
              <a:t>        └── ex</a:t>
            </a:r>
          </a:p>
          <a:p>
            <a:r>
              <a:rPr lang="en-US" altLang="zh-TW" dirty="0" smtClean="0"/>
              <a:t>==============</a:t>
            </a:r>
            <a:r>
              <a:rPr lang="zh-TW" altLang="en-US" dirty="0" smtClean="0"/>
              <a:t>目的沒有 變成換名</a:t>
            </a:r>
            <a:endParaRPr lang="en-US" altLang="zh-TW" dirty="0" smtClean="0"/>
          </a:p>
          <a:p>
            <a:endParaRPr lang="en-US" altLang="zh-TW" dirty="0" smtClean="0"/>
          </a:p>
          <a:p>
            <a:r>
              <a:rPr lang="en-US" altLang="zh-TW" dirty="0" smtClean="0"/>
              <a:t>bigred@us2004:~$ tree</a:t>
            </a:r>
          </a:p>
          <a:p>
            <a:r>
              <a:rPr lang="en-US" altLang="zh-TW" dirty="0" smtClean="0"/>
              <a:t>.</a:t>
            </a:r>
          </a:p>
          <a:p>
            <a:r>
              <a:rPr lang="en-US" altLang="zh-TW" dirty="0" smtClean="0"/>
              <a:t>├── aa</a:t>
            </a:r>
          </a:p>
          <a:p>
            <a:r>
              <a:rPr lang="en-US" altLang="zh-TW" dirty="0" smtClean="0"/>
              <a:t>│   └── aa1</a:t>
            </a:r>
          </a:p>
          <a:p>
            <a:r>
              <a:rPr lang="en-US" altLang="zh-TW" dirty="0" smtClean="0"/>
              <a:t>│       └── aa11</a:t>
            </a:r>
          </a:p>
          <a:p>
            <a:r>
              <a:rPr lang="en-US" altLang="zh-TW" dirty="0" smtClean="0"/>
              <a:t>└── bb</a:t>
            </a:r>
          </a:p>
          <a:p>
            <a:r>
              <a:rPr lang="en-US" altLang="zh-TW" dirty="0" smtClean="0"/>
              <a:t>    └── bb1</a:t>
            </a:r>
          </a:p>
          <a:p>
            <a:r>
              <a:rPr lang="en-US" altLang="zh-TW" dirty="0" smtClean="0"/>
              <a:t>        └── ex</a:t>
            </a:r>
          </a:p>
          <a:p>
            <a:endParaRPr lang="en-US" altLang="zh-TW" dirty="0" smtClean="0"/>
          </a:p>
          <a:p>
            <a:r>
              <a:rPr lang="en-US" altLang="zh-TW" dirty="0" smtClean="0"/>
              <a:t>5 directories, 1 file</a:t>
            </a:r>
          </a:p>
          <a:p>
            <a:r>
              <a:rPr lang="en-US" altLang="zh-TW" dirty="0" smtClean="0"/>
              <a:t>bigred@us2004:~$ ^C</a:t>
            </a:r>
          </a:p>
          <a:p>
            <a:r>
              <a:rPr lang="en-US" altLang="zh-TW" dirty="0" smtClean="0"/>
              <a:t>bigred@us2004:~$ mv ./bb ./cc</a:t>
            </a:r>
          </a:p>
          <a:p>
            <a:r>
              <a:rPr lang="en-US" altLang="zh-TW" dirty="0" smtClean="0"/>
              <a:t>bigred@us2004:~$ tree</a:t>
            </a:r>
          </a:p>
          <a:p>
            <a:r>
              <a:rPr lang="en-US" altLang="zh-TW" dirty="0" smtClean="0"/>
              <a:t>.</a:t>
            </a:r>
          </a:p>
          <a:p>
            <a:r>
              <a:rPr lang="en-US" altLang="zh-TW" dirty="0" smtClean="0"/>
              <a:t>├── aa</a:t>
            </a:r>
          </a:p>
          <a:p>
            <a:r>
              <a:rPr lang="en-US" altLang="zh-TW" dirty="0" smtClean="0"/>
              <a:t>│   └── aa1</a:t>
            </a:r>
          </a:p>
          <a:p>
            <a:r>
              <a:rPr lang="en-US" altLang="zh-TW" dirty="0" smtClean="0"/>
              <a:t>│       └── aa11</a:t>
            </a:r>
          </a:p>
          <a:p>
            <a:r>
              <a:rPr lang="en-US" altLang="zh-TW" dirty="0" smtClean="0"/>
              <a:t>└── cc</a:t>
            </a:r>
          </a:p>
          <a:p>
            <a:r>
              <a:rPr lang="en-US" altLang="zh-TW" dirty="0" smtClean="0"/>
              <a:t>    └── bb1</a:t>
            </a:r>
          </a:p>
          <a:p>
            <a:r>
              <a:rPr lang="en-US" altLang="zh-TW" dirty="0" smtClean="0"/>
              <a:t>        └── ex</a:t>
            </a:r>
          </a:p>
          <a:p>
            <a:endParaRPr lang="en-US" altLang="zh-TW" dirty="0" smtClean="0"/>
          </a:p>
          <a:p>
            <a:r>
              <a:rPr lang="en-US" altLang="zh-TW" dirty="0" smtClean="0"/>
              <a:t>5 directories, 1 file</a:t>
            </a:r>
          </a:p>
          <a:p>
            <a:endParaRPr lang="zh-TW" altLang="en-US" dirty="0"/>
          </a:p>
        </p:txBody>
      </p:sp>
      <p:sp>
        <p:nvSpPr>
          <p:cNvPr id="4" name="投影片編號版面配置區 3"/>
          <p:cNvSpPr>
            <a:spLocks noGrp="1"/>
          </p:cNvSpPr>
          <p:nvPr>
            <p:ph type="sldNum" sz="quarter" idx="10"/>
          </p:nvPr>
        </p:nvSpPr>
        <p:spPr/>
        <p:txBody>
          <a:bodyPr/>
          <a:lstStyle/>
          <a:p>
            <a:fld id="{FDDB11E1-9FEE-4207-91EB-A367602F2694}" type="slidenum">
              <a:rPr lang="zh-TW" altLang="en-US" smtClean="0"/>
              <a:t>36</a:t>
            </a:fld>
            <a:endParaRPr lang="zh-TW" altLang="en-US"/>
          </a:p>
        </p:txBody>
      </p:sp>
    </p:spTree>
    <p:extLst>
      <p:ext uri="{BB962C8B-B14F-4D97-AF65-F5344CB8AC3E}">
        <p14:creationId xmlns:p14="http://schemas.microsoft.com/office/powerpoint/2010/main" val="1909570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effectLst/>
                <a:latin typeface="+mn-lt"/>
                <a:ea typeface="+mn-ea"/>
                <a:cs typeface="+mn-cs"/>
                <a:sym typeface="Calibri"/>
              </a:rPr>
              <a:t>ds123@ds123:~$ ls  a1.txt  a2.txt</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a1.txt  a2.txt</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ds123@ds123:~$ ls  a1.txt  a2.txt  a3.txt</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a1.txt  a2.txt  a3.txt</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ds123@ds123:~$ ls  a1.txt  a2.txt  a3.txt </a:t>
            </a:r>
            <a:r>
              <a:rPr lang="en-US" altLang="zh-TW" sz="1200" dirty="0" err="1" smtClean="0">
                <a:effectLst/>
                <a:latin typeface="+mn-lt"/>
                <a:ea typeface="+mn-ea"/>
                <a:cs typeface="+mn-cs"/>
                <a:sym typeface="Calibri"/>
              </a:rPr>
              <a:t>ttt</a:t>
            </a:r>
            <a:r>
              <a:rPr lang="en-US" altLang="zh-TW" sz="1200" dirty="0" smtClean="0">
                <a:effectLst/>
                <a:latin typeface="+mn-lt"/>
                <a:ea typeface="+mn-ea"/>
                <a:cs typeface="+mn-cs"/>
                <a:sym typeface="Calibri"/>
              </a:rPr>
              <a:t>  -l</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rwxrwxr</a:t>
            </a:r>
            <a:r>
              <a:rPr lang="en-US" altLang="zh-TW" sz="1200" dirty="0" smtClean="0">
                <a:effectLst/>
                <a:latin typeface="+mn-lt"/>
                <a:ea typeface="+mn-ea"/>
                <a:cs typeface="+mn-cs"/>
                <a:sym typeface="Calibri"/>
              </a:rPr>
              <a:t>-x 1 ds123 </a:t>
            </a:r>
            <a:r>
              <a:rPr lang="en-US" altLang="zh-TW" sz="1200" dirty="0" err="1" smtClean="0">
                <a:effectLst/>
                <a:latin typeface="+mn-lt"/>
                <a:ea typeface="+mn-ea"/>
                <a:cs typeface="+mn-cs"/>
                <a:sym typeface="Calibri"/>
              </a:rPr>
              <a:t>ds123</a:t>
            </a:r>
            <a:r>
              <a:rPr lang="en-US" altLang="zh-TW" sz="1200" dirty="0" smtClean="0">
                <a:effectLst/>
                <a:latin typeface="+mn-lt"/>
                <a:ea typeface="+mn-ea"/>
                <a:cs typeface="+mn-cs"/>
                <a:sym typeface="Calibri"/>
              </a:rPr>
              <a:t>    6  9</a:t>
            </a:r>
            <a:r>
              <a:rPr lang="zh-TW" altLang="zh-TW" sz="1200" dirty="0" smtClean="0">
                <a:effectLst/>
                <a:latin typeface="+mn-lt"/>
                <a:ea typeface="+mn-ea"/>
                <a:cs typeface="+mn-cs"/>
                <a:sym typeface="Calibri"/>
              </a:rPr>
              <a:t>月</a:t>
            </a:r>
            <a:r>
              <a:rPr lang="en-US" altLang="zh-TW" sz="1200" dirty="0" smtClean="0">
                <a:effectLst/>
                <a:latin typeface="+mn-lt"/>
                <a:ea typeface="+mn-ea"/>
                <a:cs typeface="+mn-cs"/>
                <a:sym typeface="Calibri"/>
              </a:rPr>
              <a:t>  5 14:21 a1.txt</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rw</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rw</a:t>
            </a:r>
            <a:r>
              <a:rPr lang="en-US" altLang="zh-TW" sz="1200" dirty="0" smtClean="0">
                <a:effectLst/>
                <a:latin typeface="+mn-lt"/>
                <a:ea typeface="+mn-ea"/>
                <a:cs typeface="+mn-cs"/>
                <a:sym typeface="Calibri"/>
              </a:rPr>
              <a:t>-r-- 1 ds123 </a:t>
            </a:r>
            <a:r>
              <a:rPr lang="en-US" altLang="zh-TW" sz="1200" dirty="0" err="1" smtClean="0">
                <a:effectLst/>
                <a:latin typeface="+mn-lt"/>
                <a:ea typeface="+mn-ea"/>
                <a:cs typeface="+mn-cs"/>
                <a:sym typeface="Calibri"/>
              </a:rPr>
              <a:t>ds123</a:t>
            </a:r>
            <a:r>
              <a:rPr lang="en-US" altLang="zh-TW" sz="1200" dirty="0" smtClean="0">
                <a:effectLst/>
                <a:latin typeface="+mn-lt"/>
                <a:ea typeface="+mn-ea"/>
                <a:cs typeface="+mn-cs"/>
                <a:sym typeface="Calibri"/>
              </a:rPr>
              <a:t>    6  9</a:t>
            </a:r>
            <a:r>
              <a:rPr lang="zh-TW" altLang="zh-TW" sz="1200" dirty="0" smtClean="0">
                <a:effectLst/>
                <a:latin typeface="+mn-lt"/>
                <a:ea typeface="+mn-ea"/>
                <a:cs typeface="+mn-cs"/>
                <a:sym typeface="Calibri"/>
              </a:rPr>
              <a:t>月</a:t>
            </a:r>
            <a:r>
              <a:rPr lang="en-US" altLang="zh-TW" sz="1200" dirty="0" smtClean="0">
                <a:effectLst/>
                <a:latin typeface="+mn-lt"/>
                <a:ea typeface="+mn-ea"/>
                <a:cs typeface="+mn-cs"/>
                <a:sym typeface="Calibri"/>
              </a:rPr>
              <a:t>  5 14:21 a2.txt</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rw</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rw</a:t>
            </a:r>
            <a:r>
              <a:rPr lang="en-US" altLang="zh-TW" sz="1200" dirty="0" smtClean="0">
                <a:effectLst/>
                <a:latin typeface="+mn-lt"/>
                <a:ea typeface="+mn-ea"/>
                <a:cs typeface="+mn-cs"/>
                <a:sym typeface="Calibri"/>
              </a:rPr>
              <a:t>-r-- 1 ds123 </a:t>
            </a:r>
            <a:r>
              <a:rPr lang="en-US" altLang="zh-TW" sz="1200" dirty="0" err="1" smtClean="0">
                <a:effectLst/>
                <a:latin typeface="+mn-lt"/>
                <a:ea typeface="+mn-ea"/>
                <a:cs typeface="+mn-cs"/>
                <a:sym typeface="Calibri"/>
              </a:rPr>
              <a:t>ds123</a:t>
            </a:r>
            <a:r>
              <a:rPr lang="en-US" altLang="zh-TW" sz="1200" dirty="0" smtClean="0">
                <a:effectLst/>
                <a:latin typeface="+mn-lt"/>
                <a:ea typeface="+mn-ea"/>
                <a:cs typeface="+mn-cs"/>
                <a:sym typeface="Calibri"/>
              </a:rPr>
              <a:t>    6  9</a:t>
            </a:r>
            <a:r>
              <a:rPr lang="zh-TW" altLang="zh-TW" sz="1200" dirty="0" smtClean="0">
                <a:effectLst/>
                <a:latin typeface="+mn-lt"/>
                <a:ea typeface="+mn-ea"/>
                <a:cs typeface="+mn-cs"/>
                <a:sym typeface="Calibri"/>
              </a:rPr>
              <a:t>月</a:t>
            </a:r>
            <a:r>
              <a:rPr lang="en-US" altLang="zh-TW" sz="1200" dirty="0" smtClean="0">
                <a:effectLst/>
                <a:latin typeface="+mn-lt"/>
                <a:ea typeface="+mn-ea"/>
                <a:cs typeface="+mn-cs"/>
                <a:sym typeface="Calibri"/>
              </a:rPr>
              <a:t>  5 14:21 a3.txt</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 </a:t>
            </a:r>
            <a:endParaRPr lang="zh-TW" altLang="zh-TW" sz="1200" dirty="0" smtClean="0">
              <a:effectLst/>
              <a:latin typeface="+mn-lt"/>
              <a:ea typeface="+mn-ea"/>
              <a:cs typeface="+mn-cs"/>
              <a:sym typeface="Calibri"/>
            </a:endParaRPr>
          </a:p>
          <a:p>
            <a:r>
              <a:rPr lang="en-US" altLang="zh-TW" sz="1200" dirty="0" err="1" smtClean="0">
                <a:effectLst/>
                <a:latin typeface="+mn-lt"/>
                <a:ea typeface="+mn-ea"/>
                <a:cs typeface="+mn-cs"/>
                <a:sym typeface="Calibri"/>
              </a:rPr>
              <a:t>ttt</a:t>
            </a:r>
            <a:r>
              <a:rPr lang="en-US" altLang="zh-TW" sz="1200" dirty="0" smtClean="0">
                <a:effectLst/>
                <a:latin typeface="+mn-lt"/>
                <a:ea typeface="+mn-ea"/>
                <a:cs typeface="+mn-cs"/>
                <a:sym typeface="Calibri"/>
              </a:rPr>
              <a:t>:</a:t>
            </a:r>
            <a:endParaRPr lang="zh-TW" altLang="zh-TW" sz="1200" dirty="0" smtClean="0">
              <a:effectLst/>
              <a:latin typeface="+mn-lt"/>
              <a:ea typeface="+mn-ea"/>
              <a:cs typeface="+mn-cs"/>
              <a:sym typeface="Calibri"/>
            </a:endParaRPr>
          </a:p>
          <a:p>
            <a:r>
              <a:rPr lang="en-US" altLang="zh-TW" sz="1200" dirty="0" smtClean="0">
                <a:effectLst/>
                <a:latin typeface="+mn-lt"/>
                <a:ea typeface="+mn-ea"/>
                <a:cs typeface="+mn-cs"/>
                <a:sym typeface="Calibri"/>
              </a:rPr>
              <a:t>total 12</a:t>
            </a:r>
            <a:endParaRPr lang="zh-TW" altLang="zh-TW" sz="1200" dirty="0" smtClean="0">
              <a:effectLst/>
              <a:latin typeface="+mn-lt"/>
              <a:ea typeface="+mn-ea"/>
              <a:cs typeface="+mn-cs"/>
              <a:sym typeface="Calibri"/>
            </a:endParaRPr>
          </a:p>
          <a:p>
            <a:r>
              <a:rPr lang="en-US" altLang="zh-TW" sz="1200" dirty="0" err="1" smtClean="0">
                <a:effectLst/>
                <a:latin typeface="+mn-lt"/>
                <a:ea typeface="+mn-ea"/>
                <a:cs typeface="+mn-cs"/>
                <a:sym typeface="Calibri"/>
              </a:rPr>
              <a:t>drwxrwxr</a:t>
            </a:r>
            <a:r>
              <a:rPr lang="en-US" altLang="zh-TW" sz="1200" dirty="0" smtClean="0">
                <a:effectLst/>
                <a:latin typeface="+mn-lt"/>
                <a:ea typeface="+mn-ea"/>
                <a:cs typeface="+mn-cs"/>
                <a:sym typeface="Calibri"/>
              </a:rPr>
              <a:t>-x 2 ds123 </a:t>
            </a:r>
            <a:r>
              <a:rPr lang="en-US" altLang="zh-TW" sz="1200" dirty="0" err="1" smtClean="0">
                <a:effectLst/>
                <a:latin typeface="+mn-lt"/>
                <a:ea typeface="+mn-ea"/>
                <a:cs typeface="+mn-cs"/>
                <a:sym typeface="Calibri"/>
              </a:rPr>
              <a:t>ds123</a:t>
            </a:r>
            <a:r>
              <a:rPr lang="en-US" altLang="zh-TW" sz="1200" dirty="0" smtClean="0">
                <a:effectLst/>
                <a:latin typeface="+mn-lt"/>
                <a:ea typeface="+mn-ea"/>
                <a:cs typeface="+mn-cs"/>
                <a:sym typeface="Calibri"/>
              </a:rPr>
              <a:t> 4096  9</a:t>
            </a:r>
            <a:r>
              <a:rPr lang="zh-TW" altLang="zh-TW" sz="1200" dirty="0" smtClean="0">
                <a:effectLst/>
                <a:latin typeface="+mn-lt"/>
                <a:ea typeface="+mn-ea"/>
                <a:cs typeface="+mn-cs"/>
                <a:sym typeface="Calibri"/>
              </a:rPr>
              <a:t>月</a:t>
            </a:r>
            <a:r>
              <a:rPr lang="en-US" altLang="zh-TW" sz="1200" dirty="0" smtClean="0">
                <a:effectLst/>
                <a:latin typeface="+mn-lt"/>
                <a:ea typeface="+mn-ea"/>
                <a:cs typeface="+mn-cs"/>
                <a:sym typeface="Calibri"/>
              </a:rPr>
              <a:t>  5 10:13 t1</a:t>
            </a:r>
            <a:endParaRPr lang="zh-TW" altLang="zh-TW" sz="1200" dirty="0" smtClean="0">
              <a:effectLst/>
              <a:latin typeface="+mn-lt"/>
              <a:ea typeface="+mn-ea"/>
              <a:cs typeface="+mn-cs"/>
              <a:sym typeface="Calibri"/>
            </a:endParaRPr>
          </a:p>
          <a:p>
            <a:r>
              <a:rPr lang="en-US" altLang="zh-TW" sz="1200" dirty="0" err="1" smtClean="0">
                <a:effectLst/>
                <a:latin typeface="+mn-lt"/>
                <a:ea typeface="+mn-ea"/>
                <a:cs typeface="+mn-cs"/>
                <a:sym typeface="Calibri"/>
              </a:rPr>
              <a:t>drwxrwxr</a:t>
            </a:r>
            <a:r>
              <a:rPr lang="en-US" altLang="zh-TW" sz="1200" dirty="0" smtClean="0">
                <a:effectLst/>
                <a:latin typeface="+mn-lt"/>
                <a:ea typeface="+mn-ea"/>
                <a:cs typeface="+mn-cs"/>
                <a:sym typeface="Calibri"/>
              </a:rPr>
              <a:t>-x 2 ds123 </a:t>
            </a:r>
            <a:r>
              <a:rPr lang="en-US" altLang="zh-TW" sz="1200" dirty="0" err="1" smtClean="0">
                <a:effectLst/>
                <a:latin typeface="+mn-lt"/>
                <a:ea typeface="+mn-ea"/>
                <a:cs typeface="+mn-cs"/>
                <a:sym typeface="Calibri"/>
              </a:rPr>
              <a:t>ds123</a:t>
            </a:r>
            <a:r>
              <a:rPr lang="en-US" altLang="zh-TW" sz="1200" dirty="0" smtClean="0">
                <a:effectLst/>
                <a:latin typeface="+mn-lt"/>
                <a:ea typeface="+mn-ea"/>
                <a:cs typeface="+mn-cs"/>
                <a:sym typeface="Calibri"/>
              </a:rPr>
              <a:t> 4096  9</a:t>
            </a:r>
            <a:r>
              <a:rPr lang="zh-TW" altLang="zh-TW" sz="1200" dirty="0" smtClean="0">
                <a:effectLst/>
                <a:latin typeface="+mn-lt"/>
                <a:ea typeface="+mn-ea"/>
                <a:cs typeface="+mn-cs"/>
                <a:sym typeface="Calibri"/>
              </a:rPr>
              <a:t>月</a:t>
            </a:r>
            <a:r>
              <a:rPr lang="en-US" altLang="zh-TW" sz="1200" dirty="0" smtClean="0">
                <a:effectLst/>
                <a:latin typeface="+mn-lt"/>
                <a:ea typeface="+mn-ea"/>
                <a:cs typeface="+mn-cs"/>
                <a:sym typeface="Calibri"/>
              </a:rPr>
              <a:t>  5 10:12 t2</a:t>
            </a:r>
            <a:endParaRPr lang="zh-TW" altLang="zh-TW" sz="1200" dirty="0" smtClean="0">
              <a:effectLst/>
              <a:latin typeface="+mn-lt"/>
              <a:ea typeface="+mn-ea"/>
              <a:cs typeface="+mn-cs"/>
              <a:sym typeface="Calibri"/>
            </a:endParaRPr>
          </a:p>
          <a:p>
            <a:r>
              <a:rPr lang="en-US" altLang="zh-TW" sz="1200" dirty="0" err="1" smtClean="0">
                <a:effectLst/>
                <a:latin typeface="+mn-lt"/>
                <a:ea typeface="+mn-ea"/>
                <a:cs typeface="+mn-cs"/>
                <a:sym typeface="Calibri"/>
              </a:rPr>
              <a:t>drwxrwxr</a:t>
            </a:r>
            <a:r>
              <a:rPr lang="en-US" altLang="zh-TW" sz="1200" dirty="0" smtClean="0">
                <a:effectLst/>
                <a:latin typeface="+mn-lt"/>
                <a:ea typeface="+mn-ea"/>
                <a:cs typeface="+mn-cs"/>
                <a:sym typeface="Calibri"/>
              </a:rPr>
              <a:t>-x 2 ds123 </a:t>
            </a:r>
            <a:r>
              <a:rPr lang="en-US" altLang="zh-TW" sz="1200" dirty="0" err="1" smtClean="0">
                <a:effectLst/>
                <a:latin typeface="+mn-lt"/>
                <a:ea typeface="+mn-ea"/>
                <a:cs typeface="+mn-cs"/>
                <a:sym typeface="Calibri"/>
              </a:rPr>
              <a:t>ds123</a:t>
            </a:r>
            <a:r>
              <a:rPr lang="en-US" altLang="zh-TW" sz="1200" dirty="0" smtClean="0">
                <a:effectLst/>
                <a:latin typeface="+mn-lt"/>
                <a:ea typeface="+mn-ea"/>
                <a:cs typeface="+mn-cs"/>
                <a:sym typeface="Calibri"/>
              </a:rPr>
              <a:t> 4096  9</a:t>
            </a:r>
            <a:r>
              <a:rPr lang="zh-TW" altLang="zh-TW" sz="1200" dirty="0" smtClean="0">
                <a:effectLst/>
                <a:latin typeface="+mn-lt"/>
                <a:ea typeface="+mn-ea"/>
                <a:cs typeface="+mn-cs"/>
                <a:sym typeface="Calibri"/>
              </a:rPr>
              <a:t>月</a:t>
            </a:r>
            <a:r>
              <a:rPr lang="en-US" altLang="zh-TW" sz="1200" dirty="0" smtClean="0">
                <a:effectLst/>
                <a:latin typeface="+mn-lt"/>
                <a:ea typeface="+mn-ea"/>
                <a:cs typeface="+mn-cs"/>
                <a:sym typeface="Calibri"/>
              </a:rPr>
              <a:t>  5 09:58 t3</a:t>
            </a:r>
            <a:endParaRPr lang="zh-TW" altLang="zh-TW" sz="1200" dirty="0" smtClean="0">
              <a:effectLst/>
              <a:latin typeface="+mn-lt"/>
              <a:ea typeface="+mn-ea"/>
              <a:cs typeface="+mn-cs"/>
              <a:sym typeface="Calibri"/>
            </a:endParaRPr>
          </a:p>
          <a:p>
            <a:r>
              <a:rPr lang="en-US" altLang="zh-TW" sz="1200" b="0" i="0" dirty="0" smtClean="0">
                <a:effectLst/>
                <a:latin typeface="+mn-lt"/>
                <a:ea typeface="+mn-ea"/>
                <a:cs typeface="+mn-cs"/>
                <a:sym typeface="Calibri"/>
              </a:rPr>
              <a:t>&gt;&gt;&gt;&gt;</a:t>
            </a:r>
          </a:p>
          <a:p>
            <a:endParaRPr lang="en-US" altLang="zh-TW" sz="1200" b="0" i="0" dirty="0" smtClean="0">
              <a:effectLst/>
              <a:latin typeface="+mn-lt"/>
              <a:ea typeface="+mn-ea"/>
              <a:cs typeface="+mn-cs"/>
              <a:sym typeface="Calibri"/>
            </a:endParaRPr>
          </a:p>
          <a:p>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ls</a:t>
            </a:r>
            <a:r>
              <a:rPr lang="zh-TW" altLang="en-US" sz="1200" b="0" i="0" dirty="0" smtClean="0">
                <a:effectLst/>
                <a:latin typeface="+mn-lt"/>
                <a:ea typeface="+mn-ea"/>
                <a:cs typeface="+mn-cs"/>
                <a:sym typeface="Calibri"/>
              </a:rPr>
              <a:t>：列出檔案資訊 → 類似</a:t>
            </a:r>
            <a:r>
              <a:rPr lang="en-US" altLang="zh-TW" sz="1200" b="0" i="0" dirty="0" smtClean="0">
                <a:effectLst/>
                <a:latin typeface="+mn-lt"/>
                <a:ea typeface="+mn-ea"/>
                <a:cs typeface="+mn-cs"/>
                <a:sym typeface="Calibri"/>
              </a:rPr>
              <a:t>dos</a:t>
            </a:r>
            <a:r>
              <a:rPr lang="zh-TW" altLang="en-US" sz="1200" b="0" i="0" dirty="0" smtClean="0">
                <a:effectLst/>
                <a:latin typeface="+mn-lt"/>
                <a:ea typeface="+mn-ea"/>
                <a:cs typeface="+mn-cs"/>
                <a:sym typeface="Calibri"/>
              </a:rPr>
              <a:t>之</a:t>
            </a:r>
            <a:r>
              <a:rPr lang="en-US" altLang="zh-TW" sz="1200" b="0" i="0" dirty="0" err="1" smtClean="0">
                <a:effectLst/>
                <a:latin typeface="+mn-lt"/>
                <a:ea typeface="+mn-ea"/>
                <a:cs typeface="+mn-cs"/>
                <a:sym typeface="Calibri"/>
              </a:rPr>
              <a:t>dir</a:t>
            </a:r>
            <a:endParaRPr lang="en-US" altLang="zh-TW" sz="1200" b="0" i="0" dirty="0" smtClean="0">
              <a:effectLst/>
              <a:latin typeface="+mn-lt"/>
              <a:ea typeface="+mn-ea"/>
              <a:cs typeface="+mn-cs"/>
              <a:sym typeface="Calibri"/>
            </a:endParaRPr>
          </a:p>
          <a:p>
            <a:endParaRPr lang="en-US" altLang="zh-TW" dirty="0" smtClean="0"/>
          </a:p>
          <a:p>
            <a:r>
              <a:rPr lang="en-US" altLang="zh-TW" dirty="0" smtClean="0"/>
              <a:t>-l </a:t>
            </a:r>
            <a:r>
              <a:rPr lang="zh-TW" altLang="en-US" dirty="0" smtClean="0"/>
              <a:t>列出詳細資料 </a:t>
            </a:r>
            <a:r>
              <a:rPr lang="en-US" altLang="zh-TW" dirty="0" smtClean="0"/>
              <a:t>-a </a:t>
            </a:r>
            <a:r>
              <a:rPr lang="zh-TW" altLang="en-US" dirty="0" smtClean="0"/>
              <a:t>列出隱藏資料</a:t>
            </a:r>
            <a:endParaRPr lang="en-US" altLang="zh-TW" dirty="0" smtClean="0"/>
          </a:p>
          <a:p>
            <a:endParaRPr lang="en-US" altLang="zh-TW" dirty="0" smtClean="0"/>
          </a:p>
          <a:p>
            <a:r>
              <a:rPr lang="en-US" altLang="zh-TW" dirty="0" smtClean="0"/>
              <a:t>Ls</a:t>
            </a:r>
          </a:p>
          <a:p>
            <a:r>
              <a:rPr lang="en-US" altLang="zh-TW" dirty="0" smtClean="0"/>
              <a:t>Ls -a</a:t>
            </a:r>
          </a:p>
          <a:p>
            <a:r>
              <a:rPr lang="en-US" altLang="zh-TW" dirty="0" smtClean="0"/>
              <a:t>Ls</a:t>
            </a:r>
            <a:r>
              <a:rPr lang="en-US" altLang="zh-TW" baseline="0" dirty="0" smtClean="0"/>
              <a:t> –l</a:t>
            </a:r>
          </a:p>
          <a:p>
            <a:r>
              <a:rPr lang="en-US" altLang="zh-TW" baseline="0" dirty="0" smtClean="0"/>
              <a:t>Ls-la</a:t>
            </a:r>
          </a:p>
          <a:p>
            <a:endParaRPr lang="zh-TW" altLang="en-US" dirty="0"/>
          </a:p>
        </p:txBody>
      </p:sp>
    </p:spTree>
    <p:extLst>
      <p:ext uri="{BB962C8B-B14F-4D97-AF65-F5344CB8AC3E}">
        <p14:creationId xmlns:p14="http://schemas.microsoft.com/office/powerpoint/2010/main" val="472908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smtClean="0">
                <a:solidFill>
                  <a:schemeClr val="tx1"/>
                </a:solidFill>
                <a:effectLst/>
                <a:latin typeface="+mn-lt"/>
                <a:ea typeface="+mn-ea"/>
                <a:cs typeface="+mn-cs"/>
              </a:rPr>
              <a:t>ls -F </a:t>
            </a:r>
            <a:r>
              <a:rPr lang="zh-TW" altLang="en-US" sz="1200" b="1" i="0" kern="1200" dirty="0" smtClean="0">
                <a:solidFill>
                  <a:schemeClr val="tx1"/>
                </a:solidFill>
                <a:effectLst/>
                <a:latin typeface="+mn-lt"/>
                <a:ea typeface="+mn-ea"/>
                <a:cs typeface="+mn-cs"/>
              </a:rPr>
              <a:t>指令輸出</a:t>
            </a:r>
          </a:p>
          <a:p>
            <a:r>
              <a:rPr lang="en-US" altLang="zh-TW" sz="1200" b="0" i="0" kern="1200" dirty="0" smtClean="0">
                <a:solidFill>
                  <a:schemeClr val="tx1"/>
                </a:solidFill>
                <a:effectLst/>
                <a:latin typeface="+mn-lt"/>
                <a:ea typeface="+mn-ea"/>
                <a:cs typeface="+mn-cs"/>
              </a:rPr>
              <a:t>-F </a:t>
            </a:r>
            <a:r>
              <a:rPr lang="zh-TW" altLang="en-US" sz="1200" b="0" i="0" kern="1200" dirty="0" smtClean="0">
                <a:solidFill>
                  <a:schemeClr val="tx1"/>
                </a:solidFill>
                <a:effectLst/>
                <a:latin typeface="+mn-lt"/>
                <a:ea typeface="+mn-ea"/>
                <a:cs typeface="+mn-cs"/>
              </a:rPr>
              <a:t>依照檔案類型來標示的字元有以下幾種：</a:t>
            </a:r>
          </a:p>
          <a:p>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：連結檔（</a:t>
            </a:r>
            <a:r>
              <a:rPr lang="en-US" altLang="zh-TW" sz="1200" b="0" i="0" kern="1200" dirty="0" smtClean="0">
                <a:solidFill>
                  <a:schemeClr val="tx1"/>
                </a:solidFill>
                <a:effectLst/>
                <a:latin typeface="+mn-lt"/>
                <a:ea typeface="+mn-ea"/>
                <a:cs typeface="+mn-cs"/>
              </a:rPr>
              <a:t>symbolic link</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*：可執行檔（</a:t>
            </a:r>
            <a:r>
              <a:rPr lang="en-US" altLang="zh-TW" sz="1200" b="0" i="0" kern="1200" dirty="0" smtClean="0">
                <a:solidFill>
                  <a:schemeClr val="tx1"/>
                </a:solidFill>
                <a:effectLst/>
                <a:latin typeface="+mn-lt"/>
                <a:ea typeface="+mn-ea"/>
                <a:cs typeface="+mn-cs"/>
              </a:rPr>
              <a:t>executable</a:t>
            </a:r>
            <a:r>
              <a:rPr lang="zh-TW" altLang="en-US" sz="1200" b="0" i="0" kern="1200" dirty="0" smtClean="0">
                <a:solidFill>
                  <a:schemeClr val="tx1"/>
                </a:solidFill>
                <a:effectLst/>
                <a:latin typeface="+mn-lt"/>
                <a:ea typeface="+mn-ea"/>
                <a:cs typeface="+mn-cs"/>
              </a:rPr>
              <a:t>）。</a:t>
            </a:r>
          </a:p>
          <a:p>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socket </a:t>
            </a:r>
            <a:r>
              <a:rPr lang="zh-TW" altLang="en-US" sz="1200" b="0" i="0" kern="1200" dirty="0" smtClean="0">
                <a:solidFill>
                  <a:schemeClr val="tx1"/>
                </a:solidFill>
                <a:effectLst/>
                <a:latin typeface="+mn-lt"/>
                <a:ea typeface="+mn-ea"/>
                <a:cs typeface="+mn-cs"/>
              </a:rPr>
              <a:t>檔。</a:t>
            </a:r>
          </a:p>
          <a:p>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pipe </a:t>
            </a:r>
            <a:r>
              <a:rPr lang="zh-TW" altLang="en-US" sz="1200" b="0" i="0" kern="1200" dirty="0" smtClean="0">
                <a:solidFill>
                  <a:schemeClr val="tx1"/>
                </a:solidFill>
                <a:effectLst/>
                <a:latin typeface="+mn-lt"/>
                <a:ea typeface="+mn-ea"/>
                <a:cs typeface="+mn-cs"/>
              </a:rPr>
              <a:t>檔。</a:t>
            </a:r>
          </a:p>
          <a:p>
            <a:r>
              <a:rPr lang="en-US" altLang="zh-TW" sz="1200" b="0" i="0" kern="1200" dirty="0" smtClean="0">
                <a:solidFill>
                  <a:schemeClr val="tx1"/>
                </a:solidFill>
                <a:effectLst/>
                <a:latin typeface="+mn-lt"/>
                <a:ea typeface="+mn-ea"/>
                <a:cs typeface="+mn-cs"/>
              </a:rPr>
              <a:t>&gt;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door </a:t>
            </a:r>
            <a:r>
              <a:rPr lang="zh-TW" altLang="en-US" sz="1200" b="0" i="0" kern="1200" dirty="0" smtClean="0">
                <a:solidFill>
                  <a:schemeClr val="tx1"/>
                </a:solidFill>
                <a:effectLst/>
                <a:latin typeface="+mn-lt"/>
                <a:ea typeface="+mn-ea"/>
                <a:cs typeface="+mn-cs"/>
              </a:rPr>
              <a:t>檔。</a:t>
            </a:r>
          </a:p>
          <a:p>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：目錄。</a:t>
            </a:r>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FDDB11E1-9FEE-4207-91EB-A367602F2694}" type="slidenum">
              <a:rPr lang="zh-TW" altLang="en-US" smtClean="0"/>
              <a:t>38</a:t>
            </a:fld>
            <a:endParaRPr lang="zh-TW" altLang="en-US"/>
          </a:p>
        </p:txBody>
      </p:sp>
    </p:spTree>
    <p:extLst>
      <p:ext uri="{BB962C8B-B14F-4D97-AF65-F5344CB8AC3E}">
        <p14:creationId xmlns:p14="http://schemas.microsoft.com/office/powerpoint/2010/main" val="2886918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檔案、目錄代表顏色：</a:t>
            </a:r>
            <a:r>
              <a:rPr lang="en-US" altLang="zh-TW" dirty="0" smtClean="0"/>
              <a:t>/</a:t>
            </a:r>
            <a:r>
              <a:rPr lang="en-US" altLang="zh-TW" dirty="0" err="1" smtClean="0"/>
              <a:t>etc</a:t>
            </a:r>
            <a:r>
              <a:rPr lang="en-US" altLang="zh-TW" dirty="0" smtClean="0"/>
              <a:t>/DIR_COLORS</a:t>
            </a:r>
          </a:p>
          <a:p>
            <a:endParaRPr lang="en-US" altLang="zh-TW" dirty="0" smtClean="0"/>
          </a:p>
          <a:p>
            <a:r>
              <a:rPr lang="zh-TW" altLang="en-US" dirty="0" smtClean="0"/>
              <a:t>目錄 </a:t>
            </a:r>
            <a:r>
              <a:rPr lang="en-US" altLang="zh-TW" dirty="0" smtClean="0"/>
              <a:t>(</a:t>
            </a:r>
            <a:r>
              <a:rPr lang="zh-TW" altLang="en-US" dirty="0" smtClean="0"/>
              <a:t>藍色</a:t>
            </a:r>
            <a:r>
              <a:rPr lang="en-US" altLang="zh-TW" dirty="0" smtClean="0"/>
              <a:t>)	</a:t>
            </a:r>
          </a:p>
          <a:p>
            <a:r>
              <a:rPr lang="zh-TW" altLang="en-US" dirty="0" smtClean="0"/>
              <a:t>一般檔案 </a:t>
            </a:r>
            <a:r>
              <a:rPr lang="en-US" altLang="zh-TW" dirty="0" smtClean="0"/>
              <a:t>(</a:t>
            </a:r>
            <a:r>
              <a:rPr lang="zh-TW" altLang="en-US" dirty="0" smtClean="0"/>
              <a:t>白色</a:t>
            </a:r>
            <a:r>
              <a:rPr lang="en-US" altLang="zh-TW" dirty="0" smtClean="0"/>
              <a:t>)	</a:t>
            </a:r>
          </a:p>
          <a:p>
            <a:r>
              <a:rPr lang="zh-TW" altLang="en-US" dirty="0" smtClean="0"/>
              <a:t>可執行檔 </a:t>
            </a:r>
            <a:r>
              <a:rPr lang="en-US" altLang="zh-TW" dirty="0" smtClean="0"/>
              <a:t>(</a:t>
            </a:r>
            <a:r>
              <a:rPr lang="zh-TW" altLang="en-US" dirty="0" smtClean="0"/>
              <a:t>青綠色</a:t>
            </a:r>
            <a:r>
              <a:rPr lang="en-US" altLang="zh-TW" dirty="0" smtClean="0"/>
              <a:t>)	</a:t>
            </a:r>
          </a:p>
          <a:p>
            <a:r>
              <a:rPr lang="zh-TW" altLang="en-US" dirty="0" smtClean="0"/>
              <a:t>圖檔 </a:t>
            </a:r>
            <a:r>
              <a:rPr lang="en-US" altLang="zh-TW" dirty="0" smtClean="0"/>
              <a:t>(</a:t>
            </a:r>
            <a:r>
              <a:rPr lang="zh-TW" altLang="en-US" dirty="0" smtClean="0"/>
              <a:t>粉紅色</a:t>
            </a:r>
            <a:r>
              <a:rPr lang="en-US" altLang="zh-TW" dirty="0" smtClean="0"/>
              <a:t>)</a:t>
            </a:r>
          </a:p>
          <a:p>
            <a:r>
              <a:rPr lang="zh-TW" altLang="en-US" dirty="0" smtClean="0"/>
              <a:t>符號連結檔 </a:t>
            </a:r>
            <a:r>
              <a:rPr lang="en-US" altLang="zh-TW" dirty="0" smtClean="0"/>
              <a:t>(</a:t>
            </a:r>
            <a:r>
              <a:rPr lang="zh-TW" altLang="en-US" dirty="0" smtClean="0"/>
              <a:t>靛色</a:t>
            </a:r>
            <a:r>
              <a:rPr lang="en-US" altLang="zh-TW" dirty="0" smtClean="0"/>
              <a:t>)	</a:t>
            </a:r>
          </a:p>
          <a:p>
            <a:r>
              <a:rPr lang="zh-TW" altLang="en-US" dirty="0" smtClean="0"/>
              <a:t>系統的設備檔 黃色	</a:t>
            </a:r>
          </a:p>
          <a:p>
            <a:r>
              <a:rPr lang="zh-TW" altLang="en-US" dirty="0" smtClean="0"/>
              <a:t>壓縮檔 </a:t>
            </a:r>
            <a:r>
              <a:rPr lang="en-US" altLang="zh-TW" dirty="0" smtClean="0"/>
              <a:t>(</a:t>
            </a:r>
            <a:r>
              <a:rPr lang="zh-TW" altLang="en-US" dirty="0" smtClean="0"/>
              <a:t>紅色</a:t>
            </a:r>
            <a:r>
              <a:rPr lang="en-US" altLang="zh-TW" dirty="0" smtClean="0"/>
              <a:t>)</a:t>
            </a:r>
            <a:endParaRPr lang="zh-TW" altLang="en-US" dirty="0"/>
          </a:p>
        </p:txBody>
      </p:sp>
    </p:spTree>
    <p:extLst>
      <p:ext uri="{BB962C8B-B14F-4D97-AF65-F5344CB8AC3E}">
        <p14:creationId xmlns:p14="http://schemas.microsoft.com/office/powerpoint/2010/main" val="3903136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rwx</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的三個參數的組合。</a:t>
            </a:r>
          </a:p>
          <a:p>
            <a:r>
              <a:rPr lang="zh-TW" altLang="en-US" sz="1200" b="0" i="0" dirty="0" smtClean="0">
                <a:effectLst/>
                <a:latin typeface="+mn-lt"/>
                <a:ea typeface="+mn-ea"/>
                <a:cs typeface="+mn-cs"/>
                <a:sym typeface="Calibri"/>
              </a:rPr>
              <a:t>其中，</a:t>
            </a:r>
            <a:r>
              <a:rPr lang="en-US" altLang="zh-TW" sz="1200" b="0" i="0" dirty="0" smtClean="0">
                <a:effectLst/>
                <a:latin typeface="+mn-lt"/>
                <a:ea typeface="+mn-ea"/>
                <a:cs typeface="+mn-cs"/>
                <a:sym typeface="Calibri"/>
              </a:rPr>
              <a:t>[ r ]</a:t>
            </a:r>
            <a:r>
              <a:rPr lang="zh-TW" altLang="en-US" sz="1200" b="0" i="0" dirty="0" smtClean="0">
                <a:effectLst/>
                <a:latin typeface="+mn-lt"/>
                <a:ea typeface="+mn-ea"/>
                <a:cs typeface="+mn-cs"/>
                <a:sym typeface="Calibri"/>
              </a:rPr>
              <a:t>代表可讀</a:t>
            </a:r>
            <a:r>
              <a:rPr lang="en-US" altLang="zh-TW" sz="1200" b="0" i="0" dirty="0" smtClean="0">
                <a:effectLst/>
                <a:latin typeface="+mn-lt"/>
                <a:ea typeface="+mn-ea"/>
                <a:cs typeface="+mn-cs"/>
                <a:sym typeface="Calibri"/>
              </a:rPr>
              <a:t>(read)</a:t>
            </a:r>
            <a:r>
              <a:rPr lang="zh-TW" altLang="en-US" sz="1200" b="0" i="0" dirty="0" smtClean="0">
                <a:effectLst/>
                <a:latin typeface="+mn-lt"/>
                <a:ea typeface="+mn-ea"/>
                <a:cs typeface="+mn-cs"/>
                <a:sym typeface="Calibri"/>
              </a:rPr>
              <a:t>、</a:t>
            </a:r>
          </a:p>
          <a:p>
            <a:r>
              <a:rPr lang="en-US" altLang="zh-TW" sz="1200" b="0" i="0" dirty="0" smtClean="0">
                <a:effectLst/>
                <a:latin typeface="+mn-lt"/>
                <a:ea typeface="+mn-ea"/>
                <a:cs typeface="+mn-cs"/>
                <a:sym typeface="Calibri"/>
              </a:rPr>
              <a:t>[ w ]</a:t>
            </a:r>
            <a:r>
              <a:rPr lang="zh-TW" altLang="en-US" sz="1200" b="0" i="0" dirty="0" smtClean="0">
                <a:effectLst/>
                <a:latin typeface="+mn-lt"/>
                <a:ea typeface="+mn-ea"/>
                <a:cs typeface="+mn-cs"/>
                <a:sym typeface="Calibri"/>
              </a:rPr>
              <a:t>代表可寫</a:t>
            </a:r>
            <a:r>
              <a:rPr lang="en-US" altLang="zh-TW" sz="1200" b="0" i="0" dirty="0" smtClean="0">
                <a:effectLst/>
                <a:latin typeface="+mn-lt"/>
                <a:ea typeface="+mn-ea"/>
                <a:cs typeface="+mn-cs"/>
                <a:sym typeface="Calibri"/>
              </a:rPr>
              <a:t>(write)</a:t>
            </a:r>
            <a:r>
              <a:rPr lang="zh-TW" altLang="en-US" sz="1200" b="0" i="0" dirty="0" smtClean="0">
                <a:effectLst/>
                <a:latin typeface="+mn-lt"/>
                <a:ea typeface="+mn-ea"/>
                <a:cs typeface="+mn-cs"/>
                <a:sym typeface="Calibri"/>
              </a:rPr>
              <a:t>、</a:t>
            </a:r>
          </a:p>
          <a:p>
            <a:r>
              <a:rPr lang="en-US" altLang="zh-TW" sz="1200" b="0" i="0" dirty="0" smtClean="0">
                <a:effectLst/>
                <a:latin typeface="+mn-lt"/>
                <a:ea typeface="+mn-ea"/>
                <a:cs typeface="+mn-cs"/>
                <a:sym typeface="Calibri"/>
              </a:rPr>
              <a:t>[ x ]</a:t>
            </a:r>
            <a:r>
              <a:rPr lang="zh-TW" altLang="en-US" sz="1200" b="0" i="0" dirty="0" smtClean="0">
                <a:effectLst/>
                <a:latin typeface="+mn-lt"/>
                <a:ea typeface="+mn-ea"/>
                <a:cs typeface="+mn-cs"/>
                <a:sym typeface="Calibri"/>
              </a:rPr>
              <a:t>代表可執行</a:t>
            </a:r>
            <a:r>
              <a:rPr lang="en-US" altLang="zh-TW" sz="1200" b="0" i="0" dirty="0" smtClean="0">
                <a:effectLst/>
                <a:latin typeface="+mn-lt"/>
                <a:ea typeface="+mn-ea"/>
                <a:cs typeface="+mn-cs"/>
                <a:sym typeface="Calibri"/>
              </a:rPr>
              <a:t>(execute)</a:t>
            </a:r>
            <a:r>
              <a:rPr lang="zh-TW" altLang="en-US" sz="1200" b="0" i="0" dirty="0" smtClean="0">
                <a:effectLst/>
                <a:latin typeface="+mn-lt"/>
                <a:ea typeface="+mn-ea"/>
                <a:cs typeface="+mn-cs"/>
                <a:sym typeface="Calibri"/>
              </a:rPr>
              <a:t>。 </a:t>
            </a:r>
          </a:p>
          <a:p>
            <a:r>
              <a:rPr lang="zh-TW" altLang="en-US" sz="1200" b="0" i="0" dirty="0" smtClean="0">
                <a:effectLst/>
                <a:latin typeface="+mn-lt"/>
                <a:ea typeface="+mn-ea"/>
                <a:cs typeface="+mn-cs"/>
                <a:sym typeface="Calibri"/>
              </a:rPr>
              <a:t>要注意的是，這三個權限的位置不會改變，</a:t>
            </a:r>
          </a:p>
          <a:p>
            <a:r>
              <a:rPr lang="zh-TW" altLang="en-US" sz="1200" b="0" i="0" dirty="0" smtClean="0">
                <a:effectLst/>
                <a:latin typeface="+mn-lt"/>
                <a:ea typeface="+mn-ea"/>
                <a:cs typeface="+mn-cs"/>
                <a:sym typeface="Calibri"/>
              </a:rPr>
              <a:t>如果沒有權限，就會出現減號</a:t>
            </a:r>
            <a:r>
              <a:rPr lang="en-US" altLang="zh-TW" sz="1200" b="0" i="0" dirty="0" smtClean="0">
                <a:effectLst/>
                <a:latin typeface="+mn-lt"/>
                <a:ea typeface="+mn-ea"/>
                <a:cs typeface="+mn-cs"/>
                <a:sym typeface="Calibri"/>
              </a:rPr>
              <a:t>[ - ]</a:t>
            </a:r>
            <a:r>
              <a:rPr lang="zh-TW" altLang="en-US" sz="1200" b="0" i="0" dirty="0" smtClean="0">
                <a:effectLst/>
                <a:latin typeface="+mn-lt"/>
                <a:ea typeface="+mn-ea"/>
                <a:cs typeface="+mn-cs"/>
                <a:sym typeface="Calibri"/>
              </a:rPr>
              <a:t>而已。</a:t>
            </a:r>
            <a:endParaRPr lang="en-US" altLang="zh-TW" sz="1200" b="0" i="0" dirty="0" smtClean="0">
              <a:effectLst/>
              <a:latin typeface="+mn-lt"/>
              <a:ea typeface="+mn-ea"/>
              <a:cs typeface="+mn-cs"/>
              <a:sym typeface="Calibri"/>
            </a:endParaRPr>
          </a:p>
          <a:p>
            <a:r>
              <a:rPr lang="zh-CN" altLang="en-US" sz="1200" b="0" i="0" dirty="0" smtClean="0">
                <a:effectLst/>
                <a:latin typeface="+mn-lt"/>
                <a:ea typeface="+mn-ea"/>
                <a:cs typeface="+mn-cs"/>
                <a:sym typeface="Calibri"/>
              </a:rPr>
              <a:t>第一位表示檔案類型。</a:t>
            </a:r>
            <a:r>
              <a:rPr lang="en-US" altLang="zh-CN" sz="1200" b="0" i="0" dirty="0" smtClean="0">
                <a:effectLst/>
                <a:latin typeface="+mn-lt"/>
                <a:ea typeface="+mn-ea"/>
                <a:cs typeface="+mn-cs"/>
                <a:sym typeface="Calibri"/>
              </a:rPr>
              <a:t>d</a:t>
            </a:r>
            <a:r>
              <a:rPr lang="zh-CN" altLang="en-US" sz="1200" b="0" i="0" dirty="0" smtClean="0">
                <a:effectLst/>
                <a:latin typeface="+mn-lt"/>
                <a:ea typeface="+mn-ea"/>
                <a:cs typeface="+mn-cs"/>
                <a:sym typeface="Calibri"/>
              </a:rPr>
              <a:t>是目錄檔，</a:t>
            </a:r>
            <a:r>
              <a:rPr lang="en-US" altLang="zh-CN" sz="1200" b="0" i="0" dirty="0" smtClean="0">
                <a:effectLst/>
                <a:latin typeface="+mn-lt"/>
                <a:ea typeface="+mn-ea"/>
                <a:cs typeface="+mn-cs"/>
                <a:sym typeface="Calibri"/>
              </a:rPr>
              <a:t>l</a:t>
            </a:r>
            <a:r>
              <a:rPr lang="zh-CN" altLang="en-US" sz="1200" b="0" i="0" dirty="0" smtClean="0">
                <a:effectLst/>
                <a:latin typeface="+mn-lt"/>
                <a:ea typeface="+mn-ea"/>
                <a:cs typeface="+mn-cs"/>
                <a:sym typeface="Calibri"/>
              </a:rPr>
              <a:t>是連結檔，</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是普通檔，</a:t>
            </a:r>
            <a:r>
              <a:rPr lang="en-US" altLang="zh-CN" sz="1200" b="0" i="0" dirty="0" smtClean="0">
                <a:effectLst/>
                <a:latin typeface="+mn-lt"/>
                <a:ea typeface="+mn-ea"/>
                <a:cs typeface="+mn-cs"/>
                <a:sym typeface="Calibri"/>
              </a:rPr>
              <a:t>p</a:t>
            </a:r>
            <a:r>
              <a:rPr lang="zh-CN" altLang="en-US" sz="1200" b="0" i="0" dirty="0" smtClean="0">
                <a:effectLst/>
                <a:latin typeface="+mn-lt"/>
                <a:ea typeface="+mn-ea"/>
                <a:cs typeface="+mn-cs"/>
                <a:sym typeface="Calibri"/>
              </a:rPr>
              <a:t>是管道</a:t>
            </a:r>
            <a:endParaRPr lang="en-US" altLang="zh-CN" sz="1200" b="0" i="0" dirty="0" smtClean="0">
              <a:effectLst/>
              <a:latin typeface="+mn-lt"/>
              <a:ea typeface="+mn-ea"/>
              <a:cs typeface="+mn-cs"/>
              <a:sym typeface="Calibri"/>
            </a:endParaRPr>
          </a:p>
          <a:p>
            <a:endParaRPr lang="en-US" altLang="zh-TW" sz="1200" b="0" i="0" dirty="0" smtClean="0">
              <a:effectLst/>
              <a:latin typeface="+mn-lt"/>
              <a:ea typeface="+mn-ea"/>
              <a:cs typeface="+mn-cs"/>
              <a:sym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TW" dirty="0" smtClean="0"/>
              <a:t>&gt;</a:t>
            </a:r>
            <a:r>
              <a:rPr lang="en-US" altLang="zh-CN" sz="1200" b="1" i="0" dirty="0" smtClean="0">
                <a:effectLst/>
                <a:latin typeface="+mn-lt"/>
                <a:ea typeface="+mn-ea"/>
                <a:cs typeface="+mn-cs"/>
                <a:sym typeface="Calibri"/>
              </a:rPr>
              <a:t> </a:t>
            </a:r>
            <a:r>
              <a:rPr lang="zh-CN" altLang="en-US" sz="1200" b="1" i="0" dirty="0" smtClean="0">
                <a:effectLst/>
                <a:latin typeface="+mn-lt"/>
                <a:ea typeface="+mn-ea"/>
                <a:cs typeface="+mn-cs"/>
                <a:sym typeface="Calibri"/>
              </a:rPr>
              <a:t>查看目前的目錄</a:t>
            </a:r>
            <a:r>
              <a:rPr lang="en-US" altLang="zh-CN" dirty="0" err="1" smtClean="0"/>
              <a:t>pwd</a:t>
            </a:r>
            <a:r>
              <a:rPr lang="en-US" altLang="zh-CN" dirty="0" smtClean="0"/>
              <a:t/>
            </a:r>
            <a:br>
              <a:rPr lang="en-US" altLang="zh-CN" dirty="0" smtClean="0"/>
            </a:br>
            <a:r>
              <a:rPr lang="en-US" altLang="zh-CN" sz="1200" b="0" i="0" dirty="0" err="1" smtClean="0">
                <a:effectLst/>
                <a:latin typeface="+mn-lt"/>
                <a:ea typeface="+mn-ea"/>
                <a:cs typeface="+mn-cs"/>
                <a:sym typeface="Calibri"/>
              </a:rPr>
              <a:t>pwd</a:t>
            </a:r>
            <a:r>
              <a:rPr lang="zh-CN" altLang="en-US" sz="1200" b="0" i="0" dirty="0" smtClean="0">
                <a:effectLst/>
                <a:latin typeface="+mn-lt"/>
                <a:ea typeface="+mn-ea"/>
                <a:cs typeface="+mn-cs"/>
                <a:sym typeface="Calibri"/>
              </a:rPr>
              <a:t>不是</a:t>
            </a:r>
            <a:r>
              <a:rPr lang="en-US" altLang="zh-CN" sz="1200" b="0" i="0" dirty="0" smtClean="0">
                <a:effectLst/>
                <a:latin typeface="+mn-lt"/>
                <a:ea typeface="+mn-ea"/>
                <a:cs typeface="+mn-cs"/>
                <a:sym typeface="Calibri"/>
              </a:rPr>
              <a:t>password,</a:t>
            </a:r>
            <a:r>
              <a:rPr lang="zh-CN" altLang="en-US" sz="1200" b="0" i="0" dirty="0" smtClean="0">
                <a:effectLst/>
                <a:latin typeface="+mn-lt"/>
                <a:ea typeface="+mn-ea"/>
                <a:cs typeface="+mn-cs"/>
                <a:sym typeface="Calibri"/>
              </a:rPr>
              <a:t>而是查看目前的目錄</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會輸出完整的路徑</a:t>
            </a:r>
            <a:endParaRPr lang="en-US" altLang="zh-CN" dirty="0" smtClean="0"/>
          </a:p>
          <a:p>
            <a:endParaRPr lang="en-US" altLang="zh-TW" sz="1200" b="0" i="0" dirty="0" smtClean="0">
              <a:effectLst/>
              <a:latin typeface="+mn-lt"/>
              <a:ea typeface="+mn-ea"/>
              <a:cs typeface="+mn-cs"/>
              <a:sym typeface="Calibri"/>
            </a:endParaRPr>
          </a:p>
          <a:p>
            <a:r>
              <a:rPr lang="en-US" altLang="zh-TW" sz="1200" b="1" i="0" dirty="0" smtClean="0">
                <a:effectLst/>
                <a:latin typeface="+mn-lt"/>
                <a:ea typeface="+mn-ea"/>
                <a:cs typeface="+mn-cs"/>
                <a:sym typeface="Calibri"/>
              </a:rPr>
              <a:t>&gt;</a:t>
            </a:r>
            <a:r>
              <a:rPr lang="zh-CN" altLang="en-US" sz="1200" b="1" i="0" dirty="0" smtClean="0">
                <a:effectLst/>
                <a:latin typeface="+mn-lt"/>
                <a:ea typeface="+mn-ea"/>
                <a:cs typeface="+mn-cs"/>
                <a:sym typeface="Calibri"/>
              </a:rPr>
              <a:t>列出文件</a:t>
            </a:r>
            <a:r>
              <a:rPr lang="en-US" altLang="zh-CN" sz="1200" b="1" i="0" dirty="0" smtClean="0">
                <a:effectLst/>
                <a:latin typeface="+mn-lt"/>
                <a:ea typeface="+mn-ea"/>
                <a:cs typeface="+mn-cs"/>
                <a:sym typeface="Calibri"/>
              </a:rPr>
              <a:t>/</a:t>
            </a:r>
            <a:r>
              <a:rPr lang="zh-CN" altLang="en-US" sz="1200" b="1" i="0" dirty="0" smtClean="0">
                <a:effectLst/>
                <a:latin typeface="+mn-lt"/>
                <a:ea typeface="+mn-ea"/>
                <a:cs typeface="+mn-cs"/>
                <a:sym typeface="Calibri"/>
              </a:rPr>
              <a:t>子目錄 </a:t>
            </a:r>
            <a:r>
              <a:rPr lang="en-US" altLang="zh-CN" sz="1200" b="1" i="0" dirty="0" smtClean="0">
                <a:effectLst/>
                <a:latin typeface="+mn-lt"/>
                <a:ea typeface="+mn-ea"/>
                <a:cs typeface="+mn-cs"/>
                <a:sym typeface="Calibri"/>
              </a:rPr>
              <a:t>Listing Files/</a:t>
            </a:r>
            <a:r>
              <a:rPr lang="en-US" altLang="zh-CN" sz="1200" b="1" i="0" dirty="0" err="1" smtClean="0">
                <a:effectLst/>
                <a:latin typeface="+mn-lt"/>
                <a:ea typeface="+mn-ea"/>
                <a:cs typeface="+mn-cs"/>
                <a:sym typeface="Calibri"/>
              </a:rPr>
              <a:t>SubFolders</a:t>
            </a:r>
            <a:r>
              <a:rPr lang="en-US" altLang="zh-CN" sz="1200" b="1" i="0" dirty="0" smtClean="0">
                <a:effectLst/>
                <a:latin typeface="+mn-lt"/>
                <a:ea typeface="+mn-ea"/>
                <a:cs typeface="+mn-cs"/>
                <a:sym typeface="Calibri"/>
              </a:rPr>
              <a:t>(ls)</a:t>
            </a:r>
            <a:endParaRPr lang="en-US" altLang="zh-CN" dirty="0" smtClean="0"/>
          </a:p>
          <a:p>
            <a:r>
              <a:rPr lang="en-US" altLang="zh-CN" dirty="0" smtClean="0"/>
              <a:t>ls</a:t>
            </a:r>
            <a:br>
              <a:rPr lang="en-US" altLang="zh-CN" dirty="0" smtClean="0"/>
            </a:br>
            <a:r>
              <a:rPr lang="zh-CN" altLang="en-US" sz="1200" b="0" i="0" dirty="0" smtClean="0">
                <a:effectLst/>
                <a:latin typeface="+mn-lt"/>
                <a:ea typeface="+mn-ea"/>
                <a:cs typeface="+mn-cs"/>
                <a:sym typeface="Calibri"/>
              </a:rPr>
              <a:t>預設只顯示檔案名</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你也可以帶個參數玩</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比如</a:t>
            </a:r>
            <a:r>
              <a:rPr lang="zh-CN" altLang="en-US" dirty="0" smtClean="0"/>
              <a:t/>
            </a:r>
            <a:br>
              <a:rPr lang="zh-CN" altLang="en-US" dirty="0" smtClean="0"/>
            </a:br>
            <a:r>
              <a:rPr lang="en-US" altLang="zh-CN" dirty="0" smtClean="0"/>
              <a:t>ls -</a:t>
            </a:r>
            <a:r>
              <a:rPr lang="en-US" altLang="zh-CN" dirty="0" err="1" smtClean="0"/>
              <a:t>alh</a:t>
            </a:r>
            <a:r>
              <a:rPr lang="en-US" altLang="zh-CN" dirty="0" smtClean="0"/>
              <a:t/>
            </a:r>
            <a:br>
              <a:rPr lang="en-US" altLang="zh-CN" dirty="0" smtClean="0"/>
            </a:br>
            <a:r>
              <a:rPr lang="zh-CN" altLang="en-US" sz="1200" b="0" i="0" dirty="0" smtClean="0">
                <a:effectLst/>
                <a:latin typeface="+mn-lt"/>
                <a:ea typeface="+mn-ea"/>
                <a:cs typeface="+mn-cs"/>
                <a:sym typeface="Calibri"/>
              </a:rPr>
              <a:t>帶 </a:t>
            </a:r>
            <a:r>
              <a:rPr lang="en-US" altLang="zh-CN" sz="1200" b="0" i="0" dirty="0" smtClean="0">
                <a:effectLst/>
                <a:latin typeface="+mn-lt"/>
                <a:ea typeface="+mn-ea"/>
                <a:cs typeface="+mn-cs"/>
                <a:sym typeface="Calibri"/>
              </a:rPr>
              <a:t>-</a:t>
            </a:r>
            <a:r>
              <a:rPr lang="en-US" altLang="zh-CN" sz="1200" b="0" i="0" dirty="0" err="1" smtClean="0">
                <a:effectLst/>
                <a:latin typeface="+mn-lt"/>
                <a:ea typeface="+mn-ea"/>
                <a:cs typeface="+mn-cs"/>
                <a:sym typeface="Calibri"/>
              </a:rPr>
              <a:t>alh</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輸出會很爽</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自己試試</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大貓喜歡把 </a:t>
            </a:r>
            <a:r>
              <a:rPr lang="en-US" altLang="zh-CN" sz="1200" b="0" i="0" dirty="0" smtClean="0">
                <a:effectLst/>
                <a:latin typeface="+mn-lt"/>
                <a:ea typeface="+mn-ea"/>
                <a:cs typeface="+mn-cs"/>
                <a:sym typeface="Calibri"/>
              </a:rPr>
              <a:t>ls -</a:t>
            </a:r>
            <a:r>
              <a:rPr lang="en-US" altLang="zh-CN" sz="1200" b="0" i="0" dirty="0" err="1" smtClean="0">
                <a:effectLst/>
                <a:latin typeface="+mn-lt"/>
                <a:ea typeface="+mn-ea"/>
                <a:cs typeface="+mn-cs"/>
                <a:sym typeface="Calibri"/>
              </a:rPr>
              <a:t>alh</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顏射為 </a:t>
            </a:r>
            <a:r>
              <a:rPr lang="en-US" altLang="zh-CN" sz="1200" b="0" i="0" dirty="0" err="1" smtClean="0">
                <a:effectLst/>
                <a:latin typeface="+mn-lt"/>
                <a:ea typeface="+mn-ea"/>
                <a:cs typeface="+mn-cs"/>
                <a:sym typeface="Calibri"/>
              </a:rPr>
              <a:t>ll</a:t>
            </a:r>
            <a:r>
              <a:rPr lang="zh-CN" altLang="en-US" dirty="0" smtClean="0"/>
              <a:t/>
            </a:r>
            <a:br>
              <a:rPr lang="zh-CN" altLang="en-US" dirty="0" smtClean="0"/>
            </a:br>
            <a:r>
              <a:rPr lang="en-US" altLang="zh-CN" sz="1200" b="0" i="0" dirty="0" smtClean="0">
                <a:effectLst/>
                <a:latin typeface="+mn-lt"/>
                <a:ea typeface="+mn-ea"/>
                <a:cs typeface="+mn-cs"/>
                <a:sym typeface="Calibri"/>
              </a:rPr>
              <a:t>-a</a:t>
            </a:r>
            <a:r>
              <a:rPr lang="zh-CN" altLang="en-US" sz="1200" b="0" i="0" dirty="0" smtClean="0">
                <a:effectLst/>
                <a:latin typeface="+mn-lt"/>
                <a:ea typeface="+mn-ea"/>
                <a:cs typeface="+mn-cs"/>
                <a:sym typeface="Calibri"/>
              </a:rPr>
              <a:t>顯示全部檔</a:t>
            </a:r>
            <a:r>
              <a:rPr lang="zh-CN" altLang="en-US" dirty="0" smtClean="0"/>
              <a:t/>
            </a:r>
            <a:br>
              <a:rPr lang="zh-CN" altLang="en-US" dirty="0" smtClean="0"/>
            </a:br>
            <a:r>
              <a:rPr lang="en-US" altLang="zh-CN" sz="1200" b="0" i="0" dirty="0" smtClean="0">
                <a:effectLst/>
                <a:latin typeface="+mn-lt"/>
                <a:ea typeface="+mn-ea"/>
                <a:cs typeface="+mn-cs"/>
                <a:sym typeface="Calibri"/>
              </a:rPr>
              <a:t>-l</a:t>
            </a:r>
            <a:r>
              <a:rPr lang="zh-CN" altLang="en-US" sz="1200" b="0" i="0" dirty="0" smtClean="0">
                <a:effectLst/>
                <a:latin typeface="+mn-lt"/>
                <a:ea typeface="+mn-ea"/>
                <a:cs typeface="+mn-cs"/>
                <a:sym typeface="Calibri"/>
              </a:rPr>
              <a:t>比較詳細的列表</a:t>
            </a:r>
            <a:r>
              <a:rPr lang="zh-CN" altLang="en-US" dirty="0" smtClean="0"/>
              <a:t/>
            </a:r>
            <a:br>
              <a:rPr lang="zh-CN" altLang="en-US" dirty="0" smtClean="0"/>
            </a:br>
            <a:r>
              <a:rPr lang="en-US" altLang="zh-CN" sz="1200" b="0" i="0" dirty="0" smtClean="0">
                <a:effectLst/>
                <a:latin typeface="+mn-lt"/>
                <a:ea typeface="+mn-ea"/>
                <a:cs typeface="+mn-cs"/>
                <a:sym typeface="Calibri"/>
              </a:rPr>
              <a:t>-h</a:t>
            </a:r>
            <a:r>
              <a:rPr lang="zh-CN" altLang="en-US" sz="1200" b="0" i="0" dirty="0" smtClean="0">
                <a:effectLst/>
                <a:latin typeface="+mn-lt"/>
                <a:ea typeface="+mn-ea"/>
                <a:cs typeface="+mn-cs"/>
                <a:sym typeface="Calibri"/>
              </a:rPr>
              <a:t>人類能看懂的比如把</a:t>
            </a:r>
            <a:r>
              <a:rPr lang="en-US" altLang="zh-CN" sz="1200" b="0" i="0" dirty="0" smtClean="0">
                <a:effectLst/>
                <a:latin typeface="+mn-lt"/>
                <a:ea typeface="+mn-ea"/>
                <a:cs typeface="+mn-cs"/>
                <a:sym typeface="Calibri"/>
              </a:rPr>
              <a:t>1024</a:t>
            </a:r>
            <a:r>
              <a:rPr lang="zh-CN" altLang="en-US" sz="1200" b="0" i="0" dirty="0" smtClean="0">
                <a:effectLst/>
                <a:latin typeface="+mn-lt"/>
                <a:ea typeface="+mn-ea"/>
                <a:cs typeface="+mn-cs"/>
                <a:sym typeface="Calibri"/>
              </a:rPr>
              <a:t>顯示為</a:t>
            </a:r>
            <a:r>
              <a:rPr lang="en-US" altLang="zh-CN" sz="1200" b="0" i="0" dirty="0" smtClean="0">
                <a:effectLst/>
                <a:latin typeface="+mn-lt"/>
                <a:ea typeface="+mn-ea"/>
                <a:cs typeface="+mn-cs"/>
                <a:sym typeface="Calibri"/>
              </a:rPr>
              <a:t>1K</a:t>
            </a:r>
            <a:endParaRPr lang="en-US" altLang="zh-TW" sz="1200" b="0" i="0" dirty="0" smtClean="0">
              <a:effectLst/>
              <a:latin typeface="+mn-lt"/>
              <a:ea typeface="+mn-ea"/>
              <a:cs typeface="+mn-cs"/>
              <a:sym typeface="Calibri"/>
            </a:endParaRPr>
          </a:p>
          <a:p>
            <a:endParaRPr lang="en-US" altLang="zh-TW" sz="1200" b="0" i="0" dirty="0" smtClean="0">
              <a:effectLst/>
              <a:latin typeface="+mn-lt"/>
              <a:ea typeface="+mn-ea"/>
              <a:cs typeface="+mn-cs"/>
              <a:sym typeface="Calibri"/>
            </a:endParaRPr>
          </a:p>
          <a:p>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root </a:t>
            </a:r>
            <a:r>
              <a:rPr lang="zh-TW" altLang="en-US" sz="1200" b="0" i="0" dirty="0" smtClean="0">
                <a:effectLst/>
                <a:latin typeface="+mn-lt"/>
                <a:ea typeface="+mn-ea"/>
                <a:cs typeface="+mn-cs"/>
                <a:sym typeface="Calibri"/>
              </a:rPr>
              <a:t>就切換到</a:t>
            </a:r>
            <a:r>
              <a:rPr lang="en-US" altLang="zh-TW" sz="1200" b="0" i="0" dirty="0" smtClean="0">
                <a:effectLst/>
                <a:latin typeface="+mn-lt"/>
                <a:ea typeface="+mn-ea"/>
                <a:cs typeface="+mn-cs"/>
                <a:sym typeface="Calibri"/>
              </a:rPr>
              <a:t>/root </a:t>
            </a:r>
            <a:r>
              <a:rPr lang="zh-TW" altLang="en-US" sz="1200" b="0" i="0" dirty="0" smtClean="0">
                <a:effectLst/>
                <a:latin typeface="+mn-lt"/>
                <a:ea typeface="+mn-ea"/>
                <a:cs typeface="+mn-cs"/>
                <a:sym typeface="Calibri"/>
              </a:rPr>
              <a:t>資料夾 </a:t>
            </a:r>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 根據 帳號</a:t>
            </a:r>
            <a:r>
              <a:rPr lang="en-US" altLang="zh-TW" sz="1200" b="0" i="0" dirty="0" smtClean="0">
                <a:effectLst/>
                <a:latin typeface="+mn-lt"/>
                <a:ea typeface="+mn-ea"/>
                <a:cs typeface="+mn-cs"/>
                <a:sym typeface="Calibri"/>
              </a:rPr>
              <a:t>login </a:t>
            </a:r>
            <a:r>
              <a:rPr lang="zh-TW" altLang="en-US" sz="1200" b="0" i="0" dirty="0" smtClean="0">
                <a:effectLst/>
                <a:latin typeface="+mn-lt"/>
                <a:ea typeface="+mn-ea"/>
                <a:cs typeface="+mn-cs"/>
                <a:sym typeface="Calibri"/>
              </a:rPr>
              <a:t>直接 切換到 </a:t>
            </a:r>
            <a:r>
              <a:rPr lang="en-US" altLang="zh-TW" sz="1200" b="0" i="0" dirty="0" smtClean="0">
                <a:effectLst/>
                <a:latin typeface="+mn-lt"/>
                <a:ea typeface="+mn-ea"/>
                <a:cs typeface="+mn-cs"/>
                <a:sym typeface="Calibri"/>
              </a:rPr>
              <a:t>/home</a:t>
            </a:r>
            <a:r>
              <a:rPr lang="zh-TW" altLang="en-US" sz="1200" b="0" i="0" dirty="0" smtClean="0">
                <a:effectLst/>
                <a:latin typeface="+mn-lt"/>
                <a:ea typeface="+mn-ea"/>
                <a:cs typeface="+mn-cs"/>
                <a:sym typeface="Calibri"/>
              </a:rPr>
              <a:t>下的 帳號 資料夾</a:t>
            </a:r>
            <a:endParaRPr lang="en-US" altLang="zh-TW" sz="1200" b="0" i="0" dirty="0" smtClean="0">
              <a:effectLst/>
              <a:latin typeface="+mn-lt"/>
              <a:ea typeface="+mn-ea"/>
              <a:cs typeface="+mn-cs"/>
              <a:sym typeface="Calibri"/>
            </a:endParaRPr>
          </a:p>
          <a:p>
            <a:endParaRPr lang="en-US" altLang="zh-TW" sz="1200" b="0" i="0" dirty="0" smtClean="0">
              <a:effectLst/>
              <a:latin typeface="+mn-lt"/>
              <a:ea typeface="+mn-ea"/>
              <a:cs typeface="+mn-cs"/>
              <a:sym typeface="Calibri"/>
            </a:endParaRPr>
          </a:p>
          <a:p>
            <a:r>
              <a:rPr lang="en-US" altLang="zh-TW" sz="1200" b="0" i="0" dirty="0" err="1" smtClean="0">
                <a:effectLst/>
                <a:latin typeface="+mn-lt"/>
                <a:ea typeface="+mn-ea"/>
                <a:cs typeface="+mn-cs"/>
                <a:sym typeface="Calibri"/>
              </a:rPr>
              <a:t>linux</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針對每個使用者會建立它的家目錄，使用者有權限可在家目錄，建立目錄及檔案，你的帳號是 </a:t>
            </a:r>
            <a:r>
              <a:rPr lang="en-US" altLang="zh-TW" sz="1200" b="0" i="0" dirty="0" smtClean="0">
                <a:effectLst/>
                <a:latin typeface="+mn-lt"/>
                <a:ea typeface="+mn-ea"/>
                <a:cs typeface="+mn-cs"/>
                <a:sym typeface="Calibri"/>
              </a:rPr>
              <a:t>ds123, </a:t>
            </a:r>
            <a:r>
              <a:rPr lang="zh-TW" altLang="en-US" sz="1200" b="0" i="0" dirty="0" smtClean="0">
                <a:effectLst/>
                <a:latin typeface="+mn-lt"/>
                <a:ea typeface="+mn-ea"/>
                <a:cs typeface="+mn-cs"/>
                <a:sym typeface="Calibri"/>
              </a:rPr>
              <a:t>所以你的家目錄一定是 </a:t>
            </a:r>
            <a:r>
              <a:rPr lang="en-US" altLang="zh-TW" sz="1200" b="0" i="0" dirty="0" smtClean="0">
                <a:effectLst/>
                <a:latin typeface="+mn-lt"/>
                <a:ea typeface="+mn-ea"/>
                <a:cs typeface="+mn-cs"/>
                <a:sym typeface="Calibri"/>
              </a:rPr>
              <a:t>/home/ds123</a:t>
            </a:r>
          </a:p>
          <a:p>
            <a:endParaRPr lang="en-US" altLang="zh-TW" sz="1200" b="0" i="0" dirty="0" smtClean="0">
              <a:effectLst/>
              <a:latin typeface="+mn-lt"/>
              <a:ea typeface="+mn-ea"/>
              <a:cs typeface="+mn-cs"/>
              <a:sym typeface="Calibri"/>
            </a:endParaRPr>
          </a:p>
          <a:p>
            <a:r>
              <a:rPr lang="en-US" altLang="zh-TW" sz="1200" b="0" i="0" dirty="0" err="1" smtClean="0">
                <a:effectLst/>
                <a:latin typeface="+mn-lt"/>
                <a:ea typeface="+mn-ea"/>
                <a:cs typeface="+mn-cs"/>
                <a:sym typeface="Calibri"/>
              </a:rPr>
              <a:t>dir</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是我設計的命令</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原生 </a:t>
            </a:r>
            <a:r>
              <a:rPr lang="en-US" altLang="zh-TW" sz="1200" b="0" i="0" dirty="0" smtClean="0">
                <a:effectLst/>
                <a:latin typeface="+mn-lt"/>
                <a:ea typeface="+mn-ea"/>
                <a:cs typeface="+mn-cs"/>
                <a:sym typeface="Calibri"/>
              </a:rPr>
              <a:t>Linux </a:t>
            </a:r>
            <a:r>
              <a:rPr lang="zh-TW" altLang="en-US" sz="1200" b="0" i="0" dirty="0" smtClean="0">
                <a:effectLst/>
                <a:latin typeface="+mn-lt"/>
                <a:ea typeface="+mn-ea"/>
                <a:cs typeface="+mn-cs"/>
                <a:sym typeface="Calibri"/>
              </a:rPr>
              <a:t>沒這命令</a:t>
            </a: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3</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pwd</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顯示當前路徑</a:t>
            </a:r>
            <a:endParaRPr lang="en-US" altLang="zh-TW" sz="1200" b="0" i="0" dirty="0" smtClean="0">
              <a:effectLst/>
              <a:latin typeface="+mn-lt"/>
              <a:ea typeface="+mn-ea"/>
              <a:cs typeface="+mn-cs"/>
              <a:sym typeface="Calibri"/>
            </a:endParaRPr>
          </a:p>
          <a:p>
            <a:endParaRPr lang="en-US" altLang="zh-TW" sz="1200" b="0" i="0" dirty="0" smtClean="0">
              <a:effectLst/>
              <a:latin typeface="+mn-lt"/>
              <a:ea typeface="+mn-ea"/>
              <a:cs typeface="+mn-cs"/>
              <a:sym typeface="Calibri"/>
            </a:endParaRPr>
          </a:p>
          <a:p>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1</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-ls </a:t>
            </a:r>
            <a:r>
              <a:rPr lang="zh-TW" altLang="en-US" sz="1200" b="0" i="0" dirty="0" smtClean="0">
                <a:effectLst/>
                <a:latin typeface="+mn-lt"/>
                <a:ea typeface="+mn-ea"/>
                <a:cs typeface="+mn-cs"/>
                <a:sym typeface="Calibri"/>
              </a:rPr>
              <a:t>列出當前檔夾下所有內容</a:t>
            </a: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$ls -a </a:t>
            </a:r>
            <a:r>
              <a:rPr lang="zh-TW" altLang="en-US" sz="1200" b="0" i="0" dirty="0" smtClean="0">
                <a:effectLst/>
                <a:latin typeface="+mn-lt"/>
                <a:ea typeface="+mn-ea"/>
                <a:cs typeface="+mn-cs"/>
                <a:sym typeface="Calibri"/>
              </a:rPr>
              <a:t>列出當前檔夾中所有內容，包含以」</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」開頭的文件</a:t>
            </a:r>
            <a:r>
              <a:rPr lang="zh-TW" altLang="en-US" dirty="0" smtClean="0"/>
              <a:t/>
            </a:r>
            <a:br>
              <a:rPr lang="zh-TW" altLang="en-US" dirty="0" smtClean="0"/>
            </a:br>
            <a:r>
              <a:rPr lang="zh-TW" altLang="en-US" dirty="0" smtClean="0"/>
              <a:t/>
            </a:r>
            <a:br>
              <a:rPr lang="zh-TW" altLang="en-US" dirty="0" smtClean="0"/>
            </a:br>
            <a:r>
              <a:rPr lang="zh-TW" altLang="en-US" sz="1200" b="0" i="0" dirty="0" smtClean="0">
                <a:effectLst/>
                <a:latin typeface="+mn-lt"/>
                <a:ea typeface="+mn-ea"/>
                <a:cs typeface="+mn-cs"/>
                <a:sym typeface="Calibri"/>
              </a:rPr>
              <a:t>原文網址：</a:t>
            </a:r>
            <a:r>
              <a:rPr lang="en-US" altLang="zh-TW" sz="1200" b="0" i="0" u="none" strike="noStrike" dirty="0" smtClean="0">
                <a:effectLst/>
                <a:latin typeface="+mn-lt"/>
                <a:ea typeface="+mn-ea"/>
                <a:cs typeface="+mn-cs"/>
                <a:sym typeface="Calibri"/>
                <a:hlinkClick r:id="rId3"/>
              </a:rPr>
              <a:t>https://read01.com/yO5gDJ.html</a:t>
            </a:r>
            <a:endParaRPr lang="en-US" altLang="zh-TW" sz="1200" b="0" i="0" u="none" strike="noStrike" dirty="0" smtClean="0">
              <a:effectLst/>
              <a:latin typeface="+mn-lt"/>
              <a:ea typeface="+mn-ea"/>
              <a:cs typeface="+mn-cs"/>
              <a:sym typeface="Calibri"/>
            </a:endParaRPr>
          </a:p>
          <a:p>
            <a:endParaRPr lang="en-US" altLang="zh-TW" sz="1200" b="0" i="0" u="none" strike="noStrike" dirty="0" smtClean="0">
              <a:effectLst/>
              <a:latin typeface="+mn-lt"/>
              <a:ea typeface="+mn-ea"/>
              <a:cs typeface="+mn-cs"/>
              <a:sym typeface="Calibri"/>
            </a:endParaRPr>
          </a:p>
          <a:p>
            <a:r>
              <a:rPr lang="en-US" altLang="zh-TW" sz="1200" b="0" i="0" dirty="0" smtClean="0">
                <a:effectLst/>
                <a:latin typeface="+mn-lt"/>
                <a:ea typeface="+mn-ea"/>
                <a:cs typeface="+mn-cs"/>
                <a:sym typeface="Calibri"/>
              </a:rPr>
              <a:t>ls</a:t>
            </a:r>
            <a:r>
              <a:rPr lang="zh-TW" altLang="en-US" sz="1200" b="0" i="0" dirty="0" smtClean="0">
                <a:effectLst/>
                <a:latin typeface="+mn-lt"/>
                <a:ea typeface="+mn-ea"/>
                <a:cs typeface="+mn-cs"/>
                <a:sym typeface="Calibri"/>
              </a:rPr>
              <a:t>是</a:t>
            </a:r>
            <a:r>
              <a:rPr lang="en-US" altLang="zh-TW" sz="1200" b="0" i="0" dirty="0" smtClean="0">
                <a:effectLst/>
                <a:latin typeface="+mn-lt"/>
                <a:ea typeface="+mn-ea"/>
                <a:cs typeface="+mn-cs"/>
                <a:sym typeface="Calibri"/>
              </a:rPr>
              <a:t>『list』</a:t>
            </a:r>
            <a:r>
              <a:rPr lang="zh-TW" altLang="en-US" sz="1200" b="0" i="0" dirty="0" smtClean="0">
                <a:effectLst/>
                <a:latin typeface="+mn-lt"/>
                <a:ea typeface="+mn-ea"/>
                <a:cs typeface="+mn-cs"/>
                <a:sym typeface="Calibri"/>
              </a:rPr>
              <a:t>的意思，重點在顯示檔案的檔名與相關屬性。而選項</a:t>
            </a:r>
            <a:r>
              <a:rPr lang="en-US" altLang="zh-TW" sz="1200" b="0" i="0" dirty="0" smtClean="0">
                <a:effectLst/>
                <a:latin typeface="+mn-lt"/>
                <a:ea typeface="+mn-ea"/>
                <a:cs typeface="+mn-cs"/>
                <a:sym typeface="Calibri"/>
              </a:rPr>
              <a:t>『-al』</a:t>
            </a:r>
            <a:r>
              <a:rPr lang="zh-TW" altLang="en-US" sz="1200" b="0" i="0" dirty="0" smtClean="0">
                <a:effectLst/>
                <a:latin typeface="+mn-lt"/>
                <a:ea typeface="+mn-ea"/>
                <a:cs typeface="+mn-cs"/>
                <a:sym typeface="Calibri"/>
              </a:rPr>
              <a:t>則表示列出所有的檔案詳細的權限與屬性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包含隱藏檔，就是檔名第一個字元為</a:t>
            </a:r>
            <a:r>
              <a:rPr lang="en-US" altLang="zh-TW" sz="1200" b="0" i="0" dirty="0" smtClean="0">
                <a:effectLst/>
                <a:latin typeface="+mn-lt"/>
                <a:ea typeface="+mn-ea"/>
                <a:cs typeface="+mn-cs"/>
                <a:sym typeface="Calibri"/>
              </a:rPr>
              <a:t>『 . 』</a:t>
            </a:r>
            <a:r>
              <a:rPr lang="zh-TW" altLang="en-US" sz="1200" b="0" i="0" dirty="0" smtClean="0">
                <a:effectLst/>
                <a:latin typeface="+mn-lt"/>
                <a:ea typeface="+mn-ea"/>
                <a:cs typeface="+mn-cs"/>
                <a:sym typeface="Calibri"/>
              </a:rPr>
              <a:t>的檔案</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endParaRPr lang="en-US" altLang="zh-TW" sz="1200" b="0" i="0" dirty="0" smtClean="0">
              <a:effectLst/>
              <a:latin typeface="+mn-lt"/>
              <a:ea typeface="+mn-ea"/>
              <a:cs typeface="+mn-cs"/>
              <a:sym typeface="Calibri"/>
            </a:endParaRPr>
          </a:p>
          <a:p>
            <a:r>
              <a:rPr lang="en-US" altLang="zh-TW" sz="1200" dirty="0" smtClean="0">
                <a:effectLst/>
                <a:latin typeface="+mn-lt"/>
                <a:ea typeface="+mn-ea"/>
                <a:cs typeface="+mn-cs"/>
                <a:sym typeface="Calibri"/>
              </a:rPr>
              <a:t>ls </a:t>
            </a:r>
            <a:r>
              <a:rPr lang="zh-TW" altLang="zh-TW" sz="1200" dirty="0" smtClean="0">
                <a:effectLst/>
                <a:latin typeface="+mn-lt"/>
                <a:ea typeface="+mn-ea"/>
                <a:cs typeface="+mn-cs"/>
                <a:sym typeface="Calibri"/>
              </a:rPr>
              <a:t>列出當前資料夾下所有內容，不顯示隱藏檔</a:t>
            </a:r>
          </a:p>
          <a:p>
            <a:r>
              <a:rPr lang="zh-TW" altLang="zh-TW" sz="1200" dirty="0" smtClean="0">
                <a:effectLst/>
                <a:latin typeface="+mn-lt"/>
                <a:ea typeface="+mn-ea"/>
                <a:cs typeface="+mn-cs"/>
                <a:sym typeface="Calibri"/>
              </a:rPr>
              <a:t>“</a:t>
            </a:r>
            <a:r>
              <a:rPr lang="en-US" altLang="zh-TW" sz="1200" dirty="0" smtClean="0">
                <a:effectLst/>
                <a:latin typeface="+mn-lt"/>
                <a:ea typeface="+mn-ea"/>
                <a:cs typeface="+mn-cs"/>
                <a:sym typeface="Calibri"/>
              </a:rPr>
              <a:t>ls </a:t>
            </a:r>
            <a:r>
              <a:rPr lang="en-US" altLang="zh-TW" sz="1200" dirty="0" err="1" smtClean="0">
                <a:effectLst/>
                <a:latin typeface="+mn-lt"/>
                <a:ea typeface="+mn-ea"/>
                <a:cs typeface="+mn-cs"/>
                <a:sym typeface="Calibri"/>
              </a:rPr>
              <a:t>aaa</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表示顯示</a:t>
            </a:r>
            <a:r>
              <a:rPr lang="en-US" altLang="zh-TW" sz="1200" dirty="0" err="1" smtClean="0">
                <a:effectLst/>
                <a:latin typeface="+mn-lt"/>
                <a:ea typeface="+mn-ea"/>
                <a:cs typeface="+mn-cs"/>
                <a:sym typeface="Calibri"/>
              </a:rPr>
              <a:t>aaa</a:t>
            </a:r>
            <a:r>
              <a:rPr lang="zh-TW" altLang="zh-TW" sz="1200" dirty="0" smtClean="0">
                <a:effectLst/>
                <a:latin typeface="+mn-lt"/>
                <a:ea typeface="+mn-ea"/>
                <a:cs typeface="+mn-cs"/>
                <a:sym typeface="Calibri"/>
              </a:rPr>
              <a:t>目錄下得內容</a:t>
            </a:r>
          </a:p>
          <a:p>
            <a:r>
              <a:rPr lang="zh-TW" altLang="zh-TW" sz="1200" dirty="0" smtClean="0">
                <a:effectLst/>
                <a:latin typeface="+mn-lt"/>
                <a:ea typeface="+mn-ea"/>
                <a:cs typeface="+mn-cs"/>
                <a:sym typeface="Calibri"/>
              </a:rPr>
              <a:t>“</a:t>
            </a:r>
            <a:r>
              <a:rPr lang="en-US" altLang="zh-TW" sz="1200" dirty="0" smtClean="0">
                <a:effectLst/>
                <a:latin typeface="+mn-lt"/>
                <a:ea typeface="+mn-ea"/>
                <a:cs typeface="+mn-cs"/>
                <a:sym typeface="Calibri"/>
              </a:rPr>
              <a:t>ls ~ </a:t>
            </a:r>
            <a:r>
              <a:rPr lang="en-US" altLang="zh-TW" sz="1200" dirty="0" err="1" smtClean="0">
                <a:effectLst/>
                <a:latin typeface="+mn-lt"/>
                <a:ea typeface="+mn-ea"/>
                <a:cs typeface="+mn-cs"/>
                <a:sym typeface="Calibri"/>
              </a:rPr>
              <a:t>aaa</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顯示根目錄和</a:t>
            </a:r>
            <a:r>
              <a:rPr lang="en-US" altLang="zh-TW" sz="1200" dirty="0" err="1" smtClean="0">
                <a:effectLst/>
                <a:latin typeface="+mn-lt"/>
                <a:ea typeface="+mn-ea"/>
                <a:cs typeface="+mn-cs"/>
                <a:sym typeface="Calibri"/>
              </a:rPr>
              <a:t>aaa</a:t>
            </a:r>
            <a:r>
              <a:rPr lang="zh-TW" altLang="zh-TW" sz="1200" dirty="0" smtClean="0">
                <a:effectLst/>
                <a:latin typeface="+mn-lt"/>
                <a:ea typeface="+mn-ea"/>
                <a:cs typeface="+mn-cs"/>
                <a:sym typeface="Calibri"/>
              </a:rPr>
              <a:t>目錄下的內容</a:t>
            </a:r>
          </a:p>
          <a:p>
            <a:r>
              <a:rPr lang="en-US" altLang="zh-TW" sz="1200" dirty="0" smtClean="0">
                <a:effectLst/>
                <a:latin typeface="+mn-lt"/>
                <a:ea typeface="+mn-ea"/>
                <a:cs typeface="+mn-cs"/>
                <a:sym typeface="Calibri"/>
              </a:rPr>
              <a:t>$ls -a </a:t>
            </a:r>
            <a:r>
              <a:rPr lang="zh-TW" altLang="zh-TW" sz="1200" dirty="0" smtClean="0">
                <a:effectLst/>
                <a:latin typeface="+mn-lt"/>
                <a:ea typeface="+mn-ea"/>
                <a:cs typeface="+mn-cs"/>
                <a:sym typeface="Calibri"/>
              </a:rPr>
              <a:t>列出當前資料夾中所有內容，包含以”</a:t>
            </a:r>
            <a:r>
              <a:rPr lang="en-US" altLang="zh-TW" sz="1200" dirty="0" smtClean="0">
                <a:effectLst/>
                <a:latin typeface="+mn-lt"/>
                <a:ea typeface="+mn-ea"/>
                <a:cs typeface="+mn-cs"/>
                <a:sym typeface="Calibri"/>
              </a:rPr>
              <a:t>.”</a:t>
            </a:r>
            <a:r>
              <a:rPr lang="zh-TW" altLang="zh-TW" sz="1200" dirty="0" smtClean="0">
                <a:effectLst/>
                <a:latin typeface="+mn-lt"/>
                <a:ea typeface="+mn-ea"/>
                <a:cs typeface="+mn-cs"/>
                <a:sym typeface="Calibri"/>
              </a:rPr>
              <a:t>開頭的文件 隱藏文件列出</a:t>
            </a:r>
          </a:p>
          <a:p>
            <a:r>
              <a:rPr lang="en-US" altLang="zh-TW" sz="1200" dirty="0" smtClean="0">
                <a:effectLst/>
                <a:latin typeface="+mn-lt"/>
                <a:ea typeface="+mn-ea"/>
                <a:cs typeface="+mn-cs"/>
                <a:sym typeface="Calibri"/>
              </a:rPr>
              <a:t>$ls -l </a:t>
            </a:r>
            <a:r>
              <a:rPr lang="zh-TW" altLang="zh-TW" sz="1200" dirty="0" smtClean="0">
                <a:effectLst/>
                <a:latin typeface="+mn-lt"/>
                <a:ea typeface="+mn-ea"/>
                <a:cs typeface="+mn-cs"/>
                <a:sym typeface="Calibri"/>
              </a:rPr>
              <a:t>用長格式顯示結果</a:t>
            </a:r>
          </a:p>
          <a:p>
            <a:r>
              <a:rPr lang="en-US" altLang="zh-TW" sz="1200" dirty="0" smtClean="0">
                <a:effectLst/>
                <a:latin typeface="+mn-lt"/>
                <a:ea typeface="+mn-ea"/>
                <a:cs typeface="+mn-cs"/>
                <a:sym typeface="Calibri"/>
              </a:rPr>
              <a:t>ls -</a:t>
            </a:r>
            <a:r>
              <a:rPr lang="en-US" altLang="zh-TW" sz="1200" dirty="0" err="1" smtClean="0">
                <a:effectLst/>
                <a:latin typeface="+mn-lt"/>
                <a:ea typeface="+mn-ea"/>
                <a:cs typeface="+mn-cs"/>
                <a:sym typeface="Calibri"/>
              </a:rPr>
              <a:t>lh</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以人們的可讀方式而不是位元元組數來顯示檔大小（如：</a:t>
            </a:r>
            <a:r>
              <a:rPr lang="en-US" altLang="zh-TW" sz="1200" dirty="0" smtClean="0">
                <a:effectLst/>
                <a:latin typeface="+mn-lt"/>
                <a:ea typeface="+mn-ea"/>
                <a:cs typeface="+mn-cs"/>
                <a:sym typeface="Calibri"/>
              </a:rPr>
              <a:t>4.0k</a:t>
            </a:r>
            <a:r>
              <a:rPr lang="zh-TW" altLang="zh-TW" sz="1200" dirty="0" smtClean="0">
                <a:effectLst/>
                <a:latin typeface="+mn-lt"/>
                <a:ea typeface="+mn-ea"/>
                <a:cs typeface="+mn-cs"/>
                <a:sym typeface="Calibri"/>
              </a:rPr>
              <a:t>）</a:t>
            </a:r>
          </a:p>
          <a:p>
            <a:r>
              <a:rPr lang="en-US" altLang="zh-TW" sz="1200" dirty="0" smtClean="0">
                <a:effectLst/>
                <a:latin typeface="+mn-lt"/>
                <a:ea typeface="+mn-ea"/>
                <a:cs typeface="+mn-cs"/>
                <a:sym typeface="Calibri"/>
              </a:rPr>
              <a:t>$ls -t </a:t>
            </a:r>
            <a:r>
              <a:rPr lang="zh-TW" altLang="zh-TW" sz="1200" dirty="0" smtClean="0">
                <a:effectLst/>
                <a:latin typeface="+mn-lt"/>
                <a:ea typeface="+mn-ea"/>
                <a:cs typeface="+mn-cs"/>
                <a:sym typeface="Calibri"/>
              </a:rPr>
              <a:t>按更改時間排序</a:t>
            </a:r>
          </a:p>
          <a:p>
            <a:r>
              <a:rPr lang="en-US" altLang="zh-TW" sz="1200" dirty="0" smtClean="0">
                <a:effectLst/>
                <a:latin typeface="+mn-lt"/>
                <a:ea typeface="+mn-ea"/>
                <a:cs typeface="+mn-cs"/>
                <a:sym typeface="Calibri"/>
              </a:rPr>
              <a:t>$ls -v </a:t>
            </a:r>
            <a:r>
              <a:rPr lang="zh-TW" altLang="zh-TW" sz="1200" dirty="0" smtClean="0">
                <a:effectLst/>
                <a:latin typeface="+mn-lt"/>
                <a:ea typeface="+mn-ea"/>
                <a:cs typeface="+mn-cs"/>
                <a:sym typeface="Calibri"/>
              </a:rPr>
              <a:t>按版本先後排序</a:t>
            </a:r>
          </a:p>
          <a:p>
            <a:endParaRPr lang="en-US" altLang="zh-TW" sz="1200" b="0" i="0" dirty="0" smtClean="0">
              <a:effectLst/>
              <a:latin typeface="+mn-lt"/>
              <a:ea typeface="+mn-ea"/>
              <a:cs typeface="+mn-cs"/>
              <a:sym typeface="Calibri"/>
            </a:endParaRPr>
          </a:p>
          <a:p>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第一個字元代表這個檔案是</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目錄、檔案或連結檔等等</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br>
              <a:rPr lang="zh-TW" altLang="en-US" sz="1200" b="0" i="0" dirty="0" smtClean="0">
                <a:effectLst/>
                <a:latin typeface="+mn-lt"/>
                <a:ea typeface="+mn-ea"/>
                <a:cs typeface="+mn-cs"/>
                <a:sym typeface="Calibri"/>
              </a:rPr>
            </a:br>
            <a:endParaRPr lang="zh-TW" altLang="en-US" sz="1200" b="0" i="0" dirty="0" smtClean="0">
              <a:effectLst/>
              <a:latin typeface="+mn-lt"/>
              <a:ea typeface="+mn-ea"/>
              <a:cs typeface="+mn-cs"/>
              <a:sym typeface="Calibri"/>
            </a:endParaRPr>
          </a:p>
          <a:p>
            <a:pPr lvl="1"/>
            <a:r>
              <a:rPr lang="zh-TW" altLang="en-US" sz="1200" b="0" i="0" dirty="0" smtClean="0">
                <a:effectLst/>
                <a:latin typeface="+mn-lt"/>
                <a:ea typeface="+mn-ea"/>
                <a:cs typeface="+mn-cs"/>
                <a:sym typeface="Calibri"/>
              </a:rPr>
              <a:t>當為</a:t>
            </a:r>
            <a:r>
              <a:rPr lang="en-US" altLang="zh-TW" sz="1200" b="0" i="0" dirty="0" smtClean="0">
                <a:solidFill>
                  <a:srgbClr val="FF0000"/>
                </a:solidFill>
                <a:effectLst/>
                <a:latin typeface="+mn-lt"/>
                <a:ea typeface="+mn-ea"/>
                <a:cs typeface="+mn-cs"/>
                <a:sym typeface="Calibri"/>
              </a:rPr>
              <a:t>[</a:t>
            </a:r>
            <a:r>
              <a:rPr lang="zh-TW" altLang="en-US" sz="1200" b="1" i="0" dirty="0" smtClean="0">
                <a:solidFill>
                  <a:srgbClr val="FF0000"/>
                </a:solidFill>
                <a:effectLst/>
                <a:latin typeface="+mn-lt"/>
                <a:ea typeface="+mn-ea"/>
                <a:cs typeface="+mn-cs"/>
                <a:sym typeface="Calibri"/>
              </a:rPr>
              <a:t> </a:t>
            </a:r>
            <a:r>
              <a:rPr lang="en-US" altLang="zh-TW" sz="1200" b="1" i="0" dirty="0" smtClean="0">
                <a:solidFill>
                  <a:srgbClr val="FF0000"/>
                </a:solidFill>
                <a:effectLst/>
                <a:latin typeface="+mn-lt"/>
                <a:ea typeface="+mn-ea"/>
                <a:cs typeface="+mn-cs"/>
                <a:sym typeface="Calibri"/>
              </a:rPr>
              <a:t>d</a:t>
            </a:r>
            <a:r>
              <a:rPr lang="zh-TW" altLang="en-US" sz="1200" b="0" i="0" dirty="0" smtClean="0">
                <a:solidFill>
                  <a:srgbClr val="FF0000"/>
                </a:solidFill>
                <a:effectLst/>
                <a:latin typeface="+mn-lt"/>
                <a:ea typeface="+mn-ea"/>
                <a:cs typeface="+mn-cs"/>
                <a:sym typeface="Calibri"/>
              </a:rPr>
              <a:t> </a:t>
            </a:r>
            <a:r>
              <a:rPr lang="en-US" altLang="zh-TW" sz="1200" b="0" i="0" dirty="0" smtClean="0">
                <a:solidFill>
                  <a:srgbClr val="FF0000"/>
                </a:solidFill>
                <a:effectLst/>
                <a:latin typeface="+mn-lt"/>
                <a:ea typeface="+mn-ea"/>
                <a:cs typeface="+mn-cs"/>
                <a:sym typeface="Calibri"/>
              </a:rPr>
              <a:t>]</a:t>
            </a:r>
            <a:r>
              <a:rPr lang="zh-TW" altLang="en-US" sz="1200" b="0" i="0" dirty="0" smtClean="0">
                <a:solidFill>
                  <a:srgbClr val="FF0000"/>
                </a:solidFill>
                <a:effectLst/>
                <a:latin typeface="+mn-lt"/>
                <a:ea typeface="+mn-ea"/>
                <a:cs typeface="+mn-cs"/>
                <a:sym typeface="Calibri"/>
              </a:rPr>
              <a:t>則是目錄</a:t>
            </a:r>
            <a:r>
              <a:rPr lang="zh-TW" altLang="en-US" sz="1200" b="0" i="0" dirty="0" smtClean="0">
                <a:effectLst/>
                <a:latin typeface="+mn-lt"/>
                <a:ea typeface="+mn-ea"/>
                <a:cs typeface="+mn-cs"/>
                <a:sym typeface="Calibri"/>
              </a:rPr>
              <a:t>，例如</a:t>
            </a:r>
            <a:r>
              <a:rPr lang="zh-TW" altLang="en-US" sz="1200" b="0" i="0" u="none" strike="noStrike" dirty="0" smtClean="0">
                <a:effectLst/>
                <a:latin typeface="+mn-lt"/>
                <a:ea typeface="+mn-ea"/>
                <a:cs typeface="+mn-cs"/>
                <a:sym typeface="Calibri"/>
                <a:hlinkClick r:id="rId4"/>
              </a:rPr>
              <a:t>上表</a:t>
            </a:r>
            <a:r>
              <a:rPr lang="zh-TW" altLang="en-US" sz="1200" b="0" i="0" dirty="0" smtClean="0">
                <a:effectLst/>
                <a:latin typeface="+mn-lt"/>
                <a:ea typeface="+mn-ea"/>
                <a:cs typeface="+mn-cs"/>
                <a:sym typeface="Calibri"/>
              </a:rPr>
              <a:t>檔名為</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config</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的那一行；</a:t>
            </a:r>
          </a:p>
          <a:p>
            <a:pPr lvl="1"/>
            <a:r>
              <a:rPr lang="zh-TW" altLang="en-US" sz="1200" b="0" i="0" dirty="0" smtClean="0">
                <a:effectLst/>
                <a:latin typeface="+mn-lt"/>
                <a:ea typeface="+mn-ea"/>
                <a:cs typeface="+mn-cs"/>
                <a:sym typeface="Calibri"/>
              </a:rPr>
              <a:t>當為</a:t>
            </a:r>
            <a:r>
              <a:rPr lang="en-US" altLang="zh-TW" dirty="0" smtClean="0">
                <a:sym typeface="Calibri"/>
              </a:rPr>
              <a:t>[</a:t>
            </a:r>
            <a:r>
              <a:rPr lang="zh-TW" altLang="en-US" dirty="0" smtClean="0">
                <a:sym typeface="Calibri"/>
              </a:rPr>
              <a:t> </a:t>
            </a:r>
            <a:r>
              <a:rPr lang="en-US" altLang="zh-TW" dirty="0" smtClean="0">
                <a:sym typeface="Calibri"/>
              </a:rPr>
              <a:t>-</a:t>
            </a:r>
            <a:r>
              <a:rPr lang="zh-TW" altLang="en-US" dirty="0" smtClean="0">
                <a:sym typeface="Calibri"/>
              </a:rPr>
              <a:t> </a:t>
            </a:r>
            <a:r>
              <a:rPr lang="en-US" altLang="zh-TW" dirty="0" smtClean="0">
                <a:sym typeface="Calibri"/>
              </a:rPr>
              <a:t>]</a:t>
            </a:r>
            <a:r>
              <a:rPr lang="zh-TW" altLang="en-US" dirty="0" smtClean="0">
                <a:sym typeface="Calibri"/>
              </a:rPr>
              <a:t>則是檔案</a:t>
            </a:r>
            <a:r>
              <a:rPr lang="zh-TW" altLang="en-US" sz="1200" b="0" i="0" dirty="0" smtClean="0">
                <a:effectLst/>
                <a:latin typeface="+mn-lt"/>
                <a:ea typeface="+mn-ea"/>
                <a:cs typeface="+mn-cs"/>
                <a:sym typeface="Calibri"/>
              </a:rPr>
              <a:t>，例如</a:t>
            </a:r>
            <a:r>
              <a:rPr lang="zh-TW" altLang="en-US" sz="1200" b="0" i="0" u="none" strike="noStrike" dirty="0" smtClean="0">
                <a:effectLst/>
                <a:latin typeface="+mn-lt"/>
                <a:ea typeface="+mn-ea"/>
                <a:cs typeface="+mn-cs"/>
                <a:sym typeface="Calibri"/>
                <a:hlinkClick r:id="rId4"/>
              </a:rPr>
              <a:t>上表</a:t>
            </a:r>
            <a:r>
              <a:rPr lang="zh-TW" altLang="en-US" sz="1200" b="0" i="0" dirty="0" smtClean="0">
                <a:effectLst/>
                <a:latin typeface="+mn-lt"/>
                <a:ea typeface="+mn-ea"/>
                <a:cs typeface="+mn-cs"/>
                <a:sym typeface="Calibri"/>
              </a:rPr>
              <a:t>檔名為</a:t>
            </a:r>
            <a:r>
              <a:rPr lang="en-US" altLang="zh-TW" sz="1200" b="0" i="0" dirty="0" smtClean="0">
                <a:effectLst/>
                <a:latin typeface="+mn-lt"/>
                <a:ea typeface="+mn-ea"/>
                <a:cs typeface="+mn-cs"/>
                <a:sym typeface="Calibri"/>
              </a:rPr>
              <a:t>『initial-setup-</a:t>
            </a:r>
            <a:r>
              <a:rPr lang="en-US" altLang="zh-TW" sz="1200" b="0" i="0" dirty="0" err="1" smtClean="0">
                <a:effectLst/>
                <a:latin typeface="+mn-lt"/>
                <a:ea typeface="+mn-ea"/>
                <a:cs typeface="+mn-cs"/>
                <a:sym typeface="Calibri"/>
              </a:rPr>
              <a:t>ks.cfg</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那一行；</a:t>
            </a:r>
          </a:p>
          <a:p>
            <a:pPr lvl="1"/>
            <a:r>
              <a:rPr lang="zh-TW" altLang="en-US" sz="1200" b="0" i="0" dirty="0" smtClean="0">
                <a:effectLst/>
                <a:latin typeface="+mn-lt"/>
                <a:ea typeface="+mn-ea"/>
                <a:cs typeface="+mn-cs"/>
                <a:sym typeface="Calibri"/>
              </a:rPr>
              <a:t>若是</a:t>
            </a:r>
            <a:r>
              <a:rPr lang="en-US" altLang="zh-TW" sz="1200" b="0" i="0" dirty="0" smtClean="0">
                <a:effectLst/>
                <a:latin typeface="+mn-lt"/>
                <a:ea typeface="+mn-ea"/>
                <a:cs typeface="+mn-cs"/>
                <a:sym typeface="Calibri"/>
              </a:rPr>
              <a:t>[</a:t>
            </a:r>
            <a:r>
              <a:rPr lang="zh-TW" altLang="en-US" sz="1200" b="1" i="0" dirty="0" smtClean="0">
                <a:effectLst/>
                <a:latin typeface="+mn-lt"/>
                <a:ea typeface="+mn-ea"/>
                <a:cs typeface="+mn-cs"/>
                <a:sym typeface="Calibri"/>
              </a:rPr>
              <a:t> </a:t>
            </a:r>
            <a:r>
              <a:rPr lang="en-US" altLang="zh-TW" sz="1200" b="1" i="0" dirty="0" smtClean="0">
                <a:effectLst/>
                <a:latin typeface="+mn-lt"/>
                <a:ea typeface="+mn-ea"/>
                <a:cs typeface="+mn-cs"/>
                <a:sym typeface="Calibri"/>
              </a:rPr>
              <a:t>l</a:t>
            </a:r>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則表示為連結檔</a:t>
            </a:r>
            <a:r>
              <a:rPr lang="en-US" altLang="zh-TW" sz="1200" b="0" i="0" dirty="0" smtClean="0">
                <a:effectLst/>
                <a:latin typeface="+mn-lt"/>
                <a:ea typeface="+mn-ea"/>
                <a:cs typeface="+mn-cs"/>
                <a:sym typeface="Calibri"/>
              </a:rPr>
              <a:t>(link file)</a:t>
            </a:r>
            <a:r>
              <a:rPr lang="zh-TW" altLang="en-US" sz="1200" b="0" i="0" dirty="0" smtClean="0">
                <a:effectLst/>
                <a:latin typeface="+mn-lt"/>
                <a:ea typeface="+mn-ea"/>
                <a:cs typeface="+mn-cs"/>
                <a:sym typeface="Calibri"/>
              </a:rPr>
              <a:t>；</a:t>
            </a:r>
          </a:p>
          <a:p>
            <a:pPr lvl="1"/>
            <a:r>
              <a:rPr lang="zh-TW" altLang="en-US" sz="1200" b="0" i="0" dirty="0" smtClean="0">
                <a:effectLst/>
                <a:latin typeface="+mn-lt"/>
                <a:ea typeface="+mn-ea"/>
                <a:cs typeface="+mn-cs"/>
                <a:sym typeface="Calibri"/>
              </a:rPr>
              <a:t>若是</a:t>
            </a:r>
            <a:r>
              <a:rPr lang="en-US" altLang="zh-TW" sz="1200" b="0" i="0" dirty="0" smtClean="0">
                <a:effectLst/>
                <a:latin typeface="+mn-lt"/>
                <a:ea typeface="+mn-ea"/>
                <a:cs typeface="+mn-cs"/>
                <a:sym typeface="Calibri"/>
              </a:rPr>
              <a:t>[</a:t>
            </a:r>
            <a:r>
              <a:rPr lang="zh-TW" altLang="en-US" sz="1200" b="1" i="0" dirty="0" smtClean="0">
                <a:effectLst/>
                <a:latin typeface="+mn-lt"/>
                <a:ea typeface="+mn-ea"/>
                <a:cs typeface="+mn-cs"/>
                <a:sym typeface="Calibri"/>
              </a:rPr>
              <a:t> </a:t>
            </a:r>
            <a:r>
              <a:rPr lang="en-US" altLang="zh-TW" sz="1200" b="1" i="0" dirty="0" smtClean="0">
                <a:effectLst/>
                <a:latin typeface="+mn-lt"/>
                <a:ea typeface="+mn-ea"/>
                <a:cs typeface="+mn-cs"/>
                <a:sym typeface="Calibri"/>
              </a:rPr>
              <a:t>b</a:t>
            </a:r>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則表示為裝置檔裡面的可供儲存的周邊設備</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可隨機存取裝置</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p>
          <a:p>
            <a:pPr lvl="1"/>
            <a:r>
              <a:rPr lang="zh-TW" altLang="en-US" sz="1200" b="0" i="0" dirty="0" smtClean="0">
                <a:effectLst/>
                <a:latin typeface="+mn-lt"/>
                <a:ea typeface="+mn-ea"/>
                <a:cs typeface="+mn-cs"/>
                <a:sym typeface="Calibri"/>
              </a:rPr>
              <a:t>若是</a:t>
            </a:r>
            <a:r>
              <a:rPr lang="en-US" altLang="zh-TW" sz="1200" b="0" i="0" dirty="0" smtClean="0">
                <a:effectLst/>
                <a:latin typeface="+mn-lt"/>
                <a:ea typeface="+mn-ea"/>
                <a:cs typeface="+mn-cs"/>
                <a:sym typeface="Calibri"/>
              </a:rPr>
              <a:t>[</a:t>
            </a:r>
            <a:r>
              <a:rPr lang="zh-TW" altLang="en-US" sz="1200" b="1" i="0" dirty="0" smtClean="0">
                <a:effectLst/>
                <a:latin typeface="+mn-lt"/>
                <a:ea typeface="+mn-ea"/>
                <a:cs typeface="+mn-cs"/>
                <a:sym typeface="Calibri"/>
              </a:rPr>
              <a:t> </a:t>
            </a:r>
            <a:r>
              <a:rPr lang="en-US" altLang="zh-TW" sz="1200" b="1" i="0" dirty="0" smtClean="0">
                <a:effectLst/>
                <a:latin typeface="+mn-lt"/>
                <a:ea typeface="+mn-ea"/>
                <a:cs typeface="+mn-cs"/>
                <a:sym typeface="Calibri"/>
              </a:rPr>
              <a:t>c</a:t>
            </a:r>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則表示為裝置檔裡面的序列埠設備，例如鍵盤、滑鼠</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一次性讀取裝置</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p>
          <a:p>
            <a:r>
              <a:rPr lang="zh-TW" altLang="en-US" sz="1200" b="0" i="0" dirty="0" smtClean="0">
                <a:effectLst/>
                <a:latin typeface="+mn-lt"/>
                <a:ea typeface="+mn-ea"/>
                <a:cs typeface="+mn-cs"/>
                <a:sym typeface="Calibri"/>
              </a:rPr>
              <a:t/>
            </a:r>
            <a:br>
              <a:rPr lang="zh-TW" altLang="en-US" sz="1200" b="0" i="0" dirty="0" smtClean="0">
                <a:effectLst/>
                <a:latin typeface="+mn-lt"/>
                <a:ea typeface="+mn-ea"/>
                <a:cs typeface="+mn-cs"/>
                <a:sym typeface="Calibri"/>
              </a:rPr>
            </a:br>
            <a:endParaRPr lang="zh-TW" altLang="en-US"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接下來的字元中，以三個為一組，且均為</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rwx</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的三個參數的組合。其中，</a:t>
            </a:r>
            <a:r>
              <a:rPr lang="en-US" altLang="zh-TW" sz="1200" b="0" i="0" dirty="0" smtClean="0">
                <a:effectLst/>
                <a:latin typeface="+mn-lt"/>
                <a:ea typeface="+mn-ea"/>
                <a:cs typeface="+mn-cs"/>
                <a:sym typeface="Calibri"/>
              </a:rPr>
              <a:t>[ r ]</a:t>
            </a:r>
            <a:r>
              <a:rPr lang="zh-TW" altLang="en-US" sz="1200" b="0" i="0" dirty="0" smtClean="0">
                <a:effectLst/>
                <a:latin typeface="+mn-lt"/>
                <a:ea typeface="+mn-ea"/>
                <a:cs typeface="+mn-cs"/>
                <a:sym typeface="Calibri"/>
              </a:rPr>
              <a:t>代表可讀</a:t>
            </a:r>
            <a:r>
              <a:rPr lang="en-US" altLang="zh-TW" sz="1200" b="0" i="0" dirty="0" smtClean="0">
                <a:effectLst/>
                <a:latin typeface="+mn-lt"/>
                <a:ea typeface="+mn-ea"/>
                <a:cs typeface="+mn-cs"/>
                <a:sym typeface="Calibri"/>
              </a:rPr>
              <a:t>(read)</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 w ]</a:t>
            </a:r>
            <a:r>
              <a:rPr lang="zh-TW" altLang="en-US" sz="1200" b="0" i="0" dirty="0" smtClean="0">
                <a:effectLst/>
                <a:latin typeface="+mn-lt"/>
                <a:ea typeface="+mn-ea"/>
                <a:cs typeface="+mn-cs"/>
                <a:sym typeface="Calibri"/>
              </a:rPr>
              <a:t>代表可寫</a:t>
            </a:r>
            <a:r>
              <a:rPr lang="en-US" altLang="zh-TW" sz="1200" b="0" i="0" dirty="0" smtClean="0">
                <a:effectLst/>
                <a:latin typeface="+mn-lt"/>
                <a:ea typeface="+mn-ea"/>
                <a:cs typeface="+mn-cs"/>
                <a:sym typeface="Calibri"/>
              </a:rPr>
              <a:t>(write)</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 x ]</a:t>
            </a:r>
            <a:r>
              <a:rPr lang="zh-TW" altLang="en-US" sz="1200" b="0" i="0" dirty="0" smtClean="0">
                <a:effectLst/>
                <a:latin typeface="+mn-lt"/>
                <a:ea typeface="+mn-ea"/>
                <a:cs typeface="+mn-cs"/>
                <a:sym typeface="Calibri"/>
              </a:rPr>
              <a:t>代表可執行</a:t>
            </a:r>
            <a:r>
              <a:rPr lang="en-US" altLang="zh-TW" sz="1200" b="0" i="0" dirty="0" smtClean="0">
                <a:effectLst/>
                <a:latin typeface="+mn-lt"/>
                <a:ea typeface="+mn-ea"/>
                <a:cs typeface="+mn-cs"/>
                <a:sym typeface="Calibri"/>
              </a:rPr>
              <a:t>(execute)</a:t>
            </a:r>
            <a:r>
              <a:rPr lang="zh-TW" altLang="en-US" sz="1200" b="0" i="0" dirty="0" smtClean="0">
                <a:effectLst/>
                <a:latin typeface="+mn-lt"/>
                <a:ea typeface="+mn-ea"/>
                <a:cs typeface="+mn-cs"/>
                <a:sym typeface="Calibri"/>
              </a:rPr>
              <a:t>。 要注意的是，這三個權限的位置不會改變，如果沒有權限，就會出現減號</a:t>
            </a:r>
            <a:r>
              <a:rPr lang="en-US" altLang="zh-TW" sz="1200" b="0" i="0" dirty="0" smtClean="0">
                <a:effectLst/>
                <a:latin typeface="+mn-lt"/>
                <a:ea typeface="+mn-ea"/>
                <a:cs typeface="+mn-cs"/>
                <a:sym typeface="Calibri"/>
              </a:rPr>
              <a:t>[ - ]</a:t>
            </a:r>
            <a:r>
              <a:rPr lang="zh-TW" altLang="en-US" sz="1200" b="0" i="0" dirty="0" smtClean="0">
                <a:effectLst/>
                <a:latin typeface="+mn-lt"/>
                <a:ea typeface="+mn-ea"/>
                <a:cs typeface="+mn-cs"/>
                <a:sym typeface="Calibri"/>
              </a:rPr>
              <a:t>而已。</a:t>
            </a:r>
            <a:br>
              <a:rPr lang="zh-TW" altLang="en-US" sz="1200" b="0" i="0" dirty="0" smtClean="0">
                <a:effectLst/>
                <a:latin typeface="+mn-lt"/>
                <a:ea typeface="+mn-ea"/>
                <a:cs typeface="+mn-cs"/>
                <a:sym typeface="Calibri"/>
              </a:rPr>
            </a:br>
            <a:endParaRPr lang="zh-TW" altLang="en-US" sz="1200" b="0" i="0" dirty="0" smtClean="0">
              <a:effectLst/>
              <a:latin typeface="+mn-lt"/>
              <a:ea typeface="+mn-ea"/>
              <a:cs typeface="+mn-cs"/>
              <a:sym typeface="Calibri"/>
            </a:endParaRPr>
          </a:p>
          <a:p>
            <a:pPr lvl="1"/>
            <a:r>
              <a:rPr lang="zh-TW" altLang="en-US" sz="1200" b="0" i="0" dirty="0" smtClean="0">
                <a:effectLst/>
                <a:latin typeface="+mn-lt"/>
                <a:ea typeface="+mn-ea"/>
                <a:cs typeface="+mn-cs"/>
                <a:sym typeface="Calibri"/>
              </a:rPr>
              <a:t>第一組為</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檔案擁有者可具備的權限</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，以</a:t>
            </a:r>
            <a:r>
              <a:rPr lang="en-US" altLang="zh-TW" sz="1200" b="0" i="0" dirty="0" smtClean="0">
                <a:effectLst/>
                <a:latin typeface="+mn-lt"/>
                <a:ea typeface="+mn-ea"/>
                <a:cs typeface="+mn-cs"/>
                <a:sym typeface="Calibri"/>
              </a:rPr>
              <a:t>『initial-setup-</a:t>
            </a:r>
            <a:r>
              <a:rPr lang="en-US" altLang="zh-TW" sz="1200" b="0" i="0" dirty="0" err="1" smtClean="0">
                <a:effectLst/>
                <a:latin typeface="+mn-lt"/>
                <a:ea typeface="+mn-ea"/>
                <a:cs typeface="+mn-cs"/>
                <a:sym typeface="Calibri"/>
              </a:rPr>
              <a:t>ks.cfg</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那個檔案為例， 該檔案的擁有者可以讀寫，但不可執行；</a:t>
            </a:r>
          </a:p>
          <a:p>
            <a:pPr lvl="1"/>
            <a:r>
              <a:rPr lang="zh-TW" altLang="en-US" sz="1200" b="0" i="0" dirty="0" smtClean="0">
                <a:effectLst/>
                <a:latin typeface="+mn-lt"/>
                <a:ea typeface="+mn-ea"/>
                <a:cs typeface="+mn-cs"/>
                <a:sym typeface="Calibri"/>
              </a:rPr>
              <a:t>第二組為</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加入此群組之帳號的權限</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p>
          <a:p>
            <a:pPr lvl="1"/>
            <a:r>
              <a:rPr lang="zh-TW" altLang="en-US" sz="1200" b="0" i="0" dirty="0" smtClean="0">
                <a:effectLst/>
                <a:latin typeface="+mn-lt"/>
                <a:ea typeface="+mn-ea"/>
                <a:cs typeface="+mn-cs"/>
                <a:sym typeface="Calibri"/>
              </a:rPr>
              <a:t>第三組為</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非本人且沒有加入本群組之其他帳號的權限</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p>
          <a:p>
            <a:endParaRPr lang="zh-TW" altLang="en-US" dirty="0"/>
          </a:p>
        </p:txBody>
      </p:sp>
    </p:spTree>
    <p:extLst>
      <p:ext uri="{BB962C8B-B14F-4D97-AF65-F5344CB8AC3E}">
        <p14:creationId xmlns:p14="http://schemas.microsoft.com/office/powerpoint/2010/main" val="4100606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1" i="0" dirty="0" smtClean="0">
                <a:effectLst/>
                <a:latin typeface="+mn-lt"/>
                <a:ea typeface="+mn-ea"/>
                <a:cs typeface="+mn-cs"/>
                <a:sym typeface="Calibri"/>
              </a:rPr>
              <a:t>將整個類型與權限資料分開查閱，並將十個字元整理成為如下所示：</a:t>
            </a:r>
          </a:p>
          <a:p>
            <a:r>
              <a:rPr lang="en-US" altLang="zh-TW" sz="1200" b="1" i="0" dirty="0" smtClean="0">
                <a:effectLst/>
                <a:latin typeface="+mn-lt"/>
                <a:ea typeface="+mn-ea"/>
                <a:cs typeface="+mn-cs"/>
                <a:sym typeface="Calibri"/>
              </a:rPr>
              <a:t>[-][</a:t>
            </a:r>
            <a:r>
              <a:rPr lang="en-US" altLang="zh-TW" sz="1200" b="1" i="0" dirty="0" err="1" smtClean="0">
                <a:effectLst/>
                <a:latin typeface="+mn-lt"/>
                <a:ea typeface="+mn-ea"/>
                <a:cs typeface="+mn-cs"/>
                <a:sym typeface="Calibri"/>
              </a:rPr>
              <a:t>rwx</a:t>
            </a:r>
            <a:r>
              <a:rPr lang="en-US" altLang="zh-TW" sz="1200" b="1" i="0" dirty="0" smtClean="0">
                <a:effectLst/>
                <a:latin typeface="+mn-lt"/>
                <a:ea typeface="+mn-ea"/>
                <a:cs typeface="+mn-cs"/>
                <a:sym typeface="Calibri"/>
              </a:rPr>
              <a:t>][r-x][r--]</a:t>
            </a:r>
          </a:p>
          <a:p>
            <a:r>
              <a:rPr lang="en-US" altLang="zh-TW" sz="1200" b="1" i="0" dirty="0" smtClean="0">
                <a:effectLst/>
                <a:latin typeface="+mn-lt"/>
                <a:ea typeface="+mn-ea"/>
                <a:cs typeface="+mn-cs"/>
                <a:sym typeface="Calibri"/>
              </a:rPr>
              <a:t> 1  234  567  890</a:t>
            </a:r>
          </a:p>
          <a:p>
            <a:r>
              <a:rPr lang="en-US" altLang="zh-TW" sz="1200" b="1" i="0" dirty="0" smtClean="0">
                <a:effectLst/>
                <a:latin typeface="+mn-lt"/>
                <a:ea typeface="+mn-ea"/>
                <a:cs typeface="+mn-cs"/>
                <a:sym typeface="Calibri"/>
              </a:rPr>
              <a:t> 1 </a:t>
            </a:r>
            <a:r>
              <a:rPr lang="zh-TW" altLang="en-US" sz="1200" b="1" i="0" dirty="0" smtClean="0">
                <a:effectLst/>
                <a:latin typeface="+mn-lt"/>
                <a:ea typeface="+mn-ea"/>
                <a:cs typeface="+mn-cs"/>
                <a:sym typeface="Calibri"/>
              </a:rPr>
              <a:t>為：代表這個檔名為目錄或檔案，本例中為檔案</a:t>
            </a:r>
            <a:r>
              <a:rPr lang="en-US" altLang="zh-TW" sz="1200" b="1" i="0" dirty="0" smtClean="0">
                <a:effectLst/>
                <a:latin typeface="+mn-lt"/>
                <a:ea typeface="+mn-ea"/>
                <a:cs typeface="+mn-cs"/>
                <a:sym typeface="Calibri"/>
              </a:rPr>
              <a:t>(-)</a:t>
            </a:r>
            <a:r>
              <a:rPr lang="zh-TW" altLang="en-US" sz="1200" b="1" i="0" dirty="0" smtClean="0">
                <a:effectLst/>
                <a:latin typeface="+mn-lt"/>
                <a:ea typeface="+mn-ea"/>
                <a:cs typeface="+mn-cs"/>
                <a:sym typeface="Calibri"/>
              </a:rPr>
              <a:t>；</a:t>
            </a:r>
          </a:p>
          <a:p>
            <a:r>
              <a:rPr lang="en-US" altLang="zh-TW" sz="1200" b="1" i="0" dirty="0" smtClean="0">
                <a:effectLst/>
                <a:latin typeface="+mn-lt"/>
                <a:ea typeface="+mn-ea"/>
                <a:cs typeface="+mn-cs"/>
                <a:sym typeface="Calibri"/>
              </a:rPr>
              <a:t>234</a:t>
            </a:r>
            <a:r>
              <a:rPr lang="zh-TW" altLang="en-US" sz="1200" b="1" i="0" dirty="0" smtClean="0">
                <a:effectLst/>
                <a:latin typeface="+mn-lt"/>
                <a:ea typeface="+mn-ea"/>
                <a:cs typeface="+mn-cs"/>
                <a:sym typeface="Calibri"/>
              </a:rPr>
              <a:t>為：擁有者的權限，本例中為可讀、可寫、可執行</a:t>
            </a:r>
            <a:r>
              <a:rPr lang="en-US" altLang="zh-TW" sz="1200" b="1" i="0" dirty="0" smtClean="0">
                <a:effectLst/>
                <a:latin typeface="+mn-lt"/>
                <a:ea typeface="+mn-ea"/>
                <a:cs typeface="+mn-cs"/>
                <a:sym typeface="Calibri"/>
              </a:rPr>
              <a:t>(</a:t>
            </a:r>
            <a:r>
              <a:rPr lang="en-US" altLang="zh-TW" sz="1200" b="1" i="0" dirty="0" err="1" smtClean="0">
                <a:effectLst/>
                <a:latin typeface="+mn-lt"/>
                <a:ea typeface="+mn-ea"/>
                <a:cs typeface="+mn-cs"/>
                <a:sym typeface="Calibri"/>
              </a:rPr>
              <a:t>rwx</a:t>
            </a:r>
            <a:r>
              <a:rPr lang="en-US" altLang="zh-TW" sz="1200" b="1" i="0" dirty="0" smtClean="0">
                <a:effectLst/>
                <a:latin typeface="+mn-lt"/>
                <a:ea typeface="+mn-ea"/>
                <a:cs typeface="+mn-cs"/>
                <a:sym typeface="Calibri"/>
              </a:rPr>
              <a:t>)</a:t>
            </a:r>
            <a:r>
              <a:rPr lang="zh-TW" altLang="en-US" sz="1200" b="1" i="0" dirty="0" smtClean="0">
                <a:effectLst/>
                <a:latin typeface="+mn-lt"/>
                <a:ea typeface="+mn-ea"/>
                <a:cs typeface="+mn-cs"/>
                <a:sym typeface="Calibri"/>
              </a:rPr>
              <a:t>；</a:t>
            </a:r>
          </a:p>
          <a:p>
            <a:r>
              <a:rPr lang="en-US" altLang="zh-TW" sz="1200" b="1" i="0" dirty="0" smtClean="0">
                <a:effectLst/>
                <a:latin typeface="+mn-lt"/>
                <a:ea typeface="+mn-ea"/>
                <a:cs typeface="+mn-cs"/>
                <a:sym typeface="Calibri"/>
              </a:rPr>
              <a:t>567</a:t>
            </a:r>
            <a:r>
              <a:rPr lang="zh-TW" altLang="en-US" sz="1200" b="1" i="0" dirty="0" smtClean="0">
                <a:effectLst/>
                <a:latin typeface="+mn-lt"/>
                <a:ea typeface="+mn-ea"/>
                <a:cs typeface="+mn-cs"/>
                <a:sym typeface="Calibri"/>
              </a:rPr>
              <a:t>為：同群組使用者權限，本例中為可讀可執行</a:t>
            </a:r>
            <a:r>
              <a:rPr lang="en-US" altLang="zh-TW" sz="1200" b="1" i="0" dirty="0" smtClean="0">
                <a:effectLst/>
                <a:latin typeface="+mn-lt"/>
                <a:ea typeface="+mn-ea"/>
                <a:cs typeface="+mn-cs"/>
                <a:sym typeface="Calibri"/>
              </a:rPr>
              <a:t>(</a:t>
            </a:r>
            <a:r>
              <a:rPr lang="en-US" altLang="zh-TW" sz="1200" b="1" i="0" dirty="0" err="1" smtClean="0">
                <a:effectLst/>
                <a:latin typeface="+mn-lt"/>
                <a:ea typeface="+mn-ea"/>
                <a:cs typeface="+mn-cs"/>
                <a:sym typeface="Calibri"/>
              </a:rPr>
              <a:t>rx</a:t>
            </a:r>
            <a:r>
              <a:rPr lang="en-US" altLang="zh-TW" sz="1200" b="1" i="0" dirty="0" smtClean="0">
                <a:effectLst/>
                <a:latin typeface="+mn-lt"/>
                <a:ea typeface="+mn-ea"/>
                <a:cs typeface="+mn-cs"/>
                <a:sym typeface="Calibri"/>
              </a:rPr>
              <a:t>)</a:t>
            </a:r>
            <a:r>
              <a:rPr lang="zh-TW" altLang="en-US" sz="1200" b="1" i="0" dirty="0" smtClean="0">
                <a:effectLst/>
                <a:latin typeface="+mn-lt"/>
                <a:ea typeface="+mn-ea"/>
                <a:cs typeface="+mn-cs"/>
                <a:sym typeface="Calibri"/>
              </a:rPr>
              <a:t>；</a:t>
            </a:r>
          </a:p>
          <a:p>
            <a:r>
              <a:rPr lang="en-US" altLang="zh-TW" sz="1200" b="1" i="0" dirty="0" smtClean="0">
                <a:effectLst/>
                <a:latin typeface="+mn-lt"/>
                <a:ea typeface="+mn-ea"/>
                <a:cs typeface="+mn-cs"/>
                <a:sym typeface="Calibri"/>
              </a:rPr>
              <a:t>890</a:t>
            </a:r>
            <a:r>
              <a:rPr lang="zh-TW" altLang="en-US" sz="1200" b="1" i="0" dirty="0" smtClean="0">
                <a:effectLst/>
                <a:latin typeface="+mn-lt"/>
                <a:ea typeface="+mn-ea"/>
                <a:cs typeface="+mn-cs"/>
                <a:sym typeface="Calibri"/>
              </a:rPr>
              <a:t>為：其他使用者權限，本例中為可讀</a:t>
            </a:r>
            <a:r>
              <a:rPr lang="en-US" altLang="zh-TW" sz="1200" b="1" i="0" dirty="0" smtClean="0">
                <a:effectLst/>
                <a:latin typeface="+mn-lt"/>
                <a:ea typeface="+mn-ea"/>
                <a:cs typeface="+mn-cs"/>
                <a:sym typeface="Calibri"/>
              </a:rPr>
              <a:t>(r)</a:t>
            </a:r>
            <a:r>
              <a:rPr lang="zh-TW" altLang="en-US" sz="1200" b="1" i="0" dirty="0" smtClean="0">
                <a:effectLst/>
                <a:latin typeface="+mn-lt"/>
                <a:ea typeface="+mn-ea"/>
                <a:cs typeface="+mn-cs"/>
                <a:sym typeface="Calibri"/>
              </a:rPr>
              <a:t>，就是唯讀之意</a:t>
            </a:r>
            <a:endParaRPr lang="en-US" altLang="zh-TW" sz="1200" b="1" i="0" dirty="0" smtClean="0">
              <a:effectLst/>
              <a:latin typeface="+mn-lt"/>
              <a:ea typeface="+mn-ea"/>
              <a:cs typeface="+mn-cs"/>
              <a:sym typeface="Calibri"/>
            </a:endParaRPr>
          </a:p>
          <a:p>
            <a:endParaRPr lang="en-US" altLang="zh-TW" sz="1200" b="1" i="0" dirty="0" smtClean="0">
              <a:effectLst/>
              <a:latin typeface="+mn-lt"/>
              <a:ea typeface="+mn-ea"/>
              <a:cs typeface="+mn-cs"/>
              <a:sym typeface="Calibri"/>
            </a:endParaRPr>
          </a:p>
          <a:p>
            <a:r>
              <a:rPr lang="zh-TW" altLang="en-US" sz="1200" b="1" i="0" dirty="0" smtClean="0">
                <a:effectLst/>
                <a:latin typeface="+mn-lt"/>
                <a:ea typeface="+mn-ea"/>
                <a:cs typeface="+mn-cs"/>
                <a:sym typeface="Calibri"/>
              </a:rPr>
              <a:t>連結檔</a:t>
            </a:r>
            <a:r>
              <a:rPr lang="en-US" altLang="zh-TW" sz="1200" b="1" i="0" dirty="0" smtClean="0">
                <a:effectLst/>
                <a:latin typeface="+mn-lt"/>
                <a:ea typeface="+mn-ea"/>
                <a:cs typeface="+mn-cs"/>
                <a:sym typeface="Calibri"/>
              </a:rPr>
              <a:t>(link)</a:t>
            </a:r>
            <a:r>
              <a:rPr lang="zh-TW" altLang="en-US" sz="1200" b="0" i="0" dirty="0" smtClean="0">
                <a:effectLst/>
                <a:latin typeface="+mn-lt"/>
                <a:ea typeface="+mn-ea"/>
                <a:cs typeface="+mn-cs"/>
                <a:sym typeface="Calibri"/>
              </a:rPr>
              <a:t>：</a:t>
            </a:r>
            <a:r>
              <a:rPr lang="zh-TW" altLang="en-US" dirty="0" smtClean="0"/>
              <a:t/>
            </a:r>
            <a:br>
              <a:rPr lang="zh-TW" altLang="en-US" dirty="0" smtClean="0"/>
            </a:br>
            <a:r>
              <a:rPr lang="zh-TW" altLang="en-US" sz="1200" b="0" i="0" dirty="0" smtClean="0">
                <a:effectLst/>
                <a:latin typeface="+mn-lt"/>
                <a:ea typeface="+mn-ea"/>
                <a:cs typeface="+mn-cs"/>
                <a:sym typeface="Calibri"/>
              </a:rPr>
              <a:t>就是類似</a:t>
            </a:r>
            <a:r>
              <a:rPr lang="en-US" altLang="zh-TW" sz="1200" b="0" i="0" dirty="0" smtClean="0">
                <a:effectLst/>
                <a:latin typeface="+mn-lt"/>
                <a:ea typeface="+mn-ea"/>
                <a:cs typeface="+mn-cs"/>
                <a:sym typeface="Calibri"/>
              </a:rPr>
              <a:t>Windows</a:t>
            </a:r>
            <a:r>
              <a:rPr lang="zh-TW" altLang="en-US" sz="1200" b="0" i="0" dirty="0" smtClean="0">
                <a:effectLst/>
                <a:latin typeface="+mn-lt"/>
                <a:ea typeface="+mn-ea"/>
                <a:cs typeface="+mn-cs"/>
                <a:sym typeface="Calibri"/>
              </a:rPr>
              <a:t>系統底下的捷徑啦！ 第一個屬性為 </a:t>
            </a:r>
            <a:r>
              <a:rPr lang="en-US" altLang="zh-TW" sz="1200" b="0" i="0" dirty="0" smtClean="0">
                <a:effectLst/>
                <a:latin typeface="+mn-lt"/>
                <a:ea typeface="+mn-ea"/>
                <a:cs typeface="+mn-cs"/>
                <a:sym typeface="Calibri"/>
              </a:rPr>
              <a:t>[ l ](</a:t>
            </a:r>
            <a:r>
              <a:rPr lang="zh-TW" altLang="en-US" sz="1200" b="0" i="0" dirty="0" smtClean="0">
                <a:effectLst/>
                <a:latin typeface="+mn-lt"/>
                <a:ea typeface="+mn-ea"/>
                <a:cs typeface="+mn-cs"/>
                <a:sym typeface="Calibri"/>
              </a:rPr>
              <a:t>英文</a:t>
            </a:r>
            <a:r>
              <a:rPr lang="en-US" altLang="zh-TW" sz="1200" b="0" i="0" dirty="0" smtClean="0">
                <a:effectLst/>
                <a:latin typeface="+mn-lt"/>
                <a:ea typeface="+mn-ea"/>
                <a:cs typeface="+mn-cs"/>
                <a:sym typeface="Calibri"/>
              </a:rPr>
              <a:t>L</a:t>
            </a:r>
            <a:r>
              <a:rPr lang="zh-TW" altLang="en-US" sz="1200" b="0" i="0" dirty="0" smtClean="0">
                <a:effectLst/>
                <a:latin typeface="+mn-lt"/>
                <a:ea typeface="+mn-ea"/>
                <a:cs typeface="+mn-cs"/>
                <a:sym typeface="Calibri"/>
              </a:rPr>
              <a:t>的小寫</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，例如 </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lrwxrwxrwx</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a:t>
            </a:r>
            <a:r>
              <a:rPr lang="zh-TW" altLang="en-US" dirty="0" smtClean="0"/>
              <a:t/>
            </a:r>
            <a:br>
              <a:rPr lang="zh-TW" altLang="en-US" dirty="0" smtClean="0"/>
            </a:br>
            <a:endParaRPr lang="en-US" altLang="zh-TW" dirty="0" smtClean="0">
              <a:hlinkClick r:id=""/>
            </a:endParaRPr>
          </a:p>
          <a:p>
            <a:endParaRPr lang="en-US" altLang="zh-TW" dirty="0" smtClean="0">
              <a:hlinkClick r:id=""/>
            </a:endParaRPr>
          </a:p>
          <a:p>
            <a:r>
              <a:rPr lang="en-US" altLang="zh-TW" dirty="0" smtClean="0">
                <a:hlinkClick r:id=""/>
              </a:rPr>
              <a:t>http://linux.vbird.org/linux_basic/0210filepermission.php#filepermission</a:t>
            </a:r>
            <a:endParaRPr lang="en-US" altLang="zh-TW" dirty="0" smtClean="0"/>
          </a:p>
          <a:p>
            <a:endParaRPr lang="en-US" altLang="zh-TW" dirty="0" smtClean="0"/>
          </a:p>
          <a:p>
            <a:r>
              <a:rPr lang="zh-TW" altLang="en-US" sz="1200" b="1" i="0" dirty="0" smtClean="0">
                <a:effectLst/>
                <a:latin typeface="+mn-lt"/>
                <a:ea typeface="+mn-ea"/>
                <a:cs typeface="+mn-cs"/>
                <a:sym typeface="Calibri"/>
              </a:rPr>
              <a:t>第五欄為這個檔案的容量大小，預設單位為</a:t>
            </a:r>
            <a:r>
              <a:rPr lang="en-US" altLang="zh-TW" sz="1200" b="1" i="0" dirty="0" smtClean="0">
                <a:effectLst/>
                <a:latin typeface="+mn-lt"/>
                <a:ea typeface="+mn-ea"/>
                <a:cs typeface="+mn-cs"/>
                <a:sym typeface="Calibri"/>
              </a:rPr>
              <a:t>bytes</a:t>
            </a:r>
            <a:r>
              <a:rPr lang="zh-TW" altLang="en-US" sz="1200" b="1" i="0" dirty="0" smtClean="0">
                <a:effectLst/>
                <a:latin typeface="+mn-lt"/>
                <a:ea typeface="+mn-ea"/>
                <a:cs typeface="+mn-cs"/>
                <a:sym typeface="Calibri"/>
              </a:rPr>
              <a:t>；</a:t>
            </a:r>
          </a:p>
          <a:p>
            <a:r>
              <a:rPr lang="zh-TW" altLang="en-US" sz="1200" b="1" i="0" dirty="0" smtClean="0">
                <a:effectLst/>
                <a:latin typeface="+mn-lt"/>
                <a:ea typeface="+mn-ea"/>
                <a:cs typeface="+mn-cs"/>
                <a:sym typeface="Calibri"/>
              </a:rPr>
              <a:t>第六欄為這個檔案的建檔日期或者是最近的修改日期：</a:t>
            </a:r>
          </a:p>
          <a:p>
            <a:r>
              <a:rPr lang="zh-TW" altLang="en-US" sz="1200" b="0" i="0" dirty="0" smtClean="0">
                <a:effectLst/>
                <a:latin typeface="+mn-lt"/>
                <a:ea typeface="+mn-ea"/>
                <a:cs typeface="+mn-cs"/>
                <a:sym typeface="Calibri"/>
              </a:rPr>
              <a:t>這一欄的內容分別為日期</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月</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日</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及時間。如果這個檔案被修改的時間距離現在太久了，那麼時間部分會僅顯示年份而已。 如下所示：</a:t>
            </a:r>
          </a:p>
          <a:p>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root@study</a:t>
            </a:r>
            <a:r>
              <a:rPr lang="en-US" altLang="zh-TW" sz="1200" dirty="0" smtClean="0">
                <a:effectLst/>
                <a:latin typeface="+mn-lt"/>
                <a:ea typeface="+mn-ea"/>
                <a:cs typeface="+mn-cs"/>
                <a:sym typeface="Calibri"/>
              </a:rPr>
              <a:t> ~]# </a:t>
            </a:r>
            <a:r>
              <a:rPr lang="en-US" altLang="zh-TW" sz="1200" b="1" dirty="0" err="1" smtClean="0">
                <a:effectLst/>
                <a:latin typeface="+mn-lt"/>
                <a:ea typeface="+mn-ea"/>
                <a:cs typeface="+mn-cs"/>
                <a:sym typeface="Calibri"/>
              </a:rPr>
              <a:t>ll</a:t>
            </a:r>
            <a:r>
              <a:rPr lang="en-US" altLang="zh-TW" sz="1200" b="1" dirty="0" smtClean="0">
                <a:effectLst/>
                <a:latin typeface="+mn-lt"/>
                <a:ea typeface="+mn-ea"/>
                <a:cs typeface="+mn-cs"/>
                <a:sym typeface="Calibri"/>
              </a:rPr>
              <a:t> /</a:t>
            </a:r>
            <a:r>
              <a:rPr lang="en-US" altLang="zh-TW" sz="1200" b="1" dirty="0" err="1" smtClean="0">
                <a:effectLst/>
                <a:latin typeface="+mn-lt"/>
                <a:ea typeface="+mn-ea"/>
                <a:cs typeface="+mn-cs"/>
                <a:sym typeface="Calibri"/>
              </a:rPr>
              <a:t>etc</a:t>
            </a:r>
            <a:r>
              <a:rPr lang="en-US" altLang="zh-TW" sz="1200" b="1" dirty="0" smtClean="0">
                <a:effectLst/>
                <a:latin typeface="+mn-lt"/>
                <a:ea typeface="+mn-ea"/>
                <a:cs typeface="+mn-cs"/>
                <a:sym typeface="Calibri"/>
              </a:rPr>
              <a:t>/services /root/initial-setup-</a:t>
            </a:r>
            <a:r>
              <a:rPr lang="en-US" altLang="zh-TW" sz="1200" b="1" dirty="0" err="1" smtClean="0">
                <a:effectLst/>
                <a:latin typeface="+mn-lt"/>
                <a:ea typeface="+mn-ea"/>
                <a:cs typeface="+mn-cs"/>
                <a:sym typeface="Calibri"/>
              </a:rPr>
              <a:t>ks.cfg</a:t>
            </a:r>
            <a:r>
              <a:rPr lang="zh-TW" altLang="en-US" sz="1200" dirty="0" smtClean="0">
                <a:effectLst/>
                <a:latin typeface="+mn-lt"/>
                <a:ea typeface="+mn-ea"/>
                <a:cs typeface="+mn-cs"/>
                <a:sym typeface="Calibri"/>
              </a:rPr>
              <a:t> </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rw</a:t>
            </a:r>
            <a:r>
              <a:rPr lang="en-US" altLang="zh-TW" sz="1200" dirty="0" smtClean="0">
                <a:effectLst/>
                <a:latin typeface="+mn-lt"/>
                <a:ea typeface="+mn-ea"/>
                <a:cs typeface="+mn-cs"/>
                <a:sym typeface="Calibri"/>
              </a:rPr>
              <a:t>-r--r--. 1 root </a:t>
            </a:r>
            <a:r>
              <a:rPr lang="en-US" altLang="zh-TW" sz="1200" dirty="0" err="1" smtClean="0">
                <a:effectLst/>
                <a:latin typeface="+mn-lt"/>
                <a:ea typeface="+mn-ea"/>
                <a:cs typeface="+mn-cs"/>
                <a:sym typeface="Calibri"/>
              </a:rPr>
              <a:t>root</a:t>
            </a:r>
            <a:r>
              <a:rPr lang="en-US" altLang="zh-TW" sz="1200" dirty="0" smtClean="0">
                <a:effectLst/>
                <a:latin typeface="+mn-lt"/>
                <a:ea typeface="+mn-ea"/>
                <a:cs typeface="+mn-cs"/>
                <a:sym typeface="Calibri"/>
              </a:rPr>
              <a:t> 670293 Jun 7 2013</a:t>
            </a:r>
            <a:r>
              <a:rPr lang="zh-TW" altLang="en-US" sz="1200" dirty="0" smtClean="0">
                <a:effectLst/>
                <a:latin typeface="+mn-lt"/>
                <a:ea typeface="+mn-ea"/>
                <a:cs typeface="+mn-cs"/>
                <a:sym typeface="Calibri"/>
              </a:rPr>
              <a:t> </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etc</a:t>
            </a:r>
            <a:r>
              <a:rPr lang="en-US" altLang="zh-TW" sz="1200" dirty="0" smtClean="0">
                <a:effectLst/>
                <a:latin typeface="+mn-lt"/>
                <a:ea typeface="+mn-ea"/>
                <a:cs typeface="+mn-cs"/>
                <a:sym typeface="Calibri"/>
              </a:rPr>
              <a:t>/services -</a:t>
            </a:r>
            <a:r>
              <a:rPr lang="en-US" altLang="zh-TW" sz="1200" dirty="0" err="1" smtClean="0">
                <a:effectLst/>
                <a:latin typeface="+mn-lt"/>
                <a:ea typeface="+mn-ea"/>
                <a:cs typeface="+mn-cs"/>
                <a:sym typeface="Calibri"/>
              </a:rPr>
              <a:t>rw</a:t>
            </a:r>
            <a:r>
              <a:rPr lang="en-US" altLang="zh-TW" sz="1200" dirty="0" smtClean="0">
                <a:effectLst/>
                <a:latin typeface="+mn-lt"/>
                <a:ea typeface="+mn-ea"/>
                <a:cs typeface="+mn-cs"/>
                <a:sym typeface="Calibri"/>
              </a:rPr>
              <a:t>-r--r--. 1 root </a:t>
            </a:r>
            <a:r>
              <a:rPr lang="en-US" altLang="zh-TW" sz="1200" dirty="0" err="1" smtClean="0">
                <a:effectLst/>
                <a:latin typeface="+mn-lt"/>
                <a:ea typeface="+mn-ea"/>
                <a:cs typeface="+mn-cs"/>
                <a:sym typeface="Calibri"/>
              </a:rPr>
              <a:t>root</a:t>
            </a:r>
            <a:r>
              <a:rPr lang="en-US" altLang="zh-TW" sz="1200" dirty="0" smtClean="0">
                <a:effectLst/>
                <a:latin typeface="+mn-lt"/>
                <a:ea typeface="+mn-ea"/>
                <a:cs typeface="+mn-cs"/>
                <a:sym typeface="Calibri"/>
              </a:rPr>
              <a:t> 1864 May 4 18:01</a:t>
            </a:r>
            <a:r>
              <a:rPr lang="zh-TW" altLang="en-US" sz="1200" dirty="0" smtClean="0">
                <a:effectLst/>
                <a:latin typeface="+mn-lt"/>
                <a:ea typeface="+mn-ea"/>
                <a:cs typeface="+mn-cs"/>
                <a:sym typeface="Calibri"/>
              </a:rPr>
              <a:t> </a:t>
            </a:r>
            <a:r>
              <a:rPr lang="en-US" altLang="zh-TW" sz="1200" dirty="0" smtClean="0">
                <a:effectLst/>
                <a:latin typeface="+mn-lt"/>
                <a:ea typeface="+mn-ea"/>
                <a:cs typeface="+mn-cs"/>
                <a:sym typeface="Calibri"/>
              </a:rPr>
              <a:t>/root/initial-setup-</a:t>
            </a:r>
            <a:r>
              <a:rPr lang="en-US" altLang="zh-TW" sz="1200" dirty="0" err="1" smtClean="0">
                <a:effectLst/>
                <a:latin typeface="+mn-lt"/>
                <a:ea typeface="+mn-ea"/>
                <a:cs typeface="+mn-cs"/>
                <a:sym typeface="Calibri"/>
              </a:rPr>
              <a:t>ks.cfg</a:t>
            </a:r>
            <a:r>
              <a:rPr lang="en-US" altLang="zh-TW" sz="1200" dirty="0" smtClean="0">
                <a:effectLst/>
                <a:latin typeface="+mn-lt"/>
                <a:ea typeface="+mn-ea"/>
                <a:cs typeface="+mn-cs"/>
                <a:sym typeface="Calibri"/>
              </a:rPr>
              <a:t> # </a:t>
            </a:r>
            <a:r>
              <a:rPr lang="zh-TW" altLang="en-US" sz="1200" dirty="0" smtClean="0">
                <a:effectLst/>
                <a:latin typeface="+mn-lt"/>
                <a:ea typeface="+mn-ea"/>
                <a:cs typeface="+mn-cs"/>
                <a:sym typeface="Calibri"/>
              </a:rPr>
              <a:t>如上所示，</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etc</a:t>
            </a:r>
            <a:r>
              <a:rPr lang="en-US" altLang="zh-TW" sz="1200" dirty="0" smtClean="0">
                <a:effectLst/>
                <a:latin typeface="+mn-lt"/>
                <a:ea typeface="+mn-ea"/>
                <a:cs typeface="+mn-cs"/>
                <a:sym typeface="Calibri"/>
              </a:rPr>
              <a:t>/services </a:t>
            </a:r>
            <a:r>
              <a:rPr lang="zh-TW" altLang="en-US" sz="1200" dirty="0" smtClean="0">
                <a:effectLst/>
                <a:latin typeface="+mn-lt"/>
                <a:ea typeface="+mn-ea"/>
                <a:cs typeface="+mn-cs"/>
                <a:sym typeface="Calibri"/>
              </a:rPr>
              <a:t>為 </a:t>
            </a:r>
            <a:r>
              <a:rPr lang="en-US" altLang="zh-TW" sz="1200" dirty="0" smtClean="0">
                <a:effectLst/>
                <a:latin typeface="+mn-lt"/>
                <a:ea typeface="+mn-ea"/>
                <a:cs typeface="+mn-cs"/>
                <a:sym typeface="Calibri"/>
              </a:rPr>
              <a:t>2013 </a:t>
            </a:r>
            <a:r>
              <a:rPr lang="zh-TW" altLang="en-US" sz="1200" dirty="0" smtClean="0">
                <a:effectLst/>
                <a:latin typeface="+mn-lt"/>
                <a:ea typeface="+mn-ea"/>
                <a:cs typeface="+mn-cs"/>
                <a:sym typeface="Calibri"/>
              </a:rPr>
              <a:t>年所修改過的檔案，離現在太遠之故，所以只顯示年份； </a:t>
            </a:r>
            <a:r>
              <a:rPr lang="en-US" altLang="zh-TW" sz="1200" dirty="0" smtClean="0">
                <a:effectLst/>
                <a:latin typeface="+mn-lt"/>
                <a:ea typeface="+mn-ea"/>
                <a:cs typeface="+mn-cs"/>
                <a:sym typeface="Calibri"/>
              </a:rPr>
              <a:t># </a:t>
            </a:r>
            <a:r>
              <a:rPr lang="zh-TW" altLang="en-US" sz="1200" dirty="0" smtClean="0">
                <a:effectLst/>
                <a:latin typeface="+mn-lt"/>
                <a:ea typeface="+mn-ea"/>
                <a:cs typeface="+mn-cs"/>
                <a:sym typeface="Calibri"/>
              </a:rPr>
              <a:t>至於 </a:t>
            </a:r>
            <a:r>
              <a:rPr lang="en-US" altLang="zh-TW" sz="1200" dirty="0" smtClean="0">
                <a:effectLst/>
                <a:latin typeface="+mn-lt"/>
                <a:ea typeface="+mn-ea"/>
                <a:cs typeface="+mn-cs"/>
                <a:sym typeface="Calibri"/>
              </a:rPr>
              <a:t>/root/initial-setup-</a:t>
            </a:r>
            <a:r>
              <a:rPr lang="en-US" altLang="zh-TW" sz="1200" dirty="0" err="1" smtClean="0">
                <a:effectLst/>
                <a:latin typeface="+mn-lt"/>
                <a:ea typeface="+mn-ea"/>
                <a:cs typeface="+mn-cs"/>
                <a:sym typeface="Calibri"/>
              </a:rPr>
              <a:t>ks.cfg</a:t>
            </a:r>
            <a:r>
              <a:rPr lang="en-US" altLang="zh-TW" sz="1200" dirty="0" smtClean="0">
                <a:effectLst/>
                <a:latin typeface="+mn-lt"/>
                <a:ea typeface="+mn-ea"/>
                <a:cs typeface="+mn-cs"/>
                <a:sym typeface="Calibri"/>
              </a:rPr>
              <a:t> </a:t>
            </a:r>
            <a:r>
              <a:rPr lang="zh-TW" altLang="en-US" sz="1200" dirty="0" smtClean="0">
                <a:effectLst/>
                <a:latin typeface="+mn-lt"/>
                <a:ea typeface="+mn-ea"/>
                <a:cs typeface="+mn-cs"/>
                <a:sym typeface="Calibri"/>
              </a:rPr>
              <a:t>是今年 </a:t>
            </a:r>
            <a:r>
              <a:rPr lang="en-US" altLang="zh-TW" sz="1200" dirty="0" smtClean="0">
                <a:effectLst/>
                <a:latin typeface="+mn-lt"/>
                <a:ea typeface="+mn-ea"/>
                <a:cs typeface="+mn-cs"/>
                <a:sym typeface="Calibri"/>
              </a:rPr>
              <a:t>(2015) </a:t>
            </a:r>
            <a:r>
              <a:rPr lang="zh-TW" altLang="en-US" sz="1200" dirty="0" smtClean="0">
                <a:effectLst/>
                <a:latin typeface="+mn-lt"/>
                <a:ea typeface="+mn-ea"/>
                <a:cs typeface="+mn-cs"/>
                <a:sym typeface="Calibri"/>
              </a:rPr>
              <a:t>所建立的，所以就顯示完整的時間了。 </a:t>
            </a:r>
            <a:r>
              <a:rPr lang="zh-TW" altLang="en-US" sz="1200" b="0" i="0" dirty="0" smtClean="0">
                <a:effectLst/>
                <a:latin typeface="+mn-lt"/>
                <a:ea typeface="+mn-ea"/>
                <a:cs typeface="+mn-cs"/>
                <a:sym typeface="Calibri"/>
              </a:rPr>
              <a:t>如果想要顯示完整的時間格式，可以利用</a:t>
            </a:r>
            <a:r>
              <a:rPr lang="en-US" altLang="zh-TW" sz="1200" b="0" i="0" dirty="0" smtClean="0">
                <a:effectLst/>
                <a:latin typeface="+mn-lt"/>
                <a:ea typeface="+mn-ea"/>
                <a:cs typeface="+mn-cs"/>
                <a:sym typeface="Calibri"/>
              </a:rPr>
              <a:t>ls</a:t>
            </a:r>
            <a:r>
              <a:rPr lang="zh-TW" altLang="en-US" sz="1200" b="0" i="0" dirty="0" smtClean="0">
                <a:effectLst/>
                <a:latin typeface="+mn-lt"/>
                <a:ea typeface="+mn-ea"/>
                <a:cs typeface="+mn-cs"/>
                <a:sym typeface="Calibri"/>
              </a:rPr>
              <a:t>的選項，亦即：</a:t>
            </a:r>
            <a:r>
              <a:rPr lang="en-US" altLang="zh-TW" sz="1200" b="0" i="0" dirty="0" smtClean="0">
                <a:effectLst/>
                <a:latin typeface="+mn-lt"/>
                <a:ea typeface="+mn-ea"/>
                <a:cs typeface="+mn-cs"/>
                <a:sym typeface="Calibri"/>
              </a:rPr>
              <a:t>『ls -l --full-time』</a:t>
            </a:r>
            <a:r>
              <a:rPr lang="zh-TW" altLang="en-US" sz="1200" b="0" i="0" dirty="0" smtClean="0">
                <a:effectLst/>
                <a:latin typeface="+mn-lt"/>
                <a:ea typeface="+mn-ea"/>
                <a:cs typeface="+mn-cs"/>
                <a:sym typeface="Calibri"/>
              </a:rPr>
              <a:t>就能夠顯示出完整的時間格式了！包括年、月、日、時間喔。 另外，如果你當初是以繁體中文安裝你的</a:t>
            </a:r>
            <a:r>
              <a:rPr lang="en-US" altLang="zh-TW" sz="1200" b="0" i="0" dirty="0" smtClean="0">
                <a:effectLst/>
                <a:latin typeface="+mn-lt"/>
                <a:ea typeface="+mn-ea"/>
                <a:cs typeface="+mn-cs"/>
                <a:sym typeface="Calibri"/>
              </a:rPr>
              <a:t>Linux</a:t>
            </a:r>
            <a:r>
              <a:rPr lang="zh-TW" altLang="en-US" sz="1200" b="0" i="0" dirty="0" smtClean="0">
                <a:effectLst/>
                <a:latin typeface="+mn-lt"/>
                <a:ea typeface="+mn-ea"/>
                <a:cs typeface="+mn-cs"/>
                <a:sym typeface="Calibri"/>
              </a:rPr>
              <a:t>系統，那麼日期欄位將會以中文來顯示。 可惜的是，中文並沒有辦法在純文字的終端機模式中正確的顯示，所以此欄會變成亂碼。 那你就得要使用</a:t>
            </a:r>
            <a:r>
              <a:rPr lang="en-US" altLang="zh-TW" sz="1200" b="0" i="0" dirty="0" smtClean="0">
                <a:effectLst/>
                <a:latin typeface="+mn-lt"/>
                <a:ea typeface="+mn-ea"/>
                <a:cs typeface="+mn-cs"/>
                <a:sym typeface="Calibri"/>
              </a:rPr>
              <a:t>『export LC_ALL=en_US.utf8』</a:t>
            </a:r>
            <a:r>
              <a:rPr lang="zh-TW" altLang="en-US" sz="1200" b="0" i="0" dirty="0" smtClean="0">
                <a:effectLst/>
                <a:latin typeface="+mn-lt"/>
                <a:ea typeface="+mn-ea"/>
                <a:cs typeface="+mn-cs"/>
                <a:sym typeface="Calibri"/>
              </a:rPr>
              <a:t>來修改語系喔！</a:t>
            </a:r>
          </a:p>
          <a:p>
            <a:r>
              <a:rPr lang="zh-TW" altLang="en-US" sz="1200" b="0" i="0" dirty="0" smtClean="0">
                <a:effectLst/>
                <a:latin typeface="+mn-lt"/>
                <a:ea typeface="+mn-ea"/>
                <a:cs typeface="+mn-cs"/>
                <a:sym typeface="Calibri"/>
              </a:rPr>
              <a:t>如果想要讓系統預設的語系變成英文的話，那麼你可以修改系統設定檔</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etc</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locale.conf</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，利用第四章談到的</a:t>
            </a:r>
            <a:r>
              <a:rPr lang="en-US" altLang="zh-TW" sz="1200" b="0" i="0" u="none" strike="noStrike" dirty="0" err="1" smtClean="0">
                <a:effectLst/>
                <a:latin typeface="+mn-lt"/>
                <a:ea typeface="+mn-ea"/>
                <a:cs typeface="+mn-cs"/>
                <a:sym typeface="Calibri"/>
                <a:hlinkClick r:id="rId3"/>
              </a:rPr>
              <a:t>nano</a:t>
            </a:r>
            <a:r>
              <a:rPr lang="zh-TW" altLang="en-US" sz="1200" b="0" i="0" dirty="0" smtClean="0">
                <a:effectLst/>
                <a:latin typeface="+mn-lt"/>
                <a:ea typeface="+mn-ea"/>
                <a:cs typeface="+mn-cs"/>
                <a:sym typeface="Calibri"/>
              </a:rPr>
              <a:t>來修改該檔案的內容，使</a:t>
            </a:r>
            <a:r>
              <a:rPr lang="en-US" altLang="zh-TW" sz="1200" b="0" i="0" dirty="0" smtClean="0">
                <a:effectLst/>
                <a:latin typeface="+mn-lt"/>
                <a:ea typeface="+mn-ea"/>
                <a:cs typeface="+mn-cs"/>
                <a:sym typeface="Calibri"/>
              </a:rPr>
              <a:t>LANG</a:t>
            </a:r>
            <a:r>
              <a:rPr lang="zh-TW" altLang="en-US" sz="1200" b="0" i="0" dirty="0" smtClean="0">
                <a:effectLst/>
                <a:latin typeface="+mn-lt"/>
                <a:ea typeface="+mn-ea"/>
                <a:cs typeface="+mn-cs"/>
                <a:sym typeface="Calibri"/>
              </a:rPr>
              <a:t>這個變數成為上述的內容即可。</a:t>
            </a:r>
          </a:p>
          <a:p>
            <a:r>
              <a:rPr lang="zh-TW" altLang="en-US" sz="1200" b="1" i="0" dirty="0" smtClean="0">
                <a:effectLst/>
                <a:latin typeface="+mn-lt"/>
                <a:ea typeface="+mn-ea"/>
                <a:cs typeface="+mn-cs"/>
                <a:sym typeface="Calibri"/>
              </a:rPr>
              <a:t>第七欄為這個檔案的檔名</a:t>
            </a:r>
          </a:p>
          <a:p>
            <a:r>
              <a:rPr lang="zh-TW" altLang="en-US" sz="1200" b="0" i="0" dirty="0" smtClean="0">
                <a:effectLst/>
                <a:latin typeface="+mn-lt"/>
                <a:ea typeface="+mn-ea"/>
                <a:cs typeface="+mn-cs"/>
                <a:sym typeface="Calibri"/>
              </a:rPr>
              <a:t>這個欄位就是檔名了。比較特殊的是：如果檔名之前多一個</a:t>
            </a:r>
            <a:r>
              <a:rPr lang="en-US" altLang="zh-TW" sz="1200" b="0" i="0" dirty="0" smtClean="0">
                <a:effectLst/>
                <a:latin typeface="+mn-lt"/>
                <a:ea typeface="+mn-ea"/>
                <a:cs typeface="+mn-cs"/>
                <a:sym typeface="Calibri"/>
              </a:rPr>
              <a:t>『 . 』</a:t>
            </a:r>
            <a:r>
              <a:rPr lang="zh-TW" altLang="en-US" sz="1200" b="0" i="0" dirty="0" smtClean="0">
                <a:effectLst/>
                <a:latin typeface="+mn-lt"/>
                <a:ea typeface="+mn-ea"/>
                <a:cs typeface="+mn-cs"/>
                <a:sym typeface="Calibri"/>
              </a:rPr>
              <a:t>，則代表這個檔案為</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隱藏檔</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，例如</a:t>
            </a:r>
            <a:r>
              <a:rPr lang="zh-TW" altLang="en-US" sz="1200" b="0" i="0" u="none" strike="noStrike" dirty="0" smtClean="0">
                <a:effectLst/>
                <a:latin typeface="+mn-lt"/>
                <a:ea typeface="+mn-ea"/>
                <a:cs typeface="+mn-cs"/>
                <a:sym typeface="Calibri"/>
                <a:hlinkClick r:id="rId4"/>
              </a:rPr>
              <a:t>上表中的</a:t>
            </a:r>
            <a:r>
              <a:rPr lang="en-US" altLang="zh-TW" sz="1200" b="0" i="0" u="none" strike="noStrike" dirty="0" smtClean="0">
                <a:effectLst/>
                <a:latin typeface="+mn-lt"/>
                <a:ea typeface="+mn-ea"/>
                <a:cs typeface="+mn-cs"/>
                <a:sym typeface="Calibri"/>
                <a:hlinkClick r:id="rId4"/>
              </a:rPr>
              <a:t>.</a:t>
            </a:r>
            <a:r>
              <a:rPr lang="en-US" altLang="zh-TW" sz="1200" b="0" i="0" u="none" strike="noStrike" dirty="0" err="1" smtClean="0">
                <a:effectLst/>
                <a:latin typeface="+mn-lt"/>
                <a:ea typeface="+mn-ea"/>
                <a:cs typeface="+mn-cs"/>
                <a:sym typeface="Calibri"/>
                <a:hlinkClick r:id="rId4"/>
              </a:rPr>
              <a:t>config</a:t>
            </a:r>
            <a:r>
              <a:rPr lang="zh-TW" altLang="en-US" sz="1200" b="0" i="0" u="none" strike="noStrike" dirty="0" smtClean="0">
                <a:effectLst/>
                <a:latin typeface="+mn-lt"/>
                <a:ea typeface="+mn-ea"/>
                <a:cs typeface="+mn-cs"/>
                <a:sym typeface="Calibri"/>
                <a:hlinkClick r:id="rId4"/>
              </a:rPr>
              <a:t>那一行</a:t>
            </a:r>
            <a:r>
              <a:rPr lang="zh-TW" altLang="en-US" sz="1200" b="0" i="0" dirty="0" smtClean="0">
                <a:effectLst/>
                <a:latin typeface="+mn-lt"/>
                <a:ea typeface="+mn-ea"/>
                <a:cs typeface="+mn-cs"/>
                <a:sym typeface="Calibri"/>
              </a:rPr>
              <a:t>，該檔案就是隱藏檔。 你可以使用</a:t>
            </a:r>
            <a:r>
              <a:rPr lang="en-US" altLang="zh-TW" sz="1200" b="0" i="0" dirty="0" smtClean="0">
                <a:effectLst/>
                <a:latin typeface="+mn-lt"/>
                <a:ea typeface="+mn-ea"/>
                <a:cs typeface="+mn-cs"/>
                <a:sym typeface="Calibri"/>
              </a:rPr>
              <a:t>『ls』</a:t>
            </a:r>
            <a:r>
              <a:rPr lang="zh-TW" altLang="en-US" sz="1200" b="0" i="0" dirty="0" smtClean="0">
                <a:effectLst/>
                <a:latin typeface="+mn-lt"/>
                <a:ea typeface="+mn-ea"/>
                <a:cs typeface="+mn-cs"/>
                <a:sym typeface="Calibri"/>
              </a:rPr>
              <a:t>及</a:t>
            </a:r>
            <a:r>
              <a:rPr lang="en-US" altLang="zh-TW" sz="1200" b="0" i="0" dirty="0" smtClean="0">
                <a:effectLst/>
                <a:latin typeface="+mn-lt"/>
                <a:ea typeface="+mn-ea"/>
                <a:cs typeface="+mn-cs"/>
                <a:sym typeface="Calibri"/>
              </a:rPr>
              <a:t>『ls -a』</a:t>
            </a:r>
            <a:r>
              <a:rPr lang="zh-TW" altLang="en-US" sz="1200" b="0" i="0" dirty="0" smtClean="0">
                <a:effectLst/>
                <a:latin typeface="+mn-lt"/>
                <a:ea typeface="+mn-ea"/>
                <a:cs typeface="+mn-cs"/>
                <a:sym typeface="Calibri"/>
              </a:rPr>
              <a:t>這兩個指令去感受一下什麼是隱藏檔囉！</a:t>
            </a:r>
          </a:p>
          <a:p>
            <a:endParaRPr lang="zh-TW" altLang="en-US" dirty="0"/>
          </a:p>
        </p:txBody>
      </p:sp>
    </p:spTree>
    <p:extLst>
      <p:ext uri="{BB962C8B-B14F-4D97-AF65-F5344CB8AC3E}">
        <p14:creationId xmlns:p14="http://schemas.microsoft.com/office/powerpoint/2010/main" val="3290169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1" i="0" dirty="0" smtClean="0">
                <a:effectLst/>
                <a:latin typeface="+mn-lt"/>
                <a:ea typeface="+mn-ea"/>
                <a:cs typeface="+mn-cs"/>
                <a:sym typeface="Calibri"/>
              </a:rPr>
              <a:t>檔案權限設定</a:t>
            </a:r>
          </a:p>
          <a:p>
            <a:r>
              <a:rPr lang="zh-TW" altLang="en-US" sz="1200" b="0" i="0" dirty="0" smtClean="0">
                <a:effectLst/>
                <a:latin typeface="+mn-lt"/>
                <a:ea typeface="+mn-ea"/>
                <a:cs typeface="+mn-cs"/>
                <a:sym typeface="Calibri"/>
              </a:rPr>
              <a:t>在 </a:t>
            </a:r>
            <a:r>
              <a:rPr lang="en-US" altLang="zh-TW" sz="1200" b="0" i="0" dirty="0" smtClean="0">
                <a:effectLst/>
                <a:latin typeface="+mn-lt"/>
                <a:ea typeface="+mn-ea"/>
                <a:cs typeface="+mn-cs"/>
                <a:sym typeface="Calibri"/>
              </a:rPr>
              <a:t>Linux </a:t>
            </a:r>
            <a:r>
              <a:rPr lang="zh-TW" altLang="en-US" sz="1200" b="0" i="0" dirty="0" smtClean="0">
                <a:effectLst/>
                <a:latin typeface="+mn-lt"/>
                <a:ea typeface="+mn-ea"/>
                <a:cs typeface="+mn-cs"/>
                <a:sym typeface="Calibri"/>
              </a:rPr>
              <a:t>系統中，每一個 </a:t>
            </a:r>
            <a:r>
              <a:rPr lang="en-US" altLang="zh-TW" sz="1200" b="0" i="0" dirty="0" smtClean="0">
                <a:effectLst/>
                <a:latin typeface="+mn-lt"/>
                <a:ea typeface="+mn-ea"/>
                <a:cs typeface="+mn-cs"/>
                <a:sym typeface="Calibri"/>
              </a:rPr>
              <a:t>Linux </a:t>
            </a:r>
            <a:r>
              <a:rPr lang="zh-TW" altLang="en-US" sz="1200" b="0" i="0" dirty="0" smtClean="0">
                <a:effectLst/>
                <a:latin typeface="+mn-lt"/>
                <a:ea typeface="+mn-ea"/>
                <a:cs typeface="+mn-cs"/>
                <a:sym typeface="Calibri"/>
              </a:rPr>
              <a:t>檔案都具有四種存取權限：</a:t>
            </a:r>
          </a:p>
          <a:p>
            <a:r>
              <a:rPr lang="zh-TW" altLang="en-US" sz="1200" b="0" i="0" dirty="0" smtClean="0">
                <a:effectLst/>
                <a:latin typeface="+mn-lt"/>
                <a:ea typeface="+mn-ea"/>
                <a:cs typeface="+mn-cs"/>
                <a:sym typeface="Calibri"/>
              </a:rPr>
              <a:t>可讀取（</a:t>
            </a:r>
            <a:r>
              <a:rPr lang="en-US" altLang="zh-TW" sz="1200" b="0" i="0" dirty="0" smtClean="0">
                <a:effectLst/>
                <a:latin typeface="+mn-lt"/>
                <a:ea typeface="+mn-ea"/>
                <a:cs typeface="+mn-cs"/>
                <a:sym typeface="Calibri"/>
              </a:rPr>
              <a:t>r</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Readable</a:t>
            </a:r>
            <a:r>
              <a:rPr lang="zh-TW" altLang="en-US" sz="1200" b="0" i="0" dirty="0" smtClean="0">
                <a:effectLst/>
                <a:latin typeface="+mn-lt"/>
                <a:ea typeface="+mn-ea"/>
                <a:cs typeface="+mn-cs"/>
                <a:sym typeface="Calibri"/>
              </a:rPr>
              <a:t>），用數字 </a:t>
            </a:r>
            <a:r>
              <a:rPr lang="en-US" altLang="zh-TW" sz="1200" b="0" i="0" dirty="0" smtClean="0">
                <a:effectLst/>
                <a:latin typeface="+mn-lt"/>
                <a:ea typeface="+mn-ea"/>
                <a:cs typeface="+mn-cs"/>
                <a:sym typeface="Calibri"/>
              </a:rPr>
              <a:t>4 </a:t>
            </a:r>
            <a:r>
              <a:rPr lang="zh-TW" altLang="en-US" sz="1200" b="0" i="0" dirty="0" smtClean="0">
                <a:effectLst/>
                <a:latin typeface="+mn-lt"/>
                <a:ea typeface="+mn-ea"/>
                <a:cs typeface="+mn-cs"/>
                <a:sym typeface="Calibri"/>
              </a:rPr>
              <a:t>表示</a:t>
            </a:r>
          </a:p>
          <a:p>
            <a:r>
              <a:rPr lang="zh-TW" altLang="en-US" sz="1200" b="0" i="0" dirty="0" smtClean="0">
                <a:effectLst/>
                <a:latin typeface="+mn-lt"/>
                <a:ea typeface="+mn-ea"/>
                <a:cs typeface="+mn-cs"/>
                <a:sym typeface="Calibri"/>
              </a:rPr>
              <a:t>可寫入（</a:t>
            </a:r>
            <a:r>
              <a:rPr lang="en-US" altLang="zh-TW" sz="1200" b="0" i="0" dirty="0" smtClean="0">
                <a:effectLst/>
                <a:latin typeface="+mn-lt"/>
                <a:ea typeface="+mn-ea"/>
                <a:cs typeface="+mn-cs"/>
                <a:sym typeface="Calibri"/>
              </a:rPr>
              <a:t>w</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writable</a:t>
            </a:r>
            <a:r>
              <a:rPr lang="zh-TW" altLang="en-US" sz="1200" b="0" i="0" dirty="0" smtClean="0">
                <a:effectLst/>
                <a:latin typeface="+mn-lt"/>
                <a:ea typeface="+mn-ea"/>
                <a:cs typeface="+mn-cs"/>
                <a:sym typeface="Calibri"/>
              </a:rPr>
              <a:t>），用數字 </a:t>
            </a:r>
            <a:r>
              <a:rPr lang="en-US" altLang="zh-TW" sz="1200" b="0" i="0" dirty="0" smtClean="0">
                <a:effectLst/>
                <a:latin typeface="+mn-lt"/>
                <a:ea typeface="+mn-ea"/>
                <a:cs typeface="+mn-cs"/>
                <a:sym typeface="Calibri"/>
              </a:rPr>
              <a:t>2 </a:t>
            </a:r>
            <a:r>
              <a:rPr lang="zh-TW" altLang="en-US" sz="1200" b="0" i="0" dirty="0" smtClean="0">
                <a:effectLst/>
                <a:latin typeface="+mn-lt"/>
                <a:ea typeface="+mn-ea"/>
                <a:cs typeface="+mn-cs"/>
                <a:sym typeface="Calibri"/>
              </a:rPr>
              <a:t>表示</a:t>
            </a:r>
          </a:p>
          <a:p>
            <a:r>
              <a:rPr lang="zh-TW" altLang="en-US" sz="1200" b="0" i="0" dirty="0" smtClean="0">
                <a:effectLst/>
                <a:latin typeface="+mn-lt"/>
                <a:ea typeface="+mn-ea"/>
                <a:cs typeface="+mn-cs"/>
                <a:sym typeface="Calibri"/>
              </a:rPr>
              <a:t>可執行：（</a:t>
            </a:r>
            <a:r>
              <a:rPr lang="en-US" altLang="zh-TW" sz="1200" b="0" i="0" dirty="0" smtClean="0">
                <a:effectLst/>
                <a:latin typeface="+mn-lt"/>
                <a:ea typeface="+mn-ea"/>
                <a:cs typeface="+mn-cs"/>
                <a:sym typeface="Calibri"/>
              </a:rPr>
              <a:t>x</a:t>
            </a:r>
            <a:r>
              <a:rPr lang="zh-TW" altLang="en-US"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eXecute</a:t>
            </a:r>
            <a:r>
              <a:rPr lang="zh-TW" altLang="en-US" sz="1200" b="0" i="0" dirty="0" smtClean="0">
                <a:effectLst/>
                <a:latin typeface="+mn-lt"/>
                <a:ea typeface="+mn-ea"/>
                <a:cs typeface="+mn-cs"/>
                <a:sym typeface="Calibri"/>
              </a:rPr>
              <a:t>），用數字 </a:t>
            </a:r>
            <a:r>
              <a:rPr lang="en-US" altLang="zh-TW" sz="1200" b="0" i="0" dirty="0" smtClean="0">
                <a:effectLst/>
                <a:latin typeface="+mn-lt"/>
                <a:ea typeface="+mn-ea"/>
                <a:cs typeface="+mn-cs"/>
                <a:sym typeface="Calibri"/>
              </a:rPr>
              <a:t>1 </a:t>
            </a:r>
            <a:r>
              <a:rPr lang="zh-TW" altLang="en-US" sz="1200" b="0" i="0" dirty="0" smtClean="0">
                <a:effectLst/>
                <a:latin typeface="+mn-lt"/>
                <a:ea typeface="+mn-ea"/>
                <a:cs typeface="+mn-cs"/>
                <a:sym typeface="Calibri"/>
              </a:rPr>
              <a:t>表示</a:t>
            </a:r>
          </a:p>
          <a:p>
            <a:r>
              <a:rPr lang="zh-TW" altLang="en-US" sz="1200" b="0" i="0" dirty="0" smtClean="0">
                <a:effectLst/>
                <a:latin typeface="+mn-lt"/>
                <a:ea typeface="+mn-ea"/>
                <a:cs typeface="+mn-cs"/>
                <a:sym typeface="Calibri"/>
              </a:rPr>
              <a:t>無權限（</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），用數字 </a:t>
            </a:r>
            <a:r>
              <a:rPr lang="en-US" altLang="zh-TW" sz="1200" b="0" i="0" dirty="0" smtClean="0">
                <a:effectLst/>
                <a:latin typeface="+mn-lt"/>
                <a:ea typeface="+mn-ea"/>
                <a:cs typeface="+mn-cs"/>
                <a:sym typeface="Calibri"/>
              </a:rPr>
              <a:t>0 </a:t>
            </a:r>
            <a:r>
              <a:rPr lang="zh-TW" altLang="en-US" sz="1200" b="0" i="0" dirty="0" smtClean="0">
                <a:effectLst/>
                <a:latin typeface="+mn-lt"/>
                <a:ea typeface="+mn-ea"/>
                <a:cs typeface="+mn-cs"/>
                <a:sym typeface="Calibri"/>
              </a:rPr>
              <a:t>表示</a:t>
            </a:r>
          </a:p>
          <a:p>
            <a:r>
              <a:rPr lang="zh-TW" altLang="en-US" sz="1200" b="0" i="0" dirty="0" smtClean="0">
                <a:effectLst/>
                <a:latin typeface="+mn-lt"/>
                <a:ea typeface="+mn-ea"/>
                <a:cs typeface="+mn-cs"/>
                <a:sym typeface="Calibri"/>
              </a:rPr>
              <a:t>系統管理者依據使用者需求來設定檔案權限，若我們想檢視檔案權限可以使用 </a:t>
            </a:r>
            <a:r>
              <a:rPr lang="en-US" altLang="zh-TW" sz="1200" b="0" i="0" dirty="0" smtClean="0">
                <a:effectLst/>
                <a:latin typeface="+mn-lt"/>
                <a:ea typeface="+mn-ea"/>
                <a:cs typeface="+mn-cs"/>
                <a:sym typeface="Calibri"/>
              </a:rPr>
              <a:t>$ ls -l </a:t>
            </a:r>
            <a:r>
              <a:rPr lang="zh-TW" altLang="en-US" sz="1200" b="0" i="0" dirty="0" smtClean="0">
                <a:effectLst/>
                <a:latin typeface="+mn-lt"/>
                <a:ea typeface="+mn-ea"/>
                <a:cs typeface="+mn-cs"/>
                <a:sym typeface="Calibri"/>
              </a:rPr>
              <a:t>來查看</a:t>
            </a:r>
          </a:p>
          <a:p>
            <a:r>
              <a:rPr lang="zh-TW" altLang="en-US" sz="1200" b="0" i="0" dirty="0" smtClean="0">
                <a:effectLst/>
                <a:latin typeface="+mn-lt"/>
                <a:ea typeface="+mn-ea"/>
                <a:cs typeface="+mn-cs"/>
                <a:sym typeface="Calibri"/>
              </a:rPr>
              <a:t>第一欄：使用者權限</a:t>
            </a:r>
            <a:br>
              <a:rPr lang="zh-TW" altLang="en-US" sz="1200" b="0" i="0" dirty="0" smtClean="0">
                <a:effectLst/>
                <a:latin typeface="+mn-lt"/>
                <a:ea typeface="+mn-ea"/>
                <a:cs typeface="+mn-cs"/>
                <a:sym typeface="Calibri"/>
              </a:rPr>
            </a:br>
            <a:r>
              <a:rPr lang="zh-TW" altLang="en-US" sz="1200" b="0" i="0" dirty="0" smtClean="0">
                <a:effectLst/>
                <a:latin typeface="+mn-lt"/>
                <a:ea typeface="+mn-ea"/>
                <a:cs typeface="+mn-cs"/>
                <a:sym typeface="Calibri"/>
              </a:rPr>
              <a:t>由 </a:t>
            </a:r>
            <a:r>
              <a:rPr lang="en-US" altLang="zh-TW" sz="1200" b="0" i="0" dirty="0" smtClean="0">
                <a:effectLst/>
                <a:latin typeface="+mn-lt"/>
                <a:ea typeface="+mn-ea"/>
                <a:cs typeface="+mn-cs"/>
                <a:sym typeface="Calibri"/>
              </a:rPr>
              <a:t>10 </a:t>
            </a:r>
            <a:r>
              <a:rPr lang="zh-TW" altLang="en-US" sz="1200" b="0" i="0" dirty="0" smtClean="0">
                <a:effectLst/>
                <a:latin typeface="+mn-lt"/>
                <a:ea typeface="+mn-ea"/>
                <a:cs typeface="+mn-cs"/>
                <a:sym typeface="Calibri"/>
              </a:rPr>
              <a:t>個字元組成，第一個字元表示檔案型態（</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為檔案，</a:t>
            </a:r>
            <a:r>
              <a:rPr lang="en-US" altLang="zh-TW" sz="1200" b="0" i="0" dirty="0" smtClean="0">
                <a:effectLst/>
                <a:latin typeface="+mn-lt"/>
                <a:ea typeface="+mn-ea"/>
                <a:cs typeface="+mn-cs"/>
                <a:sym typeface="Calibri"/>
              </a:rPr>
              <a:t>d </a:t>
            </a:r>
            <a:r>
              <a:rPr lang="zh-TW" altLang="en-US" sz="1200" b="0" i="0" dirty="0" smtClean="0">
                <a:effectLst/>
                <a:latin typeface="+mn-lt"/>
                <a:ea typeface="+mn-ea"/>
                <a:cs typeface="+mn-cs"/>
                <a:sym typeface="Calibri"/>
              </a:rPr>
              <a:t>表示目錄，</a:t>
            </a:r>
            <a:r>
              <a:rPr lang="en-US" altLang="zh-TW" sz="1200" b="0" i="0" dirty="0" smtClean="0">
                <a:effectLst/>
                <a:latin typeface="+mn-lt"/>
                <a:ea typeface="+mn-ea"/>
                <a:cs typeface="+mn-cs"/>
                <a:sym typeface="Calibri"/>
              </a:rPr>
              <a:t>1 </a:t>
            </a:r>
            <a:r>
              <a:rPr lang="zh-TW" altLang="en-US" sz="1200" b="0" i="0" dirty="0" smtClean="0">
                <a:effectLst/>
                <a:latin typeface="+mn-lt"/>
                <a:ea typeface="+mn-ea"/>
                <a:cs typeface="+mn-cs"/>
                <a:sym typeface="Calibri"/>
              </a:rPr>
              <a:t>表示連結檔案）。字元 </a:t>
            </a:r>
            <a:r>
              <a:rPr lang="en-US" altLang="zh-TW" sz="1200" b="0" i="0" dirty="0" smtClean="0">
                <a:effectLst/>
                <a:latin typeface="+mn-lt"/>
                <a:ea typeface="+mn-ea"/>
                <a:cs typeface="+mn-cs"/>
                <a:sym typeface="Calibri"/>
              </a:rPr>
              <a:t>2</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3</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4 </a:t>
            </a:r>
            <a:r>
              <a:rPr lang="zh-TW" altLang="en-US" sz="1200" b="0" i="0" dirty="0" smtClean="0">
                <a:effectLst/>
                <a:latin typeface="+mn-lt"/>
                <a:ea typeface="+mn-ea"/>
                <a:cs typeface="+mn-cs"/>
                <a:sym typeface="Calibri"/>
              </a:rPr>
              <a:t>表示檔案擁有者的存取權限。字元 </a:t>
            </a:r>
            <a:r>
              <a:rPr lang="en-US" altLang="zh-TW" sz="1200" b="0" i="0" dirty="0" smtClean="0">
                <a:effectLst/>
                <a:latin typeface="+mn-lt"/>
                <a:ea typeface="+mn-ea"/>
                <a:cs typeface="+mn-cs"/>
                <a:sym typeface="Calibri"/>
              </a:rPr>
              <a:t>5</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6</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7 </a:t>
            </a:r>
            <a:r>
              <a:rPr lang="zh-TW" altLang="en-US" sz="1200" b="0" i="0" dirty="0" smtClean="0">
                <a:effectLst/>
                <a:latin typeface="+mn-lt"/>
                <a:ea typeface="+mn-ea"/>
                <a:cs typeface="+mn-cs"/>
                <a:sym typeface="Calibri"/>
              </a:rPr>
              <a:t>表示檔案擁有者所屬群組成員的存取權限。字元 </a:t>
            </a:r>
            <a:r>
              <a:rPr lang="en-US" altLang="zh-TW" sz="1200" b="0" i="0" dirty="0" smtClean="0">
                <a:effectLst/>
                <a:latin typeface="+mn-lt"/>
                <a:ea typeface="+mn-ea"/>
                <a:cs typeface="+mn-cs"/>
                <a:sym typeface="Calibri"/>
              </a:rPr>
              <a:t>8</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9</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10 </a:t>
            </a:r>
            <a:r>
              <a:rPr lang="zh-TW" altLang="en-US" sz="1200" b="0" i="0" dirty="0" smtClean="0">
                <a:effectLst/>
                <a:latin typeface="+mn-lt"/>
                <a:ea typeface="+mn-ea"/>
                <a:cs typeface="+mn-cs"/>
                <a:sym typeface="Calibri"/>
              </a:rPr>
              <a:t>表示其他使用者的存取權限</a:t>
            </a:r>
          </a:p>
          <a:p>
            <a:r>
              <a:rPr lang="zh-TW" altLang="en-US" sz="1200" b="0" i="0" dirty="0" smtClean="0">
                <a:effectLst/>
                <a:latin typeface="+mn-lt"/>
                <a:ea typeface="+mn-ea"/>
                <a:cs typeface="+mn-cs"/>
                <a:sym typeface="Calibri"/>
              </a:rPr>
              <a:t>舉例來說 </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rwxrwxr</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，代表這是一格檔案，擁有者和群組都具備讀取、寫入和執行權限，其他使用者只擁有讀取權限</a:t>
            </a:r>
          </a:p>
          <a:p>
            <a:r>
              <a:rPr lang="zh-TW" altLang="en-US" sz="1200" b="0" i="0" dirty="0" smtClean="0">
                <a:effectLst/>
                <a:latin typeface="+mn-lt"/>
                <a:ea typeface="+mn-ea"/>
                <a:cs typeface="+mn-cs"/>
                <a:sym typeface="Calibri"/>
              </a:rPr>
              <a:t>第二欄：檔案數量</a:t>
            </a:r>
          </a:p>
          <a:p>
            <a:r>
              <a:rPr lang="zh-TW" altLang="en-US" sz="1200" b="0" i="0" dirty="0" smtClean="0">
                <a:effectLst/>
                <a:latin typeface="+mn-lt"/>
                <a:ea typeface="+mn-ea"/>
                <a:cs typeface="+mn-cs"/>
                <a:sym typeface="Calibri"/>
              </a:rPr>
              <a:t>第三欄：擁有者</a:t>
            </a:r>
          </a:p>
          <a:p>
            <a:r>
              <a:rPr lang="zh-TW" altLang="en-US" sz="1200" b="0" i="0" dirty="0" smtClean="0">
                <a:effectLst/>
                <a:latin typeface="+mn-lt"/>
                <a:ea typeface="+mn-ea"/>
                <a:cs typeface="+mn-cs"/>
                <a:sym typeface="Calibri"/>
              </a:rPr>
              <a:t>第四欄：群組</a:t>
            </a:r>
          </a:p>
          <a:p>
            <a:r>
              <a:rPr lang="zh-TW" altLang="en-US" sz="1200" b="0" i="0" dirty="0" smtClean="0">
                <a:effectLst/>
                <a:latin typeface="+mn-lt"/>
                <a:ea typeface="+mn-ea"/>
                <a:cs typeface="+mn-cs"/>
                <a:sym typeface="Calibri"/>
              </a:rPr>
              <a:t>第五欄：檔案大小</a:t>
            </a:r>
          </a:p>
          <a:p>
            <a:r>
              <a:rPr lang="zh-TW" altLang="en-US" sz="1200" b="0" i="0" dirty="0" smtClean="0">
                <a:effectLst/>
                <a:latin typeface="+mn-lt"/>
                <a:ea typeface="+mn-ea"/>
                <a:cs typeface="+mn-cs"/>
                <a:sym typeface="Calibri"/>
              </a:rPr>
              <a:t>第六欄：檔案建立時間</a:t>
            </a:r>
          </a:p>
          <a:p>
            <a:r>
              <a:rPr lang="zh-TW" altLang="en-US" sz="1200" b="0" i="0" dirty="0" smtClean="0">
                <a:effectLst/>
                <a:latin typeface="+mn-lt"/>
                <a:ea typeface="+mn-ea"/>
                <a:cs typeface="+mn-cs"/>
                <a:sym typeface="Calibri"/>
              </a:rPr>
              <a:t>第七欄：檔案名稱</a:t>
            </a:r>
          </a:p>
          <a:p>
            <a:r>
              <a:rPr lang="zh-TW" altLang="en-US" sz="1200" b="0" i="0" dirty="0" smtClean="0">
                <a:effectLst/>
                <a:latin typeface="+mn-lt"/>
                <a:ea typeface="+mn-ea"/>
                <a:cs typeface="+mn-cs"/>
                <a:sym typeface="Calibri"/>
              </a:rPr>
              <a:t>接下來介紹如何透過指令修改權限：</a:t>
            </a:r>
          </a:p>
          <a:p>
            <a:r>
              <a:rPr lang="en-US" altLang="zh-TW" sz="1200" b="0" i="0" dirty="0" err="1" smtClean="0">
                <a:effectLst/>
                <a:latin typeface="+mn-lt"/>
                <a:ea typeface="+mn-ea"/>
                <a:cs typeface="+mn-cs"/>
                <a:sym typeface="Calibri"/>
              </a:rPr>
              <a:t>chmod</a:t>
            </a:r>
            <a:r>
              <a:rPr lang="zh-TW" altLang="en-US" sz="1200" b="0" i="0" dirty="0" smtClean="0">
                <a:effectLst/>
                <a:latin typeface="+mn-lt"/>
                <a:ea typeface="+mn-ea"/>
                <a:cs typeface="+mn-cs"/>
                <a:sym typeface="Calibri"/>
              </a:rPr>
              <a:t>：修改檔案權限</a:t>
            </a:r>
          </a:p>
          <a:p>
            <a:r>
              <a:rPr lang="zh-TW" altLang="en-US" sz="1200" b="0" i="0" dirty="0" smtClean="0">
                <a:effectLst/>
                <a:latin typeface="+mn-lt"/>
                <a:ea typeface="+mn-ea"/>
                <a:cs typeface="+mn-cs"/>
                <a:sym typeface="Calibri"/>
              </a:rPr>
              <a:t>將權限設為 </a:t>
            </a:r>
            <a:r>
              <a:rPr lang="en-US" altLang="zh-TW" sz="1200" b="0" i="0" dirty="0" err="1" smtClean="0">
                <a:effectLst/>
                <a:latin typeface="+mn-lt"/>
                <a:ea typeface="+mn-ea"/>
                <a:cs typeface="+mn-cs"/>
                <a:sym typeface="Calibri"/>
              </a:rPr>
              <a:t>rw</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rw</a:t>
            </a:r>
            <a:r>
              <a:rPr lang="en-US" altLang="zh-TW" sz="1200" b="0" i="0" dirty="0" smtClean="0">
                <a:effectLst/>
                <a:latin typeface="+mn-lt"/>
                <a:ea typeface="+mn-ea"/>
                <a:cs typeface="+mn-cs"/>
                <a:sym typeface="Calibri"/>
              </a:rPr>
              <a:t>-r--</a:t>
            </a:r>
            <a:r>
              <a:rPr lang="zh-TW" altLang="en-US" sz="1200" b="0" i="0" dirty="0" smtClean="0">
                <a:effectLst/>
                <a:latin typeface="+mn-lt"/>
                <a:ea typeface="+mn-ea"/>
                <a:cs typeface="+mn-cs"/>
                <a:sym typeface="Calibri"/>
              </a:rPr>
              <a:t>：</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chmod</a:t>
            </a:r>
            <a:r>
              <a:rPr lang="en-US" altLang="zh-TW" sz="1200" b="0" i="0" dirty="0" smtClean="0">
                <a:effectLst/>
                <a:latin typeface="+mn-lt"/>
                <a:ea typeface="+mn-ea"/>
                <a:cs typeface="+mn-cs"/>
                <a:sym typeface="Calibri"/>
              </a:rPr>
              <a:t> 664 README.md</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將檔案的使用者和群組加入執行權限</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chmod</a:t>
            </a: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ug+x</a:t>
            </a:r>
            <a:r>
              <a:rPr lang="en-US" altLang="zh-TW" sz="1200" b="0" i="0" dirty="0" smtClean="0">
                <a:effectLst/>
                <a:latin typeface="+mn-lt"/>
                <a:ea typeface="+mn-ea"/>
                <a:cs typeface="+mn-cs"/>
                <a:sym typeface="Calibri"/>
              </a:rPr>
              <a:t> README.md</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err="1" smtClean="0">
                <a:effectLst/>
                <a:latin typeface="+mn-lt"/>
                <a:ea typeface="+mn-ea"/>
                <a:cs typeface="+mn-cs"/>
                <a:sym typeface="Calibri"/>
              </a:rPr>
              <a:t>chown</a:t>
            </a:r>
            <a:r>
              <a:rPr lang="zh-TW" altLang="en-US" sz="1200" b="0" i="0" dirty="0" smtClean="0">
                <a:effectLst/>
                <a:latin typeface="+mn-lt"/>
                <a:ea typeface="+mn-ea"/>
                <a:cs typeface="+mn-cs"/>
                <a:sym typeface="Calibri"/>
              </a:rPr>
              <a:t>：修改檔案擁有者與群組</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chown</a:t>
            </a: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www-data:www-data</a:t>
            </a:r>
            <a:r>
              <a:rPr lang="en-US" altLang="zh-TW" sz="1200" b="0" i="0" dirty="0" smtClean="0">
                <a:effectLst/>
                <a:latin typeface="+mn-lt"/>
                <a:ea typeface="+mn-ea"/>
                <a:cs typeface="+mn-cs"/>
                <a:sym typeface="Calibri"/>
              </a:rPr>
              <a:t> README.md</a:t>
            </a:r>
          </a:p>
          <a:p>
            <a:endParaRPr lang="en-US" altLang="zh-TW" dirty="0" smtClean="0">
              <a:hlinkClick r:id=""/>
            </a:endParaRPr>
          </a:p>
          <a:p>
            <a:endParaRPr lang="en-US" altLang="zh-TW" dirty="0" smtClean="0">
              <a:hlinkClick r:id=""/>
            </a:endParaRPr>
          </a:p>
          <a:p>
            <a:endParaRPr lang="en-US" altLang="zh-TW" dirty="0" smtClean="0">
              <a:hlinkClick r:id=""/>
            </a:endParaRPr>
          </a:p>
          <a:p>
            <a:r>
              <a:rPr lang="en-US" altLang="zh-TW" dirty="0" smtClean="0">
                <a:hlinkClick r:id=""/>
              </a:rPr>
              <a:t>https://man.linuxde.net/chmod</a:t>
            </a:r>
          </a:p>
          <a:p>
            <a:endParaRPr lang="en-US" altLang="zh-TW" dirty="0" smtClean="0">
              <a:hlinkClick r:id=""/>
            </a:endParaRPr>
          </a:p>
          <a:p>
            <a:endParaRPr lang="en-US" altLang="zh-TW" dirty="0" smtClean="0">
              <a:hlinkClick r:id=""/>
            </a:endParaRPr>
          </a:p>
          <a:p>
            <a:r>
              <a:rPr lang="en-US" altLang="zh-CN" sz="1200" b="0" i="0" dirty="0" smtClean="0">
                <a:effectLst/>
                <a:latin typeface="+mn-lt"/>
                <a:ea typeface="+mn-ea"/>
                <a:cs typeface="+mn-cs"/>
                <a:sym typeface="Calibri"/>
              </a:rPr>
              <a:t>Linux</a:t>
            </a:r>
            <a:r>
              <a:rPr lang="zh-CN" altLang="en-US" sz="1200" b="0" i="0" dirty="0" smtClean="0">
                <a:effectLst/>
                <a:latin typeface="+mn-lt"/>
                <a:ea typeface="+mn-ea"/>
                <a:cs typeface="+mn-cs"/>
                <a:sym typeface="Calibri"/>
              </a:rPr>
              <a:t>用 户分为：拥有者、组群</a:t>
            </a:r>
            <a:r>
              <a:rPr lang="en-US" altLang="zh-CN" sz="1200" b="0" i="0" dirty="0" smtClean="0">
                <a:effectLst/>
                <a:latin typeface="+mn-lt"/>
                <a:ea typeface="+mn-ea"/>
                <a:cs typeface="+mn-cs"/>
                <a:sym typeface="Calibri"/>
              </a:rPr>
              <a:t>(Group)</a:t>
            </a:r>
            <a:r>
              <a:rPr lang="zh-CN" altLang="en-US" sz="1200" b="0" i="0" dirty="0" smtClean="0">
                <a:effectLst/>
                <a:latin typeface="+mn-lt"/>
                <a:ea typeface="+mn-ea"/>
                <a:cs typeface="+mn-cs"/>
                <a:sym typeface="Calibri"/>
              </a:rPr>
              <a:t>、其他（</a:t>
            </a:r>
            <a:r>
              <a:rPr lang="en-US" altLang="zh-CN" sz="1200" b="0" i="0" dirty="0" smtClean="0">
                <a:effectLst/>
                <a:latin typeface="+mn-lt"/>
                <a:ea typeface="+mn-ea"/>
                <a:cs typeface="+mn-cs"/>
                <a:sym typeface="Calibri"/>
              </a:rPr>
              <a:t>other</a:t>
            </a:r>
            <a:r>
              <a:rPr lang="zh-CN" altLang="en-US" sz="1200" b="0" i="0" dirty="0" smtClean="0">
                <a:effectLst/>
                <a:latin typeface="+mn-lt"/>
                <a:ea typeface="+mn-ea"/>
                <a:cs typeface="+mn-cs"/>
                <a:sym typeface="Calibri"/>
              </a:rPr>
              <a:t>），</a:t>
            </a:r>
            <a:r>
              <a:rPr lang="en-US" altLang="zh-CN" sz="1200" b="0" i="0" dirty="0" smtClean="0">
                <a:effectLst/>
                <a:latin typeface="+mn-lt"/>
                <a:ea typeface="+mn-ea"/>
                <a:cs typeface="+mn-cs"/>
                <a:sym typeface="Calibri"/>
              </a:rPr>
              <a:t>Linux</a:t>
            </a:r>
            <a:r>
              <a:rPr lang="zh-CN" altLang="en-US" sz="1200" b="0" i="0" dirty="0" smtClean="0">
                <a:effectLst/>
                <a:latin typeface="+mn-lt"/>
                <a:ea typeface="+mn-ea"/>
                <a:cs typeface="+mn-cs"/>
                <a:sym typeface="Calibri"/>
              </a:rPr>
              <a:t>系统中，预设的情況下，</a:t>
            </a:r>
            <a:endParaRPr lang="en-US" altLang="zh-CN" sz="1200" b="0" i="0" dirty="0" smtClean="0">
              <a:effectLst/>
              <a:latin typeface="+mn-lt"/>
              <a:ea typeface="+mn-ea"/>
              <a:cs typeface="+mn-cs"/>
              <a:sym typeface="Calibri"/>
            </a:endParaRPr>
          </a:p>
          <a:p>
            <a:r>
              <a:rPr lang="zh-CN" altLang="en-US" sz="1200" b="0" i="0" dirty="0" smtClean="0">
                <a:effectLst/>
                <a:latin typeface="+mn-lt"/>
                <a:ea typeface="+mn-ea"/>
                <a:cs typeface="+mn-cs"/>
                <a:sym typeface="Calibri"/>
              </a:rPr>
              <a:t>系统中所有的帐号与一般身份使用者，以及</a:t>
            </a:r>
            <a:r>
              <a:rPr lang="en-US" altLang="zh-CN" sz="1200" b="0" i="0" dirty="0" smtClean="0">
                <a:effectLst/>
                <a:latin typeface="+mn-lt"/>
                <a:ea typeface="+mn-ea"/>
                <a:cs typeface="+mn-cs"/>
                <a:sym typeface="Calibri"/>
              </a:rPr>
              <a:t>root</a:t>
            </a:r>
            <a:r>
              <a:rPr lang="zh-CN" altLang="en-US" sz="1200" b="0" i="0" dirty="0" smtClean="0">
                <a:effectLst/>
                <a:latin typeface="+mn-lt"/>
                <a:ea typeface="+mn-ea"/>
                <a:cs typeface="+mn-cs"/>
                <a:sym typeface="Calibri"/>
              </a:rPr>
              <a:t>的相关信 息， 都是记录在</a:t>
            </a:r>
            <a:r>
              <a:rPr lang="en-US" altLang="zh-CN" dirty="0" smtClean="0"/>
              <a:t>/</a:t>
            </a:r>
            <a:r>
              <a:rPr lang="en-US" altLang="zh-CN" dirty="0" err="1" smtClean="0"/>
              <a:t>etc</a:t>
            </a:r>
            <a:r>
              <a:rPr lang="en-US" altLang="zh-CN" dirty="0" smtClean="0"/>
              <a:t>/</a:t>
            </a:r>
            <a:r>
              <a:rPr lang="en-US" altLang="zh-CN" u="none" strike="noStrike" dirty="0" err="1" smtClean="0">
                <a:effectLst/>
                <a:hlinkClick r:id="rId3" tooltip="passwd命令"/>
              </a:rPr>
              <a:t>passwd</a:t>
            </a:r>
            <a:r>
              <a:rPr lang="zh-CN" altLang="en-US" sz="1200" b="0" i="0" dirty="0" smtClean="0">
                <a:effectLst/>
                <a:latin typeface="+mn-lt"/>
                <a:ea typeface="+mn-ea"/>
                <a:cs typeface="+mn-cs"/>
                <a:sym typeface="Calibri"/>
              </a:rPr>
              <a:t>文件中。</a:t>
            </a:r>
            <a:endParaRPr lang="en-US" altLang="zh-CN" sz="1200" b="0" i="0" dirty="0" smtClean="0">
              <a:effectLst/>
              <a:latin typeface="+mn-lt"/>
              <a:ea typeface="+mn-ea"/>
              <a:cs typeface="+mn-cs"/>
              <a:sym typeface="Calibri"/>
            </a:endParaRPr>
          </a:p>
          <a:p>
            <a:r>
              <a:rPr lang="zh-CN" altLang="en-US" sz="1200" b="0" i="0" dirty="0" smtClean="0">
                <a:effectLst/>
                <a:latin typeface="+mn-lt"/>
                <a:ea typeface="+mn-ea"/>
                <a:cs typeface="+mn-cs"/>
                <a:sym typeface="Calibri"/>
              </a:rPr>
              <a:t>每个人的密码则是记录在</a:t>
            </a:r>
            <a:r>
              <a:rPr lang="en-US" altLang="zh-CN" dirty="0" smtClean="0"/>
              <a:t>/</a:t>
            </a:r>
            <a:r>
              <a:rPr lang="en-US" altLang="zh-CN" dirty="0" err="1" smtClean="0"/>
              <a:t>etc</a:t>
            </a:r>
            <a:r>
              <a:rPr lang="en-US" altLang="zh-CN" dirty="0" smtClean="0"/>
              <a:t>/shadow</a:t>
            </a:r>
            <a:r>
              <a:rPr lang="zh-CN" altLang="en-US" sz="1200" b="0" i="0" dirty="0" smtClean="0">
                <a:effectLst/>
                <a:latin typeface="+mn-lt"/>
                <a:ea typeface="+mn-ea"/>
                <a:cs typeface="+mn-cs"/>
                <a:sym typeface="Calibri"/>
              </a:rPr>
              <a:t>文件下。 </a:t>
            </a:r>
            <a:endParaRPr lang="en-US" altLang="zh-CN" sz="1200" b="0" i="0" dirty="0" smtClean="0">
              <a:effectLst/>
              <a:latin typeface="+mn-lt"/>
              <a:ea typeface="+mn-ea"/>
              <a:cs typeface="+mn-cs"/>
              <a:sym typeface="Calibri"/>
            </a:endParaRPr>
          </a:p>
          <a:p>
            <a:r>
              <a:rPr lang="zh-CN" altLang="en-US" sz="1200" b="0" i="0" dirty="0" smtClean="0">
                <a:effectLst/>
                <a:latin typeface="+mn-lt"/>
                <a:ea typeface="+mn-ea"/>
                <a:cs typeface="+mn-cs"/>
                <a:sym typeface="Calibri"/>
              </a:rPr>
              <a:t>此外，所有的组群名称记录在</a:t>
            </a:r>
            <a:r>
              <a:rPr lang="en-US" altLang="zh-CN" dirty="0" smtClean="0"/>
              <a:t>/</a:t>
            </a:r>
            <a:r>
              <a:rPr lang="en-US" altLang="zh-CN" dirty="0" err="1" smtClean="0"/>
              <a:t>etc</a:t>
            </a:r>
            <a:r>
              <a:rPr lang="en-US" altLang="zh-CN" dirty="0" smtClean="0"/>
              <a:t>/group</a:t>
            </a:r>
            <a:r>
              <a:rPr lang="zh-CN" altLang="en-US" sz="1200" b="0" i="0" dirty="0" smtClean="0">
                <a:effectLst/>
                <a:latin typeface="+mn-lt"/>
                <a:ea typeface="+mn-ea"/>
                <a:cs typeface="+mn-cs"/>
                <a:sym typeface="Calibri"/>
              </a:rPr>
              <a:t>內！</a:t>
            </a:r>
            <a:endParaRPr lang="en-US" altLang="zh-TW" dirty="0" smtClean="0">
              <a:hlinkClick r:id=""/>
            </a:endParaRPr>
          </a:p>
          <a:p>
            <a:endParaRPr lang="en-US" altLang="zh-TW" dirty="0" smtClean="0">
              <a:hlinkClick r:id=""/>
            </a:endParaRPr>
          </a:p>
          <a:p>
            <a:r>
              <a:rPr lang="en-US" altLang="zh-TW" dirty="0" smtClean="0">
                <a:hlinkClick r:id=""/>
              </a:rPr>
              <a:t>http://linux.vbird.org/linux_basic/0210filepermission.php#filepermission</a:t>
            </a:r>
            <a:r>
              <a:rPr lang="zh-TW" altLang="en-US" dirty="0" smtClean="0"/>
              <a:t>  </a:t>
            </a:r>
            <a:endParaRPr lang="en-US" altLang="zh-TW" dirty="0" smtClean="0"/>
          </a:p>
          <a:p>
            <a:endParaRPr lang="en-US" altLang="zh-TW" dirty="0" smtClean="0"/>
          </a:p>
          <a:p>
            <a:r>
              <a:rPr lang="zh-TW" altLang="en-US" sz="1200" b="0" i="0" dirty="0" smtClean="0">
                <a:effectLst/>
                <a:latin typeface="+mn-lt"/>
                <a:ea typeface="+mn-ea"/>
                <a:cs typeface="+mn-cs"/>
                <a:sym typeface="Calibri"/>
              </a:rPr>
              <a:t>第一個字元代表這個檔案是</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目錄、檔案或連結檔等等</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br>
              <a:rPr lang="zh-TW" altLang="en-US" sz="1200" b="0" i="0" dirty="0" smtClean="0">
                <a:effectLst/>
                <a:latin typeface="+mn-lt"/>
                <a:ea typeface="+mn-ea"/>
                <a:cs typeface="+mn-cs"/>
                <a:sym typeface="Calibri"/>
              </a:rPr>
            </a:br>
            <a:endParaRPr lang="zh-TW" altLang="en-US" sz="1200" b="0" i="0" dirty="0" smtClean="0">
              <a:effectLst/>
              <a:latin typeface="+mn-lt"/>
              <a:ea typeface="+mn-ea"/>
              <a:cs typeface="+mn-cs"/>
              <a:sym typeface="Calibri"/>
            </a:endParaRPr>
          </a:p>
          <a:p>
            <a:pPr lvl="1"/>
            <a:r>
              <a:rPr lang="zh-TW" altLang="en-US" sz="1200" b="0" i="0" dirty="0" smtClean="0">
                <a:effectLst/>
                <a:latin typeface="+mn-lt"/>
                <a:ea typeface="+mn-ea"/>
                <a:cs typeface="+mn-cs"/>
                <a:sym typeface="Calibri"/>
              </a:rPr>
              <a:t>當為</a:t>
            </a:r>
            <a:r>
              <a:rPr lang="en-US" altLang="zh-TW" sz="1200" b="0" i="0" dirty="0" smtClean="0">
                <a:effectLst/>
                <a:latin typeface="+mn-lt"/>
                <a:ea typeface="+mn-ea"/>
                <a:cs typeface="+mn-cs"/>
                <a:sym typeface="Calibri"/>
              </a:rPr>
              <a:t>[</a:t>
            </a:r>
            <a:r>
              <a:rPr lang="zh-TW" altLang="en-US" sz="1200" b="1" i="0" dirty="0" smtClean="0">
                <a:effectLst/>
                <a:latin typeface="+mn-lt"/>
                <a:ea typeface="+mn-ea"/>
                <a:cs typeface="+mn-cs"/>
                <a:sym typeface="Calibri"/>
              </a:rPr>
              <a:t> </a:t>
            </a:r>
            <a:r>
              <a:rPr lang="en-US" altLang="zh-TW" sz="1200" b="1" i="0" dirty="0" smtClean="0">
                <a:effectLst/>
                <a:latin typeface="+mn-lt"/>
                <a:ea typeface="+mn-ea"/>
                <a:cs typeface="+mn-cs"/>
                <a:sym typeface="Calibri"/>
              </a:rPr>
              <a:t>d</a:t>
            </a:r>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則是目錄，例如</a:t>
            </a:r>
            <a:r>
              <a:rPr lang="zh-TW" altLang="en-US" sz="1200" b="0" i="0" u="none" strike="noStrike" dirty="0" smtClean="0">
                <a:effectLst/>
                <a:latin typeface="+mn-lt"/>
                <a:ea typeface="+mn-ea"/>
                <a:cs typeface="+mn-cs"/>
                <a:sym typeface="Calibri"/>
                <a:hlinkClick r:id="rId4"/>
              </a:rPr>
              <a:t>上表</a:t>
            </a:r>
            <a:r>
              <a:rPr lang="zh-TW" altLang="en-US" sz="1200" b="0" i="0" dirty="0" smtClean="0">
                <a:effectLst/>
                <a:latin typeface="+mn-lt"/>
                <a:ea typeface="+mn-ea"/>
                <a:cs typeface="+mn-cs"/>
                <a:sym typeface="Calibri"/>
              </a:rPr>
              <a:t>檔名為</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config</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的那一行；</a:t>
            </a:r>
          </a:p>
          <a:p>
            <a:pPr lvl="1"/>
            <a:r>
              <a:rPr lang="zh-TW" altLang="en-US" sz="1200" b="0" i="0" dirty="0" smtClean="0">
                <a:effectLst/>
                <a:latin typeface="+mn-lt"/>
                <a:ea typeface="+mn-ea"/>
                <a:cs typeface="+mn-cs"/>
                <a:sym typeface="Calibri"/>
              </a:rPr>
              <a:t>當為</a:t>
            </a:r>
            <a:r>
              <a:rPr lang="en-US" altLang="zh-TW" sz="1200" b="0" i="0" dirty="0" smtClean="0">
                <a:effectLst/>
                <a:latin typeface="+mn-lt"/>
                <a:ea typeface="+mn-ea"/>
                <a:cs typeface="+mn-cs"/>
                <a:sym typeface="Calibri"/>
              </a:rPr>
              <a:t>[</a:t>
            </a:r>
            <a:r>
              <a:rPr lang="zh-TW" altLang="en-US" sz="1200" b="1" i="0" dirty="0" smtClean="0">
                <a:effectLst/>
                <a:latin typeface="+mn-lt"/>
                <a:ea typeface="+mn-ea"/>
                <a:cs typeface="+mn-cs"/>
                <a:sym typeface="Calibri"/>
              </a:rPr>
              <a:t> </a:t>
            </a:r>
            <a:r>
              <a:rPr lang="en-US" altLang="zh-TW" sz="1200" b="1" i="0" dirty="0" smtClean="0">
                <a:effectLst/>
                <a:latin typeface="+mn-lt"/>
                <a:ea typeface="+mn-ea"/>
                <a:cs typeface="+mn-cs"/>
                <a:sym typeface="Calibri"/>
              </a:rPr>
              <a:t>-</a:t>
            </a:r>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則是檔案，例如</a:t>
            </a:r>
            <a:r>
              <a:rPr lang="zh-TW" altLang="en-US" sz="1200" b="0" i="0" u="none" strike="noStrike" dirty="0" smtClean="0">
                <a:effectLst/>
                <a:latin typeface="+mn-lt"/>
                <a:ea typeface="+mn-ea"/>
                <a:cs typeface="+mn-cs"/>
                <a:sym typeface="Calibri"/>
                <a:hlinkClick r:id="rId4"/>
              </a:rPr>
              <a:t>上表</a:t>
            </a:r>
            <a:r>
              <a:rPr lang="zh-TW" altLang="en-US" sz="1200" b="0" i="0" dirty="0" smtClean="0">
                <a:effectLst/>
                <a:latin typeface="+mn-lt"/>
                <a:ea typeface="+mn-ea"/>
                <a:cs typeface="+mn-cs"/>
                <a:sym typeface="Calibri"/>
              </a:rPr>
              <a:t>檔名為</a:t>
            </a:r>
            <a:r>
              <a:rPr lang="en-US" altLang="zh-TW" sz="1200" b="0" i="0" dirty="0" smtClean="0">
                <a:effectLst/>
                <a:latin typeface="+mn-lt"/>
                <a:ea typeface="+mn-ea"/>
                <a:cs typeface="+mn-cs"/>
                <a:sym typeface="Calibri"/>
              </a:rPr>
              <a:t>『initial-setup-</a:t>
            </a:r>
            <a:r>
              <a:rPr lang="en-US" altLang="zh-TW" sz="1200" b="0" i="0" dirty="0" err="1" smtClean="0">
                <a:effectLst/>
                <a:latin typeface="+mn-lt"/>
                <a:ea typeface="+mn-ea"/>
                <a:cs typeface="+mn-cs"/>
                <a:sym typeface="Calibri"/>
              </a:rPr>
              <a:t>ks.cfg</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那一行；</a:t>
            </a:r>
          </a:p>
          <a:p>
            <a:pPr lvl="1"/>
            <a:r>
              <a:rPr lang="zh-TW" altLang="en-US" sz="1200" b="0" i="0" dirty="0" smtClean="0">
                <a:effectLst/>
                <a:latin typeface="+mn-lt"/>
                <a:ea typeface="+mn-ea"/>
                <a:cs typeface="+mn-cs"/>
                <a:sym typeface="Calibri"/>
              </a:rPr>
              <a:t>若是</a:t>
            </a:r>
            <a:r>
              <a:rPr lang="en-US" altLang="zh-TW" sz="1200" b="0" i="0" dirty="0" smtClean="0">
                <a:effectLst/>
                <a:latin typeface="+mn-lt"/>
                <a:ea typeface="+mn-ea"/>
                <a:cs typeface="+mn-cs"/>
                <a:sym typeface="Calibri"/>
              </a:rPr>
              <a:t>[</a:t>
            </a:r>
            <a:r>
              <a:rPr lang="zh-TW" altLang="en-US" sz="1200" b="1" i="0" dirty="0" smtClean="0">
                <a:effectLst/>
                <a:latin typeface="+mn-lt"/>
                <a:ea typeface="+mn-ea"/>
                <a:cs typeface="+mn-cs"/>
                <a:sym typeface="Calibri"/>
              </a:rPr>
              <a:t> </a:t>
            </a:r>
            <a:r>
              <a:rPr lang="en-US" altLang="zh-TW" sz="1200" b="1" i="0" dirty="0" smtClean="0">
                <a:effectLst/>
                <a:latin typeface="+mn-lt"/>
                <a:ea typeface="+mn-ea"/>
                <a:cs typeface="+mn-cs"/>
                <a:sym typeface="Calibri"/>
              </a:rPr>
              <a:t>l</a:t>
            </a:r>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則表示為連結檔</a:t>
            </a:r>
            <a:r>
              <a:rPr lang="en-US" altLang="zh-TW" sz="1200" b="0" i="0" dirty="0" smtClean="0">
                <a:effectLst/>
                <a:latin typeface="+mn-lt"/>
                <a:ea typeface="+mn-ea"/>
                <a:cs typeface="+mn-cs"/>
                <a:sym typeface="Calibri"/>
              </a:rPr>
              <a:t>(link file)</a:t>
            </a:r>
            <a:r>
              <a:rPr lang="zh-TW" altLang="en-US" sz="1200" b="0" i="0" dirty="0" smtClean="0">
                <a:effectLst/>
                <a:latin typeface="+mn-lt"/>
                <a:ea typeface="+mn-ea"/>
                <a:cs typeface="+mn-cs"/>
                <a:sym typeface="Calibri"/>
              </a:rPr>
              <a:t>；</a:t>
            </a:r>
          </a:p>
          <a:p>
            <a:pPr lvl="1"/>
            <a:r>
              <a:rPr lang="zh-TW" altLang="en-US" sz="1200" b="0" i="0" dirty="0" smtClean="0">
                <a:effectLst/>
                <a:latin typeface="+mn-lt"/>
                <a:ea typeface="+mn-ea"/>
                <a:cs typeface="+mn-cs"/>
                <a:sym typeface="Calibri"/>
              </a:rPr>
              <a:t>若是</a:t>
            </a:r>
            <a:r>
              <a:rPr lang="en-US" altLang="zh-TW" sz="1200" b="0" i="0" dirty="0" smtClean="0">
                <a:effectLst/>
                <a:latin typeface="+mn-lt"/>
                <a:ea typeface="+mn-ea"/>
                <a:cs typeface="+mn-cs"/>
                <a:sym typeface="Calibri"/>
              </a:rPr>
              <a:t>[</a:t>
            </a:r>
            <a:r>
              <a:rPr lang="zh-TW" altLang="en-US" sz="1200" b="1" i="0" dirty="0" smtClean="0">
                <a:effectLst/>
                <a:latin typeface="+mn-lt"/>
                <a:ea typeface="+mn-ea"/>
                <a:cs typeface="+mn-cs"/>
                <a:sym typeface="Calibri"/>
              </a:rPr>
              <a:t> </a:t>
            </a:r>
            <a:r>
              <a:rPr lang="en-US" altLang="zh-TW" sz="1200" b="1" i="0" dirty="0" smtClean="0">
                <a:effectLst/>
                <a:latin typeface="+mn-lt"/>
                <a:ea typeface="+mn-ea"/>
                <a:cs typeface="+mn-cs"/>
                <a:sym typeface="Calibri"/>
              </a:rPr>
              <a:t>b</a:t>
            </a:r>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則表示為裝置檔裡面的可供儲存的周邊設備</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可隨機存取裝置</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p>
          <a:p>
            <a:pPr lvl="1"/>
            <a:r>
              <a:rPr lang="zh-TW" altLang="en-US" sz="1200" b="0" i="0" dirty="0" smtClean="0">
                <a:effectLst/>
                <a:latin typeface="+mn-lt"/>
                <a:ea typeface="+mn-ea"/>
                <a:cs typeface="+mn-cs"/>
                <a:sym typeface="Calibri"/>
              </a:rPr>
              <a:t>若是</a:t>
            </a:r>
            <a:r>
              <a:rPr lang="en-US" altLang="zh-TW" sz="1200" b="0" i="0" dirty="0" smtClean="0">
                <a:effectLst/>
                <a:latin typeface="+mn-lt"/>
                <a:ea typeface="+mn-ea"/>
                <a:cs typeface="+mn-cs"/>
                <a:sym typeface="Calibri"/>
              </a:rPr>
              <a:t>[</a:t>
            </a:r>
            <a:r>
              <a:rPr lang="zh-TW" altLang="en-US" sz="1200" b="1" i="0" dirty="0" smtClean="0">
                <a:effectLst/>
                <a:latin typeface="+mn-lt"/>
                <a:ea typeface="+mn-ea"/>
                <a:cs typeface="+mn-cs"/>
                <a:sym typeface="Calibri"/>
              </a:rPr>
              <a:t> </a:t>
            </a:r>
            <a:r>
              <a:rPr lang="en-US" altLang="zh-TW" sz="1200" b="1" i="0" dirty="0" smtClean="0">
                <a:effectLst/>
                <a:latin typeface="+mn-lt"/>
                <a:ea typeface="+mn-ea"/>
                <a:cs typeface="+mn-cs"/>
                <a:sym typeface="Calibri"/>
              </a:rPr>
              <a:t>c</a:t>
            </a:r>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則表示為裝置檔裡面的序列埠設備，例如鍵盤、滑鼠</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一次性讀取裝置</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p>
          <a:p>
            <a:r>
              <a:rPr lang="zh-TW" altLang="en-US" sz="1200" b="0" i="0" dirty="0" smtClean="0">
                <a:effectLst/>
                <a:latin typeface="+mn-lt"/>
                <a:ea typeface="+mn-ea"/>
                <a:cs typeface="+mn-cs"/>
                <a:sym typeface="Calibri"/>
              </a:rPr>
              <a:t/>
            </a:r>
            <a:br>
              <a:rPr lang="zh-TW" altLang="en-US" sz="1200" b="0" i="0" dirty="0" smtClean="0">
                <a:effectLst/>
                <a:latin typeface="+mn-lt"/>
                <a:ea typeface="+mn-ea"/>
                <a:cs typeface="+mn-cs"/>
                <a:sym typeface="Calibri"/>
              </a:rPr>
            </a:br>
            <a:endParaRPr lang="zh-TW" altLang="en-US"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接下來的字元中，以三個為一組，且均為</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rwx</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的三個參數的組合。其中，</a:t>
            </a:r>
            <a:r>
              <a:rPr lang="en-US" altLang="zh-TW" sz="1200" b="0" i="0" dirty="0" smtClean="0">
                <a:effectLst/>
                <a:latin typeface="+mn-lt"/>
                <a:ea typeface="+mn-ea"/>
                <a:cs typeface="+mn-cs"/>
                <a:sym typeface="Calibri"/>
              </a:rPr>
              <a:t>[ r ]</a:t>
            </a:r>
            <a:r>
              <a:rPr lang="zh-TW" altLang="en-US" sz="1200" b="0" i="0" dirty="0" smtClean="0">
                <a:effectLst/>
                <a:latin typeface="+mn-lt"/>
                <a:ea typeface="+mn-ea"/>
                <a:cs typeface="+mn-cs"/>
                <a:sym typeface="Calibri"/>
              </a:rPr>
              <a:t>代表可讀</a:t>
            </a:r>
            <a:r>
              <a:rPr lang="en-US" altLang="zh-TW" sz="1200" b="0" i="0" dirty="0" smtClean="0">
                <a:effectLst/>
                <a:latin typeface="+mn-lt"/>
                <a:ea typeface="+mn-ea"/>
                <a:cs typeface="+mn-cs"/>
                <a:sym typeface="Calibri"/>
              </a:rPr>
              <a:t>(read)</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 w ]</a:t>
            </a:r>
            <a:r>
              <a:rPr lang="zh-TW" altLang="en-US" sz="1200" b="0" i="0" dirty="0" smtClean="0">
                <a:effectLst/>
                <a:latin typeface="+mn-lt"/>
                <a:ea typeface="+mn-ea"/>
                <a:cs typeface="+mn-cs"/>
                <a:sym typeface="Calibri"/>
              </a:rPr>
              <a:t>代表可寫</a:t>
            </a:r>
            <a:r>
              <a:rPr lang="en-US" altLang="zh-TW" sz="1200" b="0" i="0" dirty="0" smtClean="0">
                <a:effectLst/>
                <a:latin typeface="+mn-lt"/>
                <a:ea typeface="+mn-ea"/>
                <a:cs typeface="+mn-cs"/>
                <a:sym typeface="Calibri"/>
              </a:rPr>
              <a:t>(write)</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 x ]</a:t>
            </a:r>
            <a:r>
              <a:rPr lang="zh-TW" altLang="en-US" sz="1200" b="0" i="0" dirty="0" smtClean="0">
                <a:effectLst/>
                <a:latin typeface="+mn-lt"/>
                <a:ea typeface="+mn-ea"/>
                <a:cs typeface="+mn-cs"/>
                <a:sym typeface="Calibri"/>
              </a:rPr>
              <a:t>代表可執行</a:t>
            </a:r>
            <a:r>
              <a:rPr lang="en-US" altLang="zh-TW" sz="1200" b="0" i="0" dirty="0" smtClean="0">
                <a:effectLst/>
                <a:latin typeface="+mn-lt"/>
                <a:ea typeface="+mn-ea"/>
                <a:cs typeface="+mn-cs"/>
                <a:sym typeface="Calibri"/>
              </a:rPr>
              <a:t>(execute)</a:t>
            </a:r>
            <a:r>
              <a:rPr lang="zh-TW" altLang="en-US" sz="1200" b="0" i="0" dirty="0" smtClean="0">
                <a:effectLst/>
                <a:latin typeface="+mn-lt"/>
                <a:ea typeface="+mn-ea"/>
                <a:cs typeface="+mn-cs"/>
                <a:sym typeface="Calibri"/>
              </a:rPr>
              <a:t>。 要注意的是，這三個權限的位置不會改變，如果沒有權限，就會出現減號</a:t>
            </a:r>
            <a:r>
              <a:rPr lang="en-US" altLang="zh-TW" sz="1200" b="0" i="0" dirty="0" smtClean="0">
                <a:effectLst/>
                <a:latin typeface="+mn-lt"/>
                <a:ea typeface="+mn-ea"/>
                <a:cs typeface="+mn-cs"/>
                <a:sym typeface="Calibri"/>
              </a:rPr>
              <a:t>[ - ]</a:t>
            </a:r>
            <a:r>
              <a:rPr lang="zh-TW" altLang="en-US" sz="1200" b="0" i="0" dirty="0" smtClean="0">
                <a:effectLst/>
                <a:latin typeface="+mn-lt"/>
                <a:ea typeface="+mn-ea"/>
                <a:cs typeface="+mn-cs"/>
                <a:sym typeface="Calibri"/>
              </a:rPr>
              <a:t>而已。</a:t>
            </a:r>
            <a:br>
              <a:rPr lang="zh-TW" altLang="en-US" sz="1200" b="0" i="0" dirty="0" smtClean="0">
                <a:effectLst/>
                <a:latin typeface="+mn-lt"/>
                <a:ea typeface="+mn-ea"/>
                <a:cs typeface="+mn-cs"/>
                <a:sym typeface="Calibri"/>
              </a:rPr>
            </a:br>
            <a:endParaRPr lang="zh-TW" altLang="en-US" sz="1200" b="0" i="0" dirty="0" smtClean="0">
              <a:effectLst/>
              <a:latin typeface="+mn-lt"/>
              <a:ea typeface="+mn-ea"/>
              <a:cs typeface="+mn-cs"/>
              <a:sym typeface="Calibri"/>
            </a:endParaRPr>
          </a:p>
          <a:p>
            <a:pPr lvl="1"/>
            <a:r>
              <a:rPr lang="zh-TW" altLang="en-US" sz="1200" b="0" i="0" dirty="0" smtClean="0">
                <a:effectLst/>
                <a:latin typeface="+mn-lt"/>
                <a:ea typeface="+mn-ea"/>
                <a:cs typeface="+mn-cs"/>
                <a:sym typeface="Calibri"/>
              </a:rPr>
              <a:t>第一組為</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檔案擁有者可具備的權限</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，以</a:t>
            </a:r>
            <a:r>
              <a:rPr lang="en-US" altLang="zh-TW" sz="1200" b="0" i="0" dirty="0" smtClean="0">
                <a:effectLst/>
                <a:latin typeface="+mn-lt"/>
                <a:ea typeface="+mn-ea"/>
                <a:cs typeface="+mn-cs"/>
                <a:sym typeface="Calibri"/>
              </a:rPr>
              <a:t>『initial-setup-</a:t>
            </a:r>
            <a:r>
              <a:rPr lang="en-US" altLang="zh-TW" sz="1200" b="0" i="0" dirty="0" err="1" smtClean="0">
                <a:effectLst/>
                <a:latin typeface="+mn-lt"/>
                <a:ea typeface="+mn-ea"/>
                <a:cs typeface="+mn-cs"/>
                <a:sym typeface="Calibri"/>
              </a:rPr>
              <a:t>ks.cfg</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那個檔案為例， 該檔案的擁有者可以讀寫，但不可執行；</a:t>
            </a:r>
          </a:p>
          <a:p>
            <a:pPr lvl="1"/>
            <a:r>
              <a:rPr lang="zh-TW" altLang="en-US" sz="1200" b="0" i="0" dirty="0" smtClean="0">
                <a:effectLst/>
                <a:latin typeface="+mn-lt"/>
                <a:ea typeface="+mn-ea"/>
                <a:cs typeface="+mn-cs"/>
                <a:sym typeface="Calibri"/>
              </a:rPr>
              <a:t>第二組為</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加入此群組之帳號的權限</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p>
          <a:p>
            <a:pPr lvl="1"/>
            <a:r>
              <a:rPr lang="zh-TW" altLang="en-US" sz="1200" b="0" i="0" dirty="0" smtClean="0">
                <a:effectLst/>
                <a:latin typeface="+mn-lt"/>
                <a:ea typeface="+mn-ea"/>
                <a:cs typeface="+mn-cs"/>
                <a:sym typeface="Calibri"/>
              </a:rPr>
              <a:t>第三組為</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非本人且沒有加入本群組之其他帳號的權限</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p>
          <a:p>
            <a:endParaRPr lang="zh-TW" altLang="en-US" dirty="0"/>
          </a:p>
        </p:txBody>
      </p:sp>
    </p:spTree>
    <p:extLst>
      <p:ext uri="{BB962C8B-B14F-4D97-AF65-F5344CB8AC3E}">
        <p14:creationId xmlns:p14="http://schemas.microsoft.com/office/powerpoint/2010/main" val="3150241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sz="1200" b="1" i="0" dirty="0" smtClean="0">
                <a:effectLst/>
                <a:latin typeface="+mn-lt"/>
                <a:ea typeface="+mn-ea"/>
                <a:cs typeface="+mn-cs"/>
                <a:sym typeface="Calibri"/>
              </a:rPr>
              <a:t>touch</a:t>
            </a:r>
            <a:r>
              <a:rPr lang="zh-CN" altLang="en-US" sz="1200" b="1" i="0" dirty="0" smtClean="0">
                <a:effectLst/>
                <a:latin typeface="+mn-lt"/>
                <a:ea typeface="+mn-ea"/>
                <a:cs typeface="+mn-cs"/>
                <a:sym typeface="Calibri"/>
              </a:rPr>
              <a:t>命令</a:t>
            </a:r>
          </a:p>
          <a:p>
            <a:r>
              <a:rPr lang="zh-CN" altLang="en-US" sz="1200" b="0" i="0" u="none" strike="noStrike" dirty="0" smtClean="0">
                <a:effectLst/>
                <a:latin typeface="+mn-lt"/>
                <a:ea typeface="+mn-ea"/>
                <a:cs typeface="+mn-cs"/>
                <a:sym typeface="Calibri"/>
                <a:hlinkClick r:id="rId3"/>
              </a:rPr>
              <a:t>文件處理</a:t>
            </a:r>
            <a:endParaRPr lang="zh-CN" altLang="en-US" sz="1200" b="0" i="0" dirty="0" smtClean="0">
              <a:effectLst/>
              <a:latin typeface="+mn-lt"/>
              <a:ea typeface="+mn-ea"/>
              <a:cs typeface="+mn-cs"/>
              <a:sym typeface="Calibri"/>
            </a:endParaRPr>
          </a:p>
          <a:p>
            <a:r>
              <a:rPr lang="en-US" altLang="zh-CN" sz="1200" b="1" i="0" dirty="0" smtClean="0">
                <a:effectLst/>
                <a:latin typeface="+mn-lt"/>
                <a:ea typeface="+mn-ea"/>
                <a:cs typeface="+mn-cs"/>
                <a:sym typeface="Calibri"/>
              </a:rPr>
              <a:t>touch</a:t>
            </a:r>
            <a:r>
              <a:rPr lang="zh-CN" altLang="en-US" sz="1200" b="1" i="0" dirty="0" smtClean="0">
                <a:effectLst/>
                <a:latin typeface="+mn-lt"/>
                <a:ea typeface="+mn-ea"/>
                <a:cs typeface="+mn-cs"/>
                <a:sym typeface="Calibri"/>
              </a:rPr>
              <a:t>命令</a:t>
            </a:r>
            <a:r>
              <a:rPr lang="zh-CN" altLang="en-US" sz="1200" b="0" i="0" dirty="0" smtClean="0">
                <a:effectLst/>
                <a:latin typeface="+mn-lt"/>
                <a:ea typeface="+mn-ea"/>
                <a:cs typeface="+mn-cs"/>
                <a:sym typeface="Calibri"/>
              </a:rPr>
              <a:t>有兩個功能：一是用於把已存在檔的時間標籤更新為系統當前的時間（預設方式），它們的資料將原封不動地保留下來；二是用來創建新的空檔。</a:t>
            </a:r>
          </a:p>
          <a:p>
            <a:r>
              <a:rPr lang="zh-CN" altLang="en-US" sz="1200" b="1" i="0" dirty="0" smtClean="0">
                <a:effectLst/>
                <a:latin typeface="+mn-lt"/>
                <a:ea typeface="+mn-ea"/>
                <a:cs typeface="+mn-cs"/>
                <a:sym typeface="Calibri"/>
              </a:rPr>
              <a:t>語法</a:t>
            </a:r>
            <a:br>
              <a:rPr lang="zh-CN" altLang="en-US" sz="1200" b="1" i="0" dirty="0" smtClean="0">
                <a:effectLst/>
                <a:latin typeface="+mn-lt"/>
                <a:ea typeface="+mn-ea"/>
                <a:cs typeface="+mn-cs"/>
                <a:sym typeface="Calibri"/>
              </a:rPr>
            </a:br>
            <a:endParaRPr lang="zh-CN" altLang="en-US" sz="1200" b="1" i="0" dirty="0" smtClean="0">
              <a:effectLst/>
              <a:latin typeface="+mn-lt"/>
              <a:ea typeface="+mn-ea"/>
              <a:cs typeface="+mn-cs"/>
              <a:sym typeface="Calibri"/>
            </a:endParaRPr>
          </a:p>
          <a:p>
            <a:r>
              <a:rPr lang="en-US" altLang="zh-CN" sz="1200" b="0" i="0" dirty="0" smtClean="0">
                <a:effectLst/>
                <a:latin typeface="+mn-lt"/>
                <a:ea typeface="+mn-ea"/>
                <a:cs typeface="+mn-cs"/>
                <a:sym typeface="Calibri"/>
              </a:rPr>
              <a:t>touch(</a:t>
            </a:r>
            <a:r>
              <a:rPr lang="zh-CN" altLang="en-US" sz="1200" b="0" i="0" dirty="0" smtClean="0">
                <a:effectLst/>
                <a:latin typeface="+mn-lt"/>
                <a:ea typeface="+mn-ea"/>
                <a:cs typeface="+mn-cs"/>
                <a:sym typeface="Calibri"/>
              </a:rPr>
              <a:t>選項</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參數</a:t>
            </a:r>
            <a:r>
              <a:rPr lang="en-US" altLang="zh-CN" sz="1200" b="0" i="0" dirty="0" smtClean="0">
                <a:effectLst/>
                <a:latin typeface="+mn-lt"/>
                <a:ea typeface="+mn-ea"/>
                <a:cs typeface="+mn-cs"/>
                <a:sym typeface="Calibri"/>
              </a:rPr>
              <a:t>)</a:t>
            </a:r>
            <a:r>
              <a:rPr lang="zh-CN" altLang="en-US" sz="1200" b="1" i="0" dirty="0" smtClean="0">
                <a:effectLst/>
                <a:latin typeface="+mn-lt"/>
                <a:ea typeface="+mn-ea"/>
                <a:cs typeface="+mn-cs"/>
                <a:sym typeface="Calibri"/>
              </a:rPr>
              <a:t>選項</a:t>
            </a:r>
            <a:br>
              <a:rPr lang="zh-CN" altLang="en-US" sz="1200" b="1" i="0" dirty="0" smtClean="0">
                <a:effectLst/>
                <a:latin typeface="+mn-lt"/>
                <a:ea typeface="+mn-ea"/>
                <a:cs typeface="+mn-cs"/>
                <a:sym typeface="Calibri"/>
              </a:rPr>
            </a:br>
            <a:endParaRPr lang="zh-CN" altLang="en-US" sz="1200" b="1" i="0" dirty="0" smtClean="0">
              <a:effectLst/>
              <a:latin typeface="+mn-lt"/>
              <a:ea typeface="+mn-ea"/>
              <a:cs typeface="+mn-cs"/>
              <a:sym typeface="Calibri"/>
            </a:endParaRPr>
          </a:p>
          <a:p>
            <a:r>
              <a:rPr lang="en-US" altLang="zh-CN" sz="1200" b="0" i="0" dirty="0" smtClean="0">
                <a:effectLst/>
                <a:latin typeface="+mn-lt"/>
                <a:ea typeface="+mn-ea"/>
                <a:cs typeface="+mn-cs"/>
                <a:sym typeface="Calibri"/>
              </a:rPr>
              <a:t>-a</a:t>
            </a:r>
            <a:r>
              <a:rPr lang="zh-CN" altLang="en-US" sz="1200" b="0" i="0" dirty="0" smtClean="0">
                <a:effectLst/>
                <a:latin typeface="+mn-lt"/>
                <a:ea typeface="+mn-ea"/>
                <a:cs typeface="+mn-cs"/>
                <a:sym typeface="Calibri"/>
              </a:rPr>
              <a:t>：或</a:t>
            </a:r>
            <a:r>
              <a:rPr lang="en-US" altLang="zh-CN" sz="1200" b="0" i="0" dirty="0" smtClean="0">
                <a:effectLst/>
                <a:latin typeface="+mn-lt"/>
                <a:ea typeface="+mn-ea"/>
                <a:cs typeface="+mn-cs"/>
                <a:sym typeface="Calibri"/>
              </a:rPr>
              <a:t>--</a:t>
            </a:r>
            <a:r>
              <a:rPr lang="en-US" altLang="zh-CN" sz="1200" b="0" i="0" u="none" strike="noStrike" dirty="0" smtClean="0">
                <a:effectLst/>
                <a:latin typeface="+mn-lt"/>
                <a:ea typeface="+mn-ea"/>
                <a:cs typeface="+mn-cs"/>
                <a:sym typeface="Calibri"/>
                <a:hlinkClick r:id="rId4" tooltip="time命令"/>
              </a:rPr>
              <a:t>time</a:t>
            </a:r>
            <a:r>
              <a:rPr lang="en-US" altLang="zh-CN" sz="1200" b="0" i="0" dirty="0" smtClean="0">
                <a:effectLst/>
                <a:latin typeface="+mn-lt"/>
                <a:ea typeface="+mn-ea"/>
                <a:cs typeface="+mn-cs"/>
                <a:sym typeface="Calibri"/>
              </a:rPr>
              <a:t>=</a:t>
            </a:r>
            <a:r>
              <a:rPr lang="en-US" altLang="zh-CN" sz="1200" b="0" i="0" dirty="0" err="1" smtClean="0">
                <a:effectLst/>
                <a:latin typeface="+mn-lt"/>
                <a:ea typeface="+mn-ea"/>
                <a:cs typeface="+mn-cs"/>
                <a:sym typeface="Calibri"/>
              </a:rPr>
              <a:t>atime</a:t>
            </a:r>
            <a:r>
              <a:rPr lang="zh-CN" altLang="en-US" sz="1200" b="0" i="0" dirty="0" smtClean="0">
                <a:effectLst/>
                <a:latin typeface="+mn-lt"/>
                <a:ea typeface="+mn-ea"/>
                <a:cs typeface="+mn-cs"/>
                <a:sym typeface="Calibri"/>
              </a:rPr>
              <a:t>或</a:t>
            </a:r>
            <a:r>
              <a:rPr lang="en-US" altLang="zh-CN" sz="1200" b="0" i="0" dirty="0" smtClean="0">
                <a:effectLst/>
                <a:latin typeface="+mn-lt"/>
                <a:ea typeface="+mn-ea"/>
                <a:cs typeface="+mn-cs"/>
                <a:sym typeface="Calibri"/>
              </a:rPr>
              <a:t>--time=access</a:t>
            </a:r>
            <a:r>
              <a:rPr lang="zh-CN" altLang="en-US" sz="1200" b="0" i="0" dirty="0" smtClean="0">
                <a:effectLst/>
                <a:latin typeface="+mn-lt"/>
                <a:ea typeface="+mn-ea"/>
                <a:cs typeface="+mn-cs"/>
                <a:sym typeface="Calibri"/>
              </a:rPr>
              <a:t>或</a:t>
            </a:r>
            <a:r>
              <a:rPr lang="en-US" altLang="zh-CN" sz="1200" b="0" i="0" dirty="0" smtClean="0">
                <a:effectLst/>
                <a:latin typeface="+mn-lt"/>
                <a:ea typeface="+mn-ea"/>
                <a:cs typeface="+mn-cs"/>
                <a:sym typeface="Calibri"/>
              </a:rPr>
              <a:t>--time=use </a:t>
            </a:r>
            <a:r>
              <a:rPr lang="zh-CN" altLang="en-US" sz="1200" b="0" i="0" dirty="0" smtClean="0">
                <a:effectLst/>
                <a:latin typeface="+mn-lt"/>
                <a:ea typeface="+mn-ea"/>
                <a:cs typeface="+mn-cs"/>
                <a:sym typeface="Calibri"/>
              </a:rPr>
              <a:t>只更改存取時間； </a:t>
            </a:r>
            <a:r>
              <a:rPr lang="en-US" altLang="zh-CN" sz="1200" b="0" i="0" dirty="0" smtClean="0">
                <a:effectLst/>
                <a:latin typeface="+mn-lt"/>
                <a:ea typeface="+mn-ea"/>
                <a:cs typeface="+mn-cs"/>
                <a:sym typeface="Calibri"/>
              </a:rPr>
              <a:t>-c</a:t>
            </a:r>
            <a:r>
              <a:rPr lang="zh-CN" altLang="en-US" sz="1200" b="0" i="0" dirty="0" smtClean="0">
                <a:effectLst/>
                <a:latin typeface="+mn-lt"/>
                <a:ea typeface="+mn-ea"/>
                <a:cs typeface="+mn-cs"/>
                <a:sym typeface="Calibri"/>
              </a:rPr>
              <a:t>：或</a:t>
            </a:r>
            <a:r>
              <a:rPr lang="en-US" altLang="zh-CN" sz="1200" b="0" i="0" dirty="0" smtClean="0">
                <a:effectLst/>
                <a:latin typeface="+mn-lt"/>
                <a:ea typeface="+mn-ea"/>
                <a:cs typeface="+mn-cs"/>
                <a:sym typeface="Calibri"/>
              </a:rPr>
              <a:t>--no-create </a:t>
            </a:r>
            <a:r>
              <a:rPr lang="zh-CN" altLang="en-US" sz="1200" b="0" i="0" dirty="0" smtClean="0">
                <a:effectLst/>
                <a:latin typeface="+mn-lt"/>
                <a:ea typeface="+mn-ea"/>
                <a:cs typeface="+mn-cs"/>
                <a:sym typeface="Calibri"/>
              </a:rPr>
              <a:t>不建立任何文件； </a:t>
            </a:r>
            <a:r>
              <a:rPr lang="en-US" altLang="zh-CN" sz="1200" b="0" i="0" dirty="0" smtClean="0">
                <a:effectLst/>
                <a:latin typeface="+mn-lt"/>
                <a:ea typeface="+mn-ea"/>
                <a:cs typeface="+mn-cs"/>
                <a:sym typeface="Calibri"/>
              </a:rPr>
              <a:t>-d</a:t>
            </a:r>
            <a:r>
              <a:rPr lang="zh-CN" altLang="en-US" sz="1200" b="0" i="0" dirty="0" smtClean="0">
                <a:effectLst/>
                <a:latin typeface="+mn-lt"/>
                <a:ea typeface="+mn-ea"/>
                <a:cs typeface="+mn-cs"/>
                <a:sym typeface="Calibri"/>
              </a:rPr>
              <a:t>：</a:t>
            </a:r>
            <a:r>
              <a:rPr lang="en-US" altLang="zh-CN" sz="1200" b="0" i="0" dirty="0" smtClean="0">
                <a:effectLst/>
                <a:latin typeface="+mn-lt"/>
                <a:ea typeface="+mn-ea"/>
                <a:cs typeface="+mn-cs"/>
                <a:sym typeface="Calibri"/>
              </a:rPr>
              <a:t>&lt;</a:t>
            </a:r>
            <a:r>
              <a:rPr lang="zh-CN" altLang="en-US" sz="1200" b="0" i="0" dirty="0" smtClean="0">
                <a:effectLst/>
                <a:latin typeface="+mn-lt"/>
                <a:ea typeface="+mn-ea"/>
                <a:cs typeface="+mn-cs"/>
                <a:sym typeface="Calibri"/>
              </a:rPr>
              <a:t>時間日期</a:t>
            </a:r>
            <a:r>
              <a:rPr lang="en-US" altLang="zh-CN" sz="1200" b="0" i="0" dirty="0" smtClean="0">
                <a:effectLst/>
                <a:latin typeface="+mn-lt"/>
                <a:ea typeface="+mn-ea"/>
                <a:cs typeface="+mn-cs"/>
                <a:sym typeface="Calibri"/>
              </a:rPr>
              <a:t>&gt; </a:t>
            </a:r>
            <a:r>
              <a:rPr lang="zh-CN" altLang="en-US" sz="1200" b="0" i="0" dirty="0" smtClean="0">
                <a:effectLst/>
                <a:latin typeface="+mn-lt"/>
                <a:ea typeface="+mn-ea"/>
                <a:cs typeface="+mn-cs"/>
                <a:sym typeface="Calibri"/>
              </a:rPr>
              <a:t>使用指定的日期時間，而非現在的時間； </a:t>
            </a:r>
            <a:r>
              <a:rPr lang="en-US" altLang="zh-CN" sz="1200" b="0" i="0" dirty="0" smtClean="0">
                <a:effectLst/>
                <a:latin typeface="+mn-lt"/>
                <a:ea typeface="+mn-ea"/>
                <a:cs typeface="+mn-cs"/>
                <a:sym typeface="Calibri"/>
              </a:rPr>
              <a:t>-f</a:t>
            </a:r>
            <a:r>
              <a:rPr lang="zh-CN" altLang="en-US" sz="1200" b="0" i="0" dirty="0" smtClean="0">
                <a:effectLst/>
                <a:latin typeface="+mn-lt"/>
                <a:ea typeface="+mn-ea"/>
                <a:cs typeface="+mn-cs"/>
                <a:sym typeface="Calibri"/>
              </a:rPr>
              <a:t>：此參數將忽略不予處理，僅負責解決</a:t>
            </a:r>
            <a:r>
              <a:rPr lang="en-US" altLang="zh-CN" sz="1200" b="0" i="0" dirty="0" smtClean="0">
                <a:effectLst/>
                <a:latin typeface="+mn-lt"/>
                <a:ea typeface="+mn-ea"/>
                <a:cs typeface="+mn-cs"/>
                <a:sym typeface="Calibri"/>
              </a:rPr>
              <a:t>BSD</a:t>
            </a:r>
            <a:r>
              <a:rPr lang="zh-CN" altLang="en-US" sz="1200" b="0" i="0" dirty="0" smtClean="0">
                <a:effectLst/>
                <a:latin typeface="+mn-lt"/>
                <a:ea typeface="+mn-ea"/>
                <a:cs typeface="+mn-cs"/>
                <a:sym typeface="Calibri"/>
              </a:rPr>
              <a:t>版本</a:t>
            </a:r>
            <a:r>
              <a:rPr lang="en-US" altLang="zh-CN" sz="1200" b="0" i="0" dirty="0" smtClean="0">
                <a:effectLst/>
                <a:latin typeface="+mn-lt"/>
                <a:ea typeface="+mn-ea"/>
                <a:cs typeface="+mn-cs"/>
                <a:sym typeface="Calibri"/>
              </a:rPr>
              <a:t>touch</a:t>
            </a:r>
            <a:r>
              <a:rPr lang="zh-CN" altLang="en-US" sz="1200" b="0" i="0" dirty="0" smtClean="0">
                <a:effectLst/>
                <a:latin typeface="+mn-lt"/>
                <a:ea typeface="+mn-ea"/>
                <a:cs typeface="+mn-cs"/>
                <a:sym typeface="Calibri"/>
              </a:rPr>
              <a:t>指令的相容性問題； </a:t>
            </a:r>
            <a:r>
              <a:rPr lang="en-US" altLang="zh-CN" sz="1200" b="0" i="0" dirty="0" smtClean="0">
                <a:effectLst/>
                <a:latin typeface="+mn-lt"/>
                <a:ea typeface="+mn-ea"/>
                <a:cs typeface="+mn-cs"/>
                <a:sym typeface="Calibri"/>
              </a:rPr>
              <a:t>-m</a:t>
            </a:r>
            <a:r>
              <a:rPr lang="zh-CN" altLang="en-US" sz="1200" b="0" i="0" dirty="0" smtClean="0">
                <a:effectLst/>
                <a:latin typeface="+mn-lt"/>
                <a:ea typeface="+mn-ea"/>
                <a:cs typeface="+mn-cs"/>
                <a:sym typeface="Calibri"/>
              </a:rPr>
              <a:t>：或</a:t>
            </a:r>
            <a:r>
              <a:rPr lang="en-US" altLang="zh-CN" sz="1200" b="0" i="0" dirty="0" smtClean="0">
                <a:effectLst/>
                <a:latin typeface="+mn-lt"/>
                <a:ea typeface="+mn-ea"/>
                <a:cs typeface="+mn-cs"/>
                <a:sym typeface="Calibri"/>
              </a:rPr>
              <a:t>--time=</a:t>
            </a:r>
            <a:r>
              <a:rPr lang="en-US" altLang="zh-CN" sz="1200" b="0" i="0" dirty="0" err="1" smtClean="0">
                <a:effectLst/>
                <a:latin typeface="+mn-lt"/>
                <a:ea typeface="+mn-ea"/>
                <a:cs typeface="+mn-cs"/>
                <a:sym typeface="Calibri"/>
              </a:rPr>
              <a:t>mtime</a:t>
            </a:r>
            <a:r>
              <a:rPr lang="zh-CN" altLang="en-US" sz="1200" b="0" i="0" dirty="0" smtClean="0">
                <a:effectLst/>
                <a:latin typeface="+mn-lt"/>
                <a:ea typeface="+mn-ea"/>
                <a:cs typeface="+mn-cs"/>
                <a:sym typeface="Calibri"/>
              </a:rPr>
              <a:t>或</a:t>
            </a:r>
            <a:r>
              <a:rPr lang="en-US" altLang="zh-CN" sz="1200" b="0" i="0" dirty="0" smtClean="0">
                <a:effectLst/>
                <a:latin typeface="+mn-lt"/>
                <a:ea typeface="+mn-ea"/>
                <a:cs typeface="+mn-cs"/>
                <a:sym typeface="Calibri"/>
              </a:rPr>
              <a:t>--time=modify </a:t>
            </a:r>
            <a:r>
              <a:rPr lang="zh-CN" altLang="en-US" sz="1200" b="0" i="0" dirty="0" smtClean="0">
                <a:effectLst/>
                <a:latin typeface="+mn-lt"/>
                <a:ea typeface="+mn-ea"/>
                <a:cs typeface="+mn-cs"/>
                <a:sym typeface="Calibri"/>
              </a:rPr>
              <a:t>只更該變動時間； </a:t>
            </a:r>
            <a:r>
              <a:rPr lang="en-US" altLang="zh-CN" sz="1200" b="0" i="0" dirty="0" smtClean="0">
                <a:effectLst/>
                <a:latin typeface="+mn-lt"/>
                <a:ea typeface="+mn-ea"/>
                <a:cs typeface="+mn-cs"/>
                <a:sym typeface="Calibri"/>
              </a:rPr>
              <a:t>-r</a:t>
            </a:r>
            <a:r>
              <a:rPr lang="zh-CN" altLang="en-US" sz="1200" b="0" i="0" dirty="0" smtClean="0">
                <a:effectLst/>
                <a:latin typeface="+mn-lt"/>
                <a:ea typeface="+mn-ea"/>
                <a:cs typeface="+mn-cs"/>
                <a:sym typeface="Calibri"/>
              </a:rPr>
              <a:t>：</a:t>
            </a:r>
            <a:r>
              <a:rPr lang="en-US" altLang="zh-CN" sz="1200" b="0" i="0" dirty="0" smtClean="0">
                <a:effectLst/>
                <a:latin typeface="+mn-lt"/>
                <a:ea typeface="+mn-ea"/>
                <a:cs typeface="+mn-cs"/>
                <a:sym typeface="Calibri"/>
              </a:rPr>
              <a:t>&lt;</a:t>
            </a:r>
            <a:r>
              <a:rPr lang="zh-CN" altLang="en-US" sz="1200" b="0" i="0" dirty="0" smtClean="0">
                <a:effectLst/>
                <a:latin typeface="+mn-lt"/>
                <a:ea typeface="+mn-ea"/>
                <a:cs typeface="+mn-cs"/>
                <a:sym typeface="Calibri"/>
              </a:rPr>
              <a:t>參考檔或目錄</a:t>
            </a:r>
            <a:r>
              <a:rPr lang="en-US" altLang="zh-CN" sz="1200" b="0" i="0" dirty="0" smtClean="0">
                <a:effectLst/>
                <a:latin typeface="+mn-lt"/>
                <a:ea typeface="+mn-ea"/>
                <a:cs typeface="+mn-cs"/>
                <a:sym typeface="Calibri"/>
              </a:rPr>
              <a:t>&gt; </a:t>
            </a:r>
            <a:r>
              <a:rPr lang="zh-CN" altLang="en-US" sz="1200" b="0" i="0" dirty="0" smtClean="0">
                <a:effectLst/>
                <a:latin typeface="+mn-lt"/>
                <a:ea typeface="+mn-ea"/>
                <a:cs typeface="+mn-cs"/>
                <a:sym typeface="Calibri"/>
              </a:rPr>
              <a:t>把指定檔或目錄的日期時間，統統設成和參考檔或目錄的日期時間相同； </a:t>
            </a:r>
            <a:r>
              <a:rPr lang="en-US" altLang="zh-CN" sz="1200" b="0" i="0" dirty="0" smtClean="0">
                <a:effectLst/>
                <a:latin typeface="+mn-lt"/>
                <a:ea typeface="+mn-ea"/>
                <a:cs typeface="+mn-cs"/>
                <a:sym typeface="Calibri"/>
              </a:rPr>
              <a:t>-t</a:t>
            </a:r>
            <a:r>
              <a:rPr lang="zh-CN" altLang="en-US" sz="1200" b="0" i="0" dirty="0" smtClean="0">
                <a:effectLst/>
                <a:latin typeface="+mn-lt"/>
                <a:ea typeface="+mn-ea"/>
                <a:cs typeface="+mn-cs"/>
                <a:sym typeface="Calibri"/>
              </a:rPr>
              <a:t>：</a:t>
            </a:r>
            <a:r>
              <a:rPr lang="en-US" altLang="zh-CN" sz="1200" b="0" i="0" dirty="0" smtClean="0">
                <a:effectLst/>
                <a:latin typeface="+mn-lt"/>
                <a:ea typeface="+mn-ea"/>
                <a:cs typeface="+mn-cs"/>
                <a:sym typeface="Calibri"/>
              </a:rPr>
              <a:t>&lt;</a:t>
            </a:r>
            <a:r>
              <a:rPr lang="zh-CN" altLang="en-US" sz="1200" b="0" i="0" dirty="0" smtClean="0">
                <a:effectLst/>
                <a:latin typeface="+mn-lt"/>
                <a:ea typeface="+mn-ea"/>
                <a:cs typeface="+mn-cs"/>
                <a:sym typeface="Calibri"/>
              </a:rPr>
              <a:t>日期時間</a:t>
            </a:r>
            <a:r>
              <a:rPr lang="en-US" altLang="zh-CN" sz="1200" b="0" i="0" dirty="0" smtClean="0">
                <a:effectLst/>
                <a:latin typeface="+mn-lt"/>
                <a:ea typeface="+mn-ea"/>
                <a:cs typeface="+mn-cs"/>
                <a:sym typeface="Calibri"/>
              </a:rPr>
              <a:t>&gt; </a:t>
            </a:r>
            <a:r>
              <a:rPr lang="zh-CN" altLang="en-US" sz="1200" b="0" i="0" dirty="0" smtClean="0">
                <a:effectLst/>
                <a:latin typeface="+mn-lt"/>
                <a:ea typeface="+mn-ea"/>
                <a:cs typeface="+mn-cs"/>
                <a:sym typeface="Calibri"/>
              </a:rPr>
              <a:t>使用指定的日期時間，而非現在的時間； </a:t>
            </a:r>
            <a:r>
              <a:rPr lang="en-US" altLang="zh-CN" sz="1200" b="0" i="0" dirty="0" smtClean="0">
                <a:effectLst/>
                <a:latin typeface="+mn-lt"/>
                <a:ea typeface="+mn-ea"/>
                <a:cs typeface="+mn-cs"/>
                <a:sym typeface="Calibri"/>
              </a:rPr>
              <a:t>--</a:t>
            </a:r>
            <a:r>
              <a:rPr lang="en-US" altLang="zh-CN" sz="1200" b="0" i="0" u="none" strike="noStrike" dirty="0" smtClean="0">
                <a:effectLst/>
                <a:latin typeface="+mn-lt"/>
                <a:ea typeface="+mn-ea"/>
                <a:cs typeface="+mn-cs"/>
                <a:sym typeface="Calibri"/>
                <a:hlinkClick r:id="rId5" tooltip="help命令"/>
              </a:rPr>
              <a:t>help</a:t>
            </a:r>
            <a:r>
              <a:rPr lang="zh-CN" altLang="en-US" sz="1200" b="0" i="0" dirty="0" smtClean="0">
                <a:effectLst/>
                <a:latin typeface="+mn-lt"/>
                <a:ea typeface="+mn-ea"/>
                <a:cs typeface="+mn-cs"/>
                <a:sym typeface="Calibri"/>
              </a:rPr>
              <a:t>：線上說明； </a:t>
            </a:r>
            <a:r>
              <a:rPr lang="en-US" altLang="zh-CN" sz="1200" b="0" i="0" dirty="0" smtClean="0">
                <a:effectLst/>
                <a:latin typeface="+mn-lt"/>
                <a:ea typeface="+mn-ea"/>
                <a:cs typeface="+mn-cs"/>
                <a:sym typeface="Calibri"/>
              </a:rPr>
              <a:t>--version</a:t>
            </a:r>
            <a:r>
              <a:rPr lang="zh-CN" altLang="en-US" sz="1200" b="0" i="0" dirty="0" smtClean="0">
                <a:effectLst/>
                <a:latin typeface="+mn-lt"/>
                <a:ea typeface="+mn-ea"/>
                <a:cs typeface="+mn-cs"/>
                <a:sym typeface="Calibri"/>
              </a:rPr>
              <a:t>：顯示版本資訊。</a:t>
            </a:r>
            <a:r>
              <a:rPr lang="zh-CN" altLang="en-US" sz="1200" b="1" i="0" dirty="0" smtClean="0">
                <a:effectLst/>
                <a:latin typeface="+mn-lt"/>
                <a:ea typeface="+mn-ea"/>
                <a:cs typeface="+mn-cs"/>
                <a:sym typeface="Calibri"/>
              </a:rPr>
              <a:t>參數</a:t>
            </a:r>
            <a:br>
              <a:rPr lang="zh-CN" altLang="en-US" sz="1200" b="1" i="0" dirty="0" smtClean="0">
                <a:effectLst/>
                <a:latin typeface="+mn-lt"/>
                <a:ea typeface="+mn-ea"/>
                <a:cs typeface="+mn-cs"/>
                <a:sym typeface="Calibri"/>
              </a:rPr>
            </a:br>
            <a:endParaRPr lang="zh-CN" altLang="en-US" sz="1200" b="1" i="0" dirty="0" smtClean="0">
              <a:effectLst/>
              <a:latin typeface="+mn-lt"/>
              <a:ea typeface="+mn-ea"/>
              <a:cs typeface="+mn-cs"/>
              <a:sym typeface="Calibri"/>
            </a:endParaRPr>
          </a:p>
          <a:p>
            <a:r>
              <a:rPr lang="zh-CN" altLang="en-US" sz="1200" b="0" i="0" dirty="0" smtClean="0">
                <a:effectLst/>
                <a:latin typeface="+mn-lt"/>
                <a:ea typeface="+mn-ea"/>
                <a:cs typeface="+mn-cs"/>
                <a:sym typeface="Calibri"/>
              </a:rPr>
              <a:t>文件：指定要設置時間屬性的檔清單。</a:t>
            </a:r>
          </a:p>
          <a:p>
            <a:r>
              <a:rPr lang="zh-CN" altLang="en-US" sz="1200" b="1" i="0" dirty="0" smtClean="0">
                <a:effectLst/>
                <a:latin typeface="+mn-lt"/>
                <a:ea typeface="+mn-ea"/>
                <a:cs typeface="+mn-cs"/>
                <a:sym typeface="Calibri"/>
              </a:rPr>
              <a:t>實例</a:t>
            </a:r>
            <a:br>
              <a:rPr lang="zh-CN" altLang="en-US" sz="1200" b="1" i="0" dirty="0" smtClean="0">
                <a:effectLst/>
                <a:latin typeface="+mn-lt"/>
                <a:ea typeface="+mn-ea"/>
                <a:cs typeface="+mn-cs"/>
                <a:sym typeface="Calibri"/>
              </a:rPr>
            </a:br>
            <a:endParaRPr lang="zh-CN" altLang="en-US" sz="1200" b="1" i="0" dirty="0" smtClean="0">
              <a:effectLst/>
              <a:latin typeface="+mn-lt"/>
              <a:ea typeface="+mn-ea"/>
              <a:cs typeface="+mn-cs"/>
              <a:sym typeface="Calibri"/>
            </a:endParaRPr>
          </a:p>
          <a:p>
            <a:r>
              <a:rPr lang="en-US" altLang="zh-CN" sz="1200" b="0" i="0" dirty="0" smtClean="0">
                <a:effectLst/>
                <a:latin typeface="+mn-lt"/>
                <a:ea typeface="+mn-ea"/>
                <a:cs typeface="+mn-cs"/>
                <a:sym typeface="Calibri"/>
              </a:rPr>
              <a:t>touch ex2</a:t>
            </a:r>
            <a:r>
              <a:rPr lang="zh-CN" altLang="en-US" sz="1200" b="0" i="0" dirty="0" smtClean="0">
                <a:effectLst/>
                <a:latin typeface="+mn-lt"/>
                <a:ea typeface="+mn-ea"/>
                <a:cs typeface="+mn-cs"/>
                <a:sym typeface="Calibri"/>
              </a:rPr>
              <a:t>在目前的目錄下建立一個空檔</a:t>
            </a:r>
            <a:r>
              <a:rPr lang="en-US" altLang="zh-CN" sz="1200" b="0" i="0" dirty="0" smtClean="0">
                <a:effectLst/>
                <a:latin typeface="+mn-lt"/>
                <a:ea typeface="+mn-ea"/>
                <a:cs typeface="+mn-cs"/>
                <a:sym typeface="Calibri"/>
              </a:rPr>
              <a:t>ex2</a:t>
            </a:r>
            <a:r>
              <a:rPr lang="zh-CN" altLang="en-US" sz="1200" b="0" i="0" dirty="0" smtClean="0">
                <a:effectLst/>
                <a:latin typeface="+mn-lt"/>
                <a:ea typeface="+mn-ea"/>
                <a:cs typeface="+mn-cs"/>
                <a:sym typeface="Calibri"/>
              </a:rPr>
              <a:t>，然後，利用</a:t>
            </a:r>
            <a:r>
              <a:rPr lang="en-US" altLang="zh-CN" sz="1200" b="0" i="0" u="none" strike="noStrike" dirty="0" smtClean="0">
                <a:effectLst/>
                <a:latin typeface="+mn-lt"/>
                <a:ea typeface="+mn-ea"/>
                <a:cs typeface="+mn-cs"/>
                <a:sym typeface="Calibri"/>
                <a:hlinkClick r:id="rId6" tooltip="ls命令"/>
              </a:rPr>
              <a:t>ls</a:t>
            </a:r>
            <a:r>
              <a:rPr lang="zh-CN" altLang="en-US" sz="1200" b="0" i="0" dirty="0" smtClean="0">
                <a:effectLst/>
                <a:latin typeface="+mn-lt"/>
                <a:ea typeface="+mn-ea"/>
                <a:cs typeface="+mn-cs"/>
                <a:sym typeface="Calibri"/>
              </a:rPr>
              <a:t> </a:t>
            </a:r>
            <a:r>
              <a:rPr lang="en-US" altLang="zh-CN" sz="1200" b="0" i="0" dirty="0" smtClean="0">
                <a:effectLst/>
                <a:latin typeface="+mn-lt"/>
                <a:ea typeface="+mn-ea"/>
                <a:cs typeface="+mn-cs"/>
                <a:sym typeface="Calibri"/>
              </a:rPr>
              <a:t>-l</a:t>
            </a:r>
            <a:r>
              <a:rPr lang="zh-CN" altLang="en-US" sz="1200" b="0" i="0" dirty="0" smtClean="0">
                <a:effectLst/>
                <a:latin typeface="+mn-lt"/>
                <a:ea typeface="+mn-ea"/>
                <a:cs typeface="+mn-cs"/>
                <a:sym typeface="Calibri"/>
              </a:rPr>
              <a:t>命令可以發現檔</a:t>
            </a:r>
            <a:r>
              <a:rPr lang="en-US" altLang="zh-CN" sz="1200" b="0" i="0" dirty="0" smtClean="0">
                <a:effectLst/>
                <a:latin typeface="+mn-lt"/>
                <a:ea typeface="+mn-ea"/>
                <a:cs typeface="+mn-cs"/>
                <a:sym typeface="Calibri"/>
              </a:rPr>
              <a:t>ex2</a:t>
            </a:r>
            <a:r>
              <a:rPr lang="zh-CN" altLang="en-US" sz="1200" b="0" i="0" dirty="0" smtClean="0">
                <a:effectLst/>
                <a:latin typeface="+mn-lt"/>
                <a:ea typeface="+mn-ea"/>
                <a:cs typeface="+mn-cs"/>
                <a:sym typeface="Calibri"/>
              </a:rPr>
              <a:t>的大小為</a:t>
            </a:r>
            <a:r>
              <a:rPr lang="en-US" altLang="zh-CN" sz="1200" b="0" i="0" dirty="0" smtClean="0">
                <a:effectLst/>
                <a:latin typeface="+mn-lt"/>
                <a:ea typeface="+mn-ea"/>
                <a:cs typeface="+mn-cs"/>
                <a:sym typeface="Calibri"/>
              </a:rPr>
              <a:t>0</a:t>
            </a:r>
            <a:r>
              <a:rPr lang="zh-CN" altLang="en-US" sz="1200" b="0" i="0" dirty="0" smtClean="0">
                <a:effectLst/>
                <a:latin typeface="+mn-lt"/>
                <a:ea typeface="+mn-ea"/>
                <a:cs typeface="+mn-cs"/>
                <a:sym typeface="Calibri"/>
              </a:rPr>
              <a:t>，表示它是空檔。</a:t>
            </a:r>
          </a:p>
          <a:p>
            <a:endParaRPr lang="zh-TW" altLang="en-US" dirty="0"/>
          </a:p>
        </p:txBody>
      </p:sp>
    </p:spTree>
    <p:extLst>
      <p:ext uri="{BB962C8B-B14F-4D97-AF65-F5344CB8AC3E}">
        <p14:creationId xmlns:p14="http://schemas.microsoft.com/office/powerpoint/2010/main" val="1296784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a:p>
            <a:r>
              <a:rPr lang="en-US" altLang="zh-TW" dirty="0" smtClean="0"/>
              <a:t>bigred@us2004:~$ touch ex2</a:t>
            </a:r>
          </a:p>
          <a:p>
            <a:r>
              <a:rPr lang="en-US" altLang="zh-TW" dirty="0" smtClean="0"/>
              <a:t>bigred@us2004:~$ ls -</a:t>
            </a:r>
            <a:r>
              <a:rPr lang="en-US" altLang="zh-TW" dirty="0" err="1" smtClean="0"/>
              <a:t>alh</a:t>
            </a:r>
            <a:endParaRPr lang="en-US" altLang="zh-TW" dirty="0" smtClean="0"/>
          </a:p>
          <a:p>
            <a:r>
              <a:rPr lang="en-US" altLang="zh-TW" dirty="0" smtClean="0"/>
              <a:t>total 28K</a:t>
            </a:r>
          </a:p>
          <a:p>
            <a:r>
              <a:rPr lang="en-US" altLang="zh-TW" dirty="0" err="1" smtClean="0"/>
              <a:t>drwxr</a:t>
            </a:r>
            <a:r>
              <a:rPr lang="en-US" altLang="zh-TW" dirty="0" smtClean="0"/>
              <a:t>-</a:t>
            </a:r>
            <a:r>
              <a:rPr lang="en-US" altLang="zh-TW" dirty="0" err="1" smtClean="0"/>
              <a:t>xr</a:t>
            </a:r>
            <a:r>
              <a:rPr lang="en-US" altLang="zh-TW" dirty="0" smtClean="0"/>
              <a:t>-x 3 </a:t>
            </a:r>
            <a:r>
              <a:rPr lang="en-US" altLang="zh-TW" dirty="0" err="1" smtClean="0"/>
              <a:t>bigred</a:t>
            </a:r>
            <a:r>
              <a:rPr lang="en-US" altLang="zh-TW" dirty="0" smtClean="0"/>
              <a:t> </a:t>
            </a:r>
            <a:r>
              <a:rPr lang="en-US" altLang="zh-TW" dirty="0" err="1" smtClean="0"/>
              <a:t>bigred</a:t>
            </a:r>
            <a:r>
              <a:rPr lang="en-US" altLang="zh-TW" dirty="0" smtClean="0"/>
              <a:t> 4.0K Oct 15 10:49 .</a:t>
            </a:r>
          </a:p>
          <a:p>
            <a:r>
              <a:rPr lang="en-US" altLang="zh-TW" dirty="0" err="1" smtClean="0"/>
              <a:t>drwxr</a:t>
            </a:r>
            <a:r>
              <a:rPr lang="en-US" altLang="zh-TW" dirty="0" smtClean="0"/>
              <a:t>-</a:t>
            </a:r>
            <a:r>
              <a:rPr lang="en-US" altLang="zh-TW" dirty="0" err="1" smtClean="0"/>
              <a:t>xr</a:t>
            </a:r>
            <a:r>
              <a:rPr lang="en-US" altLang="zh-TW" dirty="0" smtClean="0"/>
              <a:t>-x 3 root   </a:t>
            </a:r>
            <a:r>
              <a:rPr lang="en-US" altLang="zh-TW" dirty="0" err="1" smtClean="0"/>
              <a:t>root</a:t>
            </a:r>
            <a:r>
              <a:rPr lang="en-US" altLang="zh-TW" dirty="0" smtClean="0"/>
              <a:t>   4.0K Oct  3 03:40 ..</a:t>
            </a:r>
          </a:p>
          <a:p>
            <a:r>
              <a:rPr lang="en-US" altLang="zh-TW" dirty="0" smtClean="0"/>
              <a:t>-</a:t>
            </a:r>
            <a:r>
              <a:rPr lang="en-US" altLang="zh-TW" dirty="0" err="1" smtClean="0"/>
              <a:t>rw</a:t>
            </a:r>
            <a:r>
              <a:rPr lang="en-US" altLang="zh-TW" dirty="0" smtClean="0"/>
              <a:t>------- 1 </a:t>
            </a:r>
            <a:r>
              <a:rPr lang="en-US" altLang="zh-TW" dirty="0" err="1" smtClean="0"/>
              <a:t>bigred</a:t>
            </a:r>
            <a:r>
              <a:rPr lang="en-US" altLang="zh-TW" dirty="0" smtClean="0"/>
              <a:t> </a:t>
            </a:r>
            <a:r>
              <a:rPr lang="en-US" altLang="zh-TW" dirty="0" err="1" smtClean="0"/>
              <a:t>bigred</a:t>
            </a:r>
            <a:r>
              <a:rPr lang="en-US" altLang="zh-TW" dirty="0" smtClean="0"/>
              <a:t> 3.8K Oct 15 05:05 .</a:t>
            </a:r>
            <a:r>
              <a:rPr lang="en-US" altLang="zh-TW" dirty="0" err="1" smtClean="0"/>
              <a:t>bash_history</a:t>
            </a:r>
            <a:endParaRPr lang="en-US" altLang="zh-TW" dirty="0" smtClean="0"/>
          </a:p>
          <a:p>
            <a:r>
              <a:rPr lang="en-US" altLang="zh-TW" dirty="0" smtClean="0"/>
              <a:t>-</a:t>
            </a:r>
            <a:r>
              <a:rPr lang="en-US" altLang="zh-TW" dirty="0" err="1" smtClean="0"/>
              <a:t>rw</a:t>
            </a:r>
            <a:r>
              <a:rPr lang="en-US" altLang="zh-TW" dirty="0" smtClean="0"/>
              <a:t>-r--r-- 1 </a:t>
            </a:r>
            <a:r>
              <a:rPr lang="en-US" altLang="zh-TW" dirty="0" err="1" smtClean="0"/>
              <a:t>bigred</a:t>
            </a:r>
            <a:r>
              <a:rPr lang="en-US" altLang="zh-TW" dirty="0" smtClean="0"/>
              <a:t> </a:t>
            </a:r>
            <a:r>
              <a:rPr lang="en-US" altLang="zh-TW" dirty="0" err="1" smtClean="0"/>
              <a:t>bigred</a:t>
            </a:r>
            <a:r>
              <a:rPr lang="en-US" altLang="zh-TW" dirty="0" smtClean="0"/>
              <a:t>  220 Feb 25  2020 .</a:t>
            </a:r>
            <a:r>
              <a:rPr lang="en-US" altLang="zh-TW" dirty="0" err="1" smtClean="0"/>
              <a:t>bash_logout</a:t>
            </a:r>
            <a:endParaRPr lang="en-US" altLang="zh-TW" dirty="0" smtClean="0"/>
          </a:p>
          <a:p>
            <a:r>
              <a:rPr lang="en-US" altLang="zh-TW" dirty="0" smtClean="0"/>
              <a:t>-</a:t>
            </a:r>
            <a:r>
              <a:rPr lang="en-US" altLang="zh-TW" dirty="0" err="1" smtClean="0"/>
              <a:t>rw</a:t>
            </a:r>
            <a:r>
              <a:rPr lang="en-US" altLang="zh-TW" dirty="0" smtClean="0"/>
              <a:t>-r--r-- 1 </a:t>
            </a:r>
            <a:r>
              <a:rPr lang="en-US" altLang="zh-TW" dirty="0" err="1" smtClean="0"/>
              <a:t>bigred</a:t>
            </a:r>
            <a:r>
              <a:rPr lang="en-US" altLang="zh-TW" dirty="0" smtClean="0"/>
              <a:t> </a:t>
            </a:r>
            <a:r>
              <a:rPr lang="en-US" altLang="zh-TW" dirty="0" err="1" smtClean="0"/>
              <a:t>bigred</a:t>
            </a:r>
            <a:r>
              <a:rPr lang="en-US" altLang="zh-TW" dirty="0" smtClean="0"/>
              <a:t> 3.7K Feb 25  2020 .</a:t>
            </a:r>
            <a:r>
              <a:rPr lang="en-US" altLang="zh-TW" dirty="0" err="1" smtClean="0"/>
              <a:t>bashrc</a:t>
            </a:r>
            <a:endParaRPr lang="en-US" altLang="zh-TW" dirty="0" smtClean="0"/>
          </a:p>
          <a:p>
            <a:r>
              <a:rPr lang="en-US" altLang="zh-TW" dirty="0" err="1" smtClean="0"/>
              <a:t>drwx</a:t>
            </a:r>
            <a:r>
              <a:rPr lang="en-US" altLang="zh-TW" dirty="0" smtClean="0"/>
              <a:t>------ 2 </a:t>
            </a:r>
            <a:r>
              <a:rPr lang="en-US" altLang="zh-TW" dirty="0" err="1" smtClean="0"/>
              <a:t>bigred</a:t>
            </a:r>
            <a:r>
              <a:rPr lang="en-US" altLang="zh-TW" dirty="0" smtClean="0"/>
              <a:t> </a:t>
            </a:r>
            <a:r>
              <a:rPr lang="en-US" altLang="zh-TW" dirty="0" err="1" smtClean="0"/>
              <a:t>bigred</a:t>
            </a:r>
            <a:r>
              <a:rPr lang="en-US" altLang="zh-TW" dirty="0" smtClean="0"/>
              <a:t> 4.0K Oct  3 03:47 .cache</a:t>
            </a:r>
          </a:p>
          <a:p>
            <a:r>
              <a:rPr lang="en-US" altLang="zh-TW" dirty="0" smtClean="0"/>
              <a:t>-</a:t>
            </a:r>
            <a:r>
              <a:rPr lang="en-US" altLang="zh-TW" dirty="0" err="1" smtClean="0"/>
              <a:t>rw</a:t>
            </a:r>
            <a:r>
              <a:rPr lang="en-US" altLang="zh-TW" dirty="0" smtClean="0"/>
              <a:t>-</a:t>
            </a:r>
            <a:r>
              <a:rPr lang="en-US" altLang="zh-TW" dirty="0" err="1" smtClean="0"/>
              <a:t>rw</a:t>
            </a:r>
            <a:r>
              <a:rPr lang="en-US" altLang="zh-TW" dirty="0" smtClean="0"/>
              <a:t>-r-- 1 </a:t>
            </a:r>
            <a:r>
              <a:rPr lang="en-US" altLang="zh-TW" dirty="0" err="1" smtClean="0"/>
              <a:t>bigred</a:t>
            </a:r>
            <a:r>
              <a:rPr lang="en-US" altLang="zh-TW" dirty="0" smtClean="0"/>
              <a:t> </a:t>
            </a:r>
            <a:r>
              <a:rPr lang="en-US" altLang="zh-TW" dirty="0" err="1" smtClean="0"/>
              <a:t>bigred</a:t>
            </a:r>
            <a:r>
              <a:rPr lang="en-US" altLang="zh-TW" dirty="0" smtClean="0"/>
              <a:t>    0 Oct 15 10:49 ex2</a:t>
            </a:r>
          </a:p>
          <a:p>
            <a:r>
              <a:rPr lang="en-US" altLang="zh-TW" dirty="0" smtClean="0"/>
              <a:t>-</a:t>
            </a:r>
            <a:r>
              <a:rPr lang="en-US" altLang="zh-TW" dirty="0" err="1" smtClean="0"/>
              <a:t>rw</a:t>
            </a:r>
            <a:r>
              <a:rPr lang="en-US" altLang="zh-TW" dirty="0" smtClean="0"/>
              <a:t>-r--r-- 1 </a:t>
            </a:r>
            <a:r>
              <a:rPr lang="en-US" altLang="zh-TW" dirty="0" err="1" smtClean="0"/>
              <a:t>bigred</a:t>
            </a:r>
            <a:r>
              <a:rPr lang="en-US" altLang="zh-TW" dirty="0" smtClean="0"/>
              <a:t> </a:t>
            </a:r>
            <a:r>
              <a:rPr lang="en-US" altLang="zh-TW" dirty="0" err="1" smtClean="0"/>
              <a:t>bigred</a:t>
            </a:r>
            <a:r>
              <a:rPr lang="en-US" altLang="zh-TW" dirty="0" smtClean="0"/>
              <a:t>  807 Feb 25  2020 .profile</a:t>
            </a:r>
          </a:p>
          <a:p>
            <a:r>
              <a:rPr lang="en-US" altLang="zh-TW" dirty="0" smtClean="0"/>
              <a:t>-</a:t>
            </a:r>
            <a:r>
              <a:rPr lang="en-US" altLang="zh-TW" dirty="0" err="1" smtClean="0"/>
              <a:t>rw</a:t>
            </a:r>
            <a:r>
              <a:rPr lang="en-US" altLang="zh-TW" dirty="0" smtClean="0"/>
              <a:t>-r--r-- 1 </a:t>
            </a:r>
            <a:r>
              <a:rPr lang="en-US" altLang="zh-TW" dirty="0" err="1" smtClean="0"/>
              <a:t>bigred</a:t>
            </a:r>
            <a:r>
              <a:rPr lang="en-US" altLang="zh-TW" dirty="0" smtClean="0"/>
              <a:t> </a:t>
            </a:r>
            <a:r>
              <a:rPr lang="en-US" altLang="zh-TW" dirty="0" err="1" smtClean="0"/>
              <a:t>bigred</a:t>
            </a:r>
            <a:r>
              <a:rPr lang="en-US" altLang="zh-TW" dirty="0" smtClean="0"/>
              <a:t>    0 Oct  3 03:49 .</a:t>
            </a:r>
            <a:r>
              <a:rPr lang="en-US" altLang="zh-TW" dirty="0" err="1" smtClean="0"/>
              <a:t>sudo_as_admin_successful</a:t>
            </a:r>
            <a:endParaRPr lang="en-US" altLang="zh-TW" dirty="0" smtClean="0"/>
          </a:p>
          <a:p>
            <a:r>
              <a:rPr lang="en-US" altLang="zh-TW" dirty="0" smtClean="0"/>
              <a:t>bigred@us2004:~$ </a:t>
            </a:r>
            <a:r>
              <a:rPr lang="en-US" altLang="zh-TW" dirty="0" err="1" smtClean="0"/>
              <a:t>rm</a:t>
            </a:r>
            <a:r>
              <a:rPr lang="en-US" altLang="zh-TW" dirty="0" smtClean="0"/>
              <a:t> ex2</a:t>
            </a:r>
          </a:p>
          <a:p>
            <a:endParaRPr lang="en-US" altLang="zh-TW" dirty="0" smtClean="0"/>
          </a:p>
          <a:p>
            <a:r>
              <a:rPr lang="en-US" altLang="zh-TW" dirty="0" smtClean="0"/>
              <a:t>bigred@us2004:~$ ls -</a:t>
            </a:r>
            <a:r>
              <a:rPr lang="en-US" altLang="zh-TW" dirty="0" err="1" smtClean="0"/>
              <a:t>lah</a:t>
            </a:r>
            <a:endParaRPr lang="en-US" altLang="zh-TW" dirty="0" smtClean="0"/>
          </a:p>
          <a:p>
            <a:r>
              <a:rPr lang="en-US" altLang="zh-TW" dirty="0" smtClean="0"/>
              <a:t>total 28K</a:t>
            </a:r>
          </a:p>
          <a:p>
            <a:r>
              <a:rPr lang="en-US" altLang="zh-TW" dirty="0" err="1" smtClean="0"/>
              <a:t>drwxr</a:t>
            </a:r>
            <a:r>
              <a:rPr lang="en-US" altLang="zh-TW" dirty="0" smtClean="0"/>
              <a:t>-</a:t>
            </a:r>
            <a:r>
              <a:rPr lang="en-US" altLang="zh-TW" dirty="0" err="1" smtClean="0"/>
              <a:t>xr</a:t>
            </a:r>
            <a:r>
              <a:rPr lang="en-US" altLang="zh-TW" dirty="0" smtClean="0"/>
              <a:t>-x 3 </a:t>
            </a:r>
            <a:r>
              <a:rPr lang="en-US" altLang="zh-TW" dirty="0" err="1" smtClean="0"/>
              <a:t>bigred</a:t>
            </a:r>
            <a:r>
              <a:rPr lang="en-US" altLang="zh-TW" dirty="0" smtClean="0"/>
              <a:t> </a:t>
            </a:r>
            <a:r>
              <a:rPr lang="en-US" altLang="zh-TW" dirty="0" err="1" smtClean="0"/>
              <a:t>bigred</a:t>
            </a:r>
            <a:r>
              <a:rPr lang="en-US" altLang="zh-TW" dirty="0" smtClean="0"/>
              <a:t> 4.0K Oct 15 10:50 .</a:t>
            </a:r>
          </a:p>
          <a:p>
            <a:r>
              <a:rPr lang="en-US" altLang="zh-TW" dirty="0" err="1" smtClean="0"/>
              <a:t>drwxr</a:t>
            </a:r>
            <a:r>
              <a:rPr lang="en-US" altLang="zh-TW" dirty="0" smtClean="0"/>
              <a:t>-</a:t>
            </a:r>
            <a:r>
              <a:rPr lang="en-US" altLang="zh-TW" dirty="0" err="1" smtClean="0"/>
              <a:t>xr</a:t>
            </a:r>
            <a:r>
              <a:rPr lang="en-US" altLang="zh-TW" dirty="0" smtClean="0"/>
              <a:t>-x 3 root   </a:t>
            </a:r>
            <a:r>
              <a:rPr lang="en-US" altLang="zh-TW" dirty="0" err="1" smtClean="0"/>
              <a:t>root</a:t>
            </a:r>
            <a:r>
              <a:rPr lang="en-US" altLang="zh-TW" dirty="0" smtClean="0"/>
              <a:t>   4.0K Oct  3 03:40 ..</a:t>
            </a:r>
          </a:p>
          <a:p>
            <a:r>
              <a:rPr lang="en-US" altLang="zh-TW" dirty="0" smtClean="0"/>
              <a:t>-</a:t>
            </a:r>
            <a:r>
              <a:rPr lang="en-US" altLang="zh-TW" dirty="0" err="1" smtClean="0"/>
              <a:t>rw</a:t>
            </a:r>
            <a:r>
              <a:rPr lang="en-US" altLang="zh-TW" dirty="0" smtClean="0"/>
              <a:t>------- 1 </a:t>
            </a:r>
            <a:r>
              <a:rPr lang="en-US" altLang="zh-TW" dirty="0" err="1" smtClean="0"/>
              <a:t>bigred</a:t>
            </a:r>
            <a:r>
              <a:rPr lang="en-US" altLang="zh-TW" dirty="0" smtClean="0"/>
              <a:t> </a:t>
            </a:r>
            <a:r>
              <a:rPr lang="en-US" altLang="zh-TW" dirty="0" err="1" smtClean="0"/>
              <a:t>bigred</a:t>
            </a:r>
            <a:r>
              <a:rPr lang="en-US" altLang="zh-TW" dirty="0" smtClean="0"/>
              <a:t> 3.8K Oct 15 05:05 .</a:t>
            </a:r>
            <a:r>
              <a:rPr lang="en-US" altLang="zh-TW" dirty="0" err="1" smtClean="0"/>
              <a:t>bash_history</a:t>
            </a:r>
            <a:endParaRPr lang="en-US" altLang="zh-TW" dirty="0" smtClean="0"/>
          </a:p>
          <a:p>
            <a:r>
              <a:rPr lang="en-US" altLang="zh-TW" dirty="0" smtClean="0"/>
              <a:t>-</a:t>
            </a:r>
            <a:r>
              <a:rPr lang="en-US" altLang="zh-TW" dirty="0" err="1" smtClean="0"/>
              <a:t>rw</a:t>
            </a:r>
            <a:r>
              <a:rPr lang="en-US" altLang="zh-TW" dirty="0" smtClean="0"/>
              <a:t>-r--r-- 1 </a:t>
            </a:r>
            <a:r>
              <a:rPr lang="en-US" altLang="zh-TW" dirty="0" err="1" smtClean="0"/>
              <a:t>bigred</a:t>
            </a:r>
            <a:r>
              <a:rPr lang="en-US" altLang="zh-TW" dirty="0" smtClean="0"/>
              <a:t> </a:t>
            </a:r>
            <a:r>
              <a:rPr lang="en-US" altLang="zh-TW" dirty="0" err="1" smtClean="0"/>
              <a:t>bigred</a:t>
            </a:r>
            <a:r>
              <a:rPr lang="en-US" altLang="zh-TW" dirty="0" smtClean="0"/>
              <a:t>  220 Feb 25  2020 .</a:t>
            </a:r>
            <a:r>
              <a:rPr lang="en-US" altLang="zh-TW" dirty="0" err="1" smtClean="0"/>
              <a:t>bash_logout</a:t>
            </a:r>
            <a:endParaRPr lang="en-US" altLang="zh-TW" dirty="0" smtClean="0"/>
          </a:p>
          <a:p>
            <a:r>
              <a:rPr lang="en-US" altLang="zh-TW" dirty="0" smtClean="0"/>
              <a:t>-</a:t>
            </a:r>
            <a:r>
              <a:rPr lang="en-US" altLang="zh-TW" dirty="0" err="1" smtClean="0"/>
              <a:t>rw</a:t>
            </a:r>
            <a:r>
              <a:rPr lang="en-US" altLang="zh-TW" dirty="0" smtClean="0"/>
              <a:t>-r--r-- 1 </a:t>
            </a:r>
            <a:r>
              <a:rPr lang="en-US" altLang="zh-TW" dirty="0" err="1" smtClean="0"/>
              <a:t>bigred</a:t>
            </a:r>
            <a:r>
              <a:rPr lang="en-US" altLang="zh-TW" dirty="0" smtClean="0"/>
              <a:t> </a:t>
            </a:r>
            <a:r>
              <a:rPr lang="en-US" altLang="zh-TW" dirty="0" err="1" smtClean="0"/>
              <a:t>bigred</a:t>
            </a:r>
            <a:r>
              <a:rPr lang="en-US" altLang="zh-TW" dirty="0" smtClean="0"/>
              <a:t> 3.7K Feb 25  2020 .</a:t>
            </a:r>
            <a:r>
              <a:rPr lang="en-US" altLang="zh-TW" dirty="0" err="1" smtClean="0"/>
              <a:t>bashrc</a:t>
            </a:r>
            <a:endParaRPr lang="en-US" altLang="zh-TW" dirty="0" smtClean="0"/>
          </a:p>
          <a:p>
            <a:r>
              <a:rPr lang="en-US" altLang="zh-TW" dirty="0" err="1" smtClean="0"/>
              <a:t>drwx</a:t>
            </a:r>
            <a:r>
              <a:rPr lang="en-US" altLang="zh-TW" dirty="0" smtClean="0"/>
              <a:t>------ 2 </a:t>
            </a:r>
            <a:r>
              <a:rPr lang="en-US" altLang="zh-TW" dirty="0" err="1" smtClean="0"/>
              <a:t>bigred</a:t>
            </a:r>
            <a:r>
              <a:rPr lang="en-US" altLang="zh-TW" dirty="0" smtClean="0"/>
              <a:t> </a:t>
            </a:r>
            <a:r>
              <a:rPr lang="en-US" altLang="zh-TW" dirty="0" err="1" smtClean="0"/>
              <a:t>bigred</a:t>
            </a:r>
            <a:r>
              <a:rPr lang="en-US" altLang="zh-TW" dirty="0" smtClean="0"/>
              <a:t> 4.0K Oct  3 03:47 .cache</a:t>
            </a:r>
          </a:p>
          <a:p>
            <a:r>
              <a:rPr lang="en-US" altLang="zh-TW" dirty="0" smtClean="0"/>
              <a:t>-</a:t>
            </a:r>
            <a:r>
              <a:rPr lang="en-US" altLang="zh-TW" dirty="0" err="1" smtClean="0"/>
              <a:t>rw</a:t>
            </a:r>
            <a:r>
              <a:rPr lang="en-US" altLang="zh-TW" dirty="0" smtClean="0"/>
              <a:t>-r--r-- 1 </a:t>
            </a:r>
            <a:r>
              <a:rPr lang="en-US" altLang="zh-TW" dirty="0" err="1" smtClean="0"/>
              <a:t>bigred</a:t>
            </a:r>
            <a:r>
              <a:rPr lang="en-US" altLang="zh-TW" dirty="0" smtClean="0"/>
              <a:t> </a:t>
            </a:r>
            <a:r>
              <a:rPr lang="en-US" altLang="zh-TW" dirty="0" err="1" smtClean="0"/>
              <a:t>bigred</a:t>
            </a:r>
            <a:r>
              <a:rPr lang="en-US" altLang="zh-TW" dirty="0" smtClean="0"/>
              <a:t>  807 Feb 25  2020 .profile</a:t>
            </a:r>
          </a:p>
          <a:p>
            <a:r>
              <a:rPr lang="en-US" altLang="zh-TW" dirty="0" smtClean="0"/>
              <a:t>-</a:t>
            </a:r>
            <a:r>
              <a:rPr lang="en-US" altLang="zh-TW" dirty="0" err="1" smtClean="0"/>
              <a:t>rw</a:t>
            </a:r>
            <a:r>
              <a:rPr lang="en-US" altLang="zh-TW" dirty="0" smtClean="0"/>
              <a:t>-r--r-- 1 </a:t>
            </a:r>
            <a:r>
              <a:rPr lang="en-US" altLang="zh-TW" dirty="0" err="1" smtClean="0"/>
              <a:t>bigred</a:t>
            </a:r>
            <a:r>
              <a:rPr lang="en-US" altLang="zh-TW" dirty="0" smtClean="0"/>
              <a:t> </a:t>
            </a:r>
            <a:r>
              <a:rPr lang="en-US" altLang="zh-TW" dirty="0" err="1" smtClean="0"/>
              <a:t>bigred</a:t>
            </a:r>
            <a:r>
              <a:rPr lang="en-US" altLang="zh-TW" dirty="0" smtClean="0"/>
              <a:t>    0 Oct  3 03:49 .</a:t>
            </a:r>
            <a:r>
              <a:rPr lang="en-US" altLang="zh-TW" dirty="0" err="1" smtClean="0"/>
              <a:t>sudo_as_admin_successful</a:t>
            </a:r>
            <a:endParaRPr lang="en-US" altLang="zh-TW" dirty="0" smtClean="0"/>
          </a:p>
          <a:p>
            <a:r>
              <a:rPr lang="en-US" altLang="zh-TW" dirty="0" smtClean="0"/>
              <a:t>bigred@us2004:~$</a:t>
            </a:r>
          </a:p>
          <a:p>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DDB11E1-9FEE-4207-91EB-A367602F2694}" type="slidenum">
              <a:rPr lang="zh-TW" altLang="en-US" smtClean="0"/>
              <a:t>46</a:t>
            </a:fld>
            <a:endParaRPr lang="zh-TW" altLang="en-US"/>
          </a:p>
        </p:txBody>
      </p:sp>
    </p:spTree>
    <p:extLst>
      <p:ext uri="{BB962C8B-B14F-4D97-AF65-F5344CB8AC3E}">
        <p14:creationId xmlns:p14="http://schemas.microsoft.com/office/powerpoint/2010/main" val="3881709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bigred@us2004:~$ </a:t>
            </a:r>
            <a:r>
              <a:rPr lang="en-US" altLang="zh-TW" dirty="0" err="1" smtClean="0"/>
              <a:t>mkdir</a:t>
            </a:r>
            <a:r>
              <a:rPr lang="en-US" altLang="zh-TW" dirty="0" smtClean="0"/>
              <a:t> -p base/base1</a:t>
            </a:r>
          </a:p>
          <a:p>
            <a:r>
              <a:rPr lang="en-US" altLang="zh-TW" dirty="0" smtClean="0"/>
              <a:t>bigred@us2004:~$ touch ./base/base1/ex3</a:t>
            </a:r>
          </a:p>
          <a:p>
            <a:r>
              <a:rPr lang="en-US" altLang="zh-TW" dirty="0" smtClean="0"/>
              <a:t>bigred@us2004:~$ ls ./base/base1/</a:t>
            </a:r>
          </a:p>
          <a:p>
            <a:r>
              <a:rPr lang="en-US" altLang="zh-TW" dirty="0" smtClean="0"/>
              <a:t>ex3</a:t>
            </a:r>
          </a:p>
          <a:p>
            <a:r>
              <a:rPr lang="en-US" altLang="zh-TW" dirty="0" smtClean="0"/>
              <a:t>bigred@us2004:~$ ls -</a:t>
            </a:r>
            <a:r>
              <a:rPr lang="en-US" altLang="zh-TW" dirty="0" err="1" smtClean="0"/>
              <a:t>alh</a:t>
            </a:r>
            <a:r>
              <a:rPr lang="en-US" altLang="zh-TW" dirty="0" smtClean="0"/>
              <a:t> ./base/base1</a:t>
            </a:r>
          </a:p>
          <a:p>
            <a:r>
              <a:rPr lang="en-US" altLang="zh-TW" dirty="0" smtClean="0"/>
              <a:t>total 8.0K</a:t>
            </a:r>
          </a:p>
          <a:p>
            <a:r>
              <a:rPr lang="en-US" altLang="zh-TW" dirty="0" err="1" smtClean="0"/>
              <a:t>drwxrwxr</a:t>
            </a:r>
            <a:r>
              <a:rPr lang="en-US" altLang="zh-TW" dirty="0" smtClean="0"/>
              <a:t>-x 2 </a:t>
            </a:r>
            <a:r>
              <a:rPr lang="en-US" altLang="zh-TW" dirty="0" err="1" smtClean="0"/>
              <a:t>bigred</a:t>
            </a:r>
            <a:r>
              <a:rPr lang="en-US" altLang="zh-TW" dirty="0" smtClean="0"/>
              <a:t> </a:t>
            </a:r>
            <a:r>
              <a:rPr lang="en-US" altLang="zh-TW" dirty="0" err="1" smtClean="0"/>
              <a:t>bigred</a:t>
            </a:r>
            <a:r>
              <a:rPr lang="en-US" altLang="zh-TW" dirty="0" smtClean="0"/>
              <a:t> 4.0K Oct 15 11:02 .</a:t>
            </a:r>
          </a:p>
          <a:p>
            <a:r>
              <a:rPr lang="en-US" altLang="zh-TW" dirty="0" err="1" smtClean="0"/>
              <a:t>drwxrwxr</a:t>
            </a:r>
            <a:r>
              <a:rPr lang="en-US" altLang="zh-TW" dirty="0" smtClean="0"/>
              <a:t>-x 3 </a:t>
            </a:r>
            <a:r>
              <a:rPr lang="en-US" altLang="zh-TW" dirty="0" err="1" smtClean="0"/>
              <a:t>bigred</a:t>
            </a:r>
            <a:r>
              <a:rPr lang="en-US" altLang="zh-TW" dirty="0" smtClean="0"/>
              <a:t> </a:t>
            </a:r>
            <a:r>
              <a:rPr lang="en-US" altLang="zh-TW" dirty="0" err="1" smtClean="0"/>
              <a:t>bigred</a:t>
            </a:r>
            <a:r>
              <a:rPr lang="en-US" altLang="zh-TW" dirty="0" smtClean="0"/>
              <a:t> 4.0K Oct 15 11:01 ..</a:t>
            </a:r>
          </a:p>
          <a:p>
            <a:r>
              <a:rPr lang="en-US" altLang="zh-TW" dirty="0" smtClean="0"/>
              <a:t>-</a:t>
            </a:r>
            <a:r>
              <a:rPr lang="en-US" altLang="zh-TW" dirty="0" err="1" smtClean="0"/>
              <a:t>rw</a:t>
            </a:r>
            <a:r>
              <a:rPr lang="en-US" altLang="zh-TW" dirty="0" smtClean="0"/>
              <a:t>-</a:t>
            </a:r>
            <a:r>
              <a:rPr lang="en-US" altLang="zh-TW" dirty="0" err="1" smtClean="0"/>
              <a:t>rw</a:t>
            </a:r>
            <a:r>
              <a:rPr lang="en-US" altLang="zh-TW" dirty="0" smtClean="0"/>
              <a:t>-r-- 1 </a:t>
            </a:r>
            <a:r>
              <a:rPr lang="en-US" altLang="zh-TW" dirty="0" err="1" smtClean="0"/>
              <a:t>bigred</a:t>
            </a:r>
            <a:r>
              <a:rPr lang="en-US" altLang="zh-TW" dirty="0" smtClean="0"/>
              <a:t> </a:t>
            </a:r>
            <a:r>
              <a:rPr lang="en-US" altLang="zh-TW" dirty="0" err="1" smtClean="0"/>
              <a:t>bigred</a:t>
            </a:r>
            <a:r>
              <a:rPr lang="en-US" altLang="zh-TW" dirty="0" smtClean="0"/>
              <a:t>    0 Oct 15 11:02 ex3</a:t>
            </a:r>
          </a:p>
          <a:p>
            <a:r>
              <a:rPr lang="en-US" altLang="zh-TW" dirty="0" smtClean="0"/>
              <a:t>bigred@us2004:~$ tree ./base/base1</a:t>
            </a:r>
          </a:p>
          <a:p>
            <a:r>
              <a:rPr lang="en-US" altLang="zh-TW" dirty="0" smtClean="0"/>
              <a:t>./base/base1</a:t>
            </a:r>
          </a:p>
          <a:p>
            <a:r>
              <a:rPr lang="en-US" altLang="zh-TW" dirty="0" smtClean="0"/>
              <a:t>└── ex3</a:t>
            </a:r>
          </a:p>
          <a:p>
            <a:endParaRPr lang="en-US" altLang="zh-TW" dirty="0" smtClean="0"/>
          </a:p>
          <a:p>
            <a:r>
              <a:rPr lang="en-US" altLang="zh-TW" dirty="0" smtClean="0"/>
              <a:t>0 directories, 1 file</a:t>
            </a:r>
          </a:p>
          <a:p>
            <a:r>
              <a:rPr lang="en-US" altLang="zh-TW" dirty="0" smtClean="0"/>
              <a:t>bigred@us2004:~$ tree ./base/</a:t>
            </a:r>
          </a:p>
          <a:p>
            <a:r>
              <a:rPr lang="en-US" altLang="zh-TW" dirty="0" smtClean="0"/>
              <a:t>./base/</a:t>
            </a:r>
          </a:p>
          <a:p>
            <a:r>
              <a:rPr lang="en-US" altLang="zh-TW" dirty="0" smtClean="0"/>
              <a:t>└── base1</a:t>
            </a:r>
          </a:p>
          <a:p>
            <a:r>
              <a:rPr lang="en-US" altLang="zh-TW" dirty="0" smtClean="0"/>
              <a:t>    └── ex3</a:t>
            </a:r>
          </a:p>
          <a:p>
            <a:endParaRPr lang="en-US" altLang="zh-TW" dirty="0" smtClean="0"/>
          </a:p>
          <a:p>
            <a:r>
              <a:rPr lang="en-US" altLang="zh-TW" dirty="0" smtClean="0"/>
              <a:t>1 directory, 1 file</a:t>
            </a:r>
          </a:p>
          <a:p>
            <a:r>
              <a:rPr lang="en-US" altLang="zh-TW" dirty="0" smtClean="0"/>
              <a:t>bigred@us2004:~$ tree -d ./base/</a:t>
            </a:r>
          </a:p>
          <a:p>
            <a:r>
              <a:rPr lang="en-US" altLang="zh-TW" dirty="0" smtClean="0"/>
              <a:t>./base/</a:t>
            </a:r>
          </a:p>
          <a:p>
            <a:r>
              <a:rPr lang="en-US" altLang="zh-TW" dirty="0" smtClean="0"/>
              <a:t>└── base1</a:t>
            </a:r>
          </a:p>
          <a:p>
            <a:endParaRPr lang="en-US" altLang="zh-TW" dirty="0" smtClean="0"/>
          </a:p>
          <a:p>
            <a:r>
              <a:rPr lang="en-US" altLang="zh-TW" dirty="0" smtClean="0"/>
              <a:t>1 directory</a:t>
            </a:r>
            <a:endParaRPr lang="zh-TW" altLang="en-US" dirty="0"/>
          </a:p>
        </p:txBody>
      </p:sp>
      <p:sp>
        <p:nvSpPr>
          <p:cNvPr id="4" name="投影片編號版面配置區 3"/>
          <p:cNvSpPr>
            <a:spLocks noGrp="1"/>
          </p:cNvSpPr>
          <p:nvPr>
            <p:ph type="sldNum" sz="quarter" idx="10"/>
          </p:nvPr>
        </p:nvSpPr>
        <p:spPr/>
        <p:txBody>
          <a:bodyPr/>
          <a:lstStyle/>
          <a:p>
            <a:fld id="{FDDB11E1-9FEE-4207-91EB-A367602F2694}" type="slidenum">
              <a:rPr lang="zh-TW" altLang="en-US" smtClean="0"/>
              <a:t>47</a:t>
            </a:fld>
            <a:endParaRPr lang="zh-TW" altLang="en-US"/>
          </a:p>
        </p:txBody>
      </p:sp>
    </p:spTree>
    <p:extLst>
      <p:ext uri="{BB962C8B-B14F-4D97-AF65-F5344CB8AC3E}">
        <p14:creationId xmlns:p14="http://schemas.microsoft.com/office/powerpoint/2010/main" val="3293301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bigred@us2004:~$ tree -L 1</a:t>
            </a:r>
          </a:p>
          <a:p>
            <a:r>
              <a:rPr lang="en-US" altLang="zh-TW" dirty="0" smtClean="0"/>
              <a:t>.</a:t>
            </a:r>
          </a:p>
          <a:p>
            <a:endParaRPr lang="en-US" altLang="zh-TW" dirty="0" smtClean="0"/>
          </a:p>
          <a:p>
            <a:r>
              <a:rPr lang="en-US" altLang="zh-TW" dirty="0" smtClean="0"/>
              <a:t>0 directories, 0 files</a:t>
            </a:r>
          </a:p>
          <a:p>
            <a:r>
              <a:rPr lang="en-US" altLang="zh-TW" dirty="0" smtClean="0"/>
              <a:t>bigred@us2004:~$ tree -L 1 /</a:t>
            </a:r>
          </a:p>
          <a:p>
            <a:r>
              <a:rPr lang="en-US" altLang="zh-TW" dirty="0" smtClean="0"/>
              <a:t>/</a:t>
            </a:r>
          </a:p>
          <a:p>
            <a:r>
              <a:rPr lang="en-US" altLang="zh-TW" dirty="0" smtClean="0"/>
              <a:t>├── bin -&gt; </a:t>
            </a:r>
            <a:r>
              <a:rPr lang="en-US" altLang="zh-TW" dirty="0" err="1" smtClean="0"/>
              <a:t>usr</a:t>
            </a:r>
            <a:r>
              <a:rPr lang="en-US" altLang="zh-TW" dirty="0" smtClean="0"/>
              <a:t>/bin</a:t>
            </a:r>
          </a:p>
          <a:p>
            <a:r>
              <a:rPr lang="en-US" altLang="zh-TW" dirty="0" smtClean="0"/>
              <a:t>├── boot</a:t>
            </a:r>
          </a:p>
          <a:p>
            <a:r>
              <a:rPr lang="en-US" altLang="zh-TW" dirty="0" smtClean="0"/>
              <a:t>├── </a:t>
            </a:r>
            <a:r>
              <a:rPr lang="en-US" altLang="zh-TW" dirty="0" err="1" smtClean="0"/>
              <a:t>cdrom</a:t>
            </a:r>
            <a:endParaRPr lang="en-US" altLang="zh-TW" dirty="0" smtClean="0"/>
          </a:p>
          <a:p>
            <a:r>
              <a:rPr lang="en-US" altLang="zh-TW" dirty="0" smtClean="0"/>
              <a:t>├── dev</a:t>
            </a:r>
          </a:p>
          <a:p>
            <a:r>
              <a:rPr lang="en-US" altLang="zh-TW" dirty="0" smtClean="0"/>
              <a:t>├── </a:t>
            </a:r>
            <a:r>
              <a:rPr lang="en-US" altLang="zh-TW" dirty="0" err="1" smtClean="0"/>
              <a:t>etc</a:t>
            </a:r>
            <a:endParaRPr lang="en-US" altLang="zh-TW" dirty="0" smtClean="0"/>
          </a:p>
          <a:p>
            <a:r>
              <a:rPr lang="en-US" altLang="zh-TW" dirty="0" smtClean="0"/>
              <a:t>├── home</a:t>
            </a:r>
          </a:p>
          <a:p>
            <a:r>
              <a:rPr lang="en-US" altLang="zh-TW" dirty="0" smtClean="0"/>
              <a:t>├── lib -&gt; </a:t>
            </a:r>
            <a:r>
              <a:rPr lang="en-US" altLang="zh-TW" dirty="0" err="1" smtClean="0"/>
              <a:t>usr</a:t>
            </a:r>
            <a:r>
              <a:rPr lang="en-US" altLang="zh-TW" dirty="0" smtClean="0"/>
              <a:t>/lib</a:t>
            </a:r>
          </a:p>
          <a:p>
            <a:r>
              <a:rPr lang="en-US" altLang="zh-TW" dirty="0" smtClean="0"/>
              <a:t>├── lib32 -&gt; </a:t>
            </a:r>
            <a:r>
              <a:rPr lang="en-US" altLang="zh-TW" dirty="0" err="1" smtClean="0"/>
              <a:t>usr</a:t>
            </a:r>
            <a:r>
              <a:rPr lang="en-US" altLang="zh-TW" dirty="0" smtClean="0"/>
              <a:t>/lib32</a:t>
            </a:r>
          </a:p>
          <a:p>
            <a:r>
              <a:rPr lang="en-US" altLang="zh-TW" dirty="0" smtClean="0"/>
              <a:t>├── lib64 -&gt; </a:t>
            </a:r>
            <a:r>
              <a:rPr lang="en-US" altLang="zh-TW" dirty="0" err="1" smtClean="0"/>
              <a:t>usr</a:t>
            </a:r>
            <a:r>
              <a:rPr lang="en-US" altLang="zh-TW" dirty="0" smtClean="0"/>
              <a:t>/lib64</a:t>
            </a:r>
          </a:p>
          <a:p>
            <a:r>
              <a:rPr lang="en-US" altLang="zh-TW" dirty="0" smtClean="0"/>
              <a:t>├── libx32 -&gt; </a:t>
            </a:r>
            <a:r>
              <a:rPr lang="en-US" altLang="zh-TW" dirty="0" err="1" smtClean="0"/>
              <a:t>usr</a:t>
            </a:r>
            <a:r>
              <a:rPr lang="en-US" altLang="zh-TW" dirty="0" smtClean="0"/>
              <a:t>/libx32</a:t>
            </a:r>
          </a:p>
          <a:p>
            <a:r>
              <a:rPr lang="en-US" altLang="zh-TW" dirty="0" smtClean="0"/>
              <a:t>├── </a:t>
            </a:r>
            <a:r>
              <a:rPr lang="en-US" altLang="zh-TW" dirty="0" err="1" smtClean="0"/>
              <a:t>lost+found</a:t>
            </a:r>
            <a:endParaRPr lang="en-US" altLang="zh-TW" dirty="0" smtClean="0"/>
          </a:p>
          <a:p>
            <a:r>
              <a:rPr lang="en-US" altLang="zh-TW" dirty="0" smtClean="0"/>
              <a:t>├── media</a:t>
            </a:r>
          </a:p>
          <a:p>
            <a:r>
              <a:rPr lang="en-US" altLang="zh-TW" dirty="0" smtClean="0"/>
              <a:t>├── </a:t>
            </a:r>
            <a:r>
              <a:rPr lang="en-US" altLang="zh-TW" dirty="0" err="1" smtClean="0"/>
              <a:t>mnt</a:t>
            </a:r>
            <a:endParaRPr lang="en-US" altLang="zh-TW" dirty="0" smtClean="0"/>
          </a:p>
          <a:p>
            <a:r>
              <a:rPr lang="en-US" altLang="zh-TW" dirty="0" smtClean="0"/>
              <a:t>├── opt</a:t>
            </a:r>
          </a:p>
          <a:p>
            <a:r>
              <a:rPr lang="en-US" altLang="zh-TW" dirty="0" smtClean="0"/>
              <a:t>├── </a:t>
            </a:r>
            <a:r>
              <a:rPr lang="en-US" altLang="zh-TW" dirty="0" err="1" smtClean="0"/>
              <a:t>proc</a:t>
            </a:r>
            <a:endParaRPr lang="en-US" altLang="zh-TW" dirty="0" smtClean="0"/>
          </a:p>
          <a:p>
            <a:r>
              <a:rPr lang="en-US" altLang="zh-TW" dirty="0" smtClean="0"/>
              <a:t>├── root</a:t>
            </a:r>
          </a:p>
          <a:p>
            <a:r>
              <a:rPr lang="en-US" altLang="zh-TW" dirty="0" smtClean="0"/>
              <a:t>├── run</a:t>
            </a:r>
          </a:p>
          <a:p>
            <a:r>
              <a:rPr lang="en-US" altLang="zh-TW" dirty="0" smtClean="0"/>
              <a:t>├── </a:t>
            </a:r>
            <a:r>
              <a:rPr lang="en-US" altLang="zh-TW" dirty="0" err="1" smtClean="0"/>
              <a:t>sbin</a:t>
            </a:r>
            <a:r>
              <a:rPr lang="en-US" altLang="zh-TW" dirty="0" smtClean="0"/>
              <a:t> -&gt; </a:t>
            </a:r>
            <a:r>
              <a:rPr lang="en-US" altLang="zh-TW" dirty="0" err="1" smtClean="0"/>
              <a:t>usr</a:t>
            </a:r>
            <a:r>
              <a:rPr lang="en-US" altLang="zh-TW" dirty="0" smtClean="0"/>
              <a:t>/</a:t>
            </a:r>
            <a:r>
              <a:rPr lang="en-US" altLang="zh-TW" dirty="0" err="1" smtClean="0"/>
              <a:t>sbin</a:t>
            </a:r>
            <a:endParaRPr lang="en-US" altLang="zh-TW" dirty="0" smtClean="0"/>
          </a:p>
          <a:p>
            <a:r>
              <a:rPr lang="en-US" altLang="zh-TW" dirty="0" smtClean="0"/>
              <a:t>├── snap</a:t>
            </a:r>
          </a:p>
          <a:p>
            <a:r>
              <a:rPr lang="en-US" altLang="zh-TW" dirty="0" smtClean="0"/>
              <a:t>├── </a:t>
            </a:r>
            <a:r>
              <a:rPr lang="en-US" altLang="zh-TW" dirty="0" err="1" smtClean="0"/>
              <a:t>srv</a:t>
            </a:r>
            <a:endParaRPr lang="en-US" altLang="zh-TW" dirty="0" smtClean="0"/>
          </a:p>
          <a:p>
            <a:r>
              <a:rPr lang="en-US" altLang="zh-TW" dirty="0" smtClean="0"/>
              <a:t>├── </a:t>
            </a:r>
            <a:r>
              <a:rPr lang="en-US" altLang="zh-TW" dirty="0" err="1" smtClean="0"/>
              <a:t>swap.img</a:t>
            </a:r>
            <a:endParaRPr lang="en-US" altLang="zh-TW" dirty="0" smtClean="0"/>
          </a:p>
          <a:p>
            <a:r>
              <a:rPr lang="en-US" altLang="zh-TW" dirty="0" smtClean="0"/>
              <a:t>├── sys</a:t>
            </a:r>
          </a:p>
          <a:p>
            <a:r>
              <a:rPr lang="en-US" altLang="zh-TW" dirty="0" smtClean="0"/>
              <a:t>├── </a:t>
            </a:r>
            <a:r>
              <a:rPr lang="en-US" altLang="zh-TW" dirty="0" err="1" smtClean="0"/>
              <a:t>tmp</a:t>
            </a:r>
            <a:endParaRPr lang="en-US" altLang="zh-TW" dirty="0" smtClean="0"/>
          </a:p>
          <a:p>
            <a:r>
              <a:rPr lang="en-US" altLang="zh-TW" dirty="0" smtClean="0"/>
              <a:t>├── </a:t>
            </a:r>
            <a:r>
              <a:rPr lang="en-US" altLang="zh-TW" dirty="0" err="1" smtClean="0"/>
              <a:t>usr</a:t>
            </a:r>
            <a:endParaRPr lang="en-US" altLang="zh-TW" dirty="0" smtClean="0"/>
          </a:p>
          <a:p>
            <a:r>
              <a:rPr lang="en-US" altLang="zh-TW" dirty="0" smtClean="0"/>
              <a:t>└── </a:t>
            </a:r>
            <a:r>
              <a:rPr lang="en-US" altLang="zh-TW" dirty="0" err="1" smtClean="0"/>
              <a:t>var</a:t>
            </a:r>
            <a:endParaRPr lang="en-US" altLang="zh-TW" dirty="0" smtClean="0"/>
          </a:p>
          <a:p>
            <a:endParaRPr lang="en-US" altLang="zh-TW" dirty="0" smtClean="0"/>
          </a:p>
          <a:p>
            <a:r>
              <a:rPr lang="en-US" altLang="zh-TW" dirty="0" smtClean="0"/>
              <a:t>24 directories, 1 file</a:t>
            </a:r>
          </a:p>
          <a:p>
            <a:r>
              <a:rPr lang="en-US" altLang="zh-TW" dirty="0" smtClean="0"/>
              <a:t>bigred@us2004:~$</a:t>
            </a:r>
          </a:p>
          <a:p>
            <a:endParaRPr lang="zh-TW" altLang="en-US" dirty="0"/>
          </a:p>
        </p:txBody>
      </p:sp>
      <p:sp>
        <p:nvSpPr>
          <p:cNvPr id="4" name="投影片編號版面配置區 3"/>
          <p:cNvSpPr>
            <a:spLocks noGrp="1"/>
          </p:cNvSpPr>
          <p:nvPr>
            <p:ph type="sldNum" sz="quarter" idx="10"/>
          </p:nvPr>
        </p:nvSpPr>
        <p:spPr/>
        <p:txBody>
          <a:bodyPr/>
          <a:lstStyle/>
          <a:p>
            <a:fld id="{FDDB11E1-9FEE-4207-91EB-A367602F2694}" type="slidenum">
              <a:rPr lang="zh-TW" altLang="en-US" smtClean="0"/>
              <a:t>7</a:t>
            </a:fld>
            <a:endParaRPr lang="zh-TW" altLang="en-US"/>
          </a:p>
        </p:txBody>
      </p:sp>
    </p:spTree>
    <p:extLst>
      <p:ext uri="{BB962C8B-B14F-4D97-AF65-F5344CB8AC3E}">
        <p14:creationId xmlns:p14="http://schemas.microsoft.com/office/powerpoint/2010/main" val="36040429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pt-BR" altLang="zh-TW" dirty="0" smtClean="0"/>
              <a:t>       -R, -r, --recursive</a:t>
            </a:r>
          </a:p>
          <a:p>
            <a:r>
              <a:rPr lang="pt-BR" altLang="zh-TW" dirty="0" smtClean="0"/>
              <a:t>              copy directories recursively</a:t>
            </a:r>
          </a:p>
          <a:p>
            <a:r>
              <a:rPr lang="en-US" altLang="zh-TW" dirty="0" smtClean="0"/>
              <a:t>======</a:t>
            </a:r>
          </a:p>
          <a:p>
            <a:r>
              <a:rPr lang="en-US" altLang="zh-TW" dirty="0" smtClean="0"/>
              <a:t>Linux</a:t>
            </a:r>
            <a:r>
              <a:rPr lang="zh-TW" altLang="en-US" dirty="0" smtClean="0"/>
              <a:t>的</a:t>
            </a:r>
            <a:r>
              <a:rPr lang="en-US" altLang="zh-TW" dirty="0" err="1" smtClean="0"/>
              <a:t>cp</a:t>
            </a:r>
            <a:r>
              <a:rPr lang="en-US" altLang="zh-TW" dirty="0" smtClean="0"/>
              <a:t> - </a:t>
            </a:r>
            <a:r>
              <a:rPr lang="zh-TW" altLang="en-US" dirty="0" smtClean="0"/>
              <a:t>複製檔案目錄指令</a:t>
            </a:r>
          </a:p>
          <a:p>
            <a:r>
              <a:rPr lang="en-US" altLang="zh-TW" dirty="0" err="1" smtClean="0"/>
              <a:t>cp</a:t>
            </a:r>
            <a:r>
              <a:rPr lang="en-US" altLang="zh-TW" dirty="0" smtClean="0"/>
              <a:t> - </a:t>
            </a:r>
            <a:r>
              <a:rPr lang="zh-TW" altLang="en-US" dirty="0" smtClean="0"/>
              <a:t>複製檔案目錄指令</a:t>
            </a:r>
          </a:p>
          <a:p>
            <a:r>
              <a:rPr lang="en-US" altLang="zh-TW" dirty="0" err="1" smtClean="0"/>
              <a:t>cp</a:t>
            </a:r>
            <a:r>
              <a:rPr lang="zh-TW" altLang="en-US" dirty="0" smtClean="0"/>
              <a:t>是在</a:t>
            </a:r>
            <a:r>
              <a:rPr lang="en-US" altLang="zh-TW" dirty="0" smtClean="0"/>
              <a:t>Linux</a:t>
            </a:r>
            <a:r>
              <a:rPr lang="zh-TW" altLang="en-US" dirty="0" smtClean="0"/>
              <a:t>（或其他</a:t>
            </a:r>
            <a:r>
              <a:rPr lang="en-US" altLang="zh-TW" dirty="0" smtClean="0"/>
              <a:t>Unix</a:t>
            </a:r>
            <a:r>
              <a:rPr lang="zh-TW" altLang="en-US" dirty="0" smtClean="0"/>
              <a:t>系統）最常用的指令之一，</a:t>
            </a:r>
          </a:p>
          <a:p>
            <a:r>
              <a:rPr lang="zh-TW" altLang="en-US" dirty="0" smtClean="0"/>
              <a:t>它是用作複製檔案或目錄的指令。</a:t>
            </a:r>
          </a:p>
          <a:p>
            <a:r>
              <a:rPr lang="zh-TW" altLang="en-US" dirty="0" smtClean="0"/>
              <a:t>以下是一些</a:t>
            </a:r>
            <a:r>
              <a:rPr lang="en-US" altLang="zh-TW" dirty="0" err="1" smtClean="0"/>
              <a:t>cp</a:t>
            </a:r>
            <a:r>
              <a:rPr lang="zh-TW" altLang="en-US" dirty="0" smtClean="0"/>
              <a:t>指令的常用例子：</a:t>
            </a:r>
          </a:p>
          <a:p>
            <a:endParaRPr lang="zh-TW" altLang="en-US" dirty="0" smtClean="0"/>
          </a:p>
          <a:p>
            <a:r>
              <a:rPr lang="en-US" altLang="zh-TW" dirty="0" smtClean="0"/>
              <a:t>&gt;&gt;&gt;(</a:t>
            </a:r>
            <a:r>
              <a:rPr lang="zh-TW" altLang="en-US" dirty="0" smtClean="0"/>
              <a:t>檔對檔</a:t>
            </a:r>
            <a:r>
              <a:rPr lang="en-US" altLang="zh-TW" dirty="0" smtClean="0"/>
              <a:t>-</a:t>
            </a:r>
            <a:r>
              <a:rPr lang="zh-TW" altLang="en-US" dirty="0" smtClean="0"/>
              <a:t>換名</a:t>
            </a:r>
            <a:r>
              <a:rPr lang="en-US" altLang="zh-TW" dirty="0" smtClean="0"/>
              <a:t>)</a:t>
            </a:r>
          </a:p>
          <a:p>
            <a:r>
              <a:rPr lang="zh-TW" altLang="en-US" dirty="0" smtClean="0"/>
              <a:t>從</a:t>
            </a:r>
            <a:r>
              <a:rPr lang="en-US" altLang="zh-TW" dirty="0" smtClean="0"/>
              <a:t>/from/filename.txt</a:t>
            </a:r>
            <a:r>
              <a:rPr lang="zh-TW" altLang="en-US" dirty="0" smtClean="0"/>
              <a:t>複製到 </a:t>
            </a:r>
            <a:r>
              <a:rPr lang="en-US" altLang="zh-TW" dirty="0" smtClean="0"/>
              <a:t>/to/newfile.txt</a:t>
            </a:r>
          </a:p>
          <a:p>
            <a:endParaRPr lang="en-US" altLang="zh-TW" dirty="0" smtClean="0"/>
          </a:p>
          <a:p>
            <a:r>
              <a:rPr lang="en-US" altLang="zh-TW" dirty="0" smtClean="0"/>
              <a:t>$ </a:t>
            </a:r>
            <a:r>
              <a:rPr lang="en-US" altLang="zh-TW" dirty="0" err="1" smtClean="0"/>
              <a:t>cp</a:t>
            </a:r>
            <a:r>
              <a:rPr lang="en-US" altLang="zh-TW" dirty="0" smtClean="0"/>
              <a:t> /from/filename.txt  /to/newfile.txt</a:t>
            </a:r>
          </a:p>
          <a:p>
            <a:endParaRPr lang="en-US" altLang="zh-TW" dirty="0" smtClean="0"/>
          </a:p>
          <a:p>
            <a:r>
              <a:rPr lang="en-US" altLang="zh-TW" dirty="0" smtClean="0"/>
              <a:t>&gt;&gt;&gt;(</a:t>
            </a:r>
            <a:r>
              <a:rPr lang="zh-TW" altLang="en-US" dirty="0" smtClean="0"/>
              <a:t>檔對檔</a:t>
            </a:r>
            <a:r>
              <a:rPr lang="en-US" altLang="zh-TW" dirty="0" smtClean="0"/>
              <a:t>-</a:t>
            </a:r>
            <a:r>
              <a:rPr lang="zh-TW" altLang="en-US" dirty="0" smtClean="0"/>
              <a:t>不換名</a:t>
            </a:r>
            <a:r>
              <a:rPr lang="en-US" altLang="zh-TW" dirty="0" smtClean="0"/>
              <a:t>)</a:t>
            </a:r>
          </a:p>
          <a:p>
            <a:r>
              <a:rPr lang="zh-TW" altLang="en-US" dirty="0" smtClean="0"/>
              <a:t>將檔案</a:t>
            </a:r>
            <a:r>
              <a:rPr lang="en-US" altLang="zh-TW" dirty="0" smtClean="0"/>
              <a:t>/from/filename.txt</a:t>
            </a:r>
            <a:r>
              <a:rPr lang="zh-TW" altLang="en-US" dirty="0" smtClean="0"/>
              <a:t>複製到  </a:t>
            </a:r>
            <a:r>
              <a:rPr lang="en-US" altLang="zh-TW" dirty="0" smtClean="0"/>
              <a:t>/</a:t>
            </a:r>
            <a:r>
              <a:rPr lang="zh-TW" altLang="en-US" dirty="0" smtClean="0"/>
              <a:t>到</a:t>
            </a:r>
            <a:r>
              <a:rPr lang="en-US" altLang="zh-TW" dirty="0" smtClean="0"/>
              <a:t>/</a:t>
            </a:r>
            <a:r>
              <a:rPr lang="zh-TW" altLang="en-US" dirty="0" smtClean="0"/>
              <a:t>目錄下，檔案名稱不變：</a:t>
            </a:r>
          </a:p>
          <a:p>
            <a:endParaRPr lang="zh-TW" altLang="en-US" dirty="0" smtClean="0"/>
          </a:p>
          <a:p>
            <a:r>
              <a:rPr lang="en-US" altLang="zh-TW" dirty="0" smtClean="0"/>
              <a:t>$ </a:t>
            </a:r>
            <a:r>
              <a:rPr lang="en-US" altLang="zh-TW" dirty="0" err="1" smtClean="0"/>
              <a:t>cp</a:t>
            </a:r>
            <a:r>
              <a:rPr lang="en-US" altLang="zh-TW" dirty="0" smtClean="0"/>
              <a:t> /from/filename.txt   /to/</a:t>
            </a:r>
          </a:p>
          <a:p>
            <a:r>
              <a:rPr lang="en-US" altLang="zh-TW" dirty="0" smtClean="0"/>
              <a:t>&gt;&gt;&gt;(</a:t>
            </a:r>
            <a:r>
              <a:rPr lang="zh-TW" altLang="en-US" dirty="0" smtClean="0"/>
              <a:t>多檔對多檔</a:t>
            </a:r>
            <a:r>
              <a:rPr lang="en-US" altLang="zh-TW" dirty="0" smtClean="0"/>
              <a:t>-</a:t>
            </a:r>
            <a:r>
              <a:rPr lang="zh-TW" altLang="en-US" dirty="0" smtClean="0"/>
              <a:t>不換名</a:t>
            </a:r>
            <a:r>
              <a:rPr lang="en-US" altLang="zh-TW" dirty="0" smtClean="0"/>
              <a:t>)</a:t>
            </a:r>
          </a:p>
          <a:p>
            <a:r>
              <a:rPr lang="zh-TW" altLang="en-US" dirty="0" smtClean="0"/>
              <a:t>複製多個檔案，以下會復制</a:t>
            </a:r>
            <a:r>
              <a:rPr lang="en-US" altLang="zh-TW" dirty="0" err="1" smtClean="0"/>
              <a:t>index.php</a:t>
            </a:r>
            <a:r>
              <a:rPr lang="zh-TW" altLang="en-US" dirty="0" smtClean="0"/>
              <a:t>，</a:t>
            </a:r>
            <a:r>
              <a:rPr lang="en-US" altLang="zh-TW" dirty="0" err="1" smtClean="0"/>
              <a:t>info.php</a:t>
            </a:r>
            <a:r>
              <a:rPr lang="en-US" altLang="zh-TW" dirty="0" smtClean="0"/>
              <a:t> </a:t>
            </a:r>
            <a:r>
              <a:rPr lang="zh-TW" altLang="en-US" dirty="0" smtClean="0"/>
              <a:t>到  </a:t>
            </a:r>
            <a:r>
              <a:rPr lang="en-US" altLang="zh-TW" dirty="0" smtClean="0"/>
              <a:t>/home/</a:t>
            </a:r>
            <a:r>
              <a:rPr lang="en-US" altLang="zh-TW" dirty="0" err="1" smtClean="0"/>
              <a:t>phpini</a:t>
            </a:r>
            <a:r>
              <a:rPr lang="en-US" altLang="zh-TW" dirty="0" smtClean="0"/>
              <a:t>/</a:t>
            </a:r>
          </a:p>
          <a:p>
            <a:endParaRPr lang="en-US" altLang="zh-TW" dirty="0" smtClean="0"/>
          </a:p>
          <a:p>
            <a:r>
              <a:rPr lang="en-US" altLang="zh-TW" dirty="0" smtClean="0"/>
              <a:t>$ </a:t>
            </a:r>
            <a:r>
              <a:rPr lang="en-US" altLang="zh-TW" dirty="0" err="1" smtClean="0"/>
              <a:t>cp</a:t>
            </a:r>
            <a:r>
              <a:rPr lang="en-US" altLang="zh-TW" dirty="0" smtClean="0"/>
              <a:t> </a:t>
            </a:r>
            <a:r>
              <a:rPr lang="en-US" altLang="zh-TW" dirty="0" err="1" smtClean="0"/>
              <a:t>index.php</a:t>
            </a:r>
            <a:r>
              <a:rPr lang="en-US" altLang="zh-TW" dirty="0" smtClean="0"/>
              <a:t> </a:t>
            </a:r>
            <a:r>
              <a:rPr lang="en-US" altLang="zh-TW" dirty="0" err="1" smtClean="0"/>
              <a:t>info.php</a:t>
            </a:r>
            <a:r>
              <a:rPr lang="en-US" altLang="zh-TW" dirty="0" smtClean="0"/>
              <a:t>  /home/</a:t>
            </a:r>
            <a:r>
              <a:rPr lang="en-US" altLang="zh-TW" dirty="0" err="1" smtClean="0"/>
              <a:t>phpini</a:t>
            </a:r>
            <a:r>
              <a:rPr lang="en-US" altLang="zh-TW" dirty="0" smtClean="0"/>
              <a:t>/</a:t>
            </a:r>
          </a:p>
          <a:p>
            <a:r>
              <a:rPr lang="en-US" altLang="zh-TW" dirty="0" smtClean="0"/>
              <a:t>&gt;&gt;&gt;(</a:t>
            </a:r>
            <a:r>
              <a:rPr lang="zh-TW" altLang="en-US" dirty="0" smtClean="0"/>
              <a:t>多檔對多檔</a:t>
            </a:r>
            <a:r>
              <a:rPr lang="en-US" altLang="zh-TW" dirty="0" smtClean="0"/>
              <a:t>-</a:t>
            </a:r>
            <a:r>
              <a:rPr lang="zh-TW" altLang="en-US" dirty="0" smtClean="0"/>
              <a:t>不換名</a:t>
            </a:r>
            <a:r>
              <a:rPr lang="en-US" altLang="zh-TW" dirty="0" smtClean="0"/>
              <a:t>)</a:t>
            </a:r>
          </a:p>
          <a:p>
            <a:r>
              <a:rPr lang="zh-TW" altLang="en-US" dirty="0" smtClean="0"/>
              <a:t>把</a:t>
            </a:r>
            <a:r>
              <a:rPr lang="en-US" altLang="zh-TW" dirty="0" smtClean="0"/>
              <a:t>/</a:t>
            </a:r>
            <a:r>
              <a:rPr lang="en-US" altLang="zh-TW" dirty="0" err="1" smtClean="0"/>
              <a:t>var</a:t>
            </a:r>
            <a:r>
              <a:rPr lang="en-US" altLang="zh-TW" dirty="0" smtClean="0"/>
              <a:t>/www/html/</a:t>
            </a:r>
            <a:r>
              <a:rPr lang="zh-TW" altLang="en-US" dirty="0" smtClean="0"/>
              <a:t>全部</a:t>
            </a:r>
            <a:r>
              <a:rPr lang="en-US" altLang="zh-TW" dirty="0" smtClean="0"/>
              <a:t>.</a:t>
            </a:r>
            <a:r>
              <a:rPr lang="en-US" altLang="zh-TW" dirty="0" err="1" smtClean="0"/>
              <a:t>php</a:t>
            </a:r>
            <a:r>
              <a:rPr lang="zh-TW" altLang="en-US" dirty="0" smtClean="0"/>
              <a:t>結尾的檔案  複製到 </a:t>
            </a:r>
            <a:r>
              <a:rPr lang="en-US" altLang="zh-TW" dirty="0" smtClean="0"/>
              <a:t>/home/</a:t>
            </a:r>
            <a:r>
              <a:rPr lang="en-US" altLang="zh-TW" dirty="0" err="1" smtClean="0"/>
              <a:t>phpini</a:t>
            </a:r>
            <a:r>
              <a:rPr lang="en-US" altLang="zh-TW" dirty="0" smtClean="0"/>
              <a:t>/</a:t>
            </a:r>
          </a:p>
          <a:p>
            <a:endParaRPr lang="en-US" altLang="zh-TW" dirty="0" smtClean="0"/>
          </a:p>
          <a:p>
            <a:r>
              <a:rPr lang="en-US" altLang="zh-TW" dirty="0" smtClean="0"/>
              <a:t>$ </a:t>
            </a:r>
            <a:r>
              <a:rPr lang="en-US" altLang="zh-TW" dirty="0" err="1" smtClean="0"/>
              <a:t>cp</a:t>
            </a:r>
            <a:r>
              <a:rPr lang="en-US" altLang="zh-TW" dirty="0" smtClean="0"/>
              <a:t> /</a:t>
            </a:r>
            <a:r>
              <a:rPr lang="en-US" altLang="zh-TW" dirty="0" err="1" smtClean="0"/>
              <a:t>var</a:t>
            </a:r>
            <a:r>
              <a:rPr lang="en-US" altLang="zh-TW" dirty="0" smtClean="0"/>
              <a:t>/www/html/*.</a:t>
            </a:r>
            <a:r>
              <a:rPr lang="en-US" altLang="zh-TW" dirty="0" err="1" smtClean="0"/>
              <a:t>php</a:t>
            </a:r>
            <a:r>
              <a:rPr lang="en-US" altLang="zh-TW" dirty="0" smtClean="0"/>
              <a:t>  /home/</a:t>
            </a:r>
            <a:r>
              <a:rPr lang="en-US" altLang="zh-TW" dirty="0" err="1" smtClean="0"/>
              <a:t>phpini</a:t>
            </a:r>
            <a:r>
              <a:rPr lang="en-US" altLang="zh-TW" dirty="0" smtClean="0"/>
              <a:t>/</a:t>
            </a:r>
          </a:p>
          <a:p>
            <a:r>
              <a:rPr lang="en-US" altLang="zh-TW" dirty="0" smtClean="0"/>
              <a:t>&gt;&gt;&gt;(</a:t>
            </a:r>
            <a:r>
              <a:rPr lang="zh-TW" altLang="en-US" dirty="0" smtClean="0"/>
              <a:t>目錄對目錄</a:t>
            </a:r>
            <a:r>
              <a:rPr lang="en-US" altLang="zh-TW" dirty="0" smtClean="0"/>
              <a:t>-</a:t>
            </a:r>
            <a:r>
              <a:rPr lang="zh-TW" altLang="en-US" dirty="0" smtClean="0"/>
              <a:t>不換名</a:t>
            </a:r>
            <a:r>
              <a:rPr lang="en-US" altLang="zh-TW" dirty="0" smtClean="0"/>
              <a:t>)</a:t>
            </a:r>
          </a:p>
          <a:p>
            <a:r>
              <a:rPr lang="zh-TW" altLang="en-US" dirty="0" smtClean="0"/>
              <a:t>複製目錄及里面全部內容，需要加上</a:t>
            </a:r>
            <a:r>
              <a:rPr lang="en-US" altLang="zh-TW" dirty="0" smtClean="0"/>
              <a:t>-R</a:t>
            </a:r>
            <a:r>
              <a:rPr lang="zh-TW" altLang="en-US" dirty="0" smtClean="0"/>
              <a:t>參數：</a:t>
            </a:r>
          </a:p>
          <a:p>
            <a:endParaRPr lang="zh-TW" altLang="en-US" dirty="0" smtClean="0"/>
          </a:p>
          <a:p>
            <a:r>
              <a:rPr lang="en-US" altLang="zh-TW" dirty="0" smtClean="0"/>
              <a:t>$ </a:t>
            </a:r>
            <a:r>
              <a:rPr lang="en-US" altLang="zh-TW" dirty="0" err="1" smtClean="0"/>
              <a:t>cp</a:t>
            </a:r>
            <a:r>
              <a:rPr lang="en-US" altLang="zh-TW" dirty="0" smtClean="0"/>
              <a:t> -R /from/</a:t>
            </a:r>
            <a:r>
              <a:rPr lang="en-US" altLang="zh-TW" dirty="0" err="1" smtClean="0"/>
              <a:t>dir_name</a:t>
            </a:r>
            <a:r>
              <a:rPr lang="en-US" altLang="zh-TW" dirty="0" smtClean="0"/>
              <a:t>   /to/</a:t>
            </a:r>
          </a:p>
          <a:p>
            <a:endParaRPr lang="en-US" altLang="zh-TW" dirty="0" smtClean="0"/>
          </a:p>
          <a:p>
            <a:r>
              <a:rPr lang="en-US" altLang="zh-TW" dirty="0" smtClean="0"/>
              <a:t>&gt;&gt;&gt;-p</a:t>
            </a:r>
            <a:r>
              <a:rPr lang="zh-TW" altLang="en-US" dirty="0" smtClean="0"/>
              <a:t>參數會在復決時連同檔案或目錄屬性一同複製，</a:t>
            </a:r>
            <a:endParaRPr lang="zh-TW" altLang="en-US" dirty="0"/>
          </a:p>
        </p:txBody>
      </p:sp>
    </p:spTree>
    <p:extLst>
      <p:ext uri="{BB962C8B-B14F-4D97-AF65-F5344CB8AC3E}">
        <p14:creationId xmlns:p14="http://schemas.microsoft.com/office/powerpoint/2010/main" val="40294666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https://man.linuxde.net/echo</a:t>
            </a:r>
            <a:endParaRPr lang="en-US" altLang="zh-CN" sz="1200" b="0" i="0" dirty="0" smtClean="0">
              <a:effectLst/>
              <a:latin typeface="+mn-lt"/>
              <a:ea typeface="+mn-ea"/>
              <a:cs typeface="+mn-cs"/>
              <a:sym typeface="Calibri"/>
            </a:endParaRPr>
          </a:p>
          <a:p>
            <a:r>
              <a:rPr lang="en-US" altLang="zh-CN" sz="1200" b="0" i="0" dirty="0" smtClean="0">
                <a:effectLst/>
                <a:latin typeface="+mn-lt"/>
                <a:ea typeface="+mn-ea"/>
                <a:cs typeface="+mn-cs"/>
                <a:sym typeface="Calibri"/>
              </a:rPr>
              <a:t>echo</a:t>
            </a:r>
            <a:r>
              <a:rPr lang="zh-CN" altLang="en-US" sz="1200" b="0" i="0" dirty="0" smtClean="0">
                <a:effectLst/>
                <a:latin typeface="+mn-lt"/>
                <a:ea typeface="+mn-ea"/>
                <a:cs typeface="+mn-cs"/>
                <a:sym typeface="Calibri"/>
              </a:rPr>
              <a:t>命令的功能是在顯示器上顯示一段文字，一般起到一個提示的作用。</a:t>
            </a:r>
            <a:endParaRPr lang="en-US" altLang="zh-CN" sz="1200" b="0" i="0" dirty="0" smtClean="0">
              <a:effectLst/>
              <a:latin typeface="+mn-lt"/>
              <a:ea typeface="+mn-ea"/>
              <a:cs typeface="+mn-cs"/>
              <a:sym typeface="Calibri"/>
            </a:endParaRPr>
          </a:p>
          <a:p>
            <a:r>
              <a:rPr lang="en-US" altLang="zh-TW" dirty="0" smtClean="0">
                <a:hlinkClick r:id="rId4"/>
              </a:rPr>
              <a:t>https://man.linuxde.net/pwd</a:t>
            </a:r>
            <a:endParaRPr lang="en-US" altLang="zh-TW"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pwd</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顯示當前路徑</a:t>
            </a:r>
            <a:endParaRPr lang="en-US" altLang="zh-TW" sz="1200" b="0" i="0" dirty="0" smtClean="0">
              <a:effectLst/>
              <a:latin typeface="+mn-lt"/>
              <a:ea typeface="+mn-ea"/>
              <a:cs typeface="+mn-cs"/>
              <a:sym typeface="Calibri"/>
            </a:endParaRPr>
          </a:p>
          <a:p>
            <a:r>
              <a:rPr lang="en-US" altLang="zh-TW" sz="1200" dirty="0" err="1" smtClean="0">
                <a:effectLst/>
                <a:latin typeface="+mn-lt"/>
                <a:ea typeface="+mn-ea"/>
                <a:cs typeface="+mn-cs"/>
                <a:sym typeface="Calibri"/>
              </a:rPr>
              <a:t>pwd</a:t>
            </a:r>
            <a:r>
              <a:rPr lang="en-US" altLang="zh-TW" sz="1200" dirty="0" smtClean="0">
                <a:effectLst/>
                <a:latin typeface="+mn-lt"/>
                <a:ea typeface="+mn-ea"/>
                <a:cs typeface="+mn-cs"/>
                <a:sym typeface="Calibri"/>
              </a:rPr>
              <a:t> </a:t>
            </a:r>
            <a:r>
              <a:rPr lang="zh-TW" altLang="zh-TW" sz="1200" dirty="0" smtClean="0">
                <a:effectLst/>
                <a:latin typeface="+mn-lt"/>
                <a:ea typeface="+mn-ea"/>
                <a:cs typeface="+mn-cs"/>
                <a:sym typeface="Calibri"/>
              </a:rPr>
              <a:t>列印當前 的工作路徑（</a:t>
            </a:r>
            <a:r>
              <a:rPr lang="en-US" altLang="zh-TW" sz="1200" dirty="0" smtClean="0">
                <a:effectLst/>
                <a:latin typeface="+mn-lt"/>
                <a:ea typeface="+mn-ea"/>
                <a:cs typeface="+mn-cs"/>
                <a:sym typeface="Calibri"/>
              </a:rPr>
              <a:t>print working directory</a:t>
            </a:r>
            <a:r>
              <a:rPr lang="zh-TW" altLang="zh-TW" sz="1200" dirty="0" smtClean="0">
                <a:effectLst/>
                <a:latin typeface="+mn-lt"/>
                <a:ea typeface="+mn-ea"/>
                <a:cs typeface="+mn-cs"/>
                <a:sym typeface="Calibri"/>
              </a:rPr>
              <a:t>）</a:t>
            </a:r>
            <a:endParaRPr lang="zh-TW" altLang="en-US" dirty="0"/>
          </a:p>
        </p:txBody>
      </p:sp>
    </p:spTree>
    <p:extLst>
      <p:ext uri="{BB962C8B-B14F-4D97-AF65-F5344CB8AC3E}">
        <p14:creationId xmlns:p14="http://schemas.microsoft.com/office/powerpoint/2010/main" val="2834921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https://man.linuxde.net/touch</a:t>
            </a:r>
            <a:endParaRPr lang="en-US" altLang="zh-CN" sz="1200" b="1" i="0" dirty="0" smtClean="0">
              <a:effectLst/>
              <a:latin typeface="+mn-lt"/>
              <a:ea typeface="+mn-ea"/>
              <a:cs typeface="+mn-cs"/>
              <a:sym typeface="Calibri"/>
            </a:endParaRPr>
          </a:p>
          <a:p>
            <a:r>
              <a:rPr lang="en-US" altLang="zh-CN" sz="1200" b="1" i="0" dirty="0" smtClean="0">
                <a:effectLst/>
                <a:latin typeface="+mn-lt"/>
                <a:ea typeface="+mn-ea"/>
                <a:cs typeface="+mn-cs"/>
                <a:sym typeface="Calibri"/>
              </a:rPr>
              <a:t>touch</a:t>
            </a:r>
            <a:r>
              <a:rPr lang="zh-CN" altLang="en-US" sz="1200" b="1" i="0" dirty="0" smtClean="0">
                <a:effectLst/>
                <a:latin typeface="+mn-lt"/>
                <a:ea typeface="+mn-ea"/>
                <a:cs typeface="+mn-cs"/>
                <a:sym typeface="Calibri"/>
              </a:rPr>
              <a:t>命令</a:t>
            </a:r>
            <a:r>
              <a:rPr lang="zh-CN" altLang="en-US" sz="1200" b="0" i="0" dirty="0" smtClean="0">
                <a:effectLst/>
                <a:latin typeface="+mn-lt"/>
                <a:ea typeface="+mn-ea"/>
                <a:cs typeface="+mn-cs"/>
                <a:sym typeface="Calibri"/>
              </a:rPr>
              <a:t>有兩個功能：</a:t>
            </a:r>
            <a:endParaRPr lang="en-US" altLang="zh-CN" sz="1200" b="0" i="0" dirty="0" smtClean="0">
              <a:effectLst/>
              <a:latin typeface="+mn-lt"/>
              <a:ea typeface="+mn-ea"/>
              <a:cs typeface="+mn-cs"/>
              <a:sym typeface="Calibri"/>
            </a:endParaRPr>
          </a:p>
          <a:p>
            <a:r>
              <a:rPr lang="zh-CN" altLang="en-US" sz="1200" b="0" i="0" dirty="0" smtClean="0">
                <a:effectLst/>
                <a:latin typeface="+mn-lt"/>
                <a:ea typeface="+mn-ea"/>
                <a:cs typeface="+mn-cs"/>
                <a:sym typeface="Calibri"/>
              </a:rPr>
              <a:t>一是用於把已存在檔的時間標籤更新為系統當前的時間（預設方式），它們的資料將原封不動地保留下來；</a:t>
            </a:r>
            <a:endParaRPr lang="en-US" altLang="zh-CN" sz="1200" b="0" i="0" dirty="0" smtClean="0">
              <a:effectLst/>
              <a:latin typeface="+mn-lt"/>
              <a:ea typeface="+mn-ea"/>
              <a:cs typeface="+mn-cs"/>
              <a:sym typeface="Calibri"/>
            </a:endParaRPr>
          </a:p>
          <a:p>
            <a:r>
              <a:rPr lang="zh-CN" altLang="en-US" sz="1200" b="0" i="0" dirty="0" smtClean="0">
                <a:effectLst/>
                <a:latin typeface="+mn-lt"/>
                <a:ea typeface="+mn-ea"/>
                <a:cs typeface="+mn-cs"/>
                <a:sym typeface="Calibri"/>
              </a:rPr>
              <a:t>二是用來創建新的空檔。</a:t>
            </a:r>
          </a:p>
          <a:p>
            <a:r>
              <a:rPr lang="zh-CN" altLang="en-US" sz="1200" b="1" i="0" dirty="0" smtClean="0">
                <a:effectLst/>
                <a:latin typeface="+mn-lt"/>
                <a:ea typeface="+mn-ea"/>
                <a:cs typeface="+mn-cs"/>
                <a:sym typeface="Calibri"/>
              </a:rPr>
              <a:t>語法</a:t>
            </a:r>
            <a:br>
              <a:rPr lang="zh-CN" altLang="en-US" sz="1200" b="1" i="0" dirty="0" smtClean="0">
                <a:effectLst/>
                <a:latin typeface="+mn-lt"/>
                <a:ea typeface="+mn-ea"/>
                <a:cs typeface="+mn-cs"/>
                <a:sym typeface="Calibri"/>
              </a:rPr>
            </a:br>
            <a:endParaRPr lang="zh-CN" altLang="en-US" sz="1200" b="1" i="0" dirty="0" smtClean="0">
              <a:effectLst/>
              <a:latin typeface="+mn-lt"/>
              <a:ea typeface="+mn-ea"/>
              <a:cs typeface="+mn-cs"/>
              <a:sym typeface="Calibri"/>
            </a:endParaRPr>
          </a:p>
          <a:p>
            <a:r>
              <a:rPr lang="en-US" altLang="zh-CN" dirty="0" smtClean="0"/>
              <a:t>touch(</a:t>
            </a:r>
            <a:r>
              <a:rPr lang="zh-CN" altLang="en-US" dirty="0" smtClean="0"/>
              <a:t>選項</a:t>
            </a:r>
            <a:r>
              <a:rPr lang="en-US" altLang="zh-CN" dirty="0" smtClean="0"/>
              <a:t>)(</a:t>
            </a:r>
            <a:r>
              <a:rPr lang="zh-CN" altLang="en-US" dirty="0" smtClean="0"/>
              <a:t>參數</a:t>
            </a:r>
            <a:r>
              <a:rPr lang="en-US" altLang="zh-CN" dirty="0" smtClean="0"/>
              <a:t>)</a:t>
            </a:r>
            <a:r>
              <a:rPr lang="zh-CN" altLang="en-US" sz="1200" b="1" i="0" dirty="0" smtClean="0">
                <a:effectLst/>
                <a:latin typeface="+mn-lt"/>
                <a:ea typeface="+mn-ea"/>
                <a:cs typeface="+mn-cs"/>
                <a:sym typeface="Calibri"/>
              </a:rPr>
              <a:t>選項</a:t>
            </a:r>
            <a:br>
              <a:rPr lang="zh-CN" altLang="en-US" sz="1200" b="1" i="0" dirty="0" smtClean="0">
                <a:effectLst/>
                <a:latin typeface="+mn-lt"/>
                <a:ea typeface="+mn-ea"/>
                <a:cs typeface="+mn-cs"/>
                <a:sym typeface="Calibri"/>
              </a:rPr>
            </a:br>
            <a:endParaRPr lang="zh-CN" altLang="en-US" sz="1200" b="1" i="0" dirty="0" smtClean="0">
              <a:effectLst/>
              <a:latin typeface="+mn-lt"/>
              <a:ea typeface="+mn-ea"/>
              <a:cs typeface="+mn-cs"/>
              <a:sym typeface="Calibri"/>
            </a:endParaRPr>
          </a:p>
          <a:p>
            <a:r>
              <a:rPr lang="en-US" altLang="zh-CN" dirty="0" smtClean="0"/>
              <a:t>-a</a:t>
            </a:r>
            <a:r>
              <a:rPr lang="zh-CN" altLang="en-US" dirty="0" smtClean="0"/>
              <a:t>：或</a:t>
            </a:r>
            <a:r>
              <a:rPr lang="en-US" altLang="zh-CN" dirty="0" smtClean="0"/>
              <a:t>--</a:t>
            </a:r>
            <a:r>
              <a:rPr lang="en-US" altLang="zh-CN" u="none" strike="noStrike" dirty="0" smtClean="0">
                <a:effectLst/>
                <a:hlinkClick r:id="rId4" tooltip="time命令"/>
              </a:rPr>
              <a:t>time</a:t>
            </a:r>
            <a:r>
              <a:rPr lang="en-US" altLang="zh-CN" dirty="0" smtClean="0"/>
              <a:t>=</a:t>
            </a:r>
            <a:r>
              <a:rPr lang="en-US" altLang="zh-CN" dirty="0" err="1" smtClean="0"/>
              <a:t>atime</a:t>
            </a:r>
            <a:r>
              <a:rPr lang="zh-CN" altLang="en-US" dirty="0" smtClean="0"/>
              <a:t>或</a:t>
            </a:r>
            <a:r>
              <a:rPr lang="en-US" altLang="zh-CN" dirty="0" smtClean="0"/>
              <a:t>--time=access</a:t>
            </a:r>
            <a:r>
              <a:rPr lang="zh-CN" altLang="en-US" dirty="0" smtClean="0"/>
              <a:t>或</a:t>
            </a:r>
            <a:r>
              <a:rPr lang="en-US" altLang="zh-CN" dirty="0" smtClean="0"/>
              <a:t>--time=use </a:t>
            </a:r>
            <a:r>
              <a:rPr lang="zh-CN" altLang="en-US" dirty="0" smtClean="0"/>
              <a:t>只更改存取時間；</a:t>
            </a:r>
            <a:endParaRPr lang="en-US" altLang="zh-CN" dirty="0" smtClean="0"/>
          </a:p>
          <a:p>
            <a:r>
              <a:rPr lang="zh-CN" altLang="en-US" dirty="0" smtClean="0"/>
              <a:t> </a:t>
            </a:r>
            <a:r>
              <a:rPr lang="en-US" altLang="zh-CN" dirty="0" smtClean="0"/>
              <a:t>-c</a:t>
            </a:r>
            <a:r>
              <a:rPr lang="zh-CN" altLang="en-US" dirty="0" smtClean="0"/>
              <a:t>：或</a:t>
            </a:r>
            <a:r>
              <a:rPr lang="en-US" altLang="zh-CN" dirty="0" smtClean="0"/>
              <a:t>--no-create </a:t>
            </a:r>
            <a:r>
              <a:rPr lang="zh-CN" altLang="en-US" dirty="0" smtClean="0"/>
              <a:t>不建立任何文件； </a:t>
            </a:r>
            <a:endParaRPr lang="en-US" altLang="zh-CN" dirty="0" smtClean="0"/>
          </a:p>
          <a:p>
            <a:r>
              <a:rPr lang="en-US" altLang="zh-CN" dirty="0" smtClean="0"/>
              <a:t>-d</a:t>
            </a:r>
            <a:r>
              <a:rPr lang="zh-CN" altLang="en-US" dirty="0" smtClean="0"/>
              <a:t>：</a:t>
            </a:r>
            <a:r>
              <a:rPr lang="en-US" altLang="zh-CN" dirty="0" smtClean="0"/>
              <a:t>&lt;</a:t>
            </a:r>
            <a:r>
              <a:rPr lang="zh-CN" altLang="en-US" dirty="0" smtClean="0"/>
              <a:t>時間日期</a:t>
            </a:r>
            <a:r>
              <a:rPr lang="en-US" altLang="zh-CN" dirty="0" smtClean="0"/>
              <a:t>&gt; </a:t>
            </a:r>
            <a:r>
              <a:rPr lang="zh-CN" altLang="en-US" dirty="0" smtClean="0"/>
              <a:t>使用指定的日期時間，而非現在的時間；</a:t>
            </a:r>
            <a:endParaRPr lang="en-US" altLang="zh-CN" dirty="0" smtClean="0"/>
          </a:p>
          <a:p>
            <a:r>
              <a:rPr lang="zh-CN" altLang="en-US" dirty="0" smtClean="0"/>
              <a:t> </a:t>
            </a:r>
            <a:r>
              <a:rPr lang="en-US" altLang="zh-CN" dirty="0" smtClean="0"/>
              <a:t>-f</a:t>
            </a:r>
            <a:r>
              <a:rPr lang="zh-CN" altLang="en-US" dirty="0" smtClean="0"/>
              <a:t>：此參數將忽略不予處理，僅負責解決</a:t>
            </a:r>
            <a:r>
              <a:rPr lang="en-US" altLang="zh-CN" dirty="0" smtClean="0"/>
              <a:t>BSD</a:t>
            </a:r>
            <a:r>
              <a:rPr lang="zh-CN" altLang="en-US" dirty="0" smtClean="0"/>
              <a:t>版本</a:t>
            </a:r>
            <a:r>
              <a:rPr lang="en-US" altLang="zh-CN" dirty="0" smtClean="0"/>
              <a:t>touch</a:t>
            </a:r>
            <a:r>
              <a:rPr lang="zh-CN" altLang="en-US" dirty="0" smtClean="0"/>
              <a:t>指令的相容性問題； </a:t>
            </a:r>
            <a:endParaRPr lang="en-US" altLang="zh-CN" dirty="0" smtClean="0"/>
          </a:p>
          <a:p>
            <a:r>
              <a:rPr lang="en-US" altLang="zh-CN" dirty="0" smtClean="0"/>
              <a:t>-m</a:t>
            </a:r>
            <a:r>
              <a:rPr lang="zh-CN" altLang="en-US" dirty="0" smtClean="0"/>
              <a:t>：或</a:t>
            </a:r>
            <a:r>
              <a:rPr lang="en-US" altLang="zh-CN" dirty="0" smtClean="0"/>
              <a:t>--time=</a:t>
            </a:r>
            <a:r>
              <a:rPr lang="en-US" altLang="zh-CN" dirty="0" err="1" smtClean="0"/>
              <a:t>mtime</a:t>
            </a:r>
            <a:r>
              <a:rPr lang="zh-CN" altLang="en-US" dirty="0" smtClean="0"/>
              <a:t>或</a:t>
            </a:r>
            <a:r>
              <a:rPr lang="en-US" altLang="zh-CN" dirty="0" smtClean="0"/>
              <a:t>--time=modify </a:t>
            </a:r>
            <a:r>
              <a:rPr lang="zh-CN" altLang="en-US" dirty="0" smtClean="0"/>
              <a:t>只更該變動時間； </a:t>
            </a:r>
            <a:endParaRPr lang="en-US" altLang="zh-CN" dirty="0" smtClean="0"/>
          </a:p>
          <a:p>
            <a:r>
              <a:rPr lang="en-US" altLang="zh-CN" dirty="0" smtClean="0"/>
              <a:t>-r</a:t>
            </a:r>
            <a:r>
              <a:rPr lang="zh-CN" altLang="en-US" dirty="0" smtClean="0"/>
              <a:t>：</a:t>
            </a:r>
            <a:r>
              <a:rPr lang="en-US" altLang="zh-CN" dirty="0" smtClean="0"/>
              <a:t>&lt;</a:t>
            </a:r>
            <a:r>
              <a:rPr lang="zh-CN" altLang="en-US" dirty="0" smtClean="0"/>
              <a:t>參考檔或目錄</a:t>
            </a:r>
            <a:r>
              <a:rPr lang="en-US" altLang="zh-CN" dirty="0" smtClean="0"/>
              <a:t>&gt; </a:t>
            </a:r>
            <a:r>
              <a:rPr lang="zh-CN" altLang="en-US" dirty="0" smtClean="0"/>
              <a:t>把指定檔或目錄的日期時間，統統設成和參考檔或目錄的日期時間相同； </a:t>
            </a:r>
            <a:endParaRPr lang="en-US" altLang="zh-CN" dirty="0" smtClean="0"/>
          </a:p>
          <a:p>
            <a:r>
              <a:rPr lang="en-US" altLang="zh-CN" dirty="0" smtClean="0"/>
              <a:t>-t</a:t>
            </a:r>
            <a:r>
              <a:rPr lang="zh-CN" altLang="en-US" dirty="0" smtClean="0"/>
              <a:t>：</a:t>
            </a:r>
            <a:r>
              <a:rPr lang="en-US" altLang="zh-CN" dirty="0" smtClean="0"/>
              <a:t>&lt;</a:t>
            </a:r>
            <a:r>
              <a:rPr lang="zh-CN" altLang="en-US" dirty="0" smtClean="0"/>
              <a:t>日期時間</a:t>
            </a:r>
            <a:r>
              <a:rPr lang="en-US" altLang="zh-CN" dirty="0" smtClean="0"/>
              <a:t>&gt; </a:t>
            </a:r>
            <a:r>
              <a:rPr lang="zh-CN" altLang="en-US" dirty="0" smtClean="0"/>
              <a:t>使用指定的日期時間，而非現在的時間；</a:t>
            </a:r>
            <a:endParaRPr lang="en-US" altLang="zh-CN" dirty="0" smtClean="0"/>
          </a:p>
          <a:p>
            <a:r>
              <a:rPr lang="zh-CN" altLang="en-US" dirty="0" smtClean="0"/>
              <a:t> </a:t>
            </a:r>
            <a:r>
              <a:rPr lang="en-US" altLang="zh-CN" dirty="0" smtClean="0"/>
              <a:t>--</a:t>
            </a:r>
            <a:r>
              <a:rPr lang="en-US" altLang="zh-CN" u="none" strike="noStrike" dirty="0" smtClean="0">
                <a:effectLst/>
                <a:hlinkClick r:id="rId5" tooltip="help命令"/>
              </a:rPr>
              <a:t>help</a:t>
            </a:r>
            <a:r>
              <a:rPr lang="zh-CN" altLang="en-US" dirty="0" smtClean="0"/>
              <a:t>：線上說明；</a:t>
            </a:r>
            <a:endParaRPr lang="en-US" altLang="zh-CN" dirty="0" smtClean="0"/>
          </a:p>
          <a:p>
            <a:r>
              <a:rPr lang="zh-CN" altLang="en-US" dirty="0" smtClean="0"/>
              <a:t> </a:t>
            </a:r>
            <a:r>
              <a:rPr lang="en-US" altLang="zh-CN" dirty="0" smtClean="0"/>
              <a:t>--version</a:t>
            </a:r>
            <a:r>
              <a:rPr lang="zh-CN" altLang="en-US" dirty="0" smtClean="0"/>
              <a:t>：顯示版本資訊。</a:t>
            </a:r>
            <a:endParaRPr lang="en-US" altLang="zh-CN" dirty="0" smtClean="0"/>
          </a:p>
          <a:p>
            <a:r>
              <a:rPr lang="zh-CN" altLang="en-US" sz="1200" b="1" i="0" dirty="0" smtClean="0">
                <a:effectLst/>
                <a:latin typeface="+mn-lt"/>
                <a:ea typeface="+mn-ea"/>
                <a:cs typeface="+mn-cs"/>
                <a:sym typeface="Calibri"/>
              </a:rPr>
              <a:t>參數</a:t>
            </a:r>
            <a:br>
              <a:rPr lang="zh-CN" altLang="en-US" sz="1200" b="1" i="0" dirty="0" smtClean="0">
                <a:effectLst/>
                <a:latin typeface="+mn-lt"/>
                <a:ea typeface="+mn-ea"/>
                <a:cs typeface="+mn-cs"/>
                <a:sym typeface="Calibri"/>
              </a:rPr>
            </a:br>
            <a:endParaRPr lang="zh-CN" altLang="en-US" sz="1200" b="1" i="0" dirty="0" smtClean="0">
              <a:effectLst/>
              <a:latin typeface="+mn-lt"/>
              <a:ea typeface="+mn-ea"/>
              <a:cs typeface="+mn-cs"/>
              <a:sym typeface="Calibri"/>
            </a:endParaRPr>
          </a:p>
          <a:p>
            <a:r>
              <a:rPr lang="zh-CN" altLang="en-US" sz="1200" b="0" i="0" dirty="0" smtClean="0">
                <a:effectLst/>
                <a:latin typeface="+mn-lt"/>
                <a:ea typeface="+mn-ea"/>
                <a:cs typeface="+mn-cs"/>
                <a:sym typeface="Calibri"/>
              </a:rPr>
              <a:t>文件：指定要設置時間屬性的檔清單。</a:t>
            </a:r>
          </a:p>
          <a:p>
            <a:r>
              <a:rPr lang="zh-CN" altLang="en-US" sz="1200" b="1" i="0" dirty="0" smtClean="0">
                <a:effectLst/>
                <a:latin typeface="+mn-lt"/>
                <a:ea typeface="+mn-ea"/>
                <a:cs typeface="+mn-cs"/>
                <a:sym typeface="Calibri"/>
              </a:rPr>
              <a:t>實例</a:t>
            </a:r>
            <a:br>
              <a:rPr lang="zh-CN" altLang="en-US" sz="1200" b="1" i="0" dirty="0" smtClean="0">
                <a:effectLst/>
                <a:latin typeface="+mn-lt"/>
                <a:ea typeface="+mn-ea"/>
                <a:cs typeface="+mn-cs"/>
                <a:sym typeface="Calibri"/>
              </a:rPr>
            </a:br>
            <a:endParaRPr lang="zh-CN" altLang="en-US" sz="1200" b="1" i="0" dirty="0" smtClean="0">
              <a:effectLst/>
              <a:latin typeface="+mn-lt"/>
              <a:ea typeface="+mn-ea"/>
              <a:cs typeface="+mn-cs"/>
              <a:sym typeface="Calibri"/>
            </a:endParaRPr>
          </a:p>
          <a:p>
            <a:r>
              <a:rPr lang="zh-CN" altLang="en-US" dirty="0" smtClean="0"/>
              <a:t/>
            </a:r>
            <a:br>
              <a:rPr lang="zh-CN" altLang="en-US" dirty="0" smtClean="0"/>
            </a:br>
            <a:endParaRPr lang="zh-TW" altLang="en-US" dirty="0"/>
          </a:p>
        </p:txBody>
      </p:sp>
    </p:spTree>
    <p:extLst>
      <p:ext uri="{BB962C8B-B14F-4D97-AF65-F5344CB8AC3E}">
        <p14:creationId xmlns:p14="http://schemas.microsoft.com/office/powerpoint/2010/main" val="151730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sz="1200" b="1" i="0" dirty="0" err="1" smtClean="0">
                <a:effectLst/>
                <a:latin typeface="+mn-lt"/>
                <a:ea typeface="+mn-ea"/>
                <a:cs typeface="+mn-cs"/>
                <a:sym typeface="Calibri"/>
              </a:rPr>
              <a:t>cp</a:t>
            </a:r>
            <a:r>
              <a:rPr lang="zh-CN" altLang="en-US" sz="1200" b="1" i="0" dirty="0" smtClean="0">
                <a:effectLst/>
                <a:latin typeface="+mn-lt"/>
                <a:ea typeface="+mn-ea"/>
                <a:cs typeface="+mn-cs"/>
                <a:sym typeface="Calibri"/>
              </a:rPr>
              <a:t>命令</a:t>
            </a:r>
            <a:r>
              <a:rPr lang="zh-CN" altLang="en-US" sz="1200" b="0" i="0" dirty="0" smtClean="0">
                <a:effectLst/>
                <a:latin typeface="+mn-lt"/>
                <a:ea typeface="+mn-ea"/>
                <a:cs typeface="+mn-cs"/>
                <a:sym typeface="Calibri"/>
              </a:rPr>
              <a:t>用來將一個或多個原始檔案或者目錄複寫到指定的目的檔或目錄</a:t>
            </a:r>
            <a:r>
              <a:rPr lang="zh-TW" altLang="en-US" sz="1200" b="0" i="0" dirty="0" smtClean="0">
                <a:effectLst/>
                <a:latin typeface="+mn-lt"/>
                <a:ea typeface="+mn-ea"/>
                <a:cs typeface="+mn-cs"/>
                <a:sym typeface="Calibri"/>
              </a:rPr>
              <a:t/>
            </a:r>
            <a:br>
              <a:rPr lang="zh-TW" altLang="en-US" sz="1200" b="0" i="0" dirty="0" smtClean="0">
                <a:effectLst/>
                <a:latin typeface="+mn-lt"/>
                <a:ea typeface="+mn-ea"/>
                <a:cs typeface="+mn-cs"/>
                <a:sym typeface="Calibri"/>
              </a:rPr>
            </a:br>
            <a:endParaRPr lang="zh-TW" altLang="en-US" sz="1200" b="0" i="0" dirty="0" smtClean="0">
              <a:effectLst/>
              <a:latin typeface="+mn-lt"/>
              <a:ea typeface="+mn-ea"/>
              <a:cs typeface="+mn-cs"/>
              <a:sym typeface="Calibri"/>
            </a:endParaRPr>
          </a:p>
          <a:p>
            <a:r>
              <a:rPr lang="en-US" altLang="zh-TW" sz="1200" b="1" i="0" dirty="0" smtClean="0">
                <a:effectLst/>
                <a:latin typeface="+mn-lt"/>
                <a:ea typeface="+mn-ea"/>
                <a:cs typeface="+mn-cs"/>
                <a:sym typeface="Calibri"/>
              </a:rPr>
              <a:t>【</a:t>
            </a:r>
            <a:r>
              <a:rPr lang="zh-TW" altLang="en-US" sz="1200" b="1" i="0" dirty="0" smtClean="0">
                <a:effectLst/>
                <a:latin typeface="+mn-lt"/>
                <a:ea typeface="+mn-ea"/>
                <a:cs typeface="+mn-cs"/>
                <a:sym typeface="Calibri"/>
              </a:rPr>
              <a:t>基本指令篇</a:t>
            </a:r>
            <a:r>
              <a:rPr lang="en-US" altLang="zh-TW" sz="1200" b="1" i="0" dirty="0" smtClean="0">
                <a:effectLst/>
                <a:latin typeface="+mn-lt"/>
                <a:ea typeface="+mn-ea"/>
                <a:cs typeface="+mn-cs"/>
                <a:sym typeface="Calibri"/>
              </a:rPr>
              <a:t>】</a:t>
            </a:r>
            <a:endParaRPr lang="zh-TW" altLang="en-US" sz="1200" b="0" i="0" dirty="0" smtClean="0">
              <a:effectLst/>
              <a:latin typeface="+mn-lt"/>
              <a:ea typeface="+mn-ea"/>
              <a:cs typeface="+mn-cs"/>
              <a:sym typeface="Calibri"/>
            </a:endParaRPr>
          </a:p>
          <a:p>
            <a:r>
              <a:rPr lang="en-US" altLang="zh-TW" sz="1200" b="0" i="0" dirty="0" smtClean="0">
                <a:effectLst/>
                <a:latin typeface="+mn-lt"/>
                <a:ea typeface="+mn-ea"/>
                <a:cs typeface="+mn-cs"/>
                <a:sym typeface="Calibri"/>
              </a:rPr>
              <a:t>1</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-ls </a:t>
            </a:r>
            <a:r>
              <a:rPr lang="zh-TW" altLang="en-US" sz="1200" b="0" i="0" dirty="0" smtClean="0">
                <a:effectLst/>
                <a:latin typeface="+mn-lt"/>
                <a:ea typeface="+mn-ea"/>
                <a:cs typeface="+mn-cs"/>
                <a:sym typeface="Calibri"/>
              </a:rPr>
              <a:t>列出當前文件夾下所有內容</a:t>
            </a:r>
          </a:p>
          <a:p>
            <a:r>
              <a:rPr lang="en-US" altLang="zh-TW" sz="1200" b="0" i="0" dirty="0" smtClean="0">
                <a:effectLst/>
                <a:latin typeface="+mn-lt"/>
                <a:ea typeface="+mn-ea"/>
                <a:cs typeface="+mn-cs"/>
                <a:sym typeface="Calibri"/>
              </a:rPr>
              <a:t>$ls -o </a:t>
            </a:r>
            <a:r>
              <a:rPr lang="zh-TW" altLang="en-US" sz="1200" b="0" i="0" dirty="0" smtClean="0">
                <a:effectLst/>
                <a:latin typeface="+mn-lt"/>
                <a:ea typeface="+mn-ea"/>
                <a:cs typeface="+mn-cs"/>
                <a:sym typeface="Calibri"/>
              </a:rPr>
              <a:t>列出當前文件夾中所有內容，含詳細信息，但不列出</a:t>
            </a:r>
            <a:r>
              <a:rPr lang="en-US" altLang="zh-TW" sz="1200" b="0" i="0" dirty="0" smtClean="0">
                <a:effectLst/>
                <a:latin typeface="+mn-lt"/>
                <a:ea typeface="+mn-ea"/>
                <a:cs typeface="+mn-cs"/>
                <a:sym typeface="Calibri"/>
              </a:rPr>
              <a:t>group</a:t>
            </a:r>
          </a:p>
          <a:p>
            <a:r>
              <a:rPr lang="en-US" altLang="zh-TW" sz="1200" b="0" i="0" dirty="0" smtClean="0">
                <a:effectLst/>
                <a:latin typeface="+mn-lt"/>
                <a:ea typeface="+mn-ea"/>
                <a:cs typeface="+mn-cs"/>
                <a:sym typeface="Calibri"/>
              </a:rPr>
              <a:t>$ls -l </a:t>
            </a:r>
            <a:r>
              <a:rPr lang="zh-TW" altLang="en-US" sz="1200" b="0" i="0" dirty="0" smtClean="0">
                <a:effectLst/>
                <a:latin typeface="+mn-lt"/>
                <a:ea typeface="+mn-ea"/>
                <a:cs typeface="+mn-cs"/>
                <a:sym typeface="Calibri"/>
              </a:rPr>
              <a:t>同上，含</a:t>
            </a:r>
            <a:r>
              <a:rPr lang="en-US" altLang="zh-TW" sz="1200" b="0" i="0" dirty="0" smtClean="0">
                <a:effectLst/>
                <a:latin typeface="+mn-lt"/>
                <a:ea typeface="+mn-ea"/>
                <a:cs typeface="+mn-cs"/>
                <a:sym typeface="Calibri"/>
              </a:rPr>
              <a:t>group</a:t>
            </a:r>
            <a:r>
              <a:rPr lang="zh-TW" altLang="en-US" sz="1200" b="0" i="0" dirty="0" smtClean="0">
                <a:effectLst/>
                <a:latin typeface="+mn-lt"/>
                <a:ea typeface="+mn-ea"/>
                <a:cs typeface="+mn-cs"/>
                <a:sym typeface="Calibri"/>
              </a:rPr>
              <a:t>信息</a:t>
            </a:r>
          </a:p>
          <a:p>
            <a:r>
              <a:rPr lang="en-US" altLang="zh-TW" sz="1200" b="0" i="0" dirty="0" smtClean="0">
                <a:effectLst/>
                <a:latin typeface="+mn-lt"/>
                <a:ea typeface="+mn-ea"/>
                <a:cs typeface="+mn-cs"/>
                <a:sym typeface="Calibri"/>
              </a:rPr>
              <a:t>$ls -a </a:t>
            </a:r>
            <a:r>
              <a:rPr lang="zh-TW" altLang="en-US" sz="1200" b="0" i="0" dirty="0" smtClean="0">
                <a:effectLst/>
                <a:latin typeface="+mn-lt"/>
                <a:ea typeface="+mn-ea"/>
                <a:cs typeface="+mn-cs"/>
                <a:sym typeface="Calibri"/>
              </a:rPr>
              <a:t>列出當前文件夾中所有內容，包含以」</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」開頭的文件</a:t>
            </a:r>
          </a:p>
          <a:p>
            <a:r>
              <a:rPr lang="en-US" altLang="zh-TW" sz="1200" b="0" i="0" dirty="0" smtClean="0">
                <a:effectLst/>
                <a:latin typeface="+mn-lt"/>
                <a:ea typeface="+mn-ea"/>
                <a:cs typeface="+mn-cs"/>
                <a:sym typeface="Calibri"/>
              </a:rPr>
              <a:t>$ls -t </a:t>
            </a:r>
            <a:r>
              <a:rPr lang="zh-TW" altLang="en-US" sz="1200" b="0" i="0" dirty="0" smtClean="0">
                <a:effectLst/>
                <a:latin typeface="+mn-lt"/>
                <a:ea typeface="+mn-ea"/>
                <a:cs typeface="+mn-cs"/>
                <a:sym typeface="Calibri"/>
              </a:rPr>
              <a:t>按更改時間排序</a:t>
            </a:r>
          </a:p>
          <a:p>
            <a:r>
              <a:rPr lang="en-US" altLang="zh-TW" sz="1200" b="0" i="0" dirty="0" smtClean="0">
                <a:effectLst/>
                <a:latin typeface="+mn-lt"/>
                <a:ea typeface="+mn-ea"/>
                <a:cs typeface="+mn-cs"/>
                <a:sym typeface="Calibri"/>
              </a:rPr>
              <a:t>$ls -v </a:t>
            </a:r>
            <a:r>
              <a:rPr lang="zh-TW" altLang="en-US" sz="1200" b="0" i="0" dirty="0" smtClean="0">
                <a:effectLst/>
                <a:latin typeface="+mn-lt"/>
                <a:ea typeface="+mn-ea"/>
                <a:cs typeface="+mn-cs"/>
                <a:sym typeface="Calibri"/>
              </a:rPr>
              <a:t>按版本先後排序</a:t>
            </a:r>
          </a:p>
          <a:p>
            <a:r>
              <a:rPr lang="zh-TW" altLang="en-US" sz="1200" b="0" i="0" dirty="0" smtClean="0">
                <a:effectLst/>
                <a:latin typeface="+mn-lt"/>
                <a:ea typeface="+mn-ea"/>
                <a:cs typeface="+mn-cs"/>
                <a:sym typeface="Calibri"/>
              </a:rPr>
              <a:t>註：其實這麼多，最常用的還是</a:t>
            </a:r>
            <a:r>
              <a:rPr lang="en-US" altLang="zh-TW" sz="1200" b="0" i="0" dirty="0" smtClean="0">
                <a:effectLst/>
                <a:latin typeface="+mn-lt"/>
                <a:ea typeface="+mn-ea"/>
                <a:cs typeface="+mn-cs"/>
                <a:sym typeface="Calibri"/>
              </a:rPr>
              <a:t>ls</a:t>
            </a:r>
            <a:r>
              <a:rPr lang="zh-TW" altLang="en-US" sz="1200" b="0" i="0" dirty="0" smtClean="0">
                <a:effectLst/>
                <a:latin typeface="+mn-lt"/>
                <a:ea typeface="+mn-ea"/>
                <a:cs typeface="+mn-cs"/>
                <a:sym typeface="Calibri"/>
              </a:rPr>
              <a:t>指令。</a:t>
            </a:r>
          </a:p>
          <a:p>
            <a:r>
              <a:rPr lang="en-US" altLang="zh-TW" sz="1200" b="0" i="0" dirty="0" smtClean="0">
                <a:effectLst/>
                <a:latin typeface="+mn-lt"/>
                <a:ea typeface="+mn-ea"/>
                <a:cs typeface="+mn-cs"/>
                <a:sym typeface="Calibri"/>
              </a:rPr>
              <a:t>2</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-cd [</a:t>
            </a:r>
            <a:r>
              <a:rPr lang="en-US" altLang="zh-TW" sz="1200" b="0" i="0" dirty="0" err="1" smtClean="0">
                <a:effectLst/>
                <a:latin typeface="+mn-lt"/>
                <a:ea typeface="+mn-ea"/>
                <a:cs typeface="+mn-cs"/>
                <a:sym typeface="Calibri"/>
              </a:rPr>
              <a:t>dir</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進入文件夾</a:t>
            </a:r>
          </a:p>
          <a:p>
            <a:r>
              <a:rPr lang="en-US" altLang="zh-TW" sz="1200" b="0" i="0" dirty="0" smtClean="0">
                <a:effectLst/>
                <a:latin typeface="+mn-lt"/>
                <a:ea typeface="+mn-ea"/>
                <a:cs typeface="+mn-cs"/>
                <a:sym typeface="Calibri"/>
              </a:rPr>
              <a:t>3</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pwd</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顯示當前路徑</a:t>
            </a:r>
          </a:p>
          <a:p>
            <a:r>
              <a:rPr lang="en-US" altLang="zh-TW" sz="1200" b="0" i="0" dirty="0" smtClean="0">
                <a:effectLst/>
                <a:latin typeface="+mn-lt"/>
                <a:ea typeface="+mn-ea"/>
                <a:cs typeface="+mn-cs"/>
                <a:sym typeface="Calibri"/>
              </a:rPr>
              <a:t>4</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mkdir</a:t>
            </a: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dir</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新建文件夾</a:t>
            </a:r>
          </a:p>
          <a:p>
            <a:r>
              <a:rPr lang="en-US" altLang="zh-TW" sz="1200" b="0" i="0" dirty="0" smtClean="0">
                <a:effectLst/>
                <a:latin typeface="+mn-lt"/>
                <a:ea typeface="+mn-ea"/>
                <a:cs typeface="+mn-cs"/>
                <a:sym typeface="Calibri"/>
              </a:rPr>
              <a:t>5</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rm</a:t>
            </a:r>
            <a:r>
              <a:rPr lang="en-US" altLang="zh-TW" sz="1200" b="0" i="0" dirty="0" smtClean="0">
                <a:effectLst/>
                <a:latin typeface="+mn-lt"/>
                <a:ea typeface="+mn-ea"/>
                <a:cs typeface="+mn-cs"/>
                <a:sym typeface="Calibri"/>
              </a:rPr>
              <a:t> [file] </a:t>
            </a:r>
            <a:r>
              <a:rPr lang="zh-TW" altLang="en-US" sz="1200" b="0" i="0" dirty="0" smtClean="0">
                <a:effectLst/>
                <a:latin typeface="+mn-lt"/>
                <a:ea typeface="+mn-ea"/>
                <a:cs typeface="+mn-cs"/>
                <a:sym typeface="Calibri"/>
              </a:rPr>
              <a:t>刪除文件</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文件夾</a:t>
            </a:r>
          </a:p>
          <a:p>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rm</a:t>
            </a:r>
            <a:r>
              <a:rPr lang="en-US" altLang="zh-TW" sz="1200" b="0" i="0" dirty="0" smtClean="0">
                <a:effectLst/>
                <a:latin typeface="+mn-lt"/>
                <a:ea typeface="+mn-ea"/>
                <a:cs typeface="+mn-cs"/>
                <a:sym typeface="Calibri"/>
              </a:rPr>
              <a:t> -f [file] </a:t>
            </a:r>
            <a:r>
              <a:rPr lang="zh-TW" altLang="en-US" sz="1200" b="0" i="0" dirty="0" smtClean="0">
                <a:effectLst/>
                <a:latin typeface="+mn-lt"/>
                <a:ea typeface="+mn-ea"/>
                <a:cs typeface="+mn-cs"/>
                <a:sym typeface="Calibri"/>
              </a:rPr>
              <a:t>強行刪除，忽略不存在的文件，無提示</a:t>
            </a:r>
          </a:p>
          <a:p>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rm</a:t>
            </a:r>
            <a:r>
              <a:rPr lang="en-US" altLang="zh-TW" sz="1200" b="0" i="0" dirty="0" smtClean="0">
                <a:effectLst/>
                <a:latin typeface="+mn-lt"/>
                <a:ea typeface="+mn-ea"/>
                <a:cs typeface="+mn-cs"/>
                <a:sym typeface="Calibri"/>
              </a:rPr>
              <a:t> -r [file] </a:t>
            </a:r>
            <a:r>
              <a:rPr lang="zh-TW" altLang="en-US" sz="1200" b="0" i="0" dirty="0" smtClean="0">
                <a:effectLst/>
                <a:latin typeface="+mn-lt"/>
                <a:ea typeface="+mn-ea"/>
                <a:cs typeface="+mn-cs"/>
                <a:sym typeface="Calibri"/>
              </a:rPr>
              <a:t>遞歸刪除所有內容</a:t>
            </a:r>
          </a:p>
          <a:p>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rm</a:t>
            </a: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rf</a:t>
            </a:r>
            <a:r>
              <a:rPr lang="en-US" altLang="zh-TW" sz="1200" b="0" i="0" dirty="0" smtClean="0">
                <a:effectLst/>
                <a:latin typeface="+mn-lt"/>
                <a:ea typeface="+mn-ea"/>
                <a:cs typeface="+mn-cs"/>
                <a:sym typeface="Calibri"/>
              </a:rPr>
              <a:t> [file] </a:t>
            </a:r>
            <a:r>
              <a:rPr lang="zh-TW" altLang="en-US" sz="1200" b="0" i="0" dirty="0" smtClean="0">
                <a:effectLst/>
                <a:latin typeface="+mn-lt"/>
                <a:ea typeface="+mn-ea"/>
                <a:cs typeface="+mn-cs"/>
                <a:sym typeface="Calibri"/>
              </a:rPr>
              <a:t>刪除目錄</a:t>
            </a:r>
          </a:p>
          <a:p>
            <a:r>
              <a:rPr lang="en-US" altLang="zh-TW" sz="1200" b="0" i="0" dirty="0" smtClean="0">
                <a:effectLst/>
                <a:latin typeface="+mn-lt"/>
                <a:ea typeface="+mn-ea"/>
                <a:cs typeface="+mn-cs"/>
                <a:sym typeface="Calibri"/>
              </a:rPr>
              <a:t>6</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cp</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拷貝</a:t>
            </a:r>
          </a:p>
          <a:p>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cp</a:t>
            </a:r>
            <a:r>
              <a:rPr lang="en-US" altLang="zh-TW" sz="1200" b="0" i="0" dirty="0" smtClean="0">
                <a:effectLst/>
                <a:latin typeface="+mn-lt"/>
                <a:ea typeface="+mn-ea"/>
                <a:cs typeface="+mn-cs"/>
                <a:sym typeface="Calibri"/>
              </a:rPr>
              <a:t> [options] [source] [destination] ——</a:t>
            </a:r>
            <a:r>
              <a:rPr lang="zh-TW" altLang="en-US" sz="1200" b="0" i="0" dirty="0" smtClean="0">
                <a:effectLst/>
                <a:latin typeface="+mn-lt"/>
                <a:ea typeface="+mn-ea"/>
                <a:cs typeface="+mn-cs"/>
                <a:sym typeface="Calibri"/>
              </a:rPr>
              <a:t>其中</a:t>
            </a:r>
            <a:r>
              <a:rPr lang="en-US" altLang="zh-TW" sz="1200" b="0" i="0" dirty="0" smtClean="0">
                <a:effectLst/>
                <a:latin typeface="+mn-lt"/>
                <a:ea typeface="+mn-ea"/>
                <a:cs typeface="+mn-cs"/>
                <a:sym typeface="Calibri"/>
              </a:rPr>
              <a:t>[options]</a:t>
            </a:r>
            <a:r>
              <a:rPr lang="zh-TW" altLang="en-US" sz="1200" b="0" i="0" dirty="0" smtClean="0">
                <a:effectLst/>
                <a:latin typeface="+mn-lt"/>
                <a:ea typeface="+mn-ea"/>
                <a:cs typeface="+mn-cs"/>
                <a:sym typeface="Calibri"/>
              </a:rPr>
              <a:t>為：</a:t>
            </a:r>
            <a:r>
              <a:rPr lang="en-US" altLang="zh-TW" sz="1200" b="0" i="0" dirty="0" smtClean="0">
                <a:effectLst/>
                <a:latin typeface="+mn-lt"/>
                <a:ea typeface="+mn-ea"/>
                <a:cs typeface="+mn-cs"/>
                <a:sym typeface="Calibri"/>
              </a:rPr>
              <a:t>-f</a:t>
            </a:r>
            <a:r>
              <a:rPr lang="zh-TW" altLang="en-US" sz="1200" b="0" i="0" dirty="0" smtClean="0">
                <a:effectLst/>
                <a:latin typeface="+mn-lt"/>
                <a:ea typeface="+mn-ea"/>
                <a:cs typeface="+mn-cs"/>
                <a:sym typeface="Calibri"/>
              </a:rPr>
              <a:t>（強行拷貝）或</a:t>
            </a:r>
            <a:r>
              <a:rPr lang="en-US" altLang="zh-TW" sz="1200" b="0" i="0" dirty="0" smtClean="0">
                <a:effectLst/>
                <a:latin typeface="+mn-lt"/>
                <a:ea typeface="+mn-ea"/>
                <a:cs typeface="+mn-cs"/>
                <a:sym typeface="Calibri"/>
              </a:rPr>
              <a:t>-r</a:t>
            </a:r>
            <a:r>
              <a:rPr lang="zh-TW" altLang="en-US" sz="1200" b="0" i="0" dirty="0" smtClean="0">
                <a:effectLst/>
                <a:latin typeface="+mn-lt"/>
                <a:ea typeface="+mn-ea"/>
                <a:cs typeface="+mn-cs"/>
                <a:sym typeface="Calibri"/>
              </a:rPr>
              <a:t>（遞歸拷貝）</a:t>
            </a:r>
          </a:p>
          <a:p>
            <a:r>
              <a:rPr lang="en-US" altLang="zh-TW" sz="1200" b="0" i="0" dirty="0" smtClean="0">
                <a:effectLst/>
                <a:latin typeface="+mn-lt"/>
                <a:ea typeface="+mn-ea"/>
                <a:cs typeface="+mn-cs"/>
                <a:sym typeface="Calibri"/>
              </a:rPr>
              <a:t>7</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-mv </a:t>
            </a:r>
            <a:r>
              <a:rPr lang="zh-TW" altLang="en-US" sz="1200" b="0" i="0" dirty="0" smtClean="0">
                <a:effectLst/>
                <a:latin typeface="+mn-lt"/>
                <a:ea typeface="+mn-ea"/>
                <a:cs typeface="+mn-cs"/>
                <a:sym typeface="Calibri"/>
              </a:rPr>
              <a:t>重命名或移動</a:t>
            </a:r>
          </a:p>
          <a:p>
            <a:r>
              <a:rPr lang="en-US" altLang="zh-TW" sz="1200" b="0" i="0" dirty="0" smtClean="0">
                <a:effectLst/>
                <a:latin typeface="+mn-lt"/>
                <a:ea typeface="+mn-ea"/>
                <a:cs typeface="+mn-cs"/>
                <a:sym typeface="Calibri"/>
              </a:rPr>
              <a:t>$mv [options] [source] [destination]——</a:t>
            </a:r>
            <a:r>
              <a:rPr lang="zh-TW" altLang="en-US" sz="1200" b="0" i="0" dirty="0" smtClean="0">
                <a:effectLst/>
                <a:latin typeface="+mn-lt"/>
                <a:ea typeface="+mn-ea"/>
                <a:cs typeface="+mn-cs"/>
                <a:sym typeface="Calibri"/>
              </a:rPr>
              <a:t>其中</a:t>
            </a:r>
            <a:r>
              <a:rPr lang="en-US" altLang="zh-TW" sz="1200" b="0" i="0" dirty="0" smtClean="0">
                <a:effectLst/>
                <a:latin typeface="+mn-lt"/>
                <a:ea typeface="+mn-ea"/>
                <a:cs typeface="+mn-cs"/>
                <a:sym typeface="Calibri"/>
              </a:rPr>
              <a:t>[options]</a:t>
            </a:r>
            <a:r>
              <a:rPr lang="zh-TW" altLang="en-US" sz="1200" b="0" i="0" dirty="0" smtClean="0">
                <a:effectLst/>
                <a:latin typeface="+mn-lt"/>
                <a:ea typeface="+mn-ea"/>
                <a:cs typeface="+mn-cs"/>
                <a:sym typeface="Calibri"/>
              </a:rPr>
              <a:t>為：</a:t>
            </a:r>
            <a:r>
              <a:rPr lang="en-US" altLang="zh-TW" sz="1200" b="0" i="0" dirty="0" smtClean="0">
                <a:effectLst/>
                <a:latin typeface="+mn-lt"/>
                <a:ea typeface="+mn-ea"/>
                <a:cs typeface="+mn-cs"/>
                <a:sym typeface="Calibri"/>
              </a:rPr>
              <a:t>-f(</a:t>
            </a:r>
            <a:r>
              <a:rPr lang="zh-TW" altLang="en-US" sz="1200" b="0" i="0" dirty="0" smtClean="0">
                <a:effectLst/>
                <a:latin typeface="+mn-lt"/>
                <a:ea typeface="+mn-ea"/>
                <a:cs typeface="+mn-cs"/>
                <a:sym typeface="Calibri"/>
              </a:rPr>
              <a:t>強行移動</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重命名</a:t>
            </a: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i</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移動</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重命名前嘗試</a:t>
            </a:r>
            <a:r>
              <a:rPr lang="en-US" altLang="zh-TW" sz="1200" b="0" i="0" dirty="0" smtClean="0">
                <a:effectLst/>
                <a:latin typeface="+mn-lt"/>
                <a:ea typeface="+mn-ea"/>
                <a:cs typeface="+mn-cs"/>
                <a:sym typeface="Calibri"/>
              </a:rPr>
              <a:t>), -u(</a:t>
            </a:r>
            <a:r>
              <a:rPr lang="zh-TW" altLang="en-US" sz="1200" b="0" i="0" dirty="0" smtClean="0">
                <a:effectLst/>
                <a:latin typeface="+mn-lt"/>
                <a:ea typeface="+mn-ea"/>
                <a:cs typeface="+mn-cs"/>
                <a:sym typeface="Calibri"/>
              </a:rPr>
              <a:t>更新</a:t>
            </a:r>
            <a:r>
              <a:rPr lang="en-US" altLang="zh-TW" sz="1200" b="0" i="0" dirty="0" smtClean="0">
                <a:effectLst/>
                <a:latin typeface="+mn-lt"/>
                <a:ea typeface="+mn-ea"/>
                <a:cs typeface="+mn-cs"/>
                <a:sym typeface="Calibri"/>
              </a:rPr>
              <a:t>)</a:t>
            </a:r>
          </a:p>
          <a:p>
            <a:r>
              <a:rPr lang="zh-TW" altLang="en-US" sz="1200" b="0" i="0" dirty="0" smtClean="0">
                <a:effectLst/>
                <a:latin typeface="+mn-lt"/>
                <a:ea typeface="+mn-ea"/>
                <a:cs typeface="+mn-cs"/>
                <a:sym typeface="Calibri"/>
              </a:rPr>
              <a:t>例如：</a:t>
            </a:r>
            <a:r>
              <a:rPr lang="en-US" altLang="zh-TW" sz="1200" b="0" i="0" dirty="0" smtClean="0">
                <a:effectLst/>
                <a:latin typeface="+mn-lt"/>
                <a:ea typeface="+mn-ea"/>
                <a:cs typeface="+mn-cs"/>
                <a:sym typeface="Calibri"/>
              </a:rPr>
              <a:t>$mv </a:t>
            </a:r>
            <a:r>
              <a:rPr lang="en-US" altLang="zh-TW" sz="1200" b="0" i="0" dirty="0" err="1" smtClean="0">
                <a:effectLst/>
                <a:latin typeface="+mn-lt"/>
                <a:ea typeface="+mn-ea"/>
                <a:cs typeface="+mn-cs"/>
                <a:sym typeface="Calibri"/>
              </a:rPr>
              <a:t>wwwroot</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cgi</a:t>
            </a:r>
            <a:r>
              <a:rPr lang="en-US" altLang="zh-TW" sz="1200" b="0" i="0" dirty="0" smtClean="0">
                <a:effectLst/>
                <a:latin typeface="+mn-lt"/>
                <a:ea typeface="+mn-ea"/>
                <a:cs typeface="+mn-cs"/>
                <a:sym typeface="Calibri"/>
              </a:rPr>
              <a:t>-bin . </a:t>
            </a:r>
            <a:r>
              <a:rPr lang="zh-TW" altLang="en-US" sz="1200" b="0" i="0" dirty="0" smtClean="0">
                <a:effectLst/>
                <a:latin typeface="+mn-lt"/>
                <a:ea typeface="+mn-ea"/>
                <a:cs typeface="+mn-cs"/>
                <a:sym typeface="Calibri"/>
              </a:rPr>
              <a:t>將</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cgi</a:t>
            </a:r>
            <a:r>
              <a:rPr lang="en-US" altLang="zh-TW" sz="1200" b="0" i="0" dirty="0" smtClean="0">
                <a:effectLst/>
                <a:latin typeface="+mn-lt"/>
                <a:ea typeface="+mn-ea"/>
                <a:cs typeface="+mn-cs"/>
                <a:sym typeface="Calibri"/>
              </a:rPr>
              <a:t>-bin</a:t>
            </a:r>
            <a:r>
              <a:rPr lang="zh-TW" altLang="en-US" sz="1200" b="0" i="0" dirty="0" smtClean="0">
                <a:effectLst/>
                <a:latin typeface="+mn-lt"/>
                <a:ea typeface="+mn-ea"/>
                <a:cs typeface="+mn-cs"/>
                <a:sym typeface="Calibri"/>
              </a:rPr>
              <a:t>目錄移動到當前目錄下（注意當前目錄表示為「</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p>
          <a:p>
            <a:r>
              <a:rPr lang="en-US" altLang="zh-TW" sz="1200" b="0" i="0" dirty="0" smtClean="0">
                <a:effectLst/>
                <a:latin typeface="+mn-lt"/>
                <a:ea typeface="+mn-ea"/>
                <a:cs typeface="+mn-cs"/>
                <a:sym typeface="Calibri"/>
              </a:rPr>
              <a:t>$mv cronfile.txt myfile.txt </a:t>
            </a:r>
            <a:r>
              <a:rPr lang="zh-TW" altLang="en-US" sz="1200" b="0" i="0" dirty="0" smtClean="0">
                <a:effectLst/>
                <a:latin typeface="+mn-lt"/>
                <a:ea typeface="+mn-ea"/>
                <a:cs typeface="+mn-cs"/>
                <a:sym typeface="Calibri"/>
              </a:rPr>
              <a:t>將</a:t>
            </a:r>
            <a:r>
              <a:rPr lang="en-US" altLang="zh-TW" sz="1200" b="0" i="0" dirty="0" smtClean="0">
                <a:effectLst/>
                <a:latin typeface="+mn-lt"/>
                <a:ea typeface="+mn-ea"/>
                <a:cs typeface="+mn-cs"/>
                <a:sym typeface="Calibri"/>
              </a:rPr>
              <a:t>cronfile.txt</a:t>
            </a:r>
            <a:r>
              <a:rPr lang="zh-TW" altLang="en-US" sz="1200" b="0" i="0" dirty="0" smtClean="0">
                <a:effectLst/>
                <a:latin typeface="+mn-lt"/>
                <a:ea typeface="+mn-ea"/>
                <a:cs typeface="+mn-cs"/>
                <a:sym typeface="Calibri"/>
              </a:rPr>
              <a:t>重命名為</a:t>
            </a:r>
            <a:r>
              <a:rPr lang="en-US" altLang="zh-TW" sz="1200" b="0" i="0" dirty="0" smtClean="0">
                <a:effectLst/>
                <a:latin typeface="+mn-lt"/>
                <a:ea typeface="+mn-ea"/>
                <a:cs typeface="+mn-cs"/>
                <a:sym typeface="Calibri"/>
              </a:rPr>
              <a:t>myfile.txt</a:t>
            </a:r>
            <a:endParaRPr lang="en-US" altLang="zh-TW" sz="1200" b="0" i="0" dirty="0">
              <a:effectLst/>
              <a:latin typeface="+mn-lt"/>
              <a:ea typeface="+mn-ea"/>
              <a:cs typeface="+mn-cs"/>
              <a:sym typeface="Calibri"/>
            </a:endParaRPr>
          </a:p>
        </p:txBody>
      </p:sp>
    </p:spTree>
    <p:extLst>
      <p:ext uri="{BB962C8B-B14F-4D97-AF65-F5344CB8AC3E}">
        <p14:creationId xmlns:p14="http://schemas.microsoft.com/office/powerpoint/2010/main" val="1732004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Touch </a:t>
            </a:r>
          </a:p>
          <a:p>
            <a:r>
              <a:rPr lang="en-US" altLang="zh-TW" dirty="0" smtClean="0"/>
              <a:t>Echo  &gt;</a:t>
            </a:r>
          </a:p>
          <a:p>
            <a:r>
              <a:rPr lang="en-US" altLang="zh-TW" dirty="0" smtClean="0"/>
              <a:t>&gt;&gt;&gt;</a:t>
            </a:r>
          </a:p>
          <a:p>
            <a:r>
              <a:rPr lang="en-US" altLang="zh-TW" sz="1200" b="0" i="0" dirty="0" smtClean="0">
                <a:effectLst/>
                <a:latin typeface="+mn-lt"/>
                <a:ea typeface="+mn-ea"/>
                <a:cs typeface="+mn-cs"/>
                <a:sym typeface="Calibri"/>
              </a:rPr>
              <a:t>echo</a:t>
            </a:r>
            <a:r>
              <a:rPr lang="zh-TW" altLang="en-US" sz="1200" b="0" i="0" dirty="0" smtClean="0">
                <a:effectLst/>
                <a:latin typeface="+mn-lt"/>
                <a:ea typeface="+mn-ea"/>
                <a:cs typeface="+mn-cs"/>
                <a:sym typeface="Calibri"/>
              </a:rPr>
              <a:t>是</a:t>
            </a:r>
            <a:r>
              <a:rPr lang="en-US" altLang="zh-TW" sz="1200" b="0" i="0" dirty="0" smtClean="0">
                <a:effectLst/>
                <a:latin typeface="+mn-lt"/>
                <a:ea typeface="+mn-ea"/>
                <a:cs typeface="+mn-cs"/>
                <a:sym typeface="Calibri"/>
              </a:rPr>
              <a:t>Shell</a:t>
            </a:r>
            <a:r>
              <a:rPr lang="zh-TW" altLang="en-US" sz="1200" b="0" i="0" dirty="0" smtClean="0">
                <a:effectLst/>
                <a:latin typeface="+mn-lt"/>
                <a:ea typeface="+mn-ea"/>
                <a:cs typeface="+mn-cs"/>
                <a:sym typeface="Calibri"/>
              </a:rPr>
              <a:t>的一個內部指令，用於在螢幕上列印出指定的字串。命令格式： </a:t>
            </a:r>
            <a:br>
              <a:rPr lang="zh-TW" altLang="en-US" sz="1200" b="0" i="0" dirty="0" smtClean="0">
                <a:effectLst/>
                <a:latin typeface="+mn-lt"/>
                <a:ea typeface="+mn-ea"/>
                <a:cs typeface="+mn-cs"/>
                <a:sym typeface="Calibri"/>
              </a:rPr>
            </a:br>
            <a:r>
              <a:rPr lang="zh-TW" altLang="en-US" sz="1200" b="0" i="0" u="sng" strike="noStrike" dirty="0" smtClean="0">
                <a:effectLst/>
                <a:latin typeface="+mn-lt"/>
                <a:ea typeface="+mn-ea"/>
                <a:cs typeface="+mn-cs"/>
                <a:sym typeface="Calibri"/>
              </a:rPr>
              <a:t>複製程式碼</a:t>
            </a:r>
            <a:r>
              <a:rPr lang="zh-TW" altLang="en-US" sz="1200" b="0" i="0" dirty="0" smtClean="0">
                <a:effectLst/>
                <a:latin typeface="+mn-lt"/>
                <a:ea typeface="+mn-ea"/>
                <a:cs typeface="+mn-cs"/>
                <a:sym typeface="Calibri"/>
              </a:rPr>
              <a:t> 程式碼如下</a:t>
            </a:r>
            <a:r>
              <a:rPr lang="en-US" altLang="zh-TW" sz="1200" b="0" i="0" dirty="0" smtClean="0">
                <a:effectLst/>
                <a:latin typeface="+mn-lt"/>
                <a:ea typeface="+mn-ea"/>
                <a:cs typeface="+mn-cs"/>
                <a:sym typeface="Calibri"/>
              </a:rPr>
              <a:t>:</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echo </a:t>
            </a:r>
            <a:r>
              <a:rPr lang="en-US" altLang="zh-TW" sz="1200" b="0" i="0" dirty="0" err="1" smtClean="0">
                <a:effectLst/>
                <a:latin typeface="+mn-lt"/>
                <a:ea typeface="+mn-ea"/>
                <a:cs typeface="+mn-cs"/>
                <a:sym typeface="Calibri"/>
              </a:rPr>
              <a:t>arg</a:t>
            </a:r>
            <a:endParaRPr lang="en-US" altLang="zh-TW"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您可以使用</a:t>
            </a:r>
            <a:r>
              <a:rPr lang="en-US" altLang="zh-TW" sz="1200" b="0" i="0" dirty="0" smtClean="0">
                <a:effectLst/>
                <a:latin typeface="+mn-lt"/>
                <a:ea typeface="+mn-ea"/>
                <a:cs typeface="+mn-cs"/>
                <a:sym typeface="Calibri"/>
              </a:rPr>
              <a:t>echo</a:t>
            </a:r>
            <a:r>
              <a:rPr lang="zh-TW" altLang="en-US" sz="1200" b="0" i="0" dirty="0" smtClean="0">
                <a:effectLst/>
                <a:latin typeface="+mn-lt"/>
                <a:ea typeface="+mn-ea"/>
                <a:cs typeface="+mn-cs"/>
                <a:sym typeface="Calibri"/>
              </a:rPr>
              <a:t>實現更復雜的輸出格式控制。</a:t>
            </a:r>
          </a:p>
          <a:p>
            <a:r>
              <a:rPr lang="zh-TW" altLang="en-US" sz="1200" b="1" i="0" dirty="0" smtClean="0">
                <a:effectLst/>
                <a:latin typeface="+mn-lt"/>
                <a:ea typeface="+mn-ea"/>
                <a:cs typeface="+mn-cs"/>
                <a:sym typeface="Calibri"/>
              </a:rPr>
              <a:t>顯示轉義字元</a:t>
            </a:r>
            <a:br>
              <a:rPr lang="zh-TW" altLang="en-US" sz="1200" b="1" i="0" dirty="0" smtClean="0">
                <a:effectLst/>
                <a:latin typeface="+mn-lt"/>
                <a:ea typeface="+mn-ea"/>
                <a:cs typeface="+mn-cs"/>
                <a:sym typeface="Calibri"/>
              </a:rPr>
            </a:br>
            <a:r>
              <a:rPr lang="zh-TW" altLang="en-US" sz="1200" b="0" i="0" u="sng" strike="noStrike" dirty="0" smtClean="0">
                <a:effectLst/>
                <a:latin typeface="+mn-lt"/>
                <a:ea typeface="+mn-ea"/>
                <a:cs typeface="+mn-cs"/>
                <a:sym typeface="Calibri"/>
              </a:rPr>
              <a:t>複製程式碼</a:t>
            </a:r>
            <a:r>
              <a:rPr lang="zh-TW" altLang="en-US" sz="1200" b="0" i="0" dirty="0" smtClean="0">
                <a:effectLst/>
                <a:latin typeface="+mn-lt"/>
                <a:ea typeface="+mn-ea"/>
                <a:cs typeface="+mn-cs"/>
                <a:sym typeface="Calibri"/>
              </a:rPr>
              <a:t> 程式碼如下</a:t>
            </a:r>
            <a:r>
              <a:rPr lang="en-US" altLang="zh-TW" sz="1200" b="0" i="0" dirty="0" smtClean="0">
                <a:effectLst/>
                <a:latin typeface="+mn-lt"/>
                <a:ea typeface="+mn-ea"/>
                <a:cs typeface="+mn-cs"/>
                <a:sym typeface="Calibri"/>
              </a:rPr>
              <a:t>:</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echo “\”It is a test\””</a:t>
            </a:r>
          </a:p>
          <a:p>
            <a:r>
              <a:rPr lang="zh-TW" altLang="en-US" sz="1200" b="0" i="0" dirty="0" smtClean="0">
                <a:effectLst/>
                <a:latin typeface="+mn-lt"/>
                <a:ea typeface="+mn-ea"/>
                <a:cs typeface="+mn-cs"/>
                <a:sym typeface="Calibri"/>
              </a:rPr>
              <a:t>結果將是：</a:t>
            </a:r>
            <a:br>
              <a:rPr lang="zh-TW" altLang="en-US" sz="1200" b="0" i="0" dirty="0" smtClean="0">
                <a:effectLst/>
                <a:latin typeface="+mn-lt"/>
                <a:ea typeface="+mn-ea"/>
                <a:cs typeface="+mn-cs"/>
                <a:sym typeface="Calibri"/>
              </a:rPr>
            </a:b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It is a test”</a:t>
            </a:r>
          </a:p>
          <a:p>
            <a:r>
              <a:rPr lang="zh-TW" altLang="en-US" sz="1200" b="0" i="0" dirty="0" smtClean="0">
                <a:effectLst/>
                <a:latin typeface="+mn-lt"/>
                <a:ea typeface="+mn-ea"/>
                <a:cs typeface="+mn-cs"/>
                <a:sym typeface="Calibri"/>
              </a:rPr>
              <a:t>雙引號也可以省略。</a:t>
            </a:r>
          </a:p>
          <a:p>
            <a:r>
              <a:rPr lang="zh-TW" altLang="en-US" sz="1200" b="1" i="0" dirty="0" smtClean="0">
                <a:effectLst/>
                <a:latin typeface="+mn-lt"/>
                <a:ea typeface="+mn-ea"/>
                <a:cs typeface="+mn-cs"/>
                <a:sym typeface="Calibri"/>
              </a:rPr>
              <a:t>顯示變數</a:t>
            </a:r>
            <a:br>
              <a:rPr lang="zh-TW" altLang="en-US" sz="1200" b="1" i="0" dirty="0" smtClean="0">
                <a:effectLst/>
                <a:latin typeface="+mn-lt"/>
                <a:ea typeface="+mn-ea"/>
                <a:cs typeface="+mn-cs"/>
                <a:sym typeface="Calibri"/>
              </a:rPr>
            </a:br>
            <a:r>
              <a:rPr lang="zh-TW" altLang="en-US" sz="1200" b="0" i="0" u="sng" strike="noStrike" dirty="0" smtClean="0">
                <a:effectLst/>
                <a:latin typeface="+mn-lt"/>
                <a:ea typeface="+mn-ea"/>
                <a:cs typeface="+mn-cs"/>
                <a:sym typeface="Calibri"/>
              </a:rPr>
              <a:t>複製程式碼</a:t>
            </a:r>
            <a:r>
              <a:rPr lang="zh-TW" altLang="en-US" sz="1200" b="0" i="0" dirty="0" smtClean="0">
                <a:effectLst/>
                <a:latin typeface="+mn-lt"/>
                <a:ea typeface="+mn-ea"/>
                <a:cs typeface="+mn-cs"/>
                <a:sym typeface="Calibri"/>
              </a:rPr>
              <a:t> 程式碼如下</a:t>
            </a:r>
            <a:r>
              <a:rPr lang="en-US" altLang="zh-TW" sz="1200" b="0" i="0" dirty="0" smtClean="0">
                <a:effectLst/>
                <a:latin typeface="+mn-lt"/>
                <a:ea typeface="+mn-ea"/>
                <a:cs typeface="+mn-cs"/>
                <a:sym typeface="Calibri"/>
              </a:rPr>
              <a:t>:</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name=”OK”</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echo “$name It is a test”</a:t>
            </a:r>
          </a:p>
          <a:p>
            <a:r>
              <a:rPr lang="zh-TW" altLang="en-US" sz="1200" b="0" i="0" dirty="0" smtClean="0">
                <a:effectLst/>
                <a:latin typeface="+mn-lt"/>
                <a:ea typeface="+mn-ea"/>
                <a:cs typeface="+mn-cs"/>
                <a:sym typeface="Calibri"/>
              </a:rPr>
              <a:t>結果將是：</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OK It is a test</a:t>
            </a:r>
          </a:p>
          <a:p>
            <a:r>
              <a:rPr lang="zh-TW" altLang="en-US" sz="1200" b="0" i="0" dirty="0" smtClean="0">
                <a:effectLst/>
                <a:latin typeface="+mn-lt"/>
                <a:ea typeface="+mn-ea"/>
                <a:cs typeface="+mn-cs"/>
                <a:sym typeface="Calibri"/>
              </a:rPr>
              <a:t>同樣雙引號也可以省略。</a:t>
            </a:r>
          </a:p>
          <a:p>
            <a:r>
              <a:rPr lang="zh-TW" altLang="en-US" sz="1200" b="0" i="0" dirty="0" smtClean="0">
                <a:effectLst/>
                <a:latin typeface="+mn-lt"/>
                <a:ea typeface="+mn-ea"/>
                <a:cs typeface="+mn-cs"/>
                <a:sym typeface="Calibri"/>
              </a:rPr>
              <a:t>如果變數與其它字元相連的話，需要使用大括號（</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 </a:t>
            </a:r>
            <a:br>
              <a:rPr lang="zh-TW" altLang="en-US" sz="1200" b="0" i="0" dirty="0" smtClean="0">
                <a:effectLst/>
                <a:latin typeface="+mn-lt"/>
                <a:ea typeface="+mn-ea"/>
                <a:cs typeface="+mn-cs"/>
                <a:sym typeface="Calibri"/>
              </a:rPr>
            </a:br>
            <a:r>
              <a:rPr lang="zh-TW" altLang="en-US" sz="1200" b="0" i="0" u="sng" strike="noStrike" dirty="0" smtClean="0">
                <a:effectLst/>
                <a:latin typeface="+mn-lt"/>
                <a:ea typeface="+mn-ea"/>
                <a:cs typeface="+mn-cs"/>
                <a:sym typeface="Calibri"/>
              </a:rPr>
              <a:t>複製程式碼</a:t>
            </a:r>
            <a:r>
              <a:rPr lang="zh-TW" altLang="en-US" sz="1200" b="0" i="0" dirty="0" smtClean="0">
                <a:effectLst/>
                <a:latin typeface="+mn-lt"/>
                <a:ea typeface="+mn-ea"/>
                <a:cs typeface="+mn-cs"/>
                <a:sym typeface="Calibri"/>
              </a:rPr>
              <a:t> 程式碼如下</a:t>
            </a:r>
            <a:r>
              <a:rPr lang="en-US" altLang="zh-TW" sz="1200" b="0" i="0" dirty="0" smtClean="0">
                <a:effectLst/>
                <a:latin typeface="+mn-lt"/>
                <a:ea typeface="+mn-ea"/>
                <a:cs typeface="+mn-cs"/>
                <a:sym typeface="Calibri"/>
              </a:rPr>
              <a:t>:</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mouth=8</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echo “${mouth}-1-2009”</a:t>
            </a:r>
          </a:p>
          <a:p>
            <a:r>
              <a:rPr lang="zh-TW" altLang="en-US" sz="1200" b="0" i="0" dirty="0" smtClean="0">
                <a:effectLst/>
                <a:latin typeface="+mn-lt"/>
                <a:ea typeface="+mn-ea"/>
                <a:cs typeface="+mn-cs"/>
                <a:sym typeface="Calibri"/>
              </a:rPr>
              <a:t>結果將是：</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8-1-2009</a:t>
            </a:r>
          </a:p>
          <a:p>
            <a:r>
              <a:rPr lang="zh-TW" altLang="en-US" sz="1200" b="1" i="0" dirty="0" smtClean="0">
                <a:effectLst/>
                <a:latin typeface="+mn-lt"/>
                <a:ea typeface="+mn-ea"/>
                <a:cs typeface="+mn-cs"/>
                <a:sym typeface="Calibri"/>
              </a:rPr>
              <a:t>顯示換行</a:t>
            </a:r>
            <a:endParaRPr lang="zh-TW" altLang="en-US" sz="1200" b="0" i="0" dirty="0" smtClean="0">
              <a:effectLst/>
              <a:latin typeface="+mn-lt"/>
              <a:ea typeface="+mn-ea"/>
              <a:cs typeface="+mn-cs"/>
              <a:sym typeface="Calibri"/>
            </a:endParaRPr>
          </a:p>
          <a:p>
            <a:r>
              <a:rPr lang="zh-TW" altLang="en-US" sz="1200" b="0" i="0" u="sng" strike="noStrike" dirty="0" smtClean="0">
                <a:effectLst/>
                <a:latin typeface="+mn-lt"/>
                <a:ea typeface="+mn-ea"/>
                <a:cs typeface="+mn-cs"/>
                <a:sym typeface="Calibri"/>
              </a:rPr>
              <a:t>複製程式碼</a:t>
            </a:r>
            <a:r>
              <a:rPr lang="zh-TW" altLang="en-US" sz="1200" b="0" i="0" dirty="0" smtClean="0">
                <a:effectLst/>
                <a:latin typeface="+mn-lt"/>
                <a:ea typeface="+mn-ea"/>
                <a:cs typeface="+mn-cs"/>
                <a:sym typeface="Calibri"/>
              </a:rPr>
              <a:t> 程式碼如下</a:t>
            </a:r>
            <a:r>
              <a:rPr lang="en-US" altLang="zh-TW" sz="1200" b="0" i="0" dirty="0" smtClean="0">
                <a:effectLst/>
                <a:latin typeface="+mn-lt"/>
                <a:ea typeface="+mn-ea"/>
                <a:cs typeface="+mn-cs"/>
                <a:sym typeface="Calibri"/>
              </a:rPr>
              <a:t>:</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echo “OK!\n”</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echo “It is a test”</a:t>
            </a:r>
          </a:p>
          <a:p>
            <a:r>
              <a:rPr lang="zh-TW" altLang="en-US" sz="1200" b="0" i="0" dirty="0" smtClean="0">
                <a:effectLst/>
                <a:latin typeface="+mn-lt"/>
                <a:ea typeface="+mn-ea"/>
                <a:cs typeface="+mn-cs"/>
                <a:sym typeface="Calibri"/>
              </a:rPr>
              <a:t>輸出：</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OK!</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It is a test</a:t>
            </a:r>
          </a:p>
          <a:p>
            <a:r>
              <a:rPr lang="zh-TW" altLang="en-US" sz="1200" b="1" i="0" dirty="0" smtClean="0">
                <a:effectLst/>
                <a:latin typeface="+mn-lt"/>
                <a:ea typeface="+mn-ea"/>
                <a:cs typeface="+mn-cs"/>
                <a:sym typeface="Calibri"/>
              </a:rPr>
              <a:t>顯示不換行</a:t>
            </a:r>
            <a:endParaRPr lang="zh-TW" altLang="en-US" sz="1200" b="0" i="0" dirty="0" smtClean="0">
              <a:effectLst/>
              <a:latin typeface="+mn-lt"/>
              <a:ea typeface="+mn-ea"/>
              <a:cs typeface="+mn-cs"/>
              <a:sym typeface="Calibri"/>
            </a:endParaRPr>
          </a:p>
          <a:p>
            <a:r>
              <a:rPr lang="zh-TW" altLang="en-US" sz="1200" b="0" i="0" u="sng" strike="noStrike" dirty="0" smtClean="0">
                <a:effectLst/>
                <a:latin typeface="+mn-lt"/>
                <a:ea typeface="+mn-ea"/>
                <a:cs typeface="+mn-cs"/>
                <a:sym typeface="Calibri"/>
              </a:rPr>
              <a:t>複製程式碼</a:t>
            </a:r>
            <a:r>
              <a:rPr lang="zh-TW" altLang="en-US" sz="1200" b="0" i="0" dirty="0" smtClean="0">
                <a:effectLst/>
                <a:latin typeface="+mn-lt"/>
                <a:ea typeface="+mn-ea"/>
                <a:cs typeface="+mn-cs"/>
                <a:sym typeface="Calibri"/>
              </a:rPr>
              <a:t> 程式碼如下</a:t>
            </a:r>
            <a:r>
              <a:rPr lang="en-US" altLang="zh-TW" sz="1200" b="0" i="0" dirty="0" smtClean="0">
                <a:effectLst/>
                <a:latin typeface="+mn-lt"/>
                <a:ea typeface="+mn-ea"/>
                <a:cs typeface="+mn-cs"/>
                <a:sym typeface="Calibri"/>
              </a:rPr>
              <a:t>:</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echo “OK!\c”</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echo “It is a test”</a:t>
            </a:r>
          </a:p>
          <a:p>
            <a:r>
              <a:rPr lang="zh-TW" altLang="en-US" sz="1200" b="0" i="0" dirty="0" smtClean="0">
                <a:effectLst/>
                <a:latin typeface="+mn-lt"/>
                <a:ea typeface="+mn-ea"/>
                <a:cs typeface="+mn-cs"/>
                <a:sym typeface="Calibri"/>
              </a:rPr>
              <a:t>輸出：</a:t>
            </a:r>
            <a:br>
              <a:rPr lang="zh-TW" altLang="en-US" sz="1200" b="0" i="0" dirty="0" smtClean="0">
                <a:effectLst/>
                <a:latin typeface="+mn-lt"/>
                <a:ea typeface="+mn-ea"/>
                <a:cs typeface="+mn-cs"/>
                <a:sym typeface="Calibri"/>
              </a:rPr>
            </a:br>
            <a:r>
              <a:rPr lang="en-US" altLang="zh-TW" sz="1200" b="0" i="0" dirty="0" err="1" smtClean="0">
                <a:effectLst/>
                <a:latin typeface="+mn-lt"/>
                <a:ea typeface="+mn-ea"/>
                <a:cs typeface="+mn-cs"/>
                <a:sym typeface="Calibri"/>
              </a:rPr>
              <a:t>OK!It</a:t>
            </a: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si</a:t>
            </a:r>
            <a:r>
              <a:rPr lang="en-US" altLang="zh-TW" sz="1200" b="0" i="0" dirty="0" smtClean="0">
                <a:effectLst/>
                <a:latin typeface="+mn-lt"/>
                <a:ea typeface="+mn-ea"/>
                <a:cs typeface="+mn-cs"/>
                <a:sym typeface="Calibri"/>
              </a:rPr>
              <a:t> a test</a:t>
            </a:r>
          </a:p>
          <a:p>
            <a:r>
              <a:rPr lang="zh-TW" altLang="en-US" sz="1200" b="1" i="0" dirty="0" smtClean="0">
                <a:effectLst/>
                <a:latin typeface="+mn-lt"/>
                <a:ea typeface="+mn-ea"/>
                <a:cs typeface="+mn-cs"/>
                <a:sym typeface="Calibri"/>
              </a:rPr>
              <a:t>顯示結果定向至檔案</a:t>
            </a:r>
            <a:br>
              <a:rPr lang="zh-TW" altLang="en-US" sz="1200" b="1" i="0" dirty="0" smtClean="0">
                <a:effectLst/>
                <a:latin typeface="+mn-lt"/>
                <a:ea typeface="+mn-ea"/>
                <a:cs typeface="+mn-cs"/>
                <a:sym typeface="Calibri"/>
              </a:rPr>
            </a:br>
            <a:r>
              <a:rPr lang="zh-TW" altLang="en-US" sz="1200" b="0" i="0" u="sng" strike="noStrike" dirty="0" smtClean="0">
                <a:effectLst/>
                <a:latin typeface="+mn-lt"/>
                <a:ea typeface="+mn-ea"/>
                <a:cs typeface="+mn-cs"/>
                <a:sym typeface="Calibri"/>
              </a:rPr>
              <a:t>複製程式碼</a:t>
            </a:r>
            <a:r>
              <a:rPr lang="zh-TW" altLang="en-US" sz="1200" b="0" i="0" dirty="0" smtClean="0">
                <a:effectLst/>
                <a:latin typeface="+mn-lt"/>
                <a:ea typeface="+mn-ea"/>
                <a:cs typeface="+mn-cs"/>
                <a:sym typeface="Calibri"/>
              </a:rPr>
              <a:t> 程式碼如下</a:t>
            </a:r>
            <a:r>
              <a:rPr lang="en-US" altLang="zh-TW" sz="1200" b="0" i="0" dirty="0" smtClean="0">
                <a:effectLst/>
                <a:latin typeface="+mn-lt"/>
                <a:ea typeface="+mn-ea"/>
                <a:cs typeface="+mn-cs"/>
                <a:sym typeface="Calibri"/>
              </a:rPr>
              <a:t>:</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echo “It is a test” &gt; </a:t>
            </a:r>
            <a:r>
              <a:rPr lang="en-US" altLang="zh-TW" sz="1200" b="0" i="0" dirty="0" err="1" smtClean="0">
                <a:effectLst/>
                <a:latin typeface="+mn-lt"/>
                <a:ea typeface="+mn-ea"/>
                <a:cs typeface="+mn-cs"/>
                <a:sym typeface="Calibri"/>
              </a:rPr>
              <a:t>myfile</a:t>
            </a:r>
            <a:endParaRPr lang="en-US" altLang="zh-TW" sz="1200" b="0" i="0" dirty="0" smtClean="0">
              <a:effectLst/>
              <a:latin typeface="+mn-lt"/>
              <a:ea typeface="+mn-ea"/>
              <a:cs typeface="+mn-cs"/>
              <a:sym typeface="Calibri"/>
            </a:endParaRPr>
          </a:p>
          <a:p>
            <a:r>
              <a:rPr lang="zh-TW" altLang="en-US" sz="1200" b="1" i="0" dirty="0" smtClean="0">
                <a:effectLst/>
                <a:latin typeface="+mn-lt"/>
                <a:ea typeface="+mn-ea"/>
                <a:cs typeface="+mn-cs"/>
                <a:sym typeface="Calibri"/>
              </a:rPr>
              <a:t>原樣輸出字串</a:t>
            </a:r>
            <a:endParaRPr lang="zh-TW" altLang="en-US"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若需要原樣輸出字串（不進行轉義），請使用單引號。例如： </a:t>
            </a:r>
            <a:br>
              <a:rPr lang="zh-TW" altLang="en-US" sz="1200" b="0" i="0" dirty="0" smtClean="0">
                <a:effectLst/>
                <a:latin typeface="+mn-lt"/>
                <a:ea typeface="+mn-ea"/>
                <a:cs typeface="+mn-cs"/>
                <a:sym typeface="Calibri"/>
              </a:rPr>
            </a:br>
            <a:r>
              <a:rPr lang="zh-TW" altLang="en-US" sz="1200" b="0" i="0" u="sng" strike="noStrike" dirty="0" smtClean="0">
                <a:effectLst/>
                <a:latin typeface="+mn-lt"/>
                <a:ea typeface="+mn-ea"/>
                <a:cs typeface="+mn-cs"/>
                <a:sym typeface="Calibri"/>
              </a:rPr>
              <a:t>複製程式碼</a:t>
            </a:r>
            <a:r>
              <a:rPr lang="zh-TW" altLang="en-US" sz="1200" b="0" i="0" dirty="0" smtClean="0">
                <a:effectLst/>
                <a:latin typeface="+mn-lt"/>
                <a:ea typeface="+mn-ea"/>
                <a:cs typeface="+mn-cs"/>
                <a:sym typeface="Calibri"/>
              </a:rPr>
              <a:t> 程式碼如下</a:t>
            </a:r>
            <a:r>
              <a:rPr lang="en-US" altLang="zh-TW" sz="1200" b="0" i="0" dirty="0" smtClean="0">
                <a:effectLst/>
                <a:latin typeface="+mn-lt"/>
                <a:ea typeface="+mn-ea"/>
                <a:cs typeface="+mn-cs"/>
                <a:sym typeface="Calibri"/>
              </a:rPr>
              <a:t>:</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echo ‘$name\”‘</a:t>
            </a:r>
          </a:p>
          <a:p>
            <a:r>
              <a:rPr lang="zh-TW" altLang="en-US" sz="1200" b="1" i="0" dirty="0" smtClean="0">
                <a:effectLst/>
                <a:latin typeface="+mn-lt"/>
                <a:ea typeface="+mn-ea"/>
                <a:cs typeface="+mn-cs"/>
                <a:sym typeface="Calibri"/>
              </a:rPr>
              <a:t>顯示命令執行結果</a:t>
            </a:r>
            <a:br>
              <a:rPr lang="zh-TW" altLang="en-US" sz="1200" b="1" i="0" dirty="0" smtClean="0">
                <a:effectLst/>
                <a:latin typeface="+mn-lt"/>
                <a:ea typeface="+mn-ea"/>
                <a:cs typeface="+mn-cs"/>
                <a:sym typeface="Calibri"/>
              </a:rPr>
            </a:br>
            <a:r>
              <a:rPr lang="zh-TW" altLang="en-US" sz="1200" b="0" i="0" u="sng" strike="noStrike" dirty="0" smtClean="0">
                <a:effectLst/>
                <a:latin typeface="+mn-lt"/>
                <a:ea typeface="+mn-ea"/>
                <a:cs typeface="+mn-cs"/>
                <a:sym typeface="Calibri"/>
              </a:rPr>
              <a:t>複製程式碼</a:t>
            </a:r>
            <a:r>
              <a:rPr lang="zh-TW" altLang="en-US" sz="1200" b="0" i="0" dirty="0" smtClean="0">
                <a:effectLst/>
                <a:latin typeface="+mn-lt"/>
                <a:ea typeface="+mn-ea"/>
                <a:cs typeface="+mn-cs"/>
                <a:sym typeface="Calibri"/>
              </a:rPr>
              <a:t> 程式碼如下</a:t>
            </a:r>
            <a:r>
              <a:rPr lang="en-US" altLang="zh-TW" sz="1200" b="0" i="0" dirty="0" smtClean="0">
                <a:effectLst/>
                <a:latin typeface="+mn-lt"/>
                <a:ea typeface="+mn-ea"/>
                <a:cs typeface="+mn-cs"/>
                <a:sym typeface="Calibri"/>
              </a:rPr>
              <a:t>:</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echo `date`</a:t>
            </a:r>
          </a:p>
          <a:p>
            <a:r>
              <a:rPr lang="zh-TW" altLang="en-US" sz="1200" b="0" i="0" dirty="0" smtClean="0">
                <a:effectLst/>
                <a:latin typeface="+mn-lt"/>
                <a:ea typeface="+mn-ea"/>
                <a:cs typeface="+mn-cs"/>
                <a:sym typeface="Calibri"/>
              </a:rPr>
              <a:t>結果將顯示當前日期</a:t>
            </a:r>
          </a:p>
          <a:p>
            <a:r>
              <a:rPr lang="zh-TW" altLang="en-US" sz="1200" b="0" i="0" dirty="0" smtClean="0">
                <a:effectLst/>
                <a:latin typeface="+mn-lt"/>
                <a:ea typeface="+mn-ea"/>
                <a:cs typeface="+mn-cs"/>
                <a:sym typeface="Calibri"/>
              </a:rPr>
              <a:t>從上面可看出，雙引號可有可無，單引號主要用在原樣輸出中。</a:t>
            </a:r>
          </a:p>
          <a:p>
            <a:r>
              <a:rPr lang="en-US" altLang="zh-TW" dirty="0" smtClean="0">
                <a:hlinkClick r:id="rId3"/>
              </a:rPr>
              <a:t>https://codertw.com/%E5%89%8D%E7%AB%AF%E9%96%8B%E7%99%BC/393409/</a:t>
            </a:r>
            <a:endParaRPr lang="en-US" altLang="zh-TW" dirty="0" smtClean="0"/>
          </a:p>
          <a:p>
            <a:endParaRPr lang="es-ES" altLang="zh-TW" dirty="0" smtClean="0"/>
          </a:p>
          <a:p>
            <a:endParaRPr lang="es-ES" altLang="zh-TW" dirty="0" smtClean="0"/>
          </a:p>
          <a:p>
            <a:r>
              <a:rPr lang="en-US" altLang="zh-TW" dirty="0" smtClean="0"/>
              <a:t>&gt;&gt;&gt;</a:t>
            </a:r>
            <a:endParaRPr lang="es-ES" altLang="zh-TW" dirty="0" smtClean="0"/>
          </a:p>
          <a:p>
            <a:r>
              <a:rPr lang="es-ES" altLang="zh-TW" dirty="0" smtClean="0"/>
              <a:t>ds123@ds123:~$ echo test</a:t>
            </a:r>
          </a:p>
          <a:p>
            <a:r>
              <a:rPr lang="es-ES" altLang="zh-TW" dirty="0" smtClean="0"/>
              <a:t>test</a:t>
            </a:r>
          </a:p>
          <a:p>
            <a:r>
              <a:rPr lang="es-ES" altLang="zh-TW" dirty="0" smtClean="0"/>
              <a:t>ds123@ds123:~$ echo "test"</a:t>
            </a:r>
          </a:p>
          <a:p>
            <a:r>
              <a:rPr lang="es-ES" altLang="zh-TW" dirty="0" smtClean="0"/>
              <a:t>test</a:t>
            </a:r>
          </a:p>
          <a:p>
            <a:r>
              <a:rPr lang="es-ES" altLang="zh-TW" dirty="0" smtClean="0"/>
              <a:t>ds123@ds123:~$ echo 'test'</a:t>
            </a:r>
          </a:p>
          <a:p>
            <a:r>
              <a:rPr lang="es-ES" altLang="zh-TW" dirty="0" smtClean="0"/>
              <a:t>test</a:t>
            </a:r>
          </a:p>
          <a:p>
            <a:endParaRPr lang="en-US" altLang="zh-TW" dirty="0" smtClean="0"/>
          </a:p>
          <a:p>
            <a:r>
              <a:rPr lang="en-US" altLang="zh-TW" dirty="0" smtClean="0"/>
              <a:t>~$ echo 1111 &gt;t1</a:t>
            </a:r>
          </a:p>
          <a:p>
            <a:r>
              <a:rPr lang="en-US" altLang="zh-TW" dirty="0" smtClean="0"/>
              <a:t>~$ cat t1</a:t>
            </a:r>
          </a:p>
          <a:p>
            <a:r>
              <a:rPr lang="en-US" altLang="zh-TW" dirty="0" smtClean="0"/>
              <a:t>1111</a:t>
            </a:r>
          </a:p>
          <a:p>
            <a:endParaRPr lang="en-US" altLang="zh-TW" dirty="0" smtClean="0"/>
          </a:p>
          <a:p>
            <a:r>
              <a:rPr lang="en-US" altLang="zh-TW" dirty="0" smtClean="0"/>
              <a:t>~$ echo 2222 &gt;t1</a:t>
            </a:r>
          </a:p>
          <a:p>
            <a:r>
              <a:rPr lang="en-US" altLang="zh-TW" dirty="0" smtClean="0"/>
              <a:t>~$ cat t1</a:t>
            </a:r>
          </a:p>
          <a:p>
            <a:r>
              <a:rPr lang="en-US" altLang="zh-TW" dirty="0" smtClean="0"/>
              <a:t>2222</a:t>
            </a:r>
          </a:p>
          <a:p>
            <a:endParaRPr lang="en-US" altLang="zh-TW" dirty="0" smtClean="0"/>
          </a:p>
          <a:p>
            <a:r>
              <a:rPr lang="en-US" altLang="zh-TW" dirty="0" smtClean="0"/>
              <a:t>~$ echo 3333 &gt;&gt; t1</a:t>
            </a:r>
          </a:p>
          <a:p>
            <a:r>
              <a:rPr lang="en-US" altLang="zh-TW" dirty="0" smtClean="0"/>
              <a:t>~$ cat t1</a:t>
            </a:r>
          </a:p>
          <a:p>
            <a:r>
              <a:rPr lang="en-US" altLang="zh-TW" dirty="0" smtClean="0"/>
              <a:t>2222</a:t>
            </a:r>
          </a:p>
          <a:p>
            <a:r>
              <a:rPr lang="en-US" altLang="zh-TW" dirty="0" smtClean="0"/>
              <a:t>3333</a:t>
            </a:r>
          </a:p>
          <a:p>
            <a:endParaRPr lang="en-US" altLang="zh-TW" dirty="0" smtClean="0"/>
          </a:p>
          <a:p>
            <a:r>
              <a:rPr lang="en-US" altLang="zh-TW" dirty="0" smtClean="0"/>
              <a:t>&gt;&gt;&gt;</a:t>
            </a:r>
          </a:p>
          <a:p>
            <a:r>
              <a:rPr lang="en-US" altLang="zh-TW" dirty="0" smtClean="0"/>
              <a:t>~$ name=12345</a:t>
            </a:r>
          </a:p>
          <a:p>
            <a:r>
              <a:rPr lang="en-US" altLang="zh-TW" dirty="0" smtClean="0"/>
              <a:t>~$ echo $name</a:t>
            </a:r>
          </a:p>
          <a:p>
            <a:r>
              <a:rPr lang="en-US" altLang="zh-TW" dirty="0" smtClean="0"/>
              <a:t>12345</a:t>
            </a:r>
          </a:p>
          <a:p>
            <a:r>
              <a:rPr lang="en-US" altLang="zh-TW" dirty="0" smtClean="0"/>
              <a:t>~$ echo $name test</a:t>
            </a:r>
          </a:p>
          <a:p>
            <a:r>
              <a:rPr lang="en-US" altLang="zh-TW" dirty="0" smtClean="0"/>
              <a:t>12345 test</a:t>
            </a:r>
          </a:p>
          <a:p>
            <a:r>
              <a:rPr lang="en-US" altLang="zh-TW" dirty="0" smtClean="0"/>
              <a:t>~$ echo $name</a:t>
            </a:r>
          </a:p>
          <a:p>
            <a:r>
              <a:rPr lang="en-US" altLang="zh-TW" dirty="0" smtClean="0"/>
              <a:t>12345</a:t>
            </a:r>
          </a:p>
          <a:p>
            <a:r>
              <a:rPr lang="en-US" altLang="zh-TW" dirty="0" smtClean="0"/>
              <a:t>~$ echo ${name}67</a:t>
            </a:r>
          </a:p>
          <a:p>
            <a:r>
              <a:rPr lang="en-US" altLang="zh-TW" dirty="0" smtClean="0"/>
              <a:t>1234567</a:t>
            </a:r>
          </a:p>
          <a:p>
            <a:r>
              <a:rPr lang="en-US" altLang="zh-TW" dirty="0" smtClean="0"/>
              <a:t>~$ echo ${name} 67</a:t>
            </a:r>
          </a:p>
          <a:p>
            <a:r>
              <a:rPr lang="en-US" altLang="zh-TW" dirty="0" smtClean="0"/>
              <a:t>12345 67</a:t>
            </a:r>
          </a:p>
          <a:p>
            <a:endParaRPr lang="en-US" altLang="zh-TW" dirty="0" smtClean="0"/>
          </a:p>
          <a:p>
            <a:endParaRPr lang="en-US" altLang="zh-TW" dirty="0" smtClean="0"/>
          </a:p>
          <a:p>
            <a:endParaRPr lang="en-US" altLang="zh-TW" dirty="0" smtClean="0"/>
          </a:p>
          <a:p>
            <a:r>
              <a:rPr lang="en-US" altLang="zh-TW" dirty="0" smtClean="0"/>
              <a:t>&gt;&gt;&gt;&gt;</a:t>
            </a:r>
          </a:p>
          <a:p>
            <a:r>
              <a:rPr lang="en-US" altLang="zh-CN" dirty="0" smtClean="0"/>
              <a:t>echo(</a:t>
            </a:r>
            <a:r>
              <a:rPr lang="zh-CN" altLang="en-US" dirty="0" smtClean="0"/>
              <a:t>选项</a:t>
            </a:r>
            <a:r>
              <a:rPr lang="en-US" altLang="zh-CN" dirty="0" smtClean="0"/>
              <a:t>)(</a:t>
            </a:r>
            <a:r>
              <a:rPr lang="zh-CN" altLang="en-US" dirty="0" smtClean="0"/>
              <a:t>参数</a:t>
            </a:r>
            <a:r>
              <a:rPr lang="en-US" altLang="zh-CN" dirty="0" smtClean="0"/>
              <a:t>)</a:t>
            </a:r>
            <a:r>
              <a:rPr lang="zh-CN" altLang="en-US" sz="1200" b="1" i="0" dirty="0" smtClean="0">
                <a:effectLst/>
                <a:latin typeface="+mn-lt"/>
                <a:ea typeface="+mn-ea"/>
                <a:cs typeface="+mn-cs"/>
                <a:sym typeface="Calibri"/>
              </a:rPr>
              <a:t>选项</a:t>
            </a:r>
            <a:br>
              <a:rPr lang="zh-CN" altLang="en-US" sz="1200" b="1" i="0" dirty="0" smtClean="0">
                <a:effectLst/>
                <a:latin typeface="+mn-lt"/>
                <a:ea typeface="+mn-ea"/>
                <a:cs typeface="+mn-cs"/>
                <a:sym typeface="Calibri"/>
              </a:rPr>
            </a:br>
            <a:endParaRPr lang="zh-CN" altLang="en-US" sz="1200" b="1" i="0" dirty="0" smtClean="0">
              <a:effectLst/>
              <a:latin typeface="+mn-lt"/>
              <a:ea typeface="+mn-ea"/>
              <a:cs typeface="+mn-cs"/>
              <a:sym typeface="Calibri"/>
            </a:endParaRPr>
          </a:p>
          <a:p>
            <a:r>
              <a:rPr lang="en-US" altLang="zh-CN" dirty="0" smtClean="0"/>
              <a:t>-e</a:t>
            </a:r>
            <a:r>
              <a:rPr lang="zh-CN" altLang="en-US" dirty="0" smtClean="0"/>
              <a:t>：激活转义字符。</a:t>
            </a:r>
            <a:r>
              <a:rPr lang="zh-CN" altLang="en-US" sz="1200" b="0" i="0" dirty="0" smtClean="0">
                <a:effectLst/>
                <a:latin typeface="+mn-lt"/>
                <a:ea typeface="+mn-ea"/>
                <a:cs typeface="+mn-cs"/>
                <a:sym typeface="Calibri"/>
              </a:rPr>
              <a:t>使用</a:t>
            </a:r>
            <a:r>
              <a:rPr lang="en-US" altLang="zh-CN" sz="1200" b="0" i="0" dirty="0" smtClean="0">
                <a:effectLst/>
                <a:latin typeface="+mn-lt"/>
                <a:ea typeface="+mn-ea"/>
                <a:cs typeface="+mn-cs"/>
                <a:sym typeface="Calibri"/>
              </a:rPr>
              <a:t>-e</a:t>
            </a:r>
            <a:r>
              <a:rPr lang="zh-CN" altLang="en-US" sz="1200" b="0" i="0" dirty="0" smtClean="0">
                <a:effectLst/>
                <a:latin typeface="+mn-lt"/>
                <a:ea typeface="+mn-ea"/>
                <a:cs typeface="+mn-cs"/>
                <a:sym typeface="Calibri"/>
              </a:rPr>
              <a:t>选项时，若字符串中出现以下字符，则特别加以处理，而不会将它当成一般文字输出：</a:t>
            </a:r>
          </a:p>
          <a:p>
            <a:r>
              <a:rPr lang="en-US" altLang="zh-CN" sz="1200" b="0" i="0" dirty="0" smtClean="0">
                <a:effectLst/>
                <a:latin typeface="+mn-lt"/>
                <a:ea typeface="+mn-ea"/>
                <a:cs typeface="+mn-cs"/>
                <a:sym typeface="Calibri"/>
              </a:rPr>
              <a:t>\a </a:t>
            </a:r>
            <a:r>
              <a:rPr lang="zh-CN" altLang="en-US" sz="1200" b="0" i="0" dirty="0" smtClean="0">
                <a:effectLst/>
                <a:latin typeface="+mn-lt"/>
                <a:ea typeface="+mn-ea"/>
                <a:cs typeface="+mn-cs"/>
                <a:sym typeface="Calibri"/>
              </a:rPr>
              <a:t>发出警告声；</a:t>
            </a:r>
          </a:p>
          <a:p>
            <a:r>
              <a:rPr lang="en-US" altLang="zh-CN" sz="1200" b="0" i="0" dirty="0" smtClean="0">
                <a:effectLst/>
                <a:latin typeface="+mn-lt"/>
                <a:ea typeface="+mn-ea"/>
                <a:cs typeface="+mn-cs"/>
                <a:sym typeface="Calibri"/>
              </a:rPr>
              <a:t>\b </a:t>
            </a:r>
            <a:r>
              <a:rPr lang="zh-CN" altLang="en-US" sz="1200" b="0" i="0" dirty="0" smtClean="0">
                <a:effectLst/>
                <a:latin typeface="+mn-lt"/>
                <a:ea typeface="+mn-ea"/>
                <a:cs typeface="+mn-cs"/>
                <a:sym typeface="Calibri"/>
              </a:rPr>
              <a:t>删除前一个字符；</a:t>
            </a:r>
          </a:p>
          <a:p>
            <a:r>
              <a:rPr lang="en-US" altLang="zh-CN" sz="1200" b="0" i="0" dirty="0" smtClean="0">
                <a:effectLst/>
                <a:latin typeface="+mn-lt"/>
                <a:ea typeface="+mn-ea"/>
                <a:cs typeface="+mn-cs"/>
                <a:sym typeface="Calibri"/>
              </a:rPr>
              <a:t>\c </a:t>
            </a:r>
            <a:r>
              <a:rPr lang="zh-CN" altLang="en-US" sz="1200" b="0" i="0" dirty="0" smtClean="0">
                <a:effectLst/>
                <a:latin typeface="+mn-lt"/>
                <a:ea typeface="+mn-ea"/>
                <a:cs typeface="+mn-cs"/>
                <a:sym typeface="Calibri"/>
              </a:rPr>
              <a:t>最后不加上换行符号；</a:t>
            </a:r>
          </a:p>
          <a:p>
            <a:r>
              <a:rPr lang="en-US" altLang="zh-CN" sz="1200" b="0" i="0" dirty="0" smtClean="0">
                <a:effectLst/>
                <a:latin typeface="+mn-lt"/>
                <a:ea typeface="+mn-ea"/>
                <a:cs typeface="+mn-cs"/>
                <a:sym typeface="Calibri"/>
              </a:rPr>
              <a:t>\f </a:t>
            </a:r>
            <a:r>
              <a:rPr lang="zh-CN" altLang="en-US" sz="1200" b="0" i="0" dirty="0" smtClean="0">
                <a:effectLst/>
                <a:latin typeface="+mn-lt"/>
                <a:ea typeface="+mn-ea"/>
                <a:cs typeface="+mn-cs"/>
                <a:sym typeface="Calibri"/>
              </a:rPr>
              <a:t>换行但光标仍旧停留在原来的位置；</a:t>
            </a:r>
          </a:p>
          <a:p>
            <a:r>
              <a:rPr lang="en-US" altLang="zh-CN" sz="1200" b="0" i="0" dirty="0" smtClean="0">
                <a:effectLst/>
                <a:latin typeface="+mn-lt"/>
                <a:ea typeface="+mn-ea"/>
                <a:cs typeface="+mn-cs"/>
                <a:sym typeface="Calibri"/>
              </a:rPr>
              <a:t>\n </a:t>
            </a:r>
            <a:r>
              <a:rPr lang="zh-CN" altLang="en-US" sz="1200" b="0" i="0" dirty="0" smtClean="0">
                <a:effectLst/>
                <a:latin typeface="+mn-lt"/>
                <a:ea typeface="+mn-ea"/>
                <a:cs typeface="+mn-cs"/>
                <a:sym typeface="Calibri"/>
              </a:rPr>
              <a:t>换行且光标移至行首；</a:t>
            </a:r>
          </a:p>
          <a:p>
            <a:r>
              <a:rPr lang="en-US" altLang="zh-CN" sz="1200" b="0" i="0" dirty="0" smtClean="0">
                <a:effectLst/>
                <a:latin typeface="+mn-lt"/>
                <a:ea typeface="+mn-ea"/>
                <a:cs typeface="+mn-cs"/>
                <a:sym typeface="Calibri"/>
              </a:rPr>
              <a:t>\r </a:t>
            </a:r>
            <a:r>
              <a:rPr lang="zh-CN" altLang="en-US" sz="1200" b="0" i="0" dirty="0" smtClean="0">
                <a:effectLst/>
                <a:latin typeface="+mn-lt"/>
                <a:ea typeface="+mn-ea"/>
                <a:cs typeface="+mn-cs"/>
                <a:sym typeface="Calibri"/>
              </a:rPr>
              <a:t>光标移至行首，但不换行；</a:t>
            </a:r>
          </a:p>
          <a:p>
            <a:r>
              <a:rPr lang="en-US" altLang="zh-CN" sz="1200" b="0" i="0" dirty="0" smtClean="0">
                <a:effectLst/>
                <a:latin typeface="+mn-lt"/>
                <a:ea typeface="+mn-ea"/>
                <a:cs typeface="+mn-cs"/>
                <a:sym typeface="Calibri"/>
              </a:rPr>
              <a:t>\t </a:t>
            </a:r>
            <a:r>
              <a:rPr lang="zh-CN" altLang="en-US" sz="1200" b="0" i="0" dirty="0" smtClean="0">
                <a:effectLst/>
                <a:latin typeface="+mn-lt"/>
                <a:ea typeface="+mn-ea"/>
                <a:cs typeface="+mn-cs"/>
                <a:sym typeface="Calibri"/>
              </a:rPr>
              <a:t>插入</a:t>
            </a:r>
            <a:r>
              <a:rPr lang="en-US" altLang="zh-CN" sz="1200" b="0" i="0" dirty="0" smtClean="0">
                <a:effectLst/>
                <a:latin typeface="+mn-lt"/>
                <a:ea typeface="+mn-ea"/>
                <a:cs typeface="+mn-cs"/>
                <a:sym typeface="Calibri"/>
              </a:rPr>
              <a:t>tab</a:t>
            </a:r>
            <a:r>
              <a:rPr lang="zh-CN" altLang="en-US" sz="1200" b="0" i="0" dirty="0" smtClean="0">
                <a:effectLst/>
                <a:latin typeface="+mn-lt"/>
                <a:ea typeface="+mn-ea"/>
                <a:cs typeface="+mn-cs"/>
                <a:sym typeface="Calibri"/>
              </a:rPr>
              <a:t>；</a:t>
            </a:r>
          </a:p>
          <a:p>
            <a:r>
              <a:rPr lang="en-US" altLang="zh-CN" sz="1200" b="0" i="0" dirty="0" smtClean="0">
                <a:effectLst/>
                <a:latin typeface="+mn-lt"/>
                <a:ea typeface="+mn-ea"/>
                <a:cs typeface="+mn-cs"/>
                <a:sym typeface="Calibri"/>
              </a:rPr>
              <a:t>\v </a:t>
            </a:r>
            <a:r>
              <a:rPr lang="zh-CN" altLang="en-US" sz="1200" b="0" i="0" dirty="0" smtClean="0">
                <a:effectLst/>
                <a:latin typeface="+mn-lt"/>
                <a:ea typeface="+mn-ea"/>
                <a:cs typeface="+mn-cs"/>
                <a:sym typeface="Calibri"/>
              </a:rPr>
              <a:t>与</a:t>
            </a:r>
            <a:r>
              <a:rPr lang="en-US" altLang="zh-CN" sz="1200" b="0" i="0" dirty="0" smtClean="0">
                <a:effectLst/>
                <a:latin typeface="+mn-lt"/>
                <a:ea typeface="+mn-ea"/>
                <a:cs typeface="+mn-cs"/>
                <a:sym typeface="Calibri"/>
              </a:rPr>
              <a:t>\f</a:t>
            </a:r>
            <a:r>
              <a:rPr lang="zh-CN" altLang="en-US" sz="1200" b="0" i="0" dirty="0" smtClean="0">
                <a:effectLst/>
                <a:latin typeface="+mn-lt"/>
                <a:ea typeface="+mn-ea"/>
                <a:cs typeface="+mn-cs"/>
                <a:sym typeface="Calibri"/>
              </a:rPr>
              <a:t>相同；</a:t>
            </a:r>
          </a:p>
          <a:p>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插入</a:t>
            </a:r>
            <a:r>
              <a:rPr lang="en-US" altLang="zh-CN" sz="1200" b="0" i="0" dirty="0" smtClean="0">
                <a:effectLst/>
                <a:latin typeface="+mn-lt"/>
                <a:ea typeface="+mn-ea"/>
                <a:cs typeface="+mn-cs"/>
                <a:sym typeface="Calibri"/>
              </a:rPr>
              <a:t>\</a:t>
            </a:r>
            <a:r>
              <a:rPr lang="zh-CN" altLang="en-US" sz="1200" b="0" i="0" dirty="0" smtClean="0">
                <a:effectLst/>
                <a:latin typeface="+mn-lt"/>
                <a:ea typeface="+mn-ea"/>
                <a:cs typeface="+mn-cs"/>
                <a:sym typeface="Calibri"/>
              </a:rPr>
              <a:t>字符；</a:t>
            </a:r>
          </a:p>
          <a:p>
            <a:r>
              <a:rPr lang="en-US" altLang="zh-CN" sz="1200" b="0" i="0" dirty="0" smtClean="0">
                <a:effectLst/>
                <a:latin typeface="+mn-lt"/>
                <a:ea typeface="+mn-ea"/>
                <a:cs typeface="+mn-cs"/>
                <a:sym typeface="Calibri"/>
              </a:rPr>
              <a:t>\</a:t>
            </a:r>
            <a:r>
              <a:rPr lang="en-US" altLang="zh-CN" sz="1200" b="0" i="0" dirty="0" err="1" smtClean="0">
                <a:effectLst/>
                <a:latin typeface="+mn-lt"/>
                <a:ea typeface="+mn-ea"/>
                <a:cs typeface="+mn-cs"/>
                <a:sym typeface="Calibri"/>
              </a:rPr>
              <a:t>nnn</a:t>
            </a:r>
            <a:r>
              <a:rPr lang="en-US" altLang="zh-CN" sz="1200" b="0" i="0" dirty="0" smtClean="0">
                <a:effectLst/>
                <a:latin typeface="+mn-lt"/>
                <a:ea typeface="+mn-ea"/>
                <a:cs typeface="+mn-cs"/>
                <a:sym typeface="Calibri"/>
              </a:rPr>
              <a:t> </a:t>
            </a:r>
            <a:r>
              <a:rPr lang="zh-CN" altLang="en-US" sz="1200" b="0" i="0" dirty="0" smtClean="0">
                <a:effectLst/>
                <a:latin typeface="+mn-lt"/>
                <a:ea typeface="+mn-ea"/>
                <a:cs typeface="+mn-cs"/>
                <a:sym typeface="Calibri"/>
              </a:rPr>
              <a:t>插入</a:t>
            </a:r>
            <a:r>
              <a:rPr lang="en-US" altLang="zh-CN" sz="1200" b="0" i="0" dirty="0" err="1" smtClean="0">
                <a:effectLst/>
                <a:latin typeface="+mn-lt"/>
                <a:ea typeface="+mn-ea"/>
                <a:cs typeface="+mn-cs"/>
                <a:sym typeface="Calibri"/>
              </a:rPr>
              <a:t>nnn</a:t>
            </a:r>
            <a:r>
              <a:rPr lang="zh-CN" altLang="en-US" sz="1200" b="0" i="0" dirty="0" smtClean="0">
                <a:effectLst/>
                <a:latin typeface="+mn-lt"/>
                <a:ea typeface="+mn-ea"/>
                <a:cs typeface="+mn-cs"/>
                <a:sym typeface="Calibri"/>
              </a:rPr>
              <a:t>（八进制）所代表的</a:t>
            </a:r>
            <a:r>
              <a:rPr lang="en-US" altLang="zh-CN" sz="1200" b="0" i="0" dirty="0" smtClean="0">
                <a:effectLst/>
                <a:latin typeface="+mn-lt"/>
                <a:ea typeface="+mn-ea"/>
                <a:cs typeface="+mn-cs"/>
                <a:sym typeface="Calibri"/>
              </a:rPr>
              <a:t>ASCII</a:t>
            </a:r>
            <a:r>
              <a:rPr lang="zh-CN" altLang="en-US" sz="1200" b="0" i="0" dirty="0" smtClean="0">
                <a:effectLst/>
                <a:latin typeface="+mn-lt"/>
                <a:ea typeface="+mn-ea"/>
                <a:cs typeface="+mn-cs"/>
                <a:sym typeface="Calibri"/>
              </a:rPr>
              <a:t>字符；</a:t>
            </a:r>
          </a:p>
          <a:p>
            <a:r>
              <a:rPr lang="zh-CN" altLang="en-US" sz="1200" b="1" i="0" dirty="0" smtClean="0">
                <a:effectLst/>
                <a:latin typeface="+mn-lt"/>
                <a:ea typeface="+mn-ea"/>
                <a:cs typeface="+mn-cs"/>
                <a:sym typeface="Calibri"/>
              </a:rPr>
              <a:t>参数</a:t>
            </a:r>
            <a:br>
              <a:rPr lang="zh-CN" altLang="en-US" sz="1200" b="1" i="0" dirty="0" smtClean="0">
                <a:effectLst/>
                <a:latin typeface="+mn-lt"/>
                <a:ea typeface="+mn-ea"/>
                <a:cs typeface="+mn-cs"/>
                <a:sym typeface="Calibri"/>
              </a:rPr>
            </a:br>
            <a:endParaRPr lang="zh-CN" altLang="en-US" sz="1200" b="1" i="0" dirty="0" smtClean="0">
              <a:effectLst/>
              <a:latin typeface="+mn-lt"/>
              <a:ea typeface="+mn-ea"/>
              <a:cs typeface="+mn-cs"/>
              <a:sym typeface="Calibri"/>
            </a:endParaRPr>
          </a:p>
          <a:p>
            <a:r>
              <a:rPr lang="zh-CN" altLang="en-US" sz="1200" b="0" i="0" dirty="0" smtClean="0">
                <a:effectLst/>
                <a:latin typeface="+mn-lt"/>
                <a:ea typeface="+mn-ea"/>
                <a:cs typeface="+mn-cs"/>
                <a:sym typeface="Calibri"/>
              </a:rPr>
              <a:t>变量：指定要打印的变量。</a:t>
            </a:r>
          </a:p>
          <a:p>
            <a:r>
              <a:rPr lang="zh-CN" altLang="en-US" sz="1200" b="1" i="0" dirty="0" smtClean="0">
                <a:effectLst/>
                <a:latin typeface="+mn-lt"/>
                <a:ea typeface="+mn-ea"/>
                <a:cs typeface="+mn-cs"/>
                <a:sym typeface="Calibri"/>
              </a:rPr>
              <a:t>实例</a:t>
            </a:r>
            <a:br>
              <a:rPr lang="zh-CN" altLang="en-US" sz="1200" b="1" i="0" dirty="0" smtClean="0">
                <a:effectLst/>
                <a:latin typeface="+mn-lt"/>
                <a:ea typeface="+mn-ea"/>
                <a:cs typeface="+mn-cs"/>
                <a:sym typeface="Calibri"/>
              </a:rPr>
            </a:br>
            <a:endParaRPr lang="zh-CN" altLang="en-US" sz="1200" b="1" i="0" dirty="0" smtClean="0">
              <a:effectLst/>
              <a:latin typeface="+mn-lt"/>
              <a:ea typeface="+mn-ea"/>
              <a:cs typeface="+mn-cs"/>
              <a:sym typeface="Calibri"/>
            </a:endParaRPr>
          </a:p>
          <a:p>
            <a:r>
              <a:rPr lang="zh-CN" altLang="en-US" sz="1200" b="0" i="0" dirty="0" smtClean="0">
                <a:effectLst/>
                <a:latin typeface="+mn-lt"/>
                <a:ea typeface="+mn-ea"/>
                <a:cs typeface="+mn-cs"/>
                <a:sym typeface="Calibri"/>
              </a:rPr>
              <a:t>用</a:t>
            </a:r>
            <a:r>
              <a:rPr lang="en-US" altLang="zh-CN" sz="1200" b="0" i="0" dirty="0" smtClean="0">
                <a:effectLst/>
                <a:latin typeface="+mn-lt"/>
                <a:ea typeface="+mn-ea"/>
                <a:cs typeface="+mn-cs"/>
                <a:sym typeface="Calibri"/>
              </a:rPr>
              <a:t>echo</a:t>
            </a:r>
            <a:r>
              <a:rPr lang="zh-CN" altLang="en-US" sz="1200" b="0" i="0" dirty="0" smtClean="0">
                <a:effectLst/>
                <a:latin typeface="+mn-lt"/>
                <a:ea typeface="+mn-ea"/>
                <a:cs typeface="+mn-cs"/>
                <a:sym typeface="Calibri"/>
              </a:rPr>
              <a:t>命令打印带有色彩的文字：</a:t>
            </a:r>
          </a:p>
          <a:p>
            <a:r>
              <a:rPr lang="zh-CN" altLang="en-US" sz="1200" b="1" i="0" dirty="0" smtClean="0">
                <a:effectLst/>
                <a:latin typeface="+mn-lt"/>
                <a:ea typeface="+mn-ea"/>
                <a:cs typeface="+mn-cs"/>
                <a:sym typeface="Calibri"/>
              </a:rPr>
              <a:t>文字色：</a:t>
            </a:r>
            <a:endParaRPr lang="zh-CN" altLang="en-US" sz="1200" b="0" i="0" dirty="0" smtClean="0">
              <a:effectLst/>
              <a:latin typeface="+mn-lt"/>
              <a:ea typeface="+mn-ea"/>
              <a:cs typeface="+mn-cs"/>
              <a:sym typeface="Calibri"/>
            </a:endParaRPr>
          </a:p>
          <a:p>
            <a:r>
              <a:rPr lang="en-US" altLang="zh-CN" dirty="0" smtClean="0"/>
              <a:t>echo -e "\e[1;31mThis is red text\e[0m" </a:t>
            </a:r>
            <a:r>
              <a:rPr lang="en-US" altLang="zh-CN" sz="1200" dirty="0" smtClean="0">
                <a:effectLst/>
                <a:latin typeface="+mn-lt"/>
                <a:ea typeface="+mn-ea"/>
                <a:cs typeface="+mn-cs"/>
                <a:sym typeface="Calibri"/>
              </a:rPr>
              <a:t>This is red text</a:t>
            </a:r>
            <a:r>
              <a:rPr lang="en-US" altLang="zh-CN" sz="1200" b="0" i="0" dirty="0" smtClean="0">
                <a:effectLst/>
                <a:latin typeface="+mn-lt"/>
                <a:ea typeface="+mn-ea"/>
                <a:cs typeface="+mn-cs"/>
                <a:sym typeface="Calibri"/>
              </a:rPr>
              <a:t>\e[1;31m </a:t>
            </a:r>
            <a:r>
              <a:rPr lang="zh-CN" altLang="en-US" sz="1200" b="0" i="0" dirty="0" smtClean="0">
                <a:effectLst/>
                <a:latin typeface="+mn-lt"/>
                <a:ea typeface="+mn-ea"/>
                <a:cs typeface="+mn-cs"/>
                <a:sym typeface="Calibri"/>
              </a:rPr>
              <a:t>将颜色设置为红色</a:t>
            </a:r>
          </a:p>
          <a:p>
            <a:r>
              <a:rPr lang="en-US" altLang="zh-CN" sz="1200" b="0" i="0" dirty="0" smtClean="0">
                <a:effectLst/>
                <a:latin typeface="+mn-lt"/>
                <a:ea typeface="+mn-ea"/>
                <a:cs typeface="+mn-cs"/>
                <a:sym typeface="Calibri"/>
              </a:rPr>
              <a:t>\e[0m </a:t>
            </a:r>
            <a:r>
              <a:rPr lang="zh-CN" altLang="en-US" sz="1200" b="0" i="0" dirty="0" smtClean="0">
                <a:effectLst/>
                <a:latin typeface="+mn-lt"/>
                <a:ea typeface="+mn-ea"/>
                <a:cs typeface="+mn-cs"/>
                <a:sym typeface="Calibri"/>
              </a:rPr>
              <a:t>将颜色重新置回</a:t>
            </a:r>
          </a:p>
          <a:p>
            <a:r>
              <a:rPr lang="zh-CN" altLang="en-US" sz="1200" b="0" i="0" dirty="0" smtClean="0">
                <a:effectLst/>
                <a:latin typeface="+mn-lt"/>
                <a:ea typeface="+mn-ea"/>
                <a:cs typeface="+mn-cs"/>
                <a:sym typeface="Calibri"/>
              </a:rPr>
              <a:t>颜色码：重置</a:t>
            </a:r>
            <a:r>
              <a:rPr lang="en-US" altLang="zh-CN" sz="1200" b="0" i="0" dirty="0" smtClean="0">
                <a:effectLst/>
                <a:latin typeface="+mn-lt"/>
                <a:ea typeface="+mn-ea"/>
                <a:cs typeface="+mn-cs"/>
                <a:sym typeface="Calibri"/>
              </a:rPr>
              <a:t>=0</a:t>
            </a:r>
            <a:r>
              <a:rPr lang="zh-CN" altLang="en-US" sz="1200" b="0" i="0" dirty="0" smtClean="0">
                <a:effectLst/>
                <a:latin typeface="+mn-lt"/>
                <a:ea typeface="+mn-ea"/>
                <a:cs typeface="+mn-cs"/>
                <a:sym typeface="Calibri"/>
              </a:rPr>
              <a:t>，黑色</a:t>
            </a:r>
            <a:r>
              <a:rPr lang="en-US" altLang="zh-CN" sz="1200" b="0" i="0" dirty="0" smtClean="0">
                <a:effectLst/>
                <a:latin typeface="+mn-lt"/>
                <a:ea typeface="+mn-ea"/>
                <a:cs typeface="+mn-cs"/>
                <a:sym typeface="Calibri"/>
              </a:rPr>
              <a:t>=30</a:t>
            </a:r>
            <a:r>
              <a:rPr lang="zh-CN" altLang="en-US" sz="1200" b="0" i="0" dirty="0" smtClean="0">
                <a:effectLst/>
                <a:latin typeface="+mn-lt"/>
                <a:ea typeface="+mn-ea"/>
                <a:cs typeface="+mn-cs"/>
                <a:sym typeface="Calibri"/>
              </a:rPr>
              <a:t>，红色</a:t>
            </a:r>
            <a:r>
              <a:rPr lang="en-US" altLang="zh-CN" sz="1200" b="0" i="0" dirty="0" smtClean="0">
                <a:effectLst/>
                <a:latin typeface="+mn-lt"/>
                <a:ea typeface="+mn-ea"/>
                <a:cs typeface="+mn-cs"/>
                <a:sym typeface="Calibri"/>
              </a:rPr>
              <a:t>=31</a:t>
            </a:r>
            <a:r>
              <a:rPr lang="zh-CN" altLang="en-US" sz="1200" b="0" i="0" dirty="0" smtClean="0">
                <a:effectLst/>
                <a:latin typeface="+mn-lt"/>
                <a:ea typeface="+mn-ea"/>
                <a:cs typeface="+mn-cs"/>
                <a:sym typeface="Calibri"/>
              </a:rPr>
              <a:t>，绿色</a:t>
            </a:r>
            <a:r>
              <a:rPr lang="en-US" altLang="zh-CN" sz="1200" b="0" i="0" dirty="0" smtClean="0">
                <a:effectLst/>
                <a:latin typeface="+mn-lt"/>
                <a:ea typeface="+mn-ea"/>
                <a:cs typeface="+mn-cs"/>
                <a:sym typeface="Calibri"/>
              </a:rPr>
              <a:t>=32</a:t>
            </a:r>
            <a:r>
              <a:rPr lang="zh-CN" altLang="en-US" sz="1200" b="0" i="0" dirty="0" smtClean="0">
                <a:effectLst/>
                <a:latin typeface="+mn-lt"/>
                <a:ea typeface="+mn-ea"/>
                <a:cs typeface="+mn-cs"/>
                <a:sym typeface="Calibri"/>
              </a:rPr>
              <a:t>，黄色</a:t>
            </a:r>
            <a:r>
              <a:rPr lang="en-US" altLang="zh-CN" sz="1200" b="0" i="0" dirty="0" smtClean="0">
                <a:effectLst/>
                <a:latin typeface="+mn-lt"/>
                <a:ea typeface="+mn-ea"/>
                <a:cs typeface="+mn-cs"/>
                <a:sym typeface="Calibri"/>
              </a:rPr>
              <a:t>=33</a:t>
            </a:r>
            <a:r>
              <a:rPr lang="zh-CN" altLang="en-US" sz="1200" b="0" i="0" dirty="0" smtClean="0">
                <a:effectLst/>
                <a:latin typeface="+mn-lt"/>
                <a:ea typeface="+mn-ea"/>
                <a:cs typeface="+mn-cs"/>
                <a:sym typeface="Calibri"/>
              </a:rPr>
              <a:t>，蓝色</a:t>
            </a:r>
            <a:r>
              <a:rPr lang="en-US" altLang="zh-CN" sz="1200" b="0" i="0" dirty="0" smtClean="0">
                <a:effectLst/>
                <a:latin typeface="+mn-lt"/>
                <a:ea typeface="+mn-ea"/>
                <a:cs typeface="+mn-cs"/>
                <a:sym typeface="Calibri"/>
              </a:rPr>
              <a:t>=34</a:t>
            </a:r>
            <a:r>
              <a:rPr lang="zh-CN" altLang="en-US" sz="1200" b="0" i="0" dirty="0" smtClean="0">
                <a:effectLst/>
                <a:latin typeface="+mn-lt"/>
                <a:ea typeface="+mn-ea"/>
                <a:cs typeface="+mn-cs"/>
                <a:sym typeface="Calibri"/>
              </a:rPr>
              <a:t>，洋红</a:t>
            </a:r>
            <a:r>
              <a:rPr lang="en-US" altLang="zh-CN" sz="1200" b="0" i="0" dirty="0" smtClean="0">
                <a:effectLst/>
                <a:latin typeface="+mn-lt"/>
                <a:ea typeface="+mn-ea"/>
                <a:cs typeface="+mn-cs"/>
                <a:sym typeface="Calibri"/>
              </a:rPr>
              <a:t>=35</a:t>
            </a:r>
            <a:r>
              <a:rPr lang="zh-CN" altLang="en-US" sz="1200" b="0" i="0" dirty="0" smtClean="0">
                <a:effectLst/>
                <a:latin typeface="+mn-lt"/>
                <a:ea typeface="+mn-ea"/>
                <a:cs typeface="+mn-cs"/>
                <a:sym typeface="Calibri"/>
              </a:rPr>
              <a:t>，青色</a:t>
            </a:r>
            <a:r>
              <a:rPr lang="en-US" altLang="zh-CN" sz="1200" b="0" i="0" dirty="0" smtClean="0">
                <a:effectLst/>
                <a:latin typeface="+mn-lt"/>
                <a:ea typeface="+mn-ea"/>
                <a:cs typeface="+mn-cs"/>
                <a:sym typeface="Calibri"/>
              </a:rPr>
              <a:t>=36</a:t>
            </a:r>
            <a:r>
              <a:rPr lang="zh-CN" altLang="en-US" sz="1200" b="0" i="0" dirty="0" smtClean="0">
                <a:effectLst/>
                <a:latin typeface="+mn-lt"/>
                <a:ea typeface="+mn-ea"/>
                <a:cs typeface="+mn-cs"/>
                <a:sym typeface="Calibri"/>
              </a:rPr>
              <a:t>，白色</a:t>
            </a:r>
            <a:r>
              <a:rPr lang="en-US" altLang="zh-CN" sz="1200" b="0" i="0" dirty="0" smtClean="0">
                <a:effectLst/>
                <a:latin typeface="+mn-lt"/>
                <a:ea typeface="+mn-ea"/>
                <a:cs typeface="+mn-cs"/>
                <a:sym typeface="Calibri"/>
              </a:rPr>
              <a:t>=37</a:t>
            </a:r>
          </a:p>
          <a:p>
            <a:r>
              <a:rPr lang="zh-CN" altLang="en-US" sz="1200" b="1" i="0" dirty="0" smtClean="0">
                <a:effectLst/>
                <a:latin typeface="+mn-lt"/>
                <a:ea typeface="+mn-ea"/>
                <a:cs typeface="+mn-cs"/>
                <a:sym typeface="Calibri"/>
              </a:rPr>
              <a:t>背景色</a:t>
            </a:r>
            <a:r>
              <a:rPr lang="zh-CN" altLang="en-US" sz="1200" b="0" i="0" dirty="0" smtClean="0">
                <a:effectLst/>
                <a:latin typeface="+mn-lt"/>
                <a:ea typeface="+mn-ea"/>
                <a:cs typeface="+mn-cs"/>
                <a:sym typeface="Calibri"/>
              </a:rPr>
              <a:t>：</a:t>
            </a:r>
          </a:p>
          <a:p>
            <a:r>
              <a:rPr lang="en-US" altLang="zh-CN" dirty="0" smtClean="0"/>
              <a:t>echo -e "\e[1;42mGreed Background\e[0m" </a:t>
            </a:r>
            <a:r>
              <a:rPr lang="en-US" altLang="zh-CN" sz="1200" dirty="0" smtClean="0">
                <a:effectLst/>
                <a:latin typeface="+mn-lt"/>
                <a:ea typeface="+mn-ea"/>
                <a:cs typeface="+mn-cs"/>
                <a:sym typeface="Calibri"/>
              </a:rPr>
              <a:t>Greed Background</a:t>
            </a:r>
            <a:r>
              <a:rPr lang="zh-CN" altLang="en-US" sz="1200" b="0" i="0" dirty="0" smtClean="0">
                <a:effectLst/>
                <a:latin typeface="+mn-lt"/>
                <a:ea typeface="+mn-ea"/>
                <a:cs typeface="+mn-cs"/>
                <a:sym typeface="Calibri"/>
              </a:rPr>
              <a:t>颜色码：重置</a:t>
            </a:r>
            <a:r>
              <a:rPr lang="en-US" altLang="zh-CN" sz="1200" b="0" i="0" dirty="0" smtClean="0">
                <a:effectLst/>
                <a:latin typeface="+mn-lt"/>
                <a:ea typeface="+mn-ea"/>
                <a:cs typeface="+mn-cs"/>
                <a:sym typeface="Calibri"/>
              </a:rPr>
              <a:t>=0</a:t>
            </a:r>
            <a:r>
              <a:rPr lang="zh-CN" altLang="en-US" sz="1200" b="0" i="0" dirty="0" smtClean="0">
                <a:effectLst/>
                <a:latin typeface="+mn-lt"/>
                <a:ea typeface="+mn-ea"/>
                <a:cs typeface="+mn-cs"/>
                <a:sym typeface="Calibri"/>
              </a:rPr>
              <a:t>，黑色</a:t>
            </a:r>
            <a:r>
              <a:rPr lang="en-US" altLang="zh-CN" sz="1200" b="0" i="0" dirty="0" smtClean="0">
                <a:effectLst/>
                <a:latin typeface="+mn-lt"/>
                <a:ea typeface="+mn-ea"/>
                <a:cs typeface="+mn-cs"/>
                <a:sym typeface="Calibri"/>
              </a:rPr>
              <a:t>=40</a:t>
            </a:r>
            <a:r>
              <a:rPr lang="zh-CN" altLang="en-US" sz="1200" b="0" i="0" dirty="0" smtClean="0">
                <a:effectLst/>
                <a:latin typeface="+mn-lt"/>
                <a:ea typeface="+mn-ea"/>
                <a:cs typeface="+mn-cs"/>
                <a:sym typeface="Calibri"/>
              </a:rPr>
              <a:t>，红色</a:t>
            </a:r>
            <a:r>
              <a:rPr lang="en-US" altLang="zh-CN" sz="1200" b="0" i="0" dirty="0" smtClean="0">
                <a:effectLst/>
                <a:latin typeface="+mn-lt"/>
                <a:ea typeface="+mn-ea"/>
                <a:cs typeface="+mn-cs"/>
                <a:sym typeface="Calibri"/>
              </a:rPr>
              <a:t>=41</a:t>
            </a:r>
            <a:r>
              <a:rPr lang="zh-CN" altLang="en-US" sz="1200" b="0" i="0" dirty="0" smtClean="0">
                <a:effectLst/>
                <a:latin typeface="+mn-lt"/>
                <a:ea typeface="+mn-ea"/>
                <a:cs typeface="+mn-cs"/>
                <a:sym typeface="Calibri"/>
              </a:rPr>
              <a:t>，绿色</a:t>
            </a:r>
            <a:r>
              <a:rPr lang="en-US" altLang="zh-CN" sz="1200" b="0" i="0" dirty="0" smtClean="0">
                <a:effectLst/>
                <a:latin typeface="+mn-lt"/>
                <a:ea typeface="+mn-ea"/>
                <a:cs typeface="+mn-cs"/>
                <a:sym typeface="Calibri"/>
              </a:rPr>
              <a:t>=42</a:t>
            </a:r>
            <a:r>
              <a:rPr lang="zh-CN" altLang="en-US" sz="1200" b="0" i="0" dirty="0" smtClean="0">
                <a:effectLst/>
                <a:latin typeface="+mn-lt"/>
                <a:ea typeface="+mn-ea"/>
                <a:cs typeface="+mn-cs"/>
                <a:sym typeface="Calibri"/>
              </a:rPr>
              <a:t>，黄色</a:t>
            </a:r>
            <a:r>
              <a:rPr lang="en-US" altLang="zh-CN" sz="1200" b="0" i="0" dirty="0" smtClean="0">
                <a:effectLst/>
                <a:latin typeface="+mn-lt"/>
                <a:ea typeface="+mn-ea"/>
                <a:cs typeface="+mn-cs"/>
                <a:sym typeface="Calibri"/>
              </a:rPr>
              <a:t>=43</a:t>
            </a:r>
            <a:r>
              <a:rPr lang="zh-CN" altLang="en-US" sz="1200" b="0" i="0" dirty="0" smtClean="0">
                <a:effectLst/>
                <a:latin typeface="+mn-lt"/>
                <a:ea typeface="+mn-ea"/>
                <a:cs typeface="+mn-cs"/>
                <a:sym typeface="Calibri"/>
              </a:rPr>
              <a:t>，蓝色</a:t>
            </a:r>
            <a:r>
              <a:rPr lang="en-US" altLang="zh-CN" sz="1200" b="0" i="0" dirty="0" smtClean="0">
                <a:effectLst/>
                <a:latin typeface="+mn-lt"/>
                <a:ea typeface="+mn-ea"/>
                <a:cs typeface="+mn-cs"/>
                <a:sym typeface="Calibri"/>
              </a:rPr>
              <a:t>=44</a:t>
            </a:r>
            <a:r>
              <a:rPr lang="zh-CN" altLang="en-US" sz="1200" b="0" i="0" dirty="0" smtClean="0">
                <a:effectLst/>
                <a:latin typeface="+mn-lt"/>
                <a:ea typeface="+mn-ea"/>
                <a:cs typeface="+mn-cs"/>
                <a:sym typeface="Calibri"/>
              </a:rPr>
              <a:t>，洋红</a:t>
            </a:r>
            <a:r>
              <a:rPr lang="en-US" altLang="zh-CN" sz="1200" b="0" i="0" dirty="0" smtClean="0">
                <a:effectLst/>
                <a:latin typeface="+mn-lt"/>
                <a:ea typeface="+mn-ea"/>
                <a:cs typeface="+mn-cs"/>
                <a:sym typeface="Calibri"/>
              </a:rPr>
              <a:t>=45</a:t>
            </a:r>
            <a:r>
              <a:rPr lang="zh-CN" altLang="en-US" sz="1200" b="0" i="0" dirty="0" smtClean="0">
                <a:effectLst/>
                <a:latin typeface="+mn-lt"/>
                <a:ea typeface="+mn-ea"/>
                <a:cs typeface="+mn-cs"/>
                <a:sym typeface="Calibri"/>
              </a:rPr>
              <a:t>，青色</a:t>
            </a:r>
            <a:r>
              <a:rPr lang="en-US" altLang="zh-CN" sz="1200" b="0" i="0" dirty="0" smtClean="0">
                <a:effectLst/>
                <a:latin typeface="+mn-lt"/>
                <a:ea typeface="+mn-ea"/>
                <a:cs typeface="+mn-cs"/>
                <a:sym typeface="Calibri"/>
              </a:rPr>
              <a:t>=46</a:t>
            </a:r>
            <a:r>
              <a:rPr lang="zh-CN" altLang="en-US" sz="1200" b="0" i="0" dirty="0" smtClean="0">
                <a:effectLst/>
                <a:latin typeface="+mn-lt"/>
                <a:ea typeface="+mn-ea"/>
                <a:cs typeface="+mn-cs"/>
                <a:sym typeface="Calibri"/>
              </a:rPr>
              <a:t>，白色</a:t>
            </a:r>
            <a:r>
              <a:rPr lang="en-US" altLang="zh-CN" sz="1200" b="0" i="0" dirty="0" smtClean="0">
                <a:effectLst/>
                <a:latin typeface="+mn-lt"/>
                <a:ea typeface="+mn-ea"/>
                <a:cs typeface="+mn-cs"/>
                <a:sym typeface="Calibri"/>
              </a:rPr>
              <a:t>=47</a:t>
            </a:r>
          </a:p>
          <a:p>
            <a:r>
              <a:rPr lang="zh-CN" altLang="en-US" sz="1200" b="1" i="0" dirty="0" smtClean="0">
                <a:effectLst/>
                <a:latin typeface="+mn-lt"/>
                <a:ea typeface="+mn-ea"/>
                <a:cs typeface="+mn-cs"/>
                <a:sym typeface="Calibri"/>
              </a:rPr>
              <a:t>文字闪动：</a:t>
            </a:r>
            <a:endParaRPr lang="zh-CN" altLang="en-US" sz="1200" b="0" i="0" dirty="0" smtClean="0">
              <a:effectLst/>
              <a:latin typeface="+mn-lt"/>
              <a:ea typeface="+mn-ea"/>
              <a:cs typeface="+mn-cs"/>
              <a:sym typeface="Calibri"/>
            </a:endParaRPr>
          </a:p>
          <a:p>
            <a:r>
              <a:rPr lang="en-US" altLang="zh-CN" dirty="0" smtClean="0"/>
              <a:t>echo -e "\033[37;31;5mMySQL Server Stop...\033[39;49;0m" </a:t>
            </a:r>
            <a:r>
              <a:rPr lang="zh-CN" altLang="en-US" sz="1200" b="0" i="0" dirty="0" smtClean="0">
                <a:effectLst/>
                <a:latin typeface="+mn-lt"/>
                <a:ea typeface="+mn-ea"/>
                <a:cs typeface="+mn-cs"/>
                <a:sym typeface="Calibri"/>
              </a:rPr>
              <a:t>红色数字处还有其他数字参数：</a:t>
            </a:r>
            <a:r>
              <a:rPr lang="en-US" altLang="zh-CN" sz="1200" b="0" i="0" dirty="0" smtClean="0">
                <a:effectLst/>
                <a:latin typeface="+mn-lt"/>
                <a:ea typeface="+mn-ea"/>
                <a:cs typeface="+mn-cs"/>
                <a:sym typeface="Calibri"/>
              </a:rPr>
              <a:t>0 </a:t>
            </a:r>
            <a:r>
              <a:rPr lang="zh-CN" altLang="en-US" sz="1200" b="0" i="0" dirty="0" smtClean="0">
                <a:effectLst/>
                <a:latin typeface="+mn-lt"/>
                <a:ea typeface="+mn-ea"/>
                <a:cs typeface="+mn-cs"/>
                <a:sym typeface="Calibri"/>
              </a:rPr>
              <a:t>关闭所有属性、</a:t>
            </a:r>
            <a:r>
              <a:rPr lang="en-US" altLang="zh-CN" sz="1200" b="0" i="0" dirty="0" smtClean="0">
                <a:effectLst/>
                <a:latin typeface="+mn-lt"/>
                <a:ea typeface="+mn-ea"/>
                <a:cs typeface="+mn-cs"/>
                <a:sym typeface="Calibri"/>
              </a:rPr>
              <a:t>1 </a:t>
            </a:r>
            <a:r>
              <a:rPr lang="zh-CN" altLang="en-US" sz="1200" b="0" i="0" dirty="0" smtClean="0">
                <a:effectLst/>
                <a:latin typeface="+mn-lt"/>
                <a:ea typeface="+mn-ea"/>
                <a:cs typeface="+mn-cs"/>
                <a:sym typeface="Calibri"/>
              </a:rPr>
              <a:t>设置高亮度（加粗）、</a:t>
            </a:r>
            <a:r>
              <a:rPr lang="en-US" altLang="zh-CN" sz="1200" b="0" i="0" dirty="0" smtClean="0">
                <a:effectLst/>
                <a:latin typeface="+mn-lt"/>
                <a:ea typeface="+mn-ea"/>
                <a:cs typeface="+mn-cs"/>
                <a:sym typeface="Calibri"/>
              </a:rPr>
              <a:t>4 </a:t>
            </a:r>
            <a:r>
              <a:rPr lang="zh-CN" altLang="en-US" sz="1200" b="0" i="0" dirty="0" smtClean="0">
                <a:effectLst/>
                <a:latin typeface="+mn-lt"/>
                <a:ea typeface="+mn-ea"/>
                <a:cs typeface="+mn-cs"/>
                <a:sym typeface="Calibri"/>
              </a:rPr>
              <a:t>下划线、</a:t>
            </a:r>
            <a:r>
              <a:rPr lang="en-US" altLang="zh-CN" sz="1200" b="0" i="0" dirty="0" smtClean="0">
                <a:effectLst/>
                <a:latin typeface="+mn-lt"/>
                <a:ea typeface="+mn-ea"/>
                <a:cs typeface="+mn-cs"/>
                <a:sym typeface="Calibri"/>
              </a:rPr>
              <a:t>5 </a:t>
            </a:r>
            <a:r>
              <a:rPr lang="zh-CN" altLang="en-US" sz="1200" b="0" i="0" dirty="0" smtClean="0">
                <a:effectLst/>
                <a:latin typeface="+mn-lt"/>
                <a:ea typeface="+mn-ea"/>
                <a:cs typeface="+mn-cs"/>
                <a:sym typeface="Calibri"/>
              </a:rPr>
              <a:t>闪烁、</a:t>
            </a:r>
            <a:r>
              <a:rPr lang="en-US" altLang="zh-CN" sz="1200" b="0" i="0" dirty="0" smtClean="0">
                <a:effectLst/>
                <a:latin typeface="+mn-lt"/>
                <a:ea typeface="+mn-ea"/>
                <a:cs typeface="+mn-cs"/>
                <a:sym typeface="Calibri"/>
              </a:rPr>
              <a:t>7 </a:t>
            </a:r>
            <a:r>
              <a:rPr lang="zh-CN" altLang="en-US" sz="1200" b="0" i="0" dirty="0" smtClean="0">
                <a:effectLst/>
                <a:latin typeface="+mn-lt"/>
                <a:ea typeface="+mn-ea"/>
                <a:cs typeface="+mn-cs"/>
                <a:sym typeface="Calibri"/>
              </a:rPr>
              <a:t>反显、</a:t>
            </a:r>
            <a:r>
              <a:rPr lang="en-US" altLang="zh-CN" sz="1200" b="0" i="0" dirty="0" smtClean="0">
                <a:effectLst/>
                <a:latin typeface="+mn-lt"/>
                <a:ea typeface="+mn-ea"/>
                <a:cs typeface="+mn-cs"/>
                <a:sym typeface="Calibri"/>
              </a:rPr>
              <a:t>8 </a:t>
            </a:r>
            <a:r>
              <a:rPr lang="zh-CN" altLang="en-US" sz="1200" b="0" i="0" dirty="0" smtClean="0">
                <a:effectLst/>
                <a:latin typeface="+mn-lt"/>
                <a:ea typeface="+mn-ea"/>
                <a:cs typeface="+mn-cs"/>
                <a:sym typeface="Calibri"/>
              </a:rPr>
              <a:t>消隐</a:t>
            </a:r>
          </a:p>
          <a:p>
            <a:endParaRPr lang="zh-TW" altLang="en-US" dirty="0"/>
          </a:p>
        </p:txBody>
      </p:sp>
    </p:spTree>
    <p:extLst>
      <p:ext uri="{BB962C8B-B14F-4D97-AF65-F5344CB8AC3E}">
        <p14:creationId xmlns:p14="http://schemas.microsoft.com/office/powerpoint/2010/main" val="41910045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dirty="0" smtClean="0">
                <a:effectLst/>
                <a:latin typeface="+mn-lt"/>
                <a:ea typeface="+mn-ea"/>
                <a:cs typeface="+mn-cs"/>
                <a:sym typeface="Calibri"/>
              </a:rPr>
              <a:t>~$ echo $name'56'</a:t>
            </a:r>
          </a:p>
          <a:p>
            <a:r>
              <a:rPr lang="en-US" altLang="zh-TW" sz="1200" b="1" i="0" dirty="0" smtClean="0">
                <a:effectLst/>
                <a:latin typeface="+mn-lt"/>
                <a:ea typeface="+mn-ea"/>
                <a:cs typeface="+mn-cs"/>
                <a:sym typeface="Calibri"/>
              </a:rPr>
              <a:t>1234556</a:t>
            </a:r>
          </a:p>
          <a:p>
            <a:endParaRPr lang="en-US" altLang="zh-TW" sz="1200" b="1" i="0" dirty="0" smtClean="0">
              <a:effectLst/>
              <a:latin typeface="+mn-lt"/>
              <a:ea typeface="+mn-ea"/>
              <a:cs typeface="+mn-cs"/>
              <a:sym typeface="Calibri"/>
            </a:endParaRPr>
          </a:p>
          <a:p>
            <a:endParaRPr lang="en-US" altLang="zh-TW" sz="1200" b="1" i="0" dirty="0" smtClean="0">
              <a:effectLst/>
              <a:latin typeface="+mn-lt"/>
              <a:ea typeface="+mn-ea"/>
              <a:cs typeface="+mn-cs"/>
              <a:sym typeface="Calibri"/>
            </a:endParaRPr>
          </a:p>
          <a:p>
            <a:r>
              <a:rPr lang="zh-TW" altLang="en-US" sz="1200" b="1" i="0" dirty="0" smtClean="0">
                <a:effectLst/>
                <a:latin typeface="+mn-lt"/>
                <a:ea typeface="+mn-ea"/>
                <a:cs typeface="+mn-cs"/>
                <a:sym typeface="Calibri"/>
              </a:rPr>
              <a:t>顯示換行</a:t>
            </a:r>
            <a:endParaRPr lang="zh-TW" altLang="en-US" sz="1200" b="0" i="0" dirty="0" smtClean="0">
              <a:effectLst/>
              <a:latin typeface="+mn-lt"/>
              <a:ea typeface="+mn-ea"/>
              <a:cs typeface="+mn-cs"/>
              <a:sym typeface="Calibri"/>
            </a:endParaRPr>
          </a:p>
          <a:p>
            <a:r>
              <a:rPr lang="zh-TW" altLang="en-US" sz="1200" b="0" i="0" u="sng" strike="noStrike" dirty="0" smtClean="0">
                <a:effectLst/>
                <a:latin typeface="+mn-lt"/>
                <a:ea typeface="+mn-ea"/>
                <a:cs typeface="+mn-cs"/>
                <a:sym typeface="Calibri"/>
              </a:rPr>
              <a:t>複製程式碼</a:t>
            </a:r>
            <a:r>
              <a:rPr lang="zh-TW" altLang="en-US" sz="1200" b="0" i="0" dirty="0" smtClean="0">
                <a:effectLst/>
                <a:latin typeface="+mn-lt"/>
                <a:ea typeface="+mn-ea"/>
                <a:cs typeface="+mn-cs"/>
                <a:sym typeface="Calibri"/>
              </a:rPr>
              <a:t> 程式碼如下</a:t>
            </a:r>
            <a:r>
              <a:rPr lang="en-US" altLang="zh-TW" sz="1200" b="0" i="0" dirty="0" smtClean="0">
                <a:effectLst/>
                <a:latin typeface="+mn-lt"/>
                <a:ea typeface="+mn-ea"/>
                <a:cs typeface="+mn-cs"/>
                <a:sym typeface="Calibri"/>
              </a:rPr>
              <a:t>:</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echo “OK!\n”</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echo “It is a test”</a:t>
            </a:r>
          </a:p>
          <a:p>
            <a:r>
              <a:rPr lang="zh-TW" altLang="en-US" sz="1200" b="0" i="0" dirty="0" smtClean="0">
                <a:effectLst/>
                <a:latin typeface="+mn-lt"/>
                <a:ea typeface="+mn-ea"/>
                <a:cs typeface="+mn-cs"/>
                <a:sym typeface="Calibri"/>
              </a:rPr>
              <a:t>輸出：</a:t>
            </a:r>
            <a:br>
              <a:rPr lang="zh-TW" altLang="en-US" sz="1200" b="0" i="0" dirty="0" smtClean="0">
                <a:effectLst/>
                <a:latin typeface="+mn-lt"/>
                <a:ea typeface="+mn-ea"/>
                <a:cs typeface="+mn-cs"/>
                <a:sym typeface="Calibri"/>
              </a:rPr>
            </a:br>
            <a:r>
              <a:rPr lang="en-US" altLang="zh-TW" sz="1200" b="0" i="0" dirty="0" smtClean="0">
                <a:effectLst/>
                <a:latin typeface="+mn-lt"/>
                <a:ea typeface="+mn-ea"/>
                <a:cs typeface="+mn-cs"/>
                <a:sym typeface="Calibri"/>
              </a:rPr>
              <a:t>OK!</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It is a test</a:t>
            </a:r>
          </a:p>
          <a:p>
            <a:r>
              <a:rPr lang="zh-TW" altLang="en-US" sz="1200" b="1" i="0" dirty="0" smtClean="0">
                <a:effectLst/>
                <a:latin typeface="+mn-lt"/>
                <a:ea typeface="+mn-ea"/>
                <a:cs typeface="+mn-cs"/>
                <a:sym typeface="Calibri"/>
              </a:rPr>
              <a:t>顯示不換行</a:t>
            </a:r>
            <a:endParaRPr lang="zh-TW" altLang="en-US" sz="1200" b="0" i="0" dirty="0" smtClean="0">
              <a:effectLst/>
              <a:latin typeface="+mn-lt"/>
              <a:ea typeface="+mn-ea"/>
              <a:cs typeface="+mn-cs"/>
              <a:sym typeface="Calibri"/>
            </a:endParaRPr>
          </a:p>
          <a:p>
            <a:r>
              <a:rPr lang="zh-TW" altLang="en-US" sz="1200" b="0" i="0" u="sng" strike="noStrike" dirty="0" smtClean="0">
                <a:effectLst/>
                <a:latin typeface="+mn-lt"/>
                <a:ea typeface="+mn-ea"/>
                <a:cs typeface="+mn-cs"/>
                <a:sym typeface="Calibri"/>
              </a:rPr>
              <a:t>複製程式碼</a:t>
            </a:r>
            <a:r>
              <a:rPr lang="zh-TW" altLang="en-US" sz="1200" b="0" i="0" dirty="0" smtClean="0">
                <a:effectLst/>
                <a:latin typeface="+mn-lt"/>
                <a:ea typeface="+mn-ea"/>
                <a:cs typeface="+mn-cs"/>
                <a:sym typeface="Calibri"/>
              </a:rPr>
              <a:t> 程式碼如下</a:t>
            </a:r>
            <a:r>
              <a:rPr lang="en-US" altLang="zh-TW" sz="1200" b="0" i="0" dirty="0" smtClean="0">
                <a:effectLst/>
                <a:latin typeface="+mn-lt"/>
                <a:ea typeface="+mn-ea"/>
                <a:cs typeface="+mn-cs"/>
                <a:sym typeface="Calibri"/>
              </a:rPr>
              <a:t>:</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echo “OK!\c”</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echo “It is a test”</a:t>
            </a:r>
          </a:p>
          <a:p>
            <a:r>
              <a:rPr lang="zh-TW" altLang="en-US" sz="1200" b="0" i="0" dirty="0" smtClean="0">
                <a:effectLst/>
                <a:latin typeface="+mn-lt"/>
                <a:ea typeface="+mn-ea"/>
                <a:cs typeface="+mn-cs"/>
                <a:sym typeface="Calibri"/>
              </a:rPr>
              <a:t>輸出：</a:t>
            </a:r>
            <a:br>
              <a:rPr lang="zh-TW" altLang="en-US" sz="1200" b="0" i="0" dirty="0" smtClean="0">
                <a:effectLst/>
                <a:latin typeface="+mn-lt"/>
                <a:ea typeface="+mn-ea"/>
                <a:cs typeface="+mn-cs"/>
                <a:sym typeface="Calibri"/>
              </a:rPr>
            </a:br>
            <a:r>
              <a:rPr lang="en-US" altLang="zh-TW" sz="1200" b="0" i="0" dirty="0" err="1" smtClean="0">
                <a:effectLst/>
                <a:latin typeface="+mn-lt"/>
                <a:ea typeface="+mn-ea"/>
                <a:cs typeface="+mn-cs"/>
                <a:sym typeface="Calibri"/>
              </a:rPr>
              <a:t>OK!It</a:t>
            </a: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si</a:t>
            </a:r>
            <a:r>
              <a:rPr lang="en-US" altLang="zh-TW" sz="1200" b="0" i="0" dirty="0" smtClean="0">
                <a:effectLst/>
                <a:latin typeface="+mn-lt"/>
                <a:ea typeface="+mn-ea"/>
                <a:cs typeface="+mn-cs"/>
                <a:sym typeface="Calibri"/>
              </a:rPr>
              <a:t> a test</a:t>
            </a:r>
          </a:p>
          <a:p>
            <a:endParaRPr lang="zh-TW" altLang="en-US" dirty="0"/>
          </a:p>
        </p:txBody>
      </p:sp>
    </p:spTree>
    <p:extLst>
      <p:ext uri="{BB962C8B-B14F-4D97-AF65-F5344CB8AC3E}">
        <p14:creationId xmlns:p14="http://schemas.microsoft.com/office/powerpoint/2010/main" val="810185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CN" dirty="0" smtClean="0"/>
          </a:p>
          <a:p>
            <a:r>
              <a:rPr lang="en-US" altLang="zh-CN" dirty="0" smtClean="0"/>
              <a:t>~$ echo 11111 &gt;a1.txt</a:t>
            </a:r>
          </a:p>
          <a:p>
            <a:r>
              <a:rPr lang="en-US" altLang="zh-CN" dirty="0" smtClean="0"/>
              <a:t>~$echo 22222 &gt;a2.txt</a:t>
            </a:r>
          </a:p>
          <a:p>
            <a:r>
              <a:rPr lang="en-US" altLang="zh-CN" dirty="0" smtClean="0"/>
              <a:t>~$echo  33333 &gt;a3.txt</a:t>
            </a:r>
          </a:p>
          <a:p>
            <a:r>
              <a:rPr lang="en-US" altLang="zh-CN" dirty="0" smtClean="0"/>
              <a:t>~$ cat a1.txt a2.txt a3.txt</a:t>
            </a:r>
          </a:p>
          <a:p>
            <a:r>
              <a:rPr lang="en-US" altLang="zh-CN" dirty="0" smtClean="0"/>
              <a:t>11111</a:t>
            </a:r>
          </a:p>
          <a:p>
            <a:r>
              <a:rPr lang="en-US" altLang="zh-CN" dirty="0" smtClean="0"/>
              <a:t>22222</a:t>
            </a:r>
          </a:p>
          <a:p>
            <a:r>
              <a:rPr lang="en-US" altLang="zh-CN" dirty="0" smtClean="0"/>
              <a:t>33333</a:t>
            </a:r>
          </a:p>
          <a:p>
            <a:r>
              <a:rPr lang="en-US" altLang="zh-CN" dirty="0" smtClean="0"/>
              <a:t>~$ cat a1.txt a2.txt a3.txt &gt;a4.txt</a:t>
            </a:r>
          </a:p>
          <a:p>
            <a:r>
              <a:rPr lang="en-US" altLang="zh-CN" dirty="0" smtClean="0"/>
              <a:t>~$ cat a4.txt</a:t>
            </a:r>
          </a:p>
          <a:p>
            <a:r>
              <a:rPr lang="en-US" altLang="zh-CN" dirty="0" smtClean="0"/>
              <a:t>11111</a:t>
            </a:r>
          </a:p>
          <a:p>
            <a:r>
              <a:rPr lang="en-US" altLang="zh-CN" dirty="0" smtClean="0"/>
              <a:t>22222</a:t>
            </a:r>
          </a:p>
          <a:p>
            <a:r>
              <a:rPr lang="en-US" altLang="zh-CN" dirty="0" smtClean="0"/>
              <a:t>33333</a:t>
            </a:r>
          </a:p>
          <a:p>
            <a:endParaRPr lang="en-US" altLang="zh-CN" dirty="0" smtClean="0"/>
          </a:p>
          <a:p>
            <a:endParaRPr lang="en-US" altLang="zh-CN" dirty="0" smtClean="0"/>
          </a:p>
          <a:p>
            <a:r>
              <a:rPr lang="en-US" altLang="zh-CN" dirty="0" smtClean="0"/>
              <a:t>cat(</a:t>
            </a:r>
            <a:r>
              <a:rPr lang="zh-CN" altLang="en-US" dirty="0" smtClean="0"/>
              <a:t>選項</a:t>
            </a:r>
            <a:r>
              <a:rPr lang="en-US" altLang="zh-CN" dirty="0" smtClean="0"/>
              <a:t>)(</a:t>
            </a:r>
            <a:r>
              <a:rPr lang="zh-CN" altLang="en-US" dirty="0" smtClean="0"/>
              <a:t>參數</a:t>
            </a:r>
            <a:r>
              <a:rPr lang="en-US" altLang="zh-CN" dirty="0" smtClean="0"/>
              <a:t>)</a:t>
            </a:r>
            <a:r>
              <a:rPr lang="zh-CN" altLang="en-US" sz="1200" b="1" i="0" dirty="0" smtClean="0">
                <a:effectLst/>
                <a:latin typeface="+mn-lt"/>
                <a:ea typeface="+mn-ea"/>
                <a:cs typeface="+mn-cs"/>
                <a:sym typeface="Calibri"/>
              </a:rPr>
              <a:t>選項</a:t>
            </a:r>
            <a:br>
              <a:rPr lang="zh-CN" altLang="en-US" sz="1200" b="1" i="0" dirty="0" smtClean="0">
                <a:effectLst/>
                <a:latin typeface="+mn-lt"/>
                <a:ea typeface="+mn-ea"/>
                <a:cs typeface="+mn-cs"/>
                <a:sym typeface="Calibri"/>
              </a:rPr>
            </a:br>
            <a:endParaRPr lang="zh-CN" altLang="en-US" sz="1200" b="1" i="0" dirty="0" smtClean="0">
              <a:effectLst/>
              <a:latin typeface="+mn-lt"/>
              <a:ea typeface="+mn-ea"/>
              <a:cs typeface="+mn-cs"/>
              <a:sym typeface="Calibri"/>
            </a:endParaRPr>
          </a:p>
          <a:p>
            <a:r>
              <a:rPr lang="en-US" altLang="zh-CN" dirty="0" smtClean="0"/>
              <a:t>-n</a:t>
            </a:r>
            <a:r>
              <a:rPr lang="zh-CN" altLang="en-US" dirty="0" smtClean="0"/>
              <a:t>或</a:t>
            </a:r>
            <a:r>
              <a:rPr lang="en-US" altLang="zh-CN" dirty="0" smtClean="0"/>
              <a:t>-number</a:t>
            </a:r>
            <a:r>
              <a:rPr lang="zh-CN" altLang="en-US" dirty="0" smtClean="0"/>
              <a:t>：有</a:t>
            </a:r>
            <a:r>
              <a:rPr lang="en-US" altLang="zh-CN" dirty="0" smtClean="0"/>
              <a:t>1</a:t>
            </a:r>
            <a:r>
              <a:rPr lang="zh-CN" altLang="en-US" dirty="0" smtClean="0"/>
              <a:t>開始對所有輸出的行數編號； </a:t>
            </a:r>
            <a:endParaRPr lang="en-US" altLang="zh-CN" dirty="0" smtClean="0"/>
          </a:p>
          <a:p>
            <a:r>
              <a:rPr lang="en-US" altLang="zh-CN" dirty="0" smtClean="0"/>
              <a:t>-b</a:t>
            </a:r>
            <a:r>
              <a:rPr lang="zh-CN" altLang="en-US" dirty="0" smtClean="0"/>
              <a:t>或</a:t>
            </a:r>
            <a:r>
              <a:rPr lang="en-US" altLang="zh-CN" dirty="0" smtClean="0"/>
              <a:t>--number-nonblank</a:t>
            </a:r>
            <a:r>
              <a:rPr lang="zh-CN" altLang="en-US" dirty="0" smtClean="0"/>
              <a:t>：和</a:t>
            </a:r>
            <a:r>
              <a:rPr lang="en-US" altLang="zh-CN" dirty="0" smtClean="0"/>
              <a:t>-n</a:t>
            </a:r>
            <a:r>
              <a:rPr lang="zh-CN" altLang="en-US" dirty="0" smtClean="0"/>
              <a:t>相似，只不過對於空白行不編號； </a:t>
            </a:r>
            <a:endParaRPr lang="en-US" altLang="zh-CN" dirty="0" smtClean="0"/>
          </a:p>
          <a:p>
            <a:r>
              <a:rPr lang="en-US" altLang="zh-CN" dirty="0" smtClean="0"/>
              <a:t>-s</a:t>
            </a:r>
            <a:r>
              <a:rPr lang="zh-CN" altLang="en-US" dirty="0" smtClean="0"/>
              <a:t>或</a:t>
            </a:r>
            <a:r>
              <a:rPr lang="en-US" altLang="zh-CN" dirty="0" smtClean="0"/>
              <a:t>--squeeze-blank</a:t>
            </a:r>
            <a:r>
              <a:rPr lang="zh-CN" altLang="en-US" dirty="0" smtClean="0"/>
              <a:t>：當遇到有連續兩行以上的空白行，就代換為一行的空白行； </a:t>
            </a:r>
            <a:endParaRPr lang="en-US" altLang="zh-CN" dirty="0" smtClean="0"/>
          </a:p>
          <a:p>
            <a:r>
              <a:rPr lang="en-US" altLang="zh-CN" dirty="0" smtClean="0"/>
              <a:t>-A</a:t>
            </a:r>
            <a:r>
              <a:rPr lang="zh-CN" altLang="en-US" dirty="0" smtClean="0"/>
              <a:t>：顯示不可列印字元，行尾顯示“</a:t>
            </a:r>
            <a:r>
              <a:rPr lang="en-US" altLang="zh-CN" dirty="0" smtClean="0"/>
              <a:t>$”</a:t>
            </a:r>
            <a:r>
              <a:rPr lang="zh-CN" altLang="en-US" dirty="0" smtClean="0"/>
              <a:t>； </a:t>
            </a:r>
            <a:endParaRPr lang="en-US" altLang="zh-CN" dirty="0" smtClean="0"/>
          </a:p>
          <a:p>
            <a:r>
              <a:rPr lang="en-US" altLang="zh-CN" dirty="0" smtClean="0"/>
              <a:t>-e</a:t>
            </a:r>
            <a:r>
              <a:rPr lang="zh-CN" altLang="en-US" dirty="0" smtClean="0"/>
              <a:t>：等價於</a:t>
            </a:r>
            <a:r>
              <a:rPr lang="en-US" altLang="zh-CN" dirty="0" smtClean="0"/>
              <a:t>"-</a:t>
            </a:r>
            <a:r>
              <a:rPr lang="en-US" altLang="zh-CN" dirty="0" err="1" smtClean="0"/>
              <a:t>vE</a:t>
            </a:r>
            <a:r>
              <a:rPr lang="en-US" altLang="zh-CN" dirty="0" smtClean="0"/>
              <a:t>"</a:t>
            </a:r>
            <a:r>
              <a:rPr lang="zh-CN" altLang="en-US" dirty="0" smtClean="0"/>
              <a:t>選項； </a:t>
            </a:r>
            <a:endParaRPr lang="en-US" altLang="zh-CN" dirty="0" smtClean="0"/>
          </a:p>
          <a:p>
            <a:r>
              <a:rPr lang="en-US" altLang="zh-CN" dirty="0" smtClean="0"/>
              <a:t>-t</a:t>
            </a:r>
            <a:r>
              <a:rPr lang="zh-CN" altLang="en-US" dirty="0" smtClean="0"/>
              <a:t>：等價於</a:t>
            </a:r>
            <a:r>
              <a:rPr lang="en-US" altLang="zh-CN" dirty="0" smtClean="0"/>
              <a:t>"-</a:t>
            </a:r>
            <a:r>
              <a:rPr lang="en-US" altLang="zh-CN" dirty="0" err="1" smtClean="0"/>
              <a:t>vT</a:t>
            </a:r>
            <a:r>
              <a:rPr lang="en-US" altLang="zh-CN" dirty="0" smtClean="0"/>
              <a:t>"</a:t>
            </a:r>
            <a:r>
              <a:rPr lang="zh-CN" altLang="en-US" dirty="0" smtClean="0"/>
              <a:t>選項；</a:t>
            </a:r>
            <a:r>
              <a:rPr lang="zh-CN" altLang="en-US" sz="1200" b="1" i="0" dirty="0" smtClean="0">
                <a:effectLst/>
                <a:latin typeface="+mn-lt"/>
                <a:ea typeface="+mn-ea"/>
                <a:cs typeface="+mn-cs"/>
                <a:sym typeface="Calibri"/>
              </a:rPr>
              <a:t>參數</a:t>
            </a:r>
            <a:br>
              <a:rPr lang="zh-CN" altLang="en-US" sz="1200" b="1" i="0" dirty="0" smtClean="0">
                <a:effectLst/>
                <a:latin typeface="+mn-lt"/>
                <a:ea typeface="+mn-ea"/>
                <a:cs typeface="+mn-cs"/>
                <a:sym typeface="Calibri"/>
              </a:rPr>
            </a:br>
            <a:endParaRPr lang="zh-CN" altLang="en-US" sz="1200" b="1" i="0" dirty="0" smtClean="0">
              <a:effectLst/>
              <a:latin typeface="+mn-lt"/>
              <a:ea typeface="+mn-ea"/>
              <a:cs typeface="+mn-cs"/>
              <a:sym typeface="Calibri"/>
            </a:endParaRPr>
          </a:p>
          <a:p>
            <a:r>
              <a:rPr lang="zh-CN" altLang="en-US" sz="1200" b="0" i="0" dirty="0" smtClean="0">
                <a:effectLst/>
                <a:latin typeface="+mn-lt"/>
                <a:ea typeface="+mn-ea"/>
                <a:cs typeface="+mn-cs"/>
                <a:sym typeface="Calibri"/>
              </a:rPr>
              <a:t>。</a:t>
            </a:r>
          </a:p>
          <a:p>
            <a:r>
              <a:rPr lang="zh-CN" altLang="en-US" sz="1200" b="1" i="0" dirty="0" smtClean="0">
                <a:effectLst/>
                <a:latin typeface="+mn-lt"/>
                <a:ea typeface="+mn-ea"/>
                <a:cs typeface="+mn-cs"/>
                <a:sym typeface="Calibri"/>
              </a:rPr>
              <a:t>實例</a:t>
            </a:r>
            <a:r>
              <a:rPr lang="zh-CN" altLang="en-US" sz="1200" b="0" i="0" dirty="0" smtClean="0">
                <a:effectLst/>
                <a:latin typeface="+mn-lt"/>
                <a:ea typeface="+mn-ea"/>
                <a:cs typeface="+mn-cs"/>
                <a:sym typeface="Calibri"/>
              </a:rPr>
              <a:t>文件列表：指定要連接的檔列表</a:t>
            </a:r>
            <a:r>
              <a:rPr lang="zh-CN" altLang="en-US" sz="1200" b="1" i="0" dirty="0" smtClean="0">
                <a:effectLst/>
                <a:latin typeface="+mn-lt"/>
                <a:ea typeface="+mn-ea"/>
                <a:cs typeface="+mn-cs"/>
                <a:sym typeface="Calibri"/>
              </a:rPr>
              <a:t/>
            </a:r>
            <a:br>
              <a:rPr lang="zh-CN" altLang="en-US" sz="1200" b="1" i="0" dirty="0" smtClean="0">
                <a:effectLst/>
                <a:latin typeface="+mn-lt"/>
                <a:ea typeface="+mn-ea"/>
                <a:cs typeface="+mn-cs"/>
                <a:sym typeface="Calibri"/>
              </a:rPr>
            </a:br>
            <a:endParaRPr lang="zh-CN" altLang="en-US" sz="1200" b="1" i="0" dirty="0" smtClean="0">
              <a:effectLst/>
              <a:latin typeface="+mn-lt"/>
              <a:ea typeface="+mn-ea"/>
              <a:cs typeface="+mn-cs"/>
              <a:sym typeface="Calibri"/>
            </a:endParaRPr>
          </a:p>
          <a:p>
            <a:r>
              <a:rPr lang="zh-CN" altLang="en-US" sz="1200" b="0" i="0" dirty="0" smtClean="0">
                <a:effectLst/>
                <a:latin typeface="+mn-lt"/>
                <a:ea typeface="+mn-ea"/>
                <a:cs typeface="+mn-cs"/>
                <a:sym typeface="Calibri"/>
              </a:rPr>
              <a:t>設</a:t>
            </a:r>
            <a:r>
              <a:rPr lang="en-US" altLang="zh-CN" sz="1200" b="0" i="0" dirty="0" smtClean="0">
                <a:effectLst/>
                <a:latin typeface="+mn-lt"/>
                <a:ea typeface="+mn-ea"/>
                <a:cs typeface="+mn-cs"/>
                <a:sym typeface="Calibri"/>
              </a:rPr>
              <a:t>ml</a:t>
            </a:r>
            <a:r>
              <a:rPr lang="zh-CN" altLang="en-US" sz="1200" b="0" i="0" dirty="0" smtClean="0">
                <a:effectLst/>
                <a:latin typeface="+mn-lt"/>
                <a:ea typeface="+mn-ea"/>
                <a:cs typeface="+mn-cs"/>
                <a:sym typeface="Calibri"/>
              </a:rPr>
              <a:t>和</a:t>
            </a:r>
            <a:r>
              <a:rPr lang="en-US" altLang="zh-CN" sz="1200" b="0" i="0" dirty="0" smtClean="0">
                <a:effectLst/>
                <a:latin typeface="+mn-lt"/>
                <a:ea typeface="+mn-ea"/>
                <a:cs typeface="+mn-cs"/>
                <a:sym typeface="Calibri"/>
              </a:rPr>
              <a:t>m2</a:t>
            </a:r>
            <a:r>
              <a:rPr lang="zh-CN" altLang="en-US" sz="1200" b="0" i="0" dirty="0" smtClean="0">
                <a:effectLst/>
                <a:latin typeface="+mn-lt"/>
                <a:ea typeface="+mn-ea"/>
                <a:cs typeface="+mn-cs"/>
                <a:sym typeface="Calibri"/>
              </a:rPr>
              <a:t>是目前的目錄下的兩個文件</a:t>
            </a:r>
          </a:p>
          <a:p>
            <a:r>
              <a:rPr lang="en-US" altLang="zh-CN" dirty="0" smtClean="0"/>
              <a:t>cat m1 </a:t>
            </a:r>
            <a:r>
              <a:rPr lang="zh-CN" altLang="en-US" dirty="0" smtClean="0"/>
              <a:t>（在螢幕上顯示檔</a:t>
            </a:r>
            <a:r>
              <a:rPr lang="en-US" altLang="zh-CN" dirty="0" smtClean="0"/>
              <a:t>ml</a:t>
            </a:r>
            <a:r>
              <a:rPr lang="zh-CN" altLang="en-US" dirty="0" smtClean="0"/>
              <a:t>的內容）</a:t>
            </a:r>
            <a:endParaRPr lang="en-US" altLang="zh-CN" dirty="0" smtClean="0"/>
          </a:p>
          <a:p>
            <a:r>
              <a:rPr lang="zh-CN" altLang="en-US" dirty="0" smtClean="0"/>
              <a:t> </a:t>
            </a:r>
            <a:r>
              <a:rPr lang="en-US" altLang="zh-CN" dirty="0" smtClean="0"/>
              <a:t>cat m1 m2 </a:t>
            </a:r>
            <a:r>
              <a:rPr lang="zh-CN" altLang="en-US" dirty="0" smtClean="0"/>
              <a:t>（同時顯示檔</a:t>
            </a:r>
            <a:r>
              <a:rPr lang="en-US" altLang="zh-CN" dirty="0" smtClean="0"/>
              <a:t>ml</a:t>
            </a:r>
            <a:r>
              <a:rPr lang="zh-CN" altLang="en-US" dirty="0" smtClean="0"/>
              <a:t>和</a:t>
            </a:r>
            <a:r>
              <a:rPr lang="en-US" altLang="zh-CN" dirty="0" smtClean="0"/>
              <a:t>m2</a:t>
            </a:r>
            <a:r>
              <a:rPr lang="zh-CN" altLang="en-US" dirty="0" smtClean="0"/>
              <a:t>的內容） </a:t>
            </a:r>
            <a:endParaRPr lang="en-US" altLang="zh-CN" dirty="0" smtClean="0"/>
          </a:p>
          <a:p>
            <a:r>
              <a:rPr lang="en-US" altLang="zh-CN" dirty="0" smtClean="0"/>
              <a:t>cat m1 m2 &gt; </a:t>
            </a:r>
            <a:r>
              <a:rPr lang="en-US" altLang="zh-CN" u="none" strike="noStrike" dirty="0" smtClean="0">
                <a:effectLst/>
                <a:hlinkClick r:id="rId3" tooltip="file命令"/>
              </a:rPr>
              <a:t>file</a:t>
            </a:r>
            <a:r>
              <a:rPr lang="zh-CN" altLang="en-US" dirty="0" smtClean="0"/>
              <a:t> （將文件</a:t>
            </a:r>
            <a:r>
              <a:rPr lang="en-US" altLang="zh-CN" dirty="0" smtClean="0"/>
              <a:t>ml</a:t>
            </a:r>
            <a:r>
              <a:rPr lang="zh-CN" altLang="en-US" dirty="0" smtClean="0"/>
              <a:t>和</a:t>
            </a:r>
            <a:r>
              <a:rPr lang="en-US" altLang="zh-CN" dirty="0" smtClean="0"/>
              <a:t>m2</a:t>
            </a:r>
            <a:r>
              <a:rPr lang="zh-CN" altLang="en-US" dirty="0" smtClean="0"/>
              <a:t>合併後放入檔</a:t>
            </a:r>
            <a:r>
              <a:rPr lang="en-US" altLang="zh-CN" dirty="0" smtClean="0"/>
              <a:t>file</a:t>
            </a:r>
            <a:r>
              <a:rPr lang="zh-CN" altLang="en-US" dirty="0" smtClean="0"/>
              <a:t>中）</a:t>
            </a:r>
            <a:endParaRPr lang="en-US" altLang="zh-CN" dirty="0" smtClean="0"/>
          </a:p>
          <a:p>
            <a:endParaRPr lang="en-US" altLang="zh-TW" dirty="0" smtClean="0"/>
          </a:p>
          <a:p>
            <a:endParaRPr lang="en-US" altLang="zh-TW" dirty="0" smtClean="0"/>
          </a:p>
          <a:p>
            <a:r>
              <a:rPr lang="en-US" altLang="zh-TW" dirty="0" smtClean="0"/>
              <a:t>&gt;&gt;&gt;</a:t>
            </a:r>
          </a:p>
          <a:p>
            <a:r>
              <a:rPr lang="en-US" altLang="zh-TW" sz="1200" b="0" i="0" dirty="0" smtClean="0">
                <a:effectLst/>
                <a:latin typeface="+mn-lt"/>
                <a:ea typeface="+mn-ea"/>
                <a:cs typeface="+mn-cs"/>
                <a:sym typeface="Calibri"/>
              </a:rPr>
              <a:t>more</a:t>
            </a:r>
            <a:r>
              <a:rPr lang="zh-TW" altLang="en-US" sz="1200" b="0" i="0" dirty="0" smtClean="0">
                <a:effectLst/>
                <a:latin typeface="+mn-lt"/>
                <a:ea typeface="+mn-ea"/>
                <a:cs typeface="+mn-cs"/>
                <a:sym typeface="Calibri"/>
              </a:rPr>
              <a:t>：顯示檔案的內容，如果超過一頁則暫停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類似</a:t>
            </a:r>
            <a:r>
              <a:rPr lang="en-US" altLang="zh-TW" sz="1200" b="0" i="0" dirty="0" smtClean="0">
                <a:effectLst/>
                <a:latin typeface="+mn-lt"/>
                <a:ea typeface="+mn-ea"/>
                <a:cs typeface="+mn-cs"/>
                <a:sym typeface="Calibri"/>
              </a:rPr>
              <a:t>dos</a:t>
            </a:r>
            <a:r>
              <a:rPr lang="zh-TW" altLang="en-US" sz="1200" b="0" i="0" dirty="0" smtClean="0">
                <a:effectLst/>
                <a:latin typeface="+mn-lt"/>
                <a:ea typeface="+mn-ea"/>
                <a:cs typeface="+mn-cs"/>
                <a:sym typeface="Calibri"/>
              </a:rPr>
              <a:t>之</a:t>
            </a:r>
            <a:r>
              <a:rPr lang="en-US" altLang="zh-TW" sz="1200" b="0" i="0" dirty="0" smtClean="0">
                <a:effectLst/>
                <a:latin typeface="+mn-lt"/>
                <a:ea typeface="+mn-ea"/>
                <a:cs typeface="+mn-cs"/>
                <a:sym typeface="Calibri"/>
              </a:rPr>
              <a:t>more)</a:t>
            </a:r>
          </a:p>
          <a:p>
            <a:r>
              <a:rPr lang="en-US" altLang="zh-TW" dirty="0" smtClean="0"/>
              <a:t>more -</a:t>
            </a:r>
            <a:r>
              <a:rPr lang="zh-TW" altLang="en-US" dirty="0" smtClean="0"/>
              <a:t>參數 檔名</a:t>
            </a:r>
          </a:p>
          <a:p>
            <a:r>
              <a:rPr lang="zh-TW" altLang="en-US" dirty="0" smtClean="0"/>
              <a:t>指令 </a:t>
            </a:r>
            <a:r>
              <a:rPr lang="en-US" altLang="zh-TW" dirty="0" smtClean="0"/>
              <a:t>| more    (</a:t>
            </a:r>
            <a:r>
              <a:rPr lang="zh-TW" altLang="en-US" dirty="0" smtClean="0"/>
              <a:t>類似</a:t>
            </a:r>
            <a:r>
              <a:rPr lang="en-US" altLang="zh-TW" dirty="0" smtClean="0"/>
              <a:t>dos</a:t>
            </a:r>
            <a:r>
              <a:rPr lang="zh-TW" altLang="en-US" dirty="0" smtClean="0"/>
              <a:t>之指令</a:t>
            </a:r>
            <a:r>
              <a:rPr lang="en-US" altLang="zh-TW" dirty="0" smtClean="0"/>
              <a:t>|more</a:t>
            </a:r>
            <a:r>
              <a:rPr lang="zh-TW" altLang="en-US" dirty="0" smtClean="0"/>
              <a:t>；如</a:t>
            </a:r>
            <a:r>
              <a:rPr lang="en-US" altLang="zh-TW" dirty="0" smtClean="0"/>
              <a:t>type </a:t>
            </a:r>
            <a:r>
              <a:rPr lang="zh-TW" altLang="en-US" dirty="0" smtClean="0"/>
              <a:t>檔名</a:t>
            </a:r>
            <a:r>
              <a:rPr lang="en-US" altLang="zh-TW" dirty="0" smtClean="0"/>
              <a:t>|more)</a:t>
            </a:r>
          </a:p>
          <a:p>
            <a:r>
              <a:rPr lang="zh-TW" altLang="en-US" dirty="0" smtClean="0"/>
              <a:t>參數說明：</a:t>
            </a:r>
          </a:p>
          <a:p>
            <a:r>
              <a:rPr lang="en-US" altLang="zh-TW" dirty="0" smtClean="0"/>
              <a:t>p</a:t>
            </a:r>
            <a:r>
              <a:rPr lang="zh-TW" altLang="en-US" dirty="0" smtClean="0"/>
              <a:t>：先清除螢幕再列出</a:t>
            </a:r>
          </a:p>
          <a:p>
            <a:r>
              <a:rPr lang="en-US" altLang="zh-TW" dirty="0" smtClean="0"/>
              <a:t>c</a:t>
            </a:r>
            <a:r>
              <a:rPr lang="zh-TW" altLang="en-US" dirty="0" smtClean="0"/>
              <a:t>：每頁都清除螢幕一次再從螢幕最頂端列出</a:t>
            </a:r>
          </a:p>
          <a:p>
            <a:r>
              <a:rPr lang="en-US" altLang="zh-TW" dirty="0" smtClean="0"/>
              <a:t>s</a:t>
            </a:r>
            <a:r>
              <a:rPr lang="zh-TW" altLang="en-US" dirty="0" smtClean="0"/>
              <a:t>：如果檔案中有許多連續空白列時，只顯示一列</a:t>
            </a:r>
          </a:p>
          <a:p>
            <a:r>
              <a:rPr lang="en-US" altLang="zh-TW" dirty="0" smtClean="0"/>
              <a:t>l</a:t>
            </a:r>
            <a:r>
              <a:rPr lang="zh-TW" altLang="en-US" dirty="0" smtClean="0"/>
              <a:t>：忽略檔案中的跳頁符號</a:t>
            </a:r>
          </a:p>
          <a:p>
            <a:endParaRPr lang="zh-TW" altLang="en-US" dirty="0"/>
          </a:p>
        </p:txBody>
      </p:sp>
    </p:spTree>
    <p:extLst>
      <p:ext uri="{BB962C8B-B14F-4D97-AF65-F5344CB8AC3E}">
        <p14:creationId xmlns:p14="http://schemas.microsoft.com/office/powerpoint/2010/main" val="42933413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1363280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1" i="0" kern="1200" dirty="0" smtClean="0">
              <a:solidFill>
                <a:schemeClr val="tx1"/>
              </a:solidFill>
              <a:effectLst/>
              <a:latin typeface="+mn-lt"/>
              <a:ea typeface="+mn-ea"/>
              <a:cs typeface="+mn-cs"/>
            </a:endParaRPr>
          </a:p>
          <a:p>
            <a:r>
              <a:rPr lang="zh-TW" altLang="en-US" sz="1200" b="1" i="0" kern="1200" dirty="0" smtClean="0">
                <a:solidFill>
                  <a:schemeClr val="tx1"/>
                </a:solidFill>
                <a:effectLst/>
                <a:latin typeface="+mn-lt"/>
                <a:ea typeface="+mn-ea"/>
                <a:cs typeface="+mn-cs"/>
              </a:rPr>
              <a:t>列出目錄</a:t>
            </a:r>
          </a:p>
          <a:p>
            <a:r>
              <a:rPr lang="en-US" altLang="zh-TW" sz="1200" b="0" i="0" kern="1200" dirty="0" smtClean="0">
                <a:solidFill>
                  <a:schemeClr val="tx1"/>
                </a:solidFill>
                <a:effectLst/>
                <a:latin typeface="+mn-lt"/>
                <a:ea typeface="+mn-ea"/>
                <a:cs typeface="+mn-cs"/>
              </a:rPr>
              <a:t>-d </a:t>
            </a:r>
            <a:r>
              <a:rPr lang="zh-TW" altLang="en-US" sz="1200" b="0" i="0" kern="1200" dirty="0" smtClean="0">
                <a:solidFill>
                  <a:schemeClr val="tx1"/>
                </a:solidFill>
                <a:effectLst/>
                <a:latin typeface="+mn-lt"/>
                <a:ea typeface="+mn-ea"/>
                <a:cs typeface="+mn-cs"/>
              </a:rPr>
              <a:t>參數可以讓 </a:t>
            </a:r>
            <a:r>
              <a:rPr lang="en-US" altLang="zh-TW" sz="1200" b="0" i="0" kern="1200" dirty="0" smtClean="0">
                <a:solidFill>
                  <a:schemeClr val="tx1"/>
                </a:solidFill>
                <a:effectLst/>
                <a:latin typeface="+mn-lt"/>
                <a:ea typeface="+mn-ea"/>
                <a:cs typeface="+mn-cs"/>
              </a:rPr>
              <a:t>ls </a:t>
            </a:r>
            <a:r>
              <a:rPr lang="zh-TW" altLang="en-US" sz="1200" b="0" i="0" kern="1200" dirty="0" smtClean="0">
                <a:solidFill>
                  <a:schemeClr val="tx1"/>
                </a:solidFill>
                <a:effectLst/>
                <a:latin typeface="+mn-lt"/>
                <a:ea typeface="+mn-ea"/>
                <a:cs typeface="+mn-cs"/>
              </a:rPr>
              <a:t>只列出目錄</a:t>
            </a:r>
          </a:p>
          <a:p>
            <a:endParaRPr lang="en-US" altLang="zh-TW" sz="1200" b="1" i="0" kern="1200" dirty="0" smtClean="0">
              <a:solidFill>
                <a:schemeClr val="tx1"/>
              </a:solidFill>
              <a:effectLst/>
              <a:latin typeface="+mn-lt"/>
              <a:ea typeface="+mn-ea"/>
              <a:cs typeface="+mn-cs"/>
            </a:endParaRPr>
          </a:p>
          <a:p>
            <a:r>
              <a:rPr lang="en-US" altLang="zh-TW" sz="1200" b="1" i="0" kern="1200" dirty="0" smtClean="0">
                <a:solidFill>
                  <a:schemeClr val="tx1"/>
                </a:solidFill>
                <a:effectLst/>
                <a:latin typeface="+mn-lt"/>
                <a:ea typeface="+mn-ea"/>
                <a:cs typeface="+mn-cs"/>
              </a:rPr>
              <a:t>ls -F </a:t>
            </a:r>
            <a:r>
              <a:rPr lang="zh-TW" altLang="en-US" sz="1200" b="1" i="0" kern="1200" dirty="0" smtClean="0">
                <a:solidFill>
                  <a:schemeClr val="tx1"/>
                </a:solidFill>
                <a:effectLst/>
                <a:latin typeface="+mn-lt"/>
                <a:ea typeface="+mn-ea"/>
                <a:cs typeface="+mn-cs"/>
              </a:rPr>
              <a:t>指令輸出</a:t>
            </a:r>
          </a:p>
          <a:p>
            <a:r>
              <a:rPr lang="en-US" altLang="zh-TW" sz="1200" b="0" i="0" kern="1200" dirty="0" smtClean="0">
                <a:solidFill>
                  <a:schemeClr val="tx1"/>
                </a:solidFill>
                <a:effectLst/>
                <a:latin typeface="+mn-lt"/>
                <a:ea typeface="+mn-ea"/>
                <a:cs typeface="+mn-cs"/>
              </a:rPr>
              <a:t>-F </a:t>
            </a:r>
            <a:r>
              <a:rPr lang="zh-TW" altLang="en-US" sz="1200" b="0" i="0" kern="1200" dirty="0" smtClean="0">
                <a:solidFill>
                  <a:schemeClr val="tx1"/>
                </a:solidFill>
                <a:effectLst/>
                <a:latin typeface="+mn-lt"/>
                <a:ea typeface="+mn-ea"/>
                <a:cs typeface="+mn-cs"/>
              </a:rPr>
              <a:t>依照檔案類型來標示的字元有以下幾種：</a:t>
            </a:r>
          </a:p>
          <a:p>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：連結檔（</a:t>
            </a:r>
            <a:r>
              <a:rPr lang="en-US" altLang="zh-TW" sz="1200" b="0" i="0" kern="1200" dirty="0" smtClean="0">
                <a:solidFill>
                  <a:schemeClr val="tx1"/>
                </a:solidFill>
                <a:effectLst/>
                <a:latin typeface="+mn-lt"/>
                <a:ea typeface="+mn-ea"/>
                <a:cs typeface="+mn-cs"/>
              </a:rPr>
              <a:t>symbolic link</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*：可執行檔（</a:t>
            </a:r>
            <a:r>
              <a:rPr lang="en-US" altLang="zh-TW" sz="1200" b="0" i="0" kern="1200" dirty="0" smtClean="0">
                <a:solidFill>
                  <a:schemeClr val="tx1"/>
                </a:solidFill>
                <a:effectLst/>
                <a:latin typeface="+mn-lt"/>
                <a:ea typeface="+mn-ea"/>
                <a:cs typeface="+mn-cs"/>
              </a:rPr>
              <a:t>executable</a:t>
            </a:r>
            <a:r>
              <a:rPr lang="zh-TW" altLang="en-US" sz="1200" b="0" i="0" kern="1200" dirty="0" smtClean="0">
                <a:solidFill>
                  <a:schemeClr val="tx1"/>
                </a:solidFill>
                <a:effectLst/>
                <a:latin typeface="+mn-lt"/>
                <a:ea typeface="+mn-ea"/>
                <a:cs typeface="+mn-cs"/>
              </a:rPr>
              <a:t>）。</a:t>
            </a:r>
          </a:p>
          <a:p>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socket </a:t>
            </a:r>
            <a:r>
              <a:rPr lang="zh-TW" altLang="en-US" sz="1200" b="0" i="0" kern="1200" dirty="0" smtClean="0">
                <a:solidFill>
                  <a:schemeClr val="tx1"/>
                </a:solidFill>
                <a:effectLst/>
                <a:latin typeface="+mn-lt"/>
                <a:ea typeface="+mn-ea"/>
                <a:cs typeface="+mn-cs"/>
              </a:rPr>
              <a:t>檔。</a:t>
            </a:r>
          </a:p>
          <a:p>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pipe </a:t>
            </a:r>
            <a:r>
              <a:rPr lang="zh-TW" altLang="en-US" sz="1200" b="0" i="0" kern="1200" dirty="0" smtClean="0">
                <a:solidFill>
                  <a:schemeClr val="tx1"/>
                </a:solidFill>
                <a:effectLst/>
                <a:latin typeface="+mn-lt"/>
                <a:ea typeface="+mn-ea"/>
                <a:cs typeface="+mn-cs"/>
              </a:rPr>
              <a:t>檔。</a:t>
            </a:r>
          </a:p>
          <a:p>
            <a:r>
              <a:rPr lang="en-US" altLang="zh-TW" sz="1200" b="0" i="0" kern="1200" dirty="0" smtClean="0">
                <a:solidFill>
                  <a:schemeClr val="tx1"/>
                </a:solidFill>
                <a:effectLst/>
                <a:latin typeface="+mn-lt"/>
                <a:ea typeface="+mn-ea"/>
                <a:cs typeface="+mn-cs"/>
              </a:rPr>
              <a:t>&gt;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door </a:t>
            </a:r>
            <a:r>
              <a:rPr lang="zh-TW" altLang="en-US" sz="1200" b="0" i="0" kern="1200" dirty="0" smtClean="0">
                <a:solidFill>
                  <a:schemeClr val="tx1"/>
                </a:solidFill>
                <a:effectLst/>
                <a:latin typeface="+mn-lt"/>
                <a:ea typeface="+mn-ea"/>
                <a:cs typeface="+mn-cs"/>
              </a:rPr>
              <a:t>檔。</a:t>
            </a:r>
          </a:p>
          <a:p>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：目錄。</a:t>
            </a:r>
          </a:p>
          <a:p>
            <a:endParaRPr lang="zh-TW" altLang="en-US" dirty="0"/>
          </a:p>
        </p:txBody>
      </p:sp>
      <p:sp>
        <p:nvSpPr>
          <p:cNvPr id="4" name="投影片編號版面配置區 3"/>
          <p:cNvSpPr>
            <a:spLocks noGrp="1"/>
          </p:cNvSpPr>
          <p:nvPr>
            <p:ph type="sldNum" sz="quarter" idx="10"/>
          </p:nvPr>
        </p:nvSpPr>
        <p:spPr/>
        <p:txBody>
          <a:bodyPr/>
          <a:lstStyle/>
          <a:p>
            <a:fld id="{FDDB11E1-9FEE-4207-91EB-A367602F2694}" type="slidenum">
              <a:rPr lang="zh-TW" altLang="en-US" smtClean="0"/>
              <a:t>60</a:t>
            </a:fld>
            <a:endParaRPr lang="zh-TW" altLang="en-US"/>
          </a:p>
        </p:txBody>
      </p:sp>
    </p:spTree>
    <p:extLst>
      <p:ext uri="{BB962C8B-B14F-4D97-AF65-F5344CB8AC3E}">
        <p14:creationId xmlns:p14="http://schemas.microsoft.com/office/powerpoint/2010/main" val="8128938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lnSpc>
                <a:spcPct val="100000"/>
              </a:lnSpc>
              <a:buClr>
                <a:srgbClr val="C00000"/>
              </a:buClr>
              <a:buNone/>
            </a:pPr>
            <a:r>
              <a:rPr lang="zh-TW" altLang="en-US" dirty="0" smtClean="0"/>
              <a:t>使用 </a:t>
            </a:r>
            <a:r>
              <a:rPr lang="en-US" altLang="zh-TW" dirty="0" smtClean="0"/>
              <a:t>mv </a:t>
            </a:r>
            <a:r>
              <a:rPr lang="zh-TW" altLang="en-US" dirty="0" smtClean="0"/>
              <a:t>命令同樣可以來命名檔案</a:t>
            </a:r>
            <a:endParaRPr lang="en-US" altLang="zh-TW" dirty="0" smtClean="0"/>
          </a:p>
          <a:p>
            <a:pPr>
              <a:lnSpc>
                <a:spcPct val="100000"/>
              </a:lnSpc>
              <a:buClr>
                <a:srgbClr val="C00000"/>
              </a:buClr>
              <a:buFont typeface="Verdana" panose="020B0604030504040204" pitchFamily="34" charset="0"/>
              <a:buChar char="$"/>
            </a:pPr>
            <a:r>
              <a:rPr lang="en-US" altLang="zh-TW" dirty="0" smtClean="0">
                <a:solidFill>
                  <a:srgbClr val="0070C0"/>
                </a:solidFill>
              </a:rPr>
              <a:t>mv mydata.txt ./data.txt</a:t>
            </a:r>
          </a:p>
          <a:p>
            <a:endParaRPr lang="zh-TW" altLang="en-US" dirty="0"/>
          </a:p>
        </p:txBody>
      </p:sp>
      <p:sp>
        <p:nvSpPr>
          <p:cNvPr id="4" name="投影片編號版面配置區 3"/>
          <p:cNvSpPr>
            <a:spLocks noGrp="1"/>
          </p:cNvSpPr>
          <p:nvPr>
            <p:ph type="sldNum" sz="quarter" idx="10"/>
          </p:nvPr>
        </p:nvSpPr>
        <p:spPr/>
        <p:txBody>
          <a:bodyPr/>
          <a:lstStyle/>
          <a:p>
            <a:fld id="{FDDB11E1-9FEE-4207-91EB-A367602F2694}" type="slidenum">
              <a:rPr lang="zh-TW" altLang="en-US" smtClean="0"/>
              <a:t>62</a:t>
            </a:fld>
            <a:endParaRPr lang="zh-TW" altLang="en-US"/>
          </a:p>
        </p:txBody>
      </p:sp>
    </p:spTree>
    <p:extLst>
      <p:ext uri="{BB962C8B-B14F-4D97-AF65-F5344CB8AC3E}">
        <p14:creationId xmlns:p14="http://schemas.microsoft.com/office/powerpoint/2010/main" val="596797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hlinkClick r:id=""/>
            </a:endParaRPr>
          </a:p>
          <a:p>
            <a:r>
              <a:rPr lang="en-US" altLang="zh-TW" dirty="0" smtClean="0">
                <a:hlinkClick r:id=""/>
              </a:rPr>
              <a:t>$ tree -d</a:t>
            </a:r>
          </a:p>
          <a:p>
            <a:r>
              <a:rPr lang="en-US" altLang="zh-TW" dirty="0" smtClean="0">
                <a:hlinkClick r:id=""/>
              </a:rPr>
              <a:t>.</a:t>
            </a:r>
          </a:p>
          <a:p>
            <a:r>
              <a:rPr lang="en-US" altLang="zh-TW" dirty="0" smtClean="0">
                <a:hlinkClick r:id=""/>
              </a:rPr>
              <a:t>├── 0713-1</a:t>
            </a:r>
          </a:p>
          <a:p>
            <a:r>
              <a:rPr lang="en-US" altLang="zh-TW" dirty="0" smtClean="0">
                <a:hlinkClick r:id=""/>
              </a:rPr>
              <a:t>├── base</a:t>
            </a:r>
          </a:p>
          <a:p>
            <a:r>
              <a:rPr lang="en-US" altLang="zh-TW" dirty="0" smtClean="0">
                <a:hlinkClick r:id=""/>
              </a:rPr>
              <a:t>│   ├── a1</a:t>
            </a:r>
          </a:p>
          <a:p>
            <a:r>
              <a:rPr lang="en-US" altLang="zh-TW" dirty="0" smtClean="0">
                <a:hlinkClick r:id=""/>
              </a:rPr>
              <a:t>│   │   └── a11</a:t>
            </a:r>
          </a:p>
          <a:p>
            <a:r>
              <a:rPr lang="en-US" altLang="zh-TW" dirty="0" smtClean="0">
                <a:hlinkClick r:id=""/>
              </a:rPr>
              <a:t>│   │       ├── a111</a:t>
            </a:r>
          </a:p>
          <a:p>
            <a:r>
              <a:rPr lang="en-US" altLang="zh-TW" dirty="0" smtClean="0">
                <a:hlinkClick r:id=""/>
              </a:rPr>
              <a:t>│   │       └── a112</a:t>
            </a:r>
          </a:p>
          <a:p>
            <a:r>
              <a:rPr lang="en-US" altLang="zh-TW" dirty="0" smtClean="0">
                <a:hlinkClick r:id=""/>
              </a:rPr>
              <a:t>│   ├── a2</a:t>
            </a:r>
          </a:p>
          <a:p>
            <a:r>
              <a:rPr lang="en-US" altLang="zh-TW" dirty="0" smtClean="0">
                <a:hlinkClick r:id=""/>
              </a:rPr>
              <a:t>│   └── a3</a:t>
            </a:r>
          </a:p>
          <a:p>
            <a:r>
              <a:rPr lang="en-US" altLang="zh-TW" dirty="0" smtClean="0">
                <a:hlinkClick r:id=""/>
              </a:rPr>
              <a:t>├── dir01</a:t>
            </a:r>
          </a:p>
          <a:p>
            <a:r>
              <a:rPr lang="en-US" altLang="zh-TW" dirty="0" smtClean="0">
                <a:hlinkClick r:id=""/>
              </a:rPr>
              <a:t>├── </a:t>
            </a:r>
            <a:r>
              <a:rPr lang="en-US" altLang="zh-TW" dirty="0" err="1" smtClean="0">
                <a:hlinkClick r:id="rId3"/>
              </a:rPr>
              <a:t>metastore_db</a:t>
            </a:r>
            <a:endParaRPr lang="en-US" altLang="zh-TW" dirty="0" smtClean="0">
              <a:hlinkClick r:id=""/>
            </a:endParaRPr>
          </a:p>
          <a:p>
            <a:r>
              <a:rPr lang="en-US" altLang="zh-TW" dirty="0" smtClean="0">
                <a:hlinkClick r:id=""/>
              </a:rPr>
              <a:t>│   ├── log</a:t>
            </a:r>
          </a:p>
          <a:p>
            <a:r>
              <a:rPr lang="en-US" altLang="zh-TW" dirty="0" smtClean="0">
                <a:hlinkClick r:id=""/>
              </a:rPr>
              <a:t>│   ├── seg0</a:t>
            </a:r>
          </a:p>
          <a:p>
            <a:r>
              <a:rPr lang="en-US" altLang="zh-TW" dirty="0" smtClean="0">
                <a:hlinkClick r:id=""/>
              </a:rPr>
              <a:t>│   └── </a:t>
            </a:r>
            <a:r>
              <a:rPr lang="en-US" altLang="zh-TW" dirty="0" err="1" smtClean="0">
                <a:hlinkClick r:id="rId3"/>
              </a:rPr>
              <a:t>tmp</a:t>
            </a:r>
            <a:endParaRPr lang="en-US" altLang="zh-TW" dirty="0" smtClean="0">
              <a:hlinkClick r:id=""/>
            </a:endParaRPr>
          </a:p>
          <a:p>
            <a:r>
              <a:rPr lang="en-US" altLang="zh-TW" dirty="0" smtClean="0">
                <a:hlinkClick r:id=""/>
              </a:rPr>
              <a:t>├── </a:t>
            </a:r>
            <a:r>
              <a:rPr lang="en-US" altLang="zh-TW" dirty="0" err="1" smtClean="0">
                <a:hlinkClick r:id="rId3"/>
              </a:rPr>
              <a:t>opendata</a:t>
            </a:r>
            <a:endParaRPr lang="en-US" altLang="zh-TW" dirty="0" smtClean="0">
              <a:hlinkClick r:id=""/>
            </a:endParaRPr>
          </a:p>
          <a:p>
            <a:r>
              <a:rPr lang="en-US" altLang="zh-TW" dirty="0" smtClean="0">
                <a:hlinkClick r:id=""/>
              </a:rPr>
              <a:t>├── Untitled Folder</a:t>
            </a:r>
          </a:p>
          <a:p>
            <a:r>
              <a:rPr lang="en-US" altLang="zh-TW" dirty="0" smtClean="0">
                <a:hlinkClick r:id=""/>
              </a:rPr>
              <a:t>├── Untitled Folder 1</a:t>
            </a:r>
          </a:p>
          <a:p>
            <a:r>
              <a:rPr lang="en-US" altLang="zh-TW" dirty="0" smtClean="0">
                <a:hlinkClick r:id=""/>
              </a:rPr>
              <a:t>├── Untitled Folder 2</a:t>
            </a:r>
          </a:p>
          <a:p>
            <a:r>
              <a:rPr lang="en-US" altLang="zh-TW" dirty="0" smtClean="0">
                <a:hlinkClick r:id=""/>
              </a:rPr>
              <a:t>└── www</a:t>
            </a:r>
          </a:p>
          <a:p>
            <a:endParaRPr lang="en-US" altLang="zh-TW" dirty="0" smtClean="0">
              <a:hlinkClick r:id=""/>
            </a:endParaRPr>
          </a:p>
          <a:p>
            <a:r>
              <a:rPr lang="en-US" altLang="zh-TW" dirty="0" smtClean="0">
                <a:hlinkClick r:id=""/>
              </a:rPr>
              <a:t>18 directories</a:t>
            </a:r>
          </a:p>
          <a:p>
            <a:r>
              <a:rPr lang="en-US" altLang="zh-TW" dirty="0" smtClean="0">
                <a:hlinkClick r:id=""/>
              </a:rPr>
              <a:t>$ tree -</a:t>
            </a:r>
            <a:r>
              <a:rPr lang="en-US" altLang="zh-TW" dirty="0" err="1" smtClean="0">
                <a:hlinkClick r:id="rId3"/>
              </a:rPr>
              <a:t>df</a:t>
            </a:r>
            <a:endParaRPr lang="en-US" altLang="zh-TW" dirty="0" smtClean="0">
              <a:hlinkClick r:id=""/>
            </a:endParaRPr>
          </a:p>
          <a:p>
            <a:r>
              <a:rPr lang="en-US" altLang="zh-TW" dirty="0" smtClean="0">
                <a:hlinkClick r:id=""/>
              </a:rPr>
              <a:t>.</a:t>
            </a:r>
          </a:p>
          <a:p>
            <a:r>
              <a:rPr lang="en-US" altLang="zh-TW" dirty="0" smtClean="0">
                <a:hlinkClick r:id=""/>
              </a:rPr>
              <a:t>├── ./0713-1</a:t>
            </a:r>
          </a:p>
          <a:p>
            <a:r>
              <a:rPr lang="en-US" altLang="zh-TW" dirty="0" smtClean="0">
                <a:hlinkClick r:id=""/>
              </a:rPr>
              <a:t>├── ./base</a:t>
            </a:r>
          </a:p>
          <a:p>
            <a:r>
              <a:rPr lang="en-US" altLang="zh-TW" dirty="0" smtClean="0">
                <a:hlinkClick r:id=""/>
              </a:rPr>
              <a:t>│   ├── ./base/a1</a:t>
            </a:r>
          </a:p>
          <a:p>
            <a:r>
              <a:rPr lang="en-US" altLang="zh-TW" dirty="0" smtClean="0">
                <a:hlinkClick r:id=""/>
              </a:rPr>
              <a:t>│   │   └── ./base/a1/a11</a:t>
            </a:r>
          </a:p>
          <a:p>
            <a:r>
              <a:rPr lang="en-US" altLang="zh-TW" dirty="0" smtClean="0">
                <a:hlinkClick r:id=""/>
              </a:rPr>
              <a:t>│   │       ├── ./base/a1/a11/a111</a:t>
            </a:r>
          </a:p>
          <a:p>
            <a:r>
              <a:rPr lang="en-US" altLang="zh-TW" dirty="0" smtClean="0">
                <a:hlinkClick r:id=""/>
              </a:rPr>
              <a:t>│   │       └── ./base/a1/a11/a112</a:t>
            </a:r>
          </a:p>
          <a:p>
            <a:r>
              <a:rPr lang="en-US" altLang="zh-TW" dirty="0" smtClean="0">
                <a:hlinkClick r:id=""/>
              </a:rPr>
              <a:t>│   ├── ./base/a2</a:t>
            </a:r>
          </a:p>
          <a:p>
            <a:r>
              <a:rPr lang="en-US" altLang="zh-TW" dirty="0" smtClean="0">
                <a:hlinkClick r:id=""/>
              </a:rPr>
              <a:t>│   └── ./base/a3</a:t>
            </a:r>
          </a:p>
          <a:p>
            <a:r>
              <a:rPr lang="en-US" altLang="zh-TW" dirty="0" smtClean="0">
                <a:hlinkClick r:id=""/>
              </a:rPr>
              <a:t>├── ./dir01</a:t>
            </a:r>
          </a:p>
          <a:p>
            <a:r>
              <a:rPr lang="en-US" altLang="zh-TW" dirty="0" smtClean="0">
                <a:hlinkClick r:id=""/>
              </a:rPr>
              <a:t>├── ./</a:t>
            </a:r>
            <a:r>
              <a:rPr lang="en-US" altLang="zh-TW" dirty="0" err="1" smtClean="0">
                <a:hlinkClick r:id="rId3"/>
              </a:rPr>
              <a:t>metastore_db</a:t>
            </a:r>
            <a:endParaRPr lang="en-US" altLang="zh-TW" dirty="0" smtClean="0">
              <a:hlinkClick r:id=""/>
            </a:endParaRPr>
          </a:p>
          <a:p>
            <a:r>
              <a:rPr lang="en-US" altLang="zh-TW" dirty="0" smtClean="0">
                <a:hlinkClick r:id=""/>
              </a:rPr>
              <a:t>│   ├── ./</a:t>
            </a:r>
            <a:r>
              <a:rPr lang="en-US" altLang="zh-TW" dirty="0" err="1" smtClean="0">
                <a:hlinkClick r:id="rId3"/>
              </a:rPr>
              <a:t>metastore_db</a:t>
            </a:r>
            <a:r>
              <a:rPr lang="en-US" altLang="zh-TW" dirty="0" smtClean="0">
                <a:hlinkClick r:id=""/>
              </a:rPr>
              <a:t>/log</a:t>
            </a:r>
          </a:p>
          <a:p>
            <a:r>
              <a:rPr lang="en-US" altLang="zh-TW" dirty="0" smtClean="0">
                <a:hlinkClick r:id=""/>
              </a:rPr>
              <a:t>│   ├── ./</a:t>
            </a:r>
            <a:r>
              <a:rPr lang="en-US" altLang="zh-TW" dirty="0" err="1" smtClean="0">
                <a:hlinkClick r:id="rId3"/>
              </a:rPr>
              <a:t>metastore_db</a:t>
            </a:r>
            <a:r>
              <a:rPr lang="en-US" altLang="zh-TW" dirty="0" smtClean="0">
                <a:hlinkClick r:id=""/>
              </a:rPr>
              <a:t>/seg0</a:t>
            </a:r>
          </a:p>
          <a:p>
            <a:r>
              <a:rPr lang="en-US" altLang="zh-TW" dirty="0" smtClean="0">
                <a:hlinkClick r:id=""/>
              </a:rPr>
              <a:t>│   └── ./</a:t>
            </a:r>
            <a:r>
              <a:rPr lang="en-US" altLang="zh-TW" dirty="0" err="1" smtClean="0">
                <a:hlinkClick r:id="rId3"/>
              </a:rPr>
              <a:t>metastore_db</a:t>
            </a:r>
            <a:r>
              <a:rPr lang="en-US" altLang="zh-TW" dirty="0" smtClean="0">
                <a:hlinkClick r:id="rId3"/>
              </a:rPr>
              <a:t>/</a:t>
            </a:r>
            <a:r>
              <a:rPr lang="en-US" altLang="zh-TW" dirty="0" err="1" smtClean="0">
                <a:hlinkClick r:id="rId3"/>
              </a:rPr>
              <a:t>tmp</a:t>
            </a:r>
            <a:endParaRPr lang="en-US" altLang="zh-TW" dirty="0" smtClean="0">
              <a:hlinkClick r:id=""/>
            </a:endParaRPr>
          </a:p>
          <a:p>
            <a:r>
              <a:rPr lang="en-US" altLang="zh-TW" dirty="0" smtClean="0">
                <a:hlinkClick r:id=""/>
              </a:rPr>
              <a:t>├── ./</a:t>
            </a:r>
            <a:r>
              <a:rPr lang="en-US" altLang="zh-TW" dirty="0" err="1" smtClean="0">
                <a:hlinkClick r:id="rId3"/>
              </a:rPr>
              <a:t>opendata</a:t>
            </a:r>
            <a:endParaRPr lang="en-US" altLang="zh-TW" dirty="0" smtClean="0">
              <a:hlinkClick r:id=""/>
            </a:endParaRPr>
          </a:p>
          <a:p>
            <a:r>
              <a:rPr lang="en-US" altLang="zh-TW" dirty="0" smtClean="0">
                <a:hlinkClick r:id=""/>
              </a:rPr>
              <a:t>├── ./Untitled Folder</a:t>
            </a:r>
          </a:p>
          <a:p>
            <a:r>
              <a:rPr lang="en-US" altLang="zh-TW" dirty="0" smtClean="0">
                <a:hlinkClick r:id=""/>
              </a:rPr>
              <a:t>├── ./Untitled Folder 1</a:t>
            </a:r>
          </a:p>
          <a:p>
            <a:r>
              <a:rPr lang="en-US" altLang="zh-TW" dirty="0" smtClean="0">
                <a:hlinkClick r:id=""/>
              </a:rPr>
              <a:t>├── ./Untitled Folder 2</a:t>
            </a:r>
          </a:p>
          <a:p>
            <a:r>
              <a:rPr lang="en-US" altLang="zh-TW" dirty="0" smtClean="0">
                <a:hlinkClick r:id=""/>
              </a:rPr>
              <a:t>└── ./www</a:t>
            </a:r>
          </a:p>
          <a:p>
            <a:endParaRPr lang="en-US" altLang="zh-TW" dirty="0" smtClean="0">
              <a:hlinkClick r:id=""/>
            </a:endParaRPr>
          </a:p>
          <a:p>
            <a:r>
              <a:rPr lang="en-US" altLang="zh-TW" dirty="0" smtClean="0">
                <a:hlinkClick r:id=""/>
              </a:rPr>
              <a:t>18 directories</a:t>
            </a:r>
          </a:p>
          <a:p>
            <a:endParaRPr lang="en-US" altLang="zh-TW" dirty="0" smtClean="0">
              <a:hlinkClick r:id=""/>
            </a:endParaRPr>
          </a:p>
          <a:p>
            <a:r>
              <a:rPr lang="en-US" altLang="zh-TW" dirty="0" smtClean="0">
                <a:hlinkClick r:id=""/>
              </a:rPr>
              <a:t>$ tree -d base</a:t>
            </a:r>
          </a:p>
          <a:p>
            <a:r>
              <a:rPr lang="en-US" altLang="zh-TW" dirty="0" smtClean="0">
                <a:hlinkClick r:id=""/>
              </a:rPr>
              <a:t>base</a:t>
            </a:r>
          </a:p>
          <a:p>
            <a:r>
              <a:rPr lang="en-US" altLang="zh-TW" dirty="0" smtClean="0">
                <a:hlinkClick r:id=""/>
              </a:rPr>
              <a:t>├── a1</a:t>
            </a:r>
          </a:p>
          <a:p>
            <a:r>
              <a:rPr lang="en-US" altLang="zh-TW" dirty="0" smtClean="0">
                <a:hlinkClick r:id=""/>
              </a:rPr>
              <a:t>│   └── a11</a:t>
            </a:r>
          </a:p>
          <a:p>
            <a:r>
              <a:rPr lang="en-US" altLang="zh-TW" dirty="0" smtClean="0">
                <a:hlinkClick r:id=""/>
              </a:rPr>
              <a:t>│       ├── a111</a:t>
            </a:r>
          </a:p>
          <a:p>
            <a:r>
              <a:rPr lang="en-US" altLang="zh-TW" dirty="0" smtClean="0">
                <a:hlinkClick r:id=""/>
              </a:rPr>
              <a:t>│       └── a112</a:t>
            </a:r>
          </a:p>
          <a:p>
            <a:r>
              <a:rPr lang="en-US" altLang="zh-TW" dirty="0" smtClean="0">
                <a:hlinkClick r:id=""/>
              </a:rPr>
              <a:t>├── a2</a:t>
            </a:r>
          </a:p>
          <a:p>
            <a:r>
              <a:rPr lang="en-US" altLang="zh-TW" dirty="0" smtClean="0">
                <a:hlinkClick r:id=""/>
              </a:rPr>
              <a:t>└── a3</a:t>
            </a:r>
          </a:p>
          <a:p>
            <a:endParaRPr lang="en-US" altLang="zh-TW" dirty="0" smtClean="0">
              <a:hlinkClick r:id=""/>
            </a:endParaRPr>
          </a:p>
          <a:p>
            <a:r>
              <a:rPr lang="en-US" altLang="zh-TW" dirty="0" smtClean="0">
                <a:hlinkClick r:id=""/>
              </a:rPr>
              <a:t>6 directories</a:t>
            </a:r>
          </a:p>
          <a:p>
            <a:r>
              <a:rPr lang="en-US" altLang="zh-TW" dirty="0" smtClean="0">
                <a:hlinkClick r:id=""/>
              </a:rPr>
              <a:t>ds123@ds123:~$</a:t>
            </a:r>
          </a:p>
          <a:p>
            <a:endParaRPr lang="en-US" altLang="zh-TW" dirty="0" smtClean="0">
              <a:hlinkClick r:id=""/>
            </a:endParaRPr>
          </a:p>
          <a:p>
            <a:endParaRPr lang="en-US" altLang="zh-TW" dirty="0" smtClean="0">
              <a:hlinkClick r:id=""/>
            </a:endParaRPr>
          </a:p>
          <a:p>
            <a:endParaRPr lang="en-US" altLang="zh-TW" dirty="0" smtClean="0">
              <a:hlinkClick r:id=""/>
            </a:endParaRPr>
          </a:p>
          <a:p>
            <a:endParaRPr lang="en-US" altLang="zh-TW" dirty="0" smtClean="0">
              <a:hlinkClick r:id=""/>
            </a:endParaRPr>
          </a:p>
          <a:p>
            <a:endParaRPr lang="en-US" altLang="zh-TW" dirty="0" smtClean="0">
              <a:hlinkClick r:id=""/>
            </a:endParaRPr>
          </a:p>
          <a:p>
            <a:endParaRPr lang="en-US" altLang="zh-TW" dirty="0" smtClean="0">
              <a:hlinkClick r:id=""/>
            </a:endParaRPr>
          </a:p>
          <a:p>
            <a:endParaRPr lang="en-US" altLang="zh-TW" dirty="0" smtClean="0">
              <a:hlinkClick r:id=""/>
            </a:endParaRPr>
          </a:p>
          <a:p>
            <a:r>
              <a:rPr lang="en-US" altLang="zh-TW" dirty="0" smtClean="0">
                <a:hlinkClick r:id=""/>
              </a:rPr>
              <a:t>https://www.itread01.com/p/161958.html</a:t>
            </a:r>
            <a:endParaRPr lang="en-US" altLang="zh-TW" dirty="0" smtClean="0"/>
          </a:p>
          <a:p>
            <a:r>
              <a:rPr lang="en-US" altLang="zh-TW" dirty="0" smtClean="0"/>
              <a:t>Linux tree</a:t>
            </a:r>
            <a:r>
              <a:rPr lang="zh-TW" altLang="en-US" dirty="0" smtClean="0"/>
              <a:t>命令</a:t>
            </a:r>
          </a:p>
          <a:p>
            <a:r>
              <a:rPr lang="en-US" altLang="zh-TW" dirty="0" smtClean="0"/>
              <a:t>LINUX</a:t>
            </a:r>
            <a:r>
              <a:rPr lang="zh-TW" altLang="en-US" dirty="0" smtClean="0"/>
              <a:t>教程 </a:t>
            </a:r>
            <a:r>
              <a:rPr lang="en-US" altLang="zh-TW" dirty="0" smtClean="0"/>
              <a:t>· </a:t>
            </a:r>
            <a:r>
              <a:rPr lang="zh-TW" altLang="en-US" dirty="0" smtClean="0"/>
              <a:t>發表 </a:t>
            </a:r>
            <a:r>
              <a:rPr lang="en-US" altLang="zh-TW" dirty="0" smtClean="0"/>
              <a:t>2018-10-02</a:t>
            </a:r>
          </a:p>
          <a:p>
            <a:endParaRPr lang="en-US" altLang="zh-TW" dirty="0" smtClean="0"/>
          </a:p>
          <a:p>
            <a:r>
              <a:rPr lang="en-US" altLang="zh-TW" dirty="0" smtClean="0"/>
              <a:t>Linux tree</a:t>
            </a:r>
            <a:r>
              <a:rPr lang="zh-TW" altLang="en-US" dirty="0" smtClean="0"/>
              <a:t>命令用於以樹狀圖列出目錄的內容。</a:t>
            </a:r>
          </a:p>
          <a:p>
            <a:endParaRPr lang="zh-TW" altLang="en-US" dirty="0" smtClean="0"/>
          </a:p>
          <a:p>
            <a:r>
              <a:rPr lang="zh-TW" altLang="en-US" dirty="0" smtClean="0"/>
              <a:t>執行</a:t>
            </a:r>
            <a:r>
              <a:rPr lang="en-US" altLang="zh-TW" dirty="0" smtClean="0"/>
              <a:t>tree</a:t>
            </a:r>
            <a:r>
              <a:rPr lang="zh-TW" altLang="en-US" dirty="0" smtClean="0"/>
              <a:t>指令</a:t>
            </a:r>
            <a:r>
              <a:rPr lang="en-US" altLang="zh-TW" dirty="0" smtClean="0"/>
              <a:t>,</a:t>
            </a:r>
            <a:r>
              <a:rPr lang="zh-TW" altLang="en-US" dirty="0" smtClean="0"/>
              <a:t>它會列出指定目錄下的所有檔案</a:t>
            </a:r>
            <a:r>
              <a:rPr lang="en-US" altLang="zh-TW" dirty="0" smtClean="0"/>
              <a:t>,</a:t>
            </a:r>
            <a:r>
              <a:rPr lang="zh-TW" altLang="en-US" dirty="0" smtClean="0"/>
              <a:t>包括子目錄裡的檔案。</a:t>
            </a:r>
          </a:p>
          <a:p>
            <a:endParaRPr lang="zh-TW" altLang="en-US" dirty="0" smtClean="0"/>
          </a:p>
          <a:p>
            <a:r>
              <a:rPr lang="zh-TW" altLang="en-US" dirty="0" smtClean="0"/>
              <a:t>語法 </a:t>
            </a:r>
            <a:r>
              <a:rPr lang="en-US" altLang="zh-TW" dirty="0" smtClean="0"/>
              <a:t>tree [-</a:t>
            </a:r>
            <a:r>
              <a:rPr lang="en-US" altLang="zh-TW" dirty="0" err="1" smtClean="0"/>
              <a:t>aACdDfFgilnNpqstux</a:t>
            </a:r>
            <a:r>
              <a:rPr lang="en-US" altLang="zh-TW" dirty="0" smtClean="0"/>
              <a:t>][-I &lt;</a:t>
            </a:r>
            <a:r>
              <a:rPr lang="zh-TW" altLang="en-US" dirty="0" smtClean="0"/>
              <a:t>範本樣式</a:t>
            </a:r>
            <a:r>
              <a:rPr lang="en-US" altLang="zh-TW" dirty="0" smtClean="0"/>
              <a:t>&gt;][-P &lt;</a:t>
            </a:r>
            <a:r>
              <a:rPr lang="zh-TW" altLang="en-US" dirty="0" smtClean="0"/>
              <a:t>範本樣式</a:t>
            </a:r>
            <a:r>
              <a:rPr lang="en-US" altLang="zh-TW" dirty="0" smtClean="0"/>
              <a:t>&gt;][</a:t>
            </a:r>
            <a:r>
              <a:rPr lang="zh-TW" altLang="en-US" dirty="0" smtClean="0"/>
              <a:t>目錄</a:t>
            </a:r>
            <a:r>
              <a:rPr lang="en-US" altLang="zh-TW" dirty="0" smtClean="0"/>
              <a:t>...]</a:t>
            </a:r>
          </a:p>
          <a:p>
            <a:r>
              <a:rPr lang="zh-TW" altLang="en-US" dirty="0" smtClean="0"/>
              <a:t>引數說明</a:t>
            </a:r>
            <a:r>
              <a:rPr lang="en-US" altLang="zh-TW" dirty="0" smtClean="0"/>
              <a:t>:</a:t>
            </a:r>
          </a:p>
          <a:p>
            <a:endParaRPr lang="en-US" altLang="zh-TW" dirty="0" smtClean="0"/>
          </a:p>
          <a:p>
            <a:r>
              <a:rPr lang="en-US" altLang="zh-TW" dirty="0" smtClean="0"/>
              <a:t>-a </a:t>
            </a:r>
            <a:r>
              <a:rPr lang="zh-TW" altLang="en-US" dirty="0" smtClean="0"/>
              <a:t>顯示所有檔案和目錄。</a:t>
            </a:r>
          </a:p>
          <a:p>
            <a:r>
              <a:rPr lang="en-US" altLang="zh-TW" dirty="0" smtClean="0"/>
              <a:t>-A </a:t>
            </a:r>
            <a:r>
              <a:rPr lang="zh-TW" altLang="en-US" dirty="0" smtClean="0"/>
              <a:t>使用</a:t>
            </a:r>
            <a:r>
              <a:rPr lang="en-US" altLang="zh-TW" dirty="0" smtClean="0"/>
              <a:t>ASNI</a:t>
            </a:r>
            <a:r>
              <a:rPr lang="zh-TW" altLang="en-US" dirty="0" smtClean="0"/>
              <a:t>繪圖字元顯示樹狀圖而非以</a:t>
            </a:r>
            <a:r>
              <a:rPr lang="en-US" altLang="zh-TW" dirty="0" smtClean="0"/>
              <a:t>ASCII</a:t>
            </a:r>
            <a:r>
              <a:rPr lang="zh-TW" altLang="en-US" dirty="0" smtClean="0"/>
              <a:t>字元組合。</a:t>
            </a:r>
          </a:p>
          <a:p>
            <a:r>
              <a:rPr lang="en-US" altLang="zh-TW" dirty="0" smtClean="0"/>
              <a:t>-C </a:t>
            </a:r>
            <a:r>
              <a:rPr lang="zh-TW" altLang="en-US" dirty="0" smtClean="0"/>
              <a:t>在檔案和目錄清單加上色彩</a:t>
            </a:r>
            <a:r>
              <a:rPr lang="en-US" altLang="zh-TW" dirty="0" smtClean="0"/>
              <a:t>,</a:t>
            </a:r>
            <a:r>
              <a:rPr lang="zh-TW" altLang="en-US" dirty="0" smtClean="0"/>
              <a:t>便於區分各種型別。</a:t>
            </a:r>
          </a:p>
          <a:p>
            <a:r>
              <a:rPr lang="en-US" altLang="zh-TW" dirty="0" smtClean="0"/>
              <a:t>-d </a:t>
            </a:r>
            <a:r>
              <a:rPr lang="zh-TW" altLang="en-US" dirty="0" smtClean="0"/>
              <a:t>顯示目錄名稱而非內容。</a:t>
            </a:r>
          </a:p>
          <a:p>
            <a:r>
              <a:rPr lang="en-US" altLang="zh-TW" dirty="0" smtClean="0"/>
              <a:t>-D </a:t>
            </a:r>
            <a:r>
              <a:rPr lang="zh-TW" altLang="en-US" dirty="0" smtClean="0"/>
              <a:t>列出檔案或目錄的更改時間。</a:t>
            </a:r>
          </a:p>
          <a:p>
            <a:r>
              <a:rPr lang="en-US" altLang="zh-TW" dirty="0" smtClean="0"/>
              <a:t>-f </a:t>
            </a:r>
            <a:r>
              <a:rPr lang="zh-TW" altLang="en-US" dirty="0" smtClean="0"/>
              <a:t>在每個檔案或目錄之前</a:t>
            </a:r>
            <a:r>
              <a:rPr lang="en-US" altLang="zh-TW" dirty="0" smtClean="0"/>
              <a:t>,</a:t>
            </a:r>
            <a:r>
              <a:rPr lang="zh-TW" altLang="en-US" dirty="0" smtClean="0"/>
              <a:t>顯示完整的相對路徑名稱。</a:t>
            </a:r>
          </a:p>
          <a:p>
            <a:r>
              <a:rPr lang="en-US" altLang="zh-TW" dirty="0" smtClean="0"/>
              <a:t>-F </a:t>
            </a:r>
            <a:r>
              <a:rPr lang="zh-TW" altLang="en-US" dirty="0" smtClean="0"/>
              <a:t>在執行檔案</a:t>
            </a:r>
            <a:r>
              <a:rPr lang="en-US" altLang="zh-TW" dirty="0" smtClean="0"/>
              <a:t>,</a:t>
            </a:r>
            <a:r>
              <a:rPr lang="zh-TW" altLang="en-US" dirty="0" smtClean="0"/>
              <a:t>目錄</a:t>
            </a:r>
            <a:r>
              <a:rPr lang="en-US" altLang="zh-TW" dirty="0" smtClean="0"/>
              <a:t>,Socket,</a:t>
            </a:r>
            <a:r>
              <a:rPr lang="zh-TW" altLang="en-US" dirty="0" smtClean="0"/>
              <a:t>符號連線</a:t>
            </a:r>
            <a:r>
              <a:rPr lang="en-US" altLang="zh-TW" dirty="0" smtClean="0"/>
              <a:t>,</a:t>
            </a:r>
            <a:r>
              <a:rPr lang="zh-TW" altLang="en-US" dirty="0" smtClean="0"/>
              <a:t>管道名稱名稱</a:t>
            </a:r>
            <a:r>
              <a:rPr lang="en-US" altLang="zh-TW" dirty="0" smtClean="0"/>
              <a:t>,</a:t>
            </a:r>
            <a:r>
              <a:rPr lang="zh-TW" altLang="en-US" dirty="0" smtClean="0"/>
              <a:t>各自加上</a:t>
            </a:r>
            <a:r>
              <a:rPr lang="en-US" altLang="zh-TW" dirty="0" smtClean="0"/>
              <a:t>"*","/","=","@","|"</a:t>
            </a:r>
            <a:r>
              <a:rPr lang="zh-TW" altLang="en-US" dirty="0" smtClean="0"/>
              <a:t>號。</a:t>
            </a:r>
          </a:p>
          <a:p>
            <a:r>
              <a:rPr lang="en-US" altLang="zh-TW" dirty="0" smtClean="0"/>
              <a:t>-g </a:t>
            </a:r>
            <a:r>
              <a:rPr lang="zh-TW" altLang="en-US" dirty="0" smtClean="0"/>
              <a:t>列出檔案或目錄的所屬群組名稱</a:t>
            </a:r>
            <a:r>
              <a:rPr lang="en-US" altLang="zh-TW" dirty="0" smtClean="0"/>
              <a:t>,</a:t>
            </a:r>
            <a:r>
              <a:rPr lang="zh-TW" altLang="en-US" dirty="0" smtClean="0"/>
              <a:t>沒有對應的名稱時</a:t>
            </a:r>
            <a:r>
              <a:rPr lang="en-US" altLang="zh-TW" dirty="0" smtClean="0"/>
              <a:t>,</a:t>
            </a:r>
            <a:r>
              <a:rPr lang="zh-TW" altLang="en-US" dirty="0" smtClean="0"/>
              <a:t>則顯示群組識別碼。</a:t>
            </a:r>
          </a:p>
          <a:p>
            <a:r>
              <a:rPr lang="en-US" altLang="zh-TW" dirty="0" smtClean="0"/>
              <a:t>-</a:t>
            </a:r>
            <a:r>
              <a:rPr lang="en-US" altLang="zh-TW" dirty="0" err="1" smtClean="0"/>
              <a:t>i</a:t>
            </a:r>
            <a:r>
              <a:rPr lang="en-US" altLang="zh-TW" dirty="0" smtClean="0"/>
              <a:t> </a:t>
            </a:r>
            <a:r>
              <a:rPr lang="zh-TW" altLang="en-US" dirty="0" smtClean="0"/>
              <a:t>不以階梯狀列出檔案或目錄名稱。</a:t>
            </a:r>
          </a:p>
          <a:p>
            <a:r>
              <a:rPr lang="en-US" altLang="zh-TW" dirty="0" smtClean="0"/>
              <a:t>-I&lt;</a:t>
            </a:r>
            <a:r>
              <a:rPr lang="zh-TW" altLang="en-US" dirty="0" smtClean="0"/>
              <a:t>範本樣式</a:t>
            </a:r>
            <a:r>
              <a:rPr lang="en-US" altLang="zh-TW" dirty="0" smtClean="0"/>
              <a:t>&gt; </a:t>
            </a:r>
            <a:r>
              <a:rPr lang="zh-TW" altLang="en-US" dirty="0" smtClean="0"/>
              <a:t>不顯示符合範本樣式的檔案或目錄名稱。</a:t>
            </a:r>
          </a:p>
          <a:p>
            <a:r>
              <a:rPr lang="en-US" altLang="zh-TW" dirty="0" smtClean="0"/>
              <a:t>-l </a:t>
            </a:r>
            <a:r>
              <a:rPr lang="zh-TW" altLang="en-US" dirty="0" smtClean="0"/>
              <a:t>如遇到性質為符號連線的目錄</a:t>
            </a:r>
            <a:r>
              <a:rPr lang="en-US" altLang="zh-TW" dirty="0" smtClean="0"/>
              <a:t>,</a:t>
            </a:r>
            <a:r>
              <a:rPr lang="zh-TW" altLang="en-US" dirty="0" smtClean="0"/>
              <a:t>直接列出該連線所指向的原始目錄。</a:t>
            </a:r>
          </a:p>
          <a:p>
            <a:r>
              <a:rPr lang="en-US" altLang="zh-TW" dirty="0" smtClean="0"/>
              <a:t>-n </a:t>
            </a:r>
            <a:r>
              <a:rPr lang="zh-TW" altLang="en-US" dirty="0" smtClean="0"/>
              <a:t>不在檔案和目錄清單加上色彩。</a:t>
            </a:r>
          </a:p>
          <a:p>
            <a:r>
              <a:rPr lang="en-US" altLang="zh-TW" dirty="0" smtClean="0"/>
              <a:t>-N </a:t>
            </a:r>
            <a:r>
              <a:rPr lang="zh-TW" altLang="en-US" dirty="0" smtClean="0"/>
              <a:t>直接列出檔案和目錄名稱</a:t>
            </a:r>
            <a:r>
              <a:rPr lang="en-US" altLang="zh-TW" dirty="0" smtClean="0"/>
              <a:t>,</a:t>
            </a:r>
            <a:r>
              <a:rPr lang="zh-TW" altLang="en-US" dirty="0" smtClean="0"/>
              <a:t>包括控制字元。</a:t>
            </a:r>
          </a:p>
          <a:p>
            <a:r>
              <a:rPr lang="en-US" altLang="zh-TW" dirty="0" smtClean="0"/>
              <a:t>-p </a:t>
            </a:r>
            <a:r>
              <a:rPr lang="zh-TW" altLang="en-US" dirty="0" smtClean="0"/>
              <a:t>列出許可權標示。</a:t>
            </a:r>
          </a:p>
          <a:p>
            <a:r>
              <a:rPr lang="en-US" altLang="zh-TW" dirty="0" smtClean="0"/>
              <a:t>-P&lt;</a:t>
            </a:r>
            <a:r>
              <a:rPr lang="zh-TW" altLang="en-US" dirty="0" smtClean="0"/>
              <a:t>範本樣式</a:t>
            </a:r>
            <a:r>
              <a:rPr lang="en-US" altLang="zh-TW" dirty="0" smtClean="0"/>
              <a:t>&gt; </a:t>
            </a:r>
            <a:r>
              <a:rPr lang="zh-TW" altLang="en-US" dirty="0" smtClean="0"/>
              <a:t>只顯示符合範本樣式的檔案或目錄名稱。</a:t>
            </a:r>
          </a:p>
          <a:p>
            <a:r>
              <a:rPr lang="en-US" altLang="zh-TW" dirty="0" smtClean="0"/>
              <a:t>-q </a:t>
            </a:r>
            <a:r>
              <a:rPr lang="zh-TW" altLang="en-US" dirty="0" smtClean="0"/>
              <a:t>用</a:t>
            </a:r>
            <a:r>
              <a:rPr lang="en-US" altLang="zh-TW" dirty="0" smtClean="0"/>
              <a:t>"?"</a:t>
            </a:r>
            <a:r>
              <a:rPr lang="zh-TW" altLang="en-US" dirty="0" smtClean="0"/>
              <a:t>號取代控制字元</a:t>
            </a:r>
            <a:r>
              <a:rPr lang="en-US" altLang="zh-TW" dirty="0" smtClean="0"/>
              <a:t>,</a:t>
            </a:r>
            <a:r>
              <a:rPr lang="zh-TW" altLang="en-US" dirty="0" smtClean="0"/>
              <a:t>列出檔案和目錄名稱。</a:t>
            </a:r>
          </a:p>
          <a:p>
            <a:r>
              <a:rPr lang="en-US" altLang="zh-TW" dirty="0" smtClean="0"/>
              <a:t>-s </a:t>
            </a:r>
            <a:r>
              <a:rPr lang="zh-TW" altLang="en-US" dirty="0" smtClean="0"/>
              <a:t>列出檔案或目錄大小。</a:t>
            </a:r>
            <a:r>
              <a:rPr lang="en-US" altLang="zh-TW" dirty="0" smtClean="0"/>
              <a:t>-t </a:t>
            </a:r>
            <a:r>
              <a:rPr lang="zh-TW" altLang="en-US" dirty="0" smtClean="0"/>
              <a:t>用檔案和目錄的更改時間排序。</a:t>
            </a:r>
          </a:p>
          <a:p>
            <a:r>
              <a:rPr lang="en-US" altLang="zh-TW" dirty="0" smtClean="0"/>
              <a:t>-u </a:t>
            </a:r>
            <a:r>
              <a:rPr lang="zh-TW" altLang="en-US" dirty="0" smtClean="0"/>
              <a:t>列出檔案或目錄的擁有者名稱</a:t>
            </a:r>
            <a:r>
              <a:rPr lang="en-US" altLang="zh-TW" dirty="0" smtClean="0"/>
              <a:t>,</a:t>
            </a:r>
            <a:r>
              <a:rPr lang="zh-TW" altLang="en-US" dirty="0" smtClean="0"/>
              <a:t>沒有對應的名稱時</a:t>
            </a:r>
            <a:r>
              <a:rPr lang="en-US" altLang="zh-TW" dirty="0" smtClean="0"/>
              <a:t>,</a:t>
            </a:r>
            <a:r>
              <a:rPr lang="zh-TW" altLang="en-US" dirty="0" smtClean="0"/>
              <a:t>則顯示使用者識別碼。</a:t>
            </a:r>
          </a:p>
          <a:p>
            <a:r>
              <a:rPr lang="en-US" altLang="zh-TW" dirty="0" smtClean="0"/>
              <a:t>-x </a:t>
            </a:r>
            <a:r>
              <a:rPr lang="zh-TW" altLang="en-US" dirty="0" smtClean="0"/>
              <a:t>將範圍侷限在現行的檔案系統中</a:t>
            </a:r>
            <a:r>
              <a:rPr lang="en-US" altLang="zh-TW" dirty="0" smtClean="0"/>
              <a:t>,</a:t>
            </a:r>
            <a:r>
              <a:rPr lang="zh-TW" altLang="en-US" dirty="0" smtClean="0"/>
              <a:t>若指定目錄下的某些子目錄</a:t>
            </a:r>
            <a:r>
              <a:rPr lang="en-US" altLang="zh-TW" dirty="0" smtClean="0"/>
              <a:t>,</a:t>
            </a:r>
            <a:r>
              <a:rPr lang="zh-TW" altLang="en-US" dirty="0" smtClean="0"/>
              <a:t>其存放於另一個檔案系統上</a:t>
            </a:r>
            <a:r>
              <a:rPr lang="en-US" altLang="zh-TW" dirty="0" smtClean="0"/>
              <a:t>,</a:t>
            </a:r>
            <a:r>
              <a:rPr lang="zh-TW" altLang="en-US" dirty="0" smtClean="0"/>
              <a:t>則將該子目錄予以排除在尋找範圍外。 例項</a:t>
            </a:r>
          </a:p>
          <a:p>
            <a:r>
              <a:rPr lang="zh-TW" altLang="en-US" dirty="0" smtClean="0"/>
              <a:t>以樹狀圖列出當前目錄結構。可直接使用如下命令</a:t>
            </a:r>
            <a:r>
              <a:rPr lang="en-US" altLang="zh-TW" dirty="0" smtClean="0"/>
              <a:t>:</a:t>
            </a:r>
          </a:p>
          <a:p>
            <a:endParaRPr lang="en-US" altLang="zh-TW" dirty="0" smtClean="0"/>
          </a:p>
          <a:p>
            <a:r>
              <a:rPr lang="en-US" altLang="zh-TW" dirty="0" smtClean="0"/>
              <a:t>tree</a:t>
            </a:r>
          </a:p>
          <a:p>
            <a:r>
              <a:rPr lang="zh-TW" altLang="en-US" dirty="0" smtClean="0"/>
              <a:t>常見的用法</a:t>
            </a:r>
            <a:r>
              <a:rPr lang="en-US" altLang="zh-TW" dirty="0" smtClean="0"/>
              <a:t>:</a:t>
            </a:r>
          </a:p>
          <a:p>
            <a:endParaRPr lang="en-US" altLang="zh-TW" dirty="0" smtClean="0"/>
          </a:p>
          <a:p>
            <a:r>
              <a:rPr lang="en-US" altLang="zh-TW" dirty="0" smtClean="0"/>
              <a:t>tree -a </a:t>
            </a:r>
            <a:r>
              <a:rPr lang="zh-TW" altLang="en-US" dirty="0" smtClean="0"/>
              <a:t>顯示所有</a:t>
            </a:r>
          </a:p>
          <a:p>
            <a:endParaRPr lang="zh-TW" altLang="en-US" dirty="0" smtClean="0"/>
          </a:p>
          <a:p>
            <a:r>
              <a:rPr lang="en-US" altLang="zh-TW" dirty="0" smtClean="0"/>
              <a:t>tree -d </a:t>
            </a:r>
            <a:r>
              <a:rPr lang="zh-TW" altLang="en-US" dirty="0" smtClean="0"/>
              <a:t>僅顯示目錄</a:t>
            </a:r>
          </a:p>
          <a:p>
            <a:endParaRPr lang="zh-TW" altLang="en-US" dirty="0" smtClean="0"/>
          </a:p>
          <a:p>
            <a:r>
              <a:rPr lang="en-US" altLang="zh-TW" dirty="0" smtClean="0"/>
              <a:t>tree -L n </a:t>
            </a:r>
            <a:r>
              <a:rPr lang="en-US" altLang="zh-TW" dirty="0" err="1" smtClean="0"/>
              <a:t>n</a:t>
            </a:r>
            <a:r>
              <a:rPr lang="zh-TW" altLang="en-US" dirty="0" smtClean="0"/>
              <a:t>代表數字</a:t>
            </a:r>
            <a:r>
              <a:rPr lang="en-US" altLang="zh-TW" dirty="0" smtClean="0"/>
              <a:t>..</a:t>
            </a:r>
            <a:r>
              <a:rPr lang="zh-TW" altLang="en-US" dirty="0" smtClean="0"/>
              <a:t>表示要顯示幾層</a:t>
            </a:r>
            <a:r>
              <a:rPr lang="en-US" altLang="zh-TW" dirty="0" smtClean="0"/>
              <a:t>...</a:t>
            </a:r>
          </a:p>
          <a:p>
            <a:endParaRPr lang="en-US" altLang="zh-TW" dirty="0" smtClean="0"/>
          </a:p>
          <a:p>
            <a:r>
              <a:rPr lang="en-US" altLang="zh-TW" dirty="0" smtClean="0"/>
              <a:t>tree -f </a:t>
            </a:r>
            <a:r>
              <a:rPr lang="zh-TW" altLang="en-US" dirty="0" smtClean="0"/>
              <a:t>顯示完整路徑</a:t>
            </a:r>
            <a:r>
              <a:rPr lang="en-US" altLang="zh-TW" dirty="0" smtClean="0"/>
              <a:t>..</a:t>
            </a:r>
          </a:p>
          <a:p>
            <a:endParaRPr lang="en-US" altLang="zh-TW" dirty="0" smtClean="0"/>
          </a:p>
          <a:p>
            <a:r>
              <a:rPr lang="zh-TW" altLang="en-US" dirty="0" smtClean="0"/>
              <a:t>當然</a:t>
            </a:r>
            <a:r>
              <a:rPr lang="en-US" altLang="zh-TW" dirty="0" smtClean="0"/>
              <a:t>tree</a:t>
            </a:r>
            <a:r>
              <a:rPr lang="zh-TW" altLang="en-US" dirty="0" smtClean="0"/>
              <a:t>支援重定向至檔案</a:t>
            </a:r>
            <a:r>
              <a:rPr lang="en-US" altLang="zh-TW" dirty="0" smtClean="0"/>
              <a:t>...</a:t>
            </a:r>
          </a:p>
          <a:p>
            <a:endParaRPr lang="en-US" altLang="zh-TW" dirty="0" smtClean="0"/>
          </a:p>
          <a:p>
            <a:r>
              <a:rPr lang="en-US" altLang="zh-TW" dirty="0" smtClean="0"/>
              <a:t>tree -L 4 &gt;dirce.doc</a:t>
            </a:r>
            <a:r>
              <a:rPr lang="zh-TW" altLang="en-US" dirty="0" smtClean="0"/>
              <a:t>即可生成</a:t>
            </a:r>
            <a:r>
              <a:rPr lang="en-US" altLang="zh-TW" dirty="0" smtClean="0"/>
              <a:t>UTF8</a:t>
            </a:r>
            <a:r>
              <a:rPr lang="zh-TW" altLang="en-US" dirty="0" smtClean="0"/>
              <a:t>格式的文件</a:t>
            </a:r>
            <a:r>
              <a:rPr lang="en-US" altLang="zh-TW" dirty="0" smtClean="0"/>
              <a:t>..</a:t>
            </a:r>
            <a:r>
              <a:rPr lang="zh-TW" altLang="en-US" dirty="0" smtClean="0"/>
              <a:t>我們也可以在</a:t>
            </a:r>
            <a:r>
              <a:rPr lang="en-US" altLang="zh-TW" dirty="0" smtClean="0"/>
              <a:t>windows </a:t>
            </a:r>
            <a:r>
              <a:rPr lang="zh-TW" altLang="en-US" dirty="0" smtClean="0"/>
              <a:t>下檢視</a:t>
            </a:r>
            <a:r>
              <a:rPr lang="en-US" altLang="zh-TW" dirty="0" smtClean="0"/>
              <a:t>..</a:t>
            </a:r>
          </a:p>
          <a:p>
            <a:endParaRPr lang="en-US" altLang="zh-TW" dirty="0" smtClean="0"/>
          </a:p>
          <a:p>
            <a:r>
              <a:rPr lang="zh-TW" altLang="en-US" dirty="0" smtClean="0"/>
              <a:t>注意</a:t>
            </a:r>
            <a:r>
              <a:rPr lang="en-US" altLang="zh-TW" dirty="0" smtClean="0"/>
              <a:t>:</a:t>
            </a:r>
            <a:r>
              <a:rPr lang="zh-TW" altLang="en-US" dirty="0" smtClean="0"/>
              <a:t>生成的</a:t>
            </a:r>
            <a:r>
              <a:rPr lang="en-US" altLang="zh-TW" dirty="0" smtClean="0"/>
              <a:t>TXT</a:t>
            </a:r>
            <a:r>
              <a:rPr lang="zh-TW" altLang="en-US" dirty="0" smtClean="0"/>
              <a:t>或其他檔案在</a:t>
            </a:r>
            <a:r>
              <a:rPr lang="en-US" altLang="zh-TW" dirty="0" smtClean="0"/>
              <a:t>win</a:t>
            </a:r>
            <a:r>
              <a:rPr lang="zh-TW" altLang="en-US" dirty="0" smtClean="0"/>
              <a:t>下面開啟時也為亂碼</a:t>
            </a:r>
            <a:r>
              <a:rPr lang="en-US" altLang="zh-TW" dirty="0" smtClean="0"/>
              <a:t>...</a:t>
            </a:r>
            <a:r>
              <a:rPr lang="zh-TW" altLang="en-US" dirty="0" smtClean="0"/>
              <a:t>這時我們要選擇字元編碼為</a:t>
            </a:r>
            <a:r>
              <a:rPr lang="en-US" altLang="zh-TW" dirty="0" smtClean="0"/>
              <a:t>UTF-8..</a:t>
            </a:r>
            <a:r>
              <a:rPr lang="zh-TW" altLang="en-US" dirty="0" smtClean="0"/>
              <a:t>當然</a:t>
            </a:r>
            <a:r>
              <a:rPr lang="en-US" altLang="zh-TW" dirty="0" smtClean="0"/>
              <a:t>..UTF-8</a:t>
            </a:r>
            <a:r>
              <a:rPr lang="zh-TW" altLang="en-US" dirty="0" smtClean="0"/>
              <a:t>是你</a:t>
            </a:r>
            <a:r>
              <a:rPr lang="en-US" altLang="zh-TW" dirty="0" err="1" smtClean="0"/>
              <a:t>linux</a:t>
            </a:r>
            <a:r>
              <a:rPr lang="zh-TW" altLang="en-US" dirty="0" smtClean="0"/>
              <a:t>下的預設字符集才可以</a:t>
            </a:r>
            <a:r>
              <a:rPr lang="en-US" altLang="zh-TW" dirty="0" smtClean="0"/>
              <a:t>......</a:t>
            </a:r>
          </a:p>
          <a:p>
            <a:endParaRPr lang="zh-TW" altLang="en-US" dirty="0" smtClean="0"/>
          </a:p>
          <a:p>
            <a:endParaRPr lang="zh-TW" altLang="en-US" dirty="0" smtClean="0"/>
          </a:p>
          <a:p>
            <a:endParaRPr lang="zh-TW" altLang="en-US" dirty="0"/>
          </a:p>
        </p:txBody>
      </p:sp>
    </p:spTree>
    <p:extLst>
      <p:ext uri="{BB962C8B-B14F-4D97-AF65-F5344CB8AC3E}">
        <p14:creationId xmlns:p14="http://schemas.microsoft.com/office/powerpoint/2010/main" val="1258263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dirty="0" smtClean="0">
                <a:effectLst/>
                <a:latin typeface="+mn-lt"/>
                <a:ea typeface="+mn-ea"/>
                <a:cs typeface="+mn-cs"/>
                <a:sym typeface="Calibri"/>
              </a:rPr>
              <a:t>cd </a:t>
            </a:r>
            <a:r>
              <a:rPr lang="zh-TW" altLang="en-US" sz="1200" b="0" i="0" dirty="0" smtClean="0">
                <a:effectLst/>
                <a:latin typeface="+mn-lt"/>
                <a:ea typeface="+mn-ea"/>
                <a:cs typeface="+mn-cs"/>
                <a:sym typeface="Calibri"/>
              </a:rPr>
              <a:t>子目錄名稱 → 轉移目錄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類似</a:t>
            </a:r>
            <a:r>
              <a:rPr lang="en-US" altLang="zh-TW" sz="1200" b="0" i="0" dirty="0" smtClean="0">
                <a:effectLst/>
                <a:latin typeface="+mn-lt"/>
                <a:ea typeface="+mn-ea"/>
                <a:cs typeface="+mn-cs"/>
                <a:sym typeface="Calibri"/>
              </a:rPr>
              <a:t>dos</a:t>
            </a:r>
            <a:r>
              <a:rPr lang="zh-TW" altLang="en-US" sz="1200" b="0" i="0" dirty="0" smtClean="0">
                <a:effectLst/>
                <a:latin typeface="+mn-lt"/>
                <a:ea typeface="+mn-ea"/>
                <a:cs typeface="+mn-cs"/>
                <a:sym typeface="Calibri"/>
              </a:rPr>
              <a:t>之</a:t>
            </a:r>
            <a:r>
              <a:rPr lang="en-US" altLang="zh-TW" sz="1200" b="0" i="0" dirty="0" smtClean="0">
                <a:effectLst/>
                <a:latin typeface="+mn-lt"/>
                <a:ea typeface="+mn-ea"/>
                <a:cs typeface="+mn-cs"/>
                <a:sym typeface="Calibri"/>
              </a:rPr>
              <a:t>cd)</a:t>
            </a:r>
          </a:p>
          <a:p>
            <a:r>
              <a:rPr lang="en-US" altLang="zh-TW" sz="1200" b="0" i="0" dirty="0" smtClean="0">
                <a:effectLst/>
                <a:latin typeface="+mn-lt"/>
                <a:ea typeface="+mn-ea"/>
                <a:cs typeface="+mn-cs"/>
                <a:sym typeface="Calibri"/>
              </a:rPr>
              <a:t>cd ~ → </a:t>
            </a:r>
            <a:r>
              <a:rPr lang="zh-TW" altLang="en-US" sz="1200" b="0" i="0" dirty="0" smtClean="0">
                <a:effectLst/>
                <a:latin typeface="+mn-lt"/>
                <a:ea typeface="+mn-ea"/>
                <a:cs typeface="+mn-cs"/>
                <a:sym typeface="Calibri"/>
              </a:rPr>
              <a:t>回自家目錄</a:t>
            </a:r>
          </a:p>
          <a:p>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為上一層目錄</a:t>
            </a:r>
          </a:p>
          <a:p>
            <a:r>
              <a:rPr lang="zh-TW" altLang="en-US" sz="1200" b="0" i="0" dirty="0" smtClean="0">
                <a:effectLst/>
                <a:latin typeface="+mn-lt"/>
                <a:ea typeface="+mn-ea"/>
                <a:cs typeface="+mn-cs"/>
                <a:sym typeface="Calibri"/>
              </a:rPr>
              <a:t>分隔符號為／非</a:t>
            </a:r>
            <a:r>
              <a:rPr lang="en-US" altLang="zh-TW" sz="1200" b="0" i="0" dirty="0" smtClean="0">
                <a:effectLst/>
                <a:latin typeface="+mn-lt"/>
                <a:ea typeface="+mn-ea"/>
                <a:cs typeface="+mn-cs"/>
                <a:sym typeface="Calibri"/>
              </a:rPr>
              <a:t>dos</a:t>
            </a:r>
            <a:r>
              <a:rPr lang="zh-TW" altLang="en-US" sz="1200" b="0" i="0" dirty="0" smtClean="0">
                <a:effectLst/>
                <a:latin typeface="+mn-lt"/>
                <a:ea typeface="+mn-ea"/>
                <a:cs typeface="+mn-cs"/>
                <a:sym typeface="Calibri"/>
              </a:rPr>
              <a:t>的＼</a:t>
            </a:r>
          </a:p>
          <a:p>
            <a:endParaRPr lang="en-US" altLang="zh-TW" dirty="0" smtClean="0"/>
          </a:p>
          <a:p>
            <a:endParaRPr lang="en-US" altLang="zh-TW" dirty="0" smtClean="0"/>
          </a:p>
          <a:p>
            <a:r>
              <a:rPr lang="en-US" altLang="zh-TW" dirty="0" smtClean="0"/>
              <a:t>-l </a:t>
            </a:r>
            <a:r>
              <a:rPr lang="zh-TW" altLang="en-US" dirty="0" smtClean="0"/>
              <a:t>列出詳細資料 </a:t>
            </a:r>
            <a:r>
              <a:rPr lang="en-US" altLang="zh-TW" dirty="0" smtClean="0"/>
              <a:t>-a </a:t>
            </a:r>
            <a:r>
              <a:rPr lang="zh-TW" altLang="en-US" dirty="0" smtClean="0"/>
              <a:t>列出隱藏資料</a:t>
            </a:r>
            <a:endParaRPr lang="zh-TW" altLang="en-US" dirty="0"/>
          </a:p>
        </p:txBody>
      </p:sp>
    </p:spTree>
    <p:extLst>
      <p:ext uri="{BB962C8B-B14F-4D97-AF65-F5344CB8AC3E}">
        <p14:creationId xmlns:p14="http://schemas.microsoft.com/office/powerpoint/2010/main" val="394392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dirty="0" smtClean="0">
                <a:effectLst/>
                <a:latin typeface="+mn-lt"/>
                <a:ea typeface="+mn-ea"/>
                <a:cs typeface="+mn-cs"/>
                <a:sym typeface="Calibri"/>
              </a:rPr>
              <a:t>絕對路徑：由根目錄</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開始寫起的檔名或目錄名稱， 例如 </a:t>
            </a:r>
            <a:r>
              <a:rPr lang="en-US" altLang="zh-TW" sz="1200" b="0" i="0" dirty="0" smtClean="0">
                <a:effectLst/>
                <a:latin typeface="+mn-lt"/>
                <a:ea typeface="+mn-ea"/>
                <a:cs typeface="+mn-cs"/>
                <a:sym typeface="Calibri"/>
              </a:rPr>
              <a:t>/home/</a:t>
            </a:r>
            <a:r>
              <a:rPr lang="en-US" altLang="zh-TW" sz="1200" b="0" i="0" dirty="0" err="1" smtClean="0">
                <a:effectLst/>
                <a:latin typeface="+mn-lt"/>
                <a:ea typeface="+mn-ea"/>
                <a:cs typeface="+mn-cs"/>
                <a:sym typeface="Calibri"/>
              </a:rPr>
              <a:t>dmtsai</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bashrc</a:t>
            </a:r>
            <a:r>
              <a:rPr lang="zh-TW" altLang="en-US" sz="1200" b="0" i="0" dirty="0" smtClean="0">
                <a:effectLst/>
                <a:latin typeface="+mn-lt"/>
                <a:ea typeface="+mn-ea"/>
                <a:cs typeface="+mn-cs"/>
                <a:sym typeface="Calibri"/>
              </a:rPr>
              <a:t>；</a:t>
            </a:r>
          </a:p>
          <a:p>
            <a:r>
              <a:rPr lang="zh-TW" altLang="en-US" sz="1200" b="0" i="0" dirty="0" smtClean="0">
                <a:effectLst/>
                <a:latin typeface="+mn-lt"/>
                <a:ea typeface="+mn-ea"/>
                <a:cs typeface="+mn-cs"/>
                <a:sym typeface="Calibri"/>
              </a:rPr>
              <a:t>相對路徑：相對於目前路徑的檔名寫法。 例如 </a:t>
            </a:r>
            <a:r>
              <a:rPr lang="en-US" altLang="zh-TW" sz="1200" b="0" i="0" dirty="0" smtClean="0">
                <a:effectLst/>
                <a:latin typeface="+mn-lt"/>
                <a:ea typeface="+mn-ea"/>
                <a:cs typeface="+mn-cs"/>
                <a:sym typeface="Calibri"/>
              </a:rPr>
              <a:t>./home/</a:t>
            </a:r>
            <a:r>
              <a:rPr lang="en-US" altLang="zh-TW" sz="1200" b="0" i="0" dirty="0" err="1" smtClean="0">
                <a:effectLst/>
                <a:latin typeface="+mn-lt"/>
                <a:ea typeface="+mn-ea"/>
                <a:cs typeface="+mn-cs"/>
                <a:sym typeface="Calibri"/>
              </a:rPr>
              <a:t>dmtsai</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或 </a:t>
            </a:r>
            <a:r>
              <a:rPr lang="en-US" altLang="zh-TW" sz="1200" b="0" i="0" dirty="0" smtClean="0">
                <a:effectLst/>
                <a:latin typeface="+mn-lt"/>
                <a:ea typeface="+mn-ea"/>
                <a:cs typeface="+mn-cs"/>
                <a:sym typeface="Calibri"/>
              </a:rPr>
              <a:t>../../home/</a:t>
            </a:r>
            <a:r>
              <a:rPr lang="en-US" altLang="zh-TW" sz="1200" b="0" i="0" dirty="0" err="1" smtClean="0">
                <a:effectLst/>
                <a:latin typeface="+mn-lt"/>
                <a:ea typeface="+mn-ea"/>
                <a:cs typeface="+mn-cs"/>
                <a:sym typeface="Calibri"/>
              </a:rPr>
              <a:t>dmtsai</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等等。反正開頭不是 </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就屬於相對路徑的寫法</a:t>
            </a:r>
          </a:p>
          <a:p>
            <a:endParaRPr lang="en-US" altLang="zh-TW" dirty="0" smtClean="0"/>
          </a:p>
          <a:p>
            <a:endParaRPr lang="en-US" altLang="zh-TW" dirty="0" smtClean="0"/>
          </a:p>
          <a:p>
            <a:endParaRPr lang="en-US" altLang="zh-TW" dirty="0" smtClean="0"/>
          </a:p>
          <a:p>
            <a:r>
              <a:rPr lang="en-US" altLang="zh-TW" dirty="0" smtClean="0"/>
              <a:t>$ </a:t>
            </a:r>
            <a:r>
              <a:rPr lang="en-US" altLang="zh-TW" dirty="0" err="1" smtClean="0"/>
              <a:t>mkdir</a:t>
            </a:r>
            <a:r>
              <a:rPr lang="en-US" altLang="zh-TW" dirty="0" smtClean="0"/>
              <a:t> -p  base/a1/a11/a111</a:t>
            </a:r>
          </a:p>
          <a:p>
            <a:r>
              <a:rPr lang="en-US" altLang="zh-TW" dirty="0" smtClean="0"/>
              <a:t>$ </a:t>
            </a:r>
            <a:r>
              <a:rPr lang="en-US" altLang="zh-TW" dirty="0" err="1" smtClean="0"/>
              <a:t>mkdir</a:t>
            </a:r>
            <a:r>
              <a:rPr lang="en-US" altLang="zh-TW" dirty="0" smtClean="0"/>
              <a:t> base/a1/a11/a112</a:t>
            </a:r>
          </a:p>
          <a:p>
            <a:r>
              <a:rPr lang="en-US" altLang="zh-TW" dirty="0" smtClean="0"/>
              <a:t>$ tree base</a:t>
            </a:r>
          </a:p>
          <a:p>
            <a:r>
              <a:rPr lang="en-US" altLang="zh-TW" dirty="0" smtClean="0"/>
              <a:t>base</a:t>
            </a:r>
          </a:p>
          <a:p>
            <a:r>
              <a:rPr lang="en-US" altLang="zh-TW" dirty="0" smtClean="0"/>
              <a:t>└── a1</a:t>
            </a:r>
          </a:p>
          <a:p>
            <a:r>
              <a:rPr lang="en-US" altLang="zh-TW" dirty="0" smtClean="0"/>
              <a:t>    └── a11</a:t>
            </a:r>
          </a:p>
          <a:p>
            <a:r>
              <a:rPr lang="en-US" altLang="zh-TW" dirty="0" smtClean="0"/>
              <a:t>        ├── a111</a:t>
            </a:r>
          </a:p>
          <a:p>
            <a:r>
              <a:rPr lang="en-US" altLang="zh-TW" dirty="0" smtClean="0"/>
              <a:t>        └── a112</a:t>
            </a:r>
          </a:p>
          <a:p>
            <a:endParaRPr lang="en-US" altLang="zh-TW" dirty="0" smtClean="0"/>
          </a:p>
          <a:p>
            <a:r>
              <a:rPr lang="en-US" altLang="zh-TW" dirty="0" smtClean="0"/>
              <a:t>&gt;&gt;&gt;&gt;&gt;</a:t>
            </a:r>
          </a:p>
          <a:p>
            <a:r>
              <a:rPr lang="en-US" altLang="zh-TW" dirty="0" smtClean="0"/>
              <a:t>$ </a:t>
            </a:r>
            <a:r>
              <a:rPr lang="en-US" altLang="zh-TW" dirty="0" err="1" smtClean="0"/>
              <a:t>mkdir</a:t>
            </a:r>
            <a:r>
              <a:rPr lang="en-US" altLang="zh-TW" dirty="0" smtClean="0"/>
              <a:t>   ~/base/a2</a:t>
            </a:r>
          </a:p>
          <a:p>
            <a:r>
              <a:rPr lang="en-US" altLang="zh-TW" dirty="0" smtClean="0"/>
              <a:t>$ tree  ~/base</a:t>
            </a:r>
          </a:p>
          <a:p>
            <a:r>
              <a:rPr lang="en-US" altLang="zh-TW" dirty="0" smtClean="0"/>
              <a:t>/home/ds123/base</a:t>
            </a:r>
          </a:p>
          <a:p>
            <a:r>
              <a:rPr lang="en-US" altLang="zh-TW" dirty="0" smtClean="0"/>
              <a:t>├── a1</a:t>
            </a:r>
          </a:p>
          <a:p>
            <a:r>
              <a:rPr lang="en-US" altLang="zh-TW" dirty="0" smtClean="0"/>
              <a:t>│   └── a11</a:t>
            </a:r>
          </a:p>
          <a:p>
            <a:r>
              <a:rPr lang="en-US" altLang="zh-TW" dirty="0" smtClean="0"/>
              <a:t>│       ├── a111</a:t>
            </a:r>
          </a:p>
          <a:p>
            <a:r>
              <a:rPr lang="en-US" altLang="zh-TW" dirty="0" smtClean="0"/>
              <a:t>│       └── a112</a:t>
            </a:r>
          </a:p>
          <a:p>
            <a:r>
              <a:rPr lang="en-US" altLang="zh-TW" dirty="0" smtClean="0"/>
              <a:t>└── a2</a:t>
            </a:r>
          </a:p>
          <a:p>
            <a:endParaRPr lang="en-US" altLang="zh-TW" dirty="0" smtClean="0"/>
          </a:p>
          <a:p>
            <a:r>
              <a:rPr lang="en-US" altLang="zh-TW" dirty="0" smtClean="0"/>
              <a:t>&gt;&gt;&gt;&gt;&gt;</a:t>
            </a:r>
          </a:p>
          <a:p>
            <a:r>
              <a:rPr lang="en-US" altLang="zh-TW" dirty="0" smtClean="0"/>
              <a:t>$ cd ~/base/a2</a:t>
            </a:r>
          </a:p>
          <a:p>
            <a:r>
              <a:rPr lang="en-US" altLang="zh-TW" dirty="0" smtClean="0"/>
              <a:t>$ </a:t>
            </a:r>
            <a:r>
              <a:rPr lang="en-US" altLang="zh-TW" dirty="0" err="1" smtClean="0"/>
              <a:t>mkdir</a:t>
            </a:r>
            <a:r>
              <a:rPr lang="en-US" altLang="zh-TW" dirty="0" smtClean="0"/>
              <a:t> ../a3</a:t>
            </a:r>
          </a:p>
          <a:p>
            <a:r>
              <a:rPr lang="en-US" altLang="zh-TW" dirty="0" smtClean="0"/>
              <a:t>$ tree ~/base</a:t>
            </a:r>
          </a:p>
          <a:p>
            <a:r>
              <a:rPr lang="en-US" altLang="zh-TW" dirty="0" smtClean="0"/>
              <a:t>/home/ds123/base</a:t>
            </a:r>
          </a:p>
          <a:p>
            <a:r>
              <a:rPr lang="en-US" altLang="zh-TW" dirty="0" smtClean="0"/>
              <a:t>├── a1</a:t>
            </a:r>
          </a:p>
          <a:p>
            <a:r>
              <a:rPr lang="en-US" altLang="zh-TW" dirty="0" smtClean="0"/>
              <a:t>│   └── a11</a:t>
            </a:r>
          </a:p>
          <a:p>
            <a:r>
              <a:rPr lang="en-US" altLang="zh-TW" dirty="0" smtClean="0"/>
              <a:t>│       ├── a111</a:t>
            </a:r>
          </a:p>
          <a:p>
            <a:r>
              <a:rPr lang="en-US" altLang="zh-TW" dirty="0" smtClean="0"/>
              <a:t>│       └── a112</a:t>
            </a:r>
          </a:p>
          <a:p>
            <a:r>
              <a:rPr lang="en-US" altLang="zh-TW" dirty="0" smtClean="0"/>
              <a:t>├── a2</a:t>
            </a:r>
          </a:p>
          <a:p>
            <a:r>
              <a:rPr lang="en-US" altLang="zh-TW" dirty="0" smtClean="0"/>
              <a:t>└── a3</a:t>
            </a:r>
          </a:p>
          <a:p>
            <a:endParaRPr lang="en-US" altLang="zh-TW" dirty="0" smtClean="0"/>
          </a:p>
          <a:p>
            <a:endParaRPr lang="zh-TW" altLang="en-US" dirty="0"/>
          </a:p>
        </p:txBody>
      </p:sp>
    </p:spTree>
    <p:extLst>
      <p:ext uri="{BB962C8B-B14F-4D97-AF65-F5344CB8AC3E}">
        <p14:creationId xmlns:p14="http://schemas.microsoft.com/office/powerpoint/2010/main" val="1878910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ds123@ds123:~$ </a:t>
            </a:r>
            <a:r>
              <a:rPr lang="en-US" altLang="zh-TW" dirty="0" err="1" smtClean="0"/>
              <a:t>mkdir</a:t>
            </a:r>
            <a:r>
              <a:rPr lang="en-US" altLang="zh-TW" dirty="0" smtClean="0"/>
              <a:t> </a:t>
            </a:r>
            <a:r>
              <a:rPr lang="en-US" altLang="zh-TW" dirty="0" err="1" smtClean="0"/>
              <a:t>ttt</a:t>
            </a:r>
            <a:endParaRPr lang="en-US" altLang="zh-TW" dirty="0" smtClean="0"/>
          </a:p>
          <a:p>
            <a:r>
              <a:rPr lang="en-US" altLang="zh-TW" dirty="0" smtClean="0"/>
              <a:t>ds123@ds123:~$ </a:t>
            </a:r>
            <a:r>
              <a:rPr lang="en-US" altLang="zh-TW" dirty="0" err="1" smtClean="0"/>
              <a:t>mkdir</a:t>
            </a:r>
            <a:r>
              <a:rPr lang="en-US" altLang="zh-TW" dirty="0" smtClean="0"/>
              <a:t> </a:t>
            </a:r>
            <a:r>
              <a:rPr lang="en-US" altLang="zh-TW" dirty="0" err="1" smtClean="0"/>
              <a:t>ttt</a:t>
            </a:r>
            <a:endParaRPr lang="en-US" altLang="zh-TW" dirty="0" smtClean="0"/>
          </a:p>
          <a:p>
            <a:r>
              <a:rPr lang="en-US" altLang="zh-TW" dirty="0" err="1" smtClean="0"/>
              <a:t>mkdir</a:t>
            </a:r>
            <a:r>
              <a:rPr lang="en-US" altLang="zh-TW" dirty="0" smtClean="0"/>
              <a:t>: cannot create directory ‘</a:t>
            </a:r>
            <a:r>
              <a:rPr lang="en-US" altLang="zh-TW" dirty="0" err="1" smtClean="0"/>
              <a:t>ttt</a:t>
            </a:r>
            <a:r>
              <a:rPr lang="en-US" altLang="zh-TW" dirty="0" smtClean="0"/>
              <a:t>’: File exists</a:t>
            </a:r>
          </a:p>
          <a:p>
            <a:endParaRPr lang="en-US" altLang="zh-TW" dirty="0" smtClean="0"/>
          </a:p>
          <a:p>
            <a:r>
              <a:rPr lang="en-US" altLang="zh-TW" sz="1200" b="0" i="0" dirty="0" err="1" smtClean="0">
                <a:effectLst/>
                <a:latin typeface="+mn-lt"/>
                <a:ea typeface="+mn-ea"/>
                <a:cs typeface="+mn-cs"/>
                <a:sym typeface="Calibri"/>
              </a:rPr>
              <a:t>mkdir</a:t>
            </a:r>
            <a:r>
              <a:rPr lang="zh-TW" altLang="en-US" sz="1200" b="0" i="0" dirty="0" smtClean="0">
                <a:effectLst/>
                <a:latin typeface="+mn-lt"/>
                <a:ea typeface="+mn-ea"/>
                <a:cs typeface="+mn-cs"/>
                <a:sym typeface="Calibri"/>
              </a:rPr>
              <a:t>：建立子目錄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類似</a:t>
            </a:r>
            <a:r>
              <a:rPr lang="en-US" altLang="zh-TW" sz="1200" b="0" i="0" dirty="0" smtClean="0">
                <a:effectLst/>
                <a:latin typeface="+mn-lt"/>
                <a:ea typeface="+mn-ea"/>
                <a:cs typeface="+mn-cs"/>
                <a:sym typeface="Calibri"/>
              </a:rPr>
              <a:t>dos</a:t>
            </a:r>
            <a:r>
              <a:rPr lang="zh-TW" altLang="en-US" sz="1200" b="0" i="0" dirty="0" smtClean="0">
                <a:effectLst/>
                <a:latin typeface="+mn-lt"/>
                <a:ea typeface="+mn-ea"/>
                <a:cs typeface="+mn-cs"/>
                <a:sym typeface="Calibri"/>
              </a:rPr>
              <a:t>之</a:t>
            </a:r>
            <a:r>
              <a:rPr lang="en-US" altLang="zh-TW" sz="1200" b="0" i="0" dirty="0" smtClean="0">
                <a:effectLst/>
                <a:latin typeface="+mn-lt"/>
                <a:ea typeface="+mn-ea"/>
                <a:cs typeface="+mn-cs"/>
                <a:sym typeface="Calibri"/>
              </a:rPr>
              <a:t>md)</a:t>
            </a:r>
          </a:p>
          <a:p>
            <a:r>
              <a:rPr lang="en-US" altLang="zh-TW" dirty="0" err="1" smtClean="0"/>
              <a:t>mkdir</a:t>
            </a:r>
            <a:r>
              <a:rPr lang="en-US" altLang="zh-TW" dirty="0" smtClean="0"/>
              <a:t> -</a:t>
            </a:r>
            <a:r>
              <a:rPr lang="zh-TW" altLang="en-US" dirty="0" smtClean="0"/>
              <a:t>參數 目錄名稱</a:t>
            </a:r>
          </a:p>
          <a:p>
            <a:r>
              <a:rPr lang="en-US" altLang="zh-TW" dirty="0" smtClean="0"/>
              <a:t>p</a:t>
            </a:r>
            <a:r>
              <a:rPr lang="zh-TW" altLang="en-US" dirty="0" smtClean="0"/>
              <a:t>：連續建立兩個以上不存在的目錄</a:t>
            </a:r>
          </a:p>
          <a:p>
            <a:r>
              <a:rPr lang="en-US" altLang="zh-TW" dirty="0" smtClean="0"/>
              <a:t>m</a:t>
            </a:r>
            <a:r>
              <a:rPr lang="zh-TW" altLang="en-US" dirty="0" smtClean="0"/>
              <a:t>：設定這個目錄的存取權限</a:t>
            </a:r>
          </a:p>
          <a:p>
            <a:endParaRPr lang="en-US" altLang="zh-TW" dirty="0" smtClean="0"/>
          </a:p>
          <a:p>
            <a:endParaRPr lang="en-US" altLang="zh-TW" dirty="0" smtClean="0"/>
          </a:p>
          <a:p>
            <a:r>
              <a:rPr lang="en-US" altLang="zh-TW" dirty="0" smtClean="0"/>
              <a:t>-l </a:t>
            </a:r>
            <a:r>
              <a:rPr lang="zh-TW" altLang="en-US" dirty="0" smtClean="0"/>
              <a:t>列出詳細資料 </a:t>
            </a:r>
            <a:r>
              <a:rPr lang="en-US" altLang="zh-TW" dirty="0" smtClean="0"/>
              <a:t>-a </a:t>
            </a:r>
            <a:r>
              <a:rPr lang="zh-TW" altLang="en-US" dirty="0" smtClean="0"/>
              <a:t>列出隱藏資料</a:t>
            </a:r>
            <a:endParaRPr lang="zh-TW" altLang="en-US" dirty="0"/>
          </a:p>
        </p:txBody>
      </p:sp>
    </p:spTree>
    <p:extLst>
      <p:ext uri="{BB962C8B-B14F-4D97-AF65-F5344CB8AC3E}">
        <p14:creationId xmlns:p14="http://schemas.microsoft.com/office/powerpoint/2010/main" val="3489137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tree -d base</a:t>
            </a:r>
          </a:p>
          <a:p>
            <a:r>
              <a:rPr lang="en-US" altLang="zh-TW" dirty="0" smtClean="0"/>
              <a:t>base</a:t>
            </a:r>
          </a:p>
          <a:p>
            <a:r>
              <a:rPr lang="en-US" altLang="zh-TW" dirty="0" smtClean="0"/>
              <a:t>├── a1</a:t>
            </a:r>
          </a:p>
          <a:p>
            <a:r>
              <a:rPr lang="en-US" altLang="zh-TW" dirty="0" smtClean="0"/>
              <a:t>│   └── a11</a:t>
            </a:r>
          </a:p>
          <a:p>
            <a:r>
              <a:rPr lang="en-US" altLang="zh-TW" dirty="0" smtClean="0"/>
              <a:t>│       ├── a111</a:t>
            </a:r>
          </a:p>
          <a:p>
            <a:r>
              <a:rPr lang="en-US" altLang="zh-TW" dirty="0" smtClean="0"/>
              <a:t>│       └── a112</a:t>
            </a:r>
          </a:p>
          <a:p>
            <a:r>
              <a:rPr lang="en-US" altLang="zh-TW" dirty="0" smtClean="0"/>
              <a:t>├── a2</a:t>
            </a:r>
          </a:p>
          <a:p>
            <a:r>
              <a:rPr lang="en-US" altLang="zh-TW" dirty="0" smtClean="0"/>
              <a:t>└── a3</a:t>
            </a:r>
          </a:p>
          <a:p>
            <a:endParaRPr lang="en-US" altLang="zh-TW" dirty="0" smtClean="0"/>
          </a:p>
          <a:p>
            <a:r>
              <a:rPr lang="en-US" altLang="zh-TW" dirty="0" smtClean="0"/>
              <a:t>6 directories</a:t>
            </a:r>
          </a:p>
          <a:p>
            <a:endParaRPr lang="en-US" altLang="zh-TW" dirty="0" smtClean="0"/>
          </a:p>
          <a:p>
            <a:endParaRPr lang="en-US" altLang="zh-TW" dirty="0" smtClean="0"/>
          </a:p>
          <a:p>
            <a:r>
              <a:rPr lang="en-US" altLang="zh-TW" dirty="0" smtClean="0"/>
              <a:t>~$ </a:t>
            </a:r>
            <a:r>
              <a:rPr lang="en-US" altLang="zh-TW" dirty="0" err="1" smtClean="0"/>
              <a:t>mkdir</a:t>
            </a:r>
            <a:r>
              <a:rPr lang="en-US" altLang="zh-TW" dirty="0" smtClean="0"/>
              <a:t> ~/base/a1/{a12,a13,a14,a15}</a:t>
            </a:r>
          </a:p>
          <a:p>
            <a:r>
              <a:rPr lang="en-US" altLang="zh-TW" dirty="0" smtClean="0"/>
              <a:t>~$ tree -d base</a:t>
            </a:r>
          </a:p>
          <a:p>
            <a:r>
              <a:rPr lang="en-US" altLang="zh-TW" dirty="0" smtClean="0"/>
              <a:t>base</a:t>
            </a:r>
          </a:p>
          <a:p>
            <a:r>
              <a:rPr lang="en-US" altLang="zh-TW" dirty="0" smtClean="0"/>
              <a:t>├── a1</a:t>
            </a:r>
          </a:p>
          <a:p>
            <a:r>
              <a:rPr lang="en-US" altLang="zh-TW" dirty="0" smtClean="0"/>
              <a:t>│   ├── a11</a:t>
            </a:r>
          </a:p>
          <a:p>
            <a:r>
              <a:rPr lang="en-US" altLang="zh-TW" dirty="0" smtClean="0"/>
              <a:t>│   │   ├── a111</a:t>
            </a:r>
          </a:p>
          <a:p>
            <a:r>
              <a:rPr lang="en-US" altLang="zh-TW" dirty="0" smtClean="0"/>
              <a:t>│   │   └── a112</a:t>
            </a:r>
          </a:p>
          <a:p>
            <a:r>
              <a:rPr lang="en-US" altLang="zh-TW" dirty="0" smtClean="0"/>
              <a:t>│   ├── a12</a:t>
            </a:r>
          </a:p>
          <a:p>
            <a:r>
              <a:rPr lang="en-US" altLang="zh-TW" dirty="0" smtClean="0"/>
              <a:t>│   ├── a13</a:t>
            </a:r>
          </a:p>
          <a:p>
            <a:r>
              <a:rPr lang="en-US" altLang="zh-TW" dirty="0" smtClean="0"/>
              <a:t>│   ├── a14</a:t>
            </a:r>
          </a:p>
          <a:p>
            <a:r>
              <a:rPr lang="en-US" altLang="zh-TW" dirty="0" smtClean="0"/>
              <a:t>│   └── a15</a:t>
            </a:r>
          </a:p>
          <a:p>
            <a:r>
              <a:rPr lang="en-US" altLang="zh-TW" dirty="0" smtClean="0"/>
              <a:t>├── a2</a:t>
            </a:r>
          </a:p>
          <a:p>
            <a:r>
              <a:rPr lang="en-US" altLang="zh-TW" dirty="0" smtClean="0"/>
              <a:t>└── a3</a:t>
            </a:r>
          </a:p>
          <a:p>
            <a:endParaRPr lang="zh-TW" altLang="en-US" dirty="0"/>
          </a:p>
        </p:txBody>
      </p:sp>
    </p:spTree>
    <p:extLst>
      <p:ext uri="{BB962C8B-B14F-4D97-AF65-F5344CB8AC3E}">
        <p14:creationId xmlns:p14="http://schemas.microsoft.com/office/powerpoint/2010/main" val="1412527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a:p>
            <a:r>
              <a:rPr lang="en-US" altLang="zh-TW" sz="1200" b="0" i="0" kern="1200" dirty="0" err="1" smtClean="0">
                <a:solidFill>
                  <a:schemeClr val="tx1"/>
                </a:solidFill>
                <a:effectLst/>
                <a:latin typeface="+mn-lt"/>
                <a:ea typeface="+mn-ea"/>
                <a:cs typeface="+mn-cs"/>
              </a:rPr>
              <a:t>rmdir</a:t>
            </a:r>
            <a:r>
              <a:rPr lang="zh-TW" altLang="en-US" sz="1200" b="0" i="0" kern="1200" dirty="0" smtClean="0">
                <a:solidFill>
                  <a:schemeClr val="tx1"/>
                </a:solidFill>
                <a:effectLst/>
                <a:latin typeface="+mn-lt"/>
                <a:ea typeface="+mn-ea"/>
                <a:cs typeface="+mn-cs"/>
              </a:rPr>
              <a:t>僅在空目錄的情況下有效</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無法使用任何方法使</a:t>
            </a:r>
            <a:r>
              <a:rPr lang="en-US" altLang="zh-TW" sz="1200" b="0" i="0" kern="1200" dirty="0" err="1" smtClean="0">
                <a:solidFill>
                  <a:schemeClr val="tx1"/>
                </a:solidFill>
                <a:effectLst/>
                <a:latin typeface="+mn-lt"/>
                <a:ea typeface="+mn-ea"/>
                <a:cs typeface="+mn-cs"/>
              </a:rPr>
              <a:t>rmdir</a:t>
            </a:r>
            <a:r>
              <a:rPr lang="zh-TW" altLang="en-US" sz="1200" b="0" i="0" kern="1200" dirty="0" smtClean="0">
                <a:solidFill>
                  <a:schemeClr val="tx1"/>
                </a:solidFill>
                <a:effectLst/>
                <a:latin typeface="+mn-lt"/>
                <a:ea typeface="+mn-ea"/>
                <a:cs typeface="+mn-cs"/>
              </a:rPr>
              <a:t>刪除非空目錄。</a:t>
            </a:r>
          </a:p>
          <a:p>
            <a:r>
              <a:rPr lang="zh-TW" altLang="en-US" sz="1200" b="0" i="0" kern="1200" dirty="0" smtClean="0">
                <a:solidFill>
                  <a:schemeClr val="tx1"/>
                </a:solidFill>
                <a:effectLst/>
                <a:latin typeface="+mn-lt"/>
                <a:ea typeface="+mn-ea"/>
                <a:cs typeface="+mn-cs"/>
              </a:rPr>
              <a:t>因此，在某些情況下，如果您需要在刪除目錄之前先檢查目錄是否為空，則</a:t>
            </a:r>
            <a:r>
              <a:rPr lang="en-US" altLang="zh-TW" sz="1200" b="0" i="0" kern="1200" dirty="0" err="1" smtClean="0">
                <a:solidFill>
                  <a:schemeClr val="tx1"/>
                </a:solidFill>
                <a:effectLst/>
                <a:latin typeface="+mn-lt"/>
                <a:ea typeface="+mn-ea"/>
                <a:cs typeface="+mn-cs"/>
              </a:rPr>
              <a:t>rmdir</a:t>
            </a:r>
            <a:r>
              <a:rPr lang="zh-TW" altLang="en-US" sz="1200" b="0" i="0" kern="1200" dirty="0" smtClean="0">
                <a:solidFill>
                  <a:schemeClr val="tx1"/>
                </a:solidFill>
                <a:effectLst/>
                <a:latin typeface="+mn-lt"/>
                <a:ea typeface="+mn-ea"/>
                <a:cs typeface="+mn-cs"/>
              </a:rPr>
              <a:t>在工具中很有用。</a:t>
            </a:r>
          </a:p>
          <a:p>
            <a:endParaRPr lang="en-US" altLang="zh-TW" dirty="0" smtClean="0"/>
          </a:p>
          <a:p>
            <a:r>
              <a:rPr lang="en-US" altLang="zh-TW" dirty="0" smtClean="0"/>
              <a:t>====</a:t>
            </a:r>
          </a:p>
          <a:p>
            <a:endParaRPr lang="en-US" altLang="zh-TW" dirty="0" smtClean="0"/>
          </a:p>
          <a:p>
            <a:endParaRPr lang="en-US" altLang="zh-TW" dirty="0" smtClean="0"/>
          </a:p>
          <a:p>
            <a:r>
              <a:rPr lang="en-US" altLang="zh-TW" dirty="0" smtClean="0"/>
              <a:t>bigred@us2004:~$ tree</a:t>
            </a:r>
          </a:p>
          <a:p>
            <a:r>
              <a:rPr lang="en-US" altLang="zh-TW" dirty="0" smtClean="0"/>
              <a:t>.</a:t>
            </a:r>
          </a:p>
          <a:p>
            <a:r>
              <a:rPr lang="en-US" altLang="zh-TW" dirty="0" smtClean="0"/>
              <a:t>├── room1</a:t>
            </a:r>
          </a:p>
          <a:p>
            <a:r>
              <a:rPr lang="en-US" altLang="zh-TW" dirty="0" smtClean="0"/>
              <a:t>│   └── room12</a:t>
            </a:r>
          </a:p>
          <a:p>
            <a:r>
              <a:rPr lang="en-US" altLang="zh-TW" dirty="0" smtClean="0"/>
              <a:t>├── room2</a:t>
            </a:r>
          </a:p>
          <a:p>
            <a:r>
              <a:rPr lang="en-US" altLang="zh-TW" dirty="0" smtClean="0"/>
              <a:t>│   ├── room21</a:t>
            </a:r>
          </a:p>
          <a:p>
            <a:r>
              <a:rPr lang="en-US" altLang="zh-TW" dirty="0" smtClean="0"/>
              <a:t>│   └── room22</a:t>
            </a:r>
          </a:p>
          <a:p>
            <a:r>
              <a:rPr lang="en-US" altLang="zh-TW" dirty="0" smtClean="0"/>
              <a:t>└── room3</a:t>
            </a:r>
          </a:p>
          <a:p>
            <a:r>
              <a:rPr lang="en-US" altLang="zh-TW" dirty="0" smtClean="0"/>
              <a:t>    ├── room31</a:t>
            </a:r>
          </a:p>
          <a:p>
            <a:r>
              <a:rPr lang="en-US" altLang="zh-TW" dirty="0" smtClean="0"/>
              <a:t>    └── room32</a:t>
            </a:r>
          </a:p>
          <a:p>
            <a:endParaRPr lang="en-US" altLang="zh-TW" dirty="0" smtClean="0"/>
          </a:p>
          <a:p>
            <a:r>
              <a:rPr lang="en-US" altLang="zh-TW" dirty="0" smtClean="0"/>
              <a:t>8 directories, 0 files</a:t>
            </a:r>
          </a:p>
          <a:p>
            <a:r>
              <a:rPr lang="en-US" altLang="zh-TW" dirty="0" smtClean="0"/>
              <a:t>bigred@us2004:~$ ^C</a:t>
            </a:r>
          </a:p>
          <a:p>
            <a:r>
              <a:rPr lang="en-US" altLang="zh-TW" dirty="0" smtClean="0"/>
              <a:t>bigred@us2004:~$ </a:t>
            </a:r>
            <a:r>
              <a:rPr lang="en-US" altLang="zh-TW" dirty="0" err="1" smtClean="0"/>
              <a:t>rm</a:t>
            </a:r>
            <a:r>
              <a:rPr lang="en-US" altLang="zh-TW" dirty="0" smtClean="0"/>
              <a:t> -r room1</a:t>
            </a:r>
          </a:p>
          <a:p>
            <a:r>
              <a:rPr lang="en-US" altLang="zh-TW" dirty="0" smtClean="0"/>
              <a:t>bigred@us2004:~$ </a:t>
            </a:r>
            <a:r>
              <a:rPr lang="en-US" altLang="zh-TW" dirty="0" err="1" smtClean="0"/>
              <a:t>rm</a:t>
            </a:r>
            <a:r>
              <a:rPr lang="en-US" altLang="zh-TW" dirty="0" smtClean="0"/>
              <a:t> -r {room2,room3}</a:t>
            </a:r>
          </a:p>
          <a:p>
            <a:r>
              <a:rPr lang="en-US" altLang="zh-TW" dirty="0" smtClean="0"/>
              <a:t>bigred@us2004:~$ tree</a:t>
            </a:r>
          </a:p>
          <a:p>
            <a:r>
              <a:rPr lang="en-US" altLang="zh-TW" dirty="0" smtClean="0"/>
              <a:t>.</a:t>
            </a:r>
          </a:p>
          <a:p>
            <a:endParaRPr lang="en-US" altLang="zh-TW" dirty="0" smtClean="0"/>
          </a:p>
          <a:p>
            <a:r>
              <a:rPr lang="en-US" altLang="zh-TW" dirty="0" smtClean="0"/>
              <a:t>0 directories, 0 files</a:t>
            </a:r>
          </a:p>
          <a:p>
            <a:r>
              <a:rPr lang="en-US" altLang="zh-TW" dirty="0" smtClean="0"/>
              <a:t>bigred@us2004:~$</a:t>
            </a:r>
          </a:p>
          <a:p>
            <a:endParaRPr lang="zh-TW" altLang="en-US" dirty="0"/>
          </a:p>
        </p:txBody>
      </p:sp>
    </p:spTree>
    <p:extLst>
      <p:ext uri="{BB962C8B-B14F-4D97-AF65-F5344CB8AC3E}">
        <p14:creationId xmlns:p14="http://schemas.microsoft.com/office/powerpoint/2010/main" val="2433744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7A0019A8-739B-48AA-A3CB-CE4B278297BC}" type="datetime1">
              <a:rPr lang="zh-TW" altLang="en-US" smtClean="0"/>
              <a:t>2020/10/23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38C80E-CB6E-4E9B-9B5B-B64885F211B1}" type="slidenum">
              <a:rPr lang="zh-TW" altLang="en-US" smtClean="0"/>
              <a:t>‹#›</a:t>
            </a:fld>
            <a:endParaRPr lang="zh-TW" altLang="en-US"/>
          </a:p>
        </p:txBody>
      </p:sp>
    </p:spTree>
    <p:extLst>
      <p:ext uri="{BB962C8B-B14F-4D97-AF65-F5344CB8AC3E}">
        <p14:creationId xmlns:p14="http://schemas.microsoft.com/office/powerpoint/2010/main" val="197665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7EC3609-25C0-47D5-80C9-EB231F0F1168}" type="datetime1">
              <a:rPr lang="zh-TW" altLang="en-US" smtClean="0"/>
              <a:t>2020/10/23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38C80E-CB6E-4E9B-9B5B-B64885F211B1}" type="slidenum">
              <a:rPr lang="zh-TW" altLang="en-US" smtClean="0"/>
              <a:t>‹#›</a:t>
            </a:fld>
            <a:endParaRPr lang="zh-TW" altLang="en-US"/>
          </a:p>
        </p:txBody>
      </p:sp>
    </p:spTree>
    <p:extLst>
      <p:ext uri="{BB962C8B-B14F-4D97-AF65-F5344CB8AC3E}">
        <p14:creationId xmlns:p14="http://schemas.microsoft.com/office/powerpoint/2010/main" val="3261185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CD1DF8A-1CB6-43CD-B2A0-7F818800A486}" type="datetime1">
              <a:rPr lang="zh-TW" altLang="en-US" smtClean="0"/>
              <a:t>2020/10/23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38C80E-CB6E-4E9B-9B5B-B64885F211B1}" type="slidenum">
              <a:rPr lang="zh-TW" altLang="en-US" smtClean="0"/>
              <a:t>‹#›</a:t>
            </a:fld>
            <a:endParaRPr lang="zh-TW" altLang="en-US"/>
          </a:p>
        </p:txBody>
      </p:sp>
    </p:spTree>
    <p:extLst>
      <p:ext uri="{BB962C8B-B14F-4D97-AF65-F5344CB8AC3E}">
        <p14:creationId xmlns:p14="http://schemas.microsoft.com/office/powerpoint/2010/main" val="33260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16B1FDF-0CFB-417C-AEE8-123EB15971EF}" type="datetime1">
              <a:rPr lang="zh-TW" altLang="en-US" smtClean="0"/>
              <a:t>2020/10/23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38C80E-CB6E-4E9B-9B5B-B64885F211B1}" type="slidenum">
              <a:rPr lang="zh-TW" altLang="en-US" smtClean="0"/>
              <a:t>‹#›</a:t>
            </a:fld>
            <a:endParaRPr lang="zh-TW" altLang="en-US"/>
          </a:p>
        </p:txBody>
      </p:sp>
    </p:spTree>
    <p:extLst>
      <p:ext uri="{BB962C8B-B14F-4D97-AF65-F5344CB8AC3E}">
        <p14:creationId xmlns:p14="http://schemas.microsoft.com/office/powerpoint/2010/main" val="1804061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3C6CA376-710A-47F1-821E-76D00CFB205B}" type="datetime1">
              <a:rPr lang="zh-TW" altLang="en-US" smtClean="0"/>
              <a:t>2020/10/23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38C80E-CB6E-4E9B-9B5B-B64885F211B1}" type="slidenum">
              <a:rPr lang="zh-TW" altLang="en-US" smtClean="0"/>
              <a:t>‹#›</a:t>
            </a:fld>
            <a:endParaRPr lang="zh-TW" altLang="en-US"/>
          </a:p>
        </p:txBody>
      </p:sp>
    </p:spTree>
    <p:extLst>
      <p:ext uri="{BB962C8B-B14F-4D97-AF65-F5344CB8AC3E}">
        <p14:creationId xmlns:p14="http://schemas.microsoft.com/office/powerpoint/2010/main" val="310522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BA8308B-A4EB-437C-93A9-9D949C4854D6}" type="datetime1">
              <a:rPr lang="zh-TW" altLang="en-US" smtClean="0"/>
              <a:t>2020/10/23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38C80E-CB6E-4E9B-9B5B-B64885F211B1}" type="slidenum">
              <a:rPr lang="zh-TW" altLang="en-US" smtClean="0"/>
              <a:t>‹#›</a:t>
            </a:fld>
            <a:endParaRPr lang="zh-TW" altLang="en-US"/>
          </a:p>
        </p:txBody>
      </p:sp>
    </p:spTree>
    <p:extLst>
      <p:ext uri="{BB962C8B-B14F-4D97-AF65-F5344CB8AC3E}">
        <p14:creationId xmlns:p14="http://schemas.microsoft.com/office/powerpoint/2010/main" val="1832545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812285F6-9AE6-4CF4-842B-46A24FA94521}" type="datetime1">
              <a:rPr lang="zh-TW" altLang="en-US" smtClean="0"/>
              <a:t>2020/10/23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38C80E-CB6E-4E9B-9B5B-B64885F211B1}" type="slidenum">
              <a:rPr lang="zh-TW" altLang="en-US" smtClean="0"/>
              <a:t>‹#›</a:t>
            </a:fld>
            <a:endParaRPr lang="zh-TW" altLang="en-US"/>
          </a:p>
        </p:txBody>
      </p:sp>
    </p:spTree>
    <p:extLst>
      <p:ext uri="{BB962C8B-B14F-4D97-AF65-F5344CB8AC3E}">
        <p14:creationId xmlns:p14="http://schemas.microsoft.com/office/powerpoint/2010/main" val="97201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E015FFD-2B3A-4E4C-821B-E006F6615979}" type="datetime1">
              <a:rPr lang="zh-TW" altLang="en-US" smtClean="0"/>
              <a:t>2020/10/23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38C80E-CB6E-4E9B-9B5B-B64885F211B1}" type="slidenum">
              <a:rPr lang="zh-TW" altLang="en-US" smtClean="0"/>
              <a:t>‹#›</a:t>
            </a:fld>
            <a:endParaRPr lang="zh-TW" altLang="en-US"/>
          </a:p>
        </p:txBody>
      </p:sp>
    </p:spTree>
    <p:extLst>
      <p:ext uri="{BB962C8B-B14F-4D97-AF65-F5344CB8AC3E}">
        <p14:creationId xmlns:p14="http://schemas.microsoft.com/office/powerpoint/2010/main" val="372163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43DA7B2-24A0-44A9-A886-1F4C06C0DA41}" type="datetime1">
              <a:rPr lang="zh-TW" altLang="en-US" smtClean="0"/>
              <a:t>2020/10/23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a:t>
            </a:fld>
            <a:endParaRPr lang="zh-TW" altLang="en-US"/>
          </a:p>
        </p:txBody>
      </p:sp>
    </p:spTree>
    <p:extLst>
      <p:ext uri="{BB962C8B-B14F-4D97-AF65-F5344CB8AC3E}">
        <p14:creationId xmlns:p14="http://schemas.microsoft.com/office/powerpoint/2010/main" val="8353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ACC3BD89-1282-4066-81E4-7769C890ABE1}" type="datetime1">
              <a:rPr lang="zh-TW" altLang="en-US" smtClean="0"/>
              <a:t>2020/10/23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38C80E-CB6E-4E9B-9B5B-B64885F211B1}" type="slidenum">
              <a:rPr lang="zh-TW" altLang="en-US" smtClean="0"/>
              <a:t>‹#›</a:t>
            </a:fld>
            <a:endParaRPr lang="zh-TW" altLang="en-US"/>
          </a:p>
        </p:txBody>
      </p:sp>
    </p:spTree>
    <p:extLst>
      <p:ext uri="{BB962C8B-B14F-4D97-AF65-F5344CB8AC3E}">
        <p14:creationId xmlns:p14="http://schemas.microsoft.com/office/powerpoint/2010/main" val="337508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89F92761-8ADA-48AC-8094-1622FEB63896}" type="datetime1">
              <a:rPr lang="zh-TW" altLang="en-US" smtClean="0"/>
              <a:t>2020/10/23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38C80E-CB6E-4E9B-9B5B-B64885F211B1}" type="slidenum">
              <a:rPr lang="zh-TW" altLang="en-US" smtClean="0"/>
              <a:t>‹#›</a:t>
            </a:fld>
            <a:endParaRPr lang="zh-TW" altLang="en-US"/>
          </a:p>
        </p:txBody>
      </p:sp>
    </p:spTree>
    <p:extLst>
      <p:ext uri="{BB962C8B-B14F-4D97-AF65-F5344CB8AC3E}">
        <p14:creationId xmlns:p14="http://schemas.microsoft.com/office/powerpoint/2010/main" val="1216613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398D3-A421-49B6-AF53-4B9DDF75730A}" type="datetime1">
              <a:rPr lang="zh-TW" altLang="en-US" smtClean="0"/>
              <a:t>2020/10/23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8C80E-CB6E-4E9B-9B5B-B64885F211B1}" type="slidenum">
              <a:rPr lang="zh-TW" altLang="en-US" smtClean="0"/>
              <a:t>‹#›</a:t>
            </a:fld>
            <a:endParaRPr lang="zh-TW" altLang="en-US"/>
          </a:p>
        </p:txBody>
      </p:sp>
      <p:sp>
        <p:nvSpPr>
          <p:cNvPr id="7" name="文字方塊 6"/>
          <p:cNvSpPr txBox="1"/>
          <p:nvPr userDrawn="1"/>
        </p:nvSpPr>
        <p:spPr>
          <a:xfrm>
            <a:off x="11415699" y="6356350"/>
            <a:ext cx="790601" cy="369332"/>
          </a:xfrm>
          <a:prstGeom prst="rect">
            <a:avLst/>
          </a:prstGeom>
          <a:noFill/>
        </p:spPr>
        <p:txBody>
          <a:bodyPr wrap="none" rtlCol="0">
            <a:spAutoFit/>
          </a:bodyPr>
          <a:lstStyle/>
          <a:p>
            <a:r>
              <a:rPr lang="en-US" altLang="zh-TW" dirty="0" smtClean="0">
                <a:hlinkClick r:id="rId13" action="ppaction://hlinksldjump"/>
              </a:rPr>
              <a:t>MENU</a:t>
            </a:r>
            <a:endParaRPr lang="zh-TW" altLang="en-US" dirty="0"/>
          </a:p>
        </p:txBody>
      </p:sp>
    </p:spTree>
    <p:extLst>
      <p:ext uri="{BB962C8B-B14F-4D97-AF65-F5344CB8AC3E}">
        <p14:creationId xmlns:p14="http://schemas.microsoft.com/office/powerpoint/2010/main" val="2833908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slide" Target="slide19.xml"/><Relationship Id="rId18" Type="http://schemas.openxmlformats.org/officeDocument/2006/relationships/slide" Target="slide30.xml"/><Relationship Id="rId26" Type="http://schemas.openxmlformats.org/officeDocument/2006/relationships/slide" Target="slide43.xml"/><Relationship Id="rId39" Type="http://schemas.openxmlformats.org/officeDocument/2006/relationships/slide" Target="slide60.xml"/><Relationship Id="rId21" Type="http://schemas.openxmlformats.org/officeDocument/2006/relationships/slide" Target="slide34.xml"/><Relationship Id="rId34" Type="http://schemas.openxmlformats.org/officeDocument/2006/relationships/slide" Target="slide54.xml"/><Relationship Id="rId7" Type="http://schemas.openxmlformats.org/officeDocument/2006/relationships/slide" Target="slide12.xml"/><Relationship Id="rId2" Type="http://schemas.openxmlformats.org/officeDocument/2006/relationships/slide" Target="slide2.xml"/><Relationship Id="rId16" Type="http://schemas.openxmlformats.org/officeDocument/2006/relationships/slide" Target="slide23.xml"/><Relationship Id="rId20" Type="http://schemas.openxmlformats.org/officeDocument/2006/relationships/slide" Target="slide33.xml"/><Relationship Id="rId29" Type="http://schemas.openxmlformats.org/officeDocument/2006/relationships/slide" Target="slide46.xml"/><Relationship Id="rId41" Type="http://schemas.openxmlformats.org/officeDocument/2006/relationships/slide" Target="slide62.xml"/><Relationship Id="rId1" Type="http://schemas.openxmlformats.org/officeDocument/2006/relationships/slideLayout" Target="../slideLayouts/slideLayout4.xml"/><Relationship Id="rId6" Type="http://schemas.openxmlformats.org/officeDocument/2006/relationships/slide" Target="slide10.xml"/><Relationship Id="rId11" Type="http://schemas.openxmlformats.org/officeDocument/2006/relationships/slide" Target="slide17.xml"/><Relationship Id="rId24" Type="http://schemas.openxmlformats.org/officeDocument/2006/relationships/slide" Target="slide40.xml"/><Relationship Id="rId32" Type="http://schemas.openxmlformats.org/officeDocument/2006/relationships/slide" Target="slide50.xml"/><Relationship Id="rId37" Type="http://schemas.openxmlformats.org/officeDocument/2006/relationships/slide" Target="slide57.xml"/><Relationship Id="rId40" Type="http://schemas.openxmlformats.org/officeDocument/2006/relationships/slide" Target="slide61.xml"/><Relationship Id="rId5" Type="http://schemas.openxmlformats.org/officeDocument/2006/relationships/slide" Target="slide5.xml"/><Relationship Id="rId15" Type="http://schemas.openxmlformats.org/officeDocument/2006/relationships/slide" Target="slide21.xml"/><Relationship Id="rId23" Type="http://schemas.openxmlformats.org/officeDocument/2006/relationships/slide" Target="slide37.xml"/><Relationship Id="rId28" Type="http://schemas.openxmlformats.org/officeDocument/2006/relationships/slide" Target="slide45.xml"/><Relationship Id="rId36" Type="http://schemas.openxmlformats.org/officeDocument/2006/relationships/slide" Target="slide56.xml"/><Relationship Id="rId10" Type="http://schemas.openxmlformats.org/officeDocument/2006/relationships/slide" Target="slide15.xml"/><Relationship Id="rId19" Type="http://schemas.openxmlformats.org/officeDocument/2006/relationships/slide" Target="slide32.xml"/><Relationship Id="rId31" Type="http://schemas.openxmlformats.org/officeDocument/2006/relationships/slide" Target="slide49.xml"/><Relationship Id="rId4" Type="http://schemas.openxmlformats.org/officeDocument/2006/relationships/slide" Target="slide4.xml"/><Relationship Id="rId9" Type="http://schemas.openxmlformats.org/officeDocument/2006/relationships/slide" Target="slide14.xml"/><Relationship Id="rId14" Type="http://schemas.openxmlformats.org/officeDocument/2006/relationships/slide" Target="slide20.xml"/><Relationship Id="rId22" Type="http://schemas.openxmlformats.org/officeDocument/2006/relationships/slide" Target="slide35.xml"/><Relationship Id="rId27" Type="http://schemas.openxmlformats.org/officeDocument/2006/relationships/slide" Target="slide44.xml"/><Relationship Id="rId30" Type="http://schemas.openxmlformats.org/officeDocument/2006/relationships/slide" Target="slide48.xml"/><Relationship Id="rId35" Type="http://schemas.openxmlformats.org/officeDocument/2006/relationships/slide" Target="slide55.xml"/><Relationship Id="rId8" Type="http://schemas.openxmlformats.org/officeDocument/2006/relationships/slide" Target="slide13.xml"/><Relationship Id="rId3" Type="http://schemas.openxmlformats.org/officeDocument/2006/relationships/slide" Target="slide3.xml"/><Relationship Id="rId12" Type="http://schemas.openxmlformats.org/officeDocument/2006/relationships/slide" Target="slide18.xml"/><Relationship Id="rId17" Type="http://schemas.openxmlformats.org/officeDocument/2006/relationships/slide" Target="slide25.xml"/><Relationship Id="rId25" Type="http://schemas.openxmlformats.org/officeDocument/2006/relationships/slide" Target="slide41.xml"/><Relationship Id="rId33" Type="http://schemas.openxmlformats.org/officeDocument/2006/relationships/slide" Target="slide52.xml"/><Relationship Id="rId38" Type="http://schemas.openxmlformats.org/officeDocument/2006/relationships/slide" Target="slide5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man.linuxde.net/ls"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man.linuxde.net/file"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a:xfrm>
            <a:off x="687593" y="85426"/>
            <a:ext cx="10515600" cy="678229"/>
          </a:xfrm>
        </p:spPr>
        <p:txBody>
          <a:bodyPr>
            <a:normAutofit fontScale="90000"/>
          </a:bodyPr>
          <a:lstStyle/>
          <a:p>
            <a:pPr algn="ctr"/>
            <a:r>
              <a:rPr lang="zh-TW" altLang="en-US" dirty="0" smtClean="0"/>
              <a:t>大</a:t>
            </a:r>
            <a:r>
              <a:rPr lang="zh-TW" altLang="en-US" dirty="0"/>
              <a:t>綱</a:t>
            </a:r>
          </a:p>
        </p:txBody>
      </p:sp>
      <p:sp>
        <p:nvSpPr>
          <p:cNvPr id="5" name="內容版面配置區 4"/>
          <p:cNvSpPr>
            <a:spLocks noGrp="1"/>
          </p:cNvSpPr>
          <p:nvPr>
            <p:ph sz="half" idx="1"/>
          </p:nvPr>
        </p:nvSpPr>
        <p:spPr>
          <a:xfrm>
            <a:off x="293077" y="1043354"/>
            <a:ext cx="3773313" cy="5133609"/>
          </a:xfrm>
        </p:spPr>
        <p:txBody>
          <a:bodyPr>
            <a:normAutofit fontScale="55000" lnSpcReduction="20000"/>
          </a:bodyPr>
          <a:lstStyle/>
          <a:p>
            <a:r>
              <a:rPr lang="en-US" altLang="zh-TW" dirty="0" smtClean="0">
                <a:latin typeface="Source Sans Pro"/>
                <a:hlinkClick r:id="rId2" action="ppaction://hlinksldjump"/>
              </a:rPr>
              <a:t>tree</a:t>
            </a:r>
            <a:r>
              <a:rPr lang="zh-TW" altLang="en-US" dirty="0" smtClean="0">
                <a:latin typeface="Source Sans Pro"/>
                <a:hlinkClick r:id="rId2" action="ppaction://hlinksldjump"/>
              </a:rPr>
              <a:t>功能</a:t>
            </a:r>
            <a:r>
              <a:rPr lang="zh-TW" altLang="en-US" dirty="0">
                <a:latin typeface="Source Sans Pro"/>
                <a:hlinkClick r:id="rId2" action="ppaction://hlinksldjump"/>
              </a:rPr>
              <a:t>說明</a:t>
            </a:r>
            <a:r>
              <a:rPr lang="en-US" altLang="zh-TW" dirty="0">
                <a:latin typeface="Source Sans Pro"/>
                <a:hlinkClick r:id="rId2" action="ppaction://hlinksldjump"/>
              </a:rPr>
              <a:t>:</a:t>
            </a:r>
            <a:r>
              <a:rPr lang="zh-TW" altLang="en-US" dirty="0">
                <a:latin typeface="Source Sans Pro"/>
                <a:hlinkClick r:id="rId2" action="ppaction://hlinksldjump"/>
              </a:rPr>
              <a:t>以樹狀圖列出目錄的</a:t>
            </a:r>
            <a:r>
              <a:rPr lang="zh-TW" altLang="en-US" dirty="0" smtClean="0">
                <a:latin typeface="Source Sans Pro"/>
                <a:hlinkClick r:id="rId2" action="ppaction://hlinksldjump"/>
              </a:rPr>
              <a:t>內容</a:t>
            </a:r>
            <a:endParaRPr lang="en-US" altLang="zh-TW" dirty="0" smtClean="0">
              <a:latin typeface="Source Sans Pro"/>
            </a:endParaRPr>
          </a:p>
          <a:p>
            <a:r>
              <a:rPr lang="zh-TW" altLang="en-US" dirty="0">
                <a:hlinkClick r:id="rId3" action="ppaction://hlinksldjump"/>
              </a:rPr>
              <a:t>目錄</a:t>
            </a:r>
            <a:r>
              <a:rPr lang="zh-TW" altLang="en-US" dirty="0" smtClean="0">
                <a:hlinkClick r:id="rId3" action="ppaction://hlinksldjump"/>
              </a:rPr>
              <a:t>位置</a:t>
            </a:r>
            <a:endParaRPr lang="en-US" altLang="zh-TW" dirty="0" smtClean="0"/>
          </a:p>
          <a:p>
            <a:r>
              <a:rPr lang="zh-TW" altLang="en-US" dirty="0">
                <a:hlinkClick r:id="rId4" action="ppaction://hlinksldjump"/>
              </a:rPr>
              <a:t>練習</a:t>
            </a:r>
            <a:r>
              <a:rPr lang="en-US" altLang="zh-TW" dirty="0" smtClean="0">
                <a:hlinkClick r:id="rId4" action="ppaction://hlinksldjump"/>
              </a:rPr>
              <a:t>1:tree </a:t>
            </a:r>
            <a:r>
              <a:rPr lang="en-US" altLang="zh-TW" dirty="0" err="1" smtClean="0">
                <a:hlinkClick r:id="rId4" action="ppaction://hlinksldjump"/>
              </a:rPr>
              <a:t>Ctrl+C</a:t>
            </a:r>
            <a:r>
              <a:rPr lang="zh-TW" altLang="en-US" dirty="0" smtClean="0">
                <a:hlinkClick r:id="rId4" action="ppaction://hlinksldjump"/>
              </a:rPr>
              <a:t> </a:t>
            </a:r>
            <a:r>
              <a:rPr lang="zh-TW" altLang="en-US" dirty="0">
                <a:hlinkClick r:id="rId4" action="ppaction://hlinksldjump"/>
              </a:rPr>
              <a:t>取消</a:t>
            </a:r>
            <a:r>
              <a:rPr lang="en-US" altLang="zh-TW" dirty="0">
                <a:hlinkClick r:id="rId4" action="ppaction://hlinksldjump"/>
              </a:rPr>
              <a:t>(</a:t>
            </a:r>
            <a:r>
              <a:rPr lang="zh-TW" altLang="en-US" dirty="0">
                <a:hlinkClick r:id="rId4" action="ppaction://hlinksldjump"/>
              </a:rPr>
              <a:t>中斷</a:t>
            </a:r>
            <a:r>
              <a:rPr lang="en-US" altLang="zh-TW" dirty="0" smtClean="0">
                <a:hlinkClick r:id="rId4" action="ppaction://hlinksldjump"/>
              </a:rPr>
              <a:t>)</a:t>
            </a:r>
            <a:endParaRPr lang="en-US" altLang="zh-TW" dirty="0" smtClean="0"/>
          </a:p>
          <a:p>
            <a:r>
              <a:rPr lang="en-US" altLang="zh-TW" dirty="0">
                <a:hlinkClick r:id="rId5" action="ppaction://hlinksldjump"/>
              </a:rPr>
              <a:t>tree  -L level </a:t>
            </a:r>
            <a:r>
              <a:rPr lang="zh-TW" altLang="zh-TW" dirty="0">
                <a:hlinkClick r:id="rId5" action="ppaction://hlinksldjump"/>
              </a:rPr>
              <a:t>限制目錄顯示</a:t>
            </a:r>
            <a:r>
              <a:rPr lang="zh-TW" altLang="zh-TW" dirty="0" smtClean="0">
                <a:hlinkClick r:id="rId5" action="ppaction://hlinksldjump"/>
              </a:rPr>
              <a:t>層級</a:t>
            </a:r>
            <a:endParaRPr lang="en-US" altLang="zh-TW" dirty="0" smtClean="0"/>
          </a:p>
          <a:p>
            <a:r>
              <a:rPr lang="en-US" altLang="zh-TW" dirty="0">
                <a:hlinkClick r:id="rId6" action="ppaction://hlinksldjump"/>
              </a:rPr>
              <a:t>tree </a:t>
            </a:r>
            <a:r>
              <a:rPr lang="en-US" altLang="zh-TW" dirty="0" smtClean="0">
                <a:hlinkClick r:id="rId6" action="ppaction://hlinksldjump"/>
              </a:rPr>
              <a:t>–d</a:t>
            </a:r>
            <a:endParaRPr lang="en-US" altLang="zh-TW" dirty="0" smtClean="0"/>
          </a:p>
          <a:p>
            <a:r>
              <a:rPr lang="en-US" altLang="zh-TW" dirty="0">
                <a:hlinkClick r:id="rId7" action="ppaction://hlinksldjump"/>
              </a:rPr>
              <a:t>tree L 2 -d  /  |</a:t>
            </a:r>
            <a:r>
              <a:rPr lang="en-US" altLang="zh-TW" dirty="0" smtClean="0">
                <a:hlinkClick r:id="rId7" action="ppaction://hlinksldjump"/>
              </a:rPr>
              <a:t>more</a:t>
            </a:r>
            <a:endParaRPr lang="en-US" altLang="zh-TW" dirty="0" smtClean="0"/>
          </a:p>
          <a:p>
            <a:r>
              <a:rPr lang="en-US" altLang="zh-TW" dirty="0">
                <a:solidFill>
                  <a:srgbClr val="FF00FF"/>
                </a:solidFill>
                <a:hlinkClick r:id="rId8" action="ppaction://hlinksldjump"/>
              </a:rPr>
              <a:t>cd</a:t>
            </a:r>
            <a:r>
              <a:rPr lang="zh-TW" altLang="en-US" dirty="0">
                <a:hlinkClick r:id="rId8" action="ppaction://hlinksldjump"/>
              </a:rPr>
              <a:t>：</a:t>
            </a:r>
            <a:r>
              <a:rPr lang="en-US" altLang="zh-TW" dirty="0">
                <a:solidFill>
                  <a:srgbClr val="FF0000"/>
                </a:solidFill>
                <a:hlinkClick r:id="rId8" action="ppaction://hlinksldjump"/>
              </a:rPr>
              <a:t>c</a:t>
            </a:r>
            <a:r>
              <a:rPr lang="en-US" altLang="zh-TW" dirty="0">
                <a:hlinkClick r:id="rId8" action="ppaction://hlinksldjump"/>
              </a:rPr>
              <a:t>hange </a:t>
            </a:r>
            <a:r>
              <a:rPr lang="en-US" altLang="zh-TW" dirty="0" smtClean="0">
                <a:solidFill>
                  <a:srgbClr val="FF0000"/>
                </a:solidFill>
                <a:hlinkClick r:id="rId8" action="ppaction://hlinksldjump"/>
              </a:rPr>
              <a:t>d</a:t>
            </a:r>
            <a:r>
              <a:rPr lang="en-US" altLang="zh-TW" dirty="0" smtClean="0">
                <a:hlinkClick r:id="rId8" action="ppaction://hlinksldjump"/>
              </a:rPr>
              <a:t>irectory</a:t>
            </a:r>
            <a:endParaRPr lang="en-US" altLang="zh-TW" dirty="0" smtClean="0"/>
          </a:p>
          <a:p>
            <a:r>
              <a:rPr lang="zh-TW" altLang="en-US" dirty="0">
                <a:hlinkClick r:id="rId9" action="ppaction://hlinksldjump"/>
              </a:rPr>
              <a:t>相對</a:t>
            </a:r>
            <a:r>
              <a:rPr lang="en-US" altLang="zh-TW" dirty="0">
                <a:hlinkClick r:id="rId9" action="ppaction://hlinksldjump"/>
              </a:rPr>
              <a:t>/</a:t>
            </a:r>
            <a:r>
              <a:rPr lang="zh-TW" altLang="en-US" dirty="0">
                <a:hlinkClick r:id="rId9" action="ppaction://hlinksldjump"/>
              </a:rPr>
              <a:t>絕對 </a:t>
            </a:r>
            <a:r>
              <a:rPr lang="zh-TW" altLang="en-US" dirty="0" smtClean="0">
                <a:hlinkClick r:id="rId9" action="ppaction://hlinksldjump"/>
              </a:rPr>
              <a:t>路徑</a:t>
            </a:r>
            <a:endParaRPr lang="en-US" altLang="zh-TW" dirty="0" smtClean="0"/>
          </a:p>
          <a:p>
            <a:r>
              <a:rPr lang="zh-TW" altLang="en-US" dirty="0">
                <a:hlinkClick r:id="rId10" action="ppaction://hlinksldjump"/>
              </a:rPr>
              <a:t>操作說明</a:t>
            </a:r>
            <a:r>
              <a:rPr lang="en-US" altLang="zh-TW" dirty="0">
                <a:hlinkClick r:id="rId10" action="ppaction://hlinksldjump"/>
              </a:rPr>
              <a:t>:</a:t>
            </a:r>
            <a:r>
              <a:rPr lang="zh-TW" altLang="en-US" dirty="0">
                <a:hlinkClick r:id="rId10" action="ppaction://hlinksldjump"/>
              </a:rPr>
              <a:t> </a:t>
            </a:r>
            <a:r>
              <a:rPr lang="en-US" altLang="zh-TW" dirty="0">
                <a:hlinkClick r:id="rId10" action="ppaction://hlinksldjump"/>
              </a:rPr>
              <a:t>cd</a:t>
            </a:r>
            <a:endParaRPr lang="en-US" altLang="zh-TW" dirty="0"/>
          </a:p>
          <a:p>
            <a:r>
              <a:rPr lang="en-US" altLang="zh-TW" dirty="0" err="1">
                <a:hlinkClick r:id="rId11" action="ppaction://hlinksldjump"/>
              </a:rPr>
              <a:t>pwd</a:t>
            </a:r>
            <a:r>
              <a:rPr lang="en-US" altLang="zh-TW" dirty="0">
                <a:hlinkClick r:id="rId11" action="ppaction://hlinksldjump"/>
              </a:rPr>
              <a:t> /</a:t>
            </a:r>
            <a:r>
              <a:rPr lang="en-US" altLang="zh-TW" dirty="0" err="1" smtClean="0">
                <a:hlinkClick r:id="rId11" action="ppaction://hlinksldjump"/>
              </a:rPr>
              <a:t>dirs</a:t>
            </a:r>
            <a:endParaRPr lang="en-US" altLang="zh-TW" dirty="0" smtClean="0"/>
          </a:p>
          <a:p>
            <a:r>
              <a:rPr lang="en-US" altLang="zh-TW" dirty="0" err="1">
                <a:solidFill>
                  <a:srgbClr val="FF00FF"/>
                </a:solidFill>
                <a:hlinkClick r:id="rId12" action="ppaction://hlinksldjump"/>
              </a:rPr>
              <a:t>mkdir</a:t>
            </a:r>
            <a:r>
              <a:rPr lang="zh-TW" altLang="en-US" dirty="0">
                <a:hlinkClick r:id="rId12" action="ppaction://hlinksldjump"/>
              </a:rPr>
              <a:t>：</a:t>
            </a:r>
            <a:r>
              <a:rPr lang="en-US" altLang="zh-TW" dirty="0">
                <a:solidFill>
                  <a:srgbClr val="FF0000"/>
                </a:solidFill>
                <a:hlinkClick r:id="rId12" action="ppaction://hlinksldjump"/>
              </a:rPr>
              <a:t>m</a:t>
            </a:r>
            <a:r>
              <a:rPr lang="en-US" altLang="zh-TW" dirty="0">
                <a:hlinkClick r:id="rId12" action="ppaction://hlinksldjump"/>
              </a:rPr>
              <a:t>ake </a:t>
            </a:r>
            <a:r>
              <a:rPr lang="en-US" altLang="zh-TW" dirty="0">
                <a:solidFill>
                  <a:srgbClr val="FF0000"/>
                </a:solidFill>
                <a:hlinkClick r:id="rId12" action="ppaction://hlinksldjump"/>
              </a:rPr>
              <a:t>d</a:t>
            </a:r>
            <a:r>
              <a:rPr lang="en-US" altLang="zh-TW" dirty="0">
                <a:hlinkClick r:id="rId12" action="ppaction://hlinksldjump"/>
              </a:rPr>
              <a:t>irectory</a:t>
            </a:r>
            <a:endParaRPr lang="en-US" altLang="zh-TW" dirty="0"/>
          </a:p>
          <a:p>
            <a:r>
              <a:rPr lang="zh-TW" altLang="en-US" dirty="0">
                <a:hlinkClick r:id="rId13" action="ppaction://hlinksldjump"/>
              </a:rPr>
              <a:t>練習 建立資料夾</a:t>
            </a:r>
            <a:endParaRPr lang="en-US" altLang="zh-TW" dirty="0"/>
          </a:p>
          <a:p>
            <a:r>
              <a:rPr lang="zh-TW" altLang="zh-TW" b="1" dirty="0">
                <a:solidFill>
                  <a:srgbClr val="FF00FF"/>
                </a:solidFill>
                <a:latin typeface="Times New Roman" panose="02020603050405020304" pitchFamily="18" charset="0"/>
                <a:cs typeface="Times New Roman" panose="02020603050405020304" pitchFamily="18" charset="0"/>
                <a:hlinkClick r:id="rId14" action="ppaction://hlinksldjump"/>
              </a:rPr>
              <a:t>r</a:t>
            </a:r>
            <a:r>
              <a:rPr lang="zh-TW" altLang="zh-TW" b="1" dirty="0" bmk="">
                <a:solidFill>
                  <a:srgbClr val="FF00FF"/>
                </a:solidFill>
                <a:latin typeface="Times New Roman" panose="02020603050405020304" pitchFamily="18" charset="0"/>
                <a:cs typeface="Times New Roman" panose="02020603050405020304" pitchFamily="18" charset="0"/>
                <a:hlinkClick r:id="rId14" action="ppaction://hlinksldjump"/>
              </a:rPr>
              <a:t>mdir</a:t>
            </a:r>
            <a:r>
              <a:rPr lang="zh-TW" altLang="zh-TW" dirty="0">
                <a:solidFill>
                  <a:srgbClr val="FF0000"/>
                </a:solidFill>
                <a:latin typeface="Times New Roman" panose="02020603050405020304" pitchFamily="18" charset="0"/>
                <a:cs typeface="Times New Roman" panose="02020603050405020304" pitchFamily="18" charset="0"/>
                <a:hlinkClick r:id="rId14" action="ppaction://hlinksldjump"/>
              </a:rPr>
              <a:t>：</a:t>
            </a:r>
            <a:r>
              <a:rPr lang="zh-TW" altLang="zh-TW" dirty="0">
                <a:latin typeface="Times New Roman" panose="02020603050405020304" pitchFamily="18" charset="0"/>
                <a:cs typeface="Times New Roman" panose="02020603050405020304" pitchFamily="18" charset="0"/>
                <a:hlinkClick r:id="rId14" action="ppaction://hlinksldjump"/>
              </a:rPr>
              <a:t>刪除子目錄</a:t>
            </a:r>
            <a:endParaRPr lang="en-US" altLang="zh-TW" dirty="0">
              <a:latin typeface="Times New Roman" panose="02020603050405020304" pitchFamily="18" charset="0"/>
              <a:cs typeface="Times New Roman" panose="02020603050405020304" pitchFamily="18" charset="0"/>
            </a:endParaRPr>
          </a:p>
          <a:p>
            <a:r>
              <a:rPr lang="en-US" altLang="zh-TW" dirty="0" err="1">
                <a:hlinkClick r:id="rId15" action="ppaction://hlinksldjump"/>
              </a:rPr>
              <a:t>mkdir</a:t>
            </a:r>
            <a:r>
              <a:rPr lang="en-US" altLang="zh-TW" dirty="0">
                <a:hlinkClick r:id="rId15" action="ppaction://hlinksldjump"/>
              </a:rPr>
              <a:t>  -p </a:t>
            </a:r>
            <a:r>
              <a:rPr lang="zh-CN" altLang="en-US" dirty="0">
                <a:hlinkClick r:id="rId15" action="ppaction://hlinksldjump"/>
              </a:rPr>
              <a:t>目錄</a:t>
            </a:r>
            <a:endParaRPr lang="en-US" altLang="zh-CN" dirty="0"/>
          </a:p>
          <a:p>
            <a:r>
              <a:rPr lang="zh-TW" altLang="en-US" dirty="0">
                <a:hlinkClick r:id="rId16" action="ppaction://hlinksldjump"/>
              </a:rPr>
              <a:t>練習 刪除資料夾</a:t>
            </a:r>
            <a:endParaRPr lang="en-US" altLang="zh-TW" dirty="0"/>
          </a:p>
          <a:p>
            <a:endParaRPr lang="en-US" altLang="zh-TW" dirty="0"/>
          </a:p>
          <a:p>
            <a:endParaRPr lang="zh-TW" altLang="en-US" dirty="0"/>
          </a:p>
        </p:txBody>
      </p:sp>
      <p:sp>
        <p:nvSpPr>
          <p:cNvPr id="7" name="內容版面配置區 6"/>
          <p:cNvSpPr>
            <a:spLocks noGrp="1"/>
          </p:cNvSpPr>
          <p:nvPr>
            <p:ph sz="half" idx="2"/>
          </p:nvPr>
        </p:nvSpPr>
        <p:spPr>
          <a:xfrm>
            <a:off x="4332642" y="1118795"/>
            <a:ext cx="3025588" cy="4768266"/>
          </a:xfrm>
        </p:spPr>
        <p:txBody>
          <a:bodyPr>
            <a:normAutofit fontScale="55000" lnSpcReduction="20000"/>
          </a:bodyPr>
          <a:lstStyle/>
          <a:p>
            <a:r>
              <a:rPr lang="zh-TW" altLang="en-US" dirty="0" smtClean="0">
                <a:hlinkClick r:id="rId17" action="ppaction://hlinksldjump"/>
              </a:rPr>
              <a:t>練習</a:t>
            </a:r>
            <a:r>
              <a:rPr lang="en-US" altLang="zh-TW" dirty="0">
                <a:hlinkClick r:id="rId17" action="ppaction://hlinksldjump"/>
              </a:rPr>
              <a:t>:</a:t>
            </a:r>
            <a:r>
              <a:rPr lang="zh-TW" altLang="en-US" dirty="0">
                <a:hlinkClick r:id="rId17" action="ppaction://hlinksldjump"/>
              </a:rPr>
              <a:t>用 </a:t>
            </a:r>
            <a:r>
              <a:rPr lang="en-US" altLang="zh-TW" dirty="0" err="1">
                <a:hlinkClick r:id="rId17" action="ppaction://hlinksldjump"/>
              </a:rPr>
              <a:t>mkdir</a:t>
            </a:r>
            <a:r>
              <a:rPr lang="en-US" altLang="zh-TW" dirty="0">
                <a:hlinkClick r:id="rId17" action="ppaction://hlinksldjump"/>
              </a:rPr>
              <a:t> –p  </a:t>
            </a:r>
            <a:r>
              <a:rPr lang="zh-TW" altLang="en-US" dirty="0">
                <a:hlinkClick r:id="rId17" action="ppaction://hlinksldjump"/>
              </a:rPr>
              <a:t>與 </a:t>
            </a:r>
            <a:r>
              <a:rPr lang="en-US" altLang="zh-TW" dirty="0" err="1">
                <a:hlinkClick r:id="rId17" action="ppaction://hlinksldjump"/>
              </a:rPr>
              <a:t>mkdir</a:t>
            </a:r>
            <a:r>
              <a:rPr lang="en-US" altLang="zh-TW" dirty="0">
                <a:hlinkClick r:id="rId17" action="ppaction://hlinksldjump"/>
              </a:rPr>
              <a:t> </a:t>
            </a:r>
            <a:r>
              <a:rPr lang="zh-TW" altLang="en-US" dirty="0">
                <a:hlinkClick r:id="rId17" action="ppaction://hlinksldjump"/>
              </a:rPr>
              <a:t>目錄</a:t>
            </a:r>
            <a:r>
              <a:rPr lang="en-US" altLang="zh-TW" dirty="0">
                <a:hlinkClick r:id="rId17" action="ppaction://hlinksldjump"/>
              </a:rPr>
              <a:t>/{  ,  ,  , }</a:t>
            </a:r>
            <a:r>
              <a:rPr lang="zh-TW" altLang="en-US" dirty="0">
                <a:hlinkClick r:id="rId17" action="ppaction://hlinksldjump"/>
              </a:rPr>
              <a:t>方式建立目錄；並</a:t>
            </a:r>
            <a:r>
              <a:rPr lang="zh-TW" altLang="en-US" dirty="0" smtClean="0">
                <a:hlinkClick r:id="rId17" action="ppaction://hlinksldjump"/>
              </a:rPr>
              <a:t>刪除</a:t>
            </a:r>
            <a:endParaRPr lang="en-US" altLang="zh-TW" dirty="0" smtClean="0"/>
          </a:p>
          <a:p>
            <a:r>
              <a:rPr lang="zh-TW" altLang="en-US" dirty="0">
                <a:hlinkClick r:id="rId17" action="ppaction://hlinksldjump"/>
              </a:rPr>
              <a:t>練習</a:t>
            </a:r>
            <a:r>
              <a:rPr lang="en-US" altLang="zh-TW" dirty="0">
                <a:hlinkClick r:id="rId17" action="ppaction://hlinksldjump"/>
              </a:rPr>
              <a:t>:</a:t>
            </a:r>
            <a:r>
              <a:rPr lang="zh-TW" altLang="en-US" dirty="0">
                <a:hlinkClick r:id="rId17" action="ppaction://hlinksldjump"/>
              </a:rPr>
              <a:t>用 </a:t>
            </a:r>
            <a:r>
              <a:rPr lang="en-US" altLang="zh-TW" dirty="0" err="1">
                <a:hlinkClick r:id="rId17" action="ppaction://hlinksldjump"/>
              </a:rPr>
              <a:t>rmdir</a:t>
            </a:r>
            <a:r>
              <a:rPr lang="en-US" altLang="zh-TW" dirty="0">
                <a:hlinkClick r:id="rId17" action="ppaction://hlinksldjump"/>
              </a:rPr>
              <a:t> –p  </a:t>
            </a:r>
            <a:r>
              <a:rPr lang="zh-TW" altLang="en-US" dirty="0">
                <a:hlinkClick r:id="rId17" action="ppaction://hlinksldjump"/>
              </a:rPr>
              <a:t>與 </a:t>
            </a:r>
            <a:r>
              <a:rPr lang="en-US" altLang="zh-TW" dirty="0" err="1">
                <a:hlinkClick r:id="rId17" action="ppaction://hlinksldjump"/>
              </a:rPr>
              <a:t>rmdir</a:t>
            </a:r>
            <a:r>
              <a:rPr lang="en-US" altLang="zh-TW" dirty="0">
                <a:hlinkClick r:id="rId17" action="ppaction://hlinksldjump"/>
              </a:rPr>
              <a:t> </a:t>
            </a:r>
            <a:r>
              <a:rPr lang="zh-TW" altLang="en-US" dirty="0">
                <a:hlinkClick r:id="rId17" action="ppaction://hlinksldjump"/>
              </a:rPr>
              <a:t>目錄</a:t>
            </a:r>
            <a:r>
              <a:rPr lang="en-US" altLang="zh-TW" dirty="0">
                <a:hlinkClick r:id="rId17" action="ppaction://hlinksldjump"/>
              </a:rPr>
              <a:t>/{  ,  ,  , }</a:t>
            </a:r>
            <a:r>
              <a:rPr lang="zh-TW" altLang="en-US" dirty="0">
                <a:hlinkClick r:id="rId17" action="ppaction://hlinksldjump"/>
              </a:rPr>
              <a:t>方式刪除</a:t>
            </a:r>
            <a:r>
              <a:rPr lang="zh-TW" altLang="en-US" dirty="0" smtClean="0">
                <a:hlinkClick r:id="rId17" action="ppaction://hlinksldjump"/>
              </a:rPr>
              <a:t>目錄</a:t>
            </a:r>
            <a:endParaRPr lang="en-US" altLang="zh-TW" dirty="0" smtClean="0"/>
          </a:p>
          <a:p>
            <a:r>
              <a:rPr lang="zh-TW" altLang="en-US" dirty="0">
                <a:solidFill>
                  <a:srgbClr val="FF0000"/>
                </a:solidFill>
                <a:hlinkClick r:id="rId18" action="ppaction://hlinksldjump"/>
              </a:rPr>
              <a:t>危險</a:t>
            </a:r>
            <a:r>
              <a:rPr lang="en-US" altLang="zh-TW" dirty="0">
                <a:hlinkClick r:id="rId18" action="ppaction://hlinksldjump"/>
              </a:rPr>
              <a:t>:</a:t>
            </a:r>
            <a:r>
              <a:rPr lang="zh-TW" altLang="en-US" dirty="0">
                <a:hlinkClick r:id="rId18" action="ppaction://hlinksldjump"/>
              </a:rPr>
              <a:t>快速刪除 所有目錄（</a:t>
            </a:r>
            <a:r>
              <a:rPr lang="en-US" altLang="zh-TW" dirty="0" err="1">
                <a:hlinkClick r:id="rId18" action="ppaction://hlinksldjump"/>
              </a:rPr>
              <a:t>rm</a:t>
            </a:r>
            <a:r>
              <a:rPr lang="en-US" altLang="zh-TW" dirty="0">
                <a:hlinkClick r:id="rId18" action="ppaction://hlinksldjump"/>
              </a:rPr>
              <a:t> –r</a:t>
            </a:r>
            <a:r>
              <a:rPr lang="zh-TW" altLang="en-US" dirty="0">
                <a:hlinkClick r:id="rId18" action="ppaction://hlinksldjump"/>
              </a:rPr>
              <a:t> 目錄</a:t>
            </a:r>
            <a:r>
              <a:rPr lang="zh-TW" altLang="en-US" dirty="0" smtClean="0">
                <a:hlinkClick r:id="rId18" action="ppaction://hlinksldjump"/>
              </a:rPr>
              <a:t>）</a:t>
            </a:r>
            <a:endParaRPr lang="en-US" altLang="zh-TW" dirty="0" smtClean="0"/>
          </a:p>
          <a:p>
            <a:r>
              <a:rPr lang="zh-TW" altLang="zh-TW" b="1" dirty="0">
                <a:solidFill>
                  <a:srgbClr val="FF00FF"/>
                </a:solidFill>
                <a:latin typeface="Times New Roman" panose="02020603050405020304" pitchFamily="18" charset="0"/>
                <a:cs typeface="Times New Roman" panose="02020603050405020304" pitchFamily="18" charset="0"/>
                <a:hlinkClick r:id="rId19" action="ppaction://hlinksldjump"/>
              </a:rPr>
              <a:t>r</a:t>
            </a:r>
            <a:r>
              <a:rPr lang="zh-TW" altLang="zh-TW" b="1" dirty="0" bmk="">
                <a:solidFill>
                  <a:srgbClr val="FF00FF"/>
                </a:solidFill>
                <a:latin typeface="Times New Roman" panose="02020603050405020304" pitchFamily="18" charset="0"/>
                <a:cs typeface="Times New Roman" panose="02020603050405020304" pitchFamily="18" charset="0"/>
                <a:hlinkClick r:id="rId19" action="ppaction://hlinksldjump"/>
              </a:rPr>
              <a:t>m</a:t>
            </a:r>
            <a:r>
              <a:rPr lang="zh-TW" altLang="zh-TW" dirty="0">
                <a:solidFill>
                  <a:srgbClr val="000000"/>
                </a:solidFill>
                <a:latin typeface="Times New Roman" panose="02020603050405020304" pitchFamily="18" charset="0"/>
                <a:cs typeface="Times New Roman" panose="02020603050405020304" pitchFamily="18" charset="0"/>
                <a:hlinkClick r:id="rId19" action="ppaction://hlinksldjump"/>
              </a:rPr>
              <a:t>刪除檔案或</a:t>
            </a:r>
            <a:r>
              <a:rPr lang="zh-TW" altLang="zh-TW" dirty="0" smtClean="0">
                <a:solidFill>
                  <a:srgbClr val="000000"/>
                </a:solidFill>
                <a:latin typeface="Times New Roman" panose="02020603050405020304" pitchFamily="18" charset="0"/>
                <a:cs typeface="Times New Roman" panose="02020603050405020304" pitchFamily="18" charset="0"/>
                <a:hlinkClick r:id="rId19" action="ppaction://hlinksldjump"/>
              </a:rPr>
              <a:t>目</a:t>
            </a:r>
            <a:r>
              <a:rPr lang="zh-TW" altLang="en-US" dirty="0" smtClean="0">
                <a:latin typeface="Times New Roman" panose="02020603050405020304" pitchFamily="18" charset="0"/>
                <a:cs typeface="Times New Roman" panose="02020603050405020304" pitchFamily="18" charset="0"/>
                <a:hlinkClick r:id="rId19" action="ppaction://hlinksldjump"/>
              </a:rPr>
              <a:t>錄</a:t>
            </a:r>
            <a:endParaRPr lang="en-US" altLang="zh-TW" dirty="0" smtClean="0">
              <a:latin typeface="Times New Roman" panose="02020603050405020304" pitchFamily="18" charset="0"/>
              <a:cs typeface="Times New Roman" panose="02020603050405020304" pitchFamily="18" charset="0"/>
            </a:endParaRPr>
          </a:p>
          <a:p>
            <a:r>
              <a:rPr lang="zh-TW" altLang="en-US" dirty="0">
                <a:hlinkClick r:id="rId20" action="ppaction://hlinksldjump"/>
              </a:rPr>
              <a:t>練習</a:t>
            </a:r>
            <a:r>
              <a:rPr lang="en-US" altLang="zh-TW" dirty="0">
                <a:hlinkClick r:id="rId20" action="ppaction://hlinksldjump"/>
              </a:rPr>
              <a:t>:</a:t>
            </a:r>
            <a:r>
              <a:rPr lang="zh-TW" altLang="en-US" dirty="0">
                <a:hlinkClick r:id="rId20" action="ppaction://hlinksldjump"/>
              </a:rPr>
              <a:t>一個命令目錄全部</a:t>
            </a:r>
            <a:r>
              <a:rPr lang="zh-TW" altLang="en-US" dirty="0" smtClean="0">
                <a:hlinkClick r:id="rId20" action="ppaction://hlinksldjump"/>
              </a:rPr>
              <a:t>刪除</a:t>
            </a:r>
            <a:endParaRPr lang="en-US" altLang="zh-TW" dirty="0" smtClean="0"/>
          </a:p>
          <a:p>
            <a:r>
              <a:rPr lang="zh-TW" altLang="en-US" dirty="0">
                <a:hlinkClick r:id="rId21" action="ppaction://hlinksldjump"/>
              </a:rPr>
              <a:t>綜合</a:t>
            </a:r>
            <a:r>
              <a:rPr lang="zh-TW" altLang="en-US" dirty="0" smtClean="0">
                <a:hlinkClick r:id="rId21" action="ppaction://hlinksldjump"/>
              </a:rPr>
              <a:t>練習</a:t>
            </a:r>
            <a:endParaRPr lang="en-US" altLang="zh-TW" dirty="0" smtClean="0"/>
          </a:p>
          <a:p>
            <a:r>
              <a:rPr lang="en-US" altLang="zh-CN" b="1" dirty="0">
                <a:solidFill>
                  <a:srgbClr val="FF00FF"/>
                </a:solidFill>
                <a:sym typeface="Calibri"/>
                <a:hlinkClick r:id="rId22" action="ppaction://hlinksldjump"/>
              </a:rPr>
              <a:t>mv</a:t>
            </a:r>
            <a:r>
              <a:rPr lang="zh-CN" altLang="en-US" dirty="0">
                <a:sym typeface="Calibri"/>
                <a:hlinkClick r:id="rId22" action="ppaction://hlinksldjump"/>
              </a:rPr>
              <a:t>移</a:t>
            </a:r>
            <a:r>
              <a:rPr lang="zh-TW" altLang="en-US" dirty="0">
                <a:sym typeface="Calibri"/>
                <a:hlinkClick r:id="rId22" action="ppaction://hlinksldjump"/>
              </a:rPr>
              <a:t>動目錄或</a:t>
            </a:r>
            <a:r>
              <a:rPr lang="zh-CN" altLang="en-US" dirty="0">
                <a:sym typeface="Calibri"/>
                <a:hlinkClick r:id="rId22" action="ppaction://hlinksldjump"/>
              </a:rPr>
              <a:t>檔</a:t>
            </a:r>
            <a:r>
              <a:rPr lang="zh-TW" altLang="en-US" dirty="0">
                <a:sym typeface="Calibri"/>
                <a:hlinkClick r:id="rId22" action="ppaction://hlinksldjump"/>
              </a:rPr>
              <a:t>案</a:t>
            </a:r>
            <a:endParaRPr lang="en-US" altLang="zh-TW" dirty="0" smtClean="0"/>
          </a:p>
          <a:p>
            <a:r>
              <a:rPr lang="en-US" altLang="zh-TW" dirty="0">
                <a:solidFill>
                  <a:srgbClr val="FF00FF"/>
                </a:solidFill>
                <a:hlinkClick r:id="rId23" action="ppaction://hlinksldjump"/>
              </a:rPr>
              <a:t>ls</a:t>
            </a:r>
            <a:r>
              <a:rPr lang="zh-TW" altLang="en-US" dirty="0">
                <a:hlinkClick r:id="rId23" action="ppaction://hlinksldjump"/>
              </a:rPr>
              <a:t>：</a:t>
            </a:r>
            <a:r>
              <a:rPr lang="en-US" altLang="zh-TW" dirty="0">
                <a:solidFill>
                  <a:srgbClr val="FF0000"/>
                </a:solidFill>
                <a:hlinkClick r:id="rId23" action="ppaction://hlinksldjump"/>
              </a:rPr>
              <a:t>l</a:t>
            </a:r>
            <a:r>
              <a:rPr lang="en-US" altLang="zh-TW" dirty="0">
                <a:hlinkClick r:id="rId23" action="ppaction://hlinksldjump"/>
              </a:rPr>
              <a:t>i</a:t>
            </a:r>
            <a:r>
              <a:rPr lang="en-US" altLang="zh-TW" dirty="0">
                <a:solidFill>
                  <a:srgbClr val="FF0000"/>
                </a:solidFill>
                <a:hlinkClick r:id="rId23" action="ppaction://hlinksldjump"/>
              </a:rPr>
              <a:t>s</a:t>
            </a:r>
            <a:r>
              <a:rPr lang="en-US" altLang="zh-TW" dirty="0">
                <a:hlinkClick r:id="rId23" action="ppaction://hlinksldjump"/>
              </a:rPr>
              <a:t>t</a:t>
            </a:r>
            <a:r>
              <a:rPr lang="zh-TW" altLang="en-US" dirty="0">
                <a:hlinkClick r:id="rId23" action="ppaction://hlinksldjump"/>
              </a:rPr>
              <a:t>，查看檔案及</a:t>
            </a:r>
            <a:r>
              <a:rPr lang="zh-TW" altLang="en-US" dirty="0" smtClean="0">
                <a:hlinkClick r:id="rId23" action="ppaction://hlinksldjump"/>
              </a:rPr>
              <a:t>子目錄</a:t>
            </a:r>
            <a:endParaRPr lang="en-US" altLang="zh-TW" dirty="0" smtClean="0"/>
          </a:p>
          <a:p>
            <a:r>
              <a:rPr lang="zh-TW" altLang="en-US" dirty="0">
                <a:hlinkClick r:id="rId24" action="ppaction://hlinksldjump"/>
              </a:rPr>
              <a:t>檔案、目錄代表顏色</a:t>
            </a:r>
            <a:endParaRPr lang="en-US" altLang="zh-TW" dirty="0"/>
          </a:p>
          <a:p>
            <a:r>
              <a:rPr lang="zh-TW" altLang="en-US" dirty="0">
                <a:hlinkClick r:id="rId25" action="ppaction://hlinksldjump"/>
              </a:rPr>
              <a:t>目錄及檔案管理</a:t>
            </a:r>
            <a:endParaRPr lang="en-US" altLang="zh-TW" dirty="0"/>
          </a:p>
          <a:p>
            <a:r>
              <a:rPr lang="zh-TW" altLang="en-US" dirty="0">
                <a:hlinkClick r:id="rId26" action="ppaction://hlinksldjump"/>
              </a:rPr>
              <a:t>檔案屬性的示意圖</a:t>
            </a:r>
            <a:endParaRPr lang="en-US" altLang="zh-TW" dirty="0"/>
          </a:p>
          <a:p>
            <a:r>
              <a:rPr lang="zh-TW" altLang="en-US" dirty="0">
                <a:hlinkClick r:id="rId27" action="ppaction://hlinksldjump"/>
              </a:rPr>
              <a:t>檔案的類型與權限之</a:t>
            </a:r>
            <a:r>
              <a:rPr lang="zh-TW" altLang="en-US" dirty="0" smtClean="0">
                <a:hlinkClick r:id="rId27" action="ppaction://hlinksldjump"/>
              </a:rPr>
              <a:t>內容</a:t>
            </a:r>
            <a:endParaRPr lang="en-US" altLang="zh-TW" dirty="0" smtClean="0"/>
          </a:p>
          <a:p>
            <a:r>
              <a:rPr lang="en-US" altLang="zh-CN" b="1" dirty="0">
                <a:solidFill>
                  <a:srgbClr val="FF00FF"/>
                </a:solidFill>
                <a:sym typeface="Calibri"/>
                <a:hlinkClick r:id="rId28" action="ppaction://hlinksldjump"/>
              </a:rPr>
              <a:t>Touch</a:t>
            </a:r>
            <a:r>
              <a:rPr lang="zh-TW" altLang="en-US" b="1" dirty="0">
                <a:solidFill>
                  <a:srgbClr val="FF00FF"/>
                </a:solidFill>
                <a:sym typeface="Calibri"/>
                <a:hlinkClick r:id="rId28" action="ppaction://hlinksldjump"/>
              </a:rPr>
              <a:t> </a:t>
            </a:r>
            <a:r>
              <a:rPr lang="zh-CN" altLang="en-US" dirty="0">
                <a:sym typeface="Calibri"/>
                <a:hlinkClick r:id="rId28" action="ppaction://hlinksldjump"/>
              </a:rPr>
              <a:t>建立一個空檔</a:t>
            </a:r>
            <a:r>
              <a:rPr lang="zh-TW" altLang="en-US" dirty="0">
                <a:sym typeface="Calibri"/>
                <a:hlinkClick r:id="rId28" action="ppaction://hlinksldjump"/>
              </a:rPr>
              <a:t>案</a:t>
            </a:r>
            <a:endParaRPr lang="en-US" altLang="zh-TW" dirty="0" smtClean="0"/>
          </a:p>
          <a:p>
            <a:endParaRPr lang="en-US" altLang="zh-TW" dirty="0"/>
          </a:p>
          <a:p>
            <a:endParaRPr lang="en-US" altLang="zh-TW" dirty="0"/>
          </a:p>
          <a:p>
            <a:endParaRPr lang="zh-TW" altLang="en-US" dirty="0"/>
          </a:p>
        </p:txBody>
      </p:sp>
      <p:sp>
        <p:nvSpPr>
          <p:cNvPr id="2" name="文字方塊 1"/>
          <p:cNvSpPr txBox="1"/>
          <p:nvPr/>
        </p:nvSpPr>
        <p:spPr>
          <a:xfrm>
            <a:off x="7559000" y="1118795"/>
            <a:ext cx="4360473" cy="5078313"/>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hlinkClick r:id="rId29" action="ppaction://hlinksldjump"/>
              </a:rPr>
              <a:t>練習</a:t>
            </a:r>
            <a:r>
              <a:rPr lang="en-US" altLang="zh-TW" dirty="0">
                <a:hlinkClick r:id="rId29" action="ppaction://hlinksldjump"/>
              </a:rPr>
              <a:t>:</a:t>
            </a:r>
            <a:r>
              <a:rPr lang="zh-CN" altLang="en-US" dirty="0">
                <a:sym typeface="Calibri"/>
                <a:hlinkClick r:id="rId29" action="ppaction://hlinksldjump"/>
              </a:rPr>
              <a:t>建立一個空檔</a:t>
            </a:r>
            <a:r>
              <a:rPr lang="en-US" altLang="zh-CN" dirty="0">
                <a:sym typeface="Calibri"/>
                <a:hlinkClick r:id="rId29" action="ppaction://hlinksldjump"/>
              </a:rPr>
              <a:t>ex3</a:t>
            </a:r>
            <a:r>
              <a:rPr lang="zh-TW" altLang="en-US" dirty="0">
                <a:sym typeface="Calibri"/>
                <a:hlinkClick r:id="rId29" action="ppaction://hlinksldjump"/>
              </a:rPr>
              <a:t>，隨後</a:t>
            </a:r>
            <a:r>
              <a:rPr lang="zh-TW" altLang="en-US" dirty="0" smtClean="0">
                <a:sym typeface="Calibri"/>
                <a:hlinkClick r:id="rId29" action="ppaction://hlinksldjump"/>
              </a:rPr>
              <a:t>刪除</a:t>
            </a:r>
            <a:endParaRPr lang="en-US" altLang="zh-TW" dirty="0" smtClean="0">
              <a:sym typeface="Calibri"/>
            </a:endParaRPr>
          </a:p>
          <a:p>
            <a:pPr marL="285750" indent="-285750">
              <a:buFont typeface="Arial" panose="020B0604020202020204" pitchFamily="34" charset="0"/>
              <a:buChar char="•"/>
            </a:pPr>
            <a:r>
              <a:rPr lang="zh-TW" altLang="en-US" dirty="0">
                <a:hlinkClick r:id="rId30" action="ppaction://hlinksldjump"/>
              </a:rPr>
              <a:t>練習</a:t>
            </a:r>
            <a:r>
              <a:rPr lang="en-US" altLang="zh-TW" dirty="0">
                <a:hlinkClick r:id="rId30" action="ppaction://hlinksldjump"/>
              </a:rPr>
              <a:t>:</a:t>
            </a:r>
            <a:r>
              <a:rPr lang="en-US" altLang="zh-TW" b="1" dirty="0">
                <a:solidFill>
                  <a:srgbClr val="FF00FF"/>
                </a:solidFill>
                <a:hlinkClick r:id="rId30" action="ppaction://hlinksldjump"/>
              </a:rPr>
              <a:t>mv</a:t>
            </a:r>
            <a:r>
              <a:rPr lang="zh-TW" altLang="en-US" b="1" dirty="0">
                <a:solidFill>
                  <a:srgbClr val="FF00FF"/>
                </a:solidFill>
                <a:hlinkClick r:id="rId30" action="ppaction://hlinksldjump"/>
              </a:rPr>
              <a:t>  </a:t>
            </a:r>
            <a:r>
              <a:rPr lang="zh-TW" altLang="en-US" b="1" dirty="0">
                <a:hlinkClick r:id="rId30" action="ppaction://hlinksldjump"/>
              </a:rPr>
              <a:t>、</a:t>
            </a:r>
            <a:r>
              <a:rPr lang="en-US" altLang="zh-TW" b="1" dirty="0" smtClean="0">
                <a:solidFill>
                  <a:srgbClr val="FF00FF"/>
                </a:solidFill>
                <a:hlinkClick r:id="rId30" action="ppaction://hlinksldjump"/>
              </a:rPr>
              <a:t>touch</a:t>
            </a:r>
            <a:endParaRPr lang="en-US" altLang="zh-TW" b="1" dirty="0" smtClean="0">
              <a:solidFill>
                <a:srgbClr val="FF00FF"/>
              </a:solidFill>
            </a:endParaRPr>
          </a:p>
          <a:p>
            <a:pPr marL="285750" indent="-285750">
              <a:buFont typeface="Arial" panose="020B0604020202020204" pitchFamily="34" charset="0"/>
              <a:buChar char="•"/>
            </a:pPr>
            <a:r>
              <a:rPr lang="en-US" altLang="zh-TW" dirty="0" err="1">
                <a:solidFill>
                  <a:srgbClr val="FF00FF"/>
                </a:solidFill>
                <a:hlinkClick r:id="rId31" action="ppaction://hlinksldjump"/>
              </a:rPr>
              <a:t>cp</a:t>
            </a:r>
            <a:r>
              <a:rPr lang="zh-TW" altLang="en-US" dirty="0">
                <a:hlinkClick r:id="rId31" action="ppaction://hlinksldjump"/>
              </a:rPr>
              <a:t>：複製檔案   </a:t>
            </a:r>
            <a:r>
              <a:rPr lang="en-US" altLang="zh-TW" dirty="0">
                <a:hlinkClick r:id="rId31" action="ppaction://hlinksldjump"/>
              </a:rPr>
              <a:t>(</a:t>
            </a:r>
            <a:r>
              <a:rPr lang="zh-TW" altLang="en-US" dirty="0">
                <a:hlinkClick r:id="rId31" action="ppaction://hlinksldjump"/>
              </a:rPr>
              <a:t>類似</a:t>
            </a:r>
            <a:r>
              <a:rPr lang="en-US" altLang="zh-TW" dirty="0">
                <a:hlinkClick r:id="rId31" action="ppaction://hlinksldjump"/>
              </a:rPr>
              <a:t>dos</a:t>
            </a:r>
            <a:r>
              <a:rPr lang="zh-TW" altLang="en-US" dirty="0">
                <a:hlinkClick r:id="rId31" action="ppaction://hlinksldjump"/>
              </a:rPr>
              <a:t>之</a:t>
            </a:r>
            <a:r>
              <a:rPr lang="en-US" altLang="zh-TW" dirty="0">
                <a:solidFill>
                  <a:srgbClr val="FF0000"/>
                </a:solidFill>
                <a:hlinkClick r:id="rId31" action="ppaction://hlinksldjump"/>
              </a:rPr>
              <a:t>c</a:t>
            </a:r>
            <a:r>
              <a:rPr lang="en-US" altLang="zh-TW" dirty="0">
                <a:hlinkClick r:id="rId31" action="ppaction://hlinksldjump"/>
              </a:rPr>
              <a:t>o</a:t>
            </a:r>
            <a:r>
              <a:rPr lang="en-US" altLang="zh-TW" dirty="0">
                <a:solidFill>
                  <a:srgbClr val="FF0000"/>
                </a:solidFill>
                <a:hlinkClick r:id="rId31" action="ppaction://hlinksldjump"/>
              </a:rPr>
              <a:t>p</a:t>
            </a:r>
            <a:r>
              <a:rPr lang="en-US" altLang="zh-TW" dirty="0">
                <a:hlinkClick r:id="rId31" action="ppaction://hlinksldjump"/>
              </a:rPr>
              <a:t>y</a:t>
            </a:r>
            <a:r>
              <a:rPr lang="en-US" altLang="zh-TW" dirty="0" smtClean="0">
                <a:hlinkClick r:id="rId31" action="ppaction://hlinksldjump"/>
              </a:rPr>
              <a:t>)</a:t>
            </a:r>
            <a:endParaRPr lang="en-US" altLang="zh-TW" dirty="0" smtClean="0"/>
          </a:p>
          <a:p>
            <a:pPr marL="285750" indent="-285750">
              <a:buFont typeface="Arial" panose="020B0604020202020204" pitchFamily="34" charset="0"/>
              <a:buChar char="•"/>
            </a:pPr>
            <a:r>
              <a:rPr lang="zh-TW" altLang="en-US" dirty="0">
                <a:hlinkClick r:id="rId32" action="ppaction://hlinksldjump"/>
              </a:rPr>
              <a:t>操作練習</a:t>
            </a:r>
            <a:r>
              <a:rPr lang="en-US" altLang="zh-TW" dirty="0">
                <a:hlinkClick r:id="rId32" action="ppaction://hlinksldjump"/>
              </a:rPr>
              <a:t>:</a:t>
            </a:r>
            <a:r>
              <a:rPr lang="zh-TW" altLang="en-US" dirty="0">
                <a:hlinkClick r:id="rId32" action="ppaction://hlinksldjump"/>
              </a:rPr>
              <a:t>家目錄及目錄管理 </a:t>
            </a:r>
            <a:r>
              <a:rPr lang="en-US" altLang="zh-TW" sz="1600" dirty="0">
                <a:latin typeface="Verdana"/>
                <a:ea typeface="Verdana"/>
                <a:cs typeface="Verdana"/>
                <a:sym typeface="Verdana"/>
                <a:hlinkClick r:id="rId32" action="ppaction://hlinksldjump"/>
              </a:rPr>
              <a:t>(</a:t>
            </a:r>
            <a:r>
              <a:rPr lang="zh-TW" altLang="en-US" dirty="0">
                <a:hlinkClick r:id="rId32" action="ppaction://hlinksldjump"/>
              </a:rPr>
              <a:t>轉換目錄</a:t>
            </a:r>
            <a:r>
              <a:rPr lang="zh-TW" altLang="en-US" sz="1600" dirty="0" smtClean="0">
                <a:latin typeface="Verdana"/>
                <a:ea typeface="Verdana"/>
                <a:cs typeface="Verdana"/>
                <a:sym typeface="Verdana"/>
                <a:hlinkClick r:id="rId32" action="ppaction://hlinksldjump"/>
              </a:rPr>
              <a:t>）</a:t>
            </a:r>
            <a:endParaRPr lang="en-US" altLang="zh-TW" sz="1600" dirty="0" smtClean="0">
              <a:latin typeface="Verdana"/>
              <a:ea typeface="Verdana"/>
              <a:cs typeface="Verdana"/>
              <a:sym typeface="Verdana"/>
              <a:hlinkClick r:id="rId32" action="ppaction://hlinksldjump"/>
            </a:endParaRPr>
          </a:p>
          <a:p>
            <a:pPr marL="285750" indent="-285750">
              <a:buFont typeface="Arial" panose="020B0604020202020204" pitchFamily="34" charset="0"/>
              <a:buChar char="•"/>
            </a:pPr>
            <a:r>
              <a:rPr lang="zh-TW" altLang="en-US" dirty="0">
                <a:hlinkClick r:id="rId33" action="ppaction://hlinksldjump"/>
              </a:rPr>
              <a:t>操作練習</a:t>
            </a:r>
            <a:r>
              <a:rPr lang="en-US" altLang="zh-TW" dirty="0">
                <a:hlinkClick r:id="rId33" action="ppaction://hlinksldjump"/>
              </a:rPr>
              <a:t>:</a:t>
            </a:r>
            <a:r>
              <a:rPr lang="zh-TW" altLang="en-US" dirty="0">
                <a:hlinkClick r:id="rId33" action="ppaction://hlinksldjump"/>
              </a:rPr>
              <a:t>家目錄及目錄管理 </a:t>
            </a:r>
            <a:r>
              <a:rPr lang="en-US" altLang="zh-TW" dirty="0">
                <a:hlinkClick r:id="rId33" action="ppaction://hlinksldjump"/>
              </a:rPr>
              <a:t>(</a:t>
            </a:r>
            <a:r>
              <a:rPr lang="zh-TW" altLang="en-US" dirty="0">
                <a:hlinkClick r:id="rId33" action="ppaction://hlinksldjump"/>
              </a:rPr>
              <a:t>固定目錄；不轉換目錄）</a:t>
            </a:r>
            <a:endParaRPr lang="zh-TW" altLang="en-US" dirty="0"/>
          </a:p>
          <a:p>
            <a:pPr marL="285750" indent="-285750">
              <a:buFont typeface="Arial" panose="020B0604020202020204" pitchFamily="34" charset="0"/>
              <a:buChar char="•"/>
            </a:pPr>
            <a:r>
              <a:rPr lang="zh-TW" altLang="en-US" dirty="0" smtClean="0">
                <a:hlinkClick r:id="rId32" action="ppaction://hlinksldjump"/>
              </a:rPr>
              <a:t> </a:t>
            </a:r>
            <a:r>
              <a:rPr lang="en-US" altLang="zh-TW" b="1" dirty="0" smtClean="0">
                <a:solidFill>
                  <a:srgbClr val="FF00FF"/>
                </a:solidFill>
                <a:hlinkClick r:id="rId34" action="ppaction://hlinksldjump"/>
              </a:rPr>
              <a:t>echo</a:t>
            </a:r>
            <a:r>
              <a:rPr lang="en-US" altLang="zh-TW" b="1" dirty="0">
                <a:solidFill>
                  <a:srgbClr val="FF00FF"/>
                </a:solidFill>
                <a:hlinkClick r:id="rId34" action="ppaction://hlinksldjump"/>
              </a:rPr>
              <a:t>:</a:t>
            </a:r>
            <a:r>
              <a:rPr lang="zh-TW" altLang="en-US" dirty="0">
                <a:sym typeface="Calibri"/>
                <a:hlinkClick r:id="rId34" action="ppaction://hlinksldjump"/>
              </a:rPr>
              <a:t>在螢幕上列印出指定的</a:t>
            </a:r>
            <a:r>
              <a:rPr lang="zh-TW" altLang="en-US" dirty="0" smtClean="0">
                <a:sym typeface="Calibri"/>
                <a:hlinkClick r:id="rId34" action="ppaction://hlinksldjump"/>
              </a:rPr>
              <a:t>字串</a:t>
            </a:r>
            <a:endParaRPr lang="en-US" altLang="zh-TW" dirty="0" smtClean="0">
              <a:sym typeface="Calibri"/>
            </a:endParaRPr>
          </a:p>
          <a:p>
            <a:pPr marL="285750" indent="-285750">
              <a:buFont typeface="Arial" panose="020B0604020202020204" pitchFamily="34" charset="0"/>
              <a:buChar char="•"/>
            </a:pPr>
            <a:r>
              <a:rPr lang="en-US" altLang="zh-TW" b="1" dirty="0">
                <a:solidFill>
                  <a:srgbClr val="FF00FF"/>
                </a:solidFill>
                <a:hlinkClick r:id="rId35" action="ppaction://hlinksldjump"/>
              </a:rPr>
              <a:t>echo</a:t>
            </a:r>
            <a:r>
              <a:rPr lang="zh-TW" altLang="en-US" dirty="0" smtClean="0">
                <a:hlinkClick r:id="rId35" action="ppaction://hlinksldjump"/>
              </a:rPr>
              <a:t>練習</a:t>
            </a:r>
            <a:endParaRPr lang="en-US" altLang="zh-TW" dirty="0" smtClean="0"/>
          </a:p>
          <a:p>
            <a:pPr marL="285750" indent="-285750">
              <a:buFont typeface="Arial" panose="020B0604020202020204" pitchFamily="34" charset="0"/>
              <a:buChar char="•"/>
            </a:pPr>
            <a:r>
              <a:rPr lang="en-US" altLang="zh-TW" b="1" dirty="0">
                <a:solidFill>
                  <a:srgbClr val="FF00FF"/>
                </a:solidFill>
                <a:hlinkClick r:id="rId36" action="ppaction://hlinksldjump"/>
              </a:rPr>
              <a:t>cat</a:t>
            </a:r>
            <a:r>
              <a:rPr lang="zh-TW" altLang="en-US" dirty="0">
                <a:hlinkClick r:id="rId36" action="ppaction://hlinksldjump"/>
              </a:rPr>
              <a:t>：顯示檔案內容    </a:t>
            </a:r>
            <a:r>
              <a:rPr lang="en-US" altLang="zh-TW" dirty="0">
                <a:hlinkClick r:id="rId36" action="ppaction://hlinksldjump"/>
              </a:rPr>
              <a:t>(</a:t>
            </a:r>
            <a:r>
              <a:rPr lang="zh-TW" altLang="en-US" dirty="0">
                <a:hlinkClick r:id="rId36" action="ppaction://hlinksldjump"/>
              </a:rPr>
              <a:t>類似</a:t>
            </a:r>
            <a:r>
              <a:rPr lang="en-US" altLang="zh-TW" dirty="0">
                <a:hlinkClick r:id="rId36" action="ppaction://hlinksldjump"/>
              </a:rPr>
              <a:t>dos</a:t>
            </a:r>
            <a:r>
              <a:rPr lang="zh-TW" altLang="en-US" dirty="0">
                <a:hlinkClick r:id="rId36" action="ppaction://hlinksldjump"/>
              </a:rPr>
              <a:t>之</a:t>
            </a:r>
            <a:r>
              <a:rPr lang="en-US" altLang="zh-TW" dirty="0">
                <a:solidFill>
                  <a:srgbClr val="FF0000"/>
                </a:solidFill>
                <a:hlinkClick r:id="rId36" action="ppaction://hlinksldjump"/>
              </a:rPr>
              <a:t>type</a:t>
            </a:r>
            <a:r>
              <a:rPr lang="en-US" altLang="zh-TW" dirty="0" smtClean="0">
                <a:hlinkClick r:id="rId36" action="ppaction://hlinksldjump"/>
              </a:rPr>
              <a:t>)</a:t>
            </a:r>
            <a:endParaRPr lang="en-US" altLang="zh-TW" dirty="0" smtClean="0"/>
          </a:p>
          <a:p>
            <a:pPr marL="285750" indent="-285750">
              <a:buFont typeface="Arial" panose="020B0604020202020204" pitchFamily="34" charset="0"/>
              <a:buChar char="•"/>
            </a:pPr>
            <a:r>
              <a:rPr lang="en-US" altLang="zh-TW" b="1" dirty="0" smtClean="0">
                <a:solidFill>
                  <a:srgbClr val="FF00FF"/>
                </a:solidFill>
                <a:hlinkClick r:id="rId37" action="ppaction://hlinksldjump"/>
              </a:rPr>
              <a:t>echo </a:t>
            </a:r>
            <a:r>
              <a:rPr lang="en-US" altLang="zh-TW" b="1" dirty="0">
                <a:solidFill>
                  <a:srgbClr val="FF00FF"/>
                </a:solidFill>
                <a:hlinkClick r:id="rId37" action="ppaction://hlinksldjump"/>
              </a:rPr>
              <a:t>&gt;  </a:t>
            </a:r>
            <a:r>
              <a:rPr lang="zh-TW" altLang="en-US" b="1" dirty="0" smtClean="0">
                <a:hlinkClick r:id="rId37" action="ppaction://hlinksldjump"/>
              </a:rPr>
              <a:t>與</a:t>
            </a:r>
            <a:r>
              <a:rPr lang="en-US" altLang="zh-TW" b="1" dirty="0" smtClean="0">
                <a:solidFill>
                  <a:srgbClr val="FF00FF"/>
                </a:solidFill>
                <a:hlinkClick r:id="rId37" action="ppaction://hlinksldjump"/>
              </a:rPr>
              <a:t>echo </a:t>
            </a:r>
            <a:r>
              <a:rPr lang="en-US" altLang="zh-TW" b="1" dirty="0">
                <a:solidFill>
                  <a:srgbClr val="FF00FF"/>
                </a:solidFill>
                <a:hlinkClick r:id="rId37" action="ppaction://hlinksldjump"/>
              </a:rPr>
              <a:t>&gt;&gt;</a:t>
            </a:r>
            <a:r>
              <a:rPr lang="zh-TW" altLang="en-US" dirty="0" smtClean="0">
                <a:hlinkClick r:id="rId37" action="ppaction://hlinksldjump"/>
              </a:rPr>
              <a:t>練習</a:t>
            </a:r>
            <a:endParaRPr lang="en-US" altLang="zh-TW" dirty="0" smtClean="0"/>
          </a:p>
          <a:p>
            <a:pPr marL="285750" indent="-285750">
              <a:buFont typeface="Arial" panose="020B0604020202020204" pitchFamily="34" charset="0"/>
              <a:buChar char="•"/>
            </a:pPr>
            <a:r>
              <a:rPr lang="zh-TW" altLang="en-US" dirty="0">
                <a:hlinkClick r:id="rId38" action="ppaction://hlinksldjump"/>
              </a:rPr>
              <a:t>使用 </a:t>
            </a:r>
            <a:r>
              <a:rPr lang="en-US" altLang="zh-TW" dirty="0" err="1">
                <a:hlinkClick r:id="rId38" action="ppaction://hlinksldjump"/>
              </a:rPr>
              <a:t>nano</a:t>
            </a:r>
            <a:r>
              <a:rPr lang="zh-TW" altLang="en-US" dirty="0">
                <a:hlinkClick r:id="rId38" action="ppaction://hlinksldjump"/>
              </a:rPr>
              <a:t>建立與編輯</a:t>
            </a:r>
            <a:r>
              <a:rPr lang="zh-TW" altLang="en-US" dirty="0" smtClean="0">
                <a:hlinkClick r:id="rId38" action="ppaction://hlinksldjump"/>
              </a:rPr>
              <a:t>檔案</a:t>
            </a:r>
            <a:endParaRPr lang="en-US" altLang="zh-TW" dirty="0" smtClean="0"/>
          </a:p>
          <a:p>
            <a:pPr marL="285750" indent="-285750">
              <a:buFont typeface="Arial" panose="020B0604020202020204" pitchFamily="34" charset="0"/>
              <a:buChar char="•"/>
            </a:pPr>
            <a:r>
              <a:rPr lang="zh-TW" altLang="en-US" dirty="0" smtClean="0">
                <a:hlinkClick r:id="rId39" action="ppaction://hlinksldjump"/>
              </a:rPr>
              <a:t>目錄整理</a:t>
            </a:r>
            <a:endParaRPr lang="en-US" altLang="zh-TW" dirty="0" smtClean="0"/>
          </a:p>
          <a:p>
            <a:pPr marL="285750" indent="-285750">
              <a:buFont typeface="Arial" panose="020B0604020202020204" pitchFamily="34" charset="0"/>
              <a:buChar char="•"/>
            </a:pPr>
            <a:r>
              <a:rPr lang="zh-TW" altLang="en-US" dirty="0">
                <a:hlinkClick r:id="rId40" action="ppaction://hlinksldjump"/>
              </a:rPr>
              <a:t>檔案</a:t>
            </a:r>
            <a:r>
              <a:rPr lang="zh-TW" altLang="en-US" dirty="0" smtClean="0">
                <a:hlinkClick r:id="rId40" action="ppaction://hlinksldjump"/>
              </a:rPr>
              <a:t>整理</a:t>
            </a:r>
            <a:endParaRPr lang="en-US" altLang="zh-TW" dirty="0" smtClean="0"/>
          </a:p>
          <a:p>
            <a:pPr marL="285750" indent="-285750">
              <a:buFont typeface="Arial" panose="020B0604020202020204" pitchFamily="34" charset="0"/>
              <a:buChar char="•"/>
            </a:pPr>
            <a:r>
              <a:rPr lang="zh-TW" altLang="en-US" dirty="0">
                <a:hlinkClick r:id="rId41" action="ppaction://hlinksldjump"/>
              </a:rPr>
              <a:t>綜合練習</a:t>
            </a:r>
            <a:endParaRPr lang="zh-TW" altLang="en-US" b="1" dirty="0">
              <a:solidFill>
                <a:srgbClr val="FF00FF"/>
              </a:solidFill>
              <a:sym typeface="Arial Narrow"/>
            </a:endParaRPr>
          </a:p>
          <a:p>
            <a:pPr marL="285750" indent="-285750">
              <a:buFont typeface="Arial" panose="020B0604020202020204" pitchFamily="34" charset="0"/>
              <a:buChar char="•"/>
            </a:pPr>
            <a:endParaRPr lang="en-US" altLang="zh-TW" dirty="0" smtClean="0">
              <a:sym typeface="Calibri"/>
            </a:endParaRPr>
          </a:p>
          <a:p>
            <a:pPr marL="285750" indent="-285750">
              <a:buFont typeface="Arial" panose="020B0604020202020204" pitchFamily="34" charset="0"/>
              <a:buChar char="•"/>
            </a:pPr>
            <a:endParaRPr lang="en-US" altLang="zh-TW" dirty="0">
              <a:sym typeface="Calibri"/>
            </a:endParaRPr>
          </a:p>
          <a:p>
            <a:pPr marL="285750" indent="-285750">
              <a:buFont typeface="Arial" panose="020B0604020202020204" pitchFamily="34" charset="0"/>
              <a:buChar char="•"/>
            </a:pPr>
            <a:endParaRPr lang="en-US" altLang="zh-TW" dirty="0" smtClean="0">
              <a:sym typeface="Calibri"/>
            </a:endParaRPr>
          </a:p>
          <a:p>
            <a:pPr marL="285750" indent="-285750">
              <a:buFont typeface="Arial" panose="020B0604020202020204" pitchFamily="34" charset="0"/>
              <a:buChar char="•"/>
            </a:pPr>
            <a:endParaRPr lang="zh-TW" altLang="en-US" dirty="0"/>
          </a:p>
        </p:txBody>
      </p:sp>
      <p:sp>
        <p:nvSpPr>
          <p:cNvPr id="3" name="投影片編號版面配置區 2"/>
          <p:cNvSpPr>
            <a:spLocks noGrp="1"/>
          </p:cNvSpPr>
          <p:nvPr>
            <p:ph type="sldNum" sz="quarter" idx="12"/>
          </p:nvPr>
        </p:nvSpPr>
        <p:spPr/>
        <p:txBody>
          <a:bodyPr/>
          <a:lstStyle/>
          <a:p>
            <a:fld id="{7338C80E-CB6E-4E9B-9B5B-B64885F211B1}" type="slidenum">
              <a:rPr lang="zh-TW" altLang="en-US" smtClean="0"/>
              <a:t>1</a:t>
            </a:fld>
            <a:endParaRPr lang="zh-TW" altLang="en-US"/>
          </a:p>
        </p:txBody>
      </p:sp>
    </p:spTree>
    <p:extLst>
      <p:ext uri="{BB962C8B-B14F-4D97-AF65-F5344CB8AC3E}">
        <p14:creationId xmlns:p14="http://schemas.microsoft.com/office/powerpoint/2010/main" val="4094269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6000" dirty="0">
                <a:solidFill>
                  <a:srgbClr val="00B0F0"/>
                </a:solidFill>
              </a:rPr>
              <a:t>t</a:t>
            </a:r>
            <a:r>
              <a:rPr lang="en-US" altLang="zh-TW" sz="6000" dirty="0" smtClean="0">
                <a:solidFill>
                  <a:srgbClr val="00B0F0"/>
                </a:solidFill>
              </a:rPr>
              <a:t>ree -d</a:t>
            </a:r>
            <a:endParaRPr lang="zh-TW" altLang="en-US" sz="6000" dirty="0">
              <a:solidFill>
                <a:srgbClr val="00B0F0"/>
              </a:solidFill>
            </a:endParaRPr>
          </a:p>
        </p:txBody>
      </p:sp>
      <p:sp>
        <p:nvSpPr>
          <p:cNvPr id="3" name="矩形 2"/>
          <p:cNvSpPr/>
          <p:nvPr/>
        </p:nvSpPr>
        <p:spPr>
          <a:xfrm>
            <a:off x="1582615" y="2602524"/>
            <a:ext cx="9296400" cy="3077766"/>
          </a:xfrm>
          <a:prstGeom prst="rect">
            <a:avLst/>
          </a:prstGeom>
        </p:spPr>
        <p:txBody>
          <a:bodyPr wrap="square">
            <a:spAutoFit/>
          </a:bodyPr>
          <a:lstStyle/>
          <a:p>
            <a:pPr>
              <a:spcAft>
                <a:spcPts val="0"/>
              </a:spcAft>
            </a:pPr>
            <a:r>
              <a:rPr lang="en-US" altLang="zh-TW" sz="4400" kern="100" dirty="0">
                <a:solidFill>
                  <a:srgbClr val="333333"/>
                </a:solidFill>
                <a:latin typeface="Helvetica" panose="020B0604020202020204" pitchFamily="34" charset="0"/>
                <a:cs typeface="Times New Roman" panose="02020603050405020304" pitchFamily="18" charset="0"/>
              </a:rPr>
              <a:t>-L level </a:t>
            </a:r>
            <a:r>
              <a:rPr lang="zh-TW" altLang="zh-TW" sz="4400" kern="100" dirty="0">
                <a:solidFill>
                  <a:srgbClr val="333333"/>
                </a:solidFill>
                <a:latin typeface="Helvetica" panose="020B0604020202020204" pitchFamily="34" charset="0"/>
                <a:cs typeface="Helvetica" panose="020B0604020202020204" pitchFamily="34" charset="0"/>
              </a:rPr>
              <a:t>限制目錄顯示</a:t>
            </a:r>
            <a:r>
              <a:rPr lang="zh-TW" altLang="zh-TW" sz="4400" kern="100" dirty="0" smtClean="0">
                <a:solidFill>
                  <a:srgbClr val="333333"/>
                </a:solidFill>
                <a:latin typeface="Helvetica" panose="020B0604020202020204" pitchFamily="34" charset="0"/>
                <a:cs typeface="Helvetica" panose="020B0604020202020204" pitchFamily="34" charset="0"/>
              </a:rPr>
              <a:t>層級</a:t>
            </a:r>
            <a:endParaRPr lang="en-US" altLang="zh-TW" sz="4400" kern="100" dirty="0" smtClean="0">
              <a:solidFill>
                <a:srgbClr val="333333"/>
              </a:solidFill>
              <a:latin typeface="Helvetica" panose="020B0604020202020204" pitchFamily="34" charset="0"/>
              <a:cs typeface="Helvetica" panose="020B0604020202020204" pitchFamily="34" charset="0"/>
            </a:endParaRPr>
          </a:p>
          <a:p>
            <a:pPr>
              <a:spcAft>
                <a:spcPts val="0"/>
              </a:spcAft>
            </a:pPr>
            <a:endParaRPr lang="zh-TW" altLang="zh-TW" sz="6000" kern="100" dirty="0">
              <a:latin typeface="Calibri" panose="020F0502020204030204" pitchFamily="34" charset="0"/>
              <a:cs typeface="Times New Roman" panose="02020603050405020304" pitchFamily="18" charset="0"/>
            </a:endParaRPr>
          </a:p>
          <a:p>
            <a:pPr latinLnBrk="1">
              <a:lnSpc>
                <a:spcPts val="1800"/>
              </a:lnSpc>
              <a:spcAft>
                <a:spcPts val="1200"/>
              </a:spcAft>
            </a:pPr>
            <a:r>
              <a:rPr lang="en-US" altLang="zh-TW" sz="4400" kern="0" dirty="0">
                <a:solidFill>
                  <a:srgbClr val="333333"/>
                </a:solidFill>
                <a:latin typeface="Helvetica" panose="020B0604020202020204" pitchFamily="34" charset="0"/>
                <a:cs typeface="Times New Roman" panose="02020603050405020304" pitchFamily="18" charset="0"/>
              </a:rPr>
              <a:t>-d </a:t>
            </a:r>
            <a:r>
              <a:rPr lang="zh-TW" altLang="zh-TW" sz="4400" kern="0" dirty="0">
                <a:solidFill>
                  <a:srgbClr val="333333"/>
                </a:solidFill>
                <a:latin typeface="Helvetica" panose="020B0604020202020204" pitchFamily="34" charset="0"/>
                <a:cs typeface="Helvetica" panose="020B0604020202020204" pitchFamily="34" charset="0"/>
              </a:rPr>
              <a:t>顯示目錄名稱而非</a:t>
            </a:r>
            <a:r>
              <a:rPr lang="zh-TW" altLang="zh-TW" sz="4400" kern="0" dirty="0" smtClean="0">
                <a:solidFill>
                  <a:srgbClr val="333333"/>
                </a:solidFill>
                <a:latin typeface="Helvetica" panose="020B0604020202020204" pitchFamily="34" charset="0"/>
                <a:cs typeface="Helvetica" panose="020B0604020202020204" pitchFamily="34" charset="0"/>
              </a:rPr>
              <a:t>內容</a:t>
            </a:r>
            <a:endParaRPr lang="en-US" altLang="zh-TW" sz="4400" kern="0" dirty="0" smtClean="0">
              <a:solidFill>
                <a:srgbClr val="333333"/>
              </a:solidFill>
              <a:latin typeface="Helvetica" panose="020B0604020202020204" pitchFamily="34" charset="0"/>
              <a:cs typeface="Helvetica" panose="020B0604020202020204" pitchFamily="34" charset="0"/>
            </a:endParaRPr>
          </a:p>
          <a:p>
            <a:pPr latinLnBrk="1">
              <a:lnSpc>
                <a:spcPts val="1800"/>
              </a:lnSpc>
              <a:spcAft>
                <a:spcPts val="1200"/>
              </a:spcAft>
            </a:pPr>
            <a:endParaRPr lang="en-US" altLang="zh-TW" sz="4400" kern="0" dirty="0" smtClean="0">
              <a:solidFill>
                <a:srgbClr val="333333"/>
              </a:solidFill>
              <a:latin typeface="Helvetica" panose="020B0604020202020204" pitchFamily="34" charset="0"/>
              <a:cs typeface="Helvetica" panose="020B0604020202020204" pitchFamily="34" charset="0"/>
            </a:endParaRPr>
          </a:p>
          <a:p>
            <a:pPr latinLnBrk="1">
              <a:lnSpc>
                <a:spcPts val="1800"/>
              </a:lnSpc>
              <a:spcAft>
                <a:spcPts val="1200"/>
              </a:spcAft>
            </a:pPr>
            <a:endParaRPr lang="zh-TW" altLang="zh-TW" sz="6000" kern="100" dirty="0">
              <a:latin typeface="Calibri" panose="020F0502020204030204" pitchFamily="34" charset="0"/>
              <a:cs typeface="Times New Roman" panose="02020603050405020304" pitchFamily="18" charset="0"/>
            </a:endParaRPr>
          </a:p>
          <a:p>
            <a:pPr latinLnBrk="1">
              <a:lnSpc>
                <a:spcPts val="1800"/>
              </a:lnSpc>
              <a:spcAft>
                <a:spcPts val="1200"/>
              </a:spcAft>
            </a:pPr>
            <a:r>
              <a:rPr lang="en-US" altLang="zh-TW" sz="4400" kern="0" dirty="0">
                <a:solidFill>
                  <a:srgbClr val="333333"/>
                </a:solidFill>
                <a:latin typeface="Helvetica" panose="020B0604020202020204" pitchFamily="34" charset="0"/>
                <a:cs typeface="Times New Roman" panose="02020603050405020304" pitchFamily="18" charset="0"/>
              </a:rPr>
              <a:t>-D </a:t>
            </a:r>
            <a:r>
              <a:rPr lang="zh-TW" altLang="zh-TW" sz="4400" kern="0" dirty="0">
                <a:solidFill>
                  <a:srgbClr val="333333"/>
                </a:solidFill>
                <a:latin typeface="Helvetica" panose="020B0604020202020204" pitchFamily="34" charset="0"/>
                <a:cs typeface="Helvetica" panose="020B0604020202020204" pitchFamily="34" charset="0"/>
              </a:rPr>
              <a:t>列出檔或目錄的更改時間</a:t>
            </a:r>
            <a:endParaRPr lang="zh-TW" altLang="zh-TW" sz="60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10</a:t>
            </a:fld>
            <a:endParaRPr lang="zh-TW" altLang="en-US"/>
          </a:p>
        </p:txBody>
      </p:sp>
    </p:spTree>
    <p:extLst>
      <p:ext uri="{BB962C8B-B14F-4D97-AF65-F5344CB8AC3E}">
        <p14:creationId xmlns:p14="http://schemas.microsoft.com/office/powerpoint/2010/main" val="2091738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4754" y="1290099"/>
            <a:ext cx="10562494" cy="4524315"/>
          </a:xfrm>
          <a:prstGeom prst="rect">
            <a:avLst/>
          </a:prstGeom>
        </p:spPr>
        <p:txBody>
          <a:bodyPr wrap="square">
            <a:spAutoFit/>
          </a:bodyPr>
          <a:lstStyle/>
          <a:p>
            <a:r>
              <a:rPr lang="en-US" altLang="zh-TW" sz="3600" dirty="0">
                <a:solidFill>
                  <a:srgbClr val="00B050"/>
                </a:solidFill>
              </a:rPr>
              <a:t>bigred@us2004:~$ </a:t>
            </a:r>
            <a:r>
              <a:rPr lang="en-US" altLang="zh-TW" sz="3600" dirty="0">
                <a:solidFill>
                  <a:srgbClr val="00B0F0"/>
                </a:solidFill>
              </a:rPr>
              <a:t>tree -d /</a:t>
            </a:r>
            <a:r>
              <a:rPr lang="en-US" altLang="zh-TW" sz="3600" dirty="0" err="1">
                <a:solidFill>
                  <a:srgbClr val="00B0F0"/>
                </a:solidFill>
              </a:rPr>
              <a:t>etc</a:t>
            </a:r>
            <a:r>
              <a:rPr lang="en-US" altLang="zh-TW" sz="3600" dirty="0">
                <a:solidFill>
                  <a:srgbClr val="00B0F0"/>
                </a:solidFill>
              </a:rPr>
              <a:t>/</a:t>
            </a:r>
            <a:r>
              <a:rPr lang="en-US" altLang="zh-TW" sz="3600" dirty="0" err="1">
                <a:solidFill>
                  <a:srgbClr val="00B0F0"/>
                </a:solidFill>
              </a:rPr>
              <a:t>netplan</a:t>
            </a:r>
            <a:endParaRPr lang="en-US" altLang="zh-TW" sz="3600" dirty="0">
              <a:solidFill>
                <a:srgbClr val="00B0F0"/>
              </a:solidFill>
            </a:endParaRPr>
          </a:p>
          <a:p>
            <a:r>
              <a:rPr lang="en-US" altLang="zh-TW" sz="3600" dirty="0"/>
              <a:t>/</a:t>
            </a:r>
            <a:r>
              <a:rPr lang="en-US" altLang="zh-TW" sz="3600" dirty="0" err="1"/>
              <a:t>etc</a:t>
            </a:r>
            <a:r>
              <a:rPr lang="en-US" altLang="zh-TW" sz="3600" dirty="0"/>
              <a:t>/</a:t>
            </a:r>
            <a:r>
              <a:rPr lang="en-US" altLang="zh-TW" sz="3600" dirty="0" err="1"/>
              <a:t>netplan</a:t>
            </a:r>
            <a:endParaRPr lang="en-US" altLang="zh-TW" sz="3600" dirty="0"/>
          </a:p>
          <a:p>
            <a:endParaRPr lang="en-US" altLang="zh-TW" sz="3600" dirty="0"/>
          </a:p>
          <a:p>
            <a:r>
              <a:rPr lang="en-US" altLang="zh-TW" sz="3600" dirty="0"/>
              <a:t>0 directories</a:t>
            </a:r>
          </a:p>
          <a:p>
            <a:r>
              <a:rPr lang="en-US" altLang="zh-TW" sz="3600" dirty="0">
                <a:solidFill>
                  <a:srgbClr val="00B050"/>
                </a:solidFill>
              </a:rPr>
              <a:t>bigred@us2004:~$ </a:t>
            </a:r>
            <a:r>
              <a:rPr lang="en-US" altLang="zh-TW" sz="3600" dirty="0">
                <a:solidFill>
                  <a:srgbClr val="00B0F0"/>
                </a:solidFill>
              </a:rPr>
              <a:t>tree -D /</a:t>
            </a:r>
            <a:r>
              <a:rPr lang="en-US" altLang="zh-TW" sz="3600" dirty="0" err="1">
                <a:solidFill>
                  <a:srgbClr val="00B0F0"/>
                </a:solidFill>
              </a:rPr>
              <a:t>etc</a:t>
            </a:r>
            <a:r>
              <a:rPr lang="en-US" altLang="zh-TW" sz="3600" dirty="0">
                <a:solidFill>
                  <a:srgbClr val="00B0F0"/>
                </a:solidFill>
              </a:rPr>
              <a:t>/</a:t>
            </a:r>
            <a:r>
              <a:rPr lang="en-US" altLang="zh-TW" sz="3600" dirty="0" err="1">
                <a:solidFill>
                  <a:srgbClr val="00B0F0"/>
                </a:solidFill>
              </a:rPr>
              <a:t>netplan</a:t>
            </a:r>
            <a:endParaRPr lang="en-US" altLang="zh-TW" sz="3600" dirty="0">
              <a:solidFill>
                <a:srgbClr val="00B0F0"/>
              </a:solidFill>
            </a:endParaRPr>
          </a:p>
          <a:p>
            <a:r>
              <a:rPr lang="en-US" altLang="zh-TW" sz="3600" dirty="0"/>
              <a:t>/</a:t>
            </a:r>
            <a:r>
              <a:rPr lang="en-US" altLang="zh-TW" sz="3600" dirty="0" err="1"/>
              <a:t>etc</a:t>
            </a:r>
            <a:r>
              <a:rPr lang="en-US" altLang="zh-TW" sz="3600" dirty="0"/>
              <a:t>/</a:t>
            </a:r>
            <a:r>
              <a:rPr lang="en-US" altLang="zh-TW" sz="3600" dirty="0" err="1"/>
              <a:t>netplan</a:t>
            </a:r>
            <a:endParaRPr lang="en-US" altLang="zh-TW" sz="3600" dirty="0"/>
          </a:p>
          <a:p>
            <a:r>
              <a:rPr lang="en-US" altLang="zh-TW" sz="3600" dirty="0"/>
              <a:t>└── [Oct  3 03:04]  00-installer-config.yaml</a:t>
            </a:r>
          </a:p>
          <a:p>
            <a:endParaRPr lang="en-US" altLang="zh-TW" sz="3600" dirty="0"/>
          </a:p>
        </p:txBody>
      </p:sp>
      <p:sp>
        <p:nvSpPr>
          <p:cNvPr id="2" name="投影片編號版面配置區 1"/>
          <p:cNvSpPr>
            <a:spLocks noGrp="1"/>
          </p:cNvSpPr>
          <p:nvPr>
            <p:ph type="sldNum" sz="quarter" idx="12"/>
          </p:nvPr>
        </p:nvSpPr>
        <p:spPr/>
        <p:txBody>
          <a:bodyPr/>
          <a:lstStyle/>
          <a:p>
            <a:fld id="{7338C80E-CB6E-4E9B-9B5B-B64885F211B1}" type="slidenum">
              <a:rPr lang="zh-TW" altLang="en-US" smtClean="0"/>
              <a:t>11</a:t>
            </a:fld>
            <a:endParaRPr lang="zh-TW" altLang="en-US"/>
          </a:p>
        </p:txBody>
      </p:sp>
    </p:spTree>
    <p:extLst>
      <p:ext uri="{BB962C8B-B14F-4D97-AF65-F5344CB8AC3E}">
        <p14:creationId xmlns:p14="http://schemas.microsoft.com/office/powerpoint/2010/main" val="3299300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924413"/>
          </a:xfrm>
        </p:spPr>
        <p:txBody>
          <a:bodyPr anchor="t">
            <a:normAutofit fontScale="90000"/>
          </a:bodyPr>
          <a:lstStyle/>
          <a:p>
            <a:r>
              <a:rPr lang="en-US" altLang="zh-TW" dirty="0" smtClean="0">
                <a:solidFill>
                  <a:srgbClr val="00B0F0"/>
                </a:solidFill>
              </a:rPr>
              <a:t>tree </a:t>
            </a:r>
            <a:r>
              <a:rPr lang="en-US" altLang="zh-TW" dirty="0">
                <a:solidFill>
                  <a:srgbClr val="00B0F0"/>
                </a:solidFill>
              </a:rPr>
              <a:t>L 2 -d </a:t>
            </a:r>
            <a:r>
              <a:rPr lang="en-US" altLang="zh-TW" dirty="0" smtClean="0">
                <a:solidFill>
                  <a:srgbClr val="00B0F0"/>
                </a:solidFill>
              </a:rPr>
              <a:t> /  |</a:t>
            </a:r>
            <a:r>
              <a:rPr lang="en-US" altLang="zh-TW" dirty="0">
                <a:solidFill>
                  <a:srgbClr val="00B0F0"/>
                </a:solidFill>
              </a:rPr>
              <a:t>more</a:t>
            </a:r>
            <a:r>
              <a:rPr lang="en-US" altLang="zh-TW" dirty="0"/>
              <a:t/>
            </a:r>
            <a:br>
              <a:rPr lang="en-US" altLang="zh-TW" dirty="0"/>
            </a:br>
            <a:endParaRPr lang="zh-TW" altLang="en-US" dirty="0"/>
          </a:p>
        </p:txBody>
      </p:sp>
      <p:sp>
        <p:nvSpPr>
          <p:cNvPr id="3" name="文字方塊 2"/>
          <p:cNvSpPr txBox="1"/>
          <p:nvPr/>
        </p:nvSpPr>
        <p:spPr>
          <a:xfrm>
            <a:off x="363416" y="1585180"/>
            <a:ext cx="6506307" cy="4462760"/>
          </a:xfrm>
          <a:prstGeom prst="rect">
            <a:avLst/>
          </a:prstGeom>
          <a:noFill/>
        </p:spPr>
        <p:txBody>
          <a:bodyPr wrap="square" rtlCol="0">
            <a:spAutoFit/>
          </a:bodyPr>
          <a:lstStyle/>
          <a:p>
            <a:r>
              <a:rPr lang="en-US" altLang="zh-TW" sz="2800" dirty="0">
                <a:solidFill>
                  <a:srgbClr val="00B050"/>
                </a:solidFill>
              </a:rPr>
              <a:t>bigred@us2004:~$ </a:t>
            </a:r>
            <a:r>
              <a:rPr lang="en-US" altLang="zh-TW" sz="2800" dirty="0">
                <a:solidFill>
                  <a:srgbClr val="00B0F0"/>
                </a:solidFill>
              </a:rPr>
              <a:t>tree </a:t>
            </a:r>
            <a:r>
              <a:rPr lang="en-US" altLang="zh-TW" sz="2800" dirty="0">
                <a:solidFill>
                  <a:srgbClr val="FF0000"/>
                </a:solidFill>
              </a:rPr>
              <a:t>-L 2 -d </a:t>
            </a:r>
            <a:r>
              <a:rPr lang="en-US" altLang="zh-TW" sz="2800" dirty="0">
                <a:solidFill>
                  <a:srgbClr val="00B0F0"/>
                </a:solidFill>
              </a:rPr>
              <a:t>/ |more</a:t>
            </a:r>
          </a:p>
          <a:p>
            <a:r>
              <a:rPr lang="en-US" altLang="zh-TW" sz="3200" dirty="0"/>
              <a:t>/</a:t>
            </a:r>
          </a:p>
          <a:p>
            <a:r>
              <a:rPr lang="en-US" altLang="zh-TW" sz="3200" dirty="0"/>
              <a:t>├── bin -&gt; </a:t>
            </a:r>
            <a:r>
              <a:rPr lang="en-US" altLang="zh-TW" sz="3200" dirty="0" err="1"/>
              <a:t>usr</a:t>
            </a:r>
            <a:r>
              <a:rPr lang="en-US" altLang="zh-TW" sz="3200" dirty="0"/>
              <a:t>/bin</a:t>
            </a:r>
          </a:p>
          <a:p>
            <a:r>
              <a:rPr lang="en-US" altLang="zh-TW" sz="3200" dirty="0"/>
              <a:t>├── boot</a:t>
            </a:r>
          </a:p>
          <a:p>
            <a:r>
              <a:rPr lang="en-US" altLang="zh-TW" sz="3200" dirty="0"/>
              <a:t>│   ├── grub</a:t>
            </a:r>
          </a:p>
          <a:p>
            <a:r>
              <a:rPr lang="en-US" altLang="zh-TW" sz="3200" dirty="0"/>
              <a:t>│   └── </a:t>
            </a:r>
            <a:r>
              <a:rPr lang="en-US" altLang="zh-TW" sz="3200" dirty="0" err="1"/>
              <a:t>lost+found</a:t>
            </a:r>
            <a:endParaRPr lang="en-US" altLang="zh-TW" sz="3200" dirty="0"/>
          </a:p>
          <a:p>
            <a:r>
              <a:rPr lang="en-US" altLang="zh-TW" sz="3200" dirty="0"/>
              <a:t>├── </a:t>
            </a:r>
            <a:r>
              <a:rPr lang="en-US" altLang="zh-TW" sz="3200" dirty="0" err="1"/>
              <a:t>cdrom</a:t>
            </a:r>
            <a:endParaRPr lang="en-US" altLang="zh-TW" sz="3200" dirty="0"/>
          </a:p>
          <a:p>
            <a:r>
              <a:rPr lang="en-US" altLang="zh-TW" sz="3200" dirty="0"/>
              <a:t>├── data</a:t>
            </a:r>
          </a:p>
          <a:p>
            <a:r>
              <a:rPr lang="en-US" altLang="zh-TW" sz="3200" dirty="0" smtClean="0"/>
              <a:t>^C</a:t>
            </a:r>
            <a:endParaRPr lang="zh-TW" altLang="en-US" sz="3200" dirty="0"/>
          </a:p>
        </p:txBody>
      </p:sp>
      <p:sp>
        <p:nvSpPr>
          <p:cNvPr id="4" name="文字方塊 3"/>
          <p:cNvSpPr txBox="1"/>
          <p:nvPr/>
        </p:nvSpPr>
        <p:spPr>
          <a:xfrm>
            <a:off x="5245255" y="2025908"/>
            <a:ext cx="6108545" cy="4401205"/>
          </a:xfrm>
          <a:prstGeom prst="rect">
            <a:avLst/>
          </a:prstGeom>
          <a:noFill/>
        </p:spPr>
        <p:txBody>
          <a:bodyPr wrap="square" rtlCol="0">
            <a:spAutoFit/>
          </a:bodyPr>
          <a:lstStyle/>
          <a:p>
            <a:r>
              <a:rPr lang="en-US" altLang="zh-TW" sz="2800" dirty="0" smtClean="0">
                <a:solidFill>
                  <a:srgbClr val="00B050"/>
                </a:solidFill>
              </a:rPr>
              <a:t>bigred@us2004</a:t>
            </a:r>
            <a:r>
              <a:rPr lang="en-US" altLang="zh-TW" sz="2800" dirty="0">
                <a:solidFill>
                  <a:srgbClr val="00B050"/>
                </a:solidFill>
              </a:rPr>
              <a:t>:~$ </a:t>
            </a:r>
            <a:r>
              <a:rPr lang="en-US" altLang="zh-TW" sz="2800" dirty="0">
                <a:solidFill>
                  <a:srgbClr val="00B0F0"/>
                </a:solidFill>
              </a:rPr>
              <a:t>tree </a:t>
            </a:r>
            <a:r>
              <a:rPr lang="en-US" altLang="zh-TW" sz="2800" dirty="0">
                <a:solidFill>
                  <a:srgbClr val="FF0000"/>
                </a:solidFill>
              </a:rPr>
              <a:t>-d -L 2  </a:t>
            </a:r>
            <a:r>
              <a:rPr lang="en-US" altLang="zh-TW" sz="2800" dirty="0">
                <a:solidFill>
                  <a:srgbClr val="00B0F0"/>
                </a:solidFill>
              </a:rPr>
              <a:t>/ |more</a:t>
            </a:r>
          </a:p>
          <a:p>
            <a:r>
              <a:rPr lang="en-US" altLang="zh-TW" sz="2800" dirty="0"/>
              <a:t>/</a:t>
            </a:r>
          </a:p>
          <a:p>
            <a:r>
              <a:rPr lang="en-US" altLang="zh-TW" sz="2800" dirty="0"/>
              <a:t>├── bin -&gt; </a:t>
            </a:r>
            <a:r>
              <a:rPr lang="en-US" altLang="zh-TW" sz="2800" dirty="0" err="1"/>
              <a:t>usr</a:t>
            </a:r>
            <a:r>
              <a:rPr lang="en-US" altLang="zh-TW" sz="2800" dirty="0"/>
              <a:t>/bin</a:t>
            </a:r>
          </a:p>
          <a:p>
            <a:r>
              <a:rPr lang="en-US" altLang="zh-TW" sz="2800" dirty="0"/>
              <a:t>├── boot</a:t>
            </a:r>
          </a:p>
          <a:p>
            <a:r>
              <a:rPr lang="en-US" altLang="zh-TW" sz="2800" dirty="0"/>
              <a:t>│   ├── grub</a:t>
            </a:r>
          </a:p>
          <a:p>
            <a:r>
              <a:rPr lang="en-US" altLang="zh-TW" sz="2800" dirty="0"/>
              <a:t>│   └── </a:t>
            </a:r>
            <a:r>
              <a:rPr lang="en-US" altLang="zh-TW" sz="2800" dirty="0" err="1"/>
              <a:t>lost+found</a:t>
            </a:r>
            <a:endParaRPr lang="en-US" altLang="zh-TW" sz="2800" dirty="0"/>
          </a:p>
          <a:p>
            <a:r>
              <a:rPr lang="en-US" altLang="zh-TW" sz="2800" dirty="0"/>
              <a:t>├── </a:t>
            </a:r>
            <a:r>
              <a:rPr lang="en-US" altLang="zh-TW" sz="2800" dirty="0" err="1"/>
              <a:t>cdrom</a:t>
            </a:r>
            <a:endParaRPr lang="en-US" altLang="zh-TW" sz="2800" dirty="0"/>
          </a:p>
          <a:p>
            <a:r>
              <a:rPr lang="en-US" altLang="zh-TW" sz="2800" dirty="0"/>
              <a:t>├── data</a:t>
            </a:r>
          </a:p>
          <a:p>
            <a:r>
              <a:rPr lang="en-US" altLang="zh-TW" sz="2800" dirty="0"/>
              <a:t>├── </a:t>
            </a:r>
            <a:r>
              <a:rPr lang="en-US" altLang="zh-TW" sz="2800" dirty="0" smtClean="0"/>
              <a:t>dev</a:t>
            </a:r>
          </a:p>
          <a:p>
            <a:r>
              <a:rPr lang="en-US" altLang="zh-TW" sz="2800" dirty="0" smtClean="0"/>
              <a:t>^C</a:t>
            </a:r>
            <a:endParaRPr lang="en-US" altLang="zh-TW" sz="2800" dirty="0"/>
          </a:p>
        </p:txBody>
      </p:sp>
      <p:sp>
        <p:nvSpPr>
          <p:cNvPr id="5" name="投影片編號版面配置區 4"/>
          <p:cNvSpPr>
            <a:spLocks noGrp="1"/>
          </p:cNvSpPr>
          <p:nvPr>
            <p:ph type="sldNum" sz="quarter" idx="12"/>
          </p:nvPr>
        </p:nvSpPr>
        <p:spPr/>
        <p:txBody>
          <a:bodyPr/>
          <a:lstStyle/>
          <a:p>
            <a:fld id="{7338C80E-CB6E-4E9B-9B5B-B64885F211B1}" type="slidenum">
              <a:rPr lang="zh-TW" altLang="en-US" smtClean="0"/>
              <a:t>12</a:t>
            </a:fld>
            <a:endParaRPr lang="zh-TW" altLang="en-US"/>
          </a:p>
        </p:txBody>
      </p:sp>
    </p:spTree>
    <p:extLst>
      <p:ext uri="{BB962C8B-B14F-4D97-AF65-F5344CB8AC3E}">
        <p14:creationId xmlns:p14="http://schemas.microsoft.com/office/powerpoint/2010/main" val="2881257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524000" y="459434"/>
            <a:ext cx="8711052" cy="6031735"/>
          </a:xfrm>
        </p:spPr>
        <p:txBody>
          <a:bodyPr>
            <a:normAutofit fontScale="90000"/>
          </a:bodyPr>
          <a:lstStyle/>
          <a:p>
            <a:r>
              <a:rPr lang="en-US" altLang="zh-TW" dirty="0">
                <a:solidFill>
                  <a:srgbClr val="FF00FF"/>
                </a:solidFill>
              </a:rPr>
              <a:t>cd</a:t>
            </a:r>
            <a:r>
              <a:rPr lang="zh-TW" altLang="en-US" dirty="0"/>
              <a:t>：</a:t>
            </a:r>
            <a:r>
              <a:rPr lang="en-US" altLang="zh-TW" dirty="0">
                <a:solidFill>
                  <a:srgbClr val="FF0000"/>
                </a:solidFill>
              </a:rPr>
              <a:t>c</a:t>
            </a:r>
            <a:r>
              <a:rPr lang="en-US" altLang="zh-TW" dirty="0"/>
              <a:t>hange </a:t>
            </a:r>
            <a:r>
              <a:rPr lang="en-US" altLang="zh-TW" dirty="0">
                <a:solidFill>
                  <a:srgbClr val="FF0000"/>
                </a:solidFill>
              </a:rPr>
              <a:t>d</a:t>
            </a:r>
            <a:r>
              <a:rPr lang="en-US" altLang="zh-TW" dirty="0"/>
              <a:t>irectory</a:t>
            </a:r>
            <a:r>
              <a:rPr lang="zh-TW" altLang="en-US" dirty="0" smtClean="0"/>
              <a:t>，</a:t>
            </a:r>
            <a:r>
              <a:rPr lang="en-US" altLang="zh-TW" dirty="0" smtClean="0"/>
              <a:t/>
            </a:r>
            <a:br>
              <a:rPr lang="en-US" altLang="zh-TW" dirty="0" smtClean="0"/>
            </a:br>
            <a:r>
              <a:rPr lang="zh-TW" altLang="en-US" dirty="0" smtClean="0"/>
              <a:t>移動進入　資料夾</a:t>
            </a:r>
            <a:r>
              <a:rPr lang="en-US" altLang="zh-TW" b="0" dirty="0">
                <a:sym typeface="Calibri"/>
              </a:rPr>
              <a:t>(</a:t>
            </a:r>
            <a:r>
              <a:rPr lang="zh-TW" altLang="en-US" b="0" dirty="0">
                <a:sym typeface="Calibri"/>
              </a:rPr>
              <a:t>類似</a:t>
            </a:r>
            <a:r>
              <a:rPr lang="en-US" altLang="zh-TW" b="0" dirty="0">
                <a:sym typeface="Calibri"/>
              </a:rPr>
              <a:t>dos</a:t>
            </a:r>
            <a:r>
              <a:rPr lang="zh-TW" altLang="en-US" b="0" dirty="0">
                <a:sym typeface="Calibri"/>
              </a:rPr>
              <a:t>之</a:t>
            </a:r>
            <a:r>
              <a:rPr lang="en-US" altLang="zh-TW" b="0" dirty="0">
                <a:solidFill>
                  <a:srgbClr val="0000FF"/>
                </a:solidFill>
                <a:sym typeface="Calibri"/>
              </a:rPr>
              <a:t>cd</a:t>
            </a:r>
            <a:r>
              <a:rPr lang="en-US" altLang="zh-TW" b="0" dirty="0" smtClean="0">
                <a:sym typeface="Calibri"/>
              </a:rPr>
              <a:t>)</a:t>
            </a:r>
            <a:r>
              <a:rPr lang="en-US" altLang="zh-TW" dirty="0" smtClean="0"/>
              <a:t/>
            </a:r>
            <a:br>
              <a:rPr lang="en-US" altLang="zh-TW" dirty="0" smtClean="0"/>
            </a:br>
            <a:r>
              <a:rPr lang="en-US" altLang="zh-TW" sz="3100" dirty="0" smtClean="0"/>
              <a:t/>
            </a:r>
            <a:br>
              <a:rPr lang="en-US" altLang="zh-TW" sz="3100" dirty="0" smtClean="0"/>
            </a:br>
            <a:r>
              <a:rPr lang="zh-TW" altLang="en-US" sz="3100" dirty="0" smtClean="0"/>
              <a:t>＞</a:t>
            </a:r>
            <a:r>
              <a:rPr lang="zh-TW" altLang="en-US" sz="3100" b="1" dirty="0" smtClean="0"/>
              <a:t>移動到家目錄</a:t>
            </a:r>
            <a:r>
              <a:rPr lang="en-US" altLang="zh-TW" dirty="0" smtClean="0"/>
              <a:t/>
            </a:r>
            <a:br>
              <a:rPr lang="en-US" altLang="zh-TW" dirty="0" smtClean="0"/>
            </a:br>
            <a:r>
              <a:rPr lang="en-US" altLang="zh-TW" sz="3600" dirty="0">
                <a:solidFill>
                  <a:srgbClr val="00B050"/>
                </a:solidFill>
              </a:rPr>
              <a:t>$</a:t>
            </a:r>
            <a:r>
              <a:rPr lang="en-US" altLang="zh-TW" sz="3600" dirty="0" smtClean="0">
                <a:solidFill>
                  <a:srgbClr val="00B0F0"/>
                </a:solidFill>
              </a:rPr>
              <a:t>cd  ~</a:t>
            </a:r>
            <a:br>
              <a:rPr lang="en-US" altLang="zh-TW" sz="3600" dirty="0" smtClean="0">
                <a:solidFill>
                  <a:srgbClr val="00B0F0"/>
                </a:solidFill>
              </a:rPr>
            </a:br>
            <a:r>
              <a:rPr lang="en-US" altLang="zh-TW" sz="3600" dirty="0">
                <a:solidFill>
                  <a:srgbClr val="00B050"/>
                </a:solidFill>
              </a:rPr>
              <a:t>$</a:t>
            </a:r>
            <a:r>
              <a:rPr lang="en-US" altLang="zh-TW" sz="3600" dirty="0" smtClean="0">
                <a:solidFill>
                  <a:srgbClr val="00B0F0"/>
                </a:solidFill>
              </a:rPr>
              <a:t>cd  </a:t>
            </a:r>
            <a:r>
              <a:rPr lang="en-US" altLang="zh-TW" sz="3100" dirty="0"/>
              <a:t/>
            </a:r>
            <a:br>
              <a:rPr lang="en-US" altLang="zh-TW" sz="3100" dirty="0"/>
            </a:br>
            <a:r>
              <a:rPr lang="zh-TW" altLang="en-US" sz="3100" dirty="0" smtClean="0"/>
              <a:t>＞</a:t>
            </a:r>
            <a:r>
              <a:rPr lang="zh-TW" altLang="en-US" sz="3100" b="1" dirty="0" smtClean="0"/>
              <a:t>移動</a:t>
            </a:r>
            <a:r>
              <a:rPr lang="zh-TW" altLang="en-US" sz="3100" b="1" dirty="0"/>
              <a:t>到</a:t>
            </a:r>
            <a:r>
              <a:rPr lang="zh-TW" altLang="en-US" sz="3100" b="1" dirty="0">
                <a:solidFill>
                  <a:srgbClr val="FF0000"/>
                </a:solidFill>
              </a:rPr>
              <a:t>上</a:t>
            </a:r>
            <a:r>
              <a:rPr lang="zh-TW" altLang="en-US" sz="3100" b="1" dirty="0"/>
              <a:t>一層目錄</a:t>
            </a:r>
            <a:r>
              <a:rPr lang="en-US" altLang="zh-TW" sz="3100" dirty="0"/>
              <a:t/>
            </a:r>
            <a:br>
              <a:rPr lang="en-US" altLang="zh-TW" sz="3100" dirty="0"/>
            </a:br>
            <a:r>
              <a:rPr lang="en-US" altLang="zh-TW" sz="3600" dirty="0">
                <a:solidFill>
                  <a:srgbClr val="00B050"/>
                </a:solidFill>
              </a:rPr>
              <a:t>$</a:t>
            </a:r>
            <a:r>
              <a:rPr lang="en-US" altLang="zh-TW" sz="3600" dirty="0" smtClean="0">
                <a:solidFill>
                  <a:srgbClr val="00B0F0"/>
                </a:solidFill>
              </a:rPr>
              <a:t>cd  </a:t>
            </a:r>
            <a:r>
              <a:rPr lang="en-US" altLang="zh-TW" sz="3600" dirty="0">
                <a:solidFill>
                  <a:srgbClr val="00B0F0"/>
                </a:solidFill>
              </a:rPr>
              <a:t>..</a:t>
            </a:r>
            <a:r>
              <a:rPr lang="en-US" altLang="zh-TW" sz="3100" dirty="0"/>
              <a:t/>
            </a:r>
            <a:br>
              <a:rPr lang="en-US" altLang="zh-TW" sz="3100" dirty="0"/>
            </a:br>
            <a:r>
              <a:rPr lang="zh-TW" altLang="en-US" sz="3100" dirty="0" smtClean="0"/>
              <a:t>＞</a:t>
            </a:r>
            <a:r>
              <a:rPr lang="zh-TW" altLang="en-US" sz="3100" b="1" dirty="0" smtClean="0"/>
              <a:t>移動</a:t>
            </a:r>
            <a:r>
              <a:rPr lang="zh-TW" altLang="en-US" sz="3100" b="1" dirty="0"/>
              <a:t>到</a:t>
            </a:r>
            <a:r>
              <a:rPr lang="zh-TW" altLang="en-US" sz="3100" b="1" dirty="0">
                <a:solidFill>
                  <a:srgbClr val="FF0000"/>
                </a:solidFill>
              </a:rPr>
              <a:t>下</a:t>
            </a:r>
            <a:r>
              <a:rPr lang="zh-TW" altLang="en-US" sz="3100" b="1" dirty="0"/>
              <a:t>一層目錄</a:t>
            </a:r>
            <a:r>
              <a:rPr lang="en-US" altLang="zh-TW" sz="3100" dirty="0"/>
              <a:t/>
            </a:r>
            <a:br>
              <a:rPr lang="en-US" altLang="zh-TW" sz="3100" dirty="0"/>
            </a:br>
            <a:r>
              <a:rPr lang="en-US" altLang="zh-TW" sz="3100" dirty="0">
                <a:solidFill>
                  <a:srgbClr val="00B050"/>
                </a:solidFill>
              </a:rPr>
              <a:t>$</a:t>
            </a:r>
            <a:r>
              <a:rPr lang="en-US" altLang="zh-TW" sz="3100" dirty="0">
                <a:solidFill>
                  <a:srgbClr val="00B0F0"/>
                </a:solidFill>
              </a:rPr>
              <a:t>cd</a:t>
            </a:r>
            <a:r>
              <a:rPr lang="zh-TW" altLang="en-US" sz="3100" dirty="0"/>
              <a:t> </a:t>
            </a:r>
            <a:r>
              <a:rPr lang="zh-TW" altLang="en-US" sz="3100" dirty="0" smtClean="0"/>
              <a:t>  </a:t>
            </a:r>
            <a:r>
              <a:rPr lang="zh-TW" altLang="en-US" sz="3100" dirty="0" smtClean="0">
                <a:solidFill>
                  <a:srgbClr val="00B0F0"/>
                </a:solidFill>
              </a:rPr>
              <a:t>目錄</a:t>
            </a:r>
            <a:r>
              <a:rPr lang="en-US" altLang="zh-TW" sz="3100" dirty="0" smtClean="0"/>
              <a:t/>
            </a:r>
            <a:br>
              <a:rPr lang="en-US" altLang="zh-TW" sz="3100" dirty="0" smtClean="0"/>
            </a:br>
            <a:r>
              <a:rPr lang="en-US" altLang="zh-TW" sz="3100" dirty="0" smtClean="0">
                <a:solidFill>
                  <a:srgbClr val="00B050"/>
                </a:solidFill>
              </a:rPr>
              <a:t>$</a:t>
            </a:r>
            <a:r>
              <a:rPr lang="en-US" altLang="zh-TW" sz="3100" dirty="0" smtClean="0">
                <a:solidFill>
                  <a:srgbClr val="00B0F0"/>
                </a:solidFill>
              </a:rPr>
              <a:t>cd </a:t>
            </a:r>
            <a:r>
              <a:rPr lang="en-US" altLang="zh-TW" sz="3100" dirty="0" smtClean="0"/>
              <a:t> </a:t>
            </a:r>
            <a:r>
              <a:rPr lang="en-US" altLang="zh-TW" sz="4900" dirty="0" smtClean="0">
                <a:solidFill>
                  <a:srgbClr val="00B0F0"/>
                </a:solidFill>
              </a:rPr>
              <a:t>.</a:t>
            </a:r>
            <a:r>
              <a:rPr lang="en-US" altLang="zh-TW" sz="4000" dirty="0" smtClean="0">
                <a:solidFill>
                  <a:srgbClr val="00B0F0"/>
                </a:solidFill>
              </a:rPr>
              <a:t>/</a:t>
            </a:r>
            <a:r>
              <a:rPr lang="zh-TW" altLang="en-US" sz="3100" dirty="0">
                <a:solidFill>
                  <a:srgbClr val="00B0F0"/>
                </a:solidFill>
              </a:rPr>
              <a:t>目錄</a:t>
            </a:r>
            <a:r>
              <a:rPr lang="en-US" altLang="zh-TW" sz="3100" dirty="0"/>
              <a:t/>
            </a:r>
            <a:br>
              <a:rPr lang="en-US" altLang="zh-TW" sz="3100" dirty="0"/>
            </a:br>
            <a:r>
              <a:rPr lang="zh-TW" altLang="en-US" sz="3100" dirty="0" smtClean="0"/>
              <a:t>＞</a:t>
            </a:r>
            <a:r>
              <a:rPr lang="zh-TW" altLang="en-US" sz="3100" b="1" dirty="0" smtClean="0"/>
              <a:t>移動</a:t>
            </a:r>
            <a:r>
              <a:rPr lang="zh-TW" altLang="en-US" sz="3100" b="1" dirty="0"/>
              <a:t>到</a:t>
            </a:r>
            <a:r>
              <a:rPr lang="zh-TW" altLang="en-US" sz="3100" b="1" dirty="0">
                <a:solidFill>
                  <a:srgbClr val="FF0000"/>
                </a:solidFill>
              </a:rPr>
              <a:t>根</a:t>
            </a:r>
            <a:r>
              <a:rPr lang="zh-TW" altLang="en-US" sz="3100" b="1" dirty="0"/>
              <a:t>目錄 </a:t>
            </a:r>
            <a:r>
              <a:rPr lang="en-US" altLang="zh-TW" sz="3100" b="1" dirty="0">
                <a:sym typeface="Calibri"/>
              </a:rPr>
              <a:t>(</a:t>
            </a:r>
            <a:r>
              <a:rPr lang="zh-TW" altLang="en-US" sz="3100" b="1" dirty="0">
                <a:sym typeface="Calibri"/>
              </a:rPr>
              <a:t>類似</a:t>
            </a:r>
            <a:r>
              <a:rPr lang="en-US" altLang="zh-TW" sz="3100" b="1" dirty="0">
                <a:sym typeface="Calibri"/>
              </a:rPr>
              <a:t>dos</a:t>
            </a:r>
            <a:r>
              <a:rPr lang="zh-TW" altLang="en-US" sz="3100" b="1" dirty="0">
                <a:sym typeface="Calibri"/>
              </a:rPr>
              <a:t>之</a:t>
            </a:r>
            <a:r>
              <a:rPr lang="en-US" altLang="zh-TW" sz="3100" b="1" dirty="0">
                <a:solidFill>
                  <a:srgbClr val="0000FF"/>
                </a:solidFill>
                <a:sym typeface="Calibri"/>
              </a:rPr>
              <a:t>\</a:t>
            </a:r>
            <a:r>
              <a:rPr lang="en-US" altLang="zh-TW" sz="3100" b="1" dirty="0">
                <a:sym typeface="Calibri"/>
              </a:rPr>
              <a:t>)</a:t>
            </a:r>
            <a:r>
              <a:rPr lang="en-US" altLang="zh-TW" sz="3100" dirty="0"/>
              <a:t/>
            </a:r>
            <a:br>
              <a:rPr lang="en-US" altLang="zh-TW" sz="3100" dirty="0"/>
            </a:br>
            <a:r>
              <a:rPr lang="en-US" altLang="zh-TW" sz="4000" dirty="0">
                <a:solidFill>
                  <a:srgbClr val="00B050"/>
                </a:solidFill>
              </a:rPr>
              <a:t>$</a:t>
            </a:r>
            <a:r>
              <a:rPr lang="en-US" altLang="zh-TW" sz="4000" dirty="0">
                <a:solidFill>
                  <a:srgbClr val="00B0F0"/>
                </a:solidFill>
              </a:rPr>
              <a:t>cd</a:t>
            </a:r>
            <a:r>
              <a:rPr lang="zh-TW" altLang="en-US" sz="4000" dirty="0">
                <a:solidFill>
                  <a:srgbClr val="00B0F0"/>
                </a:solidFill>
              </a:rPr>
              <a:t> </a:t>
            </a:r>
            <a:r>
              <a:rPr lang="zh-TW" altLang="en-US" sz="4000" dirty="0" smtClean="0">
                <a:solidFill>
                  <a:srgbClr val="00B0F0"/>
                </a:solidFill>
              </a:rPr>
              <a:t> </a:t>
            </a:r>
            <a:r>
              <a:rPr lang="en-US" altLang="zh-TW" sz="4000" b="0" dirty="0" smtClean="0">
                <a:solidFill>
                  <a:srgbClr val="00B0F0"/>
                </a:solidFill>
              </a:rPr>
              <a:t>/</a:t>
            </a:r>
            <a:r>
              <a:rPr lang="en-US" altLang="zh-TW" dirty="0"/>
              <a:t/>
            </a:r>
            <a:br>
              <a:rPr lang="en-US" altLang="zh-TW" dirty="0"/>
            </a:br>
            <a:endParaRPr lang="zh-TW" altLang="en-US" sz="3100" dirty="0"/>
          </a:p>
        </p:txBody>
      </p:sp>
      <p:sp>
        <p:nvSpPr>
          <p:cNvPr id="4" name="Rectangle 1"/>
          <p:cNvSpPr>
            <a:spLocks noChangeArrowheads="1"/>
          </p:cNvSpPr>
          <p:nvPr/>
        </p:nvSpPr>
        <p:spPr bwMode="auto">
          <a:xfrm>
            <a:off x="1524000" y="182435"/>
            <a:ext cx="17634" cy="92333"/>
          </a:xfrm>
          <a:prstGeom prst="rect">
            <a:avLst/>
          </a:prstGeom>
          <a:solidFill>
            <a:srgbClr val="F7FA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TW" altLang="zh-TW" sz="600" dirty="0"/>
              <a:t> </a:t>
            </a:r>
            <a:endParaRPr lang="zh-TW" altLang="zh-TW" dirty="0">
              <a:latin typeface="Arial" panose="020B0604020202020204" pitchFamily="34" charset="0"/>
            </a:endParaRPr>
          </a:p>
        </p:txBody>
      </p:sp>
      <p:sp>
        <p:nvSpPr>
          <p:cNvPr id="6" name="Rectangle 2"/>
          <p:cNvSpPr>
            <a:spLocks noChangeArrowheads="1"/>
          </p:cNvSpPr>
          <p:nvPr/>
        </p:nvSpPr>
        <p:spPr bwMode="auto">
          <a:xfrm>
            <a:off x="1524001" y="90102"/>
            <a:ext cx="65" cy="276999"/>
          </a:xfrm>
          <a:prstGeom prst="rect">
            <a:avLst/>
          </a:prstGeom>
          <a:solidFill>
            <a:srgbClr val="F7FA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zh-TW" altLang="zh-TW" dirty="0">
              <a:latin typeface="Arial" panose="020B0604020202020204" pitchFamily="34" charset="0"/>
            </a:endParaRPr>
          </a:p>
        </p:txBody>
      </p:sp>
      <p:sp>
        <p:nvSpPr>
          <p:cNvPr id="3" name="投影片編號版面配置區 2"/>
          <p:cNvSpPr>
            <a:spLocks noGrp="1"/>
          </p:cNvSpPr>
          <p:nvPr>
            <p:ph type="sldNum" sz="quarter" idx="12"/>
          </p:nvPr>
        </p:nvSpPr>
        <p:spPr/>
        <p:txBody>
          <a:bodyPr/>
          <a:lstStyle/>
          <a:p>
            <a:fld id="{7338C80E-CB6E-4E9B-9B5B-B64885F211B1}" type="slidenum">
              <a:rPr lang="zh-TW" altLang="en-US" smtClean="0"/>
              <a:t>13</a:t>
            </a:fld>
            <a:endParaRPr lang="zh-TW" altLang="en-US"/>
          </a:p>
        </p:txBody>
      </p:sp>
    </p:spTree>
    <p:extLst>
      <p:ext uri="{BB962C8B-B14F-4D97-AF65-F5344CB8AC3E}">
        <p14:creationId xmlns:p14="http://schemas.microsoft.com/office/powerpoint/2010/main" val="2225991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2410325" y="344599"/>
            <a:ext cx="7399338" cy="841375"/>
          </a:xfrm>
        </p:spPr>
        <p:txBody>
          <a:bodyPr>
            <a:normAutofit/>
          </a:bodyPr>
          <a:lstStyle/>
          <a:p>
            <a:pPr algn="ctr"/>
            <a:r>
              <a:rPr lang="zh-TW" altLang="en-US" dirty="0" smtClean="0"/>
              <a:t>相對</a:t>
            </a:r>
            <a:r>
              <a:rPr lang="en-US" altLang="zh-TW" dirty="0" smtClean="0"/>
              <a:t>/</a:t>
            </a:r>
            <a:r>
              <a:rPr lang="zh-TW" altLang="en-US" dirty="0" smtClean="0"/>
              <a:t>絕對 路徑</a:t>
            </a:r>
            <a:endParaRPr lang="zh-TW" altLang="en-US" dirty="0"/>
          </a:p>
        </p:txBody>
      </p:sp>
      <p:sp>
        <p:nvSpPr>
          <p:cNvPr id="3" name="文字版面配置區 2"/>
          <p:cNvSpPr>
            <a:spLocks noGrp="1"/>
          </p:cNvSpPr>
          <p:nvPr>
            <p:ph type="body" sz="half" idx="4294967295"/>
          </p:nvPr>
        </p:nvSpPr>
        <p:spPr>
          <a:xfrm>
            <a:off x="1207477" y="1463513"/>
            <a:ext cx="9024125" cy="3828503"/>
          </a:xfrm>
        </p:spPr>
        <p:txBody>
          <a:bodyPr>
            <a:noAutofit/>
          </a:bodyPr>
          <a:lstStyle/>
          <a:p>
            <a:r>
              <a:rPr lang="zh-TW" altLang="en-US" sz="3600" dirty="0"/>
              <a:t>相對路徑</a:t>
            </a:r>
            <a:endParaRPr lang="en-US" altLang="zh-TW" sz="3600" dirty="0"/>
          </a:p>
          <a:p>
            <a:r>
              <a:rPr lang="zh-TW" altLang="en-US" sz="3600" dirty="0"/>
              <a:t>絕對路徑</a:t>
            </a:r>
            <a:endParaRPr lang="en-US" altLang="zh-TW" sz="3600" dirty="0"/>
          </a:p>
          <a:p>
            <a:pPr marL="336665" lvl="1" indent="0">
              <a:buNone/>
            </a:pPr>
            <a:r>
              <a:rPr lang="en-US" altLang="zh-TW" sz="3600" dirty="0"/>
              <a:t>.</a:t>
            </a:r>
          </a:p>
          <a:p>
            <a:pPr marL="336665" lvl="1" indent="0">
              <a:buNone/>
            </a:pPr>
            <a:r>
              <a:rPr lang="en-US" altLang="zh-TW" sz="3600" dirty="0"/>
              <a:t>..</a:t>
            </a:r>
          </a:p>
          <a:p>
            <a:pPr marL="336665" lvl="1" indent="0">
              <a:buNone/>
            </a:pPr>
            <a:r>
              <a:rPr lang="en-US" altLang="zh-TW" sz="3600" dirty="0"/>
              <a:t>/  </a:t>
            </a:r>
            <a:r>
              <a:rPr lang="en-US" altLang="zh-TW" sz="3600" dirty="0">
                <a:sym typeface="Calibri"/>
              </a:rPr>
              <a:t>(</a:t>
            </a:r>
            <a:r>
              <a:rPr lang="zh-TW" altLang="en-US" sz="3600" dirty="0">
                <a:sym typeface="Calibri"/>
              </a:rPr>
              <a:t>類似</a:t>
            </a:r>
            <a:r>
              <a:rPr lang="en-US" altLang="zh-TW" sz="3600" dirty="0">
                <a:sym typeface="Calibri"/>
              </a:rPr>
              <a:t>dos</a:t>
            </a:r>
            <a:r>
              <a:rPr lang="zh-TW" altLang="en-US" sz="3600" dirty="0">
                <a:sym typeface="Calibri"/>
              </a:rPr>
              <a:t>之</a:t>
            </a:r>
            <a:r>
              <a:rPr lang="en-US" altLang="zh-TW" sz="3600" b="1" dirty="0">
                <a:solidFill>
                  <a:srgbClr val="0000FF"/>
                </a:solidFill>
                <a:sym typeface="Calibri"/>
              </a:rPr>
              <a:t>\</a:t>
            </a:r>
            <a:r>
              <a:rPr lang="en-US" altLang="zh-TW" sz="3600" dirty="0">
                <a:sym typeface="Calibri"/>
              </a:rPr>
              <a:t>)</a:t>
            </a:r>
            <a:r>
              <a:rPr lang="en-US" altLang="zh-TW" sz="3600" dirty="0"/>
              <a:t/>
            </a:r>
            <a:br>
              <a:rPr lang="en-US" altLang="zh-TW" sz="3600" dirty="0"/>
            </a:br>
            <a:endParaRPr lang="en-US" altLang="zh-TW" sz="3600" dirty="0"/>
          </a:p>
          <a:p>
            <a:pPr marL="336665" lvl="1" indent="0">
              <a:buNone/>
            </a:pPr>
            <a:r>
              <a:rPr lang="en-US" altLang="zh-TW" sz="3600" dirty="0"/>
              <a:t>~</a:t>
            </a:r>
            <a:endParaRPr lang="zh-TW" altLang="en-US" sz="3600" dirty="0"/>
          </a:p>
        </p:txBody>
      </p:sp>
      <p:sp>
        <p:nvSpPr>
          <p:cNvPr id="4" name="文字方塊 3"/>
          <p:cNvSpPr txBox="1"/>
          <p:nvPr/>
        </p:nvSpPr>
        <p:spPr>
          <a:xfrm>
            <a:off x="1343282" y="5569555"/>
            <a:ext cx="9054721"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zh-TW" altLang="en-US" sz="3200" dirty="0"/>
              <a:t>絕對</a:t>
            </a:r>
            <a:r>
              <a:rPr lang="zh-TW" altLang="en-US" sz="3200" dirty="0" smtClean="0"/>
              <a:t>路徑從</a:t>
            </a:r>
            <a:r>
              <a:rPr lang="zh-TW" altLang="en-US" sz="3200" dirty="0">
                <a:solidFill>
                  <a:srgbClr val="FF0000"/>
                </a:solidFill>
              </a:rPr>
              <a:t>根目錄 </a:t>
            </a:r>
            <a:r>
              <a:rPr lang="en-US" altLang="zh-TW" sz="3200" dirty="0"/>
              <a:t>/ </a:t>
            </a:r>
            <a:r>
              <a:rPr lang="zh-TW" altLang="en-US" sz="3200" dirty="0"/>
              <a:t>開始寫起，否則都是相對</a:t>
            </a:r>
            <a:r>
              <a:rPr lang="zh-TW" altLang="en-US" sz="3200" dirty="0" smtClean="0"/>
              <a:t>路徑</a:t>
            </a:r>
            <a:endParaRPr lang="zh-TW" altLang="en-US" sz="3200" dirty="0"/>
          </a:p>
        </p:txBody>
      </p:sp>
      <p:sp>
        <p:nvSpPr>
          <p:cNvPr id="5" name="投影片編號版面配置區 4"/>
          <p:cNvSpPr>
            <a:spLocks noGrp="1"/>
          </p:cNvSpPr>
          <p:nvPr>
            <p:ph type="sldNum" sz="quarter" idx="12"/>
          </p:nvPr>
        </p:nvSpPr>
        <p:spPr/>
        <p:txBody>
          <a:bodyPr/>
          <a:lstStyle/>
          <a:p>
            <a:fld id="{7338C80E-CB6E-4E9B-9B5B-B64885F211B1}" type="slidenum">
              <a:rPr lang="zh-TW" altLang="en-US" smtClean="0"/>
              <a:t>14</a:t>
            </a:fld>
            <a:endParaRPr lang="zh-TW" altLang="en-US"/>
          </a:p>
        </p:txBody>
      </p:sp>
    </p:spTree>
    <p:extLst>
      <p:ext uri="{BB962C8B-B14F-4D97-AF65-F5344CB8AC3E}">
        <p14:creationId xmlns:p14="http://schemas.microsoft.com/office/powerpoint/2010/main" val="398281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202" y="365125"/>
            <a:ext cx="3065582" cy="1325563"/>
          </a:xfrm>
        </p:spPr>
        <p:txBody>
          <a:bodyPr/>
          <a:lstStyle/>
          <a:p>
            <a:r>
              <a:rPr lang="zh-TW" altLang="en-US" dirty="0" smtClean="0"/>
              <a:t>操作說</a:t>
            </a:r>
            <a:r>
              <a:rPr lang="zh-TW" altLang="en-US" dirty="0"/>
              <a:t>明</a:t>
            </a:r>
            <a:r>
              <a:rPr lang="en-US" altLang="zh-TW" dirty="0" smtClean="0"/>
              <a:t>:</a:t>
            </a:r>
            <a:r>
              <a:rPr lang="zh-TW" altLang="en-US" dirty="0" smtClean="0"/>
              <a:t> </a:t>
            </a:r>
            <a:r>
              <a:rPr lang="en-US" altLang="zh-TW" dirty="0" smtClean="0"/>
              <a:t>cd</a:t>
            </a:r>
            <a:endParaRPr lang="zh-TW" altLang="en-US" dirty="0"/>
          </a:p>
        </p:txBody>
      </p:sp>
      <p:grpSp>
        <p:nvGrpSpPr>
          <p:cNvPr id="5" name="群組 4"/>
          <p:cNvGrpSpPr/>
          <p:nvPr/>
        </p:nvGrpSpPr>
        <p:grpSpPr>
          <a:xfrm>
            <a:off x="76201" y="152900"/>
            <a:ext cx="12115799" cy="6494085"/>
            <a:chOff x="76201" y="152900"/>
            <a:chExt cx="12115799" cy="6494085"/>
          </a:xfrm>
        </p:grpSpPr>
        <p:sp>
          <p:nvSpPr>
            <p:cNvPr id="3" name="矩形 2"/>
            <p:cNvSpPr/>
            <p:nvPr/>
          </p:nvSpPr>
          <p:spPr>
            <a:xfrm>
              <a:off x="76201" y="2089272"/>
              <a:ext cx="3470031" cy="3046988"/>
            </a:xfrm>
            <a:prstGeom prst="rect">
              <a:avLst/>
            </a:prstGeom>
          </p:spPr>
          <p:txBody>
            <a:bodyPr wrap="square">
              <a:spAutoFit/>
            </a:bodyPr>
            <a:lstStyle/>
            <a:p>
              <a:r>
                <a:rPr lang="en-US" altLang="zh-TW" sz="3200" dirty="0" smtClean="0"/>
                <a:t>/</a:t>
              </a:r>
              <a:endParaRPr lang="en-US" altLang="zh-TW" sz="3200" dirty="0"/>
            </a:p>
            <a:p>
              <a:r>
                <a:rPr lang="en-US" altLang="zh-TW" sz="3200" dirty="0"/>
                <a:t>├── bin -&gt; </a:t>
              </a:r>
              <a:r>
                <a:rPr lang="en-US" altLang="zh-TW" sz="3200" dirty="0" err="1"/>
                <a:t>usr</a:t>
              </a:r>
              <a:r>
                <a:rPr lang="en-US" altLang="zh-TW" sz="3200" dirty="0"/>
                <a:t>/bin</a:t>
              </a:r>
            </a:p>
            <a:p>
              <a:r>
                <a:rPr lang="en-US" altLang="zh-TW" sz="3200" dirty="0"/>
                <a:t>├── boot</a:t>
              </a:r>
            </a:p>
            <a:p>
              <a:r>
                <a:rPr lang="en-US" altLang="zh-TW" sz="3200" dirty="0"/>
                <a:t>│   ├── grub</a:t>
              </a:r>
            </a:p>
            <a:p>
              <a:r>
                <a:rPr lang="en-US" altLang="zh-TW" sz="3200" dirty="0"/>
                <a:t>│   │   ├── fonts</a:t>
              </a:r>
            </a:p>
            <a:p>
              <a:r>
                <a:rPr lang="en-US" altLang="zh-TW" sz="3200" dirty="0"/>
                <a:t>│   │   └── i386-pc</a:t>
              </a:r>
            </a:p>
          </p:txBody>
        </p:sp>
        <p:sp>
          <p:nvSpPr>
            <p:cNvPr id="4" name="矩形 3"/>
            <p:cNvSpPr/>
            <p:nvPr/>
          </p:nvSpPr>
          <p:spPr>
            <a:xfrm>
              <a:off x="3141784" y="152900"/>
              <a:ext cx="9050216" cy="6494085"/>
            </a:xfrm>
            <a:prstGeom prst="rect">
              <a:avLst/>
            </a:prstGeom>
          </p:spPr>
          <p:txBody>
            <a:bodyPr wrap="square">
              <a:spAutoFit/>
            </a:bodyPr>
            <a:lstStyle/>
            <a:p>
              <a:r>
                <a:rPr lang="en-US" altLang="zh-TW" sz="3200" dirty="0">
                  <a:solidFill>
                    <a:srgbClr val="00B050"/>
                  </a:solidFill>
                </a:rPr>
                <a:t>bigred@us2004:</a:t>
              </a:r>
              <a:r>
                <a:rPr lang="en-US" altLang="zh-TW" sz="3200" dirty="0">
                  <a:solidFill>
                    <a:srgbClr val="FF0000"/>
                  </a:solidFill>
                </a:rPr>
                <a:t>~</a:t>
              </a:r>
              <a:r>
                <a:rPr lang="en-US" altLang="zh-TW" sz="3200" dirty="0">
                  <a:solidFill>
                    <a:srgbClr val="00B050"/>
                  </a:solidFill>
                </a:rPr>
                <a:t>$ </a:t>
              </a:r>
              <a:r>
                <a:rPr lang="en-US" altLang="zh-TW" sz="3200" dirty="0">
                  <a:solidFill>
                    <a:srgbClr val="00B0F0"/>
                  </a:solidFill>
                </a:rPr>
                <a:t>cd /boot</a:t>
              </a:r>
            </a:p>
            <a:p>
              <a:r>
                <a:rPr lang="en-US" altLang="zh-TW" sz="3200" dirty="0">
                  <a:solidFill>
                    <a:srgbClr val="00B050"/>
                  </a:solidFill>
                </a:rPr>
                <a:t>bigred@us2004</a:t>
              </a:r>
              <a:r>
                <a:rPr lang="en-US" altLang="zh-TW" sz="3200" dirty="0">
                  <a:solidFill>
                    <a:srgbClr val="FF0000"/>
                  </a:solidFill>
                </a:rPr>
                <a:t>:/boot</a:t>
              </a:r>
              <a:r>
                <a:rPr lang="en-US" altLang="zh-TW" sz="3200" dirty="0">
                  <a:solidFill>
                    <a:srgbClr val="00B050"/>
                  </a:solidFill>
                </a:rPr>
                <a:t>$ </a:t>
              </a:r>
              <a:r>
                <a:rPr lang="en-US" altLang="zh-TW" sz="3200" dirty="0">
                  <a:solidFill>
                    <a:srgbClr val="00B0F0"/>
                  </a:solidFill>
                </a:rPr>
                <a:t>cd grub</a:t>
              </a:r>
            </a:p>
            <a:p>
              <a:r>
                <a:rPr lang="en-US" altLang="zh-TW" sz="3200" dirty="0">
                  <a:solidFill>
                    <a:srgbClr val="00B050"/>
                  </a:solidFill>
                </a:rPr>
                <a:t>bigred@us2004:</a:t>
              </a:r>
              <a:r>
                <a:rPr lang="en-US" altLang="zh-TW" sz="3200" dirty="0">
                  <a:solidFill>
                    <a:srgbClr val="FF0000"/>
                  </a:solidFill>
                </a:rPr>
                <a:t>/boot/grub</a:t>
              </a:r>
              <a:r>
                <a:rPr lang="en-US" altLang="zh-TW" sz="3200" dirty="0">
                  <a:solidFill>
                    <a:srgbClr val="00B050"/>
                  </a:solidFill>
                </a:rPr>
                <a:t>$ </a:t>
              </a:r>
              <a:r>
                <a:rPr lang="en-US" altLang="zh-TW" sz="3200" dirty="0"/>
                <a:t>cd f</a:t>
              </a:r>
              <a:r>
                <a:rPr lang="en-US" altLang="zh-TW" sz="3200" dirty="0">
                  <a:solidFill>
                    <a:srgbClr val="FF0000"/>
                  </a:solidFill>
                </a:rPr>
                <a:t>r</a:t>
              </a:r>
              <a:r>
                <a:rPr lang="en-US" altLang="zh-TW" sz="3200" dirty="0"/>
                <a:t>onts</a:t>
              </a:r>
            </a:p>
            <a:p>
              <a:r>
                <a:rPr lang="en-US" altLang="zh-TW" sz="3200" dirty="0"/>
                <a:t>-bash: cd: f</a:t>
              </a:r>
              <a:r>
                <a:rPr lang="en-US" altLang="zh-TW" sz="3200" dirty="0">
                  <a:solidFill>
                    <a:srgbClr val="FF0000"/>
                  </a:solidFill>
                </a:rPr>
                <a:t>r</a:t>
              </a:r>
              <a:r>
                <a:rPr lang="en-US" altLang="zh-TW" sz="3200" dirty="0"/>
                <a:t>onts: No such file or directory</a:t>
              </a:r>
            </a:p>
            <a:p>
              <a:r>
                <a:rPr lang="en-US" altLang="zh-TW" sz="3200" dirty="0" smtClean="0">
                  <a:solidFill>
                    <a:srgbClr val="00B050"/>
                  </a:solidFill>
                </a:rPr>
                <a:t>bigred@us2004</a:t>
              </a:r>
              <a:r>
                <a:rPr lang="en-US" altLang="zh-TW" sz="3200" dirty="0">
                  <a:solidFill>
                    <a:srgbClr val="00B050"/>
                  </a:solidFill>
                </a:rPr>
                <a:t>:</a:t>
              </a:r>
              <a:r>
                <a:rPr lang="en-US" altLang="zh-TW" sz="3200" dirty="0">
                  <a:solidFill>
                    <a:srgbClr val="FF0000"/>
                  </a:solidFill>
                </a:rPr>
                <a:t>/boot/grub</a:t>
              </a:r>
              <a:r>
                <a:rPr lang="en-US" altLang="zh-TW" sz="3200" dirty="0">
                  <a:solidFill>
                    <a:srgbClr val="00B050"/>
                  </a:solidFill>
                </a:rPr>
                <a:t>$ </a:t>
              </a:r>
              <a:r>
                <a:rPr lang="en-US" altLang="zh-TW" sz="3200" dirty="0">
                  <a:solidFill>
                    <a:srgbClr val="00B0F0"/>
                  </a:solidFill>
                </a:rPr>
                <a:t>cd fonts</a:t>
              </a:r>
            </a:p>
            <a:p>
              <a:r>
                <a:rPr lang="en-US" altLang="zh-TW" sz="3200" dirty="0">
                  <a:solidFill>
                    <a:srgbClr val="00B050"/>
                  </a:solidFill>
                </a:rPr>
                <a:t>bigred@us2004</a:t>
              </a:r>
              <a:r>
                <a:rPr lang="en-US" altLang="zh-TW" sz="3200" dirty="0">
                  <a:solidFill>
                    <a:srgbClr val="FF0000"/>
                  </a:solidFill>
                </a:rPr>
                <a:t>:/boot/grub/fonts</a:t>
              </a:r>
              <a:r>
                <a:rPr lang="en-US" altLang="zh-TW" sz="3200" dirty="0">
                  <a:solidFill>
                    <a:srgbClr val="00B050"/>
                  </a:solidFill>
                </a:rPr>
                <a:t>$ </a:t>
              </a:r>
              <a:r>
                <a:rPr lang="en-US" altLang="zh-TW" sz="3200" dirty="0">
                  <a:solidFill>
                    <a:srgbClr val="00B0F0"/>
                  </a:solidFill>
                </a:rPr>
                <a:t>cd ..</a:t>
              </a:r>
            </a:p>
            <a:p>
              <a:r>
                <a:rPr lang="en-US" altLang="zh-TW" sz="3200" dirty="0" smtClean="0">
                  <a:solidFill>
                    <a:srgbClr val="00B050"/>
                  </a:solidFill>
                </a:rPr>
                <a:t>bigred@us2004</a:t>
              </a:r>
              <a:r>
                <a:rPr lang="en-US" altLang="zh-TW" sz="3200" dirty="0" smtClean="0">
                  <a:solidFill>
                    <a:srgbClr val="FF0000"/>
                  </a:solidFill>
                </a:rPr>
                <a:t>:/boot/grub</a:t>
              </a:r>
              <a:r>
                <a:rPr lang="en-US" altLang="zh-TW" sz="3200" dirty="0" smtClean="0">
                  <a:solidFill>
                    <a:srgbClr val="00B050"/>
                  </a:solidFill>
                </a:rPr>
                <a:t>$ </a:t>
              </a:r>
              <a:r>
                <a:rPr lang="en-US" altLang="zh-TW" sz="3200" dirty="0" smtClean="0">
                  <a:solidFill>
                    <a:srgbClr val="00B0F0"/>
                  </a:solidFill>
                </a:rPr>
                <a:t>cd </a:t>
              </a:r>
              <a:r>
                <a:rPr lang="en-US" altLang="zh-TW" sz="3200" dirty="0">
                  <a:solidFill>
                    <a:srgbClr val="00B0F0"/>
                  </a:solidFill>
                </a:rPr>
                <a:t>/</a:t>
              </a:r>
            </a:p>
            <a:p>
              <a:r>
                <a:rPr lang="en-US" altLang="zh-TW" sz="3200" dirty="0" smtClean="0">
                  <a:solidFill>
                    <a:srgbClr val="00B050"/>
                  </a:solidFill>
                </a:rPr>
                <a:t>bigred@us2004</a:t>
              </a:r>
              <a:r>
                <a:rPr lang="en-US" altLang="zh-TW" sz="3200" dirty="0">
                  <a:solidFill>
                    <a:srgbClr val="00B050"/>
                  </a:solidFill>
                </a:rPr>
                <a:t>:</a:t>
              </a:r>
              <a:r>
                <a:rPr lang="en-US" altLang="zh-TW" sz="3200" dirty="0">
                  <a:solidFill>
                    <a:srgbClr val="FF0000"/>
                  </a:solidFill>
                </a:rPr>
                <a:t>/</a:t>
              </a:r>
              <a:r>
                <a:rPr lang="en-US" altLang="zh-TW" sz="3200" dirty="0">
                  <a:solidFill>
                    <a:srgbClr val="00B050"/>
                  </a:solidFill>
                </a:rPr>
                <a:t>$ </a:t>
              </a:r>
              <a:r>
                <a:rPr lang="en-US" altLang="zh-TW" sz="3200" dirty="0">
                  <a:solidFill>
                    <a:srgbClr val="00B0F0"/>
                  </a:solidFill>
                </a:rPr>
                <a:t>cd ~</a:t>
              </a:r>
            </a:p>
            <a:p>
              <a:r>
                <a:rPr lang="en-US" altLang="zh-TW" sz="3200" dirty="0">
                  <a:solidFill>
                    <a:srgbClr val="00B050"/>
                  </a:solidFill>
                </a:rPr>
                <a:t>bigred@us2004:</a:t>
              </a:r>
              <a:r>
                <a:rPr lang="en-US" altLang="zh-TW" sz="3200" dirty="0">
                  <a:solidFill>
                    <a:srgbClr val="FF0000"/>
                  </a:solidFill>
                </a:rPr>
                <a:t>~</a:t>
              </a:r>
              <a:r>
                <a:rPr lang="en-US" altLang="zh-TW" sz="3200" dirty="0">
                  <a:solidFill>
                    <a:srgbClr val="00B050"/>
                  </a:solidFill>
                </a:rPr>
                <a:t>$ </a:t>
              </a:r>
              <a:r>
                <a:rPr lang="en-US" altLang="zh-TW" sz="3200" dirty="0"/>
                <a:t>cd /boot/</a:t>
              </a:r>
              <a:r>
                <a:rPr lang="en-US" altLang="zh-TW" sz="3200" dirty="0" err="1"/>
                <a:t>gru</a:t>
              </a:r>
              <a:r>
                <a:rPr lang="en-US" altLang="zh-TW" sz="3200" dirty="0" err="1">
                  <a:solidFill>
                    <a:srgbClr val="FF0000"/>
                  </a:solidFill>
                </a:rPr>
                <a:t>p</a:t>
              </a:r>
              <a:r>
                <a:rPr lang="en-US" altLang="zh-TW" sz="3200" dirty="0"/>
                <a:t>/fonts</a:t>
              </a:r>
            </a:p>
            <a:p>
              <a:r>
                <a:rPr lang="en-US" altLang="zh-TW" sz="3200" dirty="0"/>
                <a:t>-bash: cd: /boot/</a:t>
              </a:r>
              <a:r>
                <a:rPr lang="en-US" altLang="zh-TW" sz="3200" dirty="0" err="1"/>
                <a:t>grup</a:t>
              </a:r>
              <a:r>
                <a:rPr lang="en-US" altLang="zh-TW" sz="3200" dirty="0"/>
                <a:t>/fonts: No such file or directory</a:t>
              </a:r>
            </a:p>
            <a:p>
              <a:r>
                <a:rPr lang="en-US" altLang="zh-TW" sz="3200" dirty="0">
                  <a:solidFill>
                    <a:srgbClr val="00B050"/>
                  </a:solidFill>
                </a:rPr>
                <a:t>bigred@us2004:</a:t>
              </a:r>
              <a:r>
                <a:rPr lang="en-US" altLang="zh-TW" sz="3200" dirty="0">
                  <a:solidFill>
                    <a:srgbClr val="FF0000"/>
                  </a:solidFill>
                </a:rPr>
                <a:t>~</a:t>
              </a:r>
              <a:r>
                <a:rPr lang="en-US" altLang="zh-TW" sz="3200" dirty="0">
                  <a:solidFill>
                    <a:srgbClr val="00B050"/>
                  </a:solidFill>
                </a:rPr>
                <a:t>$ </a:t>
              </a:r>
              <a:r>
                <a:rPr lang="en-US" altLang="zh-TW" sz="3200" dirty="0">
                  <a:solidFill>
                    <a:srgbClr val="00B0F0"/>
                  </a:solidFill>
                </a:rPr>
                <a:t>cd /boot/grub/fonts</a:t>
              </a:r>
            </a:p>
            <a:p>
              <a:r>
                <a:rPr lang="en-US" altLang="zh-TW" sz="3200" dirty="0">
                  <a:solidFill>
                    <a:srgbClr val="00B050"/>
                  </a:solidFill>
                </a:rPr>
                <a:t>bigred@us2004</a:t>
              </a:r>
              <a:r>
                <a:rPr lang="en-US" altLang="zh-TW" sz="3200" dirty="0">
                  <a:solidFill>
                    <a:srgbClr val="00B0F0"/>
                  </a:solidFill>
                </a:rPr>
                <a:t>:/boot/grub/fonts</a:t>
              </a:r>
              <a:r>
                <a:rPr lang="en-US" altLang="zh-TW" sz="3200" dirty="0">
                  <a:solidFill>
                    <a:srgbClr val="00B050"/>
                  </a:solidFill>
                </a:rPr>
                <a:t>$ </a:t>
              </a:r>
              <a:r>
                <a:rPr lang="en-US" altLang="zh-TW" sz="3200" dirty="0"/>
                <a:t>cd</a:t>
              </a:r>
            </a:p>
            <a:p>
              <a:r>
                <a:rPr lang="en-US" altLang="zh-TW" sz="3200" dirty="0">
                  <a:solidFill>
                    <a:srgbClr val="00B050"/>
                  </a:solidFill>
                </a:rPr>
                <a:t>bigred@us2004:</a:t>
              </a:r>
              <a:r>
                <a:rPr lang="en-US" altLang="zh-TW" sz="3200" dirty="0">
                  <a:solidFill>
                    <a:srgbClr val="FF0000"/>
                  </a:solidFill>
                </a:rPr>
                <a:t>~</a:t>
              </a:r>
              <a:r>
                <a:rPr lang="en-US" altLang="zh-TW" sz="3200" dirty="0">
                  <a:solidFill>
                    <a:srgbClr val="00B050"/>
                  </a:solidFill>
                </a:rPr>
                <a:t>$</a:t>
              </a:r>
              <a:endParaRPr lang="zh-TW" altLang="en-US" sz="3200" dirty="0">
                <a:solidFill>
                  <a:srgbClr val="00B050"/>
                </a:solidFill>
              </a:endParaRPr>
            </a:p>
          </p:txBody>
        </p:sp>
      </p:grpSp>
      <p:sp>
        <p:nvSpPr>
          <p:cNvPr id="6" name="投影片編號版面配置區 5"/>
          <p:cNvSpPr>
            <a:spLocks noGrp="1"/>
          </p:cNvSpPr>
          <p:nvPr>
            <p:ph type="sldNum" sz="quarter" idx="12"/>
          </p:nvPr>
        </p:nvSpPr>
        <p:spPr/>
        <p:txBody>
          <a:bodyPr/>
          <a:lstStyle/>
          <a:p>
            <a:fld id="{7338C80E-CB6E-4E9B-9B5B-B64885F211B1}" type="slidenum">
              <a:rPr lang="zh-TW" altLang="en-US" smtClean="0"/>
              <a:t>15</a:t>
            </a:fld>
            <a:endParaRPr lang="zh-TW" altLang="en-US"/>
          </a:p>
        </p:txBody>
      </p:sp>
    </p:spTree>
    <p:extLst>
      <p:ext uri="{BB962C8B-B14F-4D97-AF65-F5344CB8AC3E}">
        <p14:creationId xmlns:p14="http://schemas.microsoft.com/office/powerpoint/2010/main" val="3252287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44908" cy="1325563"/>
          </a:xfrm>
        </p:spPr>
        <p:txBody>
          <a:bodyPr/>
          <a:lstStyle/>
          <a:p>
            <a:r>
              <a:rPr lang="zh-TW" altLang="en-US" dirty="0" smtClean="0"/>
              <a:t>練習 </a:t>
            </a:r>
            <a:r>
              <a:rPr lang="en-US" altLang="zh-TW" dirty="0" smtClean="0"/>
              <a:t>cd</a:t>
            </a:r>
            <a:endParaRPr lang="zh-TW" altLang="en-US" dirty="0"/>
          </a:p>
        </p:txBody>
      </p:sp>
      <p:sp>
        <p:nvSpPr>
          <p:cNvPr id="3" name="矩形 2"/>
          <p:cNvSpPr/>
          <p:nvPr/>
        </p:nvSpPr>
        <p:spPr>
          <a:xfrm>
            <a:off x="638909" y="2112718"/>
            <a:ext cx="3470031" cy="3539430"/>
          </a:xfrm>
          <a:prstGeom prst="rect">
            <a:avLst/>
          </a:prstGeom>
        </p:spPr>
        <p:txBody>
          <a:bodyPr wrap="square">
            <a:spAutoFit/>
          </a:bodyPr>
          <a:lstStyle/>
          <a:p>
            <a:endParaRPr lang="en-US" altLang="zh-TW" sz="3200" dirty="0" smtClean="0"/>
          </a:p>
          <a:p>
            <a:r>
              <a:rPr lang="en-US" altLang="zh-TW" sz="3200" dirty="0" smtClean="0"/>
              <a:t>/</a:t>
            </a:r>
            <a:endParaRPr lang="en-US" altLang="zh-TW" sz="3200" dirty="0"/>
          </a:p>
          <a:p>
            <a:r>
              <a:rPr lang="en-US" altLang="zh-TW" sz="3200" dirty="0"/>
              <a:t>├── bin -&gt; </a:t>
            </a:r>
            <a:r>
              <a:rPr lang="en-US" altLang="zh-TW" sz="3200" dirty="0" err="1"/>
              <a:t>usr</a:t>
            </a:r>
            <a:r>
              <a:rPr lang="en-US" altLang="zh-TW" sz="3200" dirty="0"/>
              <a:t>/bin</a:t>
            </a:r>
          </a:p>
          <a:p>
            <a:r>
              <a:rPr lang="en-US" altLang="zh-TW" sz="3200" dirty="0"/>
              <a:t>├── boot</a:t>
            </a:r>
          </a:p>
          <a:p>
            <a:r>
              <a:rPr lang="en-US" altLang="zh-TW" sz="3200" dirty="0"/>
              <a:t>│   ├── grub</a:t>
            </a:r>
          </a:p>
          <a:p>
            <a:r>
              <a:rPr lang="en-US" altLang="zh-TW" sz="3200" dirty="0"/>
              <a:t>│   │   ├── fonts</a:t>
            </a:r>
          </a:p>
          <a:p>
            <a:r>
              <a:rPr lang="en-US" altLang="zh-TW" sz="3200" dirty="0"/>
              <a:t>│   │   └── i386-pc</a:t>
            </a:r>
          </a:p>
        </p:txBody>
      </p:sp>
      <p:sp>
        <p:nvSpPr>
          <p:cNvPr id="4" name="文字方塊 3"/>
          <p:cNvSpPr txBox="1"/>
          <p:nvPr/>
        </p:nvSpPr>
        <p:spPr>
          <a:xfrm>
            <a:off x="6025662" y="1889980"/>
            <a:ext cx="4126523" cy="2800767"/>
          </a:xfrm>
          <a:prstGeom prst="rect">
            <a:avLst/>
          </a:prstGeom>
          <a:noFill/>
        </p:spPr>
        <p:txBody>
          <a:bodyPr wrap="square" rtlCol="0">
            <a:spAutoFit/>
          </a:bodyPr>
          <a:lstStyle/>
          <a:p>
            <a:r>
              <a:rPr lang="en-US" altLang="zh-TW" sz="4400" dirty="0" smtClean="0"/>
              <a:t>1.</a:t>
            </a:r>
            <a:r>
              <a:rPr lang="zh-TW" altLang="en-US" sz="4400" dirty="0" smtClean="0"/>
              <a:t>切換到</a:t>
            </a:r>
            <a:r>
              <a:rPr lang="en-US" altLang="zh-TW" sz="4400" dirty="0" smtClean="0"/>
              <a:t>grub</a:t>
            </a:r>
          </a:p>
          <a:p>
            <a:r>
              <a:rPr lang="en-US" altLang="zh-TW" sz="4400" dirty="0" smtClean="0"/>
              <a:t>2.</a:t>
            </a:r>
            <a:r>
              <a:rPr lang="zh-TW" altLang="en-US" sz="4400" dirty="0" smtClean="0"/>
              <a:t>切換到</a:t>
            </a:r>
            <a:r>
              <a:rPr lang="en-US" altLang="zh-TW" sz="4400" dirty="0" smtClean="0"/>
              <a:t>fonts</a:t>
            </a:r>
          </a:p>
          <a:p>
            <a:r>
              <a:rPr lang="en-US" altLang="zh-TW" sz="4400" dirty="0" smtClean="0"/>
              <a:t>3.</a:t>
            </a:r>
            <a:r>
              <a:rPr lang="zh-TW" altLang="en-US" sz="4400" dirty="0" smtClean="0"/>
              <a:t>切換到</a:t>
            </a:r>
            <a:r>
              <a:rPr lang="en-US" altLang="zh-TW" sz="4400" dirty="0" smtClean="0"/>
              <a:t>boot</a:t>
            </a:r>
          </a:p>
          <a:p>
            <a:r>
              <a:rPr lang="en-US" altLang="zh-TW" sz="4400" dirty="0" smtClean="0"/>
              <a:t>4.</a:t>
            </a:r>
            <a:r>
              <a:rPr lang="zh-TW" altLang="en-US" sz="4400" dirty="0" smtClean="0"/>
              <a:t>切換到 根目錄</a:t>
            </a:r>
            <a:endParaRPr lang="zh-TW" altLang="en-US" sz="4400" dirty="0"/>
          </a:p>
        </p:txBody>
      </p:sp>
      <p:sp>
        <p:nvSpPr>
          <p:cNvPr id="5" name="投影片編號版面配置區 4"/>
          <p:cNvSpPr>
            <a:spLocks noGrp="1"/>
          </p:cNvSpPr>
          <p:nvPr>
            <p:ph type="sldNum" sz="quarter" idx="12"/>
          </p:nvPr>
        </p:nvSpPr>
        <p:spPr/>
        <p:txBody>
          <a:bodyPr/>
          <a:lstStyle/>
          <a:p>
            <a:fld id="{7338C80E-CB6E-4E9B-9B5B-B64885F211B1}" type="slidenum">
              <a:rPr lang="zh-TW" altLang="en-US" smtClean="0"/>
              <a:t>16</a:t>
            </a:fld>
            <a:endParaRPr lang="zh-TW" altLang="en-US"/>
          </a:p>
        </p:txBody>
      </p:sp>
    </p:spTree>
    <p:extLst>
      <p:ext uri="{BB962C8B-B14F-4D97-AF65-F5344CB8AC3E}">
        <p14:creationId xmlns:p14="http://schemas.microsoft.com/office/powerpoint/2010/main" val="1734486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45123" y="1"/>
            <a:ext cx="10544908" cy="2051538"/>
          </a:xfrm>
        </p:spPr>
        <p:txBody>
          <a:bodyPr anchor="t">
            <a:normAutofit fontScale="90000"/>
          </a:bodyPr>
          <a:lstStyle/>
          <a:p>
            <a:r>
              <a:rPr lang="en-US" altLang="zh-TW" dirty="0" err="1">
                <a:solidFill>
                  <a:srgbClr val="FF00FF"/>
                </a:solidFill>
              </a:rPr>
              <a:t>pwd</a:t>
            </a:r>
            <a:r>
              <a:rPr lang="zh-TW" altLang="en-US" dirty="0"/>
              <a:t>：</a:t>
            </a:r>
            <a:r>
              <a:rPr lang="en-US" altLang="zh-TW" dirty="0">
                <a:solidFill>
                  <a:srgbClr val="FF0000"/>
                </a:solidFill>
              </a:rPr>
              <a:t>p</a:t>
            </a:r>
            <a:r>
              <a:rPr lang="en-US" altLang="zh-TW" dirty="0"/>
              <a:t>rint </a:t>
            </a:r>
            <a:r>
              <a:rPr lang="en-US" altLang="zh-TW" dirty="0">
                <a:solidFill>
                  <a:srgbClr val="FF0000"/>
                </a:solidFill>
              </a:rPr>
              <a:t>w</a:t>
            </a:r>
            <a:r>
              <a:rPr lang="en-US" altLang="zh-TW" dirty="0"/>
              <a:t>ork </a:t>
            </a:r>
            <a:r>
              <a:rPr lang="en-US" altLang="zh-TW" dirty="0">
                <a:solidFill>
                  <a:srgbClr val="FF0000"/>
                </a:solidFill>
              </a:rPr>
              <a:t>d</a:t>
            </a:r>
            <a:r>
              <a:rPr lang="en-US" altLang="zh-TW" dirty="0"/>
              <a:t>irectory</a:t>
            </a:r>
            <a:r>
              <a:rPr lang="zh-TW" altLang="en-US" dirty="0"/>
              <a:t>，</a:t>
            </a:r>
            <a:r>
              <a:rPr lang="en-US" altLang="zh-TW" dirty="0"/>
              <a:t/>
            </a:r>
            <a:br>
              <a:rPr lang="en-US" altLang="zh-TW" dirty="0"/>
            </a:br>
            <a:r>
              <a:rPr lang="zh-TW" altLang="en-US" dirty="0"/>
              <a:t>印出</a:t>
            </a:r>
            <a:r>
              <a:rPr lang="en-US" altLang="zh-TW" dirty="0"/>
              <a:t>(</a:t>
            </a:r>
            <a:r>
              <a:rPr lang="zh-TW" altLang="en-US" dirty="0"/>
              <a:t>顯示</a:t>
            </a:r>
            <a:r>
              <a:rPr lang="en-US" altLang="zh-TW" dirty="0"/>
              <a:t>)</a:t>
            </a:r>
            <a:r>
              <a:rPr lang="zh-TW" altLang="en-US" dirty="0"/>
              <a:t>目前工作目錄</a:t>
            </a:r>
            <a:r>
              <a:rPr lang="en-US" altLang="zh-TW" sz="3600" dirty="0"/>
              <a:t>(</a:t>
            </a:r>
            <a:r>
              <a:rPr lang="zh-TW" altLang="en-US" sz="3600" dirty="0">
                <a:sym typeface="Calibri"/>
              </a:rPr>
              <a:t>類似</a:t>
            </a:r>
            <a:r>
              <a:rPr lang="en-US" altLang="zh-TW" sz="3600" dirty="0">
                <a:sym typeface="Calibri"/>
              </a:rPr>
              <a:t>dos</a:t>
            </a:r>
            <a:r>
              <a:rPr lang="zh-TW" altLang="en-US" sz="3600" dirty="0">
                <a:sym typeface="Calibri"/>
              </a:rPr>
              <a:t>之</a:t>
            </a:r>
            <a:r>
              <a:rPr lang="en-US" altLang="zh-TW" sz="3600" dirty="0">
                <a:solidFill>
                  <a:srgbClr val="0000FF"/>
                </a:solidFill>
                <a:sym typeface="Calibri"/>
              </a:rPr>
              <a:t>CD</a:t>
            </a:r>
            <a:r>
              <a:rPr lang="zh-TW" altLang="en-US" sz="3600" dirty="0">
                <a:solidFill>
                  <a:srgbClr val="0000FF"/>
                </a:solidFill>
                <a:sym typeface="Calibri"/>
              </a:rPr>
              <a:t> </a:t>
            </a:r>
            <a:r>
              <a:rPr lang="en-US" altLang="zh-TW" sz="3600" dirty="0">
                <a:sym typeface="Calibri"/>
              </a:rPr>
              <a:t>Enter</a:t>
            </a:r>
            <a:r>
              <a:rPr lang="en-US" altLang="zh-TW" sz="3600" dirty="0" smtClean="0">
                <a:sym typeface="Calibri"/>
              </a:rPr>
              <a:t>)</a:t>
            </a:r>
            <a:br>
              <a:rPr lang="en-US" altLang="zh-TW" sz="3600" dirty="0" smtClean="0">
                <a:sym typeface="Calibri"/>
              </a:rPr>
            </a:br>
            <a:r>
              <a:rPr lang="en-US" altLang="zh-TW" sz="4800" b="1" dirty="0" err="1">
                <a:solidFill>
                  <a:srgbClr val="FF00FF"/>
                </a:solidFill>
                <a:sym typeface="Calibri"/>
              </a:rPr>
              <a:t>dirs</a:t>
            </a:r>
            <a:r>
              <a:rPr lang="en-US" altLang="zh-TW" sz="4800" dirty="0">
                <a:sym typeface="Calibri"/>
              </a:rPr>
              <a:t>: </a:t>
            </a:r>
            <a:r>
              <a:rPr lang="zh-TW" altLang="en-US" sz="4800" b="1" dirty="0">
                <a:sym typeface="Calibri"/>
              </a:rPr>
              <a:t>查現行目錄</a:t>
            </a:r>
            <a:r>
              <a:rPr lang="en-US" altLang="zh-TW" sz="3600" dirty="0"/>
              <a:t>(</a:t>
            </a:r>
            <a:r>
              <a:rPr lang="zh-TW" altLang="en-US" sz="3600" dirty="0">
                <a:sym typeface="Calibri"/>
              </a:rPr>
              <a:t>類似</a:t>
            </a:r>
            <a:r>
              <a:rPr lang="en-US" altLang="zh-TW" sz="3600" dirty="0">
                <a:sym typeface="Calibri"/>
              </a:rPr>
              <a:t>dos</a:t>
            </a:r>
            <a:r>
              <a:rPr lang="zh-TW" altLang="en-US" sz="3600" dirty="0">
                <a:sym typeface="Calibri"/>
              </a:rPr>
              <a:t>之</a:t>
            </a:r>
            <a:r>
              <a:rPr lang="en-US" altLang="zh-TW" sz="3600" dirty="0">
                <a:solidFill>
                  <a:srgbClr val="0000FF"/>
                </a:solidFill>
                <a:sym typeface="Calibri"/>
              </a:rPr>
              <a:t>CD</a:t>
            </a:r>
            <a:r>
              <a:rPr lang="zh-TW" altLang="en-US" sz="3600" dirty="0">
                <a:solidFill>
                  <a:srgbClr val="0000FF"/>
                </a:solidFill>
                <a:sym typeface="Calibri"/>
              </a:rPr>
              <a:t> </a:t>
            </a:r>
            <a:r>
              <a:rPr lang="en-US" altLang="zh-TW" sz="3600" dirty="0">
                <a:sym typeface="Calibri"/>
              </a:rPr>
              <a:t>Enter)</a:t>
            </a:r>
            <a:r>
              <a:rPr lang="en-US" altLang="zh-TW" sz="3600" b="1" dirty="0">
                <a:sym typeface="Calibri"/>
              </a:rPr>
              <a:t/>
            </a:r>
            <a:br>
              <a:rPr lang="en-US" altLang="zh-TW" sz="3600" b="1" dirty="0">
                <a:sym typeface="Calibri"/>
              </a:rPr>
            </a:br>
            <a:r>
              <a:rPr lang="en-US" altLang="zh-TW" sz="4800" dirty="0">
                <a:sym typeface="Calibri"/>
              </a:rPr>
              <a:t>~</a:t>
            </a:r>
            <a:r>
              <a:rPr lang="zh-TW" altLang="en-US" sz="4800" dirty="0">
                <a:sym typeface="Calibri"/>
              </a:rPr>
              <a:t> 家目錄</a:t>
            </a:r>
            <a:r>
              <a:rPr lang="en-US" altLang="zh-TW" sz="3600" dirty="0">
                <a:sym typeface="Calibri"/>
              </a:rPr>
              <a:t/>
            </a:r>
            <a:br>
              <a:rPr lang="en-US" altLang="zh-TW" sz="3600" dirty="0">
                <a:sym typeface="Calibri"/>
              </a:rPr>
            </a:br>
            <a:endParaRPr lang="zh-TW" altLang="en-US" dirty="0"/>
          </a:p>
        </p:txBody>
      </p:sp>
      <p:sp>
        <p:nvSpPr>
          <p:cNvPr id="3" name="矩形 2"/>
          <p:cNvSpPr/>
          <p:nvPr/>
        </p:nvSpPr>
        <p:spPr>
          <a:xfrm>
            <a:off x="4540654" y="1841242"/>
            <a:ext cx="6295293" cy="4524315"/>
          </a:xfrm>
          <a:prstGeom prst="rect">
            <a:avLst/>
          </a:prstGeom>
        </p:spPr>
        <p:txBody>
          <a:bodyPr wrap="square">
            <a:spAutoFit/>
          </a:bodyPr>
          <a:lstStyle/>
          <a:p>
            <a:r>
              <a:rPr lang="en-US" altLang="zh-TW" sz="3200" dirty="0">
                <a:solidFill>
                  <a:srgbClr val="00B050"/>
                </a:solidFill>
              </a:rPr>
              <a:t>bigred@us2004:</a:t>
            </a:r>
            <a:r>
              <a:rPr lang="en-US" altLang="zh-TW" sz="3200" dirty="0">
                <a:solidFill>
                  <a:srgbClr val="FF0000"/>
                </a:solidFill>
              </a:rPr>
              <a:t>/boot</a:t>
            </a:r>
            <a:r>
              <a:rPr lang="en-US" altLang="zh-TW" sz="3200" dirty="0">
                <a:solidFill>
                  <a:srgbClr val="00B050"/>
                </a:solidFill>
              </a:rPr>
              <a:t>$ </a:t>
            </a:r>
            <a:r>
              <a:rPr lang="en-US" altLang="zh-TW" sz="3200" dirty="0" err="1">
                <a:solidFill>
                  <a:srgbClr val="00B0F0"/>
                </a:solidFill>
              </a:rPr>
              <a:t>pwd</a:t>
            </a:r>
            <a:endParaRPr lang="en-US" altLang="zh-TW" sz="3200" dirty="0">
              <a:solidFill>
                <a:srgbClr val="00B0F0"/>
              </a:solidFill>
            </a:endParaRPr>
          </a:p>
          <a:p>
            <a:r>
              <a:rPr lang="en-US" altLang="zh-TW" sz="3200" dirty="0"/>
              <a:t>/boot</a:t>
            </a:r>
          </a:p>
          <a:p>
            <a:r>
              <a:rPr lang="en-US" altLang="zh-TW" sz="3200" dirty="0">
                <a:solidFill>
                  <a:srgbClr val="00B050"/>
                </a:solidFill>
              </a:rPr>
              <a:t>bigred@us2004:</a:t>
            </a:r>
            <a:r>
              <a:rPr lang="en-US" altLang="zh-TW" sz="3200" dirty="0">
                <a:solidFill>
                  <a:srgbClr val="FF0000"/>
                </a:solidFill>
              </a:rPr>
              <a:t>/boot</a:t>
            </a:r>
            <a:r>
              <a:rPr lang="en-US" altLang="zh-TW" sz="3200" dirty="0">
                <a:solidFill>
                  <a:srgbClr val="00B050"/>
                </a:solidFill>
              </a:rPr>
              <a:t>$ </a:t>
            </a:r>
            <a:r>
              <a:rPr lang="en-US" altLang="zh-TW" sz="3200" dirty="0" err="1">
                <a:solidFill>
                  <a:srgbClr val="00B0F0"/>
                </a:solidFill>
              </a:rPr>
              <a:t>dirs</a:t>
            </a:r>
            <a:endParaRPr lang="en-US" altLang="zh-TW" sz="3200" dirty="0">
              <a:solidFill>
                <a:srgbClr val="00B0F0"/>
              </a:solidFill>
            </a:endParaRPr>
          </a:p>
          <a:p>
            <a:r>
              <a:rPr lang="en-US" altLang="zh-TW" sz="3200" dirty="0"/>
              <a:t>/boot</a:t>
            </a:r>
          </a:p>
          <a:p>
            <a:r>
              <a:rPr lang="en-US" altLang="zh-TW" sz="3200" dirty="0">
                <a:solidFill>
                  <a:srgbClr val="00B050"/>
                </a:solidFill>
              </a:rPr>
              <a:t>bigred@us2004:/boot$ </a:t>
            </a:r>
            <a:r>
              <a:rPr lang="en-US" altLang="zh-TW" sz="3200" dirty="0"/>
              <a:t>cd</a:t>
            </a:r>
          </a:p>
          <a:p>
            <a:r>
              <a:rPr lang="en-US" altLang="zh-TW" sz="3200" dirty="0">
                <a:solidFill>
                  <a:srgbClr val="00B050"/>
                </a:solidFill>
              </a:rPr>
              <a:t>bigred@us2004:</a:t>
            </a:r>
            <a:r>
              <a:rPr lang="en-US" altLang="zh-TW" sz="3200" dirty="0">
                <a:solidFill>
                  <a:srgbClr val="FF0000"/>
                </a:solidFill>
              </a:rPr>
              <a:t>~</a:t>
            </a:r>
            <a:r>
              <a:rPr lang="en-US" altLang="zh-TW" sz="3200" dirty="0">
                <a:solidFill>
                  <a:srgbClr val="00B050"/>
                </a:solidFill>
              </a:rPr>
              <a:t>$ </a:t>
            </a:r>
            <a:r>
              <a:rPr lang="en-US" altLang="zh-TW" sz="3200" dirty="0" err="1"/>
              <a:t>dirs</a:t>
            </a:r>
            <a:endParaRPr lang="en-US" altLang="zh-TW" sz="3200" dirty="0"/>
          </a:p>
          <a:p>
            <a:r>
              <a:rPr lang="en-US" altLang="zh-TW" sz="3200" dirty="0"/>
              <a:t>~</a:t>
            </a:r>
          </a:p>
          <a:p>
            <a:r>
              <a:rPr lang="en-US" altLang="zh-TW" sz="3200" dirty="0">
                <a:solidFill>
                  <a:srgbClr val="00B050"/>
                </a:solidFill>
              </a:rPr>
              <a:t>bigred@us2004:</a:t>
            </a:r>
            <a:r>
              <a:rPr lang="en-US" altLang="zh-TW" sz="3200" dirty="0">
                <a:solidFill>
                  <a:srgbClr val="FF0000"/>
                </a:solidFill>
              </a:rPr>
              <a:t>~</a:t>
            </a:r>
            <a:r>
              <a:rPr lang="en-US" altLang="zh-TW" sz="3200" dirty="0">
                <a:solidFill>
                  <a:srgbClr val="00B050"/>
                </a:solidFill>
              </a:rPr>
              <a:t>$ </a:t>
            </a:r>
            <a:r>
              <a:rPr lang="en-US" altLang="zh-TW" sz="3200" dirty="0" err="1"/>
              <a:t>pwd</a:t>
            </a:r>
            <a:endParaRPr lang="en-US" altLang="zh-TW" sz="3200" dirty="0"/>
          </a:p>
          <a:p>
            <a:r>
              <a:rPr lang="en-US" altLang="zh-TW" sz="3200" dirty="0"/>
              <a:t>/</a:t>
            </a:r>
            <a:r>
              <a:rPr lang="en-US" altLang="zh-TW" sz="3200" dirty="0" smtClean="0"/>
              <a:t>home/</a:t>
            </a:r>
            <a:r>
              <a:rPr lang="en-US" altLang="zh-TW" sz="3200" dirty="0" err="1" smtClean="0"/>
              <a:t>bigred</a:t>
            </a:r>
            <a:endParaRPr lang="en-US" altLang="zh-TW" sz="3200" dirty="0"/>
          </a:p>
        </p:txBody>
      </p:sp>
      <p:sp>
        <p:nvSpPr>
          <p:cNvPr id="4" name="文字版面配置區 2"/>
          <p:cNvSpPr txBox="1">
            <a:spLocks/>
          </p:cNvSpPr>
          <p:nvPr/>
        </p:nvSpPr>
        <p:spPr>
          <a:xfrm>
            <a:off x="976717" y="419893"/>
            <a:ext cx="7127875" cy="1216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TW" sz="2600" dirty="0">
              <a:sym typeface="Calibri"/>
            </a:endParaRPr>
          </a:p>
        </p:txBody>
      </p:sp>
      <p:sp>
        <p:nvSpPr>
          <p:cNvPr id="5" name="投影片編號版面配置區 4"/>
          <p:cNvSpPr>
            <a:spLocks noGrp="1"/>
          </p:cNvSpPr>
          <p:nvPr>
            <p:ph type="sldNum" sz="quarter" idx="12"/>
          </p:nvPr>
        </p:nvSpPr>
        <p:spPr/>
        <p:txBody>
          <a:bodyPr/>
          <a:lstStyle/>
          <a:p>
            <a:fld id="{7338C80E-CB6E-4E9B-9B5B-B64885F211B1}" type="slidenum">
              <a:rPr lang="zh-TW" altLang="en-US" smtClean="0"/>
              <a:t>17</a:t>
            </a:fld>
            <a:endParaRPr lang="zh-TW" altLang="en-US"/>
          </a:p>
        </p:txBody>
      </p:sp>
    </p:spTree>
    <p:extLst>
      <p:ext uri="{BB962C8B-B14F-4D97-AF65-F5344CB8AC3E}">
        <p14:creationId xmlns:p14="http://schemas.microsoft.com/office/powerpoint/2010/main" val="58877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251177" y="459434"/>
            <a:ext cx="10033595" cy="6398566"/>
          </a:xfrm>
        </p:spPr>
        <p:txBody>
          <a:bodyPr anchor="t">
            <a:normAutofit fontScale="90000"/>
          </a:bodyPr>
          <a:lstStyle/>
          <a:p>
            <a:r>
              <a:rPr lang="en-US" altLang="zh-TW" dirty="0" err="1">
                <a:solidFill>
                  <a:srgbClr val="FF00FF"/>
                </a:solidFill>
              </a:rPr>
              <a:t>mkdir</a:t>
            </a:r>
            <a:r>
              <a:rPr lang="zh-TW" altLang="en-US" dirty="0"/>
              <a:t>：</a:t>
            </a:r>
            <a:r>
              <a:rPr lang="en-US" altLang="zh-TW" dirty="0">
                <a:solidFill>
                  <a:srgbClr val="FF0000"/>
                </a:solidFill>
              </a:rPr>
              <a:t>m</a:t>
            </a:r>
            <a:r>
              <a:rPr lang="en-US" altLang="zh-TW" dirty="0"/>
              <a:t>ake </a:t>
            </a:r>
            <a:r>
              <a:rPr lang="en-US" altLang="zh-TW" dirty="0">
                <a:solidFill>
                  <a:srgbClr val="FF0000"/>
                </a:solidFill>
              </a:rPr>
              <a:t>d</a:t>
            </a:r>
            <a:r>
              <a:rPr lang="en-US" altLang="zh-TW" dirty="0"/>
              <a:t>irectory</a:t>
            </a:r>
            <a:r>
              <a:rPr lang="zh-TW" altLang="en-US" dirty="0" smtClean="0"/>
              <a:t>，</a:t>
            </a:r>
            <a:r>
              <a:rPr lang="en-US" altLang="zh-TW" dirty="0" smtClean="0"/>
              <a:t/>
            </a:r>
            <a:br>
              <a:rPr lang="en-US" altLang="zh-TW" dirty="0" smtClean="0"/>
            </a:br>
            <a:r>
              <a:rPr lang="zh-TW" altLang="en-US" dirty="0" smtClean="0"/>
              <a:t>創建新</a:t>
            </a:r>
            <a:r>
              <a:rPr lang="zh-CN" altLang="en-US" dirty="0" smtClean="0"/>
              <a:t>目錄</a:t>
            </a:r>
            <a:r>
              <a:rPr lang="en-US" altLang="zh-TW" dirty="0" smtClean="0"/>
              <a:t>(</a:t>
            </a:r>
            <a:r>
              <a:rPr lang="zh-TW" altLang="en-US" dirty="0" smtClean="0"/>
              <a:t>資料夾</a:t>
            </a:r>
            <a:r>
              <a:rPr lang="en-US" altLang="zh-TW" dirty="0" smtClean="0"/>
              <a:t>)</a:t>
            </a:r>
            <a:r>
              <a:rPr lang="zh-TW" altLang="en-US" b="0" dirty="0">
                <a:sym typeface="Calibri"/>
              </a:rPr>
              <a:t> </a:t>
            </a:r>
            <a:r>
              <a:rPr lang="en-US" altLang="zh-TW" sz="2700" dirty="0">
                <a:sym typeface="Calibri"/>
              </a:rPr>
              <a:t>(</a:t>
            </a:r>
            <a:r>
              <a:rPr lang="zh-TW" altLang="en-US" sz="2700" dirty="0">
                <a:sym typeface="Calibri"/>
              </a:rPr>
              <a:t>類似</a:t>
            </a:r>
            <a:r>
              <a:rPr lang="en-US" altLang="zh-TW" sz="2700" dirty="0">
                <a:sym typeface="Calibri"/>
              </a:rPr>
              <a:t>dos</a:t>
            </a:r>
            <a:r>
              <a:rPr lang="zh-TW" altLang="en-US" sz="2700" dirty="0">
                <a:sym typeface="Calibri"/>
              </a:rPr>
              <a:t>之</a:t>
            </a:r>
            <a:r>
              <a:rPr lang="en-US" altLang="zh-TW" sz="2700" dirty="0">
                <a:solidFill>
                  <a:srgbClr val="0000FF"/>
                </a:solidFill>
                <a:sym typeface="Calibri"/>
              </a:rPr>
              <a:t>md</a:t>
            </a:r>
            <a:r>
              <a:rPr lang="en-US" altLang="zh-TW" sz="2700" dirty="0">
                <a:sym typeface="Calibri"/>
              </a:rPr>
              <a:t>)</a:t>
            </a:r>
            <a:r>
              <a:rPr lang="en-US" altLang="zh-TW" dirty="0" smtClean="0"/>
              <a:t/>
            </a:r>
            <a:br>
              <a:rPr lang="en-US" altLang="zh-TW" dirty="0" smtClean="0"/>
            </a:br>
            <a:r>
              <a:rPr lang="zh-TW" altLang="en-US" sz="3100" dirty="0"/>
              <a:t>例</a:t>
            </a:r>
            <a:r>
              <a:rPr lang="en-US" altLang="zh-TW" sz="3100" dirty="0"/>
              <a:t>:</a:t>
            </a:r>
            <a:br>
              <a:rPr lang="en-US" altLang="zh-TW" sz="3100" dirty="0"/>
            </a:br>
            <a:r>
              <a:rPr lang="en-US" altLang="zh-TW" sz="3100" dirty="0">
                <a:solidFill>
                  <a:srgbClr val="00B050"/>
                </a:solidFill>
              </a:rPr>
              <a:t>$</a:t>
            </a:r>
            <a:r>
              <a:rPr lang="en-US" altLang="zh-TW" sz="3100" dirty="0" err="1">
                <a:solidFill>
                  <a:srgbClr val="00B0F0"/>
                </a:solidFill>
              </a:rPr>
              <a:t>mkdir</a:t>
            </a:r>
            <a:r>
              <a:rPr lang="zh-TW" altLang="en-US" sz="3100" dirty="0">
                <a:solidFill>
                  <a:srgbClr val="00B0F0"/>
                </a:solidFill>
              </a:rPr>
              <a:t> </a:t>
            </a:r>
            <a:r>
              <a:rPr lang="zh-CN" altLang="en-US" sz="3100" dirty="0">
                <a:solidFill>
                  <a:srgbClr val="00B0F0"/>
                </a:solidFill>
              </a:rPr>
              <a:t>目錄</a:t>
            </a:r>
            <a:r>
              <a:rPr lang="zh-TW" altLang="en-US" sz="3100" dirty="0">
                <a:solidFill>
                  <a:srgbClr val="00B0F0"/>
                </a:solidFill>
              </a:rPr>
              <a:t>  </a:t>
            </a:r>
            <a:r>
              <a:rPr lang="en-US" altLang="zh-TW" sz="3100" dirty="0"/>
              <a:t/>
            </a:r>
            <a:br>
              <a:rPr lang="en-US" altLang="zh-TW" sz="3100" dirty="0"/>
            </a:br>
            <a:r>
              <a:rPr lang="zh-TW" altLang="zh-TW" sz="2700" dirty="0"/>
              <a:t>建</a:t>
            </a:r>
            <a:r>
              <a:rPr lang="zh-TW" altLang="en-US" sz="2700" dirty="0"/>
              <a:t>立</a:t>
            </a:r>
            <a:r>
              <a:rPr lang="zh-TW" altLang="zh-TW" sz="2700" dirty="0"/>
              <a:t>新</a:t>
            </a:r>
            <a:r>
              <a:rPr lang="zh-TW" altLang="en-US" sz="2700" dirty="0"/>
              <a:t> </a:t>
            </a:r>
            <a:r>
              <a:rPr lang="zh-CN" altLang="en-US" sz="2700" dirty="0"/>
              <a:t>目錄</a:t>
            </a:r>
            <a:r>
              <a:rPr lang="en-US" altLang="zh-TW" sz="2700" dirty="0"/>
              <a:t>(</a:t>
            </a:r>
            <a:r>
              <a:rPr lang="zh-TW" altLang="zh-TW" sz="2700" dirty="0"/>
              <a:t>資料夾</a:t>
            </a:r>
            <a:r>
              <a:rPr lang="en-US" altLang="zh-TW" sz="2700" dirty="0"/>
              <a:t>)</a:t>
            </a:r>
            <a:br>
              <a:rPr lang="en-US" altLang="zh-TW" sz="2700" dirty="0"/>
            </a:br>
            <a:r>
              <a:rPr lang="en-US" altLang="zh-TW" sz="3100" dirty="0">
                <a:solidFill>
                  <a:srgbClr val="00B050"/>
                </a:solidFill>
              </a:rPr>
              <a:t>$</a:t>
            </a:r>
            <a:r>
              <a:rPr lang="en-US" altLang="zh-TW" sz="3100" dirty="0" err="1">
                <a:solidFill>
                  <a:srgbClr val="00B0F0"/>
                </a:solidFill>
              </a:rPr>
              <a:t>mkdir</a:t>
            </a:r>
            <a:r>
              <a:rPr lang="zh-TW" altLang="en-US" sz="3100" dirty="0">
                <a:solidFill>
                  <a:srgbClr val="00B0F0"/>
                </a:solidFill>
              </a:rPr>
              <a:t> </a:t>
            </a:r>
            <a:r>
              <a:rPr lang="zh-TW" altLang="en-US" sz="3100" dirty="0">
                <a:solidFill>
                  <a:srgbClr val="FF0000"/>
                </a:solidFill>
              </a:rPr>
              <a:t> </a:t>
            </a:r>
            <a:r>
              <a:rPr lang="en-US" altLang="zh-TW" sz="3100" dirty="0">
                <a:solidFill>
                  <a:srgbClr val="FF0000"/>
                </a:solidFill>
              </a:rPr>
              <a:t>{</a:t>
            </a:r>
            <a:r>
              <a:rPr lang="zh-CN" altLang="en-US" sz="3100" dirty="0">
                <a:solidFill>
                  <a:srgbClr val="00B0F0"/>
                </a:solidFill>
              </a:rPr>
              <a:t>目錄</a:t>
            </a:r>
            <a:r>
              <a:rPr lang="en-US" altLang="zh-TW" sz="3100" dirty="0">
                <a:solidFill>
                  <a:srgbClr val="00B0F0"/>
                </a:solidFill>
              </a:rPr>
              <a:t>1,</a:t>
            </a:r>
            <a:r>
              <a:rPr lang="zh-CN" altLang="en-US" sz="3100" dirty="0">
                <a:solidFill>
                  <a:srgbClr val="00B0F0"/>
                </a:solidFill>
              </a:rPr>
              <a:t>目錄</a:t>
            </a:r>
            <a:r>
              <a:rPr lang="en-US" altLang="zh-TW" sz="3100" dirty="0">
                <a:solidFill>
                  <a:srgbClr val="00B0F0"/>
                </a:solidFill>
              </a:rPr>
              <a:t>2,</a:t>
            </a:r>
            <a:r>
              <a:rPr lang="zh-CN" altLang="en-US" sz="3100" dirty="0">
                <a:solidFill>
                  <a:srgbClr val="00B0F0"/>
                </a:solidFill>
              </a:rPr>
              <a:t>目錄</a:t>
            </a:r>
            <a:r>
              <a:rPr lang="en-US" altLang="zh-TW" sz="3100" dirty="0">
                <a:solidFill>
                  <a:srgbClr val="00B0F0"/>
                </a:solidFill>
              </a:rPr>
              <a:t>3</a:t>
            </a:r>
            <a:r>
              <a:rPr lang="en-US" altLang="zh-TW" sz="3100" dirty="0">
                <a:solidFill>
                  <a:srgbClr val="FF0000"/>
                </a:solidFill>
              </a:rPr>
              <a:t>}</a:t>
            </a:r>
            <a:r>
              <a:rPr lang="en-US" altLang="zh-TW" sz="3100" dirty="0">
                <a:solidFill>
                  <a:srgbClr val="00B0F0"/>
                </a:solidFill>
              </a:rPr>
              <a:t/>
            </a:r>
            <a:br>
              <a:rPr lang="en-US" altLang="zh-TW" sz="3100" dirty="0">
                <a:solidFill>
                  <a:srgbClr val="00B0F0"/>
                </a:solidFill>
              </a:rPr>
            </a:br>
            <a:r>
              <a:rPr lang="zh-TW" altLang="en-US" sz="2700" dirty="0"/>
              <a:t>同時</a:t>
            </a:r>
            <a:r>
              <a:rPr lang="zh-TW" altLang="zh-TW" sz="2700" dirty="0"/>
              <a:t>建</a:t>
            </a:r>
            <a:r>
              <a:rPr lang="zh-TW" altLang="en-US" sz="2700" dirty="0"/>
              <a:t>立</a:t>
            </a:r>
            <a:r>
              <a:rPr lang="zh-TW" altLang="zh-TW" sz="2700" dirty="0"/>
              <a:t>新</a:t>
            </a:r>
            <a:r>
              <a:rPr lang="zh-TW" altLang="en-US" sz="2700" dirty="0"/>
              <a:t> </a:t>
            </a:r>
            <a:r>
              <a:rPr lang="zh-CN" altLang="en-US" sz="2700" dirty="0"/>
              <a:t>目錄</a:t>
            </a:r>
            <a:r>
              <a:rPr lang="en-US" altLang="zh-TW" sz="2700" dirty="0"/>
              <a:t>1,</a:t>
            </a:r>
            <a:r>
              <a:rPr lang="zh-CN" altLang="en-US" sz="2700" dirty="0"/>
              <a:t>目錄</a:t>
            </a:r>
            <a:r>
              <a:rPr lang="en-US" altLang="zh-TW" sz="2700" dirty="0"/>
              <a:t>2,</a:t>
            </a:r>
            <a:r>
              <a:rPr lang="zh-CN" altLang="en-US" sz="2700" dirty="0"/>
              <a:t>目錄</a:t>
            </a:r>
            <a:r>
              <a:rPr lang="en-US" altLang="zh-TW" sz="2700" dirty="0"/>
              <a:t>3</a:t>
            </a:r>
            <a:br>
              <a:rPr lang="en-US" altLang="zh-TW" sz="2700" dirty="0"/>
            </a:br>
            <a:r>
              <a:rPr lang="zh-TW" altLang="en-US" sz="3100" dirty="0"/>
              <a:t>例</a:t>
            </a:r>
            <a:r>
              <a:rPr lang="en-US" altLang="zh-TW" sz="3100" dirty="0"/>
              <a:t>:</a:t>
            </a:r>
            <a:br>
              <a:rPr lang="en-US" altLang="zh-TW" sz="3100" dirty="0"/>
            </a:br>
            <a:r>
              <a:rPr lang="en-US" altLang="zh-TW" sz="3100" dirty="0">
                <a:solidFill>
                  <a:srgbClr val="00B050"/>
                </a:solidFill>
              </a:rPr>
              <a:t>$</a:t>
            </a:r>
            <a:r>
              <a:rPr lang="en-US" altLang="zh-TW" sz="3100" dirty="0">
                <a:solidFill>
                  <a:srgbClr val="0000FF"/>
                </a:solidFill>
              </a:rPr>
              <a:t> </a:t>
            </a:r>
            <a:r>
              <a:rPr lang="en-US" altLang="zh-TW" sz="3100" dirty="0" err="1">
                <a:solidFill>
                  <a:srgbClr val="00B0F0"/>
                </a:solidFill>
              </a:rPr>
              <a:t>mkdir</a:t>
            </a:r>
            <a:r>
              <a:rPr lang="en-US" altLang="zh-TW" sz="3100" dirty="0">
                <a:solidFill>
                  <a:srgbClr val="00B0F0"/>
                </a:solidFill>
              </a:rPr>
              <a:t> dir01</a:t>
            </a:r>
            <a:br>
              <a:rPr lang="en-US" altLang="zh-TW" sz="3100" dirty="0">
                <a:solidFill>
                  <a:srgbClr val="00B0F0"/>
                </a:solidFill>
              </a:rPr>
            </a:br>
            <a:r>
              <a:rPr lang="en-US" altLang="zh-TW" sz="3100" dirty="0">
                <a:solidFill>
                  <a:srgbClr val="00B050"/>
                </a:solidFill>
              </a:rPr>
              <a:t>$</a:t>
            </a:r>
            <a:r>
              <a:rPr lang="en-US" altLang="zh-TW" sz="3100" dirty="0">
                <a:solidFill>
                  <a:srgbClr val="0000FF"/>
                </a:solidFill>
              </a:rPr>
              <a:t> </a:t>
            </a:r>
            <a:r>
              <a:rPr lang="en-US" altLang="zh-TW" sz="3100" dirty="0" err="1">
                <a:solidFill>
                  <a:srgbClr val="00B0F0"/>
                </a:solidFill>
              </a:rPr>
              <a:t>mkdir</a:t>
            </a:r>
            <a:r>
              <a:rPr lang="en-US" altLang="zh-TW" sz="3100" dirty="0">
                <a:solidFill>
                  <a:srgbClr val="00B0F0"/>
                </a:solidFill>
              </a:rPr>
              <a:t> dir01</a:t>
            </a:r>
            <a:r>
              <a:rPr lang="en-US" altLang="zh-TW" sz="3100" dirty="0"/>
              <a:t/>
            </a:r>
            <a:br>
              <a:rPr lang="en-US" altLang="zh-TW" sz="3100" dirty="0"/>
            </a:br>
            <a:r>
              <a:rPr lang="en-US" altLang="zh-TW" sz="3100" dirty="0" err="1"/>
              <a:t>mkdir</a:t>
            </a:r>
            <a:r>
              <a:rPr lang="en-US" altLang="zh-TW" sz="3100" dirty="0"/>
              <a:t>: cannot create directory ‘dir01’: </a:t>
            </a:r>
            <a:r>
              <a:rPr lang="en-US" altLang="zh-TW" sz="3100" dirty="0">
                <a:solidFill>
                  <a:srgbClr val="FF0000"/>
                </a:solidFill>
              </a:rPr>
              <a:t>File </a:t>
            </a:r>
            <a:r>
              <a:rPr lang="en-US" altLang="zh-TW" sz="3100" dirty="0" smtClean="0">
                <a:solidFill>
                  <a:srgbClr val="FF0000"/>
                </a:solidFill>
              </a:rPr>
              <a:t>exists</a:t>
            </a:r>
            <a:br>
              <a:rPr lang="en-US" altLang="zh-TW" sz="3100" dirty="0" smtClean="0">
                <a:solidFill>
                  <a:srgbClr val="FF0000"/>
                </a:solidFill>
              </a:rPr>
            </a:br>
            <a:r>
              <a:rPr lang="zh-TW" altLang="en-US" sz="3100" dirty="0"/>
              <a:t>例</a:t>
            </a:r>
            <a:r>
              <a:rPr lang="en-US" altLang="zh-TW" sz="3100" dirty="0"/>
              <a:t>:</a:t>
            </a:r>
            <a:br>
              <a:rPr lang="en-US" altLang="zh-TW" sz="3100" dirty="0"/>
            </a:br>
            <a:r>
              <a:rPr lang="en-US" altLang="zh-TW" sz="3100" dirty="0">
                <a:solidFill>
                  <a:srgbClr val="00B050"/>
                </a:solidFill>
              </a:rPr>
              <a:t>$</a:t>
            </a:r>
            <a:r>
              <a:rPr lang="en-US" altLang="zh-TW" sz="3100" dirty="0">
                <a:solidFill>
                  <a:srgbClr val="0000FF"/>
                </a:solidFill>
              </a:rPr>
              <a:t> </a:t>
            </a:r>
            <a:r>
              <a:rPr lang="en-US" altLang="zh-TW" sz="3100" dirty="0" err="1">
                <a:solidFill>
                  <a:srgbClr val="00B0F0"/>
                </a:solidFill>
              </a:rPr>
              <a:t>mkdir</a:t>
            </a:r>
            <a:r>
              <a:rPr lang="en-US" altLang="zh-TW" sz="3100" dirty="0">
                <a:solidFill>
                  <a:srgbClr val="00B0F0"/>
                </a:solidFill>
              </a:rPr>
              <a:t> </a:t>
            </a:r>
            <a:r>
              <a:rPr lang="en-US" altLang="zh-TW" sz="3600" dirty="0" smtClean="0">
                <a:solidFill>
                  <a:srgbClr val="FF0000"/>
                </a:solidFill>
              </a:rPr>
              <a:t>.</a:t>
            </a:r>
            <a:r>
              <a:rPr lang="en-US" altLang="zh-TW" sz="3100" dirty="0" smtClean="0">
                <a:solidFill>
                  <a:srgbClr val="00B0F0"/>
                </a:solidFill>
              </a:rPr>
              <a:t>/dir01</a:t>
            </a:r>
            <a:r>
              <a:rPr lang="en-US" altLang="zh-TW" sz="3100" dirty="0" smtClean="0">
                <a:solidFill>
                  <a:srgbClr val="FF0000"/>
                </a:solidFill>
              </a:rPr>
              <a:t>/</a:t>
            </a:r>
            <a:r>
              <a:rPr lang="en-US" altLang="zh-TW" sz="3100" dirty="0" smtClean="0">
                <a:solidFill>
                  <a:srgbClr val="00B0F0"/>
                </a:solidFill>
              </a:rPr>
              <a:t/>
            </a:r>
            <a:br>
              <a:rPr lang="en-US" altLang="zh-TW" sz="3100" dirty="0" smtClean="0">
                <a:solidFill>
                  <a:srgbClr val="00B0F0"/>
                </a:solidFill>
              </a:rPr>
            </a:br>
            <a:r>
              <a:rPr lang="en-US" altLang="zh-TW" sz="3100" dirty="0">
                <a:solidFill>
                  <a:srgbClr val="00B050"/>
                </a:solidFill>
              </a:rPr>
              <a:t>$</a:t>
            </a:r>
            <a:r>
              <a:rPr lang="en-US" altLang="zh-TW" sz="3100" dirty="0">
                <a:solidFill>
                  <a:srgbClr val="0000FF"/>
                </a:solidFill>
              </a:rPr>
              <a:t> </a:t>
            </a:r>
            <a:r>
              <a:rPr lang="en-US" altLang="zh-TW" sz="3100" dirty="0" err="1">
                <a:solidFill>
                  <a:srgbClr val="00B0F0"/>
                </a:solidFill>
              </a:rPr>
              <a:t>mkdir</a:t>
            </a:r>
            <a:r>
              <a:rPr lang="en-US" altLang="zh-TW" sz="3100" dirty="0">
                <a:solidFill>
                  <a:srgbClr val="00B0F0"/>
                </a:solidFill>
              </a:rPr>
              <a:t> </a:t>
            </a:r>
            <a:r>
              <a:rPr lang="en-US" altLang="zh-TW" sz="3100" dirty="0" smtClean="0">
                <a:solidFill>
                  <a:srgbClr val="00B0F0"/>
                </a:solidFill>
              </a:rPr>
              <a:t>dir01/</a:t>
            </a:r>
            <a:br>
              <a:rPr lang="en-US" altLang="zh-TW" sz="3100" dirty="0" smtClean="0">
                <a:solidFill>
                  <a:srgbClr val="00B0F0"/>
                </a:solidFill>
              </a:rPr>
            </a:br>
            <a:r>
              <a:rPr lang="en-US" altLang="zh-TW" sz="3100" dirty="0">
                <a:solidFill>
                  <a:srgbClr val="00B050"/>
                </a:solidFill>
              </a:rPr>
              <a:t>$</a:t>
            </a:r>
            <a:r>
              <a:rPr lang="en-US" altLang="zh-TW" sz="3100" dirty="0">
                <a:solidFill>
                  <a:srgbClr val="0000FF"/>
                </a:solidFill>
              </a:rPr>
              <a:t> </a:t>
            </a:r>
            <a:r>
              <a:rPr lang="en-US" altLang="zh-TW" sz="3100" dirty="0" err="1">
                <a:solidFill>
                  <a:srgbClr val="00B0F0"/>
                </a:solidFill>
              </a:rPr>
              <a:t>mkdir</a:t>
            </a:r>
            <a:r>
              <a:rPr lang="en-US" altLang="zh-TW" sz="3100" dirty="0">
                <a:solidFill>
                  <a:srgbClr val="00B0F0"/>
                </a:solidFill>
              </a:rPr>
              <a:t> dir01</a:t>
            </a:r>
            <a:r>
              <a:rPr lang="en-US" altLang="zh-TW" sz="3100" dirty="0"/>
              <a:t/>
            </a:r>
            <a:br>
              <a:rPr lang="en-US" altLang="zh-TW" sz="3100" dirty="0"/>
            </a:br>
            <a:r>
              <a:rPr lang="en-US" altLang="zh-TW" sz="3100" dirty="0"/>
              <a:t/>
            </a:r>
            <a:br>
              <a:rPr lang="en-US" altLang="zh-TW" sz="3100" dirty="0"/>
            </a:br>
            <a:r>
              <a:rPr lang="en-US" altLang="zh-TW" dirty="0"/>
              <a:t/>
            </a:r>
            <a:br>
              <a:rPr lang="en-US" altLang="zh-TW" dirty="0"/>
            </a:br>
            <a:r>
              <a:rPr lang="en-US" altLang="zh-TW" dirty="0" smtClean="0"/>
              <a:t/>
            </a:r>
            <a:br>
              <a:rPr lang="en-US" altLang="zh-TW" dirty="0" smtClean="0"/>
            </a:br>
            <a:r>
              <a:rPr lang="en-US" altLang="zh-TW" dirty="0" smtClean="0"/>
              <a:t/>
            </a:r>
            <a:br>
              <a:rPr lang="en-US" altLang="zh-TW" dirty="0" smtClean="0"/>
            </a:br>
            <a:r>
              <a:rPr lang="en-US" altLang="zh-TW" dirty="0" smtClean="0"/>
              <a:t/>
            </a:r>
            <a:br>
              <a:rPr lang="en-US" altLang="zh-TW" dirty="0" smtClean="0"/>
            </a:br>
            <a:r>
              <a:rPr lang="en-US" altLang="zh-TW" dirty="0" smtClean="0"/>
              <a:t/>
            </a:r>
            <a:br>
              <a:rPr lang="en-US" altLang="zh-TW" dirty="0" smtClean="0"/>
            </a:br>
            <a:r>
              <a:rPr lang="zh-TW" altLang="en-US" dirty="0"/>
              <a:t/>
            </a:r>
            <a:br>
              <a:rPr lang="zh-TW" altLang="en-US" dirty="0"/>
            </a:br>
            <a:endParaRPr lang="zh-TW" altLang="en-US" dirty="0"/>
          </a:p>
        </p:txBody>
      </p:sp>
      <p:sp>
        <p:nvSpPr>
          <p:cNvPr id="4" name="Rectangle 1"/>
          <p:cNvSpPr>
            <a:spLocks noChangeArrowheads="1"/>
          </p:cNvSpPr>
          <p:nvPr/>
        </p:nvSpPr>
        <p:spPr bwMode="auto">
          <a:xfrm>
            <a:off x="1524000" y="182435"/>
            <a:ext cx="17634" cy="92333"/>
          </a:xfrm>
          <a:prstGeom prst="rect">
            <a:avLst/>
          </a:prstGeom>
          <a:solidFill>
            <a:srgbClr val="F7FA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TW" altLang="zh-TW" sz="600" dirty="0"/>
              <a:t> </a:t>
            </a:r>
            <a:endParaRPr lang="zh-TW" altLang="zh-TW" dirty="0">
              <a:latin typeface="Arial" panose="020B0604020202020204" pitchFamily="34" charset="0"/>
            </a:endParaRPr>
          </a:p>
        </p:txBody>
      </p:sp>
      <p:sp>
        <p:nvSpPr>
          <p:cNvPr id="6" name="Rectangle 2"/>
          <p:cNvSpPr>
            <a:spLocks noChangeArrowheads="1"/>
          </p:cNvSpPr>
          <p:nvPr/>
        </p:nvSpPr>
        <p:spPr bwMode="auto">
          <a:xfrm>
            <a:off x="1524001" y="90102"/>
            <a:ext cx="65" cy="276999"/>
          </a:xfrm>
          <a:prstGeom prst="rect">
            <a:avLst/>
          </a:prstGeom>
          <a:solidFill>
            <a:srgbClr val="F7FA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endParaRPr lang="zh-TW" altLang="zh-TW" dirty="0">
              <a:latin typeface="Arial" panose="020B0604020202020204" pitchFamily="34" charset="0"/>
            </a:endParaRPr>
          </a:p>
        </p:txBody>
      </p:sp>
      <p:sp>
        <p:nvSpPr>
          <p:cNvPr id="3" name="右中括弧 2"/>
          <p:cNvSpPr/>
          <p:nvPr/>
        </p:nvSpPr>
        <p:spPr>
          <a:xfrm>
            <a:off x="3861995" y="5443370"/>
            <a:ext cx="817581" cy="914400"/>
          </a:xfrm>
          <a:prstGeom prst="rightBracket">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TW" altLang="en-US" sz="2800" dirty="0" smtClean="0">
                <a:solidFill>
                  <a:srgbClr val="FF0000"/>
                </a:solidFill>
              </a:rPr>
              <a:t>相同</a:t>
            </a:r>
            <a:endParaRPr lang="zh-TW" altLang="en-US" sz="2800" dirty="0">
              <a:solidFill>
                <a:srgbClr val="FF0000"/>
              </a:solidFill>
            </a:endParaRPr>
          </a:p>
        </p:txBody>
      </p:sp>
      <p:sp>
        <p:nvSpPr>
          <p:cNvPr id="5" name="投影片編號版面配置區 4"/>
          <p:cNvSpPr>
            <a:spLocks noGrp="1"/>
          </p:cNvSpPr>
          <p:nvPr>
            <p:ph type="sldNum" sz="quarter" idx="12"/>
          </p:nvPr>
        </p:nvSpPr>
        <p:spPr/>
        <p:txBody>
          <a:bodyPr/>
          <a:lstStyle/>
          <a:p>
            <a:fld id="{7338C80E-CB6E-4E9B-9B5B-B64885F211B1}" type="slidenum">
              <a:rPr lang="zh-TW" altLang="en-US" smtClean="0"/>
              <a:t>18</a:t>
            </a:fld>
            <a:endParaRPr lang="zh-TW" altLang="en-US"/>
          </a:p>
        </p:txBody>
      </p:sp>
    </p:spTree>
    <p:extLst>
      <p:ext uri="{BB962C8B-B14F-4D97-AF65-F5344CB8AC3E}">
        <p14:creationId xmlns:p14="http://schemas.microsoft.com/office/powerpoint/2010/main" val="668355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2942897" y="246814"/>
            <a:ext cx="7399338" cy="841375"/>
          </a:xfrm>
        </p:spPr>
        <p:txBody>
          <a:bodyPr>
            <a:normAutofit/>
          </a:bodyPr>
          <a:lstStyle/>
          <a:p>
            <a:pPr algn="ctr"/>
            <a:r>
              <a:rPr lang="zh-TW" altLang="en-US" sz="3600" dirty="0"/>
              <a:t>練習 建立資料夾</a:t>
            </a:r>
          </a:p>
        </p:txBody>
      </p:sp>
      <p:sp>
        <p:nvSpPr>
          <p:cNvPr id="3" name="文字版面配置區 2"/>
          <p:cNvSpPr>
            <a:spLocks noGrp="1"/>
          </p:cNvSpPr>
          <p:nvPr>
            <p:ph type="body" sz="half" idx="4294967295"/>
          </p:nvPr>
        </p:nvSpPr>
        <p:spPr>
          <a:xfrm>
            <a:off x="3358055" y="1976316"/>
            <a:ext cx="7539037" cy="4681538"/>
          </a:xfrm>
        </p:spPr>
        <p:txBody>
          <a:bodyPr>
            <a:normAutofit fontScale="92500" lnSpcReduction="20000"/>
          </a:bodyPr>
          <a:lstStyle/>
          <a:p>
            <a:r>
              <a:rPr lang="en-US" altLang="zh-TW" dirty="0" smtClean="0"/>
              <a:t>~/base</a:t>
            </a:r>
            <a:endParaRPr lang="en-US" altLang="zh-TW" dirty="0"/>
          </a:p>
          <a:p>
            <a:r>
              <a:rPr lang="en-US" altLang="zh-TW" dirty="0"/>
              <a:t>├── a1</a:t>
            </a:r>
          </a:p>
          <a:p>
            <a:r>
              <a:rPr lang="en-US" altLang="zh-TW" dirty="0"/>
              <a:t>│   ├── a11</a:t>
            </a:r>
          </a:p>
          <a:p>
            <a:r>
              <a:rPr lang="en-US" altLang="zh-TW" dirty="0"/>
              <a:t>│   │   ├── a111</a:t>
            </a:r>
          </a:p>
          <a:p>
            <a:r>
              <a:rPr lang="en-US" altLang="zh-TW" dirty="0"/>
              <a:t>│   │   └── a112</a:t>
            </a:r>
          </a:p>
          <a:p>
            <a:r>
              <a:rPr lang="en-US" altLang="zh-TW" dirty="0"/>
              <a:t>│   ├── a12</a:t>
            </a:r>
          </a:p>
          <a:p>
            <a:r>
              <a:rPr lang="en-US" altLang="zh-TW" dirty="0"/>
              <a:t>│   ├── a13</a:t>
            </a:r>
          </a:p>
          <a:p>
            <a:r>
              <a:rPr lang="en-US" altLang="zh-TW" dirty="0"/>
              <a:t>│   ├── a14</a:t>
            </a:r>
          </a:p>
          <a:p>
            <a:r>
              <a:rPr lang="en-US" altLang="zh-TW" dirty="0"/>
              <a:t>│   └── a15</a:t>
            </a:r>
          </a:p>
          <a:p>
            <a:r>
              <a:rPr lang="en-US" altLang="zh-TW" dirty="0"/>
              <a:t>├── a2</a:t>
            </a:r>
          </a:p>
          <a:p>
            <a:r>
              <a:rPr lang="en-US" altLang="zh-TW" dirty="0"/>
              <a:t>└── a3</a:t>
            </a:r>
          </a:p>
          <a:p>
            <a:endParaRPr lang="zh-TW" altLang="en-US" dirty="0"/>
          </a:p>
          <a:p>
            <a:endParaRPr lang="zh-TW" altLang="en-US" dirty="0"/>
          </a:p>
        </p:txBody>
      </p:sp>
      <p:grpSp>
        <p:nvGrpSpPr>
          <p:cNvPr id="4" name="群組 3"/>
          <p:cNvGrpSpPr/>
          <p:nvPr/>
        </p:nvGrpSpPr>
        <p:grpSpPr>
          <a:xfrm>
            <a:off x="3250931" y="779628"/>
            <a:ext cx="1019503" cy="1234952"/>
            <a:chOff x="3250931" y="779628"/>
            <a:chExt cx="1019503" cy="1234952"/>
          </a:xfrm>
        </p:grpSpPr>
        <p:cxnSp>
          <p:nvCxnSpPr>
            <p:cNvPr id="5" name="直線單箭頭接點 4"/>
            <p:cNvCxnSpPr/>
            <p:nvPr/>
          </p:nvCxnSpPr>
          <p:spPr>
            <a:xfrm flipH="1">
              <a:off x="3867807" y="1299877"/>
              <a:ext cx="378372" cy="714703"/>
            </a:xfrm>
            <a:prstGeom prst="straightConnector1">
              <a:avLst/>
            </a:prstGeom>
            <a:noFill/>
            <a:ln w="762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文字方塊 6"/>
            <p:cNvSpPr txBox="1"/>
            <p:nvPr/>
          </p:nvSpPr>
          <p:spPr>
            <a:xfrm>
              <a:off x="3250931" y="779628"/>
              <a:ext cx="1019503"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200" hangingPunct="0"/>
              <a:r>
                <a:rPr lang="en-US" altLang="zh-TW" sz="3200" dirty="0">
                  <a:solidFill>
                    <a:srgbClr val="FF0000"/>
                  </a:solidFill>
                  <a:latin typeface="Arial Narrow"/>
                  <a:ea typeface="Arial Narrow"/>
                  <a:cs typeface="Arial Narrow"/>
                  <a:sym typeface="Arial Narrow"/>
                </a:rPr>
                <a:t>Home</a:t>
              </a:r>
              <a:endParaRPr lang="zh-TW" altLang="en-US" sz="3200" dirty="0">
                <a:solidFill>
                  <a:srgbClr val="FF0000"/>
                </a:solidFill>
                <a:latin typeface="Arial Narrow"/>
                <a:ea typeface="Arial Narrow"/>
                <a:cs typeface="Arial Narrow"/>
                <a:sym typeface="Arial Narrow"/>
              </a:endParaRPr>
            </a:p>
          </p:txBody>
        </p:sp>
      </p:grpSp>
      <p:sp>
        <p:nvSpPr>
          <p:cNvPr id="6" name="投影片編號版面配置區 5"/>
          <p:cNvSpPr>
            <a:spLocks noGrp="1"/>
          </p:cNvSpPr>
          <p:nvPr>
            <p:ph type="sldNum" sz="quarter" idx="12"/>
          </p:nvPr>
        </p:nvSpPr>
        <p:spPr/>
        <p:txBody>
          <a:bodyPr/>
          <a:lstStyle/>
          <a:p>
            <a:fld id="{7338C80E-CB6E-4E9B-9B5B-B64885F211B1}" type="slidenum">
              <a:rPr lang="zh-TW" altLang="en-US" smtClean="0"/>
              <a:t>19</a:t>
            </a:fld>
            <a:endParaRPr lang="zh-TW" altLang="en-US"/>
          </a:p>
        </p:txBody>
      </p:sp>
    </p:spTree>
    <p:extLst>
      <p:ext uri="{BB962C8B-B14F-4D97-AF65-F5344CB8AC3E}">
        <p14:creationId xmlns:p14="http://schemas.microsoft.com/office/powerpoint/2010/main" val="2870152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i="0" dirty="0" smtClean="0">
                <a:effectLst/>
                <a:latin typeface="Source Sans Pro"/>
              </a:rPr>
              <a:t>tree</a:t>
            </a:r>
            <a:r>
              <a:rPr lang="zh-TW" altLang="en-US" dirty="0" smtClean="0"/>
              <a:t/>
            </a:r>
            <a:br>
              <a:rPr lang="zh-TW" altLang="en-US" dirty="0" smtClean="0"/>
            </a:br>
            <a:r>
              <a:rPr lang="zh-TW" altLang="en-US" b="0" i="0" dirty="0" smtClean="0">
                <a:effectLst/>
                <a:latin typeface="Source Sans Pro"/>
              </a:rPr>
              <a:t>功能說明</a:t>
            </a:r>
            <a:r>
              <a:rPr lang="en-US" altLang="zh-TW" b="0" i="0" dirty="0" smtClean="0">
                <a:effectLst/>
                <a:latin typeface="Source Sans Pro"/>
              </a:rPr>
              <a:t>:</a:t>
            </a:r>
            <a:r>
              <a:rPr lang="zh-TW" altLang="en-US" b="0" i="0" dirty="0" smtClean="0">
                <a:effectLst/>
                <a:latin typeface="Source Sans Pro"/>
              </a:rPr>
              <a:t>以樹狀圖列出目錄的內容。</a:t>
            </a:r>
            <a:endParaRPr lang="zh-TW" altLang="en-US" dirty="0"/>
          </a:p>
        </p:txBody>
      </p:sp>
      <p:sp>
        <p:nvSpPr>
          <p:cNvPr id="3" name="矩形 2"/>
          <p:cNvSpPr/>
          <p:nvPr/>
        </p:nvSpPr>
        <p:spPr>
          <a:xfrm>
            <a:off x="679939" y="2364267"/>
            <a:ext cx="10820400" cy="2862322"/>
          </a:xfrm>
          <a:prstGeom prst="rect">
            <a:avLst/>
          </a:prstGeom>
        </p:spPr>
        <p:txBody>
          <a:bodyPr wrap="square">
            <a:spAutoFit/>
          </a:bodyPr>
          <a:lstStyle/>
          <a:p>
            <a:r>
              <a:rPr lang="zh-TW" altLang="en-US" sz="3600" b="1" i="0" dirty="0" smtClean="0">
                <a:effectLst/>
                <a:latin typeface="Source Sans Pro"/>
              </a:rPr>
              <a:t>語 法</a:t>
            </a:r>
            <a:r>
              <a:rPr lang="en-US" altLang="zh-TW" sz="3600" b="1" i="0" dirty="0" smtClean="0">
                <a:effectLst/>
                <a:latin typeface="Source Sans Pro"/>
              </a:rPr>
              <a:t>:</a:t>
            </a:r>
          </a:p>
          <a:p>
            <a:r>
              <a:rPr lang="en-US" altLang="zh-TW" sz="3600" b="0" i="0" dirty="0" smtClean="0">
                <a:effectLst/>
                <a:latin typeface="Source Sans Pro"/>
              </a:rPr>
              <a:t>tree [-</a:t>
            </a:r>
            <a:r>
              <a:rPr lang="en-US" altLang="zh-TW" sz="3600" b="0" i="0" dirty="0" err="1" smtClean="0">
                <a:effectLst/>
                <a:latin typeface="Source Sans Pro"/>
              </a:rPr>
              <a:t>aACdDfFgilnNpqstux</a:t>
            </a:r>
            <a:r>
              <a:rPr lang="en-US" altLang="zh-TW" sz="3600" b="0" i="0" dirty="0" smtClean="0">
                <a:effectLst/>
                <a:latin typeface="Source Sans Pro"/>
              </a:rPr>
              <a:t>][-I &lt;</a:t>
            </a:r>
            <a:r>
              <a:rPr lang="zh-TW" altLang="en-US" sz="3600" b="0" i="0" dirty="0" smtClean="0">
                <a:effectLst/>
                <a:latin typeface="Source Sans Pro"/>
              </a:rPr>
              <a:t>範本樣式</a:t>
            </a:r>
            <a:r>
              <a:rPr lang="en-US" altLang="zh-TW" sz="3600" b="0" i="0" dirty="0" smtClean="0">
                <a:effectLst/>
                <a:latin typeface="Source Sans Pro"/>
              </a:rPr>
              <a:t>&gt;][-P &lt;</a:t>
            </a:r>
            <a:r>
              <a:rPr lang="zh-TW" altLang="en-US" sz="3600" b="0" i="0" dirty="0" smtClean="0">
                <a:effectLst/>
                <a:latin typeface="Source Sans Pro"/>
              </a:rPr>
              <a:t>範本樣式</a:t>
            </a:r>
            <a:r>
              <a:rPr lang="en-US" altLang="zh-TW" sz="3600" b="0" i="0" dirty="0" smtClean="0">
                <a:effectLst/>
                <a:latin typeface="Source Sans Pro"/>
              </a:rPr>
              <a:t>&gt;][</a:t>
            </a:r>
            <a:r>
              <a:rPr lang="zh-TW" altLang="en-US" sz="3600" b="0" i="0" dirty="0" smtClean="0">
                <a:effectLst/>
                <a:latin typeface="Source Sans Pro"/>
              </a:rPr>
              <a:t>目錄</a:t>
            </a:r>
            <a:r>
              <a:rPr lang="en-US" altLang="zh-TW" sz="3600" b="0" i="0" dirty="0" smtClean="0">
                <a:effectLst/>
                <a:latin typeface="Source Sans Pro"/>
              </a:rPr>
              <a:t>...]</a:t>
            </a:r>
            <a:r>
              <a:rPr lang="zh-TW" altLang="en-US" sz="3600" dirty="0" smtClean="0"/>
              <a:t/>
            </a:r>
            <a:br>
              <a:rPr lang="zh-TW" altLang="en-US" sz="3600" dirty="0" smtClean="0"/>
            </a:br>
            <a:r>
              <a:rPr lang="zh-TW" altLang="en-US" sz="3600" b="1" i="0" dirty="0" smtClean="0">
                <a:effectLst/>
                <a:latin typeface="Source Sans Pro"/>
              </a:rPr>
              <a:t>補充說明</a:t>
            </a:r>
            <a:r>
              <a:rPr lang="en-US" altLang="zh-TW" sz="3600" b="1" i="0" dirty="0" smtClean="0">
                <a:effectLst/>
                <a:latin typeface="Source Sans Pro"/>
              </a:rPr>
              <a:t>:</a:t>
            </a:r>
            <a:r>
              <a:rPr lang="zh-TW" altLang="en-US" sz="3600" b="0" i="0" dirty="0" smtClean="0">
                <a:effectLst/>
                <a:latin typeface="Source Sans Pro"/>
              </a:rPr>
              <a:t>執行</a:t>
            </a:r>
            <a:r>
              <a:rPr lang="en-US" altLang="zh-TW" sz="3600" b="0" i="0" dirty="0" smtClean="0">
                <a:effectLst/>
                <a:latin typeface="Source Sans Pro"/>
              </a:rPr>
              <a:t>tree</a:t>
            </a:r>
            <a:r>
              <a:rPr lang="zh-TW" altLang="en-US" sz="3600" b="0" i="0" dirty="0" smtClean="0">
                <a:effectLst/>
                <a:latin typeface="Source Sans Pro"/>
              </a:rPr>
              <a:t>指令</a:t>
            </a:r>
            <a:r>
              <a:rPr lang="en-US" altLang="zh-TW" sz="3600" b="0" i="0" dirty="0" smtClean="0">
                <a:effectLst/>
                <a:latin typeface="Source Sans Pro"/>
              </a:rPr>
              <a:t>,</a:t>
            </a:r>
            <a:r>
              <a:rPr lang="zh-TW" altLang="en-US" sz="3600" b="0" i="0" dirty="0" smtClean="0">
                <a:effectLst/>
                <a:latin typeface="Source Sans Pro"/>
              </a:rPr>
              <a:t>它會列出指定目錄下的所有檔案</a:t>
            </a:r>
            <a:r>
              <a:rPr lang="en-US" altLang="zh-TW" sz="3600" b="0" i="0" dirty="0" smtClean="0">
                <a:effectLst/>
                <a:latin typeface="Source Sans Pro"/>
              </a:rPr>
              <a:t>,</a:t>
            </a:r>
            <a:r>
              <a:rPr lang="zh-TW" altLang="en-US" sz="3600" b="0" i="0" dirty="0" smtClean="0">
                <a:effectLst/>
                <a:latin typeface="Source Sans Pro"/>
              </a:rPr>
              <a:t>包括子目錄裡的檔案。</a:t>
            </a:r>
            <a:endParaRPr lang="zh-TW" altLang="en-US" sz="3600" dirty="0"/>
          </a:p>
        </p:txBody>
      </p:sp>
      <p:sp>
        <p:nvSpPr>
          <p:cNvPr id="4" name="矩形 3"/>
          <p:cNvSpPr/>
          <p:nvPr/>
        </p:nvSpPr>
        <p:spPr>
          <a:xfrm>
            <a:off x="1084353" y="5715502"/>
            <a:ext cx="3445174" cy="707886"/>
          </a:xfrm>
          <a:prstGeom prst="rect">
            <a:avLst/>
          </a:prstGeom>
        </p:spPr>
        <p:txBody>
          <a:bodyPr wrap="none">
            <a:spAutoFit/>
          </a:bodyPr>
          <a:lstStyle/>
          <a:p>
            <a:r>
              <a:rPr lang="en-US" altLang="zh-TW" sz="4000" dirty="0">
                <a:solidFill>
                  <a:srgbClr val="00B0F0"/>
                </a:solidFill>
              </a:rPr>
              <a:t>Clear</a:t>
            </a:r>
            <a:r>
              <a:rPr lang="en-US" altLang="zh-TW" sz="4000" dirty="0"/>
              <a:t>:</a:t>
            </a:r>
            <a:r>
              <a:rPr lang="zh-TW" altLang="en-US" sz="4000" dirty="0"/>
              <a:t>清除螢幕</a:t>
            </a:r>
          </a:p>
        </p:txBody>
      </p:sp>
      <p:sp>
        <p:nvSpPr>
          <p:cNvPr id="5" name="投影片編號版面配置區 4"/>
          <p:cNvSpPr>
            <a:spLocks noGrp="1"/>
          </p:cNvSpPr>
          <p:nvPr>
            <p:ph type="sldNum" sz="quarter" idx="12"/>
          </p:nvPr>
        </p:nvSpPr>
        <p:spPr/>
        <p:txBody>
          <a:bodyPr/>
          <a:lstStyle/>
          <a:p>
            <a:fld id="{7338C80E-CB6E-4E9B-9B5B-B64885F211B1}" type="slidenum">
              <a:rPr lang="zh-TW" altLang="en-US" smtClean="0"/>
              <a:t>2</a:t>
            </a:fld>
            <a:endParaRPr lang="zh-TW" altLang="en-US"/>
          </a:p>
        </p:txBody>
      </p:sp>
    </p:spTree>
    <p:extLst>
      <p:ext uri="{BB962C8B-B14F-4D97-AF65-F5344CB8AC3E}">
        <p14:creationId xmlns:p14="http://schemas.microsoft.com/office/powerpoint/2010/main" val="166851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328246" y="1514527"/>
            <a:ext cx="11394831" cy="51398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eaLnBrk="0" fontAlgn="base">
              <a:spcBef>
                <a:spcPct val="0"/>
              </a:spcBef>
              <a:spcAft>
                <a:spcPct val="0"/>
              </a:spcAft>
            </a:pPr>
            <a:r>
              <a:rPr lang="zh-TW" altLang="zh-TW" sz="2000" b="1" dirty="0">
                <a:solidFill>
                  <a:srgbClr val="FF0000"/>
                </a:solidFill>
                <a:latin typeface="Times New Roman" panose="02020603050405020304" pitchFamily="18" charset="0"/>
                <a:cs typeface="Times New Roman" panose="02020603050405020304" pitchFamily="18" charset="0"/>
              </a:rPr>
              <a:t> </a:t>
            </a:r>
            <a:r>
              <a:rPr lang="zh-TW" altLang="zh-TW" sz="4000" b="1" dirty="0">
                <a:solidFill>
                  <a:srgbClr val="FF00FF"/>
                </a:solidFill>
                <a:latin typeface="Times New Roman" panose="02020603050405020304" pitchFamily="18" charset="0"/>
                <a:cs typeface="Times New Roman" panose="02020603050405020304" pitchFamily="18" charset="0"/>
              </a:rPr>
              <a:t>r</a:t>
            </a:r>
            <a:r>
              <a:rPr lang="zh-TW" altLang="zh-TW" sz="4000" b="1" dirty="0" bmk="">
                <a:solidFill>
                  <a:srgbClr val="FF00FF"/>
                </a:solidFill>
                <a:latin typeface="Times New Roman" panose="02020603050405020304" pitchFamily="18" charset="0"/>
                <a:cs typeface="Times New Roman" panose="02020603050405020304" pitchFamily="18" charset="0"/>
              </a:rPr>
              <a:t>mdir</a:t>
            </a:r>
            <a:r>
              <a:rPr lang="zh-TW" altLang="zh-TW" sz="4000" dirty="0">
                <a:solidFill>
                  <a:srgbClr val="FF0000"/>
                </a:solidFill>
                <a:latin typeface="Times New Roman" panose="02020603050405020304" pitchFamily="18" charset="0"/>
                <a:cs typeface="Times New Roman" panose="02020603050405020304" pitchFamily="18" charset="0"/>
              </a:rPr>
              <a:t>：</a:t>
            </a:r>
            <a:r>
              <a:rPr lang="zh-TW" altLang="zh-TW" sz="4000" dirty="0">
                <a:latin typeface="Times New Roman" panose="02020603050405020304" pitchFamily="18" charset="0"/>
                <a:cs typeface="Times New Roman" panose="02020603050405020304" pitchFamily="18" charset="0"/>
              </a:rPr>
              <a:t>刪除子目錄，必須為</a:t>
            </a:r>
            <a:r>
              <a:rPr lang="zh-TW" altLang="zh-TW" sz="4000" dirty="0">
                <a:solidFill>
                  <a:srgbClr val="FF0000"/>
                </a:solidFill>
                <a:latin typeface="Times New Roman" panose="02020603050405020304" pitchFamily="18" charset="0"/>
                <a:cs typeface="Times New Roman" panose="02020603050405020304" pitchFamily="18" charset="0"/>
              </a:rPr>
              <a:t>空目錄 </a:t>
            </a:r>
            <a:r>
              <a:rPr lang="zh-TW" altLang="zh-TW" sz="4000" dirty="0">
                <a:latin typeface="Times New Roman" panose="02020603050405020304" pitchFamily="18" charset="0"/>
                <a:cs typeface="Times New Roman" panose="02020603050405020304" pitchFamily="18" charset="0"/>
              </a:rPr>
              <a:t>(類似dos之</a:t>
            </a:r>
            <a:r>
              <a:rPr lang="zh-TW" altLang="zh-TW" sz="4000" b="1" dirty="0">
                <a:solidFill>
                  <a:srgbClr val="FF0000"/>
                </a:solidFill>
                <a:latin typeface="Times New Roman" panose="02020603050405020304" pitchFamily="18" charset="0"/>
                <a:cs typeface="Times New Roman" panose="02020603050405020304" pitchFamily="18" charset="0"/>
              </a:rPr>
              <a:t>rd</a:t>
            </a:r>
            <a:r>
              <a:rPr lang="zh-TW" altLang="zh-TW" sz="4000" dirty="0" smtClean="0">
                <a:latin typeface="Times New Roman" panose="02020603050405020304" pitchFamily="18" charset="0"/>
                <a:cs typeface="Times New Roman" panose="02020603050405020304" pitchFamily="18" charset="0"/>
              </a:rPr>
              <a:t>)</a:t>
            </a:r>
            <a:endParaRPr lang="en-US" altLang="zh-TW" sz="4000" dirty="0" smtClean="0">
              <a:latin typeface="Times New Roman" panose="02020603050405020304" pitchFamily="18" charset="0"/>
              <a:cs typeface="Times New Roman" panose="02020603050405020304" pitchFamily="18" charset="0"/>
            </a:endParaRPr>
          </a:p>
          <a:p>
            <a:pPr lvl="0" eaLnBrk="0" fontAlgn="base">
              <a:spcBef>
                <a:spcPct val="0"/>
              </a:spcBef>
              <a:spcAft>
                <a:spcPct val="0"/>
              </a:spcAft>
            </a:pPr>
            <a:endParaRPr lang="zh-TW" altLang="zh-TW" sz="4000" dirty="0"/>
          </a:p>
          <a:p>
            <a:pPr lvl="0" eaLnBrk="0" fontAlgn="base">
              <a:spcBef>
                <a:spcPct val="0"/>
              </a:spcBef>
              <a:spcAft>
                <a:spcPct val="0"/>
              </a:spcAft>
            </a:pPr>
            <a:r>
              <a:rPr lang="zh-TW" altLang="zh-TW" sz="4000" dirty="0">
                <a:solidFill>
                  <a:srgbClr val="0000FF"/>
                </a:solidFill>
                <a:latin typeface="Arial" panose="020B0604020202020204" pitchFamily="34" charset="0"/>
              </a:rPr>
              <a:t>rmdir </a:t>
            </a:r>
            <a:r>
              <a:rPr lang="en-US" altLang="zh-TW" sz="4000" dirty="0">
                <a:solidFill>
                  <a:srgbClr val="0000FF"/>
                </a:solidFill>
                <a:latin typeface="Arial" panose="020B0604020202020204" pitchFamily="34" charset="0"/>
              </a:rPr>
              <a:t> </a:t>
            </a:r>
            <a:r>
              <a:rPr lang="zh-TW" altLang="zh-TW" sz="4000" dirty="0">
                <a:solidFill>
                  <a:srgbClr val="0000FF"/>
                </a:solidFill>
                <a:latin typeface="Arial" panose="020B0604020202020204" pitchFamily="34" charset="0"/>
              </a:rPr>
              <a:t>-參數 子目錄名稱</a:t>
            </a:r>
            <a:endParaRPr lang="zh-TW" altLang="zh-TW" sz="4000" dirty="0">
              <a:latin typeface="Arial" panose="020B0604020202020204" pitchFamily="34" charset="0"/>
            </a:endParaRPr>
          </a:p>
          <a:p>
            <a:pPr lvl="0" eaLnBrk="0" fontAlgn="base">
              <a:spcBef>
                <a:spcPct val="0"/>
              </a:spcBef>
              <a:spcAft>
                <a:spcPct val="0"/>
              </a:spcAft>
            </a:pPr>
            <a:r>
              <a:rPr lang="en-US" altLang="zh-CN" sz="3200" dirty="0" smtClean="0"/>
              <a:t>-p</a:t>
            </a:r>
            <a:r>
              <a:rPr lang="zh-CN" altLang="en-US" sz="3200" dirty="0" smtClean="0"/>
              <a:t>或</a:t>
            </a:r>
            <a:r>
              <a:rPr lang="en-US" altLang="zh-CN" sz="3200" dirty="0">
                <a:solidFill>
                  <a:srgbClr val="FF0000"/>
                </a:solidFill>
              </a:rPr>
              <a:t>--</a:t>
            </a:r>
            <a:r>
              <a:rPr lang="en-US" altLang="zh-CN" sz="3200" dirty="0"/>
              <a:t>parent</a:t>
            </a:r>
            <a:r>
              <a:rPr lang="en-US" altLang="zh-CN" sz="3200" dirty="0">
                <a:solidFill>
                  <a:srgbClr val="FF0000"/>
                </a:solidFill>
              </a:rPr>
              <a:t>s</a:t>
            </a:r>
            <a:r>
              <a:rPr lang="en-US" altLang="zh-CN" sz="3200" dirty="0"/>
              <a:t> </a:t>
            </a:r>
            <a:r>
              <a:rPr lang="zh-TW" altLang="zh-TW" sz="3200" dirty="0" smtClean="0">
                <a:latin typeface="Arial" panose="020B0604020202020204" pitchFamily="34" charset="0"/>
              </a:rPr>
              <a:t>：</a:t>
            </a:r>
            <a:r>
              <a:rPr lang="zh-TW" altLang="zh-TW" sz="3200" dirty="0">
                <a:latin typeface="Arial" panose="020B0604020202020204" pitchFamily="34" charset="0"/>
              </a:rPr>
              <a:t>若刪除此目錄之後，其上層目錄變成空目錄，則一併</a:t>
            </a:r>
            <a:r>
              <a:rPr lang="zh-TW" altLang="zh-TW" sz="3200" dirty="0" smtClean="0">
                <a:latin typeface="Arial" panose="020B0604020202020204" pitchFamily="34" charset="0"/>
              </a:rPr>
              <a:t>刪除</a:t>
            </a:r>
            <a:endParaRPr lang="en-US" altLang="zh-TW" sz="3200" dirty="0" smtClean="0">
              <a:latin typeface="Arial" panose="020B0604020202020204" pitchFamily="34" charset="0"/>
            </a:endParaRPr>
          </a:p>
          <a:p>
            <a:pPr lvl="0" eaLnBrk="0" fontAlgn="base">
              <a:spcBef>
                <a:spcPct val="0"/>
              </a:spcBef>
              <a:spcAft>
                <a:spcPct val="0"/>
              </a:spcAft>
            </a:pPr>
            <a:r>
              <a:rPr lang="en-US" altLang="zh-TW" sz="4000" dirty="0">
                <a:latin typeface="Arial" panose="020B0604020202020204" pitchFamily="34" charset="0"/>
              </a:rPr>
              <a:t> </a:t>
            </a:r>
            <a:r>
              <a:rPr lang="en-US" altLang="zh-TW" sz="4000" dirty="0" smtClean="0">
                <a:latin typeface="Arial" panose="020B0604020202020204" pitchFamily="34" charset="0"/>
              </a:rPr>
              <a:t>       </a:t>
            </a:r>
            <a:r>
              <a:rPr lang="en-US" altLang="zh-TW" sz="4800" dirty="0" smtClean="0">
                <a:latin typeface="Arial" panose="020B0604020202020204" pitchFamily="34" charset="0"/>
              </a:rPr>
              <a:t>(</a:t>
            </a:r>
            <a:r>
              <a:rPr lang="zh-TW" altLang="en-US" sz="3200" dirty="0"/>
              <a:t>刪除目錄及其</a:t>
            </a:r>
            <a:r>
              <a:rPr lang="zh-TW" altLang="en-US" sz="3200" dirty="0" smtClean="0"/>
              <a:t>祖先</a:t>
            </a:r>
            <a:r>
              <a:rPr lang="en-US" altLang="zh-TW" sz="3200" dirty="0" smtClean="0"/>
              <a:t>)</a:t>
            </a:r>
            <a:endParaRPr lang="en-US" altLang="zh-TW" sz="4800" dirty="0" smtClean="0">
              <a:latin typeface="Arial" panose="020B0604020202020204" pitchFamily="34" charset="0"/>
            </a:endParaRPr>
          </a:p>
          <a:p>
            <a:pPr lvl="0" eaLnBrk="0" fontAlgn="base">
              <a:spcBef>
                <a:spcPct val="0"/>
              </a:spcBef>
              <a:spcAft>
                <a:spcPct val="0"/>
              </a:spcAft>
            </a:pPr>
            <a:endParaRPr lang="en-US" altLang="zh-TW" sz="3200" dirty="0">
              <a:latin typeface="Arial" panose="020B0604020202020204" pitchFamily="34" charset="0"/>
            </a:endParaRPr>
          </a:p>
          <a:p>
            <a:pPr lvl="0" eaLnBrk="0" fontAlgn="base">
              <a:spcBef>
                <a:spcPct val="0"/>
              </a:spcBef>
              <a:spcAft>
                <a:spcPct val="0"/>
              </a:spcAft>
            </a:pPr>
            <a:r>
              <a:rPr lang="zh-TW" altLang="en-US" sz="3200" dirty="0" smtClean="0">
                <a:solidFill>
                  <a:srgbClr val="FF0000"/>
                </a:solidFill>
                <a:latin typeface="Arial" panose="020B0604020202020204" pitchFamily="34" charset="0"/>
              </a:rPr>
              <a:t>空目錄</a:t>
            </a:r>
            <a:r>
              <a:rPr lang="en-US" altLang="zh-TW" sz="3200" dirty="0" smtClean="0">
                <a:latin typeface="Arial" panose="020B0604020202020204" pitchFamily="34" charset="0"/>
              </a:rPr>
              <a:t>:</a:t>
            </a:r>
            <a:r>
              <a:rPr lang="zh-TW" altLang="en-US" sz="3200" dirty="0" smtClean="0">
                <a:latin typeface="Arial" panose="020B0604020202020204" pitchFamily="34" charset="0"/>
              </a:rPr>
              <a:t>此目錄下沒有</a:t>
            </a:r>
            <a:r>
              <a:rPr lang="zh-TW" altLang="en-US" sz="3200" dirty="0" smtClean="0">
                <a:solidFill>
                  <a:srgbClr val="FF0000"/>
                </a:solidFill>
                <a:latin typeface="Arial" panose="020B0604020202020204" pitchFamily="34" charset="0"/>
              </a:rPr>
              <a:t>目錄</a:t>
            </a:r>
            <a:r>
              <a:rPr lang="zh-TW" altLang="en-US" sz="3200" dirty="0" smtClean="0">
                <a:latin typeface="Arial" panose="020B0604020202020204" pitchFamily="34" charset="0"/>
              </a:rPr>
              <a:t>也沒有</a:t>
            </a:r>
            <a:r>
              <a:rPr lang="zh-TW" altLang="en-US" sz="3200" dirty="0" smtClean="0">
                <a:solidFill>
                  <a:srgbClr val="FF0000"/>
                </a:solidFill>
                <a:latin typeface="Arial" panose="020B0604020202020204" pitchFamily="34" charset="0"/>
              </a:rPr>
              <a:t>檔案</a:t>
            </a:r>
            <a:endParaRPr lang="en-US" altLang="zh-TW" sz="3200" dirty="0">
              <a:solidFill>
                <a:srgbClr val="FF0000"/>
              </a:solidFill>
              <a:latin typeface="Arial" panose="020B0604020202020204" pitchFamily="34" charset="0"/>
            </a:endParaRPr>
          </a:p>
          <a:p>
            <a:pPr defTabSz="457200" hangingPunct="0"/>
            <a:endParaRPr lang="zh-TW" altLang="en-US" sz="3200" dirty="0">
              <a:solidFill>
                <a:srgbClr val="000000"/>
              </a:solidFill>
              <a:sym typeface="Arial Narrow"/>
            </a:endParaRPr>
          </a:p>
        </p:txBody>
      </p:sp>
      <p:sp>
        <p:nvSpPr>
          <p:cNvPr id="2" name="標題 1"/>
          <p:cNvSpPr>
            <a:spLocks noGrp="1"/>
          </p:cNvSpPr>
          <p:nvPr>
            <p:ph type="title"/>
          </p:nvPr>
        </p:nvSpPr>
        <p:spPr/>
        <p:txBody>
          <a:bodyPr/>
          <a:lstStyle/>
          <a:p>
            <a:r>
              <a:rPr lang="zh-TW" altLang="zh-TW" b="1" dirty="0">
                <a:solidFill>
                  <a:srgbClr val="FF00FF"/>
                </a:solidFill>
                <a:latin typeface="Times New Roman" panose="02020603050405020304" pitchFamily="18" charset="0"/>
                <a:cs typeface="Times New Roman" panose="02020603050405020304" pitchFamily="18" charset="0"/>
              </a:rPr>
              <a:t>r</a:t>
            </a:r>
            <a:r>
              <a:rPr lang="zh-TW" altLang="zh-TW" b="1" dirty="0" bmk="">
                <a:solidFill>
                  <a:srgbClr val="FF00FF"/>
                </a:solidFill>
                <a:latin typeface="Times New Roman" panose="02020603050405020304" pitchFamily="18" charset="0"/>
                <a:cs typeface="Times New Roman" panose="02020603050405020304" pitchFamily="18" charset="0"/>
              </a:rPr>
              <a:t>mdir</a:t>
            </a:r>
            <a:r>
              <a:rPr lang="zh-TW" altLang="zh-TW" dirty="0">
                <a:solidFill>
                  <a:srgbClr val="FF0000"/>
                </a:solidFill>
                <a:latin typeface="Times New Roman" panose="02020603050405020304" pitchFamily="18" charset="0"/>
                <a:cs typeface="Times New Roman" panose="02020603050405020304" pitchFamily="18" charset="0"/>
              </a:rPr>
              <a:t>：</a:t>
            </a:r>
            <a:r>
              <a:rPr lang="zh-TW" altLang="zh-TW" dirty="0">
                <a:latin typeface="Times New Roman" panose="02020603050405020304" pitchFamily="18" charset="0"/>
                <a:cs typeface="Times New Roman" panose="02020603050405020304" pitchFamily="18" charset="0"/>
              </a:rPr>
              <a:t>刪除子目錄</a:t>
            </a:r>
            <a:endParaRPr lang="zh-TW" altLang="en-US" dirty="0"/>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20</a:t>
            </a:fld>
            <a:endParaRPr lang="zh-TW" altLang="en-US"/>
          </a:p>
        </p:txBody>
      </p:sp>
    </p:spTree>
    <p:extLst>
      <p:ext uri="{BB962C8B-B14F-4D97-AF65-F5344CB8AC3E}">
        <p14:creationId xmlns:p14="http://schemas.microsoft.com/office/powerpoint/2010/main" val="20761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mkdir</a:t>
            </a:r>
            <a:r>
              <a:rPr lang="en-US" altLang="zh-TW" dirty="0"/>
              <a:t>  -p </a:t>
            </a:r>
            <a:r>
              <a:rPr lang="zh-CN" altLang="en-US" dirty="0" smtClean="0"/>
              <a:t>目錄</a:t>
            </a:r>
            <a:endParaRPr lang="zh-TW" altLang="en-US" dirty="0"/>
          </a:p>
        </p:txBody>
      </p:sp>
      <p:sp>
        <p:nvSpPr>
          <p:cNvPr id="3" name="矩形 2"/>
          <p:cNvSpPr/>
          <p:nvPr/>
        </p:nvSpPr>
        <p:spPr>
          <a:xfrm>
            <a:off x="519815" y="1690688"/>
            <a:ext cx="10920046" cy="5170646"/>
          </a:xfrm>
          <a:prstGeom prst="rect">
            <a:avLst/>
          </a:prstGeom>
        </p:spPr>
        <p:txBody>
          <a:bodyPr wrap="square">
            <a:spAutoFit/>
          </a:bodyPr>
          <a:lstStyle/>
          <a:p>
            <a:r>
              <a:rPr lang="en-US" altLang="zh-TW" sz="3600" dirty="0" err="1"/>
              <a:t>mkdir</a:t>
            </a:r>
            <a:r>
              <a:rPr lang="en-US" altLang="zh-TW" sz="3600" dirty="0"/>
              <a:t>  -p </a:t>
            </a:r>
            <a:r>
              <a:rPr lang="zh-CN" altLang="en-US" sz="3600" dirty="0"/>
              <a:t>目錄</a:t>
            </a:r>
            <a:endParaRPr lang="en-US" altLang="zh-CN" sz="3600" dirty="0"/>
          </a:p>
          <a:p>
            <a:r>
              <a:rPr lang="en-US" altLang="zh-CN" sz="3600" dirty="0">
                <a:solidFill>
                  <a:srgbClr val="FF0000"/>
                </a:solidFill>
              </a:rPr>
              <a:t>-p</a:t>
            </a:r>
            <a:r>
              <a:rPr lang="zh-CN" altLang="en-US" sz="3600" dirty="0"/>
              <a:t>或</a:t>
            </a:r>
            <a:r>
              <a:rPr lang="en-US" altLang="zh-CN" sz="3600" dirty="0">
                <a:solidFill>
                  <a:srgbClr val="FF0000"/>
                </a:solidFill>
              </a:rPr>
              <a:t>--parents </a:t>
            </a:r>
            <a:r>
              <a:rPr lang="zh-CN" altLang="en-US" sz="3600" dirty="0"/>
              <a:t>若所要建立目錄的上層目錄目前尚未建立，則會一併建立上層</a:t>
            </a:r>
            <a:r>
              <a:rPr lang="zh-CN" altLang="en-US" sz="3600" dirty="0" smtClean="0"/>
              <a:t>目錄</a:t>
            </a:r>
            <a:endParaRPr lang="en-US" altLang="zh-CN" sz="3600" dirty="0" smtClean="0"/>
          </a:p>
          <a:p>
            <a:r>
              <a:rPr lang="en-US" altLang="zh-TW" sz="4400" dirty="0">
                <a:latin typeface="Arial" panose="020B0604020202020204" pitchFamily="34" charset="0"/>
              </a:rPr>
              <a:t> </a:t>
            </a:r>
            <a:r>
              <a:rPr lang="en-US" altLang="zh-TW" sz="5400" dirty="0" smtClean="0">
                <a:latin typeface="Arial" panose="020B0604020202020204" pitchFamily="34" charset="0"/>
              </a:rPr>
              <a:t>(</a:t>
            </a:r>
            <a:r>
              <a:rPr lang="zh-TW" altLang="en-US" sz="3600" dirty="0"/>
              <a:t>建立</a:t>
            </a:r>
            <a:r>
              <a:rPr lang="zh-TW" altLang="en-US" sz="3600" dirty="0" smtClean="0"/>
              <a:t>目錄</a:t>
            </a:r>
            <a:r>
              <a:rPr lang="zh-TW" altLang="en-US" sz="3600" dirty="0"/>
              <a:t>及其祖先</a:t>
            </a:r>
            <a:r>
              <a:rPr lang="en-US" altLang="zh-TW" sz="3600" dirty="0" smtClean="0"/>
              <a:t>)</a:t>
            </a:r>
            <a:endParaRPr lang="en-US" altLang="zh-CN" sz="3600" dirty="0"/>
          </a:p>
          <a:p>
            <a:r>
              <a:rPr lang="zh-TW" altLang="en-US" sz="2800" dirty="0"/>
              <a:t>例</a:t>
            </a:r>
            <a:r>
              <a:rPr lang="en-US" altLang="zh-TW" sz="2800" dirty="0"/>
              <a:t>:</a:t>
            </a:r>
          </a:p>
          <a:p>
            <a:r>
              <a:rPr lang="en-US" altLang="zh-TW" sz="2800" dirty="0">
                <a:solidFill>
                  <a:srgbClr val="00B050"/>
                </a:solidFill>
              </a:rPr>
              <a:t>$</a:t>
            </a:r>
            <a:r>
              <a:rPr lang="en-US" altLang="zh-TW" sz="2800" dirty="0" err="1">
                <a:solidFill>
                  <a:srgbClr val="00B0F0"/>
                </a:solidFill>
              </a:rPr>
              <a:t>mkdir</a:t>
            </a:r>
            <a:r>
              <a:rPr lang="en-US" altLang="zh-TW" sz="2800" dirty="0">
                <a:solidFill>
                  <a:srgbClr val="00B0F0"/>
                </a:solidFill>
              </a:rPr>
              <a:t>  -p </a:t>
            </a:r>
            <a:r>
              <a:rPr lang="en-US" altLang="zh-TW" sz="2800" dirty="0" smtClean="0">
                <a:solidFill>
                  <a:srgbClr val="00B0F0"/>
                </a:solidFill>
              </a:rPr>
              <a:t> </a:t>
            </a:r>
            <a:r>
              <a:rPr lang="en-US" altLang="zh-TW" sz="2800" dirty="0" err="1" smtClean="0">
                <a:solidFill>
                  <a:srgbClr val="00B0F0"/>
                </a:solidFill>
              </a:rPr>
              <a:t>bsae</a:t>
            </a:r>
            <a:r>
              <a:rPr lang="en-US" altLang="zh-TW" sz="2800" dirty="0" smtClean="0">
                <a:solidFill>
                  <a:srgbClr val="00B0F0"/>
                </a:solidFill>
              </a:rPr>
              <a:t>/b1/b11/b111</a:t>
            </a:r>
          </a:p>
          <a:p>
            <a:r>
              <a:rPr lang="en-US" altLang="zh-TW" sz="2800" dirty="0">
                <a:solidFill>
                  <a:srgbClr val="00B050"/>
                </a:solidFill>
              </a:rPr>
              <a:t>$</a:t>
            </a:r>
            <a:r>
              <a:rPr lang="en-US" altLang="zh-TW" sz="2800" dirty="0" err="1">
                <a:solidFill>
                  <a:srgbClr val="00B0F0"/>
                </a:solidFill>
              </a:rPr>
              <a:t>mkdir</a:t>
            </a:r>
            <a:r>
              <a:rPr lang="en-US" altLang="zh-TW" sz="2800" dirty="0">
                <a:solidFill>
                  <a:srgbClr val="00B0F0"/>
                </a:solidFill>
              </a:rPr>
              <a:t>  -p  </a:t>
            </a:r>
            <a:r>
              <a:rPr lang="en-US" altLang="zh-TW" sz="2800" dirty="0" err="1" smtClean="0">
                <a:solidFill>
                  <a:srgbClr val="00B0F0"/>
                </a:solidFill>
              </a:rPr>
              <a:t>bsae</a:t>
            </a:r>
            <a:r>
              <a:rPr lang="en-US" altLang="zh-TW" sz="2800" dirty="0" smtClean="0">
                <a:solidFill>
                  <a:srgbClr val="00B0F0"/>
                </a:solidFill>
              </a:rPr>
              <a:t>/b1/b11/b111</a:t>
            </a:r>
            <a:r>
              <a:rPr lang="en-US" altLang="zh-TW" sz="2800" dirty="0" smtClean="0">
                <a:solidFill>
                  <a:srgbClr val="FF0000"/>
                </a:solidFill>
              </a:rPr>
              <a:t>/</a:t>
            </a:r>
            <a:endParaRPr lang="en-US" altLang="zh-TW" sz="2800" dirty="0">
              <a:solidFill>
                <a:srgbClr val="FF0000"/>
              </a:solidFill>
            </a:endParaRPr>
          </a:p>
          <a:p>
            <a:r>
              <a:rPr lang="en-US" altLang="zh-TW" sz="2800" dirty="0">
                <a:solidFill>
                  <a:srgbClr val="00B050"/>
                </a:solidFill>
              </a:rPr>
              <a:t>$</a:t>
            </a:r>
            <a:r>
              <a:rPr lang="en-US" altLang="zh-TW" sz="2800" dirty="0" err="1">
                <a:solidFill>
                  <a:srgbClr val="00B0F0"/>
                </a:solidFill>
              </a:rPr>
              <a:t>mkdir</a:t>
            </a:r>
            <a:r>
              <a:rPr lang="en-US" altLang="zh-TW" sz="2800" dirty="0">
                <a:solidFill>
                  <a:srgbClr val="00B0F0"/>
                </a:solidFill>
              </a:rPr>
              <a:t>  --parents  </a:t>
            </a:r>
            <a:r>
              <a:rPr lang="en-US" altLang="zh-TW" sz="2800" dirty="0" err="1">
                <a:solidFill>
                  <a:srgbClr val="00B0F0"/>
                </a:solidFill>
              </a:rPr>
              <a:t>bsae</a:t>
            </a:r>
            <a:r>
              <a:rPr lang="en-US" altLang="zh-TW" sz="2800" dirty="0">
                <a:solidFill>
                  <a:srgbClr val="00B0F0"/>
                </a:solidFill>
              </a:rPr>
              <a:t>/b1/b11/b111</a:t>
            </a:r>
          </a:p>
          <a:p>
            <a:r>
              <a:rPr lang="en-US" altLang="zh-TW" sz="2800" dirty="0" smtClean="0">
                <a:solidFill>
                  <a:srgbClr val="00B050"/>
                </a:solidFill>
              </a:rPr>
              <a:t>$</a:t>
            </a:r>
            <a:r>
              <a:rPr lang="en-US" altLang="zh-TW" sz="2800" dirty="0" err="1">
                <a:solidFill>
                  <a:srgbClr val="00B0F0"/>
                </a:solidFill>
              </a:rPr>
              <a:t>mkdir</a:t>
            </a:r>
            <a:r>
              <a:rPr lang="en-US" altLang="zh-TW" sz="2800" dirty="0">
                <a:solidFill>
                  <a:srgbClr val="00B0F0"/>
                </a:solidFill>
              </a:rPr>
              <a:t>  </a:t>
            </a:r>
            <a:r>
              <a:rPr lang="en-US" altLang="zh-TW" sz="2800" dirty="0" smtClean="0">
                <a:solidFill>
                  <a:srgbClr val="00B0F0"/>
                </a:solidFill>
              </a:rPr>
              <a:t>--parents  </a:t>
            </a:r>
            <a:r>
              <a:rPr lang="en-US" altLang="zh-TW" sz="2800" dirty="0" err="1" smtClean="0">
                <a:solidFill>
                  <a:srgbClr val="00B0F0"/>
                </a:solidFill>
              </a:rPr>
              <a:t>bsae</a:t>
            </a:r>
            <a:r>
              <a:rPr lang="en-US" altLang="zh-TW" sz="2800" dirty="0" smtClean="0">
                <a:solidFill>
                  <a:srgbClr val="00B0F0"/>
                </a:solidFill>
              </a:rPr>
              <a:t>/b1/b11/b111</a:t>
            </a:r>
            <a:r>
              <a:rPr lang="en-US" altLang="zh-TW" sz="2800" dirty="0" smtClean="0">
                <a:solidFill>
                  <a:srgbClr val="FF0000"/>
                </a:solidFill>
              </a:rPr>
              <a:t>/</a:t>
            </a:r>
            <a:endParaRPr lang="en-US" altLang="zh-TW" sz="2800" dirty="0">
              <a:solidFill>
                <a:srgbClr val="FF0000"/>
              </a:solidFill>
            </a:endParaRPr>
          </a:p>
          <a:p>
            <a:endParaRPr lang="en-US" altLang="zh-TW" sz="2800" dirty="0">
              <a:solidFill>
                <a:srgbClr val="00B0F0"/>
              </a:solidFill>
            </a:endParaRPr>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21</a:t>
            </a:fld>
            <a:endParaRPr lang="zh-TW" altLang="en-US"/>
          </a:p>
        </p:txBody>
      </p:sp>
    </p:spTree>
    <p:extLst>
      <p:ext uri="{BB962C8B-B14F-4D97-AF65-F5344CB8AC3E}">
        <p14:creationId xmlns:p14="http://schemas.microsoft.com/office/powerpoint/2010/main" val="4648259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603063"/>
          </a:xfrm>
        </p:spPr>
        <p:txBody>
          <a:bodyPr>
            <a:normAutofit fontScale="90000"/>
          </a:bodyPr>
          <a:lstStyle/>
          <a:p>
            <a:pPr algn="ctr"/>
            <a:r>
              <a:rPr lang="zh-TW" altLang="en-US" dirty="0"/>
              <a:t>操作示範</a:t>
            </a:r>
            <a:r>
              <a:rPr lang="en-US" altLang="zh-TW" dirty="0"/>
              <a:t>:</a:t>
            </a:r>
            <a:endParaRPr lang="zh-TW" altLang="en-US" dirty="0"/>
          </a:p>
        </p:txBody>
      </p:sp>
      <p:sp>
        <p:nvSpPr>
          <p:cNvPr id="3" name="文字方塊 2"/>
          <p:cNvSpPr txBox="1"/>
          <p:nvPr/>
        </p:nvSpPr>
        <p:spPr>
          <a:xfrm>
            <a:off x="5690794" y="1452282"/>
            <a:ext cx="6267934" cy="4154984"/>
          </a:xfrm>
          <a:prstGeom prst="rect">
            <a:avLst/>
          </a:prstGeom>
          <a:noFill/>
        </p:spPr>
        <p:txBody>
          <a:bodyPr wrap="none" rtlCol="0">
            <a:spAutoFit/>
          </a:bodyPr>
          <a:lstStyle/>
          <a:p>
            <a:r>
              <a:rPr lang="en-US" altLang="zh-TW" sz="2400" dirty="0">
                <a:solidFill>
                  <a:srgbClr val="00B050"/>
                </a:solidFill>
              </a:rPr>
              <a:t>bigred@us2004:</a:t>
            </a:r>
            <a:r>
              <a:rPr lang="en-US" altLang="zh-TW" sz="2400" dirty="0">
                <a:solidFill>
                  <a:srgbClr val="FF0000"/>
                </a:solidFill>
              </a:rPr>
              <a:t>~</a:t>
            </a:r>
            <a:r>
              <a:rPr lang="en-US" altLang="zh-TW" sz="2400" dirty="0">
                <a:solidFill>
                  <a:srgbClr val="00B050"/>
                </a:solidFill>
              </a:rPr>
              <a:t>$ </a:t>
            </a:r>
            <a:r>
              <a:rPr lang="en-US" altLang="zh-TW" sz="2400" dirty="0" err="1">
                <a:solidFill>
                  <a:srgbClr val="00B0F0"/>
                </a:solidFill>
              </a:rPr>
              <a:t>mkdir</a:t>
            </a:r>
            <a:r>
              <a:rPr lang="en-US" altLang="zh-TW" sz="2400" dirty="0">
                <a:solidFill>
                  <a:srgbClr val="00B0F0"/>
                </a:solidFill>
              </a:rPr>
              <a:t> </a:t>
            </a:r>
            <a:r>
              <a:rPr lang="en-US" altLang="zh-TW" sz="2400" dirty="0">
                <a:solidFill>
                  <a:srgbClr val="FF0000"/>
                </a:solidFill>
              </a:rPr>
              <a:t>--parents </a:t>
            </a:r>
            <a:r>
              <a:rPr lang="en-US" altLang="zh-TW" sz="2400" dirty="0">
                <a:solidFill>
                  <a:srgbClr val="00B0F0"/>
                </a:solidFill>
              </a:rPr>
              <a:t>b1/b11/b111</a:t>
            </a:r>
          </a:p>
          <a:p>
            <a:r>
              <a:rPr lang="en-US" altLang="zh-TW" sz="2400" dirty="0"/>
              <a:t>bigred@us2004:</a:t>
            </a:r>
            <a:r>
              <a:rPr lang="en-US" altLang="zh-TW" sz="2400" dirty="0">
                <a:solidFill>
                  <a:srgbClr val="FF0000"/>
                </a:solidFill>
              </a:rPr>
              <a:t>~</a:t>
            </a:r>
            <a:r>
              <a:rPr lang="en-US" altLang="zh-TW" sz="2400" dirty="0"/>
              <a:t>$ </a:t>
            </a:r>
            <a:r>
              <a:rPr lang="en-US" altLang="zh-TW" sz="2400" dirty="0">
                <a:solidFill>
                  <a:srgbClr val="00B0F0"/>
                </a:solidFill>
              </a:rPr>
              <a:t>tree</a:t>
            </a:r>
          </a:p>
          <a:p>
            <a:r>
              <a:rPr lang="en-US" altLang="zh-TW" sz="2400" dirty="0"/>
              <a:t>.</a:t>
            </a:r>
          </a:p>
          <a:p>
            <a:r>
              <a:rPr lang="en-US" altLang="zh-TW" sz="2400" dirty="0"/>
              <a:t>└── b1</a:t>
            </a:r>
          </a:p>
          <a:p>
            <a:r>
              <a:rPr lang="en-US" altLang="zh-TW" sz="2400" dirty="0"/>
              <a:t>    └── b11</a:t>
            </a:r>
          </a:p>
          <a:p>
            <a:r>
              <a:rPr lang="en-US" altLang="zh-TW" sz="2400" dirty="0"/>
              <a:t>        └── b111</a:t>
            </a:r>
          </a:p>
          <a:p>
            <a:r>
              <a:rPr lang="en-US" altLang="zh-TW" sz="2400" dirty="0">
                <a:solidFill>
                  <a:srgbClr val="00B050"/>
                </a:solidFill>
              </a:rPr>
              <a:t>bigred@us2004:</a:t>
            </a:r>
            <a:r>
              <a:rPr lang="en-US" altLang="zh-TW" sz="2400" dirty="0">
                <a:solidFill>
                  <a:srgbClr val="FF0000"/>
                </a:solidFill>
              </a:rPr>
              <a:t>~</a:t>
            </a:r>
            <a:r>
              <a:rPr lang="en-US" altLang="zh-TW" sz="2400" dirty="0">
                <a:solidFill>
                  <a:srgbClr val="00B050"/>
                </a:solidFill>
              </a:rPr>
              <a:t>$ </a:t>
            </a:r>
            <a:r>
              <a:rPr lang="en-US" altLang="zh-TW" sz="2400" dirty="0" err="1">
                <a:solidFill>
                  <a:srgbClr val="00B0F0"/>
                </a:solidFill>
              </a:rPr>
              <a:t>rmdir</a:t>
            </a:r>
            <a:r>
              <a:rPr lang="en-US" altLang="zh-TW" sz="2400" dirty="0">
                <a:solidFill>
                  <a:srgbClr val="00B0F0"/>
                </a:solidFill>
              </a:rPr>
              <a:t> </a:t>
            </a:r>
            <a:r>
              <a:rPr lang="en-US" altLang="zh-TW" sz="2400" dirty="0">
                <a:solidFill>
                  <a:srgbClr val="FF0000"/>
                </a:solidFill>
              </a:rPr>
              <a:t>--parents </a:t>
            </a:r>
            <a:r>
              <a:rPr lang="en-US" altLang="zh-TW" sz="2400" dirty="0">
                <a:solidFill>
                  <a:srgbClr val="00B0F0"/>
                </a:solidFill>
              </a:rPr>
              <a:t>b1/b11/b111</a:t>
            </a:r>
          </a:p>
          <a:p>
            <a:r>
              <a:rPr lang="en-US" altLang="zh-TW" sz="2400" dirty="0">
                <a:solidFill>
                  <a:srgbClr val="00B050"/>
                </a:solidFill>
              </a:rPr>
              <a:t>bigred@us2004:</a:t>
            </a:r>
            <a:r>
              <a:rPr lang="en-US" altLang="zh-TW" sz="2400" b="1" dirty="0">
                <a:solidFill>
                  <a:srgbClr val="FF0000"/>
                </a:solidFill>
              </a:rPr>
              <a:t>~</a:t>
            </a:r>
            <a:r>
              <a:rPr lang="en-US" altLang="zh-TW" sz="2400" dirty="0">
                <a:solidFill>
                  <a:srgbClr val="00B050"/>
                </a:solidFill>
              </a:rPr>
              <a:t>$ </a:t>
            </a:r>
            <a:r>
              <a:rPr lang="en-US" altLang="zh-TW" sz="2400" dirty="0">
                <a:solidFill>
                  <a:srgbClr val="00B0F0"/>
                </a:solidFill>
              </a:rPr>
              <a:t>tree</a:t>
            </a:r>
          </a:p>
          <a:p>
            <a:r>
              <a:rPr lang="en-US" altLang="zh-TW" sz="2400" dirty="0" smtClean="0"/>
              <a:t>.</a:t>
            </a:r>
          </a:p>
          <a:p>
            <a:endParaRPr lang="en-US" altLang="zh-TW" sz="2400" dirty="0"/>
          </a:p>
          <a:p>
            <a:r>
              <a:rPr lang="en-US" altLang="zh-TW" sz="2400" dirty="0"/>
              <a:t>0 directories, 0 </a:t>
            </a:r>
            <a:r>
              <a:rPr lang="en-US" altLang="zh-TW" sz="2400" dirty="0" smtClean="0"/>
              <a:t>files</a:t>
            </a:r>
            <a:endParaRPr lang="en-US" altLang="zh-TW" sz="2400" dirty="0"/>
          </a:p>
        </p:txBody>
      </p:sp>
      <p:sp>
        <p:nvSpPr>
          <p:cNvPr id="4" name="文字方塊 3"/>
          <p:cNvSpPr txBox="1"/>
          <p:nvPr/>
        </p:nvSpPr>
        <p:spPr>
          <a:xfrm>
            <a:off x="179294" y="1151068"/>
            <a:ext cx="5916706" cy="5262979"/>
          </a:xfrm>
          <a:prstGeom prst="rect">
            <a:avLst/>
          </a:prstGeom>
          <a:noFill/>
        </p:spPr>
        <p:txBody>
          <a:bodyPr wrap="square" rtlCol="0">
            <a:spAutoFit/>
          </a:bodyPr>
          <a:lstStyle/>
          <a:p>
            <a:r>
              <a:rPr lang="en-US" altLang="zh-TW" sz="2400" dirty="0">
                <a:solidFill>
                  <a:srgbClr val="00B050"/>
                </a:solidFill>
              </a:rPr>
              <a:t>bigred@us2004</a:t>
            </a:r>
            <a:r>
              <a:rPr lang="en-US" altLang="zh-TW" sz="2400" dirty="0">
                <a:solidFill>
                  <a:srgbClr val="FF0000"/>
                </a:solidFill>
              </a:rPr>
              <a:t>:~</a:t>
            </a:r>
            <a:r>
              <a:rPr lang="en-US" altLang="zh-TW" sz="2400" dirty="0">
                <a:solidFill>
                  <a:srgbClr val="00B050"/>
                </a:solidFill>
              </a:rPr>
              <a:t>$ </a:t>
            </a:r>
            <a:r>
              <a:rPr lang="en-US" altLang="zh-TW" sz="2400" dirty="0" err="1">
                <a:solidFill>
                  <a:srgbClr val="00B0F0"/>
                </a:solidFill>
              </a:rPr>
              <a:t>mkdir</a:t>
            </a:r>
            <a:r>
              <a:rPr lang="en-US" altLang="zh-TW" sz="2400" dirty="0">
                <a:solidFill>
                  <a:srgbClr val="00B0F0"/>
                </a:solidFill>
              </a:rPr>
              <a:t> -p b1/b11/b111</a:t>
            </a:r>
          </a:p>
          <a:p>
            <a:r>
              <a:rPr lang="en-US" altLang="zh-TW" sz="2400" dirty="0">
                <a:solidFill>
                  <a:srgbClr val="00B050"/>
                </a:solidFill>
              </a:rPr>
              <a:t>bigred@us2004:</a:t>
            </a:r>
            <a:r>
              <a:rPr lang="en-US" altLang="zh-TW" sz="2400" dirty="0">
                <a:solidFill>
                  <a:srgbClr val="FF0000"/>
                </a:solidFill>
              </a:rPr>
              <a:t>~</a:t>
            </a:r>
            <a:r>
              <a:rPr lang="en-US" altLang="zh-TW" sz="2400" dirty="0">
                <a:solidFill>
                  <a:srgbClr val="00B050"/>
                </a:solidFill>
              </a:rPr>
              <a:t>$ </a:t>
            </a:r>
            <a:r>
              <a:rPr lang="en-US" altLang="zh-TW" sz="2400" dirty="0">
                <a:solidFill>
                  <a:srgbClr val="00B0F0"/>
                </a:solidFill>
              </a:rPr>
              <a:t>tree</a:t>
            </a:r>
          </a:p>
          <a:p>
            <a:r>
              <a:rPr lang="en-US" altLang="zh-TW" sz="2400" dirty="0">
                <a:solidFill>
                  <a:srgbClr val="00B0F0"/>
                </a:solidFill>
              </a:rPr>
              <a:t>.</a:t>
            </a:r>
          </a:p>
          <a:p>
            <a:r>
              <a:rPr lang="en-US" altLang="zh-TW" sz="2400" dirty="0"/>
              <a:t>└── b1</a:t>
            </a:r>
          </a:p>
          <a:p>
            <a:r>
              <a:rPr lang="en-US" altLang="zh-TW" sz="2400" dirty="0"/>
              <a:t>    └── b11</a:t>
            </a:r>
          </a:p>
          <a:p>
            <a:r>
              <a:rPr lang="en-US" altLang="zh-TW" sz="2400" dirty="0"/>
              <a:t>        └── b111</a:t>
            </a:r>
          </a:p>
          <a:p>
            <a:endParaRPr lang="en-US" altLang="zh-TW" sz="2400" dirty="0"/>
          </a:p>
          <a:p>
            <a:r>
              <a:rPr lang="en-US" altLang="zh-TW" sz="2400" dirty="0"/>
              <a:t>3 directories, 0 files</a:t>
            </a:r>
          </a:p>
          <a:p>
            <a:r>
              <a:rPr lang="en-US" altLang="zh-TW" sz="2400" dirty="0">
                <a:solidFill>
                  <a:srgbClr val="00B050"/>
                </a:solidFill>
              </a:rPr>
              <a:t>bigred@us2004:</a:t>
            </a:r>
            <a:r>
              <a:rPr lang="en-US" altLang="zh-TW" sz="2400" dirty="0">
                <a:solidFill>
                  <a:srgbClr val="FF0000"/>
                </a:solidFill>
              </a:rPr>
              <a:t>~</a:t>
            </a:r>
            <a:r>
              <a:rPr lang="en-US" altLang="zh-TW" sz="2400" dirty="0">
                <a:solidFill>
                  <a:srgbClr val="00B050"/>
                </a:solidFill>
              </a:rPr>
              <a:t>$ </a:t>
            </a:r>
            <a:r>
              <a:rPr lang="en-US" altLang="zh-TW" sz="2400" dirty="0" err="1">
                <a:solidFill>
                  <a:srgbClr val="00B0F0"/>
                </a:solidFill>
              </a:rPr>
              <a:t>rmdir</a:t>
            </a:r>
            <a:r>
              <a:rPr lang="en-US" altLang="zh-TW" sz="2400" dirty="0">
                <a:solidFill>
                  <a:srgbClr val="00B0F0"/>
                </a:solidFill>
              </a:rPr>
              <a:t> -p b1/b11/b111</a:t>
            </a:r>
          </a:p>
          <a:p>
            <a:r>
              <a:rPr lang="en-US" altLang="zh-TW" sz="2400" dirty="0"/>
              <a:t>bigred@us2004:~$ tree</a:t>
            </a:r>
          </a:p>
          <a:p>
            <a:r>
              <a:rPr lang="en-US" altLang="zh-TW" sz="2400" dirty="0"/>
              <a:t>.</a:t>
            </a:r>
          </a:p>
          <a:p>
            <a:endParaRPr lang="en-US" altLang="zh-TW" sz="2400" dirty="0"/>
          </a:p>
          <a:p>
            <a:r>
              <a:rPr lang="en-US" altLang="zh-TW" sz="2400" dirty="0"/>
              <a:t>0 directories, 0 files</a:t>
            </a:r>
          </a:p>
          <a:p>
            <a:endParaRPr lang="zh-TW" altLang="en-US" sz="2400" dirty="0"/>
          </a:p>
        </p:txBody>
      </p:sp>
      <p:sp>
        <p:nvSpPr>
          <p:cNvPr id="5" name="投影片編號版面配置區 4"/>
          <p:cNvSpPr>
            <a:spLocks noGrp="1"/>
          </p:cNvSpPr>
          <p:nvPr>
            <p:ph type="sldNum" sz="quarter" idx="12"/>
          </p:nvPr>
        </p:nvSpPr>
        <p:spPr/>
        <p:txBody>
          <a:bodyPr/>
          <a:lstStyle/>
          <a:p>
            <a:fld id="{7338C80E-CB6E-4E9B-9B5B-B64885F211B1}" type="slidenum">
              <a:rPr lang="zh-TW" altLang="en-US" smtClean="0"/>
              <a:t>22</a:t>
            </a:fld>
            <a:endParaRPr lang="zh-TW" altLang="en-US"/>
          </a:p>
        </p:txBody>
      </p:sp>
    </p:spTree>
    <p:extLst>
      <p:ext uri="{BB962C8B-B14F-4D97-AF65-F5344CB8AC3E}">
        <p14:creationId xmlns:p14="http://schemas.microsoft.com/office/powerpoint/2010/main" val="1633144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2249214" y="281974"/>
            <a:ext cx="7399338" cy="841375"/>
          </a:xfrm>
        </p:spPr>
        <p:txBody>
          <a:bodyPr/>
          <a:lstStyle/>
          <a:p>
            <a:pPr algn="ctr"/>
            <a:r>
              <a:rPr lang="zh-TW" altLang="en-US" dirty="0" smtClean="0"/>
              <a:t>練習 刪除資料夾</a:t>
            </a:r>
            <a:endParaRPr lang="zh-TW" altLang="en-US" dirty="0"/>
          </a:p>
        </p:txBody>
      </p:sp>
      <p:sp>
        <p:nvSpPr>
          <p:cNvPr id="3" name="文字版面配置區 2"/>
          <p:cNvSpPr>
            <a:spLocks noGrp="1"/>
          </p:cNvSpPr>
          <p:nvPr>
            <p:ph type="body" sz="half" idx="4294967295"/>
          </p:nvPr>
        </p:nvSpPr>
        <p:spPr>
          <a:xfrm>
            <a:off x="2803143" y="1656858"/>
            <a:ext cx="7539037" cy="4681538"/>
          </a:xfrm>
        </p:spPr>
        <p:txBody>
          <a:bodyPr>
            <a:normAutofit fontScale="92500" lnSpcReduction="20000"/>
          </a:bodyPr>
          <a:lstStyle/>
          <a:p>
            <a:r>
              <a:rPr lang="en-US" altLang="zh-TW" dirty="0" smtClean="0"/>
              <a:t>~/base</a:t>
            </a:r>
            <a:endParaRPr lang="en-US" altLang="zh-TW" dirty="0"/>
          </a:p>
          <a:p>
            <a:r>
              <a:rPr lang="en-US" altLang="zh-TW" dirty="0"/>
              <a:t>├── a1</a:t>
            </a:r>
          </a:p>
          <a:p>
            <a:r>
              <a:rPr lang="en-US" altLang="zh-TW" dirty="0"/>
              <a:t>│   ├── a11</a:t>
            </a:r>
          </a:p>
          <a:p>
            <a:r>
              <a:rPr lang="en-US" altLang="zh-TW" dirty="0"/>
              <a:t>│   │   ├── a111</a:t>
            </a:r>
          </a:p>
          <a:p>
            <a:r>
              <a:rPr lang="en-US" altLang="zh-TW" dirty="0"/>
              <a:t>│   │   └── a112</a:t>
            </a:r>
          </a:p>
          <a:p>
            <a:r>
              <a:rPr lang="en-US" altLang="zh-TW" dirty="0"/>
              <a:t>│   ├── a12</a:t>
            </a:r>
          </a:p>
          <a:p>
            <a:r>
              <a:rPr lang="en-US" altLang="zh-TW" dirty="0"/>
              <a:t>│   ├── a13</a:t>
            </a:r>
          </a:p>
          <a:p>
            <a:r>
              <a:rPr lang="en-US" altLang="zh-TW" dirty="0"/>
              <a:t>│   ├── a14</a:t>
            </a:r>
          </a:p>
          <a:p>
            <a:r>
              <a:rPr lang="en-US" altLang="zh-TW" dirty="0"/>
              <a:t>│   └── a15</a:t>
            </a:r>
          </a:p>
          <a:p>
            <a:r>
              <a:rPr lang="en-US" altLang="zh-TW" dirty="0"/>
              <a:t>├── a2</a:t>
            </a:r>
          </a:p>
          <a:p>
            <a:r>
              <a:rPr lang="en-US" altLang="zh-TW" dirty="0"/>
              <a:t>└── a3</a:t>
            </a:r>
          </a:p>
          <a:p>
            <a:endParaRPr lang="zh-TW" altLang="en-US" dirty="0"/>
          </a:p>
          <a:p>
            <a:endParaRPr lang="zh-TW" altLang="en-US" dirty="0"/>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23</a:t>
            </a:fld>
            <a:endParaRPr lang="zh-TW" altLang="en-US"/>
          </a:p>
        </p:txBody>
      </p:sp>
    </p:spTree>
    <p:extLst>
      <p:ext uri="{BB962C8B-B14F-4D97-AF65-F5344CB8AC3E}">
        <p14:creationId xmlns:p14="http://schemas.microsoft.com/office/powerpoint/2010/main" val="17078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2207173" y="388008"/>
            <a:ext cx="7399338" cy="902910"/>
          </a:xfrm>
        </p:spPr>
        <p:txBody>
          <a:bodyPr>
            <a:normAutofit fontScale="90000"/>
          </a:bodyPr>
          <a:lstStyle/>
          <a:p>
            <a:r>
              <a:rPr lang="zh-TW" altLang="en-US" dirty="0" smtClean="0"/>
              <a:t>練習</a:t>
            </a:r>
            <a:r>
              <a:rPr lang="en-US" altLang="zh-TW" dirty="0" smtClean="0"/>
              <a:t>:</a:t>
            </a:r>
            <a:r>
              <a:rPr lang="zh-TW" altLang="en-US" dirty="0" smtClean="0"/>
              <a:t>用 </a:t>
            </a:r>
            <a:r>
              <a:rPr lang="en-US" altLang="zh-TW" dirty="0" err="1" smtClean="0"/>
              <a:t>mkdir</a:t>
            </a:r>
            <a:r>
              <a:rPr lang="en-US" altLang="zh-TW" dirty="0" smtClean="0"/>
              <a:t> –p  </a:t>
            </a:r>
            <a:r>
              <a:rPr lang="zh-TW" altLang="en-US" dirty="0" smtClean="0"/>
              <a:t>與 </a:t>
            </a:r>
            <a:r>
              <a:rPr lang="en-US" altLang="zh-TW" dirty="0" err="1" smtClean="0"/>
              <a:t>mkdir</a:t>
            </a:r>
            <a:r>
              <a:rPr lang="en-US" altLang="zh-TW" dirty="0" smtClean="0"/>
              <a:t> </a:t>
            </a:r>
            <a:r>
              <a:rPr lang="zh-TW" altLang="en-US" dirty="0" smtClean="0"/>
              <a:t>目錄</a:t>
            </a:r>
            <a:r>
              <a:rPr lang="en-US" altLang="zh-TW" dirty="0" smtClean="0"/>
              <a:t>/{  ,  ,  , }</a:t>
            </a:r>
            <a:r>
              <a:rPr lang="zh-TW" altLang="en-US" dirty="0" smtClean="0"/>
              <a:t>方式建立目錄；並刪除</a:t>
            </a:r>
            <a:endParaRPr lang="zh-TW" altLang="en-US" dirty="0"/>
          </a:p>
        </p:txBody>
      </p:sp>
      <p:sp>
        <p:nvSpPr>
          <p:cNvPr id="3" name="文字版面配置區 2"/>
          <p:cNvSpPr>
            <a:spLocks noGrp="1"/>
          </p:cNvSpPr>
          <p:nvPr>
            <p:ph type="body" sz="half" idx="4294967295"/>
          </p:nvPr>
        </p:nvSpPr>
        <p:spPr>
          <a:xfrm>
            <a:off x="2796136" y="1471010"/>
            <a:ext cx="6810375" cy="4929790"/>
          </a:xfrm>
        </p:spPr>
        <p:txBody>
          <a:bodyPr/>
          <a:lstStyle/>
          <a:p>
            <a:pPr marL="0" indent="0">
              <a:buNone/>
            </a:pPr>
            <a:r>
              <a:rPr lang="en-US" altLang="zh-TW" dirty="0" smtClean="0"/>
              <a:t>~ ── </a:t>
            </a:r>
            <a:r>
              <a:rPr lang="en-US" altLang="zh-TW" dirty="0"/>
              <a:t>base</a:t>
            </a:r>
          </a:p>
          <a:p>
            <a:pPr marL="0" indent="0">
              <a:buNone/>
            </a:pPr>
            <a:r>
              <a:rPr lang="en-US" altLang="zh-TW" dirty="0"/>
              <a:t>│   ├── b1</a:t>
            </a:r>
          </a:p>
          <a:p>
            <a:pPr marL="0" indent="0">
              <a:buNone/>
            </a:pPr>
            <a:r>
              <a:rPr lang="en-US" altLang="zh-TW" dirty="0"/>
              <a:t>│   │   ├── b11</a:t>
            </a:r>
          </a:p>
          <a:p>
            <a:pPr marL="0" indent="0">
              <a:buNone/>
            </a:pPr>
            <a:r>
              <a:rPr lang="en-US" altLang="zh-TW" dirty="0"/>
              <a:t>│   │   │   └── b111</a:t>
            </a:r>
          </a:p>
          <a:p>
            <a:pPr marL="0" indent="0">
              <a:buNone/>
            </a:pPr>
            <a:r>
              <a:rPr lang="en-US" altLang="zh-TW" dirty="0"/>
              <a:t>│   │   ├── b12</a:t>
            </a:r>
          </a:p>
          <a:p>
            <a:pPr marL="0" indent="0">
              <a:buNone/>
            </a:pPr>
            <a:r>
              <a:rPr lang="en-US" altLang="zh-TW" dirty="0"/>
              <a:t>│   │   └── b13</a:t>
            </a:r>
          </a:p>
          <a:p>
            <a:pPr marL="0" indent="0">
              <a:buNone/>
            </a:pPr>
            <a:r>
              <a:rPr lang="en-US" altLang="zh-TW" dirty="0"/>
              <a:t>│   ├── b2</a:t>
            </a:r>
          </a:p>
          <a:p>
            <a:pPr marL="0" indent="0">
              <a:buNone/>
            </a:pPr>
            <a:r>
              <a:rPr lang="en-US" altLang="zh-TW" dirty="0"/>
              <a:t>│   └── b3</a:t>
            </a:r>
          </a:p>
          <a:p>
            <a:endParaRPr lang="zh-TW" altLang="en-US" dirty="0"/>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24</a:t>
            </a:fld>
            <a:endParaRPr lang="zh-TW" altLang="en-US"/>
          </a:p>
        </p:txBody>
      </p:sp>
    </p:spTree>
    <p:extLst>
      <p:ext uri="{BB962C8B-B14F-4D97-AF65-F5344CB8AC3E}">
        <p14:creationId xmlns:p14="http://schemas.microsoft.com/office/powerpoint/2010/main" val="538026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2343807" y="356477"/>
            <a:ext cx="7399338" cy="663575"/>
          </a:xfrm>
        </p:spPr>
        <p:txBody>
          <a:bodyPr>
            <a:normAutofit fontScale="90000"/>
          </a:bodyPr>
          <a:lstStyle/>
          <a:p>
            <a:r>
              <a:rPr lang="zh-TW" altLang="en-US" dirty="0" smtClean="0"/>
              <a:t>練習</a:t>
            </a:r>
            <a:r>
              <a:rPr lang="en-US" altLang="zh-TW" dirty="0" smtClean="0"/>
              <a:t>:</a:t>
            </a:r>
            <a:r>
              <a:rPr lang="zh-TW" altLang="en-US" dirty="0" smtClean="0"/>
              <a:t>用 </a:t>
            </a:r>
            <a:r>
              <a:rPr lang="en-US" altLang="zh-TW" dirty="0" err="1" smtClean="0"/>
              <a:t>rmdir</a:t>
            </a:r>
            <a:r>
              <a:rPr lang="en-US" altLang="zh-TW" dirty="0" smtClean="0"/>
              <a:t> –p  </a:t>
            </a:r>
            <a:r>
              <a:rPr lang="zh-TW" altLang="en-US" dirty="0" smtClean="0"/>
              <a:t>與 </a:t>
            </a:r>
            <a:r>
              <a:rPr lang="en-US" altLang="zh-TW" dirty="0" err="1" smtClean="0"/>
              <a:t>rmdir</a:t>
            </a:r>
            <a:r>
              <a:rPr lang="en-US" altLang="zh-TW" dirty="0" smtClean="0"/>
              <a:t> </a:t>
            </a:r>
            <a:r>
              <a:rPr lang="zh-TW" altLang="en-US" dirty="0" smtClean="0"/>
              <a:t>目錄</a:t>
            </a:r>
            <a:r>
              <a:rPr lang="en-US" altLang="zh-TW" dirty="0" smtClean="0"/>
              <a:t>/{  ,  ,  , }</a:t>
            </a:r>
            <a:r>
              <a:rPr lang="zh-TW" altLang="en-US" dirty="0" smtClean="0"/>
              <a:t>方式刪</a:t>
            </a:r>
            <a:r>
              <a:rPr lang="zh-TW" altLang="en-US" dirty="0"/>
              <a:t>除</a:t>
            </a:r>
            <a:r>
              <a:rPr lang="zh-TW" altLang="en-US" dirty="0" smtClean="0"/>
              <a:t>目錄</a:t>
            </a:r>
            <a:endParaRPr lang="zh-TW" altLang="en-US" dirty="0"/>
          </a:p>
        </p:txBody>
      </p:sp>
      <p:sp>
        <p:nvSpPr>
          <p:cNvPr id="3" name="文字版面配置區 2"/>
          <p:cNvSpPr>
            <a:spLocks noGrp="1"/>
          </p:cNvSpPr>
          <p:nvPr>
            <p:ph type="body" sz="half" idx="4294967295"/>
          </p:nvPr>
        </p:nvSpPr>
        <p:spPr>
          <a:xfrm>
            <a:off x="2837794" y="1460500"/>
            <a:ext cx="6221413" cy="4681538"/>
          </a:xfrm>
        </p:spPr>
        <p:txBody>
          <a:bodyPr/>
          <a:lstStyle/>
          <a:p>
            <a:pPr marL="0" indent="0">
              <a:buNone/>
            </a:pPr>
            <a:r>
              <a:rPr lang="en-US" altLang="zh-TW" dirty="0" smtClean="0"/>
              <a:t>~ ── </a:t>
            </a:r>
            <a:r>
              <a:rPr lang="en-US" altLang="zh-TW" dirty="0"/>
              <a:t>base</a:t>
            </a:r>
          </a:p>
          <a:p>
            <a:pPr marL="0" indent="0">
              <a:buNone/>
            </a:pPr>
            <a:r>
              <a:rPr lang="en-US" altLang="zh-TW" dirty="0"/>
              <a:t>│   ├── b1</a:t>
            </a:r>
          </a:p>
          <a:p>
            <a:pPr marL="0" indent="0">
              <a:buNone/>
            </a:pPr>
            <a:r>
              <a:rPr lang="en-US" altLang="zh-TW" dirty="0"/>
              <a:t>│   │   ├── b11</a:t>
            </a:r>
          </a:p>
          <a:p>
            <a:pPr marL="0" indent="0">
              <a:buNone/>
            </a:pPr>
            <a:r>
              <a:rPr lang="en-US" altLang="zh-TW" dirty="0"/>
              <a:t>│   │   │   └── b111</a:t>
            </a:r>
          </a:p>
          <a:p>
            <a:pPr marL="0" indent="0">
              <a:buNone/>
            </a:pPr>
            <a:r>
              <a:rPr lang="en-US" altLang="zh-TW" dirty="0"/>
              <a:t>│   │   ├── b12</a:t>
            </a:r>
          </a:p>
          <a:p>
            <a:pPr marL="0" indent="0">
              <a:buNone/>
            </a:pPr>
            <a:r>
              <a:rPr lang="en-US" altLang="zh-TW" dirty="0"/>
              <a:t>│   │   └── b13</a:t>
            </a:r>
          </a:p>
          <a:p>
            <a:pPr marL="0" indent="0">
              <a:buNone/>
            </a:pPr>
            <a:r>
              <a:rPr lang="en-US" altLang="zh-TW" dirty="0"/>
              <a:t>│   ├── b2</a:t>
            </a:r>
          </a:p>
          <a:p>
            <a:pPr marL="0" indent="0">
              <a:buNone/>
            </a:pPr>
            <a:r>
              <a:rPr lang="en-US" altLang="zh-TW" dirty="0"/>
              <a:t>│   └── b3</a:t>
            </a:r>
          </a:p>
          <a:p>
            <a:endParaRPr lang="zh-TW" altLang="en-US" dirty="0"/>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25</a:t>
            </a:fld>
            <a:endParaRPr lang="zh-TW" altLang="en-US"/>
          </a:p>
        </p:txBody>
      </p:sp>
    </p:spTree>
    <p:extLst>
      <p:ext uri="{BB962C8B-B14F-4D97-AF65-F5344CB8AC3E}">
        <p14:creationId xmlns:p14="http://schemas.microsoft.com/office/powerpoint/2010/main" val="3306517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10515600" cy="775186"/>
          </a:xfrm>
        </p:spPr>
        <p:txBody>
          <a:bodyPr/>
          <a:lstStyle/>
          <a:p>
            <a:r>
              <a:rPr lang="zh-TW" altLang="en-US" dirty="0" smtClean="0"/>
              <a:t>操作示範</a:t>
            </a:r>
            <a:r>
              <a:rPr lang="en-US" altLang="zh-TW" dirty="0" smtClean="0"/>
              <a:t>:</a:t>
            </a:r>
            <a:r>
              <a:rPr lang="zh-TW" altLang="en-US" dirty="0" smtClean="0"/>
              <a:t>建立以下目錄</a:t>
            </a:r>
            <a:endParaRPr lang="zh-TW" altLang="en-US" dirty="0"/>
          </a:p>
        </p:txBody>
      </p:sp>
      <p:sp>
        <p:nvSpPr>
          <p:cNvPr id="3" name="矩形 2"/>
          <p:cNvSpPr/>
          <p:nvPr/>
        </p:nvSpPr>
        <p:spPr>
          <a:xfrm>
            <a:off x="570156" y="1690688"/>
            <a:ext cx="8573845" cy="4401205"/>
          </a:xfrm>
          <a:prstGeom prst="rect">
            <a:avLst/>
          </a:prstGeom>
        </p:spPr>
        <p:txBody>
          <a:bodyPr wrap="square">
            <a:spAutoFit/>
          </a:bodyPr>
          <a:lstStyle/>
          <a:p>
            <a:r>
              <a:rPr lang="en-US" altLang="zh-TW" sz="2800" dirty="0"/>
              <a:t>.</a:t>
            </a:r>
          </a:p>
          <a:p>
            <a:r>
              <a:rPr lang="en-US" altLang="zh-TW" sz="2800" dirty="0"/>
              <a:t>└── base1</a:t>
            </a:r>
          </a:p>
          <a:p>
            <a:r>
              <a:rPr lang="en-US" altLang="zh-TW" sz="2800" dirty="0"/>
              <a:t>    └── base2</a:t>
            </a:r>
          </a:p>
          <a:p>
            <a:r>
              <a:rPr lang="en-US" altLang="zh-TW" sz="2800" dirty="0"/>
              <a:t>        ├── base201</a:t>
            </a:r>
          </a:p>
          <a:p>
            <a:r>
              <a:rPr lang="en-US" altLang="zh-TW" sz="2800" dirty="0"/>
              <a:t>        ├── base202</a:t>
            </a:r>
          </a:p>
          <a:p>
            <a:r>
              <a:rPr lang="en-US" altLang="zh-TW" sz="2800" dirty="0"/>
              <a:t>        ├── base203</a:t>
            </a:r>
          </a:p>
          <a:p>
            <a:r>
              <a:rPr lang="en-US" altLang="zh-TW" sz="2800" dirty="0"/>
              <a:t>        └── base3</a:t>
            </a:r>
          </a:p>
          <a:p>
            <a:r>
              <a:rPr lang="en-US" altLang="zh-TW" sz="2800" dirty="0"/>
              <a:t>            ├── base301</a:t>
            </a:r>
          </a:p>
          <a:p>
            <a:r>
              <a:rPr lang="en-US" altLang="zh-TW" sz="2800" dirty="0"/>
              <a:t>            ├── base302</a:t>
            </a:r>
          </a:p>
          <a:p>
            <a:r>
              <a:rPr lang="en-US" altLang="zh-TW" sz="2800" dirty="0"/>
              <a:t>            └── base303</a:t>
            </a:r>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26</a:t>
            </a:fld>
            <a:endParaRPr lang="zh-TW" altLang="en-US"/>
          </a:p>
        </p:txBody>
      </p:sp>
    </p:spTree>
    <p:extLst>
      <p:ext uri="{BB962C8B-B14F-4D97-AF65-F5344CB8AC3E}">
        <p14:creationId xmlns:p14="http://schemas.microsoft.com/office/powerpoint/2010/main" val="718420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15152" y="365125"/>
            <a:ext cx="11976847" cy="1325563"/>
          </a:xfrm>
        </p:spPr>
        <p:txBody>
          <a:bodyPr>
            <a:noAutofit/>
          </a:bodyPr>
          <a:lstStyle/>
          <a:p>
            <a:r>
              <a:rPr lang="en-US" altLang="zh-TW" sz="3600" dirty="0" smtClean="0"/>
              <a:t/>
            </a:r>
            <a:br>
              <a:rPr lang="en-US" altLang="zh-TW" sz="3600" dirty="0" smtClean="0"/>
            </a:br>
            <a:r>
              <a:rPr lang="en-US" altLang="zh-TW" sz="3600" dirty="0" err="1" smtClean="0"/>
              <a:t>mkdir</a:t>
            </a:r>
            <a:r>
              <a:rPr lang="en-US" altLang="zh-TW" sz="3600" dirty="0" smtClean="0"/>
              <a:t> -p ./base1/base2/base3/{base301,base302,base303}</a:t>
            </a:r>
            <a:br>
              <a:rPr lang="en-US" altLang="zh-TW" sz="3600" dirty="0" smtClean="0"/>
            </a:br>
            <a:endParaRPr lang="zh-TW" altLang="en-US" sz="3600" dirty="0"/>
          </a:p>
        </p:txBody>
      </p:sp>
      <p:sp>
        <p:nvSpPr>
          <p:cNvPr id="4" name="矩形 3"/>
          <p:cNvSpPr/>
          <p:nvPr/>
        </p:nvSpPr>
        <p:spPr>
          <a:xfrm>
            <a:off x="516367" y="1690688"/>
            <a:ext cx="11675632" cy="4401205"/>
          </a:xfrm>
          <a:prstGeom prst="rect">
            <a:avLst/>
          </a:prstGeom>
        </p:spPr>
        <p:txBody>
          <a:bodyPr wrap="square">
            <a:spAutoFit/>
          </a:bodyPr>
          <a:lstStyle/>
          <a:p>
            <a:r>
              <a:rPr lang="en-US" altLang="zh-TW" sz="2800" dirty="0" smtClean="0">
                <a:solidFill>
                  <a:srgbClr val="00B050"/>
                </a:solidFill>
              </a:rPr>
              <a:t>bigred@us2004:</a:t>
            </a:r>
            <a:r>
              <a:rPr lang="en-US" altLang="zh-TW" sz="2800" dirty="0" smtClean="0">
                <a:solidFill>
                  <a:srgbClr val="FF0000"/>
                </a:solidFill>
              </a:rPr>
              <a:t>~</a:t>
            </a:r>
            <a:r>
              <a:rPr lang="en-US" altLang="zh-TW" sz="2800" dirty="0" smtClean="0">
                <a:solidFill>
                  <a:srgbClr val="00B050"/>
                </a:solidFill>
              </a:rPr>
              <a:t>$ </a:t>
            </a:r>
            <a:r>
              <a:rPr lang="en-US" altLang="zh-TW" sz="2800" dirty="0" err="1" smtClean="0">
                <a:solidFill>
                  <a:srgbClr val="00B0F0"/>
                </a:solidFill>
              </a:rPr>
              <a:t>mkdir</a:t>
            </a:r>
            <a:r>
              <a:rPr lang="en-US" altLang="zh-TW" sz="2800" dirty="0" smtClean="0">
                <a:solidFill>
                  <a:srgbClr val="00B0F0"/>
                </a:solidFill>
              </a:rPr>
              <a:t> -p ./base1/base2/base3/{base301,base302,base303}</a:t>
            </a:r>
          </a:p>
          <a:p>
            <a:endParaRPr lang="en-US" altLang="zh-TW" sz="2800" dirty="0" smtClean="0"/>
          </a:p>
          <a:p>
            <a:r>
              <a:rPr lang="en-US" altLang="zh-TW" sz="2800" dirty="0" smtClean="0">
                <a:solidFill>
                  <a:srgbClr val="00B050"/>
                </a:solidFill>
              </a:rPr>
              <a:t>bigred@us2004:</a:t>
            </a:r>
            <a:r>
              <a:rPr lang="en-US" altLang="zh-TW" sz="2800" dirty="0" smtClean="0">
                <a:solidFill>
                  <a:srgbClr val="FF0000"/>
                </a:solidFill>
              </a:rPr>
              <a:t>~</a:t>
            </a:r>
            <a:r>
              <a:rPr lang="en-US" altLang="zh-TW" sz="2800" dirty="0" smtClean="0">
                <a:solidFill>
                  <a:srgbClr val="00B050"/>
                </a:solidFill>
              </a:rPr>
              <a:t>$ </a:t>
            </a:r>
            <a:r>
              <a:rPr lang="en-US" altLang="zh-TW" sz="2800" dirty="0" smtClean="0">
                <a:solidFill>
                  <a:srgbClr val="00B0F0"/>
                </a:solidFill>
              </a:rPr>
              <a:t>tree</a:t>
            </a:r>
          </a:p>
          <a:p>
            <a:r>
              <a:rPr lang="en-US" altLang="zh-TW" sz="2800" dirty="0" smtClean="0"/>
              <a:t>.</a:t>
            </a:r>
          </a:p>
          <a:p>
            <a:r>
              <a:rPr lang="en-US" altLang="zh-TW" sz="2800" dirty="0" smtClean="0"/>
              <a:t>└── base1</a:t>
            </a:r>
          </a:p>
          <a:p>
            <a:r>
              <a:rPr lang="en-US" altLang="zh-TW" sz="2800" dirty="0" smtClean="0"/>
              <a:t>    └── base2</a:t>
            </a:r>
          </a:p>
          <a:p>
            <a:r>
              <a:rPr lang="en-US" altLang="zh-TW" sz="2800" dirty="0" smtClean="0"/>
              <a:t>        └── base3</a:t>
            </a:r>
          </a:p>
          <a:p>
            <a:r>
              <a:rPr lang="en-US" altLang="zh-TW" sz="2800" dirty="0" smtClean="0"/>
              <a:t>            ├── base301</a:t>
            </a:r>
          </a:p>
          <a:p>
            <a:r>
              <a:rPr lang="en-US" altLang="zh-TW" sz="2800" dirty="0" smtClean="0"/>
              <a:t>            ├── base302</a:t>
            </a:r>
          </a:p>
          <a:p>
            <a:r>
              <a:rPr lang="en-US" altLang="zh-TW" sz="2800" dirty="0" smtClean="0"/>
              <a:t>            └── base303</a:t>
            </a:r>
            <a:endParaRPr lang="en-US" altLang="zh-TW" sz="2800" dirty="0"/>
          </a:p>
        </p:txBody>
      </p:sp>
      <p:sp>
        <p:nvSpPr>
          <p:cNvPr id="3" name="矩形 2"/>
          <p:cNvSpPr/>
          <p:nvPr/>
        </p:nvSpPr>
        <p:spPr>
          <a:xfrm>
            <a:off x="516367" y="182880"/>
            <a:ext cx="494619" cy="646331"/>
          </a:xfrm>
          <a:prstGeom prst="rect">
            <a:avLst/>
          </a:prstGeom>
        </p:spPr>
        <p:txBody>
          <a:bodyPr wrap="square">
            <a:spAutoFit/>
          </a:bodyPr>
          <a:lstStyle/>
          <a:p>
            <a:r>
              <a:rPr lang="zh-TW" altLang="en-US" sz="3600" b="1" dirty="0">
                <a:solidFill>
                  <a:srgbClr val="FF0000"/>
                </a:solidFill>
              </a:rPr>
              <a:t>①</a:t>
            </a:r>
          </a:p>
        </p:txBody>
      </p:sp>
      <p:sp>
        <p:nvSpPr>
          <p:cNvPr id="5" name="投影片編號版面配置區 4"/>
          <p:cNvSpPr>
            <a:spLocks noGrp="1"/>
          </p:cNvSpPr>
          <p:nvPr>
            <p:ph type="sldNum" sz="quarter" idx="12"/>
          </p:nvPr>
        </p:nvSpPr>
        <p:spPr/>
        <p:txBody>
          <a:bodyPr/>
          <a:lstStyle/>
          <a:p>
            <a:fld id="{7338C80E-CB6E-4E9B-9B5B-B64885F211B1}" type="slidenum">
              <a:rPr lang="zh-TW" altLang="en-US" smtClean="0"/>
              <a:t>27</a:t>
            </a:fld>
            <a:endParaRPr lang="zh-TW" altLang="en-US"/>
          </a:p>
        </p:txBody>
      </p:sp>
    </p:spTree>
    <p:extLst>
      <p:ext uri="{BB962C8B-B14F-4D97-AF65-F5344CB8AC3E}">
        <p14:creationId xmlns:p14="http://schemas.microsoft.com/office/powerpoint/2010/main" val="19388193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0913" y="365125"/>
            <a:ext cx="10772887" cy="1325563"/>
          </a:xfrm>
        </p:spPr>
        <p:txBody>
          <a:bodyPr>
            <a:normAutofit fontScale="90000"/>
          </a:bodyPr>
          <a:lstStyle/>
          <a:p>
            <a:r>
              <a:rPr lang="en-US" altLang="zh-TW" dirty="0" err="1" smtClean="0"/>
              <a:t>mkdir</a:t>
            </a:r>
            <a:r>
              <a:rPr lang="en-US" altLang="zh-TW" dirty="0" smtClean="0"/>
              <a:t> -p ./base1/base2/{base201,base202,base203}</a:t>
            </a:r>
            <a:br>
              <a:rPr lang="en-US" altLang="zh-TW" dirty="0" smtClean="0"/>
            </a:br>
            <a:endParaRPr lang="zh-TW" altLang="en-US" dirty="0"/>
          </a:p>
        </p:txBody>
      </p:sp>
      <p:sp>
        <p:nvSpPr>
          <p:cNvPr id="3" name="矩形 2"/>
          <p:cNvSpPr/>
          <p:nvPr/>
        </p:nvSpPr>
        <p:spPr>
          <a:xfrm>
            <a:off x="725830" y="1485522"/>
            <a:ext cx="10483052" cy="5262979"/>
          </a:xfrm>
          <a:prstGeom prst="rect">
            <a:avLst/>
          </a:prstGeom>
        </p:spPr>
        <p:txBody>
          <a:bodyPr wrap="square">
            <a:spAutoFit/>
          </a:bodyPr>
          <a:lstStyle/>
          <a:p>
            <a:r>
              <a:rPr lang="en-US" altLang="zh-TW" sz="2800" dirty="0" smtClean="0">
                <a:solidFill>
                  <a:srgbClr val="00B050"/>
                </a:solidFill>
              </a:rPr>
              <a:t>bigred@us2004:</a:t>
            </a:r>
            <a:r>
              <a:rPr lang="en-US" altLang="zh-TW" sz="2800" dirty="0" smtClean="0">
                <a:solidFill>
                  <a:srgbClr val="FF0000"/>
                </a:solidFill>
              </a:rPr>
              <a:t>~</a:t>
            </a:r>
            <a:r>
              <a:rPr lang="en-US" altLang="zh-TW" sz="2800" dirty="0" smtClean="0">
                <a:solidFill>
                  <a:srgbClr val="00B050"/>
                </a:solidFill>
              </a:rPr>
              <a:t>$ </a:t>
            </a:r>
            <a:r>
              <a:rPr lang="en-US" altLang="zh-TW" sz="2800" dirty="0" err="1" smtClean="0">
                <a:solidFill>
                  <a:srgbClr val="00B0F0"/>
                </a:solidFill>
              </a:rPr>
              <a:t>mkdir</a:t>
            </a:r>
            <a:r>
              <a:rPr lang="en-US" altLang="zh-TW" sz="2800" dirty="0" smtClean="0">
                <a:solidFill>
                  <a:srgbClr val="00B0F0"/>
                </a:solidFill>
              </a:rPr>
              <a:t> -p ./base1/base2/{base201,base202,base203}</a:t>
            </a:r>
          </a:p>
          <a:p>
            <a:r>
              <a:rPr lang="en-US" altLang="zh-TW" sz="2800" dirty="0" smtClean="0">
                <a:solidFill>
                  <a:srgbClr val="00B050"/>
                </a:solidFill>
              </a:rPr>
              <a:t>bigred@us2004:</a:t>
            </a:r>
            <a:r>
              <a:rPr lang="en-US" altLang="zh-TW" sz="2800" dirty="0" smtClean="0">
                <a:solidFill>
                  <a:srgbClr val="FF0000"/>
                </a:solidFill>
              </a:rPr>
              <a:t>~</a:t>
            </a:r>
            <a:r>
              <a:rPr lang="en-US" altLang="zh-TW" sz="2800" dirty="0" smtClean="0">
                <a:solidFill>
                  <a:srgbClr val="00B050"/>
                </a:solidFill>
              </a:rPr>
              <a:t>$ </a:t>
            </a:r>
            <a:r>
              <a:rPr lang="en-US" altLang="zh-TW" sz="2800" dirty="0" smtClean="0">
                <a:solidFill>
                  <a:srgbClr val="00B0F0"/>
                </a:solidFill>
              </a:rPr>
              <a:t>tree</a:t>
            </a:r>
          </a:p>
          <a:p>
            <a:r>
              <a:rPr lang="en-US" altLang="zh-TW" sz="2800" dirty="0" smtClean="0"/>
              <a:t>.</a:t>
            </a:r>
          </a:p>
          <a:p>
            <a:r>
              <a:rPr lang="en-US" altLang="zh-TW" sz="2800" dirty="0" smtClean="0"/>
              <a:t>└── base1</a:t>
            </a:r>
          </a:p>
          <a:p>
            <a:r>
              <a:rPr lang="en-US" altLang="zh-TW" sz="2800" dirty="0" smtClean="0"/>
              <a:t>    └── base2</a:t>
            </a:r>
          </a:p>
          <a:p>
            <a:r>
              <a:rPr lang="en-US" altLang="zh-TW" sz="2800" dirty="0" smtClean="0"/>
              <a:t>        </a:t>
            </a:r>
            <a:r>
              <a:rPr lang="en-US" altLang="zh-TW" sz="2800" dirty="0" smtClean="0">
                <a:solidFill>
                  <a:srgbClr val="FF0000"/>
                </a:solidFill>
              </a:rPr>
              <a:t>├── base201</a:t>
            </a:r>
          </a:p>
          <a:p>
            <a:r>
              <a:rPr lang="en-US" altLang="zh-TW" sz="2800" dirty="0" smtClean="0">
                <a:solidFill>
                  <a:srgbClr val="FF0000"/>
                </a:solidFill>
              </a:rPr>
              <a:t>        ├── base202</a:t>
            </a:r>
          </a:p>
          <a:p>
            <a:r>
              <a:rPr lang="en-US" altLang="zh-TW" sz="2800" dirty="0" smtClean="0">
                <a:solidFill>
                  <a:srgbClr val="FF0000"/>
                </a:solidFill>
              </a:rPr>
              <a:t>        ├── base203</a:t>
            </a:r>
          </a:p>
          <a:p>
            <a:r>
              <a:rPr lang="en-US" altLang="zh-TW" sz="2800" dirty="0" smtClean="0"/>
              <a:t>        └── base3</a:t>
            </a:r>
          </a:p>
          <a:p>
            <a:r>
              <a:rPr lang="en-US" altLang="zh-TW" sz="2800" dirty="0" smtClean="0"/>
              <a:t>            ├── base301</a:t>
            </a:r>
          </a:p>
          <a:p>
            <a:r>
              <a:rPr lang="en-US" altLang="zh-TW" sz="2800" dirty="0" smtClean="0"/>
              <a:t>            ├── base302</a:t>
            </a:r>
          </a:p>
          <a:p>
            <a:r>
              <a:rPr lang="en-US" altLang="zh-TW" sz="2800" dirty="0" smtClean="0"/>
              <a:t>            └── base303</a:t>
            </a:r>
            <a:endParaRPr lang="en-US" altLang="zh-TW" sz="2800" dirty="0"/>
          </a:p>
        </p:txBody>
      </p:sp>
      <p:sp>
        <p:nvSpPr>
          <p:cNvPr id="4" name="矩形 3"/>
          <p:cNvSpPr/>
          <p:nvPr/>
        </p:nvSpPr>
        <p:spPr>
          <a:xfrm>
            <a:off x="310332" y="95199"/>
            <a:ext cx="595035" cy="584775"/>
          </a:xfrm>
          <a:prstGeom prst="rect">
            <a:avLst/>
          </a:prstGeom>
        </p:spPr>
        <p:txBody>
          <a:bodyPr wrap="none">
            <a:spAutoFit/>
          </a:bodyPr>
          <a:lstStyle/>
          <a:p>
            <a:r>
              <a:rPr lang="zh-TW" altLang="en-US" sz="3200" b="1">
                <a:solidFill>
                  <a:srgbClr val="FF0000"/>
                </a:solidFill>
              </a:rPr>
              <a:t>②</a:t>
            </a:r>
          </a:p>
        </p:txBody>
      </p:sp>
      <p:sp>
        <p:nvSpPr>
          <p:cNvPr id="5" name="投影片編號版面配置區 4"/>
          <p:cNvSpPr>
            <a:spLocks noGrp="1"/>
          </p:cNvSpPr>
          <p:nvPr>
            <p:ph type="sldNum" sz="quarter" idx="12"/>
          </p:nvPr>
        </p:nvSpPr>
        <p:spPr/>
        <p:txBody>
          <a:bodyPr/>
          <a:lstStyle/>
          <a:p>
            <a:fld id="{7338C80E-CB6E-4E9B-9B5B-B64885F211B1}" type="slidenum">
              <a:rPr lang="zh-TW" altLang="en-US" smtClean="0"/>
              <a:t>28</a:t>
            </a:fld>
            <a:endParaRPr lang="zh-TW" altLang="en-US"/>
          </a:p>
        </p:txBody>
      </p:sp>
    </p:spTree>
    <p:extLst>
      <p:ext uri="{BB962C8B-B14F-4D97-AF65-F5344CB8AC3E}">
        <p14:creationId xmlns:p14="http://schemas.microsoft.com/office/powerpoint/2010/main" val="12324261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28656" y="806189"/>
            <a:ext cx="10515600" cy="1325563"/>
          </a:xfrm>
        </p:spPr>
        <p:txBody>
          <a:bodyPr>
            <a:normAutofit fontScale="90000"/>
          </a:bodyPr>
          <a:lstStyle/>
          <a:p>
            <a:r>
              <a:rPr lang="en-US" altLang="zh-TW" dirty="0" err="1"/>
              <a:t>mkdir</a:t>
            </a:r>
            <a:r>
              <a:rPr lang="en-US" altLang="zh-TW" dirty="0"/>
              <a:t> -p base1/base2/base3/{base301,base302,base303}</a:t>
            </a:r>
            <a:r>
              <a:rPr lang="en-US" altLang="zh-TW" dirty="0">
                <a:solidFill>
                  <a:srgbClr val="FF0000"/>
                </a:solidFill>
              </a:rPr>
              <a:t>;</a:t>
            </a:r>
            <a:r>
              <a:rPr lang="en-US" altLang="zh-TW" dirty="0" err="1"/>
              <a:t>mkdir</a:t>
            </a:r>
            <a:r>
              <a:rPr lang="en-US" altLang="zh-TW" dirty="0"/>
              <a:t> -p base1/base2/{base201,base202,base203}</a:t>
            </a:r>
            <a:endParaRPr lang="zh-TW" altLang="en-US" dirty="0"/>
          </a:p>
        </p:txBody>
      </p:sp>
      <p:sp>
        <p:nvSpPr>
          <p:cNvPr id="3" name="矩形 2"/>
          <p:cNvSpPr/>
          <p:nvPr/>
        </p:nvSpPr>
        <p:spPr>
          <a:xfrm>
            <a:off x="645459" y="2599047"/>
            <a:ext cx="11303597" cy="3970318"/>
          </a:xfrm>
          <a:prstGeom prst="rect">
            <a:avLst/>
          </a:prstGeom>
        </p:spPr>
        <p:txBody>
          <a:bodyPr wrap="square">
            <a:spAutoFit/>
          </a:bodyPr>
          <a:lstStyle/>
          <a:p>
            <a:r>
              <a:rPr lang="en-US" altLang="zh-TW" sz="2400" dirty="0" smtClean="0">
                <a:solidFill>
                  <a:srgbClr val="00B050"/>
                </a:solidFill>
              </a:rPr>
              <a:t>bigred@us2004:~$ </a:t>
            </a:r>
            <a:r>
              <a:rPr lang="en-US" altLang="zh-TW" sz="2400" dirty="0" err="1" smtClean="0">
                <a:solidFill>
                  <a:srgbClr val="00B0F0"/>
                </a:solidFill>
              </a:rPr>
              <a:t>mkdir</a:t>
            </a:r>
            <a:r>
              <a:rPr lang="en-US" altLang="zh-TW" sz="2400" dirty="0" smtClean="0">
                <a:solidFill>
                  <a:srgbClr val="00B0F0"/>
                </a:solidFill>
              </a:rPr>
              <a:t> -p base1/base2/base3/{base301,base302,base303};</a:t>
            </a:r>
            <a:r>
              <a:rPr lang="en-US" altLang="zh-TW" sz="2400" dirty="0" err="1" smtClean="0">
                <a:solidFill>
                  <a:srgbClr val="00B0F0"/>
                </a:solidFill>
              </a:rPr>
              <a:t>mkdir</a:t>
            </a:r>
            <a:r>
              <a:rPr lang="en-US" altLang="zh-TW" sz="2400" dirty="0" smtClean="0">
                <a:solidFill>
                  <a:srgbClr val="00B0F0"/>
                </a:solidFill>
              </a:rPr>
              <a:t> -p base1/base2/{base201,base202,base203}</a:t>
            </a:r>
          </a:p>
          <a:p>
            <a:r>
              <a:rPr lang="en-US" altLang="zh-TW" sz="2400" dirty="0" smtClean="0">
                <a:solidFill>
                  <a:srgbClr val="00B050"/>
                </a:solidFill>
              </a:rPr>
              <a:t>bigred@us2004:~$ </a:t>
            </a:r>
            <a:r>
              <a:rPr lang="en-US" altLang="zh-TW" sz="2400" dirty="0" smtClean="0">
                <a:solidFill>
                  <a:srgbClr val="00B0F0"/>
                </a:solidFill>
              </a:rPr>
              <a:t>tree</a:t>
            </a:r>
          </a:p>
          <a:p>
            <a:r>
              <a:rPr lang="en-US" altLang="zh-TW" dirty="0" smtClean="0"/>
              <a:t>.</a:t>
            </a:r>
          </a:p>
          <a:p>
            <a:r>
              <a:rPr lang="en-US" altLang="zh-TW" dirty="0" smtClean="0"/>
              <a:t>└── base1</a:t>
            </a:r>
          </a:p>
          <a:p>
            <a:r>
              <a:rPr lang="en-US" altLang="zh-TW" dirty="0" smtClean="0"/>
              <a:t>    └── base2</a:t>
            </a:r>
          </a:p>
          <a:p>
            <a:r>
              <a:rPr lang="en-US" altLang="zh-TW" dirty="0" smtClean="0"/>
              <a:t>        ├── base201</a:t>
            </a:r>
          </a:p>
          <a:p>
            <a:r>
              <a:rPr lang="en-US" altLang="zh-TW" dirty="0" smtClean="0"/>
              <a:t>        ├── base202</a:t>
            </a:r>
          </a:p>
          <a:p>
            <a:r>
              <a:rPr lang="en-US" altLang="zh-TW" dirty="0" smtClean="0"/>
              <a:t>        ├── base203</a:t>
            </a:r>
          </a:p>
          <a:p>
            <a:r>
              <a:rPr lang="en-US" altLang="zh-TW" dirty="0" smtClean="0"/>
              <a:t>        └── base3</a:t>
            </a:r>
          </a:p>
          <a:p>
            <a:r>
              <a:rPr lang="en-US" altLang="zh-TW" dirty="0" smtClean="0"/>
              <a:t>            ├── base301</a:t>
            </a:r>
          </a:p>
          <a:p>
            <a:r>
              <a:rPr lang="en-US" altLang="zh-TW" dirty="0" smtClean="0"/>
              <a:t>            ├── base302</a:t>
            </a:r>
          </a:p>
          <a:p>
            <a:r>
              <a:rPr lang="en-US" altLang="zh-TW" dirty="0" smtClean="0"/>
              <a:t>            └── base303</a:t>
            </a:r>
            <a:endParaRPr lang="en-US" altLang="zh-TW" dirty="0"/>
          </a:p>
        </p:txBody>
      </p:sp>
      <p:grpSp>
        <p:nvGrpSpPr>
          <p:cNvPr id="7" name="群組 6"/>
          <p:cNvGrpSpPr/>
          <p:nvPr/>
        </p:nvGrpSpPr>
        <p:grpSpPr>
          <a:xfrm>
            <a:off x="5710645" y="98303"/>
            <a:ext cx="1351621" cy="707886"/>
            <a:chOff x="4651122" y="105725"/>
            <a:chExt cx="1351621" cy="707886"/>
          </a:xfrm>
        </p:grpSpPr>
        <p:sp>
          <p:nvSpPr>
            <p:cNvPr id="4" name="矩形 3"/>
            <p:cNvSpPr/>
            <p:nvPr/>
          </p:nvSpPr>
          <p:spPr>
            <a:xfrm>
              <a:off x="4651122" y="136503"/>
              <a:ext cx="646331" cy="646331"/>
            </a:xfrm>
            <a:prstGeom prst="rect">
              <a:avLst/>
            </a:prstGeom>
          </p:spPr>
          <p:txBody>
            <a:bodyPr wrap="none">
              <a:spAutoFit/>
            </a:bodyPr>
            <a:lstStyle/>
            <a:p>
              <a:r>
                <a:rPr lang="zh-TW" altLang="en-US" sz="3600" b="1" dirty="0">
                  <a:solidFill>
                    <a:srgbClr val="FF0000"/>
                  </a:solidFill>
                </a:rPr>
                <a:t>①</a:t>
              </a:r>
            </a:p>
          </p:txBody>
        </p:sp>
        <p:sp>
          <p:nvSpPr>
            <p:cNvPr id="5" name="矩形 4"/>
            <p:cNvSpPr/>
            <p:nvPr/>
          </p:nvSpPr>
          <p:spPr>
            <a:xfrm>
              <a:off x="5356412" y="136503"/>
              <a:ext cx="646331" cy="646331"/>
            </a:xfrm>
            <a:prstGeom prst="rect">
              <a:avLst/>
            </a:prstGeom>
          </p:spPr>
          <p:txBody>
            <a:bodyPr wrap="none">
              <a:spAutoFit/>
            </a:bodyPr>
            <a:lstStyle/>
            <a:p>
              <a:r>
                <a:rPr lang="zh-TW" altLang="en-US" sz="3600" b="1" dirty="0">
                  <a:solidFill>
                    <a:srgbClr val="FF0000"/>
                  </a:solidFill>
                </a:rPr>
                <a:t>②</a:t>
              </a:r>
            </a:p>
          </p:txBody>
        </p:sp>
        <p:sp>
          <p:nvSpPr>
            <p:cNvPr id="6" name="文字方塊 5"/>
            <p:cNvSpPr txBox="1"/>
            <p:nvPr/>
          </p:nvSpPr>
          <p:spPr>
            <a:xfrm>
              <a:off x="4981753" y="105725"/>
              <a:ext cx="536472" cy="707886"/>
            </a:xfrm>
            <a:prstGeom prst="rect">
              <a:avLst/>
            </a:prstGeom>
            <a:noFill/>
          </p:spPr>
          <p:txBody>
            <a:bodyPr wrap="square" rtlCol="0">
              <a:spAutoFit/>
            </a:bodyPr>
            <a:lstStyle/>
            <a:p>
              <a:r>
                <a:rPr lang="zh-TW" altLang="en-US" sz="4000" b="1" dirty="0" smtClean="0">
                  <a:solidFill>
                    <a:srgbClr val="FF0000"/>
                  </a:solidFill>
                </a:rPr>
                <a:t>＋</a:t>
              </a:r>
              <a:endParaRPr lang="zh-TW" altLang="en-US" sz="4000" b="1" dirty="0">
                <a:solidFill>
                  <a:srgbClr val="FF0000"/>
                </a:solidFill>
              </a:endParaRPr>
            </a:p>
          </p:txBody>
        </p:sp>
      </p:grpSp>
      <p:sp>
        <p:nvSpPr>
          <p:cNvPr id="8" name="投影片編號版面配置區 7"/>
          <p:cNvSpPr>
            <a:spLocks noGrp="1"/>
          </p:cNvSpPr>
          <p:nvPr>
            <p:ph type="sldNum" sz="quarter" idx="12"/>
          </p:nvPr>
        </p:nvSpPr>
        <p:spPr/>
        <p:txBody>
          <a:bodyPr/>
          <a:lstStyle/>
          <a:p>
            <a:fld id="{7338C80E-CB6E-4E9B-9B5B-B64885F211B1}" type="slidenum">
              <a:rPr lang="zh-TW" altLang="en-US" smtClean="0"/>
              <a:t>29</a:t>
            </a:fld>
            <a:endParaRPr lang="zh-TW" altLang="en-US"/>
          </a:p>
        </p:txBody>
      </p:sp>
    </p:spTree>
    <p:extLst>
      <p:ext uri="{BB962C8B-B14F-4D97-AF65-F5344CB8AC3E}">
        <p14:creationId xmlns:p14="http://schemas.microsoft.com/office/powerpoint/2010/main" val="2203502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6AE8DE-FE69-44C6-8569-90D9885F17A8}"/>
              </a:ext>
            </a:extLst>
          </p:cNvPr>
          <p:cNvSpPr>
            <a:spLocks noGrp="1"/>
          </p:cNvSpPr>
          <p:nvPr>
            <p:ph type="title"/>
          </p:nvPr>
        </p:nvSpPr>
        <p:spPr>
          <a:xfrm>
            <a:off x="826477" y="201002"/>
            <a:ext cx="10515600" cy="725121"/>
          </a:xfrm>
        </p:spPr>
        <p:txBody>
          <a:bodyPr/>
          <a:lstStyle/>
          <a:p>
            <a:pPr algn="ctr"/>
            <a:r>
              <a:rPr lang="zh-TW" altLang="en-US" dirty="0"/>
              <a:t>目錄位置</a:t>
            </a:r>
          </a:p>
        </p:txBody>
      </p:sp>
      <p:sp>
        <p:nvSpPr>
          <p:cNvPr id="3" name="內容版面配置區 2">
            <a:extLst>
              <a:ext uri="{FF2B5EF4-FFF2-40B4-BE49-F238E27FC236}">
                <a16:creationId xmlns:a16="http://schemas.microsoft.com/office/drawing/2014/main" id="{4D51FBCA-9EAE-4B61-8A1D-4A3DD77B2FB6}"/>
              </a:ext>
            </a:extLst>
          </p:cNvPr>
          <p:cNvSpPr>
            <a:spLocks noGrp="1"/>
          </p:cNvSpPr>
          <p:nvPr>
            <p:ph idx="1"/>
          </p:nvPr>
        </p:nvSpPr>
        <p:spPr>
          <a:xfrm>
            <a:off x="375139" y="1043352"/>
            <a:ext cx="11605846" cy="5720863"/>
          </a:xfrm>
        </p:spPr>
        <p:txBody>
          <a:bodyPr>
            <a:noAutofit/>
          </a:bodyPr>
          <a:lstStyle/>
          <a:p>
            <a:pPr marL="0" indent="0">
              <a:buNone/>
            </a:pPr>
            <a:r>
              <a:rPr lang="zh-TW" altLang="en-US" sz="3600" dirty="0"/>
              <a:t>在 </a:t>
            </a:r>
            <a:r>
              <a:rPr lang="en-US" altLang="zh-TW" sz="3600" dirty="0"/>
              <a:t>Linux </a:t>
            </a:r>
            <a:r>
              <a:rPr lang="zh-TW" altLang="en-US" sz="3600" dirty="0"/>
              <a:t>中所有的目錄都是從根目錄開始</a:t>
            </a:r>
            <a:endParaRPr lang="en-US" altLang="zh-TW" sz="3600" dirty="0"/>
          </a:p>
          <a:p>
            <a:pPr marL="0" indent="0">
              <a:buNone/>
            </a:pPr>
            <a:r>
              <a:rPr lang="en-US" altLang="zh-TW" sz="4800" dirty="0">
                <a:solidFill>
                  <a:srgbClr val="0070C0"/>
                </a:solidFill>
              </a:rPr>
              <a:t>/</a:t>
            </a:r>
            <a:r>
              <a:rPr lang="en-US" altLang="zh-TW" sz="3600" dirty="0">
                <a:solidFill>
                  <a:srgbClr val="C00000"/>
                </a:solidFill>
              </a:rPr>
              <a:t> </a:t>
            </a:r>
            <a:r>
              <a:rPr lang="zh-TW" altLang="en-US" sz="3600" dirty="0"/>
              <a:t> 代表的</a:t>
            </a:r>
            <a:r>
              <a:rPr lang="zh-TW" altLang="en-US" sz="3600" dirty="0" smtClean="0"/>
              <a:t>是 </a:t>
            </a:r>
            <a:r>
              <a:rPr lang="zh-TW" altLang="en-US" sz="3600" dirty="0" smtClean="0">
                <a:solidFill>
                  <a:srgbClr val="FF0000"/>
                </a:solidFill>
              </a:rPr>
              <a:t>根</a:t>
            </a:r>
            <a:r>
              <a:rPr lang="zh-TW" altLang="en-US" sz="3600" dirty="0">
                <a:solidFill>
                  <a:srgbClr val="FF0000"/>
                </a:solidFill>
              </a:rPr>
              <a:t>目錄</a:t>
            </a:r>
            <a:endParaRPr lang="en-US" altLang="zh-TW" sz="3600" dirty="0">
              <a:solidFill>
                <a:srgbClr val="FF0000"/>
              </a:solidFill>
            </a:endParaRPr>
          </a:p>
          <a:p>
            <a:pPr marL="0" indent="0">
              <a:buNone/>
            </a:pPr>
            <a:r>
              <a:rPr lang="en-US" altLang="zh-TW" sz="4800" dirty="0">
                <a:solidFill>
                  <a:srgbClr val="0070C0"/>
                </a:solidFill>
              </a:rPr>
              <a:t>~</a:t>
            </a:r>
            <a:r>
              <a:rPr lang="zh-TW" altLang="en-US" sz="3600" dirty="0"/>
              <a:t> 代表的</a:t>
            </a:r>
            <a:r>
              <a:rPr lang="zh-TW" altLang="en-US" sz="3600" dirty="0" smtClean="0"/>
              <a:t>是 </a:t>
            </a:r>
            <a:r>
              <a:rPr lang="zh-TW" altLang="en-US" sz="3600" dirty="0" smtClean="0">
                <a:solidFill>
                  <a:srgbClr val="FF0000"/>
                </a:solidFill>
              </a:rPr>
              <a:t>家</a:t>
            </a:r>
            <a:r>
              <a:rPr lang="zh-TW" altLang="en-US" sz="3600" dirty="0">
                <a:solidFill>
                  <a:srgbClr val="FF0000"/>
                </a:solidFill>
              </a:rPr>
              <a:t>目錄</a:t>
            </a:r>
            <a:endParaRPr lang="en-US" altLang="zh-TW" sz="3600" dirty="0">
              <a:solidFill>
                <a:srgbClr val="FF0000"/>
              </a:solidFill>
            </a:endParaRPr>
          </a:p>
          <a:p>
            <a:pPr marL="0" indent="0">
              <a:buNone/>
            </a:pPr>
            <a:r>
              <a:rPr lang="zh-TW" altLang="en-US" sz="4800" dirty="0">
                <a:solidFill>
                  <a:srgbClr val="0070C0"/>
                </a:solidFill>
              </a:rPr>
              <a:t> </a:t>
            </a:r>
            <a:r>
              <a:rPr lang="en-US" altLang="zh-TW" sz="4800" dirty="0">
                <a:solidFill>
                  <a:srgbClr val="0070C0"/>
                </a:solidFill>
              </a:rPr>
              <a:t>. </a:t>
            </a:r>
            <a:r>
              <a:rPr lang="zh-TW" altLang="en-US" sz="3600" dirty="0"/>
              <a:t>代表的</a:t>
            </a:r>
            <a:r>
              <a:rPr lang="zh-TW" altLang="en-US" sz="3600" dirty="0" smtClean="0"/>
              <a:t>是 </a:t>
            </a:r>
            <a:r>
              <a:rPr lang="zh-TW" altLang="en-US" sz="3600" b="1" dirty="0" smtClean="0">
                <a:solidFill>
                  <a:srgbClr val="FF0000"/>
                </a:solidFill>
              </a:rPr>
              <a:t>目前</a:t>
            </a:r>
            <a:r>
              <a:rPr lang="zh-TW" altLang="en-US" sz="3600" b="1" dirty="0">
                <a:solidFill>
                  <a:srgbClr val="FF0000"/>
                </a:solidFill>
              </a:rPr>
              <a:t>所在</a:t>
            </a:r>
            <a:r>
              <a:rPr lang="zh-TW" altLang="en-US" sz="3600" dirty="0"/>
              <a:t>的目錄</a:t>
            </a:r>
            <a:endParaRPr lang="en-US" altLang="zh-TW" sz="3600" dirty="0"/>
          </a:p>
          <a:p>
            <a:pPr marL="0" indent="0">
              <a:buNone/>
            </a:pPr>
            <a:r>
              <a:rPr lang="en-US" altLang="zh-TW" sz="4800" dirty="0">
                <a:solidFill>
                  <a:srgbClr val="0070C0"/>
                </a:solidFill>
              </a:rPr>
              <a:t>..</a:t>
            </a:r>
            <a:r>
              <a:rPr lang="zh-TW" altLang="en-US" sz="3600" dirty="0"/>
              <a:t> 代表的是目前所在位置</a:t>
            </a:r>
            <a:r>
              <a:rPr lang="zh-TW" altLang="en-US" sz="3600" dirty="0" smtClean="0"/>
              <a:t>的 </a:t>
            </a:r>
            <a:r>
              <a:rPr lang="zh-TW" altLang="en-US" sz="3600" b="1" dirty="0" smtClean="0">
                <a:solidFill>
                  <a:srgbClr val="FF0000"/>
                </a:solidFill>
              </a:rPr>
              <a:t>上一層</a:t>
            </a:r>
            <a:r>
              <a:rPr lang="zh-TW" altLang="en-US" sz="3600" dirty="0" smtClean="0"/>
              <a:t>目錄</a:t>
            </a:r>
            <a:endParaRPr lang="en-US" altLang="zh-TW" sz="3600" dirty="0"/>
          </a:p>
          <a:p>
            <a:pPr marL="0" indent="0">
              <a:buNone/>
            </a:pPr>
            <a:endParaRPr lang="en-US" altLang="zh-TW" sz="3600" dirty="0"/>
          </a:p>
          <a:p>
            <a:pPr marL="0" indent="0">
              <a:buNone/>
            </a:pPr>
            <a:r>
              <a:rPr lang="zh-TW" altLang="en-US" sz="3600" dirty="0"/>
              <a:t>目前的位置在</a:t>
            </a:r>
            <a:r>
              <a:rPr lang="zh-TW" altLang="en-US" sz="3600" b="1" dirty="0">
                <a:solidFill>
                  <a:srgbClr val="FFC000"/>
                </a:solidFill>
              </a:rPr>
              <a:t>家目錄</a:t>
            </a:r>
            <a:endParaRPr lang="en-US" altLang="zh-TW" sz="3600" b="1" dirty="0">
              <a:solidFill>
                <a:srgbClr val="FFC000"/>
              </a:solidFill>
            </a:endParaRPr>
          </a:p>
          <a:p>
            <a:pPr marL="0" indent="0">
              <a:buNone/>
            </a:pPr>
            <a:r>
              <a:rPr lang="en-US" altLang="zh-TW" sz="3600" dirty="0">
                <a:solidFill>
                  <a:srgbClr val="00B050"/>
                </a:solidFill>
              </a:rPr>
              <a:t>bigred</a:t>
            </a:r>
            <a:r>
              <a:rPr lang="en-US" altLang="zh-TW" sz="3600" dirty="0">
                <a:solidFill>
                  <a:srgbClr val="FF0000"/>
                </a:solidFill>
              </a:rPr>
              <a:t>@</a:t>
            </a:r>
            <a:r>
              <a:rPr lang="en-US" altLang="zh-TW" sz="3600" dirty="0">
                <a:solidFill>
                  <a:srgbClr val="00B050"/>
                </a:solidFill>
              </a:rPr>
              <a:t>us2004</a:t>
            </a:r>
            <a:r>
              <a:rPr lang="en-US" altLang="zh-TW" sz="3600" dirty="0">
                <a:solidFill>
                  <a:srgbClr val="FF0000"/>
                </a:solidFill>
              </a:rPr>
              <a:t>:</a:t>
            </a:r>
            <a:r>
              <a:rPr lang="en-US" altLang="zh-TW" sz="3600" dirty="0">
                <a:solidFill>
                  <a:srgbClr val="FFC000"/>
                </a:solidFill>
              </a:rPr>
              <a:t>~</a:t>
            </a:r>
            <a:r>
              <a:rPr lang="en-US" altLang="zh-TW" sz="3600" dirty="0">
                <a:solidFill>
                  <a:srgbClr val="FF0000"/>
                </a:solidFill>
              </a:rPr>
              <a:t>$</a:t>
            </a:r>
            <a:endParaRPr lang="en-US" altLang="zh-TW" sz="1800" dirty="0">
              <a:solidFill>
                <a:srgbClr val="FF0000"/>
              </a:solidFill>
            </a:endParaRPr>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3</a:t>
            </a:fld>
            <a:endParaRPr lang="zh-TW" altLang="en-US"/>
          </a:p>
        </p:txBody>
      </p:sp>
    </p:spTree>
    <p:extLst>
      <p:ext uri="{BB962C8B-B14F-4D97-AF65-F5344CB8AC3E}">
        <p14:creationId xmlns:p14="http://schemas.microsoft.com/office/powerpoint/2010/main" val="13330722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solidFill>
                  <a:srgbClr val="FF0000"/>
                </a:solidFill>
              </a:rPr>
              <a:t>危險</a:t>
            </a:r>
            <a:r>
              <a:rPr lang="en-US" altLang="zh-TW" dirty="0" smtClean="0"/>
              <a:t>:</a:t>
            </a:r>
            <a:r>
              <a:rPr lang="zh-TW" altLang="en-US" dirty="0" smtClean="0"/>
              <a:t>快速刪除 所有目錄（</a:t>
            </a:r>
            <a:r>
              <a:rPr lang="en-US" altLang="zh-TW" dirty="0" err="1" smtClean="0"/>
              <a:t>rm</a:t>
            </a:r>
            <a:r>
              <a:rPr lang="en-US" altLang="zh-TW" dirty="0" smtClean="0"/>
              <a:t> –r</a:t>
            </a:r>
            <a:r>
              <a:rPr lang="zh-TW" altLang="en-US" dirty="0" smtClean="0"/>
              <a:t> 目錄</a:t>
            </a:r>
            <a:r>
              <a:rPr lang="zh-TW" altLang="en-US" dirty="0"/>
              <a:t>）</a:t>
            </a:r>
          </a:p>
        </p:txBody>
      </p:sp>
      <p:sp>
        <p:nvSpPr>
          <p:cNvPr id="3" name="矩形 2"/>
          <p:cNvSpPr/>
          <p:nvPr/>
        </p:nvSpPr>
        <p:spPr>
          <a:xfrm>
            <a:off x="1398494" y="2033195"/>
            <a:ext cx="9434457" cy="3785652"/>
          </a:xfrm>
          <a:prstGeom prst="rect">
            <a:avLst/>
          </a:prstGeom>
        </p:spPr>
        <p:txBody>
          <a:bodyPr wrap="square">
            <a:spAutoFit/>
          </a:bodyPr>
          <a:lstStyle/>
          <a:p>
            <a:r>
              <a:rPr lang="en-US" altLang="zh-TW" sz="4800" dirty="0" smtClean="0">
                <a:solidFill>
                  <a:srgbClr val="00B050"/>
                </a:solidFill>
              </a:rPr>
              <a:t>bigred@us2004:</a:t>
            </a:r>
            <a:r>
              <a:rPr lang="en-US" altLang="zh-TW" sz="4800" dirty="0" smtClean="0">
                <a:solidFill>
                  <a:srgbClr val="FF0000"/>
                </a:solidFill>
              </a:rPr>
              <a:t>~</a:t>
            </a:r>
            <a:r>
              <a:rPr lang="en-US" altLang="zh-TW" sz="4800" dirty="0" smtClean="0">
                <a:solidFill>
                  <a:srgbClr val="00B050"/>
                </a:solidFill>
              </a:rPr>
              <a:t>$ </a:t>
            </a:r>
            <a:r>
              <a:rPr lang="en-US" altLang="zh-TW" sz="4800" dirty="0" err="1" smtClean="0">
                <a:solidFill>
                  <a:srgbClr val="00B0F0"/>
                </a:solidFill>
              </a:rPr>
              <a:t>rm</a:t>
            </a:r>
            <a:r>
              <a:rPr lang="en-US" altLang="zh-TW" sz="4800" dirty="0" smtClean="0">
                <a:solidFill>
                  <a:srgbClr val="00B0F0"/>
                </a:solidFill>
              </a:rPr>
              <a:t> -r base1</a:t>
            </a:r>
          </a:p>
          <a:p>
            <a:r>
              <a:rPr lang="en-US" altLang="zh-TW" sz="4800" dirty="0" smtClean="0">
                <a:solidFill>
                  <a:srgbClr val="00B050"/>
                </a:solidFill>
              </a:rPr>
              <a:t>bigred@us2004:</a:t>
            </a:r>
            <a:r>
              <a:rPr lang="en-US" altLang="zh-TW" sz="4800" dirty="0" smtClean="0">
                <a:solidFill>
                  <a:srgbClr val="FF0000"/>
                </a:solidFill>
              </a:rPr>
              <a:t>~</a:t>
            </a:r>
            <a:r>
              <a:rPr lang="en-US" altLang="zh-TW" sz="4800" dirty="0" smtClean="0">
                <a:solidFill>
                  <a:srgbClr val="00B050"/>
                </a:solidFill>
              </a:rPr>
              <a:t>$ </a:t>
            </a:r>
            <a:r>
              <a:rPr lang="en-US" altLang="zh-TW" sz="4800" dirty="0" smtClean="0">
                <a:solidFill>
                  <a:srgbClr val="00B0F0"/>
                </a:solidFill>
              </a:rPr>
              <a:t>tree</a:t>
            </a:r>
          </a:p>
          <a:p>
            <a:r>
              <a:rPr lang="en-US" altLang="zh-TW" sz="4800" dirty="0" smtClean="0"/>
              <a:t>.</a:t>
            </a:r>
          </a:p>
          <a:p>
            <a:endParaRPr lang="en-US" altLang="zh-TW" sz="4800" dirty="0" smtClean="0"/>
          </a:p>
          <a:p>
            <a:r>
              <a:rPr lang="en-US" altLang="zh-TW" sz="4800" dirty="0" smtClean="0"/>
              <a:t>0 directories, 0 files</a:t>
            </a:r>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30</a:t>
            </a:fld>
            <a:endParaRPr lang="zh-TW" altLang="en-US"/>
          </a:p>
        </p:txBody>
      </p:sp>
    </p:spTree>
    <p:extLst>
      <p:ext uri="{BB962C8B-B14F-4D97-AF65-F5344CB8AC3E}">
        <p14:creationId xmlns:p14="http://schemas.microsoft.com/office/powerpoint/2010/main" val="40035888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練習</a:t>
            </a:r>
            <a:r>
              <a:rPr lang="en-US" altLang="zh-TW" dirty="0" smtClean="0"/>
              <a:t>:</a:t>
            </a:r>
            <a:r>
              <a:rPr lang="zh-TW" altLang="en-US" dirty="0" smtClean="0"/>
              <a:t>家目錄下  建立以下目錄</a:t>
            </a:r>
            <a:r>
              <a:rPr lang="en-US" altLang="zh-TW" dirty="0" smtClean="0"/>
              <a:t>(</a:t>
            </a:r>
            <a:r>
              <a:rPr lang="zh-TW" altLang="en-US" dirty="0" smtClean="0"/>
              <a:t>用</a:t>
            </a:r>
            <a:r>
              <a:rPr lang="en-US" altLang="zh-TW" dirty="0" smtClean="0"/>
              <a:t>;</a:t>
            </a:r>
            <a:r>
              <a:rPr lang="zh-TW" altLang="en-US" dirty="0" smtClean="0"/>
              <a:t>號一次做好</a:t>
            </a:r>
            <a:r>
              <a:rPr lang="en-US" altLang="zh-TW" dirty="0" smtClean="0"/>
              <a:t>)</a:t>
            </a:r>
            <a:endParaRPr lang="zh-TW" altLang="en-US" dirty="0"/>
          </a:p>
        </p:txBody>
      </p:sp>
      <p:sp>
        <p:nvSpPr>
          <p:cNvPr id="5" name="矩形 4"/>
          <p:cNvSpPr/>
          <p:nvPr/>
        </p:nvSpPr>
        <p:spPr>
          <a:xfrm>
            <a:off x="2302565" y="1808995"/>
            <a:ext cx="7586870" cy="4401205"/>
          </a:xfrm>
          <a:prstGeom prst="rect">
            <a:avLst/>
          </a:prstGeom>
        </p:spPr>
        <p:txBody>
          <a:bodyPr wrap="square">
            <a:spAutoFit/>
          </a:bodyPr>
          <a:lstStyle/>
          <a:p>
            <a:r>
              <a:rPr lang="en-US" altLang="zh-TW" sz="2800" dirty="0" smtClean="0"/>
              <a:t>~</a:t>
            </a:r>
          </a:p>
          <a:p>
            <a:r>
              <a:rPr lang="en-US" altLang="zh-TW" sz="2800" dirty="0" smtClean="0"/>
              <a:t>├── room1</a:t>
            </a:r>
          </a:p>
          <a:p>
            <a:r>
              <a:rPr lang="en-US" altLang="zh-TW" sz="2800" dirty="0" smtClean="0"/>
              <a:t>│   ├── room11</a:t>
            </a:r>
          </a:p>
          <a:p>
            <a:r>
              <a:rPr lang="en-US" altLang="zh-TW" sz="2800" dirty="0" smtClean="0"/>
              <a:t>│   └── room12</a:t>
            </a:r>
          </a:p>
          <a:p>
            <a:r>
              <a:rPr lang="en-US" altLang="zh-TW" sz="2800" dirty="0" smtClean="0"/>
              <a:t>├── room2</a:t>
            </a:r>
          </a:p>
          <a:p>
            <a:r>
              <a:rPr lang="en-US" altLang="zh-TW" sz="2800" dirty="0" smtClean="0"/>
              <a:t>│   ├── room21</a:t>
            </a:r>
          </a:p>
          <a:p>
            <a:r>
              <a:rPr lang="en-US" altLang="zh-TW" sz="2800" dirty="0" smtClean="0"/>
              <a:t>│   └── room22</a:t>
            </a:r>
          </a:p>
          <a:p>
            <a:r>
              <a:rPr lang="en-US" altLang="zh-TW" sz="2800" dirty="0" smtClean="0"/>
              <a:t>└── room3</a:t>
            </a:r>
          </a:p>
          <a:p>
            <a:r>
              <a:rPr lang="en-US" altLang="zh-TW" sz="2800" dirty="0" smtClean="0"/>
              <a:t>    ├── room31</a:t>
            </a:r>
          </a:p>
          <a:p>
            <a:r>
              <a:rPr lang="en-US" altLang="zh-TW" sz="2800" dirty="0" smtClean="0"/>
              <a:t>    └── room32</a:t>
            </a:r>
          </a:p>
        </p:txBody>
      </p:sp>
      <p:sp>
        <p:nvSpPr>
          <p:cNvPr id="2" name="投影片編號版面配置區 1"/>
          <p:cNvSpPr>
            <a:spLocks noGrp="1"/>
          </p:cNvSpPr>
          <p:nvPr>
            <p:ph type="sldNum" sz="quarter" idx="12"/>
          </p:nvPr>
        </p:nvSpPr>
        <p:spPr/>
        <p:txBody>
          <a:bodyPr/>
          <a:lstStyle/>
          <a:p>
            <a:fld id="{7338C80E-CB6E-4E9B-9B5B-B64885F211B1}" type="slidenum">
              <a:rPr lang="zh-TW" altLang="en-US" smtClean="0"/>
              <a:t>31</a:t>
            </a:fld>
            <a:endParaRPr lang="zh-TW" altLang="en-US"/>
          </a:p>
        </p:txBody>
      </p:sp>
    </p:spTree>
    <p:extLst>
      <p:ext uri="{BB962C8B-B14F-4D97-AF65-F5344CB8AC3E}">
        <p14:creationId xmlns:p14="http://schemas.microsoft.com/office/powerpoint/2010/main" val="4988794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b="1" dirty="0">
                <a:solidFill>
                  <a:srgbClr val="FF00FF"/>
                </a:solidFill>
                <a:latin typeface="Times New Roman" panose="02020603050405020304" pitchFamily="18" charset="0"/>
                <a:cs typeface="Times New Roman" panose="02020603050405020304" pitchFamily="18" charset="0"/>
              </a:rPr>
              <a:t>r</a:t>
            </a:r>
            <a:r>
              <a:rPr lang="zh-TW" altLang="zh-TW" b="1" dirty="0" smtClean="0" bmk="">
                <a:solidFill>
                  <a:srgbClr val="FF00FF"/>
                </a:solidFill>
                <a:latin typeface="Times New Roman" panose="02020603050405020304" pitchFamily="18" charset="0"/>
                <a:cs typeface="Times New Roman" panose="02020603050405020304" pitchFamily="18" charset="0"/>
              </a:rPr>
              <a:t>m</a:t>
            </a:r>
            <a:r>
              <a:rPr lang="zh-TW" altLang="zh-TW" dirty="0">
                <a:solidFill>
                  <a:srgbClr val="000000"/>
                </a:solidFill>
                <a:latin typeface="Times New Roman" panose="02020603050405020304" pitchFamily="18" charset="0"/>
                <a:cs typeface="Times New Roman" panose="02020603050405020304" pitchFamily="18" charset="0"/>
              </a:rPr>
              <a:t>刪除檔案或</a:t>
            </a:r>
            <a:r>
              <a:rPr lang="zh-TW" altLang="zh-TW" dirty="0" smtClean="0">
                <a:solidFill>
                  <a:srgbClr val="000000"/>
                </a:solidFill>
                <a:latin typeface="Times New Roman" panose="02020603050405020304" pitchFamily="18" charset="0"/>
                <a:cs typeface="Times New Roman" panose="02020603050405020304" pitchFamily="18" charset="0"/>
              </a:rPr>
              <a:t>目</a:t>
            </a:r>
            <a:r>
              <a:rPr lang="zh-TW" altLang="en-US" dirty="0" smtClean="0">
                <a:latin typeface="Times New Roman" panose="02020603050405020304" pitchFamily="18" charset="0"/>
                <a:cs typeface="Times New Roman" panose="02020603050405020304" pitchFamily="18" charset="0"/>
              </a:rPr>
              <a:t>錄</a:t>
            </a:r>
            <a:endParaRPr lang="zh-TW" altLang="en-US" dirty="0"/>
          </a:p>
        </p:txBody>
      </p:sp>
      <p:sp>
        <p:nvSpPr>
          <p:cNvPr id="4" name="Rectangle 1"/>
          <p:cNvSpPr>
            <a:spLocks noGrp="1" noChangeArrowheads="1"/>
          </p:cNvSpPr>
          <p:nvPr>
            <p:ph type="body" sz="quarter" idx="4294967295"/>
          </p:nvPr>
        </p:nvSpPr>
        <p:spPr bwMode="auto">
          <a:xfrm>
            <a:off x="0" y="2073275"/>
            <a:ext cx="184150"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endParaRPr lang="en-US" altLang="zh-TW" sz="18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zh-TW" sz="1800" dirty="0">
              <a:latin typeface="Arial" panose="020B0604020202020204" pitchFamily="34" charset="0"/>
            </a:endParaRPr>
          </a:p>
          <a:p>
            <a:pPr marL="0" indent="0" eaLnBrk="0" fontAlgn="base" hangingPunct="0">
              <a:lnSpc>
                <a:spcPct val="100000"/>
              </a:lnSpc>
              <a:spcBef>
                <a:spcPct val="0"/>
              </a:spcBef>
              <a:spcAft>
                <a:spcPct val="0"/>
              </a:spcAft>
              <a:buNone/>
            </a:pPr>
            <a:endParaRPr lang="zh-TW" altLang="zh-TW" sz="1800" dirty="0">
              <a:latin typeface="Arial" panose="020B0604020202020204" pitchFamily="34" charset="0"/>
            </a:endParaRPr>
          </a:p>
        </p:txBody>
      </p:sp>
      <p:sp>
        <p:nvSpPr>
          <p:cNvPr id="5" name="Rectangle 2"/>
          <p:cNvSpPr>
            <a:spLocks noChangeArrowheads="1"/>
          </p:cNvSpPr>
          <p:nvPr/>
        </p:nvSpPr>
        <p:spPr bwMode="auto">
          <a:xfrm>
            <a:off x="1247887" y="2422882"/>
            <a:ext cx="868413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TW" altLang="zh-TW" sz="4400" b="1" dirty="0">
                <a:solidFill>
                  <a:srgbClr val="FF00FF"/>
                </a:solidFill>
                <a:latin typeface="Times New Roman" panose="02020603050405020304" pitchFamily="18" charset="0"/>
                <a:cs typeface="Times New Roman" panose="02020603050405020304" pitchFamily="18" charset="0"/>
              </a:rPr>
              <a:t>r</a:t>
            </a:r>
            <a:r>
              <a:rPr lang="zh-TW" altLang="zh-TW" sz="4400" b="1" dirty="0" bmk="">
                <a:solidFill>
                  <a:srgbClr val="FF00FF"/>
                </a:solidFill>
                <a:latin typeface="Times New Roman" panose="02020603050405020304" pitchFamily="18" charset="0"/>
                <a:cs typeface="Times New Roman" panose="02020603050405020304" pitchFamily="18" charset="0"/>
              </a:rPr>
              <a:t>m</a:t>
            </a:r>
            <a:r>
              <a:rPr lang="zh-TW" altLang="zh-TW" sz="4400" dirty="0">
                <a:latin typeface="Times New Roman" panose="02020603050405020304" pitchFamily="18" charset="0"/>
                <a:cs typeface="Times New Roman" panose="02020603050405020304" pitchFamily="18" charset="0"/>
              </a:rPr>
              <a:t>：</a:t>
            </a:r>
            <a:r>
              <a:rPr lang="en-US" altLang="zh-TW" sz="4400" dirty="0">
                <a:latin typeface="Times New Roman" panose="02020603050405020304" pitchFamily="18" charset="0"/>
                <a:cs typeface="Times New Roman" panose="02020603050405020304" pitchFamily="18" charset="0"/>
              </a:rPr>
              <a:t>(</a:t>
            </a:r>
            <a:r>
              <a:rPr lang="en-US" altLang="zh-TW" sz="4400" dirty="0" err="1">
                <a:solidFill>
                  <a:srgbClr val="FF0000"/>
                </a:solidFill>
                <a:latin typeface="Times New Roman" panose="02020603050405020304" pitchFamily="18" charset="0"/>
                <a:cs typeface="Times New Roman" panose="02020603050405020304" pitchFamily="18" charset="0"/>
              </a:rPr>
              <a:t>R</a:t>
            </a:r>
            <a:r>
              <a:rPr lang="en-US" altLang="zh-TW" sz="4400" dirty="0" err="1">
                <a:latin typeface="Times New Roman" panose="02020603050405020304" pitchFamily="18" charset="0"/>
                <a:cs typeface="Times New Roman" panose="02020603050405020304" pitchFamily="18" charset="0"/>
              </a:rPr>
              <a:t>e</a:t>
            </a:r>
            <a:r>
              <a:rPr lang="en-US" altLang="zh-TW" sz="4400" dirty="0" err="1">
                <a:solidFill>
                  <a:srgbClr val="FF0000"/>
                </a:solidFill>
                <a:latin typeface="Times New Roman" panose="02020603050405020304" pitchFamily="18" charset="0"/>
                <a:cs typeface="Times New Roman" panose="02020603050405020304" pitchFamily="18" charset="0"/>
              </a:rPr>
              <a:t>M</a:t>
            </a:r>
            <a:r>
              <a:rPr lang="en-US" altLang="zh-TW" sz="4400" dirty="0" err="1">
                <a:latin typeface="Times New Roman" panose="02020603050405020304" pitchFamily="18" charset="0"/>
                <a:cs typeface="Times New Roman" panose="02020603050405020304" pitchFamily="18" charset="0"/>
              </a:rPr>
              <a:t>ove</a:t>
            </a:r>
            <a:r>
              <a:rPr lang="en-US" altLang="zh-TW" sz="4400" dirty="0">
                <a:latin typeface="Times New Roman" panose="02020603050405020304" pitchFamily="18" charset="0"/>
                <a:cs typeface="Times New Roman" panose="02020603050405020304" pitchFamily="18" charset="0"/>
              </a:rPr>
              <a:t> )</a:t>
            </a:r>
            <a:r>
              <a:rPr lang="zh-TW" altLang="zh-TW" sz="4400" dirty="0">
                <a:solidFill>
                  <a:srgbClr val="000000"/>
                </a:solidFill>
                <a:latin typeface="Times New Roman" panose="02020603050405020304" pitchFamily="18" charset="0"/>
                <a:cs typeface="Times New Roman" panose="02020603050405020304" pitchFamily="18" charset="0"/>
              </a:rPr>
              <a:t>刪除檔案或目</a:t>
            </a:r>
            <a:r>
              <a:rPr lang="zh-TW" altLang="en-US" sz="4400" dirty="0">
                <a:latin typeface="Times New Roman" panose="02020603050405020304" pitchFamily="18" charset="0"/>
                <a:cs typeface="Times New Roman" panose="02020603050405020304" pitchFamily="18" charset="0"/>
              </a:rPr>
              <a:t>錄</a:t>
            </a:r>
            <a:endParaRPr lang="en-US" altLang="zh-TW" sz="4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zh-TW" altLang="zh-TW" sz="4400" dirty="0">
                <a:solidFill>
                  <a:srgbClr val="000000"/>
                </a:solidFill>
                <a:latin typeface="Times New Roman" panose="02020603050405020304" pitchFamily="18" charset="0"/>
                <a:cs typeface="Times New Roman" panose="02020603050405020304" pitchFamily="18" charset="0"/>
              </a:rPr>
              <a:t>(類似dos之</a:t>
            </a:r>
            <a:r>
              <a:rPr lang="zh-TW" altLang="zh-TW" sz="4400" dirty="0">
                <a:solidFill>
                  <a:srgbClr val="FF0000"/>
                </a:solidFill>
                <a:latin typeface="Times New Roman" panose="02020603050405020304" pitchFamily="18" charset="0"/>
                <a:cs typeface="Times New Roman" panose="02020603050405020304" pitchFamily="18" charset="0"/>
              </a:rPr>
              <a:t>del、deltree)</a:t>
            </a:r>
            <a:endParaRPr lang="zh-TW" altLang="zh-TW" sz="4400" dirty="0"/>
          </a:p>
          <a:p>
            <a:pPr eaLnBrk="0" fontAlgn="base" hangingPunct="0">
              <a:spcBef>
                <a:spcPct val="0"/>
              </a:spcBef>
              <a:spcAft>
                <a:spcPct val="0"/>
              </a:spcAft>
            </a:pPr>
            <a:r>
              <a:rPr lang="zh-TW" altLang="zh-TW" sz="3600" dirty="0">
                <a:solidFill>
                  <a:srgbClr val="0000FF"/>
                </a:solidFill>
                <a:latin typeface="Arial" panose="020B0604020202020204" pitchFamily="34" charset="0"/>
              </a:rPr>
              <a:t>rm </a:t>
            </a:r>
            <a:r>
              <a:rPr lang="zh-TW" altLang="en-US" sz="3600" dirty="0">
                <a:solidFill>
                  <a:srgbClr val="0000FF"/>
                </a:solidFill>
                <a:latin typeface="Arial" panose="020B0604020202020204" pitchFamily="34" charset="0"/>
              </a:rPr>
              <a:t> </a:t>
            </a:r>
            <a:r>
              <a:rPr lang="zh-TW" altLang="zh-TW" sz="3600" dirty="0">
                <a:solidFill>
                  <a:srgbClr val="0000FF"/>
                </a:solidFill>
                <a:latin typeface="Arial" panose="020B0604020202020204" pitchFamily="34" charset="0"/>
              </a:rPr>
              <a:t>-參數 </a:t>
            </a:r>
            <a:r>
              <a:rPr lang="zh-TW" altLang="en-US" sz="3600" dirty="0">
                <a:solidFill>
                  <a:srgbClr val="0000FF"/>
                </a:solidFill>
                <a:latin typeface="Arial" panose="020B0604020202020204" pitchFamily="34" charset="0"/>
              </a:rPr>
              <a:t> </a:t>
            </a:r>
            <a:r>
              <a:rPr lang="zh-TW" altLang="zh-TW" sz="3600" dirty="0">
                <a:solidFill>
                  <a:srgbClr val="0000FF"/>
                </a:solidFill>
                <a:latin typeface="Arial" panose="020B0604020202020204" pitchFamily="34" charset="0"/>
              </a:rPr>
              <a:t>檔案或目錄</a:t>
            </a:r>
            <a:endParaRPr lang="zh-TW" altLang="zh-TW" sz="3600" dirty="0">
              <a:latin typeface="Arial" panose="020B0604020202020204" pitchFamily="34" charset="0"/>
            </a:endParaRPr>
          </a:p>
          <a:p>
            <a:pPr eaLnBrk="0" fontAlgn="base" hangingPunct="0">
              <a:spcBef>
                <a:spcPct val="0"/>
              </a:spcBef>
              <a:spcAft>
                <a:spcPct val="0"/>
              </a:spcAft>
            </a:pPr>
            <a:r>
              <a:rPr lang="en-US" altLang="zh-TW" sz="3600" dirty="0">
                <a:solidFill>
                  <a:srgbClr val="0000FF"/>
                </a:solidFill>
                <a:latin typeface="Arial" panose="020B0604020202020204" pitchFamily="34" charset="0"/>
              </a:rPr>
              <a:t>-</a:t>
            </a:r>
            <a:r>
              <a:rPr lang="zh-TW" altLang="zh-TW" sz="3600" dirty="0">
                <a:solidFill>
                  <a:srgbClr val="0000FF"/>
                </a:solidFill>
                <a:latin typeface="Arial" panose="020B0604020202020204" pitchFamily="34" charset="0"/>
              </a:rPr>
              <a:t>r</a:t>
            </a:r>
            <a:r>
              <a:rPr lang="zh-TW" altLang="zh-TW" sz="3600" dirty="0">
                <a:latin typeface="Arial" panose="020B0604020202020204" pitchFamily="34" charset="0"/>
              </a:rPr>
              <a:t>：刪除其下的檔案及目錄</a:t>
            </a:r>
            <a:r>
              <a:rPr lang="zh-TW" altLang="zh-TW" sz="3200" dirty="0">
                <a:latin typeface="Arial" panose="020B0604020202020204" pitchFamily="34" charset="0"/>
              </a:rPr>
              <a:t> (類似dos之</a:t>
            </a:r>
            <a:r>
              <a:rPr lang="zh-TW" altLang="zh-TW" sz="3200" b="1" dirty="0">
                <a:solidFill>
                  <a:srgbClr val="0000FF"/>
                </a:solidFill>
                <a:latin typeface="Arial" panose="020B0604020202020204" pitchFamily="34" charset="0"/>
              </a:rPr>
              <a:t>deltree</a:t>
            </a:r>
            <a:r>
              <a:rPr lang="zh-TW" altLang="zh-TW" sz="3200" dirty="0" smtClean="0">
                <a:latin typeface="Arial" panose="020B0604020202020204" pitchFamily="34" charset="0"/>
              </a:rPr>
              <a:t>)</a:t>
            </a:r>
            <a:endParaRPr lang="en-US" altLang="zh-TW" sz="3200" dirty="0">
              <a:latin typeface="Arial" panose="020B0604020202020204" pitchFamily="34" charset="0"/>
            </a:endParaRPr>
          </a:p>
        </p:txBody>
      </p:sp>
      <p:sp>
        <p:nvSpPr>
          <p:cNvPr id="3" name="投影片編號版面配置區 2"/>
          <p:cNvSpPr>
            <a:spLocks noGrp="1"/>
          </p:cNvSpPr>
          <p:nvPr>
            <p:ph type="sldNum" sz="quarter" idx="12"/>
          </p:nvPr>
        </p:nvSpPr>
        <p:spPr/>
        <p:txBody>
          <a:bodyPr/>
          <a:lstStyle/>
          <a:p>
            <a:fld id="{7338C80E-CB6E-4E9B-9B5B-B64885F211B1}" type="slidenum">
              <a:rPr lang="zh-TW" altLang="en-US" smtClean="0"/>
              <a:t>32</a:t>
            </a:fld>
            <a:endParaRPr lang="zh-TW" altLang="en-US"/>
          </a:p>
        </p:txBody>
      </p:sp>
    </p:spTree>
    <p:extLst>
      <p:ext uri="{BB962C8B-B14F-4D97-AF65-F5344CB8AC3E}">
        <p14:creationId xmlns:p14="http://schemas.microsoft.com/office/powerpoint/2010/main" val="1233515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練習</a:t>
            </a:r>
            <a:r>
              <a:rPr lang="en-US" altLang="zh-TW" dirty="0" smtClean="0"/>
              <a:t>:</a:t>
            </a:r>
            <a:r>
              <a:rPr lang="zh-TW" altLang="en-US" dirty="0" smtClean="0"/>
              <a:t>一個命令，目錄全部刪除</a:t>
            </a:r>
            <a:endParaRPr lang="zh-TW" altLang="en-US" dirty="0"/>
          </a:p>
        </p:txBody>
      </p:sp>
      <p:sp>
        <p:nvSpPr>
          <p:cNvPr id="5" name="矩形 4"/>
          <p:cNvSpPr/>
          <p:nvPr/>
        </p:nvSpPr>
        <p:spPr>
          <a:xfrm>
            <a:off x="2302565" y="1808995"/>
            <a:ext cx="7586870" cy="4401205"/>
          </a:xfrm>
          <a:prstGeom prst="rect">
            <a:avLst/>
          </a:prstGeom>
        </p:spPr>
        <p:txBody>
          <a:bodyPr wrap="square">
            <a:spAutoFit/>
          </a:bodyPr>
          <a:lstStyle/>
          <a:p>
            <a:r>
              <a:rPr lang="en-US" altLang="zh-TW" sz="2800" dirty="0" smtClean="0"/>
              <a:t>~</a:t>
            </a:r>
          </a:p>
          <a:p>
            <a:r>
              <a:rPr lang="en-US" altLang="zh-TW" sz="2800" dirty="0" smtClean="0"/>
              <a:t>├── room1</a:t>
            </a:r>
          </a:p>
          <a:p>
            <a:r>
              <a:rPr lang="en-US" altLang="zh-TW" sz="2800" dirty="0" smtClean="0"/>
              <a:t>│   ├── room11</a:t>
            </a:r>
          </a:p>
          <a:p>
            <a:r>
              <a:rPr lang="en-US" altLang="zh-TW" sz="2800" dirty="0" smtClean="0"/>
              <a:t>│   └── room12</a:t>
            </a:r>
          </a:p>
          <a:p>
            <a:r>
              <a:rPr lang="en-US" altLang="zh-TW" sz="2800" dirty="0" smtClean="0"/>
              <a:t>├── room2</a:t>
            </a:r>
          </a:p>
          <a:p>
            <a:r>
              <a:rPr lang="en-US" altLang="zh-TW" sz="2800" dirty="0" smtClean="0"/>
              <a:t>│   ├── room21</a:t>
            </a:r>
          </a:p>
          <a:p>
            <a:r>
              <a:rPr lang="en-US" altLang="zh-TW" sz="2800" dirty="0" smtClean="0"/>
              <a:t>│   └── room22</a:t>
            </a:r>
          </a:p>
          <a:p>
            <a:r>
              <a:rPr lang="en-US" altLang="zh-TW" sz="2800" dirty="0" smtClean="0"/>
              <a:t>└── room3</a:t>
            </a:r>
          </a:p>
          <a:p>
            <a:r>
              <a:rPr lang="en-US" altLang="zh-TW" sz="2800" dirty="0" smtClean="0"/>
              <a:t>    ├── room31</a:t>
            </a:r>
          </a:p>
          <a:p>
            <a:r>
              <a:rPr lang="en-US" altLang="zh-TW" sz="2800" dirty="0" smtClean="0"/>
              <a:t>    └── room32</a:t>
            </a:r>
          </a:p>
        </p:txBody>
      </p:sp>
      <p:sp>
        <p:nvSpPr>
          <p:cNvPr id="2" name="投影片編號版面配置區 1"/>
          <p:cNvSpPr>
            <a:spLocks noGrp="1"/>
          </p:cNvSpPr>
          <p:nvPr>
            <p:ph type="sldNum" sz="quarter" idx="12"/>
          </p:nvPr>
        </p:nvSpPr>
        <p:spPr/>
        <p:txBody>
          <a:bodyPr/>
          <a:lstStyle/>
          <a:p>
            <a:fld id="{7338C80E-CB6E-4E9B-9B5B-B64885F211B1}" type="slidenum">
              <a:rPr lang="zh-TW" altLang="en-US" smtClean="0"/>
              <a:t>33</a:t>
            </a:fld>
            <a:endParaRPr lang="zh-TW" altLang="en-US"/>
          </a:p>
        </p:txBody>
      </p:sp>
    </p:spTree>
    <p:extLst>
      <p:ext uri="{BB962C8B-B14F-4D97-AF65-F5344CB8AC3E}">
        <p14:creationId xmlns:p14="http://schemas.microsoft.com/office/powerpoint/2010/main" val="28010988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矩形 5"/>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normAutofit/>
          </a:bodyPr>
          <a:lstStyle>
            <a:lvl1pPr algn="l">
              <a:defRPr>
                <a:latin typeface="Verdana"/>
                <a:ea typeface="Verdana"/>
                <a:cs typeface="Verdana"/>
                <a:sym typeface="Verdana"/>
              </a:defRPr>
            </a:lvl1pPr>
          </a:lstStyle>
          <a:p>
            <a:fld id="{86CB4B4D-7CA3-9044-876B-883B54F8677D}" type="slidenum">
              <a:t>34</a:t>
            </a:fld>
            <a:endParaRPr/>
          </a:p>
        </p:txBody>
      </p:sp>
      <p:sp>
        <p:nvSpPr>
          <p:cNvPr id="602" name="標題 1"/>
          <p:cNvSpPr txBox="1">
            <a:spLocks noGrp="1"/>
          </p:cNvSpPr>
          <p:nvPr>
            <p:ph type="title" idx="4294967295"/>
          </p:nvPr>
        </p:nvSpPr>
        <p:spPr>
          <a:xfrm>
            <a:off x="1828800" y="386402"/>
            <a:ext cx="8534400" cy="758825"/>
          </a:xfrm>
          <a:prstGeom prst="rect">
            <a:avLst/>
          </a:prstGeom>
        </p:spPr>
        <p:txBody>
          <a:bodyPr>
            <a:normAutofit/>
          </a:bodyPr>
          <a:lstStyle>
            <a:lvl1pPr>
              <a:defRPr sz="3600">
                <a:solidFill>
                  <a:srgbClr val="C00000"/>
                </a:solidFill>
                <a:latin typeface="標楷體"/>
                <a:ea typeface="標楷體"/>
                <a:cs typeface="標楷體"/>
                <a:sym typeface="標楷體"/>
              </a:defRPr>
            </a:lvl1pPr>
          </a:lstStyle>
          <a:p>
            <a:pPr algn="ctr"/>
            <a:r>
              <a:rPr lang="zh-TW" altLang="en-US" sz="4800" dirty="0" smtClean="0">
                <a:solidFill>
                  <a:schemeClr val="tx1"/>
                </a:solidFill>
              </a:rPr>
              <a:t>綜合</a:t>
            </a:r>
            <a:r>
              <a:rPr sz="4800" dirty="0" err="1" smtClean="0">
                <a:solidFill>
                  <a:schemeClr val="tx1"/>
                </a:solidFill>
              </a:rPr>
              <a:t>練習</a:t>
            </a:r>
            <a:endParaRPr sz="4800" dirty="0">
              <a:solidFill>
                <a:schemeClr val="tx1"/>
              </a:solidFill>
            </a:endParaRPr>
          </a:p>
        </p:txBody>
      </p:sp>
      <p:sp>
        <p:nvSpPr>
          <p:cNvPr id="603" name="矩形 4"/>
          <p:cNvSpPr txBox="1"/>
          <p:nvPr/>
        </p:nvSpPr>
        <p:spPr>
          <a:xfrm>
            <a:off x="2217155" y="1656657"/>
            <a:ext cx="8020896" cy="42171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800" b="1">
                <a:solidFill>
                  <a:srgbClr val="C00000"/>
                </a:solidFill>
                <a:latin typeface="Verdana"/>
                <a:ea typeface="Verdana"/>
                <a:cs typeface="Verdana"/>
                <a:sym typeface="Verdana"/>
              </a:defRPr>
            </a:pPr>
            <a:r>
              <a:rPr sz="2800" dirty="0">
                <a:latin typeface="Consolas"/>
                <a:ea typeface="Consolas"/>
                <a:cs typeface="Consolas"/>
                <a:sym typeface="Consolas"/>
              </a:rPr>
              <a:t>1.</a:t>
            </a:r>
            <a:r>
              <a:rPr sz="2800" dirty="0">
                <a:latin typeface="標楷體"/>
                <a:ea typeface="標楷體"/>
                <a:cs typeface="標楷體"/>
                <a:sym typeface="標楷體"/>
              </a:rPr>
              <a:t> </a:t>
            </a:r>
            <a:r>
              <a:rPr sz="2800" dirty="0" err="1">
                <a:latin typeface="標楷體"/>
                <a:ea typeface="標楷體"/>
                <a:cs typeface="標楷體"/>
                <a:sym typeface="標楷體"/>
              </a:rPr>
              <a:t>請在家目錄中</a:t>
            </a:r>
            <a:r>
              <a:rPr sz="2800" dirty="0">
                <a:latin typeface="標楷體"/>
                <a:ea typeface="標楷體"/>
                <a:cs typeface="標楷體"/>
                <a:sym typeface="標楷體"/>
              </a:rPr>
              <a:t>, </a:t>
            </a:r>
            <a:r>
              <a:rPr sz="2800" dirty="0" err="1">
                <a:latin typeface="標楷體"/>
                <a:ea typeface="標楷體"/>
                <a:cs typeface="標楷體"/>
                <a:sym typeface="標楷體"/>
              </a:rPr>
              <a:t>建立以下目錄結構</a:t>
            </a:r>
            <a:endParaRPr sz="2800" dirty="0">
              <a:latin typeface="標楷體"/>
              <a:ea typeface="標楷體"/>
              <a:cs typeface="標楷體"/>
              <a:sym typeface="標楷體"/>
            </a:endParaRPr>
          </a:p>
          <a:p>
            <a:pPr>
              <a:defRPr sz="1000">
                <a:solidFill>
                  <a:srgbClr val="C00000"/>
                </a:solidFill>
                <a:latin typeface="Consolas"/>
                <a:ea typeface="Consolas"/>
                <a:cs typeface="Consolas"/>
                <a:sym typeface="Consolas"/>
              </a:defRPr>
            </a:pPr>
            <a:endParaRPr sz="1000" dirty="0">
              <a:latin typeface="標楷體"/>
              <a:ea typeface="標楷體"/>
              <a:cs typeface="標楷體"/>
              <a:sym typeface="標楷體"/>
            </a:endParaRPr>
          </a:p>
          <a:p>
            <a:pPr>
              <a:defRPr sz="2000">
                <a:solidFill>
                  <a:srgbClr val="C00000"/>
                </a:solidFill>
                <a:latin typeface="Consolas"/>
                <a:ea typeface="Consolas"/>
                <a:cs typeface="Consolas"/>
                <a:sym typeface="Consolas"/>
              </a:defRPr>
            </a:pPr>
            <a:r>
              <a:rPr sz="2000" dirty="0" err="1"/>
              <a:t>bigboss</a:t>
            </a:r>
            <a:endParaRPr sz="2000" dirty="0"/>
          </a:p>
          <a:p>
            <a:pPr>
              <a:defRPr sz="2000">
                <a:solidFill>
                  <a:srgbClr val="C00000"/>
                </a:solidFill>
                <a:latin typeface="Consolas"/>
                <a:ea typeface="Consolas"/>
                <a:cs typeface="Consolas"/>
                <a:sym typeface="Consolas"/>
              </a:defRPr>
            </a:pPr>
            <a:r>
              <a:rPr sz="2000" dirty="0"/>
              <a:t>├── bin</a:t>
            </a:r>
          </a:p>
          <a:p>
            <a:pPr>
              <a:defRPr sz="2000">
                <a:solidFill>
                  <a:srgbClr val="C00000"/>
                </a:solidFill>
                <a:latin typeface="Consolas"/>
                <a:ea typeface="Consolas"/>
                <a:cs typeface="Consolas"/>
                <a:sym typeface="Consolas"/>
              </a:defRPr>
            </a:pPr>
            <a:r>
              <a:rPr sz="2000" dirty="0"/>
              <a:t>├── home</a:t>
            </a:r>
          </a:p>
          <a:p>
            <a:pPr>
              <a:defRPr sz="2000">
                <a:solidFill>
                  <a:srgbClr val="C00000"/>
                </a:solidFill>
                <a:latin typeface="Consolas"/>
                <a:ea typeface="Consolas"/>
                <a:cs typeface="Consolas"/>
                <a:sym typeface="Consolas"/>
              </a:defRPr>
            </a:pPr>
            <a:r>
              <a:rPr sz="2000" dirty="0"/>
              <a:t>│   ├── ds101</a:t>
            </a:r>
          </a:p>
          <a:p>
            <a:pPr>
              <a:defRPr sz="2000">
                <a:solidFill>
                  <a:srgbClr val="C00000"/>
                </a:solidFill>
                <a:latin typeface="Consolas"/>
                <a:ea typeface="Consolas"/>
                <a:cs typeface="Consolas"/>
                <a:sym typeface="Consolas"/>
              </a:defRPr>
            </a:pPr>
            <a:r>
              <a:rPr sz="2000" dirty="0"/>
              <a:t>│   └── ds102</a:t>
            </a:r>
          </a:p>
          <a:p>
            <a:pPr>
              <a:defRPr sz="2000">
                <a:solidFill>
                  <a:srgbClr val="C00000"/>
                </a:solidFill>
                <a:latin typeface="Consolas"/>
                <a:ea typeface="Consolas"/>
                <a:cs typeface="Consolas"/>
                <a:sym typeface="Consolas"/>
              </a:defRPr>
            </a:pPr>
            <a:r>
              <a:rPr sz="2000" dirty="0"/>
              <a:t>└── </a:t>
            </a:r>
            <a:r>
              <a:rPr sz="2000" dirty="0" err="1"/>
              <a:t>tmp</a:t>
            </a:r>
            <a:endParaRPr sz="2000" dirty="0"/>
          </a:p>
          <a:p>
            <a:pPr>
              <a:defRPr sz="2400">
                <a:solidFill>
                  <a:srgbClr val="C00000"/>
                </a:solidFill>
                <a:latin typeface="Consolas"/>
                <a:ea typeface="Consolas"/>
                <a:cs typeface="Consolas"/>
                <a:sym typeface="Consolas"/>
              </a:defRPr>
            </a:pPr>
            <a:endParaRPr sz="2400" dirty="0"/>
          </a:p>
          <a:p>
            <a:pPr>
              <a:defRPr sz="2400">
                <a:solidFill>
                  <a:srgbClr val="C00000"/>
                </a:solidFill>
                <a:latin typeface="Consolas"/>
                <a:ea typeface="Consolas"/>
                <a:cs typeface="Consolas"/>
                <a:sym typeface="Consolas"/>
              </a:defRPr>
            </a:pPr>
            <a:r>
              <a:rPr sz="2400" dirty="0"/>
              <a:t>2. </a:t>
            </a:r>
            <a:r>
              <a:rPr sz="2800" dirty="0" err="1">
                <a:latin typeface="標楷體"/>
                <a:ea typeface="標楷體"/>
                <a:cs typeface="標楷體"/>
                <a:sym typeface="標楷體"/>
              </a:rPr>
              <a:t>請進入</a:t>
            </a:r>
            <a:r>
              <a:rPr sz="2400" dirty="0"/>
              <a:t> ds102 </a:t>
            </a:r>
            <a:r>
              <a:rPr sz="2800" dirty="0" err="1">
                <a:latin typeface="標楷體"/>
                <a:ea typeface="標楷體"/>
                <a:cs typeface="標楷體"/>
                <a:sym typeface="標楷體"/>
              </a:rPr>
              <a:t>目錄</a:t>
            </a:r>
            <a:endParaRPr sz="2800" dirty="0">
              <a:latin typeface="標楷體"/>
              <a:ea typeface="標楷體"/>
              <a:cs typeface="標楷體"/>
              <a:sym typeface="標楷體"/>
            </a:endParaRPr>
          </a:p>
          <a:p>
            <a:pPr>
              <a:defRPr sz="2400">
                <a:solidFill>
                  <a:srgbClr val="C00000"/>
                </a:solidFill>
                <a:latin typeface="Consolas"/>
                <a:ea typeface="Consolas"/>
                <a:cs typeface="Consolas"/>
                <a:sym typeface="Consolas"/>
              </a:defRPr>
            </a:pPr>
            <a:r>
              <a:rPr sz="2400" dirty="0"/>
              <a:t>3. </a:t>
            </a:r>
            <a:r>
              <a:rPr sz="2800" dirty="0">
                <a:latin typeface="標楷體"/>
                <a:ea typeface="標楷體"/>
                <a:cs typeface="標楷體"/>
                <a:sym typeface="標楷體"/>
              </a:rPr>
              <a:t>在</a:t>
            </a:r>
            <a:r>
              <a:rPr sz="2400" dirty="0"/>
              <a:t> ds102 </a:t>
            </a:r>
            <a:r>
              <a:rPr sz="2800" dirty="0" err="1">
                <a:latin typeface="標楷體"/>
                <a:ea typeface="標楷體"/>
                <a:cs typeface="標楷體"/>
                <a:sym typeface="標楷體"/>
              </a:rPr>
              <a:t>目錄</a:t>
            </a:r>
            <a:r>
              <a:rPr sz="2800" dirty="0">
                <a:latin typeface="標楷體"/>
                <a:ea typeface="標楷體"/>
                <a:cs typeface="標楷體"/>
                <a:sym typeface="標楷體"/>
              </a:rPr>
              <a:t>, </a:t>
            </a:r>
            <a:r>
              <a:rPr sz="2800" dirty="0" err="1">
                <a:latin typeface="標楷體"/>
                <a:ea typeface="標楷體"/>
                <a:cs typeface="標楷體"/>
                <a:sym typeface="標楷體"/>
              </a:rPr>
              <a:t>刪除</a:t>
            </a:r>
            <a:r>
              <a:rPr sz="2400" dirty="0"/>
              <a:t> ds101 </a:t>
            </a:r>
            <a:r>
              <a:rPr sz="2800" dirty="0" err="1">
                <a:latin typeface="標楷體"/>
                <a:ea typeface="標楷體"/>
                <a:cs typeface="標楷體"/>
                <a:sym typeface="標楷體"/>
              </a:rPr>
              <a:t>目錄</a:t>
            </a:r>
            <a:endParaRPr sz="2800" dirty="0">
              <a:latin typeface="標楷體"/>
              <a:ea typeface="標楷體"/>
              <a:cs typeface="標楷體"/>
              <a:sym typeface="標楷體"/>
            </a:endParaRPr>
          </a:p>
          <a:p>
            <a:pPr>
              <a:defRPr sz="2400">
                <a:solidFill>
                  <a:srgbClr val="C00000"/>
                </a:solidFill>
                <a:latin typeface="Consolas"/>
                <a:ea typeface="Consolas"/>
                <a:cs typeface="Consolas"/>
                <a:sym typeface="Consolas"/>
              </a:defRPr>
            </a:pPr>
            <a:r>
              <a:rPr sz="2400" dirty="0"/>
              <a:t>4. </a:t>
            </a:r>
            <a:r>
              <a:rPr sz="2800" dirty="0" err="1">
                <a:latin typeface="標楷體"/>
                <a:ea typeface="標楷體"/>
                <a:cs typeface="標楷體"/>
                <a:sym typeface="標楷體"/>
              </a:rPr>
              <a:t>回到家目錄</a:t>
            </a:r>
            <a:r>
              <a:rPr sz="2800" dirty="0">
                <a:latin typeface="標楷體"/>
                <a:ea typeface="標楷體"/>
                <a:cs typeface="標楷體"/>
                <a:sym typeface="標楷體"/>
              </a:rPr>
              <a:t>, </a:t>
            </a:r>
            <a:r>
              <a:rPr sz="2800" dirty="0" err="1">
                <a:latin typeface="標楷體"/>
                <a:ea typeface="標楷體"/>
                <a:cs typeface="標楷體"/>
                <a:sym typeface="標楷體"/>
              </a:rPr>
              <a:t>刪除</a:t>
            </a:r>
            <a:r>
              <a:rPr sz="2400" dirty="0"/>
              <a:t> </a:t>
            </a:r>
            <a:r>
              <a:rPr sz="2400" dirty="0" err="1"/>
              <a:t>bigboss</a:t>
            </a:r>
            <a:r>
              <a:rPr sz="2400" dirty="0"/>
              <a:t> </a:t>
            </a:r>
            <a:r>
              <a:rPr sz="2800" dirty="0" err="1">
                <a:latin typeface="標楷體"/>
                <a:ea typeface="標楷體"/>
                <a:cs typeface="標楷體"/>
                <a:sym typeface="標楷體"/>
              </a:rPr>
              <a:t>目錄</a:t>
            </a:r>
            <a:endParaRPr sz="2800" dirty="0">
              <a:latin typeface="標楷體"/>
              <a:ea typeface="標楷體"/>
              <a:cs typeface="標楷體"/>
              <a:sym typeface="標楷體"/>
            </a:endParaRPr>
          </a:p>
        </p:txBody>
      </p:sp>
    </p:spTree>
    <p:extLst>
      <p:ext uri="{BB962C8B-B14F-4D97-AF65-F5344CB8AC3E}">
        <p14:creationId xmlns:p14="http://schemas.microsoft.com/office/powerpoint/2010/main" val="3041861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b="1" dirty="0" smtClean="0">
                <a:solidFill>
                  <a:srgbClr val="FF00FF"/>
                </a:solidFill>
                <a:sym typeface="Calibri"/>
              </a:rPr>
              <a:t>mv</a:t>
            </a:r>
            <a:r>
              <a:rPr lang="zh-CN" altLang="en-US" dirty="0" smtClean="0">
                <a:sym typeface="Calibri"/>
              </a:rPr>
              <a:t>移</a:t>
            </a:r>
            <a:r>
              <a:rPr lang="zh-TW" altLang="en-US" dirty="0" smtClean="0">
                <a:sym typeface="Calibri"/>
              </a:rPr>
              <a:t>動目錄</a:t>
            </a:r>
            <a:r>
              <a:rPr lang="zh-TW" altLang="en-US" dirty="0">
                <a:sym typeface="Calibri"/>
              </a:rPr>
              <a:t>或</a:t>
            </a:r>
            <a:r>
              <a:rPr lang="zh-CN" altLang="en-US" dirty="0" smtClean="0">
                <a:sym typeface="Calibri"/>
              </a:rPr>
              <a:t>檔</a:t>
            </a:r>
            <a:r>
              <a:rPr lang="zh-TW" altLang="en-US" dirty="0" smtClean="0">
                <a:sym typeface="Calibri"/>
              </a:rPr>
              <a:t>案</a:t>
            </a:r>
            <a:endParaRPr lang="zh-TW" altLang="en-US" dirty="0"/>
          </a:p>
        </p:txBody>
      </p:sp>
      <p:sp>
        <p:nvSpPr>
          <p:cNvPr id="4" name="Rectangle 1"/>
          <p:cNvSpPr>
            <a:spLocks noGrp="1" noChangeArrowheads="1"/>
          </p:cNvSpPr>
          <p:nvPr>
            <p:ph type="body" sz="quarter" idx="4294967295"/>
          </p:nvPr>
        </p:nvSpPr>
        <p:spPr bwMode="auto">
          <a:xfrm>
            <a:off x="0" y="2073275"/>
            <a:ext cx="184150"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endParaRPr lang="en-US" altLang="zh-TW" sz="18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zh-TW" sz="1800" dirty="0">
              <a:latin typeface="Arial" panose="020B0604020202020204" pitchFamily="34" charset="0"/>
            </a:endParaRPr>
          </a:p>
          <a:p>
            <a:pPr marL="0" indent="0" eaLnBrk="0" fontAlgn="base" hangingPunct="0">
              <a:lnSpc>
                <a:spcPct val="100000"/>
              </a:lnSpc>
              <a:spcBef>
                <a:spcPct val="0"/>
              </a:spcBef>
              <a:spcAft>
                <a:spcPct val="0"/>
              </a:spcAft>
              <a:buNone/>
            </a:pPr>
            <a:endParaRPr lang="zh-TW" altLang="zh-TW" sz="1800" dirty="0">
              <a:latin typeface="Arial" panose="020B0604020202020204" pitchFamily="34" charset="0"/>
            </a:endParaRPr>
          </a:p>
        </p:txBody>
      </p:sp>
      <p:sp>
        <p:nvSpPr>
          <p:cNvPr id="5" name="Rectangle 2"/>
          <p:cNvSpPr>
            <a:spLocks noChangeArrowheads="1"/>
          </p:cNvSpPr>
          <p:nvPr/>
        </p:nvSpPr>
        <p:spPr bwMode="auto">
          <a:xfrm>
            <a:off x="838200" y="2306374"/>
            <a:ext cx="10058400"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a:spcBef>
                <a:spcPct val="0"/>
              </a:spcBef>
              <a:spcAft>
                <a:spcPct val="0"/>
              </a:spcAft>
            </a:pPr>
            <a:r>
              <a:rPr lang="en-US" altLang="zh-CN" sz="4400" b="1" dirty="0" smtClean="0">
                <a:solidFill>
                  <a:srgbClr val="FF00FF"/>
                </a:solidFill>
                <a:sym typeface="Calibri"/>
              </a:rPr>
              <a:t>mv</a:t>
            </a:r>
            <a:r>
              <a:rPr lang="zh-TW" altLang="en-US" sz="4400" b="1" dirty="0" smtClean="0">
                <a:sym typeface="Calibri"/>
              </a:rPr>
              <a:t> </a:t>
            </a:r>
            <a:r>
              <a:rPr lang="en-US" altLang="zh-TW" sz="4400" b="1" dirty="0">
                <a:sym typeface="Calibri"/>
              </a:rPr>
              <a:t>:(</a:t>
            </a:r>
            <a:r>
              <a:rPr lang="en-US" altLang="zh-TW" sz="4400" b="1" dirty="0" err="1">
                <a:solidFill>
                  <a:srgbClr val="FF0000"/>
                </a:solidFill>
                <a:sym typeface="Calibri"/>
              </a:rPr>
              <a:t>M</a:t>
            </a:r>
            <a:r>
              <a:rPr lang="en-US" altLang="zh-TW" sz="4400" b="1" dirty="0" err="1">
                <a:sym typeface="Calibri"/>
              </a:rPr>
              <a:t>o</a:t>
            </a:r>
            <a:r>
              <a:rPr lang="en-US" altLang="zh-TW" sz="4400" b="1" dirty="0" err="1">
                <a:solidFill>
                  <a:srgbClr val="FF0000"/>
                </a:solidFill>
                <a:sym typeface="Calibri"/>
              </a:rPr>
              <a:t>V</a:t>
            </a:r>
            <a:r>
              <a:rPr lang="en-US" altLang="zh-TW" sz="4400" b="1" dirty="0" err="1">
                <a:sym typeface="Calibri"/>
              </a:rPr>
              <a:t>e</a:t>
            </a:r>
            <a:r>
              <a:rPr lang="en-US" altLang="zh-TW" sz="4400" b="1" dirty="0">
                <a:sym typeface="Calibri"/>
              </a:rPr>
              <a:t>)</a:t>
            </a:r>
            <a:r>
              <a:rPr lang="zh-CN" altLang="en-US" sz="4400" dirty="0">
                <a:sym typeface="Calibri"/>
              </a:rPr>
              <a:t>用來對檔或目錄重新命名，或者將</a:t>
            </a:r>
            <a:r>
              <a:rPr lang="zh-CN" altLang="en-US" sz="4400" dirty="0" smtClean="0">
                <a:sym typeface="Calibri"/>
              </a:rPr>
              <a:t>檔</a:t>
            </a:r>
            <a:r>
              <a:rPr lang="zh-TW" altLang="en-US" sz="4400" dirty="0" smtClean="0">
                <a:sym typeface="Calibri"/>
              </a:rPr>
              <a:t>案或目錄</a:t>
            </a:r>
            <a:r>
              <a:rPr lang="zh-CN" altLang="en-US" sz="4400" dirty="0" smtClean="0">
                <a:sym typeface="Calibri"/>
              </a:rPr>
              <a:t>從</a:t>
            </a:r>
            <a:r>
              <a:rPr lang="zh-CN" altLang="en-US" sz="4400" dirty="0">
                <a:sym typeface="Calibri"/>
              </a:rPr>
              <a:t>一個目錄移到另一個目錄中。</a:t>
            </a:r>
            <a:endParaRPr lang="en-US" altLang="zh-CN" sz="4400" dirty="0">
              <a:sym typeface="Calibri"/>
            </a:endParaRPr>
          </a:p>
          <a:p>
            <a:pPr eaLnBrk="0" fontAlgn="base" hangingPunct="0">
              <a:spcBef>
                <a:spcPct val="0"/>
              </a:spcBef>
              <a:spcAft>
                <a:spcPct val="0"/>
              </a:spcAft>
            </a:pPr>
            <a:endParaRPr lang="zh-TW" altLang="zh-TW" sz="3600" dirty="0">
              <a:latin typeface="Arial" panose="020B0604020202020204" pitchFamily="34" charset="0"/>
            </a:endParaRPr>
          </a:p>
          <a:p>
            <a:pPr eaLnBrk="0" fontAlgn="base" hangingPunct="0">
              <a:spcBef>
                <a:spcPct val="0"/>
              </a:spcBef>
              <a:spcAft>
                <a:spcPct val="0"/>
              </a:spcAft>
            </a:pPr>
            <a:endParaRPr lang="zh-TW" altLang="zh-TW" sz="4400" dirty="0">
              <a:latin typeface="Arial" panose="020B0604020202020204" pitchFamily="34" charset="0"/>
            </a:endParaRPr>
          </a:p>
        </p:txBody>
      </p:sp>
      <p:sp>
        <p:nvSpPr>
          <p:cNvPr id="3" name="投影片編號版面配置區 2"/>
          <p:cNvSpPr>
            <a:spLocks noGrp="1"/>
          </p:cNvSpPr>
          <p:nvPr>
            <p:ph type="sldNum" sz="quarter" idx="12"/>
          </p:nvPr>
        </p:nvSpPr>
        <p:spPr/>
        <p:txBody>
          <a:bodyPr/>
          <a:lstStyle/>
          <a:p>
            <a:fld id="{7338C80E-CB6E-4E9B-9B5B-B64885F211B1}" type="slidenum">
              <a:rPr lang="zh-TW" altLang="en-US" smtClean="0"/>
              <a:t>35</a:t>
            </a:fld>
            <a:endParaRPr lang="zh-TW" altLang="en-US"/>
          </a:p>
        </p:txBody>
      </p:sp>
    </p:spTree>
    <p:extLst>
      <p:ext uri="{BB962C8B-B14F-4D97-AF65-F5344CB8AC3E}">
        <p14:creationId xmlns:p14="http://schemas.microsoft.com/office/powerpoint/2010/main" val="3328559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10515600" cy="753670"/>
          </a:xfrm>
        </p:spPr>
        <p:txBody>
          <a:bodyPr/>
          <a:lstStyle/>
          <a:p>
            <a:r>
              <a:rPr lang="zh-TW" altLang="en-US" dirty="0" smtClean="0"/>
              <a:t>操作說明</a:t>
            </a:r>
            <a:endParaRPr lang="zh-TW" altLang="en-US" dirty="0"/>
          </a:p>
        </p:txBody>
      </p:sp>
      <p:sp>
        <p:nvSpPr>
          <p:cNvPr id="4" name="矩形 3"/>
          <p:cNvSpPr/>
          <p:nvPr/>
        </p:nvSpPr>
        <p:spPr>
          <a:xfrm>
            <a:off x="278801" y="1238867"/>
            <a:ext cx="6251091" cy="5262979"/>
          </a:xfrm>
          <a:prstGeom prst="rect">
            <a:avLst/>
          </a:prstGeom>
        </p:spPr>
        <p:txBody>
          <a:bodyPr wrap="square">
            <a:spAutoFit/>
          </a:bodyPr>
          <a:lstStyle/>
          <a:p>
            <a:r>
              <a:rPr lang="en-US" altLang="zh-TW" sz="2800" dirty="0">
                <a:solidFill>
                  <a:srgbClr val="00B050"/>
                </a:solidFill>
              </a:rPr>
              <a:t>bigred@us2004:~$ </a:t>
            </a:r>
            <a:r>
              <a:rPr lang="en-US" altLang="zh-TW" sz="2800" dirty="0" err="1">
                <a:solidFill>
                  <a:srgbClr val="00B0F0"/>
                </a:solidFill>
              </a:rPr>
              <a:t>mkdir</a:t>
            </a:r>
            <a:r>
              <a:rPr lang="en-US" altLang="zh-TW" sz="2800" dirty="0">
                <a:solidFill>
                  <a:srgbClr val="00B0F0"/>
                </a:solidFill>
              </a:rPr>
              <a:t> -p aa/aa1/aa11</a:t>
            </a:r>
          </a:p>
          <a:p>
            <a:r>
              <a:rPr lang="en-US" altLang="zh-TW" sz="2800" dirty="0">
                <a:solidFill>
                  <a:srgbClr val="00B050"/>
                </a:solidFill>
              </a:rPr>
              <a:t>bigred@us2004:~$ </a:t>
            </a:r>
            <a:r>
              <a:rPr lang="en-US" altLang="zh-TW" sz="2800" dirty="0" err="1">
                <a:solidFill>
                  <a:srgbClr val="00B0F0"/>
                </a:solidFill>
              </a:rPr>
              <a:t>mkdir</a:t>
            </a:r>
            <a:r>
              <a:rPr lang="en-US" altLang="zh-TW" sz="2800" dirty="0">
                <a:solidFill>
                  <a:srgbClr val="00B0F0"/>
                </a:solidFill>
              </a:rPr>
              <a:t> -p bb/bb1</a:t>
            </a:r>
          </a:p>
          <a:p>
            <a:r>
              <a:rPr lang="en-US" altLang="zh-TW" sz="2800" dirty="0">
                <a:solidFill>
                  <a:srgbClr val="00B050"/>
                </a:solidFill>
              </a:rPr>
              <a:t>bigred@us2004:~$ </a:t>
            </a:r>
            <a:r>
              <a:rPr lang="en-US" altLang="zh-TW" sz="2800" dirty="0">
                <a:solidFill>
                  <a:srgbClr val="00B0F0"/>
                </a:solidFill>
              </a:rPr>
              <a:t>tree</a:t>
            </a:r>
          </a:p>
          <a:p>
            <a:r>
              <a:rPr lang="en-US" altLang="zh-TW" sz="2800" dirty="0"/>
              <a:t>.</a:t>
            </a:r>
          </a:p>
          <a:p>
            <a:r>
              <a:rPr lang="en-US" altLang="zh-TW" sz="2800" dirty="0"/>
              <a:t>├── aa</a:t>
            </a:r>
          </a:p>
          <a:p>
            <a:r>
              <a:rPr lang="en-US" altLang="zh-TW" sz="2800" dirty="0"/>
              <a:t>│   └── aa1</a:t>
            </a:r>
          </a:p>
          <a:p>
            <a:r>
              <a:rPr lang="en-US" altLang="zh-TW" sz="2800" dirty="0"/>
              <a:t>│       └── aa11</a:t>
            </a:r>
          </a:p>
          <a:p>
            <a:r>
              <a:rPr lang="en-US" altLang="zh-TW" sz="2800" dirty="0"/>
              <a:t>├── bb</a:t>
            </a:r>
          </a:p>
          <a:p>
            <a:r>
              <a:rPr lang="en-US" altLang="zh-TW" sz="2800" dirty="0"/>
              <a:t>│   └── </a:t>
            </a:r>
            <a:r>
              <a:rPr lang="en-US" altLang="zh-TW" sz="2800" dirty="0">
                <a:solidFill>
                  <a:srgbClr val="FF0000"/>
                </a:solidFill>
              </a:rPr>
              <a:t>bb1</a:t>
            </a:r>
          </a:p>
          <a:p>
            <a:endParaRPr lang="en-US" altLang="zh-TW" sz="2800" dirty="0"/>
          </a:p>
          <a:p>
            <a:endParaRPr lang="en-US" altLang="zh-TW" sz="2800" dirty="0"/>
          </a:p>
          <a:p>
            <a:endParaRPr lang="en-US" altLang="zh-TW" sz="2800" dirty="0"/>
          </a:p>
        </p:txBody>
      </p:sp>
      <p:sp>
        <p:nvSpPr>
          <p:cNvPr id="5" name="文字方塊 4"/>
          <p:cNvSpPr txBox="1"/>
          <p:nvPr/>
        </p:nvSpPr>
        <p:spPr>
          <a:xfrm>
            <a:off x="6303981" y="1551460"/>
            <a:ext cx="5737917" cy="4832092"/>
          </a:xfrm>
          <a:prstGeom prst="rect">
            <a:avLst/>
          </a:prstGeom>
          <a:noFill/>
        </p:spPr>
        <p:txBody>
          <a:bodyPr wrap="none" rtlCol="0">
            <a:spAutoFit/>
          </a:bodyPr>
          <a:lstStyle/>
          <a:p>
            <a:r>
              <a:rPr lang="en-US" altLang="zh-TW" sz="2800" dirty="0">
                <a:solidFill>
                  <a:srgbClr val="00B050"/>
                </a:solidFill>
              </a:rPr>
              <a:t>bigred@us2004:~$ </a:t>
            </a:r>
            <a:r>
              <a:rPr lang="en-US" altLang="zh-TW" sz="2800" dirty="0">
                <a:solidFill>
                  <a:srgbClr val="00B0F0"/>
                </a:solidFill>
              </a:rPr>
              <a:t>mv ./bb/bb1  ./aa/</a:t>
            </a:r>
          </a:p>
          <a:p>
            <a:r>
              <a:rPr lang="en-US" altLang="zh-TW" sz="2800" dirty="0">
                <a:solidFill>
                  <a:srgbClr val="00B050"/>
                </a:solidFill>
              </a:rPr>
              <a:t>bigred@us2004:~$ </a:t>
            </a:r>
            <a:r>
              <a:rPr lang="en-US" altLang="zh-TW" sz="2800" dirty="0">
                <a:solidFill>
                  <a:srgbClr val="00B0F0"/>
                </a:solidFill>
              </a:rPr>
              <a:t>tree</a:t>
            </a:r>
          </a:p>
          <a:p>
            <a:r>
              <a:rPr lang="en-US" altLang="zh-TW" sz="2800" dirty="0"/>
              <a:t>.</a:t>
            </a:r>
          </a:p>
          <a:p>
            <a:r>
              <a:rPr lang="en-US" altLang="zh-TW" sz="2800" dirty="0"/>
              <a:t>├── aa</a:t>
            </a:r>
          </a:p>
          <a:p>
            <a:r>
              <a:rPr lang="en-US" altLang="zh-TW" sz="2800" dirty="0"/>
              <a:t>│   ├── aa1</a:t>
            </a:r>
          </a:p>
          <a:p>
            <a:r>
              <a:rPr lang="en-US" altLang="zh-TW" sz="2800" dirty="0"/>
              <a:t>│   │   └── aa11</a:t>
            </a:r>
          </a:p>
          <a:p>
            <a:r>
              <a:rPr lang="en-US" altLang="zh-TW" sz="2800" dirty="0"/>
              <a:t>│   └── </a:t>
            </a:r>
            <a:r>
              <a:rPr lang="en-US" altLang="zh-TW" sz="2800" dirty="0">
                <a:solidFill>
                  <a:srgbClr val="FF0000"/>
                </a:solidFill>
              </a:rPr>
              <a:t>bb1</a:t>
            </a:r>
          </a:p>
          <a:p>
            <a:r>
              <a:rPr lang="en-US" altLang="zh-TW" sz="2800" dirty="0"/>
              <a:t>└── bb</a:t>
            </a:r>
          </a:p>
          <a:p>
            <a:endParaRPr lang="en-US" altLang="zh-TW" sz="2800" dirty="0"/>
          </a:p>
          <a:p>
            <a:r>
              <a:rPr lang="en-US" altLang="zh-TW" sz="2800" dirty="0"/>
              <a:t>5 directories, 0 files</a:t>
            </a:r>
          </a:p>
          <a:p>
            <a:endParaRPr lang="zh-TW" altLang="en-US" sz="2800" dirty="0"/>
          </a:p>
        </p:txBody>
      </p:sp>
      <p:sp>
        <p:nvSpPr>
          <p:cNvPr id="3" name="投影片編號版面配置區 2"/>
          <p:cNvSpPr>
            <a:spLocks noGrp="1"/>
          </p:cNvSpPr>
          <p:nvPr>
            <p:ph type="sldNum" sz="quarter" idx="12"/>
          </p:nvPr>
        </p:nvSpPr>
        <p:spPr/>
        <p:txBody>
          <a:bodyPr/>
          <a:lstStyle/>
          <a:p>
            <a:fld id="{7338C80E-CB6E-4E9B-9B5B-B64885F211B1}" type="slidenum">
              <a:rPr lang="zh-TW" altLang="en-US" smtClean="0"/>
              <a:t>36</a:t>
            </a:fld>
            <a:endParaRPr lang="zh-TW" altLang="en-US"/>
          </a:p>
        </p:txBody>
      </p:sp>
    </p:spTree>
    <p:extLst>
      <p:ext uri="{BB962C8B-B14F-4D97-AF65-F5344CB8AC3E}">
        <p14:creationId xmlns:p14="http://schemas.microsoft.com/office/powerpoint/2010/main" val="521882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2"/>
          <p:cNvSpPr txBox="1">
            <a:spLocks/>
          </p:cNvSpPr>
          <p:nvPr/>
        </p:nvSpPr>
        <p:spPr>
          <a:xfrm>
            <a:off x="737588" y="633735"/>
            <a:ext cx="10691446" cy="57885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oAutofit/>
          </a:bodyPr>
          <a:lstStyle>
            <a:lvl1pPr marL="0" marR="0" indent="0" algn="l" defTabSz="914400" rtl="0" latinLnBrk="0">
              <a:lnSpc>
                <a:spcPct val="90000"/>
              </a:lnSpc>
              <a:spcBef>
                <a:spcPts val="900"/>
              </a:spcBef>
              <a:spcAft>
                <a:spcPts val="0"/>
              </a:spcAft>
              <a:buClrTx/>
              <a:buSzTx/>
              <a:buFontTx/>
              <a:buNone/>
              <a:tabLst/>
              <a:defRPr sz="2000" b="1" i="0" u="none" strike="noStrike" cap="none" spc="0" baseline="0">
                <a:solidFill>
                  <a:srgbClr val="000000"/>
                </a:solidFill>
                <a:uFillTx/>
                <a:latin typeface="Arial Narrow"/>
                <a:ea typeface="Arial Narrow"/>
                <a:cs typeface="Arial Narrow"/>
                <a:sym typeface="Arial Narrow"/>
              </a:defRPr>
            </a:lvl1pPr>
            <a:lvl2pPr marL="0" marR="0" indent="457200" algn="l" defTabSz="914400" rtl="0" latinLnBrk="0">
              <a:lnSpc>
                <a:spcPct val="90000"/>
              </a:lnSpc>
              <a:spcBef>
                <a:spcPts val="900"/>
              </a:spcBef>
              <a:spcAft>
                <a:spcPts val="0"/>
              </a:spcAft>
              <a:buClrTx/>
              <a:buSzTx/>
              <a:buFontTx/>
              <a:buNone/>
              <a:tabLst/>
              <a:defRPr sz="2000" b="1" i="0" u="none" strike="noStrike" cap="none" spc="0" baseline="0">
                <a:solidFill>
                  <a:srgbClr val="000000"/>
                </a:solidFill>
                <a:uFillTx/>
                <a:latin typeface="Arial Narrow"/>
                <a:ea typeface="Arial Narrow"/>
                <a:cs typeface="Arial Narrow"/>
                <a:sym typeface="Arial Narrow"/>
              </a:defRPr>
            </a:lvl2pPr>
            <a:lvl3pPr marL="0" marR="0" indent="914400" algn="l" defTabSz="914400" rtl="0" latinLnBrk="0">
              <a:lnSpc>
                <a:spcPct val="90000"/>
              </a:lnSpc>
              <a:spcBef>
                <a:spcPts val="900"/>
              </a:spcBef>
              <a:spcAft>
                <a:spcPts val="0"/>
              </a:spcAft>
              <a:buClrTx/>
              <a:buSzTx/>
              <a:buFontTx/>
              <a:buNone/>
              <a:tabLst/>
              <a:defRPr sz="2000" b="1" i="0" u="none" strike="noStrike" cap="none" spc="0" baseline="0">
                <a:solidFill>
                  <a:srgbClr val="000000"/>
                </a:solidFill>
                <a:uFillTx/>
                <a:latin typeface="Arial Narrow"/>
                <a:ea typeface="Arial Narrow"/>
                <a:cs typeface="Arial Narrow"/>
                <a:sym typeface="Arial Narrow"/>
              </a:defRPr>
            </a:lvl3pPr>
            <a:lvl4pPr marL="0" marR="0" indent="1371600" algn="l" defTabSz="914400" rtl="0" latinLnBrk="0">
              <a:lnSpc>
                <a:spcPct val="90000"/>
              </a:lnSpc>
              <a:spcBef>
                <a:spcPts val="900"/>
              </a:spcBef>
              <a:spcAft>
                <a:spcPts val="0"/>
              </a:spcAft>
              <a:buClrTx/>
              <a:buSzTx/>
              <a:buFontTx/>
              <a:buNone/>
              <a:tabLst/>
              <a:defRPr sz="2000" b="1" i="0" u="none" strike="noStrike" cap="none" spc="0" baseline="0">
                <a:solidFill>
                  <a:srgbClr val="000000"/>
                </a:solidFill>
                <a:uFillTx/>
                <a:latin typeface="Arial Narrow"/>
                <a:ea typeface="Arial Narrow"/>
                <a:cs typeface="Arial Narrow"/>
                <a:sym typeface="Arial Narrow"/>
              </a:defRPr>
            </a:lvl4pPr>
            <a:lvl5pPr marL="0" marR="0" indent="1828800" algn="l" defTabSz="914400" rtl="0" latinLnBrk="0">
              <a:lnSpc>
                <a:spcPct val="90000"/>
              </a:lnSpc>
              <a:spcBef>
                <a:spcPts val="900"/>
              </a:spcBef>
              <a:spcAft>
                <a:spcPts val="0"/>
              </a:spcAft>
              <a:buClrTx/>
              <a:buSzTx/>
              <a:buFontTx/>
              <a:buNone/>
              <a:tabLst/>
              <a:defRPr sz="2000" b="1" i="0" u="none" strike="noStrike" cap="none" spc="0" baseline="0">
                <a:solidFill>
                  <a:srgbClr val="000000"/>
                </a:solidFill>
                <a:uFillTx/>
                <a:latin typeface="Arial Narrow"/>
                <a:ea typeface="Arial Narrow"/>
                <a:cs typeface="Arial Narrow"/>
                <a:sym typeface="Arial Narrow"/>
              </a:defRPr>
            </a:lvl5pPr>
            <a:lvl6pPr marL="0" marR="0" indent="1768475" algn="l" defTabSz="914400" rtl="0" latinLnBrk="0">
              <a:lnSpc>
                <a:spcPct val="90000"/>
              </a:lnSpc>
              <a:spcBef>
                <a:spcPts val="1100"/>
              </a:spcBef>
              <a:spcAft>
                <a:spcPts val="0"/>
              </a:spcAft>
              <a:buClrTx/>
              <a:buSzTx/>
              <a:buFontTx/>
              <a:buNone/>
              <a:tabLst/>
              <a:defRPr sz="2400" b="1" i="0" u="none" strike="noStrike" cap="none" spc="0" baseline="0">
                <a:solidFill>
                  <a:srgbClr val="000000"/>
                </a:solidFill>
                <a:uFillTx/>
                <a:latin typeface="Arial Narrow"/>
                <a:ea typeface="Arial Narrow"/>
                <a:cs typeface="Arial Narrow"/>
                <a:sym typeface="Arial Narrow"/>
              </a:defRPr>
            </a:lvl6pPr>
            <a:lvl7pPr marL="0" marR="0" indent="2225675" algn="l" defTabSz="914400" rtl="0" latinLnBrk="0">
              <a:lnSpc>
                <a:spcPct val="90000"/>
              </a:lnSpc>
              <a:spcBef>
                <a:spcPts val="1100"/>
              </a:spcBef>
              <a:spcAft>
                <a:spcPts val="0"/>
              </a:spcAft>
              <a:buClrTx/>
              <a:buSzTx/>
              <a:buFontTx/>
              <a:buNone/>
              <a:tabLst/>
              <a:defRPr sz="2400" b="1" i="0" u="none" strike="noStrike" cap="none" spc="0" baseline="0">
                <a:solidFill>
                  <a:srgbClr val="000000"/>
                </a:solidFill>
                <a:uFillTx/>
                <a:latin typeface="Arial Narrow"/>
                <a:ea typeface="Arial Narrow"/>
                <a:cs typeface="Arial Narrow"/>
                <a:sym typeface="Arial Narrow"/>
              </a:defRPr>
            </a:lvl7pPr>
            <a:lvl8pPr marL="0" marR="0" indent="2682875" algn="l" defTabSz="914400" rtl="0" latinLnBrk="0">
              <a:lnSpc>
                <a:spcPct val="90000"/>
              </a:lnSpc>
              <a:spcBef>
                <a:spcPts val="1100"/>
              </a:spcBef>
              <a:spcAft>
                <a:spcPts val="0"/>
              </a:spcAft>
              <a:buClrTx/>
              <a:buSzTx/>
              <a:buFontTx/>
              <a:buNone/>
              <a:tabLst/>
              <a:defRPr sz="2400" b="1" i="0" u="none" strike="noStrike" cap="none" spc="0" baseline="0">
                <a:solidFill>
                  <a:srgbClr val="000000"/>
                </a:solidFill>
                <a:uFillTx/>
                <a:latin typeface="Arial Narrow"/>
                <a:ea typeface="Arial Narrow"/>
                <a:cs typeface="Arial Narrow"/>
                <a:sym typeface="Arial Narrow"/>
              </a:defRPr>
            </a:lvl8pPr>
            <a:lvl9pPr marL="0" marR="0" indent="3140075" algn="l" defTabSz="914400" rtl="0" latinLnBrk="0">
              <a:lnSpc>
                <a:spcPct val="90000"/>
              </a:lnSpc>
              <a:spcBef>
                <a:spcPts val="1100"/>
              </a:spcBef>
              <a:spcAft>
                <a:spcPts val="0"/>
              </a:spcAft>
              <a:buClrTx/>
              <a:buSzTx/>
              <a:buFontTx/>
              <a:buNone/>
              <a:tabLst/>
              <a:defRPr sz="2400" b="1" i="0" u="none" strike="noStrike" cap="none" spc="0" baseline="0">
                <a:solidFill>
                  <a:srgbClr val="000000"/>
                </a:solidFill>
                <a:uFillTx/>
                <a:latin typeface="Arial Narrow"/>
                <a:ea typeface="Arial Narrow"/>
                <a:cs typeface="Arial Narrow"/>
                <a:sym typeface="Arial Narrow"/>
              </a:defRPr>
            </a:lvl9pPr>
          </a:lstStyle>
          <a:p>
            <a:pPr hangingPunct="1"/>
            <a:r>
              <a:rPr lang="en-US" altLang="zh-TW" sz="5400" dirty="0">
                <a:solidFill>
                  <a:srgbClr val="FF00FF"/>
                </a:solidFill>
              </a:rPr>
              <a:t>ls</a:t>
            </a:r>
            <a:r>
              <a:rPr lang="zh-TW" altLang="en-US" sz="5400" dirty="0"/>
              <a:t>：</a:t>
            </a:r>
            <a:r>
              <a:rPr lang="en-US" altLang="zh-TW" sz="5400" dirty="0">
                <a:solidFill>
                  <a:srgbClr val="FF0000"/>
                </a:solidFill>
              </a:rPr>
              <a:t>l</a:t>
            </a:r>
            <a:r>
              <a:rPr lang="en-US" altLang="zh-TW" sz="5400" dirty="0"/>
              <a:t>i</a:t>
            </a:r>
            <a:r>
              <a:rPr lang="en-US" altLang="zh-TW" sz="5400" dirty="0">
                <a:solidFill>
                  <a:srgbClr val="FF0000"/>
                </a:solidFill>
              </a:rPr>
              <a:t>s</a:t>
            </a:r>
            <a:r>
              <a:rPr lang="en-US" altLang="zh-TW" sz="5400" dirty="0"/>
              <a:t>t</a:t>
            </a:r>
            <a:r>
              <a:rPr lang="zh-TW" altLang="en-US" sz="5400" dirty="0"/>
              <a:t>，查看檔案及子目錄</a:t>
            </a:r>
            <a:r>
              <a:rPr lang="en-US" altLang="zh-TW" sz="3600" dirty="0"/>
              <a:t>(</a:t>
            </a:r>
            <a:r>
              <a:rPr lang="zh-TW" altLang="en-US" sz="3600" b="0" dirty="0">
                <a:sym typeface="Calibri"/>
              </a:rPr>
              <a:t>類似</a:t>
            </a:r>
            <a:r>
              <a:rPr lang="en-US" altLang="zh-TW" sz="3600" b="0" dirty="0">
                <a:sym typeface="Calibri"/>
              </a:rPr>
              <a:t>dos</a:t>
            </a:r>
            <a:r>
              <a:rPr lang="zh-TW" altLang="en-US" sz="3600" b="0" dirty="0">
                <a:sym typeface="Calibri"/>
              </a:rPr>
              <a:t>之</a:t>
            </a:r>
            <a:r>
              <a:rPr lang="en-US" altLang="zh-TW" sz="3600" b="0" dirty="0" err="1">
                <a:solidFill>
                  <a:srgbClr val="0000FF"/>
                </a:solidFill>
                <a:sym typeface="Calibri"/>
              </a:rPr>
              <a:t>dir</a:t>
            </a:r>
            <a:r>
              <a:rPr lang="en-US" altLang="zh-TW" sz="3600" b="0" dirty="0">
                <a:sym typeface="Calibri"/>
              </a:rPr>
              <a:t>)</a:t>
            </a:r>
            <a:endParaRPr lang="en-US" altLang="zh-TW" sz="5400" b="0" dirty="0">
              <a:sym typeface="Calibri"/>
            </a:endParaRPr>
          </a:p>
          <a:p>
            <a:pPr hangingPunct="1"/>
            <a:r>
              <a:rPr lang="en-US" altLang="zh-TW" sz="5400" dirty="0"/>
              <a:t>-l </a:t>
            </a:r>
            <a:r>
              <a:rPr lang="zh-TW" altLang="en-US" sz="5400" dirty="0"/>
              <a:t>列出詳細資料 </a:t>
            </a:r>
            <a:r>
              <a:rPr lang="en-US" altLang="zh-TW" sz="5400" dirty="0"/>
              <a:t/>
            </a:r>
            <a:br>
              <a:rPr lang="en-US" altLang="zh-TW" sz="5400" dirty="0"/>
            </a:br>
            <a:r>
              <a:rPr lang="en-US" altLang="zh-TW" sz="5400" dirty="0"/>
              <a:t>-a </a:t>
            </a:r>
            <a:r>
              <a:rPr lang="zh-TW" altLang="en-US" sz="5400" dirty="0"/>
              <a:t>列出隱藏</a:t>
            </a:r>
            <a:r>
              <a:rPr lang="zh-TW" altLang="en-US" sz="5400" dirty="0" smtClean="0"/>
              <a:t>資料</a:t>
            </a:r>
            <a:endParaRPr lang="en-US" altLang="zh-TW" sz="5400" dirty="0" smtClean="0"/>
          </a:p>
          <a:p>
            <a:r>
              <a:rPr lang="en-US" altLang="zh-TW" sz="5400" dirty="0"/>
              <a:t>-h  </a:t>
            </a:r>
            <a:r>
              <a:rPr lang="en-US" altLang="zh-TW" sz="5400" dirty="0" smtClean="0"/>
              <a:t>human</a:t>
            </a:r>
            <a:r>
              <a:rPr lang="zh-TW" altLang="en-US" sz="5400" dirty="0" smtClean="0"/>
              <a:t>人性化</a:t>
            </a:r>
            <a:endParaRPr lang="en-US" altLang="zh-TW" sz="5400" dirty="0" smtClean="0"/>
          </a:p>
          <a:p>
            <a:r>
              <a:rPr lang="zh-TW" altLang="en-US" sz="5400" dirty="0" smtClean="0"/>
              <a:t>例</a:t>
            </a:r>
            <a:r>
              <a:rPr lang="en-US" altLang="zh-TW" sz="5400" dirty="0" smtClean="0"/>
              <a:t>:</a:t>
            </a:r>
          </a:p>
          <a:p>
            <a:r>
              <a:rPr lang="en-US" altLang="zh-TW" sz="5400" dirty="0"/>
              <a:t>l</a:t>
            </a:r>
            <a:r>
              <a:rPr lang="en-US" altLang="zh-TW" sz="5400" dirty="0" smtClean="0"/>
              <a:t>s  -</a:t>
            </a:r>
            <a:r>
              <a:rPr lang="en-US" altLang="zh-TW" sz="5400" dirty="0" err="1" smtClean="0"/>
              <a:t>alh</a:t>
            </a:r>
            <a:endParaRPr lang="en-US" altLang="zh-TW" sz="5400" dirty="0" smtClean="0"/>
          </a:p>
          <a:p>
            <a:r>
              <a:rPr lang="en-US" altLang="zh-TW" sz="5400" dirty="0" smtClean="0"/>
              <a:t>ls –a –l -h</a:t>
            </a:r>
            <a:endParaRPr lang="en-US" altLang="zh-TW" sz="5400" dirty="0"/>
          </a:p>
        </p:txBody>
      </p:sp>
      <p:sp>
        <p:nvSpPr>
          <p:cNvPr id="2" name="投影片編號版面配置區 1"/>
          <p:cNvSpPr>
            <a:spLocks noGrp="1"/>
          </p:cNvSpPr>
          <p:nvPr>
            <p:ph type="sldNum" sz="quarter" idx="12"/>
          </p:nvPr>
        </p:nvSpPr>
        <p:spPr/>
        <p:txBody>
          <a:bodyPr/>
          <a:lstStyle/>
          <a:p>
            <a:fld id="{7338C80E-CB6E-4E9B-9B5B-B64885F211B1}" type="slidenum">
              <a:rPr lang="zh-TW" altLang="en-US" smtClean="0"/>
              <a:t>37</a:t>
            </a:fld>
            <a:endParaRPr lang="zh-TW" altLang="en-US"/>
          </a:p>
        </p:txBody>
      </p:sp>
    </p:spTree>
    <p:extLst>
      <p:ext uri="{BB962C8B-B14F-4D97-AF65-F5344CB8AC3E}">
        <p14:creationId xmlns:p14="http://schemas.microsoft.com/office/powerpoint/2010/main" val="887078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59972" y="147412"/>
            <a:ext cx="10515600" cy="451302"/>
          </a:xfrm>
        </p:spPr>
        <p:txBody>
          <a:bodyPr>
            <a:normAutofit fontScale="90000"/>
          </a:bodyPr>
          <a:lstStyle/>
          <a:p>
            <a:r>
              <a:rPr lang="en-US" altLang="zh-TW" dirty="0" smtClean="0"/>
              <a:t>ls -al</a:t>
            </a:r>
            <a:endParaRPr lang="zh-TW" altLang="en-US" dirty="0"/>
          </a:p>
        </p:txBody>
      </p:sp>
      <p:sp>
        <p:nvSpPr>
          <p:cNvPr id="3" name="內容版面配置區 2"/>
          <p:cNvSpPr>
            <a:spLocks noGrp="1"/>
          </p:cNvSpPr>
          <p:nvPr>
            <p:ph idx="1"/>
          </p:nvPr>
        </p:nvSpPr>
        <p:spPr>
          <a:xfrm>
            <a:off x="631371" y="805544"/>
            <a:ext cx="9514115" cy="5606142"/>
          </a:xfrm>
        </p:spPr>
        <p:txBody>
          <a:bodyPr>
            <a:noAutofit/>
          </a:bodyPr>
          <a:lstStyle/>
          <a:p>
            <a:pPr marL="0" indent="0">
              <a:buNone/>
            </a:pPr>
            <a:r>
              <a:rPr lang="en-US" altLang="zh-TW" sz="3600" dirty="0" smtClean="0">
                <a:solidFill>
                  <a:srgbClr val="00B050"/>
                </a:solidFill>
              </a:rPr>
              <a:t>bigred@us2004s:~$ </a:t>
            </a:r>
            <a:r>
              <a:rPr lang="en-US" altLang="zh-TW" sz="3600" dirty="0" smtClean="0">
                <a:solidFill>
                  <a:srgbClr val="00B0F0"/>
                </a:solidFill>
              </a:rPr>
              <a:t>ls -al</a:t>
            </a:r>
          </a:p>
          <a:p>
            <a:pPr marL="0" indent="0">
              <a:buNone/>
            </a:pPr>
            <a:r>
              <a:rPr lang="en-US" altLang="zh-TW" dirty="0" smtClean="0"/>
              <a:t>total 56</a:t>
            </a:r>
          </a:p>
          <a:p>
            <a:pPr marL="0" indent="0">
              <a:buNone/>
            </a:pPr>
            <a:r>
              <a:rPr lang="en-US" altLang="zh-TW" dirty="0" err="1" smtClean="0"/>
              <a:t>drwxr</a:t>
            </a:r>
            <a:r>
              <a:rPr lang="en-US" altLang="zh-TW" dirty="0" smtClean="0"/>
              <a:t>-</a:t>
            </a:r>
            <a:r>
              <a:rPr lang="en-US" altLang="zh-TW" dirty="0" err="1" smtClean="0"/>
              <a:t>xr</a:t>
            </a:r>
            <a:r>
              <a:rPr lang="en-US" altLang="zh-TW" dirty="0" smtClean="0"/>
              <a:t>-x   5 </a:t>
            </a:r>
            <a:r>
              <a:rPr lang="en-US" altLang="zh-TW" dirty="0" err="1" smtClean="0"/>
              <a:t>bigred</a:t>
            </a:r>
            <a:r>
              <a:rPr lang="en-US" altLang="zh-TW" dirty="0" smtClean="0"/>
              <a:t> </a:t>
            </a:r>
            <a:r>
              <a:rPr lang="en-US" altLang="zh-TW" dirty="0" err="1" smtClean="0"/>
              <a:t>bigred</a:t>
            </a:r>
            <a:r>
              <a:rPr lang="en-US" altLang="zh-TW" dirty="0" smtClean="0"/>
              <a:t>  </a:t>
            </a:r>
            <a:r>
              <a:rPr lang="en-US" altLang="zh-TW" dirty="0" smtClean="0">
                <a:solidFill>
                  <a:srgbClr val="FF0000"/>
                </a:solidFill>
              </a:rPr>
              <a:t>4096</a:t>
            </a:r>
            <a:r>
              <a:rPr lang="en-US" altLang="zh-TW" dirty="0" smtClean="0"/>
              <a:t>  May 30 15:52 .</a:t>
            </a:r>
          </a:p>
          <a:p>
            <a:pPr marL="0" indent="0">
              <a:buNone/>
            </a:pPr>
            <a:r>
              <a:rPr lang="en-US" altLang="zh-TW" dirty="0" err="1" smtClean="0"/>
              <a:t>drwxr</a:t>
            </a:r>
            <a:r>
              <a:rPr lang="en-US" altLang="zh-TW" dirty="0" smtClean="0"/>
              <a:t>-</a:t>
            </a:r>
            <a:r>
              <a:rPr lang="en-US" altLang="zh-TW" dirty="0" err="1" smtClean="0"/>
              <a:t>xr</a:t>
            </a:r>
            <a:r>
              <a:rPr lang="en-US" altLang="zh-TW" dirty="0" smtClean="0"/>
              <a:t>-x   4  root     </a:t>
            </a:r>
            <a:r>
              <a:rPr lang="en-US" altLang="zh-TW" dirty="0" err="1" smtClean="0"/>
              <a:t>root</a:t>
            </a:r>
            <a:r>
              <a:rPr lang="en-US" altLang="zh-TW" dirty="0" smtClean="0"/>
              <a:t>     4096  May 29 16:39 ..</a:t>
            </a:r>
          </a:p>
          <a:p>
            <a:pPr marL="0" indent="0">
              <a:buNone/>
            </a:pPr>
            <a:r>
              <a:rPr lang="en-US" altLang="zh-TW" dirty="0" smtClean="0"/>
              <a:t>-</a:t>
            </a:r>
            <a:r>
              <a:rPr lang="en-US" altLang="zh-TW" dirty="0" err="1" smtClean="0"/>
              <a:t>rw</a:t>
            </a:r>
            <a:r>
              <a:rPr lang="en-US" altLang="zh-TW" dirty="0" smtClean="0"/>
              <a:t>-------      1 </a:t>
            </a:r>
            <a:r>
              <a:rPr lang="en-US" altLang="zh-TW" dirty="0" err="1" smtClean="0"/>
              <a:t>bigred</a:t>
            </a:r>
            <a:r>
              <a:rPr lang="en-US" altLang="zh-TW" dirty="0" smtClean="0"/>
              <a:t>  </a:t>
            </a:r>
            <a:r>
              <a:rPr lang="en-US" altLang="zh-TW" dirty="0" err="1" smtClean="0"/>
              <a:t>bigred</a:t>
            </a:r>
            <a:r>
              <a:rPr lang="en-US" altLang="zh-TW" dirty="0" smtClean="0"/>
              <a:t>  3195  May 30 15:53 .</a:t>
            </a:r>
            <a:r>
              <a:rPr lang="en-US" altLang="zh-TW" dirty="0" err="1" smtClean="0"/>
              <a:t>bash_history</a:t>
            </a:r>
            <a:endParaRPr lang="en-US" altLang="zh-TW" dirty="0" smtClean="0"/>
          </a:p>
          <a:p>
            <a:pPr marL="0" indent="0">
              <a:buNone/>
            </a:pPr>
            <a:r>
              <a:rPr lang="en-US" altLang="zh-TW" dirty="0" smtClean="0"/>
              <a:t>-</a:t>
            </a:r>
            <a:r>
              <a:rPr lang="en-US" altLang="zh-TW" dirty="0" err="1" smtClean="0"/>
              <a:t>rw</a:t>
            </a:r>
            <a:r>
              <a:rPr lang="en-US" altLang="zh-TW" dirty="0" smtClean="0"/>
              <a:t>-r--r--      1 </a:t>
            </a:r>
            <a:r>
              <a:rPr lang="en-US" altLang="zh-TW" dirty="0" err="1" smtClean="0"/>
              <a:t>bigred</a:t>
            </a:r>
            <a:r>
              <a:rPr lang="en-US" altLang="zh-TW" dirty="0" smtClean="0"/>
              <a:t>  </a:t>
            </a:r>
            <a:r>
              <a:rPr lang="en-US" altLang="zh-TW" dirty="0" err="1" smtClean="0"/>
              <a:t>bigred</a:t>
            </a:r>
            <a:r>
              <a:rPr lang="en-US" altLang="zh-TW" dirty="0" smtClean="0"/>
              <a:t>  220    May 27 14:34 .</a:t>
            </a:r>
            <a:r>
              <a:rPr lang="en-US" altLang="zh-TW" dirty="0" err="1" smtClean="0"/>
              <a:t>bash_logout</a:t>
            </a:r>
            <a:endParaRPr lang="en-US" altLang="zh-TW" dirty="0" smtClean="0"/>
          </a:p>
          <a:p>
            <a:pPr marL="0" indent="0">
              <a:buNone/>
            </a:pPr>
            <a:r>
              <a:rPr lang="en-US" altLang="zh-TW" dirty="0" smtClean="0"/>
              <a:t>-</a:t>
            </a:r>
            <a:r>
              <a:rPr lang="en-US" altLang="zh-TW" dirty="0" err="1" smtClean="0"/>
              <a:t>rwxr</a:t>
            </a:r>
            <a:r>
              <a:rPr lang="en-US" altLang="zh-TW" dirty="0" smtClean="0"/>
              <a:t>-</a:t>
            </a:r>
            <a:r>
              <a:rPr lang="en-US" altLang="zh-TW" dirty="0" err="1" smtClean="0"/>
              <a:t>xr</a:t>
            </a:r>
            <a:r>
              <a:rPr lang="en-US" altLang="zh-TW" dirty="0" smtClean="0"/>
              <a:t>-x    1 </a:t>
            </a:r>
            <a:r>
              <a:rPr lang="en-US" altLang="zh-TW" dirty="0" err="1" smtClean="0"/>
              <a:t>bigred</a:t>
            </a:r>
            <a:r>
              <a:rPr lang="en-US" altLang="zh-TW" dirty="0" smtClean="0"/>
              <a:t>  </a:t>
            </a:r>
            <a:r>
              <a:rPr lang="en-US" altLang="zh-TW" dirty="0" err="1" smtClean="0"/>
              <a:t>bigred</a:t>
            </a:r>
            <a:r>
              <a:rPr lang="en-US" altLang="zh-TW" dirty="0" smtClean="0"/>
              <a:t>  3843  May 30 15:52 .</a:t>
            </a:r>
            <a:r>
              <a:rPr lang="en-US" altLang="zh-TW" dirty="0" err="1" smtClean="0"/>
              <a:t>bashrc</a:t>
            </a:r>
            <a:endParaRPr lang="en-US" altLang="zh-TW" dirty="0" smtClean="0"/>
          </a:p>
          <a:p>
            <a:pPr marL="0" indent="0">
              <a:buNone/>
            </a:pPr>
            <a:r>
              <a:rPr lang="en-US" altLang="zh-TW" dirty="0" err="1" smtClean="0"/>
              <a:t>drwx</a:t>
            </a:r>
            <a:r>
              <a:rPr lang="en-US" altLang="zh-TW" dirty="0" smtClean="0"/>
              <a:t>------    2 </a:t>
            </a:r>
            <a:r>
              <a:rPr lang="en-US" altLang="zh-TW" dirty="0" err="1" smtClean="0"/>
              <a:t>bigred</a:t>
            </a:r>
            <a:r>
              <a:rPr lang="en-US" altLang="zh-TW" dirty="0" smtClean="0"/>
              <a:t>  </a:t>
            </a:r>
            <a:r>
              <a:rPr lang="en-US" altLang="zh-TW" dirty="0" err="1" smtClean="0"/>
              <a:t>bigred</a:t>
            </a:r>
            <a:r>
              <a:rPr lang="en-US" altLang="zh-TW" dirty="0" smtClean="0"/>
              <a:t>   4096 May 27 14:43  .cache</a:t>
            </a:r>
          </a:p>
          <a:p>
            <a:pPr marL="0" indent="0">
              <a:buNone/>
            </a:pPr>
            <a:r>
              <a:rPr lang="en-US" altLang="zh-TW" dirty="0" err="1" smtClean="0"/>
              <a:t>drwx</a:t>
            </a:r>
            <a:r>
              <a:rPr lang="en-US" altLang="zh-TW" dirty="0" smtClean="0"/>
              <a:t>------    3 </a:t>
            </a:r>
            <a:r>
              <a:rPr lang="en-US" altLang="zh-TW" dirty="0" err="1" smtClean="0"/>
              <a:t>bigred</a:t>
            </a:r>
            <a:r>
              <a:rPr lang="en-US" altLang="zh-TW" dirty="0" smtClean="0"/>
              <a:t>  </a:t>
            </a:r>
            <a:r>
              <a:rPr lang="en-US" altLang="zh-TW" dirty="0" err="1" smtClean="0"/>
              <a:t>bigred</a:t>
            </a:r>
            <a:r>
              <a:rPr lang="en-US" altLang="zh-TW" dirty="0" smtClean="0"/>
              <a:t>   4096 May 27 14:43  .</a:t>
            </a:r>
            <a:r>
              <a:rPr lang="en-US" altLang="zh-TW" dirty="0" err="1" smtClean="0"/>
              <a:t>gnupg</a:t>
            </a:r>
            <a:endParaRPr lang="en-US" altLang="zh-TW" dirty="0" smtClean="0"/>
          </a:p>
          <a:p>
            <a:pPr marL="0" indent="0">
              <a:buNone/>
            </a:pPr>
            <a:r>
              <a:rPr lang="en-US" altLang="zh-TW" dirty="0" err="1" smtClean="0"/>
              <a:t>drwxrwxr</a:t>
            </a:r>
            <a:r>
              <a:rPr lang="en-US" altLang="zh-TW" dirty="0" smtClean="0"/>
              <a:t>-x 3 </a:t>
            </a:r>
            <a:r>
              <a:rPr lang="en-US" altLang="zh-TW" dirty="0" err="1" smtClean="0"/>
              <a:t>bigred</a:t>
            </a:r>
            <a:r>
              <a:rPr lang="en-US" altLang="zh-TW" dirty="0" smtClean="0"/>
              <a:t> </a:t>
            </a:r>
            <a:r>
              <a:rPr lang="en-US" altLang="zh-TW" dirty="0" err="1" smtClean="0"/>
              <a:t>bigred</a:t>
            </a:r>
            <a:r>
              <a:rPr lang="en-US" altLang="zh-TW" dirty="0" smtClean="0"/>
              <a:t>   4096 May 27 16:41  .local</a:t>
            </a:r>
            <a:endParaRPr lang="en-US" altLang="zh-TW" dirty="0"/>
          </a:p>
        </p:txBody>
      </p:sp>
      <p:sp>
        <p:nvSpPr>
          <p:cNvPr id="4" name="文字方塊 3">
            <a:extLst>
              <a:ext uri="{FF2B5EF4-FFF2-40B4-BE49-F238E27FC236}">
                <a16:creationId xmlns:a16="http://schemas.microsoft.com/office/drawing/2014/main" id="{9BB94CBC-DA9C-4944-96CE-ABDFDB6A7DC7}"/>
              </a:ext>
            </a:extLst>
          </p:cNvPr>
          <p:cNvSpPr txBox="1"/>
          <p:nvPr/>
        </p:nvSpPr>
        <p:spPr>
          <a:xfrm>
            <a:off x="859971" y="6042354"/>
            <a:ext cx="1590151" cy="461665"/>
          </a:xfrm>
          <a:prstGeom prst="rect">
            <a:avLst/>
          </a:prstGeom>
          <a:noFill/>
        </p:spPr>
        <p:txBody>
          <a:bodyPr wrap="square" rtlCol="0">
            <a:spAutoFit/>
          </a:bodyPr>
          <a:lstStyle/>
          <a:p>
            <a:r>
              <a:rPr lang="zh-TW" altLang="en-US" sz="2400" dirty="0">
                <a:solidFill>
                  <a:srgbClr val="FF0000"/>
                </a:solidFill>
              </a:rPr>
              <a:t>檔案權限</a:t>
            </a:r>
          </a:p>
        </p:txBody>
      </p:sp>
      <p:sp>
        <p:nvSpPr>
          <p:cNvPr id="5" name="文字方塊 4">
            <a:extLst>
              <a:ext uri="{FF2B5EF4-FFF2-40B4-BE49-F238E27FC236}">
                <a16:creationId xmlns:a16="http://schemas.microsoft.com/office/drawing/2014/main" id="{100A166F-F26E-4565-B12D-B3E86465C97E}"/>
              </a:ext>
            </a:extLst>
          </p:cNvPr>
          <p:cNvSpPr txBox="1"/>
          <p:nvPr/>
        </p:nvSpPr>
        <p:spPr>
          <a:xfrm>
            <a:off x="2573214" y="6042354"/>
            <a:ext cx="1318847" cy="461665"/>
          </a:xfrm>
          <a:prstGeom prst="rect">
            <a:avLst/>
          </a:prstGeom>
          <a:noFill/>
        </p:spPr>
        <p:txBody>
          <a:bodyPr wrap="square" rtlCol="0">
            <a:spAutoFit/>
          </a:bodyPr>
          <a:lstStyle/>
          <a:p>
            <a:r>
              <a:rPr lang="zh-TW" altLang="en-US" sz="2400" dirty="0">
                <a:solidFill>
                  <a:srgbClr val="FF0000"/>
                </a:solidFill>
              </a:rPr>
              <a:t>擁有者</a:t>
            </a:r>
          </a:p>
        </p:txBody>
      </p:sp>
      <p:sp>
        <p:nvSpPr>
          <p:cNvPr id="6" name="文字方塊 5">
            <a:extLst>
              <a:ext uri="{FF2B5EF4-FFF2-40B4-BE49-F238E27FC236}">
                <a16:creationId xmlns:a16="http://schemas.microsoft.com/office/drawing/2014/main" id="{9503F711-F3A7-4615-B733-395CDC4B106C}"/>
              </a:ext>
            </a:extLst>
          </p:cNvPr>
          <p:cNvSpPr txBox="1"/>
          <p:nvPr/>
        </p:nvSpPr>
        <p:spPr>
          <a:xfrm>
            <a:off x="3587632" y="6103909"/>
            <a:ext cx="1326135" cy="400110"/>
          </a:xfrm>
          <a:prstGeom prst="rect">
            <a:avLst/>
          </a:prstGeom>
          <a:noFill/>
        </p:spPr>
        <p:txBody>
          <a:bodyPr wrap="square" rtlCol="0">
            <a:spAutoFit/>
          </a:bodyPr>
          <a:lstStyle/>
          <a:p>
            <a:r>
              <a:rPr lang="zh-TW" altLang="en-US" sz="2000" dirty="0" smtClean="0">
                <a:solidFill>
                  <a:srgbClr val="FF0000"/>
                </a:solidFill>
              </a:rPr>
              <a:t>所</a:t>
            </a:r>
            <a:r>
              <a:rPr lang="zh-TW" altLang="en-US" sz="2000" dirty="0">
                <a:solidFill>
                  <a:srgbClr val="FF0000"/>
                </a:solidFill>
              </a:rPr>
              <a:t>屬</a:t>
            </a:r>
            <a:r>
              <a:rPr lang="zh-TW" altLang="en-US" sz="2000" dirty="0" smtClean="0">
                <a:solidFill>
                  <a:srgbClr val="FF0000"/>
                </a:solidFill>
              </a:rPr>
              <a:t>群</a:t>
            </a:r>
            <a:r>
              <a:rPr lang="zh-TW" altLang="en-US" sz="2000" dirty="0">
                <a:solidFill>
                  <a:srgbClr val="FF0000"/>
                </a:solidFill>
              </a:rPr>
              <a:t>組</a:t>
            </a:r>
          </a:p>
        </p:txBody>
      </p:sp>
      <p:sp>
        <p:nvSpPr>
          <p:cNvPr id="7" name="矩形 6"/>
          <p:cNvSpPr/>
          <p:nvPr/>
        </p:nvSpPr>
        <p:spPr>
          <a:xfrm>
            <a:off x="4906479" y="6117735"/>
            <a:ext cx="697627" cy="400110"/>
          </a:xfrm>
          <a:prstGeom prst="rect">
            <a:avLst/>
          </a:prstGeom>
        </p:spPr>
        <p:txBody>
          <a:bodyPr wrap="none">
            <a:spAutoFit/>
          </a:bodyPr>
          <a:lstStyle/>
          <a:p>
            <a:r>
              <a:rPr lang="zh-TW" altLang="en-US" sz="2000" dirty="0">
                <a:solidFill>
                  <a:srgbClr val="FF0000"/>
                </a:solidFill>
              </a:rPr>
              <a:t>大小</a:t>
            </a:r>
          </a:p>
        </p:txBody>
      </p:sp>
      <p:sp>
        <p:nvSpPr>
          <p:cNvPr id="8" name="矩形 7"/>
          <p:cNvSpPr/>
          <p:nvPr/>
        </p:nvSpPr>
        <p:spPr>
          <a:xfrm>
            <a:off x="5723090" y="6103909"/>
            <a:ext cx="1569660" cy="369332"/>
          </a:xfrm>
          <a:prstGeom prst="rect">
            <a:avLst/>
          </a:prstGeom>
        </p:spPr>
        <p:txBody>
          <a:bodyPr wrap="none">
            <a:spAutoFit/>
          </a:bodyPr>
          <a:lstStyle/>
          <a:p>
            <a:r>
              <a:rPr lang="zh-TW" altLang="en-US" dirty="0">
                <a:solidFill>
                  <a:srgbClr val="FF0000"/>
                </a:solidFill>
              </a:rPr>
              <a:t>最後修改日期</a:t>
            </a:r>
          </a:p>
        </p:txBody>
      </p:sp>
      <p:sp>
        <p:nvSpPr>
          <p:cNvPr id="9" name="矩形 8"/>
          <p:cNvSpPr/>
          <p:nvPr/>
        </p:nvSpPr>
        <p:spPr>
          <a:xfrm>
            <a:off x="8102073" y="6042354"/>
            <a:ext cx="687941" cy="369332"/>
          </a:xfrm>
          <a:prstGeom prst="rect">
            <a:avLst/>
          </a:prstGeom>
        </p:spPr>
        <p:txBody>
          <a:bodyPr wrap="square">
            <a:spAutoFit/>
          </a:bodyPr>
          <a:lstStyle/>
          <a:p>
            <a:r>
              <a:rPr lang="zh-TW" altLang="en-US" dirty="0">
                <a:solidFill>
                  <a:srgbClr val="FF0000"/>
                </a:solidFill>
              </a:rPr>
              <a:t>名稱</a:t>
            </a:r>
          </a:p>
        </p:txBody>
      </p:sp>
      <p:sp>
        <p:nvSpPr>
          <p:cNvPr id="10" name="投影片編號版面配置區 9"/>
          <p:cNvSpPr>
            <a:spLocks noGrp="1"/>
          </p:cNvSpPr>
          <p:nvPr>
            <p:ph type="sldNum" sz="quarter" idx="12"/>
          </p:nvPr>
        </p:nvSpPr>
        <p:spPr/>
        <p:txBody>
          <a:bodyPr/>
          <a:lstStyle/>
          <a:p>
            <a:fld id="{7338C80E-CB6E-4E9B-9B5B-B64885F211B1}" type="slidenum">
              <a:rPr lang="zh-TW" altLang="en-US" smtClean="0"/>
              <a:t>38</a:t>
            </a:fld>
            <a:endParaRPr lang="zh-TW" altLang="en-US"/>
          </a:p>
        </p:txBody>
      </p:sp>
    </p:spTree>
    <p:extLst>
      <p:ext uri="{BB962C8B-B14F-4D97-AF65-F5344CB8AC3E}">
        <p14:creationId xmlns:p14="http://schemas.microsoft.com/office/powerpoint/2010/main" val="27791881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4400" y="180068"/>
            <a:ext cx="10515600" cy="473075"/>
          </a:xfrm>
        </p:spPr>
        <p:txBody>
          <a:bodyPr>
            <a:normAutofit fontScale="90000"/>
          </a:bodyPr>
          <a:lstStyle/>
          <a:p>
            <a:r>
              <a:rPr lang="en-US" altLang="zh-TW" dirty="0"/>
              <a:t>ls -</a:t>
            </a:r>
            <a:r>
              <a:rPr lang="en-US" altLang="zh-TW" dirty="0" err="1" smtClean="0"/>
              <a:t>al</a:t>
            </a:r>
            <a:r>
              <a:rPr lang="en-US" altLang="zh-TW" dirty="0" err="1" smtClean="0">
                <a:solidFill>
                  <a:srgbClr val="FF0000"/>
                </a:solidFill>
              </a:rPr>
              <a:t>h</a:t>
            </a:r>
            <a:endParaRPr lang="zh-TW" altLang="en-US" dirty="0">
              <a:solidFill>
                <a:srgbClr val="FF0000"/>
              </a:solidFill>
            </a:endParaRPr>
          </a:p>
        </p:txBody>
      </p:sp>
      <p:sp>
        <p:nvSpPr>
          <p:cNvPr id="3" name="內容版面配置區 2"/>
          <p:cNvSpPr>
            <a:spLocks noGrp="1"/>
          </p:cNvSpPr>
          <p:nvPr>
            <p:ph idx="1"/>
          </p:nvPr>
        </p:nvSpPr>
        <p:spPr>
          <a:xfrm>
            <a:off x="250371" y="936170"/>
            <a:ext cx="11353800" cy="5551715"/>
          </a:xfrm>
        </p:spPr>
        <p:txBody>
          <a:bodyPr>
            <a:normAutofit/>
          </a:bodyPr>
          <a:lstStyle/>
          <a:p>
            <a:pPr marL="0" indent="0">
              <a:buNone/>
            </a:pPr>
            <a:r>
              <a:rPr lang="en-US" altLang="zh-TW" dirty="0" smtClean="0">
                <a:solidFill>
                  <a:srgbClr val="00B050"/>
                </a:solidFill>
              </a:rPr>
              <a:t>bigred@us2004s</a:t>
            </a:r>
            <a:r>
              <a:rPr lang="en-US" altLang="zh-TW" dirty="0">
                <a:solidFill>
                  <a:srgbClr val="00B050"/>
                </a:solidFill>
              </a:rPr>
              <a:t>:~$ </a:t>
            </a:r>
            <a:r>
              <a:rPr lang="en-US" altLang="zh-TW" dirty="0"/>
              <a:t>ls -</a:t>
            </a:r>
            <a:r>
              <a:rPr lang="en-US" altLang="zh-TW" dirty="0" err="1"/>
              <a:t>alh</a:t>
            </a:r>
            <a:endParaRPr lang="en-US" altLang="zh-TW" dirty="0"/>
          </a:p>
          <a:p>
            <a:pPr marL="0" indent="0">
              <a:buNone/>
            </a:pPr>
            <a:r>
              <a:rPr lang="en-US" altLang="zh-TW" dirty="0"/>
              <a:t>total 56K</a:t>
            </a:r>
          </a:p>
          <a:p>
            <a:pPr marL="0" indent="0">
              <a:buNone/>
            </a:pPr>
            <a:r>
              <a:rPr lang="en-US" altLang="zh-TW" dirty="0" err="1"/>
              <a:t>drwxr</a:t>
            </a:r>
            <a:r>
              <a:rPr lang="en-US" altLang="zh-TW" dirty="0"/>
              <a:t>-</a:t>
            </a:r>
            <a:r>
              <a:rPr lang="en-US" altLang="zh-TW" dirty="0" err="1"/>
              <a:t>xr</a:t>
            </a:r>
            <a:r>
              <a:rPr lang="en-US" altLang="zh-TW" dirty="0"/>
              <a:t>-x 5 </a:t>
            </a:r>
            <a:r>
              <a:rPr lang="en-US" altLang="zh-TW" dirty="0" err="1"/>
              <a:t>bigred</a:t>
            </a:r>
            <a:r>
              <a:rPr lang="en-US" altLang="zh-TW" dirty="0"/>
              <a:t> </a:t>
            </a:r>
            <a:r>
              <a:rPr lang="en-US" altLang="zh-TW" dirty="0" err="1" smtClean="0"/>
              <a:t>bigred</a:t>
            </a:r>
            <a:r>
              <a:rPr lang="en-US" altLang="zh-TW" dirty="0" smtClean="0"/>
              <a:t>     4.0</a:t>
            </a:r>
            <a:r>
              <a:rPr lang="en-US" altLang="zh-TW" dirty="0" smtClean="0">
                <a:solidFill>
                  <a:srgbClr val="FF0000"/>
                </a:solidFill>
              </a:rPr>
              <a:t>K</a:t>
            </a:r>
            <a:r>
              <a:rPr lang="en-US" altLang="zh-TW" dirty="0" smtClean="0"/>
              <a:t>   May </a:t>
            </a:r>
            <a:r>
              <a:rPr lang="en-US" altLang="zh-TW" dirty="0"/>
              <a:t>30 15:52 </a:t>
            </a:r>
            <a:r>
              <a:rPr lang="en-US" altLang="zh-TW" dirty="0" smtClean="0"/>
              <a:t> .</a:t>
            </a:r>
            <a:endParaRPr lang="en-US" altLang="zh-TW" dirty="0"/>
          </a:p>
          <a:p>
            <a:pPr marL="0" indent="0">
              <a:buNone/>
            </a:pPr>
            <a:r>
              <a:rPr lang="en-US" altLang="zh-TW" dirty="0" err="1"/>
              <a:t>drwxr</a:t>
            </a:r>
            <a:r>
              <a:rPr lang="en-US" altLang="zh-TW" dirty="0"/>
              <a:t>-</a:t>
            </a:r>
            <a:r>
              <a:rPr lang="en-US" altLang="zh-TW" dirty="0" err="1"/>
              <a:t>xr</a:t>
            </a:r>
            <a:r>
              <a:rPr lang="en-US" altLang="zh-TW" dirty="0"/>
              <a:t>-x 4 root   </a:t>
            </a:r>
            <a:r>
              <a:rPr lang="en-US" altLang="zh-TW" dirty="0" smtClean="0"/>
              <a:t>    </a:t>
            </a:r>
            <a:r>
              <a:rPr lang="en-US" altLang="zh-TW" dirty="0" err="1" smtClean="0"/>
              <a:t>root</a:t>
            </a:r>
            <a:r>
              <a:rPr lang="en-US" altLang="zh-TW" dirty="0" smtClean="0"/>
              <a:t>       4.0</a:t>
            </a:r>
            <a:r>
              <a:rPr lang="en-US" altLang="zh-TW" dirty="0" smtClean="0">
                <a:solidFill>
                  <a:srgbClr val="FF0000"/>
                </a:solidFill>
              </a:rPr>
              <a:t>K   </a:t>
            </a:r>
            <a:r>
              <a:rPr lang="en-US" altLang="zh-TW" dirty="0" smtClean="0"/>
              <a:t>May </a:t>
            </a:r>
            <a:r>
              <a:rPr lang="en-US" altLang="zh-TW" dirty="0"/>
              <a:t>29 16:39 </a:t>
            </a:r>
            <a:r>
              <a:rPr lang="en-US" altLang="zh-TW" dirty="0" smtClean="0"/>
              <a:t> ..</a:t>
            </a:r>
            <a:endParaRPr lang="en-US" altLang="zh-TW" dirty="0"/>
          </a:p>
          <a:p>
            <a:pPr marL="0" indent="0">
              <a:buNone/>
            </a:pPr>
            <a:r>
              <a:rPr lang="en-US" altLang="zh-TW" dirty="0"/>
              <a:t>-</a:t>
            </a:r>
            <a:r>
              <a:rPr lang="en-US" altLang="zh-TW" dirty="0" err="1"/>
              <a:t>rw</a:t>
            </a:r>
            <a:r>
              <a:rPr lang="en-US" altLang="zh-TW" dirty="0"/>
              <a:t>------- </a:t>
            </a:r>
            <a:r>
              <a:rPr lang="en-US" altLang="zh-TW" dirty="0" smtClean="0"/>
              <a:t>   1 </a:t>
            </a:r>
            <a:r>
              <a:rPr lang="en-US" altLang="zh-TW" dirty="0" err="1" smtClean="0"/>
              <a:t>bigred</a:t>
            </a:r>
            <a:r>
              <a:rPr lang="en-US" altLang="zh-TW" dirty="0" smtClean="0"/>
              <a:t>    </a:t>
            </a:r>
            <a:r>
              <a:rPr lang="en-US" altLang="zh-TW" dirty="0" err="1" smtClean="0"/>
              <a:t>bigred</a:t>
            </a:r>
            <a:r>
              <a:rPr lang="en-US" altLang="zh-TW" dirty="0" smtClean="0"/>
              <a:t>  </a:t>
            </a:r>
            <a:r>
              <a:rPr lang="en-US" altLang="zh-TW" dirty="0"/>
              <a:t>3.2K </a:t>
            </a:r>
            <a:r>
              <a:rPr lang="en-US" altLang="zh-TW" dirty="0" smtClean="0"/>
              <a:t>  May </a:t>
            </a:r>
            <a:r>
              <a:rPr lang="en-US" altLang="zh-TW" dirty="0"/>
              <a:t>30 15:53 </a:t>
            </a:r>
            <a:r>
              <a:rPr lang="en-US" altLang="zh-TW" dirty="0" smtClean="0"/>
              <a:t> .</a:t>
            </a:r>
            <a:r>
              <a:rPr lang="en-US" altLang="zh-TW" dirty="0" err="1"/>
              <a:t>bash_history</a:t>
            </a:r>
            <a:endParaRPr lang="en-US" altLang="zh-TW" dirty="0"/>
          </a:p>
          <a:p>
            <a:pPr marL="0" indent="0">
              <a:buNone/>
            </a:pPr>
            <a:r>
              <a:rPr lang="en-US" altLang="zh-TW" dirty="0"/>
              <a:t>-</a:t>
            </a:r>
            <a:r>
              <a:rPr lang="en-US" altLang="zh-TW" dirty="0" err="1"/>
              <a:t>rw</a:t>
            </a:r>
            <a:r>
              <a:rPr lang="en-US" altLang="zh-TW" dirty="0"/>
              <a:t>-r--r-- </a:t>
            </a:r>
            <a:r>
              <a:rPr lang="en-US" altLang="zh-TW" dirty="0" smtClean="0"/>
              <a:t>  1  </a:t>
            </a:r>
            <a:r>
              <a:rPr lang="en-US" altLang="zh-TW" dirty="0" err="1" smtClean="0"/>
              <a:t>bigred</a:t>
            </a:r>
            <a:r>
              <a:rPr lang="en-US" altLang="zh-TW" dirty="0" smtClean="0"/>
              <a:t>    </a:t>
            </a:r>
            <a:r>
              <a:rPr lang="en-US" altLang="zh-TW" dirty="0" err="1" smtClean="0"/>
              <a:t>bigred</a:t>
            </a:r>
            <a:r>
              <a:rPr lang="en-US" altLang="zh-TW" dirty="0" smtClean="0"/>
              <a:t>  220   </a:t>
            </a:r>
            <a:r>
              <a:rPr lang="en-US" altLang="zh-TW" dirty="0"/>
              <a:t>May 27 </a:t>
            </a:r>
            <a:r>
              <a:rPr lang="en-US" altLang="zh-TW" dirty="0" smtClean="0"/>
              <a:t>14:34  </a:t>
            </a:r>
            <a:r>
              <a:rPr lang="en-US" altLang="zh-TW" dirty="0"/>
              <a:t>.</a:t>
            </a:r>
            <a:r>
              <a:rPr lang="en-US" altLang="zh-TW" dirty="0" err="1"/>
              <a:t>bash_logout</a:t>
            </a:r>
            <a:endParaRPr lang="en-US" altLang="zh-TW" dirty="0"/>
          </a:p>
          <a:p>
            <a:pPr marL="0" indent="0">
              <a:buNone/>
            </a:pPr>
            <a:r>
              <a:rPr lang="en-US" altLang="zh-TW" dirty="0"/>
              <a:t>-</a:t>
            </a:r>
            <a:r>
              <a:rPr lang="en-US" altLang="zh-TW" dirty="0" err="1"/>
              <a:t>rwxr</a:t>
            </a:r>
            <a:r>
              <a:rPr lang="en-US" altLang="zh-TW" dirty="0"/>
              <a:t>-</a:t>
            </a:r>
            <a:r>
              <a:rPr lang="en-US" altLang="zh-TW" dirty="0" err="1"/>
              <a:t>xr</a:t>
            </a:r>
            <a:r>
              <a:rPr lang="en-US" altLang="zh-TW" dirty="0"/>
              <a:t>-x 1 </a:t>
            </a:r>
            <a:r>
              <a:rPr lang="en-US" altLang="zh-TW" dirty="0" smtClean="0"/>
              <a:t> </a:t>
            </a:r>
            <a:r>
              <a:rPr lang="en-US" altLang="zh-TW" dirty="0" err="1" smtClean="0"/>
              <a:t>bigred</a:t>
            </a:r>
            <a:r>
              <a:rPr lang="en-US" altLang="zh-TW" dirty="0" smtClean="0"/>
              <a:t>    </a:t>
            </a:r>
            <a:r>
              <a:rPr lang="en-US" altLang="zh-TW" dirty="0" err="1" smtClean="0"/>
              <a:t>bigred</a:t>
            </a:r>
            <a:r>
              <a:rPr lang="en-US" altLang="zh-TW" dirty="0" smtClean="0"/>
              <a:t>   3.8K </a:t>
            </a:r>
            <a:r>
              <a:rPr lang="en-US" altLang="zh-TW" dirty="0"/>
              <a:t>May 30 </a:t>
            </a:r>
            <a:r>
              <a:rPr lang="en-US" altLang="zh-TW" dirty="0" smtClean="0"/>
              <a:t>15:52  </a:t>
            </a:r>
            <a:r>
              <a:rPr lang="en-US" altLang="zh-TW" dirty="0"/>
              <a:t>.</a:t>
            </a:r>
            <a:r>
              <a:rPr lang="en-US" altLang="zh-TW" dirty="0" err="1"/>
              <a:t>bashrc</a:t>
            </a:r>
            <a:endParaRPr lang="en-US" altLang="zh-TW" dirty="0"/>
          </a:p>
          <a:p>
            <a:pPr marL="0" indent="0">
              <a:buNone/>
            </a:pPr>
            <a:r>
              <a:rPr lang="en-US" altLang="zh-TW" dirty="0" err="1"/>
              <a:t>drwx</a:t>
            </a:r>
            <a:r>
              <a:rPr lang="en-US" altLang="zh-TW" dirty="0"/>
              <a:t>------ 2 </a:t>
            </a:r>
            <a:r>
              <a:rPr lang="en-US" altLang="zh-TW" dirty="0" smtClean="0"/>
              <a:t> </a:t>
            </a:r>
            <a:r>
              <a:rPr lang="en-US" altLang="zh-TW" dirty="0" err="1" smtClean="0"/>
              <a:t>bigred</a:t>
            </a:r>
            <a:r>
              <a:rPr lang="en-US" altLang="zh-TW" dirty="0" smtClean="0"/>
              <a:t>    </a:t>
            </a:r>
            <a:r>
              <a:rPr lang="en-US" altLang="zh-TW" dirty="0" err="1" smtClean="0"/>
              <a:t>bigred</a:t>
            </a:r>
            <a:r>
              <a:rPr lang="en-US" altLang="zh-TW" dirty="0" smtClean="0"/>
              <a:t>   4.0K </a:t>
            </a:r>
            <a:r>
              <a:rPr lang="en-US" altLang="zh-TW" dirty="0"/>
              <a:t>May 27 </a:t>
            </a:r>
            <a:r>
              <a:rPr lang="en-US" altLang="zh-TW" dirty="0" smtClean="0"/>
              <a:t>14:43  </a:t>
            </a:r>
            <a:r>
              <a:rPr lang="en-US" altLang="zh-TW" dirty="0"/>
              <a:t>.cache</a:t>
            </a:r>
          </a:p>
          <a:p>
            <a:pPr marL="0" indent="0">
              <a:buNone/>
            </a:pPr>
            <a:r>
              <a:rPr lang="en-US" altLang="zh-TW" dirty="0" err="1"/>
              <a:t>drwx</a:t>
            </a:r>
            <a:r>
              <a:rPr lang="en-US" altLang="zh-TW" dirty="0"/>
              <a:t>------ 3 </a:t>
            </a:r>
            <a:r>
              <a:rPr lang="en-US" altLang="zh-TW" dirty="0" smtClean="0"/>
              <a:t> </a:t>
            </a:r>
            <a:r>
              <a:rPr lang="en-US" altLang="zh-TW" dirty="0" err="1" smtClean="0"/>
              <a:t>bigred</a:t>
            </a:r>
            <a:r>
              <a:rPr lang="en-US" altLang="zh-TW" dirty="0" smtClean="0"/>
              <a:t>    </a:t>
            </a:r>
            <a:r>
              <a:rPr lang="en-US" altLang="zh-TW" dirty="0" err="1" smtClean="0"/>
              <a:t>bigred</a:t>
            </a:r>
            <a:r>
              <a:rPr lang="en-US" altLang="zh-TW" dirty="0" smtClean="0"/>
              <a:t>   4.0K </a:t>
            </a:r>
            <a:r>
              <a:rPr lang="en-US" altLang="zh-TW" dirty="0"/>
              <a:t>May 27 14:43 </a:t>
            </a:r>
            <a:r>
              <a:rPr lang="en-US" altLang="zh-TW" dirty="0" smtClean="0"/>
              <a:t> .</a:t>
            </a:r>
            <a:r>
              <a:rPr lang="en-US" altLang="zh-TW" dirty="0" err="1"/>
              <a:t>gnupg</a:t>
            </a:r>
            <a:endParaRPr lang="en-US" altLang="zh-TW" dirty="0"/>
          </a:p>
          <a:p>
            <a:pPr marL="0" indent="0">
              <a:buNone/>
            </a:pPr>
            <a:r>
              <a:rPr lang="en-US" altLang="zh-TW" dirty="0" err="1"/>
              <a:t>drwxrwxr</a:t>
            </a:r>
            <a:r>
              <a:rPr lang="en-US" altLang="zh-TW" dirty="0"/>
              <a:t>-x 3 </a:t>
            </a:r>
            <a:r>
              <a:rPr lang="en-US" altLang="zh-TW" dirty="0" err="1"/>
              <a:t>bigred</a:t>
            </a:r>
            <a:r>
              <a:rPr lang="en-US" altLang="zh-TW" dirty="0"/>
              <a:t> </a:t>
            </a:r>
            <a:r>
              <a:rPr lang="en-US" altLang="zh-TW" dirty="0" err="1"/>
              <a:t>bigred</a:t>
            </a:r>
            <a:r>
              <a:rPr lang="en-US" altLang="zh-TW" dirty="0"/>
              <a:t> </a:t>
            </a:r>
            <a:r>
              <a:rPr lang="en-US" altLang="zh-TW" dirty="0" smtClean="0"/>
              <a:t>  4.0K </a:t>
            </a:r>
            <a:r>
              <a:rPr lang="en-US" altLang="zh-TW" dirty="0"/>
              <a:t>May 27 </a:t>
            </a:r>
            <a:r>
              <a:rPr lang="en-US" altLang="zh-TW" dirty="0" smtClean="0"/>
              <a:t>16:41  </a:t>
            </a:r>
            <a:r>
              <a:rPr lang="en-US" altLang="zh-TW" dirty="0"/>
              <a:t>.</a:t>
            </a:r>
            <a:r>
              <a:rPr lang="en-US" altLang="zh-TW" dirty="0" smtClean="0"/>
              <a:t>local</a:t>
            </a:r>
            <a:endParaRPr lang="en-US" altLang="zh-TW" dirty="0"/>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39</a:t>
            </a:fld>
            <a:endParaRPr lang="zh-TW" altLang="en-US"/>
          </a:p>
        </p:txBody>
      </p:sp>
    </p:spTree>
    <p:extLst>
      <p:ext uri="{BB962C8B-B14F-4D97-AF65-F5344CB8AC3E}">
        <p14:creationId xmlns:p14="http://schemas.microsoft.com/office/powerpoint/2010/main" val="1680802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257907" y="365125"/>
            <a:ext cx="3364523" cy="2753213"/>
          </a:xfrm>
        </p:spPr>
        <p:txBody>
          <a:bodyPr>
            <a:normAutofit/>
          </a:bodyPr>
          <a:lstStyle/>
          <a:p>
            <a:r>
              <a:rPr lang="zh-TW" altLang="en-US" dirty="0" smtClean="0"/>
              <a:t>練習</a:t>
            </a:r>
            <a:r>
              <a:rPr lang="en-US" altLang="zh-TW" dirty="0" smtClean="0"/>
              <a:t>1:Ctrl+C</a:t>
            </a:r>
            <a:r>
              <a:rPr lang="zh-TW" altLang="en-US" dirty="0" smtClean="0"/>
              <a:t> 取消</a:t>
            </a:r>
            <a:r>
              <a:rPr lang="en-US" altLang="zh-TW" dirty="0" smtClean="0"/>
              <a:t>(</a:t>
            </a:r>
            <a:r>
              <a:rPr lang="zh-TW" altLang="en-US" dirty="0" smtClean="0"/>
              <a:t>中斷</a:t>
            </a:r>
            <a:r>
              <a:rPr lang="en-US" altLang="zh-TW" dirty="0" smtClean="0"/>
              <a:t>)</a:t>
            </a:r>
            <a:endParaRPr lang="zh-TW" altLang="en-US" dirty="0"/>
          </a:p>
        </p:txBody>
      </p:sp>
      <p:sp>
        <p:nvSpPr>
          <p:cNvPr id="6" name="矩形 5"/>
          <p:cNvSpPr/>
          <p:nvPr/>
        </p:nvSpPr>
        <p:spPr>
          <a:xfrm>
            <a:off x="4495800" y="0"/>
            <a:ext cx="6910754" cy="6863417"/>
          </a:xfrm>
          <a:prstGeom prst="rect">
            <a:avLst/>
          </a:prstGeom>
        </p:spPr>
        <p:txBody>
          <a:bodyPr wrap="square">
            <a:spAutoFit/>
          </a:bodyPr>
          <a:lstStyle/>
          <a:p>
            <a:r>
              <a:rPr lang="en-US" altLang="zh-TW" sz="2400" dirty="0">
                <a:solidFill>
                  <a:srgbClr val="00B050"/>
                </a:solidFill>
              </a:rPr>
              <a:t>bigred@us2004:~$ </a:t>
            </a:r>
            <a:r>
              <a:rPr lang="en-US" altLang="zh-TW" sz="3200" dirty="0">
                <a:solidFill>
                  <a:srgbClr val="00B0F0"/>
                </a:solidFill>
              </a:rPr>
              <a:t>tree</a:t>
            </a:r>
          </a:p>
          <a:p>
            <a:r>
              <a:rPr lang="en-US" altLang="zh-TW" sz="2400" dirty="0"/>
              <a:t>.</a:t>
            </a:r>
          </a:p>
          <a:p>
            <a:endParaRPr lang="en-US" altLang="zh-TW" sz="2400" dirty="0"/>
          </a:p>
          <a:p>
            <a:r>
              <a:rPr lang="en-US" altLang="zh-TW" sz="2400" dirty="0"/>
              <a:t>0 directories, 0 </a:t>
            </a:r>
            <a:r>
              <a:rPr lang="en-US" altLang="zh-TW" sz="2400" dirty="0" smtClean="0"/>
              <a:t>files</a:t>
            </a:r>
          </a:p>
          <a:p>
            <a:r>
              <a:rPr lang="en-US" altLang="zh-TW" sz="2400" dirty="0"/>
              <a:t>bigred@us2004:~$ </a:t>
            </a:r>
            <a:r>
              <a:rPr lang="en-US" altLang="zh-TW" sz="2800" dirty="0">
                <a:solidFill>
                  <a:srgbClr val="00B0F0"/>
                </a:solidFill>
              </a:rPr>
              <a:t>tree /</a:t>
            </a:r>
            <a:endParaRPr lang="en-US" altLang="zh-TW" sz="2400" dirty="0">
              <a:solidFill>
                <a:srgbClr val="00B0F0"/>
              </a:solidFill>
            </a:endParaRPr>
          </a:p>
          <a:p>
            <a:r>
              <a:rPr lang="en-US" altLang="zh-TW" sz="2400" dirty="0"/>
              <a:t>/</a:t>
            </a:r>
          </a:p>
          <a:p>
            <a:r>
              <a:rPr lang="en-US" altLang="zh-TW" sz="2400" dirty="0"/>
              <a:t>├── bin -&gt; </a:t>
            </a:r>
            <a:r>
              <a:rPr lang="en-US" altLang="zh-TW" sz="2400" dirty="0" err="1"/>
              <a:t>usr</a:t>
            </a:r>
            <a:r>
              <a:rPr lang="en-US" altLang="zh-TW" sz="2400" dirty="0"/>
              <a:t>/bin</a:t>
            </a:r>
          </a:p>
          <a:p>
            <a:r>
              <a:rPr lang="en-US" altLang="zh-TW" sz="2400" dirty="0"/>
              <a:t>├── boot</a:t>
            </a:r>
          </a:p>
          <a:p>
            <a:r>
              <a:rPr lang="en-US" altLang="zh-TW" sz="2400" dirty="0"/>
              <a:t>│   ├── config-5.4.0-48-generic</a:t>
            </a:r>
          </a:p>
          <a:p>
            <a:r>
              <a:rPr lang="en-US" altLang="zh-TW" sz="2400" dirty="0"/>
              <a:t>│   ├── grub</a:t>
            </a:r>
          </a:p>
          <a:p>
            <a:r>
              <a:rPr lang="en-US" altLang="zh-TW" sz="2400" dirty="0"/>
              <a:t>│   │   ├── fonts</a:t>
            </a:r>
          </a:p>
          <a:p>
            <a:r>
              <a:rPr lang="en-US" altLang="zh-TW" sz="2400" dirty="0"/>
              <a:t>│   │   │   └── unicode.pf2</a:t>
            </a:r>
          </a:p>
          <a:p>
            <a:r>
              <a:rPr lang="en-US" altLang="zh-TW" sz="2400" dirty="0"/>
              <a:t>│   │   ├── gfxblacklist.txt</a:t>
            </a:r>
          </a:p>
          <a:p>
            <a:r>
              <a:rPr lang="en-US" altLang="zh-TW" sz="2400" dirty="0" smtClean="0"/>
              <a:t>.</a:t>
            </a:r>
          </a:p>
          <a:p>
            <a:r>
              <a:rPr lang="en-US" altLang="zh-TW" sz="2400" dirty="0" smtClean="0"/>
              <a:t>.</a:t>
            </a:r>
          </a:p>
          <a:p>
            <a:r>
              <a:rPr lang="en-US" altLang="zh-TW" sz="2400" dirty="0"/>
              <a:t>. ^C</a:t>
            </a:r>
          </a:p>
          <a:p>
            <a:endParaRPr lang="en-US" altLang="zh-TW" sz="2400" dirty="0" smtClean="0"/>
          </a:p>
          <a:p>
            <a:endParaRPr lang="en-US" altLang="zh-TW" sz="2400" dirty="0"/>
          </a:p>
        </p:txBody>
      </p:sp>
      <p:sp>
        <p:nvSpPr>
          <p:cNvPr id="2" name="投影片編號版面配置區 1"/>
          <p:cNvSpPr>
            <a:spLocks noGrp="1"/>
          </p:cNvSpPr>
          <p:nvPr>
            <p:ph type="sldNum" sz="quarter" idx="12"/>
          </p:nvPr>
        </p:nvSpPr>
        <p:spPr/>
        <p:txBody>
          <a:bodyPr/>
          <a:lstStyle/>
          <a:p>
            <a:fld id="{7338C80E-CB6E-4E9B-9B5B-B64885F211B1}" type="slidenum">
              <a:rPr lang="zh-TW" altLang="en-US" smtClean="0"/>
              <a:t>4</a:t>
            </a:fld>
            <a:endParaRPr lang="zh-TW" altLang="en-US"/>
          </a:p>
        </p:txBody>
      </p:sp>
    </p:spTree>
    <p:extLst>
      <p:ext uri="{BB962C8B-B14F-4D97-AF65-F5344CB8AC3E}">
        <p14:creationId xmlns:p14="http://schemas.microsoft.com/office/powerpoint/2010/main" val="42832424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2427889" y="401201"/>
            <a:ext cx="7399338" cy="841375"/>
          </a:xfrm>
        </p:spPr>
        <p:txBody>
          <a:bodyPr>
            <a:normAutofit/>
          </a:bodyPr>
          <a:lstStyle/>
          <a:p>
            <a:pPr algn="ctr"/>
            <a:r>
              <a:rPr lang="zh-TW" altLang="en-US" dirty="0"/>
              <a:t>檔案、目錄代表顏色</a:t>
            </a:r>
          </a:p>
        </p:txBody>
      </p:sp>
      <p:sp>
        <p:nvSpPr>
          <p:cNvPr id="3" name="文字版面配置區 2"/>
          <p:cNvSpPr>
            <a:spLocks noGrp="1"/>
          </p:cNvSpPr>
          <p:nvPr>
            <p:ph type="body" sz="half" idx="4294967295"/>
          </p:nvPr>
        </p:nvSpPr>
        <p:spPr>
          <a:xfrm>
            <a:off x="2558143" y="1785946"/>
            <a:ext cx="7269084" cy="4681538"/>
          </a:xfrm>
        </p:spPr>
        <p:txBody>
          <a:bodyPr>
            <a:normAutofit/>
          </a:bodyPr>
          <a:lstStyle/>
          <a:p>
            <a:r>
              <a:rPr lang="zh-TW" altLang="en-US" sz="3600" dirty="0"/>
              <a:t>目錄 </a:t>
            </a:r>
            <a:r>
              <a:rPr lang="en-US" altLang="zh-TW" sz="3600" dirty="0"/>
              <a:t>(</a:t>
            </a:r>
            <a:r>
              <a:rPr lang="zh-TW" altLang="en-US" sz="3600" dirty="0">
                <a:solidFill>
                  <a:srgbClr val="0000FF"/>
                </a:solidFill>
              </a:rPr>
              <a:t>藍色</a:t>
            </a:r>
            <a:r>
              <a:rPr lang="en-US" altLang="zh-TW" sz="3600" dirty="0"/>
              <a:t>)	</a:t>
            </a:r>
          </a:p>
          <a:p>
            <a:r>
              <a:rPr lang="zh-TW" altLang="en-US" sz="3600" dirty="0"/>
              <a:t>一般檔案 </a:t>
            </a:r>
            <a:r>
              <a:rPr lang="en-US" altLang="zh-TW" sz="3600" dirty="0"/>
              <a:t>(</a:t>
            </a:r>
            <a:r>
              <a:rPr lang="zh-TW" altLang="en-US" sz="3600" dirty="0"/>
              <a:t>白色</a:t>
            </a:r>
            <a:r>
              <a:rPr lang="en-US" altLang="zh-TW" sz="3600" dirty="0"/>
              <a:t>)	</a:t>
            </a:r>
          </a:p>
          <a:p>
            <a:r>
              <a:rPr lang="zh-TW" altLang="en-US" sz="3600" dirty="0"/>
              <a:t>可執行檔 </a:t>
            </a:r>
            <a:r>
              <a:rPr lang="en-US" altLang="zh-TW" sz="3600" dirty="0"/>
              <a:t>(</a:t>
            </a:r>
            <a:r>
              <a:rPr lang="zh-TW" altLang="en-US" sz="3600" dirty="0">
                <a:solidFill>
                  <a:srgbClr val="00B050"/>
                </a:solidFill>
              </a:rPr>
              <a:t>青綠色</a:t>
            </a:r>
            <a:r>
              <a:rPr lang="en-US" altLang="zh-TW" sz="3600" dirty="0"/>
              <a:t>)</a:t>
            </a:r>
          </a:p>
          <a:p>
            <a:r>
              <a:rPr lang="zh-TW" altLang="en-US" sz="3600" dirty="0"/>
              <a:t>圖檔 </a:t>
            </a:r>
            <a:r>
              <a:rPr lang="en-US" altLang="zh-TW" sz="3600" dirty="0"/>
              <a:t>(</a:t>
            </a:r>
            <a:r>
              <a:rPr lang="zh-TW" altLang="en-US" sz="3600" dirty="0">
                <a:solidFill>
                  <a:srgbClr val="FF00FF"/>
                </a:solidFill>
              </a:rPr>
              <a:t>粉紅色</a:t>
            </a:r>
            <a:r>
              <a:rPr lang="en-US" altLang="zh-TW" sz="3600" dirty="0"/>
              <a:t>)</a:t>
            </a:r>
          </a:p>
          <a:p>
            <a:r>
              <a:rPr lang="zh-TW" altLang="en-US" sz="3600" dirty="0"/>
              <a:t>符號連結檔 </a:t>
            </a:r>
            <a:r>
              <a:rPr lang="en-US" altLang="zh-TW" sz="3600" dirty="0"/>
              <a:t>(</a:t>
            </a:r>
            <a:r>
              <a:rPr lang="zh-TW" altLang="en-US" sz="3600" dirty="0"/>
              <a:t>靛色</a:t>
            </a:r>
            <a:r>
              <a:rPr lang="en-US" altLang="zh-TW" sz="3600" dirty="0"/>
              <a:t>)</a:t>
            </a:r>
          </a:p>
          <a:p>
            <a:r>
              <a:rPr lang="zh-TW" altLang="en-US" sz="3600" dirty="0"/>
              <a:t>系統的設備檔 黃色</a:t>
            </a:r>
          </a:p>
          <a:p>
            <a:r>
              <a:rPr lang="zh-TW" altLang="en-US" sz="3600" dirty="0"/>
              <a:t>壓縮檔 </a:t>
            </a:r>
            <a:r>
              <a:rPr lang="en-US" altLang="zh-TW" sz="3600" dirty="0"/>
              <a:t>(</a:t>
            </a:r>
            <a:r>
              <a:rPr lang="zh-TW" altLang="en-US" sz="3600" dirty="0">
                <a:solidFill>
                  <a:srgbClr val="FF0000"/>
                </a:solidFill>
              </a:rPr>
              <a:t>紅色</a:t>
            </a:r>
            <a:r>
              <a:rPr lang="en-US" altLang="zh-TW" sz="3600" dirty="0"/>
              <a:t>)</a:t>
            </a:r>
            <a:endParaRPr lang="zh-TW" altLang="en-US" sz="3600" dirty="0"/>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40</a:t>
            </a:fld>
            <a:endParaRPr lang="zh-TW" altLang="en-US"/>
          </a:p>
        </p:txBody>
      </p:sp>
    </p:spTree>
    <p:extLst>
      <p:ext uri="{BB962C8B-B14F-4D97-AF65-F5344CB8AC3E}">
        <p14:creationId xmlns:p14="http://schemas.microsoft.com/office/powerpoint/2010/main" val="2934614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矩形 1"/>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normAutofit/>
          </a:bodyPr>
          <a:lstStyle>
            <a:lvl1pPr algn="l">
              <a:defRPr>
                <a:latin typeface="Verdana"/>
                <a:ea typeface="Verdana"/>
                <a:cs typeface="Verdana"/>
                <a:sym typeface="Verdana"/>
              </a:defRPr>
            </a:lvl1pPr>
          </a:lstStyle>
          <a:p>
            <a:fld id="{86CB4B4D-7CA3-9044-876B-883B54F8677D}" type="slidenum">
              <a:t>41</a:t>
            </a:fld>
            <a:endParaRPr/>
          </a:p>
        </p:txBody>
      </p:sp>
      <p:sp>
        <p:nvSpPr>
          <p:cNvPr id="582" name="Rectangle 28"/>
          <p:cNvSpPr txBox="1">
            <a:spLocks noGrp="1"/>
          </p:cNvSpPr>
          <p:nvPr>
            <p:ph type="title" idx="4294967295"/>
          </p:nvPr>
        </p:nvSpPr>
        <p:spPr>
          <a:xfrm>
            <a:off x="2261397" y="456735"/>
            <a:ext cx="7421563" cy="536575"/>
          </a:xfrm>
          <a:prstGeom prst="rect">
            <a:avLst/>
          </a:prstGeom>
        </p:spPr>
        <p:txBody>
          <a:bodyPr>
            <a:noAutofit/>
          </a:bodyPr>
          <a:lstStyle>
            <a:lvl1pPr>
              <a:defRPr sz="3200">
                <a:solidFill>
                  <a:srgbClr val="C00000"/>
                </a:solidFill>
                <a:latin typeface="標楷體"/>
                <a:ea typeface="標楷體"/>
                <a:cs typeface="標楷體"/>
                <a:sym typeface="標楷體"/>
              </a:defRPr>
            </a:lvl1pPr>
          </a:lstStyle>
          <a:p>
            <a:pPr algn="ctr"/>
            <a:r>
              <a:rPr sz="4800" dirty="0" err="1">
                <a:solidFill>
                  <a:schemeClr val="tx1"/>
                </a:solidFill>
              </a:rPr>
              <a:t>目錄及檔案管理</a:t>
            </a:r>
            <a:r>
              <a:rPr sz="4800" dirty="0"/>
              <a:t> </a:t>
            </a:r>
          </a:p>
        </p:txBody>
      </p:sp>
      <p:cxnSp>
        <p:nvCxnSpPr>
          <p:cNvPr id="21" name="直線單箭頭接點 20"/>
          <p:cNvCxnSpPr>
            <a:stCxn id="583" idx="1"/>
            <a:endCxn id="583" idx="1"/>
          </p:cNvCxnSpPr>
          <p:nvPr/>
        </p:nvCxnSpPr>
        <p:spPr>
          <a:xfrm>
            <a:off x="1460099" y="3629255"/>
            <a:ext cx="0" cy="0"/>
          </a:xfrm>
          <a:prstGeom prst="straightConnector1">
            <a:avLst/>
          </a:prstGeom>
          <a:noFill/>
          <a:ln w="25400" cap="flat">
            <a:solidFill>
              <a:schemeClr val="accent1">
                <a:lumOff val="44000"/>
              </a:schemeClr>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nvGrpSpPr>
          <p:cNvPr id="26" name="群組 25"/>
          <p:cNvGrpSpPr/>
          <p:nvPr/>
        </p:nvGrpSpPr>
        <p:grpSpPr>
          <a:xfrm>
            <a:off x="459533" y="1382486"/>
            <a:ext cx="11404220" cy="4493538"/>
            <a:chOff x="460398" y="1697221"/>
            <a:chExt cx="8412998" cy="4076002"/>
          </a:xfrm>
        </p:grpSpPr>
        <p:cxnSp>
          <p:nvCxnSpPr>
            <p:cNvPr id="13" name="直線單箭頭接點 12"/>
            <p:cNvCxnSpPr/>
            <p:nvPr/>
          </p:nvCxnSpPr>
          <p:spPr>
            <a:xfrm>
              <a:off x="830262" y="2460165"/>
              <a:ext cx="368264" cy="554778"/>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nvGrpSpPr>
            <p:cNvPr id="24" name="群組 23"/>
            <p:cNvGrpSpPr/>
            <p:nvPr/>
          </p:nvGrpSpPr>
          <p:grpSpPr>
            <a:xfrm>
              <a:off x="553264" y="1697221"/>
              <a:ext cx="8320132" cy="4076002"/>
              <a:chOff x="553264" y="1697223"/>
              <a:chExt cx="8320130" cy="4076007"/>
            </a:xfrm>
          </p:grpSpPr>
          <p:grpSp>
            <p:nvGrpSpPr>
              <p:cNvPr id="11" name="群組 10"/>
              <p:cNvGrpSpPr/>
              <p:nvPr/>
            </p:nvGrpSpPr>
            <p:grpSpPr>
              <a:xfrm>
                <a:off x="1198525" y="1697223"/>
                <a:ext cx="7674869" cy="4076007"/>
                <a:chOff x="1198525" y="1697223"/>
                <a:chExt cx="7674869" cy="4076007"/>
              </a:xfrm>
            </p:grpSpPr>
            <p:sp>
              <p:nvSpPr>
                <p:cNvPr id="583" name="矩形 1"/>
                <p:cNvSpPr txBox="1"/>
                <p:nvPr/>
              </p:nvSpPr>
              <p:spPr>
                <a:xfrm>
                  <a:off x="1198525" y="1697223"/>
                  <a:ext cx="7674869" cy="40760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1600">
                      <a:solidFill>
                        <a:srgbClr val="C00000"/>
                      </a:solidFill>
                      <a:latin typeface="Verdana"/>
                      <a:ea typeface="Verdana"/>
                      <a:cs typeface="Verdana"/>
                      <a:sym typeface="Verdana"/>
                    </a:defRPr>
                  </a:pPr>
                  <a:r>
                    <a:rPr dirty="0">
                      <a:solidFill>
                        <a:srgbClr val="00B050"/>
                      </a:solidFill>
                    </a:rPr>
                    <a:t>$ </a:t>
                  </a:r>
                  <a:r>
                    <a:rPr b="1" dirty="0" err="1">
                      <a:solidFill>
                        <a:srgbClr val="00B0F0"/>
                      </a:solidFill>
                    </a:rPr>
                    <a:t>pwd</a:t>
                  </a:r>
                  <a:endParaRPr b="1" dirty="0">
                    <a:solidFill>
                      <a:srgbClr val="00B0F0"/>
                    </a:solidFill>
                  </a:endParaRPr>
                </a:p>
                <a:p>
                  <a:pPr>
                    <a:defRPr sz="1600">
                      <a:solidFill>
                        <a:srgbClr val="C00000"/>
                      </a:solidFill>
                      <a:latin typeface="Verdana"/>
                      <a:ea typeface="Verdana"/>
                      <a:cs typeface="Verdana"/>
                      <a:sym typeface="Verdana"/>
                    </a:defRPr>
                  </a:pPr>
                  <a:r>
                    <a:rPr dirty="0"/>
                    <a:t>/home/</a:t>
                  </a:r>
                  <a:r>
                    <a:rPr dirty="0" err="1">
                      <a:solidFill>
                        <a:srgbClr val="00B0F0"/>
                      </a:solidFill>
                    </a:rPr>
                    <a:t>bigred</a:t>
                  </a:r>
                  <a:endParaRPr dirty="0">
                    <a:solidFill>
                      <a:srgbClr val="00B0F0"/>
                    </a:solidFill>
                  </a:endParaRPr>
                </a:p>
                <a:p>
                  <a:pPr>
                    <a:defRPr sz="1600">
                      <a:solidFill>
                        <a:srgbClr val="C00000"/>
                      </a:solidFill>
                      <a:latin typeface="Verdana"/>
                      <a:ea typeface="Verdana"/>
                      <a:cs typeface="Verdana"/>
                      <a:sym typeface="Verdana"/>
                    </a:defRPr>
                  </a:pPr>
                  <a:endParaRPr dirty="0"/>
                </a:p>
                <a:p>
                  <a:pPr>
                    <a:defRPr sz="1600">
                      <a:solidFill>
                        <a:srgbClr val="C00000"/>
                      </a:solidFill>
                      <a:latin typeface="Verdana"/>
                      <a:ea typeface="Verdana"/>
                      <a:cs typeface="Verdana"/>
                      <a:sym typeface="Verdana"/>
                    </a:defRPr>
                  </a:pPr>
                  <a:r>
                    <a:rPr dirty="0">
                      <a:solidFill>
                        <a:srgbClr val="00B050"/>
                      </a:solidFill>
                    </a:rPr>
                    <a:t>$</a:t>
                  </a:r>
                  <a:r>
                    <a:rPr dirty="0"/>
                    <a:t> </a:t>
                  </a:r>
                  <a:r>
                    <a:rPr b="1" dirty="0">
                      <a:solidFill>
                        <a:srgbClr val="00B0F0"/>
                      </a:solidFill>
                    </a:rPr>
                    <a:t>ls -al</a:t>
                  </a:r>
                </a:p>
                <a:p>
                  <a:pPr>
                    <a:defRPr sz="1400">
                      <a:solidFill>
                        <a:srgbClr val="C00000"/>
                      </a:solidFill>
                      <a:latin typeface="Andale Mono"/>
                      <a:ea typeface="Andale Mono"/>
                      <a:cs typeface="Andale Mono"/>
                      <a:sym typeface="Andale Mono"/>
                    </a:defRPr>
                  </a:pPr>
                  <a:r>
                    <a:rPr sz="1600" dirty="0"/>
                    <a:t>total 48</a:t>
                  </a:r>
                </a:p>
                <a:p>
                  <a:pPr>
                    <a:defRPr sz="1400">
                      <a:solidFill>
                        <a:srgbClr val="C00000"/>
                      </a:solidFill>
                      <a:latin typeface="Andale Mono"/>
                      <a:ea typeface="Andale Mono"/>
                      <a:cs typeface="Andale Mono"/>
                      <a:sym typeface="Andale Mono"/>
                    </a:defRPr>
                  </a:pPr>
                  <a:r>
                    <a:rPr sz="1600" b="1" dirty="0" err="1"/>
                    <a:t>d</a:t>
                  </a:r>
                  <a:r>
                    <a:rPr sz="1600" dirty="0" err="1"/>
                    <a:t>rwxr</a:t>
                  </a:r>
                  <a:r>
                    <a:rPr sz="1600" dirty="0"/>
                    <a:t>-</a:t>
                  </a:r>
                  <a:r>
                    <a:rPr sz="1600" dirty="0" err="1"/>
                    <a:t>xr</a:t>
                  </a:r>
                  <a:r>
                    <a:rPr sz="1600" dirty="0"/>
                    <a:t>-x 6 dsa160 </a:t>
                  </a:r>
                  <a:r>
                    <a:rPr sz="1600" dirty="0" err="1"/>
                    <a:t>dsa160</a:t>
                  </a:r>
                  <a:r>
                    <a:rPr sz="1600" dirty="0"/>
                    <a:t> 4096  2月 25 12:16 ./</a:t>
                  </a:r>
                </a:p>
                <a:p>
                  <a:pPr>
                    <a:defRPr sz="1400">
                      <a:solidFill>
                        <a:srgbClr val="C00000"/>
                      </a:solidFill>
                      <a:latin typeface="Andale Mono"/>
                      <a:ea typeface="Andale Mono"/>
                      <a:cs typeface="Andale Mono"/>
                      <a:sym typeface="Andale Mono"/>
                    </a:defRPr>
                  </a:pPr>
                  <a:r>
                    <a:rPr sz="1600" dirty="0" err="1"/>
                    <a:t>drwxr</a:t>
                  </a:r>
                  <a:r>
                    <a:rPr sz="1600" dirty="0"/>
                    <a:t>-</a:t>
                  </a:r>
                  <a:r>
                    <a:rPr sz="1600" dirty="0" err="1"/>
                    <a:t>xr</a:t>
                  </a:r>
                  <a:r>
                    <a:rPr sz="1600" dirty="0"/>
                    <a:t>-x 5 root   </a:t>
                  </a:r>
                  <a:r>
                    <a:rPr sz="1600" dirty="0" err="1"/>
                    <a:t>root</a:t>
                  </a:r>
                  <a:r>
                    <a:rPr sz="1600" dirty="0"/>
                    <a:t>   4096  2月 24 12:33 ../</a:t>
                  </a:r>
                </a:p>
                <a:p>
                  <a:pPr>
                    <a:defRPr sz="1400">
                      <a:solidFill>
                        <a:srgbClr val="C00000"/>
                      </a:solidFill>
                      <a:latin typeface="Andale Mono"/>
                      <a:ea typeface="Andale Mono"/>
                      <a:cs typeface="Andale Mono"/>
                      <a:sym typeface="Andale Mono"/>
                    </a:defRPr>
                  </a:pPr>
                  <a:r>
                    <a:rPr sz="3200" b="1" dirty="0"/>
                    <a:t>-</a:t>
                  </a:r>
                  <a:r>
                    <a:rPr sz="1600" dirty="0" err="1"/>
                    <a:t>rw</a:t>
                  </a:r>
                  <a:r>
                    <a:rPr sz="1600" dirty="0"/>
                    <a:t>-</a:t>
                  </a:r>
                  <a:r>
                    <a:rPr sz="1600" dirty="0" err="1"/>
                    <a:t>rw</a:t>
                  </a:r>
                  <a:r>
                    <a:rPr sz="1600" dirty="0"/>
                    <a:t>-r-- 1 dsa160 </a:t>
                  </a:r>
                  <a:r>
                    <a:rPr sz="1600" dirty="0" err="1"/>
                    <a:t>dsa160</a:t>
                  </a:r>
                  <a:r>
                    <a:rPr sz="1600" dirty="0"/>
                    <a:t>  518  2月 25 12:42 </a:t>
                  </a:r>
                  <a:r>
                    <a:rPr sz="3200" b="1" dirty="0"/>
                    <a:t>.</a:t>
                  </a:r>
                  <a:r>
                    <a:rPr sz="1600" dirty="0" err="1"/>
                    <a:t>bash_history</a:t>
                  </a:r>
                  <a:endParaRPr sz="1600" dirty="0"/>
                </a:p>
                <a:p>
                  <a:pPr>
                    <a:defRPr sz="1400">
                      <a:solidFill>
                        <a:srgbClr val="C00000"/>
                      </a:solidFill>
                      <a:latin typeface="Andale Mono"/>
                      <a:ea typeface="Andale Mono"/>
                      <a:cs typeface="Andale Mono"/>
                      <a:sym typeface="Andale Mono"/>
                    </a:defRPr>
                  </a:pPr>
                  <a:r>
                    <a:rPr sz="1600" dirty="0"/>
                    <a:t>-</a:t>
                  </a:r>
                  <a:r>
                    <a:rPr sz="1600" dirty="0" err="1"/>
                    <a:t>rw</a:t>
                  </a:r>
                  <a:r>
                    <a:rPr sz="1600" dirty="0"/>
                    <a:t>-r--r-- 1 dsa160 </a:t>
                  </a:r>
                  <a:r>
                    <a:rPr sz="1600" dirty="0" err="1"/>
                    <a:t>dsa160</a:t>
                  </a:r>
                  <a:r>
                    <a:rPr sz="1600" dirty="0"/>
                    <a:t>  220  4月  9  2014 .</a:t>
                  </a:r>
                  <a:r>
                    <a:rPr sz="1600" dirty="0" err="1"/>
                    <a:t>bash_logout</a:t>
                  </a:r>
                  <a:endParaRPr sz="1600" dirty="0"/>
                </a:p>
                <a:p>
                  <a:pPr>
                    <a:defRPr sz="1400">
                      <a:solidFill>
                        <a:srgbClr val="C00000"/>
                      </a:solidFill>
                      <a:latin typeface="Andale Mono"/>
                      <a:ea typeface="Andale Mono"/>
                      <a:cs typeface="Andale Mono"/>
                      <a:sym typeface="Andale Mono"/>
                    </a:defRPr>
                  </a:pPr>
                  <a:r>
                    <a:rPr sz="1600" dirty="0"/>
                    <a:t>-</a:t>
                  </a:r>
                  <a:r>
                    <a:rPr sz="1600" dirty="0" err="1"/>
                    <a:t>rw</a:t>
                  </a:r>
                  <a:r>
                    <a:rPr sz="1600" dirty="0"/>
                    <a:t>-r--r-- 1 dsa160 </a:t>
                  </a:r>
                  <a:r>
                    <a:rPr sz="1600" dirty="0" err="1"/>
                    <a:t>dsa160</a:t>
                  </a:r>
                  <a:r>
                    <a:rPr sz="1600" dirty="0"/>
                    <a:t> 3828  1月 28  2017 .</a:t>
                  </a:r>
                  <a:r>
                    <a:rPr sz="1600" dirty="0" err="1"/>
                    <a:t>bashrc</a:t>
                  </a:r>
                  <a:endParaRPr sz="1600" dirty="0"/>
                </a:p>
                <a:p>
                  <a:pPr>
                    <a:defRPr sz="1400">
                      <a:solidFill>
                        <a:srgbClr val="C00000"/>
                      </a:solidFill>
                      <a:latin typeface="Andale Mono"/>
                      <a:ea typeface="Andale Mono"/>
                      <a:cs typeface="Andale Mono"/>
                      <a:sym typeface="Andale Mono"/>
                    </a:defRPr>
                  </a:pPr>
                  <a:r>
                    <a:rPr sz="1600" dirty="0" err="1"/>
                    <a:t>drwxrwxr</a:t>
                  </a:r>
                  <a:r>
                    <a:rPr sz="1600" dirty="0"/>
                    <a:t>-x 2 dsa160 </a:t>
                  </a:r>
                  <a:r>
                    <a:rPr sz="1600" dirty="0" err="1"/>
                    <a:t>dsa160</a:t>
                  </a:r>
                  <a:r>
                    <a:rPr sz="1600" dirty="0"/>
                    <a:t> 4096  2月 25 12:16 .beeline/</a:t>
                  </a:r>
                </a:p>
                <a:p>
                  <a:pPr>
                    <a:defRPr sz="1400">
                      <a:solidFill>
                        <a:srgbClr val="C00000"/>
                      </a:solidFill>
                      <a:latin typeface="Andale Mono"/>
                      <a:ea typeface="Andale Mono"/>
                      <a:cs typeface="Andale Mono"/>
                      <a:sym typeface="Andale Mono"/>
                    </a:defRPr>
                  </a:pPr>
                  <a:r>
                    <a:rPr sz="1600" dirty="0" err="1"/>
                    <a:t>drwx</a:t>
                  </a:r>
                  <a:r>
                    <a:rPr sz="1600" dirty="0"/>
                    <a:t>------ 2 dsa160 </a:t>
                  </a:r>
                  <a:r>
                    <a:rPr sz="1600" dirty="0" err="1"/>
                    <a:t>dsa160</a:t>
                  </a:r>
                  <a:r>
                    <a:rPr sz="1600" dirty="0"/>
                    <a:t> 4096  2月 25 12:15 .cache/</a:t>
                  </a:r>
                </a:p>
                <a:p>
                  <a:pPr>
                    <a:defRPr sz="1400">
                      <a:solidFill>
                        <a:srgbClr val="C00000"/>
                      </a:solidFill>
                      <a:latin typeface="Andale Mono"/>
                      <a:ea typeface="Andale Mono"/>
                      <a:cs typeface="Andale Mono"/>
                      <a:sym typeface="Andale Mono"/>
                    </a:defRPr>
                  </a:pPr>
                  <a:r>
                    <a:rPr sz="1600" dirty="0"/>
                    <a:t>-</a:t>
                  </a:r>
                  <a:r>
                    <a:rPr sz="1600" dirty="0" err="1"/>
                    <a:t>rw</a:t>
                  </a:r>
                  <a:r>
                    <a:rPr sz="1600" dirty="0"/>
                    <a:t>-</a:t>
                  </a:r>
                  <a:r>
                    <a:rPr sz="1600" dirty="0" err="1"/>
                    <a:t>rw</a:t>
                  </a:r>
                  <a:r>
                    <a:rPr sz="1600" dirty="0"/>
                    <a:t>-r-- 1 dsa160 </a:t>
                  </a:r>
                  <a:r>
                    <a:rPr sz="1600" dirty="0" err="1"/>
                    <a:t>dsa160</a:t>
                  </a:r>
                  <a:r>
                    <a:rPr sz="1600" dirty="0"/>
                    <a:t>  641  2月 25 12:16 derby.log</a:t>
                  </a:r>
                </a:p>
                <a:p>
                  <a:pPr>
                    <a:defRPr sz="1400">
                      <a:solidFill>
                        <a:srgbClr val="C00000"/>
                      </a:solidFill>
                      <a:latin typeface="Andale Mono"/>
                      <a:ea typeface="Andale Mono"/>
                      <a:cs typeface="Andale Mono"/>
                      <a:sym typeface="Andale Mono"/>
                    </a:defRPr>
                  </a:pPr>
                  <a:r>
                    <a:rPr sz="1600" dirty="0"/>
                    <a:t>-</a:t>
                  </a:r>
                  <a:r>
                    <a:rPr sz="1600" dirty="0" err="1"/>
                    <a:t>rw</a:t>
                  </a:r>
                  <a:r>
                    <a:rPr sz="1600" dirty="0"/>
                    <a:t>-</a:t>
                  </a:r>
                  <a:r>
                    <a:rPr sz="1600" dirty="0" err="1"/>
                    <a:t>rw</a:t>
                  </a:r>
                  <a:r>
                    <a:rPr sz="1600" dirty="0"/>
                    <a:t>-r-- 1 dsa160 </a:t>
                  </a:r>
                  <a:r>
                    <a:rPr sz="1600" dirty="0" err="1"/>
                    <a:t>dsa160</a:t>
                  </a:r>
                  <a:r>
                    <a:rPr sz="1600" dirty="0"/>
                    <a:t>  131  2月 25 12:16 .</a:t>
                  </a:r>
                  <a:r>
                    <a:rPr sz="1600" dirty="0" err="1"/>
                    <a:t>hiverc</a:t>
                  </a:r>
                  <a:endParaRPr sz="1600" dirty="0"/>
                </a:p>
                <a:p>
                  <a:pPr>
                    <a:defRPr sz="1400">
                      <a:solidFill>
                        <a:srgbClr val="C00000"/>
                      </a:solidFill>
                      <a:latin typeface="Andale Mono"/>
                      <a:ea typeface="Andale Mono"/>
                      <a:cs typeface="Andale Mono"/>
                      <a:sym typeface="Andale Mono"/>
                    </a:defRPr>
                  </a:pPr>
                  <a:r>
                    <a:rPr sz="1600" dirty="0" err="1"/>
                    <a:t>drwxrwxr</a:t>
                  </a:r>
                  <a:r>
                    <a:rPr sz="1600" dirty="0"/>
                    <a:t>-x 5 dsa160 </a:t>
                  </a:r>
                  <a:r>
                    <a:rPr sz="1600" dirty="0" err="1"/>
                    <a:t>dsa160</a:t>
                  </a:r>
                  <a:r>
                    <a:rPr sz="1600" dirty="0"/>
                    <a:t> 4096  2月 25 12:16 </a:t>
                  </a:r>
                  <a:r>
                    <a:rPr sz="1600" dirty="0" err="1"/>
                    <a:t>metastore_db</a:t>
                  </a:r>
                  <a:r>
                    <a:rPr sz="1600" dirty="0"/>
                    <a:t>/</a:t>
                  </a:r>
                </a:p>
                <a:p>
                  <a:pPr>
                    <a:defRPr sz="1400">
                      <a:solidFill>
                        <a:srgbClr val="C00000"/>
                      </a:solidFill>
                      <a:latin typeface="Andale Mono"/>
                      <a:ea typeface="Andale Mono"/>
                      <a:cs typeface="Andale Mono"/>
                      <a:sym typeface="Andale Mono"/>
                    </a:defRPr>
                  </a:pPr>
                  <a:r>
                    <a:rPr sz="1600" dirty="0" err="1"/>
                    <a:t>drwxrwxr</a:t>
                  </a:r>
                  <a:r>
                    <a:rPr sz="1600" dirty="0"/>
                    <a:t>-x 2 dsa160 </a:t>
                  </a:r>
                  <a:r>
                    <a:rPr sz="1600" dirty="0" err="1"/>
                    <a:t>dsa160</a:t>
                  </a:r>
                  <a:r>
                    <a:rPr sz="1600" dirty="0"/>
                    <a:t> 4096  2月 25 12:15 .</a:t>
                  </a:r>
                  <a:r>
                    <a:rPr sz="1600" dirty="0" err="1"/>
                    <a:t>oracle_jre_usage</a:t>
                  </a:r>
                  <a:r>
                    <a:rPr sz="1600" dirty="0"/>
                    <a:t>/</a:t>
                  </a:r>
                </a:p>
                <a:p>
                  <a:pPr>
                    <a:defRPr sz="1400">
                      <a:solidFill>
                        <a:srgbClr val="C00000"/>
                      </a:solidFill>
                      <a:latin typeface="Andale Mono"/>
                      <a:ea typeface="Andale Mono"/>
                      <a:cs typeface="Andale Mono"/>
                      <a:sym typeface="Andale Mono"/>
                    </a:defRPr>
                  </a:pPr>
                  <a:r>
                    <a:rPr sz="1600" dirty="0"/>
                    <a:t>-</a:t>
                  </a:r>
                  <a:r>
                    <a:rPr sz="1600" dirty="0" err="1"/>
                    <a:t>rw</a:t>
                  </a:r>
                  <a:r>
                    <a:rPr sz="1600" dirty="0"/>
                    <a:t>-r--r-- 1 dsa160 </a:t>
                  </a:r>
                  <a:r>
                    <a:rPr sz="1600" dirty="0" err="1"/>
                    <a:t>dsa160</a:t>
                  </a:r>
                  <a:r>
                    <a:rPr sz="1600" dirty="0"/>
                    <a:t>  675  4月  9  2014 .profile</a:t>
                  </a:r>
                </a:p>
              </p:txBody>
            </p:sp>
            <p:grpSp>
              <p:nvGrpSpPr>
                <p:cNvPr id="10" name="群組 9"/>
                <p:cNvGrpSpPr/>
                <p:nvPr/>
              </p:nvGrpSpPr>
              <p:grpSpPr>
                <a:xfrm>
                  <a:off x="2514601" y="1697223"/>
                  <a:ext cx="4511448" cy="1873291"/>
                  <a:chOff x="2514601" y="1697223"/>
                  <a:chExt cx="4511448" cy="1873291"/>
                </a:xfrm>
              </p:grpSpPr>
              <p:grpSp>
                <p:nvGrpSpPr>
                  <p:cNvPr id="9" name="群組 8"/>
                  <p:cNvGrpSpPr/>
                  <p:nvPr/>
                </p:nvGrpSpPr>
                <p:grpSpPr>
                  <a:xfrm>
                    <a:off x="2514601" y="1697223"/>
                    <a:ext cx="1544596" cy="419656"/>
                    <a:chOff x="1915886" y="1594201"/>
                    <a:chExt cx="1544596" cy="419656"/>
                  </a:xfrm>
                </p:grpSpPr>
                <p:cxnSp>
                  <p:nvCxnSpPr>
                    <p:cNvPr id="3" name="直線單箭頭接點 2"/>
                    <p:cNvCxnSpPr/>
                    <p:nvPr/>
                  </p:nvCxnSpPr>
                  <p:spPr>
                    <a:xfrm flipH="1">
                      <a:off x="1915886" y="1816966"/>
                      <a:ext cx="990600" cy="196891"/>
                    </a:xfrm>
                    <a:prstGeom prst="straightConnector1">
                      <a:avLst/>
                    </a:prstGeom>
                    <a:noFill/>
                    <a:ln w="762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 name="文字方塊 3"/>
                    <p:cNvSpPr txBox="1"/>
                    <p:nvPr/>
                  </p:nvSpPr>
                  <p:spPr>
                    <a:xfrm>
                      <a:off x="2906486" y="1594201"/>
                      <a:ext cx="5539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defTabSz="457200" hangingPunct="0"/>
                      <a:r>
                        <a:rPr lang="zh-TW" altLang="en-US" dirty="0">
                          <a:solidFill>
                            <a:srgbClr val="FF0000"/>
                          </a:solidFill>
                          <a:latin typeface="Arial Narrow"/>
                          <a:ea typeface="Arial Narrow"/>
                          <a:cs typeface="Arial Narrow"/>
                          <a:sym typeface="Arial Narrow"/>
                        </a:rPr>
                        <a:t>帳號</a:t>
                      </a:r>
                    </a:p>
                  </p:txBody>
                </p:sp>
              </p:grpSp>
              <p:grpSp>
                <p:nvGrpSpPr>
                  <p:cNvPr id="8" name="群組 7"/>
                  <p:cNvGrpSpPr/>
                  <p:nvPr/>
                </p:nvGrpSpPr>
                <p:grpSpPr>
                  <a:xfrm>
                    <a:off x="4540816" y="2765363"/>
                    <a:ext cx="2485233" cy="805151"/>
                    <a:chOff x="3984171" y="2710935"/>
                    <a:chExt cx="2485233" cy="805151"/>
                  </a:xfrm>
                </p:grpSpPr>
                <p:cxnSp>
                  <p:nvCxnSpPr>
                    <p:cNvPr id="6" name="直線單箭頭接點 5"/>
                    <p:cNvCxnSpPr/>
                    <p:nvPr/>
                  </p:nvCxnSpPr>
                  <p:spPr>
                    <a:xfrm flipH="1">
                      <a:off x="3984171" y="2895600"/>
                      <a:ext cx="1469572" cy="620486"/>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文字方塊 6"/>
                    <p:cNvSpPr txBox="1"/>
                    <p:nvPr/>
                  </p:nvSpPr>
                  <p:spPr>
                    <a:xfrm>
                      <a:off x="5453743" y="2710935"/>
                      <a:ext cx="10156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defTabSz="457200" hangingPunct="0"/>
                      <a:r>
                        <a:rPr lang="zh-TW" altLang="en-US" dirty="0">
                          <a:solidFill>
                            <a:srgbClr val="FF0000"/>
                          </a:solidFill>
                        </a:rPr>
                        <a:t>隱</a:t>
                      </a:r>
                      <a:r>
                        <a:rPr lang="zh-TW" altLang="en-US" dirty="0">
                          <a:solidFill>
                            <a:srgbClr val="FF0000"/>
                          </a:solidFill>
                          <a:latin typeface="Arial Narrow"/>
                          <a:ea typeface="Arial Narrow"/>
                          <a:cs typeface="Arial Narrow"/>
                          <a:sym typeface="Arial Narrow"/>
                        </a:rPr>
                        <a:t>藏檔案</a:t>
                      </a:r>
                    </a:p>
                  </p:txBody>
                </p:sp>
              </p:grpSp>
            </p:grpSp>
          </p:grpSp>
          <p:grpSp>
            <p:nvGrpSpPr>
              <p:cNvPr id="23" name="群組 22"/>
              <p:cNvGrpSpPr/>
              <p:nvPr/>
            </p:nvGrpSpPr>
            <p:grpSpPr>
              <a:xfrm>
                <a:off x="553264" y="3570514"/>
                <a:ext cx="731250" cy="685016"/>
                <a:chOff x="553264" y="3570514"/>
                <a:chExt cx="731250" cy="685016"/>
              </a:xfrm>
            </p:grpSpPr>
            <p:sp>
              <p:nvSpPr>
                <p:cNvPr id="14" name="文字方塊 13"/>
                <p:cNvSpPr txBox="1"/>
                <p:nvPr/>
              </p:nvSpPr>
              <p:spPr>
                <a:xfrm>
                  <a:off x="553264" y="3886200"/>
                  <a:ext cx="5539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defTabSz="457200" hangingPunct="0"/>
                  <a:r>
                    <a:rPr lang="zh-TW" altLang="en-US" dirty="0">
                      <a:solidFill>
                        <a:srgbClr val="FF0000"/>
                      </a:solidFill>
                      <a:latin typeface="Arial Narrow"/>
                      <a:ea typeface="Arial Narrow"/>
                      <a:cs typeface="Arial Narrow"/>
                      <a:sym typeface="Arial Narrow"/>
                    </a:rPr>
                    <a:t>檔案</a:t>
                  </a:r>
                </a:p>
              </p:txBody>
            </p:sp>
            <p:cxnSp>
              <p:nvCxnSpPr>
                <p:cNvPr id="16" name="直線單箭頭接點 15"/>
                <p:cNvCxnSpPr>
                  <a:stCxn id="14" idx="0"/>
                </p:cNvCxnSpPr>
                <p:nvPr/>
              </p:nvCxnSpPr>
              <p:spPr>
                <a:xfrm flipV="1">
                  <a:off x="830262" y="3570514"/>
                  <a:ext cx="454252" cy="315686"/>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grpSp>
        <p:sp>
          <p:nvSpPr>
            <p:cNvPr id="25" name="文字方塊 24"/>
            <p:cNvSpPr txBox="1"/>
            <p:nvPr/>
          </p:nvSpPr>
          <p:spPr>
            <a:xfrm>
              <a:off x="460398" y="2179123"/>
              <a:ext cx="5539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defTabSz="457200" hangingPunct="0"/>
              <a:r>
                <a:rPr lang="zh-TW" altLang="en-US" dirty="0">
                  <a:solidFill>
                    <a:srgbClr val="FF0000"/>
                  </a:solidFill>
                  <a:latin typeface="Arial Narrow"/>
                  <a:ea typeface="Arial Narrow"/>
                  <a:cs typeface="Arial Narrow"/>
                  <a:sym typeface="Arial Narrow"/>
                </a:rPr>
                <a:t>目錄</a:t>
              </a:r>
            </a:p>
          </p:txBody>
        </p:sp>
      </p:grpSp>
    </p:spTree>
    <p:extLst>
      <p:ext uri="{BB962C8B-B14F-4D97-AF65-F5344CB8AC3E}">
        <p14:creationId xmlns:p14="http://schemas.microsoft.com/office/powerpoint/2010/main" val="142323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C823FB-318E-473C-951F-8695CAFEBCF0}"/>
              </a:ext>
            </a:extLst>
          </p:cNvPr>
          <p:cNvSpPr>
            <a:spLocks noGrp="1"/>
          </p:cNvSpPr>
          <p:nvPr>
            <p:ph type="title"/>
          </p:nvPr>
        </p:nvSpPr>
        <p:spPr/>
        <p:txBody>
          <a:bodyPr/>
          <a:lstStyle/>
          <a:p>
            <a:r>
              <a:rPr lang="zh-TW" altLang="en-US" dirty="0"/>
              <a:t>查看</a:t>
            </a:r>
            <a:r>
              <a:rPr lang="zh-TW" altLang="en-US" dirty="0" smtClean="0"/>
              <a:t>目錄</a:t>
            </a:r>
            <a:endParaRPr lang="zh-TW" altLang="en-US" dirty="0"/>
          </a:p>
        </p:txBody>
      </p:sp>
      <p:grpSp>
        <p:nvGrpSpPr>
          <p:cNvPr id="9" name="群組 8"/>
          <p:cNvGrpSpPr/>
          <p:nvPr/>
        </p:nvGrpSpPr>
        <p:grpSpPr>
          <a:xfrm>
            <a:off x="2044300" y="1828107"/>
            <a:ext cx="9309499" cy="4335986"/>
            <a:chOff x="3369009" y="2543216"/>
            <a:chExt cx="5253474" cy="3531214"/>
          </a:xfrm>
        </p:grpSpPr>
        <p:sp>
          <p:nvSpPr>
            <p:cNvPr id="18" name="文字方塊 17">
              <a:extLst>
                <a:ext uri="{FF2B5EF4-FFF2-40B4-BE49-F238E27FC236}">
                  <a16:creationId xmlns:a16="http://schemas.microsoft.com/office/drawing/2014/main" id="{0E3E3864-7677-4BF1-B21C-4014A9CD0844}"/>
                </a:ext>
              </a:extLst>
            </p:cNvPr>
            <p:cNvSpPr txBox="1"/>
            <p:nvPr/>
          </p:nvSpPr>
          <p:spPr>
            <a:xfrm>
              <a:off x="5836798" y="4395060"/>
              <a:ext cx="2668952" cy="1679370"/>
            </a:xfrm>
            <a:prstGeom prst="rect">
              <a:avLst/>
            </a:prstGeom>
            <a:noFill/>
          </p:spPr>
          <p:txBody>
            <a:bodyPr wrap="square" rtlCol="0">
              <a:spAutoFit/>
            </a:bodyPr>
            <a:lstStyle/>
            <a:p>
              <a:r>
                <a:rPr lang="en-US" altLang="zh-TW" sz="3200" b="1" dirty="0">
                  <a:solidFill>
                    <a:srgbClr val="FF0000"/>
                  </a:solidFill>
                </a:rPr>
                <a:t>r </a:t>
              </a:r>
              <a:r>
                <a:rPr lang="zh-TW" altLang="en-US" sz="3200" b="1" dirty="0">
                  <a:solidFill>
                    <a:srgbClr val="FF0000"/>
                  </a:solidFill>
                </a:rPr>
                <a:t>  可讀取</a:t>
              </a:r>
              <a:endParaRPr lang="en-US" altLang="zh-TW" sz="3200" b="1" dirty="0">
                <a:solidFill>
                  <a:srgbClr val="FF0000"/>
                </a:solidFill>
              </a:endParaRPr>
            </a:p>
            <a:p>
              <a:r>
                <a:rPr lang="en-US" altLang="zh-TW" sz="3200" b="1" dirty="0">
                  <a:solidFill>
                    <a:srgbClr val="FF0000"/>
                  </a:solidFill>
                </a:rPr>
                <a:t>w </a:t>
              </a:r>
              <a:r>
                <a:rPr lang="zh-TW" altLang="en-US" sz="3200" b="1" dirty="0">
                  <a:solidFill>
                    <a:srgbClr val="FF0000"/>
                  </a:solidFill>
                </a:rPr>
                <a:t>可寫入</a:t>
              </a:r>
              <a:endParaRPr lang="en-US" altLang="zh-TW" sz="3200" b="1" dirty="0">
                <a:solidFill>
                  <a:srgbClr val="FF0000"/>
                </a:solidFill>
              </a:endParaRPr>
            </a:p>
            <a:p>
              <a:r>
                <a:rPr lang="en-US" altLang="zh-TW" sz="3200" b="1" dirty="0">
                  <a:solidFill>
                    <a:srgbClr val="FF0000"/>
                  </a:solidFill>
                </a:rPr>
                <a:t>x  </a:t>
              </a:r>
              <a:r>
                <a:rPr lang="zh-TW" altLang="en-US" sz="3200" b="1" dirty="0">
                  <a:solidFill>
                    <a:srgbClr val="FF0000"/>
                  </a:solidFill>
                </a:rPr>
                <a:t>可執行</a:t>
              </a:r>
              <a:endParaRPr lang="en-US" altLang="zh-TW" sz="3200" b="1" dirty="0">
                <a:solidFill>
                  <a:srgbClr val="FF0000"/>
                </a:solidFill>
              </a:endParaRPr>
            </a:p>
            <a:p>
              <a:r>
                <a:rPr lang="en-US" altLang="zh-TW" sz="3200" b="1" dirty="0">
                  <a:solidFill>
                    <a:srgbClr val="FF0000"/>
                  </a:solidFill>
                </a:rPr>
                <a:t>-</a:t>
              </a:r>
              <a:r>
                <a:rPr lang="zh-TW" altLang="en-US" sz="3200" b="1" dirty="0">
                  <a:solidFill>
                    <a:srgbClr val="FF0000"/>
                  </a:solidFill>
                </a:rPr>
                <a:t>  沒有權限</a:t>
              </a:r>
              <a:endParaRPr lang="en-US" altLang="zh-TW" sz="3200" b="1" dirty="0">
                <a:solidFill>
                  <a:srgbClr val="FF0000"/>
                </a:solidFill>
              </a:endParaRPr>
            </a:p>
          </p:txBody>
        </p:sp>
        <p:sp>
          <p:nvSpPr>
            <p:cNvPr id="20" name="文字方塊 19">
              <a:extLst>
                <a:ext uri="{FF2B5EF4-FFF2-40B4-BE49-F238E27FC236}">
                  <a16:creationId xmlns:a16="http://schemas.microsoft.com/office/drawing/2014/main" id="{068E421E-7A26-44C9-B4C6-03A77751CDF4}"/>
                </a:ext>
              </a:extLst>
            </p:cNvPr>
            <p:cNvSpPr txBox="1"/>
            <p:nvPr/>
          </p:nvSpPr>
          <p:spPr>
            <a:xfrm>
              <a:off x="3369009" y="4374945"/>
              <a:ext cx="1992474" cy="1178066"/>
            </a:xfrm>
            <a:prstGeom prst="rect">
              <a:avLst/>
            </a:prstGeom>
            <a:noFill/>
          </p:spPr>
          <p:txBody>
            <a:bodyPr wrap="square" rtlCol="0">
              <a:spAutoFit/>
            </a:bodyPr>
            <a:lstStyle/>
            <a:p>
              <a:r>
                <a:rPr lang="en-US" altLang="zh-TW" sz="3200" b="1" dirty="0">
                  <a:solidFill>
                    <a:srgbClr val="FF0000"/>
                  </a:solidFill>
                </a:rPr>
                <a:t>d  </a:t>
              </a:r>
              <a:r>
                <a:rPr lang="zh-TW" altLang="en-US" sz="3200" b="1" dirty="0">
                  <a:solidFill>
                    <a:srgbClr val="FF0000"/>
                  </a:solidFill>
                </a:rPr>
                <a:t>資料夾</a:t>
              </a:r>
              <a:endParaRPr lang="en-US" altLang="zh-TW" sz="3200" b="1" dirty="0">
                <a:solidFill>
                  <a:srgbClr val="FF0000"/>
                </a:solidFill>
              </a:endParaRPr>
            </a:p>
            <a:p>
              <a:r>
                <a:rPr lang="en-US" altLang="zh-TW" sz="3200" b="1" dirty="0">
                  <a:solidFill>
                    <a:srgbClr val="FF0000"/>
                  </a:solidFill>
                </a:rPr>
                <a:t>- </a:t>
              </a:r>
              <a:r>
                <a:rPr lang="zh-TW" altLang="en-US" sz="3200" b="1" dirty="0">
                  <a:solidFill>
                    <a:srgbClr val="FF0000"/>
                  </a:solidFill>
                </a:rPr>
                <a:t> 檔案</a:t>
              </a:r>
              <a:endParaRPr lang="en-US" altLang="zh-TW" sz="3200" b="1" dirty="0">
                <a:solidFill>
                  <a:srgbClr val="FF0000"/>
                </a:solidFill>
              </a:endParaRPr>
            </a:p>
            <a:p>
              <a:endParaRPr lang="en-US" altLang="zh-TW" sz="2400" b="1" dirty="0">
                <a:solidFill>
                  <a:srgbClr val="FF0000"/>
                </a:solidFill>
              </a:endParaRPr>
            </a:p>
          </p:txBody>
        </p:sp>
        <p:grpSp>
          <p:nvGrpSpPr>
            <p:cNvPr id="8" name="群組 7"/>
            <p:cNvGrpSpPr/>
            <p:nvPr/>
          </p:nvGrpSpPr>
          <p:grpSpPr>
            <a:xfrm>
              <a:off x="3699545" y="2543216"/>
              <a:ext cx="4922938" cy="1831729"/>
              <a:chOff x="3699545" y="2543216"/>
              <a:chExt cx="4922938" cy="1831729"/>
            </a:xfrm>
          </p:grpSpPr>
          <p:sp>
            <p:nvSpPr>
              <p:cNvPr id="10" name="文字方塊 9">
                <a:extLst>
                  <a:ext uri="{FF2B5EF4-FFF2-40B4-BE49-F238E27FC236}">
                    <a16:creationId xmlns:a16="http://schemas.microsoft.com/office/drawing/2014/main" id="{68FD7F14-E1F7-4D7A-BEEB-463CBAB73BCD}"/>
                  </a:ext>
                </a:extLst>
              </p:cNvPr>
              <p:cNvSpPr txBox="1"/>
              <p:nvPr/>
            </p:nvSpPr>
            <p:spPr>
              <a:xfrm>
                <a:off x="3726809" y="2607508"/>
                <a:ext cx="1736521" cy="375979"/>
              </a:xfrm>
              <a:prstGeom prst="rect">
                <a:avLst/>
              </a:prstGeom>
              <a:noFill/>
            </p:spPr>
            <p:txBody>
              <a:bodyPr wrap="square" rtlCol="0">
                <a:spAutoFit/>
              </a:bodyPr>
              <a:lstStyle/>
              <a:p>
                <a:r>
                  <a:rPr lang="zh-TW" altLang="en-US" sz="2400" b="1" dirty="0">
                    <a:solidFill>
                      <a:srgbClr val="C00000"/>
                    </a:solidFill>
                  </a:rPr>
                  <a:t>文件類型</a:t>
                </a:r>
                <a:endParaRPr lang="en-US" altLang="zh-TW" sz="2400" b="1" dirty="0">
                  <a:solidFill>
                    <a:srgbClr val="C00000"/>
                  </a:solidFill>
                </a:endParaRPr>
              </a:p>
            </p:txBody>
          </p:sp>
          <p:sp>
            <p:nvSpPr>
              <p:cNvPr id="12" name="文字方塊 11">
                <a:extLst>
                  <a:ext uri="{FF2B5EF4-FFF2-40B4-BE49-F238E27FC236}">
                    <a16:creationId xmlns:a16="http://schemas.microsoft.com/office/drawing/2014/main" id="{EC9E67B7-5AAD-41FF-9DD4-9CDD4A988348}"/>
                  </a:ext>
                </a:extLst>
              </p:cNvPr>
              <p:cNvSpPr txBox="1"/>
              <p:nvPr/>
            </p:nvSpPr>
            <p:spPr>
              <a:xfrm>
                <a:off x="4769053" y="2552149"/>
                <a:ext cx="1736521" cy="375979"/>
              </a:xfrm>
              <a:prstGeom prst="rect">
                <a:avLst/>
              </a:prstGeom>
              <a:noFill/>
            </p:spPr>
            <p:txBody>
              <a:bodyPr wrap="square" rtlCol="0">
                <a:spAutoFit/>
              </a:bodyPr>
              <a:lstStyle/>
              <a:p>
                <a:r>
                  <a:rPr lang="zh-TW" altLang="en-US" sz="2400" b="1" dirty="0">
                    <a:solidFill>
                      <a:srgbClr val="0070C0"/>
                    </a:solidFill>
                  </a:rPr>
                  <a:t>擁有者權限</a:t>
                </a:r>
              </a:p>
            </p:txBody>
          </p:sp>
          <p:sp>
            <p:nvSpPr>
              <p:cNvPr id="14" name="文字方塊 13">
                <a:extLst>
                  <a:ext uri="{FF2B5EF4-FFF2-40B4-BE49-F238E27FC236}">
                    <a16:creationId xmlns:a16="http://schemas.microsoft.com/office/drawing/2014/main" id="{969063DB-2516-4BF1-A665-3B90F37C146D}"/>
                  </a:ext>
                </a:extLst>
              </p:cNvPr>
              <p:cNvSpPr txBox="1"/>
              <p:nvPr/>
            </p:nvSpPr>
            <p:spPr>
              <a:xfrm>
                <a:off x="6202217" y="2574919"/>
                <a:ext cx="1107434" cy="375979"/>
              </a:xfrm>
              <a:prstGeom prst="rect">
                <a:avLst/>
              </a:prstGeom>
              <a:noFill/>
            </p:spPr>
            <p:txBody>
              <a:bodyPr wrap="square" rtlCol="0">
                <a:spAutoFit/>
              </a:bodyPr>
              <a:lstStyle/>
              <a:p>
                <a:r>
                  <a:rPr lang="zh-TW" altLang="en-US" sz="2400" b="1" dirty="0">
                    <a:solidFill>
                      <a:srgbClr val="00B050"/>
                    </a:solidFill>
                  </a:rPr>
                  <a:t>群組權限</a:t>
                </a:r>
              </a:p>
            </p:txBody>
          </p:sp>
          <p:sp>
            <p:nvSpPr>
              <p:cNvPr id="29" name="文字方塊 28">
                <a:extLst>
                  <a:ext uri="{FF2B5EF4-FFF2-40B4-BE49-F238E27FC236}">
                    <a16:creationId xmlns:a16="http://schemas.microsoft.com/office/drawing/2014/main" id="{FEAC5785-AE93-4913-A5C3-F352CE14211A}"/>
                  </a:ext>
                </a:extLst>
              </p:cNvPr>
              <p:cNvSpPr txBox="1"/>
              <p:nvPr/>
            </p:nvSpPr>
            <p:spPr>
              <a:xfrm>
                <a:off x="7437495" y="2574919"/>
                <a:ext cx="1107434" cy="375979"/>
              </a:xfrm>
              <a:prstGeom prst="rect">
                <a:avLst/>
              </a:prstGeom>
              <a:noFill/>
            </p:spPr>
            <p:txBody>
              <a:bodyPr wrap="square" rtlCol="0">
                <a:spAutoFit/>
              </a:bodyPr>
              <a:lstStyle/>
              <a:p>
                <a:r>
                  <a:rPr lang="zh-TW" altLang="en-US" sz="2400" b="1" dirty="0">
                    <a:solidFill>
                      <a:srgbClr val="FFC000"/>
                    </a:solidFill>
                  </a:rPr>
                  <a:t>其他權限</a:t>
                </a:r>
              </a:p>
            </p:txBody>
          </p:sp>
          <p:grpSp>
            <p:nvGrpSpPr>
              <p:cNvPr id="6" name="群組 5"/>
              <p:cNvGrpSpPr/>
              <p:nvPr/>
            </p:nvGrpSpPr>
            <p:grpSpPr>
              <a:xfrm>
                <a:off x="3699545" y="2543216"/>
                <a:ext cx="4922938" cy="1831729"/>
                <a:chOff x="3699545" y="2543216"/>
                <a:chExt cx="4922938" cy="1831729"/>
              </a:xfrm>
            </p:grpSpPr>
            <p:sp>
              <p:nvSpPr>
                <p:cNvPr id="7" name="文字方塊 6">
                  <a:extLst>
                    <a:ext uri="{FF2B5EF4-FFF2-40B4-BE49-F238E27FC236}">
                      <a16:creationId xmlns:a16="http://schemas.microsoft.com/office/drawing/2014/main" id="{E81276DC-F62C-4A36-9042-9E8F220CC7D9}"/>
                    </a:ext>
                  </a:extLst>
                </p:cNvPr>
                <p:cNvSpPr txBox="1"/>
                <p:nvPr/>
              </p:nvSpPr>
              <p:spPr>
                <a:xfrm>
                  <a:off x="4004649" y="3125185"/>
                  <a:ext cx="360597" cy="707886"/>
                </a:xfrm>
                <a:prstGeom prst="rect">
                  <a:avLst/>
                </a:prstGeom>
                <a:noFill/>
              </p:spPr>
              <p:txBody>
                <a:bodyPr wrap="square">
                  <a:spAutoFit/>
                </a:bodyPr>
                <a:lstStyle/>
                <a:p>
                  <a:r>
                    <a:rPr lang="zh-TW" altLang="en-US" sz="4000" dirty="0" smtClean="0">
                      <a:solidFill>
                        <a:srgbClr val="C00000"/>
                      </a:solidFill>
                    </a:rPr>
                    <a:t>d</a:t>
                  </a:r>
                  <a:endParaRPr lang="zh-TW" altLang="en-US" sz="4000" dirty="0">
                    <a:solidFill>
                      <a:srgbClr val="FFC000"/>
                    </a:solidFill>
                  </a:endParaRPr>
                </a:p>
              </p:txBody>
            </p:sp>
            <p:sp>
              <p:nvSpPr>
                <p:cNvPr id="21" name="矩形 20">
                  <a:extLst>
                    <a:ext uri="{FF2B5EF4-FFF2-40B4-BE49-F238E27FC236}">
                      <a16:creationId xmlns:a16="http://schemas.microsoft.com/office/drawing/2014/main" id="{3484DB32-F660-4B9C-8831-F65DF5BE7329}"/>
                    </a:ext>
                  </a:extLst>
                </p:cNvPr>
                <p:cNvSpPr/>
                <p:nvPr/>
              </p:nvSpPr>
              <p:spPr>
                <a:xfrm>
                  <a:off x="4832059" y="2546919"/>
                  <a:ext cx="1263941" cy="160535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id="{A3355938-C289-40B1-AFAD-BA319D543AFE}"/>
                    </a:ext>
                  </a:extLst>
                </p:cNvPr>
                <p:cNvSpPr/>
                <p:nvPr/>
              </p:nvSpPr>
              <p:spPr>
                <a:xfrm>
                  <a:off x="3699545" y="2546919"/>
                  <a:ext cx="1132514" cy="160535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E2A45D6A-8E6C-4F23-9172-DED64B5C3B04}"/>
                    </a:ext>
                  </a:extLst>
                </p:cNvPr>
                <p:cNvSpPr/>
                <p:nvPr/>
              </p:nvSpPr>
              <p:spPr>
                <a:xfrm>
                  <a:off x="6096000" y="2546919"/>
                  <a:ext cx="1263941" cy="160535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a:extLst>
                    <a:ext uri="{FF2B5EF4-FFF2-40B4-BE49-F238E27FC236}">
                      <a16:creationId xmlns:a16="http://schemas.microsoft.com/office/drawing/2014/main" id="{7112B332-2BF9-46A5-AAFA-AF44639D4326}"/>
                    </a:ext>
                  </a:extLst>
                </p:cNvPr>
                <p:cNvSpPr/>
                <p:nvPr/>
              </p:nvSpPr>
              <p:spPr>
                <a:xfrm>
                  <a:off x="7358542" y="2543216"/>
                  <a:ext cx="1263941" cy="160535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flipH="1">
                  <a:off x="6161917" y="2993719"/>
                  <a:ext cx="1009358" cy="923330"/>
                </a:xfrm>
                <a:prstGeom prst="rect">
                  <a:avLst/>
                </a:prstGeom>
                <a:noFill/>
              </p:spPr>
              <p:txBody>
                <a:bodyPr wrap="square" rtlCol="0">
                  <a:spAutoFit/>
                </a:bodyPr>
                <a:lstStyle/>
                <a:p>
                  <a:r>
                    <a:rPr lang="zh-TW" altLang="en-US" sz="5400" dirty="0">
                      <a:solidFill>
                        <a:srgbClr val="00B050"/>
                      </a:solidFill>
                    </a:rPr>
                    <a:t>---</a:t>
                  </a:r>
                  <a:endParaRPr lang="zh-TW" altLang="en-US" sz="5400" dirty="0"/>
                </a:p>
              </p:txBody>
            </p:sp>
            <p:sp>
              <p:nvSpPr>
                <p:cNvPr id="4" name="文字方塊 3"/>
                <p:cNvSpPr txBox="1"/>
                <p:nvPr/>
              </p:nvSpPr>
              <p:spPr>
                <a:xfrm>
                  <a:off x="7524245" y="3052351"/>
                  <a:ext cx="819455" cy="923330"/>
                </a:xfrm>
                <a:prstGeom prst="rect">
                  <a:avLst/>
                </a:prstGeom>
                <a:noFill/>
              </p:spPr>
              <p:txBody>
                <a:bodyPr wrap="none" rtlCol="0">
                  <a:spAutoFit/>
                </a:bodyPr>
                <a:lstStyle/>
                <a:p>
                  <a:r>
                    <a:rPr lang="zh-TW" altLang="en-US" sz="5400" dirty="0">
                      <a:solidFill>
                        <a:srgbClr val="FFC000"/>
                      </a:solidFill>
                    </a:rPr>
                    <a:t>---</a:t>
                  </a:r>
                  <a:endParaRPr lang="zh-TW" altLang="en-US" sz="5400" dirty="0"/>
                </a:p>
              </p:txBody>
            </p:sp>
            <p:sp>
              <p:nvSpPr>
                <p:cNvPr id="5" name="文字方塊 4"/>
                <p:cNvSpPr txBox="1"/>
                <p:nvPr/>
              </p:nvSpPr>
              <p:spPr>
                <a:xfrm>
                  <a:off x="4997916" y="3174616"/>
                  <a:ext cx="878061" cy="1200329"/>
                </a:xfrm>
                <a:prstGeom prst="rect">
                  <a:avLst/>
                </a:prstGeom>
                <a:noFill/>
              </p:spPr>
              <p:txBody>
                <a:bodyPr wrap="none" rtlCol="0">
                  <a:spAutoFit/>
                </a:bodyPr>
                <a:lstStyle/>
                <a:p>
                  <a:r>
                    <a:rPr lang="zh-TW" altLang="en-US" sz="3600" dirty="0">
                      <a:solidFill>
                        <a:srgbClr val="0070C0"/>
                      </a:solidFill>
                    </a:rPr>
                    <a:t>rwx</a:t>
                  </a:r>
                  <a:endParaRPr lang="zh-TW" altLang="en-US" sz="3600" dirty="0">
                    <a:solidFill>
                      <a:srgbClr val="FFC000"/>
                    </a:solidFill>
                  </a:endParaRPr>
                </a:p>
                <a:p>
                  <a:endParaRPr lang="zh-TW" altLang="en-US" sz="3600" dirty="0"/>
                </a:p>
              </p:txBody>
            </p:sp>
          </p:grpSp>
        </p:grpSp>
      </p:grpSp>
      <p:sp>
        <p:nvSpPr>
          <p:cNvPr id="11" name="投影片編號版面配置區 10"/>
          <p:cNvSpPr>
            <a:spLocks noGrp="1"/>
          </p:cNvSpPr>
          <p:nvPr>
            <p:ph type="sldNum" sz="quarter" idx="12"/>
          </p:nvPr>
        </p:nvSpPr>
        <p:spPr/>
        <p:txBody>
          <a:bodyPr/>
          <a:lstStyle/>
          <a:p>
            <a:fld id="{7338C80E-CB6E-4E9B-9B5B-B64885F211B1}" type="slidenum">
              <a:rPr lang="zh-TW" altLang="en-US" smtClean="0"/>
              <a:t>42</a:t>
            </a:fld>
            <a:endParaRPr lang="zh-TW" altLang="en-US"/>
          </a:p>
        </p:txBody>
      </p:sp>
    </p:spTree>
    <p:extLst>
      <p:ext uri="{BB962C8B-B14F-4D97-AF65-F5344CB8AC3E}">
        <p14:creationId xmlns:p14="http://schemas.microsoft.com/office/powerpoint/2010/main" val="254395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2301766" y="747658"/>
            <a:ext cx="7475538" cy="482600"/>
          </a:xfrm>
        </p:spPr>
        <p:txBody>
          <a:bodyPr>
            <a:noAutofit/>
          </a:bodyPr>
          <a:lstStyle/>
          <a:p>
            <a:pPr algn="ctr"/>
            <a:r>
              <a:rPr lang="zh-TW" altLang="en-US" dirty="0" smtClean="0"/>
              <a:t>檔案</a:t>
            </a:r>
            <a:r>
              <a:rPr lang="zh-TW" altLang="en-US" dirty="0"/>
              <a:t>屬性的示意圖</a:t>
            </a: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311" y="2243099"/>
            <a:ext cx="10948447" cy="3407425"/>
          </a:xfrm>
          <a:prstGeom prst="rect">
            <a:avLst/>
          </a:prstGeom>
        </p:spPr>
      </p:pic>
      <p:sp>
        <p:nvSpPr>
          <p:cNvPr id="3" name="投影片編號版面配置區 2"/>
          <p:cNvSpPr>
            <a:spLocks noGrp="1"/>
          </p:cNvSpPr>
          <p:nvPr>
            <p:ph type="sldNum" sz="quarter" idx="12"/>
          </p:nvPr>
        </p:nvSpPr>
        <p:spPr/>
        <p:txBody>
          <a:bodyPr/>
          <a:lstStyle/>
          <a:p>
            <a:fld id="{7338C80E-CB6E-4E9B-9B5B-B64885F211B1}" type="slidenum">
              <a:rPr lang="zh-TW" altLang="en-US" smtClean="0"/>
              <a:t>43</a:t>
            </a:fld>
            <a:endParaRPr lang="zh-TW" altLang="en-US"/>
          </a:p>
        </p:txBody>
      </p:sp>
    </p:spTree>
    <p:extLst>
      <p:ext uri="{BB962C8B-B14F-4D97-AF65-F5344CB8AC3E}">
        <p14:creationId xmlns:p14="http://schemas.microsoft.com/office/powerpoint/2010/main" val="802158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2467197" y="393658"/>
            <a:ext cx="7399338" cy="841375"/>
          </a:xfrm>
        </p:spPr>
        <p:txBody>
          <a:bodyPr>
            <a:normAutofit/>
          </a:bodyPr>
          <a:lstStyle/>
          <a:p>
            <a:pPr algn="ctr"/>
            <a:r>
              <a:rPr lang="zh-TW" altLang="en-US" sz="3600" dirty="0"/>
              <a:t>檔案的類型與權限之內容</a:t>
            </a: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897" y="3419606"/>
            <a:ext cx="6367938" cy="2305155"/>
          </a:xfrm>
          <a:prstGeom prst="rect">
            <a:avLst/>
          </a:prstGeom>
        </p:spPr>
      </p:pic>
      <p:sp>
        <p:nvSpPr>
          <p:cNvPr id="3" name="文字方塊 2"/>
          <p:cNvSpPr txBox="1"/>
          <p:nvPr/>
        </p:nvSpPr>
        <p:spPr>
          <a:xfrm>
            <a:off x="2982898" y="1235032"/>
            <a:ext cx="6432721" cy="18158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zh-TW" altLang="en-US" sz="2800" dirty="0"/>
              <a:t>可讀取（</a:t>
            </a:r>
            <a:r>
              <a:rPr lang="en-US" altLang="zh-TW" sz="2800" dirty="0"/>
              <a:t>r</a:t>
            </a:r>
            <a:r>
              <a:rPr lang="zh-TW" altLang="en-US" sz="2800" dirty="0"/>
              <a:t>，</a:t>
            </a:r>
            <a:r>
              <a:rPr lang="en-US" altLang="zh-TW" sz="2800" dirty="0">
                <a:solidFill>
                  <a:srgbClr val="FF0000"/>
                </a:solidFill>
              </a:rPr>
              <a:t>R</a:t>
            </a:r>
            <a:r>
              <a:rPr lang="en-US" altLang="zh-TW" sz="2800" dirty="0"/>
              <a:t>eadable</a:t>
            </a:r>
            <a:r>
              <a:rPr lang="zh-TW" altLang="en-US" sz="2800" dirty="0"/>
              <a:t>），用數字 </a:t>
            </a:r>
            <a:r>
              <a:rPr lang="en-US" altLang="zh-TW" sz="2800" dirty="0">
                <a:solidFill>
                  <a:srgbClr val="FF0000"/>
                </a:solidFill>
              </a:rPr>
              <a:t>4</a:t>
            </a:r>
            <a:r>
              <a:rPr lang="en-US" altLang="zh-TW" sz="2800" dirty="0"/>
              <a:t> </a:t>
            </a:r>
            <a:r>
              <a:rPr lang="zh-TW" altLang="en-US" sz="2800" dirty="0"/>
              <a:t>表示</a:t>
            </a:r>
          </a:p>
          <a:p>
            <a:r>
              <a:rPr lang="zh-TW" altLang="en-US" sz="2800" dirty="0"/>
              <a:t>可寫入（</a:t>
            </a:r>
            <a:r>
              <a:rPr lang="en-US" altLang="zh-TW" sz="2800" dirty="0"/>
              <a:t>w</a:t>
            </a:r>
            <a:r>
              <a:rPr lang="zh-TW" altLang="en-US" sz="2800" dirty="0"/>
              <a:t>，</a:t>
            </a:r>
            <a:r>
              <a:rPr lang="en-US" altLang="zh-TW" sz="2800" dirty="0">
                <a:solidFill>
                  <a:srgbClr val="FF0000"/>
                </a:solidFill>
              </a:rPr>
              <a:t>w</a:t>
            </a:r>
            <a:r>
              <a:rPr lang="en-US" altLang="zh-TW" sz="2800" dirty="0"/>
              <a:t>ritable</a:t>
            </a:r>
            <a:r>
              <a:rPr lang="zh-TW" altLang="en-US" sz="2800" dirty="0"/>
              <a:t>），用數字 </a:t>
            </a:r>
            <a:r>
              <a:rPr lang="en-US" altLang="zh-TW" sz="2800" dirty="0">
                <a:solidFill>
                  <a:srgbClr val="FF0000"/>
                </a:solidFill>
              </a:rPr>
              <a:t>2</a:t>
            </a:r>
            <a:r>
              <a:rPr lang="en-US" altLang="zh-TW" sz="2800" dirty="0"/>
              <a:t> </a:t>
            </a:r>
            <a:r>
              <a:rPr lang="zh-TW" altLang="en-US" sz="2800" dirty="0"/>
              <a:t>表示</a:t>
            </a:r>
          </a:p>
          <a:p>
            <a:r>
              <a:rPr lang="zh-TW" altLang="en-US" sz="2800" dirty="0"/>
              <a:t>可執行：（</a:t>
            </a:r>
            <a:r>
              <a:rPr lang="en-US" altLang="zh-TW" sz="2800" dirty="0"/>
              <a:t>x</a:t>
            </a:r>
            <a:r>
              <a:rPr lang="zh-TW" altLang="en-US" sz="2800" dirty="0"/>
              <a:t>，</a:t>
            </a:r>
            <a:r>
              <a:rPr lang="en-US" altLang="zh-TW" sz="2800" dirty="0" err="1"/>
              <a:t>e</a:t>
            </a:r>
            <a:r>
              <a:rPr lang="en-US" altLang="zh-TW" sz="2800" dirty="0" err="1">
                <a:solidFill>
                  <a:srgbClr val="FF0000"/>
                </a:solidFill>
              </a:rPr>
              <a:t>X</a:t>
            </a:r>
            <a:r>
              <a:rPr lang="en-US" altLang="zh-TW" sz="2800" dirty="0" err="1"/>
              <a:t>ecute</a:t>
            </a:r>
            <a:r>
              <a:rPr lang="zh-TW" altLang="en-US" sz="2800" dirty="0"/>
              <a:t>），用數字 </a:t>
            </a:r>
            <a:r>
              <a:rPr lang="en-US" altLang="zh-TW" sz="2800" dirty="0">
                <a:solidFill>
                  <a:srgbClr val="FF0000"/>
                </a:solidFill>
              </a:rPr>
              <a:t>1 </a:t>
            </a:r>
            <a:r>
              <a:rPr lang="zh-TW" altLang="en-US" sz="2800" dirty="0"/>
              <a:t>表示</a:t>
            </a:r>
          </a:p>
          <a:p>
            <a:r>
              <a:rPr lang="zh-TW" altLang="en-US" sz="2800" dirty="0"/>
              <a:t>無權限（</a:t>
            </a:r>
            <a:r>
              <a:rPr lang="en-US" altLang="zh-TW" sz="2800" dirty="0"/>
              <a:t>-</a:t>
            </a:r>
            <a:r>
              <a:rPr lang="zh-TW" altLang="en-US" sz="2800" dirty="0"/>
              <a:t>），用數字 </a:t>
            </a:r>
            <a:r>
              <a:rPr lang="en-US" altLang="zh-TW" sz="2800" dirty="0"/>
              <a:t>0 </a:t>
            </a:r>
            <a:r>
              <a:rPr lang="zh-TW" altLang="en-US" sz="2800" dirty="0"/>
              <a:t>表示</a:t>
            </a:r>
            <a:endParaRPr lang="zh-TW" altLang="en-US" sz="2800" dirty="0">
              <a:solidFill>
                <a:srgbClr val="000000"/>
              </a:solidFill>
              <a:sym typeface="Arial Narrow"/>
            </a:endParaRPr>
          </a:p>
        </p:txBody>
      </p:sp>
      <p:sp>
        <p:nvSpPr>
          <p:cNvPr id="5" name="投影片編號版面配置區 4"/>
          <p:cNvSpPr>
            <a:spLocks noGrp="1"/>
          </p:cNvSpPr>
          <p:nvPr>
            <p:ph type="sldNum" sz="quarter" idx="12"/>
          </p:nvPr>
        </p:nvSpPr>
        <p:spPr/>
        <p:txBody>
          <a:bodyPr/>
          <a:lstStyle/>
          <a:p>
            <a:fld id="{7338C80E-CB6E-4E9B-9B5B-B64885F211B1}" type="slidenum">
              <a:rPr lang="zh-TW" altLang="en-US" smtClean="0"/>
              <a:t>44</a:t>
            </a:fld>
            <a:endParaRPr lang="zh-TW" altLang="en-US"/>
          </a:p>
        </p:txBody>
      </p:sp>
    </p:spTree>
    <p:extLst>
      <p:ext uri="{BB962C8B-B14F-4D97-AF65-F5344CB8AC3E}">
        <p14:creationId xmlns:p14="http://schemas.microsoft.com/office/powerpoint/2010/main" val="1295958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half" idx="4294967295"/>
          </p:nvPr>
        </p:nvSpPr>
        <p:spPr>
          <a:xfrm>
            <a:off x="2254250" y="1460500"/>
            <a:ext cx="8413750" cy="4681538"/>
          </a:xfrm>
        </p:spPr>
        <p:txBody>
          <a:bodyPr>
            <a:normAutofit lnSpcReduction="10000"/>
          </a:bodyPr>
          <a:lstStyle/>
          <a:p>
            <a:r>
              <a:rPr lang="en-US" altLang="zh-CN" sz="3600" b="1" dirty="0">
                <a:solidFill>
                  <a:srgbClr val="FF0000"/>
                </a:solidFill>
                <a:sym typeface="Calibri"/>
              </a:rPr>
              <a:t>touch</a:t>
            </a:r>
            <a:r>
              <a:rPr lang="zh-CN" altLang="en-US" sz="3600" b="1" dirty="0">
                <a:sym typeface="Calibri"/>
              </a:rPr>
              <a:t>命令</a:t>
            </a:r>
            <a:r>
              <a:rPr lang="zh-CN" altLang="en-US" sz="3600" dirty="0">
                <a:sym typeface="Calibri"/>
              </a:rPr>
              <a:t>有兩個功能：</a:t>
            </a:r>
            <a:endParaRPr lang="en-US" altLang="zh-CN" sz="3600" dirty="0">
              <a:sym typeface="Calibri"/>
            </a:endParaRPr>
          </a:p>
          <a:p>
            <a:r>
              <a:rPr lang="zh-CN" altLang="en-US" sz="3600" dirty="0">
                <a:sym typeface="Calibri"/>
              </a:rPr>
              <a:t>一是用於把已存在檔的時間標籤更新為系統當前的時間（預設方式），它們的資料將原封不動地保留下來；</a:t>
            </a:r>
            <a:endParaRPr lang="en-US" altLang="zh-CN" sz="3600" dirty="0">
              <a:sym typeface="Calibri"/>
            </a:endParaRPr>
          </a:p>
          <a:p>
            <a:r>
              <a:rPr lang="zh-CN" altLang="en-US" sz="3600" dirty="0">
                <a:sym typeface="Calibri"/>
              </a:rPr>
              <a:t>二是用來創建新的空檔。</a:t>
            </a:r>
            <a:endParaRPr lang="en-US" altLang="zh-CN" sz="3600" dirty="0">
              <a:sym typeface="Calibri"/>
            </a:endParaRPr>
          </a:p>
          <a:p>
            <a:pPr marL="0" indent="0">
              <a:buNone/>
            </a:pPr>
            <a:r>
              <a:rPr lang="zh-TW" altLang="en-US" sz="3000" dirty="0">
                <a:sym typeface="Calibri"/>
              </a:rPr>
              <a:t>例</a:t>
            </a:r>
            <a:r>
              <a:rPr lang="en-US" altLang="zh-TW" sz="3000" dirty="0">
                <a:sym typeface="Calibri"/>
              </a:rPr>
              <a:t>:</a:t>
            </a:r>
            <a:endParaRPr lang="zh-CN" altLang="en-US" sz="3000" dirty="0">
              <a:sym typeface="Calibri"/>
            </a:endParaRPr>
          </a:p>
          <a:p>
            <a:pPr marL="0" indent="0">
              <a:buNone/>
            </a:pPr>
            <a:r>
              <a:rPr lang="en-US" altLang="zh-CN" sz="3000" dirty="0">
                <a:solidFill>
                  <a:srgbClr val="00B050"/>
                </a:solidFill>
                <a:sym typeface="Calibri"/>
              </a:rPr>
              <a:t>$</a:t>
            </a:r>
            <a:r>
              <a:rPr lang="en-US" altLang="zh-CN" sz="3000" dirty="0">
                <a:solidFill>
                  <a:srgbClr val="00B0F0"/>
                </a:solidFill>
                <a:sym typeface="Calibri"/>
              </a:rPr>
              <a:t>touch </a:t>
            </a:r>
            <a:r>
              <a:rPr lang="zh-TW" altLang="en-US" sz="3000" dirty="0">
                <a:solidFill>
                  <a:srgbClr val="00B0F0"/>
                </a:solidFill>
                <a:sym typeface="Calibri"/>
              </a:rPr>
              <a:t> </a:t>
            </a:r>
            <a:r>
              <a:rPr lang="en-US" altLang="zh-CN" sz="3000" dirty="0">
                <a:solidFill>
                  <a:srgbClr val="00B0F0"/>
                </a:solidFill>
                <a:sym typeface="Calibri"/>
              </a:rPr>
              <a:t>ex2</a:t>
            </a:r>
          </a:p>
          <a:p>
            <a:pPr marL="0" indent="0">
              <a:buNone/>
            </a:pPr>
            <a:r>
              <a:rPr lang="zh-CN" altLang="en-US" sz="2600" dirty="0">
                <a:sym typeface="Calibri"/>
              </a:rPr>
              <a:t>在目前的目錄下建立一個</a:t>
            </a:r>
            <a:r>
              <a:rPr lang="zh-CN" altLang="en-US" sz="2600" dirty="0" smtClean="0">
                <a:sym typeface="Calibri"/>
              </a:rPr>
              <a:t>空檔</a:t>
            </a:r>
            <a:r>
              <a:rPr lang="zh-TW" altLang="en-US" sz="2600" dirty="0" smtClean="0">
                <a:sym typeface="Calibri"/>
              </a:rPr>
              <a:t>案</a:t>
            </a:r>
            <a:r>
              <a:rPr lang="en-US" altLang="zh-CN" sz="2600" dirty="0" smtClean="0">
                <a:sym typeface="Calibri"/>
              </a:rPr>
              <a:t>ex2</a:t>
            </a:r>
            <a:r>
              <a:rPr lang="zh-CN" altLang="en-US" sz="2600" dirty="0">
                <a:sym typeface="Calibri"/>
              </a:rPr>
              <a:t>，然後，利用</a:t>
            </a:r>
            <a:r>
              <a:rPr lang="en-US" altLang="zh-CN" sz="2600" dirty="0">
                <a:sym typeface="Calibri"/>
                <a:hlinkClick r:id="rId3" tooltip="ls命令"/>
              </a:rPr>
              <a:t>ls</a:t>
            </a:r>
            <a:r>
              <a:rPr lang="zh-CN" altLang="en-US" sz="2600" dirty="0">
                <a:sym typeface="Calibri"/>
              </a:rPr>
              <a:t> </a:t>
            </a:r>
            <a:r>
              <a:rPr lang="en-US" altLang="zh-CN" sz="2600" dirty="0">
                <a:sym typeface="Calibri"/>
              </a:rPr>
              <a:t>-l</a:t>
            </a:r>
            <a:r>
              <a:rPr lang="zh-CN" altLang="en-US" sz="2600" dirty="0">
                <a:sym typeface="Calibri"/>
              </a:rPr>
              <a:t>命令可以發現</a:t>
            </a:r>
            <a:r>
              <a:rPr lang="zh-CN" altLang="en-US" sz="2600" dirty="0" smtClean="0">
                <a:sym typeface="Calibri"/>
              </a:rPr>
              <a:t>檔</a:t>
            </a:r>
            <a:r>
              <a:rPr lang="zh-TW" altLang="en-US" sz="2600" dirty="0" smtClean="0">
                <a:sym typeface="Calibri"/>
              </a:rPr>
              <a:t>案</a:t>
            </a:r>
            <a:r>
              <a:rPr lang="en-US" altLang="zh-CN" sz="2600" dirty="0" smtClean="0">
                <a:sym typeface="Calibri"/>
              </a:rPr>
              <a:t>ex2</a:t>
            </a:r>
            <a:r>
              <a:rPr lang="zh-CN" altLang="en-US" sz="2600" dirty="0">
                <a:sym typeface="Calibri"/>
              </a:rPr>
              <a:t>的大小為</a:t>
            </a:r>
            <a:r>
              <a:rPr lang="en-US" altLang="zh-CN" sz="2600" dirty="0">
                <a:sym typeface="Calibri"/>
              </a:rPr>
              <a:t>0</a:t>
            </a:r>
            <a:r>
              <a:rPr lang="zh-CN" altLang="en-US" sz="2600" dirty="0">
                <a:sym typeface="Calibri"/>
              </a:rPr>
              <a:t>，表示它是空檔</a:t>
            </a:r>
            <a:endParaRPr lang="zh-CN" altLang="en-US" sz="2600" b="1" dirty="0">
              <a:sym typeface="Calibri"/>
            </a:endParaRPr>
          </a:p>
        </p:txBody>
      </p:sp>
      <p:sp>
        <p:nvSpPr>
          <p:cNvPr id="4" name="標題 3"/>
          <p:cNvSpPr>
            <a:spLocks noGrp="1"/>
          </p:cNvSpPr>
          <p:nvPr>
            <p:ph type="title" idx="4294967295"/>
          </p:nvPr>
        </p:nvSpPr>
        <p:spPr>
          <a:xfrm>
            <a:off x="2406816" y="466287"/>
            <a:ext cx="7399337" cy="579438"/>
          </a:xfrm>
        </p:spPr>
        <p:txBody>
          <a:bodyPr>
            <a:noAutofit/>
          </a:bodyPr>
          <a:lstStyle/>
          <a:p>
            <a:pPr algn="ctr"/>
            <a:r>
              <a:rPr lang="en-US" altLang="zh-CN" sz="5400" b="1" dirty="0" smtClean="0">
                <a:solidFill>
                  <a:srgbClr val="FF00FF"/>
                </a:solidFill>
                <a:sym typeface="Calibri"/>
              </a:rPr>
              <a:t>Touch</a:t>
            </a:r>
            <a:r>
              <a:rPr lang="zh-TW" altLang="en-US" sz="5400" b="1" dirty="0" smtClean="0">
                <a:solidFill>
                  <a:srgbClr val="FF00FF"/>
                </a:solidFill>
                <a:sym typeface="Calibri"/>
              </a:rPr>
              <a:t> </a:t>
            </a:r>
            <a:r>
              <a:rPr lang="zh-CN" altLang="en-US" sz="5400" dirty="0" smtClean="0">
                <a:sym typeface="Calibri"/>
              </a:rPr>
              <a:t>建立</a:t>
            </a:r>
            <a:r>
              <a:rPr lang="zh-CN" altLang="en-US" sz="5400" dirty="0">
                <a:sym typeface="Calibri"/>
              </a:rPr>
              <a:t>一個</a:t>
            </a:r>
            <a:r>
              <a:rPr lang="zh-CN" altLang="en-US" sz="5400" dirty="0" smtClean="0">
                <a:sym typeface="Calibri"/>
              </a:rPr>
              <a:t>空檔</a:t>
            </a:r>
            <a:r>
              <a:rPr lang="zh-TW" altLang="en-US" sz="5400" dirty="0" smtClean="0">
                <a:sym typeface="Calibri"/>
              </a:rPr>
              <a:t>案</a:t>
            </a:r>
            <a:endParaRPr lang="zh-TW" altLang="en-US" sz="4800" dirty="0">
              <a:solidFill>
                <a:srgbClr val="FF00FF"/>
              </a:solidFill>
            </a:endParaRPr>
          </a:p>
        </p:txBody>
      </p:sp>
      <p:sp>
        <p:nvSpPr>
          <p:cNvPr id="2" name="投影片編號版面配置區 1"/>
          <p:cNvSpPr>
            <a:spLocks noGrp="1"/>
          </p:cNvSpPr>
          <p:nvPr>
            <p:ph type="sldNum" sz="quarter" idx="12"/>
          </p:nvPr>
        </p:nvSpPr>
        <p:spPr/>
        <p:txBody>
          <a:bodyPr/>
          <a:lstStyle/>
          <a:p>
            <a:fld id="{7338C80E-CB6E-4E9B-9B5B-B64885F211B1}" type="slidenum">
              <a:rPr lang="zh-TW" altLang="en-US" smtClean="0"/>
              <a:t>45</a:t>
            </a:fld>
            <a:endParaRPr lang="zh-TW" altLang="en-US"/>
          </a:p>
        </p:txBody>
      </p:sp>
    </p:spTree>
    <p:extLst>
      <p:ext uri="{BB962C8B-B14F-4D97-AF65-F5344CB8AC3E}">
        <p14:creationId xmlns:p14="http://schemas.microsoft.com/office/powerpoint/2010/main" val="4140351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91988" y="21515"/>
            <a:ext cx="10515600" cy="796701"/>
          </a:xfrm>
        </p:spPr>
        <p:txBody>
          <a:bodyPr>
            <a:normAutofit/>
          </a:bodyPr>
          <a:lstStyle/>
          <a:p>
            <a:r>
              <a:rPr lang="zh-TW" altLang="en-US" dirty="0" smtClean="0"/>
              <a:t>練習</a:t>
            </a:r>
            <a:r>
              <a:rPr lang="en-US" altLang="zh-TW" dirty="0" smtClean="0"/>
              <a:t>:</a:t>
            </a:r>
            <a:r>
              <a:rPr lang="zh-CN" altLang="en-US" dirty="0">
                <a:sym typeface="Calibri"/>
              </a:rPr>
              <a:t>建立一個空檔</a:t>
            </a:r>
            <a:r>
              <a:rPr lang="en-US" altLang="zh-CN" dirty="0" smtClean="0">
                <a:sym typeface="Calibri"/>
              </a:rPr>
              <a:t>ex3</a:t>
            </a:r>
            <a:r>
              <a:rPr lang="zh-TW" altLang="en-US" dirty="0" smtClean="0">
                <a:sym typeface="Calibri"/>
              </a:rPr>
              <a:t>，隨後刪除</a:t>
            </a:r>
            <a:endParaRPr lang="zh-TW" altLang="en-US" dirty="0"/>
          </a:p>
        </p:txBody>
      </p:sp>
      <p:sp>
        <p:nvSpPr>
          <p:cNvPr id="4" name="矩形 3"/>
          <p:cNvSpPr/>
          <p:nvPr/>
        </p:nvSpPr>
        <p:spPr>
          <a:xfrm>
            <a:off x="354104" y="1043491"/>
            <a:ext cx="7681857" cy="5632311"/>
          </a:xfrm>
          <a:prstGeom prst="rect">
            <a:avLst/>
          </a:prstGeom>
        </p:spPr>
        <p:txBody>
          <a:bodyPr wrap="square">
            <a:spAutoFit/>
          </a:bodyPr>
          <a:lstStyle/>
          <a:p>
            <a:r>
              <a:rPr lang="en-US" altLang="zh-TW" sz="2400" dirty="0">
                <a:solidFill>
                  <a:srgbClr val="00B050"/>
                </a:solidFill>
              </a:rPr>
              <a:t>bigred@us2004:~$ </a:t>
            </a:r>
            <a:r>
              <a:rPr lang="en-US" altLang="zh-TW" sz="2400" dirty="0" smtClean="0">
                <a:solidFill>
                  <a:srgbClr val="00B0F0"/>
                </a:solidFill>
              </a:rPr>
              <a:t>touch </a:t>
            </a:r>
            <a:r>
              <a:rPr lang="en-US" altLang="zh-TW" sz="2400" dirty="0">
                <a:solidFill>
                  <a:srgbClr val="00B0F0"/>
                </a:solidFill>
              </a:rPr>
              <a:t>ex3</a:t>
            </a:r>
          </a:p>
          <a:p>
            <a:r>
              <a:rPr lang="en-US" altLang="zh-TW" sz="2400" dirty="0">
                <a:solidFill>
                  <a:srgbClr val="00B050"/>
                </a:solidFill>
              </a:rPr>
              <a:t>bigred@us2004:~$ </a:t>
            </a:r>
            <a:r>
              <a:rPr lang="en-US" altLang="zh-TW" sz="2400" dirty="0" smtClean="0">
                <a:solidFill>
                  <a:srgbClr val="00B0F0"/>
                </a:solidFill>
              </a:rPr>
              <a:t>ls </a:t>
            </a:r>
            <a:r>
              <a:rPr lang="en-US" altLang="zh-TW" sz="2400" dirty="0">
                <a:solidFill>
                  <a:srgbClr val="00B0F0"/>
                </a:solidFill>
              </a:rPr>
              <a:t>-</a:t>
            </a:r>
            <a:r>
              <a:rPr lang="en-US" altLang="zh-TW" sz="2400" dirty="0" err="1">
                <a:solidFill>
                  <a:srgbClr val="00B0F0"/>
                </a:solidFill>
              </a:rPr>
              <a:t>ahl</a:t>
            </a:r>
            <a:endParaRPr lang="en-US" altLang="zh-TW" sz="2400" dirty="0">
              <a:solidFill>
                <a:srgbClr val="00B0F0"/>
              </a:solidFill>
            </a:endParaRPr>
          </a:p>
          <a:p>
            <a:r>
              <a:rPr lang="en-US" altLang="zh-TW" sz="2400" dirty="0">
                <a:solidFill>
                  <a:srgbClr val="00B050"/>
                </a:solidFill>
              </a:rPr>
              <a:t>bigred@us2004:~$ </a:t>
            </a:r>
            <a:r>
              <a:rPr lang="en-US" altLang="zh-TW" sz="2400" dirty="0">
                <a:solidFill>
                  <a:srgbClr val="00B0F0"/>
                </a:solidFill>
              </a:rPr>
              <a:t>ls -</a:t>
            </a:r>
            <a:r>
              <a:rPr lang="en-US" altLang="zh-TW" sz="2400" dirty="0" err="1">
                <a:solidFill>
                  <a:srgbClr val="00B0F0"/>
                </a:solidFill>
              </a:rPr>
              <a:t>ahl</a:t>
            </a:r>
            <a:endParaRPr lang="en-US" altLang="zh-TW" sz="2400" dirty="0">
              <a:solidFill>
                <a:srgbClr val="00B0F0"/>
              </a:solidFill>
            </a:endParaRPr>
          </a:p>
          <a:p>
            <a:r>
              <a:rPr lang="en-US" altLang="zh-TW" sz="2400" dirty="0"/>
              <a:t>total 28K</a:t>
            </a:r>
          </a:p>
          <a:p>
            <a:r>
              <a:rPr lang="en-US" altLang="zh-TW" sz="2400" dirty="0" err="1"/>
              <a:t>drwxr</a:t>
            </a:r>
            <a:r>
              <a:rPr lang="en-US" altLang="zh-TW" sz="2400" dirty="0"/>
              <a:t>-</a:t>
            </a:r>
            <a:r>
              <a:rPr lang="en-US" altLang="zh-TW" sz="2400" dirty="0" err="1"/>
              <a:t>xr</a:t>
            </a:r>
            <a:r>
              <a:rPr lang="en-US" altLang="zh-TW" sz="2400" dirty="0"/>
              <a:t>-x 3 </a:t>
            </a:r>
            <a:r>
              <a:rPr lang="en-US" altLang="zh-TW" sz="2400" dirty="0" err="1"/>
              <a:t>bigred</a:t>
            </a:r>
            <a:r>
              <a:rPr lang="en-US" altLang="zh-TW" sz="2400" dirty="0"/>
              <a:t> </a:t>
            </a:r>
            <a:r>
              <a:rPr lang="en-US" altLang="zh-TW" sz="2400" dirty="0" err="1"/>
              <a:t>bigred</a:t>
            </a:r>
            <a:r>
              <a:rPr lang="en-US" altLang="zh-TW" sz="2400" dirty="0"/>
              <a:t> 4.0K Oct 15 11:21 .</a:t>
            </a:r>
          </a:p>
          <a:p>
            <a:r>
              <a:rPr lang="en-US" altLang="zh-TW" sz="2400" dirty="0" err="1"/>
              <a:t>drwxr</a:t>
            </a:r>
            <a:r>
              <a:rPr lang="en-US" altLang="zh-TW" sz="2400" dirty="0"/>
              <a:t>-</a:t>
            </a:r>
            <a:r>
              <a:rPr lang="en-US" altLang="zh-TW" sz="2400" dirty="0" err="1"/>
              <a:t>xr</a:t>
            </a:r>
            <a:r>
              <a:rPr lang="en-US" altLang="zh-TW" sz="2400" dirty="0"/>
              <a:t>-x 3 root   </a:t>
            </a:r>
            <a:r>
              <a:rPr lang="en-US" altLang="zh-TW" sz="2400" dirty="0" err="1"/>
              <a:t>root</a:t>
            </a:r>
            <a:r>
              <a:rPr lang="en-US" altLang="zh-TW" sz="2400" dirty="0"/>
              <a:t>   4.0K Oct  3 03:40 ..</a:t>
            </a:r>
          </a:p>
          <a:p>
            <a:r>
              <a:rPr lang="en-US" altLang="zh-TW" sz="2400" dirty="0"/>
              <a:t>-</a:t>
            </a:r>
            <a:r>
              <a:rPr lang="en-US" altLang="zh-TW" sz="2400" dirty="0" err="1"/>
              <a:t>rw</a:t>
            </a:r>
            <a:r>
              <a:rPr lang="en-US" altLang="zh-TW" sz="2400" dirty="0"/>
              <a:t>------- 1 </a:t>
            </a:r>
            <a:r>
              <a:rPr lang="en-US" altLang="zh-TW" sz="2400" dirty="0" err="1"/>
              <a:t>bigred</a:t>
            </a:r>
            <a:r>
              <a:rPr lang="en-US" altLang="zh-TW" sz="2400" dirty="0"/>
              <a:t> </a:t>
            </a:r>
            <a:r>
              <a:rPr lang="en-US" altLang="zh-TW" sz="2400" dirty="0" err="1"/>
              <a:t>bigred</a:t>
            </a:r>
            <a:r>
              <a:rPr lang="en-US" altLang="zh-TW" sz="2400" dirty="0"/>
              <a:t> 3.8K Oct 15 05:05 .</a:t>
            </a:r>
            <a:r>
              <a:rPr lang="en-US" altLang="zh-TW" sz="2400" dirty="0" err="1"/>
              <a:t>bash_history</a:t>
            </a:r>
            <a:endParaRPr lang="en-US" altLang="zh-TW" sz="2400" dirty="0"/>
          </a:p>
          <a:p>
            <a:r>
              <a:rPr lang="en-US" altLang="zh-TW" sz="2400" dirty="0"/>
              <a:t>-</a:t>
            </a:r>
            <a:r>
              <a:rPr lang="en-US" altLang="zh-TW" sz="2400" dirty="0" err="1"/>
              <a:t>rw</a:t>
            </a:r>
            <a:r>
              <a:rPr lang="en-US" altLang="zh-TW" sz="2400" dirty="0"/>
              <a:t>-r--r-- 1 </a:t>
            </a:r>
            <a:r>
              <a:rPr lang="en-US" altLang="zh-TW" sz="2400" dirty="0" err="1"/>
              <a:t>bigred</a:t>
            </a:r>
            <a:r>
              <a:rPr lang="en-US" altLang="zh-TW" sz="2400" dirty="0"/>
              <a:t> </a:t>
            </a:r>
            <a:r>
              <a:rPr lang="en-US" altLang="zh-TW" sz="2400" dirty="0" err="1"/>
              <a:t>bigred</a:t>
            </a:r>
            <a:r>
              <a:rPr lang="en-US" altLang="zh-TW" sz="2400" dirty="0"/>
              <a:t>  220 Feb 25  2020 .</a:t>
            </a:r>
            <a:r>
              <a:rPr lang="en-US" altLang="zh-TW" sz="2400" dirty="0" err="1"/>
              <a:t>bash_logout</a:t>
            </a:r>
            <a:endParaRPr lang="en-US" altLang="zh-TW" sz="2400" dirty="0"/>
          </a:p>
          <a:p>
            <a:r>
              <a:rPr lang="en-US" altLang="zh-TW" sz="2400" dirty="0"/>
              <a:t>-</a:t>
            </a:r>
            <a:r>
              <a:rPr lang="en-US" altLang="zh-TW" sz="2400" dirty="0" err="1"/>
              <a:t>rw</a:t>
            </a:r>
            <a:r>
              <a:rPr lang="en-US" altLang="zh-TW" sz="2400" dirty="0"/>
              <a:t>-r--r-- 1 </a:t>
            </a:r>
            <a:r>
              <a:rPr lang="en-US" altLang="zh-TW" sz="2400" dirty="0" err="1"/>
              <a:t>bigred</a:t>
            </a:r>
            <a:r>
              <a:rPr lang="en-US" altLang="zh-TW" sz="2400" dirty="0"/>
              <a:t> </a:t>
            </a:r>
            <a:r>
              <a:rPr lang="en-US" altLang="zh-TW" sz="2400" dirty="0" err="1"/>
              <a:t>bigred</a:t>
            </a:r>
            <a:r>
              <a:rPr lang="en-US" altLang="zh-TW" sz="2400" dirty="0"/>
              <a:t> 3.7K Feb 25  2020 .</a:t>
            </a:r>
            <a:r>
              <a:rPr lang="en-US" altLang="zh-TW" sz="2400" dirty="0" err="1"/>
              <a:t>bashrc</a:t>
            </a:r>
            <a:endParaRPr lang="en-US" altLang="zh-TW" sz="2400" dirty="0"/>
          </a:p>
          <a:p>
            <a:r>
              <a:rPr lang="en-US" altLang="zh-TW" sz="2400" dirty="0" err="1"/>
              <a:t>drwx</a:t>
            </a:r>
            <a:r>
              <a:rPr lang="en-US" altLang="zh-TW" sz="2400" dirty="0"/>
              <a:t>------ 2 </a:t>
            </a:r>
            <a:r>
              <a:rPr lang="en-US" altLang="zh-TW" sz="2400" dirty="0" err="1"/>
              <a:t>bigred</a:t>
            </a:r>
            <a:r>
              <a:rPr lang="en-US" altLang="zh-TW" sz="2400" dirty="0"/>
              <a:t> </a:t>
            </a:r>
            <a:r>
              <a:rPr lang="en-US" altLang="zh-TW" sz="2400" dirty="0" err="1"/>
              <a:t>bigred</a:t>
            </a:r>
            <a:r>
              <a:rPr lang="en-US" altLang="zh-TW" sz="2400" dirty="0"/>
              <a:t> 4.0K Oct  3 03:47 .cache</a:t>
            </a:r>
          </a:p>
          <a:p>
            <a:r>
              <a:rPr lang="en-US" altLang="zh-TW" sz="2400" dirty="0"/>
              <a:t>-</a:t>
            </a:r>
            <a:r>
              <a:rPr lang="en-US" altLang="zh-TW" sz="2400" dirty="0" err="1"/>
              <a:t>rw</a:t>
            </a:r>
            <a:r>
              <a:rPr lang="en-US" altLang="zh-TW" sz="2400" dirty="0"/>
              <a:t>-</a:t>
            </a:r>
            <a:r>
              <a:rPr lang="en-US" altLang="zh-TW" sz="2400" dirty="0" err="1"/>
              <a:t>rw</a:t>
            </a:r>
            <a:r>
              <a:rPr lang="en-US" altLang="zh-TW" sz="2400" dirty="0"/>
              <a:t>-r-- 1 </a:t>
            </a:r>
            <a:r>
              <a:rPr lang="en-US" altLang="zh-TW" sz="2400" dirty="0" err="1"/>
              <a:t>bigred</a:t>
            </a:r>
            <a:r>
              <a:rPr lang="en-US" altLang="zh-TW" sz="2400" dirty="0"/>
              <a:t> </a:t>
            </a:r>
            <a:r>
              <a:rPr lang="en-US" altLang="zh-TW" sz="2400" dirty="0" err="1"/>
              <a:t>bigred</a:t>
            </a:r>
            <a:r>
              <a:rPr lang="en-US" altLang="zh-TW" sz="2400" dirty="0"/>
              <a:t>    0 Oct 15 11:21 ex3</a:t>
            </a:r>
          </a:p>
          <a:p>
            <a:r>
              <a:rPr lang="en-US" altLang="zh-TW" sz="2400" dirty="0"/>
              <a:t>-</a:t>
            </a:r>
            <a:r>
              <a:rPr lang="en-US" altLang="zh-TW" sz="2400" dirty="0" err="1"/>
              <a:t>rw</a:t>
            </a:r>
            <a:r>
              <a:rPr lang="en-US" altLang="zh-TW" sz="2400" dirty="0"/>
              <a:t>-r--r-- 1 </a:t>
            </a:r>
            <a:r>
              <a:rPr lang="en-US" altLang="zh-TW" sz="2400" dirty="0" err="1"/>
              <a:t>bigred</a:t>
            </a:r>
            <a:r>
              <a:rPr lang="en-US" altLang="zh-TW" sz="2400" dirty="0"/>
              <a:t> </a:t>
            </a:r>
            <a:r>
              <a:rPr lang="en-US" altLang="zh-TW" sz="2400" dirty="0" err="1"/>
              <a:t>bigred</a:t>
            </a:r>
            <a:r>
              <a:rPr lang="en-US" altLang="zh-TW" sz="2400" dirty="0"/>
              <a:t>  807 Feb 25  2020 .profile</a:t>
            </a:r>
          </a:p>
          <a:p>
            <a:r>
              <a:rPr lang="en-US" altLang="zh-TW" sz="2400" dirty="0"/>
              <a:t>-</a:t>
            </a:r>
            <a:r>
              <a:rPr lang="en-US" altLang="zh-TW" sz="2400" dirty="0" err="1"/>
              <a:t>rw</a:t>
            </a:r>
            <a:r>
              <a:rPr lang="en-US" altLang="zh-TW" sz="2400" dirty="0"/>
              <a:t>-r--r-- 1 </a:t>
            </a:r>
            <a:r>
              <a:rPr lang="en-US" altLang="zh-TW" sz="2400" dirty="0" err="1"/>
              <a:t>bigred</a:t>
            </a:r>
            <a:r>
              <a:rPr lang="en-US" altLang="zh-TW" sz="2400" dirty="0"/>
              <a:t> </a:t>
            </a:r>
            <a:r>
              <a:rPr lang="en-US" altLang="zh-TW" sz="2400" dirty="0" err="1"/>
              <a:t>bigred</a:t>
            </a:r>
            <a:r>
              <a:rPr lang="en-US" altLang="zh-TW" sz="2400" dirty="0"/>
              <a:t>    0 Oct  3 03:49 .</a:t>
            </a:r>
            <a:r>
              <a:rPr lang="en-US" altLang="zh-TW" sz="2400" dirty="0" err="1"/>
              <a:t>sudo_as_admin_successful</a:t>
            </a:r>
            <a:endParaRPr lang="en-US" altLang="zh-TW" sz="2400" dirty="0"/>
          </a:p>
          <a:p>
            <a:endParaRPr lang="en-US" altLang="zh-TW" sz="2400" dirty="0">
              <a:solidFill>
                <a:srgbClr val="00B0F0"/>
              </a:solidFill>
            </a:endParaRPr>
          </a:p>
        </p:txBody>
      </p:sp>
      <p:sp>
        <p:nvSpPr>
          <p:cNvPr id="5" name="文字方塊 4"/>
          <p:cNvSpPr txBox="1"/>
          <p:nvPr/>
        </p:nvSpPr>
        <p:spPr>
          <a:xfrm>
            <a:off x="7508838" y="1301675"/>
            <a:ext cx="4037708" cy="1384995"/>
          </a:xfrm>
          <a:prstGeom prst="rect">
            <a:avLst/>
          </a:prstGeom>
          <a:noFill/>
        </p:spPr>
        <p:txBody>
          <a:bodyPr wrap="none" rtlCol="0">
            <a:spAutoFit/>
          </a:bodyPr>
          <a:lstStyle/>
          <a:p>
            <a:r>
              <a:rPr lang="en-US" altLang="zh-TW" sz="2800" dirty="0">
                <a:solidFill>
                  <a:srgbClr val="00B050"/>
                </a:solidFill>
              </a:rPr>
              <a:t>bigred@us2004:~$ </a:t>
            </a:r>
            <a:r>
              <a:rPr lang="en-US" altLang="zh-TW" sz="2800" dirty="0" err="1">
                <a:solidFill>
                  <a:srgbClr val="00B0F0"/>
                </a:solidFill>
              </a:rPr>
              <a:t>rm</a:t>
            </a:r>
            <a:r>
              <a:rPr lang="en-US" altLang="zh-TW" sz="2800" dirty="0">
                <a:solidFill>
                  <a:srgbClr val="00B0F0"/>
                </a:solidFill>
              </a:rPr>
              <a:t> ex3</a:t>
            </a:r>
          </a:p>
          <a:p>
            <a:r>
              <a:rPr lang="en-US" altLang="zh-TW" sz="2800" dirty="0">
                <a:solidFill>
                  <a:srgbClr val="00B050"/>
                </a:solidFill>
              </a:rPr>
              <a:t>bigred@us2004:~$ </a:t>
            </a:r>
            <a:r>
              <a:rPr lang="en-US" altLang="zh-TW" sz="2800" dirty="0">
                <a:solidFill>
                  <a:srgbClr val="00B0F0"/>
                </a:solidFill>
              </a:rPr>
              <a:t>ls -</a:t>
            </a:r>
            <a:r>
              <a:rPr lang="en-US" altLang="zh-TW" sz="2800" dirty="0" err="1">
                <a:solidFill>
                  <a:srgbClr val="00B0F0"/>
                </a:solidFill>
              </a:rPr>
              <a:t>ahl</a:t>
            </a:r>
            <a:endParaRPr lang="zh-TW" altLang="en-US" sz="2800" dirty="0">
              <a:solidFill>
                <a:srgbClr val="00B0F0"/>
              </a:solidFill>
            </a:endParaRPr>
          </a:p>
          <a:p>
            <a:endParaRPr lang="zh-TW" altLang="en-US" sz="2800" dirty="0"/>
          </a:p>
        </p:txBody>
      </p:sp>
      <p:sp>
        <p:nvSpPr>
          <p:cNvPr id="6" name="矩形 5"/>
          <p:cNvSpPr/>
          <p:nvPr/>
        </p:nvSpPr>
        <p:spPr>
          <a:xfrm>
            <a:off x="182881" y="4701092"/>
            <a:ext cx="6572922" cy="41954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p:cNvSpPr>
            <a:spLocks noGrp="1"/>
          </p:cNvSpPr>
          <p:nvPr>
            <p:ph type="sldNum" sz="quarter" idx="12"/>
          </p:nvPr>
        </p:nvSpPr>
        <p:spPr/>
        <p:txBody>
          <a:bodyPr/>
          <a:lstStyle/>
          <a:p>
            <a:fld id="{7338C80E-CB6E-4E9B-9B5B-B64885F211B1}" type="slidenum">
              <a:rPr lang="zh-TW" altLang="en-US" smtClean="0"/>
              <a:t>46</a:t>
            </a:fld>
            <a:endParaRPr lang="zh-TW" altLang="en-US"/>
          </a:p>
        </p:txBody>
      </p:sp>
    </p:spTree>
    <p:extLst>
      <p:ext uri="{BB962C8B-B14F-4D97-AF65-F5344CB8AC3E}">
        <p14:creationId xmlns:p14="http://schemas.microsoft.com/office/powerpoint/2010/main" val="7037261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8811409" cy="495487"/>
          </a:xfrm>
        </p:spPr>
        <p:txBody>
          <a:bodyPr>
            <a:normAutofit fontScale="90000"/>
          </a:bodyPr>
          <a:lstStyle/>
          <a:p>
            <a:r>
              <a:rPr lang="zh-TW" altLang="en-US" dirty="0" smtClean="0"/>
              <a:t>操作說明</a:t>
            </a:r>
            <a:endParaRPr lang="zh-TW" altLang="en-US" dirty="0"/>
          </a:p>
        </p:txBody>
      </p:sp>
      <p:sp>
        <p:nvSpPr>
          <p:cNvPr id="4" name="矩形 3"/>
          <p:cNvSpPr/>
          <p:nvPr/>
        </p:nvSpPr>
        <p:spPr>
          <a:xfrm>
            <a:off x="322729" y="1366221"/>
            <a:ext cx="6217920" cy="5262979"/>
          </a:xfrm>
          <a:prstGeom prst="rect">
            <a:avLst/>
          </a:prstGeom>
        </p:spPr>
        <p:txBody>
          <a:bodyPr wrap="square">
            <a:spAutoFit/>
          </a:bodyPr>
          <a:lstStyle/>
          <a:p>
            <a:r>
              <a:rPr lang="en-US" altLang="zh-TW" sz="2400" dirty="0">
                <a:solidFill>
                  <a:srgbClr val="00B050"/>
                </a:solidFill>
              </a:rPr>
              <a:t>bigred@us2004</a:t>
            </a:r>
            <a:r>
              <a:rPr lang="en-US" altLang="zh-TW" sz="2400" dirty="0">
                <a:solidFill>
                  <a:srgbClr val="FF0000"/>
                </a:solidFill>
              </a:rPr>
              <a:t>:~</a:t>
            </a:r>
            <a:r>
              <a:rPr lang="en-US" altLang="zh-TW" sz="2400" dirty="0">
                <a:solidFill>
                  <a:srgbClr val="00B050"/>
                </a:solidFill>
              </a:rPr>
              <a:t>$ </a:t>
            </a:r>
            <a:r>
              <a:rPr lang="en-US" altLang="zh-TW" sz="2400" dirty="0" err="1">
                <a:solidFill>
                  <a:srgbClr val="00B0F0"/>
                </a:solidFill>
              </a:rPr>
              <a:t>mkdir</a:t>
            </a:r>
            <a:r>
              <a:rPr lang="en-US" altLang="zh-TW" sz="2400" dirty="0">
                <a:solidFill>
                  <a:srgbClr val="00B0F0"/>
                </a:solidFill>
              </a:rPr>
              <a:t> -p base/base1</a:t>
            </a:r>
          </a:p>
          <a:p>
            <a:r>
              <a:rPr lang="en-US" altLang="zh-TW" sz="2400" dirty="0">
                <a:solidFill>
                  <a:srgbClr val="00B050"/>
                </a:solidFill>
              </a:rPr>
              <a:t>bigred@us2004:</a:t>
            </a:r>
            <a:r>
              <a:rPr lang="en-US" altLang="zh-TW" sz="2400" dirty="0">
                <a:solidFill>
                  <a:srgbClr val="FF0000"/>
                </a:solidFill>
              </a:rPr>
              <a:t>~</a:t>
            </a:r>
            <a:r>
              <a:rPr lang="en-US" altLang="zh-TW" sz="2400" dirty="0">
                <a:solidFill>
                  <a:srgbClr val="00B050"/>
                </a:solidFill>
              </a:rPr>
              <a:t>$ </a:t>
            </a:r>
            <a:r>
              <a:rPr lang="en-US" altLang="zh-TW" sz="2400" dirty="0">
                <a:solidFill>
                  <a:srgbClr val="00B0F0"/>
                </a:solidFill>
              </a:rPr>
              <a:t>touch </a:t>
            </a:r>
            <a:r>
              <a:rPr lang="en-US" altLang="zh-TW" sz="2400" dirty="0">
                <a:solidFill>
                  <a:srgbClr val="FF0000"/>
                </a:solidFill>
              </a:rPr>
              <a:t>./base/base1/ex3</a:t>
            </a:r>
          </a:p>
          <a:p>
            <a:r>
              <a:rPr lang="en-US" altLang="zh-TW" sz="2400" dirty="0">
                <a:solidFill>
                  <a:srgbClr val="00B050"/>
                </a:solidFill>
              </a:rPr>
              <a:t>bigred@us2004:</a:t>
            </a:r>
            <a:r>
              <a:rPr lang="en-US" altLang="zh-TW" sz="2400" dirty="0">
                <a:solidFill>
                  <a:srgbClr val="FF0000"/>
                </a:solidFill>
              </a:rPr>
              <a:t>~</a:t>
            </a:r>
            <a:r>
              <a:rPr lang="en-US" altLang="zh-TW" sz="2400" dirty="0">
                <a:solidFill>
                  <a:srgbClr val="00B050"/>
                </a:solidFill>
              </a:rPr>
              <a:t>$ </a:t>
            </a:r>
            <a:r>
              <a:rPr lang="en-US" altLang="zh-TW" sz="2400" dirty="0">
                <a:solidFill>
                  <a:srgbClr val="00B0F0"/>
                </a:solidFill>
              </a:rPr>
              <a:t>ls ./base/base1/</a:t>
            </a:r>
          </a:p>
          <a:p>
            <a:r>
              <a:rPr lang="en-US" altLang="zh-TW" sz="2400" dirty="0"/>
              <a:t>ex3</a:t>
            </a:r>
          </a:p>
          <a:p>
            <a:r>
              <a:rPr lang="en-US" altLang="zh-TW" sz="2400" dirty="0">
                <a:solidFill>
                  <a:srgbClr val="00B050"/>
                </a:solidFill>
              </a:rPr>
              <a:t>bigred@us2004:</a:t>
            </a:r>
            <a:r>
              <a:rPr lang="en-US" altLang="zh-TW" sz="2400" dirty="0">
                <a:solidFill>
                  <a:srgbClr val="FF0000"/>
                </a:solidFill>
              </a:rPr>
              <a:t>~</a:t>
            </a:r>
            <a:r>
              <a:rPr lang="en-US" altLang="zh-TW" sz="2400" dirty="0">
                <a:solidFill>
                  <a:srgbClr val="00B050"/>
                </a:solidFill>
              </a:rPr>
              <a:t>$ </a:t>
            </a:r>
            <a:r>
              <a:rPr lang="en-US" altLang="zh-TW" sz="2400" dirty="0">
                <a:solidFill>
                  <a:srgbClr val="00B0F0"/>
                </a:solidFill>
              </a:rPr>
              <a:t>ls -</a:t>
            </a:r>
            <a:r>
              <a:rPr lang="en-US" altLang="zh-TW" sz="2400" dirty="0" err="1">
                <a:solidFill>
                  <a:srgbClr val="00B0F0"/>
                </a:solidFill>
              </a:rPr>
              <a:t>alh</a:t>
            </a:r>
            <a:r>
              <a:rPr lang="en-US" altLang="zh-TW" sz="2400" dirty="0">
                <a:solidFill>
                  <a:srgbClr val="00B0F0"/>
                </a:solidFill>
              </a:rPr>
              <a:t> ./base/base1</a:t>
            </a:r>
          </a:p>
          <a:p>
            <a:r>
              <a:rPr lang="en-US" altLang="zh-TW" sz="2400" dirty="0"/>
              <a:t>total 8.0K</a:t>
            </a:r>
          </a:p>
          <a:p>
            <a:r>
              <a:rPr lang="en-US" altLang="zh-TW" sz="2400" dirty="0" err="1"/>
              <a:t>drwxrwxr</a:t>
            </a:r>
            <a:r>
              <a:rPr lang="en-US" altLang="zh-TW" sz="2400" dirty="0"/>
              <a:t>-x 2 </a:t>
            </a:r>
            <a:r>
              <a:rPr lang="en-US" altLang="zh-TW" sz="2400" dirty="0" err="1"/>
              <a:t>bigred</a:t>
            </a:r>
            <a:r>
              <a:rPr lang="en-US" altLang="zh-TW" sz="2400" dirty="0"/>
              <a:t> </a:t>
            </a:r>
            <a:r>
              <a:rPr lang="en-US" altLang="zh-TW" sz="2400" dirty="0" err="1"/>
              <a:t>bigred</a:t>
            </a:r>
            <a:r>
              <a:rPr lang="en-US" altLang="zh-TW" sz="2400" dirty="0"/>
              <a:t> 4.0K Oct 15 11:02 .</a:t>
            </a:r>
          </a:p>
          <a:p>
            <a:r>
              <a:rPr lang="en-US" altLang="zh-TW" sz="2400" dirty="0" err="1"/>
              <a:t>drwxrwxr</a:t>
            </a:r>
            <a:r>
              <a:rPr lang="en-US" altLang="zh-TW" sz="2400" dirty="0"/>
              <a:t>-x 3 </a:t>
            </a:r>
            <a:r>
              <a:rPr lang="en-US" altLang="zh-TW" sz="2400" dirty="0" err="1"/>
              <a:t>bigred</a:t>
            </a:r>
            <a:r>
              <a:rPr lang="en-US" altLang="zh-TW" sz="2400" dirty="0"/>
              <a:t> </a:t>
            </a:r>
            <a:r>
              <a:rPr lang="en-US" altLang="zh-TW" sz="2400" dirty="0" err="1"/>
              <a:t>bigred</a:t>
            </a:r>
            <a:r>
              <a:rPr lang="en-US" altLang="zh-TW" sz="2400" dirty="0"/>
              <a:t> 4.0K Oct 15 11:01 ..</a:t>
            </a:r>
          </a:p>
          <a:p>
            <a:r>
              <a:rPr lang="en-US" altLang="zh-TW" sz="2400" dirty="0"/>
              <a:t>-</a:t>
            </a:r>
            <a:r>
              <a:rPr lang="en-US" altLang="zh-TW" sz="2400" dirty="0" err="1"/>
              <a:t>rw</a:t>
            </a:r>
            <a:r>
              <a:rPr lang="en-US" altLang="zh-TW" sz="2400" dirty="0"/>
              <a:t>-</a:t>
            </a:r>
            <a:r>
              <a:rPr lang="en-US" altLang="zh-TW" sz="2400" dirty="0" err="1"/>
              <a:t>rw</a:t>
            </a:r>
            <a:r>
              <a:rPr lang="en-US" altLang="zh-TW" sz="2400" dirty="0"/>
              <a:t>-r-- 1 </a:t>
            </a:r>
            <a:r>
              <a:rPr lang="en-US" altLang="zh-TW" sz="2400" dirty="0" err="1"/>
              <a:t>bigred</a:t>
            </a:r>
            <a:r>
              <a:rPr lang="en-US" altLang="zh-TW" sz="2400" dirty="0"/>
              <a:t> </a:t>
            </a:r>
            <a:r>
              <a:rPr lang="en-US" altLang="zh-TW" sz="2400" dirty="0" err="1"/>
              <a:t>bigred</a:t>
            </a:r>
            <a:r>
              <a:rPr lang="en-US" altLang="zh-TW" sz="2400" dirty="0"/>
              <a:t>    0 Oct 15 11:02 ex3</a:t>
            </a:r>
          </a:p>
          <a:p>
            <a:r>
              <a:rPr lang="en-US" altLang="zh-TW" sz="2400" dirty="0">
                <a:solidFill>
                  <a:srgbClr val="00B050"/>
                </a:solidFill>
              </a:rPr>
              <a:t>bigred@us2004:</a:t>
            </a:r>
            <a:r>
              <a:rPr lang="en-US" altLang="zh-TW" sz="2400" dirty="0">
                <a:solidFill>
                  <a:srgbClr val="FF0000"/>
                </a:solidFill>
              </a:rPr>
              <a:t>~</a:t>
            </a:r>
            <a:r>
              <a:rPr lang="en-US" altLang="zh-TW" sz="2400" dirty="0">
                <a:solidFill>
                  <a:srgbClr val="00B050"/>
                </a:solidFill>
              </a:rPr>
              <a:t>$ </a:t>
            </a:r>
            <a:r>
              <a:rPr lang="en-US" altLang="zh-TW" sz="2400" dirty="0">
                <a:solidFill>
                  <a:srgbClr val="00B0F0"/>
                </a:solidFill>
              </a:rPr>
              <a:t>tree ./base/base1</a:t>
            </a:r>
          </a:p>
          <a:p>
            <a:r>
              <a:rPr lang="en-US" altLang="zh-TW" sz="2400" dirty="0"/>
              <a:t>./base/base1</a:t>
            </a:r>
          </a:p>
          <a:p>
            <a:r>
              <a:rPr lang="en-US" altLang="zh-TW" sz="2400" dirty="0"/>
              <a:t>└── ex3</a:t>
            </a:r>
          </a:p>
          <a:p>
            <a:endParaRPr lang="en-US" altLang="zh-TW" sz="2400" dirty="0"/>
          </a:p>
          <a:p>
            <a:r>
              <a:rPr lang="en-US" altLang="zh-TW" sz="2400" dirty="0"/>
              <a:t>0 directories, 1 </a:t>
            </a:r>
            <a:r>
              <a:rPr lang="en-US" altLang="zh-TW" sz="2400" dirty="0" smtClean="0"/>
              <a:t>file</a:t>
            </a:r>
            <a:endParaRPr lang="en-US" altLang="zh-TW" sz="2400" dirty="0"/>
          </a:p>
        </p:txBody>
      </p:sp>
      <p:sp>
        <p:nvSpPr>
          <p:cNvPr id="5" name="矩形 4"/>
          <p:cNvSpPr/>
          <p:nvPr/>
        </p:nvSpPr>
        <p:spPr>
          <a:xfrm>
            <a:off x="6415143" y="670587"/>
            <a:ext cx="6096000" cy="6001643"/>
          </a:xfrm>
          <a:prstGeom prst="rect">
            <a:avLst/>
          </a:prstGeom>
        </p:spPr>
        <p:txBody>
          <a:bodyPr>
            <a:spAutoFit/>
          </a:bodyPr>
          <a:lstStyle/>
          <a:p>
            <a:r>
              <a:rPr lang="en-US" altLang="zh-TW" sz="2400" dirty="0">
                <a:solidFill>
                  <a:srgbClr val="00B050"/>
                </a:solidFill>
              </a:rPr>
              <a:t>bigred@us2004:</a:t>
            </a:r>
            <a:r>
              <a:rPr lang="en-US" altLang="zh-TW" sz="2400" dirty="0">
                <a:solidFill>
                  <a:srgbClr val="FF0000"/>
                </a:solidFill>
              </a:rPr>
              <a:t>~</a:t>
            </a:r>
            <a:r>
              <a:rPr lang="en-US" altLang="zh-TW" sz="2400" dirty="0">
                <a:solidFill>
                  <a:srgbClr val="00B050"/>
                </a:solidFill>
              </a:rPr>
              <a:t>$ </a:t>
            </a:r>
            <a:r>
              <a:rPr lang="en-US" altLang="zh-TW" sz="2400" dirty="0">
                <a:solidFill>
                  <a:srgbClr val="00B0F0"/>
                </a:solidFill>
              </a:rPr>
              <a:t>tree ./base/</a:t>
            </a:r>
          </a:p>
          <a:p>
            <a:r>
              <a:rPr lang="en-US" altLang="zh-TW" sz="2400" dirty="0"/>
              <a:t>./base/</a:t>
            </a:r>
          </a:p>
          <a:p>
            <a:r>
              <a:rPr lang="en-US" altLang="zh-TW" sz="2400" dirty="0"/>
              <a:t>└── base1</a:t>
            </a:r>
          </a:p>
          <a:p>
            <a:r>
              <a:rPr lang="en-US" altLang="zh-TW" sz="2400" dirty="0"/>
              <a:t>    └── ex3</a:t>
            </a:r>
          </a:p>
          <a:p>
            <a:endParaRPr lang="en-US" altLang="zh-TW" sz="2400" dirty="0"/>
          </a:p>
          <a:p>
            <a:r>
              <a:rPr lang="en-US" altLang="zh-TW" sz="2400" dirty="0"/>
              <a:t>1 directory, 1 file</a:t>
            </a:r>
          </a:p>
          <a:p>
            <a:r>
              <a:rPr lang="en-US" altLang="zh-TW" sz="2400" dirty="0">
                <a:solidFill>
                  <a:srgbClr val="00B050"/>
                </a:solidFill>
              </a:rPr>
              <a:t>bigred@us2004:</a:t>
            </a:r>
            <a:r>
              <a:rPr lang="en-US" altLang="zh-TW" sz="2400" dirty="0">
                <a:solidFill>
                  <a:srgbClr val="FF0000"/>
                </a:solidFill>
              </a:rPr>
              <a:t>~</a:t>
            </a:r>
            <a:r>
              <a:rPr lang="en-US" altLang="zh-TW" sz="2400" dirty="0">
                <a:solidFill>
                  <a:srgbClr val="00B050"/>
                </a:solidFill>
              </a:rPr>
              <a:t>$ </a:t>
            </a:r>
            <a:r>
              <a:rPr lang="en-US" altLang="zh-TW" sz="2400" dirty="0">
                <a:solidFill>
                  <a:srgbClr val="00B0F0"/>
                </a:solidFill>
              </a:rPr>
              <a:t>tree -d ./base/</a:t>
            </a:r>
          </a:p>
          <a:p>
            <a:r>
              <a:rPr lang="en-US" altLang="zh-TW" sz="2400" dirty="0"/>
              <a:t>./base/</a:t>
            </a:r>
          </a:p>
          <a:p>
            <a:r>
              <a:rPr lang="en-US" altLang="zh-TW" sz="2400" dirty="0"/>
              <a:t>└── base1</a:t>
            </a:r>
          </a:p>
          <a:p>
            <a:endParaRPr lang="en-US" altLang="zh-TW" sz="2400" dirty="0"/>
          </a:p>
          <a:p>
            <a:r>
              <a:rPr lang="en-US" altLang="zh-TW" sz="2400" dirty="0"/>
              <a:t>1 </a:t>
            </a:r>
            <a:r>
              <a:rPr lang="en-US" altLang="zh-TW" sz="2400" dirty="0" smtClean="0"/>
              <a:t>directory</a:t>
            </a:r>
          </a:p>
          <a:p>
            <a:r>
              <a:rPr lang="en-US" altLang="zh-TW" sz="2400" dirty="0">
                <a:solidFill>
                  <a:srgbClr val="00B050"/>
                </a:solidFill>
              </a:rPr>
              <a:t>bigred@us2004:</a:t>
            </a:r>
            <a:r>
              <a:rPr lang="en-US" altLang="zh-TW" sz="2400" dirty="0">
                <a:solidFill>
                  <a:srgbClr val="FF0000"/>
                </a:solidFill>
              </a:rPr>
              <a:t>~</a:t>
            </a:r>
            <a:r>
              <a:rPr lang="en-US" altLang="zh-TW" sz="2400" dirty="0">
                <a:solidFill>
                  <a:srgbClr val="00B050"/>
                </a:solidFill>
              </a:rPr>
              <a:t>$ </a:t>
            </a:r>
            <a:r>
              <a:rPr lang="en-US" altLang="zh-TW" sz="2400" dirty="0" err="1">
                <a:solidFill>
                  <a:srgbClr val="00B0F0"/>
                </a:solidFill>
              </a:rPr>
              <a:t>rm</a:t>
            </a:r>
            <a:r>
              <a:rPr lang="en-US" altLang="zh-TW" sz="2400" dirty="0">
                <a:solidFill>
                  <a:srgbClr val="00B0F0"/>
                </a:solidFill>
              </a:rPr>
              <a:t> -r ./base/</a:t>
            </a:r>
          </a:p>
          <a:p>
            <a:r>
              <a:rPr lang="en-US" altLang="zh-TW" sz="2400" dirty="0">
                <a:solidFill>
                  <a:srgbClr val="00B050"/>
                </a:solidFill>
              </a:rPr>
              <a:t>bigred@us2004:</a:t>
            </a:r>
            <a:r>
              <a:rPr lang="en-US" altLang="zh-TW" sz="2400" dirty="0">
                <a:solidFill>
                  <a:srgbClr val="FF0000"/>
                </a:solidFill>
              </a:rPr>
              <a:t>~</a:t>
            </a:r>
            <a:r>
              <a:rPr lang="en-US" altLang="zh-TW" sz="2400" dirty="0">
                <a:solidFill>
                  <a:srgbClr val="00B050"/>
                </a:solidFill>
              </a:rPr>
              <a:t>$ </a:t>
            </a:r>
            <a:r>
              <a:rPr lang="en-US" altLang="zh-TW" sz="2400" dirty="0">
                <a:solidFill>
                  <a:srgbClr val="00B0F0"/>
                </a:solidFill>
              </a:rPr>
              <a:t>tree</a:t>
            </a:r>
          </a:p>
          <a:p>
            <a:r>
              <a:rPr lang="en-US" altLang="zh-TW" sz="2400" dirty="0"/>
              <a:t>.</a:t>
            </a:r>
          </a:p>
          <a:p>
            <a:endParaRPr lang="en-US" altLang="zh-TW" sz="2400" dirty="0"/>
          </a:p>
          <a:p>
            <a:r>
              <a:rPr lang="en-US" altLang="zh-TW" sz="2400" dirty="0"/>
              <a:t>0 directories, 0 files</a:t>
            </a:r>
            <a:endParaRPr lang="zh-TW" altLang="en-US" sz="2400" dirty="0"/>
          </a:p>
        </p:txBody>
      </p:sp>
      <p:sp>
        <p:nvSpPr>
          <p:cNvPr id="3" name="投影片編號版面配置區 2"/>
          <p:cNvSpPr>
            <a:spLocks noGrp="1"/>
          </p:cNvSpPr>
          <p:nvPr>
            <p:ph type="sldNum" sz="quarter" idx="12"/>
          </p:nvPr>
        </p:nvSpPr>
        <p:spPr/>
        <p:txBody>
          <a:bodyPr/>
          <a:lstStyle/>
          <a:p>
            <a:fld id="{7338C80E-CB6E-4E9B-9B5B-B64885F211B1}" type="slidenum">
              <a:rPr lang="zh-TW" altLang="en-US" smtClean="0"/>
              <a:t>47</a:t>
            </a:fld>
            <a:endParaRPr lang="zh-TW" altLang="en-US"/>
          </a:p>
        </p:txBody>
      </p:sp>
    </p:spTree>
    <p:extLst>
      <p:ext uri="{BB962C8B-B14F-4D97-AF65-F5344CB8AC3E}">
        <p14:creationId xmlns:p14="http://schemas.microsoft.com/office/powerpoint/2010/main" val="10996224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p:cNvGrpSpPr/>
          <p:nvPr/>
        </p:nvGrpSpPr>
        <p:grpSpPr>
          <a:xfrm>
            <a:off x="675458" y="1204980"/>
            <a:ext cx="4895386" cy="5016756"/>
            <a:chOff x="1561171" y="1204980"/>
            <a:chExt cx="4895386" cy="5016756"/>
          </a:xfrm>
        </p:grpSpPr>
        <p:sp>
          <p:nvSpPr>
            <p:cNvPr id="4" name="矩形 3"/>
            <p:cNvSpPr/>
            <p:nvPr/>
          </p:nvSpPr>
          <p:spPr>
            <a:xfrm>
              <a:off x="1561171" y="1204980"/>
              <a:ext cx="4895386" cy="5016756"/>
            </a:xfrm>
            <a:prstGeom prst="rect">
              <a:avLst/>
            </a:prstGeom>
            <a:solidFill>
              <a:schemeClr val="accent1">
                <a:lumOff val="44000"/>
              </a:schemeClr>
            </a:solidFill>
            <a:ln w="25400" cap="flat">
              <a:solidFill>
                <a:schemeClr val="accent1">
                  <a:lumOff val="44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altLang="zh-TW" sz="2000" dirty="0"/>
                <a:t>~/</a:t>
              </a:r>
              <a:r>
                <a:rPr lang="en-US" altLang="zh-TW" sz="2000" dirty="0" err="1"/>
                <a:t>ttt</a:t>
              </a:r>
              <a:endParaRPr lang="en-US" altLang="zh-TW" sz="2000" dirty="0"/>
            </a:p>
            <a:p>
              <a:r>
                <a:rPr lang="en-US" altLang="zh-TW" sz="2000" dirty="0"/>
                <a:t>├── t1</a:t>
              </a:r>
            </a:p>
            <a:p>
              <a:r>
                <a:rPr lang="en-US" altLang="zh-TW" sz="2000" dirty="0"/>
                <a:t>├── t2</a:t>
              </a:r>
            </a:p>
            <a:p>
              <a:r>
                <a:rPr lang="en-US" altLang="zh-TW" sz="2000" dirty="0"/>
                <a:t>└── t3</a:t>
              </a:r>
            </a:p>
            <a:p>
              <a:endParaRPr lang="en-US" altLang="zh-TW" sz="2000" dirty="0"/>
            </a:p>
            <a:p>
              <a:r>
                <a:rPr lang="en-US" altLang="zh-TW" sz="2000" dirty="0"/>
                <a:t>~/</a:t>
              </a:r>
              <a:r>
                <a:rPr lang="en-US" altLang="zh-TW" sz="2000" dirty="0" err="1"/>
                <a:t>ttt</a:t>
              </a:r>
              <a:endParaRPr lang="en-US" altLang="zh-TW" sz="2000" dirty="0"/>
            </a:p>
            <a:p>
              <a:r>
                <a:rPr lang="en-US" altLang="zh-TW" sz="2000" dirty="0"/>
                <a:t>├── t1</a:t>
              </a:r>
            </a:p>
            <a:p>
              <a:r>
                <a:rPr lang="en-US" altLang="zh-TW" sz="2000" dirty="0"/>
                <a:t>│   └── </a:t>
              </a:r>
              <a:r>
                <a:rPr lang="en-US" altLang="zh-TW" sz="2000" dirty="0">
                  <a:solidFill>
                    <a:srgbClr val="FF00FF"/>
                  </a:solidFill>
                </a:rPr>
                <a:t>t1.txt</a:t>
              </a:r>
            </a:p>
            <a:p>
              <a:r>
                <a:rPr lang="en-US" altLang="zh-TW" sz="2000" dirty="0"/>
                <a:t>├── t2</a:t>
              </a:r>
            </a:p>
            <a:p>
              <a:r>
                <a:rPr lang="en-US" altLang="zh-TW" sz="2000" dirty="0"/>
                <a:t>└── </a:t>
              </a:r>
              <a:r>
                <a:rPr lang="en-US" altLang="zh-TW" sz="2000" dirty="0">
                  <a:solidFill>
                    <a:srgbClr val="FF0000"/>
                  </a:solidFill>
                </a:rPr>
                <a:t>t3</a:t>
              </a:r>
            </a:p>
            <a:p>
              <a:endParaRPr lang="en-US" altLang="zh-TW" sz="2000" dirty="0"/>
            </a:p>
            <a:p>
              <a:r>
                <a:rPr lang="en-US" altLang="zh-TW" sz="2000" dirty="0"/>
                <a:t>~/</a:t>
              </a:r>
              <a:r>
                <a:rPr lang="en-US" altLang="zh-TW" sz="2000" dirty="0" err="1"/>
                <a:t>ttt</a:t>
              </a:r>
              <a:endParaRPr lang="en-US" altLang="zh-TW" sz="2000" dirty="0"/>
            </a:p>
            <a:p>
              <a:r>
                <a:rPr lang="en-US" altLang="zh-TW" sz="2000" dirty="0"/>
                <a:t>├── t1</a:t>
              </a:r>
            </a:p>
            <a:p>
              <a:r>
                <a:rPr lang="en-US" altLang="zh-TW" sz="2000" dirty="0"/>
                <a:t>│   └── </a:t>
              </a:r>
              <a:r>
                <a:rPr lang="en-US" altLang="zh-TW" sz="2000" dirty="0">
                  <a:solidFill>
                    <a:srgbClr val="FF0000"/>
                  </a:solidFill>
                </a:rPr>
                <a:t>t3</a:t>
              </a:r>
            </a:p>
            <a:p>
              <a:r>
                <a:rPr lang="en-US" altLang="zh-TW" sz="2000" dirty="0"/>
                <a:t>└── t2</a:t>
              </a:r>
            </a:p>
            <a:p>
              <a:r>
                <a:rPr lang="en-US" altLang="zh-TW" sz="2000" dirty="0"/>
                <a:t>    └── </a:t>
              </a:r>
              <a:r>
                <a:rPr lang="en-US" altLang="zh-TW" sz="2000" dirty="0">
                  <a:solidFill>
                    <a:srgbClr val="FF00FF"/>
                  </a:solidFill>
                </a:rPr>
                <a:t>t1.txt</a:t>
              </a:r>
            </a:p>
          </p:txBody>
        </p:sp>
        <p:cxnSp>
          <p:nvCxnSpPr>
            <p:cNvPr id="6" name="直線單箭頭接點 5"/>
            <p:cNvCxnSpPr/>
            <p:nvPr/>
          </p:nvCxnSpPr>
          <p:spPr>
            <a:xfrm flipH="1">
              <a:off x="3088888" y="2575932"/>
              <a:ext cx="1817649" cy="747131"/>
            </a:xfrm>
            <a:prstGeom prst="straightConnector1">
              <a:avLst/>
            </a:prstGeom>
            <a:noFill/>
            <a:ln w="5715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 name="文字方塊 6"/>
            <p:cNvSpPr txBox="1"/>
            <p:nvPr/>
          </p:nvSpPr>
          <p:spPr>
            <a:xfrm>
              <a:off x="4906537" y="2283545"/>
              <a:ext cx="1204331"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200" hangingPunct="0"/>
              <a:r>
                <a:rPr lang="en-US" altLang="zh-TW" sz="3200" b="1" dirty="0">
                  <a:solidFill>
                    <a:srgbClr val="FF00FF"/>
                  </a:solidFill>
                  <a:latin typeface="Arial Narrow"/>
                  <a:ea typeface="Arial Narrow"/>
                  <a:cs typeface="Arial Narrow"/>
                  <a:sym typeface="Arial Narrow"/>
                </a:rPr>
                <a:t>touch</a:t>
              </a:r>
              <a:endParaRPr lang="zh-TW" altLang="en-US" sz="3200" b="1" dirty="0">
                <a:solidFill>
                  <a:srgbClr val="FF00FF"/>
                </a:solidFill>
                <a:latin typeface="Arial Narrow"/>
                <a:ea typeface="Arial Narrow"/>
                <a:cs typeface="Arial Narrow"/>
                <a:sym typeface="Arial Narrow"/>
              </a:endParaRPr>
            </a:p>
          </p:txBody>
        </p:sp>
        <p:cxnSp>
          <p:nvCxnSpPr>
            <p:cNvPr id="9" name="直線單箭頭接點 8"/>
            <p:cNvCxnSpPr/>
            <p:nvPr/>
          </p:nvCxnSpPr>
          <p:spPr>
            <a:xfrm flipH="1">
              <a:off x="2776654" y="5140712"/>
              <a:ext cx="1449658" cy="245327"/>
            </a:xfrm>
            <a:prstGeom prst="straightConnector1">
              <a:avLst/>
            </a:prstGeom>
            <a:noFill/>
            <a:ln w="5715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 name="直線單箭頭接點 10"/>
            <p:cNvCxnSpPr/>
            <p:nvPr/>
          </p:nvCxnSpPr>
          <p:spPr>
            <a:xfrm flipH="1">
              <a:off x="2966224" y="5163015"/>
              <a:ext cx="1260088" cy="724829"/>
            </a:xfrm>
            <a:prstGeom prst="straightConnector1">
              <a:avLst/>
            </a:prstGeom>
            <a:noFill/>
            <a:ln w="762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 name="文字方塊 11"/>
            <p:cNvSpPr txBox="1"/>
            <p:nvPr/>
          </p:nvSpPr>
          <p:spPr>
            <a:xfrm flipH="1">
              <a:off x="4282626" y="4817547"/>
              <a:ext cx="124782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200" hangingPunct="0"/>
              <a:r>
                <a:rPr lang="en-US" altLang="zh-TW" sz="3600" b="1" dirty="0">
                  <a:solidFill>
                    <a:srgbClr val="FF00FF"/>
                  </a:solidFill>
                  <a:latin typeface="Arial Narrow"/>
                  <a:ea typeface="Arial Narrow"/>
                  <a:cs typeface="Arial Narrow"/>
                  <a:sym typeface="Arial Narrow"/>
                </a:rPr>
                <a:t>mv</a:t>
              </a:r>
              <a:endParaRPr lang="zh-TW" altLang="en-US" sz="3600" b="1" dirty="0">
                <a:solidFill>
                  <a:srgbClr val="FF00FF"/>
                </a:solidFill>
                <a:latin typeface="Arial Narrow"/>
                <a:ea typeface="Arial Narrow"/>
                <a:cs typeface="Arial Narrow"/>
                <a:sym typeface="Arial Narrow"/>
              </a:endParaRPr>
            </a:p>
          </p:txBody>
        </p:sp>
      </p:grpSp>
      <p:sp>
        <p:nvSpPr>
          <p:cNvPr id="14" name="文字方塊 13"/>
          <p:cNvSpPr txBox="1"/>
          <p:nvPr/>
        </p:nvSpPr>
        <p:spPr>
          <a:xfrm>
            <a:off x="4681983" y="224336"/>
            <a:ext cx="361432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defTabSz="457200" hangingPunct="0"/>
            <a:r>
              <a:rPr lang="zh-TW" altLang="en-US" sz="3600" dirty="0"/>
              <a:t>練習</a:t>
            </a:r>
            <a:r>
              <a:rPr lang="en-US" altLang="zh-TW" sz="3600" dirty="0" smtClean="0"/>
              <a:t>:</a:t>
            </a:r>
            <a:r>
              <a:rPr lang="en-US" altLang="zh-TW" sz="3600" b="1" dirty="0" smtClean="0">
                <a:solidFill>
                  <a:srgbClr val="FF00FF"/>
                </a:solidFill>
              </a:rPr>
              <a:t>mv</a:t>
            </a:r>
            <a:r>
              <a:rPr lang="zh-TW" altLang="en-US" sz="3600" b="1" dirty="0" smtClean="0">
                <a:solidFill>
                  <a:srgbClr val="FF00FF"/>
                </a:solidFill>
              </a:rPr>
              <a:t>  </a:t>
            </a:r>
            <a:r>
              <a:rPr lang="zh-TW" altLang="en-US" sz="3600" b="1" dirty="0" smtClean="0"/>
              <a:t>、</a:t>
            </a:r>
            <a:r>
              <a:rPr lang="en-US" altLang="zh-TW" sz="3600" b="1" dirty="0" smtClean="0">
                <a:solidFill>
                  <a:srgbClr val="FF00FF"/>
                </a:solidFill>
              </a:rPr>
              <a:t>touch</a:t>
            </a:r>
            <a:endParaRPr lang="zh-TW" altLang="en-US" sz="3600" b="1" dirty="0">
              <a:solidFill>
                <a:srgbClr val="FF00FF"/>
              </a:solidFill>
              <a:sym typeface="Arial Narrow"/>
            </a:endParaRPr>
          </a:p>
        </p:txBody>
      </p:sp>
      <p:sp>
        <p:nvSpPr>
          <p:cNvPr id="2" name="文字方塊 1"/>
          <p:cNvSpPr txBox="1"/>
          <p:nvPr/>
        </p:nvSpPr>
        <p:spPr>
          <a:xfrm>
            <a:off x="5289701" y="1204980"/>
            <a:ext cx="7132364" cy="2862322"/>
          </a:xfrm>
          <a:prstGeom prst="rect">
            <a:avLst/>
          </a:prstGeom>
          <a:noFill/>
        </p:spPr>
        <p:txBody>
          <a:bodyPr wrap="square" rtlCol="0">
            <a:spAutoFit/>
          </a:bodyPr>
          <a:lstStyle/>
          <a:p>
            <a:r>
              <a:rPr lang="en-US" altLang="zh-TW" sz="3600" dirty="0" smtClean="0"/>
              <a:t>1.</a:t>
            </a:r>
            <a:r>
              <a:rPr lang="zh-TW" altLang="en-US" sz="3600" dirty="0" smtClean="0"/>
              <a:t>家目錄下</a:t>
            </a:r>
            <a:r>
              <a:rPr lang="en-US" altLang="zh-TW" sz="3600" dirty="0" smtClean="0"/>
              <a:t>;</a:t>
            </a:r>
            <a:r>
              <a:rPr lang="zh-TW" altLang="en-US" sz="3600" dirty="0" smtClean="0"/>
              <a:t>建立左方目錄結構</a:t>
            </a:r>
            <a:endParaRPr lang="en-US" altLang="zh-TW" sz="3600" dirty="0" smtClean="0"/>
          </a:p>
          <a:p>
            <a:r>
              <a:rPr lang="en-US" altLang="zh-TW" sz="3600" dirty="0" smtClean="0"/>
              <a:t>2.t1</a:t>
            </a:r>
            <a:r>
              <a:rPr lang="zh-TW" altLang="en-US" sz="3600" dirty="0" smtClean="0"/>
              <a:t>目錄下用</a:t>
            </a:r>
            <a:r>
              <a:rPr lang="en-US" altLang="zh-TW" sz="3600" dirty="0" smtClean="0"/>
              <a:t>touch</a:t>
            </a:r>
            <a:r>
              <a:rPr lang="zh-TW" altLang="en-US" sz="3600" dirty="0" smtClean="0"/>
              <a:t>建立檔案</a:t>
            </a:r>
            <a:r>
              <a:rPr lang="en-US" altLang="zh-TW" sz="3600" dirty="0" smtClean="0"/>
              <a:t>t1.txt</a:t>
            </a:r>
          </a:p>
          <a:p>
            <a:r>
              <a:rPr lang="en-US" altLang="zh-TW" sz="3600" dirty="0" smtClean="0"/>
              <a:t>3.</a:t>
            </a:r>
            <a:r>
              <a:rPr lang="zh-TW" altLang="en-US" sz="3600" dirty="0" smtClean="0"/>
              <a:t>移動</a:t>
            </a:r>
            <a:r>
              <a:rPr lang="en-US" altLang="zh-TW" sz="3600" dirty="0"/>
              <a:t>t1</a:t>
            </a:r>
            <a:r>
              <a:rPr lang="zh-TW" altLang="en-US" sz="3600" dirty="0" smtClean="0"/>
              <a:t>目錄內</a:t>
            </a:r>
            <a:r>
              <a:rPr lang="en-US" altLang="zh-TW" sz="3600" dirty="0" smtClean="0"/>
              <a:t>t1.txt</a:t>
            </a:r>
            <a:r>
              <a:rPr lang="zh-TW" altLang="en-US" sz="3600" dirty="0" smtClean="0"/>
              <a:t>檔案到</a:t>
            </a:r>
            <a:r>
              <a:rPr lang="en-US" altLang="zh-TW" sz="3600" dirty="0" smtClean="0"/>
              <a:t>t2</a:t>
            </a:r>
            <a:r>
              <a:rPr lang="zh-TW" altLang="en-US" sz="3600" dirty="0" smtClean="0"/>
              <a:t>目錄</a:t>
            </a:r>
            <a:endParaRPr lang="en-US" altLang="zh-TW" sz="3600" dirty="0" smtClean="0"/>
          </a:p>
          <a:p>
            <a:r>
              <a:rPr lang="en-US" altLang="zh-TW" sz="3600" dirty="0" smtClean="0"/>
              <a:t>4.t3</a:t>
            </a:r>
            <a:r>
              <a:rPr lang="zh-TW" altLang="en-US" sz="3600" dirty="0"/>
              <a:t>目錄</a:t>
            </a:r>
            <a:r>
              <a:rPr lang="zh-TW" altLang="en-US" sz="3600" dirty="0" smtClean="0"/>
              <a:t>移到</a:t>
            </a:r>
            <a:r>
              <a:rPr lang="en-US" altLang="zh-TW" sz="3600" dirty="0" smtClean="0"/>
              <a:t>t1</a:t>
            </a:r>
            <a:r>
              <a:rPr lang="zh-TW" altLang="en-US" sz="3600" dirty="0" smtClean="0"/>
              <a:t>目錄</a:t>
            </a:r>
            <a:endParaRPr lang="en-US" altLang="zh-TW" sz="3600" dirty="0"/>
          </a:p>
          <a:p>
            <a:endParaRPr lang="zh-TW" altLang="en-US" sz="3600" dirty="0"/>
          </a:p>
        </p:txBody>
      </p:sp>
      <p:sp>
        <p:nvSpPr>
          <p:cNvPr id="3" name="文字方塊 2"/>
          <p:cNvSpPr txBox="1"/>
          <p:nvPr/>
        </p:nvSpPr>
        <p:spPr>
          <a:xfrm>
            <a:off x="1955487" y="1452282"/>
            <a:ext cx="367408" cy="523220"/>
          </a:xfrm>
          <a:prstGeom prst="rect">
            <a:avLst/>
          </a:prstGeom>
          <a:noFill/>
        </p:spPr>
        <p:txBody>
          <a:bodyPr wrap="none" rtlCol="0">
            <a:spAutoFit/>
          </a:bodyPr>
          <a:lstStyle/>
          <a:p>
            <a:r>
              <a:rPr lang="en-US" altLang="zh-TW" sz="2800" dirty="0" smtClean="0">
                <a:solidFill>
                  <a:srgbClr val="00B0F0"/>
                </a:solidFill>
              </a:rPr>
              <a:t>1</a:t>
            </a:r>
            <a:endParaRPr lang="zh-TW" altLang="en-US" sz="2800" dirty="0">
              <a:solidFill>
                <a:srgbClr val="00B0F0"/>
              </a:solidFill>
            </a:endParaRPr>
          </a:p>
        </p:txBody>
      </p:sp>
      <p:sp>
        <p:nvSpPr>
          <p:cNvPr id="5" name="文字方塊 4"/>
          <p:cNvSpPr txBox="1"/>
          <p:nvPr/>
        </p:nvSpPr>
        <p:spPr>
          <a:xfrm>
            <a:off x="2540476" y="3323974"/>
            <a:ext cx="340158" cy="461665"/>
          </a:xfrm>
          <a:prstGeom prst="rect">
            <a:avLst/>
          </a:prstGeom>
          <a:noFill/>
        </p:spPr>
        <p:txBody>
          <a:bodyPr wrap="none" rtlCol="0">
            <a:spAutoFit/>
          </a:bodyPr>
          <a:lstStyle/>
          <a:p>
            <a:r>
              <a:rPr lang="en-US" altLang="zh-TW" sz="2400" b="1" dirty="0" smtClean="0">
                <a:solidFill>
                  <a:srgbClr val="00B0F0"/>
                </a:solidFill>
              </a:rPr>
              <a:t>2</a:t>
            </a:r>
            <a:endParaRPr lang="zh-TW" altLang="en-US" b="1" dirty="0">
              <a:solidFill>
                <a:srgbClr val="00B0F0"/>
              </a:solidFill>
            </a:endParaRPr>
          </a:p>
        </p:txBody>
      </p:sp>
      <p:sp>
        <p:nvSpPr>
          <p:cNvPr id="8" name="文字方塊 7"/>
          <p:cNvSpPr txBox="1"/>
          <p:nvPr/>
        </p:nvSpPr>
        <p:spPr>
          <a:xfrm>
            <a:off x="2445691" y="5780141"/>
            <a:ext cx="340158" cy="461665"/>
          </a:xfrm>
          <a:prstGeom prst="rect">
            <a:avLst/>
          </a:prstGeom>
          <a:noFill/>
        </p:spPr>
        <p:txBody>
          <a:bodyPr wrap="none" rtlCol="0">
            <a:spAutoFit/>
          </a:bodyPr>
          <a:lstStyle/>
          <a:p>
            <a:r>
              <a:rPr lang="en-US" altLang="zh-TW" sz="2400" dirty="0" smtClean="0">
                <a:solidFill>
                  <a:srgbClr val="00B0F0"/>
                </a:solidFill>
              </a:rPr>
              <a:t>3</a:t>
            </a:r>
            <a:endParaRPr lang="zh-TW" altLang="en-US" dirty="0">
              <a:solidFill>
                <a:srgbClr val="00B0F0"/>
              </a:solidFill>
            </a:endParaRPr>
          </a:p>
        </p:txBody>
      </p:sp>
      <p:sp>
        <p:nvSpPr>
          <p:cNvPr id="10" name="文字方塊 9"/>
          <p:cNvSpPr txBox="1"/>
          <p:nvPr/>
        </p:nvSpPr>
        <p:spPr>
          <a:xfrm>
            <a:off x="1845222" y="5217656"/>
            <a:ext cx="45719" cy="523220"/>
          </a:xfrm>
          <a:prstGeom prst="rect">
            <a:avLst/>
          </a:prstGeom>
          <a:noFill/>
        </p:spPr>
        <p:txBody>
          <a:bodyPr wrap="square" rtlCol="0">
            <a:spAutoFit/>
          </a:bodyPr>
          <a:lstStyle/>
          <a:p>
            <a:r>
              <a:rPr lang="en-US" altLang="zh-TW" sz="2800" dirty="0" smtClean="0">
                <a:solidFill>
                  <a:srgbClr val="00B0F0"/>
                </a:solidFill>
              </a:rPr>
              <a:t>4</a:t>
            </a:r>
            <a:endParaRPr lang="zh-TW" altLang="en-US" dirty="0">
              <a:solidFill>
                <a:srgbClr val="00B0F0"/>
              </a:solidFill>
            </a:endParaRPr>
          </a:p>
        </p:txBody>
      </p:sp>
      <p:sp>
        <p:nvSpPr>
          <p:cNvPr id="15" name="投影片編號版面配置區 14"/>
          <p:cNvSpPr>
            <a:spLocks noGrp="1"/>
          </p:cNvSpPr>
          <p:nvPr>
            <p:ph type="sldNum" sz="quarter" idx="12"/>
          </p:nvPr>
        </p:nvSpPr>
        <p:spPr/>
        <p:txBody>
          <a:bodyPr/>
          <a:lstStyle/>
          <a:p>
            <a:fld id="{7338C80E-CB6E-4E9B-9B5B-B64885F211B1}" type="slidenum">
              <a:rPr lang="zh-TW" altLang="en-US" smtClean="0"/>
              <a:t>48</a:t>
            </a:fld>
            <a:endParaRPr lang="zh-TW" altLang="en-US"/>
          </a:p>
        </p:txBody>
      </p:sp>
    </p:spTree>
    <p:extLst>
      <p:ext uri="{BB962C8B-B14F-4D97-AF65-F5344CB8AC3E}">
        <p14:creationId xmlns:p14="http://schemas.microsoft.com/office/powerpoint/2010/main" val="853816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2469932" y="108880"/>
            <a:ext cx="8373659" cy="716067"/>
          </a:xfrm>
        </p:spPr>
        <p:txBody>
          <a:bodyPr anchor="t">
            <a:noAutofit/>
          </a:bodyPr>
          <a:lstStyle/>
          <a:p>
            <a:pPr algn="ctr"/>
            <a:r>
              <a:rPr lang="en-US" altLang="zh-TW" dirty="0" err="1">
                <a:solidFill>
                  <a:srgbClr val="FF00FF"/>
                </a:solidFill>
              </a:rPr>
              <a:t>cp</a:t>
            </a:r>
            <a:r>
              <a:rPr lang="zh-TW" altLang="en-US" dirty="0"/>
              <a:t>：</a:t>
            </a:r>
            <a:r>
              <a:rPr lang="zh-TW" altLang="en-US" dirty="0" smtClean="0"/>
              <a:t>複製檔案</a:t>
            </a:r>
            <a:r>
              <a:rPr lang="zh-TW" altLang="en-US" dirty="0"/>
              <a:t>   </a:t>
            </a:r>
            <a:r>
              <a:rPr lang="en-US" altLang="zh-TW" dirty="0"/>
              <a:t>(</a:t>
            </a:r>
            <a:r>
              <a:rPr lang="zh-TW" altLang="en-US" dirty="0"/>
              <a:t>類似</a:t>
            </a:r>
            <a:r>
              <a:rPr lang="en-US" altLang="zh-TW" dirty="0"/>
              <a:t>dos</a:t>
            </a:r>
            <a:r>
              <a:rPr lang="zh-TW" altLang="en-US" dirty="0" smtClean="0"/>
              <a:t>之</a:t>
            </a:r>
            <a:r>
              <a:rPr lang="en-US" altLang="zh-TW" dirty="0" smtClean="0">
                <a:solidFill>
                  <a:srgbClr val="FF0000"/>
                </a:solidFill>
              </a:rPr>
              <a:t>c</a:t>
            </a:r>
            <a:r>
              <a:rPr lang="en-US" altLang="zh-TW" dirty="0" smtClean="0"/>
              <a:t>o</a:t>
            </a:r>
            <a:r>
              <a:rPr lang="en-US" altLang="zh-TW" dirty="0" smtClean="0">
                <a:solidFill>
                  <a:srgbClr val="FF0000"/>
                </a:solidFill>
              </a:rPr>
              <a:t>p</a:t>
            </a:r>
            <a:r>
              <a:rPr lang="en-US" altLang="zh-TW" dirty="0" smtClean="0"/>
              <a:t>y</a:t>
            </a:r>
            <a:r>
              <a:rPr lang="en-US" altLang="zh-TW" dirty="0"/>
              <a:t>)</a:t>
            </a:r>
            <a:endParaRPr lang="zh-TW" altLang="en-US" dirty="0"/>
          </a:p>
        </p:txBody>
      </p:sp>
      <p:sp>
        <p:nvSpPr>
          <p:cNvPr id="3" name="文字版面配置區 2"/>
          <p:cNvSpPr>
            <a:spLocks noGrp="1"/>
          </p:cNvSpPr>
          <p:nvPr>
            <p:ph type="body" sz="half" idx="4294967295"/>
          </p:nvPr>
        </p:nvSpPr>
        <p:spPr>
          <a:xfrm>
            <a:off x="2104156" y="917333"/>
            <a:ext cx="9105209" cy="5940667"/>
          </a:xfrm>
        </p:spPr>
        <p:txBody>
          <a:bodyPr>
            <a:noAutofit/>
          </a:bodyPr>
          <a:lstStyle/>
          <a:p>
            <a:r>
              <a:rPr lang="en-US" altLang="zh-TW" sz="1800" b="1" dirty="0"/>
              <a:t>&gt;&gt;&gt;(</a:t>
            </a:r>
            <a:r>
              <a:rPr lang="zh-TW" altLang="en-US" sz="1800" b="1" dirty="0"/>
              <a:t>檔對檔</a:t>
            </a:r>
            <a:r>
              <a:rPr lang="en-US" altLang="zh-TW" sz="1800" b="1" dirty="0"/>
              <a:t>-</a:t>
            </a:r>
            <a:r>
              <a:rPr lang="zh-TW" altLang="en-US" sz="1800" b="1" dirty="0"/>
              <a:t>換名</a:t>
            </a:r>
            <a:r>
              <a:rPr lang="en-US" altLang="zh-TW" sz="1800" b="1" dirty="0"/>
              <a:t>)</a:t>
            </a:r>
          </a:p>
          <a:p>
            <a:pPr marL="0" indent="0">
              <a:buNone/>
            </a:pPr>
            <a:r>
              <a:rPr lang="zh-TW" altLang="en-US" sz="1800" dirty="0"/>
              <a:t>從</a:t>
            </a:r>
            <a:r>
              <a:rPr lang="en-US" altLang="zh-TW" sz="1800" dirty="0"/>
              <a:t>/from/filename.txt</a:t>
            </a:r>
            <a:r>
              <a:rPr lang="zh-TW" altLang="en-US" sz="1800" dirty="0"/>
              <a:t>複製到 </a:t>
            </a:r>
            <a:r>
              <a:rPr lang="en-US" altLang="zh-TW" sz="1800" dirty="0"/>
              <a:t>/to/newfile.txt</a:t>
            </a:r>
          </a:p>
          <a:p>
            <a:pPr marL="0" indent="0">
              <a:buNone/>
            </a:pPr>
            <a:r>
              <a:rPr lang="en-US" altLang="zh-TW" sz="1800" dirty="0">
                <a:solidFill>
                  <a:srgbClr val="0000FF"/>
                </a:solidFill>
              </a:rPr>
              <a:t>$ </a:t>
            </a:r>
            <a:r>
              <a:rPr lang="en-US" altLang="zh-TW" sz="1800" dirty="0" err="1"/>
              <a:t>cp</a:t>
            </a:r>
            <a:r>
              <a:rPr lang="en-US" altLang="zh-TW" sz="1800" dirty="0"/>
              <a:t> /from/filename.txt  /to/newfile.txt</a:t>
            </a:r>
          </a:p>
          <a:p>
            <a:r>
              <a:rPr lang="en-US" altLang="zh-TW" sz="1800" b="1" dirty="0"/>
              <a:t>&gt;&gt;&gt;(</a:t>
            </a:r>
            <a:r>
              <a:rPr lang="zh-TW" altLang="en-US" sz="1800" b="1" dirty="0"/>
              <a:t>檔對檔</a:t>
            </a:r>
            <a:r>
              <a:rPr lang="en-US" altLang="zh-TW" sz="1800" b="1" dirty="0"/>
              <a:t>-</a:t>
            </a:r>
            <a:r>
              <a:rPr lang="zh-TW" altLang="en-US" sz="1800" b="1" dirty="0"/>
              <a:t>不換名</a:t>
            </a:r>
            <a:r>
              <a:rPr lang="en-US" altLang="zh-TW" sz="1800" b="1" dirty="0"/>
              <a:t>)</a:t>
            </a:r>
          </a:p>
          <a:p>
            <a:pPr marL="0" indent="0">
              <a:buNone/>
            </a:pPr>
            <a:r>
              <a:rPr lang="zh-TW" altLang="en-US" sz="1800" dirty="0"/>
              <a:t>將檔案</a:t>
            </a:r>
            <a:r>
              <a:rPr lang="en-US" altLang="zh-TW" sz="1800" dirty="0"/>
              <a:t>/from/filename.txt</a:t>
            </a:r>
            <a:r>
              <a:rPr lang="zh-TW" altLang="en-US" sz="1800" dirty="0"/>
              <a:t>複製到  </a:t>
            </a:r>
            <a:r>
              <a:rPr lang="en-US" altLang="zh-TW" sz="1800" dirty="0"/>
              <a:t>/</a:t>
            </a:r>
            <a:r>
              <a:rPr lang="zh-TW" altLang="en-US" sz="1800" dirty="0"/>
              <a:t>到</a:t>
            </a:r>
            <a:r>
              <a:rPr lang="en-US" altLang="zh-TW" sz="1800" dirty="0"/>
              <a:t>/</a:t>
            </a:r>
            <a:r>
              <a:rPr lang="zh-TW" altLang="en-US" sz="1800" dirty="0"/>
              <a:t>目錄下，檔案名稱不變：</a:t>
            </a:r>
          </a:p>
          <a:p>
            <a:pPr marL="0" indent="0">
              <a:buNone/>
            </a:pPr>
            <a:r>
              <a:rPr lang="en-US" altLang="zh-TW" sz="1800" dirty="0">
                <a:solidFill>
                  <a:srgbClr val="0000FF"/>
                </a:solidFill>
              </a:rPr>
              <a:t>$</a:t>
            </a:r>
            <a:r>
              <a:rPr lang="en-US" altLang="zh-TW" sz="1800" dirty="0"/>
              <a:t> </a:t>
            </a:r>
            <a:r>
              <a:rPr lang="en-US" altLang="zh-TW" sz="1800" dirty="0" err="1"/>
              <a:t>cp</a:t>
            </a:r>
            <a:r>
              <a:rPr lang="en-US" altLang="zh-TW" sz="1800" dirty="0"/>
              <a:t> /from/filename.txt   /to/</a:t>
            </a:r>
          </a:p>
          <a:p>
            <a:r>
              <a:rPr lang="en-US" altLang="zh-TW" sz="1800" b="1" dirty="0"/>
              <a:t>&gt;&gt;&gt;(</a:t>
            </a:r>
            <a:r>
              <a:rPr lang="zh-TW" altLang="en-US" sz="1800" b="1" dirty="0"/>
              <a:t>多檔對多檔</a:t>
            </a:r>
            <a:r>
              <a:rPr lang="en-US" altLang="zh-TW" sz="1800" b="1" dirty="0"/>
              <a:t>-</a:t>
            </a:r>
            <a:r>
              <a:rPr lang="zh-TW" altLang="en-US" sz="1800" b="1" dirty="0"/>
              <a:t>不換名</a:t>
            </a:r>
            <a:r>
              <a:rPr lang="en-US" altLang="zh-TW" sz="1800" b="1" dirty="0"/>
              <a:t>)</a:t>
            </a:r>
          </a:p>
          <a:p>
            <a:pPr marL="0" indent="0">
              <a:buNone/>
            </a:pPr>
            <a:r>
              <a:rPr lang="zh-TW" altLang="en-US" sz="1800" dirty="0"/>
              <a:t>複製多個檔案，以下會復制</a:t>
            </a:r>
            <a:r>
              <a:rPr lang="en-US" altLang="zh-TW" sz="1800" dirty="0" err="1"/>
              <a:t>index.php</a:t>
            </a:r>
            <a:r>
              <a:rPr lang="zh-TW" altLang="en-US" sz="1800" dirty="0"/>
              <a:t>，</a:t>
            </a:r>
            <a:r>
              <a:rPr lang="en-US" altLang="zh-TW" sz="1800" dirty="0" err="1"/>
              <a:t>info.php</a:t>
            </a:r>
            <a:r>
              <a:rPr lang="en-US" altLang="zh-TW" sz="1800" dirty="0"/>
              <a:t> </a:t>
            </a:r>
            <a:r>
              <a:rPr lang="zh-TW" altLang="en-US" sz="1800" dirty="0"/>
              <a:t>到  </a:t>
            </a:r>
            <a:r>
              <a:rPr lang="en-US" altLang="zh-TW" sz="1800" dirty="0"/>
              <a:t>/home/</a:t>
            </a:r>
            <a:r>
              <a:rPr lang="en-US" altLang="zh-TW" sz="1800" dirty="0" err="1"/>
              <a:t>phpini</a:t>
            </a:r>
            <a:r>
              <a:rPr lang="en-US" altLang="zh-TW" sz="1800" dirty="0"/>
              <a:t>/</a:t>
            </a:r>
          </a:p>
          <a:p>
            <a:pPr marL="0" indent="0">
              <a:buNone/>
            </a:pPr>
            <a:r>
              <a:rPr lang="en-US" altLang="zh-TW" sz="1800" dirty="0">
                <a:solidFill>
                  <a:srgbClr val="0000FF"/>
                </a:solidFill>
              </a:rPr>
              <a:t>$</a:t>
            </a:r>
            <a:r>
              <a:rPr lang="en-US" altLang="zh-TW" sz="1800" dirty="0"/>
              <a:t> </a:t>
            </a:r>
            <a:r>
              <a:rPr lang="en-US" altLang="zh-TW" sz="1800" dirty="0" err="1"/>
              <a:t>cp</a:t>
            </a:r>
            <a:r>
              <a:rPr lang="en-US" altLang="zh-TW" sz="1800" dirty="0"/>
              <a:t> </a:t>
            </a:r>
            <a:r>
              <a:rPr lang="en-US" altLang="zh-TW" sz="1800" dirty="0" err="1"/>
              <a:t>index.php</a:t>
            </a:r>
            <a:r>
              <a:rPr lang="en-US" altLang="zh-TW" sz="1800" dirty="0"/>
              <a:t> </a:t>
            </a:r>
            <a:r>
              <a:rPr lang="en-US" altLang="zh-TW" sz="1800" dirty="0" err="1"/>
              <a:t>info.php</a:t>
            </a:r>
            <a:r>
              <a:rPr lang="en-US" altLang="zh-TW" sz="1800" dirty="0"/>
              <a:t>  /home/</a:t>
            </a:r>
            <a:r>
              <a:rPr lang="en-US" altLang="zh-TW" sz="1800" dirty="0" err="1"/>
              <a:t>phpini</a:t>
            </a:r>
            <a:r>
              <a:rPr lang="en-US" altLang="zh-TW" sz="1800" dirty="0"/>
              <a:t>/</a:t>
            </a:r>
          </a:p>
          <a:p>
            <a:r>
              <a:rPr lang="en-US" altLang="zh-TW" sz="1800" b="1" dirty="0"/>
              <a:t>&gt;&gt;&gt;(</a:t>
            </a:r>
            <a:r>
              <a:rPr lang="zh-TW" altLang="en-US" sz="1800" b="1" dirty="0"/>
              <a:t>多檔對多檔</a:t>
            </a:r>
            <a:r>
              <a:rPr lang="en-US" altLang="zh-TW" sz="1800" b="1" dirty="0"/>
              <a:t>-</a:t>
            </a:r>
            <a:r>
              <a:rPr lang="zh-TW" altLang="en-US" sz="1800" b="1" dirty="0"/>
              <a:t>不換名</a:t>
            </a:r>
            <a:r>
              <a:rPr lang="en-US" altLang="zh-TW" sz="1800" b="1" dirty="0"/>
              <a:t>)</a:t>
            </a:r>
          </a:p>
          <a:p>
            <a:pPr marL="0" indent="0">
              <a:buNone/>
            </a:pPr>
            <a:r>
              <a:rPr lang="zh-TW" altLang="en-US" sz="1800" dirty="0"/>
              <a:t>把</a:t>
            </a:r>
            <a:r>
              <a:rPr lang="en-US" altLang="zh-TW" sz="1800" dirty="0"/>
              <a:t>/</a:t>
            </a:r>
            <a:r>
              <a:rPr lang="en-US" altLang="zh-TW" sz="1800" dirty="0" err="1"/>
              <a:t>var</a:t>
            </a:r>
            <a:r>
              <a:rPr lang="en-US" altLang="zh-TW" sz="1800" dirty="0"/>
              <a:t>/www/html/</a:t>
            </a:r>
            <a:r>
              <a:rPr lang="zh-TW" altLang="en-US" sz="1800" dirty="0"/>
              <a:t>全部</a:t>
            </a:r>
            <a:r>
              <a:rPr lang="en-US" altLang="zh-TW" sz="1800" dirty="0"/>
              <a:t>.</a:t>
            </a:r>
            <a:r>
              <a:rPr lang="en-US" altLang="zh-TW" sz="1800" dirty="0" err="1"/>
              <a:t>php</a:t>
            </a:r>
            <a:r>
              <a:rPr lang="zh-TW" altLang="en-US" sz="1800" dirty="0"/>
              <a:t>結尾的檔案  複製到 </a:t>
            </a:r>
            <a:r>
              <a:rPr lang="en-US" altLang="zh-TW" sz="1800" dirty="0"/>
              <a:t>/home/</a:t>
            </a:r>
            <a:r>
              <a:rPr lang="en-US" altLang="zh-TW" sz="1800" dirty="0" err="1"/>
              <a:t>phpini</a:t>
            </a:r>
            <a:r>
              <a:rPr lang="en-US" altLang="zh-TW" sz="1800" dirty="0"/>
              <a:t>/</a:t>
            </a:r>
          </a:p>
          <a:p>
            <a:pPr marL="0" indent="0">
              <a:buNone/>
            </a:pPr>
            <a:r>
              <a:rPr lang="en-US" altLang="zh-TW" sz="1800" dirty="0">
                <a:solidFill>
                  <a:srgbClr val="0000FF"/>
                </a:solidFill>
              </a:rPr>
              <a:t>$</a:t>
            </a:r>
            <a:r>
              <a:rPr lang="en-US" altLang="zh-TW" sz="1800" dirty="0"/>
              <a:t> </a:t>
            </a:r>
            <a:r>
              <a:rPr lang="en-US" altLang="zh-TW" sz="1800" dirty="0" err="1"/>
              <a:t>cp</a:t>
            </a:r>
            <a:r>
              <a:rPr lang="en-US" altLang="zh-TW" sz="1800" dirty="0"/>
              <a:t> /</a:t>
            </a:r>
            <a:r>
              <a:rPr lang="en-US" altLang="zh-TW" sz="1800" dirty="0" err="1"/>
              <a:t>var</a:t>
            </a:r>
            <a:r>
              <a:rPr lang="en-US" altLang="zh-TW" sz="1800" dirty="0"/>
              <a:t>/www/html/*.</a:t>
            </a:r>
            <a:r>
              <a:rPr lang="en-US" altLang="zh-TW" sz="1800" dirty="0" err="1"/>
              <a:t>php</a:t>
            </a:r>
            <a:r>
              <a:rPr lang="en-US" altLang="zh-TW" sz="1800" dirty="0"/>
              <a:t>  /home/</a:t>
            </a:r>
            <a:r>
              <a:rPr lang="en-US" altLang="zh-TW" sz="1800" dirty="0" err="1"/>
              <a:t>phpini</a:t>
            </a:r>
            <a:r>
              <a:rPr lang="en-US" altLang="zh-TW" sz="1800" dirty="0"/>
              <a:t>/</a:t>
            </a:r>
          </a:p>
          <a:p>
            <a:r>
              <a:rPr lang="en-US" altLang="zh-TW" sz="1800" b="1" dirty="0"/>
              <a:t>&gt;&gt;&gt;(</a:t>
            </a:r>
            <a:r>
              <a:rPr lang="zh-TW" altLang="en-US" sz="1800" b="1" dirty="0"/>
              <a:t>目錄對目錄</a:t>
            </a:r>
            <a:r>
              <a:rPr lang="en-US" altLang="zh-TW" sz="1800" b="1" dirty="0"/>
              <a:t>-</a:t>
            </a:r>
            <a:r>
              <a:rPr lang="zh-TW" altLang="en-US" sz="1800" b="1" dirty="0"/>
              <a:t>不換名</a:t>
            </a:r>
            <a:r>
              <a:rPr lang="en-US" altLang="zh-TW" sz="1800" b="1" dirty="0"/>
              <a:t>)</a:t>
            </a:r>
          </a:p>
          <a:p>
            <a:pPr marL="0" indent="0">
              <a:buNone/>
            </a:pPr>
            <a:r>
              <a:rPr lang="zh-TW" altLang="en-US" sz="1800" dirty="0"/>
              <a:t>複製目錄及里面全部內容，需要加上</a:t>
            </a:r>
            <a:r>
              <a:rPr lang="en-US" altLang="zh-TW" sz="1800" dirty="0"/>
              <a:t>-R</a:t>
            </a:r>
            <a:r>
              <a:rPr lang="zh-TW" altLang="en-US" sz="1800" dirty="0"/>
              <a:t>參數：</a:t>
            </a:r>
          </a:p>
          <a:p>
            <a:pPr marL="0" indent="0">
              <a:buNone/>
            </a:pPr>
            <a:r>
              <a:rPr lang="en-US" altLang="zh-TW" sz="1800" dirty="0">
                <a:solidFill>
                  <a:srgbClr val="0000FF"/>
                </a:solidFill>
              </a:rPr>
              <a:t>$</a:t>
            </a:r>
            <a:r>
              <a:rPr lang="en-US" altLang="zh-TW" sz="1800" dirty="0"/>
              <a:t> </a:t>
            </a:r>
            <a:r>
              <a:rPr lang="en-US" altLang="zh-TW" sz="1800" dirty="0" err="1"/>
              <a:t>cp</a:t>
            </a:r>
            <a:r>
              <a:rPr lang="en-US" altLang="zh-TW" sz="1800" dirty="0"/>
              <a:t> -R /from/</a:t>
            </a:r>
            <a:r>
              <a:rPr lang="en-US" altLang="zh-TW" sz="1800" b="1" dirty="0" err="1"/>
              <a:t>dir_name</a:t>
            </a:r>
            <a:r>
              <a:rPr lang="en-US" altLang="zh-TW" sz="1800" dirty="0"/>
              <a:t>   /to/</a:t>
            </a:r>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49</a:t>
            </a:fld>
            <a:endParaRPr lang="zh-TW" altLang="en-US"/>
          </a:p>
        </p:txBody>
      </p:sp>
    </p:spTree>
    <p:extLst>
      <p:ext uri="{BB962C8B-B14F-4D97-AF65-F5344CB8AC3E}">
        <p14:creationId xmlns:p14="http://schemas.microsoft.com/office/powerpoint/2010/main" val="1104585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t>
            </a:r>
            <a:r>
              <a:rPr lang="en-US" altLang="zh-TW" dirty="0" smtClean="0"/>
              <a:t>ree  -L </a:t>
            </a:r>
            <a:r>
              <a:rPr lang="en-US" altLang="zh-TW" dirty="0"/>
              <a:t>level </a:t>
            </a:r>
            <a:r>
              <a:rPr lang="zh-TW" altLang="zh-TW" dirty="0"/>
              <a:t>限制目錄顯示</a:t>
            </a:r>
            <a:r>
              <a:rPr lang="zh-TW" altLang="zh-TW" dirty="0" smtClean="0"/>
              <a:t>層級</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例</a:t>
            </a:r>
            <a:r>
              <a:rPr lang="en-US" altLang="zh-TW" dirty="0" smtClean="0"/>
              <a:t>:</a:t>
            </a:r>
          </a:p>
          <a:p>
            <a:pPr marL="0" indent="0">
              <a:buNone/>
            </a:pPr>
            <a:r>
              <a:rPr lang="en-US" altLang="zh-TW" dirty="0" smtClean="0">
                <a:solidFill>
                  <a:srgbClr val="00B050"/>
                </a:solidFill>
              </a:rPr>
              <a:t>$</a:t>
            </a:r>
            <a:r>
              <a:rPr lang="en-US" altLang="zh-TW" dirty="0" smtClean="0">
                <a:solidFill>
                  <a:srgbClr val="00B0F0"/>
                </a:solidFill>
              </a:rPr>
              <a:t>tree –L 1</a:t>
            </a:r>
          </a:p>
          <a:p>
            <a:pPr marL="0" indent="0">
              <a:buNone/>
            </a:pPr>
            <a:r>
              <a:rPr lang="en-US" altLang="zh-TW" dirty="0" smtClean="0">
                <a:solidFill>
                  <a:srgbClr val="00B050"/>
                </a:solidFill>
              </a:rPr>
              <a:t>$</a:t>
            </a:r>
            <a:r>
              <a:rPr lang="en-US" altLang="zh-TW" dirty="0" smtClean="0">
                <a:solidFill>
                  <a:srgbClr val="00B0F0"/>
                </a:solidFill>
              </a:rPr>
              <a:t>tree –L 1  /</a:t>
            </a:r>
          </a:p>
          <a:p>
            <a:pPr marL="0" indent="0">
              <a:buNone/>
            </a:pPr>
            <a:r>
              <a:rPr lang="en-US" altLang="zh-TW" dirty="0" smtClean="0">
                <a:solidFill>
                  <a:srgbClr val="00B050"/>
                </a:solidFill>
              </a:rPr>
              <a:t>$</a:t>
            </a:r>
            <a:r>
              <a:rPr lang="en-US" altLang="zh-TW" dirty="0" smtClean="0">
                <a:solidFill>
                  <a:srgbClr val="00B0F0"/>
                </a:solidFill>
              </a:rPr>
              <a:t>tree –L  1  /home</a:t>
            </a:r>
            <a:endParaRPr lang="zh-TW" altLang="en-US" dirty="0">
              <a:solidFill>
                <a:srgbClr val="00B0F0"/>
              </a:solidFill>
            </a:endParaRPr>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5</a:t>
            </a:fld>
            <a:endParaRPr lang="zh-TW" altLang="en-US"/>
          </a:p>
        </p:txBody>
      </p:sp>
    </p:spTree>
    <p:extLst>
      <p:ext uri="{BB962C8B-B14F-4D97-AF65-F5344CB8AC3E}">
        <p14:creationId xmlns:p14="http://schemas.microsoft.com/office/powerpoint/2010/main" val="14746320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矩形 3"/>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normAutofit/>
          </a:bodyPr>
          <a:lstStyle>
            <a:lvl1pPr algn="l">
              <a:defRPr>
                <a:latin typeface="Verdana"/>
                <a:ea typeface="Verdana"/>
                <a:cs typeface="Verdana"/>
                <a:sym typeface="Verdana"/>
              </a:defRPr>
            </a:lvl1pPr>
          </a:lstStyle>
          <a:p>
            <a:fld id="{86CB4B4D-7CA3-9044-876B-883B54F8677D}" type="slidenum">
              <a:t>50</a:t>
            </a:fld>
            <a:endParaRPr/>
          </a:p>
        </p:txBody>
      </p:sp>
      <p:sp>
        <p:nvSpPr>
          <p:cNvPr id="2" name="文字方塊 1"/>
          <p:cNvSpPr txBox="1"/>
          <p:nvPr/>
        </p:nvSpPr>
        <p:spPr>
          <a:xfrm>
            <a:off x="1538345" y="1333890"/>
            <a:ext cx="9377292" cy="6001643"/>
          </a:xfrm>
          <a:prstGeom prst="rect">
            <a:avLst/>
          </a:prstGeom>
          <a:noFill/>
        </p:spPr>
        <p:txBody>
          <a:bodyPr wrap="square" rtlCol="0">
            <a:spAutoFit/>
          </a:bodyPr>
          <a:lstStyle/>
          <a:p>
            <a:r>
              <a:rPr lang="zh-TW" altLang="en-US" sz="2400" b="1" dirty="0"/>
              <a:t>你的家目錄</a:t>
            </a:r>
          </a:p>
          <a:p>
            <a:r>
              <a:rPr lang="en-US" altLang="zh-TW" sz="2400" dirty="0">
                <a:solidFill>
                  <a:srgbClr val="00B050"/>
                </a:solidFill>
              </a:rPr>
              <a:t>$</a:t>
            </a:r>
            <a:r>
              <a:rPr lang="en-US" altLang="zh-TW" sz="2400" dirty="0"/>
              <a:t> </a:t>
            </a:r>
            <a:r>
              <a:rPr lang="en-US" altLang="zh-TW" sz="2400" dirty="0">
                <a:solidFill>
                  <a:srgbClr val="00B0F0"/>
                </a:solidFill>
              </a:rPr>
              <a:t>echo  ~</a:t>
            </a:r>
          </a:p>
          <a:p>
            <a:r>
              <a:rPr lang="en-US" altLang="zh-TW" sz="2400" dirty="0"/>
              <a:t>/home/us2004</a:t>
            </a:r>
          </a:p>
          <a:p>
            <a:r>
              <a:rPr lang="zh-TW" altLang="en-US" sz="2400" b="1" dirty="0"/>
              <a:t>你在家目錄嗎 </a:t>
            </a:r>
            <a:r>
              <a:rPr lang="en-US" altLang="zh-TW" sz="2400" b="1" dirty="0"/>
              <a:t>?</a:t>
            </a:r>
          </a:p>
          <a:p>
            <a:r>
              <a:rPr lang="en-US" altLang="zh-TW" sz="2400" dirty="0">
                <a:solidFill>
                  <a:srgbClr val="00B050"/>
                </a:solidFill>
              </a:rPr>
              <a:t>$</a:t>
            </a:r>
            <a:r>
              <a:rPr lang="en-US" altLang="zh-TW" sz="2400" dirty="0"/>
              <a:t> </a:t>
            </a:r>
            <a:r>
              <a:rPr lang="en-US" altLang="zh-TW" sz="2400" dirty="0" err="1">
                <a:solidFill>
                  <a:srgbClr val="00B0F0"/>
                </a:solidFill>
              </a:rPr>
              <a:t>pwd</a:t>
            </a:r>
            <a:endParaRPr lang="en-US" altLang="zh-TW" sz="2400" dirty="0">
              <a:solidFill>
                <a:srgbClr val="00B0F0"/>
              </a:solidFill>
            </a:endParaRPr>
          </a:p>
          <a:p>
            <a:r>
              <a:rPr lang="en-US" altLang="zh-TW" sz="2400" dirty="0"/>
              <a:t>/home/us2004</a:t>
            </a:r>
          </a:p>
          <a:p>
            <a:r>
              <a:rPr lang="zh-TW" altLang="en-US" sz="2400" b="1" dirty="0" smtClean="0"/>
              <a:t>離家出走</a:t>
            </a:r>
            <a:endParaRPr lang="zh-TW" altLang="en-US" sz="2400" b="1" dirty="0"/>
          </a:p>
          <a:p>
            <a:r>
              <a:rPr lang="en-US" altLang="zh-TW" sz="2400" dirty="0">
                <a:solidFill>
                  <a:srgbClr val="00B050"/>
                </a:solidFill>
              </a:rPr>
              <a:t>$</a:t>
            </a:r>
            <a:r>
              <a:rPr lang="en-US" altLang="zh-TW" sz="2400" dirty="0"/>
              <a:t> </a:t>
            </a:r>
            <a:r>
              <a:rPr lang="en-US" altLang="zh-TW" sz="2400" dirty="0">
                <a:solidFill>
                  <a:srgbClr val="00B0F0"/>
                </a:solidFill>
              </a:rPr>
              <a:t>cd  /</a:t>
            </a:r>
          </a:p>
          <a:p>
            <a:r>
              <a:rPr lang="en-US" altLang="zh-TW" sz="2400" dirty="0">
                <a:solidFill>
                  <a:srgbClr val="00B0F0"/>
                </a:solidFill>
              </a:rPr>
              <a:t>$ </a:t>
            </a:r>
            <a:r>
              <a:rPr lang="en-US" altLang="zh-TW" sz="2400" dirty="0" err="1">
                <a:solidFill>
                  <a:srgbClr val="00B0F0"/>
                </a:solidFill>
              </a:rPr>
              <a:t>mkdir</a:t>
            </a:r>
            <a:r>
              <a:rPr lang="en-US" altLang="zh-TW" sz="2400" dirty="0">
                <a:solidFill>
                  <a:srgbClr val="00B0F0"/>
                </a:solidFill>
              </a:rPr>
              <a:t> house</a:t>
            </a:r>
          </a:p>
          <a:p>
            <a:r>
              <a:rPr lang="en-US" altLang="zh-TW" sz="2400" dirty="0" err="1"/>
              <a:t>mkdir</a:t>
            </a:r>
            <a:r>
              <a:rPr lang="en-US" altLang="zh-TW" sz="2400" dirty="0"/>
              <a:t>: cannot create directory ‘house’: </a:t>
            </a:r>
            <a:r>
              <a:rPr lang="en-US" altLang="zh-TW" sz="2400" dirty="0">
                <a:solidFill>
                  <a:srgbClr val="FF0000"/>
                </a:solidFill>
              </a:rPr>
              <a:t>Permission denied</a:t>
            </a:r>
          </a:p>
          <a:p>
            <a:r>
              <a:rPr lang="zh-TW" altLang="en-US" sz="2400" b="1" dirty="0" smtClean="0"/>
              <a:t>回家</a:t>
            </a:r>
            <a:endParaRPr lang="zh-TW" altLang="en-US" sz="2400" b="1" dirty="0"/>
          </a:p>
          <a:p>
            <a:r>
              <a:rPr lang="en-US" altLang="zh-TW" sz="2400" dirty="0">
                <a:solidFill>
                  <a:srgbClr val="00B050"/>
                </a:solidFill>
              </a:rPr>
              <a:t>$ </a:t>
            </a:r>
            <a:r>
              <a:rPr lang="en-US" altLang="zh-TW" sz="2400" dirty="0">
                <a:solidFill>
                  <a:srgbClr val="00B0F0"/>
                </a:solidFill>
              </a:rPr>
              <a:t>cd  ~</a:t>
            </a:r>
          </a:p>
          <a:p>
            <a:r>
              <a:rPr lang="zh-TW" altLang="en-US" sz="2400" b="1" dirty="0" smtClean="0"/>
              <a:t>建立</a:t>
            </a:r>
            <a:r>
              <a:rPr lang="zh-TW" altLang="en-US" sz="2400" b="1" dirty="0"/>
              <a:t>地下室</a:t>
            </a:r>
          </a:p>
          <a:p>
            <a:r>
              <a:rPr lang="en-US" altLang="zh-TW" sz="2400" dirty="0">
                <a:solidFill>
                  <a:srgbClr val="00B050"/>
                </a:solidFill>
              </a:rPr>
              <a:t>$</a:t>
            </a:r>
            <a:r>
              <a:rPr lang="en-US" altLang="zh-TW" sz="2400" dirty="0"/>
              <a:t> </a:t>
            </a:r>
            <a:r>
              <a:rPr lang="en-US" altLang="zh-TW" sz="2400" dirty="0" err="1">
                <a:solidFill>
                  <a:srgbClr val="00B0F0"/>
                </a:solidFill>
              </a:rPr>
              <a:t>mkdir</a:t>
            </a:r>
            <a:r>
              <a:rPr lang="en-US" altLang="zh-TW" sz="2400" dirty="0">
                <a:solidFill>
                  <a:srgbClr val="00B0F0"/>
                </a:solidFill>
              </a:rPr>
              <a:t> basement</a:t>
            </a:r>
          </a:p>
          <a:p>
            <a:endParaRPr lang="en-US" altLang="zh-TW" sz="2400" dirty="0"/>
          </a:p>
          <a:p>
            <a:endParaRPr lang="zh-TW" altLang="en-US" sz="2400" dirty="0"/>
          </a:p>
        </p:txBody>
      </p:sp>
      <p:sp>
        <p:nvSpPr>
          <p:cNvPr id="7" name="Rectangle 28"/>
          <p:cNvSpPr txBox="1">
            <a:spLocks noGrp="1"/>
          </p:cNvSpPr>
          <p:nvPr>
            <p:ph type="title" idx="4294967295"/>
          </p:nvPr>
        </p:nvSpPr>
        <p:spPr>
          <a:xfrm>
            <a:off x="1398495" y="299144"/>
            <a:ext cx="9132451" cy="841375"/>
          </a:xfrm>
          <a:prstGeom prst="rect">
            <a:avLst/>
          </a:prstGeom>
        </p:spPr>
        <p:txBody>
          <a:bodyPr>
            <a:normAutofit fontScale="90000"/>
          </a:bodyPr>
          <a:lstStyle/>
          <a:p>
            <a:pPr algn="ctr">
              <a:defRPr sz="3200">
                <a:solidFill>
                  <a:srgbClr val="C00000"/>
                </a:solidFill>
                <a:latin typeface="標楷體"/>
                <a:ea typeface="標楷體"/>
                <a:cs typeface="標楷體"/>
                <a:sym typeface="標楷體"/>
              </a:defRPr>
            </a:pPr>
            <a:r>
              <a:rPr lang="zh-TW" altLang="en-US" sz="4000" dirty="0" smtClean="0"/>
              <a:t>操作練習</a:t>
            </a:r>
            <a:r>
              <a:rPr lang="en-US" altLang="zh-TW" sz="4000" dirty="0" smtClean="0"/>
              <a:t>:</a:t>
            </a:r>
            <a:r>
              <a:rPr sz="4000" dirty="0" err="1" smtClean="0">
                <a:solidFill>
                  <a:schemeClr val="tx1"/>
                </a:solidFill>
              </a:rPr>
              <a:t>家目錄及目錄管理</a:t>
            </a:r>
            <a:r>
              <a:rPr sz="4000" dirty="0" smtClean="0">
                <a:solidFill>
                  <a:schemeClr val="tx1"/>
                </a:solidFill>
              </a:rPr>
              <a:t> </a:t>
            </a:r>
            <a:r>
              <a:rPr sz="3600" dirty="0">
                <a:latin typeface="Verdana"/>
                <a:ea typeface="Verdana"/>
                <a:cs typeface="Verdana"/>
                <a:sym typeface="Verdana"/>
              </a:rPr>
              <a:t>(</a:t>
            </a:r>
            <a:r>
              <a:rPr sz="4000" dirty="0" err="1">
                <a:solidFill>
                  <a:schemeClr val="tx1"/>
                </a:solidFill>
              </a:rPr>
              <a:t>轉換目錄</a:t>
            </a:r>
            <a:r>
              <a:rPr sz="3600" dirty="0">
                <a:latin typeface="Verdana"/>
                <a:ea typeface="Verdana"/>
                <a:cs typeface="Verdana"/>
                <a:sym typeface="Verdana"/>
              </a:rPr>
              <a:t>）</a:t>
            </a:r>
            <a:r>
              <a:rPr sz="4000" dirty="0">
                <a:solidFill>
                  <a:schemeClr val="tx1"/>
                </a:solidFill>
              </a:rPr>
              <a:t> </a:t>
            </a:r>
          </a:p>
        </p:txBody>
      </p:sp>
    </p:spTree>
    <p:extLst>
      <p:ext uri="{BB962C8B-B14F-4D97-AF65-F5344CB8AC3E}">
        <p14:creationId xmlns:p14="http://schemas.microsoft.com/office/powerpoint/2010/main" val="1507228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矩形 3"/>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normAutofit/>
          </a:bodyPr>
          <a:lstStyle>
            <a:lvl1pPr algn="l">
              <a:defRPr>
                <a:latin typeface="Verdana"/>
                <a:ea typeface="Verdana"/>
                <a:cs typeface="Verdana"/>
                <a:sym typeface="Verdana"/>
              </a:defRPr>
            </a:lvl1pPr>
          </a:lstStyle>
          <a:p>
            <a:fld id="{86CB4B4D-7CA3-9044-876B-883B54F8677D}" type="slidenum">
              <a:t>51</a:t>
            </a:fld>
            <a:endParaRPr/>
          </a:p>
        </p:txBody>
      </p:sp>
      <p:sp>
        <p:nvSpPr>
          <p:cNvPr id="590" name="Rectangle 28"/>
          <p:cNvSpPr txBox="1">
            <a:spLocks noGrp="1"/>
          </p:cNvSpPr>
          <p:nvPr>
            <p:ph type="title" idx="4294967295"/>
          </p:nvPr>
        </p:nvSpPr>
        <p:spPr>
          <a:xfrm>
            <a:off x="2627586" y="270372"/>
            <a:ext cx="7397750" cy="841375"/>
          </a:xfrm>
          <a:prstGeom prst="rect">
            <a:avLst/>
          </a:prstGeom>
        </p:spPr>
        <p:txBody>
          <a:bodyPr>
            <a:normAutofit/>
          </a:bodyPr>
          <a:lstStyle/>
          <a:p>
            <a:pPr algn="ctr">
              <a:defRPr sz="3200">
                <a:solidFill>
                  <a:srgbClr val="C00000"/>
                </a:solidFill>
                <a:latin typeface="標楷體"/>
                <a:ea typeface="標楷體"/>
                <a:cs typeface="標楷體"/>
                <a:sym typeface="標楷體"/>
              </a:defRPr>
            </a:pPr>
            <a:r>
              <a:rPr sz="4000" dirty="0" err="1">
                <a:solidFill>
                  <a:schemeClr val="tx1"/>
                </a:solidFill>
              </a:rPr>
              <a:t>家目錄及目錄管理</a:t>
            </a:r>
            <a:r>
              <a:rPr sz="4000" dirty="0">
                <a:solidFill>
                  <a:schemeClr val="tx1"/>
                </a:solidFill>
              </a:rPr>
              <a:t> </a:t>
            </a:r>
            <a:r>
              <a:rPr sz="3600" dirty="0">
                <a:latin typeface="Verdana"/>
                <a:ea typeface="Verdana"/>
                <a:cs typeface="Verdana"/>
                <a:sym typeface="Verdana"/>
              </a:rPr>
              <a:t>(</a:t>
            </a:r>
            <a:r>
              <a:rPr sz="4000" dirty="0" err="1">
                <a:solidFill>
                  <a:schemeClr val="tx1"/>
                </a:solidFill>
              </a:rPr>
              <a:t>轉換目錄</a:t>
            </a:r>
            <a:r>
              <a:rPr sz="3600" dirty="0">
                <a:latin typeface="Verdana"/>
                <a:ea typeface="Verdana"/>
                <a:cs typeface="Verdana"/>
                <a:sym typeface="Verdana"/>
              </a:rPr>
              <a:t>）</a:t>
            </a:r>
            <a:r>
              <a:rPr sz="4000" dirty="0">
                <a:solidFill>
                  <a:schemeClr val="tx1"/>
                </a:solidFill>
              </a:rPr>
              <a:t> </a:t>
            </a:r>
          </a:p>
        </p:txBody>
      </p:sp>
      <p:sp>
        <p:nvSpPr>
          <p:cNvPr id="2" name="文字方塊 1"/>
          <p:cNvSpPr txBox="1"/>
          <p:nvPr/>
        </p:nvSpPr>
        <p:spPr>
          <a:xfrm>
            <a:off x="2398955" y="1363463"/>
            <a:ext cx="6637468" cy="5078313"/>
          </a:xfrm>
          <a:prstGeom prst="rect">
            <a:avLst/>
          </a:prstGeom>
          <a:noFill/>
        </p:spPr>
        <p:txBody>
          <a:bodyPr wrap="square" rtlCol="0">
            <a:spAutoFit/>
          </a:bodyPr>
          <a:lstStyle/>
          <a:p>
            <a:r>
              <a:rPr lang="zh-TW" altLang="en-US" sz="3600" b="1" dirty="0"/>
              <a:t>進入地下室</a:t>
            </a:r>
          </a:p>
          <a:p>
            <a:r>
              <a:rPr lang="en-US" altLang="zh-TW" sz="3600" dirty="0">
                <a:solidFill>
                  <a:srgbClr val="00B050"/>
                </a:solidFill>
              </a:rPr>
              <a:t>$</a:t>
            </a:r>
            <a:r>
              <a:rPr lang="en-US" altLang="zh-TW" sz="3600" dirty="0"/>
              <a:t> </a:t>
            </a:r>
            <a:r>
              <a:rPr lang="en-US" altLang="zh-TW" sz="3600" dirty="0">
                <a:solidFill>
                  <a:srgbClr val="00B0F0"/>
                </a:solidFill>
              </a:rPr>
              <a:t>cd basement</a:t>
            </a:r>
          </a:p>
          <a:p>
            <a:r>
              <a:rPr lang="zh-TW" altLang="en-US" sz="3600" b="1" dirty="0" smtClean="0"/>
              <a:t>產生</a:t>
            </a:r>
            <a:r>
              <a:rPr lang="zh-TW" altLang="en-US" sz="3600" b="1" dirty="0"/>
              <a:t>檔案</a:t>
            </a:r>
          </a:p>
          <a:p>
            <a:r>
              <a:rPr lang="en-US" altLang="zh-TW" sz="3600" dirty="0">
                <a:solidFill>
                  <a:srgbClr val="00B050"/>
                </a:solidFill>
              </a:rPr>
              <a:t>$</a:t>
            </a:r>
            <a:r>
              <a:rPr lang="en-US" altLang="zh-TW" sz="3600" dirty="0"/>
              <a:t> </a:t>
            </a:r>
            <a:r>
              <a:rPr lang="en-US" altLang="zh-TW" sz="3600" dirty="0">
                <a:solidFill>
                  <a:srgbClr val="00B0F0"/>
                </a:solidFill>
              </a:rPr>
              <a:t>touch </a:t>
            </a:r>
            <a:r>
              <a:rPr lang="en-US" altLang="zh-TW" sz="3600" dirty="0" err="1">
                <a:solidFill>
                  <a:srgbClr val="00B0F0"/>
                </a:solidFill>
              </a:rPr>
              <a:t>xfile</a:t>
            </a:r>
            <a:endParaRPr lang="en-US" altLang="zh-TW" sz="3600" dirty="0">
              <a:solidFill>
                <a:srgbClr val="00B0F0"/>
              </a:solidFill>
            </a:endParaRPr>
          </a:p>
          <a:p>
            <a:r>
              <a:rPr lang="zh-TW" altLang="en-US" sz="3600" b="1" dirty="0" smtClean="0"/>
              <a:t>回到</a:t>
            </a:r>
            <a:r>
              <a:rPr lang="zh-TW" altLang="en-US" sz="3600" b="1" dirty="0"/>
              <a:t>一樓</a:t>
            </a:r>
          </a:p>
          <a:p>
            <a:r>
              <a:rPr lang="en-US" altLang="zh-TW" sz="3600" dirty="0">
                <a:solidFill>
                  <a:srgbClr val="00B050"/>
                </a:solidFill>
              </a:rPr>
              <a:t>$</a:t>
            </a:r>
            <a:r>
              <a:rPr lang="en-US" altLang="zh-TW" sz="3600" dirty="0"/>
              <a:t> </a:t>
            </a:r>
            <a:r>
              <a:rPr lang="en-US" altLang="zh-TW" sz="3600" dirty="0">
                <a:solidFill>
                  <a:srgbClr val="00B0F0"/>
                </a:solidFill>
              </a:rPr>
              <a:t>cd ..</a:t>
            </a:r>
          </a:p>
          <a:p>
            <a:r>
              <a:rPr lang="zh-TW" altLang="en-US" sz="3600" b="1" dirty="0" smtClean="0"/>
              <a:t>打掉</a:t>
            </a:r>
            <a:r>
              <a:rPr lang="zh-TW" altLang="en-US" sz="3600" b="1" dirty="0"/>
              <a:t>地下室</a:t>
            </a:r>
          </a:p>
          <a:p>
            <a:r>
              <a:rPr lang="en-US" altLang="zh-TW" sz="3600" dirty="0">
                <a:solidFill>
                  <a:srgbClr val="00B050"/>
                </a:solidFill>
              </a:rPr>
              <a:t>$</a:t>
            </a:r>
            <a:r>
              <a:rPr lang="en-US" altLang="zh-TW" sz="3600" dirty="0"/>
              <a:t> </a:t>
            </a:r>
            <a:r>
              <a:rPr lang="en-US" altLang="zh-TW" sz="3600" dirty="0" err="1">
                <a:solidFill>
                  <a:srgbClr val="00B0F0"/>
                </a:solidFill>
              </a:rPr>
              <a:t>rm</a:t>
            </a:r>
            <a:r>
              <a:rPr lang="en-US" altLang="zh-TW" sz="3600" dirty="0">
                <a:solidFill>
                  <a:srgbClr val="00B0F0"/>
                </a:solidFill>
              </a:rPr>
              <a:t> -r basement</a:t>
            </a:r>
          </a:p>
          <a:p>
            <a:endParaRPr lang="zh-TW" altLang="en-US" sz="3600" dirty="0"/>
          </a:p>
        </p:txBody>
      </p:sp>
      <p:sp>
        <p:nvSpPr>
          <p:cNvPr id="3" name="文字方塊 2"/>
          <p:cNvSpPr txBox="1"/>
          <p:nvPr/>
        </p:nvSpPr>
        <p:spPr>
          <a:xfrm>
            <a:off x="6911788" y="2826107"/>
            <a:ext cx="4249270" cy="1815882"/>
          </a:xfrm>
          <a:prstGeom prst="rect">
            <a:avLst/>
          </a:prstGeom>
          <a:noFill/>
        </p:spPr>
        <p:txBody>
          <a:bodyPr wrap="square" rtlCol="0">
            <a:spAutoFit/>
          </a:bodyPr>
          <a:lstStyle/>
          <a:p>
            <a:r>
              <a:rPr lang="en-US" altLang="zh-TW" sz="2800" dirty="0">
                <a:solidFill>
                  <a:srgbClr val="00B050"/>
                </a:solidFill>
              </a:rPr>
              <a:t>bigred@us2004:~$ </a:t>
            </a:r>
            <a:r>
              <a:rPr lang="en-US" altLang="zh-TW" sz="2800" dirty="0">
                <a:solidFill>
                  <a:srgbClr val="00B0F0"/>
                </a:solidFill>
              </a:rPr>
              <a:t>tree</a:t>
            </a:r>
          </a:p>
          <a:p>
            <a:r>
              <a:rPr lang="en-US" altLang="zh-TW" sz="2800" dirty="0"/>
              <a:t>.</a:t>
            </a:r>
          </a:p>
          <a:p>
            <a:r>
              <a:rPr lang="en-US" altLang="zh-TW" sz="2800" dirty="0"/>
              <a:t>└── basement</a:t>
            </a:r>
          </a:p>
          <a:p>
            <a:r>
              <a:rPr lang="en-US" altLang="zh-TW" sz="2800" dirty="0"/>
              <a:t>    └── </a:t>
            </a:r>
            <a:r>
              <a:rPr lang="en-US" altLang="zh-TW" sz="2800" dirty="0" err="1"/>
              <a:t>xfile</a:t>
            </a:r>
            <a:endParaRPr lang="en-US" altLang="zh-TW" sz="2800" dirty="0"/>
          </a:p>
        </p:txBody>
      </p:sp>
    </p:spTree>
    <p:extLst>
      <p:ext uri="{BB962C8B-B14F-4D97-AF65-F5344CB8AC3E}">
        <p14:creationId xmlns:p14="http://schemas.microsoft.com/office/powerpoint/2010/main" val="3042263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矩形 3"/>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normAutofit/>
          </a:bodyPr>
          <a:lstStyle>
            <a:lvl1pPr algn="l">
              <a:defRPr>
                <a:latin typeface="Verdana"/>
                <a:ea typeface="Verdana"/>
                <a:cs typeface="Verdana"/>
                <a:sym typeface="Verdana"/>
              </a:defRPr>
            </a:lvl1pPr>
          </a:lstStyle>
          <a:p>
            <a:fld id="{86CB4B4D-7CA3-9044-876B-883B54F8677D}" type="slidenum">
              <a:t>52</a:t>
            </a:fld>
            <a:endParaRPr/>
          </a:p>
        </p:txBody>
      </p:sp>
      <p:sp>
        <p:nvSpPr>
          <p:cNvPr id="4" name="文字方塊 3"/>
          <p:cNvSpPr txBox="1"/>
          <p:nvPr/>
        </p:nvSpPr>
        <p:spPr>
          <a:xfrm>
            <a:off x="828338" y="225621"/>
            <a:ext cx="11170046" cy="646331"/>
          </a:xfrm>
          <a:prstGeom prst="rect">
            <a:avLst/>
          </a:prstGeom>
          <a:noFill/>
        </p:spPr>
        <p:txBody>
          <a:bodyPr wrap="none" rtlCol="0">
            <a:spAutoFit/>
          </a:bodyPr>
          <a:lstStyle/>
          <a:p>
            <a:r>
              <a:rPr lang="zh-TW" altLang="en-US" sz="3600" dirty="0"/>
              <a:t>操作練習</a:t>
            </a:r>
            <a:r>
              <a:rPr lang="en-US" altLang="zh-TW" sz="3600" dirty="0"/>
              <a:t>:</a:t>
            </a:r>
            <a:r>
              <a:rPr lang="zh-TW" altLang="en-US" sz="3600" dirty="0" smtClean="0"/>
              <a:t>家</a:t>
            </a:r>
            <a:r>
              <a:rPr lang="zh-TW" altLang="en-US" sz="3600" dirty="0"/>
              <a:t>目錄及目錄管理 </a:t>
            </a:r>
            <a:r>
              <a:rPr lang="en-US" altLang="zh-TW" sz="3600" dirty="0"/>
              <a:t>(</a:t>
            </a:r>
            <a:r>
              <a:rPr lang="zh-TW" altLang="en-US" sz="3600" dirty="0"/>
              <a:t>固定</a:t>
            </a:r>
            <a:r>
              <a:rPr lang="zh-TW" altLang="en-US" sz="3600" dirty="0" smtClean="0"/>
              <a:t>目錄；不轉換</a:t>
            </a:r>
            <a:r>
              <a:rPr lang="zh-TW" altLang="en-US" sz="3600" dirty="0"/>
              <a:t>目錄</a:t>
            </a:r>
            <a:r>
              <a:rPr lang="zh-TW" altLang="en-US" sz="3600" dirty="0" smtClean="0"/>
              <a:t>）</a:t>
            </a:r>
            <a:endParaRPr lang="zh-TW" altLang="en-US" sz="3600" dirty="0"/>
          </a:p>
        </p:txBody>
      </p:sp>
      <p:sp>
        <p:nvSpPr>
          <p:cNvPr id="5" name="文字方塊 4"/>
          <p:cNvSpPr txBox="1"/>
          <p:nvPr/>
        </p:nvSpPr>
        <p:spPr>
          <a:xfrm>
            <a:off x="828338" y="1022848"/>
            <a:ext cx="5368066" cy="6001643"/>
          </a:xfrm>
          <a:prstGeom prst="rect">
            <a:avLst/>
          </a:prstGeom>
          <a:noFill/>
        </p:spPr>
        <p:txBody>
          <a:bodyPr wrap="square" rtlCol="0">
            <a:spAutoFit/>
          </a:bodyPr>
          <a:lstStyle/>
          <a:p>
            <a:r>
              <a:rPr lang="en-US" altLang="zh-TW" sz="2400" dirty="0">
                <a:solidFill>
                  <a:srgbClr val="00B050"/>
                </a:solidFill>
              </a:rPr>
              <a:t>$</a:t>
            </a:r>
            <a:r>
              <a:rPr lang="en-US" altLang="zh-TW" sz="2400" dirty="0"/>
              <a:t> </a:t>
            </a:r>
            <a:r>
              <a:rPr lang="en-US" altLang="zh-TW" sz="2400" dirty="0" err="1">
                <a:solidFill>
                  <a:srgbClr val="00B0F0"/>
                </a:solidFill>
              </a:rPr>
              <a:t>mkdir</a:t>
            </a:r>
            <a:r>
              <a:rPr lang="en-US" altLang="zh-TW" sz="2400" dirty="0">
                <a:solidFill>
                  <a:srgbClr val="00B0F0"/>
                </a:solidFill>
              </a:rPr>
              <a:t> -p building/{1F,2F,3F}</a:t>
            </a:r>
          </a:p>
          <a:p>
            <a:endParaRPr lang="en-US" altLang="zh-TW" sz="2400" dirty="0"/>
          </a:p>
          <a:p>
            <a:r>
              <a:rPr lang="en-US" altLang="zh-TW" sz="2400" dirty="0">
                <a:solidFill>
                  <a:srgbClr val="00B050"/>
                </a:solidFill>
              </a:rPr>
              <a:t>$ </a:t>
            </a:r>
            <a:r>
              <a:rPr lang="en-US" altLang="zh-TW" sz="2400" dirty="0">
                <a:solidFill>
                  <a:srgbClr val="00B0F0"/>
                </a:solidFill>
              </a:rPr>
              <a:t>tree building/</a:t>
            </a:r>
          </a:p>
          <a:p>
            <a:r>
              <a:rPr lang="en-US" altLang="zh-TW" sz="2400" dirty="0"/>
              <a:t>building/</a:t>
            </a:r>
          </a:p>
          <a:p>
            <a:r>
              <a:rPr lang="en-US" altLang="zh-TW" sz="2400" dirty="0"/>
              <a:t>├── 1F</a:t>
            </a:r>
          </a:p>
          <a:p>
            <a:r>
              <a:rPr lang="en-US" altLang="zh-TW" sz="2400" dirty="0"/>
              <a:t>├── 2F</a:t>
            </a:r>
          </a:p>
          <a:p>
            <a:r>
              <a:rPr lang="en-US" altLang="zh-TW" sz="2400" dirty="0"/>
              <a:t>└── 3F</a:t>
            </a:r>
          </a:p>
          <a:p>
            <a:endParaRPr lang="en-US" altLang="zh-TW" sz="2400" dirty="0"/>
          </a:p>
          <a:p>
            <a:r>
              <a:rPr lang="en-US" altLang="zh-TW" sz="2400" dirty="0">
                <a:solidFill>
                  <a:srgbClr val="00B050"/>
                </a:solidFill>
              </a:rPr>
              <a:t>$ </a:t>
            </a:r>
            <a:r>
              <a:rPr lang="en-US" altLang="zh-TW" sz="2400" dirty="0">
                <a:solidFill>
                  <a:srgbClr val="00B0F0"/>
                </a:solidFill>
              </a:rPr>
              <a:t>cd building</a:t>
            </a:r>
          </a:p>
          <a:p>
            <a:r>
              <a:rPr lang="en-US" altLang="zh-TW" sz="2400" dirty="0">
                <a:solidFill>
                  <a:srgbClr val="00B050"/>
                </a:solidFill>
              </a:rPr>
              <a:t>$</a:t>
            </a:r>
            <a:r>
              <a:rPr lang="en-US" altLang="zh-TW" sz="2400" dirty="0"/>
              <a:t> </a:t>
            </a:r>
            <a:r>
              <a:rPr lang="en-US" altLang="zh-TW" sz="2400" dirty="0" err="1">
                <a:solidFill>
                  <a:srgbClr val="00B0F0"/>
                </a:solidFill>
              </a:rPr>
              <a:t>mkdir</a:t>
            </a:r>
            <a:r>
              <a:rPr lang="en-US" altLang="zh-TW" sz="2400" dirty="0">
                <a:solidFill>
                  <a:srgbClr val="00B0F0"/>
                </a:solidFill>
              </a:rPr>
              <a:t> 1F/m101</a:t>
            </a:r>
          </a:p>
          <a:p>
            <a:r>
              <a:rPr lang="en-US" altLang="zh-TW" sz="2400" dirty="0">
                <a:solidFill>
                  <a:srgbClr val="00B050"/>
                </a:solidFill>
              </a:rPr>
              <a:t>$</a:t>
            </a:r>
            <a:r>
              <a:rPr lang="en-US" altLang="zh-TW" sz="2400" dirty="0"/>
              <a:t> </a:t>
            </a:r>
            <a:r>
              <a:rPr lang="en-US" altLang="zh-TW" sz="2400" dirty="0">
                <a:solidFill>
                  <a:srgbClr val="00B0F0"/>
                </a:solidFill>
              </a:rPr>
              <a:t>touch 1F/m101/desk</a:t>
            </a:r>
          </a:p>
          <a:p>
            <a:r>
              <a:rPr lang="en-US" altLang="zh-TW" sz="2400" dirty="0">
                <a:solidFill>
                  <a:srgbClr val="00B050"/>
                </a:solidFill>
              </a:rPr>
              <a:t>$</a:t>
            </a:r>
            <a:r>
              <a:rPr lang="en-US" altLang="zh-TW" sz="2400" dirty="0"/>
              <a:t> </a:t>
            </a:r>
            <a:r>
              <a:rPr lang="en-US" altLang="zh-TW" sz="2400" dirty="0" err="1">
                <a:solidFill>
                  <a:srgbClr val="00B0F0"/>
                </a:solidFill>
              </a:rPr>
              <a:t>mkdir</a:t>
            </a:r>
            <a:r>
              <a:rPr lang="en-US" altLang="zh-TW" sz="2400" dirty="0">
                <a:solidFill>
                  <a:srgbClr val="00B0F0"/>
                </a:solidFill>
              </a:rPr>
              <a:t> 2F/{m201,m202}</a:t>
            </a:r>
          </a:p>
          <a:p>
            <a:r>
              <a:rPr lang="en-US" altLang="zh-TW" sz="2400" dirty="0">
                <a:solidFill>
                  <a:srgbClr val="00B050"/>
                </a:solidFill>
              </a:rPr>
              <a:t>$</a:t>
            </a:r>
            <a:r>
              <a:rPr lang="en-US" altLang="zh-TW" sz="2400" dirty="0"/>
              <a:t> </a:t>
            </a:r>
            <a:r>
              <a:rPr lang="en-US" altLang="zh-TW" sz="2400" dirty="0" err="1">
                <a:solidFill>
                  <a:srgbClr val="00B0F0"/>
                </a:solidFill>
              </a:rPr>
              <a:t>cp</a:t>
            </a:r>
            <a:r>
              <a:rPr lang="en-US" altLang="zh-TW" sz="2400" dirty="0">
                <a:solidFill>
                  <a:srgbClr val="00B0F0"/>
                </a:solidFill>
              </a:rPr>
              <a:t> 1F/m101/desk  2F/m202/</a:t>
            </a:r>
          </a:p>
          <a:p>
            <a:r>
              <a:rPr lang="en-US" altLang="zh-TW" sz="2400" dirty="0" smtClean="0">
                <a:solidFill>
                  <a:srgbClr val="00B050"/>
                </a:solidFill>
              </a:rPr>
              <a:t>$ </a:t>
            </a:r>
            <a:r>
              <a:rPr lang="en-US" altLang="zh-TW" sz="2400" dirty="0" err="1">
                <a:solidFill>
                  <a:srgbClr val="00B0F0"/>
                </a:solidFill>
              </a:rPr>
              <a:t>mkdir</a:t>
            </a:r>
            <a:r>
              <a:rPr lang="en-US" altLang="zh-TW" sz="2400" dirty="0">
                <a:solidFill>
                  <a:srgbClr val="00B0F0"/>
                </a:solidFill>
              </a:rPr>
              <a:t> 3F/m301</a:t>
            </a:r>
          </a:p>
          <a:p>
            <a:r>
              <a:rPr lang="en-US" altLang="zh-TW" sz="2400" dirty="0">
                <a:solidFill>
                  <a:srgbClr val="00B050"/>
                </a:solidFill>
              </a:rPr>
              <a:t>$</a:t>
            </a:r>
            <a:r>
              <a:rPr lang="en-US" altLang="zh-TW" sz="2400" dirty="0"/>
              <a:t> </a:t>
            </a:r>
            <a:r>
              <a:rPr lang="en-US" altLang="zh-TW" sz="2400" dirty="0">
                <a:solidFill>
                  <a:srgbClr val="00B0F0"/>
                </a:solidFill>
              </a:rPr>
              <a:t>mv 2F/m202/desk  3F/m301/</a:t>
            </a:r>
          </a:p>
          <a:p>
            <a:r>
              <a:rPr lang="en-US" altLang="zh-TW" sz="2400" dirty="0"/>
              <a:t> </a:t>
            </a:r>
            <a:endParaRPr lang="zh-TW" altLang="en-US" sz="2400" dirty="0"/>
          </a:p>
        </p:txBody>
      </p:sp>
      <p:grpSp>
        <p:nvGrpSpPr>
          <p:cNvPr id="8" name="群組 7"/>
          <p:cNvGrpSpPr/>
          <p:nvPr/>
        </p:nvGrpSpPr>
        <p:grpSpPr>
          <a:xfrm>
            <a:off x="7143077" y="2028414"/>
            <a:ext cx="3593055" cy="3171474"/>
            <a:chOff x="5927463" y="1604921"/>
            <a:chExt cx="2528048" cy="3416320"/>
          </a:xfrm>
        </p:grpSpPr>
        <p:sp>
          <p:nvSpPr>
            <p:cNvPr id="3" name="文字方塊 2"/>
            <p:cNvSpPr txBox="1"/>
            <p:nvPr/>
          </p:nvSpPr>
          <p:spPr>
            <a:xfrm>
              <a:off x="5927463" y="1604921"/>
              <a:ext cx="2528048" cy="3416320"/>
            </a:xfrm>
            <a:prstGeom prst="rect">
              <a:avLst/>
            </a:prstGeom>
            <a:noFill/>
          </p:spPr>
          <p:txBody>
            <a:bodyPr wrap="square" rtlCol="0">
              <a:spAutoFit/>
            </a:bodyPr>
            <a:lstStyle/>
            <a:p>
              <a:r>
                <a:rPr lang="en-US" altLang="zh-TW" dirty="0"/>
                <a:t>.</a:t>
              </a:r>
            </a:p>
            <a:p>
              <a:r>
                <a:rPr lang="en-US" altLang="zh-TW" dirty="0"/>
                <a:t>├── 1F</a:t>
              </a:r>
            </a:p>
            <a:p>
              <a:r>
                <a:rPr lang="en-US" altLang="zh-TW" dirty="0"/>
                <a:t>│   └── m101</a:t>
              </a:r>
            </a:p>
            <a:p>
              <a:r>
                <a:rPr lang="en-US" altLang="zh-TW" dirty="0"/>
                <a:t>│       └── </a:t>
              </a:r>
              <a:r>
                <a:rPr lang="en-US" altLang="zh-TW" dirty="0">
                  <a:solidFill>
                    <a:srgbClr val="FF0000"/>
                  </a:solidFill>
                </a:rPr>
                <a:t>desk</a:t>
              </a:r>
            </a:p>
            <a:p>
              <a:r>
                <a:rPr lang="en-US" altLang="zh-TW" dirty="0"/>
                <a:t>├── 2F</a:t>
              </a:r>
            </a:p>
            <a:p>
              <a:r>
                <a:rPr lang="en-US" altLang="zh-TW" dirty="0"/>
                <a:t>│   ├── m201</a:t>
              </a:r>
            </a:p>
            <a:p>
              <a:r>
                <a:rPr lang="en-US" altLang="zh-TW" dirty="0"/>
                <a:t>│   └── m202</a:t>
              </a:r>
            </a:p>
            <a:p>
              <a:r>
                <a:rPr lang="en-US" altLang="zh-TW" dirty="0"/>
                <a:t>└── 3F</a:t>
              </a:r>
            </a:p>
            <a:p>
              <a:r>
                <a:rPr lang="en-US" altLang="zh-TW" dirty="0"/>
                <a:t>    └── m301</a:t>
              </a:r>
            </a:p>
            <a:p>
              <a:r>
                <a:rPr lang="en-US" altLang="zh-TW" dirty="0"/>
                <a:t>        └── desk</a:t>
              </a:r>
            </a:p>
            <a:p>
              <a:endParaRPr lang="en-US" altLang="zh-TW" dirty="0"/>
            </a:p>
            <a:p>
              <a:endParaRPr lang="zh-TW" altLang="en-US" dirty="0"/>
            </a:p>
          </p:txBody>
        </p:sp>
        <p:sp>
          <p:nvSpPr>
            <p:cNvPr id="6" name="弧形箭號 (左彎) 5"/>
            <p:cNvSpPr/>
            <p:nvPr/>
          </p:nvSpPr>
          <p:spPr>
            <a:xfrm>
              <a:off x="7433534" y="2678654"/>
              <a:ext cx="365760" cy="84985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FF0000"/>
                  </a:solidFill>
                </a:rPr>
                <a:t>CP</a:t>
              </a:r>
              <a:endParaRPr lang="zh-TW" altLang="en-US" dirty="0">
                <a:solidFill>
                  <a:srgbClr val="FF0000"/>
                </a:solidFill>
              </a:endParaRPr>
            </a:p>
          </p:txBody>
        </p:sp>
        <p:sp>
          <p:nvSpPr>
            <p:cNvPr id="7" name="弧形箭號 (左彎) 6"/>
            <p:cNvSpPr/>
            <p:nvPr/>
          </p:nvSpPr>
          <p:spPr>
            <a:xfrm>
              <a:off x="7433534" y="3528508"/>
              <a:ext cx="365760" cy="87137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FF0000"/>
                  </a:solidFill>
                </a:rPr>
                <a:t>mv</a:t>
              </a:r>
              <a:endParaRPr lang="zh-TW" altLang="en-US" dirty="0">
                <a:solidFill>
                  <a:srgbClr val="FF0000"/>
                </a:solidFill>
              </a:endParaRPr>
            </a:p>
          </p:txBody>
        </p:sp>
      </p:grpSp>
    </p:spTree>
    <p:extLst>
      <p:ext uri="{BB962C8B-B14F-4D97-AF65-F5344CB8AC3E}">
        <p14:creationId xmlns:p14="http://schemas.microsoft.com/office/powerpoint/2010/main" val="710580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矩形 3"/>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normAutofit/>
          </a:bodyPr>
          <a:lstStyle>
            <a:lvl1pPr algn="l">
              <a:defRPr>
                <a:latin typeface="Verdana"/>
                <a:ea typeface="Verdana"/>
                <a:cs typeface="Verdana"/>
                <a:sym typeface="Verdana"/>
              </a:defRPr>
            </a:lvl1pPr>
          </a:lstStyle>
          <a:p>
            <a:fld id="{86CB4B4D-7CA3-9044-876B-883B54F8677D}" type="slidenum">
              <a:t>53</a:t>
            </a:fld>
            <a:endParaRPr/>
          </a:p>
        </p:txBody>
      </p:sp>
      <p:sp>
        <p:nvSpPr>
          <p:cNvPr id="2" name="文字方塊 1"/>
          <p:cNvSpPr txBox="1"/>
          <p:nvPr/>
        </p:nvSpPr>
        <p:spPr>
          <a:xfrm>
            <a:off x="3231777" y="1021976"/>
            <a:ext cx="5378823" cy="6001643"/>
          </a:xfrm>
          <a:prstGeom prst="rect">
            <a:avLst/>
          </a:prstGeom>
          <a:noFill/>
        </p:spPr>
        <p:txBody>
          <a:bodyPr wrap="square" rtlCol="0">
            <a:spAutoFit/>
          </a:bodyPr>
          <a:lstStyle/>
          <a:p>
            <a:r>
              <a:rPr lang="en-US" altLang="zh-TW" sz="2400" dirty="0">
                <a:solidFill>
                  <a:srgbClr val="00B050"/>
                </a:solidFill>
              </a:rPr>
              <a:t>$</a:t>
            </a:r>
            <a:r>
              <a:rPr lang="en-US" altLang="zh-TW" sz="2400" dirty="0">
                <a:solidFill>
                  <a:srgbClr val="00B0F0"/>
                </a:solidFill>
              </a:rPr>
              <a:t> tree  .</a:t>
            </a:r>
          </a:p>
          <a:p>
            <a:r>
              <a:rPr lang="en-US" altLang="zh-TW" sz="2400" dirty="0"/>
              <a:t>.</a:t>
            </a:r>
          </a:p>
          <a:p>
            <a:r>
              <a:rPr lang="en-US" altLang="zh-TW" sz="2400" dirty="0"/>
              <a:t>├── 1F</a:t>
            </a:r>
          </a:p>
          <a:p>
            <a:r>
              <a:rPr lang="en-US" altLang="zh-TW" sz="2400" dirty="0"/>
              <a:t>│   └── m101</a:t>
            </a:r>
          </a:p>
          <a:p>
            <a:r>
              <a:rPr lang="en-US" altLang="zh-TW" sz="2400" dirty="0"/>
              <a:t>│       └── desk</a:t>
            </a:r>
          </a:p>
          <a:p>
            <a:r>
              <a:rPr lang="en-US" altLang="zh-TW" sz="2400" dirty="0"/>
              <a:t>├── 2F</a:t>
            </a:r>
          </a:p>
          <a:p>
            <a:r>
              <a:rPr lang="en-US" altLang="zh-TW" sz="2400" dirty="0"/>
              <a:t>│   ├── m201</a:t>
            </a:r>
          </a:p>
          <a:p>
            <a:r>
              <a:rPr lang="en-US" altLang="zh-TW" sz="2400" dirty="0"/>
              <a:t>│   └── m202</a:t>
            </a:r>
          </a:p>
          <a:p>
            <a:r>
              <a:rPr lang="en-US" altLang="zh-TW" sz="2400" dirty="0"/>
              <a:t>└── 3F</a:t>
            </a:r>
          </a:p>
          <a:p>
            <a:r>
              <a:rPr lang="en-US" altLang="zh-TW" sz="2400" dirty="0"/>
              <a:t>    └── m301</a:t>
            </a:r>
          </a:p>
          <a:p>
            <a:r>
              <a:rPr lang="en-US" altLang="zh-TW" sz="2400" dirty="0"/>
              <a:t>        └── desk</a:t>
            </a:r>
          </a:p>
          <a:p>
            <a:endParaRPr lang="en-US" altLang="zh-TW" sz="2400" dirty="0"/>
          </a:p>
          <a:p>
            <a:r>
              <a:rPr lang="en-US" altLang="zh-TW" sz="2400" dirty="0">
                <a:solidFill>
                  <a:srgbClr val="00B050"/>
                </a:solidFill>
              </a:rPr>
              <a:t>$</a:t>
            </a:r>
            <a:r>
              <a:rPr lang="en-US" altLang="zh-TW" sz="2400" dirty="0"/>
              <a:t> </a:t>
            </a:r>
            <a:r>
              <a:rPr lang="en-US" altLang="zh-TW" sz="2400" dirty="0">
                <a:solidFill>
                  <a:srgbClr val="00B0F0"/>
                </a:solidFill>
              </a:rPr>
              <a:t>cd  ..</a:t>
            </a:r>
          </a:p>
          <a:p>
            <a:endParaRPr lang="en-US" altLang="zh-TW" sz="2400" dirty="0"/>
          </a:p>
          <a:p>
            <a:r>
              <a:rPr lang="en-US" altLang="zh-TW" sz="2400" dirty="0">
                <a:solidFill>
                  <a:srgbClr val="00B050"/>
                </a:solidFill>
              </a:rPr>
              <a:t>$</a:t>
            </a:r>
            <a:r>
              <a:rPr lang="en-US" altLang="zh-TW" sz="2400" dirty="0"/>
              <a:t> </a:t>
            </a:r>
            <a:r>
              <a:rPr lang="en-US" altLang="zh-TW" sz="2400" dirty="0" err="1">
                <a:solidFill>
                  <a:srgbClr val="00B0F0"/>
                </a:solidFill>
              </a:rPr>
              <a:t>rm</a:t>
            </a:r>
            <a:r>
              <a:rPr lang="en-US" altLang="zh-TW" sz="2400" dirty="0">
                <a:solidFill>
                  <a:srgbClr val="00B0F0"/>
                </a:solidFill>
              </a:rPr>
              <a:t> -r building</a:t>
            </a:r>
          </a:p>
          <a:p>
            <a:endParaRPr lang="zh-TW" altLang="en-US" sz="2400" dirty="0"/>
          </a:p>
        </p:txBody>
      </p:sp>
      <p:sp>
        <p:nvSpPr>
          <p:cNvPr id="6" name="文字方塊 5"/>
          <p:cNvSpPr txBox="1"/>
          <p:nvPr/>
        </p:nvSpPr>
        <p:spPr>
          <a:xfrm>
            <a:off x="2022438" y="215153"/>
            <a:ext cx="9199954" cy="646331"/>
          </a:xfrm>
          <a:prstGeom prst="rect">
            <a:avLst/>
          </a:prstGeom>
          <a:noFill/>
        </p:spPr>
        <p:txBody>
          <a:bodyPr wrap="none" rtlCol="0">
            <a:spAutoFit/>
          </a:bodyPr>
          <a:lstStyle/>
          <a:p>
            <a:r>
              <a:rPr lang="zh-TW" altLang="en-US" sz="3600" dirty="0"/>
              <a:t>家目錄及目錄管理 </a:t>
            </a:r>
            <a:r>
              <a:rPr lang="en-US" altLang="zh-TW" sz="3600" dirty="0"/>
              <a:t>(</a:t>
            </a:r>
            <a:r>
              <a:rPr lang="zh-TW" altLang="en-US" sz="3600" dirty="0"/>
              <a:t>固定</a:t>
            </a:r>
            <a:r>
              <a:rPr lang="zh-TW" altLang="en-US" sz="3600" dirty="0" smtClean="0"/>
              <a:t>目錄</a:t>
            </a:r>
            <a:r>
              <a:rPr lang="zh-TW" altLang="en-US" sz="3600" dirty="0"/>
              <a:t>；不轉換目錄</a:t>
            </a:r>
            <a:r>
              <a:rPr lang="zh-TW" altLang="en-US" sz="3600" dirty="0" smtClean="0"/>
              <a:t>）</a:t>
            </a:r>
            <a:endParaRPr lang="zh-TW" altLang="en-US" sz="3600" dirty="0"/>
          </a:p>
        </p:txBody>
      </p:sp>
    </p:spTree>
    <p:extLst>
      <p:ext uri="{BB962C8B-B14F-4D97-AF65-F5344CB8AC3E}">
        <p14:creationId xmlns:p14="http://schemas.microsoft.com/office/powerpoint/2010/main" val="4131673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870841" y="344215"/>
            <a:ext cx="8534400" cy="758825"/>
          </a:xfrm>
        </p:spPr>
        <p:txBody>
          <a:bodyPr>
            <a:normAutofit/>
          </a:bodyPr>
          <a:lstStyle/>
          <a:p>
            <a:pPr algn="ctr"/>
            <a:r>
              <a:rPr lang="en-US" altLang="zh-TW" sz="4000" b="1" dirty="0" smtClean="0">
                <a:solidFill>
                  <a:srgbClr val="FF00FF"/>
                </a:solidFill>
              </a:rPr>
              <a:t>echo:</a:t>
            </a:r>
            <a:r>
              <a:rPr lang="zh-TW" altLang="en-US" sz="4000" dirty="0" smtClean="0">
                <a:sym typeface="Calibri"/>
              </a:rPr>
              <a:t>在</a:t>
            </a:r>
            <a:r>
              <a:rPr lang="zh-TW" altLang="en-US" sz="4000" dirty="0">
                <a:sym typeface="Calibri"/>
              </a:rPr>
              <a:t>螢幕上列印出指定的字串</a:t>
            </a:r>
            <a:endParaRPr lang="zh-TW" altLang="en-US" sz="4000" b="1" dirty="0">
              <a:solidFill>
                <a:srgbClr val="FF00FF"/>
              </a:solidFill>
            </a:endParaRPr>
          </a:p>
        </p:txBody>
      </p:sp>
      <p:sp>
        <p:nvSpPr>
          <p:cNvPr id="3" name="文字版面配置區 2"/>
          <p:cNvSpPr>
            <a:spLocks noGrp="1"/>
          </p:cNvSpPr>
          <p:nvPr>
            <p:ph type="body" idx="4294967295"/>
          </p:nvPr>
        </p:nvSpPr>
        <p:spPr>
          <a:xfrm>
            <a:off x="2163762" y="1695340"/>
            <a:ext cx="8504238" cy="4572000"/>
          </a:xfrm>
        </p:spPr>
        <p:txBody>
          <a:bodyPr/>
          <a:lstStyle/>
          <a:p>
            <a:pPr>
              <a:buFont typeface="Wingdings" panose="05000000000000000000" pitchFamily="2" charset="2"/>
              <a:buChar char="l"/>
            </a:pPr>
            <a:r>
              <a:rPr lang="en-US" altLang="zh-TW" dirty="0" smtClean="0">
                <a:solidFill>
                  <a:srgbClr val="FF00FF"/>
                </a:solidFill>
              </a:rPr>
              <a:t>echo</a:t>
            </a:r>
            <a:r>
              <a:rPr lang="en-US" altLang="zh-TW" dirty="0" smtClean="0"/>
              <a:t> </a:t>
            </a:r>
            <a:r>
              <a:rPr lang="zh-TW" altLang="en-US" dirty="0" smtClean="0"/>
              <a:t> 字串</a:t>
            </a:r>
            <a:endParaRPr lang="en-US" altLang="zh-TW" dirty="0" smtClean="0"/>
          </a:p>
          <a:p>
            <a:pPr marL="0" indent="0">
              <a:buNone/>
            </a:pPr>
            <a:r>
              <a:rPr lang="zh-TW" altLang="en-US" dirty="0" smtClean="0">
                <a:solidFill>
                  <a:srgbClr val="0000FF"/>
                </a:solidFill>
              </a:rPr>
              <a:t>雙引號</a:t>
            </a:r>
            <a:r>
              <a:rPr lang="zh-TW" altLang="en-US" dirty="0"/>
              <a:t>可有可無，</a:t>
            </a:r>
            <a:r>
              <a:rPr lang="zh-TW" altLang="en-US" dirty="0">
                <a:solidFill>
                  <a:srgbClr val="0000FF"/>
                </a:solidFill>
              </a:rPr>
              <a:t>單引號</a:t>
            </a:r>
            <a:r>
              <a:rPr lang="zh-TW" altLang="en-US" dirty="0"/>
              <a:t>主要用在原樣</a:t>
            </a:r>
            <a:r>
              <a:rPr lang="zh-TW" altLang="en-US" dirty="0" smtClean="0"/>
              <a:t>輸出</a:t>
            </a:r>
            <a:r>
              <a:rPr lang="zh-TW" altLang="en-US" dirty="0" smtClean="0">
                <a:solidFill>
                  <a:srgbClr val="FF0000"/>
                </a:solidFill>
              </a:rPr>
              <a:t>字串</a:t>
            </a:r>
            <a:endParaRPr lang="en-US" altLang="zh-TW" dirty="0" smtClean="0">
              <a:solidFill>
                <a:srgbClr val="FF0000"/>
              </a:solidFill>
            </a:endParaRPr>
          </a:p>
          <a:p>
            <a:pPr>
              <a:buFont typeface="Wingdings" panose="05000000000000000000" pitchFamily="2" charset="2"/>
              <a:buChar char="l"/>
            </a:pPr>
            <a:r>
              <a:rPr lang="en-US" altLang="zh-TW" dirty="0" smtClean="0">
                <a:solidFill>
                  <a:srgbClr val="FF00FF"/>
                </a:solidFill>
              </a:rPr>
              <a:t>echo</a:t>
            </a:r>
            <a:r>
              <a:rPr lang="en-US" altLang="zh-TW" dirty="0" smtClean="0">
                <a:solidFill>
                  <a:srgbClr val="FF0000"/>
                </a:solidFill>
              </a:rPr>
              <a:t>  </a:t>
            </a:r>
            <a:r>
              <a:rPr lang="en-US" altLang="zh-TW" dirty="0" smtClean="0">
                <a:solidFill>
                  <a:srgbClr val="0000FF"/>
                </a:solidFill>
              </a:rPr>
              <a:t>$</a:t>
            </a:r>
            <a:r>
              <a:rPr lang="zh-TW" altLang="en-US" dirty="0" smtClean="0">
                <a:solidFill>
                  <a:schemeClr val="tx1"/>
                </a:solidFill>
              </a:rPr>
              <a:t>變數</a:t>
            </a:r>
            <a:endParaRPr lang="en-US" altLang="zh-TW" dirty="0" smtClean="0">
              <a:solidFill>
                <a:schemeClr val="tx1"/>
              </a:solidFill>
            </a:endParaRPr>
          </a:p>
          <a:p>
            <a:pPr lvl="1">
              <a:buFont typeface="Wingdings" panose="05000000000000000000" pitchFamily="2" charset="2"/>
              <a:buChar char="l"/>
            </a:pPr>
            <a:r>
              <a:rPr lang="en-US" altLang="zh-TW" dirty="0" smtClean="0">
                <a:solidFill>
                  <a:schemeClr val="tx1"/>
                </a:solidFill>
              </a:rPr>
              <a:t>ECHO  </a:t>
            </a:r>
            <a:r>
              <a:rPr lang="en-US" altLang="zh-TW" dirty="0" smtClean="0">
                <a:solidFill>
                  <a:srgbClr val="0000FF"/>
                </a:solidFill>
              </a:rPr>
              <a:t>${</a:t>
            </a:r>
            <a:r>
              <a:rPr lang="zh-TW" altLang="en-US" dirty="0" smtClean="0">
                <a:solidFill>
                  <a:schemeClr val="tx1"/>
                </a:solidFill>
              </a:rPr>
              <a:t>變數</a:t>
            </a:r>
            <a:r>
              <a:rPr lang="en-US" altLang="zh-TW" dirty="0" smtClean="0">
                <a:solidFill>
                  <a:srgbClr val="0000FF"/>
                </a:solidFill>
              </a:rPr>
              <a:t>}</a:t>
            </a:r>
            <a:endParaRPr lang="en-US" altLang="zh-TW" dirty="0">
              <a:solidFill>
                <a:srgbClr val="0000FF"/>
              </a:solidFill>
            </a:endParaRPr>
          </a:p>
          <a:p>
            <a:pPr>
              <a:buFont typeface="Wingdings" panose="05000000000000000000" pitchFamily="2" charset="2"/>
              <a:buChar char="l"/>
            </a:pPr>
            <a:r>
              <a:rPr lang="en-US" altLang="zh-TW" dirty="0" smtClean="0">
                <a:solidFill>
                  <a:srgbClr val="FF00FF"/>
                </a:solidFill>
              </a:rPr>
              <a:t>echo</a:t>
            </a:r>
            <a:r>
              <a:rPr lang="en-US" altLang="zh-TW" dirty="0" smtClean="0"/>
              <a:t> </a:t>
            </a:r>
            <a:r>
              <a:rPr lang="zh-TW" altLang="en-US" dirty="0" smtClean="0"/>
              <a:t>字串  </a:t>
            </a:r>
            <a:r>
              <a:rPr lang="en-US" altLang="zh-TW" dirty="0" smtClean="0">
                <a:solidFill>
                  <a:srgbClr val="0000FF"/>
                </a:solidFill>
              </a:rPr>
              <a:t>&gt;</a:t>
            </a:r>
            <a:r>
              <a:rPr lang="en-US" altLang="zh-TW" dirty="0" smtClean="0"/>
              <a:t> </a:t>
            </a:r>
            <a:r>
              <a:rPr lang="zh-TW" altLang="en-US" dirty="0" smtClean="0"/>
              <a:t>檔案</a:t>
            </a:r>
            <a:endParaRPr lang="en-US" altLang="zh-TW" dirty="0"/>
          </a:p>
          <a:p>
            <a:pPr>
              <a:buFont typeface="Wingdings" panose="05000000000000000000" pitchFamily="2" charset="2"/>
              <a:buChar char="l"/>
            </a:pPr>
            <a:r>
              <a:rPr lang="en-US" altLang="zh-TW" dirty="0" smtClean="0">
                <a:solidFill>
                  <a:srgbClr val="FF00FF"/>
                </a:solidFill>
              </a:rPr>
              <a:t>echo</a:t>
            </a:r>
            <a:r>
              <a:rPr lang="en-US" altLang="zh-TW" dirty="0" smtClean="0"/>
              <a:t> </a:t>
            </a:r>
            <a:r>
              <a:rPr lang="zh-TW" altLang="en-US" dirty="0"/>
              <a:t>字串  </a:t>
            </a:r>
            <a:r>
              <a:rPr lang="en-US" altLang="zh-TW" dirty="0" smtClean="0">
                <a:solidFill>
                  <a:srgbClr val="0000FF"/>
                </a:solidFill>
              </a:rPr>
              <a:t>&gt;&gt;</a:t>
            </a:r>
            <a:r>
              <a:rPr lang="en-US" altLang="zh-TW" dirty="0" smtClean="0"/>
              <a:t> </a:t>
            </a:r>
            <a:r>
              <a:rPr lang="zh-TW" altLang="en-US" dirty="0"/>
              <a:t>檔案</a:t>
            </a:r>
            <a:endParaRPr lang="en-US" altLang="zh-TW" dirty="0"/>
          </a:p>
          <a:p>
            <a:pPr marL="0" indent="0">
              <a:buNone/>
            </a:pPr>
            <a:endParaRPr lang="en-US" altLang="zh-TW" dirty="0"/>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54</a:t>
            </a:fld>
            <a:endParaRPr lang="zh-TW" altLang="en-US"/>
          </a:p>
        </p:txBody>
      </p:sp>
    </p:spTree>
    <p:extLst>
      <p:ext uri="{BB962C8B-B14F-4D97-AF65-F5344CB8AC3E}">
        <p14:creationId xmlns:p14="http://schemas.microsoft.com/office/powerpoint/2010/main" val="1320862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839311" y="291663"/>
            <a:ext cx="8534400" cy="758825"/>
          </a:xfrm>
        </p:spPr>
        <p:txBody>
          <a:bodyPr>
            <a:normAutofit/>
          </a:bodyPr>
          <a:lstStyle/>
          <a:p>
            <a:pPr algn="ctr"/>
            <a:r>
              <a:rPr lang="en-US" altLang="zh-TW" b="1" dirty="0">
                <a:solidFill>
                  <a:srgbClr val="FF00FF"/>
                </a:solidFill>
              </a:rPr>
              <a:t>echo</a:t>
            </a:r>
            <a:r>
              <a:rPr lang="zh-TW" altLang="en-US" dirty="0"/>
              <a:t>練習</a:t>
            </a:r>
          </a:p>
        </p:txBody>
      </p:sp>
      <p:sp>
        <p:nvSpPr>
          <p:cNvPr id="3" name="文字版面配置區 2"/>
          <p:cNvSpPr>
            <a:spLocks noGrp="1"/>
          </p:cNvSpPr>
          <p:nvPr>
            <p:ph type="body" sz="half" idx="4294967295"/>
          </p:nvPr>
        </p:nvSpPr>
        <p:spPr>
          <a:xfrm>
            <a:off x="1975945" y="1329558"/>
            <a:ext cx="4038600" cy="4681538"/>
          </a:xfrm>
        </p:spPr>
        <p:txBody>
          <a:bodyPr/>
          <a:lstStyle/>
          <a:p>
            <a:pPr marL="0" indent="0">
              <a:buNone/>
            </a:pPr>
            <a:r>
              <a:rPr lang="en-US" altLang="zh-TW" dirty="0">
                <a:solidFill>
                  <a:srgbClr val="00B050"/>
                </a:solidFill>
              </a:rPr>
              <a:t>~$</a:t>
            </a:r>
            <a:r>
              <a:rPr lang="en-US" altLang="zh-TW" dirty="0"/>
              <a:t> </a:t>
            </a:r>
            <a:r>
              <a:rPr lang="en-US" altLang="zh-TW" dirty="0">
                <a:solidFill>
                  <a:srgbClr val="00B0F0"/>
                </a:solidFill>
              </a:rPr>
              <a:t>name=12345</a:t>
            </a:r>
          </a:p>
          <a:p>
            <a:pPr marL="0" indent="0">
              <a:buNone/>
            </a:pPr>
            <a:r>
              <a:rPr lang="en-US" altLang="zh-TW" dirty="0">
                <a:solidFill>
                  <a:srgbClr val="00B050"/>
                </a:solidFill>
              </a:rPr>
              <a:t>~$</a:t>
            </a:r>
            <a:r>
              <a:rPr lang="en-US" altLang="zh-TW" dirty="0">
                <a:solidFill>
                  <a:srgbClr val="0000FF"/>
                </a:solidFill>
              </a:rPr>
              <a:t> </a:t>
            </a:r>
            <a:r>
              <a:rPr lang="en-US" altLang="zh-TW" dirty="0">
                <a:solidFill>
                  <a:srgbClr val="00B0F0"/>
                </a:solidFill>
              </a:rPr>
              <a:t>echo $name</a:t>
            </a:r>
          </a:p>
          <a:p>
            <a:pPr marL="0" indent="0">
              <a:buNone/>
            </a:pPr>
            <a:r>
              <a:rPr lang="en-US" altLang="zh-TW" dirty="0">
                <a:solidFill>
                  <a:srgbClr val="00B050"/>
                </a:solidFill>
              </a:rPr>
              <a:t>12345</a:t>
            </a:r>
          </a:p>
          <a:p>
            <a:pPr marL="0" indent="0">
              <a:buNone/>
            </a:pPr>
            <a:r>
              <a:rPr lang="en-US" altLang="zh-TW" dirty="0">
                <a:solidFill>
                  <a:srgbClr val="00B050"/>
                </a:solidFill>
              </a:rPr>
              <a:t>~$</a:t>
            </a:r>
            <a:r>
              <a:rPr lang="en-US" altLang="zh-TW" dirty="0"/>
              <a:t> echo $</a:t>
            </a:r>
            <a:r>
              <a:rPr lang="en-US" altLang="zh-TW" dirty="0">
                <a:solidFill>
                  <a:srgbClr val="FF0000"/>
                </a:solidFill>
              </a:rPr>
              <a:t>{</a:t>
            </a:r>
            <a:r>
              <a:rPr lang="en-US" altLang="zh-TW" dirty="0"/>
              <a:t>name</a:t>
            </a:r>
            <a:r>
              <a:rPr lang="en-US" altLang="zh-TW" dirty="0">
                <a:solidFill>
                  <a:srgbClr val="FF0000"/>
                </a:solidFill>
              </a:rPr>
              <a:t>}</a:t>
            </a:r>
            <a:r>
              <a:rPr lang="en-US" altLang="zh-TW" dirty="0"/>
              <a:t>67</a:t>
            </a:r>
          </a:p>
          <a:p>
            <a:pPr marL="0" indent="0">
              <a:buNone/>
            </a:pPr>
            <a:r>
              <a:rPr lang="en-US" altLang="zh-TW" dirty="0">
                <a:solidFill>
                  <a:srgbClr val="00B050"/>
                </a:solidFill>
              </a:rPr>
              <a:t>1234567</a:t>
            </a:r>
          </a:p>
          <a:p>
            <a:pPr marL="0" indent="0">
              <a:buNone/>
            </a:pPr>
            <a:r>
              <a:rPr lang="en-US" altLang="zh-TW" dirty="0">
                <a:solidFill>
                  <a:srgbClr val="00B050"/>
                </a:solidFill>
              </a:rPr>
              <a:t>~$</a:t>
            </a:r>
            <a:r>
              <a:rPr lang="en-US" altLang="zh-TW" dirty="0"/>
              <a:t> </a:t>
            </a:r>
            <a:r>
              <a:rPr lang="en-US" altLang="zh-TW" dirty="0">
                <a:solidFill>
                  <a:srgbClr val="00B0F0"/>
                </a:solidFill>
              </a:rPr>
              <a:t>echo ${name} </a:t>
            </a:r>
            <a:r>
              <a:rPr lang="en-US" altLang="zh-TW" dirty="0" smtClean="0">
                <a:solidFill>
                  <a:srgbClr val="00B0F0"/>
                </a:solidFill>
              </a:rPr>
              <a:t> 67</a:t>
            </a:r>
            <a:endParaRPr lang="en-US" altLang="zh-TW" dirty="0">
              <a:solidFill>
                <a:srgbClr val="00B0F0"/>
              </a:solidFill>
            </a:endParaRPr>
          </a:p>
          <a:p>
            <a:pPr marL="0" indent="0">
              <a:buNone/>
            </a:pPr>
            <a:r>
              <a:rPr lang="en-US" altLang="zh-TW" dirty="0"/>
              <a:t>12345 </a:t>
            </a:r>
            <a:r>
              <a:rPr lang="en-US" altLang="zh-TW" dirty="0" smtClean="0"/>
              <a:t> 67</a:t>
            </a:r>
            <a:endParaRPr lang="en-US" altLang="zh-TW" dirty="0"/>
          </a:p>
          <a:p>
            <a:pPr marL="0" indent="0">
              <a:buNone/>
            </a:pPr>
            <a:r>
              <a:rPr lang="en-US" altLang="zh-TW" dirty="0">
                <a:solidFill>
                  <a:srgbClr val="00B050"/>
                </a:solidFill>
              </a:rPr>
              <a:t>~$ </a:t>
            </a:r>
            <a:r>
              <a:rPr lang="en-US" altLang="zh-TW" dirty="0">
                <a:solidFill>
                  <a:srgbClr val="00B0F0"/>
                </a:solidFill>
              </a:rPr>
              <a:t>echo $</a:t>
            </a:r>
            <a:r>
              <a:rPr lang="en-US" altLang="zh-TW" dirty="0" smtClean="0">
                <a:solidFill>
                  <a:srgbClr val="00B0F0"/>
                </a:solidFill>
              </a:rPr>
              <a:t>name  test</a:t>
            </a:r>
          </a:p>
          <a:p>
            <a:pPr marL="0" indent="0">
              <a:buNone/>
            </a:pPr>
            <a:r>
              <a:rPr lang="en-US" altLang="zh-TW" dirty="0" smtClean="0"/>
              <a:t>12345  </a:t>
            </a:r>
            <a:r>
              <a:rPr lang="en-US" altLang="zh-TW" dirty="0"/>
              <a:t>test</a:t>
            </a:r>
            <a:endParaRPr lang="zh-TW" altLang="en-US" dirty="0"/>
          </a:p>
        </p:txBody>
      </p:sp>
      <p:sp>
        <p:nvSpPr>
          <p:cNvPr id="4" name="文字方塊 3"/>
          <p:cNvSpPr txBox="1"/>
          <p:nvPr/>
        </p:nvSpPr>
        <p:spPr>
          <a:xfrm>
            <a:off x="6341327" y="1532844"/>
            <a:ext cx="3914078" cy="4708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TW" sz="2500" dirty="0">
                <a:solidFill>
                  <a:srgbClr val="00B050"/>
                </a:solidFill>
              </a:rPr>
              <a:t>~$ </a:t>
            </a:r>
            <a:r>
              <a:rPr lang="en-US" altLang="zh-TW" sz="2500" dirty="0">
                <a:solidFill>
                  <a:srgbClr val="00B0F0"/>
                </a:solidFill>
              </a:rPr>
              <a:t>echo "$</a:t>
            </a:r>
            <a:r>
              <a:rPr lang="en-US" altLang="zh-TW" sz="2500" dirty="0">
                <a:solidFill>
                  <a:srgbClr val="FF0000"/>
                </a:solidFill>
              </a:rPr>
              <a:t>name67</a:t>
            </a:r>
            <a:r>
              <a:rPr lang="en-US" altLang="zh-TW" sz="2500" dirty="0">
                <a:solidFill>
                  <a:srgbClr val="00B0F0"/>
                </a:solidFill>
              </a:rPr>
              <a:t>"</a:t>
            </a:r>
            <a:endParaRPr lang="zh-TW" altLang="zh-TW" sz="2500" dirty="0">
              <a:solidFill>
                <a:srgbClr val="00B0F0"/>
              </a:solidFill>
            </a:endParaRPr>
          </a:p>
          <a:p>
            <a:r>
              <a:rPr lang="en-US" altLang="zh-TW" sz="2500" dirty="0"/>
              <a:t> </a:t>
            </a:r>
            <a:endParaRPr lang="zh-TW" altLang="zh-TW" sz="2500" dirty="0"/>
          </a:p>
          <a:p>
            <a:r>
              <a:rPr lang="en-US" altLang="zh-TW" sz="2500" dirty="0">
                <a:solidFill>
                  <a:srgbClr val="00B050"/>
                </a:solidFill>
              </a:rPr>
              <a:t>~$ echo "$name 67"</a:t>
            </a:r>
            <a:endParaRPr lang="zh-TW" altLang="zh-TW" sz="2500" dirty="0">
              <a:solidFill>
                <a:srgbClr val="00B050"/>
              </a:solidFill>
            </a:endParaRPr>
          </a:p>
          <a:p>
            <a:r>
              <a:rPr lang="en-US" altLang="zh-TW" sz="2500" dirty="0"/>
              <a:t>12345 67</a:t>
            </a:r>
            <a:endParaRPr lang="zh-TW" altLang="zh-TW" sz="2500" dirty="0"/>
          </a:p>
          <a:p>
            <a:r>
              <a:rPr lang="en-US" altLang="zh-TW" sz="2500" dirty="0">
                <a:solidFill>
                  <a:srgbClr val="00B050"/>
                </a:solidFill>
              </a:rPr>
              <a:t>:~$</a:t>
            </a:r>
            <a:r>
              <a:rPr lang="en-US" altLang="zh-TW" sz="2500" dirty="0"/>
              <a:t> </a:t>
            </a:r>
            <a:r>
              <a:rPr lang="en-US" altLang="zh-TW" sz="2500" dirty="0">
                <a:solidFill>
                  <a:srgbClr val="00B0F0"/>
                </a:solidFill>
              </a:rPr>
              <a:t>echo</a:t>
            </a:r>
            <a:r>
              <a:rPr lang="en-US" altLang="zh-TW" sz="2500" dirty="0"/>
              <a:t> </a:t>
            </a:r>
            <a:r>
              <a:rPr lang="en-US" altLang="zh-TW" sz="2500" dirty="0">
                <a:solidFill>
                  <a:srgbClr val="FF0000"/>
                </a:solidFill>
              </a:rPr>
              <a:t>'</a:t>
            </a:r>
            <a:r>
              <a:rPr lang="en-US" altLang="zh-TW" sz="2500" dirty="0">
                <a:solidFill>
                  <a:srgbClr val="00B0F0"/>
                </a:solidFill>
              </a:rPr>
              <a:t>$name 67</a:t>
            </a:r>
            <a:r>
              <a:rPr lang="en-US" altLang="zh-TW" sz="2500" dirty="0">
                <a:solidFill>
                  <a:srgbClr val="FF0000"/>
                </a:solidFill>
              </a:rPr>
              <a:t>'</a:t>
            </a:r>
            <a:endParaRPr lang="zh-TW" altLang="zh-TW" sz="2500" dirty="0">
              <a:solidFill>
                <a:srgbClr val="FF0000"/>
              </a:solidFill>
            </a:endParaRPr>
          </a:p>
          <a:p>
            <a:r>
              <a:rPr lang="en-US" altLang="zh-TW" sz="2500" dirty="0"/>
              <a:t>$name 67</a:t>
            </a:r>
            <a:endParaRPr lang="zh-TW" altLang="zh-TW" sz="2500" dirty="0"/>
          </a:p>
          <a:p>
            <a:r>
              <a:rPr lang="en-US" altLang="zh-TW" sz="2500" dirty="0">
                <a:solidFill>
                  <a:srgbClr val="00B050"/>
                </a:solidFill>
              </a:rPr>
              <a:t>~$</a:t>
            </a:r>
            <a:r>
              <a:rPr lang="en-US" altLang="zh-TW" sz="2500" dirty="0"/>
              <a:t> echo </a:t>
            </a:r>
            <a:r>
              <a:rPr lang="en-US" altLang="zh-TW" sz="2500" dirty="0">
                <a:solidFill>
                  <a:srgbClr val="FF0000"/>
                </a:solidFill>
              </a:rPr>
              <a:t>'</a:t>
            </a:r>
            <a:r>
              <a:rPr lang="en-US" altLang="zh-TW" sz="2500" dirty="0">
                <a:solidFill>
                  <a:srgbClr val="00B0F0"/>
                </a:solidFill>
              </a:rPr>
              <a:t>"$name 67"</a:t>
            </a:r>
            <a:r>
              <a:rPr lang="en-US" altLang="zh-TW" sz="2500" dirty="0">
                <a:solidFill>
                  <a:srgbClr val="FF0000"/>
                </a:solidFill>
              </a:rPr>
              <a:t>'</a:t>
            </a:r>
            <a:endParaRPr lang="zh-TW" altLang="zh-TW" sz="2500" dirty="0">
              <a:solidFill>
                <a:srgbClr val="FF0000"/>
              </a:solidFill>
            </a:endParaRPr>
          </a:p>
          <a:p>
            <a:r>
              <a:rPr lang="en-US" altLang="zh-TW" sz="2500" dirty="0"/>
              <a:t>"$name 67“</a:t>
            </a:r>
          </a:p>
          <a:p>
            <a:r>
              <a:rPr lang="en-US" altLang="zh-TW" sz="2500" dirty="0">
                <a:solidFill>
                  <a:srgbClr val="00B050"/>
                </a:solidFill>
              </a:rPr>
              <a:t>~$</a:t>
            </a:r>
            <a:r>
              <a:rPr lang="en-US" altLang="zh-TW" sz="2500" dirty="0"/>
              <a:t> echo </a:t>
            </a:r>
            <a:r>
              <a:rPr lang="en-US" altLang="zh-TW" sz="2500" dirty="0">
                <a:solidFill>
                  <a:srgbClr val="00B0F0"/>
                </a:solidFill>
              </a:rPr>
              <a:t>$name</a:t>
            </a:r>
            <a:r>
              <a:rPr lang="en-US" altLang="zh-TW" sz="2500" dirty="0">
                <a:solidFill>
                  <a:srgbClr val="FF0000"/>
                </a:solidFill>
              </a:rPr>
              <a:t>'</a:t>
            </a:r>
            <a:r>
              <a:rPr lang="en-US" altLang="zh-TW" sz="2500" dirty="0">
                <a:solidFill>
                  <a:srgbClr val="00B0F0"/>
                </a:solidFill>
              </a:rPr>
              <a:t>56</a:t>
            </a:r>
            <a:r>
              <a:rPr lang="en-US" altLang="zh-TW" sz="2500" dirty="0">
                <a:solidFill>
                  <a:srgbClr val="FF0000"/>
                </a:solidFill>
              </a:rPr>
              <a:t>'</a:t>
            </a:r>
          </a:p>
          <a:p>
            <a:r>
              <a:rPr lang="en-US" altLang="zh-TW" sz="2500" dirty="0"/>
              <a:t>1234556</a:t>
            </a:r>
          </a:p>
          <a:p>
            <a:endParaRPr lang="zh-TW" altLang="zh-TW" sz="2500" dirty="0"/>
          </a:p>
          <a:p>
            <a:pPr defTabSz="457200" hangingPunct="0"/>
            <a:endParaRPr lang="zh-TW" altLang="en-US" sz="2500" dirty="0">
              <a:solidFill>
                <a:srgbClr val="000000"/>
              </a:solidFill>
              <a:sym typeface="Arial Narrow"/>
            </a:endParaRPr>
          </a:p>
        </p:txBody>
      </p:sp>
      <p:sp>
        <p:nvSpPr>
          <p:cNvPr id="5" name="投影片編號版面配置區 4"/>
          <p:cNvSpPr>
            <a:spLocks noGrp="1"/>
          </p:cNvSpPr>
          <p:nvPr>
            <p:ph type="sldNum" sz="quarter" idx="12"/>
          </p:nvPr>
        </p:nvSpPr>
        <p:spPr/>
        <p:txBody>
          <a:bodyPr/>
          <a:lstStyle/>
          <a:p>
            <a:fld id="{7338C80E-CB6E-4E9B-9B5B-B64885F211B1}" type="slidenum">
              <a:rPr lang="zh-TW" altLang="en-US" smtClean="0"/>
              <a:t>55</a:t>
            </a:fld>
            <a:endParaRPr lang="zh-TW" altLang="en-US"/>
          </a:p>
        </p:txBody>
      </p:sp>
    </p:spTree>
    <p:extLst>
      <p:ext uri="{BB962C8B-B14F-4D97-AF65-F5344CB8AC3E}">
        <p14:creationId xmlns:p14="http://schemas.microsoft.com/office/powerpoint/2010/main" val="417514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975945" y="312684"/>
            <a:ext cx="8534400" cy="758825"/>
          </a:xfrm>
        </p:spPr>
        <p:txBody>
          <a:bodyPr>
            <a:normAutofit/>
          </a:bodyPr>
          <a:lstStyle/>
          <a:p>
            <a:r>
              <a:rPr lang="en-US" altLang="zh-TW" sz="3600" b="1" dirty="0">
                <a:solidFill>
                  <a:srgbClr val="FF00FF"/>
                </a:solidFill>
              </a:rPr>
              <a:t>cat</a:t>
            </a:r>
            <a:r>
              <a:rPr lang="zh-TW" altLang="en-US" sz="3600" dirty="0"/>
              <a:t>：顯示檔案內容    </a:t>
            </a:r>
            <a:r>
              <a:rPr lang="en-US" altLang="zh-TW" sz="3600" dirty="0"/>
              <a:t>(</a:t>
            </a:r>
            <a:r>
              <a:rPr lang="zh-TW" altLang="en-US" sz="3600" dirty="0"/>
              <a:t>類似</a:t>
            </a:r>
            <a:r>
              <a:rPr lang="en-US" altLang="zh-TW" sz="3600" dirty="0"/>
              <a:t>dos</a:t>
            </a:r>
            <a:r>
              <a:rPr lang="zh-TW" altLang="en-US" sz="3600" dirty="0"/>
              <a:t>之</a:t>
            </a:r>
            <a:r>
              <a:rPr lang="en-US" altLang="zh-TW" sz="3600" dirty="0">
                <a:solidFill>
                  <a:srgbClr val="FF0000"/>
                </a:solidFill>
              </a:rPr>
              <a:t>type</a:t>
            </a:r>
            <a:r>
              <a:rPr lang="en-US" altLang="zh-TW" sz="3600" dirty="0"/>
              <a:t>)</a:t>
            </a:r>
            <a:endParaRPr lang="zh-TW" altLang="en-US" sz="3600" dirty="0"/>
          </a:p>
        </p:txBody>
      </p:sp>
      <p:sp>
        <p:nvSpPr>
          <p:cNvPr id="3" name="文字版面配置區 2"/>
          <p:cNvSpPr>
            <a:spLocks noGrp="1"/>
          </p:cNvSpPr>
          <p:nvPr>
            <p:ph type="body" idx="4294967295"/>
          </p:nvPr>
        </p:nvSpPr>
        <p:spPr>
          <a:xfrm>
            <a:off x="1991026" y="1495644"/>
            <a:ext cx="8504238" cy="4572000"/>
          </a:xfrm>
        </p:spPr>
        <p:txBody>
          <a:bodyPr/>
          <a:lstStyle/>
          <a:p>
            <a:pPr marL="0" indent="0">
              <a:buNone/>
            </a:pPr>
            <a:r>
              <a:rPr lang="en-US" altLang="zh-CN" b="1" dirty="0" smtClean="0">
                <a:solidFill>
                  <a:srgbClr val="FF00FF"/>
                </a:solidFill>
                <a:sym typeface="Calibri"/>
              </a:rPr>
              <a:t>cat</a:t>
            </a:r>
            <a:r>
              <a:rPr lang="en-US" altLang="zh-CN" b="1" dirty="0" smtClean="0">
                <a:sym typeface="Calibri"/>
              </a:rPr>
              <a:t>  </a:t>
            </a:r>
            <a:r>
              <a:rPr lang="zh-TW" altLang="en-US" b="1" dirty="0">
                <a:sym typeface="Calibri"/>
              </a:rPr>
              <a:t>文件列表</a:t>
            </a:r>
            <a:endParaRPr lang="en-US" altLang="zh-CN" b="1" dirty="0">
              <a:sym typeface="Calibri"/>
            </a:endParaRPr>
          </a:p>
          <a:p>
            <a:pPr marL="0" indent="0">
              <a:buNone/>
            </a:pPr>
            <a:r>
              <a:rPr lang="zh-CN" altLang="en-US" b="1" dirty="0">
                <a:sym typeface="Calibri"/>
              </a:rPr>
              <a:t>例</a:t>
            </a:r>
            <a:r>
              <a:rPr lang="en-US" altLang="zh-CN" b="1" dirty="0">
                <a:sym typeface="Calibri"/>
              </a:rPr>
              <a:t>:</a:t>
            </a:r>
            <a:r>
              <a:rPr lang="zh-CN" altLang="en-US" b="1" dirty="0">
                <a:sym typeface="Calibri"/>
              </a:rPr>
              <a:t/>
            </a:r>
            <a:br>
              <a:rPr lang="zh-CN" altLang="en-US" b="1" dirty="0">
                <a:sym typeface="Calibri"/>
              </a:rPr>
            </a:br>
            <a:r>
              <a:rPr lang="zh-TW" altLang="en-US" dirty="0">
                <a:sym typeface="Calibri"/>
              </a:rPr>
              <a:t>假</a:t>
            </a:r>
            <a:r>
              <a:rPr lang="zh-CN" altLang="en-US" dirty="0">
                <a:sym typeface="Calibri"/>
              </a:rPr>
              <a:t>設</a:t>
            </a:r>
            <a:r>
              <a:rPr lang="en-US" altLang="zh-CN" dirty="0">
                <a:sym typeface="Calibri"/>
              </a:rPr>
              <a:t>ml</a:t>
            </a:r>
            <a:r>
              <a:rPr lang="zh-CN" altLang="en-US" dirty="0">
                <a:sym typeface="Calibri"/>
              </a:rPr>
              <a:t>和</a:t>
            </a:r>
            <a:r>
              <a:rPr lang="en-US" altLang="zh-CN" dirty="0">
                <a:sym typeface="Calibri"/>
              </a:rPr>
              <a:t>m2</a:t>
            </a:r>
            <a:r>
              <a:rPr lang="zh-CN" altLang="en-US" dirty="0">
                <a:sym typeface="Calibri"/>
              </a:rPr>
              <a:t>是目前的目錄下的兩個檔</a:t>
            </a:r>
          </a:p>
          <a:p>
            <a:pPr marL="0" indent="0">
              <a:buNone/>
            </a:pPr>
            <a:r>
              <a:rPr lang="en-US" altLang="zh-TW" dirty="0" smtClean="0">
                <a:solidFill>
                  <a:srgbClr val="00B050"/>
                </a:solidFill>
              </a:rPr>
              <a:t>~$</a:t>
            </a:r>
            <a:r>
              <a:rPr lang="en-US" altLang="zh-CN" dirty="0" smtClean="0">
                <a:solidFill>
                  <a:srgbClr val="00B0F0"/>
                </a:solidFill>
              </a:rPr>
              <a:t>cat </a:t>
            </a:r>
            <a:r>
              <a:rPr lang="en-US" altLang="zh-CN" dirty="0">
                <a:solidFill>
                  <a:srgbClr val="00B0F0"/>
                </a:solidFill>
              </a:rPr>
              <a:t>m1 </a:t>
            </a:r>
            <a:endParaRPr lang="en-US" altLang="zh-CN" dirty="0" smtClean="0">
              <a:solidFill>
                <a:srgbClr val="00B0F0"/>
              </a:solidFill>
            </a:endParaRPr>
          </a:p>
          <a:p>
            <a:pPr marL="0" indent="0">
              <a:buNone/>
            </a:pPr>
            <a:r>
              <a:rPr lang="zh-CN" altLang="en-US" sz="2400" dirty="0"/>
              <a:t>（在螢幕上顯示檔</a:t>
            </a:r>
            <a:r>
              <a:rPr lang="en-US" altLang="zh-CN" sz="2400" dirty="0"/>
              <a:t>ml</a:t>
            </a:r>
            <a:r>
              <a:rPr lang="zh-CN" altLang="en-US" sz="2400" dirty="0"/>
              <a:t>的內容）</a:t>
            </a:r>
            <a:endParaRPr lang="en-US" altLang="zh-CN" sz="2400" dirty="0"/>
          </a:p>
          <a:p>
            <a:pPr marL="0" indent="0">
              <a:buNone/>
            </a:pPr>
            <a:r>
              <a:rPr lang="en-US" altLang="zh-TW" dirty="0" smtClean="0">
                <a:solidFill>
                  <a:srgbClr val="00B050"/>
                </a:solidFill>
              </a:rPr>
              <a:t>~$</a:t>
            </a:r>
            <a:r>
              <a:rPr lang="en-US" altLang="zh-CN" dirty="0" smtClean="0">
                <a:solidFill>
                  <a:srgbClr val="00B0F0"/>
                </a:solidFill>
              </a:rPr>
              <a:t>cat </a:t>
            </a:r>
            <a:r>
              <a:rPr lang="en-US" altLang="zh-CN" dirty="0">
                <a:solidFill>
                  <a:srgbClr val="00B0F0"/>
                </a:solidFill>
              </a:rPr>
              <a:t>m1 m2 </a:t>
            </a:r>
            <a:endParaRPr lang="en-US" altLang="zh-CN" dirty="0" smtClean="0">
              <a:solidFill>
                <a:srgbClr val="00B0F0"/>
              </a:solidFill>
            </a:endParaRPr>
          </a:p>
          <a:p>
            <a:pPr marL="0" indent="0">
              <a:buNone/>
            </a:pPr>
            <a:r>
              <a:rPr lang="zh-CN" altLang="en-US" sz="2400" dirty="0"/>
              <a:t>（同時顯示檔</a:t>
            </a:r>
            <a:r>
              <a:rPr lang="en-US" altLang="zh-CN" sz="2400" dirty="0"/>
              <a:t>ml</a:t>
            </a:r>
            <a:r>
              <a:rPr lang="zh-CN" altLang="en-US" sz="2400" dirty="0"/>
              <a:t>和</a:t>
            </a:r>
            <a:r>
              <a:rPr lang="en-US" altLang="zh-CN" sz="2400" dirty="0"/>
              <a:t>m2</a:t>
            </a:r>
            <a:r>
              <a:rPr lang="zh-CN" altLang="en-US" sz="2400" dirty="0"/>
              <a:t>的內容） </a:t>
            </a:r>
            <a:endParaRPr lang="en-US" altLang="zh-CN" sz="2400" dirty="0"/>
          </a:p>
          <a:p>
            <a:pPr marL="0" indent="0">
              <a:buNone/>
            </a:pPr>
            <a:r>
              <a:rPr lang="en-US" altLang="zh-TW" dirty="0" smtClean="0">
                <a:solidFill>
                  <a:srgbClr val="00B050"/>
                </a:solidFill>
              </a:rPr>
              <a:t>~$</a:t>
            </a:r>
            <a:r>
              <a:rPr lang="en-US" altLang="zh-CN" dirty="0" smtClean="0">
                <a:solidFill>
                  <a:srgbClr val="00B0F0"/>
                </a:solidFill>
              </a:rPr>
              <a:t>cat </a:t>
            </a:r>
            <a:r>
              <a:rPr lang="en-US" altLang="zh-CN" dirty="0">
                <a:solidFill>
                  <a:srgbClr val="00B0F0"/>
                </a:solidFill>
              </a:rPr>
              <a:t>m1 m2 &gt; </a:t>
            </a:r>
            <a:r>
              <a:rPr lang="en-US" altLang="zh-CN" dirty="0">
                <a:hlinkClick r:id="rId3" tooltip="file命令"/>
              </a:rPr>
              <a:t>file</a:t>
            </a:r>
            <a:r>
              <a:rPr lang="zh-CN" altLang="en-US" dirty="0"/>
              <a:t> </a:t>
            </a:r>
            <a:endParaRPr lang="en-US" altLang="zh-CN" dirty="0" smtClean="0"/>
          </a:p>
          <a:p>
            <a:pPr marL="0" indent="0">
              <a:buNone/>
            </a:pPr>
            <a:r>
              <a:rPr lang="zh-CN" altLang="en-US" sz="2400" dirty="0"/>
              <a:t>（將文件</a:t>
            </a:r>
            <a:r>
              <a:rPr lang="en-US" altLang="zh-CN" sz="2400" dirty="0"/>
              <a:t>ml</a:t>
            </a:r>
            <a:r>
              <a:rPr lang="zh-CN" altLang="en-US" sz="2400" dirty="0"/>
              <a:t>和</a:t>
            </a:r>
            <a:r>
              <a:rPr lang="en-US" altLang="zh-CN" sz="2400" dirty="0"/>
              <a:t>m2</a:t>
            </a:r>
            <a:r>
              <a:rPr lang="zh-CN" altLang="en-US" sz="2400" dirty="0"/>
              <a:t>合併後放入檔</a:t>
            </a:r>
            <a:r>
              <a:rPr lang="en-US" altLang="zh-CN" sz="2400" dirty="0"/>
              <a:t>file</a:t>
            </a:r>
            <a:r>
              <a:rPr lang="zh-CN" altLang="en-US" sz="2400" dirty="0"/>
              <a:t>中）</a:t>
            </a:r>
            <a:endParaRPr lang="zh-TW" altLang="en-US" sz="2400" dirty="0"/>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56</a:t>
            </a:fld>
            <a:endParaRPr lang="zh-TW" altLang="en-US"/>
          </a:p>
        </p:txBody>
      </p:sp>
    </p:spTree>
    <p:extLst>
      <p:ext uri="{BB962C8B-B14F-4D97-AF65-F5344CB8AC3E}">
        <p14:creationId xmlns:p14="http://schemas.microsoft.com/office/powerpoint/2010/main" val="2359936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507811" y="120283"/>
            <a:ext cx="8534400" cy="758825"/>
          </a:xfrm>
        </p:spPr>
        <p:txBody>
          <a:bodyPr>
            <a:normAutofit/>
          </a:bodyPr>
          <a:lstStyle/>
          <a:p>
            <a:pPr algn="ctr"/>
            <a:r>
              <a:rPr lang="en-US" altLang="zh-TW" sz="3600" b="1" dirty="0">
                <a:solidFill>
                  <a:srgbClr val="FF00FF"/>
                </a:solidFill>
              </a:rPr>
              <a:t>e</a:t>
            </a:r>
            <a:r>
              <a:rPr lang="en-US" altLang="zh-TW" sz="3600" b="1" dirty="0" smtClean="0">
                <a:solidFill>
                  <a:srgbClr val="FF00FF"/>
                </a:solidFill>
              </a:rPr>
              <a:t>cho </a:t>
            </a:r>
            <a:r>
              <a:rPr lang="en-US" altLang="zh-TW" sz="3600" b="1" dirty="0">
                <a:solidFill>
                  <a:srgbClr val="FF00FF"/>
                </a:solidFill>
              </a:rPr>
              <a:t>&gt;  </a:t>
            </a:r>
            <a:r>
              <a:rPr lang="zh-TW" altLang="en-US" sz="3600" b="1" dirty="0" smtClean="0"/>
              <a:t>與</a:t>
            </a:r>
            <a:r>
              <a:rPr lang="en-US" altLang="zh-TW" sz="3600" b="1" dirty="0">
                <a:solidFill>
                  <a:srgbClr val="FF00FF"/>
                </a:solidFill>
              </a:rPr>
              <a:t>e</a:t>
            </a:r>
            <a:r>
              <a:rPr lang="en-US" altLang="zh-TW" sz="3600" b="1" dirty="0" smtClean="0">
                <a:solidFill>
                  <a:srgbClr val="FF00FF"/>
                </a:solidFill>
              </a:rPr>
              <a:t>cho </a:t>
            </a:r>
            <a:r>
              <a:rPr lang="en-US" altLang="zh-TW" sz="3600" b="1" dirty="0">
                <a:solidFill>
                  <a:srgbClr val="FF00FF"/>
                </a:solidFill>
              </a:rPr>
              <a:t>&gt;&gt;</a:t>
            </a:r>
            <a:r>
              <a:rPr lang="zh-TW" altLang="en-US" sz="3600" dirty="0"/>
              <a:t>練習</a:t>
            </a:r>
          </a:p>
        </p:txBody>
      </p:sp>
      <p:sp>
        <p:nvSpPr>
          <p:cNvPr id="3" name="文字版面配置區 2"/>
          <p:cNvSpPr>
            <a:spLocks noGrp="1"/>
          </p:cNvSpPr>
          <p:nvPr>
            <p:ph type="body" sz="half" idx="4294967295"/>
          </p:nvPr>
        </p:nvSpPr>
        <p:spPr>
          <a:xfrm>
            <a:off x="764164" y="1018956"/>
            <a:ext cx="4038600" cy="5683057"/>
          </a:xfrm>
        </p:spPr>
        <p:txBody>
          <a:bodyPr>
            <a:noAutofit/>
          </a:bodyPr>
          <a:lstStyle/>
          <a:p>
            <a:pPr marL="0" indent="0">
              <a:buNone/>
            </a:pPr>
            <a:r>
              <a:rPr lang="en-US" altLang="zh-TW" sz="3200" dirty="0">
                <a:solidFill>
                  <a:srgbClr val="00B050"/>
                </a:solidFill>
              </a:rPr>
              <a:t>~$</a:t>
            </a:r>
            <a:r>
              <a:rPr lang="en-US" altLang="zh-TW" sz="3200" dirty="0"/>
              <a:t> </a:t>
            </a:r>
            <a:r>
              <a:rPr lang="en-US" altLang="zh-TW" sz="3200" dirty="0">
                <a:solidFill>
                  <a:srgbClr val="00B0F0"/>
                </a:solidFill>
              </a:rPr>
              <a:t>echo 1111 &gt;t1</a:t>
            </a:r>
          </a:p>
          <a:p>
            <a:pPr marL="0" indent="0">
              <a:buNone/>
            </a:pPr>
            <a:r>
              <a:rPr lang="en-US" altLang="zh-TW" sz="3200" dirty="0">
                <a:solidFill>
                  <a:srgbClr val="00B050"/>
                </a:solidFill>
              </a:rPr>
              <a:t>~$</a:t>
            </a:r>
            <a:r>
              <a:rPr lang="en-US" altLang="zh-TW" sz="3200" dirty="0"/>
              <a:t> </a:t>
            </a:r>
            <a:r>
              <a:rPr lang="en-US" altLang="zh-TW" sz="3200" dirty="0">
                <a:solidFill>
                  <a:srgbClr val="00B0F0"/>
                </a:solidFill>
              </a:rPr>
              <a:t>cat t1</a:t>
            </a:r>
          </a:p>
          <a:p>
            <a:pPr marL="0" indent="0">
              <a:buNone/>
            </a:pPr>
            <a:r>
              <a:rPr lang="en-US" altLang="zh-TW" sz="3200" dirty="0">
                <a:solidFill>
                  <a:srgbClr val="002060"/>
                </a:solidFill>
              </a:rPr>
              <a:t>1111</a:t>
            </a:r>
          </a:p>
          <a:p>
            <a:pPr marL="0" indent="0">
              <a:buNone/>
            </a:pPr>
            <a:r>
              <a:rPr lang="en-US" altLang="zh-TW" sz="3200" dirty="0" smtClean="0">
                <a:solidFill>
                  <a:srgbClr val="00B050"/>
                </a:solidFill>
              </a:rPr>
              <a:t>~$ </a:t>
            </a:r>
            <a:r>
              <a:rPr lang="en-US" altLang="zh-TW" sz="3200" dirty="0">
                <a:solidFill>
                  <a:srgbClr val="00B0F0"/>
                </a:solidFill>
              </a:rPr>
              <a:t>echo 2222 </a:t>
            </a:r>
            <a:r>
              <a:rPr lang="en-US" altLang="zh-TW" sz="3200" dirty="0">
                <a:solidFill>
                  <a:srgbClr val="FF0000"/>
                </a:solidFill>
              </a:rPr>
              <a:t>&gt;</a:t>
            </a:r>
            <a:r>
              <a:rPr lang="en-US" altLang="zh-TW" sz="3200" dirty="0">
                <a:solidFill>
                  <a:srgbClr val="00B0F0"/>
                </a:solidFill>
              </a:rPr>
              <a:t>t1</a:t>
            </a:r>
          </a:p>
          <a:p>
            <a:pPr marL="0" indent="0">
              <a:buNone/>
            </a:pPr>
            <a:r>
              <a:rPr lang="en-US" altLang="zh-TW" sz="3200" dirty="0">
                <a:solidFill>
                  <a:srgbClr val="00B050"/>
                </a:solidFill>
              </a:rPr>
              <a:t>~$</a:t>
            </a:r>
            <a:r>
              <a:rPr lang="en-US" altLang="zh-TW" sz="3200" dirty="0"/>
              <a:t> </a:t>
            </a:r>
            <a:r>
              <a:rPr lang="en-US" altLang="zh-TW" sz="3200" dirty="0">
                <a:solidFill>
                  <a:srgbClr val="00B0F0"/>
                </a:solidFill>
              </a:rPr>
              <a:t>cat t1</a:t>
            </a:r>
          </a:p>
          <a:p>
            <a:pPr marL="0" indent="0">
              <a:buNone/>
            </a:pPr>
            <a:r>
              <a:rPr lang="en-US" altLang="zh-TW" sz="3200" dirty="0">
                <a:solidFill>
                  <a:srgbClr val="002060"/>
                </a:solidFill>
              </a:rPr>
              <a:t>2222</a:t>
            </a:r>
          </a:p>
          <a:p>
            <a:pPr marL="0" indent="0">
              <a:buNone/>
            </a:pPr>
            <a:r>
              <a:rPr lang="en-US" altLang="zh-TW" sz="3200" dirty="0" smtClean="0">
                <a:solidFill>
                  <a:srgbClr val="00B050"/>
                </a:solidFill>
              </a:rPr>
              <a:t>~$</a:t>
            </a:r>
            <a:r>
              <a:rPr lang="en-US" altLang="zh-TW" sz="3200" dirty="0" smtClean="0"/>
              <a:t> </a:t>
            </a:r>
            <a:r>
              <a:rPr lang="en-US" altLang="zh-TW" sz="3200" dirty="0">
                <a:solidFill>
                  <a:srgbClr val="00B0F0"/>
                </a:solidFill>
              </a:rPr>
              <a:t>echo 3333 </a:t>
            </a:r>
            <a:r>
              <a:rPr lang="en-US" altLang="zh-TW" sz="3200" dirty="0">
                <a:solidFill>
                  <a:srgbClr val="FF0000"/>
                </a:solidFill>
              </a:rPr>
              <a:t>&gt;&gt;</a:t>
            </a:r>
            <a:r>
              <a:rPr lang="en-US" altLang="zh-TW" sz="3200" dirty="0"/>
              <a:t> </a:t>
            </a:r>
            <a:r>
              <a:rPr lang="en-US" altLang="zh-TW" sz="3200" dirty="0">
                <a:solidFill>
                  <a:srgbClr val="00B0F0"/>
                </a:solidFill>
              </a:rPr>
              <a:t>t1</a:t>
            </a:r>
          </a:p>
          <a:p>
            <a:pPr marL="0" indent="0">
              <a:buNone/>
            </a:pPr>
            <a:r>
              <a:rPr lang="en-US" altLang="zh-TW" sz="3200" dirty="0">
                <a:solidFill>
                  <a:srgbClr val="00B050"/>
                </a:solidFill>
              </a:rPr>
              <a:t>~$ </a:t>
            </a:r>
            <a:r>
              <a:rPr lang="en-US" altLang="zh-TW" sz="3200" dirty="0">
                <a:solidFill>
                  <a:srgbClr val="00B0F0"/>
                </a:solidFill>
              </a:rPr>
              <a:t>cat t1</a:t>
            </a:r>
          </a:p>
          <a:p>
            <a:pPr marL="0" indent="0">
              <a:buNone/>
            </a:pPr>
            <a:r>
              <a:rPr lang="en-US" altLang="zh-TW" sz="3200" dirty="0">
                <a:solidFill>
                  <a:srgbClr val="002060"/>
                </a:solidFill>
              </a:rPr>
              <a:t>2222</a:t>
            </a:r>
          </a:p>
          <a:p>
            <a:pPr marL="0" indent="0">
              <a:buNone/>
            </a:pPr>
            <a:r>
              <a:rPr lang="en-US" altLang="zh-TW" sz="3200" dirty="0">
                <a:solidFill>
                  <a:srgbClr val="002060"/>
                </a:solidFill>
              </a:rPr>
              <a:t>3333</a:t>
            </a:r>
          </a:p>
          <a:p>
            <a:endParaRPr lang="en-US" altLang="zh-TW" sz="3200" dirty="0"/>
          </a:p>
          <a:p>
            <a:endParaRPr lang="zh-TW" altLang="en-US" sz="3200" dirty="0"/>
          </a:p>
        </p:txBody>
      </p:sp>
      <p:sp>
        <p:nvSpPr>
          <p:cNvPr id="4" name="文字方塊 3"/>
          <p:cNvSpPr txBox="1"/>
          <p:nvPr/>
        </p:nvSpPr>
        <p:spPr>
          <a:xfrm>
            <a:off x="5641008" y="1918010"/>
            <a:ext cx="4401203"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zh-TW" altLang="en-US" sz="2800" dirty="0"/>
              <a:t>一個 </a:t>
            </a:r>
            <a:r>
              <a:rPr lang="en-US" altLang="zh-TW" sz="2800" dirty="0">
                <a:solidFill>
                  <a:srgbClr val="FF0000"/>
                </a:solidFill>
              </a:rPr>
              <a:t>&gt; </a:t>
            </a:r>
            <a:r>
              <a:rPr lang="zh-TW" altLang="en-US" sz="2800" dirty="0"/>
              <a:t>代表產生新檔，</a:t>
            </a:r>
            <a:endParaRPr lang="en-US" altLang="zh-TW" sz="2800" dirty="0"/>
          </a:p>
          <a:p>
            <a:r>
              <a:rPr lang="zh-TW" altLang="en-US" sz="2800" dirty="0"/>
              <a:t>如檔案已存在，刪除再產生</a:t>
            </a:r>
            <a:endParaRPr lang="en-US" altLang="zh-TW" sz="2800" dirty="0"/>
          </a:p>
          <a:p>
            <a:endParaRPr lang="en-US" altLang="zh-TW" sz="2800" dirty="0">
              <a:solidFill>
                <a:srgbClr val="000000"/>
              </a:solidFill>
              <a:sym typeface="Arial Narrow"/>
            </a:endParaRPr>
          </a:p>
          <a:p>
            <a:endParaRPr lang="en-US" altLang="zh-TW" sz="2800" dirty="0"/>
          </a:p>
          <a:p>
            <a:r>
              <a:rPr lang="zh-TW" altLang="en-US" sz="2800" dirty="0"/>
              <a:t>兩個 </a:t>
            </a:r>
            <a:r>
              <a:rPr lang="en-US" altLang="zh-TW" sz="2800" dirty="0">
                <a:solidFill>
                  <a:srgbClr val="FF0000"/>
                </a:solidFill>
              </a:rPr>
              <a:t>&gt;&gt; </a:t>
            </a:r>
            <a:r>
              <a:rPr lang="zh-TW" altLang="en-US" sz="2800" dirty="0"/>
              <a:t>代表添加一列內容</a:t>
            </a:r>
            <a:endParaRPr lang="en-US" altLang="zh-TW" sz="2800" dirty="0"/>
          </a:p>
          <a:p>
            <a:r>
              <a:rPr lang="zh-TW" altLang="en-US" sz="2800" dirty="0"/>
              <a:t>到檔案最後一列</a:t>
            </a:r>
            <a:r>
              <a:rPr lang="en-US" altLang="zh-TW" sz="2800" dirty="0"/>
              <a:t>(append)</a:t>
            </a:r>
            <a:endParaRPr lang="zh-TW" altLang="en-US" sz="2800" dirty="0">
              <a:solidFill>
                <a:srgbClr val="000000"/>
              </a:solidFill>
              <a:sym typeface="Arial Narrow"/>
            </a:endParaRPr>
          </a:p>
        </p:txBody>
      </p:sp>
      <p:sp>
        <p:nvSpPr>
          <p:cNvPr id="5" name="投影片編號版面配置區 4"/>
          <p:cNvSpPr>
            <a:spLocks noGrp="1"/>
          </p:cNvSpPr>
          <p:nvPr>
            <p:ph type="sldNum" sz="quarter" idx="12"/>
          </p:nvPr>
        </p:nvSpPr>
        <p:spPr/>
        <p:txBody>
          <a:bodyPr/>
          <a:lstStyle/>
          <a:p>
            <a:fld id="{7338C80E-CB6E-4E9B-9B5B-B64885F211B1}" type="slidenum">
              <a:rPr lang="zh-TW" altLang="en-US" smtClean="0"/>
              <a:t>57</a:t>
            </a:fld>
            <a:endParaRPr lang="zh-TW" altLang="en-US"/>
          </a:p>
        </p:txBody>
      </p:sp>
    </p:spTree>
    <p:extLst>
      <p:ext uri="{BB962C8B-B14F-4D97-AF65-F5344CB8AC3E}">
        <p14:creationId xmlns:p14="http://schemas.microsoft.com/office/powerpoint/2010/main" val="2494340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ACAC0B-20FA-46B6-AA2C-F02BC246E61D}"/>
              </a:ext>
            </a:extLst>
          </p:cNvPr>
          <p:cNvSpPr>
            <a:spLocks noGrp="1"/>
          </p:cNvSpPr>
          <p:nvPr>
            <p:ph type="title"/>
          </p:nvPr>
        </p:nvSpPr>
        <p:spPr>
          <a:xfrm>
            <a:off x="838200" y="365125"/>
            <a:ext cx="10515600" cy="624579"/>
          </a:xfrm>
        </p:spPr>
        <p:txBody>
          <a:bodyPr>
            <a:normAutofit fontScale="90000"/>
          </a:bodyPr>
          <a:lstStyle/>
          <a:p>
            <a:r>
              <a:rPr lang="zh-TW" altLang="en-US" dirty="0"/>
              <a:t>使用 </a:t>
            </a:r>
            <a:r>
              <a:rPr lang="en-US" altLang="zh-TW" dirty="0" err="1"/>
              <a:t>nano</a:t>
            </a:r>
            <a:r>
              <a:rPr lang="zh-TW" altLang="en-US" dirty="0" smtClean="0"/>
              <a:t>建立</a:t>
            </a:r>
            <a:r>
              <a:rPr lang="zh-TW" altLang="en-US" dirty="0"/>
              <a:t>與編輯</a:t>
            </a:r>
            <a:r>
              <a:rPr lang="zh-TW" altLang="en-US" dirty="0" smtClean="0"/>
              <a:t>檔案</a:t>
            </a:r>
            <a:endParaRPr lang="zh-TW" altLang="en-US" dirty="0"/>
          </a:p>
        </p:txBody>
      </p:sp>
      <p:sp>
        <p:nvSpPr>
          <p:cNvPr id="3" name="內容版面配置區 2">
            <a:extLst>
              <a:ext uri="{FF2B5EF4-FFF2-40B4-BE49-F238E27FC236}">
                <a16:creationId xmlns:a16="http://schemas.microsoft.com/office/drawing/2014/main" id="{83E2C3FA-D2A0-46E4-B2EA-7AF79E0DA547}"/>
              </a:ext>
            </a:extLst>
          </p:cNvPr>
          <p:cNvSpPr>
            <a:spLocks noGrp="1"/>
          </p:cNvSpPr>
          <p:nvPr>
            <p:ph idx="1"/>
          </p:nvPr>
        </p:nvSpPr>
        <p:spPr>
          <a:xfrm>
            <a:off x="838200" y="2105324"/>
            <a:ext cx="10515600" cy="4351338"/>
          </a:xfrm>
        </p:spPr>
        <p:txBody>
          <a:bodyPr>
            <a:normAutofit/>
          </a:bodyPr>
          <a:lstStyle/>
          <a:p>
            <a:pPr marL="0" indent="0">
              <a:buClr>
                <a:srgbClr val="C00000"/>
              </a:buClr>
              <a:buNone/>
            </a:pPr>
            <a:r>
              <a:rPr lang="zh-TW" altLang="en-US" dirty="0"/>
              <a:t>請按下 </a:t>
            </a:r>
            <a:r>
              <a:rPr lang="en-US" altLang="zh-TW" dirty="0"/>
              <a:t>Ctrl + O</a:t>
            </a:r>
            <a:r>
              <a:rPr lang="zh-TW" altLang="en-US" dirty="0"/>
              <a:t> 來儲存檔案 </a:t>
            </a:r>
            <a:endParaRPr lang="en-US" altLang="zh-TW" dirty="0"/>
          </a:p>
          <a:p>
            <a:pPr marL="0" indent="0">
              <a:lnSpc>
                <a:spcPct val="100000"/>
              </a:lnSpc>
              <a:buClr>
                <a:srgbClr val="C00000"/>
              </a:buClr>
              <a:buNone/>
            </a:pPr>
            <a:r>
              <a:rPr lang="en-US" altLang="zh-TW" sz="1500" dirty="0">
                <a:solidFill>
                  <a:srgbClr val="C00000"/>
                </a:solidFill>
              </a:rPr>
              <a:t>File Name to Write: mydata.txt</a:t>
            </a:r>
          </a:p>
          <a:p>
            <a:pPr marL="0" indent="0">
              <a:lnSpc>
                <a:spcPct val="100000"/>
              </a:lnSpc>
              <a:buClr>
                <a:srgbClr val="C00000"/>
              </a:buClr>
              <a:buNone/>
            </a:pPr>
            <a:r>
              <a:rPr lang="en-US" altLang="zh-TW" sz="1500" dirty="0">
                <a:solidFill>
                  <a:srgbClr val="C00000"/>
                </a:solidFill>
              </a:rPr>
              <a:t>^G Get Help                  M-D DOS Format               M-A Append                   M-B Backup File</a:t>
            </a:r>
          </a:p>
          <a:p>
            <a:pPr marL="0" indent="0">
              <a:lnSpc>
                <a:spcPct val="100000"/>
              </a:lnSpc>
              <a:buClr>
                <a:srgbClr val="C00000"/>
              </a:buClr>
              <a:buNone/>
            </a:pPr>
            <a:r>
              <a:rPr lang="en-US" altLang="zh-TW" sz="1500" dirty="0">
                <a:solidFill>
                  <a:srgbClr val="C00000"/>
                </a:solidFill>
              </a:rPr>
              <a:t>^C Cancel                    M-M Mac Format               M-P Prepend                  ^T To Files</a:t>
            </a:r>
          </a:p>
          <a:p>
            <a:pPr marL="0" indent="0">
              <a:lnSpc>
                <a:spcPct val="100000"/>
              </a:lnSpc>
              <a:buClr>
                <a:srgbClr val="C00000"/>
              </a:buClr>
              <a:buNone/>
            </a:pPr>
            <a:endParaRPr lang="en-US" altLang="zh-TW" dirty="0">
              <a:solidFill>
                <a:srgbClr val="0070C0"/>
              </a:solidFill>
            </a:endParaRPr>
          </a:p>
          <a:p>
            <a:pPr marL="0" indent="0">
              <a:buClr>
                <a:srgbClr val="C00000"/>
              </a:buClr>
              <a:buNone/>
            </a:pPr>
            <a:r>
              <a:rPr lang="zh-TW" altLang="en-US" dirty="0"/>
              <a:t>接著按下 </a:t>
            </a:r>
            <a:r>
              <a:rPr lang="en-US" altLang="zh-TW" dirty="0"/>
              <a:t>Enter </a:t>
            </a:r>
            <a:r>
              <a:rPr lang="zh-TW" altLang="en-US" dirty="0"/>
              <a:t> 即可完成存檔</a:t>
            </a:r>
            <a:r>
              <a:rPr lang="en-US" altLang="zh-TW" dirty="0"/>
              <a:t>.</a:t>
            </a:r>
          </a:p>
          <a:p>
            <a:pPr marL="0" indent="0">
              <a:buClr>
                <a:srgbClr val="C00000"/>
              </a:buClr>
              <a:buNone/>
            </a:pPr>
            <a:r>
              <a:rPr lang="zh-TW" altLang="en-US" dirty="0"/>
              <a:t>再來使用 </a:t>
            </a:r>
            <a:r>
              <a:rPr lang="en-US" altLang="zh-TW" dirty="0"/>
              <a:t>Ctrl + x </a:t>
            </a:r>
            <a:r>
              <a:rPr lang="zh-TW" altLang="en-US" dirty="0"/>
              <a:t>可離開編輯</a:t>
            </a:r>
            <a:r>
              <a:rPr lang="zh-TW" altLang="en-US" dirty="0" smtClean="0"/>
              <a:t>模式</a:t>
            </a:r>
            <a:endParaRPr lang="en-US" altLang="zh-TW" dirty="0" smtClean="0"/>
          </a:p>
          <a:p>
            <a:pPr marL="0" indent="0">
              <a:buClr>
                <a:srgbClr val="C00000"/>
              </a:buClr>
              <a:buNone/>
            </a:pPr>
            <a:r>
              <a:rPr lang="en-US" altLang="zh-TW" dirty="0" smtClean="0"/>
              <a:t>(</a:t>
            </a:r>
            <a:r>
              <a:rPr lang="zh-TW" altLang="en-US" dirty="0" smtClean="0"/>
              <a:t>或</a:t>
            </a:r>
            <a:r>
              <a:rPr lang="zh-TW" altLang="en-US" dirty="0"/>
              <a:t>直接</a:t>
            </a:r>
            <a:r>
              <a:rPr lang="en-US" altLang="zh-TW" dirty="0" smtClean="0"/>
              <a:t>Ctrl </a:t>
            </a:r>
            <a:r>
              <a:rPr lang="en-US" altLang="zh-TW" dirty="0"/>
              <a:t>+ x </a:t>
            </a:r>
            <a:r>
              <a:rPr lang="en-US" altLang="zh-TW" dirty="0" smtClean="0"/>
              <a:t>  </a:t>
            </a:r>
            <a:r>
              <a:rPr lang="zh-TW" altLang="en-US" dirty="0" smtClean="0"/>
              <a:t>輸入</a:t>
            </a:r>
            <a:r>
              <a:rPr lang="en-US" altLang="zh-TW" dirty="0" smtClean="0"/>
              <a:t>Y)</a:t>
            </a:r>
            <a:endParaRPr lang="en-US" altLang="zh-TW" dirty="0"/>
          </a:p>
          <a:p>
            <a:pPr marL="0" indent="0">
              <a:lnSpc>
                <a:spcPct val="100000"/>
              </a:lnSpc>
              <a:buClr>
                <a:srgbClr val="C00000"/>
              </a:buClr>
              <a:buNone/>
            </a:pPr>
            <a:endParaRPr lang="en-US" altLang="zh-TW" dirty="0">
              <a:solidFill>
                <a:srgbClr val="0070C0"/>
              </a:solidFill>
            </a:endParaRPr>
          </a:p>
        </p:txBody>
      </p:sp>
      <p:sp>
        <p:nvSpPr>
          <p:cNvPr id="5" name="文字方塊 4"/>
          <p:cNvSpPr txBox="1"/>
          <p:nvPr/>
        </p:nvSpPr>
        <p:spPr>
          <a:xfrm>
            <a:off x="838200" y="1183342"/>
            <a:ext cx="4454562" cy="1077218"/>
          </a:xfrm>
          <a:prstGeom prst="rect">
            <a:avLst/>
          </a:prstGeom>
          <a:noFill/>
        </p:spPr>
        <p:txBody>
          <a:bodyPr wrap="square" rtlCol="0">
            <a:spAutoFit/>
          </a:bodyPr>
          <a:lstStyle/>
          <a:p>
            <a:r>
              <a:rPr lang="en-US" altLang="zh-TW" sz="3200" dirty="0" smtClean="0">
                <a:solidFill>
                  <a:srgbClr val="00B050"/>
                </a:solidFill>
              </a:rPr>
              <a:t>$</a:t>
            </a:r>
            <a:r>
              <a:rPr lang="en-US" altLang="zh-TW" sz="3200" dirty="0" err="1" smtClean="0">
                <a:solidFill>
                  <a:srgbClr val="00B050"/>
                </a:solidFill>
              </a:rPr>
              <a:t>nan</a:t>
            </a:r>
            <a:r>
              <a:rPr lang="en-US" altLang="zh-TW" sz="3200" dirty="0" err="1" smtClean="0">
                <a:solidFill>
                  <a:srgbClr val="0070C0"/>
                </a:solidFill>
              </a:rPr>
              <a:t>o</a:t>
            </a:r>
            <a:r>
              <a:rPr lang="en-US" altLang="zh-TW" sz="3200" dirty="0" smtClean="0">
                <a:solidFill>
                  <a:srgbClr val="0070C0"/>
                </a:solidFill>
              </a:rPr>
              <a:t> </a:t>
            </a:r>
            <a:r>
              <a:rPr lang="zh-TW" altLang="en-US" sz="3200" dirty="0" smtClean="0">
                <a:solidFill>
                  <a:srgbClr val="0070C0"/>
                </a:solidFill>
              </a:rPr>
              <a:t>  檔名</a:t>
            </a:r>
            <a:endParaRPr lang="en-US" altLang="zh-TW" sz="3200" dirty="0">
              <a:solidFill>
                <a:srgbClr val="0070C0"/>
              </a:solidFill>
            </a:endParaRPr>
          </a:p>
          <a:p>
            <a:endParaRPr lang="zh-TW" altLang="en-US" sz="3200" dirty="0"/>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58</a:t>
            </a:fld>
            <a:endParaRPr lang="zh-TW" altLang="en-US"/>
          </a:p>
        </p:txBody>
      </p:sp>
    </p:spTree>
    <p:extLst>
      <p:ext uri="{BB962C8B-B14F-4D97-AF65-F5344CB8AC3E}">
        <p14:creationId xmlns:p14="http://schemas.microsoft.com/office/powerpoint/2010/main" val="33807088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017040" y="529678"/>
            <a:ext cx="10265497" cy="5497430"/>
          </a:xfrm>
          <a:prstGeom prst="rect">
            <a:avLst/>
          </a:prstGeom>
        </p:spPr>
      </p:pic>
      <p:sp>
        <p:nvSpPr>
          <p:cNvPr id="2" name="投影片編號版面配置區 1"/>
          <p:cNvSpPr>
            <a:spLocks noGrp="1"/>
          </p:cNvSpPr>
          <p:nvPr>
            <p:ph type="sldNum" sz="quarter" idx="12"/>
          </p:nvPr>
        </p:nvSpPr>
        <p:spPr/>
        <p:txBody>
          <a:bodyPr/>
          <a:lstStyle/>
          <a:p>
            <a:fld id="{7338C80E-CB6E-4E9B-9B5B-B64885F211B1}" type="slidenum">
              <a:rPr lang="zh-TW" altLang="en-US" smtClean="0"/>
              <a:t>59</a:t>
            </a:fld>
            <a:endParaRPr lang="zh-TW" altLang="en-US"/>
          </a:p>
        </p:txBody>
      </p:sp>
    </p:spTree>
    <p:extLst>
      <p:ext uri="{BB962C8B-B14F-4D97-AF65-F5344CB8AC3E}">
        <p14:creationId xmlns:p14="http://schemas.microsoft.com/office/powerpoint/2010/main" val="1270010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21462" cy="772013"/>
          </a:xfrm>
        </p:spPr>
        <p:txBody>
          <a:bodyPr anchor="t"/>
          <a:lstStyle/>
          <a:p>
            <a:r>
              <a:rPr lang="en-US" altLang="zh-TW" dirty="0" smtClean="0">
                <a:solidFill>
                  <a:srgbClr val="00B0F0"/>
                </a:solidFill>
              </a:rPr>
              <a:t>tree -L 1</a:t>
            </a:r>
          </a:p>
        </p:txBody>
      </p:sp>
      <p:sp>
        <p:nvSpPr>
          <p:cNvPr id="3" name="矩形 2"/>
          <p:cNvSpPr/>
          <p:nvPr/>
        </p:nvSpPr>
        <p:spPr>
          <a:xfrm>
            <a:off x="1863970" y="1137138"/>
            <a:ext cx="7608277" cy="5016758"/>
          </a:xfrm>
          <a:prstGeom prst="rect">
            <a:avLst/>
          </a:prstGeom>
        </p:spPr>
        <p:txBody>
          <a:bodyPr wrap="square">
            <a:spAutoFit/>
          </a:bodyPr>
          <a:lstStyle/>
          <a:p>
            <a:r>
              <a:rPr lang="en-US" altLang="zh-TW" sz="4000" dirty="0">
                <a:solidFill>
                  <a:srgbClr val="00B050"/>
                </a:solidFill>
              </a:rPr>
              <a:t>bigred@us2004:~$ </a:t>
            </a:r>
            <a:r>
              <a:rPr lang="en-US" altLang="zh-TW" sz="4000" dirty="0">
                <a:solidFill>
                  <a:srgbClr val="00B0F0"/>
                </a:solidFill>
              </a:rPr>
              <a:t>tree -L 1</a:t>
            </a:r>
          </a:p>
          <a:p>
            <a:r>
              <a:rPr lang="en-US" altLang="zh-TW" sz="4000" dirty="0"/>
              <a:t>.</a:t>
            </a:r>
          </a:p>
          <a:p>
            <a:endParaRPr lang="en-US" altLang="zh-TW" sz="4000" dirty="0"/>
          </a:p>
          <a:p>
            <a:r>
              <a:rPr lang="en-US" altLang="zh-TW" sz="4000" dirty="0"/>
              <a:t>0 directories, 0 files</a:t>
            </a:r>
          </a:p>
          <a:p>
            <a:r>
              <a:rPr lang="en-US" altLang="zh-TW" sz="4000" dirty="0">
                <a:solidFill>
                  <a:srgbClr val="00B050"/>
                </a:solidFill>
              </a:rPr>
              <a:t>bigred@us2004:~$ </a:t>
            </a:r>
            <a:r>
              <a:rPr lang="en-US" altLang="zh-TW" sz="4000" dirty="0">
                <a:solidFill>
                  <a:srgbClr val="00B0F0"/>
                </a:solidFill>
              </a:rPr>
              <a:t>tree</a:t>
            </a:r>
          </a:p>
          <a:p>
            <a:r>
              <a:rPr lang="en-US" altLang="zh-TW" sz="4000" dirty="0"/>
              <a:t>.</a:t>
            </a:r>
          </a:p>
          <a:p>
            <a:endParaRPr lang="en-US" altLang="zh-TW" sz="4000" dirty="0"/>
          </a:p>
          <a:p>
            <a:r>
              <a:rPr lang="en-US" altLang="zh-TW" sz="4000" dirty="0"/>
              <a:t>0 directories, 0 </a:t>
            </a:r>
            <a:r>
              <a:rPr lang="en-US" altLang="zh-TW" sz="4000" dirty="0" smtClean="0"/>
              <a:t>files</a:t>
            </a:r>
            <a:endParaRPr lang="en-US" altLang="zh-TW" sz="4000" dirty="0"/>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6</a:t>
            </a:fld>
            <a:endParaRPr lang="zh-TW" altLang="en-US"/>
          </a:p>
        </p:txBody>
      </p:sp>
    </p:spTree>
    <p:extLst>
      <p:ext uri="{BB962C8B-B14F-4D97-AF65-F5344CB8AC3E}">
        <p14:creationId xmlns:p14="http://schemas.microsoft.com/office/powerpoint/2010/main" val="3738831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目錄整理</a:t>
            </a:r>
            <a:endParaRPr lang="zh-TW" altLang="en-US" dirty="0"/>
          </a:p>
        </p:txBody>
      </p:sp>
      <p:sp>
        <p:nvSpPr>
          <p:cNvPr id="3" name="內容版面配置區 2"/>
          <p:cNvSpPr>
            <a:spLocks noGrp="1"/>
          </p:cNvSpPr>
          <p:nvPr>
            <p:ph sz="half" idx="1"/>
          </p:nvPr>
        </p:nvSpPr>
        <p:spPr/>
        <p:txBody>
          <a:bodyPr>
            <a:normAutofit lnSpcReduction="10000"/>
          </a:bodyPr>
          <a:lstStyle/>
          <a:p>
            <a:r>
              <a:rPr lang="zh-TW" altLang="en-US" b="1" dirty="0" smtClean="0">
                <a:solidFill>
                  <a:srgbClr val="0070C0"/>
                </a:solidFill>
              </a:rPr>
              <a:t>建立目錄</a:t>
            </a:r>
            <a:endParaRPr lang="en-US" altLang="zh-TW" b="1" dirty="0" smtClean="0">
              <a:solidFill>
                <a:srgbClr val="0070C0"/>
              </a:solidFill>
            </a:endParaRPr>
          </a:p>
          <a:p>
            <a:pPr marL="0" indent="0">
              <a:buNone/>
            </a:pPr>
            <a:r>
              <a:rPr lang="en-US" altLang="zh-TW" dirty="0" err="1"/>
              <a:t>m</a:t>
            </a:r>
            <a:r>
              <a:rPr lang="en-US" altLang="zh-TW" dirty="0" err="1" smtClean="0"/>
              <a:t>kdir</a:t>
            </a:r>
            <a:r>
              <a:rPr lang="en-US" altLang="zh-TW" dirty="0" smtClean="0"/>
              <a:t>  </a:t>
            </a:r>
            <a:r>
              <a:rPr lang="zh-TW" altLang="en-US" dirty="0" smtClean="0"/>
              <a:t>目錄</a:t>
            </a:r>
            <a:endParaRPr lang="en-US" altLang="zh-TW" dirty="0" smtClean="0"/>
          </a:p>
          <a:p>
            <a:pPr marL="0" indent="0">
              <a:buNone/>
            </a:pPr>
            <a:r>
              <a:rPr lang="en-US" altLang="zh-TW" dirty="0" err="1"/>
              <a:t>m</a:t>
            </a:r>
            <a:r>
              <a:rPr lang="en-US" altLang="zh-TW" dirty="0" err="1" smtClean="0"/>
              <a:t>kdir</a:t>
            </a:r>
            <a:r>
              <a:rPr lang="en-US" altLang="zh-TW" dirty="0" smtClean="0"/>
              <a:t> -p  </a:t>
            </a:r>
            <a:r>
              <a:rPr lang="zh-TW" altLang="en-US" dirty="0" smtClean="0"/>
              <a:t>目錄</a:t>
            </a:r>
            <a:endParaRPr lang="en-US" altLang="zh-TW" dirty="0" smtClean="0"/>
          </a:p>
          <a:p>
            <a:r>
              <a:rPr lang="zh-TW" altLang="en-US" b="1" dirty="0" smtClean="0">
                <a:solidFill>
                  <a:srgbClr val="0070C0"/>
                </a:solidFill>
              </a:rPr>
              <a:t>查看目錄架構</a:t>
            </a:r>
            <a:endParaRPr lang="en-US" altLang="zh-TW" b="1" dirty="0" smtClean="0">
              <a:solidFill>
                <a:srgbClr val="0070C0"/>
              </a:solidFill>
            </a:endParaRPr>
          </a:p>
          <a:p>
            <a:pPr marL="0" indent="0">
              <a:buNone/>
            </a:pPr>
            <a:r>
              <a:rPr lang="en-US" altLang="zh-TW" dirty="0" smtClean="0"/>
              <a:t>tree –d </a:t>
            </a:r>
            <a:r>
              <a:rPr lang="zh-TW" altLang="en-US" dirty="0" smtClean="0"/>
              <a:t>目錄</a:t>
            </a:r>
            <a:endParaRPr lang="en-US" altLang="zh-TW" dirty="0" smtClean="0"/>
          </a:p>
          <a:p>
            <a:r>
              <a:rPr lang="zh-TW" altLang="en-US" b="1" dirty="0" smtClean="0">
                <a:solidFill>
                  <a:srgbClr val="0070C0"/>
                </a:solidFill>
              </a:rPr>
              <a:t>刪除目錄</a:t>
            </a:r>
            <a:endParaRPr lang="en-US" altLang="zh-TW" b="1" dirty="0" smtClean="0">
              <a:solidFill>
                <a:srgbClr val="0070C0"/>
              </a:solidFill>
            </a:endParaRPr>
          </a:p>
          <a:p>
            <a:pPr marL="0" indent="0">
              <a:buNone/>
            </a:pPr>
            <a:r>
              <a:rPr lang="en-US" altLang="zh-TW" dirty="0" err="1" smtClean="0"/>
              <a:t>rmdir</a:t>
            </a:r>
            <a:r>
              <a:rPr lang="en-US" altLang="zh-TW" dirty="0" smtClean="0"/>
              <a:t>  </a:t>
            </a:r>
            <a:r>
              <a:rPr lang="zh-TW" altLang="en-US" dirty="0" smtClean="0"/>
              <a:t>目錄</a:t>
            </a:r>
            <a:endParaRPr lang="en-US" altLang="zh-TW" dirty="0"/>
          </a:p>
          <a:p>
            <a:pPr marL="0" indent="0">
              <a:buNone/>
            </a:pPr>
            <a:r>
              <a:rPr lang="en-US" altLang="zh-TW" dirty="0" err="1"/>
              <a:t>r</a:t>
            </a:r>
            <a:r>
              <a:rPr lang="en-US" altLang="zh-TW" dirty="0" err="1" smtClean="0"/>
              <a:t>m</a:t>
            </a:r>
            <a:r>
              <a:rPr lang="en-US" altLang="zh-TW" dirty="0" smtClean="0"/>
              <a:t> –r </a:t>
            </a:r>
            <a:r>
              <a:rPr lang="zh-TW" altLang="en-US" dirty="0" smtClean="0"/>
              <a:t>目錄</a:t>
            </a:r>
            <a:endParaRPr lang="en-US" altLang="zh-TW" dirty="0"/>
          </a:p>
          <a:p>
            <a:endParaRPr lang="en-US" altLang="zh-TW" dirty="0"/>
          </a:p>
          <a:p>
            <a:pPr marL="0" indent="0">
              <a:buNone/>
            </a:pPr>
            <a:endParaRPr lang="en-US" altLang="zh-TW" dirty="0"/>
          </a:p>
          <a:p>
            <a:endParaRPr lang="zh-TW" altLang="en-US" dirty="0"/>
          </a:p>
        </p:txBody>
      </p:sp>
      <p:sp>
        <p:nvSpPr>
          <p:cNvPr id="4" name="內容版面配置區 3"/>
          <p:cNvSpPr>
            <a:spLocks noGrp="1"/>
          </p:cNvSpPr>
          <p:nvPr>
            <p:ph sz="half" idx="2"/>
          </p:nvPr>
        </p:nvSpPr>
        <p:spPr/>
        <p:txBody>
          <a:bodyPr>
            <a:normAutofit lnSpcReduction="10000"/>
          </a:bodyPr>
          <a:lstStyle/>
          <a:p>
            <a:r>
              <a:rPr lang="zh-TW" altLang="en-US" b="1" dirty="0" smtClean="0">
                <a:solidFill>
                  <a:srgbClr val="0070C0"/>
                </a:solidFill>
              </a:rPr>
              <a:t>移動目錄</a:t>
            </a:r>
            <a:endParaRPr lang="en-US" altLang="zh-TW" b="1" dirty="0" smtClean="0">
              <a:solidFill>
                <a:srgbClr val="0070C0"/>
              </a:solidFill>
            </a:endParaRPr>
          </a:p>
          <a:p>
            <a:pPr marL="0" indent="0">
              <a:buNone/>
            </a:pPr>
            <a:r>
              <a:rPr lang="en-US" altLang="zh-TW" dirty="0"/>
              <a:t>m</a:t>
            </a:r>
            <a:r>
              <a:rPr lang="en-US" altLang="zh-TW" dirty="0" smtClean="0"/>
              <a:t>v  </a:t>
            </a:r>
            <a:r>
              <a:rPr lang="zh-TW" altLang="en-US" dirty="0" smtClean="0"/>
              <a:t>來源目錄  目的目錄</a:t>
            </a:r>
            <a:endParaRPr lang="en-US" altLang="zh-TW" dirty="0" smtClean="0"/>
          </a:p>
          <a:p>
            <a:r>
              <a:rPr lang="zh-TW" altLang="en-US" b="1" dirty="0" smtClean="0">
                <a:solidFill>
                  <a:srgbClr val="0070C0"/>
                </a:solidFill>
              </a:rPr>
              <a:t>查看子目錄</a:t>
            </a:r>
            <a:r>
              <a:rPr lang="zh-TW" altLang="en-US" b="1" dirty="0">
                <a:solidFill>
                  <a:srgbClr val="0070C0"/>
                </a:solidFill>
              </a:rPr>
              <a:t>及</a:t>
            </a:r>
            <a:r>
              <a:rPr lang="zh-TW" altLang="en-US" b="1" dirty="0" smtClean="0">
                <a:solidFill>
                  <a:srgbClr val="0070C0"/>
                </a:solidFill>
              </a:rPr>
              <a:t>檔案</a:t>
            </a:r>
            <a:endParaRPr lang="en-US" altLang="zh-TW" b="1" dirty="0">
              <a:solidFill>
                <a:srgbClr val="0070C0"/>
              </a:solidFill>
            </a:endParaRPr>
          </a:p>
          <a:p>
            <a:pPr marL="0" indent="0">
              <a:buNone/>
            </a:pPr>
            <a:r>
              <a:rPr lang="en-US" altLang="zh-TW" dirty="0" smtClean="0">
                <a:solidFill>
                  <a:srgbClr val="FF00FF"/>
                </a:solidFill>
              </a:rPr>
              <a:t>ls</a:t>
            </a:r>
            <a:r>
              <a:rPr lang="zh-TW" altLang="en-US" dirty="0" smtClean="0"/>
              <a:t>  </a:t>
            </a:r>
            <a:r>
              <a:rPr lang="en-US" altLang="zh-TW" dirty="0" smtClean="0"/>
              <a:t>-</a:t>
            </a:r>
            <a:r>
              <a:rPr lang="en-US" altLang="zh-TW" dirty="0" err="1" smtClean="0"/>
              <a:t>lah</a:t>
            </a:r>
            <a:endParaRPr lang="en-US" altLang="zh-TW" dirty="0" smtClean="0"/>
          </a:p>
          <a:p>
            <a:r>
              <a:rPr lang="zh-TW" altLang="en-US" b="1" dirty="0" smtClean="0">
                <a:solidFill>
                  <a:srgbClr val="0070C0"/>
                </a:solidFill>
              </a:rPr>
              <a:t>查看</a:t>
            </a:r>
            <a:r>
              <a:rPr lang="zh-TW" altLang="en-US" b="1" dirty="0">
                <a:solidFill>
                  <a:srgbClr val="0070C0"/>
                </a:solidFill>
              </a:rPr>
              <a:t>現行</a:t>
            </a:r>
            <a:r>
              <a:rPr lang="zh-TW" altLang="en-US" b="1" dirty="0" smtClean="0">
                <a:solidFill>
                  <a:srgbClr val="0070C0"/>
                </a:solidFill>
              </a:rPr>
              <a:t>目錄</a:t>
            </a:r>
            <a:endParaRPr lang="en-US" altLang="zh-TW" b="1" dirty="0" smtClean="0">
              <a:solidFill>
                <a:srgbClr val="0070C0"/>
              </a:solidFill>
            </a:endParaRPr>
          </a:p>
          <a:p>
            <a:pPr marL="0" indent="0">
              <a:buNone/>
            </a:pPr>
            <a:r>
              <a:rPr lang="en-US" altLang="zh-TW" dirty="0" err="1"/>
              <a:t>d</a:t>
            </a:r>
            <a:r>
              <a:rPr lang="en-US" altLang="zh-TW" dirty="0" err="1" smtClean="0"/>
              <a:t>irs</a:t>
            </a:r>
            <a:endParaRPr lang="en-US" altLang="zh-TW" dirty="0" smtClean="0"/>
          </a:p>
          <a:p>
            <a:pPr marL="0" indent="0">
              <a:buNone/>
            </a:pPr>
            <a:r>
              <a:rPr lang="en-US" altLang="zh-TW" dirty="0" err="1" smtClean="0"/>
              <a:t>Pwd</a:t>
            </a:r>
            <a:endParaRPr lang="en-US" altLang="zh-TW" dirty="0" smtClean="0"/>
          </a:p>
          <a:p>
            <a:r>
              <a:rPr lang="zh-TW" altLang="en-US" dirty="0" smtClean="0">
                <a:solidFill>
                  <a:srgbClr val="0070C0"/>
                </a:solidFill>
              </a:rPr>
              <a:t>切換目錄</a:t>
            </a:r>
            <a:endParaRPr lang="en-US" altLang="zh-TW" dirty="0" smtClean="0">
              <a:solidFill>
                <a:srgbClr val="0070C0"/>
              </a:solidFill>
            </a:endParaRPr>
          </a:p>
          <a:p>
            <a:pPr marL="0" indent="0">
              <a:buNone/>
            </a:pPr>
            <a:r>
              <a:rPr lang="en-US" altLang="zh-TW" dirty="0"/>
              <a:t>c</a:t>
            </a:r>
            <a:r>
              <a:rPr lang="en-US" altLang="zh-TW" dirty="0" smtClean="0"/>
              <a:t>d </a:t>
            </a:r>
            <a:r>
              <a:rPr lang="zh-TW" altLang="en-US" dirty="0" smtClean="0"/>
              <a:t>目錄</a:t>
            </a:r>
            <a:endParaRPr lang="en-US" altLang="zh-TW" dirty="0"/>
          </a:p>
          <a:p>
            <a:pPr marL="0" indent="0">
              <a:buNone/>
            </a:pPr>
            <a:endParaRPr lang="en-US" altLang="zh-TW" dirty="0" smtClean="0"/>
          </a:p>
          <a:p>
            <a:endParaRPr lang="zh-TW" altLang="en-US" dirty="0"/>
          </a:p>
        </p:txBody>
      </p:sp>
      <p:sp>
        <p:nvSpPr>
          <p:cNvPr id="5" name="投影片編號版面配置區 4"/>
          <p:cNvSpPr>
            <a:spLocks noGrp="1"/>
          </p:cNvSpPr>
          <p:nvPr>
            <p:ph type="sldNum" sz="quarter" idx="12"/>
          </p:nvPr>
        </p:nvSpPr>
        <p:spPr/>
        <p:txBody>
          <a:bodyPr/>
          <a:lstStyle/>
          <a:p>
            <a:fld id="{7338C80E-CB6E-4E9B-9B5B-B64885F211B1}" type="slidenum">
              <a:rPr lang="zh-TW" altLang="en-US" smtClean="0"/>
              <a:t>60</a:t>
            </a:fld>
            <a:endParaRPr lang="zh-TW" altLang="en-US"/>
          </a:p>
        </p:txBody>
      </p:sp>
    </p:spTree>
    <p:extLst>
      <p:ext uri="{BB962C8B-B14F-4D97-AF65-F5344CB8AC3E}">
        <p14:creationId xmlns:p14="http://schemas.microsoft.com/office/powerpoint/2010/main" val="11166754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ACAC0B-20FA-46B6-AA2C-F02BC246E61D}"/>
              </a:ext>
            </a:extLst>
          </p:cNvPr>
          <p:cNvSpPr>
            <a:spLocks noGrp="1"/>
          </p:cNvSpPr>
          <p:nvPr>
            <p:ph type="title"/>
          </p:nvPr>
        </p:nvSpPr>
        <p:spPr/>
        <p:txBody>
          <a:bodyPr/>
          <a:lstStyle/>
          <a:p>
            <a:r>
              <a:rPr lang="zh-TW" altLang="en-US" dirty="0" smtClean="0"/>
              <a:t>檔案整理</a:t>
            </a:r>
            <a:endParaRPr lang="zh-TW" altLang="en-US" dirty="0"/>
          </a:p>
        </p:txBody>
      </p:sp>
      <p:sp>
        <p:nvSpPr>
          <p:cNvPr id="3" name="內容版面配置區 2">
            <a:extLst>
              <a:ext uri="{FF2B5EF4-FFF2-40B4-BE49-F238E27FC236}">
                <a16:creationId xmlns:a16="http://schemas.microsoft.com/office/drawing/2014/main" id="{83E2C3FA-D2A0-46E4-B2EA-7AF79E0DA547}"/>
              </a:ext>
            </a:extLst>
          </p:cNvPr>
          <p:cNvSpPr>
            <a:spLocks noGrp="1"/>
          </p:cNvSpPr>
          <p:nvPr>
            <p:ph sz="half" idx="1"/>
          </p:nvPr>
        </p:nvSpPr>
        <p:spPr/>
        <p:txBody>
          <a:bodyPr>
            <a:normAutofit/>
          </a:bodyPr>
          <a:lstStyle/>
          <a:p>
            <a:pPr>
              <a:buClr>
                <a:srgbClr val="C00000"/>
              </a:buClr>
            </a:pPr>
            <a:r>
              <a:rPr lang="zh-TW" altLang="en-US" b="1" dirty="0" smtClean="0">
                <a:solidFill>
                  <a:srgbClr val="0070C0"/>
                </a:solidFill>
              </a:rPr>
              <a:t>建立檔案</a:t>
            </a:r>
            <a:endParaRPr lang="en-US" altLang="zh-TW" b="1" dirty="0" smtClean="0">
              <a:solidFill>
                <a:srgbClr val="0070C0"/>
              </a:solidFill>
            </a:endParaRPr>
          </a:p>
          <a:p>
            <a:pPr marL="0" indent="0">
              <a:buClr>
                <a:srgbClr val="C00000"/>
              </a:buClr>
              <a:buNone/>
            </a:pPr>
            <a:r>
              <a:rPr lang="en-US" altLang="zh-TW" dirty="0"/>
              <a:t>touch </a:t>
            </a:r>
            <a:r>
              <a:rPr lang="en-US" altLang="zh-TW" dirty="0" smtClean="0"/>
              <a:t>  </a:t>
            </a:r>
            <a:r>
              <a:rPr lang="zh-TW" altLang="en-US" dirty="0" smtClean="0"/>
              <a:t>檔案</a:t>
            </a:r>
            <a:endParaRPr lang="en-US" altLang="zh-TW" dirty="0"/>
          </a:p>
          <a:p>
            <a:pPr marL="0" indent="0">
              <a:buClr>
                <a:srgbClr val="C00000"/>
              </a:buClr>
              <a:buNone/>
            </a:pPr>
            <a:r>
              <a:rPr lang="en-US" altLang="zh-TW" dirty="0" smtClean="0"/>
              <a:t>echo  </a:t>
            </a:r>
            <a:r>
              <a:rPr lang="zh-TW" altLang="en-US" dirty="0" smtClean="0"/>
              <a:t>內容</a:t>
            </a:r>
            <a:r>
              <a:rPr lang="en-US" altLang="zh-TW" dirty="0" smtClean="0"/>
              <a:t>   &gt;   </a:t>
            </a:r>
            <a:r>
              <a:rPr lang="zh-TW" altLang="en-US" dirty="0" smtClean="0"/>
              <a:t>檔案</a:t>
            </a:r>
            <a:endParaRPr lang="en-US" altLang="zh-TW" dirty="0" smtClean="0"/>
          </a:p>
          <a:p>
            <a:pPr marL="0" indent="0">
              <a:buClr>
                <a:srgbClr val="C00000"/>
              </a:buClr>
              <a:buNone/>
            </a:pPr>
            <a:r>
              <a:rPr lang="en-US" altLang="zh-TW" dirty="0" smtClean="0"/>
              <a:t>echo</a:t>
            </a:r>
            <a:r>
              <a:rPr lang="zh-TW" altLang="en-US" dirty="0" smtClean="0"/>
              <a:t>  內容   </a:t>
            </a:r>
            <a:r>
              <a:rPr lang="en-US" altLang="zh-TW" dirty="0" smtClean="0"/>
              <a:t>&gt;&gt;  </a:t>
            </a:r>
            <a:r>
              <a:rPr lang="zh-TW" altLang="en-US" dirty="0" smtClean="0"/>
              <a:t>檔案</a:t>
            </a:r>
            <a:endParaRPr lang="en-US" altLang="zh-TW" dirty="0"/>
          </a:p>
          <a:p>
            <a:pPr marL="0" indent="0">
              <a:buClr>
                <a:srgbClr val="C00000"/>
              </a:buClr>
              <a:buNone/>
            </a:pPr>
            <a:r>
              <a:rPr lang="en-US" altLang="zh-TW" dirty="0" err="1" smtClean="0"/>
              <a:t>nano</a:t>
            </a:r>
            <a:r>
              <a:rPr lang="en-US" altLang="zh-TW" dirty="0" smtClean="0"/>
              <a:t>   </a:t>
            </a:r>
            <a:r>
              <a:rPr lang="zh-TW" altLang="en-US" dirty="0" smtClean="0"/>
              <a:t>檔案</a:t>
            </a:r>
            <a:endParaRPr lang="en-US" altLang="zh-TW" dirty="0" smtClean="0"/>
          </a:p>
          <a:p>
            <a:pPr marL="0" indent="0">
              <a:buClr>
                <a:srgbClr val="C00000"/>
              </a:buClr>
              <a:buNone/>
            </a:pPr>
            <a:endParaRPr lang="en-US" altLang="zh-TW" dirty="0"/>
          </a:p>
          <a:p>
            <a:pPr>
              <a:buClr>
                <a:srgbClr val="C00000"/>
              </a:buClr>
            </a:pPr>
            <a:r>
              <a:rPr lang="zh-TW" altLang="en-US" b="1" dirty="0">
                <a:solidFill>
                  <a:srgbClr val="0070C0"/>
                </a:solidFill>
              </a:rPr>
              <a:t>查看檔案內容</a:t>
            </a:r>
            <a:endParaRPr lang="en-US" altLang="zh-TW" b="1" dirty="0">
              <a:solidFill>
                <a:srgbClr val="0070C0"/>
              </a:solidFill>
            </a:endParaRPr>
          </a:p>
          <a:p>
            <a:pPr marL="0" indent="0">
              <a:buClr>
                <a:srgbClr val="C00000"/>
              </a:buClr>
              <a:buNone/>
            </a:pPr>
            <a:r>
              <a:rPr lang="en-US" altLang="zh-TW" dirty="0"/>
              <a:t>cat  </a:t>
            </a:r>
            <a:r>
              <a:rPr lang="zh-TW" altLang="en-US" dirty="0"/>
              <a:t>檔案</a:t>
            </a:r>
            <a:endParaRPr lang="en-US" altLang="zh-TW" dirty="0"/>
          </a:p>
          <a:p>
            <a:pPr marL="0" indent="0">
              <a:buClr>
                <a:srgbClr val="C00000"/>
              </a:buClr>
              <a:buNone/>
            </a:pPr>
            <a:endParaRPr lang="en-US" altLang="zh-TW" dirty="0"/>
          </a:p>
          <a:p>
            <a:pPr marL="0" indent="0">
              <a:buClr>
                <a:srgbClr val="C00000"/>
              </a:buClr>
              <a:buNone/>
            </a:pPr>
            <a:endParaRPr lang="en-US" altLang="zh-TW" dirty="0" smtClean="0"/>
          </a:p>
          <a:p>
            <a:pPr>
              <a:lnSpc>
                <a:spcPct val="100000"/>
              </a:lnSpc>
              <a:buClr>
                <a:srgbClr val="C00000"/>
              </a:buClr>
              <a:buFont typeface="Verdana" panose="020B0604030504040204" pitchFamily="34" charset="0"/>
              <a:buChar char="$"/>
            </a:pPr>
            <a:endParaRPr lang="en-US" altLang="zh-TW" dirty="0">
              <a:solidFill>
                <a:srgbClr val="0070C0"/>
              </a:solidFill>
            </a:endParaRPr>
          </a:p>
          <a:p>
            <a:pPr marL="0" indent="0">
              <a:lnSpc>
                <a:spcPct val="100000"/>
              </a:lnSpc>
              <a:buClr>
                <a:srgbClr val="C00000"/>
              </a:buClr>
              <a:buNone/>
            </a:pPr>
            <a:endParaRPr lang="en-US" altLang="zh-TW" dirty="0">
              <a:solidFill>
                <a:srgbClr val="0070C0"/>
              </a:solidFill>
            </a:endParaRPr>
          </a:p>
          <a:p>
            <a:pPr marL="0" indent="0">
              <a:lnSpc>
                <a:spcPct val="100000"/>
              </a:lnSpc>
              <a:buClr>
                <a:srgbClr val="C00000"/>
              </a:buClr>
              <a:buNone/>
            </a:pPr>
            <a:endParaRPr lang="en-US" altLang="zh-TW" dirty="0">
              <a:solidFill>
                <a:srgbClr val="0070C0"/>
              </a:solidFill>
            </a:endParaRPr>
          </a:p>
        </p:txBody>
      </p:sp>
      <p:sp>
        <p:nvSpPr>
          <p:cNvPr id="4" name="內容版面配置區 3"/>
          <p:cNvSpPr>
            <a:spLocks noGrp="1"/>
          </p:cNvSpPr>
          <p:nvPr>
            <p:ph sz="half" idx="2"/>
          </p:nvPr>
        </p:nvSpPr>
        <p:spPr>
          <a:xfrm>
            <a:off x="6019800" y="1545926"/>
            <a:ext cx="5181600" cy="4351338"/>
          </a:xfrm>
        </p:spPr>
        <p:txBody>
          <a:bodyPr>
            <a:normAutofit/>
          </a:bodyPr>
          <a:lstStyle/>
          <a:p>
            <a:pPr>
              <a:buClr>
                <a:srgbClr val="C00000"/>
              </a:buClr>
            </a:pPr>
            <a:r>
              <a:rPr lang="zh-TW" altLang="en-US" b="1" dirty="0" smtClean="0">
                <a:solidFill>
                  <a:srgbClr val="0070C0"/>
                </a:solidFill>
              </a:rPr>
              <a:t>刪除</a:t>
            </a:r>
            <a:r>
              <a:rPr lang="zh-TW" altLang="en-US" b="1" dirty="0">
                <a:solidFill>
                  <a:srgbClr val="0070C0"/>
                </a:solidFill>
              </a:rPr>
              <a:t>檔案</a:t>
            </a:r>
            <a:endParaRPr lang="en-US" altLang="zh-TW" b="1" dirty="0">
              <a:solidFill>
                <a:srgbClr val="0070C0"/>
              </a:solidFill>
            </a:endParaRPr>
          </a:p>
          <a:p>
            <a:pPr marL="0" indent="0">
              <a:buClr>
                <a:srgbClr val="C00000"/>
              </a:buClr>
              <a:buNone/>
            </a:pPr>
            <a:r>
              <a:rPr lang="en-US" altLang="zh-TW" dirty="0" err="1"/>
              <a:t>rm</a:t>
            </a:r>
            <a:r>
              <a:rPr lang="en-US" altLang="zh-TW" dirty="0"/>
              <a:t>  </a:t>
            </a:r>
            <a:r>
              <a:rPr lang="zh-TW" altLang="en-US" dirty="0" smtClean="0"/>
              <a:t>檔案</a:t>
            </a:r>
            <a:endParaRPr lang="en-US" altLang="zh-TW" dirty="0" smtClean="0"/>
          </a:p>
          <a:p>
            <a:pPr marL="0" indent="0">
              <a:buClr>
                <a:srgbClr val="C00000"/>
              </a:buClr>
              <a:buNone/>
            </a:pPr>
            <a:endParaRPr lang="en-US" altLang="zh-TW" dirty="0" smtClean="0"/>
          </a:p>
          <a:p>
            <a:pPr>
              <a:buClr>
                <a:srgbClr val="C00000"/>
              </a:buClr>
            </a:pPr>
            <a:r>
              <a:rPr lang="zh-TW" altLang="en-US" b="1" dirty="0" smtClean="0">
                <a:solidFill>
                  <a:srgbClr val="0070C0"/>
                </a:solidFill>
              </a:rPr>
              <a:t>變更檔名</a:t>
            </a:r>
            <a:endParaRPr lang="en-US" altLang="zh-TW" b="1" dirty="0" smtClean="0">
              <a:solidFill>
                <a:srgbClr val="0070C0"/>
              </a:solidFill>
            </a:endParaRPr>
          </a:p>
          <a:p>
            <a:pPr marL="0" indent="0">
              <a:buClr>
                <a:srgbClr val="C00000"/>
              </a:buClr>
              <a:buNone/>
            </a:pPr>
            <a:r>
              <a:rPr lang="en-US" altLang="zh-TW" dirty="0" smtClean="0"/>
              <a:t>mv </a:t>
            </a:r>
            <a:r>
              <a:rPr lang="zh-TW" altLang="en-US" dirty="0" smtClean="0"/>
              <a:t>原檔案  改成的名稱</a:t>
            </a:r>
            <a:endParaRPr lang="en-US" altLang="zh-TW" dirty="0" smtClean="0"/>
          </a:p>
          <a:p>
            <a:pPr marL="0" indent="0">
              <a:buClr>
                <a:srgbClr val="C00000"/>
              </a:buClr>
              <a:buNone/>
            </a:pPr>
            <a:endParaRPr lang="en-US" altLang="zh-TW" dirty="0" smtClean="0"/>
          </a:p>
          <a:p>
            <a:pPr marL="0" indent="0">
              <a:buClr>
                <a:srgbClr val="C00000"/>
              </a:buClr>
              <a:buNone/>
            </a:pPr>
            <a:r>
              <a:rPr lang="zh-TW" altLang="en-US" b="1" dirty="0" smtClean="0">
                <a:solidFill>
                  <a:srgbClr val="0070C0"/>
                </a:solidFill>
              </a:rPr>
              <a:t>複製檔案</a:t>
            </a:r>
            <a:endParaRPr lang="en-US" altLang="zh-TW" b="1" dirty="0">
              <a:solidFill>
                <a:srgbClr val="0070C0"/>
              </a:solidFill>
            </a:endParaRPr>
          </a:p>
          <a:p>
            <a:r>
              <a:rPr lang="en-US" altLang="zh-TW" dirty="0" err="1"/>
              <a:t>c</a:t>
            </a:r>
            <a:r>
              <a:rPr lang="en-US" altLang="zh-TW" dirty="0" err="1" smtClean="0"/>
              <a:t>p</a:t>
            </a:r>
            <a:r>
              <a:rPr lang="zh-TW" altLang="en-US" dirty="0" smtClean="0"/>
              <a:t> 原檔案 </a:t>
            </a:r>
            <a:r>
              <a:rPr lang="zh-TW" altLang="en-US" dirty="0"/>
              <a:t> </a:t>
            </a:r>
            <a:r>
              <a:rPr lang="zh-TW" altLang="en-US" dirty="0" smtClean="0"/>
              <a:t>新檔案名稱</a:t>
            </a:r>
            <a:endParaRPr lang="en-US" altLang="zh-TW" dirty="0"/>
          </a:p>
          <a:p>
            <a:endParaRPr lang="zh-TW" altLang="en-US" dirty="0"/>
          </a:p>
        </p:txBody>
      </p:sp>
      <p:sp>
        <p:nvSpPr>
          <p:cNvPr id="5" name="投影片編號版面配置區 4"/>
          <p:cNvSpPr>
            <a:spLocks noGrp="1"/>
          </p:cNvSpPr>
          <p:nvPr>
            <p:ph type="sldNum" sz="quarter" idx="12"/>
          </p:nvPr>
        </p:nvSpPr>
        <p:spPr/>
        <p:txBody>
          <a:bodyPr/>
          <a:lstStyle/>
          <a:p>
            <a:fld id="{7338C80E-CB6E-4E9B-9B5B-B64885F211B1}" type="slidenum">
              <a:rPr lang="zh-TW" altLang="en-US" smtClean="0"/>
              <a:t>61</a:t>
            </a:fld>
            <a:endParaRPr lang="zh-TW" altLang="en-US"/>
          </a:p>
        </p:txBody>
      </p:sp>
    </p:spTree>
    <p:extLst>
      <p:ext uri="{BB962C8B-B14F-4D97-AF65-F5344CB8AC3E}">
        <p14:creationId xmlns:p14="http://schemas.microsoft.com/office/powerpoint/2010/main" val="277490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3D33A5-3232-43DE-9E6D-788B5FE82DFD}"/>
              </a:ext>
            </a:extLst>
          </p:cNvPr>
          <p:cNvSpPr>
            <a:spLocks noGrp="1"/>
          </p:cNvSpPr>
          <p:nvPr>
            <p:ph type="title"/>
          </p:nvPr>
        </p:nvSpPr>
        <p:spPr/>
        <p:txBody>
          <a:bodyPr/>
          <a:lstStyle/>
          <a:p>
            <a:r>
              <a:rPr lang="zh-TW" altLang="en-US" dirty="0" smtClean="0"/>
              <a:t>綜合練習</a:t>
            </a:r>
            <a:endParaRPr lang="zh-TW" altLang="en-US" dirty="0"/>
          </a:p>
        </p:txBody>
      </p:sp>
      <p:sp>
        <p:nvSpPr>
          <p:cNvPr id="3" name="內容版面配置區 2">
            <a:extLst>
              <a:ext uri="{FF2B5EF4-FFF2-40B4-BE49-F238E27FC236}">
                <a16:creationId xmlns:a16="http://schemas.microsoft.com/office/drawing/2014/main" id="{564D3BD2-DB91-46CB-8A51-7DD82BE3542F}"/>
              </a:ext>
            </a:extLst>
          </p:cNvPr>
          <p:cNvSpPr>
            <a:spLocks noGrp="1"/>
          </p:cNvSpPr>
          <p:nvPr>
            <p:ph idx="1"/>
          </p:nvPr>
        </p:nvSpPr>
        <p:spPr/>
        <p:txBody>
          <a:bodyPr>
            <a:normAutofit lnSpcReduction="10000"/>
          </a:bodyPr>
          <a:lstStyle/>
          <a:p>
            <a:pPr marL="0" indent="0">
              <a:buNone/>
            </a:pPr>
            <a:r>
              <a:rPr lang="en-US" altLang="zh-TW" dirty="0" smtClean="0"/>
              <a:t>1.</a:t>
            </a:r>
            <a:r>
              <a:rPr lang="zh-TW" altLang="en-US" dirty="0" smtClean="0"/>
              <a:t>建立</a:t>
            </a:r>
            <a:r>
              <a:rPr lang="en-US" altLang="zh-TW" dirty="0" smtClean="0"/>
              <a:t>~/wk01 </a:t>
            </a:r>
            <a:r>
              <a:rPr lang="zh-TW" altLang="en-US" dirty="0" smtClean="0"/>
              <a:t>及 </a:t>
            </a:r>
            <a:r>
              <a:rPr lang="en-US" altLang="zh-TW" dirty="0" smtClean="0"/>
              <a:t>~/wk02</a:t>
            </a:r>
            <a:r>
              <a:rPr lang="zh-TW" altLang="en-US" dirty="0" smtClean="0"/>
              <a:t>目錄</a:t>
            </a:r>
            <a:endParaRPr lang="en-US" altLang="zh-TW" dirty="0"/>
          </a:p>
          <a:p>
            <a:pPr marL="0" indent="0">
              <a:buNone/>
            </a:pPr>
            <a:r>
              <a:rPr lang="en-US" altLang="zh-TW" dirty="0" smtClean="0"/>
              <a:t>2.</a:t>
            </a:r>
            <a:r>
              <a:rPr lang="zh-TW" altLang="en-US" dirty="0" smtClean="0"/>
              <a:t>建立</a:t>
            </a:r>
            <a:r>
              <a:rPr lang="zh-TW" altLang="en-US" dirty="0"/>
              <a:t>一個檔案叫做 </a:t>
            </a:r>
            <a:r>
              <a:rPr lang="en-US" altLang="zh-TW" dirty="0" smtClean="0"/>
              <a:t>Hello.txt</a:t>
            </a:r>
            <a:r>
              <a:rPr lang="zh-TW" altLang="en-US" dirty="0" smtClean="0"/>
              <a:t> </a:t>
            </a:r>
            <a:r>
              <a:rPr lang="zh-TW" altLang="en-US" dirty="0"/>
              <a:t>，檔案內容為 </a:t>
            </a:r>
            <a:r>
              <a:rPr lang="en-US" altLang="zh-TW" dirty="0" smtClean="0"/>
              <a:t>Hello</a:t>
            </a:r>
            <a:r>
              <a:rPr lang="en-US" altLang="zh-TW" dirty="0"/>
              <a:t>World</a:t>
            </a:r>
            <a:r>
              <a:rPr lang="zh-TW" altLang="en-US" dirty="0" smtClean="0"/>
              <a:t>； </a:t>
            </a:r>
            <a:r>
              <a:rPr lang="zh-TW" altLang="en-US" dirty="0"/>
              <a:t>並且</a:t>
            </a:r>
            <a:r>
              <a:rPr lang="zh-TW" altLang="en-US" dirty="0" smtClean="0"/>
              <a:t>存</a:t>
            </a:r>
            <a:r>
              <a:rPr lang="zh-TW" altLang="en-US" dirty="0"/>
              <a:t>到 </a:t>
            </a:r>
            <a:r>
              <a:rPr lang="en-US" altLang="zh-TW" dirty="0"/>
              <a:t> ~/</a:t>
            </a:r>
            <a:r>
              <a:rPr lang="en-US" altLang="zh-TW" dirty="0" smtClean="0"/>
              <a:t>wk01</a:t>
            </a:r>
            <a:r>
              <a:rPr lang="zh-TW" altLang="en-US" dirty="0"/>
              <a:t>目錄</a:t>
            </a:r>
            <a:endParaRPr lang="en-US" altLang="zh-TW" dirty="0"/>
          </a:p>
          <a:p>
            <a:pPr marL="0" indent="0">
              <a:buNone/>
            </a:pPr>
            <a:r>
              <a:rPr lang="en-US" altLang="zh-TW" dirty="0" smtClean="0"/>
              <a:t>3.</a:t>
            </a:r>
            <a:r>
              <a:rPr lang="zh-TW" altLang="en-US" dirty="0" smtClean="0"/>
              <a:t>用 </a:t>
            </a:r>
            <a:r>
              <a:rPr lang="en-US" altLang="zh-TW" dirty="0"/>
              <a:t>cat </a:t>
            </a:r>
            <a:r>
              <a:rPr lang="zh-TW" altLang="en-US" dirty="0" smtClean="0"/>
              <a:t>命令查看</a:t>
            </a:r>
            <a:r>
              <a:rPr lang="en-US" altLang="zh-TW" dirty="0" smtClean="0"/>
              <a:t>Hello.txt</a:t>
            </a:r>
            <a:r>
              <a:rPr lang="zh-TW" altLang="en-US" dirty="0" smtClean="0"/>
              <a:t>檔案內容</a:t>
            </a:r>
            <a:endParaRPr lang="en-US" altLang="zh-TW" dirty="0" smtClean="0"/>
          </a:p>
          <a:p>
            <a:pPr marL="0" indent="0">
              <a:buNone/>
            </a:pPr>
            <a:r>
              <a:rPr lang="en-US" altLang="zh-TW" dirty="0" smtClean="0"/>
              <a:t>4.</a:t>
            </a:r>
            <a:r>
              <a:rPr lang="zh-TW" altLang="en-US" dirty="0" smtClean="0"/>
              <a:t>複製</a:t>
            </a:r>
            <a:r>
              <a:rPr lang="en-US" altLang="zh-TW" dirty="0"/>
              <a:t>~/wk01 </a:t>
            </a:r>
            <a:r>
              <a:rPr lang="zh-TW" altLang="en-US" dirty="0" smtClean="0"/>
              <a:t>內</a:t>
            </a:r>
            <a:r>
              <a:rPr lang="en-US" altLang="zh-TW" dirty="0" smtClean="0"/>
              <a:t>Hello.txt</a:t>
            </a:r>
            <a:r>
              <a:rPr lang="zh-TW" altLang="en-US" dirty="0" smtClean="0"/>
              <a:t>檔案到</a:t>
            </a:r>
            <a:r>
              <a:rPr lang="en-US" altLang="zh-TW" dirty="0"/>
              <a:t>~/wk02</a:t>
            </a:r>
            <a:r>
              <a:rPr lang="zh-TW" altLang="en-US" dirty="0" smtClean="0"/>
              <a:t>目錄</a:t>
            </a:r>
            <a:r>
              <a:rPr lang="en-US" altLang="zh-TW" dirty="0" smtClean="0"/>
              <a:t>(</a:t>
            </a:r>
            <a:r>
              <a:rPr lang="zh-TW" altLang="en-US" dirty="0" smtClean="0"/>
              <a:t>相同檔名</a:t>
            </a:r>
            <a:r>
              <a:rPr lang="en-US" altLang="zh-TW" dirty="0" smtClean="0"/>
              <a:t>)</a:t>
            </a:r>
            <a:endParaRPr lang="en-US" altLang="zh-TW" dirty="0"/>
          </a:p>
          <a:p>
            <a:pPr marL="0" indent="0">
              <a:buNone/>
            </a:pPr>
            <a:r>
              <a:rPr lang="en-US" altLang="zh-TW" dirty="0" smtClean="0"/>
              <a:t>5.</a:t>
            </a:r>
            <a:r>
              <a:rPr lang="zh-TW" altLang="en-US" dirty="0" smtClean="0"/>
              <a:t>將</a:t>
            </a:r>
            <a:r>
              <a:rPr lang="en-US" altLang="zh-TW" dirty="0"/>
              <a:t>~/wk01 </a:t>
            </a:r>
            <a:r>
              <a:rPr lang="zh-TW" altLang="en-US" dirty="0" smtClean="0"/>
              <a:t>目錄內檔案</a:t>
            </a:r>
            <a:r>
              <a:rPr lang="en-US" altLang="zh-TW" dirty="0" smtClean="0"/>
              <a:t>Hello.txt</a:t>
            </a:r>
            <a:r>
              <a:rPr lang="zh-TW" altLang="en-US" dirty="0" smtClean="0"/>
              <a:t>，移到家目錄，同時改檔名為</a:t>
            </a:r>
            <a:r>
              <a:rPr lang="en-US" altLang="zh-TW" dirty="0" smtClean="0"/>
              <a:t>test</a:t>
            </a:r>
          </a:p>
          <a:p>
            <a:pPr marL="0" indent="0">
              <a:buNone/>
            </a:pPr>
            <a:r>
              <a:rPr lang="en-US" altLang="zh-TW" dirty="0" smtClean="0"/>
              <a:t>6.</a:t>
            </a:r>
            <a:r>
              <a:rPr lang="zh-TW" altLang="en-US" dirty="0"/>
              <a:t>用 </a:t>
            </a:r>
            <a:r>
              <a:rPr lang="en-US" altLang="zh-TW" dirty="0"/>
              <a:t>cat </a:t>
            </a:r>
            <a:r>
              <a:rPr lang="zh-TW" altLang="en-US" dirty="0"/>
              <a:t>命令</a:t>
            </a:r>
            <a:r>
              <a:rPr lang="zh-TW" altLang="en-US" dirty="0" smtClean="0"/>
              <a:t>查看</a:t>
            </a:r>
            <a:r>
              <a:rPr lang="en-US" altLang="zh-TW" dirty="0" smtClean="0"/>
              <a:t>test</a:t>
            </a:r>
            <a:r>
              <a:rPr lang="zh-TW" altLang="en-US" dirty="0" smtClean="0"/>
              <a:t>檔案內容</a:t>
            </a:r>
            <a:endParaRPr lang="en-US" altLang="zh-TW" dirty="0" smtClean="0"/>
          </a:p>
          <a:p>
            <a:pPr marL="0" indent="0">
              <a:buNone/>
            </a:pPr>
            <a:r>
              <a:rPr lang="en-US" altLang="zh-TW" dirty="0" smtClean="0"/>
              <a:t>7.</a:t>
            </a:r>
            <a:r>
              <a:rPr lang="zh-TW" altLang="en-US" dirty="0" smtClean="0"/>
              <a:t>刪除</a:t>
            </a:r>
            <a:r>
              <a:rPr lang="en-US" altLang="zh-TW" dirty="0"/>
              <a:t>~/wk01 </a:t>
            </a:r>
            <a:r>
              <a:rPr lang="zh-TW" altLang="en-US" dirty="0"/>
              <a:t>及 </a:t>
            </a:r>
            <a:r>
              <a:rPr lang="en-US" altLang="zh-TW" dirty="0"/>
              <a:t>~/wk02</a:t>
            </a:r>
            <a:r>
              <a:rPr lang="zh-TW" altLang="en-US" dirty="0" smtClean="0"/>
              <a:t>目錄及其內檔案</a:t>
            </a:r>
            <a:endParaRPr lang="en-US" altLang="zh-TW" dirty="0" smtClean="0"/>
          </a:p>
          <a:p>
            <a:pPr marL="0" indent="0">
              <a:buNone/>
            </a:pPr>
            <a:r>
              <a:rPr lang="en-US" altLang="zh-TW" dirty="0" smtClean="0"/>
              <a:t>8.</a:t>
            </a:r>
            <a:r>
              <a:rPr lang="zh-TW" altLang="en-US" dirty="0" smtClean="0"/>
              <a:t>刪除</a:t>
            </a:r>
            <a:r>
              <a:rPr lang="zh-TW" altLang="en-US" dirty="0"/>
              <a:t>家</a:t>
            </a:r>
            <a:r>
              <a:rPr lang="zh-TW" altLang="en-US" dirty="0" smtClean="0"/>
              <a:t>目錄</a:t>
            </a:r>
            <a:r>
              <a:rPr lang="en-US" altLang="zh-TW" dirty="0" smtClean="0"/>
              <a:t>test</a:t>
            </a:r>
            <a:r>
              <a:rPr lang="zh-TW" altLang="en-US" dirty="0" smtClean="0"/>
              <a:t>檔案</a:t>
            </a:r>
            <a:endParaRPr lang="en-US" altLang="zh-TW" dirty="0"/>
          </a:p>
          <a:p>
            <a:pPr marL="0" indent="0">
              <a:buNone/>
            </a:pPr>
            <a:endParaRPr lang="en-US" altLang="zh-TW" dirty="0"/>
          </a:p>
          <a:p>
            <a:pPr marL="0" indent="0">
              <a:buNone/>
            </a:pPr>
            <a:endParaRPr lang="en-US" altLang="zh-TW" dirty="0"/>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62</a:t>
            </a:fld>
            <a:endParaRPr lang="zh-TW" altLang="en-US"/>
          </a:p>
        </p:txBody>
      </p:sp>
    </p:spTree>
    <p:extLst>
      <p:ext uri="{BB962C8B-B14F-4D97-AF65-F5344CB8AC3E}">
        <p14:creationId xmlns:p14="http://schemas.microsoft.com/office/powerpoint/2010/main" val="3492308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xfrm>
            <a:off x="838200" y="365125"/>
            <a:ext cx="10515600" cy="502383"/>
          </a:xfrm>
        </p:spPr>
        <p:txBody>
          <a:bodyPr anchor="t">
            <a:normAutofit fontScale="90000"/>
          </a:bodyPr>
          <a:lstStyle/>
          <a:p>
            <a:r>
              <a:rPr lang="en-US" altLang="zh-TW" dirty="0" smtClean="0">
                <a:solidFill>
                  <a:srgbClr val="00B050"/>
                </a:solidFill>
              </a:rPr>
              <a:t>bigred@us2004:~$ </a:t>
            </a:r>
            <a:r>
              <a:rPr lang="en-US" altLang="zh-TW" b="1" dirty="0" smtClean="0">
                <a:solidFill>
                  <a:srgbClr val="00B0F0"/>
                </a:solidFill>
              </a:rPr>
              <a:t>tree -L 1  /</a:t>
            </a:r>
            <a:r>
              <a:rPr lang="en-US" altLang="zh-TW" dirty="0" smtClean="0"/>
              <a:t/>
            </a:r>
            <a:br>
              <a:rPr lang="en-US" altLang="zh-TW" dirty="0" smtClean="0"/>
            </a:br>
            <a:endParaRPr lang="zh-TW" altLang="en-US" dirty="0"/>
          </a:p>
        </p:txBody>
      </p:sp>
      <p:sp>
        <p:nvSpPr>
          <p:cNvPr id="6" name="內容版面配置區 5"/>
          <p:cNvSpPr>
            <a:spLocks noGrp="1"/>
          </p:cNvSpPr>
          <p:nvPr>
            <p:ph sz="half" idx="1"/>
          </p:nvPr>
        </p:nvSpPr>
        <p:spPr>
          <a:xfrm>
            <a:off x="404446" y="1227747"/>
            <a:ext cx="5181600" cy="5454406"/>
          </a:xfrm>
        </p:spPr>
        <p:txBody>
          <a:bodyPr>
            <a:noAutofit/>
          </a:bodyPr>
          <a:lstStyle/>
          <a:p>
            <a:pPr marL="0" indent="0">
              <a:buNone/>
            </a:pPr>
            <a:r>
              <a:rPr lang="en-US" altLang="zh-TW" sz="2000" dirty="0" smtClean="0"/>
              <a:t>/</a:t>
            </a:r>
          </a:p>
          <a:p>
            <a:pPr marL="0" indent="0">
              <a:buNone/>
            </a:pPr>
            <a:r>
              <a:rPr lang="en-US" altLang="zh-TW" sz="2000" dirty="0" smtClean="0"/>
              <a:t>├── bin -&gt; </a:t>
            </a:r>
            <a:r>
              <a:rPr lang="en-US" altLang="zh-TW" sz="2000" dirty="0" err="1" smtClean="0"/>
              <a:t>usr</a:t>
            </a:r>
            <a:r>
              <a:rPr lang="en-US" altLang="zh-TW" sz="2000" dirty="0" smtClean="0"/>
              <a:t>/bin</a:t>
            </a:r>
          </a:p>
          <a:p>
            <a:pPr marL="0" indent="0">
              <a:buNone/>
            </a:pPr>
            <a:r>
              <a:rPr lang="en-US" altLang="zh-TW" sz="2000" dirty="0" smtClean="0"/>
              <a:t>├── boot</a:t>
            </a:r>
          </a:p>
          <a:p>
            <a:pPr marL="0" indent="0">
              <a:buNone/>
            </a:pPr>
            <a:r>
              <a:rPr lang="en-US" altLang="zh-TW" sz="2000" dirty="0" smtClean="0"/>
              <a:t>├── </a:t>
            </a:r>
            <a:r>
              <a:rPr lang="en-US" altLang="zh-TW" sz="2000" dirty="0" err="1" smtClean="0"/>
              <a:t>cdrom</a:t>
            </a:r>
            <a:endParaRPr lang="en-US" altLang="zh-TW" sz="2000" dirty="0" smtClean="0"/>
          </a:p>
          <a:p>
            <a:pPr marL="0" indent="0">
              <a:buNone/>
            </a:pPr>
            <a:r>
              <a:rPr lang="en-US" altLang="zh-TW" sz="2000" dirty="0" smtClean="0"/>
              <a:t>├── dev</a:t>
            </a:r>
          </a:p>
          <a:p>
            <a:pPr marL="0" indent="0">
              <a:buNone/>
            </a:pPr>
            <a:r>
              <a:rPr lang="en-US" altLang="zh-TW" sz="2000" dirty="0" smtClean="0"/>
              <a:t>├── </a:t>
            </a:r>
            <a:r>
              <a:rPr lang="en-US" altLang="zh-TW" sz="2000" dirty="0" err="1" smtClean="0"/>
              <a:t>etc</a:t>
            </a:r>
            <a:endParaRPr lang="en-US" altLang="zh-TW" sz="2000" dirty="0" smtClean="0"/>
          </a:p>
          <a:p>
            <a:pPr marL="0" indent="0">
              <a:buNone/>
            </a:pPr>
            <a:r>
              <a:rPr lang="en-US" altLang="zh-TW" sz="2000" dirty="0" smtClean="0"/>
              <a:t>├── home</a:t>
            </a:r>
          </a:p>
          <a:p>
            <a:pPr marL="0" indent="0">
              <a:buNone/>
            </a:pPr>
            <a:r>
              <a:rPr lang="en-US" altLang="zh-TW" sz="2000" dirty="0" smtClean="0"/>
              <a:t>├── lib -&gt; </a:t>
            </a:r>
            <a:r>
              <a:rPr lang="en-US" altLang="zh-TW" sz="2000" dirty="0" err="1" smtClean="0"/>
              <a:t>usr</a:t>
            </a:r>
            <a:r>
              <a:rPr lang="en-US" altLang="zh-TW" sz="2000" dirty="0" smtClean="0"/>
              <a:t>/lib</a:t>
            </a:r>
          </a:p>
          <a:p>
            <a:pPr marL="0" indent="0">
              <a:buNone/>
            </a:pPr>
            <a:r>
              <a:rPr lang="en-US" altLang="zh-TW" sz="2000" dirty="0" smtClean="0"/>
              <a:t>├── lib32 -&gt; </a:t>
            </a:r>
            <a:r>
              <a:rPr lang="en-US" altLang="zh-TW" sz="2000" dirty="0" err="1" smtClean="0"/>
              <a:t>usr</a:t>
            </a:r>
            <a:r>
              <a:rPr lang="en-US" altLang="zh-TW" sz="2000" dirty="0" smtClean="0"/>
              <a:t>/lib32</a:t>
            </a:r>
          </a:p>
          <a:p>
            <a:pPr marL="0" indent="0">
              <a:buNone/>
            </a:pPr>
            <a:r>
              <a:rPr lang="en-US" altLang="zh-TW" sz="2000" dirty="0" smtClean="0"/>
              <a:t>├── lib64 -&gt; </a:t>
            </a:r>
            <a:r>
              <a:rPr lang="en-US" altLang="zh-TW" sz="2000" dirty="0" err="1" smtClean="0"/>
              <a:t>usr</a:t>
            </a:r>
            <a:r>
              <a:rPr lang="en-US" altLang="zh-TW" sz="2000" dirty="0" smtClean="0"/>
              <a:t>/lib64</a:t>
            </a:r>
          </a:p>
          <a:p>
            <a:pPr marL="0" indent="0">
              <a:buNone/>
            </a:pPr>
            <a:r>
              <a:rPr lang="en-US" altLang="zh-TW" sz="2000" dirty="0" smtClean="0"/>
              <a:t>├── libx32 -&gt; </a:t>
            </a:r>
            <a:r>
              <a:rPr lang="en-US" altLang="zh-TW" sz="2000" dirty="0" err="1" smtClean="0"/>
              <a:t>usr</a:t>
            </a:r>
            <a:r>
              <a:rPr lang="en-US" altLang="zh-TW" sz="2000" dirty="0" smtClean="0"/>
              <a:t>/libx32</a:t>
            </a:r>
          </a:p>
          <a:p>
            <a:pPr marL="0" indent="0">
              <a:buNone/>
            </a:pPr>
            <a:r>
              <a:rPr lang="en-US" altLang="zh-TW" sz="2000" dirty="0" smtClean="0"/>
              <a:t>├── </a:t>
            </a:r>
            <a:r>
              <a:rPr lang="en-US" altLang="zh-TW" sz="2000" dirty="0" err="1" smtClean="0"/>
              <a:t>lost+found</a:t>
            </a:r>
            <a:endParaRPr lang="en-US" altLang="zh-TW" sz="2000" dirty="0" smtClean="0"/>
          </a:p>
          <a:p>
            <a:pPr marL="0" indent="0">
              <a:buNone/>
            </a:pPr>
            <a:r>
              <a:rPr lang="en-US" altLang="zh-TW" sz="2000" dirty="0" smtClean="0"/>
              <a:t>├── media</a:t>
            </a:r>
          </a:p>
        </p:txBody>
      </p:sp>
      <p:sp>
        <p:nvSpPr>
          <p:cNvPr id="7" name="內容版面配置區 6"/>
          <p:cNvSpPr>
            <a:spLocks noGrp="1"/>
          </p:cNvSpPr>
          <p:nvPr>
            <p:ph sz="half" idx="2"/>
          </p:nvPr>
        </p:nvSpPr>
        <p:spPr>
          <a:xfrm>
            <a:off x="5345723" y="1453661"/>
            <a:ext cx="6096000" cy="5322277"/>
          </a:xfrm>
        </p:spPr>
        <p:txBody>
          <a:bodyPr>
            <a:normAutofit fontScale="85000" lnSpcReduction="20000"/>
          </a:bodyPr>
          <a:lstStyle/>
          <a:p>
            <a:pPr marL="0" indent="0">
              <a:buNone/>
            </a:pPr>
            <a:r>
              <a:rPr lang="en-US" altLang="zh-TW" dirty="0" smtClean="0"/>
              <a:t>├── </a:t>
            </a:r>
            <a:r>
              <a:rPr lang="en-US" altLang="zh-TW" dirty="0" err="1" smtClean="0"/>
              <a:t>mnt</a:t>
            </a:r>
            <a:endParaRPr lang="en-US" altLang="zh-TW" dirty="0" smtClean="0"/>
          </a:p>
          <a:p>
            <a:pPr marL="0" indent="0">
              <a:buNone/>
            </a:pPr>
            <a:r>
              <a:rPr lang="en-US" altLang="zh-TW" dirty="0" smtClean="0"/>
              <a:t>├── opt</a:t>
            </a:r>
          </a:p>
          <a:p>
            <a:pPr marL="0" indent="0">
              <a:buNone/>
            </a:pPr>
            <a:r>
              <a:rPr lang="en-US" altLang="zh-TW" dirty="0" smtClean="0"/>
              <a:t>├── </a:t>
            </a:r>
            <a:r>
              <a:rPr lang="en-US" altLang="zh-TW" dirty="0" err="1" smtClean="0"/>
              <a:t>proc</a:t>
            </a:r>
            <a:endParaRPr lang="en-US" altLang="zh-TW" dirty="0" smtClean="0"/>
          </a:p>
          <a:p>
            <a:pPr marL="0" indent="0">
              <a:buNone/>
            </a:pPr>
            <a:r>
              <a:rPr lang="en-US" altLang="zh-TW" dirty="0" smtClean="0"/>
              <a:t>├── root</a:t>
            </a:r>
          </a:p>
          <a:p>
            <a:pPr marL="0" indent="0">
              <a:buNone/>
            </a:pPr>
            <a:r>
              <a:rPr lang="en-US" altLang="zh-TW" dirty="0" smtClean="0"/>
              <a:t>├── run</a:t>
            </a:r>
          </a:p>
          <a:p>
            <a:pPr marL="0" indent="0">
              <a:buNone/>
            </a:pPr>
            <a:r>
              <a:rPr lang="en-US" altLang="zh-TW" dirty="0" smtClean="0"/>
              <a:t>├── </a:t>
            </a:r>
            <a:r>
              <a:rPr lang="en-US" altLang="zh-TW" dirty="0" err="1" smtClean="0"/>
              <a:t>sbin</a:t>
            </a:r>
            <a:r>
              <a:rPr lang="en-US" altLang="zh-TW" dirty="0" smtClean="0"/>
              <a:t> -&gt; </a:t>
            </a:r>
            <a:r>
              <a:rPr lang="en-US" altLang="zh-TW" dirty="0" err="1" smtClean="0"/>
              <a:t>usr</a:t>
            </a:r>
            <a:r>
              <a:rPr lang="en-US" altLang="zh-TW" dirty="0" smtClean="0"/>
              <a:t>/</a:t>
            </a:r>
            <a:r>
              <a:rPr lang="en-US" altLang="zh-TW" dirty="0" err="1" smtClean="0"/>
              <a:t>sbin</a:t>
            </a:r>
            <a:endParaRPr lang="en-US" altLang="zh-TW" dirty="0" smtClean="0"/>
          </a:p>
          <a:p>
            <a:pPr marL="0" indent="0">
              <a:buNone/>
            </a:pPr>
            <a:r>
              <a:rPr lang="en-US" altLang="zh-TW" dirty="0" smtClean="0"/>
              <a:t>├── snap</a:t>
            </a:r>
          </a:p>
          <a:p>
            <a:pPr marL="0" indent="0">
              <a:buNone/>
            </a:pPr>
            <a:r>
              <a:rPr lang="en-US" altLang="zh-TW" dirty="0" smtClean="0"/>
              <a:t>├── </a:t>
            </a:r>
            <a:r>
              <a:rPr lang="en-US" altLang="zh-TW" dirty="0" err="1" smtClean="0"/>
              <a:t>srv</a:t>
            </a:r>
            <a:endParaRPr lang="en-US" altLang="zh-TW" dirty="0" smtClean="0"/>
          </a:p>
          <a:p>
            <a:pPr marL="0" indent="0">
              <a:buNone/>
            </a:pPr>
            <a:r>
              <a:rPr lang="en-US" altLang="zh-TW" dirty="0" smtClean="0"/>
              <a:t>├── </a:t>
            </a:r>
            <a:r>
              <a:rPr lang="en-US" altLang="zh-TW" dirty="0" err="1" smtClean="0"/>
              <a:t>swap.img</a:t>
            </a:r>
            <a:endParaRPr lang="en-US" altLang="zh-TW" dirty="0" smtClean="0"/>
          </a:p>
          <a:p>
            <a:pPr marL="0" indent="0">
              <a:buNone/>
            </a:pPr>
            <a:r>
              <a:rPr lang="en-US" altLang="zh-TW" dirty="0" smtClean="0"/>
              <a:t>├── sys</a:t>
            </a:r>
          </a:p>
          <a:p>
            <a:pPr marL="0" indent="0">
              <a:buNone/>
            </a:pPr>
            <a:r>
              <a:rPr lang="en-US" altLang="zh-TW" dirty="0" smtClean="0"/>
              <a:t>├── </a:t>
            </a:r>
            <a:r>
              <a:rPr lang="en-US" altLang="zh-TW" dirty="0" err="1" smtClean="0"/>
              <a:t>tmp</a:t>
            </a:r>
            <a:endParaRPr lang="en-US" altLang="zh-TW" dirty="0" smtClean="0"/>
          </a:p>
          <a:p>
            <a:pPr marL="0" indent="0">
              <a:buNone/>
            </a:pPr>
            <a:r>
              <a:rPr lang="en-US" altLang="zh-TW" dirty="0" smtClean="0"/>
              <a:t>├── </a:t>
            </a:r>
            <a:r>
              <a:rPr lang="en-US" altLang="zh-TW" dirty="0" err="1" smtClean="0"/>
              <a:t>usr</a:t>
            </a:r>
            <a:endParaRPr lang="en-US" altLang="zh-TW" dirty="0" smtClean="0"/>
          </a:p>
          <a:p>
            <a:pPr marL="0" indent="0">
              <a:buNone/>
            </a:pPr>
            <a:r>
              <a:rPr lang="en-US" altLang="zh-TW" dirty="0" smtClean="0"/>
              <a:t>└── </a:t>
            </a:r>
            <a:r>
              <a:rPr lang="en-US" altLang="zh-TW" dirty="0" err="1" smtClean="0"/>
              <a:t>var</a:t>
            </a:r>
            <a:endParaRPr lang="zh-TW" altLang="en-US" dirty="0" smtClean="0"/>
          </a:p>
          <a:p>
            <a:pPr marL="0" indent="0">
              <a:buNone/>
            </a:pPr>
            <a:endParaRPr lang="zh-TW" altLang="en-US" dirty="0"/>
          </a:p>
        </p:txBody>
      </p:sp>
      <p:sp>
        <p:nvSpPr>
          <p:cNvPr id="2" name="矩形 1"/>
          <p:cNvSpPr/>
          <p:nvPr/>
        </p:nvSpPr>
        <p:spPr>
          <a:xfrm>
            <a:off x="293077" y="3575538"/>
            <a:ext cx="1805354" cy="41030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257908" y="1227747"/>
            <a:ext cx="715107" cy="31969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7</a:t>
            </a:fld>
            <a:endParaRPr lang="zh-TW" altLang="en-US"/>
          </a:p>
        </p:txBody>
      </p:sp>
    </p:spTree>
    <p:extLst>
      <p:ext uri="{BB962C8B-B14F-4D97-AF65-F5344CB8AC3E}">
        <p14:creationId xmlns:p14="http://schemas.microsoft.com/office/powerpoint/2010/main" val="2258372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6000" b="1" dirty="0" smtClean="0">
                <a:solidFill>
                  <a:srgbClr val="00B0F0"/>
                </a:solidFill>
              </a:rPr>
              <a:t>tree -L 2  /home</a:t>
            </a:r>
          </a:p>
        </p:txBody>
      </p:sp>
      <p:sp>
        <p:nvSpPr>
          <p:cNvPr id="3" name="矩形 2"/>
          <p:cNvSpPr/>
          <p:nvPr/>
        </p:nvSpPr>
        <p:spPr>
          <a:xfrm>
            <a:off x="1195754" y="1690688"/>
            <a:ext cx="9401908" cy="4524315"/>
          </a:xfrm>
          <a:prstGeom prst="rect">
            <a:avLst/>
          </a:prstGeom>
        </p:spPr>
        <p:txBody>
          <a:bodyPr wrap="square">
            <a:spAutoFit/>
          </a:bodyPr>
          <a:lstStyle/>
          <a:p>
            <a:r>
              <a:rPr lang="en-US" altLang="zh-TW" sz="4800" dirty="0" smtClean="0">
                <a:solidFill>
                  <a:srgbClr val="00B050"/>
                </a:solidFill>
              </a:rPr>
              <a:t>bigred@us2004:~$ </a:t>
            </a:r>
            <a:r>
              <a:rPr lang="en-US" altLang="zh-TW" sz="4800" dirty="0" smtClean="0">
                <a:solidFill>
                  <a:srgbClr val="00B0F0"/>
                </a:solidFill>
              </a:rPr>
              <a:t>tree -L 2 /home</a:t>
            </a:r>
          </a:p>
          <a:p>
            <a:r>
              <a:rPr lang="en-US" altLang="zh-TW" sz="4800" dirty="0" smtClean="0"/>
              <a:t>/home</a:t>
            </a:r>
          </a:p>
          <a:p>
            <a:r>
              <a:rPr lang="en-US" altLang="zh-TW" sz="4800" dirty="0" smtClean="0"/>
              <a:t>└── </a:t>
            </a:r>
            <a:r>
              <a:rPr lang="en-US" altLang="zh-TW" sz="4800" dirty="0" err="1" smtClean="0"/>
              <a:t>bigred</a:t>
            </a:r>
            <a:endParaRPr lang="en-US" altLang="zh-TW" sz="4800" dirty="0" smtClean="0"/>
          </a:p>
          <a:p>
            <a:endParaRPr lang="en-US" altLang="zh-TW" sz="4800" dirty="0" smtClean="0"/>
          </a:p>
          <a:p>
            <a:r>
              <a:rPr lang="en-US" altLang="zh-TW" sz="4800" dirty="0" smtClean="0"/>
              <a:t>1 directory, 0 files</a:t>
            </a:r>
          </a:p>
          <a:p>
            <a:r>
              <a:rPr lang="en-US" altLang="zh-TW" sz="4800" dirty="0" smtClean="0"/>
              <a:t>bigred@us2004:~$</a:t>
            </a:r>
            <a:endParaRPr lang="en-US" altLang="zh-TW" sz="4800" dirty="0"/>
          </a:p>
        </p:txBody>
      </p:sp>
      <p:sp>
        <p:nvSpPr>
          <p:cNvPr id="4" name="投影片編號版面配置區 3"/>
          <p:cNvSpPr>
            <a:spLocks noGrp="1"/>
          </p:cNvSpPr>
          <p:nvPr>
            <p:ph type="sldNum" sz="quarter" idx="12"/>
          </p:nvPr>
        </p:nvSpPr>
        <p:spPr/>
        <p:txBody>
          <a:bodyPr/>
          <a:lstStyle/>
          <a:p>
            <a:fld id="{7338C80E-CB6E-4E9B-9B5B-B64885F211B1}" type="slidenum">
              <a:rPr lang="zh-TW" altLang="en-US" smtClean="0"/>
              <a:t>8</a:t>
            </a:fld>
            <a:endParaRPr lang="zh-TW" altLang="en-US"/>
          </a:p>
        </p:txBody>
      </p:sp>
    </p:spTree>
    <p:extLst>
      <p:ext uri="{BB962C8B-B14F-4D97-AF65-F5344CB8AC3E}">
        <p14:creationId xmlns:p14="http://schemas.microsoft.com/office/powerpoint/2010/main" val="2555051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sz="quarter" idx="4294967295"/>
          </p:nvPr>
        </p:nvSpPr>
        <p:spPr>
          <a:xfrm>
            <a:off x="504092" y="844059"/>
            <a:ext cx="11570677" cy="5143084"/>
          </a:xfrm>
        </p:spPr>
        <p:txBody>
          <a:bodyPr anchor="t">
            <a:noAutofit/>
          </a:bodyPr>
          <a:lstStyle/>
          <a:p>
            <a:r>
              <a:rPr lang="en-US" altLang="zh-TW" sz="3600" dirty="0" smtClean="0">
                <a:solidFill>
                  <a:srgbClr val="FF00FF"/>
                </a:solidFill>
              </a:rPr>
              <a:t>tree</a:t>
            </a:r>
            <a:r>
              <a:rPr lang="en-US" altLang="zh-TW" sz="3600" dirty="0"/>
              <a:t>:</a:t>
            </a:r>
            <a:r>
              <a:rPr lang="zh-TW" altLang="en-US" sz="3600" dirty="0"/>
              <a:t>會列出指定目錄下的所有檔案</a:t>
            </a:r>
            <a:r>
              <a:rPr lang="en-US" altLang="zh-TW" sz="3600" dirty="0"/>
              <a:t>,</a:t>
            </a:r>
            <a:r>
              <a:rPr lang="zh-TW" altLang="en-US" sz="3600" dirty="0"/>
              <a:t>包括子目錄裡的檔案。</a:t>
            </a:r>
            <a:r>
              <a:rPr lang="en-US" altLang="zh-TW" sz="3600" dirty="0"/>
              <a:t/>
            </a:r>
            <a:br>
              <a:rPr lang="en-US" altLang="zh-TW" sz="3600" dirty="0"/>
            </a:br>
            <a:r>
              <a:rPr lang="en-US" altLang="zh-TW" sz="3600" dirty="0"/>
              <a:t>-d </a:t>
            </a:r>
            <a:r>
              <a:rPr lang="zh-TW" altLang="en-US" sz="3600" dirty="0"/>
              <a:t>顯示</a:t>
            </a:r>
            <a:r>
              <a:rPr lang="zh-TW" altLang="en-US" sz="3600" dirty="0">
                <a:solidFill>
                  <a:srgbClr val="FF0000"/>
                </a:solidFill>
              </a:rPr>
              <a:t>目錄</a:t>
            </a:r>
            <a:r>
              <a:rPr lang="zh-TW" altLang="en-US" sz="3600" dirty="0"/>
              <a:t>名稱而非內容</a:t>
            </a:r>
            <a:r>
              <a:rPr lang="en-US" altLang="zh-TW" sz="3600" dirty="0"/>
              <a:t/>
            </a:r>
            <a:br>
              <a:rPr lang="en-US" altLang="zh-TW" sz="3600" dirty="0"/>
            </a:br>
            <a:r>
              <a:rPr lang="zh-TW" altLang="en-US" dirty="0"/>
              <a:t>例</a:t>
            </a:r>
            <a:r>
              <a:rPr lang="en-US" altLang="zh-TW" dirty="0"/>
              <a:t>:</a:t>
            </a:r>
          </a:p>
          <a:p>
            <a:r>
              <a:rPr lang="en-US" altLang="zh-TW" dirty="0">
                <a:solidFill>
                  <a:srgbClr val="00B050"/>
                </a:solidFill>
              </a:rPr>
              <a:t>$</a:t>
            </a:r>
            <a:r>
              <a:rPr lang="en-US" altLang="zh-TW" dirty="0"/>
              <a:t>tree</a:t>
            </a:r>
            <a:br>
              <a:rPr lang="en-US" altLang="zh-TW" dirty="0"/>
            </a:br>
            <a:r>
              <a:rPr lang="en-US" altLang="zh-TW" dirty="0">
                <a:solidFill>
                  <a:srgbClr val="00B050"/>
                </a:solidFill>
              </a:rPr>
              <a:t>$</a:t>
            </a:r>
            <a:r>
              <a:rPr lang="en-US" altLang="zh-TW" dirty="0"/>
              <a:t>tree </a:t>
            </a:r>
            <a:r>
              <a:rPr lang="zh-TW" altLang="en-US" dirty="0"/>
              <a:t>目錄</a:t>
            </a:r>
            <a:r>
              <a:rPr lang="en-US" altLang="zh-TW" dirty="0"/>
              <a:t/>
            </a:r>
            <a:br>
              <a:rPr lang="en-US" altLang="zh-TW" dirty="0"/>
            </a:br>
            <a:r>
              <a:rPr lang="en-US" altLang="zh-TW" dirty="0">
                <a:solidFill>
                  <a:srgbClr val="00B050"/>
                </a:solidFill>
              </a:rPr>
              <a:t>$</a:t>
            </a:r>
            <a:r>
              <a:rPr lang="en-US" altLang="zh-TW" dirty="0"/>
              <a:t>tree –d</a:t>
            </a:r>
            <a:r>
              <a:rPr lang="zh-TW" altLang="en-US" dirty="0"/>
              <a:t> 目錄</a:t>
            </a:r>
            <a:r>
              <a:rPr lang="en-US" altLang="zh-TW" dirty="0"/>
              <a:t/>
            </a:r>
            <a:br>
              <a:rPr lang="en-US" altLang="zh-TW" dirty="0"/>
            </a:br>
            <a:r>
              <a:rPr lang="zh-TW" altLang="en-US" sz="2400" dirty="0"/>
              <a:t>僅顯示目錄</a:t>
            </a:r>
            <a:endParaRPr lang="en-US" altLang="zh-TW" sz="2400" dirty="0"/>
          </a:p>
          <a:p>
            <a:endParaRPr lang="en-US" altLang="zh-TW" sz="2400" dirty="0"/>
          </a:p>
        </p:txBody>
      </p:sp>
      <p:sp>
        <p:nvSpPr>
          <p:cNvPr id="2" name="投影片編號版面配置區 1"/>
          <p:cNvSpPr>
            <a:spLocks noGrp="1"/>
          </p:cNvSpPr>
          <p:nvPr>
            <p:ph type="sldNum" sz="quarter" idx="12"/>
          </p:nvPr>
        </p:nvSpPr>
        <p:spPr/>
        <p:txBody>
          <a:bodyPr/>
          <a:lstStyle/>
          <a:p>
            <a:fld id="{7338C80E-CB6E-4E9B-9B5B-B64885F211B1}" type="slidenum">
              <a:rPr lang="zh-TW" altLang="en-US" smtClean="0"/>
              <a:t>9</a:t>
            </a:fld>
            <a:endParaRPr lang="zh-TW" altLang="en-US"/>
          </a:p>
        </p:txBody>
      </p:sp>
    </p:spTree>
    <p:extLst>
      <p:ext uri="{BB962C8B-B14F-4D97-AF65-F5344CB8AC3E}">
        <p14:creationId xmlns:p14="http://schemas.microsoft.com/office/powerpoint/2010/main" val="3077695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TotalTime>
  <Words>16938</Words>
  <Application>Microsoft Office PowerPoint</Application>
  <PresentationFormat>寬螢幕</PresentationFormat>
  <Paragraphs>2015</Paragraphs>
  <Slides>62</Slides>
  <Notes>39</Notes>
  <HiddenSlides>0</HiddenSlides>
  <MMClips>0</MMClips>
  <ScaleCrop>false</ScaleCrop>
  <HeadingPairs>
    <vt:vector size="6" baseType="variant">
      <vt:variant>
        <vt:lpstr>使用字型</vt:lpstr>
      </vt:variant>
      <vt:variant>
        <vt:i4>15</vt:i4>
      </vt:variant>
      <vt:variant>
        <vt:lpstr>佈景主題</vt:lpstr>
      </vt:variant>
      <vt:variant>
        <vt:i4>1</vt:i4>
      </vt:variant>
      <vt:variant>
        <vt:lpstr>投影片標題</vt:lpstr>
      </vt:variant>
      <vt:variant>
        <vt:i4>62</vt:i4>
      </vt:variant>
    </vt:vector>
  </HeadingPairs>
  <TitlesOfParts>
    <vt:vector size="78" baseType="lpstr">
      <vt:lpstr>Andale Mono</vt:lpstr>
      <vt:lpstr>等线</vt:lpstr>
      <vt:lpstr>等线 Light</vt:lpstr>
      <vt:lpstr>Source Sans Pro</vt:lpstr>
      <vt:lpstr>新細明體</vt:lpstr>
      <vt:lpstr>標楷體</vt:lpstr>
      <vt:lpstr>Arial</vt:lpstr>
      <vt:lpstr>Arial Narrow</vt:lpstr>
      <vt:lpstr>Calibri</vt:lpstr>
      <vt:lpstr>Calibri Light</vt:lpstr>
      <vt:lpstr>Consolas</vt:lpstr>
      <vt:lpstr>Helvetica</vt:lpstr>
      <vt:lpstr>Times New Roman</vt:lpstr>
      <vt:lpstr>Verdana</vt:lpstr>
      <vt:lpstr>Wingdings</vt:lpstr>
      <vt:lpstr>Office 佈景主題</vt:lpstr>
      <vt:lpstr>大綱</vt:lpstr>
      <vt:lpstr>tree 功能說明:以樹狀圖列出目錄的內容。</vt:lpstr>
      <vt:lpstr>目錄位置</vt:lpstr>
      <vt:lpstr>練習1:Ctrl+C 取消(中斷)</vt:lpstr>
      <vt:lpstr>tree  -L level 限制目錄顯示層級</vt:lpstr>
      <vt:lpstr>tree -L 1</vt:lpstr>
      <vt:lpstr>bigred@us2004:~$ tree -L 1  / </vt:lpstr>
      <vt:lpstr>tree -L 2  /home</vt:lpstr>
      <vt:lpstr>PowerPoint 簡報</vt:lpstr>
      <vt:lpstr>tree -d</vt:lpstr>
      <vt:lpstr>PowerPoint 簡報</vt:lpstr>
      <vt:lpstr>tree L 2 -d  /  |more </vt:lpstr>
      <vt:lpstr>cd：change directory， 移動進入　資料夾(類似dos之cd)  ＞移動到家目錄 $cd  ~ $cd   ＞移動到上一層目錄 $cd  .. ＞移動到下一層目錄 $cd   目錄 $cd  ./目錄 ＞移動到根目錄 (類似dos之\) $cd  / </vt:lpstr>
      <vt:lpstr>相對/絕對 路徑</vt:lpstr>
      <vt:lpstr>操作說明: cd</vt:lpstr>
      <vt:lpstr>練習 cd</vt:lpstr>
      <vt:lpstr>pwd：print work directory， 印出(顯示)目前工作目錄(類似dos之CD Enter) dirs: 查現行目錄(類似dos之CD Enter) ~ 家目錄 </vt:lpstr>
      <vt:lpstr>mkdir：make directory， 創建新目錄(資料夾) (類似dos之md) 例: $mkdir 目錄   建立新 目錄(資料夾) $mkdir  {目錄1,目錄2,目錄3} 同時建立新 目錄1,目錄2,目錄3 例: $ mkdir dir01 $ mkdir dir01 mkdir: cannot create directory ‘dir01’: File exists 例: $ mkdir ./dir01/ $ mkdir dir01/ $ mkdir dir01        </vt:lpstr>
      <vt:lpstr>練習 建立資料夾</vt:lpstr>
      <vt:lpstr>rmdir：刪除子目錄</vt:lpstr>
      <vt:lpstr>mkdir  -p 目錄</vt:lpstr>
      <vt:lpstr>操作示範:</vt:lpstr>
      <vt:lpstr>練習 刪除資料夾</vt:lpstr>
      <vt:lpstr>練習:用 mkdir –p  與 mkdir 目錄/{  ,  ,  , }方式建立目錄；並刪除</vt:lpstr>
      <vt:lpstr>練習:用 rmdir –p  與 rmdir 目錄/{  ,  ,  , }方式刪除目錄</vt:lpstr>
      <vt:lpstr>操作示範:建立以下目錄</vt:lpstr>
      <vt:lpstr> mkdir -p ./base1/base2/base3/{base301,base302,base303} </vt:lpstr>
      <vt:lpstr>mkdir -p ./base1/base2/{base201,base202,base203} </vt:lpstr>
      <vt:lpstr>mkdir -p base1/base2/base3/{base301,base302,base303};mkdir -p base1/base2/{base201,base202,base203}</vt:lpstr>
      <vt:lpstr>危險:快速刪除 所有目錄（rm –r 目錄）</vt:lpstr>
      <vt:lpstr>練習:家目錄下  建立以下目錄(用;號一次做好)</vt:lpstr>
      <vt:lpstr>rm刪除檔案或目錄</vt:lpstr>
      <vt:lpstr>練習:一個命令，目錄全部刪除</vt:lpstr>
      <vt:lpstr>綜合練習</vt:lpstr>
      <vt:lpstr>mv移動目錄或檔案</vt:lpstr>
      <vt:lpstr>操作說明</vt:lpstr>
      <vt:lpstr>PowerPoint 簡報</vt:lpstr>
      <vt:lpstr>ls -al</vt:lpstr>
      <vt:lpstr>ls -alh</vt:lpstr>
      <vt:lpstr>檔案、目錄代表顏色</vt:lpstr>
      <vt:lpstr>目錄及檔案管理 </vt:lpstr>
      <vt:lpstr>查看目錄</vt:lpstr>
      <vt:lpstr>檔案屬性的示意圖</vt:lpstr>
      <vt:lpstr>檔案的類型與權限之內容</vt:lpstr>
      <vt:lpstr>Touch 建立一個空檔案</vt:lpstr>
      <vt:lpstr>練習:建立一個空檔ex3，隨後刪除</vt:lpstr>
      <vt:lpstr>操作說明</vt:lpstr>
      <vt:lpstr>PowerPoint 簡報</vt:lpstr>
      <vt:lpstr>cp：複製檔案   (類似dos之copy)</vt:lpstr>
      <vt:lpstr>操作練習:家目錄及目錄管理 (轉換目錄） </vt:lpstr>
      <vt:lpstr>家目錄及目錄管理 (轉換目錄） </vt:lpstr>
      <vt:lpstr>PowerPoint 簡報</vt:lpstr>
      <vt:lpstr>PowerPoint 簡報</vt:lpstr>
      <vt:lpstr>echo:在螢幕上列印出指定的字串</vt:lpstr>
      <vt:lpstr>echo練習</vt:lpstr>
      <vt:lpstr>cat：顯示檔案內容    (類似dos之type)</vt:lpstr>
      <vt:lpstr>echo &gt;  與echo &gt;&gt;練習</vt:lpstr>
      <vt:lpstr>使用 nano建立與編輯檔案</vt:lpstr>
      <vt:lpstr>PowerPoint 簡報</vt:lpstr>
      <vt:lpstr>目錄整理</vt:lpstr>
      <vt:lpstr>檔案整理</vt:lpstr>
      <vt:lpstr>綜合練習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yangcc</dc:creator>
  <cp:lastModifiedBy>yangcc</cp:lastModifiedBy>
  <cp:revision>158</cp:revision>
  <dcterms:created xsi:type="dcterms:W3CDTF">2020-10-09T05:16:17Z</dcterms:created>
  <dcterms:modified xsi:type="dcterms:W3CDTF">2020-10-23T12:25:12Z</dcterms:modified>
</cp:coreProperties>
</file>