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73" r:id="rId5"/>
    <p:sldId id="274" r:id="rId6"/>
    <p:sldId id="267" r:id="rId7"/>
    <p:sldId id="275" r:id="rId8"/>
    <p:sldId id="276" r:id="rId9"/>
    <p:sldId id="268" r:id="rId10"/>
    <p:sldId id="277" r:id="rId11"/>
    <p:sldId id="278" r:id="rId12"/>
    <p:sldId id="279" r:id="rId13"/>
    <p:sldId id="280" r:id="rId14"/>
    <p:sldId id="269" r:id="rId15"/>
    <p:sldId id="292" r:id="rId16"/>
    <p:sldId id="270" r:id="rId17"/>
    <p:sldId id="293" r:id="rId18"/>
    <p:sldId id="294" r:id="rId19"/>
    <p:sldId id="295" r:id="rId20"/>
    <p:sldId id="285" r:id="rId21"/>
    <p:sldId id="296" r:id="rId22"/>
    <p:sldId id="271" r:id="rId23"/>
    <p:sldId id="286" r:id="rId24"/>
    <p:sldId id="272" r:id="rId25"/>
    <p:sldId id="287" r:id="rId26"/>
    <p:sldId id="288" r:id="rId27"/>
    <p:sldId id="297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7832" autoAdjust="0"/>
  </p:normalViewPr>
  <p:slideViewPr>
    <p:cSldViewPr snapToGrid="0">
      <p:cViewPr varScale="1">
        <p:scale>
          <a:sx n="56" d="100"/>
          <a:sy n="56" d="100"/>
        </p:scale>
        <p:origin x="42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E2F5E-7D2B-4169-8668-45E77E857748}" type="datetimeFigureOut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C3A01-3498-4384-9A8B-5083787E96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49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變數設定規則與使用</a:t>
            </a:r>
          </a:p>
          <a:p>
            <a:r>
              <a:rPr lang="zh-TW" altLang="en-US" dirty="0" smtClean="0"/>
              <a:t>˙命名</a:t>
            </a:r>
            <a:r>
              <a:rPr lang="en-US" altLang="zh-TW" dirty="0" smtClean="0"/>
              <a:t>(X</a:t>
            </a:r>
            <a:r>
              <a:rPr lang="zh-TW" altLang="en-US" dirty="0" smtClean="0"/>
              <a:t>數字開頭、大小寫有分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等號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設定內容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等號右方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取用內容</a:t>
            </a:r>
            <a:r>
              <a:rPr lang="en-US" altLang="zh-TW" dirty="0" smtClean="0"/>
              <a:t>($</a:t>
            </a:r>
            <a:r>
              <a:rPr lang="zh-TW" altLang="en-US" dirty="0" smtClean="0"/>
              <a:t>、</a:t>
            </a:r>
            <a:r>
              <a:rPr lang="en-US" altLang="zh-TW" dirty="0" smtClean="0"/>
              <a:t>${})</a:t>
            </a:r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合併取用內容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單引號、雙引號、</a:t>
            </a:r>
            <a:r>
              <a:rPr lang="en-US" altLang="zh-TW" dirty="0" smtClean="0"/>
              <a:t>\)</a:t>
            </a:r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取消變數</a:t>
            </a:r>
          </a:p>
          <a:p>
            <a:r>
              <a:rPr lang="zh-TW" altLang="en-US" dirty="0" smtClean="0"/>
              <a:t>˙指令先執行</a:t>
            </a:r>
          </a:p>
          <a:p>
            <a:r>
              <a:rPr lang="en-US" altLang="zh-TW" dirty="0" smtClean="0"/>
              <a:t>========</a:t>
            </a:r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命名</a:t>
            </a:r>
            <a:r>
              <a:rPr lang="en-US" altLang="zh-TW" dirty="0" smtClean="0"/>
              <a:t>(X</a:t>
            </a:r>
            <a:r>
              <a:rPr lang="zh-TW" altLang="en-US" dirty="0" smtClean="0"/>
              <a:t>數字開頭、大小寫有分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Name=test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name=12345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name</a:t>
            </a:r>
          </a:p>
          <a:p>
            <a:r>
              <a:rPr lang="en-US" altLang="zh-TW" dirty="0" smtClean="0"/>
              <a:t>name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$name</a:t>
            </a:r>
          </a:p>
          <a:p>
            <a:r>
              <a:rPr lang="en-US" altLang="zh-TW" dirty="0" smtClean="0"/>
              <a:t>12345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$Name</a:t>
            </a:r>
          </a:p>
          <a:p>
            <a:r>
              <a:rPr lang="en-US" altLang="zh-TW" dirty="0" smtClean="0"/>
              <a:t>test</a:t>
            </a:r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變數名稱只能是英文字母與數字，但是數字不能是開頭字元；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:~$ 12name=victor</a:t>
            </a:r>
          </a:p>
          <a:p>
            <a:r>
              <a:rPr lang="en-US" altLang="zh-TW" dirty="0" smtClean="0"/>
              <a:t>12name=victor: command not found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等號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等號兩邊不能直接接空白字元；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 = victor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Command 'name' not found, did you mean: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mame</a:t>
            </a:r>
            <a:r>
              <a:rPr lang="en-US" altLang="zh-TW" dirty="0" smtClean="0"/>
              <a:t>' from snap </a:t>
            </a:r>
            <a:r>
              <a:rPr lang="en-US" altLang="zh-TW" dirty="0" err="1" smtClean="0"/>
              <a:t>mame</a:t>
            </a:r>
            <a:r>
              <a:rPr lang="en-US" altLang="zh-TW" dirty="0" smtClean="0"/>
              <a:t> (mame0219)</a:t>
            </a:r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nvme</a:t>
            </a:r>
            <a:r>
              <a:rPr lang="en-US" altLang="zh-TW" dirty="0" smtClean="0"/>
              <a:t>' from deb </a:t>
            </a:r>
            <a:r>
              <a:rPr lang="en-US" altLang="zh-TW" dirty="0" err="1" smtClean="0"/>
              <a:t>nvme</a:t>
            </a:r>
            <a:r>
              <a:rPr lang="en-US" altLang="zh-TW" dirty="0" smtClean="0"/>
              <a:t>-cli</a:t>
            </a:r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' from deb </a:t>
            </a:r>
            <a:r>
              <a:rPr lang="en-US" altLang="zh-TW" dirty="0" err="1" smtClean="0"/>
              <a:t>coreutils</a:t>
            </a:r>
            <a:endParaRPr lang="en-US" altLang="zh-TW" dirty="0" smtClean="0"/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nam</a:t>
            </a:r>
            <a:r>
              <a:rPr lang="en-US" altLang="zh-TW" dirty="0" smtClean="0"/>
              <a:t>' from deb </a:t>
            </a:r>
            <a:r>
              <a:rPr lang="en-US" altLang="zh-TW" dirty="0" err="1" smtClean="0"/>
              <a:t>nam</a:t>
            </a:r>
            <a:endParaRPr lang="en-US" altLang="zh-TW" dirty="0" smtClean="0"/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mame</a:t>
            </a:r>
            <a:r>
              <a:rPr lang="en-US" altLang="zh-TW" dirty="0" smtClean="0"/>
              <a:t>' from deb </a:t>
            </a:r>
            <a:r>
              <a:rPr lang="en-US" altLang="zh-TW" dirty="0" err="1" smtClean="0"/>
              <a:t>mame</a:t>
            </a:r>
            <a:endParaRPr lang="en-US" altLang="zh-TW" dirty="0" smtClean="0"/>
          </a:p>
          <a:p>
            <a:r>
              <a:rPr lang="en-US" altLang="zh-TW" dirty="0" smtClean="0"/>
              <a:t>  command 'named' from deb bind9</a:t>
            </a:r>
          </a:p>
          <a:p>
            <a:r>
              <a:rPr lang="en-US" altLang="zh-TW" dirty="0" smtClean="0"/>
              <a:t>  command 'lame' from deb lame</a:t>
            </a:r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namei</a:t>
            </a:r>
            <a:r>
              <a:rPr lang="en-US" altLang="zh-TW" dirty="0" smtClean="0"/>
              <a:t>' from deb </a:t>
            </a:r>
            <a:r>
              <a:rPr lang="en-US" altLang="zh-TW" dirty="0" err="1" smtClean="0"/>
              <a:t>util-linux</a:t>
            </a:r>
            <a:endParaRPr lang="en-US" altLang="zh-TW" dirty="0" smtClean="0"/>
          </a:p>
          <a:p>
            <a:r>
              <a:rPr lang="en-US" altLang="zh-TW" dirty="0" smtClean="0"/>
              <a:t>  command '</a:t>
            </a:r>
            <a:r>
              <a:rPr lang="en-US" altLang="zh-TW" dirty="0" err="1" smtClean="0"/>
              <a:t>nama</a:t>
            </a:r>
            <a:r>
              <a:rPr lang="en-US" altLang="zh-TW" dirty="0" smtClean="0"/>
              <a:t>' from deb </a:t>
            </a:r>
            <a:r>
              <a:rPr lang="en-US" altLang="zh-TW" dirty="0" err="1" smtClean="0"/>
              <a:t>nama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See 'snap info &lt;</a:t>
            </a:r>
            <a:r>
              <a:rPr lang="en-US" altLang="zh-TW" dirty="0" err="1" smtClean="0"/>
              <a:t>snapname</a:t>
            </a:r>
            <a:r>
              <a:rPr lang="en-US" altLang="zh-TW" dirty="0" smtClean="0"/>
              <a:t>&gt;' for additional versions.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 victor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Command 'victor' not found, but can be installed with: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sudo</a:t>
            </a:r>
            <a:r>
              <a:rPr lang="en-US" altLang="zh-TW" dirty="0" smtClean="0"/>
              <a:t> apt install spark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name=victor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name</a:t>
            </a:r>
          </a:p>
          <a:p>
            <a:r>
              <a:rPr lang="en-US" altLang="zh-TW" dirty="0" smtClean="0"/>
              <a:t>name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$name</a:t>
            </a:r>
          </a:p>
          <a:p>
            <a:r>
              <a:rPr lang="en-US" altLang="zh-TW" dirty="0" smtClean="0"/>
              <a:t>victor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設定內容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等號右方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變數與變數內容以等號</a:t>
            </a:r>
            <a:r>
              <a:rPr lang="en-US" altLang="zh-TW" dirty="0" smtClean="0"/>
              <a:t>『=』</a:t>
            </a:r>
            <a:r>
              <a:rPr lang="zh-TW" altLang="en-US" dirty="0" smtClean="0"/>
              <a:t>來連結；</a:t>
            </a:r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若有空白字元可以使用雙引號</a:t>
            </a:r>
            <a:r>
              <a:rPr lang="en-US" altLang="zh-TW" dirty="0" smtClean="0"/>
              <a:t>『 " 』</a:t>
            </a:r>
            <a:r>
              <a:rPr lang="zh-TW" altLang="en-US" dirty="0" smtClean="0"/>
              <a:t>或單引號</a:t>
            </a:r>
            <a:r>
              <a:rPr lang="en-US" altLang="zh-TW" dirty="0" smtClean="0"/>
              <a:t>『 ' 』</a:t>
            </a:r>
          </a:p>
          <a:p>
            <a:r>
              <a:rPr lang="zh-TW" altLang="en-US" dirty="0" smtClean="0"/>
              <a:t>來將變數內容結合起來。</a:t>
            </a:r>
          </a:p>
          <a:p>
            <a:r>
              <a:rPr lang="zh-TW" altLang="en-US" dirty="0" smtClean="0"/>
              <a:t>雙引號內的特殊字元可以保有變數特性，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name=victor; </a:t>
            </a:r>
            <a:r>
              <a:rPr lang="en-US" altLang="zh-TW" dirty="0" err="1" smtClean="0"/>
              <a:t>myname</a:t>
            </a:r>
            <a:r>
              <a:rPr lang="en-US" altLang="zh-TW" dirty="0" smtClean="0"/>
              <a:t>="variable name is $name"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$name</a:t>
            </a:r>
          </a:p>
          <a:p>
            <a:r>
              <a:rPr lang="en-US" altLang="zh-TW" dirty="0" smtClean="0"/>
              <a:t>victor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</a:t>
            </a:r>
            <a:r>
              <a:rPr lang="en-US" altLang="zh-TW" dirty="0" err="1" smtClean="0"/>
              <a:t>myname</a:t>
            </a:r>
            <a:endParaRPr lang="en-US" altLang="zh-TW" dirty="0" smtClean="0"/>
          </a:p>
          <a:p>
            <a:r>
              <a:rPr lang="en-US" altLang="zh-TW" dirty="0" smtClean="0"/>
              <a:t>variable name is victor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必要時需要以跳脫字元</a:t>
            </a:r>
            <a:r>
              <a:rPr lang="en-US" altLang="zh-TW" dirty="0" smtClean="0"/>
              <a:t>『 \ 』</a:t>
            </a:r>
            <a:r>
              <a:rPr lang="zh-TW" altLang="en-US" dirty="0" smtClean="0"/>
              <a:t>來將特殊符號 </a:t>
            </a:r>
          </a:p>
          <a:p>
            <a:r>
              <a:rPr lang="en-US" altLang="zh-TW" dirty="0" smtClean="0"/>
              <a:t>( 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Enter, $, \ , </a:t>
            </a:r>
            <a:r>
              <a:rPr lang="zh-TW" altLang="en-US" dirty="0" smtClean="0"/>
              <a:t>空白字元</a:t>
            </a:r>
            <a:r>
              <a:rPr lang="en-US" altLang="zh-TW" dirty="0" smtClean="0"/>
              <a:t>, ' </a:t>
            </a:r>
            <a:r>
              <a:rPr lang="zh-TW" altLang="en-US" dirty="0" smtClean="0"/>
              <a:t>等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變成一般符號。</a:t>
            </a:r>
          </a:p>
          <a:p>
            <a:r>
              <a:rPr lang="zh-TW" altLang="en-US" dirty="0" smtClean="0"/>
              <a:t>變數 </a:t>
            </a:r>
            <a:r>
              <a:rPr lang="en-US" altLang="zh-TW" dirty="0" smtClean="0"/>
              <a:t>name </a:t>
            </a:r>
            <a:r>
              <a:rPr lang="zh-TW" altLang="en-US" dirty="0" smtClean="0"/>
              <a:t>設定為 </a:t>
            </a:r>
            <a:r>
              <a:rPr lang="en-US" altLang="zh-TW" dirty="0" err="1" smtClean="0"/>
              <a:t>dywang's</a:t>
            </a:r>
            <a:r>
              <a:rPr lang="en-US" altLang="zh-TW" dirty="0" smtClean="0"/>
              <a:t> name</a:t>
            </a:r>
            <a:r>
              <a:rPr lang="zh-TW" altLang="en-US" dirty="0" smtClean="0"/>
              <a:t>，</a:t>
            </a:r>
          </a:p>
          <a:p>
            <a:r>
              <a:rPr lang="zh-TW" altLang="en-US" dirty="0" smtClean="0"/>
              <a:t>沒有加單引號或雙引號，則 </a:t>
            </a:r>
            <a:r>
              <a:rPr lang="en-US" altLang="zh-TW" dirty="0" err="1" smtClean="0"/>
              <a:t>dywang</a:t>
            </a:r>
            <a:r>
              <a:rPr lang="en-US" altLang="zh-TW" dirty="0" smtClean="0"/>
              <a:t> </a:t>
            </a:r>
            <a:r>
              <a:rPr lang="zh-TW" altLang="en-US" dirty="0" smtClean="0"/>
              <a:t>及 </a:t>
            </a:r>
            <a:r>
              <a:rPr lang="en-US" altLang="zh-TW" dirty="0" smtClean="0"/>
              <a:t>s </a:t>
            </a:r>
            <a:r>
              <a:rPr lang="zh-TW" altLang="en-US" dirty="0" smtClean="0"/>
              <a:t>之間的單引號沒有配對，</a:t>
            </a:r>
          </a:p>
          <a:p>
            <a:r>
              <a:rPr lang="zh-TW" altLang="en-US" dirty="0" smtClean="0"/>
              <a:t>出現 </a:t>
            </a:r>
            <a:r>
              <a:rPr lang="en-US" altLang="zh-TW" dirty="0" smtClean="0"/>
              <a:t>&gt; </a:t>
            </a:r>
            <a:r>
              <a:rPr lang="zh-TW" altLang="en-US" dirty="0" smtClean="0"/>
              <a:t>要繼續輸入，按 </a:t>
            </a:r>
            <a:r>
              <a:rPr lang="en-US" altLang="zh-TW" dirty="0" err="1" smtClean="0"/>
              <a:t>Ctrl+C</a:t>
            </a:r>
            <a:r>
              <a:rPr lang="en-US" altLang="zh-TW" dirty="0" smtClean="0"/>
              <a:t> </a:t>
            </a:r>
            <a:r>
              <a:rPr lang="zh-TW" altLang="en-US" dirty="0" smtClean="0"/>
              <a:t>中斷輸入。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name=victor's name</a:t>
            </a:r>
          </a:p>
          <a:p>
            <a:r>
              <a:rPr lang="en-US" altLang="zh-TW" dirty="0" smtClean="0"/>
              <a:t>&gt; ^C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利用雙引號將包含單引號及空白的字串，設定給變數 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name="victor's name" ; echo $name</a:t>
            </a:r>
          </a:p>
          <a:p>
            <a:r>
              <a:rPr lang="en-US" altLang="zh-TW" dirty="0" smtClean="0"/>
              <a:t>victor's name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利用反斜線 </a:t>
            </a:r>
            <a:r>
              <a:rPr lang="en-US" altLang="zh-TW" dirty="0" smtClean="0"/>
              <a:t>\ </a:t>
            </a:r>
            <a:r>
              <a:rPr lang="zh-TW" altLang="en-US" dirty="0" smtClean="0"/>
              <a:t>跳脫 單引號 與 空白鍵 也可以。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name=victor\'s\ name ; echo $name</a:t>
            </a:r>
          </a:p>
          <a:p>
            <a:r>
              <a:rPr lang="en-US" altLang="zh-TW" dirty="0" smtClean="0"/>
              <a:t>victor's name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取用內容</a:t>
            </a:r>
            <a:r>
              <a:rPr lang="en-US" altLang="zh-TW" dirty="0" smtClean="0"/>
              <a:t>($</a:t>
            </a:r>
            <a:r>
              <a:rPr lang="zh-TW" altLang="en-US" dirty="0" smtClean="0"/>
              <a:t>、</a:t>
            </a:r>
            <a:r>
              <a:rPr lang="en-US" altLang="zh-TW" dirty="0" smtClean="0"/>
              <a:t>${})</a:t>
            </a:r>
          </a:p>
          <a:p>
            <a:r>
              <a:rPr lang="zh-TW" altLang="en-US" dirty="0" smtClean="0"/>
              <a:t>使用一個定義過的變量，只要在變量名前面加美元符號（</a:t>
            </a:r>
            <a:r>
              <a:rPr lang="en-US" altLang="zh-TW" dirty="0" smtClean="0"/>
              <a:t>$</a:t>
            </a:r>
            <a:r>
              <a:rPr lang="zh-TW" altLang="en-US" dirty="0" smtClean="0"/>
              <a:t>）即可，如：</a:t>
            </a:r>
          </a:p>
          <a:p>
            <a:endParaRPr lang="zh-TW" altLang="en-US" dirty="0" smtClean="0"/>
          </a:p>
          <a:p>
            <a:r>
              <a:rPr lang="en-US" altLang="zh-TW" dirty="0" err="1" smtClean="0"/>
              <a:t>your_name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mozhiyan</a:t>
            </a:r>
            <a:r>
              <a:rPr lang="en-US" altLang="zh-TW" dirty="0" smtClean="0"/>
              <a:t>"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echo $</a:t>
            </a:r>
            <a:r>
              <a:rPr lang="en-US" altLang="zh-TW" dirty="0" err="1" smtClean="0"/>
              <a:t>your_name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echo ${</a:t>
            </a:r>
            <a:r>
              <a:rPr lang="en-US" altLang="zh-TW" dirty="0" err="1" smtClean="0"/>
              <a:t>your_name</a:t>
            </a:r>
            <a:r>
              <a:rPr lang="en-US" altLang="zh-TW" dirty="0" smtClean="0"/>
              <a:t>}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合併取用內容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單引號、雙引號、</a:t>
            </a:r>
            <a:r>
              <a:rPr lang="en-US" altLang="zh-TW" dirty="0" smtClean="0"/>
              <a:t>\)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單引號內的特殊字元則僅為一般字元；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name=victor; </a:t>
            </a:r>
            <a:r>
              <a:rPr lang="en-US" altLang="zh-TW" dirty="0" err="1" smtClean="0"/>
              <a:t>myname</a:t>
            </a:r>
            <a:r>
              <a:rPr lang="en-US" altLang="zh-TW" dirty="0" smtClean="0"/>
              <a:t>='variable name is $name'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$name</a:t>
            </a:r>
          </a:p>
          <a:p>
            <a:r>
              <a:rPr lang="en-US" altLang="zh-TW" dirty="0" smtClean="0"/>
              <a:t>victor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echo $</a:t>
            </a:r>
            <a:r>
              <a:rPr lang="en-US" altLang="zh-TW" dirty="0" err="1" smtClean="0"/>
              <a:t>myname</a:t>
            </a:r>
            <a:endParaRPr lang="en-US" altLang="zh-TW" dirty="0" smtClean="0"/>
          </a:p>
          <a:p>
            <a:r>
              <a:rPr lang="en-US" altLang="zh-TW" dirty="0" smtClean="0"/>
              <a:t>variable name is $name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</a:t>
            </a:r>
          </a:p>
          <a:p>
            <a:r>
              <a:rPr lang="zh-TW" altLang="en-US" dirty="0" smtClean="0"/>
              <a:t>擴增變數內容</a:t>
            </a:r>
          </a:p>
          <a:p>
            <a:r>
              <a:rPr lang="zh-TW" altLang="en-US" dirty="0" smtClean="0"/>
              <a:t>變數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後不是數字或英文字元，可以不加雙引號或不用大括號。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='123456'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=$var:7890 ; echo $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r>
              <a:rPr lang="en-US" altLang="zh-TW" dirty="0" smtClean="0"/>
              <a:t>123456:7890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變數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後是數字或英文字元，此例是 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，取變數時會取 </a:t>
            </a:r>
            <a:r>
              <a:rPr lang="en-US" altLang="zh-TW" dirty="0" smtClean="0"/>
              <a:t>var1</a:t>
            </a:r>
            <a:r>
              <a:rPr lang="zh-TW" altLang="en-US" dirty="0" smtClean="0"/>
              <a:t>，</a:t>
            </a:r>
          </a:p>
          <a:p>
            <a:r>
              <a:rPr lang="zh-TW" altLang="en-US" dirty="0" smtClean="0"/>
              <a:t>但 </a:t>
            </a:r>
            <a:r>
              <a:rPr lang="en-US" altLang="zh-TW" dirty="0" smtClean="0"/>
              <a:t>var1 </a:t>
            </a:r>
            <a:r>
              <a:rPr lang="zh-TW" altLang="en-US" dirty="0" smtClean="0"/>
              <a:t>沒設定，所以輸出只有 </a:t>
            </a:r>
            <a:r>
              <a:rPr lang="en-US" altLang="zh-TW" dirty="0" smtClean="0"/>
              <a:t>:7890</a:t>
            </a:r>
            <a:r>
              <a:rPr lang="zh-TW" altLang="en-US" dirty="0" smtClean="0"/>
              <a:t>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=$var1:7890 ; echo $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r>
              <a:rPr lang="en-US" altLang="zh-TW" dirty="0" smtClean="0"/>
              <a:t>:7890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變數名外面的花括號是可選的，加不加都行，加花括號是為了幫助解釋器識別變數的邊界，比如下麵這種情況：</a:t>
            </a:r>
          </a:p>
          <a:p>
            <a:r>
              <a:rPr lang="en-US" altLang="zh-TW" dirty="0" smtClean="0"/>
              <a:t>for skill in Ada </a:t>
            </a:r>
            <a:r>
              <a:rPr lang="en-US" altLang="zh-TW" dirty="0" err="1" smtClean="0"/>
              <a:t>Coffe</a:t>
            </a:r>
            <a:r>
              <a:rPr lang="en-US" altLang="zh-TW" dirty="0" smtClean="0"/>
              <a:t> Action Java</a:t>
            </a:r>
          </a:p>
          <a:p>
            <a:r>
              <a:rPr lang="en-US" altLang="zh-TW" dirty="0" smtClean="0"/>
              <a:t>do</a:t>
            </a:r>
          </a:p>
          <a:p>
            <a:r>
              <a:rPr lang="en-US" altLang="zh-TW" dirty="0" smtClean="0"/>
              <a:t>    echo "I am good at ${skill}Script"</a:t>
            </a:r>
          </a:p>
          <a:p>
            <a:r>
              <a:rPr lang="en-US" altLang="zh-TW" dirty="0" smtClean="0"/>
              <a:t>done</a:t>
            </a:r>
          </a:p>
          <a:p>
            <a:r>
              <a:rPr lang="zh-TW" altLang="en-US" dirty="0" smtClean="0"/>
              <a:t>如果不給</a:t>
            </a:r>
            <a:r>
              <a:rPr lang="en-US" altLang="zh-TW" dirty="0" smtClean="0"/>
              <a:t>skill</a:t>
            </a:r>
            <a:r>
              <a:rPr lang="zh-TW" altLang="en-US" dirty="0" smtClean="0"/>
              <a:t>變數加花括號，寫成</a:t>
            </a:r>
            <a:r>
              <a:rPr lang="en-US" altLang="zh-TW" dirty="0" smtClean="0"/>
              <a:t>echo "I am good at $</a:t>
            </a:r>
            <a:r>
              <a:rPr lang="en-US" altLang="zh-TW" dirty="0" err="1" smtClean="0"/>
              <a:t>skillScript</a:t>
            </a:r>
            <a:r>
              <a:rPr lang="en-US" altLang="zh-TW" dirty="0" smtClean="0"/>
              <a:t>"</a:t>
            </a:r>
            <a:r>
              <a:rPr lang="zh-TW" altLang="en-US" dirty="0" smtClean="0"/>
              <a:t>，解釋器就會把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skillScript</a:t>
            </a:r>
            <a:r>
              <a:rPr lang="zh-TW" altLang="en-US" dirty="0" smtClean="0"/>
              <a:t>當成一個變數（其值為空），代碼執行結果就不是我們期望的樣子了。</a:t>
            </a:r>
          </a:p>
          <a:p>
            <a:r>
              <a:rPr lang="zh-TW" altLang="en-US" dirty="0" smtClean="0"/>
              <a:t>推薦給所有變數加上花括號，這是個好的編程習慣。</a:t>
            </a:r>
          </a:p>
          <a:p>
            <a:endParaRPr lang="zh-TW" altLang="en-US" dirty="0" smtClean="0"/>
          </a:p>
          <a:p>
            <a:endParaRPr lang="zh-TW" altLang="en-US" dirty="0" smtClean="0"/>
          </a:p>
          <a:p>
            <a:r>
              <a:rPr lang="zh-TW" altLang="en-US" dirty="0" smtClean="0"/>
              <a:t>˙取消變數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&gt;unset </a:t>
            </a:r>
            <a:r>
              <a:rPr lang="zh-TW" altLang="en-US" dirty="0" smtClean="0"/>
              <a:t>取消變數。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=1237890 ; echo $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r>
              <a:rPr lang="en-US" altLang="zh-TW" dirty="0" smtClean="0"/>
              <a:t>1237890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unset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; echo $</a:t>
            </a:r>
            <a:r>
              <a:rPr lang="en-US" altLang="zh-TW" dirty="0" err="1" smtClean="0"/>
              <a:t>var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˙</a:t>
            </a:r>
            <a:r>
              <a:rPr lang="zh-TW" altLang="en-US" dirty="0" smtClean="0"/>
              <a:t>指令先執行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&gt;</a:t>
            </a:r>
            <a:r>
              <a:rPr lang="zh-TW" altLang="en-US" dirty="0" smtClean="0"/>
              <a:t>在一串指令中，還需要藉由其他的指令提供的資訊，指令先執行：</a:t>
            </a:r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quote 『 ` command` 』</a:t>
            </a:r>
            <a:r>
              <a:rPr lang="zh-TW" altLang="en-US" dirty="0" smtClean="0"/>
              <a:t>，</a:t>
            </a:r>
          </a:p>
          <a:p>
            <a:r>
              <a:rPr lang="zh-TW" altLang="en-US" dirty="0" smtClean="0"/>
              <a:t>符號 </a:t>
            </a:r>
            <a:r>
              <a:rPr lang="en-US" altLang="zh-TW" dirty="0" smtClean="0"/>
              <a:t>` </a:t>
            </a:r>
            <a:r>
              <a:rPr lang="zh-TW" altLang="en-US" dirty="0" smtClean="0"/>
              <a:t>是鍵盤上方的數字鍵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左邊那個按鍵，而不是單引號。</a:t>
            </a:r>
          </a:p>
          <a:p>
            <a:r>
              <a:rPr lang="zh-TW" altLang="en-US" dirty="0" smtClean="0"/>
              <a:t>以指令 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</a:t>
            </a:r>
            <a:r>
              <a:rPr lang="zh-TW" altLang="en-US" dirty="0" smtClean="0"/>
              <a:t>查詢目前核心版本，並切換到此版本的模組目錄。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-r</a:t>
            </a:r>
          </a:p>
          <a:p>
            <a:r>
              <a:rPr lang="en-US" altLang="zh-TW" dirty="0" smtClean="0"/>
              <a:t>4.15.0-37-generic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cd /lib/modules/`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-r`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:/lib/modules/4.15.0-37-generic$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:/lib/modules/4.15.0-37-generic$ </a:t>
            </a:r>
            <a:r>
              <a:rPr lang="en-US" altLang="zh-TW" dirty="0" err="1" smtClean="0"/>
              <a:t>pwd</a:t>
            </a:r>
            <a:endParaRPr lang="en-US" altLang="zh-TW" dirty="0" smtClean="0"/>
          </a:p>
          <a:p>
            <a:r>
              <a:rPr lang="en-US" altLang="zh-TW" dirty="0" smtClean="0"/>
              <a:t>/lib/modules/4.15.0-37-generic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:/lib/modules/4.15.0-37-generic$ cd ~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使用 </a:t>
            </a:r>
            <a:r>
              <a:rPr lang="en-US" altLang="zh-TW" dirty="0" smtClean="0"/>
              <a:t>$(command) </a:t>
            </a:r>
            <a:r>
              <a:rPr lang="zh-TW" altLang="en-US" dirty="0" smtClean="0"/>
              <a:t>一樣可以先執行 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，取得結果。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 cd /lib/modules/$(</a:t>
            </a:r>
            <a:r>
              <a:rPr lang="en-US" altLang="zh-TW" dirty="0" err="1" smtClean="0"/>
              <a:t>uname</a:t>
            </a:r>
            <a:r>
              <a:rPr lang="en-US" altLang="zh-TW" dirty="0" smtClean="0"/>
              <a:t> -r)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:/lib/modules/4.15.0-37-generic$ </a:t>
            </a:r>
            <a:r>
              <a:rPr lang="en-US" altLang="zh-TW" dirty="0" err="1" smtClean="0"/>
              <a:t>pwd</a:t>
            </a:r>
            <a:endParaRPr lang="en-US" altLang="zh-TW" dirty="0" smtClean="0"/>
          </a:p>
          <a:p>
            <a:r>
              <a:rPr lang="en-US" altLang="zh-TW" dirty="0" smtClean="0"/>
              <a:t>/lib/modules/4.15.0-37-generic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:/lib/modules/4.15.0-37-generic$ cd ~</a:t>
            </a:r>
          </a:p>
          <a:p>
            <a:r>
              <a:rPr lang="en-US" altLang="zh-TW" dirty="0" err="1" smtClean="0"/>
              <a:t>bigred@GW</a:t>
            </a:r>
            <a:r>
              <a:rPr lang="en-US" altLang="zh-TW" dirty="0" smtClean="0"/>
              <a:t>:~$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&gt;&gt;&gt;</a:t>
            </a:r>
          </a:p>
          <a:p>
            <a:r>
              <a:rPr lang="en-US" altLang="zh-TW" dirty="0" smtClean="0"/>
              <a:t>https://dywang.csie.cyut.edu.tw/dywang/linuxProgram/node12.html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3A01-3498-4384-9A8B-5083787E964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71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在宣告變數或為變數賦值的時候，語法為：變數名稱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在呼叫變數的值時，變數名稱之前要加上一個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符號，如：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變數名稱。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符號就是「取其值」的意思。也就是說，變數名稱是呼叫變數本身，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變數名稱是呼叫變數的值。</a:t>
            </a:r>
          </a:p>
          <a:p>
            <a:r>
              <a:rPr lang="en-US" altLang="zh-TW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※(</a:t>
            </a:r>
            <a:r>
              <a:rPr lang="zh-TW" altLang="en-US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重要！</a:t>
            </a:r>
            <a:r>
              <a:rPr lang="en-US" altLang="zh-TW" sz="1200" b="1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此外，亦可以用 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命令式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來呼叫該命令式成功執行後顯示的資訊，範例如：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cmdtt1=$(date)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cmdtt2=date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$cmdtt1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執行顯示：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正和在命令面板中輸入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是一樣的效果，顯示了當時的時間。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echo $cmdtt2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執行顯示：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只顯示一般字串而已。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※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要解除變數的宣告，需用：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unset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變數名稱。</a:t>
            </a:r>
            <a:endParaRPr lang="zh-TW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3A01-3498-4384-9A8B-5083787E964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341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特殊變量：</a:t>
            </a:r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Shell $0, $#, $*, $@, $?, $$</a:t>
            </a:r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和命令列參數</a:t>
            </a:r>
          </a:p>
          <a:p>
            <a:r>
              <a:rPr lang="en-US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zh-TW" altLang="zh-TW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zh-TW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前面已經講到，變量名只能包含數字、字母和下劃線，因為某些包含其他字元的變量有特殊含義，這樣的變量被稱為特殊變量。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0C3A01-3498-4384-9A8B-5083787E964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7972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99482-ABD3-4D73-B128-E9695AED56D9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831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4B078-C0A2-4F3E-8D21-1DA4C8BF6006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0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D04A-D383-47CC-945F-C69B2B62CF62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45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77694-825D-4C63-B79F-C935CC172E2D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A79A-EFCB-4A4D-924A-98CA3952E737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10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D035-7FF2-42A5-A7BC-1A7543B7CA65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175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C59C1-0AEE-4839-9A4B-37032F33EF22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89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5B4-04F1-46C7-8464-6B5DCDCA99CA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171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6600-9622-4926-A0AF-F6D029156D2C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0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FD38-9557-426D-A0DA-A403B0408367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7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BF4B-D67C-485B-8651-4942EF98328D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0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AD882-9D56-49E8-BE3A-DB126051641C}" type="datetime1">
              <a:rPr lang="zh-TW" altLang="en-US" smtClean="0"/>
              <a:t>2020/10/18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86C1D-BC5A-47AF-9512-E24BC5EE561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11415699" y="63563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hlinkClick r:id="rId13" action="ppaction://hlinksldjump"/>
              </a:rPr>
              <a:t>MENU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554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slide" Target="slide3.xml"/><Relationship Id="rId7" Type="http://schemas.openxmlformats.org/officeDocument/2006/relationships/slide" Target="slide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9.xml"/><Relationship Id="rId4" Type="http://schemas.openxmlformats.org/officeDocument/2006/relationships/slide" Target="slide6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變數設定規則與使用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8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3920" y="27368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變數與變數內容以等號</a:t>
            </a:r>
            <a:r>
              <a:rPr lang="en-US" altLang="zh-TW" dirty="0" smtClean="0"/>
              <a:t>『=』</a:t>
            </a:r>
            <a:r>
              <a:rPr lang="zh-TW" altLang="en-US" dirty="0" smtClean="0"/>
              <a:t>來連結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7170" y="1687513"/>
            <a:ext cx="534543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zh-TW" sz="32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200" dirty="0" smtClean="0"/>
              <a:t>test=123</a:t>
            </a:r>
          </a:p>
          <a:p>
            <a:pPr marL="0" indent="0">
              <a:buNone/>
            </a:pPr>
            <a:r>
              <a:rPr lang="es-ES" altLang="zh-TW" sz="32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200" dirty="0" smtClean="0"/>
              <a:t>test1=abc</a:t>
            </a:r>
          </a:p>
          <a:p>
            <a:pPr marL="0" indent="0">
              <a:buNone/>
            </a:pPr>
            <a:r>
              <a:rPr lang="es-ES" altLang="zh-TW" sz="32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200" dirty="0" smtClean="0"/>
              <a:t>test2="12345"</a:t>
            </a:r>
          </a:p>
          <a:p>
            <a:pPr marL="0" indent="0">
              <a:buNone/>
            </a:pPr>
            <a:r>
              <a:rPr lang="es-ES" altLang="zh-TW" sz="32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200" dirty="0" smtClean="0"/>
              <a:t>test3='135'</a:t>
            </a:r>
          </a:p>
          <a:p>
            <a:pPr marL="0" indent="0">
              <a:buNone/>
            </a:pPr>
            <a:r>
              <a:rPr lang="es-ES" altLang="zh-TW" sz="32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200" dirty="0" smtClean="0"/>
              <a:t>test4=as12df</a:t>
            </a:r>
          </a:p>
          <a:p>
            <a:pPr marL="0" indent="0">
              <a:buNone/>
            </a:pPr>
            <a:endParaRPr lang="zh-TW" altLang="en-US" sz="3200" dirty="0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676900" y="1687513"/>
            <a:ext cx="629793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zh-TW" dirty="0">
                <a:solidFill>
                  <a:srgbClr val="00B050"/>
                </a:solidFill>
              </a:rPr>
              <a:t>bigred@GW:~$ </a:t>
            </a:r>
            <a:r>
              <a:rPr lang="es-ES" altLang="zh-TW" dirty="0"/>
              <a:t>echo $test</a:t>
            </a:r>
          </a:p>
          <a:p>
            <a:pPr marL="0" indent="0">
              <a:buNone/>
            </a:pPr>
            <a:r>
              <a:rPr lang="es-ES" altLang="zh-TW" dirty="0"/>
              <a:t>123</a:t>
            </a:r>
          </a:p>
          <a:p>
            <a:pPr marL="0" indent="0">
              <a:buNone/>
            </a:pPr>
            <a:r>
              <a:rPr lang="es-ES" altLang="zh-TW" dirty="0">
                <a:solidFill>
                  <a:srgbClr val="00B050"/>
                </a:solidFill>
              </a:rPr>
              <a:t>bigred@GW:~$ </a:t>
            </a:r>
            <a:r>
              <a:rPr lang="es-ES" altLang="zh-TW" dirty="0"/>
              <a:t>echo $test1</a:t>
            </a:r>
          </a:p>
          <a:p>
            <a:pPr marL="0" indent="0">
              <a:buNone/>
            </a:pPr>
            <a:r>
              <a:rPr lang="es-ES" altLang="zh-TW" dirty="0"/>
              <a:t>abc</a:t>
            </a:r>
          </a:p>
          <a:p>
            <a:pPr marL="0" indent="0">
              <a:buNone/>
            </a:pPr>
            <a:r>
              <a:rPr lang="es-ES" altLang="zh-TW" dirty="0">
                <a:solidFill>
                  <a:srgbClr val="00B050"/>
                </a:solidFill>
              </a:rPr>
              <a:t>bigred@GW:~$ </a:t>
            </a:r>
            <a:r>
              <a:rPr lang="es-ES" altLang="zh-TW" dirty="0"/>
              <a:t>echo $test2</a:t>
            </a:r>
          </a:p>
          <a:p>
            <a:pPr marL="0" indent="0">
              <a:buNone/>
            </a:pPr>
            <a:r>
              <a:rPr lang="es-ES" altLang="zh-TW" dirty="0"/>
              <a:t>12345</a:t>
            </a:r>
          </a:p>
          <a:p>
            <a:pPr marL="0" indent="0">
              <a:buNone/>
            </a:pPr>
            <a:r>
              <a:rPr lang="es-ES" altLang="zh-TW" dirty="0">
                <a:solidFill>
                  <a:srgbClr val="00B050"/>
                </a:solidFill>
              </a:rPr>
              <a:t>bigred@GW:~$ </a:t>
            </a:r>
            <a:r>
              <a:rPr lang="es-ES" altLang="zh-TW" dirty="0"/>
              <a:t>echo $test3</a:t>
            </a:r>
          </a:p>
          <a:p>
            <a:pPr marL="0" indent="0">
              <a:buNone/>
            </a:pPr>
            <a:r>
              <a:rPr lang="es-ES" altLang="zh-TW" dirty="0"/>
              <a:t>135</a:t>
            </a:r>
          </a:p>
          <a:p>
            <a:pPr marL="0" indent="0">
              <a:buNone/>
            </a:pPr>
            <a:r>
              <a:rPr lang="es-ES" altLang="zh-TW" dirty="0">
                <a:solidFill>
                  <a:srgbClr val="00B050"/>
                </a:solidFill>
              </a:rPr>
              <a:t>bigred@GW:~$ </a:t>
            </a:r>
            <a:r>
              <a:rPr lang="es-ES" altLang="zh-TW" dirty="0"/>
              <a:t>echo $test4</a:t>
            </a:r>
          </a:p>
          <a:p>
            <a:pPr marL="0" indent="0">
              <a:buNone/>
            </a:pPr>
            <a:r>
              <a:rPr lang="es-ES" altLang="zh-TW" dirty="0"/>
              <a:t>as12df</a:t>
            </a:r>
          </a:p>
          <a:p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7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2930" y="365125"/>
            <a:ext cx="11201400" cy="1325563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若有空白字元可以使用雙引號</a:t>
            </a:r>
            <a:r>
              <a:rPr lang="en-US" altLang="zh-TW" dirty="0" smtClean="0"/>
              <a:t>『 " 』</a:t>
            </a:r>
            <a:r>
              <a:rPr lang="zh-TW" altLang="en-US" dirty="0" smtClean="0"/>
              <a:t>或單引號</a:t>
            </a:r>
            <a:r>
              <a:rPr lang="en-US" altLang="zh-TW" dirty="0" smtClean="0"/>
              <a:t>『 ' 』</a:t>
            </a:r>
            <a:r>
              <a:rPr lang="zh-TW" altLang="en-US" dirty="0" smtClean="0"/>
              <a:t>來將變數內容結合起來。雙引號內保有變數特性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31470" y="1825625"/>
            <a:ext cx="110223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name=victor</a:t>
            </a:r>
            <a:r>
              <a:rPr lang="en-US" altLang="zh-TW" sz="3200" dirty="0" smtClean="0">
                <a:solidFill>
                  <a:srgbClr val="FF0000"/>
                </a:solidFill>
              </a:rPr>
              <a:t>; </a:t>
            </a:r>
            <a:r>
              <a:rPr lang="en-US" altLang="zh-TW" sz="3200" dirty="0" err="1" smtClean="0"/>
              <a:t>myname</a:t>
            </a:r>
            <a:r>
              <a:rPr lang="en-US" altLang="zh-TW" sz="3200" dirty="0" smtClean="0"/>
              <a:t>=</a:t>
            </a:r>
            <a:r>
              <a:rPr lang="en-US" altLang="zh-TW" sz="3200" dirty="0" smtClean="0">
                <a:solidFill>
                  <a:srgbClr val="FF0000"/>
                </a:solidFill>
              </a:rPr>
              <a:t>"</a:t>
            </a:r>
            <a:r>
              <a:rPr lang="en-US" altLang="zh-TW" sz="3200" dirty="0" smtClean="0"/>
              <a:t>variable name is </a:t>
            </a:r>
            <a:r>
              <a:rPr lang="en-US" altLang="zh-TW" sz="3200" dirty="0" smtClean="0">
                <a:solidFill>
                  <a:srgbClr val="00B0F0"/>
                </a:solidFill>
              </a:rPr>
              <a:t>$name</a:t>
            </a:r>
            <a:r>
              <a:rPr lang="en-US" altLang="zh-TW" sz="3200" dirty="0" smtClean="0">
                <a:solidFill>
                  <a:srgbClr val="FF0000"/>
                </a:solidFill>
              </a:rPr>
              <a:t>"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echo $name</a:t>
            </a:r>
          </a:p>
          <a:p>
            <a:pPr marL="0" indent="0">
              <a:buNone/>
            </a:pPr>
            <a:r>
              <a:rPr lang="en-US" altLang="zh-TW" sz="3200" dirty="0" smtClean="0"/>
              <a:t>victor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echo $</a:t>
            </a:r>
            <a:r>
              <a:rPr lang="en-US" altLang="zh-TW" sz="3200" dirty="0" err="1" smtClean="0"/>
              <a:t>myname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variable name is victor</a:t>
            </a:r>
            <a:endParaRPr lang="zh-TW" altLang="en-US" sz="3200" dirty="0" smtClean="0"/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84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885"/>
          </a:xfrm>
        </p:spPr>
        <p:txBody>
          <a:bodyPr/>
          <a:lstStyle/>
          <a:p>
            <a:r>
              <a:rPr lang="zh-TW" altLang="en-US" dirty="0" smtClean="0"/>
              <a:t>利用反斜線 </a:t>
            </a:r>
            <a:r>
              <a:rPr lang="en-US" altLang="zh-TW" dirty="0" smtClean="0"/>
              <a:t>\ </a:t>
            </a:r>
            <a:r>
              <a:rPr lang="zh-TW" altLang="en-US" dirty="0" smtClean="0"/>
              <a:t>跳脫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利用雙引號將包含單引號及空白的字串，設定給變數 </a:t>
            </a:r>
            <a:r>
              <a:rPr lang="en-US" altLang="zh-TW" sz="3600" dirty="0" smtClean="0"/>
              <a:t>name</a:t>
            </a:r>
            <a:r>
              <a:rPr lang="zh-TW" altLang="en-US" sz="3600" dirty="0" smtClean="0"/>
              <a:t>。</a:t>
            </a: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600" dirty="0" smtClean="0">
                <a:solidFill>
                  <a:srgbClr val="00B050"/>
                </a:solidFill>
              </a:rPr>
              <a:t>:~$ </a:t>
            </a:r>
            <a:r>
              <a:rPr lang="en-US" altLang="zh-TW" sz="3600" dirty="0" smtClean="0"/>
              <a:t>name="victor's name" ; echo $name</a:t>
            </a:r>
          </a:p>
          <a:p>
            <a:pPr marL="0" indent="0">
              <a:buNone/>
            </a:pPr>
            <a:r>
              <a:rPr lang="en-US" altLang="zh-TW" sz="3600" dirty="0" smtClean="0"/>
              <a:t>victor's name</a:t>
            </a:r>
          </a:p>
          <a:p>
            <a:r>
              <a:rPr lang="zh-TW" altLang="en-US" sz="3600" dirty="0" smtClean="0"/>
              <a:t>利用反斜線 </a:t>
            </a:r>
            <a:r>
              <a:rPr lang="en-US" altLang="zh-TW" sz="3600" dirty="0" smtClean="0"/>
              <a:t>\ </a:t>
            </a:r>
            <a:r>
              <a:rPr lang="zh-TW" altLang="en-US" sz="3600" dirty="0" smtClean="0"/>
              <a:t>跳脫 單引號 與 空白鍵 也可以。</a:t>
            </a: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600" dirty="0" smtClean="0">
                <a:solidFill>
                  <a:srgbClr val="00B050"/>
                </a:solidFill>
              </a:rPr>
              <a:t>:~$ </a:t>
            </a:r>
            <a:r>
              <a:rPr lang="en-US" altLang="zh-TW" sz="3600" dirty="0" smtClean="0"/>
              <a:t>name=victor</a:t>
            </a:r>
            <a:r>
              <a:rPr lang="en-US" altLang="zh-TW" sz="3600" dirty="0" smtClean="0">
                <a:solidFill>
                  <a:srgbClr val="FF0000"/>
                </a:solidFill>
              </a:rPr>
              <a:t>\'</a:t>
            </a:r>
            <a:r>
              <a:rPr lang="en-US" altLang="zh-TW" sz="3600" dirty="0" smtClean="0"/>
              <a:t>s</a:t>
            </a:r>
            <a:r>
              <a:rPr lang="en-US" altLang="zh-TW" sz="3600" dirty="0" smtClean="0">
                <a:solidFill>
                  <a:srgbClr val="00B0F0"/>
                </a:solidFill>
              </a:rPr>
              <a:t>\ </a:t>
            </a:r>
            <a:r>
              <a:rPr lang="en-US" altLang="zh-TW" sz="3600" dirty="0" smtClean="0"/>
              <a:t>name ; echo $name</a:t>
            </a:r>
          </a:p>
          <a:p>
            <a:pPr marL="0" indent="0">
              <a:buNone/>
            </a:pPr>
            <a:r>
              <a:rPr lang="en-US" altLang="zh-TW" sz="3600" dirty="0" smtClean="0"/>
              <a:t>victor's name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15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必要時需要以跳脫字元</a:t>
            </a:r>
            <a:r>
              <a:rPr lang="en-US" altLang="zh-TW" dirty="0" smtClean="0"/>
              <a:t>『 \ 』</a:t>
            </a:r>
            <a:r>
              <a:rPr lang="zh-TW" altLang="en-US" dirty="0" smtClean="0"/>
              <a:t>來將特殊符號 </a:t>
            </a:r>
            <a:br>
              <a:rPr lang="zh-TW" altLang="en-US" dirty="0" smtClean="0"/>
            </a:br>
            <a:r>
              <a:rPr lang="en-US" altLang="zh-TW" dirty="0" smtClean="0"/>
              <a:t>( </a:t>
            </a:r>
            <a:r>
              <a:rPr lang="zh-TW" altLang="en-US" dirty="0" smtClean="0"/>
              <a:t>如 </a:t>
            </a:r>
            <a:r>
              <a:rPr lang="en-US" altLang="zh-TW" dirty="0" smtClean="0"/>
              <a:t>Enter, $, \ , </a:t>
            </a:r>
            <a:r>
              <a:rPr lang="zh-TW" altLang="en-US" dirty="0" smtClean="0"/>
              <a:t>空白字元</a:t>
            </a:r>
            <a:r>
              <a:rPr lang="en-US" altLang="zh-TW" dirty="0" smtClean="0"/>
              <a:t>, ' </a:t>
            </a:r>
            <a:r>
              <a:rPr lang="zh-TW" altLang="en-US" dirty="0" smtClean="0"/>
              <a:t>等 </a:t>
            </a:r>
            <a:r>
              <a:rPr lang="en-US" altLang="zh-TW" dirty="0" smtClean="0"/>
              <a:t>) </a:t>
            </a:r>
            <a:r>
              <a:rPr lang="zh-TW" altLang="en-US" dirty="0" smtClean="0"/>
              <a:t>變成一般符號。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變數 </a:t>
            </a:r>
            <a:r>
              <a:rPr lang="en-US" altLang="zh-TW" sz="4000" dirty="0" smtClean="0"/>
              <a:t>name </a:t>
            </a:r>
            <a:r>
              <a:rPr lang="zh-TW" altLang="en-US" sz="4000" dirty="0" smtClean="0"/>
              <a:t>設定為 </a:t>
            </a:r>
            <a:r>
              <a:rPr lang="en-US" altLang="zh-TW" sz="4000" dirty="0" smtClean="0"/>
              <a:t>victor's name</a:t>
            </a:r>
          </a:p>
          <a:p>
            <a:pPr marL="0" indent="0">
              <a:buNone/>
            </a:pPr>
            <a:r>
              <a:rPr lang="zh-TW" altLang="en-US" sz="4000" dirty="0" smtClean="0"/>
              <a:t>沒有加單引號或雙引號，則 </a:t>
            </a:r>
            <a:r>
              <a:rPr lang="en-US" altLang="zh-TW" sz="4000" dirty="0" smtClean="0"/>
              <a:t>victor </a:t>
            </a:r>
            <a:r>
              <a:rPr lang="zh-TW" altLang="en-US" sz="4000" dirty="0" smtClean="0"/>
              <a:t>及 </a:t>
            </a:r>
            <a:r>
              <a:rPr lang="en-US" altLang="zh-TW" sz="4000" dirty="0" smtClean="0"/>
              <a:t>s </a:t>
            </a:r>
            <a:r>
              <a:rPr lang="zh-TW" altLang="en-US" sz="4000" dirty="0" smtClean="0"/>
              <a:t>之間的單引號沒有配對，</a:t>
            </a:r>
          </a:p>
          <a:p>
            <a:pPr marL="0" indent="0">
              <a:buNone/>
            </a:pPr>
            <a:r>
              <a:rPr lang="zh-TW" altLang="en-US" sz="4000" dirty="0" smtClean="0"/>
              <a:t>出現 </a:t>
            </a:r>
            <a:r>
              <a:rPr lang="en-US" altLang="zh-TW" sz="4000" dirty="0" smtClean="0"/>
              <a:t>&gt; </a:t>
            </a:r>
            <a:r>
              <a:rPr lang="zh-TW" altLang="en-US" sz="4000" dirty="0" smtClean="0"/>
              <a:t>要繼續輸入，按 </a:t>
            </a:r>
            <a:r>
              <a:rPr lang="en-US" altLang="zh-TW" sz="4000" dirty="0" err="1" smtClean="0"/>
              <a:t>Ctrl+C</a:t>
            </a:r>
            <a:r>
              <a:rPr lang="en-US" altLang="zh-TW" sz="4000" dirty="0" smtClean="0"/>
              <a:t> </a:t>
            </a:r>
            <a:r>
              <a:rPr lang="zh-TW" altLang="en-US" sz="4000" dirty="0" smtClean="0"/>
              <a:t>中斷輸入。</a:t>
            </a: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:~$ </a:t>
            </a:r>
            <a:r>
              <a:rPr lang="en-US" altLang="zh-TW" sz="4000" dirty="0" smtClean="0"/>
              <a:t>name=victor's name</a:t>
            </a:r>
          </a:p>
          <a:p>
            <a:pPr marL="0" indent="0">
              <a:buNone/>
            </a:pPr>
            <a:r>
              <a:rPr lang="en-US" altLang="zh-TW" sz="4000" dirty="0" smtClean="0"/>
              <a:t>&gt; ^C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5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34720" y="989649"/>
            <a:ext cx="10515600" cy="1124902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取用內容</a:t>
            </a:r>
            <a:r>
              <a:rPr lang="en-US" altLang="zh-TW" dirty="0" smtClean="0"/>
              <a:t>($</a:t>
            </a:r>
            <a:r>
              <a:rPr lang="zh-TW" altLang="en-US" dirty="0" smtClean="0"/>
              <a:t>、</a:t>
            </a:r>
            <a:r>
              <a:rPr lang="en-US" altLang="zh-TW" dirty="0" smtClean="0"/>
              <a:t>${})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02920" y="3257551"/>
            <a:ext cx="11441430" cy="2832100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</a:rPr>
              <a:t>(2) </a:t>
            </a:r>
            <a:r>
              <a:rPr lang="zh-TW" altLang="en-US" sz="2800" dirty="0">
                <a:solidFill>
                  <a:schemeClr val="tx1"/>
                </a:solidFill>
              </a:rPr>
              <a:t>在呼叫變數的值時，變數名稱之前要加上一個</a:t>
            </a:r>
            <a:r>
              <a:rPr lang="en-US" altLang="zh-TW" sz="2800" dirty="0">
                <a:solidFill>
                  <a:schemeClr val="tx1"/>
                </a:solidFill>
              </a:rPr>
              <a:t>$</a:t>
            </a:r>
            <a:r>
              <a:rPr lang="zh-TW" altLang="en-US" sz="2800" dirty="0">
                <a:solidFill>
                  <a:schemeClr val="tx1"/>
                </a:solidFill>
              </a:rPr>
              <a:t>符號，如：</a:t>
            </a:r>
            <a:r>
              <a:rPr lang="en-US" altLang="zh-TW" sz="2800" dirty="0">
                <a:solidFill>
                  <a:schemeClr val="tx1"/>
                </a:solidFill>
              </a:rPr>
              <a:t>$</a:t>
            </a:r>
            <a:r>
              <a:rPr lang="zh-TW" altLang="en-US" sz="2800" dirty="0">
                <a:solidFill>
                  <a:schemeClr val="tx1"/>
                </a:solidFill>
              </a:rPr>
              <a:t>變數名稱。</a:t>
            </a:r>
          </a:p>
          <a:p>
            <a:r>
              <a:rPr lang="en-US" altLang="zh-TW" sz="2800" dirty="0">
                <a:solidFill>
                  <a:schemeClr val="tx1"/>
                </a:solidFill>
              </a:rPr>
              <a:t>$</a:t>
            </a:r>
            <a:r>
              <a:rPr lang="zh-TW" altLang="en-US" sz="2800" dirty="0">
                <a:solidFill>
                  <a:schemeClr val="tx1"/>
                </a:solidFill>
              </a:rPr>
              <a:t>符號就是「取其值」的意思</a:t>
            </a:r>
            <a:r>
              <a:rPr lang="zh-TW" altLang="en-US" sz="2800" dirty="0" smtClean="0">
                <a:solidFill>
                  <a:schemeClr val="tx1"/>
                </a:solidFill>
              </a:rPr>
              <a:t>。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zh-TW" altLang="en-US" sz="2800" dirty="0" smtClean="0">
                <a:solidFill>
                  <a:schemeClr val="tx1"/>
                </a:solidFill>
              </a:rPr>
              <a:t>也就是說</a:t>
            </a:r>
            <a:r>
              <a:rPr lang="zh-TW" altLang="en-US" sz="2800" dirty="0">
                <a:solidFill>
                  <a:schemeClr val="tx1"/>
                </a:solidFill>
              </a:rPr>
              <a:t>，變數名稱是呼叫變數本身</a:t>
            </a:r>
            <a:r>
              <a:rPr lang="zh-TW" altLang="en-US" sz="2800" dirty="0" smtClean="0">
                <a:solidFill>
                  <a:schemeClr val="tx1"/>
                </a:solidFill>
              </a:rPr>
              <a:t>，</a:t>
            </a:r>
            <a:endParaRPr lang="en-US" altLang="zh-TW" sz="2800" dirty="0" smtClean="0">
              <a:solidFill>
                <a:schemeClr val="tx1"/>
              </a:solidFill>
            </a:endParaRPr>
          </a:p>
          <a:p>
            <a:r>
              <a:rPr lang="en-US" altLang="zh-TW" sz="2800" dirty="0" smtClean="0">
                <a:solidFill>
                  <a:srgbClr val="FF0000"/>
                </a:solidFill>
              </a:rPr>
              <a:t>$</a:t>
            </a:r>
            <a:r>
              <a:rPr lang="zh-TW" altLang="en-US" sz="2800" dirty="0">
                <a:solidFill>
                  <a:srgbClr val="FF0000"/>
                </a:solidFill>
              </a:rPr>
              <a:t>變數名稱</a:t>
            </a:r>
            <a:r>
              <a:rPr lang="zh-TW" altLang="en-US" sz="2800" dirty="0">
                <a:solidFill>
                  <a:schemeClr val="tx1"/>
                </a:solidFill>
              </a:rPr>
              <a:t>是呼叫</a:t>
            </a:r>
            <a:r>
              <a:rPr lang="zh-TW" altLang="en-US" sz="2800" dirty="0">
                <a:solidFill>
                  <a:srgbClr val="FF0000"/>
                </a:solidFill>
              </a:rPr>
              <a:t>變數的值</a:t>
            </a:r>
            <a:r>
              <a:rPr lang="zh-TW" altLang="en-US" sz="2800" dirty="0">
                <a:solidFill>
                  <a:schemeClr val="tx1"/>
                </a:solidFill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070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使用一個定義過的變數，只要在變數名前面加美元符號（</a:t>
            </a:r>
            <a:r>
              <a:rPr lang="en-US" altLang="zh-TW" dirty="0" smtClean="0"/>
              <a:t>$</a:t>
            </a:r>
            <a:r>
              <a:rPr lang="zh-TW" altLang="en-US" dirty="0" smtClean="0"/>
              <a:t>）即可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 smtClean="0"/>
              <a:t>例</a:t>
            </a:r>
            <a:r>
              <a:rPr lang="en-US" altLang="zh-TW" sz="4000" dirty="0" smtClean="0"/>
              <a:t>:</a:t>
            </a:r>
            <a:endParaRPr lang="zh-TW" altLang="en-US" sz="4000" dirty="0" smtClean="0"/>
          </a:p>
          <a:p>
            <a:pPr marL="0" indent="0">
              <a:buNone/>
            </a:pPr>
            <a:r>
              <a:rPr lang="en-US" altLang="zh-TW" sz="4000" dirty="0" err="1" smtClean="0"/>
              <a:t>your_name</a:t>
            </a:r>
            <a:r>
              <a:rPr lang="en-US" altLang="zh-TW" sz="4000" dirty="0" smtClean="0"/>
              <a:t>="hello"</a:t>
            </a:r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echo </a:t>
            </a:r>
            <a:r>
              <a:rPr lang="en-US" altLang="zh-TW" sz="4000" dirty="0" smtClean="0">
                <a:solidFill>
                  <a:srgbClr val="FF0000"/>
                </a:solidFill>
              </a:rPr>
              <a:t>$</a:t>
            </a:r>
            <a:r>
              <a:rPr lang="en-US" altLang="zh-TW" sz="4000" dirty="0" err="1" smtClean="0"/>
              <a:t>your_name</a:t>
            </a:r>
            <a:endParaRPr lang="en-US" altLang="zh-TW" sz="4000" dirty="0" smtClean="0"/>
          </a:p>
          <a:p>
            <a:pPr marL="0" indent="0">
              <a:buNone/>
            </a:pP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echo </a:t>
            </a:r>
            <a:r>
              <a:rPr lang="en-US" altLang="zh-TW" sz="4000" dirty="0" smtClean="0">
                <a:solidFill>
                  <a:srgbClr val="FF0000"/>
                </a:solidFill>
              </a:rPr>
              <a:t>${</a:t>
            </a:r>
            <a:r>
              <a:rPr lang="en-US" altLang="zh-TW" sz="4000" dirty="0" err="1" smtClean="0"/>
              <a:t>your_name</a:t>
            </a:r>
            <a:r>
              <a:rPr lang="en-US" altLang="zh-TW" sz="4000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87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8174" y="1709738"/>
            <a:ext cx="11638722" cy="2852737"/>
          </a:xfrm>
        </p:spPr>
        <p:txBody>
          <a:bodyPr anchor="t"/>
          <a:lstStyle/>
          <a:p>
            <a:r>
              <a:rPr lang="zh-TW" altLang="en-US" dirty="0" smtClean="0"/>
              <a:t>合併取用內容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單引號、雙引號、</a:t>
            </a:r>
            <a:r>
              <a:rPr lang="en-US" altLang="zh-TW" dirty="0" smtClean="0"/>
              <a:t>\)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zh-TW" sz="40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擴增變數內容時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81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單引號內的變數為一般字元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900" y="1825625"/>
            <a:ext cx="110109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name=victor</a:t>
            </a:r>
            <a:r>
              <a:rPr lang="en-US" altLang="zh-TW" sz="3200" dirty="0" smtClean="0">
                <a:solidFill>
                  <a:srgbClr val="FF0000"/>
                </a:solidFill>
              </a:rPr>
              <a:t>;</a:t>
            </a:r>
            <a:r>
              <a:rPr lang="en-US" altLang="zh-TW" sz="3200" dirty="0" smtClean="0"/>
              <a:t> </a:t>
            </a:r>
            <a:r>
              <a:rPr lang="en-US" altLang="zh-TW" sz="3200" dirty="0" err="1" smtClean="0"/>
              <a:t>myname</a:t>
            </a:r>
            <a:r>
              <a:rPr lang="en-US" altLang="zh-TW" sz="3200" dirty="0" smtClean="0"/>
              <a:t>=</a:t>
            </a:r>
            <a:r>
              <a:rPr lang="en-US" altLang="zh-TW" sz="3200" dirty="0" smtClean="0">
                <a:solidFill>
                  <a:srgbClr val="FF0000"/>
                </a:solidFill>
              </a:rPr>
              <a:t>'</a:t>
            </a:r>
            <a:r>
              <a:rPr lang="en-US" altLang="zh-TW" sz="3200" dirty="0" smtClean="0"/>
              <a:t>variable name is </a:t>
            </a:r>
            <a:r>
              <a:rPr lang="en-US" altLang="zh-TW" sz="3200" dirty="0" smtClean="0">
                <a:solidFill>
                  <a:srgbClr val="00B0F0"/>
                </a:solidFill>
              </a:rPr>
              <a:t>$name</a:t>
            </a:r>
            <a:r>
              <a:rPr lang="en-US" altLang="zh-TW" sz="3200" dirty="0" smtClean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echo $name</a:t>
            </a:r>
          </a:p>
          <a:p>
            <a:pPr marL="0" indent="0">
              <a:buNone/>
            </a:pPr>
            <a:r>
              <a:rPr lang="en-US" altLang="zh-TW" sz="3200" dirty="0" smtClean="0"/>
              <a:t>victor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echo $</a:t>
            </a:r>
            <a:r>
              <a:rPr lang="en-US" altLang="zh-TW" sz="3200" dirty="0" err="1" smtClean="0"/>
              <a:t>myname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/>
              <a:t>variable name is $name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995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變數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</a:t>
            </a:r>
            <a:r>
              <a:rPr lang="zh-TW" altLang="en-US" dirty="0" smtClean="0">
                <a:solidFill>
                  <a:srgbClr val="FF0000"/>
                </a:solidFill>
              </a:rPr>
              <a:t>不是</a:t>
            </a:r>
            <a:r>
              <a:rPr lang="zh-TW" altLang="en-US" dirty="0" smtClean="0">
                <a:solidFill>
                  <a:srgbClr val="00B0F0"/>
                </a:solidFill>
              </a:rPr>
              <a:t>數字</a:t>
            </a:r>
            <a:r>
              <a:rPr lang="zh-TW" altLang="en-US" dirty="0" smtClean="0"/>
              <a:t>或</a:t>
            </a:r>
            <a:r>
              <a:rPr lang="zh-TW" altLang="en-US" dirty="0" smtClean="0">
                <a:solidFill>
                  <a:srgbClr val="00B0F0"/>
                </a:solidFill>
              </a:rPr>
              <a:t>英文字元</a:t>
            </a:r>
            <a:r>
              <a:rPr lang="zh-TW" altLang="en-US" dirty="0" smtClean="0"/>
              <a:t>，可以不加雙引號或不用大括號。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400" dirty="0" smtClean="0">
                <a:solidFill>
                  <a:srgbClr val="00B050"/>
                </a:solidFill>
              </a:rPr>
              <a:t>:~$ </a:t>
            </a: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='123456'</a:t>
            </a:r>
          </a:p>
          <a:p>
            <a:pPr marL="0" indent="0">
              <a:buNone/>
            </a:pPr>
            <a:r>
              <a:rPr lang="en-US" altLang="zh-TW" sz="44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400" dirty="0" smtClean="0">
                <a:solidFill>
                  <a:srgbClr val="00B050"/>
                </a:solidFill>
              </a:rPr>
              <a:t>:~$ </a:t>
            </a:r>
            <a:r>
              <a:rPr lang="en-US" altLang="zh-TW" sz="4400" dirty="0" err="1" smtClean="0"/>
              <a:t>var</a:t>
            </a:r>
            <a:r>
              <a:rPr lang="en-US" altLang="zh-TW" sz="4400" dirty="0" smtClean="0"/>
              <a:t>=</a:t>
            </a:r>
            <a:r>
              <a:rPr lang="en-US" altLang="zh-TW" sz="4400" dirty="0" smtClean="0">
                <a:solidFill>
                  <a:srgbClr val="FF0000"/>
                </a:solidFill>
              </a:rPr>
              <a:t>$var</a:t>
            </a:r>
            <a:r>
              <a:rPr lang="en-US" altLang="zh-TW" sz="4400" dirty="0" smtClean="0">
                <a:solidFill>
                  <a:srgbClr val="00B0F0"/>
                </a:solidFill>
              </a:rPr>
              <a:t>:</a:t>
            </a:r>
            <a:r>
              <a:rPr lang="en-US" altLang="zh-TW" sz="4400" dirty="0" smtClean="0"/>
              <a:t>7890 ; echo $</a:t>
            </a:r>
            <a:r>
              <a:rPr lang="en-US" altLang="zh-TW" sz="4400" dirty="0" err="1" smtClean="0"/>
              <a:t>var</a:t>
            </a:r>
            <a:endParaRPr lang="en-US" altLang="zh-TW" sz="4400" dirty="0" smtClean="0"/>
          </a:p>
          <a:p>
            <a:pPr marL="0" indent="0">
              <a:buNone/>
            </a:pPr>
            <a:r>
              <a:rPr lang="en-US" altLang="zh-TW" sz="4400" dirty="0" smtClean="0"/>
              <a:t>123456</a:t>
            </a:r>
            <a:r>
              <a:rPr lang="en-US" altLang="zh-TW" sz="4400" dirty="0" smtClean="0">
                <a:solidFill>
                  <a:srgbClr val="00B0F0"/>
                </a:solidFill>
              </a:rPr>
              <a:t>:</a:t>
            </a:r>
            <a:r>
              <a:rPr lang="en-US" altLang="zh-TW" sz="4400" dirty="0" smtClean="0"/>
              <a:t>7890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4253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變數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後是數字或英文字元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600" dirty="0" smtClean="0"/>
              <a:t>變數 </a:t>
            </a:r>
            <a:r>
              <a:rPr lang="en-US" altLang="zh-TW" sz="3600" dirty="0" err="1" smtClean="0"/>
              <a:t>var</a:t>
            </a:r>
            <a:r>
              <a:rPr lang="en-US" altLang="zh-TW" sz="3600" dirty="0" smtClean="0"/>
              <a:t> </a:t>
            </a:r>
            <a:r>
              <a:rPr lang="zh-TW" altLang="en-US" sz="3600" dirty="0" smtClean="0"/>
              <a:t>後是數字或英文字元，此例是 </a:t>
            </a:r>
            <a:r>
              <a:rPr lang="en-US" altLang="zh-TW" sz="3600" dirty="0" smtClean="0"/>
              <a:t>1</a:t>
            </a:r>
            <a:r>
              <a:rPr lang="zh-TW" altLang="en-US" sz="3600" dirty="0" smtClean="0"/>
              <a:t>，取變數時會取 </a:t>
            </a:r>
            <a:r>
              <a:rPr lang="en-US" altLang="zh-TW" sz="3600" dirty="0" smtClean="0"/>
              <a:t>var1</a:t>
            </a:r>
            <a:r>
              <a:rPr lang="zh-TW" altLang="en-US" sz="3600" dirty="0" smtClean="0"/>
              <a:t>，</a:t>
            </a:r>
          </a:p>
          <a:p>
            <a:pPr marL="0" indent="0">
              <a:buNone/>
            </a:pPr>
            <a:r>
              <a:rPr lang="zh-TW" altLang="en-US" sz="3600" dirty="0" smtClean="0"/>
              <a:t>但 </a:t>
            </a:r>
            <a:r>
              <a:rPr lang="en-US" altLang="zh-TW" sz="3600" dirty="0" smtClean="0"/>
              <a:t>var1 </a:t>
            </a:r>
            <a:r>
              <a:rPr lang="zh-TW" altLang="en-US" sz="3600" dirty="0" smtClean="0"/>
              <a:t>沒設定，所以輸出只有 </a:t>
            </a:r>
            <a:r>
              <a:rPr lang="en-US" altLang="zh-TW" sz="3600" dirty="0" smtClean="0"/>
              <a:t>:7890</a:t>
            </a:r>
            <a:r>
              <a:rPr lang="zh-TW" altLang="en-US" sz="3600" dirty="0" smtClean="0"/>
              <a:t>。</a:t>
            </a:r>
            <a:endParaRPr lang="en-US" altLang="zh-TW" sz="3600" dirty="0" smtClean="0"/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600" dirty="0" smtClean="0">
                <a:solidFill>
                  <a:srgbClr val="00B050"/>
                </a:solidFill>
              </a:rPr>
              <a:t>:~$ 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var</a:t>
            </a:r>
            <a:r>
              <a:rPr lang="en-US" altLang="zh-TW" sz="3600" dirty="0" smtClean="0"/>
              <a:t>='123456'</a:t>
            </a: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600" dirty="0" smtClean="0">
                <a:solidFill>
                  <a:srgbClr val="00B050"/>
                </a:solidFill>
              </a:rPr>
              <a:t>:~$ 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var</a:t>
            </a:r>
            <a:r>
              <a:rPr lang="en-US" altLang="zh-TW" sz="3600" dirty="0" smtClean="0">
                <a:solidFill>
                  <a:srgbClr val="FF0000"/>
                </a:solidFill>
              </a:rPr>
              <a:t>=$var1</a:t>
            </a:r>
            <a:r>
              <a:rPr lang="en-US" altLang="zh-TW" sz="3600" dirty="0" smtClean="0"/>
              <a:t>:7890 ; echo </a:t>
            </a:r>
            <a:r>
              <a:rPr lang="en-US" altLang="zh-TW" sz="3600" dirty="0" smtClean="0">
                <a:solidFill>
                  <a:srgbClr val="00B0F0"/>
                </a:solidFill>
              </a:rPr>
              <a:t>$</a:t>
            </a:r>
            <a:r>
              <a:rPr lang="en-US" altLang="zh-TW" sz="3600" dirty="0" err="1" smtClean="0">
                <a:solidFill>
                  <a:srgbClr val="00B0F0"/>
                </a:solidFill>
              </a:rPr>
              <a:t>var</a:t>
            </a:r>
            <a:endParaRPr lang="en-US" altLang="zh-TW" sz="3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TW" sz="3600" dirty="0" smtClean="0"/>
              <a:t>:7890</a:t>
            </a:r>
          </a:p>
          <a:p>
            <a:pPr marL="0" indent="0">
              <a:buNone/>
            </a:pPr>
            <a:r>
              <a:rPr lang="en-US" altLang="zh-TW" sz="36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600" dirty="0" smtClean="0">
                <a:solidFill>
                  <a:srgbClr val="00B050"/>
                </a:solidFill>
              </a:rPr>
              <a:t>:~$</a:t>
            </a:r>
            <a:endParaRPr lang="zh-TW" altLang="en-US" sz="3600" dirty="0">
              <a:solidFill>
                <a:srgbClr val="00B05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 flipH="1" flipV="1">
            <a:off x="5372100" y="4686300"/>
            <a:ext cx="1177290" cy="72009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6195060" y="540639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 smtClean="0">
                <a:solidFill>
                  <a:srgbClr val="FF0000"/>
                </a:solidFill>
              </a:rPr>
              <a:t>空字串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092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 action="ppaction://hlinksldjump"/>
              </a:rPr>
              <a:t>命名</a:t>
            </a:r>
            <a:r>
              <a:rPr lang="en-US" altLang="zh-TW" dirty="0" smtClean="0">
                <a:hlinkClick r:id="rId3" action="ppaction://hlinksldjump"/>
              </a:rPr>
              <a:t>(</a:t>
            </a:r>
            <a:r>
              <a:rPr lang="zh-TW" altLang="en-US" dirty="0" smtClean="0">
                <a:hlinkClick r:id="rId3" action="ppaction://hlinksldjump"/>
              </a:rPr>
              <a:t>不能數字</a:t>
            </a:r>
            <a:r>
              <a:rPr lang="zh-TW" altLang="en-US" dirty="0" smtClean="0">
                <a:hlinkClick r:id="rId3" action="ppaction://hlinksldjump"/>
              </a:rPr>
              <a:t>開頭、大小寫有分</a:t>
            </a:r>
            <a:r>
              <a:rPr lang="en-US" altLang="zh-TW" dirty="0" smtClean="0">
                <a:hlinkClick r:id="rId3" action="ppaction://hlinksldjump"/>
              </a:rPr>
              <a:t>)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等號</a:t>
            </a:r>
            <a:r>
              <a:rPr lang="en-US" altLang="zh-TW" dirty="0" smtClean="0">
                <a:hlinkClick r:id="rId4" action="ppaction://hlinksldjump"/>
              </a:rPr>
              <a:t>(</a:t>
            </a:r>
            <a:r>
              <a:rPr lang="zh-TW" altLang="en-US" dirty="0" smtClean="0">
                <a:hlinkClick r:id="rId4" action="ppaction://hlinksldjump"/>
              </a:rPr>
              <a:t>空白</a:t>
            </a:r>
            <a:r>
              <a:rPr lang="en-US" altLang="zh-TW" dirty="0" smtClean="0">
                <a:hlinkClick r:id="rId4" action="ppaction://hlinksldjump"/>
              </a:rPr>
              <a:t>)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sldjump"/>
              </a:rPr>
              <a:t>設定內容</a:t>
            </a:r>
            <a:r>
              <a:rPr lang="en-US" altLang="zh-TW" dirty="0" smtClean="0">
                <a:hlinkClick r:id="rId5" action="ppaction://hlinksldjump"/>
              </a:rPr>
              <a:t>(</a:t>
            </a:r>
            <a:r>
              <a:rPr lang="zh-TW" altLang="en-US" dirty="0" smtClean="0">
                <a:hlinkClick r:id="rId5" action="ppaction://hlinksldjump"/>
              </a:rPr>
              <a:t>等號右方</a:t>
            </a:r>
            <a:r>
              <a:rPr lang="en-US" altLang="zh-TW" dirty="0" smtClean="0">
                <a:hlinkClick r:id="rId5" action="ppaction://hlinksldjump"/>
              </a:rPr>
              <a:t>)</a:t>
            </a:r>
            <a:endParaRPr lang="en-US" altLang="zh-TW" dirty="0" smtClean="0"/>
          </a:p>
          <a:p>
            <a:r>
              <a:rPr lang="zh-TW" altLang="en-US" dirty="0" smtClean="0">
                <a:hlinkClick r:id="rId6" action="ppaction://hlinksldjump"/>
              </a:rPr>
              <a:t>取用內容</a:t>
            </a:r>
            <a:r>
              <a:rPr lang="en-US" altLang="zh-TW" dirty="0" smtClean="0">
                <a:hlinkClick r:id="rId6" action="ppaction://hlinksldjump"/>
              </a:rPr>
              <a:t>($</a:t>
            </a:r>
            <a:r>
              <a:rPr lang="zh-TW" altLang="en-US" dirty="0" smtClean="0">
                <a:hlinkClick r:id="rId6" action="ppaction://hlinksldjump"/>
              </a:rPr>
              <a:t>、</a:t>
            </a:r>
            <a:r>
              <a:rPr lang="en-US" altLang="zh-TW" dirty="0" smtClean="0">
                <a:hlinkClick r:id="rId6" action="ppaction://hlinksldjump"/>
              </a:rPr>
              <a:t>${})</a:t>
            </a:r>
            <a:endParaRPr lang="en-US" altLang="zh-TW" dirty="0" smtClean="0"/>
          </a:p>
          <a:p>
            <a:r>
              <a:rPr lang="zh-TW" altLang="en-US" dirty="0" smtClean="0">
                <a:hlinkClick r:id="rId7" action="ppaction://hlinksldjump"/>
              </a:rPr>
              <a:t>合併取用內容</a:t>
            </a:r>
            <a:r>
              <a:rPr lang="en-US" altLang="zh-TW" dirty="0" smtClean="0">
                <a:hlinkClick r:id="rId7" action="ppaction://hlinksldjump"/>
              </a:rPr>
              <a:t>(</a:t>
            </a:r>
            <a:r>
              <a:rPr lang="zh-TW" altLang="en-US" dirty="0" smtClean="0">
                <a:hlinkClick r:id="rId7" action="ppaction://hlinksldjump"/>
              </a:rPr>
              <a:t>單引號、雙引號、</a:t>
            </a:r>
            <a:r>
              <a:rPr lang="en-US" altLang="zh-TW" dirty="0" smtClean="0">
                <a:hlinkClick r:id="rId7" action="ppaction://hlinksldjump"/>
              </a:rPr>
              <a:t>\)</a:t>
            </a:r>
            <a:endParaRPr lang="en-US" altLang="zh-TW" dirty="0" smtClean="0"/>
          </a:p>
          <a:p>
            <a:r>
              <a:rPr lang="zh-TW" altLang="en-US" dirty="0" smtClean="0">
                <a:hlinkClick r:id="rId8" action="ppaction://hlinksldjump"/>
              </a:rPr>
              <a:t>取消變數</a:t>
            </a:r>
            <a:endParaRPr lang="zh-TW" altLang="en-US" dirty="0" smtClean="0"/>
          </a:p>
          <a:p>
            <a:r>
              <a:rPr lang="zh-TW" altLang="en-US" dirty="0" smtClean="0">
                <a:hlinkClick r:id="rId9" action="ppaction://hlinksldjump"/>
              </a:rPr>
              <a:t>指令先執行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7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930" y="330835"/>
            <a:ext cx="10515600" cy="835025"/>
          </a:xfrm>
        </p:spPr>
        <p:txBody>
          <a:bodyPr/>
          <a:lstStyle/>
          <a:p>
            <a:r>
              <a:rPr lang="zh-TW" altLang="en-US" dirty="0" smtClean="0"/>
              <a:t>變數名外面的</a:t>
            </a:r>
            <a:r>
              <a:rPr lang="zh-TW" altLang="en-US" dirty="0" smtClean="0">
                <a:solidFill>
                  <a:srgbClr val="FF0000"/>
                </a:solidFill>
              </a:rPr>
              <a:t>花括號</a:t>
            </a:r>
            <a:r>
              <a:rPr lang="en-US" altLang="zh-TW" dirty="0" smtClean="0">
                <a:solidFill>
                  <a:srgbClr val="FF0000"/>
                </a:solidFill>
              </a:rPr>
              <a:t>{}</a:t>
            </a:r>
            <a:r>
              <a:rPr lang="zh-TW" altLang="en-US" dirty="0" smtClean="0"/>
              <a:t>是可選的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2910" y="1257300"/>
            <a:ext cx="11430000" cy="54635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變數名外面的花括號是可選的，加不加都行，加花括號是為了幫助解釋器</a:t>
            </a:r>
            <a:r>
              <a:rPr lang="zh-TW" altLang="en-US" sz="3200" dirty="0" smtClean="0">
                <a:solidFill>
                  <a:srgbClr val="FF0000"/>
                </a:solidFill>
              </a:rPr>
              <a:t>識別變數的邊界</a:t>
            </a:r>
            <a:r>
              <a:rPr lang="zh-TW" altLang="en-US" sz="3200" dirty="0" smtClean="0"/>
              <a:t>，比如下面這種情況：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for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00B0F0"/>
                </a:solidFill>
              </a:rPr>
              <a:t>skill</a:t>
            </a:r>
            <a:r>
              <a:rPr lang="en-US" altLang="zh-TW" sz="3200" dirty="0" smtClean="0"/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in</a:t>
            </a:r>
            <a:r>
              <a:rPr lang="en-US" altLang="zh-TW" sz="3200" dirty="0" smtClean="0"/>
              <a:t> Ada </a:t>
            </a:r>
            <a:r>
              <a:rPr lang="en-US" altLang="zh-TW" sz="3200" dirty="0" err="1" smtClean="0"/>
              <a:t>Coffe</a:t>
            </a:r>
            <a:r>
              <a:rPr lang="en-US" altLang="zh-TW" sz="3200" dirty="0" smtClean="0"/>
              <a:t> Action Java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do</a:t>
            </a:r>
          </a:p>
          <a:p>
            <a:pPr marL="0" indent="0">
              <a:buNone/>
            </a:pPr>
            <a:r>
              <a:rPr lang="en-US" altLang="zh-TW" sz="3200" dirty="0" smtClean="0"/>
              <a:t>    echo "I am good at </a:t>
            </a:r>
            <a:r>
              <a:rPr lang="en-US" altLang="zh-TW" sz="3200" dirty="0" smtClean="0">
                <a:solidFill>
                  <a:srgbClr val="00B0F0"/>
                </a:solidFill>
              </a:rPr>
              <a:t>${skill}</a:t>
            </a:r>
            <a:r>
              <a:rPr lang="en-US" altLang="zh-TW" sz="3200" dirty="0" smtClean="0"/>
              <a:t>Script"</a:t>
            </a:r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FF0000"/>
                </a:solidFill>
              </a:rPr>
              <a:t>done</a:t>
            </a:r>
          </a:p>
          <a:p>
            <a:pPr marL="0" indent="0">
              <a:buNone/>
            </a:pPr>
            <a:r>
              <a:rPr lang="zh-TW" altLang="en-US" sz="3200" dirty="0" smtClean="0"/>
              <a:t>如果不給</a:t>
            </a:r>
            <a:r>
              <a:rPr lang="en-US" altLang="zh-TW" sz="3200" dirty="0" smtClean="0"/>
              <a:t>skill</a:t>
            </a:r>
            <a:r>
              <a:rPr lang="zh-TW" altLang="en-US" sz="3200" dirty="0" smtClean="0"/>
              <a:t>變數加花括號，寫成</a:t>
            </a:r>
            <a:r>
              <a:rPr lang="en-US" altLang="zh-TW" sz="3200" dirty="0" smtClean="0"/>
              <a:t>echo "I am good at $</a:t>
            </a:r>
            <a:r>
              <a:rPr lang="en-US" altLang="zh-TW" sz="3200" dirty="0" err="1" smtClean="0"/>
              <a:t>skillScript</a:t>
            </a:r>
            <a:r>
              <a:rPr lang="en-US" altLang="zh-TW" sz="3200" dirty="0" smtClean="0"/>
              <a:t>"</a:t>
            </a:r>
            <a:r>
              <a:rPr lang="zh-TW" altLang="en-US" sz="3200" dirty="0" smtClean="0"/>
              <a:t>，解釋器就會</a:t>
            </a:r>
            <a:r>
              <a:rPr lang="zh-TW" altLang="en-US" sz="3200" dirty="0" smtClean="0">
                <a:solidFill>
                  <a:srgbClr val="FF0000"/>
                </a:solidFill>
              </a:rPr>
              <a:t>把</a:t>
            </a:r>
            <a:r>
              <a:rPr lang="en-US" altLang="zh-TW" sz="3200" dirty="0" smtClean="0">
                <a:solidFill>
                  <a:srgbClr val="FF0000"/>
                </a:solidFill>
              </a:rPr>
              <a:t>$</a:t>
            </a:r>
            <a:r>
              <a:rPr lang="en-US" altLang="zh-TW" sz="3200" dirty="0" err="1" smtClean="0">
                <a:solidFill>
                  <a:srgbClr val="FF0000"/>
                </a:solidFill>
              </a:rPr>
              <a:t>skillScript</a:t>
            </a:r>
            <a:r>
              <a:rPr lang="zh-TW" altLang="en-US" sz="3200" dirty="0" smtClean="0">
                <a:solidFill>
                  <a:srgbClr val="FF0000"/>
                </a:solidFill>
              </a:rPr>
              <a:t>當成一個變數（其值為空）</a:t>
            </a:r>
            <a:r>
              <a:rPr lang="zh-TW" altLang="en-US" sz="3200" dirty="0" smtClean="0"/>
              <a:t>，代碼執行結果就不是我們期望的樣子了。</a:t>
            </a:r>
          </a:p>
          <a:p>
            <a:pPr marL="0" indent="0">
              <a:buNone/>
            </a:pPr>
            <a:r>
              <a:rPr lang="zh-TW" altLang="en-US" sz="3200" dirty="0" smtClean="0"/>
              <a:t>推薦給所有</a:t>
            </a:r>
            <a:r>
              <a:rPr lang="zh-TW" altLang="en-US" sz="3200" dirty="0" smtClean="0">
                <a:solidFill>
                  <a:srgbClr val="FF0000"/>
                </a:solidFill>
              </a:rPr>
              <a:t>變數加上花括號，這是個好的編程習慣</a:t>
            </a:r>
            <a:r>
              <a:rPr lang="zh-TW" altLang="en-US" sz="3200" dirty="0" smtClean="0"/>
              <a:t>。</a:t>
            </a:r>
          </a:p>
          <a:p>
            <a:pPr marL="0" indent="0">
              <a:buNone/>
            </a:pP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051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646177" y="499320"/>
            <a:ext cx="11362944" cy="600164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"/>
              <a:tabLst>
                <a:tab pos="228600" algn="l"/>
              </a:tabLst>
            </a:pP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若該變數為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擴增變數內容時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，</a:t>
            </a:r>
            <a:endParaRPr lang="en-US" altLang="zh-TW" sz="3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>
              <a:spcAft>
                <a:spcPts val="1200"/>
              </a:spcAft>
              <a:tabLst>
                <a:tab pos="228600" algn="l"/>
              </a:tabLst>
            </a:pP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則可用</a:t>
            </a:r>
            <a:r>
              <a:rPr lang="en-US" altLang="zh-TW" sz="3600" dirty="0">
                <a:solidFill>
                  <a:srgbClr val="FF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 "$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變數名稱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" 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或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 ${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變數</a:t>
            </a:r>
            <a:r>
              <a:rPr lang="en-US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}</a:t>
            </a:r>
            <a:r>
              <a:rPr lang="en-US" altLang="zh-TW" sz="3600" dirty="0">
                <a:solidFill>
                  <a:srgbClr val="25252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 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累加內容，</a:t>
            </a:r>
            <a:endParaRPr lang="en-US" altLang="zh-TW" sz="3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>
              <a:spcAft>
                <a:spcPts val="1200"/>
              </a:spcAft>
              <a:tabLst>
                <a:tab pos="228600" algn="l"/>
              </a:tabLst>
            </a:pP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如下所示：</a:t>
            </a:r>
            <a:r>
              <a:rPr lang="en-US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/>
            </a:r>
            <a:br>
              <a:rPr lang="en-US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</a:b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『</a:t>
            </a:r>
            <a:r>
              <a:rPr lang="en-US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PATH=</a:t>
            </a:r>
            <a:r>
              <a:rPr lang="en-US" altLang="zh-TW" sz="3600" dirty="0">
                <a:solidFill>
                  <a:srgbClr val="FF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"$</a:t>
            </a:r>
            <a:r>
              <a:rPr lang="en-US" altLang="zh-TW" sz="3600" dirty="0">
                <a:solidFill>
                  <a:srgbClr val="25252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PATH</a:t>
            </a:r>
            <a:r>
              <a:rPr lang="en-US" altLang="zh-TW" sz="3600" dirty="0">
                <a:solidFill>
                  <a:srgbClr val="FF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"</a:t>
            </a:r>
            <a:r>
              <a:rPr lang="en-US" altLang="zh-TW" sz="3600" dirty="0">
                <a:solidFill>
                  <a:srgbClr val="25252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:/home/bin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』或</a:t>
            </a:r>
            <a:endParaRPr lang="en-US" altLang="zh-TW" sz="3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>
              <a:spcAft>
                <a:spcPts val="1200"/>
              </a:spcAft>
              <a:tabLst>
                <a:tab pos="228600" algn="l"/>
              </a:tabLst>
            </a:pP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『</a:t>
            </a:r>
            <a:r>
              <a:rPr lang="en-US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PATH=</a:t>
            </a:r>
            <a:r>
              <a:rPr lang="en-US" altLang="zh-TW" sz="3600" dirty="0">
                <a:solidFill>
                  <a:srgbClr val="FF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${</a:t>
            </a:r>
            <a:r>
              <a:rPr lang="en-US" altLang="zh-TW" sz="3600" dirty="0">
                <a:solidFill>
                  <a:srgbClr val="25252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PATH</a:t>
            </a:r>
            <a:r>
              <a:rPr lang="en-US" altLang="zh-TW" sz="3600" dirty="0">
                <a:solidFill>
                  <a:srgbClr val="FF0000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}</a:t>
            </a:r>
            <a:r>
              <a:rPr lang="en-US" altLang="zh-TW" sz="3600" dirty="0">
                <a:solidFill>
                  <a:srgbClr val="252525"/>
                </a:solidFill>
                <a:latin typeface="細明體" panose="02020509000000000000" pitchFamily="49" charset="-120"/>
                <a:ea typeface="新細明體" panose="02020500000000000000" pitchFamily="18" charset="-120"/>
                <a:cs typeface="新細明體" panose="02020500000000000000" pitchFamily="18" charset="-120"/>
              </a:rPr>
              <a:t>:/home/bin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』</a:t>
            </a:r>
            <a:endParaRPr lang="en-US" altLang="zh-TW" sz="3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"/>
              <a:tabLst>
                <a:tab pos="228600" algn="l"/>
              </a:tabLst>
            </a:pP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通常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大寫字元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為系統預設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變數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，</a:t>
            </a:r>
            <a:endParaRPr lang="en-US" altLang="zh-TW" sz="3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>
              <a:spcAft>
                <a:spcPts val="1200"/>
              </a:spcAft>
              <a:tabLst>
                <a:tab pos="228600" algn="l"/>
              </a:tabLst>
            </a:pP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自行設定變數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可以使用</a:t>
            </a:r>
            <a:r>
              <a:rPr lang="zh-TW" altLang="zh-TW" sz="3600" dirty="0">
                <a:solidFill>
                  <a:srgbClr val="FF0000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小寫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字元，</a:t>
            </a:r>
            <a:endParaRPr lang="en-US" altLang="zh-TW" sz="3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  <a:p>
            <a:pPr>
              <a:spcAft>
                <a:spcPts val="1200"/>
              </a:spcAft>
              <a:tabLst>
                <a:tab pos="228600" algn="l"/>
              </a:tabLst>
            </a:pP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方便判斷</a:t>
            </a:r>
            <a:r>
              <a:rPr lang="en-US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 (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純粹依照使用者興趣與嗜好</a:t>
            </a:r>
            <a:r>
              <a:rPr lang="en-US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) </a:t>
            </a:r>
            <a:r>
              <a:rPr lang="zh-TW" altLang="zh-TW" sz="3600" dirty="0">
                <a:solidFill>
                  <a:srgbClr val="252525"/>
                </a:solidFill>
                <a:latin typeface="Calibri" panose="020F0502020204030204" pitchFamily="34" charset="0"/>
                <a:ea typeface="細明體" panose="02020509000000000000" pitchFamily="49" charset="-120"/>
                <a:cs typeface="新細明體" panose="02020500000000000000" pitchFamily="18" charset="-120"/>
              </a:rPr>
              <a:t>；</a:t>
            </a:r>
            <a:endParaRPr lang="zh-TW" altLang="zh-TW" sz="3600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"/>
              <a:tabLst>
                <a:tab pos="228600" algn="l"/>
              </a:tabLst>
            </a:pPr>
            <a:endParaRPr lang="zh-TW" altLang="zh-TW" kern="100" dirty="0"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034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252539"/>
            <a:ext cx="10515600" cy="1227772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取消變數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3280411"/>
            <a:ext cx="10515600" cy="2809240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tx1"/>
                </a:solidFill>
              </a:rPr>
              <a:t>要解除變數的宣告，需用：</a:t>
            </a:r>
            <a:r>
              <a:rPr lang="en-US" altLang="zh-TW" sz="4000" dirty="0">
                <a:solidFill>
                  <a:srgbClr val="FF0000"/>
                </a:solidFill>
              </a:rPr>
              <a:t>unset </a:t>
            </a:r>
            <a:r>
              <a:rPr lang="zh-TW" altLang="en-US" sz="4000" dirty="0">
                <a:solidFill>
                  <a:srgbClr val="FF0000"/>
                </a:solidFill>
              </a:rPr>
              <a:t>變數名稱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58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8822"/>
          </a:xfrm>
        </p:spPr>
        <p:txBody>
          <a:bodyPr>
            <a:noAutofit/>
          </a:bodyPr>
          <a:lstStyle/>
          <a:p>
            <a:r>
              <a:rPr lang="en-US" altLang="zh-TW" sz="5400" dirty="0" smtClean="0"/>
              <a:t>unset </a:t>
            </a:r>
            <a:r>
              <a:rPr lang="zh-TW" altLang="en-US" sz="5400" dirty="0" smtClean="0"/>
              <a:t>取消變數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8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800" dirty="0" smtClean="0">
                <a:solidFill>
                  <a:srgbClr val="00B050"/>
                </a:solidFill>
              </a:rPr>
              <a:t>:~$ </a:t>
            </a:r>
            <a:r>
              <a:rPr lang="en-US" altLang="zh-TW" sz="4800" dirty="0" err="1" smtClean="0"/>
              <a:t>var</a:t>
            </a:r>
            <a:r>
              <a:rPr lang="en-US" altLang="zh-TW" sz="4800" dirty="0" smtClean="0"/>
              <a:t>=1237890 ; echo $</a:t>
            </a:r>
            <a:r>
              <a:rPr lang="en-US" altLang="zh-TW" sz="4800" dirty="0" err="1" smtClean="0"/>
              <a:t>var</a:t>
            </a: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smtClean="0"/>
              <a:t>1237890</a:t>
            </a:r>
          </a:p>
          <a:p>
            <a:pPr marL="0" indent="0">
              <a:buNone/>
            </a:pPr>
            <a:r>
              <a:rPr lang="en-US" altLang="zh-TW" sz="48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800" dirty="0" smtClean="0">
                <a:solidFill>
                  <a:srgbClr val="00B050"/>
                </a:solidFill>
              </a:rPr>
              <a:t>:~$ </a:t>
            </a:r>
            <a:r>
              <a:rPr lang="en-US" altLang="zh-TW" sz="4800" dirty="0" smtClean="0"/>
              <a:t>unset </a:t>
            </a:r>
            <a:r>
              <a:rPr lang="en-US" altLang="zh-TW" sz="4800" dirty="0" err="1" smtClean="0"/>
              <a:t>var</a:t>
            </a:r>
            <a:r>
              <a:rPr lang="en-US" altLang="zh-TW" sz="4800" dirty="0" smtClean="0"/>
              <a:t>; echo $</a:t>
            </a:r>
            <a:r>
              <a:rPr lang="en-US" altLang="zh-TW" sz="4800" dirty="0" err="1" smtClean="0"/>
              <a:t>var</a:t>
            </a:r>
            <a:endParaRPr lang="en-US" altLang="zh-TW" sz="4800" dirty="0" smtClean="0"/>
          </a:p>
          <a:p>
            <a:pPr marL="0" indent="0">
              <a:buNone/>
            </a:pP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err="1" smtClean="0"/>
              <a:t>bigred@GW</a:t>
            </a:r>
            <a:r>
              <a:rPr lang="en-US" altLang="zh-TW" sz="4800" dirty="0" smtClean="0"/>
              <a:t>:~$</a:t>
            </a:r>
            <a:endParaRPr lang="zh-TW" altLang="en-US" sz="4800" dirty="0"/>
          </a:p>
        </p:txBody>
      </p:sp>
      <p:grpSp>
        <p:nvGrpSpPr>
          <p:cNvPr id="7" name="群組 6"/>
          <p:cNvGrpSpPr/>
          <p:nvPr/>
        </p:nvGrpSpPr>
        <p:grpSpPr>
          <a:xfrm>
            <a:off x="2343150" y="4195197"/>
            <a:ext cx="4614624" cy="707886"/>
            <a:chOff x="2343150" y="4195197"/>
            <a:chExt cx="4614624" cy="707886"/>
          </a:xfrm>
        </p:grpSpPr>
        <p:cxnSp>
          <p:nvCxnSpPr>
            <p:cNvPr id="5" name="直線單箭頭接點 4"/>
            <p:cNvCxnSpPr/>
            <p:nvPr/>
          </p:nvCxnSpPr>
          <p:spPr>
            <a:xfrm flipH="1" flipV="1">
              <a:off x="2343150" y="4549140"/>
              <a:ext cx="2948940" cy="1143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5234225" y="4195197"/>
              <a:ext cx="172354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solidFill>
                    <a:srgbClr val="FF0000"/>
                  </a:solidFill>
                </a:rPr>
                <a:t>空字串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62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指令先執行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以用 </a:t>
            </a:r>
            <a:r>
              <a:rPr lang="en-US" altLang="zh-TW" dirty="0">
                <a:solidFill>
                  <a:schemeClr val="tx1"/>
                </a:solidFill>
              </a:rPr>
              <a:t>$(</a:t>
            </a:r>
            <a:r>
              <a:rPr lang="zh-TW" altLang="en-US" dirty="0">
                <a:solidFill>
                  <a:schemeClr val="tx1"/>
                </a:solidFill>
              </a:rPr>
              <a:t>命令式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  <a:r>
              <a:rPr lang="zh-TW" altLang="en-US" dirty="0">
                <a:solidFill>
                  <a:schemeClr val="tx1"/>
                </a:solidFill>
              </a:rPr>
              <a:t> 來呼叫該命令式成功執行後顯示的資訊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101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0005" y="593766"/>
            <a:ext cx="12211545" cy="1140031"/>
          </a:xfrm>
        </p:spPr>
        <p:txBody>
          <a:bodyPr>
            <a:normAutofit fontScale="90000"/>
          </a:bodyPr>
          <a:lstStyle/>
          <a:p>
            <a:pPr marL="0" indent="0"/>
            <a:r>
              <a:rPr lang="zh-TW" altLang="en-US" dirty="0" smtClean="0"/>
              <a:t>在一串指令中，還需要藉由其他的指令提供的資訊，指令先執行：使用 </a:t>
            </a:r>
            <a:r>
              <a:rPr lang="en-US" altLang="zh-TW" dirty="0" smtClean="0"/>
              <a:t>quote 『 ` command` 』</a:t>
            </a:r>
            <a:r>
              <a:rPr lang="zh-TW" altLang="en-US" dirty="0" smtClean="0"/>
              <a:t>，符號 </a:t>
            </a:r>
            <a:r>
              <a:rPr lang="en-US" altLang="zh-TW" dirty="0" smtClean="0"/>
              <a:t>` </a:t>
            </a:r>
            <a:r>
              <a:rPr lang="zh-TW" altLang="en-US" dirty="0" smtClean="0"/>
              <a:t>是鍵盤上方的數字鍵 </a:t>
            </a:r>
            <a:r>
              <a:rPr lang="en-US" altLang="zh-TW" dirty="0" smtClean="0"/>
              <a:t>1 </a:t>
            </a:r>
            <a:r>
              <a:rPr lang="zh-TW" altLang="en-US" dirty="0" smtClean="0"/>
              <a:t>左邊那個按鍵，而不是單引號。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1262" y="1983178"/>
            <a:ext cx="11530941" cy="45957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200" dirty="0" smtClean="0"/>
              <a:t>以指令 </a:t>
            </a:r>
            <a:r>
              <a:rPr lang="en-US" altLang="zh-TW" sz="3200" dirty="0" err="1" smtClean="0"/>
              <a:t>uname</a:t>
            </a:r>
            <a:r>
              <a:rPr lang="en-US" altLang="zh-TW" sz="3200" dirty="0" smtClean="0"/>
              <a:t> </a:t>
            </a:r>
            <a:r>
              <a:rPr lang="zh-TW" altLang="en-US" sz="3200" dirty="0" smtClean="0"/>
              <a:t>查詢目前核心版本，並切換到此版本的模組目錄。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err="1" smtClean="0"/>
              <a:t>uname</a:t>
            </a:r>
            <a:r>
              <a:rPr lang="en-US" altLang="zh-TW" sz="3200" dirty="0" smtClean="0"/>
              <a:t> -r</a:t>
            </a:r>
          </a:p>
          <a:p>
            <a:pPr marL="0" indent="0">
              <a:buNone/>
            </a:pPr>
            <a:r>
              <a:rPr lang="en-US" altLang="zh-TW" sz="3200" dirty="0" smtClean="0"/>
              <a:t>4.15.0-37-generic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 </a:t>
            </a:r>
            <a:r>
              <a:rPr lang="en-US" altLang="zh-TW" sz="3200" dirty="0" smtClean="0"/>
              <a:t>cd /lib/modules/</a:t>
            </a:r>
            <a:r>
              <a:rPr lang="en-US" altLang="zh-TW" sz="3200" dirty="0" smtClean="0">
                <a:solidFill>
                  <a:srgbClr val="FF0000"/>
                </a:solidFill>
              </a:rPr>
              <a:t>`</a:t>
            </a:r>
            <a:r>
              <a:rPr lang="en-US" altLang="zh-TW" sz="3200" dirty="0" err="1" smtClean="0"/>
              <a:t>uname</a:t>
            </a:r>
            <a:r>
              <a:rPr lang="en-US" altLang="zh-TW" sz="3200" dirty="0" smtClean="0"/>
              <a:t> -r</a:t>
            </a:r>
            <a:r>
              <a:rPr lang="en-US" altLang="zh-TW" sz="3200" dirty="0" smtClean="0">
                <a:solidFill>
                  <a:srgbClr val="FF0000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:/lib/modules/4.15.0-37-generic$ </a:t>
            </a:r>
            <a:r>
              <a:rPr lang="en-US" altLang="zh-TW" sz="3200" dirty="0" err="1" smtClean="0"/>
              <a:t>pwd</a:t>
            </a:r>
            <a:endParaRPr lang="en-US" altLang="zh-TW" sz="3200" dirty="0" smtClean="0"/>
          </a:p>
          <a:p>
            <a:pPr marL="0" indent="0">
              <a:buNone/>
            </a:pPr>
            <a:r>
              <a:rPr lang="en-US" altLang="zh-TW" sz="3200" dirty="0" smtClean="0">
                <a:solidFill>
                  <a:srgbClr val="00B050"/>
                </a:solidFill>
              </a:rPr>
              <a:t>/lib/modules/4.15.0-37-generic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:/lib/modules/4.15.0-37-generic$ </a:t>
            </a:r>
            <a:r>
              <a:rPr lang="en-US" altLang="zh-TW" sz="3200" dirty="0" smtClean="0"/>
              <a:t>cd ~</a:t>
            </a:r>
          </a:p>
          <a:p>
            <a:pPr marL="0" indent="0">
              <a:buNone/>
            </a:pPr>
            <a:r>
              <a:rPr lang="en-US" altLang="zh-TW" sz="32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3200" dirty="0" smtClean="0">
                <a:solidFill>
                  <a:srgbClr val="00B050"/>
                </a:solidFill>
              </a:rPr>
              <a:t>:~$</a:t>
            </a:r>
            <a:endParaRPr lang="zh-TW" altLang="en-US" sz="3200" dirty="0">
              <a:solidFill>
                <a:srgbClr val="00B05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38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 </a:t>
            </a:r>
            <a:r>
              <a:rPr lang="en-US" altLang="zh-TW" dirty="0" smtClean="0"/>
              <a:t>$(command) </a:t>
            </a:r>
            <a:r>
              <a:rPr lang="zh-TW" altLang="en-US" dirty="0" smtClean="0"/>
              <a:t>一樣可以先執行 </a:t>
            </a:r>
            <a:r>
              <a:rPr lang="en-US" altLang="zh-TW" dirty="0" smtClean="0"/>
              <a:t>command</a:t>
            </a:r>
            <a:r>
              <a:rPr lang="zh-TW" altLang="en-US" dirty="0" smtClean="0"/>
              <a:t>，取得結果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2950" y="1944378"/>
            <a:ext cx="1071772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:~$ </a:t>
            </a:r>
            <a:r>
              <a:rPr lang="en-US" altLang="zh-TW" sz="4000" dirty="0" smtClean="0"/>
              <a:t>cd /lib/modules/</a:t>
            </a:r>
            <a:r>
              <a:rPr lang="en-US" altLang="zh-TW" sz="4000" dirty="0" smtClean="0">
                <a:solidFill>
                  <a:srgbClr val="FF0000"/>
                </a:solidFill>
              </a:rPr>
              <a:t>$(</a:t>
            </a:r>
            <a:r>
              <a:rPr lang="en-US" altLang="zh-TW" sz="4000" dirty="0" err="1" smtClean="0"/>
              <a:t>uname</a:t>
            </a:r>
            <a:r>
              <a:rPr lang="en-US" altLang="zh-TW" sz="4000" dirty="0" smtClean="0"/>
              <a:t> -r</a:t>
            </a:r>
            <a:r>
              <a:rPr lang="en-US" altLang="zh-TW" sz="40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:/lib/modules/4.15.0-37-generic$ </a:t>
            </a:r>
            <a:r>
              <a:rPr lang="en-US" altLang="zh-TW" sz="4000" dirty="0" err="1" smtClean="0"/>
              <a:t>pwd</a:t>
            </a:r>
            <a:endParaRPr lang="en-US" altLang="zh-TW" sz="4000" dirty="0" smtClean="0"/>
          </a:p>
          <a:p>
            <a:pPr marL="0" indent="0">
              <a:buNone/>
            </a:pPr>
            <a:r>
              <a:rPr lang="en-US" altLang="zh-TW" sz="4000" dirty="0" smtClean="0"/>
              <a:t>/lib/modules/4.15.0-37-generic</a:t>
            </a: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:/lib/modules/4.15.0-37-generic$ </a:t>
            </a:r>
            <a:r>
              <a:rPr lang="en-US" altLang="zh-TW" sz="4000" dirty="0" smtClean="0"/>
              <a:t>cd ~</a:t>
            </a:r>
          </a:p>
          <a:p>
            <a:pPr marL="0" indent="0">
              <a:buNone/>
            </a:pPr>
            <a:r>
              <a:rPr lang="en-US" altLang="zh-TW" sz="4000" dirty="0" err="1" smtClean="0"/>
              <a:t>bigred@GW</a:t>
            </a:r>
            <a:r>
              <a:rPr lang="en-US" altLang="zh-TW" sz="4000" dirty="0" smtClean="0"/>
              <a:t>:~$</a:t>
            </a:r>
          </a:p>
          <a:p>
            <a:pPr marL="0" indent="0">
              <a:buNone/>
            </a:pP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797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17577" y="727920"/>
            <a:ext cx="11362944" cy="20928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"/>
              <a:tabLst>
                <a:tab pos="228600" algn="l"/>
              </a:tabLst>
            </a:pPr>
            <a:r>
              <a:rPr lang="zh-TW" altLang="en-US" sz="4000" dirty="0" smtClean="0"/>
              <a:t>變數</a:t>
            </a:r>
            <a:r>
              <a:rPr lang="zh-TW" altLang="en-US" sz="4000" dirty="0"/>
              <a:t>需要在其他子程序執行，則需要以 </a:t>
            </a:r>
            <a:r>
              <a:rPr lang="en-US" altLang="zh-TW" sz="4000" dirty="0">
                <a:solidFill>
                  <a:srgbClr val="FF0000"/>
                </a:solidFill>
              </a:rPr>
              <a:t>export</a:t>
            </a:r>
            <a:r>
              <a:rPr lang="en-US" altLang="zh-TW" sz="4000" dirty="0"/>
              <a:t> </a:t>
            </a:r>
            <a:r>
              <a:rPr lang="zh-TW" altLang="en-US" sz="4000" dirty="0"/>
              <a:t>來使變數變成</a:t>
            </a:r>
            <a:r>
              <a:rPr lang="zh-TW" altLang="en-US" sz="4000" dirty="0">
                <a:solidFill>
                  <a:srgbClr val="FF0000"/>
                </a:solidFill>
              </a:rPr>
              <a:t>環境變數</a:t>
            </a:r>
            <a:r>
              <a:rPr lang="zh-TW" altLang="en-US" sz="4000" dirty="0"/>
              <a:t>：</a:t>
            </a:r>
            <a:r>
              <a:rPr lang="zh-TW" altLang="en-US" sz="6600" dirty="0" smtClean="0"/>
              <a:t/>
            </a:r>
            <a:br>
              <a:rPr lang="zh-TW" altLang="en-US" sz="6600" dirty="0" smtClean="0"/>
            </a:br>
            <a:r>
              <a:rPr lang="en-US" altLang="zh-TW" sz="4000" dirty="0" smtClean="0"/>
              <a:t>『export PROJECT_NAME="Kong"』</a:t>
            </a:r>
            <a:endParaRPr lang="en-US" altLang="zh-TW" sz="6600" dirty="0">
              <a:solidFill>
                <a:srgbClr val="252525"/>
              </a:solidFill>
              <a:latin typeface="Calibri" panose="020F0502020204030204" pitchFamily="34" charset="0"/>
              <a:ea typeface="細明體" panose="02020509000000000000" pitchFamily="49" charset="-120"/>
              <a:cs typeface="新細明體" panose="02020500000000000000" pitchFamily="18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41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80440" y="1172529"/>
            <a:ext cx="10515600" cy="804862"/>
          </a:xfrm>
        </p:spPr>
        <p:txBody>
          <a:bodyPr anchor="t">
            <a:normAutofit fontScale="90000"/>
          </a:bodyPr>
          <a:lstStyle/>
          <a:p>
            <a:r>
              <a:rPr lang="zh-TW" altLang="en-US" dirty="0" smtClean="0"/>
              <a:t>命名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不能數字</a:t>
            </a:r>
            <a:r>
              <a:rPr lang="zh-TW" altLang="en-US" dirty="0" smtClean="0"/>
              <a:t>開頭、大小寫有分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831850" y="3120391"/>
            <a:ext cx="10515600" cy="2969260"/>
          </a:xfrm>
        </p:spPr>
        <p:txBody>
          <a:bodyPr>
            <a:normAutofit/>
          </a:bodyPr>
          <a:lstStyle/>
          <a:p>
            <a:r>
              <a:rPr lang="zh-TW" altLang="en-US" sz="3200" dirty="0" smtClean="0">
                <a:solidFill>
                  <a:schemeClr val="tx1"/>
                </a:solidFill>
              </a:rPr>
              <a:t>變數名稱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zh-TW" sz="3200" dirty="0" smtClean="0">
                <a:solidFill>
                  <a:schemeClr val="tx1"/>
                </a:solidFill>
              </a:rPr>
              <a:t>只能</a:t>
            </a:r>
            <a:r>
              <a:rPr lang="zh-TW" altLang="zh-TW" sz="3200" dirty="0">
                <a:solidFill>
                  <a:schemeClr val="tx1"/>
                </a:solidFill>
              </a:rPr>
              <a:t>包含數字、字母和下</a:t>
            </a:r>
            <a:r>
              <a:rPr lang="zh-TW" altLang="zh-TW" sz="3200" dirty="0" smtClean="0">
                <a:solidFill>
                  <a:schemeClr val="tx1"/>
                </a:solidFill>
              </a:rPr>
              <a:t>劃線</a:t>
            </a:r>
            <a:r>
              <a:rPr lang="en-US" altLang="zh-TW" sz="3200" dirty="0" smtClean="0">
                <a:solidFill>
                  <a:schemeClr val="tx1"/>
                </a:solidFill>
              </a:rPr>
              <a:t>(</a:t>
            </a:r>
            <a:r>
              <a:rPr lang="zh-TW" altLang="en-US" sz="3200" dirty="0" smtClean="0">
                <a:solidFill>
                  <a:schemeClr val="tx1"/>
                </a:solidFill>
              </a:rPr>
              <a:t>底線</a:t>
            </a:r>
            <a:r>
              <a:rPr lang="en-US" altLang="zh-TW" sz="3200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3200" dirty="0">
                <a:solidFill>
                  <a:schemeClr val="tx1"/>
                </a:solidFill>
              </a:rPr>
              <a:t>(1) </a:t>
            </a:r>
            <a:r>
              <a:rPr lang="zh-TW" altLang="en-US" sz="3200" dirty="0">
                <a:solidFill>
                  <a:schemeClr val="tx1"/>
                </a:solidFill>
              </a:rPr>
              <a:t>在宣告變數或為變數</a:t>
            </a:r>
            <a:r>
              <a:rPr lang="zh-TW" altLang="en-US" sz="3200" dirty="0" smtClean="0">
                <a:solidFill>
                  <a:schemeClr val="tx1"/>
                </a:solidFill>
              </a:rPr>
              <a:t>賦與值</a:t>
            </a:r>
            <a:r>
              <a:rPr lang="zh-TW" altLang="en-US" sz="3200" dirty="0">
                <a:solidFill>
                  <a:schemeClr val="tx1"/>
                </a:solidFill>
              </a:rPr>
              <a:t>的時候</a:t>
            </a:r>
            <a:r>
              <a:rPr lang="zh-TW" altLang="en-US" sz="3200" dirty="0" smtClean="0">
                <a:solidFill>
                  <a:schemeClr val="tx1"/>
                </a:solidFill>
              </a:rPr>
              <a:t>，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chemeClr val="tx1"/>
                </a:solidFill>
              </a:rPr>
              <a:t>語法</a:t>
            </a:r>
            <a:r>
              <a:rPr lang="zh-TW" altLang="en-US" sz="3200" dirty="0">
                <a:solidFill>
                  <a:schemeClr val="tx1"/>
                </a:solidFill>
              </a:rPr>
              <a:t>為</a:t>
            </a:r>
            <a:r>
              <a:rPr lang="zh-TW" altLang="en-US" sz="3200" dirty="0" smtClean="0">
                <a:solidFill>
                  <a:schemeClr val="tx1"/>
                </a:solidFill>
              </a:rPr>
              <a:t>：</a:t>
            </a:r>
            <a:endParaRPr lang="en-US" altLang="zh-TW" sz="3200" dirty="0" smtClean="0">
              <a:solidFill>
                <a:schemeClr val="tx1"/>
              </a:solidFill>
            </a:endParaRPr>
          </a:p>
          <a:p>
            <a:r>
              <a:rPr lang="zh-TW" altLang="en-US" sz="3200" dirty="0" smtClean="0">
                <a:solidFill>
                  <a:srgbClr val="FF0000"/>
                </a:solidFill>
              </a:rPr>
              <a:t>變數</a:t>
            </a:r>
            <a:r>
              <a:rPr lang="zh-TW" altLang="en-US" sz="3200" dirty="0">
                <a:solidFill>
                  <a:srgbClr val="FF0000"/>
                </a:solidFill>
              </a:rPr>
              <a:t>名稱</a:t>
            </a:r>
            <a:r>
              <a:rPr lang="en-US" altLang="zh-TW" sz="3200" dirty="0">
                <a:solidFill>
                  <a:srgbClr val="FF0000"/>
                </a:solidFill>
              </a:rPr>
              <a:t>=</a:t>
            </a:r>
            <a:r>
              <a:rPr lang="zh-TW" altLang="en-US" sz="3200" dirty="0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1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命名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不能數字</a:t>
            </a:r>
            <a:r>
              <a:rPr lang="zh-TW" altLang="en-US" dirty="0" smtClean="0"/>
              <a:t>開頭、大小寫有分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76325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altLang="zh-TW" sz="36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600" dirty="0" smtClean="0"/>
              <a:t>Name=test</a:t>
            </a:r>
          </a:p>
          <a:p>
            <a:pPr marL="0" indent="0">
              <a:buNone/>
            </a:pPr>
            <a:r>
              <a:rPr lang="es-ES" altLang="zh-TW" sz="36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600" dirty="0" smtClean="0"/>
              <a:t>name=12345</a:t>
            </a:r>
          </a:p>
          <a:p>
            <a:pPr marL="0" indent="0">
              <a:buNone/>
            </a:pPr>
            <a:r>
              <a:rPr lang="es-ES" altLang="zh-TW" sz="36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600" dirty="0" smtClean="0"/>
              <a:t>echo name</a:t>
            </a:r>
          </a:p>
          <a:p>
            <a:pPr marL="0" indent="0">
              <a:buNone/>
            </a:pPr>
            <a:r>
              <a:rPr lang="es-ES" altLang="zh-TW" sz="3600" dirty="0" smtClean="0"/>
              <a:t>name</a:t>
            </a:r>
          </a:p>
          <a:p>
            <a:pPr marL="0" indent="0">
              <a:buNone/>
            </a:pPr>
            <a:r>
              <a:rPr lang="es-ES" altLang="zh-TW" sz="36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600" dirty="0" smtClean="0"/>
              <a:t>echo $name</a:t>
            </a:r>
          </a:p>
          <a:p>
            <a:pPr marL="0" indent="0">
              <a:buNone/>
            </a:pPr>
            <a:r>
              <a:rPr lang="es-ES" altLang="zh-TW" sz="3600" dirty="0" smtClean="0"/>
              <a:t>12345</a:t>
            </a:r>
          </a:p>
          <a:p>
            <a:pPr marL="0" indent="0">
              <a:buNone/>
            </a:pPr>
            <a:r>
              <a:rPr lang="es-ES" altLang="zh-TW" sz="3600" dirty="0" smtClean="0">
                <a:solidFill>
                  <a:srgbClr val="00B050"/>
                </a:solidFill>
              </a:rPr>
              <a:t>bigred@GW:~$ </a:t>
            </a:r>
            <a:r>
              <a:rPr lang="es-ES" altLang="zh-TW" sz="3600" dirty="0" smtClean="0"/>
              <a:t>echo $Name</a:t>
            </a:r>
          </a:p>
          <a:p>
            <a:pPr marL="0" indent="0">
              <a:buNone/>
            </a:pPr>
            <a:r>
              <a:rPr lang="es-ES" altLang="zh-TW" sz="3600" dirty="0" smtClean="0"/>
              <a:t>test</a:t>
            </a: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0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變數名稱只能是英文字母與數字，但是數字</a:t>
            </a:r>
            <a:r>
              <a:rPr lang="zh-TW" altLang="en-US" dirty="0" smtClean="0">
                <a:solidFill>
                  <a:srgbClr val="FF0000"/>
                </a:solidFill>
              </a:rPr>
              <a:t>不能</a:t>
            </a:r>
            <a:r>
              <a:rPr lang="zh-TW" altLang="en-US" dirty="0" smtClean="0"/>
              <a:t>是開頭字元</a:t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44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400" dirty="0" smtClean="0">
                <a:solidFill>
                  <a:srgbClr val="00B050"/>
                </a:solidFill>
              </a:rPr>
              <a:t>:~$ </a:t>
            </a:r>
            <a:r>
              <a:rPr lang="en-US" altLang="zh-TW" sz="4400" dirty="0" smtClean="0"/>
              <a:t>12name=victor</a:t>
            </a:r>
          </a:p>
          <a:p>
            <a:pPr marL="0" indent="0">
              <a:buNone/>
            </a:pPr>
            <a:r>
              <a:rPr lang="en-US" altLang="zh-TW" sz="4400" dirty="0" smtClean="0"/>
              <a:t>12name=victor: command not found</a:t>
            </a:r>
            <a:endParaRPr lang="zh-TW" altLang="en-US" sz="4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8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等號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空白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7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7550" cy="675005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等號兩邊</a:t>
            </a:r>
            <a:r>
              <a:rPr lang="zh-TW" altLang="en-US" dirty="0" smtClean="0">
                <a:solidFill>
                  <a:srgbClr val="FF0000"/>
                </a:solidFill>
              </a:rPr>
              <a:t>不能</a:t>
            </a:r>
            <a:r>
              <a:rPr lang="zh-TW" altLang="en-US" dirty="0" smtClean="0"/>
              <a:t>直接接空白字元</a:t>
            </a:r>
            <a:r>
              <a:rPr lang="en-US" altLang="zh-TW" dirty="0" smtClean="0"/>
              <a:t>(=</a:t>
            </a:r>
            <a:r>
              <a:rPr lang="zh-TW" altLang="en-US" dirty="0" smtClean="0"/>
              <a:t>兩邊</a:t>
            </a:r>
            <a:r>
              <a:rPr lang="zh-TW" altLang="en-US" dirty="0" smtClean="0">
                <a:solidFill>
                  <a:srgbClr val="FF0000"/>
                </a:solidFill>
              </a:rPr>
              <a:t>不能</a:t>
            </a:r>
            <a:r>
              <a:rPr lang="zh-TW" altLang="en-US" dirty="0" smtClean="0"/>
              <a:t>空</a:t>
            </a:r>
            <a:r>
              <a:rPr lang="zh-TW" altLang="en-US" dirty="0" smtClean="0"/>
              <a:t>一格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174114"/>
            <a:ext cx="10877550" cy="539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4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2400" dirty="0" smtClean="0">
                <a:solidFill>
                  <a:srgbClr val="00B050"/>
                </a:solidFill>
              </a:rPr>
              <a:t>:~$ </a:t>
            </a:r>
            <a:r>
              <a:rPr lang="en-US" altLang="zh-TW" sz="2400" dirty="0" smtClean="0"/>
              <a:t>name = victor</a:t>
            </a:r>
          </a:p>
          <a:p>
            <a:pPr marL="0" indent="0">
              <a:buNone/>
            </a:pPr>
            <a:r>
              <a:rPr lang="en-US" altLang="zh-TW" sz="2400" dirty="0" smtClean="0"/>
              <a:t>Command 'name' not found, did you mean:</a:t>
            </a:r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mame</a:t>
            </a:r>
            <a:r>
              <a:rPr lang="en-US" altLang="zh-TW" sz="2400" dirty="0" smtClean="0"/>
              <a:t>' from snap </a:t>
            </a:r>
            <a:r>
              <a:rPr lang="en-US" altLang="zh-TW" sz="2400" dirty="0" err="1" smtClean="0"/>
              <a:t>mame</a:t>
            </a:r>
            <a:r>
              <a:rPr lang="en-US" altLang="zh-TW" sz="2400" dirty="0" smtClean="0"/>
              <a:t> (mame0219)</a:t>
            </a:r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nvme</a:t>
            </a:r>
            <a:r>
              <a:rPr lang="en-US" altLang="zh-TW" sz="2400" dirty="0" smtClean="0"/>
              <a:t>' from deb </a:t>
            </a:r>
            <a:r>
              <a:rPr lang="en-US" altLang="zh-TW" sz="2400" dirty="0" err="1" smtClean="0"/>
              <a:t>nvme</a:t>
            </a:r>
            <a:r>
              <a:rPr lang="en-US" altLang="zh-TW" sz="2400" dirty="0" smtClean="0"/>
              <a:t>-cli</a:t>
            </a:r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uname</a:t>
            </a:r>
            <a:r>
              <a:rPr lang="en-US" altLang="zh-TW" sz="2400" dirty="0" smtClean="0"/>
              <a:t>' from deb </a:t>
            </a:r>
            <a:r>
              <a:rPr lang="en-US" altLang="zh-TW" sz="2400" dirty="0" err="1" smtClean="0"/>
              <a:t>coreutils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nam</a:t>
            </a:r>
            <a:r>
              <a:rPr lang="en-US" altLang="zh-TW" sz="2400" dirty="0" smtClean="0"/>
              <a:t>' from deb </a:t>
            </a:r>
            <a:r>
              <a:rPr lang="en-US" altLang="zh-TW" sz="2400" dirty="0" err="1" smtClean="0"/>
              <a:t>nam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mame</a:t>
            </a:r>
            <a:r>
              <a:rPr lang="en-US" altLang="zh-TW" sz="2400" dirty="0" smtClean="0"/>
              <a:t>' from deb </a:t>
            </a:r>
            <a:r>
              <a:rPr lang="en-US" altLang="zh-TW" sz="2400" dirty="0" err="1" smtClean="0"/>
              <a:t>mame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command 'named' from deb bind9</a:t>
            </a:r>
          </a:p>
          <a:p>
            <a:pPr marL="0" indent="0">
              <a:buNone/>
            </a:pPr>
            <a:r>
              <a:rPr lang="en-US" altLang="zh-TW" sz="2400" dirty="0" smtClean="0"/>
              <a:t>  command 'lame' from deb lame</a:t>
            </a:r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namei</a:t>
            </a:r>
            <a:r>
              <a:rPr lang="en-US" altLang="zh-TW" sz="2400" dirty="0" smtClean="0"/>
              <a:t>' from deb </a:t>
            </a:r>
            <a:r>
              <a:rPr lang="en-US" altLang="zh-TW" sz="2400" dirty="0" err="1" smtClean="0"/>
              <a:t>util-linux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  command '</a:t>
            </a:r>
            <a:r>
              <a:rPr lang="en-US" altLang="zh-TW" sz="2400" dirty="0" err="1" smtClean="0"/>
              <a:t>nama</a:t>
            </a:r>
            <a:r>
              <a:rPr lang="en-US" altLang="zh-TW" sz="2400" dirty="0" smtClean="0"/>
              <a:t>' from deb </a:t>
            </a:r>
            <a:r>
              <a:rPr lang="en-US" altLang="zh-TW" sz="2400" dirty="0" err="1" smtClean="0"/>
              <a:t>nama</a:t>
            </a:r>
            <a:endParaRPr lang="en-US" altLang="zh-TW" sz="2400" dirty="0" smtClean="0"/>
          </a:p>
          <a:p>
            <a:pPr marL="0" indent="0">
              <a:buNone/>
            </a:pPr>
            <a:r>
              <a:rPr lang="en-US" altLang="zh-TW" sz="2400" dirty="0" smtClean="0"/>
              <a:t>See 'snap info &lt;</a:t>
            </a:r>
            <a:r>
              <a:rPr lang="en-US" altLang="zh-TW" sz="2400" dirty="0" err="1" smtClean="0"/>
              <a:t>snapname</a:t>
            </a:r>
            <a:r>
              <a:rPr lang="en-US" altLang="zh-TW" sz="2400" dirty="0" smtClean="0"/>
              <a:t>&gt;' for additional versions.</a:t>
            </a:r>
          </a:p>
          <a:p>
            <a:pPr marL="0" indent="0">
              <a:buNone/>
            </a:pPr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5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altLang="zh-TW" dirty="0" smtClean="0"/>
              <a:t>=</a:t>
            </a:r>
            <a:r>
              <a:rPr lang="zh-TW" altLang="en-US" dirty="0"/>
              <a:t>右</a:t>
            </a:r>
            <a:r>
              <a:rPr lang="zh-TW" altLang="en-US" dirty="0" smtClean="0"/>
              <a:t>邊空一格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4350" y="1360170"/>
            <a:ext cx="11269980" cy="53263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:~$ </a:t>
            </a:r>
            <a:r>
              <a:rPr lang="en-US" altLang="zh-TW" sz="4000" dirty="0" smtClean="0"/>
              <a:t>name= victor</a:t>
            </a:r>
          </a:p>
          <a:p>
            <a:pPr marL="0" indent="0">
              <a:buNone/>
            </a:pPr>
            <a:r>
              <a:rPr lang="en-US" altLang="zh-TW" sz="4000" dirty="0" smtClean="0"/>
              <a:t>Command 'victor' not found, but can be installed with:</a:t>
            </a:r>
          </a:p>
          <a:p>
            <a:pPr marL="0" indent="0">
              <a:buNone/>
            </a:pPr>
            <a:r>
              <a:rPr lang="en-US" altLang="zh-TW" sz="4000" dirty="0" err="1" smtClean="0"/>
              <a:t>sudo</a:t>
            </a:r>
            <a:r>
              <a:rPr lang="en-US" altLang="zh-TW" sz="4000" dirty="0" smtClean="0"/>
              <a:t> apt install spark</a:t>
            </a: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:~$ </a:t>
            </a:r>
            <a:r>
              <a:rPr lang="en-US" altLang="zh-TW" sz="4000" dirty="0" smtClean="0"/>
              <a:t>name=victor</a:t>
            </a: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:~$ </a:t>
            </a:r>
            <a:r>
              <a:rPr lang="en-US" altLang="zh-TW" sz="4000" dirty="0" smtClean="0"/>
              <a:t>echo name</a:t>
            </a:r>
          </a:p>
          <a:p>
            <a:pPr marL="0" indent="0">
              <a:buNone/>
            </a:pPr>
            <a:r>
              <a:rPr lang="en-US" altLang="zh-TW" sz="4000" dirty="0" smtClean="0"/>
              <a:t>name</a:t>
            </a:r>
          </a:p>
          <a:p>
            <a:pPr marL="0" indent="0">
              <a:buNone/>
            </a:pPr>
            <a:r>
              <a:rPr lang="en-US" altLang="zh-TW" sz="4000" dirty="0" err="1" smtClean="0">
                <a:solidFill>
                  <a:srgbClr val="00B050"/>
                </a:solidFill>
              </a:rPr>
              <a:t>bigred@GW</a:t>
            </a:r>
            <a:r>
              <a:rPr lang="en-US" altLang="zh-TW" sz="4000" dirty="0" smtClean="0">
                <a:solidFill>
                  <a:srgbClr val="00B050"/>
                </a:solidFill>
              </a:rPr>
              <a:t>:~$ </a:t>
            </a:r>
            <a:r>
              <a:rPr lang="en-US" altLang="zh-TW" sz="4000" dirty="0" smtClean="0"/>
              <a:t>echo $name</a:t>
            </a:r>
          </a:p>
          <a:p>
            <a:pPr marL="0" indent="0">
              <a:buNone/>
            </a:pPr>
            <a:r>
              <a:rPr lang="en-US" altLang="zh-TW" sz="4000" dirty="0" smtClean="0"/>
              <a:t>victor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設定內容</a:t>
            </a:r>
            <a:r>
              <a:rPr lang="en-US" altLang="zh-TW" dirty="0" smtClean="0"/>
              <a:t>(</a:t>
            </a:r>
            <a:r>
              <a:rPr lang="zh-TW" altLang="en-US" dirty="0" smtClean="0"/>
              <a:t>等號右方</a:t>
            </a:r>
            <a:r>
              <a:rPr lang="en-US" altLang="zh-TW" dirty="0" smtClean="0"/>
              <a:t>)</a:t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(1) </a:t>
            </a:r>
            <a:r>
              <a:rPr lang="zh-TW" altLang="en-US" dirty="0">
                <a:solidFill>
                  <a:schemeClr val="tx1"/>
                </a:solidFill>
              </a:rPr>
              <a:t>在宣告變數或為變數賦與值的時候，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chemeClr val="tx1"/>
                </a:solidFill>
              </a:rPr>
              <a:t>語法為：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</a:rPr>
              <a:t>=</a:t>
            </a:r>
            <a:r>
              <a:rPr lang="zh-TW" altLang="en-US" dirty="0">
                <a:solidFill>
                  <a:srgbClr val="FF0000"/>
                </a:solidFill>
              </a:rPr>
              <a:t>值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86C1D-BC5A-47AF-9512-E24BC5EE561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91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2427</Words>
  <Application>Microsoft Office PowerPoint</Application>
  <PresentationFormat>寬螢幕</PresentationFormat>
  <Paragraphs>373</Paragraphs>
  <Slides>27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5" baseType="lpstr">
      <vt:lpstr>細明體</vt:lpstr>
      <vt:lpstr>新細明體</vt:lpstr>
      <vt:lpstr>Arial</vt:lpstr>
      <vt:lpstr>Calibri</vt:lpstr>
      <vt:lpstr>Calibri Light</vt:lpstr>
      <vt:lpstr>Times New Roman</vt:lpstr>
      <vt:lpstr>Wingdings</vt:lpstr>
      <vt:lpstr>Office 佈景主題</vt:lpstr>
      <vt:lpstr>變數設定規則與使用</vt:lpstr>
      <vt:lpstr>大綱</vt:lpstr>
      <vt:lpstr>命名(不能數字開頭、大小寫有分)</vt:lpstr>
      <vt:lpstr>命名(不能數字開頭、大小寫有分)</vt:lpstr>
      <vt:lpstr>變數名稱只能是英文字母與數字，但是數字不能是開頭字元 </vt:lpstr>
      <vt:lpstr>等號(空白) </vt:lpstr>
      <vt:lpstr>等號兩邊不能直接接空白字元(=兩邊不能空一格)</vt:lpstr>
      <vt:lpstr>=右邊空一格</vt:lpstr>
      <vt:lpstr>設定內容(等號右方) </vt:lpstr>
      <vt:lpstr>變數與變數內容以等號『=』來連結</vt:lpstr>
      <vt:lpstr>若有空白字元可以使用雙引號『 " 』或單引號『 ' 』來將變數內容結合起來。雙引號內保有變數特性 </vt:lpstr>
      <vt:lpstr>利用反斜線 \ 跳脫</vt:lpstr>
      <vt:lpstr>必要時需要以跳脫字元『 \ 』來將特殊符號  ( 如 Enter, $, \ , 空白字元, ' 等 ) 變成一般符號。</vt:lpstr>
      <vt:lpstr>取用內容($、${}) </vt:lpstr>
      <vt:lpstr>使用一個定義過的變數，只要在變數名前面加美元符號（$）即可 </vt:lpstr>
      <vt:lpstr>合併取用內容(單引號、雙引號、\) </vt:lpstr>
      <vt:lpstr>單引號內的變數為一般字元</vt:lpstr>
      <vt:lpstr>變數 var 後不是數字或英文字元，可以不加雙引號或不用大括號。</vt:lpstr>
      <vt:lpstr>變數 var 後是數字或英文字元</vt:lpstr>
      <vt:lpstr>變數名外面的花括號{}是可選的</vt:lpstr>
      <vt:lpstr>PowerPoint 簡報</vt:lpstr>
      <vt:lpstr>取消變數 </vt:lpstr>
      <vt:lpstr>unset 取消變數</vt:lpstr>
      <vt:lpstr>指令先執行 </vt:lpstr>
      <vt:lpstr>在一串指令中，還需要藉由其他的指令提供的資訊，指令先執行：使用 quote 『 ` command` 』，符號 ` 是鍵盤上方的數字鍵 1 左邊那個按鍵，而不是單引號。 </vt:lpstr>
      <vt:lpstr>使用 $(command) 一樣可以先執行 command，取得結果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變數設定規則與使用</dc:title>
  <dc:creator>yangcc</dc:creator>
  <cp:lastModifiedBy>yangcc</cp:lastModifiedBy>
  <cp:revision>35</cp:revision>
  <dcterms:created xsi:type="dcterms:W3CDTF">2020-09-23T16:22:09Z</dcterms:created>
  <dcterms:modified xsi:type="dcterms:W3CDTF">2020-10-17T16:38:54Z</dcterms:modified>
</cp:coreProperties>
</file>