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91" r:id="rId2"/>
    <p:sldId id="257" r:id="rId3"/>
    <p:sldId id="30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6" r:id="rId15"/>
    <p:sldId id="307" r:id="rId16"/>
    <p:sldId id="308" r:id="rId17"/>
    <p:sldId id="309" r:id="rId18"/>
    <p:sldId id="310" r:id="rId19"/>
    <p:sldId id="268" r:id="rId20"/>
    <p:sldId id="269" r:id="rId21"/>
    <p:sldId id="330" r:id="rId22"/>
    <p:sldId id="312" r:id="rId23"/>
    <p:sldId id="327" r:id="rId24"/>
    <p:sldId id="326" r:id="rId25"/>
    <p:sldId id="270" r:id="rId26"/>
    <p:sldId id="271" r:id="rId27"/>
    <p:sldId id="272" r:id="rId28"/>
    <p:sldId id="276" r:id="rId29"/>
    <p:sldId id="277" r:id="rId30"/>
    <p:sldId id="318" r:id="rId31"/>
    <p:sldId id="288" r:id="rId32"/>
    <p:sldId id="289" r:id="rId33"/>
    <p:sldId id="290" r:id="rId34"/>
    <p:sldId id="292" r:id="rId35"/>
    <p:sldId id="293" r:id="rId36"/>
    <p:sldId id="313" r:id="rId37"/>
    <p:sldId id="328" r:id="rId38"/>
    <p:sldId id="329" r:id="rId39"/>
    <p:sldId id="294" r:id="rId40"/>
    <p:sldId id="295" r:id="rId41"/>
    <p:sldId id="296" r:id="rId42"/>
    <p:sldId id="314" r:id="rId43"/>
    <p:sldId id="315" r:id="rId44"/>
    <p:sldId id="323" r:id="rId45"/>
    <p:sldId id="321" r:id="rId46"/>
    <p:sldId id="322" r:id="rId47"/>
    <p:sldId id="317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937" autoAdjust="0"/>
  </p:normalViewPr>
  <p:slideViewPr>
    <p:cSldViewPr snapToGrid="0">
      <p:cViewPr varScale="1">
        <p:scale>
          <a:sx n="46" d="100"/>
          <a:sy n="46" d="100"/>
        </p:scale>
        <p:origin x="97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234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CA69B-9E4B-46B8-AF61-55FC1FE41D16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278C1-64EC-4C58-8D6B-23E4C62342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93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B100-3136-45A6-8FF2-DE0E589B4549}" type="datetimeFigureOut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E1A00-B218-4C79-A009-3D2D3EB31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7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lkinchen.pixnet.net/blog/post/24842284-linux-%E8%A8%98%E6%86%B6%E9%AB%94%E8%A7%80%E6%B8%AC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an.linuxde.net/sub/%e6%80%a7%e8%83%bd%e7%9b%91%e6%b5%8b%e4%b8%8e%e4%bc%98%e5%8c%96" TargetMode="External"/><Relationship Id="rId5" Type="http://schemas.openxmlformats.org/officeDocument/2006/relationships/hyperlink" Target="https://xyz.cinc.biz/2016/06/linux-memory-used-free.html" TargetMode="External"/><Relationship Id="rId4" Type="http://schemas.openxmlformats.org/officeDocument/2006/relationships/hyperlink" Target="https://www.opencli.com/linux/linux-free-command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linux/linux-cut-command-tutorial-and-examples/" TargetMode="External"/><Relationship Id="rId7" Type="http://schemas.openxmlformats.org/officeDocument/2006/relationships/hyperlink" Target="https://www.thegeekstuff.com/2013/06/cut-command-example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hapeshed.com/unix-cut/" TargetMode="External"/><Relationship Id="rId5" Type="http://schemas.openxmlformats.org/officeDocument/2006/relationships/hyperlink" Target="https://blog.longwin.com.tw/author/jon/" TargetMode="External"/><Relationship Id="rId4" Type="http://schemas.openxmlformats.org/officeDocument/2006/relationships/hyperlink" Target="https://blog.longwin.com.tw/2006/12/linux_cut_2006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linux/linux-cut-command-tutorial-and-examples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an.linuxde.net/cat" TargetMode="External"/><Relationship Id="rId13" Type="http://schemas.openxmlformats.org/officeDocument/2006/relationships/hyperlink" Target="http://man.linuxde.net/seq" TargetMode="External"/><Relationship Id="rId3" Type="http://schemas.openxmlformats.org/officeDocument/2006/relationships/hyperlink" Target="https://man.linuxde.net/sub/%e6%96%87%e4%bb%b6%e8%bf%87%e6%bb%a4%e5%88%86%e5%89%b2%e4%b8%8e%e5%90%88%e5%b9%b6" TargetMode="External"/><Relationship Id="rId7" Type="http://schemas.openxmlformats.org/officeDocument/2006/relationships/hyperlink" Target="http://man.linuxde.net/test" TargetMode="External"/><Relationship Id="rId12" Type="http://schemas.openxmlformats.org/officeDocument/2006/relationships/hyperlink" Target="http://man.linuxde.net/r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an.linuxde.net/echo" TargetMode="External"/><Relationship Id="rId11" Type="http://schemas.openxmlformats.org/officeDocument/2006/relationships/hyperlink" Target="http://man.linuxde.net/file" TargetMode="External"/><Relationship Id="rId5" Type="http://schemas.openxmlformats.org/officeDocument/2006/relationships/hyperlink" Target="http://man.linuxde.net/egrep" TargetMode="External"/><Relationship Id="rId10" Type="http://schemas.openxmlformats.org/officeDocument/2006/relationships/hyperlink" Target="http://man.linuxde.net/xargs" TargetMode="External"/><Relationship Id="rId4" Type="http://schemas.openxmlformats.org/officeDocument/2006/relationships/hyperlink" Target="http://man.linuxde.net/w" TargetMode="External"/><Relationship Id="rId9" Type="http://schemas.openxmlformats.org/officeDocument/2006/relationships/hyperlink" Target="http://man.linuxde.net/php" TargetMode="External"/><Relationship Id="rId14" Type="http://schemas.openxmlformats.org/officeDocument/2006/relationships/hyperlink" Target="http://man.linuxde.net/nc_netcat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big.com/zh-TW/linux/linux-comm-fmt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li.com/linux/linux-free-command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n.linuxde.net/head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an.linuxde.net/sub/%e6%96%87%e4%bb%b6%e5%86%85%e5%ae%b9%e6%9f%a5%e7%9c%8b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n.linuxde.net/tail" TargetMode="External"/><Relationship Id="rId7" Type="http://schemas.openxmlformats.org/officeDocument/2006/relationships/hyperlink" Target="http://man.linuxde.net/file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an.linuxde.net/help" TargetMode="External"/><Relationship Id="rId5" Type="http://schemas.openxmlformats.org/officeDocument/2006/relationships/hyperlink" Target="http://man.linuxde.net/sleep" TargetMode="External"/><Relationship Id="rId4" Type="http://schemas.openxmlformats.org/officeDocument/2006/relationships/hyperlink" Target="https://man.linuxde.net/sub/%e6%96%87%e4%bb%b6%e5%86%85%e5%ae%b9%e6%9f%a5%e7%9c%8b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.linuxde.net/sub/%e6%96%87%e4%bb%b6%e8%bf%87%e6%bb%a4%e5%88%86%e5%89%b2%e4%b8%8e%e5%90%88%e5%b9%b6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man.linuxde.net/w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ead01.com/content/1547275350.html" TargetMode="External"/><Relationship Id="rId7" Type="http://schemas.openxmlformats.org/officeDocument/2006/relationships/hyperlink" Target="https://en.wikipedia.org/wiki/Bogomips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PUID" TargetMode="External"/><Relationship Id="rId5" Type="http://schemas.openxmlformats.org/officeDocument/2006/relationships/hyperlink" Target="https://en.wikipedia.org/wiki/Procfs" TargetMode="External"/><Relationship Id="rId4" Type="http://schemas.openxmlformats.org/officeDocument/2006/relationships/hyperlink" Target="https://en.wikipedia.org/wiki/Linux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articlelist_1302352294_5_1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sina.com.cn/s/blog_4da051a6010184uk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linux/linux-cut-command-tutorial-and-example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https://welkinchen.pixnet.net/blog/post/24842284-linux-%E8%A8%98%E6%86%B6%E9%AB%94%E8%A7%80%E6%B8%AC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free 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藉由讀取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proc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meminfo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檢視記憶的使用狀況，單位是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1024 Bytes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block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---------------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Mem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顯示的是實體記憶體的量。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Swap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顯示的是虛擬記憶體的量。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total 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顯示的是記憶體總量的大小。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不包括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核心已使用掉的部份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used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顯示的是已被使用的量。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free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顯示的是剩餘可用的量。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shared 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被共享的記憶體數量。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荒廢的欄位，在新的系統已經不用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 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buffers :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Chche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所使用的緩衝記憶體大小。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Cache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是將記憶體當做磁碟的緩衝區。 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cached 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有多少的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Memory Page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被核心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Cached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。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允許執行中的程式做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Memory Page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的共享。 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(shared/buffers/cached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則是在已被使用的量當中，用來作為緩衝及快取的量。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dirty="0" smtClean="0">
                <a:hlinkClick r:id="rId4"/>
              </a:rPr>
              <a:t>https://www.opencli.com/linux/linux-free-command</a:t>
            </a:r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free </a:t>
            </a:r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查詢可用記憶體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工具用來查看系統可用記憶體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/opt/app/tdev1$free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            total       used       free     shared    buffers     cached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Mem:       8175320    6159248    2016072          0     310208    5243680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-/+ buffers/cache:     605360    7569960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Swap:      6881272      16196    6865076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解釋一下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Linux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上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命令的輸出。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下面是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的運行結果，一共有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4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行。為了方便說明，我加上了列號。這樣可以把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的輸出看成一個二維陣列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FO(Free Output)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。例如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FO[2][1] = 24677460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FO[3][2] = 10321516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                  1          2          3          4          5          6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1              total       used       free     shared    buffers     cached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2 Mem:      24677460   23276064    1401396          0     870540   12084008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3 -/+ buffers/cache:   10321516   14355944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4 Swap:     25151484     224188   24927296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的輸出一共有四行，第四行為交換區的資訊，分別是交換的總量（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total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），使用量（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used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）和有多少空閒的交換區（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），這個比較清楚，不說太多。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輸出地第二行和第三行是比較讓人迷惑的。這兩行都是說明記憶體使用情況的。第一列是總量（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total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），第二列是使用量（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used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），第三列是可用量（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）。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　　第一行的輸出時從作業系統（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OS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）來看的。也就是說，從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OS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的角度來看，電腦上一共有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24677460KB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（缺省時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的單位為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KB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）實體記憶體，即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FO[2][1]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； 在這些實體記憶體中有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23276064KB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（即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FO[2][2]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）被使用了； 還用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1401396KB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（即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FO[2][3]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）是可用的；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這裡得到第一個等式：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FO[2][1] = FO[2][2] + FO[2][3]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FO[2][4]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表示被幾個進程共用的記憶體的，現在已經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deprecated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，其值總是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（當然在一些系統上也可能不是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，主要取決於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命令是怎麼實現的）。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FO[2][5]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表示被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OS buffer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住的記憶體。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FO[2][6]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表示被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OS cache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的記憶體。在有些時候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buffer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和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cache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這兩個詞經常混用。不過在一些比較低層的軟體裡是要區分這兩個詞的，看老外的洋文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A buffer is something that has yet to be "written" to disk.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A cache is something that has been "read" from the disk and stored for later use.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也就是說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buffer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是用於存放要輸出到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disk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（塊設備）的資料的，而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cache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是存放從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disk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上讀出的資料。這二者是為了提高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IO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性能的，並由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OS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管理。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Linux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和其他成熟的作業系統（例如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windows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），為了提高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IO read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的性能，總是要多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cache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一些資料，這也就是為什麼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FO[2][6]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（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cached memory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）比較大，而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FO[2][3]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比較小的原因。我們可以做一個簡單的測試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釋放掉被系統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cache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佔用的資料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echo 3&gt;/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proc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/sys/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vm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drop_caches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lvl="0"/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讀一個大檔，並記錄時間；</a:t>
            </a:r>
          </a:p>
          <a:p>
            <a:pPr lvl="0"/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關閉該文件；</a:t>
            </a:r>
          </a:p>
          <a:p>
            <a:pPr lvl="0"/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重讀這個大檔，並記錄時間；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第二次讀應該比第一次快很多。原來我做過一個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BerkeleyDB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的讀操作，大概要讀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5G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的檔，幾千萬條記錄。在我的環境上，第二次讀比第一次大概可以快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9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倍左右。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輸出的第二行是從一個應用程式的角度看系統記憶體的使用情況。</a:t>
            </a:r>
          </a:p>
          <a:p>
            <a:pPr lvl="0"/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對於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FO[3][2]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，即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-buffers/cache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，表示一個應用程式認為系統被用掉多少記憶體；</a:t>
            </a:r>
          </a:p>
          <a:p>
            <a:pPr lvl="0"/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對於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FO[3][3]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，即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+buffers/cache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，表示一個應用程式認為系統還有多少記憶體；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因為被系統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cache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和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buffer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佔用的記憶體可以被快速回收，所以通常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FO[3][3]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比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FO[2][3]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會大很多。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這裡還用兩個等式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FO[3][2] = FO[2][2] - FO[2][5] - FO[2][6]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FO[3][3] = FO[2][3] + FO[2][5] + FO[2][6]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dirty="0" smtClean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&gt;&gt;&gt;</a:t>
            </a:r>
          </a:p>
          <a:p>
            <a:r>
              <a:rPr lang="en-US" altLang="zh-TW" dirty="0" smtClean="0">
                <a:hlinkClick r:id="rId4"/>
              </a:rPr>
              <a:t>https://www.opencli.com/linux/linux-free-command</a:t>
            </a:r>
          </a:p>
          <a:p>
            <a:endParaRPr lang="en-US" altLang="zh-TW" dirty="0" smtClean="0">
              <a:hlinkClick r:id="rId4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的免費指令可以檢查系統內實體記憶體及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Swap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的使用情況，以下是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的基本用法：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顯示系統內實體記憶體及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Swap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的使用情況，預設會以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KB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為單位：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3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4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free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           total       used       free     shared    buffers     cached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Mem:       8043216    7869952     173264          0     965036    3661132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-/+ buffers/cache:    3243784    4799432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Swap:      2097148      31772    2065376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要將單位轉換成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Bytes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MB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及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GB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，分別是加上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-b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-m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及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-g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單位以字節顯示：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3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4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free -b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           total       used       free     shared    buffers     cached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Mem:    8236253184 8066666496  169586688          0  988200960 3749220352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-/+ buffers/cache: 3329245184 4907008000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Swap:   2147479552   32534528 2114945024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單位以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MB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顯示：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3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4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free -m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           total       used       free     shared    buffers     cached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Mem:          7854       7690        164          0        942       3575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-/+ buffers/cache:       3172       4681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Swap:         2047         31       2016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單位以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GB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顯示：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3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4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free -g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           total       used       free     shared    buffers     cached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Mem:             7          7          0          0          0          3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-/+ buffers/cache:          3          4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Swap:            1          0          1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加上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-t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參數，會顯示實體記憶體加上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Swap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的合共記憶體：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3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4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6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free -t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           total       used       free     shared    buffers     cached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Mem:       8043216    7866436     176780          0     965008    3656880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-/+ buffers/cache:    3244548    4798668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Swap:      2097148      31772    2065376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Total:    10140364    7898208    2242156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加上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-s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參數會在特定秒數自動重新執行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指令，例如下面會以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MB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為單位，並會每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秒印出一次新資料：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</a:p>
          <a:p>
            <a:pPr rtl="0"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free -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ms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5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要終止執行按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Ctrl + C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就可以了。</a:t>
            </a:r>
          </a:p>
          <a:p>
            <a:endParaRPr lang="en-US" altLang="zh-TW" dirty="0" smtClean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&gt;&gt;&gt;&gt;</a:t>
            </a:r>
          </a:p>
          <a:p>
            <a:endParaRPr lang="en-US" altLang="zh-TW" dirty="0" smtClean="0">
              <a:hlinkClick r:id="rId4"/>
            </a:endParaRPr>
          </a:p>
          <a:p>
            <a:r>
              <a:rPr lang="en-US" altLang="zh-TW" dirty="0" smtClean="0">
                <a:hlinkClick r:id="rId4"/>
              </a:rPr>
              <a:t>https://www.opencli.com/linux/linux-free-command</a:t>
            </a:r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記憶體使用量 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used</a:t>
            </a:r>
            <a:r>
              <a:rPr lang="zh-TW" altLang="en-US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en-US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buffers</a:t>
            </a:r>
            <a:r>
              <a:rPr lang="zh-TW" altLang="en-US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cached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top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指令查看記憶體使用狀況時，</a:t>
            </a:r>
            <a:b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有時會發現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used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使用的越來越多，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free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的記憶體越來越來少，但系統服務似乎沒變慢，</a:t>
            </a:r>
            <a:b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反而是重開機後，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free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的記憶體變多了，系統服務卻變慢了，</a:t>
            </a:r>
            <a:b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再跑一段時間之後，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free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的記憶體變少，系統服務又變快了。</a:t>
            </a:r>
            <a:b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這種情況，可以再看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buffers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cached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的量，</a:t>
            </a:r>
            <a:b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可能是記憶體被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buffers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cached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使用掉，</a:t>
            </a:r>
            <a:b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但在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buffers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cached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的記憶體，只是系統為了增加性能而使用，</a:t>
            </a:r>
            <a:b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若有應用程式須要時，系統便會讓出來，所以才會有使用一段時間，反而變快的感覺。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dirty="0" smtClean="0">
                <a:hlinkClick r:id="rId5"/>
              </a:rPr>
              <a:t>https://xyz.cinc.biz/2016/06/linux-memory-used-free.html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&gt;&gt;&gt;&gt;&gt;&gt;&gt;&gt;</a:t>
            </a:r>
          </a:p>
          <a:p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en-US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命令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u="none" strike="noStrike" dirty="0" err="1" smtClean="0">
                <a:effectLst/>
                <a:latin typeface="+mn-lt"/>
                <a:ea typeface="+mn-ea"/>
                <a:cs typeface="+mn-cs"/>
                <a:sym typeface="Calibri"/>
                <a:hlinkClick r:id="rId6"/>
              </a:rPr>
              <a:t>性能監測與優化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命令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可以顯示當前系統未使用的和已使用的記憶體數目，還可以顯示被內核使用的記憶體緩衝區。</a:t>
            </a:r>
          </a:p>
          <a:p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語法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free(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選項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-b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：以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Byte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為單位顯示記憶體使用情況；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-k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：以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KB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為單位顯示記憶體使用情況；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-m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：以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MB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為單位顯示記憶體使用情況；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-o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：不顯示緩衝區調節列；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-s&lt;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間隔秒數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：持續觀察記憶體使用狀況；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-t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：顯示記憶體總和列；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-V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：顯示版本資訊。</a:t>
            </a:r>
          </a:p>
          <a:p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實例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 -m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            total       used       free     shared    buffers     cached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Mem:          2016       1973         42          0        163       1497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-/+ buffers/cache:        312       1703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Swap:         4094          0       4094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第一部分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Mem</a:t>
            </a:r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行解釋：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total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：記憶體總數；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used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：已經使用的記憶體數；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free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：空閒的記憶體數；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shared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：當前已經廢棄不用；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buffers Buffer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：緩存記憶體數；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cached Page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：緩存記憶體數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123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dirty="0" smtClean="0">
                <a:hlinkClick r:id="rId3"/>
              </a:rPr>
              <a:t>https://blog.gtwang.org/linux/linux-cut-command-tutorial-and-examples/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僅輸出最後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筆檔案資訊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 -l | tail -n 5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個字元至第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 -l | tail -n 5 | cut -c 2-10</a:t>
            </a: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2-3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個、第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5-6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個與第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8-9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 -l | tail -n 5 | cut -c 2-3,5-6,8-9</a:t>
            </a: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排除字元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上面的範例中我們都是設定要擷取的部份，如果想要設定排除的部份，可以加上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--complement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這個補集參數，這樣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就會將指定的部份刪除，留下剩餘的部份：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排除第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個字元至第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 -l | tail -n 5 | cut -c 2-10 --complement</a:t>
            </a: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擷取欄位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若我們的資料欄位寬度不是固定的，而是使用特定的字元分隔不同的欄位，例如逗點分隔檔（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檔）：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若要擷取這個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檔的特定欄位，可以使用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指令加上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-d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參數指定欄位分隔字元，並以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參數指定欲擷取的欄位，例如擷取出第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個欄位：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檔的第二個欄位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-d , -f 2 data.csv</a:t>
            </a: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若要擷取多個欄位，也是使用逗號分隔每個欄位：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檔的第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1-3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個與第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個欄位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-d , -f 1-3,5 data.csv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5.1,3.5,1.4,"setosa"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4.9,3,1.4,"setosa"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7,3.2,4.7,"versicolor"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6.4,3.2,4.5,"versicolor"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5.9,3,5.1,"virginica"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中的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檔案內容是以冒號分隔欄位的，若要從中擷取特定的欄位，可以指定以冒號為分隔字元：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個與第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7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個欄位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head -n 5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| cut -d : -f 1,7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root:/bin/bash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daemon:/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sys:/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sync:/bin/sync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排除欄位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若要排除某些特定欄位，而留下其餘的欄位，同樣可以使用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--complement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排除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檔的第二個欄位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-d , -f 2 --complement data.csv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5.1,1.4,0.2,"setosa"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4.9,1.4,0.2,"setosa"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7,4.7,1.4,"versicolor"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6.4,4.5,1.5,"versicolor"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5.9,5.1,1.8,"virginica"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輸出分隔字元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在輸出多欄位的資料時，預設會以輸入檔案所使用的分隔字元來分隔輸出的欄位，若要改變輸出欄位的分隔字元，可以使用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--output-delimiter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參數來指定：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指定輸出欄位分隔字元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head -n 5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| cut -d : -f 1,7 --output-delimiter="^_^"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root^_^/bin/bash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daemon^_^/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bin^_^/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sys^_^/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sync^_^/bin/sync</a:t>
            </a: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&gt;&gt;&gt;&gt;&gt;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使用範例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-d, -f: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拉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 第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欄和第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欄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分隔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pPr fontAlgn="base"/>
            <a:r>
              <a:rPr lang="en-US" altLang="zh-TW" dirty="0" smtClean="0">
                <a:effectLst/>
              </a:rPr>
              <a:t>$ cut -d : -f 1,5 /</a:t>
            </a:r>
            <a:r>
              <a:rPr lang="en-US" altLang="zh-TW" dirty="0" err="1" smtClean="0">
                <a:effectLst/>
              </a:rPr>
              <a:t>etc</a:t>
            </a:r>
            <a:r>
              <a:rPr lang="en-US" altLang="zh-TW" dirty="0" smtClean="0">
                <a:effectLst/>
              </a:rPr>
              <a:t>/</a:t>
            </a:r>
            <a:r>
              <a:rPr lang="en-US" altLang="zh-TW" dirty="0" err="1" smtClean="0">
                <a:effectLst/>
              </a:rPr>
              <a:t>passwd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root:root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sys:sys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abc:ABC</a:t>
            </a:r>
            <a:r>
              <a:rPr lang="en-US" altLang="zh-TW" dirty="0" smtClean="0">
                <a:effectLst/>
              </a:rPr>
              <a:t> Lee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...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-d, -f: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一樣拉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分隔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只拉第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6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欄</a:t>
            </a:r>
          </a:p>
          <a:p>
            <a:pPr fontAlgn="base"/>
            <a:r>
              <a:rPr lang="en-US" altLang="zh-TW" dirty="0" smtClean="0">
                <a:effectLst/>
              </a:rPr>
              <a:t>$ cut -d : -f 6 /</a:t>
            </a:r>
            <a:r>
              <a:rPr lang="en-US" altLang="zh-TW" dirty="0" err="1" smtClean="0">
                <a:effectLst/>
              </a:rPr>
              <a:t>etc</a:t>
            </a:r>
            <a:r>
              <a:rPr lang="en-US" altLang="zh-TW" dirty="0" smtClean="0">
                <a:effectLst/>
              </a:rPr>
              <a:t>/</a:t>
            </a:r>
            <a:r>
              <a:rPr lang="en-US" altLang="zh-TW" dirty="0" err="1" smtClean="0">
                <a:effectLst/>
              </a:rPr>
              <a:t>passwd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/root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/dev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...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直的剪下來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直的剪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1-10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很常用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就是為了這個指令寫這篇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.. XD)</a:t>
            </a:r>
          </a:p>
          <a:p>
            <a:pPr fontAlgn="base"/>
            <a:r>
              <a:rPr lang="en-US" altLang="zh-TW" dirty="0" smtClean="0">
                <a:effectLst/>
              </a:rPr>
              <a:t>$ ls -l | cut -c 1-10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total 201</a:t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drwxr</a:t>
            </a:r>
            <a:r>
              <a:rPr lang="en-US" altLang="zh-TW" dirty="0" smtClean="0">
                <a:effectLst/>
              </a:rPr>
              <a:t>-</a:t>
            </a:r>
            <a:r>
              <a:rPr lang="en-US" altLang="zh-TW" dirty="0" err="1" smtClean="0">
                <a:effectLst/>
              </a:rPr>
              <a:t>xr</a:t>
            </a:r>
            <a:r>
              <a:rPr lang="en-US" altLang="zh-TW" dirty="0" smtClean="0">
                <a:effectLst/>
              </a:rPr>
              <a:t>-x</a:t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drwxr</a:t>
            </a:r>
            <a:r>
              <a:rPr lang="en-US" altLang="zh-TW" dirty="0" smtClean="0">
                <a:effectLst/>
              </a:rPr>
              <a:t>-</a:t>
            </a:r>
            <a:r>
              <a:rPr lang="en-US" altLang="zh-TW" dirty="0" err="1" smtClean="0">
                <a:effectLst/>
              </a:rPr>
              <a:t>xr</a:t>
            </a:r>
            <a:r>
              <a:rPr lang="en-US" altLang="zh-TW" dirty="0" smtClean="0">
                <a:effectLst/>
              </a:rPr>
              <a:t>-x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-</a:t>
            </a:r>
            <a:r>
              <a:rPr lang="en-US" altLang="zh-TW" dirty="0" err="1" smtClean="0">
                <a:effectLst/>
              </a:rPr>
              <a:t>rw</a:t>
            </a:r>
            <a:r>
              <a:rPr lang="en-US" altLang="zh-TW" dirty="0" smtClean="0">
                <a:effectLst/>
              </a:rPr>
              <a:t>-r--r--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-</a:t>
            </a:r>
            <a:r>
              <a:rPr lang="en-US" altLang="zh-TW" dirty="0" err="1" smtClean="0">
                <a:effectLst/>
              </a:rPr>
              <a:t>rw</a:t>
            </a:r>
            <a:r>
              <a:rPr lang="en-US" altLang="zh-TW" dirty="0" smtClean="0">
                <a:effectLst/>
              </a:rPr>
              <a:t>-r--r--</a:t>
            </a:r>
          </a:p>
          <a:p>
            <a:pPr fontAlgn="base"/>
            <a:endParaRPr lang="en-US" altLang="zh-TW" dirty="0" smtClean="0">
              <a:hlinkClick r:id="rId4"/>
            </a:endParaRP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有三個參數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 list: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一段範圍清單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以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','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隔開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直列切割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(ex: 1,3,5-10,33)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-d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delim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可以設中間間隔符號要哪種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預設是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tab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分隔切割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通常會搭配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決定要取切割欄位的哪欄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 list: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以欄位為主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作剪下的動作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list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是欄位編號或一段範圍的清單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類同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pPr fontAlgn="base"/>
            <a:endParaRPr lang="en-US" altLang="zh-TW" dirty="0" smtClean="0">
              <a:hlinkClick r:id=""/>
            </a:endParaRPr>
          </a:p>
          <a:p>
            <a:pPr fontAlgn="base"/>
            <a:r>
              <a:rPr lang="en-US" altLang="zh-TW" dirty="0" smtClean="0">
                <a:hlinkClick r:id=""/>
              </a:rPr>
              <a:t>&gt;&gt;&gt;&gt;&gt;</a:t>
            </a:r>
          </a:p>
          <a:p>
            <a:pPr fontAlgn="base"/>
            <a:endParaRPr lang="en-US" altLang="zh-TW" dirty="0" smtClean="0">
              <a:hlinkClick r:id=""/>
            </a:endParaRPr>
          </a:p>
          <a:p>
            <a:pPr fontAlgn="base"/>
            <a:r>
              <a:rPr lang="en-US" altLang="zh-TW" dirty="0" smtClean="0">
                <a:hlinkClick r:id=""/>
              </a:rPr>
              <a:t>https://blog.longwin.com.tw/2006/12/linux_cut_2006/</a:t>
            </a:r>
            <a:endParaRPr lang="en-US" altLang="zh-TW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Unix 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基本指令</a:t>
            </a:r>
            <a:r>
              <a:rPr lang="en-US" altLang="zh-TW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: Cut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發佈日期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  <a:hlinkClick r:id="rId4" tooltip="00:02:11"/>
              </a:rPr>
              <a:t>2006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  <a:hlinkClick r:id="rId4" tooltip="00:02:11"/>
              </a:rPr>
              <a:t>年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  <a:hlinkClick r:id="rId4" tooltip="00:02:11"/>
              </a:rPr>
              <a:t>12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  <a:hlinkClick r:id="rId4" tooltip="00:02:11"/>
              </a:rPr>
              <a:t>月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  <a:hlinkClick r:id="rId4" tooltip="00:02:11"/>
              </a:rPr>
              <a:t>14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  <a:hlinkClick r:id="rId4" tooltip="00:02:11"/>
              </a:rPr>
              <a:t>日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，作者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 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  <a:hlinkClick r:id="rId5" tooltip="檢視「Tsung」的全部文章"/>
              </a:rPr>
              <a:t>Tsung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突然發現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的好用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來做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(Unix)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基本指令介紹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也當做筆記來用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~~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有三個參數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 list: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一段範圍清單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以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','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隔開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直列切割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(ex: 1,3,5-10,33)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-d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delim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可以設中間間隔符號要哪種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預設是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tab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分隔切割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通常會搭配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決定要取切割欄位的哪欄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 list: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以欄位為主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作剪下的動作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list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是欄位編號或一段範圍的清單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類同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使用範例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-d, -f: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拉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 第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欄和第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欄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分隔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 cut -d : -f 1,5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root:root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sys:sys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abc:ABC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Lee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...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-d, -f: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一樣拉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分隔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只拉第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6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欄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 cut -d : -f 6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/root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/dev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...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直的剪下來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直的剪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1-10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很常用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就是為了這個指令寫這篇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.. XD)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 ls -l | cut -c 1-10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total 201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drwxr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xr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-x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drwxr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xr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-x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rw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-r--r--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rw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-r--r--</a:t>
            </a:r>
          </a:p>
          <a:p>
            <a:pPr fontAlgn="base"/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awk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的作法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awk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-F: ' { print $1, $5 }'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awk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-F: -v 'OFS=:' '{ print $1, $5}'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(-v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是設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OFS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變數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OFS=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中間間隔要用何種符號秀出來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awk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-F: '{ print $1":"$5}'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 ls -l |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awk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'{ print $1 }'</a:t>
            </a:r>
            <a:b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 ls -l |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awk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'{ print $1, $3}'</a:t>
            </a:r>
          </a:p>
          <a:p>
            <a:endParaRPr lang="en-US" altLang="zh-TW" dirty="0" smtClean="0">
              <a:hlinkClick r:id=""/>
            </a:endParaRPr>
          </a:p>
          <a:p>
            <a:endParaRPr lang="en-US" altLang="zh-TW" dirty="0" smtClean="0">
              <a:hlinkClick r:id=""/>
            </a:endParaRPr>
          </a:p>
          <a:p>
            <a:r>
              <a:rPr lang="en-US" altLang="zh-TW" dirty="0" smtClean="0">
                <a:hlinkClick r:id=""/>
              </a:rPr>
              <a:t>https://blog.gtwang.org/linux/linux-cut-command-tutorial-and-examples/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這裡介紹如何使用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指令工具，逐行擷取部份字元或欄位資料。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指令是一個實用的文字處理工具，可以將每一行文字的部份字元或欄位擷取出來，以下是使用方式與範例。</a:t>
            </a:r>
            <a:b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擷取字元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對於欄位寬度是固定的資料，可以使用擷取固定位置字元的方式，把指定的欄位抓出來，典型的例子就是從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指令的輸出中擷取檔案權限。假設我們的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指令與輸出資料如下：</a:t>
            </a:r>
          </a:p>
          <a:p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僅輸出最後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5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筆檔案資訊</a:t>
            </a:r>
            <a:r>
              <a:rPr lang="zh-TW" altLang="en-US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ls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-l</a:t>
            </a:r>
            <a:r>
              <a:rPr lang="en-US" altLang="zh-TW" dirty="0" smtClean="0"/>
              <a:t> |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tail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-n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  <a:r>
              <a:rPr lang="en-US" altLang="zh-TW" dirty="0" smtClean="0"/>
              <a:t>drwxr-xr-x 2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4096 11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7 22:29 </a:t>
            </a:r>
            <a:r>
              <a:rPr lang="zh-TW" altLang="en-US" dirty="0" smtClean="0"/>
              <a:t>影片 </a:t>
            </a:r>
            <a:r>
              <a:rPr lang="en-US" altLang="zh-TW" dirty="0" err="1" smtClean="0"/>
              <a:t>drwxr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xr</a:t>
            </a:r>
            <a:r>
              <a:rPr lang="en-US" altLang="zh-TW" dirty="0" smtClean="0"/>
              <a:t>-x 7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4096 2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6 21:01 </a:t>
            </a:r>
            <a:r>
              <a:rPr lang="zh-TW" altLang="en-US" dirty="0" smtClean="0"/>
              <a:t>文件 </a:t>
            </a:r>
            <a:r>
              <a:rPr lang="en-US" altLang="zh-TW" dirty="0" err="1" smtClean="0"/>
              <a:t>drwxr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xr</a:t>
            </a:r>
            <a:r>
              <a:rPr lang="en-US" altLang="zh-TW" dirty="0" smtClean="0"/>
              <a:t>-x 4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4096 2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22 21:09 </a:t>
            </a:r>
            <a:r>
              <a:rPr lang="zh-TW" altLang="en-US" dirty="0" smtClean="0"/>
              <a:t>桌面 </a:t>
            </a:r>
            <a:r>
              <a:rPr lang="en-US" altLang="zh-TW" dirty="0" err="1" smtClean="0"/>
              <a:t>drwxr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xr</a:t>
            </a:r>
            <a:r>
              <a:rPr lang="en-US" altLang="zh-TW" dirty="0" smtClean="0"/>
              <a:t>-x 2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4096 1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6 2017 </a:t>
            </a:r>
            <a:r>
              <a:rPr lang="zh-TW" altLang="en-US" dirty="0" smtClean="0"/>
              <a:t>模板 </a:t>
            </a:r>
            <a:r>
              <a:rPr lang="en-US" altLang="zh-TW" dirty="0" err="1" smtClean="0"/>
              <a:t>drwxrwxr</a:t>
            </a:r>
            <a:r>
              <a:rPr lang="en-US" altLang="zh-TW" dirty="0" smtClean="0"/>
              <a:t>-x 2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4096 1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6 2017 </a:t>
            </a:r>
            <a:r>
              <a:rPr lang="zh-TW" altLang="en-US" dirty="0" smtClean="0"/>
              <a:t>音樂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如果我們想要擷取第一欄中的檔案權限（也就是第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個字元到第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個字元），可以使用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指令配合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參數，將每一行的第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個字元至第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個字元抓出來：</a:t>
            </a:r>
          </a:p>
          <a:p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擷取第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2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個字元至第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10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</a:t>
            </a:r>
            <a:r>
              <a:rPr lang="zh-TW" altLang="en-US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ls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-l</a:t>
            </a:r>
            <a:r>
              <a:rPr lang="en-US" altLang="zh-TW" dirty="0" smtClean="0"/>
              <a:t> |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tail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-n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  <a:r>
              <a:rPr lang="en-US" altLang="zh-TW" dirty="0" smtClean="0"/>
              <a:t> | cut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-c</a:t>
            </a:r>
            <a:r>
              <a:rPr lang="en-US" altLang="zh-TW" dirty="0" smtClean="0"/>
              <a:t> 2-10rwxr-xr-x </a:t>
            </a:r>
            <a:r>
              <a:rPr lang="en-US" altLang="zh-TW" dirty="0" err="1" smtClean="0"/>
              <a:t>rwxr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xr</a:t>
            </a:r>
            <a:r>
              <a:rPr lang="en-US" altLang="zh-TW" dirty="0" smtClean="0"/>
              <a:t>-x </a:t>
            </a:r>
            <a:r>
              <a:rPr lang="en-US" altLang="zh-TW" dirty="0" err="1" smtClean="0"/>
              <a:t>rwxr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xr</a:t>
            </a:r>
            <a:r>
              <a:rPr lang="en-US" altLang="zh-TW" dirty="0" smtClean="0"/>
              <a:t>-x </a:t>
            </a:r>
            <a:r>
              <a:rPr lang="en-US" altLang="zh-TW" dirty="0" err="1" smtClean="0"/>
              <a:t>rwxr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xr</a:t>
            </a:r>
            <a:r>
              <a:rPr lang="en-US" altLang="zh-TW" dirty="0" smtClean="0"/>
              <a:t>-x </a:t>
            </a:r>
            <a:r>
              <a:rPr lang="en-US" altLang="zh-TW" dirty="0" err="1" smtClean="0"/>
              <a:t>rwxrwxr</a:t>
            </a:r>
            <a:r>
              <a:rPr lang="en-US" altLang="zh-TW" dirty="0" smtClean="0"/>
              <a:t>-x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如果要擷取多個不連續的的區段，逗號分隔每個區段，例如：</a:t>
            </a:r>
          </a:p>
          <a:p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擷取第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2-3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個、第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5-6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個與第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8-9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</a:t>
            </a:r>
            <a:r>
              <a:rPr lang="zh-TW" altLang="en-US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ls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-l</a:t>
            </a:r>
            <a:r>
              <a:rPr lang="en-US" altLang="zh-TW" dirty="0" smtClean="0"/>
              <a:t> |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tail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-n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  <a:r>
              <a:rPr lang="en-US" altLang="zh-TW" dirty="0" smtClean="0"/>
              <a:t> | cut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-c</a:t>
            </a:r>
            <a:r>
              <a:rPr lang="en-US" altLang="zh-TW" dirty="0" smtClean="0"/>
              <a:t> 2-3,5-6,8-9rwr-r- </a:t>
            </a:r>
            <a:r>
              <a:rPr lang="en-US" altLang="zh-TW" dirty="0" err="1" smtClean="0"/>
              <a:t>rwr</a:t>
            </a:r>
            <a:r>
              <a:rPr lang="en-US" altLang="zh-TW" dirty="0" smtClean="0"/>
              <a:t>-r- </a:t>
            </a:r>
            <a:r>
              <a:rPr lang="en-US" altLang="zh-TW" dirty="0" err="1" smtClean="0"/>
              <a:t>rwr</a:t>
            </a:r>
            <a:r>
              <a:rPr lang="en-US" altLang="zh-TW" dirty="0" smtClean="0"/>
              <a:t>-r- </a:t>
            </a:r>
            <a:r>
              <a:rPr lang="en-US" altLang="zh-TW" dirty="0" err="1" smtClean="0"/>
              <a:t>rwr</a:t>
            </a:r>
            <a:r>
              <a:rPr lang="en-US" altLang="zh-TW" dirty="0" smtClean="0"/>
              <a:t>-r- </a:t>
            </a:r>
            <a:r>
              <a:rPr lang="en-US" altLang="zh-TW" dirty="0" err="1" smtClean="0"/>
              <a:t>rwrwr</a:t>
            </a:r>
            <a:r>
              <a:rPr lang="en-US" altLang="zh-TW" dirty="0" smtClean="0"/>
              <a:t>-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排除字元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上面的範例中我們都是設定要擷取的部份，如果想要設定排除的部份，可以加上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--complement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這個補集參數，這樣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就會將指定的部份刪除，留下剩餘的部份：</a:t>
            </a:r>
          </a:p>
          <a:p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排除第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2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個字元至第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10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</a:t>
            </a:r>
            <a:r>
              <a:rPr lang="zh-TW" altLang="en-US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ls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-l</a:t>
            </a:r>
            <a:r>
              <a:rPr lang="en-US" altLang="zh-TW" dirty="0" smtClean="0"/>
              <a:t> |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tail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-n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  <a:r>
              <a:rPr lang="en-US" altLang="zh-TW" dirty="0" smtClean="0"/>
              <a:t> | cut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-c</a:t>
            </a:r>
            <a:r>
              <a:rPr lang="en-US" altLang="zh-TW" dirty="0" smtClean="0"/>
              <a:t> 2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-10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--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complement</a:t>
            </a:r>
            <a:r>
              <a:rPr lang="en-US" altLang="zh-TW" dirty="0" err="1" smtClean="0"/>
              <a:t>d</a:t>
            </a:r>
            <a:r>
              <a:rPr lang="en-US" altLang="zh-TW" dirty="0" smtClean="0"/>
              <a:t> 2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4096 11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7 22:29 </a:t>
            </a:r>
            <a:r>
              <a:rPr lang="zh-TW" altLang="en-US" dirty="0" smtClean="0"/>
              <a:t>影片 </a:t>
            </a:r>
            <a:r>
              <a:rPr lang="en-US" altLang="zh-TW" dirty="0" smtClean="0"/>
              <a:t>d 7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4096 2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6 21:01 </a:t>
            </a:r>
            <a:r>
              <a:rPr lang="zh-TW" altLang="en-US" dirty="0" smtClean="0"/>
              <a:t>文件 </a:t>
            </a:r>
            <a:r>
              <a:rPr lang="en-US" altLang="zh-TW" dirty="0" smtClean="0"/>
              <a:t>d 4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4096 2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22 21:09 </a:t>
            </a:r>
            <a:r>
              <a:rPr lang="zh-TW" altLang="en-US" dirty="0" smtClean="0"/>
              <a:t>桌面 </a:t>
            </a:r>
            <a:r>
              <a:rPr lang="en-US" altLang="zh-TW" dirty="0" smtClean="0"/>
              <a:t>d 2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4096 1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6 2017 </a:t>
            </a:r>
            <a:r>
              <a:rPr lang="zh-TW" altLang="en-US" dirty="0" smtClean="0"/>
              <a:t>模板 </a:t>
            </a:r>
            <a:r>
              <a:rPr lang="en-US" altLang="zh-TW" dirty="0" smtClean="0"/>
              <a:t>d 2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gtwang</a:t>
            </a:r>
            <a:r>
              <a:rPr lang="en-US" altLang="zh-TW" dirty="0" smtClean="0"/>
              <a:t> 4096 1</a:t>
            </a:r>
            <a:r>
              <a:rPr lang="zh-TW" altLang="en-US" dirty="0" smtClean="0"/>
              <a:t>月 </a:t>
            </a:r>
            <a:r>
              <a:rPr lang="en-US" altLang="zh-TW" dirty="0" smtClean="0"/>
              <a:t>6 2017 </a:t>
            </a:r>
            <a:r>
              <a:rPr lang="zh-TW" altLang="en-US" dirty="0" smtClean="0"/>
              <a:t>音樂</a:t>
            </a:r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擷取欄位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若我們的資料欄位寬度不是固定的，而是使用特定的字元分隔不同的欄位，例如逗點分隔檔（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檔）：</a:t>
            </a:r>
          </a:p>
          <a:p>
            <a:r>
              <a:rPr lang="en-US" altLang="zh-TW" dirty="0" smtClean="0"/>
              <a:t>5.1,3.5,1.4,0.2,"setosa" 4.9,3,1.4,0.2,"setosa" 7,3.2,4.7,1.4,"versicolor" 6.4,3.2,4.5,1.5,"versicolor" 5.9,3,5.1,1.8,"virginica"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若要擷取這個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檔的特定欄位，可以使用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指令加上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-d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參數指定欄位分隔字元，並以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參數指定欲擷取的欄位，例如擷取出第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個欄位：</a:t>
            </a:r>
          </a:p>
          <a:p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擷取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檔的第二個欄位</a:t>
            </a:r>
            <a:r>
              <a:rPr lang="zh-TW" altLang="en-US" dirty="0" smtClean="0"/>
              <a:t> </a:t>
            </a:r>
            <a:r>
              <a:rPr lang="en-US" altLang="zh-TW" dirty="0" smtClean="0"/>
              <a:t>cut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-d</a:t>
            </a:r>
            <a:r>
              <a:rPr lang="en-US" altLang="zh-TW" dirty="0" smtClean="0"/>
              <a:t> ,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-f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en-US" altLang="zh-TW" dirty="0" smtClean="0"/>
              <a:t> data.csv3.5 3 3.2 3.2 3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若要擷取多個欄位，也是使用逗號分隔每個欄位：</a:t>
            </a:r>
          </a:p>
          <a:p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擷取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檔的第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1-3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個與第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5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個欄位</a:t>
            </a:r>
            <a:r>
              <a:rPr lang="zh-TW" altLang="en-US" dirty="0" smtClean="0"/>
              <a:t> </a:t>
            </a:r>
            <a:r>
              <a:rPr lang="en-US" altLang="zh-TW" dirty="0" smtClean="0"/>
              <a:t>cut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-d</a:t>
            </a:r>
            <a:r>
              <a:rPr lang="en-US" altLang="zh-TW" dirty="0" smtClean="0"/>
              <a:t> ,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-f</a:t>
            </a:r>
            <a:r>
              <a:rPr lang="en-US" altLang="zh-TW" dirty="0" smtClean="0"/>
              <a:t> 1-3,5 data.csv5.1,3.5,1.4,"setosa" 4.9,3,1.4,"setosa" 7,3.2,4.7,"versicolor" 6.4,3.2,4.5,"versicolor" 5.9,3,5.1,"virginica"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中的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檔案內容是以冒號分隔欄位的，若要從中擷取特定的欄位，可以指定以冒號為分隔字元：</a:t>
            </a:r>
          </a:p>
          <a:p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擷取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i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i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的第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1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個與第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7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個欄位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-n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| cut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-d</a:t>
            </a:r>
            <a:r>
              <a:rPr lang="en-US" altLang="zh-TW" dirty="0" smtClean="0"/>
              <a:t> :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-f</a:t>
            </a:r>
            <a:r>
              <a:rPr lang="en-US" altLang="zh-TW" dirty="0" smtClean="0"/>
              <a:t> 1,7root:/bin/bash daemon:/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r>
              <a:rPr lang="en-US" altLang="zh-TW" dirty="0" smtClean="0"/>
              <a:t> bin:/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r>
              <a:rPr lang="en-US" altLang="zh-TW" dirty="0" smtClean="0"/>
              <a:t> sys:/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r>
              <a:rPr lang="en-US" altLang="zh-TW" dirty="0" smtClean="0"/>
              <a:t> sync:/bin/sync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排除欄位</a:t>
            </a: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若要排除某些特定欄位，而留下其餘的欄位，同樣可以使用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--complement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參數：</a:t>
            </a:r>
          </a:p>
          <a:p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排除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檔的第二個欄位</a:t>
            </a:r>
            <a:r>
              <a:rPr lang="zh-TW" altLang="en-US" dirty="0" smtClean="0"/>
              <a:t> </a:t>
            </a:r>
            <a:r>
              <a:rPr lang="en-US" altLang="zh-TW" dirty="0" smtClean="0"/>
              <a:t>cut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-d</a:t>
            </a:r>
            <a:r>
              <a:rPr lang="en-US" altLang="zh-TW" dirty="0" smtClean="0"/>
              <a:t> ,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-f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--complement</a:t>
            </a:r>
            <a:r>
              <a:rPr lang="en-US" altLang="zh-TW" dirty="0" smtClean="0"/>
              <a:t> data.csv5.1,1.4,0.2,"setosa" 4.9,1.4,0.2,"setosa" 7,4.7,1.4,"versicolor" 6.4,4.5,1.5,"versicolor" 5.9,5.1,1.8,"virginica"</a:t>
            </a:r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輸出分隔字元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在輸出多欄位的資料時，預設會以輸入檔案所使用的分隔字元來分隔輸出的欄位，若要改變輸出欄位的分隔字元，可以使用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--output-delimiter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參數來指定：</a:t>
            </a:r>
          </a:p>
          <a:p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指定輸出欄位分隔字元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head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-n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| cut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-d</a:t>
            </a:r>
            <a:r>
              <a:rPr lang="en-US" altLang="zh-TW" dirty="0" smtClean="0"/>
              <a:t> :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-f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en-US" altLang="zh-TW" dirty="0" smtClean="0"/>
              <a:t>,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7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--output-delimiter="^_^"</a:t>
            </a:r>
            <a:r>
              <a:rPr lang="en-US" altLang="zh-TW" dirty="0" smtClean="0"/>
              <a:t>root^_^/bin/bash daemon^_^/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r>
              <a:rPr lang="en-US" altLang="zh-TW" dirty="0" smtClean="0"/>
              <a:t> bin^_^/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r>
              <a:rPr lang="en-US" altLang="zh-TW" dirty="0" smtClean="0"/>
              <a:t> sys^_^/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r>
              <a:rPr lang="en-US" altLang="zh-TW" dirty="0" smtClean="0"/>
              <a:t> sync^_^/bin/sync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實用範例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的系統管理者時常會需要使用 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ps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指令查看各行程的狀態，但由於 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ps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的輸出資訊很多，如果我們只想看程式的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PID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與指令內容，就可以用 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把要用的資訊擷取來：</a:t>
            </a:r>
          </a:p>
          <a:p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找出所有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Python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程式的 </a:t>
            </a:r>
            <a:r>
              <a:rPr lang="en-US" altLang="zh-TW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PID </a:t>
            </a:r>
            <a:r>
              <a:rPr lang="zh-TW" altLang="en-US" sz="1200" i="1" dirty="0" smtClean="0">
                <a:effectLst/>
                <a:latin typeface="+mn-lt"/>
                <a:ea typeface="+mn-ea"/>
                <a:cs typeface="+mn-cs"/>
                <a:sym typeface="Calibri"/>
              </a:rPr>
              <a:t>與指令內容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ps</a:t>
            </a:r>
            <a:r>
              <a:rPr lang="en-US" altLang="zh-TW" dirty="0" smtClean="0"/>
              <a:t> aux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dirty="0" smtClean="0"/>
              <a:t> python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sed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's/\s\+/ /g'</a:t>
            </a:r>
            <a:r>
              <a:rPr lang="en-US" altLang="zh-TW" dirty="0" smtClean="0"/>
              <a:t> | cut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-d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' '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-f</a:t>
            </a:r>
            <a:r>
              <a:rPr lang="en-US" altLang="zh-TW" dirty="0" smtClean="0"/>
              <a:t> 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en-US" altLang="zh-TW" dirty="0" smtClean="0"/>
              <a:t>,11-17100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--color=auto python 27904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/bin/python -</a:t>
            </a:r>
            <a:r>
              <a:rPr lang="en-US" altLang="zh-TW" dirty="0" err="1" smtClean="0"/>
              <a:t>Es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/tuned -l -P 33890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/bin/python -</a:t>
            </a:r>
            <a:r>
              <a:rPr lang="en-US" altLang="zh-TW" dirty="0" err="1" smtClean="0"/>
              <a:t>Es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firewalld</a:t>
            </a:r>
            <a:r>
              <a:rPr lang="en-US" altLang="zh-TW" dirty="0" smtClean="0"/>
              <a:t> --</a:t>
            </a:r>
            <a:r>
              <a:rPr lang="en-US" altLang="zh-TW" dirty="0" err="1" smtClean="0"/>
              <a:t>nofork</a:t>
            </a:r>
            <a:r>
              <a:rPr lang="en-US" altLang="zh-TW" dirty="0" smtClean="0"/>
              <a:t> --</a:t>
            </a:r>
            <a:r>
              <a:rPr lang="en-US" altLang="zh-TW" dirty="0" err="1" smtClean="0"/>
              <a:t>nopid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參考資料：</a:t>
            </a:r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6"/>
              </a:rPr>
              <a:t>George </a:t>
            </a:r>
            <a:r>
              <a:rPr lang="en-US" altLang="zh-TW" sz="1200" b="0" i="0" u="none" strike="noStrike" dirty="0" err="1" smtClean="0">
                <a:effectLst/>
                <a:latin typeface="+mn-lt"/>
                <a:ea typeface="+mn-ea"/>
                <a:cs typeface="+mn-cs"/>
                <a:sym typeface="Calibri"/>
                <a:hlinkClick r:id="rId6"/>
              </a:rPr>
              <a:t>Ornbo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、</a:t>
            </a:r>
            <a:r>
              <a:rPr lang="en-US" altLang="zh-TW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7"/>
              </a:rPr>
              <a:t>The Geek Stuff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639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僅輸出最後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筆檔案資訊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 -l | tail -n 5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個字元至第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 -l | tail -n 5 | cut -c 2-10</a:t>
            </a: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2-3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個、第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5-6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個與第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8-9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 -l | tail -n 5 | cut -c 2-3,5-6,8-9</a:t>
            </a: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排除字元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上面的範例中我們都是設定要擷取的部份，如果想要設定排除的部份，可以加上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--complement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這個補集參數，這樣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就會將指定的部份刪除，留下剩餘的部份：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排除第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個字元至第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 -l | tail -n 5 | cut -c 2-10 --complement</a:t>
            </a: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擷取欄位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若我們的資料欄位寬度不是固定的，而是使用特定的字元分隔不同的欄位，例如逗點分隔檔（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檔）：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若要擷取這個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檔的特定欄位，可以使用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指令加上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-d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參數指定欄位分隔字元，並以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參數指定欲擷取的欄位，例如擷取出第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個欄位：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檔的第二個欄位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-d , -f 2 data.csv</a:t>
            </a: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若要擷取多個欄位，也是使用逗號分隔每個欄位：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檔的第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1-3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個與第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個欄位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-d , -f 1-3,5 data.csv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5.1,3.5,1.4,"setosa"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4.9,3,1.4,"setosa"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7,3.2,4.7,"versicolor"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6.4,3.2,4.5,"versicolor"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5.9,3,5.1,"virginica"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中的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檔案內容是以冒號分隔欄位的，若要從中擷取特定的欄位，可以指定以冒號為分隔字元：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擷取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個與第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7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個欄位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head -n 5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| cut -d : -f 1,7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root:/bin/bash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daemon:/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bin:/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sys:/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sync:/bin/sync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排除欄位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若要排除某些特定欄位，而留下其餘的欄位，同樣可以使用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--complement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排除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CSV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檔的第二個欄位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-d , -f 2 --complement data.csv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5.1,1.4,0.2,"setosa"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4.9,1.4,0.2,"setosa"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7,4.7,1.4,"versicolor"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6.4,4.5,1.5,"versicolor"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5.9,5.1,1.8,"virginica"</a:t>
            </a:r>
          </a:p>
          <a:p>
            <a:pPr fontAlgn="base"/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輸出分隔字元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在輸出多欄位的資料時，預設會以輸入檔案所使用的分隔字元來分隔輸出的欄位，若要改變輸出欄位的分隔字元，可以使用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--output-delimiter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參數來指定：</a:t>
            </a:r>
          </a:p>
          <a:p>
            <a:pPr fontAlgn="base"/>
            <a:endParaRPr lang="zh-TW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#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指定輸出欄位分隔字元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head -n 5 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| cut -d : -f 1,7 --output-delimiter="^_^"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root^_^/bin/bash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daemon^_^/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bin^_^/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sys^_^/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usr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sbin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nologin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sync^_^/bin/sync</a:t>
            </a: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直的剪下來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直的剪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1-10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很常用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就是為了這個指令寫這篇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.. XD)</a:t>
            </a:r>
          </a:p>
          <a:p>
            <a:pPr fontAlgn="base"/>
            <a:r>
              <a:rPr lang="en-US" altLang="zh-TW" dirty="0" smtClean="0">
                <a:effectLst/>
              </a:rPr>
              <a:t>$ ls -l | cut -c 1-10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total 201</a:t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drwxr</a:t>
            </a:r>
            <a:r>
              <a:rPr lang="en-US" altLang="zh-TW" dirty="0" smtClean="0">
                <a:effectLst/>
              </a:rPr>
              <a:t>-</a:t>
            </a:r>
            <a:r>
              <a:rPr lang="en-US" altLang="zh-TW" dirty="0" err="1" smtClean="0">
                <a:effectLst/>
              </a:rPr>
              <a:t>xr</a:t>
            </a:r>
            <a:r>
              <a:rPr lang="en-US" altLang="zh-TW" dirty="0" smtClean="0">
                <a:effectLst/>
              </a:rPr>
              <a:t>-x</a:t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drwxr</a:t>
            </a:r>
            <a:r>
              <a:rPr lang="en-US" altLang="zh-TW" dirty="0" smtClean="0">
                <a:effectLst/>
              </a:rPr>
              <a:t>-</a:t>
            </a:r>
            <a:r>
              <a:rPr lang="en-US" altLang="zh-TW" dirty="0" err="1" smtClean="0">
                <a:effectLst/>
              </a:rPr>
              <a:t>xr</a:t>
            </a:r>
            <a:r>
              <a:rPr lang="en-US" altLang="zh-TW" dirty="0" smtClean="0">
                <a:effectLst/>
              </a:rPr>
              <a:t>-x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-</a:t>
            </a:r>
            <a:r>
              <a:rPr lang="en-US" altLang="zh-TW" dirty="0" err="1" smtClean="0">
                <a:effectLst/>
              </a:rPr>
              <a:t>rw</a:t>
            </a:r>
            <a:r>
              <a:rPr lang="en-US" altLang="zh-TW" dirty="0" smtClean="0">
                <a:effectLst/>
              </a:rPr>
              <a:t>-r--r--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-</a:t>
            </a:r>
            <a:r>
              <a:rPr lang="en-US" altLang="zh-TW" dirty="0" err="1" smtClean="0">
                <a:effectLst/>
              </a:rPr>
              <a:t>rw</a:t>
            </a:r>
            <a:r>
              <a:rPr lang="en-US" altLang="zh-TW" dirty="0" smtClean="0">
                <a:effectLst/>
              </a:rPr>
              <a:t>-r--r--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49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etc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主要放置系統檔案</a:t>
            </a:r>
            <a:endParaRPr lang="en-US" altLang="zh-TW" dirty="0" smtClean="0">
              <a:hlinkClick r:id="rId3"/>
            </a:endParaRPr>
          </a:p>
          <a:p>
            <a:pPr fontAlgn="base"/>
            <a:endParaRPr lang="en-US" altLang="zh-TW" dirty="0" smtClean="0">
              <a:hlinkClick r:id="rId3"/>
            </a:endParaRPr>
          </a:p>
          <a:p>
            <a:pPr fontAlgn="base"/>
            <a:r>
              <a:rPr lang="en-US" altLang="zh-TW" dirty="0" smtClean="0">
                <a:hlinkClick r:id="rId3"/>
              </a:rPr>
              <a:t>https://blog.gtwang.org/linux/linux-cut-command-tutorial-and-examples/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輸出分隔字元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cut 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在輸出多欄位的資料時，預設會以輸入檔案所使用的分隔字元來分隔輸出的欄位</a:t>
            </a: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-d, -f: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拉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 第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欄和第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欄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分隔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</a:p>
          <a:p>
            <a:pPr fontAlgn="base"/>
            <a:r>
              <a:rPr lang="en-US" altLang="zh-TW" dirty="0" smtClean="0">
                <a:effectLst/>
              </a:rPr>
              <a:t>$ cut -d : -f 1,5 /</a:t>
            </a:r>
            <a:r>
              <a:rPr lang="en-US" altLang="zh-TW" dirty="0" err="1" smtClean="0">
                <a:effectLst/>
              </a:rPr>
              <a:t>etc</a:t>
            </a:r>
            <a:r>
              <a:rPr lang="en-US" altLang="zh-TW" dirty="0" smtClean="0">
                <a:effectLst/>
              </a:rPr>
              <a:t>/</a:t>
            </a:r>
            <a:r>
              <a:rPr lang="en-US" altLang="zh-TW" dirty="0" err="1" smtClean="0">
                <a:effectLst/>
              </a:rPr>
              <a:t>passwd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root:root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sys:sys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abc:ABC</a:t>
            </a:r>
            <a:r>
              <a:rPr lang="en-US" altLang="zh-TW" dirty="0" smtClean="0">
                <a:effectLst/>
              </a:rPr>
              <a:t> Lee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...</a:t>
            </a:r>
          </a:p>
          <a:p>
            <a:pPr fontAlgn="base"/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-d, -f: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一樣拉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passwd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檔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用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: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分隔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只拉第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6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欄</a:t>
            </a:r>
          </a:p>
          <a:p>
            <a:pPr fontAlgn="base"/>
            <a:r>
              <a:rPr lang="en-US" altLang="zh-TW" dirty="0" smtClean="0">
                <a:effectLst/>
              </a:rPr>
              <a:t>$ cut -d : -f 6 /</a:t>
            </a:r>
            <a:r>
              <a:rPr lang="en-US" altLang="zh-TW" dirty="0" err="1" smtClean="0">
                <a:effectLst/>
              </a:rPr>
              <a:t>etc</a:t>
            </a:r>
            <a:r>
              <a:rPr lang="en-US" altLang="zh-TW" dirty="0" smtClean="0">
                <a:effectLst/>
              </a:rPr>
              <a:t>/</a:t>
            </a:r>
            <a:r>
              <a:rPr lang="en-US" altLang="zh-TW" dirty="0" err="1" smtClean="0">
                <a:effectLst/>
              </a:rPr>
              <a:t>passwd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/root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/dev</a:t>
            </a:r>
            <a:br>
              <a:rPr lang="en-US" altLang="zh-TW" dirty="0" smtClean="0">
                <a:effectLst/>
              </a:rPr>
            </a:br>
            <a:r>
              <a:rPr lang="en-US" altLang="zh-TW" dirty="0" smtClean="0">
                <a:effectLst/>
              </a:rPr>
              <a:t>...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13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：強大文件字串搜尋工具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'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找這個字串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'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file_name</a:t>
            </a:r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找所有目錄（含子目錄）下檔案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$ 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-r '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字串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' *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&gt;&gt;&gt;</a:t>
            </a:r>
          </a:p>
          <a:p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命令常見用法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在檔中搜索一個單詞，命令會返回一個包含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“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match_pattern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”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的文本行</a:t>
            </a:r>
            <a:endParaRPr lang="en-US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在多個檔中查找：</a:t>
            </a: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match_pattern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" file_1 file_2 file_3 ...</a:t>
            </a:r>
          </a:p>
          <a:p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搜索多個檔並查找匹配文本在哪些檔中：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-l "text" file1 file2 file3...</a:t>
            </a:r>
            <a:endParaRPr lang="zh-TW" altLang="zh-TW" dirty="0" smtClean="0">
              <a:effectLst/>
            </a:endParaRPr>
          </a:p>
          <a:p>
            <a:endParaRPr lang="zh-TW" altLang="zh-TW" dirty="0" smtClean="0">
              <a:effectLst/>
            </a:endParaRPr>
          </a:p>
          <a:p>
            <a:endParaRPr lang="en-US" altLang="zh-TW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&gt;&gt;&gt;</a:t>
            </a:r>
          </a:p>
          <a:p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：用關鍵字找尋檔案</a:t>
            </a:r>
          </a:p>
          <a:p>
            <a:r>
              <a:rPr lang="en-US" altLang="zh-TW" dirty="0" err="1" smtClean="0"/>
              <a:t>grep</a:t>
            </a:r>
            <a:r>
              <a:rPr lang="en-US" altLang="zh-TW" dirty="0" smtClean="0"/>
              <a:t> -</a:t>
            </a:r>
            <a:r>
              <a:rPr lang="zh-TW" altLang="en-US" dirty="0" smtClean="0"/>
              <a:t>參數 </a:t>
            </a:r>
            <a:r>
              <a:rPr lang="en-US" altLang="zh-TW" dirty="0" smtClean="0"/>
              <a:t>'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' </a:t>
            </a:r>
            <a:r>
              <a:rPr lang="zh-TW" altLang="en-US" dirty="0" smtClean="0"/>
              <a:t>要尋找的來源檔案</a:t>
            </a:r>
          </a:p>
          <a:p>
            <a:r>
              <a:rPr lang="zh-TW" altLang="en-US" dirty="0" smtClean="0"/>
              <a:t>數字：列出找到字串的檔案名稱和字串前後幾行的內容</a:t>
            </a:r>
          </a:p>
          <a:p>
            <a:r>
              <a:rPr lang="en-US" altLang="zh-TW" dirty="0" smtClean="0"/>
              <a:t>A </a:t>
            </a:r>
            <a:r>
              <a:rPr lang="zh-TW" altLang="en-US" dirty="0" smtClean="0"/>
              <a:t>數字：列出找到字串的檔案名稱和字串後幾行的內容</a:t>
            </a:r>
          </a:p>
          <a:p>
            <a:r>
              <a:rPr lang="en-US" altLang="zh-TW" dirty="0" smtClean="0"/>
              <a:t>B </a:t>
            </a:r>
            <a:r>
              <a:rPr lang="zh-TW" altLang="en-US" dirty="0" smtClean="0"/>
              <a:t>數字：列出找到字串的檔案名稱和字串前幾行的內容</a:t>
            </a:r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：顯示找到該字串的個數，不會顯示檔案內容</a:t>
            </a:r>
          </a:p>
          <a:p>
            <a:r>
              <a:rPr lang="en-US" altLang="zh-TW" dirty="0" smtClean="0"/>
              <a:t>h</a:t>
            </a:r>
            <a:r>
              <a:rPr lang="zh-TW" altLang="en-US" dirty="0" smtClean="0"/>
              <a:t>：不會顯示檔名，只會顯示內容</a:t>
            </a:r>
          </a:p>
          <a:p>
            <a:r>
              <a:rPr lang="en-US" altLang="zh-TW" dirty="0" err="1" smtClean="0"/>
              <a:t>i</a:t>
            </a:r>
            <a:r>
              <a:rPr lang="zh-TW" altLang="en-US" dirty="0" smtClean="0"/>
              <a:t>：忽略大小寫</a:t>
            </a:r>
          </a:p>
          <a:p>
            <a:r>
              <a:rPr lang="en-US" altLang="zh-TW" dirty="0" smtClean="0"/>
              <a:t>L</a:t>
            </a:r>
            <a:r>
              <a:rPr lang="zh-TW" altLang="en-US" dirty="0" smtClean="0"/>
              <a:t>：只顯示檔名一次</a:t>
            </a:r>
          </a:p>
          <a:p>
            <a:r>
              <a:rPr lang="en-US" altLang="zh-TW" dirty="0" smtClean="0"/>
              <a:t>m</a:t>
            </a:r>
            <a:r>
              <a:rPr lang="zh-TW" altLang="en-US" dirty="0" smtClean="0"/>
              <a:t>：只找尋字串完全相同者</a:t>
            </a:r>
          </a:p>
          <a:p>
            <a:r>
              <a:rPr lang="en-US" altLang="zh-TW" dirty="0" smtClean="0"/>
              <a:t>&gt;&gt;&gt;&gt;</a:t>
            </a:r>
          </a:p>
          <a:p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CN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命令</a:t>
            </a:r>
            <a:endParaRPr lang="zh-TW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zh-TW" sz="1200" u="sng" dirty="0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檔過濾分割與合併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（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global search regular expression(RE) and print out the line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，全面搜索規則運算式並把行列印出來）是一種強大的文本搜索工具，它能使用規則運算式搜索文本，並把匹配的行列印出來。</a:t>
            </a:r>
          </a:p>
          <a:p>
            <a:r>
              <a:rPr lang="zh-CN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選項</a:t>
            </a:r>
            <a:endParaRPr lang="zh-TW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-a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不要忽略二進位資料。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-A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&lt;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顯示列數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&gt;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除了顯示符合範本樣式的那一行之外，並顯示該行之後的內容。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-b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在顯示符合範本樣式的那一行之外，並顯示該行之前的內容。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-c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計算符合範本樣式的列數。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-C&lt;</a:t>
            </a:r>
            <a:r>
              <a:rPr lang="zh-CN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顯示列數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zh-CN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-&lt;</a:t>
            </a:r>
            <a:r>
              <a:rPr lang="zh-CN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顯示列數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除了顯示符合範本樣式的那一列之外，並顯示該列之前後的內容。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-d&lt;</a:t>
            </a:r>
            <a:r>
              <a:rPr lang="zh-CN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進行動作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當指定要查找的是目錄而非檔時，必須使用這項參數，否則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命令將回報資訊並停止動作。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-e&lt;</a:t>
            </a:r>
            <a:r>
              <a:rPr lang="zh-CN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範本樣式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指定字串作為查找檔內容的範本樣式。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-E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將範本樣式為延伸的普通標記法來使用，意味著使用能使用擴展規則運算式。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-f&lt;</a:t>
            </a:r>
            <a:r>
              <a:rPr lang="zh-CN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範本文件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指定範本檔，其內容有一個或多個範本樣式，讓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查找符合範本條件的檔內容，格式為每一列的範本樣式。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-F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將範本樣式視為固定字串的清單。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-G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將範本樣式視為普通的標記法來使用。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-h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在顯示符合範本樣式的那一列之前，不標示該列所屬的檔案名稱。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-H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在顯示符合範本樣式的那一列之前，標示該列的檔案名稱。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忽略字元大小寫的差別。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-l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列出檔內容符合指定的範本樣式的檔案名稱。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-L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列出檔內容不符合指定的範本樣式的檔案名稱。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-n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在顯示符合範本樣式的那一列之前，標示出該列的編號。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-q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不顯示任何資訊。</a:t>
            </a:r>
            <a:endParaRPr lang="en-US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-R/-r 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此參數的效果和指定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“-d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recurse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”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參數相同。</a:t>
            </a:r>
            <a:endParaRPr lang="en-US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-s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不顯示錯誤資訊。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-v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反轉查找。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TW" sz="1200" b="1" u="sng" dirty="0" smtClean="0">
                <a:effectLst/>
                <a:latin typeface="+mn-lt"/>
                <a:ea typeface="+mn-ea"/>
                <a:cs typeface="+mn-cs"/>
                <a:sym typeface="Calibri"/>
                <a:hlinkClick r:id="rId4" tooltip="w命令"/>
              </a:rPr>
              <a:t>w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只顯示全字符合的列。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-x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只顯示全列符合的列。</a:t>
            </a:r>
            <a:endParaRPr lang="en-US" altLang="zh-CN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-y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此參數效果跟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“-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”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相同。</a:t>
            </a:r>
            <a:endParaRPr lang="en-US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-o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只輸出檔中匹配到的部分。</a:t>
            </a:r>
            <a:endParaRPr lang="zh-TW" altLang="zh-TW" dirty="0" smtClean="0">
              <a:effectLst/>
            </a:endParaRPr>
          </a:p>
          <a:p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TW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命令常見用法</a:t>
            </a: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在檔中搜索一個單詞，命令會返回一個包含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“</a:t>
            </a:r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match_pattern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”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的文本行：</a:t>
            </a: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match_pattern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file_namegrep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match_pattern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"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file_name</a:t>
            </a:r>
            <a:endParaRPr lang="zh-TW" altLang="zh-TW" dirty="0" smtClean="0">
              <a:effectLst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在多個檔中查找：</a:t>
            </a: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match_pattern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" file_1 file_2 file_3 ...</a:t>
            </a:r>
            <a:endParaRPr lang="zh-TW" altLang="zh-TW" dirty="0" smtClean="0">
              <a:effectLst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輸出除之外的所有行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-v 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選項：</a:t>
            </a: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-v "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match_pattern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"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file_name</a:t>
            </a:r>
            <a:endParaRPr lang="zh-TW" altLang="zh-TW" dirty="0" smtClean="0">
              <a:effectLst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標記匹配顏色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--color=auto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選項：</a:t>
            </a: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match_pattern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"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file_name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--color=auto</a:t>
            </a:r>
            <a:endParaRPr lang="zh-TW" altLang="zh-TW" dirty="0" smtClean="0">
              <a:effectLst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使用規則運算式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-E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選項：</a:t>
            </a: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-E "[1-9]+"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TW" sz="1200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5" tooltip="egrep命令"/>
              </a:rPr>
              <a:t>egrep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"[1-9]+"</a:t>
            </a:r>
            <a:endParaRPr lang="zh-TW" altLang="zh-TW" dirty="0" smtClean="0">
              <a:effectLst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只輸出檔中匹配到的部分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-o 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選項：</a:t>
            </a:r>
          </a:p>
          <a:p>
            <a:r>
              <a:rPr lang="en-US" altLang="zh-TW" sz="1200" u="sng" dirty="0" smtClean="0">
                <a:effectLst/>
                <a:latin typeface="+mn-lt"/>
                <a:ea typeface="+mn-ea"/>
                <a:cs typeface="+mn-cs"/>
                <a:sym typeface="Calibri"/>
                <a:hlinkClick r:id="rId6" tooltip="echo命令"/>
              </a:rPr>
              <a:t>echo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this is a </a:t>
            </a:r>
            <a:r>
              <a:rPr lang="en-US" altLang="zh-TW" sz="1200" u="sng" dirty="0" smtClean="0">
                <a:effectLst/>
                <a:latin typeface="+mn-lt"/>
                <a:ea typeface="+mn-ea"/>
                <a:cs typeface="+mn-cs"/>
                <a:sym typeface="Calibri"/>
                <a:hlinkClick r:id="rId7" tooltip="test命令"/>
              </a:rPr>
              <a:t>test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line.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-o -E "[a-z]+\."line. echo this is a test line.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-o "[a-z]+\."line.</a:t>
            </a:r>
            <a:endParaRPr lang="zh-TW" altLang="zh-TW" dirty="0" smtClean="0">
              <a:effectLst/>
            </a:endParaRPr>
          </a:p>
          <a:p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統計檔或者文本中包含匹配字串的行數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-c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選項：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-c "text"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file_name</a:t>
            </a:r>
            <a:endParaRPr lang="zh-TW" altLang="zh-TW" dirty="0" smtClean="0">
              <a:effectLst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輸出包含匹配字串的行數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-n 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選項：</a:t>
            </a: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"text" -n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file_name</a:t>
            </a:r>
            <a:endParaRPr lang="en-US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TW" sz="1200" u="sng" dirty="0" smtClean="0">
                <a:effectLst/>
                <a:latin typeface="+mn-lt"/>
                <a:ea typeface="+mn-ea"/>
                <a:cs typeface="+mn-cs"/>
                <a:sym typeface="Calibri"/>
                <a:hlinkClick r:id="rId8" tooltip="cat命令"/>
              </a:rPr>
              <a:t>cat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file_name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"text" -n #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多個檔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"text" -n file_1 file_2</a:t>
            </a:r>
            <a:endParaRPr lang="zh-TW" altLang="zh-TW" dirty="0" smtClean="0">
              <a:effectLst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列印樣式匹配所位於的字元或位元組偏移：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echo gun is not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unix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-b -o "not"7:not #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一行中字串的字元便宜是從該行的第一個字元開始計算，起始值為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。選項 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-b -o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一般總是配合使用。</a:t>
            </a:r>
            <a:endParaRPr lang="zh-TW" altLang="zh-TW" dirty="0" smtClean="0">
              <a:effectLst/>
            </a:endParaRPr>
          </a:p>
          <a:p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搜索多個檔並查找匹配文本在哪些檔中：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-l "text" file1 file2 file3...</a:t>
            </a:r>
            <a:endParaRPr lang="zh-TW" altLang="zh-TW" dirty="0" smtClean="0">
              <a:effectLst/>
            </a:endParaRPr>
          </a:p>
          <a:p>
            <a:r>
              <a:rPr lang="en-US" altLang="zh-TW" sz="1200" b="1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CN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遞迴搜索文件</a:t>
            </a:r>
            <a:endParaRPr lang="zh-TW" altLang="zh-TW" sz="1200" b="1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在多級目錄中對文本進行遞迴搜索：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"text" . -r -n# .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表示目前的目錄。</a:t>
            </a:r>
            <a:endParaRPr lang="zh-TW" altLang="zh-TW" dirty="0" smtClean="0">
              <a:effectLst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忽略匹配樣式中的字元大小寫：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echo "hello world"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HELLO"hello</a:t>
            </a:r>
            <a:endParaRPr lang="zh-TW" altLang="zh-TW" dirty="0" smtClean="0">
              <a:effectLst/>
            </a:endParaRPr>
          </a:p>
          <a:p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 -e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制動多個匹配樣式：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echo this is a text line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-e "is" -e "line" -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oisline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#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也可以使用</a:t>
            </a:r>
            <a:r>
              <a:rPr lang="en-US" altLang="zh-TW" sz="1200" b="1" dirty="0" smtClean="0">
                <a:effectLst/>
                <a:latin typeface="+mn-lt"/>
                <a:ea typeface="+mn-ea"/>
                <a:cs typeface="+mn-cs"/>
                <a:sym typeface="Calibri"/>
              </a:rPr>
              <a:t>-f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選項來匹配多個樣式，在樣式檔中逐行寫出需要匹配的字元。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cat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patfileaaabbb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echo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aaa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bbb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ccc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ddd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eee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-f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patfile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-o</a:t>
            </a:r>
            <a:endParaRPr lang="zh-TW" altLang="zh-TW" dirty="0" smtClean="0">
              <a:effectLst/>
            </a:endParaRPr>
          </a:p>
          <a:p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搜索結果中包括或者排除指定檔：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#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只在目錄中所有的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.</a:t>
            </a:r>
            <a:r>
              <a:rPr lang="en-US" altLang="zh-TW" sz="1200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9" tooltip="php命令"/>
              </a:rPr>
              <a:t>php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和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.html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檔中遞迴搜索字元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"main()"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"main()" . -r --include *.{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php,html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} #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在搜索結果中排除所有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README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文件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"main()" . -r --exclude "README" #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在搜索結果中排除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filelist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文件列表裡的文件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"main()" . -r --exclude-from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filelist</a:t>
            </a:r>
            <a:endParaRPr lang="zh-TW" altLang="zh-TW" dirty="0" smtClean="0">
              <a:effectLst/>
            </a:endParaRPr>
          </a:p>
          <a:p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使用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值位元組尾碼的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與</a:t>
            </a:r>
            <a:r>
              <a:rPr lang="en-US" altLang="zh-TW" sz="1200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10" tooltip="xargs命令"/>
              </a:rPr>
              <a:t>xargs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：</a:t>
            </a: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#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測試檔：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echo "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aaa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" &gt; file1echo "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bbb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" &gt; file2echo "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aaa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" &gt; file3 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aaa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" </a:t>
            </a:r>
            <a:r>
              <a:rPr lang="en-US" altLang="zh-TW" sz="1200" u="sng" dirty="0" smtClean="0">
                <a:effectLst/>
                <a:latin typeface="+mn-lt"/>
                <a:ea typeface="+mn-ea"/>
                <a:cs typeface="+mn-cs"/>
                <a:sym typeface="Calibri"/>
                <a:hlinkClick r:id="rId11" tooltip="file命令"/>
              </a:rPr>
              <a:t>file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* -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lZ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xargs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-0 </a:t>
            </a:r>
            <a:r>
              <a:rPr lang="en-US" altLang="zh-TW" sz="1200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12" tooltip="rm命令"/>
              </a:rPr>
              <a:t>rm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#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執行後會刪除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file1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和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file3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輸出用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-Z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選項來指定以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值位元組作為終結符檔案名（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\0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），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xargs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-0 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讀取輸入並用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值位元組終結符分隔檔案名，然後刪除匹配檔，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-Z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通常和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-l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結合使用。</a:t>
            </a:r>
            <a:endParaRPr lang="zh-TW" altLang="zh-TW" dirty="0" smtClean="0">
              <a:effectLst/>
            </a:endParaRP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zh-TW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靜默輸出：</a:t>
            </a:r>
          </a:p>
          <a:p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-q "test" filename #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不會輸出任何資訊，如果命令運行成功返回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，失敗則返回非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0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值。一般用於條件測試。</a:t>
            </a:r>
            <a:endParaRPr lang="zh-TW" altLang="zh-TW" dirty="0" smtClean="0">
              <a:effectLst/>
            </a:endParaRPr>
          </a:p>
          <a:p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列印出匹配文本之前或者之後的行：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#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顯示匹配某個結果之後的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3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行，使用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-A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選項：</a:t>
            </a:r>
            <a:r>
              <a:rPr lang="en-US" altLang="zh-TW" sz="1200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13" tooltip="seq命令"/>
              </a:rPr>
              <a:t>seq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10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"5" -A 35678 #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顯示匹配某個結果之前的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3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行，使用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-B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選項：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seq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10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"5" -B 32345 #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顯示匹配某個結果的前三行和後三行，使用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-C 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選項：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seq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10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"5" -C 32345678 #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如果匹配結果有多個，會用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“--”</a:t>
            </a:r>
            <a:r>
              <a:rPr lang="zh-CN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作為各匹配結果之間的分隔符號：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echo -e "a\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nb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\</a:t>
            </a:r>
            <a:r>
              <a:rPr lang="en-US" altLang="zh-TW" sz="1200" u="sng" dirty="0" err="1" smtClean="0">
                <a:effectLst/>
                <a:latin typeface="+mn-lt"/>
                <a:ea typeface="+mn-ea"/>
                <a:cs typeface="+mn-cs"/>
                <a:sym typeface="Calibri"/>
                <a:hlinkClick r:id="rId14" tooltip="nc命令"/>
              </a:rPr>
              <a:t>nc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\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na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\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nb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\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nc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" | </a:t>
            </a:r>
            <a:r>
              <a:rPr lang="en-US" altLang="zh-TW" sz="120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grep</a:t>
            </a:r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 a -A 1ab--ab</a:t>
            </a:r>
            <a:endParaRPr lang="zh-TW" altLang="zh-TW" dirty="0" smtClean="0">
              <a:effectLst/>
            </a:endParaRPr>
          </a:p>
          <a:p>
            <a:r>
              <a:rPr lang="en-US" altLang="zh-TW" sz="1200" dirty="0" smtClean="0">
                <a:effectLst/>
                <a:latin typeface="+mn-lt"/>
                <a:ea typeface="+mn-ea"/>
                <a:cs typeface="+mn-cs"/>
                <a:sym typeface="Calibri"/>
              </a:rPr>
              <a:t> </a:t>
            </a:r>
            <a:endParaRPr lang="zh-TW" altLang="zh-TW" sz="120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95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-f (</a:t>
            </a:r>
            <a:r>
              <a:rPr lang="zh-TW" altLang="en-US" dirty="0" smtClean="0"/>
              <a:t>小寫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如果你要同時搜尋多個關鍵字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可以用 </a:t>
            </a:r>
            <a:r>
              <a:rPr lang="en-US" altLang="zh-TW" dirty="0" smtClean="0"/>
              <a:t>#</a:t>
            </a:r>
            <a:r>
              <a:rPr lang="en-US" altLang="zh-TW" dirty="0" err="1" smtClean="0"/>
              <a:t>fgrep</a:t>
            </a:r>
            <a:r>
              <a:rPr lang="en-US" altLang="zh-TW" dirty="0" smtClean="0"/>
              <a:t> (</a:t>
            </a:r>
            <a:r>
              <a:rPr lang="zh-TW" altLang="en-US" dirty="0" smtClean="0"/>
              <a:t>等同 </a:t>
            </a:r>
            <a:r>
              <a:rPr lang="en-US" altLang="zh-TW" dirty="0" smtClean="0"/>
              <a:t>#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-F) ,</a:t>
            </a:r>
            <a:r>
              <a:rPr lang="zh-TW" altLang="en-US" dirty="0" smtClean="0"/>
              <a:t>比如 我要同時搜尋 </a:t>
            </a:r>
            <a:r>
              <a:rPr lang="en-US" altLang="zh-TW" dirty="0" smtClean="0"/>
              <a:t>root , ben , www-data . </a:t>
            </a:r>
            <a:r>
              <a:rPr lang="zh-TW" altLang="en-US" dirty="0" smtClean="0"/>
              <a:t>先將這幾個關鍵字寫成檔案</a:t>
            </a:r>
            <a:r>
              <a:rPr lang="en-US" altLang="zh-TW" dirty="0" smtClean="0"/>
              <a:t>, user_list.txt </a:t>
            </a:r>
            <a:r>
              <a:rPr lang="zh-TW" altLang="en-US" dirty="0" smtClean="0"/>
              <a:t>檔案裡面是即將搜尋的字串集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root@ubuntu</a:t>
            </a:r>
            <a:r>
              <a:rPr lang="en-US" altLang="zh-TW" dirty="0" smtClean="0"/>
              <a:t>:~# cat user_list.txt </a:t>
            </a:r>
          </a:p>
          <a:p>
            <a:r>
              <a:rPr lang="en-US" altLang="zh-TW" dirty="0" smtClean="0"/>
              <a:t>root</a:t>
            </a:r>
          </a:p>
          <a:p>
            <a:r>
              <a:rPr lang="en-US" altLang="zh-TW" dirty="0" smtClean="0"/>
              <a:t>ben</a:t>
            </a:r>
          </a:p>
          <a:p>
            <a:r>
              <a:rPr lang="en-US" altLang="zh-TW" dirty="0" smtClean="0"/>
              <a:t>www-data</a:t>
            </a:r>
          </a:p>
          <a:p>
            <a:r>
              <a:rPr lang="zh-TW" altLang="en-US" dirty="0" smtClean="0"/>
              <a:t>我們來搜尋看看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/group </a:t>
            </a:r>
            <a:r>
              <a:rPr lang="zh-TW" altLang="en-US" dirty="0" smtClean="0"/>
              <a:t>是不是有 </a:t>
            </a:r>
            <a:r>
              <a:rPr lang="en-US" altLang="zh-TW" dirty="0" smtClean="0"/>
              <a:t>root, ben , www-data </a:t>
            </a:r>
            <a:r>
              <a:rPr lang="zh-TW" altLang="en-US" dirty="0" smtClean="0"/>
              <a:t>這幾個字串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root@ubuntu</a:t>
            </a:r>
            <a:r>
              <a:rPr lang="en-US" altLang="zh-TW" dirty="0" smtClean="0"/>
              <a:t>:~# 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-f user_list.txt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/group</a:t>
            </a:r>
          </a:p>
          <a:p>
            <a:r>
              <a:rPr lang="en-US" altLang="zh-TW" dirty="0" smtClean="0"/>
              <a:t>root:x:0:</a:t>
            </a:r>
          </a:p>
          <a:p>
            <a:r>
              <a:rPr lang="en-US" altLang="zh-TW" dirty="0" smtClean="0"/>
              <a:t>adm:x:4:syslog,ben</a:t>
            </a:r>
          </a:p>
          <a:p>
            <a:r>
              <a:rPr lang="en-US" altLang="zh-TW" dirty="0" smtClean="0"/>
              <a:t>cdrom:x:24:ben</a:t>
            </a:r>
          </a:p>
          <a:p>
            <a:r>
              <a:rPr lang="en-US" altLang="zh-TW" dirty="0" smtClean="0"/>
              <a:t>sudo:x:27:ben</a:t>
            </a:r>
          </a:p>
          <a:p>
            <a:r>
              <a:rPr lang="en-US" altLang="zh-TW" dirty="0" smtClean="0"/>
              <a:t>dip:x:30:ben</a:t>
            </a:r>
          </a:p>
          <a:p>
            <a:r>
              <a:rPr lang="en-US" altLang="zh-TW" dirty="0" smtClean="0"/>
              <a:t>www-data:x:33:</a:t>
            </a:r>
          </a:p>
          <a:p>
            <a:r>
              <a:rPr lang="en-US" altLang="zh-TW" dirty="0" smtClean="0"/>
              <a:t>plugdev:x:46:ben</a:t>
            </a:r>
          </a:p>
          <a:p>
            <a:r>
              <a:rPr lang="en-US" altLang="zh-TW" dirty="0" smtClean="0"/>
              <a:t>lpadmin:x:108:ben</a:t>
            </a:r>
          </a:p>
          <a:p>
            <a:r>
              <a:rPr lang="en-US" altLang="zh-TW" dirty="0" smtClean="0"/>
              <a:t>ben:x:1000:</a:t>
            </a:r>
          </a:p>
          <a:p>
            <a:r>
              <a:rPr lang="en-US" altLang="zh-TW" dirty="0" smtClean="0"/>
              <a:t>sambashare:x:124:ben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&gt;&gt;</a:t>
            </a:r>
          </a:p>
          <a:p>
            <a:r>
              <a:rPr lang="en-US" altLang="zh-TW" dirty="0" smtClean="0"/>
              <a:t>#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-c</a:t>
            </a:r>
          </a:p>
          <a:p>
            <a:r>
              <a:rPr lang="en-US" altLang="zh-TW" dirty="0" smtClean="0"/>
              <a:t>-c , –count </a:t>
            </a:r>
            <a:r>
              <a:rPr lang="zh-TW" altLang="en-US" dirty="0" smtClean="0"/>
              <a:t>計算出符合 搜尋 </a:t>
            </a:r>
            <a:r>
              <a:rPr lang="en-US" altLang="zh-TW" dirty="0" smtClean="0"/>
              <a:t>Keyword </a:t>
            </a:r>
            <a:r>
              <a:rPr lang="zh-TW" altLang="en-US" dirty="0" smtClean="0"/>
              <a:t>的行數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E1A00-B218-4C79-A009-3D2D3EB31C8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39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http://www.w3big.com/zh-TW/linux/linux-comm-fmt.html</a:t>
            </a:r>
            <a:endParaRPr lang="en-US" altLang="zh-TW" dirty="0" smtClean="0"/>
          </a:p>
          <a:p>
            <a:r>
              <a:rPr lang="en-US" altLang="zh-TW" dirty="0" smtClean="0"/>
              <a:t>Linux </a:t>
            </a:r>
            <a:r>
              <a:rPr lang="en-US" altLang="zh-TW" dirty="0" err="1" smtClean="0"/>
              <a:t>fmt</a:t>
            </a:r>
            <a:r>
              <a:rPr lang="zh-TW" altLang="en-US" dirty="0" smtClean="0"/>
              <a:t>命令用於編排文本文件。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fmt</a:t>
            </a:r>
            <a:r>
              <a:rPr lang="zh-TW" altLang="en-US" dirty="0" smtClean="0"/>
              <a:t>指令會從指定的文件裡讀取內容，將其依照指定格式重新編排後，輸出到標準輸出設備。 若指定的文件名為</a:t>
            </a:r>
            <a:r>
              <a:rPr lang="en-US" altLang="zh-TW" dirty="0" smtClean="0"/>
              <a:t>"-"</a:t>
            </a:r>
            <a:r>
              <a:rPr lang="zh-TW" altLang="en-US" dirty="0" smtClean="0"/>
              <a:t>，則</a:t>
            </a:r>
            <a:r>
              <a:rPr lang="en-US" altLang="zh-TW" dirty="0" err="1" smtClean="0"/>
              <a:t>fmt</a:t>
            </a:r>
            <a:r>
              <a:rPr lang="zh-TW" altLang="en-US" dirty="0" smtClean="0"/>
              <a:t>指令會從標準輸入設備讀取數據。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語法</a:t>
            </a:r>
          </a:p>
          <a:p>
            <a:r>
              <a:rPr lang="en-US" altLang="zh-TW" dirty="0" err="1" smtClean="0"/>
              <a:t>fmt</a:t>
            </a:r>
            <a:r>
              <a:rPr lang="en-US" altLang="zh-TW" dirty="0" smtClean="0"/>
              <a:t> [-</a:t>
            </a:r>
            <a:r>
              <a:rPr lang="en-US" altLang="zh-TW" dirty="0" err="1" smtClean="0"/>
              <a:t>cstu</a:t>
            </a:r>
            <a:r>
              <a:rPr lang="en-US" altLang="zh-TW" dirty="0" smtClean="0"/>
              <a:t>][-p&lt;</a:t>
            </a:r>
            <a:r>
              <a:rPr lang="zh-TW" altLang="en-US" dirty="0" smtClean="0"/>
              <a:t>列起始字符串</a:t>
            </a:r>
            <a:r>
              <a:rPr lang="en-US" altLang="zh-TW" dirty="0" smtClean="0"/>
              <a:t>&gt;][-w&lt;</a:t>
            </a:r>
            <a:r>
              <a:rPr lang="zh-TW" altLang="en-US" dirty="0" smtClean="0"/>
              <a:t>每列字符数</a:t>
            </a:r>
            <a:r>
              <a:rPr lang="en-US" altLang="zh-TW" dirty="0" smtClean="0"/>
              <a:t>&gt;][--help][--version][</a:t>
            </a:r>
            <a:r>
              <a:rPr lang="zh-TW" altLang="en-US" dirty="0" smtClean="0"/>
              <a:t>文件</a:t>
            </a:r>
            <a:r>
              <a:rPr lang="en-US" altLang="zh-TW" dirty="0" smtClean="0"/>
              <a:t>...]</a:t>
            </a:r>
          </a:p>
          <a:p>
            <a:r>
              <a:rPr lang="zh-TW" altLang="en-US" dirty="0" smtClean="0"/>
              <a:t>參數說明 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-c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--crown-margin </a:t>
            </a:r>
            <a:r>
              <a:rPr lang="zh-TW" altLang="en-US" dirty="0" smtClean="0"/>
              <a:t>每段前兩列縮排。</a:t>
            </a:r>
          </a:p>
          <a:p>
            <a:r>
              <a:rPr lang="en-US" altLang="zh-TW" dirty="0" smtClean="0"/>
              <a:t>-p&lt;</a:t>
            </a:r>
            <a:r>
              <a:rPr lang="zh-TW" altLang="en-US" dirty="0" smtClean="0"/>
              <a:t>列起始字符串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-prefix=&lt;</a:t>
            </a:r>
            <a:r>
              <a:rPr lang="zh-TW" altLang="en-US" dirty="0" smtClean="0"/>
              <a:t>列起始字符串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僅合併含有指定字符串的列，通常運用在程序語言的註解方面。</a:t>
            </a:r>
          </a:p>
          <a:p>
            <a:r>
              <a:rPr lang="en-US" altLang="zh-TW" dirty="0" smtClean="0"/>
              <a:t>-s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--split-only </a:t>
            </a:r>
            <a:r>
              <a:rPr lang="zh-TW" altLang="en-US" dirty="0" smtClean="0"/>
              <a:t>只拆開字數超出每列字符數的列，但不合併字數不足每列字符數的列。</a:t>
            </a:r>
          </a:p>
          <a:p>
            <a:r>
              <a:rPr lang="en-US" altLang="zh-TW" dirty="0" smtClean="0"/>
              <a:t>-t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--tagged-paragraph </a:t>
            </a:r>
            <a:r>
              <a:rPr lang="zh-TW" altLang="en-US" dirty="0" smtClean="0"/>
              <a:t>每列前兩列縮排，但第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列和第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列的縮排格式不同。</a:t>
            </a:r>
          </a:p>
          <a:p>
            <a:r>
              <a:rPr lang="en-US" altLang="zh-TW" dirty="0" smtClean="0"/>
              <a:t>-u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--uniform-spacing </a:t>
            </a:r>
            <a:r>
              <a:rPr lang="zh-TW" altLang="en-US" dirty="0" smtClean="0"/>
              <a:t>每個字符之間都以一個空格字符間隔，每個句子之間則兩個空格字符分隔。</a:t>
            </a:r>
          </a:p>
          <a:p>
            <a:r>
              <a:rPr lang="en-US" altLang="zh-TW" dirty="0" smtClean="0"/>
              <a:t>-w&lt;</a:t>
            </a:r>
            <a:r>
              <a:rPr lang="zh-TW" altLang="en-US" dirty="0" smtClean="0"/>
              <a:t>每列字符數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--width=&lt;</a:t>
            </a:r>
            <a:r>
              <a:rPr lang="zh-TW" altLang="en-US" dirty="0" smtClean="0"/>
              <a:t>每列字符數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-&lt;</a:t>
            </a:r>
            <a:r>
              <a:rPr lang="zh-TW" altLang="en-US" dirty="0" smtClean="0"/>
              <a:t>每列字符數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設置每列的最大字符數。</a:t>
            </a:r>
          </a:p>
          <a:p>
            <a:r>
              <a:rPr lang="en-US" altLang="zh-TW" dirty="0" smtClean="0"/>
              <a:t>--help </a:t>
            </a:r>
            <a:r>
              <a:rPr lang="zh-TW" altLang="en-US" dirty="0" smtClean="0"/>
              <a:t>在線幫助。</a:t>
            </a:r>
          </a:p>
          <a:p>
            <a:r>
              <a:rPr lang="en-US" altLang="zh-TW" dirty="0" smtClean="0"/>
              <a:t>--version </a:t>
            </a:r>
            <a:r>
              <a:rPr lang="zh-TW" altLang="en-US" dirty="0" smtClean="0"/>
              <a:t>顯示版本信息。</a:t>
            </a:r>
          </a:p>
          <a:p>
            <a:r>
              <a:rPr lang="zh-TW" altLang="en-US" dirty="0" smtClean="0"/>
              <a:t>實例</a:t>
            </a:r>
          </a:p>
          <a:p>
            <a:r>
              <a:rPr lang="zh-TW" altLang="en-US" dirty="0" smtClean="0"/>
              <a:t>重排指定文件。 如文件</a:t>
            </a:r>
            <a:r>
              <a:rPr lang="en-US" altLang="zh-TW" dirty="0" err="1" smtClean="0"/>
              <a:t>testfile</a:t>
            </a:r>
            <a:r>
              <a:rPr lang="zh-TW" altLang="en-US" dirty="0" smtClean="0"/>
              <a:t>共</a:t>
            </a:r>
            <a:r>
              <a:rPr lang="en-US" altLang="zh-TW" dirty="0" smtClean="0"/>
              <a:t>5 </a:t>
            </a:r>
            <a:r>
              <a:rPr lang="zh-TW" altLang="en-US" dirty="0" smtClean="0"/>
              <a:t>行文字，可以通過命令對該文件格式進行重排，其命令為：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fmt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testfile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輸出結果如下：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fmt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testfile</a:t>
            </a:r>
            <a:r>
              <a:rPr lang="en-US" altLang="zh-TW" dirty="0" smtClean="0"/>
              <a:t> #</a:t>
            </a:r>
            <a:r>
              <a:rPr lang="zh-TW" altLang="en-US" dirty="0" smtClean="0"/>
              <a:t>重排</a:t>
            </a:r>
            <a:r>
              <a:rPr lang="en-US" altLang="zh-TW" dirty="0" err="1" smtClean="0"/>
              <a:t>testfile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文件  </a:t>
            </a:r>
          </a:p>
          <a:p>
            <a:r>
              <a:rPr lang="en-US" altLang="zh-TW" dirty="0" smtClean="0"/>
              <a:t>hello Linux! Linux is a free Unix-type operating system. This is a  </a:t>
            </a:r>
          </a:p>
          <a:p>
            <a:r>
              <a:rPr lang="en-US" altLang="zh-TW" dirty="0" smtClean="0"/>
              <a:t>Linux </a:t>
            </a:r>
            <a:r>
              <a:rPr lang="en-US" altLang="zh-TW" dirty="0" err="1" smtClean="0"/>
              <a:t>testfile</a:t>
            </a:r>
            <a:r>
              <a:rPr lang="en-US" altLang="zh-TW" dirty="0" smtClean="0"/>
              <a:t>! Linux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將文件</a:t>
            </a:r>
            <a:r>
              <a:rPr lang="en-US" altLang="zh-TW" dirty="0" err="1" smtClean="0"/>
              <a:t>testfile</a:t>
            </a:r>
            <a:r>
              <a:rPr lang="zh-TW" altLang="en-US" dirty="0" smtClean="0"/>
              <a:t>重新排成</a:t>
            </a:r>
            <a:r>
              <a:rPr lang="en-US" altLang="zh-TW" dirty="0" smtClean="0"/>
              <a:t>85 </a:t>
            </a:r>
            <a:r>
              <a:rPr lang="zh-TW" altLang="en-US" dirty="0" smtClean="0"/>
              <a:t>個字符一行，並在標準輸出設備上輸出，其命令應該為：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fmt</a:t>
            </a:r>
            <a:r>
              <a:rPr lang="en-US" altLang="zh-TW" dirty="0" smtClean="0"/>
              <a:t> -w 85 </a:t>
            </a:r>
            <a:r>
              <a:rPr lang="en-US" altLang="zh-TW" dirty="0" err="1" smtClean="0"/>
              <a:t>testfile</a:t>
            </a:r>
            <a:endParaRPr lang="en-US" altLang="zh-TW" dirty="0" smtClean="0"/>
          </a:p>
          <a:p>
            <a:r>
              <a:rPr lang="zh-TW" altLang="en-US" dirty="0" smtClean="0"/>
              <a:t>為了對比，先使用</a:t>
            </a:r>
            <a:r>
              <a:rPr lang="en-US" altLang="zh-TW" dirty="0" smtClean="0"/>
              <a:t>cat </a:t>
            </a:r>
            <a:r>
              <a:rPr lang="zh-TW" altLang="en-US" dirty="0" smtClean="0"/>
              <a:t>命令查看文件內容：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$ cat </a:t>
            </a:r>
            <a:r>
              <a:rPr lang="en-US" altLang="zh-TW" dirty="0" err="1" smtClean="0"/>
              <a:t>testfile</a:t>
            </a:r>
            <a:r>
              <a:rPr lang="en-US" altLang="zh-TW" dirty="0" smtClean="0"/>
              <a:t> #</a:t>
            </a:r>
            <a:r>
              <a:rPr lang="zh-TW" altLang="en-US" dirty="0" smtClean="0"/>
              <a:t>查看</a:t>
            </a:r>
            <a:r>
              <a:rPr lang="en-US" altLang="zh-TW" dirty="0" err="1" smtClean="0"/>
              <a:t>testfile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文件的内容  </a:t>
            </a:r>
          </a:p>
          <a:p>
            <a:r>
              <a:rPr lang="en-US" altLang="zh-TW" dirty="0" smtClean="0"/>
              <a:t>hello Linux!  </a:t>
            </a:r>
          </a:p>
          <a:p>
            <a:r>
              <a:rPr lang="en-US" altLang="zh-TW" dirty="0" smtClean="0"/>
              <a:t>Linux is a free Unix-type operating system.  </a:t>
            </a:r>
          </a:p>
          <a:p>
            <a:r>
              <a:rPr lang="en-US" altLang="zh-TW" dirty="0" smtClean="0"/>
              <a:t>This is a Linux </a:t>
            </a:r>
            <a:r>
              <a:rPr lang="en-US" altLang="zh-TW" dirty="0" err="1" smtClean="0"/>
              <a:t>testfile</a:t>
            </a:r>
            <a:r>
              <a:rPr lang="en-US" altLang="zh-TW" dirty="0" smtClean="0"/>
              <a:t>!  </a:t>
            </a:r>
          </a:p>
          <a:p>
            <a:r>
              <a:rPr lang="en-US" altLang="zh-TW" dirty="0" smtClean="0"/>
              <a:t>Linux  </a:t>
            </a:r>
          </a:p>
          <a:p>
            <a:r>
              <a:rPr lang="en-US" altLang="zh-TW" dirty="0" smtClean="0"/>
              <a:t>Linux 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fmt</a:t>
            </a:r>
            <a:r>
              <a:rPr lang="zh-TW" altLang="en-US" dirty="0" smtClean="0"/>
              <a:t>命令重排之後，輸出結果如下：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fmt</a:t>
            </a:r>
            <a:r>
              <a:rPr lang="en-US" altLang="zh-TW" dirty="0" smtClean="0"/>
              <a:t> -w 85 </a:t>
            </a:r>
            <a:r>
              <a:rPr lang="en-US" altLang="zh-TW" dirty="0" err="1" smtClean="0"/>
              <a:t>testfile</a:t>
            </a:r>
            <a:r>
              <a:rPr lang="en-US" altLang="zh-TW" dirty="0" smtClean="0"/>
              <a:t> #</a:t>
            </a:r>
            <a:r>
              <a:rPr lang="zh-TW" altLang="en-US" dirty="0" smtClean="0"/>
              <a:t>指定重排宽度为</a:t>
            </a:r>
            <a:r>
              <a:rPr lang="en-US" altLang="zh-TW" dirty="0" smtClean="0"/>
              <a:t>85</a:t>
            </a:r>
            <a:r>
              <a:rPr lang="zh-TW" altLang="en-US" dirty="0" smtClean="0"/>
              <a:t>个字符  </a:t>
            </a:r>
          </a:p>
          <a:p>
            <a:r>
              <a:rPr lang="en-US" altLang="zh-TW" dirty="0" smtClean="0"/>
              <a:t>hello Linux! Linux is a free Unix-type operating system. This is a Linux </a:t>
            </a:r>
            <a:r>
              <a:rPr lang="en-US" altLang="zh-TW" dirty="0" err="1" smtClean="0"/>
              <a:t>testfile</a:t>
            </a:r>
            <a:r>
              <a:rPr lang="en-US" altLang="zh-TW" dirty="0" smtClean="0"/>
              <a:t>!  </a:t>
            </a:r>
          </a:p>
          <a:p>
            <a:r>
              <a:rPr lang="en-US" altLang="zh-TW" dirty="0" smtClean="0"/>
              <a:t>Linux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1C7-3C7B-4F0D-B2F9-56D9583A97B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59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-u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--uniform-spacing   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每個字元之間都以一個空格字元間隔，每個句子之間則兩個空格字元分隔。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===</a:t>
            </a:r>
          </a:p>
          <a:p>
            <a:r>
              <a:rPr lang="en-US" altLang="zh-TW" dirty="0" err="1" smtClean="0"/>
              <a:t>fmt</a:t>
            </a:r>
            <a:r>
              <a:rPr lang="zh-TW" altLang="en-US" dirty="0" smtClean="0"/>
              <a:t>指令會從指定的文件裡讀取內容，將其依照指定格式重新編排後，輸出到標準輸出設備。 若指定的文件名為</a:t>
            </a:r>
            <a:r>
              <a:rPr lang="en-US" altLang="zh-TW" dirty="0" smtClean="0"/>
              <a:t>"-"</a:t>
            </a:r>
            <a:r>
              <a:rPr lang="zh-TW" altLang="en-US" dirty="0" smtClean="0"/>
              <a:t>，則</a:t>
            </a:r>
            <a:r>
              <a:rPr lang="en-US" altLang="zh-TW" dirty="0" err="1" smtClean="0"/>
              <a:t>fmt</a:t>
            </a:r>
            <a:r>
              <a:rPr lang="zh-TW" altLang="en-US" dirty="0" smtClean="0"/>
              <a:t>指令會從標準輸入設備讀取數據。</a:t>
            </a:r>
          </a:p>
          <a:p>
            <a:r>
              <a:rPr lang="zh-TW" altLang="en-US" dirty="0" smtClean="0"/>
              <a:t>語法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-u</a:t>
            </a:r>
            <a:r>
              <a:rPr lang="zh-TW" altLang="en-US" dirty="0" smtClean="0"/>
              <a:t>或</a:t>
            </a:r>
            <a:r>
              <a:rPr lang="en-US" altLang="zh-TW" dirty="0" smtClean="0"/>
              <a:t>--uniform-spacing </a:t>
            </a:r>
            <a:r>
              <a:rPr lang="zh-TW" altLang="en-US" dirty="0" smtClean="0"/>
              <a:t>每個字符之間都以一個空格字符間隔，每個句子之間則兩個空格字符分隔。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fmt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fromat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功能說明：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編排文字檔。</a:t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語　　法：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fmt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[-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cstu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][-p&lt;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列起始字串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&gt;][-w&lt;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每列字元數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&gt;][--help][--version][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文件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...]</a:t>
            </a:r>
            <a:b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補充說明：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fmt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指令會從指定的檔裡讀取內容，將其依照指定格式重新編排後，輸出到標準輸出設備。若指定的檔案名為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"-"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，則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fmt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指令會從標準輸入裝置讀取資料。</a:t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　　數：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/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--crown-margin   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每段前兩列縮排。</a:t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-p&lt;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列起始字串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-prefix=&lt;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列起始字串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   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僅合併含有指定字串的列，通常運用在程式語言的注解方面。</a:t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--split-only   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只拆開字數超出每列字元數的列，但不合併字數不足每列字元數的列。</a:t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--tagged-paragraph   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每列前兩列縮排，但第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列和第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列的縮排格式不同。</a:t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-u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--uniform-spacing   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每個字元之間都以一個空格字元間隔，每個句子之間則兩個空格字元分隔。</a:t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-w&lt;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每列字元數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--width=&lt;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每列字元數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每列字元數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   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設置每列的最大字元數。</a:t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--help   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線上說明。</a:t>
            </a:r>
            <a:b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  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--version   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顯示版本資訊。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04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1C7-3C7B-4F0D-B2F9-56D9583A97B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22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bigred@ds168:~$ free -</a:t>
            </a:r>
            <a:r>
              <a:rPr lang="en-US" altLang="zh-TW" dirty="0" err="1" smtClean="0"/>
              <a:t>mh</a:t>
            </a:r>
            <a:endParaRPr lang="en-US" altLang="zh-TW" dirty="0" smtClean="0"/>
          </a:p>
          <a:p>
            <a:r>
              <a:rPr lang="en-US" altLang="zh-TW" dirty="0" smtClean="0"/>
              <a:t>              total        used        free      shared  buff/cache   available</a:t>
            </a:r>
          </a:p>
          <a:p>
            <a:r>
              <a:rPr lang="en-US" altLang="zh-TW" dirty="0" smtClean="0"/>
              <a:t>Mem:            15G        1.0G         10G        4.0M        4.3G         14G</a:t>
            </a:r>
          </a:p>
          <a:p>
            <a:r>
              <a:rPr lang="en-US" altLang="zh-TW" dirty="0" smtClean="0"/>
              <a:t>Swap:          2.0G          0B        2.0G</a:t>
            </a:r>
          </a:p>
          <a:p>
            <a:r>
              <a:rPr lang="en-US" altLang="zh-TW" dirty="0" smtClean="0"/>
              <a:t>bigred@ds168:~$ free -</a:t>
            </a:r>
            <a:r>
              <a:rPr lang="en-US" altLang="zh-TW" dirty="0" err="1" smtClean="0"/>
              <a:t>mh|grep</a:t>
            </a:r>
            <a:r>
              <a:rPr lang="en-US" altLang="zh-TW" dirty="0" smtClean="0"/>
              <a:t> Mem:</a:t>
            </a:r>
          </a:p>
          <a:p>
            <a:r>
              <a:rPr lang="en-US" altLang="zh-TW" dirty="0" smtClean="0"/>
              <a:t>Mem:            15G        1.0G         10G        4.0M        4.3G         14G</a:t>
            </a:r>
          </a:p>
          <a:p>
            <a:r>
              <a:rPr lang="en-US" altLang="zh-TW" dirty="0" smtClean="0"/>
              <a:t>bigred@ds168:~$ free -</a:t>
            </a:r>
            <a:r>
              <a:rPr lang="en-US" altLang="zh-TW" dirty="0" err="1" smtClean="0"/>
              <a:t>mh|grep</a:t>
            </a:r>
            <a:r>
              <a:rPr lang="en-US" altLang="zh-TW" dirty="0" smtClean="0"/>
              <a:t> Mem:|</a:t>
            </a:r>
            <a:r>
              <a:rPr lang="en-US" altLang="zh-TW" dirty="0" err="1" smtClean="0"/>
              <a:t>fmt</a:t>
            </a:r>
            <a:r>
              <a:rPr lang="en-US" altLang="zh-TW" dirty="0" smtClean="0"/>
              <a:t> -u</a:t>
            </a:r>
          </a:p>
          <a:p>
            <a:r>
              <a:rPr lang="en-US" altLang="zh-TW" dirty="0" smtClean="0"/>
              <a:t>Mem: 15G 1.0G 10G 4.0M 4.3G 14G</a:t>
            </a:r>
          </a:p>
          <a:p>
            <a:r>
              <a:rPr lang="en-US" altLang="zh-TW" dirty="0" smtClean="0"/>
              <a:t>bigred@ds168:~$ echo $(free -</a:t>
            </a:r>
            <a:r>
              <a:rPr lang="en-US" altLang="zh-TW" dirty="0" err="1" smtClean="0"/>
              <a:t>mh|grep</a:t>
            </a:r>
            <a:r>
              <a:rPr lang="en-US" altLang="zh-TW" dirty="0" smtClean="0"/>
              <a:t> Mem:|</a:t>
            </a:r>
            <a:r>
              <a:rPr lang="en-US" altLang="zh-TW" dirty="0" err="1" smtClean="0"/>
              <a:t>fmt</a:t>
            </a:r>
            <a:r>
              <a:rPr lang="en-US" altLang="zh-TW" dirty="0" smtClean="0"/>
              <a:t> -u)</a:t>
            </a:r>
          </a:p>
          <a:p>
            <a:r>
              <a:rPr lang="en-US" altLang="zh-TW" dirty="0" smtClean="0"/>
              <a:t>Mem: 15G 1.0G 10G 4.0M 4.3G 14G</a:t>
            </a:r>
          </a:p>
          <a:p>
            <a:r>
              <a:rPr lang="en-US" altLang="zh-TW" dirty="0" smtClean="0"/>
              <a:t>bigred@ds168:~$ echo $(free -</a:t>
            </a:r>
            <a:r>
              <a:rPr lang="en-US" altLang="zh-TW" dirty="0" err="1" smtClean="0"/>
              <a:t>mh|grep</a:t>
            </a:r>
            <a:r>
              <a:rPr lang="en-US" altLang="zh-TW" dirty="0" smtClean="0"/>
              <a:t> Mem:)</a:t>
            </a:r>
          </a:p>
          <a:p>
            <a:r>
              <a:rPr lang="en-US" altLang="zh-TW" dirty="0" smtClean="0"/>
              <a:t>Mem: 15G 1.0G 10G 4.0M 4.3G 14G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1C7-3C7B-4F0D-B2F9-56D9583A97B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# </a:t>
            </a:r>
            <a:r>
              <a:rPr lang="zh-TW" altLang="en-US" dirty="0" smtClean="0"/>
              <a:t>以容易閱讀的方式顯示</a:t>
            </a:r>
          </a:p>
          <a:p>
            <a:r>
              <a:rPr lang="en-US" altLang="zh-TW" dirty="0" err="1" smtClean="0"/>
              <a:t>df</a:t>
            </a:r>
            <a:r>
              <a:rPr lang="en-US" altLang="zh-TW" dirty="0" smtClean="0"/>
              <a:t> -h</a:t>
            </a:r>
          </a:p>
          <a:p>
            <a:r>
              <a:rPr lang="zh-TW" altLang="en-US" dirty="0" smtClean="0"/>
              <a:t>檔案系統        容量  已用  可用 已用</a:t>
            </a:r>
            <a:r>
              <a:rPr lang="en-US" altLang="zh-TW" dirty="0" smtClean="0"/>
              <a:t>% </a:t>
            </a:r>
            <a:r>
              <a:rPr lang="zh-TW" altLang="en-US" dirty="0" smtClean="0"/>
              <a:t>掛載點</a:t>
            </a:r>
          </a:p>
          <a:p>
            <a:r>
              <a:rPr lang="en-US" altLang="zh-TW" dirty="0" err="1" smtClean="0"/>
              <a:t>udev</a:t>
            </a:r>
            <a:r>
              <a:rPr lang="en-US" altLang="zh-TW" dirty="0" smtClean="0"/>
              <a:t>            3.9G     0  3.9G    0% /dev</a:t>
            </a:r>
          </a:p>
          <a:p>
            <a:r>
              <a:rPr lang="en-US" altLang="zh-TW" dirty="0" err="1" smtClean="0"/>
              <a:t>tmpfs</a:t>
            </a:r>
            <a:r>
              <a:rPr lang="en-US" altLang="zh-TW" dirty="0" smtClean="0"/>
              <a:t>           788M  9.5M  779M    2% /run</a:t>
            </a:r>
          </a:p>
          <a:p>
            <a:r>
              <a:rPr lang="en-US" altLang="zh-TW" dirty="0" smtClean="0"/>
              <a:t>/dev/sda6       118G   60G   53G   53% /</a:t>
            </a:r>
          </a:p>
          <a:p>
            <a:r>
              <a:rPr lang="en-US" altLang="zh-TW" dirty="0" err="1" smtClean="0"/>
              <a:t>tmpfs</a:t>
            </a:r>
            <a:r>
              <a:rPr lang="en-US" altLang="zh-TW" dirty="0" smtClean="0"/>
              <a:t>           3.9G   61M  3.8G    2% /dev/</a:t>
            </a:r>
            <a:r>
              <a:rPr lang="en-US" altLang="zh-TW" dirty="0" err="1" smtClean="0"/>
              <a:t>shm</a:t>
            </a:r>
            <a:endParaRPr lang="en-US" altLang="zh-TW" dirty="0" smtClean="0"/>
          </a:p>
          <a:p>
            <a:r>
              <a:rPr lang="en-US" altLang="zh-TW" dirty="0" err="1" smtClean="0"/>
              <a:t>tmpfs</a:t>
            </a:r>
            <a:r>
              <a:rPr lang="en-US" altLang="zh-TW" dirty="0" smtClean="0"/>
              <a:t>           5.0M  4.0K  5.0M    1% /run/lock</a:t>
            </a:r>
          </a:p>
          <a:p>
            <a:r>
              <a:rPr lang="en-US" altLang="zh-TW" dirty="0" err="1" smtClean="0"/>
              <a:t>tmpfs</a:t>
            </a:r>
            <a:r>
              <a:rPr lang="en-US" altLang="zh-TW" dirty="0" smtClean="0"/>
              <a:t>           3.9G     0  3.9G    0% /sys/fs/</a:t>
            </a:r>
            <a:r>
              <a:rPr lang="en-US" altLang="zh-TW" dirty="0" err="1" smtClean="0"/>
              <a:t>cgroup</a:t>
            </a:r>
            <a:endParaRPr lang="en-US" altLang="zh-TW" dirty="0" smtClean="0"/>
          </a:p>
          <a:p>
            <a:r>
              <a:rPr lang="en-US" altLang="zh-TW" dirty="0" smtClean="0"/>
              <a:t>/dev/sda1       256M   30M  227M   12% /boot/</a:t>
            </a:r>
            <a:r>
              <a:rPr lang="en-US" altLang="zh-TW" dirty="0" err="1" smtClean="0"/>
              <a:t>efi</a:t>
            </a:r>
            <a:endParaRPr lang="en-US" altLang="zh-TW" dirty="0" smtClean="0"/>
          </a:p>
          <a:p>
            <a:r>
              <a:rPr lang="en-US" altLang="zh-TW" dirty="0" err="1" smtClean="0"/>
              <a:t>tmpfs</a:t>
            </a:r>
            <a:r>
              <a:rPr lang="en-US" altLang="zh-TW" dirty="0" smtClean="0"/>
              <a:t>           788M   76K  788M    1% /run/user/1000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1C7-3C7B-4F0D-B2F9-56D9583A97B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8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查看記憶體指令</a:t>
            </a:r>
            <a:r>
              <a:rPr lang="en-US" altLang="zh-TW" dirty="0" smtClean="0"/>
              <a:t>—free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https://www.opencli.com/linux/linux-free-command</a:t>
            </a:r>
            <a:endParaRPr lang="en-US" altLang="zh-TW" dirty="0" smtClean="0"/>
          </a:p>
          <a:p>
            <a:r>
              <a:rPr lang="en-US" altLang="zh-TW" dirty="0" smtClean="0"/>
              <a:t>Linux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free</a:t>
            </a:r>
            <a:r>
              <a:rPr lang="zh-TW" altLang="en-US" dirty="0" smtClean="0"/>
              <a:t>指令可以檢查系統內部實體記憶體及</a:t>
            </a:r>
            <a:r>
              <a:rPr lang="en-US" altLang="zh-TW" dirty="0" smtClean="0"/>
              <a:t>Swap</a:t>
            </a:r>
            <a:r>
              <a:rPr lang="zh-TW" altLang="en-US" dirty="0" smtClean="0"/>
              <a:t>的使用情況，以下為</a:t>
            </a:r>
            <a:r>
              <a:rPr lang="en-US" altLang="zh-TW" dirty="0" smtClean="0"/>
              <a:t>free</a:t>
            </a:r>
            <a:r>
              <a:rPr lang="zh-TW" altLang="en-US" dirty="0" smtClean="0"/>
              <a:t>的基本用法：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顯示系統內部實體記憶體及</a:t>
            </a:r>
            <a:r>
              <a:rPr lang="en-US" altLang="zh-TW" dirty="0" smtClean="0"/>
              <a:t>Swap</a:t>
            </a:r>
            <a:r>
              <a:rPr lang="zh-TW" altLang="en-US" dirty="0" smtClean="0"/>
              <a:t>的使用情況，初步會以</a:t>
            </a:r>
            <a:r>
              <a:rPr lang="en-US" altLang="zh-TW" dirty="0" smtClean="0"/>
              <a:t>KB</a:t>
            </a:r>
            <a:r>
              <a:rPr lang="zh-TW" altLang="en-US" dirty="0" smtClean="0"/>
              <a:t>為單位：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free</a:t>
            </a:r>
          </a:p>
          <a:p>
            <a:r>
              <a:rPr lang="en-US" altLang="zh-TW" dirty="0" smtClean="0"/>
              <a:t>             total       used       free     shared    buffers     cached</a:t>
            </a:r>
          </a:p>
          <a:p>
            <a:r>
              <a:rPr lang="en-US" altLang="zh-TW" dirty="0" smtClean="0"/>
              <a:t>Mem:       8043216    7869952     173264          0     965036    3661132</a:t>
            </a:r>
          </a:p>
          <a:p>
            <a:r>
              <a:rPr lang="en-US" altLang="zh-TW" dirty="0" smtClean="0"/>
              <a:t>-/+ buffers/cache:    3243784    4799432</a:t>
            </a:r>
          </a:p>
          <a:p>
            <a:r>
              <a:rPr lang="en-US" altLang="zh-TW" dirty="0" smtClean="0"/>
              <a:t>Swap:      2097148      31772    2065376</a:t>
            </a:r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4</a:t>
            </a:r>
          </a:p>
          <a:p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# free</a:t>
            </a:r>
          </a:p>
          <a:p>
            <a:r>
              <a:rPr lang="en-US" altLang="zh-TW" dirty="0" smtClean="0"/>
              <a:t>             total       used       free     shared    buffers     cached</a:t>
            </a:r>
          </a:p>
          <a:p>
            <a:r>
              <a:rPr lang="en-US" altLang="zh-TW" dirty="0" smtClean="0"/>
              <a:t>Mem:       8043216    7869952     173264          0     965036    3661132</a:t>
            </a:r>
          </a:p>
          <a:p>
            <a:r>
              <a:rPr lang="en-US" altLang="zh-TW" dirty="0" smtClean="0"/>
              <a:t>-/+ buffers/cache:    3243784    4799432</a:t>
            </a:r>
          </a:p>
          <a:p>
            <a:r>
              <a:rPr lang="en-US" altLang="zh-TW" dirty="0" smtClean="0"/>
              <a:t>Swap:      2097148      31772    2065376</a:t>
            </a:r>
          </a:p>
          <a:p>
            <a:r>
              <a:rPr lang="zh-TW" altLang="en-US" dirty="0" smtClean="0"/>
              <a:t>改進單位轉換成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，</a:t>
            </a:r>
            <a:r>
              <a:rPr lang="en-US" altLang="zh-TW" dirty="0" smtClean="0"/>
              <a:t>MB</a:t>
            </a:r>
            <a:r>
              <a:rPr lang="zh-TW" altLang="en-US" dirty="0" smtClean="0"/>
              <a:t>和</a:t>
            </a:r>
            <a:r>
              <a:rPr lang="en-US" altLang="zh-TW" dirty="0" smtClean="0"/>
              <a:t>GB</a:t>
            </a:r>
            <a:r>
              <a:rPr lang="zh-TW" altLang="en-US" dirty="0" smtClean="0"/>
              <a:t>，分別是</a:t>
            </a:r>
            <a:r>
              <a:rPr lang="en-US" altLang="zh-TW" dirty="0" smtClean="0"/>
              <a:t>-b</a:t>
            </a:r>
            <a:r>
              <a:rPr lang="zh-TW" altLang="en-US" dirty="0" smtClean="0"/>
              <a:t>，</a:t>
            </a:r>
            <a:r>
              <a:rPr lang="en-US" altLang="zh-TW" dirty="0" smtClean="0"/>
              <a:t>-m</a:t>
            </a:r>
            <a:r>
              <a:rPr lang="zh-TW" altLang="en-US" dirty="0" smtClean="0"/>
              <a:t>和</a:t>
            </a:r>
            <a:r>
              <a:rPr lang="en-US" altLang="zh-TW" dirty="0" smtClean="0"/>
              <a:t>-g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單位以字節顯示：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free -b</a:t>
            </a:r>
          </a:p>
          <a:p>
            <a:r>
              <a:rPr lang="en-US" altLang="zh-TW" dirty="0" smtClean="0"/>
              <a:t>             total       used       free     shared    buffers     cached</a:t>
            </a:r>
          </a:p>
          <a:p>
            <a:r>
              <a:rPr lang="en-US" altLang="zh-TW" dirty="0" smtClean="0"/>
              <a:t>Mem:    8236253184 8066666496  169586688          0  988200960 3749220352</a:t>
            </a:r>
          </a:p>
          <a:p>
            <a:r>
              <a:rPr lang="en-US" altLang="zh-TW" dirty="0" smtClean="0"/>
              <a:t>-/+ buffers/cache: 3329245184 4907008000</a:t>
            </a:r>
          </a:p>
          <a:p>
            <a:r>
              <a:rPr lang="en-US" altLang="zh-TW" dirty="0" smtClean="0"/>
              <a:t>Swap:   2147479552   32534528 2114945024</a:t>
            </a:r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4</a:t>
            </a:r>
          </a:p>
          <a:p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# free -b</a:t>
            </a:r>
          </a:p>
          <a:p>
            <a:r>
              <a:rPr lang="en-US" altLang="zh-TW" dirty="0" smtClean="0"/>
              <a:t>             total       used       free     shared    buffers     cached</a:t>
            </a:r>
          </a:p>
          <a:p>
            <a:r>
              <a:rPr lang="en-US" altLang="zh-TW" dirty="0" smtClean="0"/>
              <a:t>Mem:    8236253184 8066666496  169586688          0  988200960 3749220352</a:t>
            </a:r>
          </a:p>
          <a:p>
            <a:r>
              <a:rPr lang="en-US" altLang="zh-TW" dirty="0" smtClean="0"/>
              <a:t>-/+ buffers/cache: 3329245184 4907008000</a:t>
            </a:r>
          </a:p>
          <a:p>
            <a:r>
              <a:rPr lang="en-US" altLang="zh-TW" dirty="0" smtClean="0"/>
              <a:t>Swap:   2147479552   32534528 2114945024</a:t>
            </a:r>
          </a:p>
          <a:p>
            <a:r>
              <a:rPr lang="zh-TW" altLang="en-US" dirty="0" smtClean="0"/>
              <a:t>單位以</a:t>
            </a:r>
            <a:r>
              <a:rPr lang="en-US" altLang="zh-TW" dirty="0" smtClean="0"/>
              <a:t>MB</a:t>
            </a:r>
            <a:r>
              <a:rPr lang="zh-TW" altLang="en-US" dirty="0" smtClean="0"/>
              <a:t>顯示：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free -m</a:t>
            </a:r>
          </a:p>
          <a:p>
            <a:r>
              <a:rPr lang="en-US" altLang="zh-TW" dirty="0" smtClean="0"/>
              <a:t>             total       used       free     shared    buffers     cached</a:t>
            </a:r>
          </a:p>
          <a:p>
            <a:r>
              <a:rPr lang="en-US" altLang="zh-TW" dirty="0" smtClean="0"/>
              <a:t>Mem:          7854       7690        164          0        942       3575</a:t>
            </a:r>
          </a:p>
          <a:p>
            <a:r>
              <a:rPr lang="en-US" altLang="zh-TW" dirty="0" smtClean="0"/>
              <a:t>-/+ buffers/cache:       3172       4681</a:t>
            </a:r>
          </a:p>
          <a:p>
            <a:r>
              <a:rPr lang="en-US" altLang="zh-TW" dirty="0" smtClean="0"/>
              <a:t>Swap:         2047         31       2016</a:t>
            </a:r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4</a:t>
            </a:r>
          </a:p>
          <a:p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# free -m</a:t>
            </a:r>
          </a:p>
          <a:p>
            <a:r>
              <a:rPr lang="en-US" altLang="zh-TW" dirty="0" smtClean="0"/>
              <a:t>             total       used       free     shared    buffers     cached</a:t>
            </a:r>
          </a:p>
          <a:p>
            <a:r>
              <a:rPr lang="en-US" altLang="zh-TW" dirty="0" smtClean="0"/>
              <a:t>Mem:          7854       7690        164          0        942       3575</a:t>
            </a:r>
          </a:p>
          <a:p>
            <a:r>
              <a:rPr lang="en-US" altLang="zh-TW" dirty="0" smtClean="0"/>
              <a:t>-/+ buffers/cache:       3172       4681</a:t>
            </a:r>
          </a:p>
          <a:p>
            <a:r>
              <a:rPr lang="en-US" altLang="zh-TW" dirty="0" smtClean="0"/>
              <a:t>Swap:         2047         31       2016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單位以</a:t>
            </a:r>
            <a:r>
              <a:rPr lang="en-US" altLang="zh-TW" dirty="0" smtClean="0"/>
              <a:t>GB</a:t>
            </a:r>
            <a:r>
              <a:rPr lang="zh-TW" altLang="en-US" dirty="0" smtClean="0"/>
              <a:t>顯示：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free -g</a:t>
            </a:r>
          </a:p>
          <a:p>
            <a:r>
              <a:rPr lang="en-US" altLang="zh-TW" dirty="0" smtClean="0"/>
              <a:t>             total       used       free     shared    buffers     cached</a:t>
            </a:r>
          </a:p>
          <a:p>
            <a:r>
              <a:rPr lang="en-US" altLang="zh-TW" dirty="0" smtClean="0"/>
              <a:t>Mem:             7          7          0          0          0          3</a:t>
            </a:r>
          </a:p>
          <a:p>
            <a:r>
              <a:rPr lang="en-US" altLang="zh-TW" dirty="0" smtClean="0"/>
              <a:t>-/+ buffers/cache:          3          4</a:t>
            </a:r>
          </a:p>
          <a:p>
            <a:r>
              <a:rPr lang="en-US" altLang="zh-TW" dirty="0" smtClean="0"/>
              <a:t>Swap:            1          0          1</a:t>
            </a:r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4</a:t>
            </a:r>
          </a:p>
          <a:p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# free -g</a:t>
            </a:r>
          </a:p>
          <a:p>
            <a:r>
              <a:rPr lang="en-US" altLang="zh-TW" dirty="0" smtClean="0"/>
              <a:t>             total       used       free     shared    buffers     cached</a:t>
            </a:r>
          </a:p>
          <a:p>
            <a:r>
              <a:rPr lang="en-US" altLang="zh-TW" dirty="0" smtClean="0"/>
              <a:t>Mem:             7          7          0          0          0          3</a:t>
            </a:r>
          </a:p>
          <a:p>
            <a:r>
              <a:rPr lang="en-US" altLang="zh-TW" dirty="0" smtClean="0"/>
              <a:t>-/+ buffers/cache:          3          4</a:t>
            </a:r>
          </a:p>
          <a:p>
            <a:r>
              <a:rPr lang="en-US" altLang="zh-TW" dirty="0" smtClean="0"/>
              <a:t>Swap:            1          0          1</a:t>
            </a:r>
          </a:p>
          <a:p>
            <a:r>
              <a:rPr lang="zh-TW" altLang="en-US" dirty="0" smtClean="0"/>
              <a:t>加上</a:t>
            </a:r>
            <a:r>
              <a:rPr lang="en-US" altLang="zh-TW" dirty="0" smtClean="0"/>
              <a:t>-t</a:t>
            </a:r>
            <a:r>
              <a:rPr lang="zh-TW" altLang="en-US" dirty="0" smtClean="0"/>
              <a:t>參數，會顯示實體記憶體以及交換的合共記憶體：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free -t</a:t>
            </a:r>
          </a:p>
          <a:p>
            <a:r>
              <a:rPr lang="en-US" altLang="zh-TW" dirty="0" smtClean="0"/>
              <a:t>             total       used       free     shared    buffers     cached</a:t>
            </a:r>
          </a:p>
          <a:p>
            <a:r>
              <a:rPr lang="en-US" altLang="zh-TW" dirty="0" smtClean="0"/>
              <a:t>Mem:       8043216    7866436     176780          0     965008    3656880</a:t>
            </a:r>
          </a:p>
          <a:p>
            <a:r>
              <a:rPr lang="en-US" altLang="zh-TW" dirty="0" smtClean="0"/>
              <a:t>-/+ buffers/cache:    3244548    4798668</a:t>
            </a:r>
          </a:p>
          <a:p>
            <a:r>
              <a:rPr lang="en-US" altLang="zh-TW" dirty="0" smtClean="0"/>
              <a:t>Swap:      2097148      31772    2065376</a:t>
            </a:r>
          </a:p>
          <a:p>
            <a:r>
              <a:rPr lang="en-US" altLang="zh-TW" dirty="0" smtClean="0"/>
              <a:t>Total:    10140364    7898208    2242156</a:t>
            </a:r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4</a:t>
            </a:r>
          </a:p>
          <a:p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6</a:t>
            </a:r>
          </a:p>
          <a:p>
            <a:r>
              <a:rPr lang="en-US" altLang="zh-TW" dirty="0" smtClean="0"/>
              <a:t># free -t</a:t>
            </a:r>
          </a:p>
          <a:p>
            <a:r>
              <a:rPr lang="en-US" altLang="zh-TW" dirty="0" smtClean="0"/>
              <a:t>             total       used       free     shared    buffers     cached</a:t>
            </a:r>
          </a:p>
          <a:p>
            <a:r>
              <a:rPr lang="en-US" altLang="zh-TW" dirty="0" smtClean="0"/>
              <a:t>Mem:       8043216    7866436     176780          0     965008    3656880</a:t>
            </a:r>
          </a:p>
          <a:p>
            <a:r>
              <a:rPr lang="en-US" altLang="zh-TW" dirty="0" smtClean="0"/>
              <a:t>-/+ buffers/cache:    3244548    4798668</a:t>
            </a:r>
          </a:p>
          <a:p>
            <a:r>
              <a:rPr lang="en-US" altLang="zh-TW" dirty="0" smtClean="0"/>
              <a:t>Swap:      2097148      31772    2065376</a:t>
            </a:r>
          </a:p>
          <a:p>
            <a:r>
              <a:rPr lang="en-US" altLang="zh-TW" dirty="0" smtClean="0"/>
              <a:t>Total:    10140364    7898208    2242156</a:t>
            </a:r>
          </a:p>
          <a:p>
            <a:r>
              <a:rPr lang="zh-TW" altLang="en-US" dirty="0" smtClean="0"/>
              <a:t>加上</a:t>
            </a:r>
            <a:r>
              <a:rPr lang="en-US" altLang="zh-TW" dirty="0" smtClean="0"/>
              <a:t>-s</a:t>
            </a:r>
            <a:r>
              <a:rPr lang="zh-TW" altLang="en-US" dirty="0" smtClean="0"/>
              <a:t>參數會在特定秒數自動重新執行</a:t>
            </a:r>
            <a:r>
              <a:rPr lang="en-US" altLang="zh-TW" dirty="0" smtClean="0"/>
              <a:t>free</a:t>
            </a:r>
            <a:r>
              <a:rPr lang="zh-TW" altLang="en-US" dirty="0" smtClean="0"/>
              <a:t>指令，例如下面會以</a:t>
            </a:r>
            <a:r>
              <a:rPr lang="en-US" altLang="zh-TW" dirty="0" smtClean="0"/>
              <a:t>MB</a:t>
            </a:r>
            <a:r>
              <a:rPr lang="zh-TW" altLang="en-US" dirty="0" smtClean="0"/>
              <a:t>為單位，並會每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秒印出一次新資料：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free -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 5</a:t>
            </a:r>
          </a:p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# free -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 5</a:t>
            </a:r>
          </a:p>
          <a:p>
            <a:r>
              <a:rPr lang="zh-TW" altLang="en-US" dirty="0" smtClean="0"/>
              <a:t>要終止執行按</a:t>
            </a:r>
            <a:r>
              <a:rPr lang="en-US" altLang="zh-TW" dirty="0" smtClean="0"/>
              <a:t>Ctrl + C</a:t>
            </a:r>
            <a:r>
              <a:rPr lang="zh-TW" altLang="en-US" dirty="0" smtClean="0"/>
              <a:t>就可以了。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===</a:t>
            </a:r>
          </a:p>
          <a:p>
            <a:r>
              <a:rPr lang="en-US" altLang="zh-TW" dirty="0" smtClean="0"/>
              <a:t>bigred@ds168:~$ free</a:t>
            </a:r>
          </a:p>
          <a:p>
            <a:r>
              <a:rPr lang="en-US" altLang="zh-TW" dirty="0" smtClean="0"/>
              <a:t>              total        used        free      shared  buff/cache   available</a:t>
            </a:r>
          </a:p>
          <a:p>
            <a:r>
              <a:rPr lang="en-US" altLang="zh-TW" dirty="0" smtClean="0"/>
              <a:t>Mem:       16354028     1098580    10846184        4116     4409264    14936460</a:t>
            </a:r>
          </a:p>
          <a:p>
            <a:r>
              <a:rPr lang="en-US" altLang="zh-TW" dirty="0" smtClean="0"/>
              <a:t>Swap:       2097148           0     2097148</a:t>
            </a:r>
          </a:p>
          <a:p>
            <a:r>
              <a:rPr lang="en-US" altLang="zh-TW" dirty="0" smtClean="0"/>
              <a:t>bigred@ds168:~$ free -m</a:t>
            </a:r>
          </a:p>
          <a:p>
            <a:r>
              <a:rPr lang="en-US" altLang="zh-TW" dirty="0" smtClean="0"/>
              <a:t>              total        used        free      shared  buff/cache   available</a:t>
            </a:r>
          </a:p>
          <a:p>
            <a:r>
              <a:rPr lang="en-US" altLang="zh-TW" dirty="0" smtClean="0"/>
              <a:t>Mem:          15970        1072       10592           4        4305       14586</a:t>
            </a:r>
          </a:p>
          <a:p>
            <a:r>
              <a:rPr lang="en-US" altLang="zh-TW" dirty="0" smtClean="0"/>
              <a:t>Swap:          2047           0        2047</a:t>
            </a:r>
          </a:p>
          <a:p>
            <a:r>
              <a:rPr lang="en-US" altLang="zh-TW" dirty="0" smtClean="0"/>
              <a:t>bigred@ds168:~$ free -g</a:t>
            </a:r>
          </a:p>
          <a:p>
            <a:r>
              <a:rPr lang="en-US" altLang="zh-TW" dirty="0" smtClean="0"/>
              <a:t>              total        used        free      shared  buff/cache   available</a:t>
            </a:r>
          </a:p>
          <a:p>
            <a:r>
              <a:rPr lang="en-US" altLang="zh-TW" dirty="0" smtClean="0"/>
              <a:t>Mem:             15           1          10           0           4          14</a:t>
            </a:r>
          </a:p>
          <a:p>
            <a:r>
              <a:rPr lang="en-US" altLang="zh-TW" dirty="0" smtClean="0"/>
              <a:t>Swap:             1           0           1</a:t>
            </a:r>
          </a:p>
          <a:p>
            <a:r>
              <a:rPr lang="en-US" altLang="zh-TW" dirty="0" smtClean="0"/>
              <a:t>bigred@ds168:~$ free -h</a:t>
            </a:r>
          </a:p>
          <a:p>
            <a:r>
              <a:rPr lang="en-US" altLang="zh-TW" dirty="0" smtClean="0"/>
              <a:t>              total        used        free      shared  buff/cache   available</a:t>
            </a:r>
          </a:p>
          <a:p>
            <a:r>
              <a:rPr lang="en-US" altLang="zh-TW" dirty="0" smtClean="0"/>
              <a:t>Mem:            15G        1.0G         10G        4.0M        4.2G         14G</a:t>
            </a:r>
          </a:p>
          <a:p>
            <a:r>
              <a:rPr lang="en-US" altLang="zh-TW" dirty="0" smtClean="0"/>
              <a:t>Swap:          2.0G          0B        2.0G</a:t>
            </a:r>
          </a:p>
          <a:p>
            <a:r>
              <a:rPr lang="en-US" altLang="zh-TW" dirty="0" smtClean="0"/>
              <a:t>bigred@ds168:~$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1C7-3C7B-4F0D-B2F9-56D9583A97B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562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https://man.linuxde.net/head</a:t>
            </a:r>
            <a:endParaRPr lang="en-US" altLang="zh-CN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head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</a:t>
            </a:r>
          </a:p>
          <a:p>
            <a:r>
              <a:rPr lang="zh-CN" altLang="en-US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4"/>
              </a:rPr>
              <a:t>檔內容查看</a:t>
            </a:r>
            <a:endParaRPr lang="zh-CN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head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用於顯示檔的開頭的內容。在預設情況下，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head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命令顯示檔的頭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行內容。</a:t>
            </a:r>
          </a:p>
          <a:p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語法</a:t>
            </a:r>
            <a:b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head(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選項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)(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選項</a:t>
            </a:r>
            <a:b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-n&lt;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數字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：指定顯示頭部內容的行數；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字元數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：指定顯示頭部內容的字元數；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-v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：總是顯示檔案名的頭資訊；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-q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：不顯示檔案名的頭資訊。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</a:t>
            </a:r>
            <a:b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文件列表：指定顯示頭部內容的檔清單。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421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00FF"/>
                </a:solidFill>
              </a:rPr>
              <a:t>$</a:t>
            </a:r>
            <a:r>
              <a:rPr lang="en-US" altLang="zh-TW" dirty="0" smtClean="0"/>
              <a:t> head -n 5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| cut -d : -f 1,7 </a:t>
            </a:r>
            <a:r>
              <a:rPr lang="en-US" altLang="zh-TW" sz="1800" dirty="0" smtClean="0"/>
              <a:t>--</a:t>
            </a:r>
            <a:r>
              <a:rPr lang="en-US" altLang="zh-TW" dirty="0" smtClean="0"/>
              <a:t>output-delimiter="^_^"</a:t>
            </a:r>
          </a:p>
          <a:p>
            <a:pPr marL="0" indent="0">
              <a:buNone/>
            </a:pPr>
            <a:r>
              <a:rPr lang="en-US" altLang="zh-TW" dirty="0" smtClean="0"/>
              <a:t>root</a:t>
            </a:r>
            <a:r>
              <a:rPr lang="en-US" altLang="zh-TW" dirty="0" smtClean="0">
                <a:solidFill>
                  <a:srgbClr val="FF0000"/>
                </a:solidFill>
              </a:rPr>
              <a:t>^_^</a:t>
            </a:r>
            <a:r>
              <a:rPr lang="en-US" altLang="zh-TW" dirty="0" smtClean="0"/>
              <a:t>/bin/bash</a:t>
            </a:r>
          </a:p>
          <a:p>
            <a:pPr marL="0" indent="0">
              <a:buNone/>
            </a:pPr>
            <a:r>
              <a:rPr lang="en-US" altLang="zh-TW" dirty="0" smtClean="0"/>
              <a:t>daemon</a:t>
            </a:r>
            <a:r>
              <a:rPr lang="en-US" altLang="zh-TW" dirty="0" smtClean="0">
                <a:solidFill>
                  <a:srgbClr val="FF0000"/>
                </a:solidFill>
              </a:rPr>
              <a:t>^_^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bin</a:t>
            </a:r>
            <a:r>
              <a:rPr lang="en-US" altLang="zh-TW" dirty="0" smtClean="0">
                <a:solidFill>
                  <a:srgbClr val="FF0000"/>
                </a:solidFill>
              </a:rPr>
              <a:t>^_^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sys</a:t>
            </a:r>
            <a:r>
              <a:rPr lang="en-US" altLang="zh-TW" dirty="0" smtClean="0">
                <a:solidFill>
                  <a:srgbClr val="FF0000"/>
                </a:solidFill>
              </a:rPr>
              <a:t>^_^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sync</a:t>
            </a:r>
            <a:r>
              <a:rPr lang="en-US" altLang="zh-TW" dirty="0" smtClean="0">
                <a:solidFill>
                  <a:srgbClr val="FF0000"/>
                </a:solidFill>
              </a:rPr>
              <a:t>^_^</a:t>
            </a:r>
            <a:r>
              <a:rPr lang="en-US" altLang="zh-TW" dirty="0" smtClean="0"/>
              <a:t>/bin/sync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021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https://man.linuxde.net/tail</a:t>
            </a:r>
            <a:endParaRPr lang="en-US" altLang="zh-CN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tail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</a:t>
            </a:r>
          </a:p>
          <a:p>
            <a:r>
              <a:rPr lang="zh-CN" altLang="en-US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4"/>
              </a:rPr>
              <a:t>檔內容查看</a:t>
            </a:r>
            <a:endParaRPr lang="zh-CN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tail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用於輸入檔中的尾部內容。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tail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命令預設在螢幕上顯示指定檔的末尾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行。如果給定的檔不止一個，則在顯示的每個檔前面加一個檔案名標題。如果沒有指定檔或者檔案名為“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，則讀取標準輸入。</a:t>
            </a: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注意：如果表示位元組或行數的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值之前有一個”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+”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號，則從文件開頭的第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項開始顯示，而不是顯示檔的最後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項。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值後面可以有尾碼：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表示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512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k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表示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1024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表示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 048576(1M)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。</a:t>
            </a:r>
          </a:p>
          <a:p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語法</a:t>
            </a:r>
            <a:b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tail(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選項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)(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選項</a:t>
            </a:r>
            <a:b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--retry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：即是在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tail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命令啟動時，檔不可訪問或者檔稍後變得不可訪問，都始終嘗試打開檔。使用此選項時需要與選項“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——follow=name”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連用；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-c&lt;N&gt;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——bytes=&lt;N&gt;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：輸出檔案結尾部的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（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為整數）個位元組內容；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-f&lt;name/descriptor&gt;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或；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--follow&lt;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nameldescript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：顯示檔最新追加的內容。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name”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表示以檔案名的方式監視檔的變化。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與“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fdescriptor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等效；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：與選項“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-follow=name”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和“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--retry"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連用時功能相同；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-n&lt;N&gt;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——line=&lt;N&gt;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：輸出檔的尾部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（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N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位元數位）行內容。 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pid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=&lt;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進程號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：與“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選項連用，當指定的進程號的進程終止後，自動退出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tail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命令； 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-q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——quiet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——silent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：當有多個檔參數時，不輸出各個檔案名； 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-s&lt;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秒數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——</a:t>
            </a:r>
            <a:r>
              <a:rPr lang="en-US" altLang="zh-CN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5" tooltip="sleep命令"/>
              </a:rPr>
              <a:t>sleep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interal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=&lt;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秒數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&gt;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：與“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-f”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選項連用，指定監視檔變化時間隔的秒數；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-v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——verbose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：當有多個檔參數時，總是輸出各個檔案名；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</a:t>
            </a:r>
            <a:r>
              <a:rPr lang="en-US" altLang="zh-CN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6" tooltip="help命令"/>
              </a:rPr>
              <a:t>help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：顯示指令的説明資訊；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--version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：顯示指令的版本資訊。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</a:t>
            </a:r>
            <a:b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文件列表：指定要顯示尾部內容的檔清單。</a:t>
            </a:r>
          </a:p>
          <a:p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實例</a:t>
            </a:r>
            <a:b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tail </a:t>
            </a:r>
            <a:r>
              <a:rPr lang="en-US" altLang="zh-CN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7" tooltip="file命令"/>
              </a:rPr>
              <a:t>file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（顯示檔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file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的最後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行）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tail +20 file 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（顯示檔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file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的內容，從第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20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行至文件末尾）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tail -c 10 file 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（顯示檔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file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的最後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10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個字元）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0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wc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</a:t>
            </a:r>
          </a:p>
          <a:p>
            <a:r>
              <a:rPr lang="zh-CN" altLang="en-US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3"/>
              </a:rPr>
              <a:t>檔過濾分割與合併</a:t>
            </a:r>
            <a:endParaRPr lang="zh-CN" altLang="en-US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1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wc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命令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用來計算數字。利用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wc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指令我們可以計算檔的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Byte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數、字數或是列數，若不指定檔案名稱，或是所給予的檔案名為“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-”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，則</a:t>
            </a:r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wc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指令會從標準輸入裝置讀取資料。</a:t>
            </a:r>
          </a:p>
          <a:p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語法</a:t>
            </a:r>
            <a:b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wc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選項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)(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參數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)</a:t>
            </a:r>
            <a: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  <a:t>選項</a:t>
            </a:r>
            <a:br>
              <a:rPr lang="zh-CN" altLang="en-US" sz="1200" b="1" i="0" dirty="0" smtClean="0">
                <a:effectLst/>
                <a:latin typeface="+mn-lt"/>
                <a:ea typeface="+mn-ea"/>
                <a:cs typeface="+mn-cs"/>
                <a:sym typeface="Calibri"/>
              </a:rPr>
            </a:br>
            <a:endParaRPr lang="zh-CN" altLang="en-US" sz="1200" b="1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-c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--bytes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——chars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：只顯示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Bytes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數；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-l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——lines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：只顯示列數； </a:t>
            </a:r>
            <a:endParaRPr lang="en-US" altLang="zh-CN" sz="1200" b="0" i="0" dirty="0" smtClean="0">
              <a:effectLst/>
              <a:latin typeface="+mn-lt"/>
              <a:ea typeface="+mn-ea"/>
              <a:cs typeface="+mn-cs"/>
              <a:sym typeface="Calibri"/>
            </a:endParaRPr>
          </a:p>
          <a:p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-</a:t>
            </a:r>
            <a:r>
              <a:rPr lang="en-US" altLang="zh-CN" sz="1200" b="0" i="0" u="none" strike="noStrike" dirty="0" smtClean="0">
                <a:effectLst/>
                <a:latin typeface="+mn-lt"/>
                <a:ea typeface="+mn-ea"/>
                <a:cs typeface="+mn-cs"/>
                <a:sym typeface="Calibri"/>
                <a:hlinkClick r:id="rId4" tooltip="w命令"/>
              </a:rPr>
              <a:t>w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或</a:t>
            </a:r>
            <a:r>
              <a:rPr lang="en-US" altLang="zh-CN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——words</a:t>
            </a:r>
            <a:r>
              <a:rPr lang="zh-CN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：只顯示字數。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0765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https://www.itread01.com/content/1547275350.html</a:t>
            </a:r>
            <a:endParaRPr lang="en-US" altLang="zh-TW" dirty="0" smtClean="0"/>
          </a:p>
          <a:p>
            <a:r>
              <a:rPr lang="en-US" altLang="zh-TW" dirty="0" err="1" smtClean="0"/>
              <a:t>linux</a:t>
            </a:r>
            <a:r>
              <a:rPr lang="en-US" altLang="zh-TW" dirty="0" smtClean="0"/>
              <a:t> /</a:t>
            </a:r>
            <a:r>
              <a:rPr lang="en-US" altLang="zh-TW" dirty="0" err="1" smtClean="0"/>
              <a:t>proc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cpuinfo</a:t>
            </a:r>
            <a:r>
              <a:rPr lang="zh-TW" altLang="en-US" dirty="0" smtClean="0"/>
              <a:t>檔案分析</a:t>
            </a:r>
          </a:p>
          <a:p>
            <a:endParaRPr lang="en-US" altLang="zh-TW" dirty="0" smtClean="0"/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Linux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系統中，提供了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proc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檔案系統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顯示系統的軟硬體資訊。如果想了解系統中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的提供商和相關配置資訊，則可以通過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cpuinfo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檔案得到。本文章針對該檔案進行簡單的總結。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基於不同指令集（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cpuinfo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檔案不一樣，基於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X86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cpuinfo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檔案包含如下內容：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vendor_id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：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GenuineIntel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family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name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Intel(R) Xeon(R) CPU           E5520  @ 2.27GHz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stepping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  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MHz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  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1600.000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size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8192 KB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siblings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 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  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 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apicid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       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　  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fpu_exception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cpuid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level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 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　　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　：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cx8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cmov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 pse36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clflush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mmx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fxsr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sse2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syscall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rdtscp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lm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constant_tsc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nonstop_tsc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monitor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ds_cpl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vmx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tm2 cx16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xtpr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popcnt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lahf_lm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bogomips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 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4522.12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clflush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cache_alignment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64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sizes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 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 bits physical, 48 bits virtual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management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以上輸出項的含義如下：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：系統中邏輯處理核的編號。對於單核處理器，則課認為是其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編號，對於多核處理器則可以是物理核、或者使用超執行緒技術虛擬的邏輯核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vendor_id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製造商     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family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產品系列代號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屬於其系列中的哪一代的代號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name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屬於的名字及其編號、標稱主頻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stepping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  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屬於製作更新版本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MHz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  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的實際使用主頻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size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二級快取大小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id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：單個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的標號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siblings    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：單個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邏輯物理核數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 id     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：當前物理核在其所處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中的編號，這個編號不一定連續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cores 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：該邏輯核所處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的物理核數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apicid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：用來區分不同邏輯核的編號，系統中每個邏輯核的此編號必然不同，此編號不一定連續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：是否具有浮點運算單元（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Floating Point Unit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fpu_exception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：是否支援浮點計算異常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cpuid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level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：執行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指令前，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暫存器中的值，根據不同的值</a:t>
            </a: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cpuid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指令會返回不同的內容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：表明當前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是否在核心態支援對使用者空間的防寫（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Protection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       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：當前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支援的功能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bogomips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：在系統核心啟動時粗略測算的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速度（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Million Instructions Per Second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clflush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size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：每次重新整理快取的大小單位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cache_alignment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：快取地址對齊單位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sizes    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：可訪問地址空間位數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management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：對能源管理的支援，有以下幾個可選支援功能：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　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temperature sensor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　 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id control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　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voltage id control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　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thermal trip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100mhzsteps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hwpstate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pPr fontAlgn="base"/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flags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各項含義：</a:t>
            </a:r>
          </a:p>
          <a:p>
            <a:pPr fontAlgn="base"/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Onboard (x87) Floating Point Unit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Mode Extension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Debugging Extensions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Size Extensions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Stamp Counter: support for RDTSC and WRTSC instructions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Model-Specific Registers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Address Extensions: ability to access 64GB of memory; only 4GB can be accessed at a time though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Check Architecture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cx8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CMPXCHG8 instruction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Onboard Advanced Programmable Interrupt Controller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Sysenter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Sysexit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Instructions; SYSENTER is used for jumps to kernel memory during system calls, and SYSEXIT is used for jumps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to the user code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mtrr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Type Range Registers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pge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Global Enable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Check Architecture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cmov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CMOV instruction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 Attribute Table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pse36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36-bit Page Size Extensions: allows to map 4 MB pages into the first 64GB RAM, used with PSE.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Processor Serial-Number; only available on Pentium 3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clflush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CLFLUSH instruction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Debug Trace Store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ACPI via MSR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MultiMedia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fxsr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FXSAVE and FXSTOR instructions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 SIMD Extensions. Single instruction multiple data. Lets you do a bunch of the same operation on different pieces of input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single clock tick.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 SIMD Extensions-2. More of the same.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selfsnoop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self snoop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Clock Control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IA64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IA-64 processor Itanium.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HyperThreading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Introduces an imaginary second processor that doesn’t do much but lets you run threads in the same process a  bit quicker.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Execute bit. Prevents arbitrary code running via buffer overflows.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Prescott New Instructions aka. SSE3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vmx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Vanderpool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hardware virtualization technology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AMD “Pacifica” hardware virtualization technology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Mode,” which means the chip supports the AMD64 instruction set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Thermal Monitor” Thermal throttling with IDLE instructions. Usually hardware controlled in response to CPU temperature.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Thermal Monitor 2″ Decrease speed by reducing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multipler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vcore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 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Enhanced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SpeedStep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根據以上內容，我們則可以很方便的知道當前系統關於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的核數、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是否啟用超執行緒等資訊。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查詢系統具有多少個邏輯核：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cpuinfo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"processor" |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查詢系統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的物理核數：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cpuinfo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cores" |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查詢系統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是否啟用超執行緒：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cpuinfo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-e "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cores"  -e "siblings" | sort |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輸出舉例：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cores    : 6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　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siblings   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6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　如果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cores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數量和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siblings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數量一致，則沒有啟用超執行緒，否則超執行緒被啟用。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查詢系統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的個數：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 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cpuinfo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"physical id" | sort |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wc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-l</a:t>
            </a:r>
          </a:p>
          <a:p>
            <a:pPr fontAlgn="base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查詢系統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是否支援某項功能，則根以上類似，輸出結果進行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grep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就可以得到結果。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1C7-3C7B-4F0D-B2F9-56D9583A97B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18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bigred@ds168:~$ cat /</a:t>
            </a:r>
            <a:r>
              <a:rPr lang="en-US" altLang="zh-TW" dirty="0" err="1" smtClean="0"/>
              <a:t>proc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cpuinfo</a:t>
            </a:r>
            <a:r>
              <a:rPr lang="en-US" altLang="zh-TW" dirty="0" smtClean="0"/>
              <a:t> |more</a:t>
            </a:r>
          </a:p>
          <a:p>
            <a:r>
              <a:rPr lang="en-US" altLang="zh-TW" dirty="0" smtClean="0"/>
              <a:t>processor       : 0</a:t>
            </a:r>
          </a:p>
          <a:p>
            <a:r>
              <a:rPr lang="en-US" altLang="zh-TW" dirty="0" err="1" smtClean="0"/>
              <a:t>vendor_id</a:t>
            </a:r>
            <a:r>
              <a:rPr lang="en-US" altLang="zh-TW" dirty="0" smtClean="0"/>
              <a:t>       : </a:t>
            </a:r>
            <a:r>
              <a:rPr lang="en-US" altLang="zh-TW" dirty="0" err="1" smtClean="0"/>
              <a:t>GenuineIntel</a:t>
            </a:r>
            <a:endParaRPr lang="en-US" altLang="zh-TW" dirty="0" smtClean="0"/>
          </a:p>
          <a:p>
            <a:r>
              <a:rPr lang="en-US" altLang="zh-TW" dirty="0" err="1" smtClean="0"/>
              <a:t>cpu</a:t>
            </a:r>
            <a:r>
              <a:rPr lang="en-US" altLang="zh-TW" dirty="0" smtClean="0"/>
              <a:t> family      : 6</a:t>
            </a:r>
          </a:p>
          <a:p>
            <a:r>
              <a:rPr lang="en-US" altLang="zh-TW" dirty="0" smtClean="0"/>
              <a:t>model           : 30</a:t>
            </a:r>
          </a:p>
          <a:p>
            <a:r>
              <a:rPr lang="en-US" altLang="zh-TW" dirty="0" smtClean="0"/>
              <a:t>model name      : Intel(R) Core(TM) i5 CPU         760  @ 2.80GHz</a:t>
            </a:r>
          </a:p>
          <a:p>
            <a:r>
              <a:rPr lang="en-US" altLang="zh-TW" dirty="0" smtClean="0"/>
              <a:t>stepping        : 5</a:t>
            </a:r>
          </a:p>
          <a:p>
            <a:r>
              <a:rPr lang="en-US" altLang="zh-TW" dirty="0" smtClean="0"/>
              <a:t>microcode       : 0xa</a:t>
            </a:r>
          </a:p>
          <a:p>
            <a:r>
              <a:rPr lang="en-US" altLang="zh-TW" dirty="0" err="1" smtClean="0"/>
              <a:t>cpu</a:t>
            </a:r>
            <a:r>
              <a:rPr lang="en-US" altLang="zh-TW" dirty="0" smtClean="0"/>
              <a:t> MHz         : 1247.699</a:t>
            </a:r>
          </a:p>
          <a:p>
            <a:r>
              <a:rPr lang="en-US" altLang="zh-TW" dirty="0" smtClean="0"/>
              <a:t>cache size      : 8192 KB</a:t>
            </a:r>
          </a:p>
          <a:p>
            <a:r>
              <a:rPr lang="en-US" altLang="zh-TW" dirty="0" smtClean="0"/>
              <a:t>physical id     : 0</a:t>
            </a:r>
          </a:p>
          <a:p>
            <a:r>
              <a:rPr lang="en-US" altLang="zh-TW" dirty="0" smtClean="0"/>
              <a:t>siblings        : 4</a:t>
            </a:r>
          </a:p>
          <a:p>
            <a:r>
              <a:rPr lang="en-US" altLang="zh-TW" dirty="0" smtClean="0"/>
              <a:t>core id         : 0</a:t>
            </a:r>
          </a:p>
          <a:p>
            <a:r>
              <a:rPr lang="en-US" altLang="zh-TW" dirty="0" err="1" smtClean="0"/>
              <a:t>cpu</a:t>
            </a:r>
            <a:r>
              <a:rPr lang="en-US" altLang="zh-TW" dirty="0" smtClean="0"/>
              <a:t> cores       : 4</a:t>
            </a:r>
          </a:p>
          <a:p>
            <a:r>
              <a:rPr lang="en-US" altLang="zh-TW" dirty="0" err="1" smtClean="0"/>
              <a:t>apicid</a:t>
            </a:r>
            <a:r>
              <a:rPr lang="en-US" altLang="zh-TW" dirty="0" smtClean="0"/>
              <a:t>          : 0</a:t>
            </a:r>
          </a:p>
          <a:p>
            <a:r>
              <a:rPr lang="en-US" altLang="zh-TW" dirty="0" smtClean="0"/>
              <a:t>initial </a:t>
            </a:r>
            <a:r>
              <a:rPr lang="en-US" altLang="zh-TW" dirty="0" err="1" smtClean="0"/>
              <a:t>apicid</a:t>
            </a:r>
            <a:r>
              <a:rPr lang="en-US" altLang="zh-TW" dirty="0" smtClean="0"/>
              <a:t>  : 0</a:t>
            </a:r>
          </a:p>
          <a:p>
            <a:r>
              <a:rPr lang="en-US" altLang="zh-TW" dirty="0" err="1" smtClean="0"/>
              <a:t>fpu</a:t>
            </a:r>
            <a:r>
              <a:rPr lang="en-US" altLang="zh-TW" dirty="0" smtClean="0"/>
              <a:t>             : yes</a:t>
            </a:r>
          </a:p>
          <a:p>
            <a:r>
              <a:rPr lang="en-US" altLang="zh-TW" dirty="0" err="1" smtClean="0"/>
              <a:t>fpu_exception</a:t>
            </a:r>
            <a:r>
              <a:rPr lang="en-US" altLang="zh-TW" dirty="0" smtClean="0"/>
              <a:t>   : yes</a:t>
            </a:r>
          </a:p>
          <a:p>
            <a:r>
              <a:rPr lang="en-US" altLang="zh-TW" dirty="0" err="1" smtClean="0"/>
              <a:t>cpuid</a:t>
            </a:r>
            <a:r>
              <a:rPr lang="en-US" altLang="zh-TW" dirty="0" smtClean="0"/>
              <a:t> level     : 11</a:t>
            </a:r>
          </a:p>
          <a:p>
            <a:r>
              <a:rPr lang="en-US" altLang="zh-TW" dirty="0" err="1" smtClean="0"/>
              <a:t>wp</a:t>
            </a:r>
            <a:r>
              <a:rPr lang="en-US" altLang="zh-TW" dirty="0" smtClean="0"/>
              <a:t>              : yes</a:t>
            </a:r>
          </a:p>
          <a:p>
            <a:r>
              <a:rPr lang="en-US" altLang="zh-TW" dirty="0" smtClean="0"/>
              <a:t>flags           : </a:t>
            </a:r>
            <a:r>
              <a:rPr lang="en-US" altLang="zh-TW" dirty="0" err="1" smtClean="0"/>
              <a:t>fpu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vme</a:t>
            </a:r>
            <a:r>
              <a:rPr lang="en-US" altLang="zh-TW" dirty="0" smtClean="0"/>
              <a:t> de </a:t>
            </a:r>
            <a:r>
              <a:rPr lang="en-US" altLang="zh-TW" dirty="0" err="1" smtClean="0"/>
              <a:t>pse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tsc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msr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mce</a:t>
            </a:r>
            <a:r>
              <a:rPr lang="en-US" altLang="zh-TW" dirty="0" smtClean="0"/>
              <a:t> cx8 </a:t>
            </a:r>
            <a:r>
              <a:rPr lang="en-US" altLang="zh-TW" dirty="0" err="1" smtClean="0"/>
              <a:t>apic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sep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mtrr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pge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mca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cmov</a:t>
            </a:r>
            <a:endParaRPr lang="en-US" altLang="zh-TW" dirty="0" smtClean="0"/>
          </a:p>
          <a:p>
            <a:r>
              <a:rPr lang="en-US" altLang="zh-TW" dirty="0" smtClean="0"/>
              <a:t>pat pse36 </a:t>
            </a:r>
            <a:r>
              <a:rPr lang="en-US" altLang="zh-TW" dirty="0" err="1" smtClean="0"/>
              <a:t>clflush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dts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acpi</a:t>
            </a:r>
            <a:r>
              <a:rPr lang="en-US" altLang="zh-TW" dirty="0" smtClean="0"/>
              <a:t> mmx </a:t>
            </a:r>
            <a:r>
              <a:rPr lang="en-US" altLang="zh-TW" dirty="0" err="1" smtClean="0"/>
              <a:t>fxsr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sse</a:t>
            </a:r>
            <a:r>
              <a:rPr lang="en-US" altLang="zh-TW" dirty="0" smtClean="0"/>
              <a:t> sse2 </a:t>
            </a:r>
            <a:r>
              <a:rPr lang="en-US" altLang="zh-TW" dirty="0" err="1" smtClean="0"/>
              <a:t>ht</a:t>
            </a:r>
            <a:r>
              <a:rPr lang="en-US" altLang="zh-TW" dirty="0" smtClean="0"/>
              <a:t> tm </a:t>
            </a:r>
            <a:r>
              <a:rPr lang="en-US" altLang="zh-TW" dirty="0" err="1" smtClean="0"/>
              <a:t>pbe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syscall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nx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rdtscp</a:t>
            </a:r>
            <a:r>
              <a:rPr lang="en-US" altLang="zh-TW" dirty="0" smtClean="0"/>
              <a:t> lm cons</a:t>
            </a:r>
          </a:p>
          <a:p>
            <a:r>
              <a:rPr lang="en-US" altLang="zh-TW" dirty="0" err="1" smtClean="0"/>
              <a:t>tant_tsc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arch_perfmon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pebs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rep_good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nopl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xtopology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nonstop_tsc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cpuid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aperfmp</a:t>
            </a:r>
            <a:endParaRPr lang="en-US" altLang="zh-TW" dirty="0" smtClean="0"/>
          </a:p>
          <a:p>
            <a:r>
              <a:rPr lang="en-US" altLang="zh-TW" dirty="0" smtClean="0"/>
              <a:t>erf </a:t>
            </a:r>
            <a:r>
              <a:rPr lang="en-US" altLang="zh-TW" dirty="0" err="1" smtClean="0"/>
              <a:t>pni</a:t>
            </a:r>
            <a:r>
              <a:rPr lang="en-US" altLang="zh-TW" dirty="0" smtClean="0"/>
              <a:t> dtes64 monitor </a:t>
            </a:r>
            <a:r>
              <a:rPr lang="en-US" altLang="zh-TW" dirty="0" err="1" smtClean="0"/>
              <a:t>ds_cpl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vmx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smx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est</a:t>
            </a:r>
            <a:r>
              <a:rPr lang="en-US" altLang="zh-TW" dirty="0" smtClean="0"/>
              <a:t> tm2 ssse3 cx16 </a:t>
            </a:r>
            <a:r>
              <a:rPr lang="en-US" altLang="zh-TW" dirty="0" err="1" smtClean="0"/>
              <a:t>xtpr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pdcm</a:t>
            </a:r>
            <a:r>
              <a:rPr lang="en-US" altLang="zh-TW" dirty="0" smtClean="0"/>
              <a:t> sse4_1 sse4_2</a:t>
            </a:r>
          </a:p>
          <a:p>
            <a:r>
              <a:rPr lang="en-US" altLang="zh-TW" dirty="0" smtClean="0"/>
              <a:t>--More--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1C7-3C7B-4F0D-B2F9-56D9583A97B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999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proc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將記憶體內的資料做成檔案類型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9873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2" name="Shape 6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/</a:t>
            </a:r>
            <a:r>
              <a:rPr lang="en-US" altLang="zh-TW" sz="1200" b="0" i="0" dirty="0" err="1" smtClean="0">
                <a:effectLst/>
                <a:latin typeface="+mn-lt"/>
                <a:ea typeface="+mn-ea"/>
                <a:cs typeface="+mn-cs"/>
                <a:sym typeface="Calibri"/>
              </a:rPr>
              <a:t>proc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將記憶體內的資料做成檔案類型</a:t>
            </a:r>
            <a:endParaRPr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/>
            </a:pPr>
            <a:r>
              <a:rPr dirty="0"/>
              <a:t> </a:t>
            </a:r>
            <a:r>
              <a:rPr lang="en-US" altLang="zh-TW" dirty="0" smtClean="0"/>
              <a:t>$ </a:t>
            </a:r>
            <a:r>
              <a:rPr lang="en-US" altLang="zh-TW" b="1" dirty="0" smtClean="0">
                <a:solidFill>
                  <a:srgbClr val="0070C0"/>
                </a:solidFill>
              </a:rPr>
              <a:t>cat /</a:t>
            </a:r>
            <a:r>
              <a:rPr lang="en-US" altLang="zh-TW" b="1" dirty="0" err="1" smtClean="0">
                <a:solidFill>
                  <a:srgbClr val="0070C0"/>
                </a:solidFill>
              </a:rPr>
              <a:t>proc</a:t>
            </a:r>
            <a:r>
              <a:rPr lang="en-US" altLang="zh-TW" b="1" dirty="0" smtClean="0">
                <a:solidFill>
                  <a:srgbClr val="0070C0"/>
                </a:solidFill>
              </a:rPr>
              <a:t>/</a:t>
            </a:r>
            <a:r>
              <a:rPr lang="en-US" altLang="zh-TW" b="1" dirty="0" err="1" smtClean="0">
                <a:solidFill>
                  <a:srgbClr val="0070C0"/>
                </a:solidFill>
              </a:rPr>
              <a:t>cpuinfo</a:t>
            </a:r>
            <a:r>
              <a:rPr lang="en-US" altLang="zh-TW" b="1" dirty="0" smtClean="0">
                <a:solidFill>
                  <a:srgbClr val="0070C0"/>
                </a:solidFill>
              </a:rPr>
              <a:t> |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grep</a:t>
            </a:r>
            <a:r>
              <a:rPr lang="en-US" altLang="zh-TW" b="1" dirty="0" smtClean="0">
                <a:solidFill>
                  <a:srgbClr val="0070C0"/>
                </a:solidFill>
              </a:rPr>
              <a:t> 'model name‘ | head –n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/>
            </a:pPr>
            <a:endParaRPr lang="en-US" altLang="zh-TW" b="1" dirty="0" smtClean="0">
              <a:solidFill>
                <a:srgbClr val="0070C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/>
            </a:pPr>
            <a:r>
              <a:rPr lang="en-US" altLang="zh-TW" b="1" dirty="0" smtClean="0">
                <a:solidFill>
                  <a:srgbClr val="0070C0"/>
                </a:solidFill>
              </a:rPr>
              <a:t>~$ cat /</a:t>
            </a:r>
            <a:r>
              <a:rPr lang="en-US" altLang="zh-TW" b="1" dirty="0" err="1" smtClean="0">
                <a:solidFill>
                  <a:srgbClr val="0070C0"/>
                </a:solidFill>
              </a:rPr>
              <a:t>proc</a:t>
            </a:r>
            <a:r>
              <a:rPr lang="en-US" altLang="zh-TW" b="1" dirty="0" smtClean="0">
                <a:solidFill>
                  <a:srgbClr val="0070C0"/>
                </a:solidFill>
              </a:rPr>
              <a:t>/</a:t>
            </a:r>
            <a:r>
              <a:rPr lang="en-US" altLang="zh-TW" b="1" dirty="0" err="1" smtClean="0">
                <a:solidFill>
                  <a:srgbClr val="0070C0"/>
                </a:solidFill>
              </a:rPr>
              <a:t>cpuinfo</a:t>
            </a:r>
            <a:r>
              <a:rPr lang="en-US" altLang="zh-TW" b="1" dirty="0" smtClean="0">
                <a:solidFill>
                  <a:srgbClr val="0070C0"/>
                </a:solidFill>
              </a:rPr>
              <a:t> |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grep</a:t>
            </a:r>
            <a:r>
              <a:rPr lang="en-US" altLang="zh-TW" b="1" dirty="0" smtClean="0">
                <a:solidFill>
                  <a:srgbClr val="0070C0"/>
                </a:solidFill>
              </a:rPr>
              <a:t> "model name"  | head -n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/>
            </a:pPr>
            <a:r>
              <a:rPr lang="en-US" altLang="zh-TW" b="1" dirty="0" smtClean="0">
                <a:solidFill>
                  <a:srgbClr val="0070C0"/>
                </a:solidFill>
              </a:rPr>
              <a:t>model name      : Intel(R) Xeon(R) CPU E5-2620 v2 @ 2.10GHz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/>
            </a:pPr>
            <a:r>
              <a:rPr lang="en-US" altLang="zh-TW" b="1" dirty="0" smtClean="0">
                <a:solidFill>
                  <a:srgbClr val="0070C0"/>
                </a:solidFill>
              </a:rPr>
              <a:t>~$ cat /</a:t>
            </a:r>
            <a:r>
              <a:rPr lang="en-US" altLang="zh-TW" b="1" dirty="0" err="1" smtClean="0">
                <a:solidFill>
                  <a:srgbClr val="0070C0"/>
                </a:solidFill>
              </a:rPr>
              <a:t>proc</a:t>
            </a:r>
            <a:r>
              <a:rPr lang="en-US" altLang="zh-TW" b="1" dirty="0" smtClean="0">
                <a:solidFill>
                  <a:srgbClr val="0070C0"/>
                </a:solidFill>
              </a:rPr>
              <a:t>/</a:t>
            </a:r>
            <a:r>
              <a:rPr lang="en-US" altLang="zh-TW" b="1" dirty="0" err="1" smtClean="0">
                <a:solidFill>
                  <a:srgbClr val="0070C0"/>
                </a:solidFill>
              </a:rPr>
              <a:t>cpuinfo</a:t>
            </a:r>
            <a:r>
              <a:rPr lang="en-US" altLang="zh-TW" b="1" dirty="0" smtClean="0">
                <a:solidFill>
                  <a:srgbClr val="0070C0"/>
                </a:solidFill>
              </a:rPr>
              <a:t> | </a:t>
            </a:r>
            <a:r>
              <a:rPr lang="en-US" altLang="zh-TW" b="1" dirty="0" err="1" smtClean="0">
                <a:solidFill>
                  <a:srgbClr val="0070C0"/>
                </a:solidFill>
              </a:rPr>
              <a:t>grep</a:t>
            </a:r>
            <a:r>
              <a:rPr lang="en-US" altLang="zh-TW" b="1" dirty="0" smtClean="0">
                <a:solidFill>
                  <a:srgbClr val="0070C0"/>
                </a:solidFill>
              </a:rPr>
              <a:t> "model name"  | head -n 1 |</a:t>
            </a:r>
            <a:r>
              <a:rPr lang="en-US" altLang="zh-TW" b="1" dirty="0" err="1" smtClean="0">
                <a:solidFill>
                  <a:srgbClr val="0070C0"/>
                </a:solidFill>
              </a:rPr>
              <a:t>fmt</a:t>
            </a:r>
            <a:r>
              <a:rPr lang="en-US" altLang="zh-TW" b="1" dirty="0" smtClean="0">
                <a:solidFill>
                  <a:srgbClr val="0070C0"/>
                </a:solidFill>
              </a:rPr>
              <a:t> -u |cut -d " " -f 4-10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/>
            </a:pPr>
            <a:r>
              <a:rPr lang="en-US" altLang="zh-TW" b="1" dirty="0" smtClean="0">
                <a:solidFill>
                  <a:srgbClr val="0070C0"/>
                </a:solidFill>
              </a:rPr>
              <a:t>Intel(R) Xeon(R) CPU E5-2620 v2 @ 2.10GHz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/>
            </a:pPr>
            <a:endParaRPr lang="en-US" altLang="zh-TW" b="1" dirty="0" smtClean="0">
              <a:solidFill>
                <a:srgbClr val="0070C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/>
            </a:pPr>
            <a:endParaRPr lang="en-US" altLang="zh-TW" b="1" dirty="0" smtClean="0">
              <a:solidFill>
                <a:srgbClr val="0070C0"/>
              </a:solidFill>
            </a:endParaRPr>
          </a:p>
          <a:p>
            <a:pPr>
              <a:defRPr b="1"/>
            </a:pPr>
            <a:endParaRPr dirty="0"/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 </a:t>
            </a:r>
          </a:p>
          <a:p>
            <a:pPr>
              <a:defRPr b="1"/>
            </a:pPr>
            <a:endParaRPr dirty="0"/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 </a:t>
            </a:r>
          </a:p>
          <a:p>
            <a:pPr>
              <a:defRPr b="1"/>
            </a:pPr>
            <a:r>
              <a:rPr dirty="0"/>
              <a:t> 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 </a:t>
            </a:r>
          </a:p>
          <a:p>
            <a:pPr>
              <a:defRPr b="1"/>
            </a:pPr>
            <a:r>
              <a:rPr dirty="0"/>
              <a:t>$ </a:t>
            </a:r>
            <a:r>
              <a:rPr dirty="0" err="1"/>
              <a:t>cn</a:t>
            </a:r>
            <a:r>
              <a:rPr dirty="0"/>
              <a:t>=$(cat /</a:t>
            </a:r>
            <a:r>
              <a:rPr dirty="0" err="1"/>
              <a:t>proc</a:t>
            </a:r>
            <a:r>
              <a:rPr dirty="0"/>
              <a:t>/</a:t>
            </a:r>
            <a:r>
              <a:rPr dirty="0" err="1"/>
              <a:t>cpuinfo</a:t>
            </a:r>
            <a:r>
              <a:rPr dirty="0"/>
              <a:t> | </a:t>
            </a:r>
            <a:r>
              <a:rPr dirty="0" err="1"/>
              <a:t>grep</a:t>
            </a:r>
            <a:r>
              <a:rPr dirty="0"/>
              <a:t> 'model name' | head -n 1 | cut -d ':' -f2)</a:t>
            </a:r>
          </a:p>
          <a:p>
            <a:pPr>
              <a:defRPr b="1"/>
            </a:pPr>
            <a:r>
              <a:rPr dirty="0"/>
              <a:t>$ echo $</a:t>
            </a:r>
            <a:r>
              <a:rPr dirty="0" err="1"/>
              <a:t>cn</a:t>
            </a:r>
            <a:endParaRPr dirty="0"/>
          </a:p>
          <a:p>
            <a:r>
              <a:rPr dirty="0"/>
              <a:t>Intel(R) Xeon(R) CPU E5-2620 v2 @ 2.10GHz</a:t>
            </a:r>
          </a:p>
        </p:txBody>
      </p:sp>
    </p:spTree>
    <p:extLst>
      <p:ext uri="{BB962C8B-B14F-4D97-AF65-F5344CB8AC3E}">
        <p14:creationId xmlns:p14="http://schemas.microsoft.com/office/powerpoint/2010/main" val="128669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『Swap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』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是在當實體記憶體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(RAM)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用完時才會使用到，假如系統需要更多的記憶體資源，而實體記憶體已經用完，記憶體上不活動的頁面將會被移到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空間。 雖然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空間可以幫助系統增加一小部份容量的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，不過不能將它當作更多記憶體的替代品。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Swap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空間是位於硬碟上，它的存取速度比起實體記憶體慢了很多。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實際上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系統拿沒有用到的記憶體當作硬碟的快取（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可以會讓整個系統的效能提昇很多，而且沒有任何副作用（除了讓一些不了解的人很緊張之外），它只是「暫時」把沒有用到的記憶體借來用一下而已，當有程式需要記憶體時，系統就會馬上把記憶體拿回來給需要記憶體的程式使用，完全沒有霸佔記憶體的問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E1A00-B218-4C79-A009-3D2D3EB31C8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6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實際上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拿沒有用到的記憶體當作硬碟的快取，可以會讓整個系統的效能提昇很多，而且沒有任何副作用（除了讓一些不了解的人很緊張之外），它只是「暫時」把沒有用到的記憶體借來用一下而已，當有程式需要記憶體時，系統就會馬上把記憶體拿回來給需要記憶體的程式使用，完全沒有霸佔記憶體的問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E1A00-B218-4C79-A009-3D2D3EB31C8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61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bigred@ds168:~$ free -s 5</a:t>
            </a:r>
          </a:p>
          <a:p>
            <a:r>
              <a:rPr lang="en-US" altLang="zh-TW" dirty="0" smtClean="0"/>
              <a:t>              total        used        free      shared  buff/cache   available</a:t>
            </a:r>
          </a:p>
          <a:p>
            <a:r>
              <a:rPr lang="en-US" altLang="zh-TW" dirty="0" smtClean="0"/>
              <a:t>Mem:       16354028     1095536    10846460        4116     4412032    14939504</a:t>
            </a:r>
          </a:p>
          <a:p>
            <a:r>
              <a:rPr lang="en-US" altLang="zh-TW" dirty="0" smtClean="0"/>
              <a:t>Swap:       2097148           0     2097148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total        used        free      shared  buff/cache   available</a:t>
            </a:r>
          </a:p>
          <a:p>
            <a:r>
              <a:rPr lang="en-US" altLang="zh-TW" dirty="0" smtClean="0"/>
              <a:t>Mem:       16354028     1099052    10842936        4116     4412040    14935988</a:t>
            </a:r>
          </a:p>
          <a:p>
            <a:r>
              <a:rPr lang="en-US" altLang="zh-TW" dirty="0" smtClean="0"/>
              <a:t>Swap:       2097148           0     2097148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total        used        free      shared  buff/cache   available</a:t>
            </a:r>
          </a:p>
          <a:p>
            <a:r>
              <a:rPr lang="en-US" altLang="zh-TW" dirty="0" smtClean="0"/>
              <a:t>Mem:       16354028     1099340    10842636        4116     4412052    14935700</a:t>
            </a:r>
          </a:p>
          <a:p>
            <a:r>
              <a:rPr lang="en-US" altLang="zh-TW" dirty="0" smtClean="0"/>
              <a:t>Swap:       2097148           0     2097148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total        used        free      shared  buff/cache   available</a:t>
            </a:r>
          </a:p>
          <a:p>
            <a:r>
              <a:rPr lang="en-US" altLang="zh-TW" dirty="0" smtClean="0"/>
              <a:t>Mem:       16354028     1103952    10838024        4116     4412052    14931088</a:t>
            </a:r>
          </a:p>
          <a:p>
            <a:r>
              <a:rPr lang="en-US" altLang="zh-TW" dirty="0" smtClean="0"/>
              <a:t>Swap:       2097148           0     2097148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^C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1C7-3C7B-4F0D-B2F9-56D9583A97B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22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echo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命令的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-n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两个参数</a:t>
            </a:r>
          </a:p>
          <a:p>
            <a:r>
              <a:rPr lang="zh-TW" altLang="en-US" dirty="0" smtClean="0">
                <a:effectLst/>
              </a:rPr>
              <a:t> 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(2013-01-14 19:53:52)</a:t>
            </a:r>
            <a:r>
              <a:rPr lang="zh-TW" altLang="en-US" sz="120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转载▼</a:t>
            </a:r>
            <a:endParaRPr lang="zh-TW" altLang="en-US" dirty="0" smtClean="0">
              <a:effectLst/>
            </a:endParaRPr>
          </a:p>
          <a:p>
            <a:pPr fontAlgn="t" latinLnBrk="1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标签： 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</a:p>
          <a:p>
            <a:pPr fontAlgn="t" latinLnBrk="1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</a:p>
          <a:p>
            <a:pPr fontAlgn="t" latinLnBrk="1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</a:t>
            </a:r>
          </a:p>
          <a:p>
            <a:pPr fontAlgn="t" latinLnBrk="1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</a:t>
            </a:r>
          </a:p>
          <a:p>
            <a:pPr fontAlgn="t" latinLnBrk="1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编程</a:t>
            </a:r>
          </a:p>
          <a:p>
            <a:pPr latinLnBrk="1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分类： </a:t>
            </a:r>
            <a:r>
              <a:rPr lang="en-US" altLang="zh-TW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Bash/shell</a:t>
            </a:r>
            <a:endParaRPr lang="en-US" altLang="zh-TW" dirty="0" smtClean="0">
              <a:effectLst/>
            </a:endParaRPr>
          </a:p>
          <a:p>
            <a:pPr latinLnBrk="0"/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-n 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不换行输出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$echo -n "123"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$echo "456"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最终输出 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123456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而不是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456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-e 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处理特殊字符</a:t>
            </a:r>
            <a:endParaRPr lang="zh-TW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若字符串中出现以下字符，则特别加以处理，而不会将它当成一般文字输出：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\a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发出警告声；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\b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删除前一个字符；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\c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最后不加上换行符号；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\f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换行但光标仍旧停留在原来的位置；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\n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换行且光标移至行首；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光标移至行首，但不换行；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\v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\f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相同；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\\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字符；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插入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nnn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（八进制）所代表的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字符；</a:t>
            </a:r>
          </a:p>
          <a:p>
            <a:pPr latinLnBrk="0"/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TW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$echo -e "a\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bdddd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  <a:p>
            <a:pPr latinLnBrk="0"/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$echo -e "a\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adddd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输出同时会发出报警声音</a:t>
            </a:r>
          </a:p>
          <a:p>
            <a:pPr latinLnBrk="0"/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adddd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$echo -e "a\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ndddd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//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自动换行</a:t>
            </a: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pPr latinLnBrk="0"/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dddd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分享：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dirty="0" smtClean="0">
                <a:hlinkClick r:id="rId4"/>
              </a:rPr>
              <a:t>http://blog.sina.com.cn/s/blog_4da051a6010184uk.html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1C7-3C7B-4F0D-B2F9-56D9583A97B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99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TW" dirty="0" smtClean="0"/>
              <a:t>bigred@ds168:~$ echo -e "123\a456"</a:t>
            </a:r>
          </a:p>
          <a:p>
            <a:r>
              <a:rPr lang="pt-BR" altLang="zh-TW" dirty="0" smtClean="0"/>
              <a:t>123456</a:t>
            </a:r>
          </a:p>
          <a:p>
            <a:r>
              <a:rPr lang="pt-BR" altLang="zh-TW" dirty="0" smtClean="0"/>
              <a:t>bigred@ds168:~$ echo -e "123\b456"</a:t>
            </a:r>
          </a:p>
          <a:p>
            <a:r>
              <a:rPr lang="pt-BR" altLang="zh-TW" dirty="0" smtClean="0"/>
              <a:t>12456</a:t>
            </a:r>
          </a:p>
          <a:p>
            <a:r>
              <a:rPr lang="pt-BR" altLang="zh-TW" dirty="0" smtClean="0"/>
              <a:t>bigred@ds168:~$ echo -e "123\t456"</a:t>
            </a:r>
          </a:p>
          <a:p>
            <a:r>
              <a:rPr lang="pt-BR" altLang="zh-TW" dirty="0" smtClean="0"/>
              <a:t>123     456</a:t>
            </a:r>
          </a:p>
          <a:p>
            <a:r>
              <a:rPr lang="pt-BR" altLang="zh-TW" dirty="0" smtClean="0"/>
              <a:t>bigred@ds168:~$ echo -e "123\t4\t56"</a:t>
            </a:r>
          </a:p>
          <a:p>
            <a:r>
              <a:rPr lang="pt-BR" altLang="zh-TW" dirty="0" smtClean="0"/>
              <a:t>123     4       56</a:t>
            </a:r>
          </a:p>
          <a:p>
            <a:r>
              <a:rPr lang="pt-BR" altLang="zh-TW" dirty="0" smtClean="0"/>
              <a:t>bigred@ds168:~$ echo -e "123\n456"</a:t>
            </a:r>
          </a:p>
          <a:p>
            <a:r>
              <a:rPr lang="pt-BR" altLang="zh-TW" dirty="0" smtClean="0"/>
              <a:t>123</a:t>
            </a:r>
          </a:p>
          <a:p>
            <a:r>
              <a:rPr lang="pt-BR" altLang="zh-TW" dirty="0" smtClean="0"/>
              <a:t>456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1C7-3C7B-4F0D-B2F9-56D9583A97B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819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在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Linux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指令中，我們很常會使用到一個符號就是「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|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」，這個符號的作用是用來連結一個命令的輸出與輸入，舉個例子來說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 | more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shell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會先執行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指令，再將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ls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的輸出結果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(standard output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，簡稱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STDOUT)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當作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more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的輸入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(standard input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，簡稱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STDIN)</a:t>
            </a:r>
          </a:p>
          <a:p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(1)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接在「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|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」後面的指令必須是要可以接收 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STDIN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才行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(ex. more)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(2) 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管線命令僅處理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standard output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，會忽略</a:t>
            </a:r>
            <a:r>
              <a:rPr lang="en-US" altLang="zh-TW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standard error output</a:t>
            </a:r>
            <a:r>
              <a:rPr lang="zh-TW" altLang="en-US" sz="1200" b="0" i="0" dirty="0" smtClean="0">
                <a:effectLst/>
                <a:latin typeface="+mn-lt"/>
                <a:ea typeface="+mn-ea"/>
                <a:cs typeface="+mn-cs"/>
                <a:sym typeface="Calibri"/>
              </a:rPr>
              <a:t>的訊息，意即僅能接收前一個命令傳送的正確訊息。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4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https://blog.gtwang.org/linux/linux-cut-command-tutorial-and-examples/</a:t>
            </a:r>
            <a:endParaRPr lang="en-US" altLang="zh-TW" dirty="0" smtClean="0"/>
          </a:p>
          <a:p>
            <a:r>
              <a:rPr lang="en-US" altLang="zh-TW" dirty="0" smtClean="0"/>
              <a:t>Linux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cut </a:t>
            </a:r>
            <a:r>
              <a:rPr lang="zh-TW" altLang="en-US" dirty="0" smtClean="0"/>
              <a:t>擷取部份字元、欄位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Linux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cut </a:t>
            </a:r>
            <a:r>
              <a:rPr lang="zh-TW" altLang="en-US" dirty="0" smtClean="0"/>
              <a:t>擷取部份字元、欄位</a:t>
            </a:r>
          </a:p>
          <a:p>
            <a:r>
              <a:rPr lang="en-US" altLang="zh-TW" dirty="0" smtClean="0"/>
              <a:t>Linux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cut </a:t>
            </a:r>
            <a:r>
              <a:rPr lang="zh-TW" altLang="en-US" dirty="0" smtClean="0"/>
              <a:t>指令是一個實用的文字處理工具，可以將每一行文字的部份字元或欄位擷取出來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若要擷取這個 </a:t>
            </a:r>
            <a:r>
              <a:rPr lang="en-US" altLang="zh-TW" dirty="0" smtClean="0"/>
              <a:t>csv </a:t>
            </a:r>
            <a:r>
              <a:rPr lang="zh-TW" altLang="en-US" dirty="0" smtClean="0"/>
              <a:t>檔的特定欄位，</a:t>
            </a:r>
          </a:p>
          <a:p>
            <a:r>
              <a:rPr lang="zh-TW" altLang="en-US" dirty="0" smtClean="0"/>
              <a:t>可以使用 </a:t>
            </a:r>
            <a:r>
              <a:rPr lang="en-US" altLang="zh-TW" dirty="0" smtClean="0"/>
              <a:t>cut </a:t>
            </a:r>
            <a:r>
              <a:rPr lang="zh-TW" altLang="en-US" dirty="0" smtClean="0"/>
              <a:t>指令加上 </a:t>
            </a:r>
            <a:r>
              <a:rPr lang="en-US" altLang="zh-TW" dirty="0" smtClean="0"/>
              <a:t>-d </a:t>
            </a:r>
            <a:r>
              <a:rPr lang="zh-TW" altLang="en-US" dirty="0" smtClean="0"/>
              <a:t>參數指定欄位分隔字元，</a:t>
            </a:r>
          </a:p>
          <a:p>
            <a:r>
              <a:rPr lang="zh-TW" altLang="en-US" dirty="0" smtClean="0"/>
              <a:t>並以 </a:t>
            </a:r>
            <a:r>
              <a:rPr lang="en-US" altLang="zh-TW" dirty="0" smtClean="0"/>
              <a:t>-f </a:t>
            </a:r>
            <a:r>
              <a:rPr lang="zh-TW" altLang="en-US" dirty="0" smtClean="0"/>
              <a:t>參數指定欲擷取的欄位，</a:t>
            </a:r>
          </a:p>
          <a:p>
            <a:r>
              <a:rPr lang="zh-TW" altLang="en-US" dirty="0" smtClean="0"/>
              <a:t>例如擷取出第 </a:t>
            </a:r>
            <a:r>
              <a:rPr lang="en-US" altLang="zh-TW" dirty="0" smtClean="0"/>
              <a:t>2 </a:t>
            </a:r>
            <a:r>
              <a:rPr lang="zh-TW" altLang="en-US" dirty="0" smtClean="0"/>
              <a:t>個欄位：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擷取 </a:t>
            </a:r>
            <a:r>
              <a:rPr lang="en-US" altLang="zh-TW" dirty="0" smtClean="0"/>
              <a:t>CSV </a:t>
            </a:r>
            <a:r>
              <a:rPr lang="zh-TW" altLang="en-US" dirty="0" smtClean="0"/>
              <a:t>檔的第二個欄位</a:t>
            </a:r>
          </a:p>
          <a:p>
            <a:r>
              <a:rPr lang="en-US" altLang="zh-TW" dirty="0" smtClean="0"/>
              <a:t>cut -d , -f 2 data.csv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若要擷取多個欄位，也是使用逗號分隔每個欄位：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擷取 </a:t>
            </a:r>
            <a:r>
              <a:rPr lang="en-US" altLang="zh-TW" dirty="0" smtClean="0"/>
              <a:t>CSV </a:t>
            </a:r>
            <a:r>
              <a:rPr lang="zh-TW" altLang="en-US" dirty="0" smtClean="0"/>
              <a:t>檔的第 </a:t>
            </a:r>
            <a:r>
              <a:rPr lang="en-US" altLang="zh-TW" dirty="0" smtClean="0"/>
              <a:t>1-3 </a:t>
            </a:r>
            <a:r>
              <a:rPr lang="zh-TW" altLang="en-US" dirty="0" smtClean="0"/>
              <a:t>個與第 </a:t>
            </a:r>
            <a:r>
              <a:rPr lang="en-US" altLang="zh-TW" dirty="0" smtClean="0"/>
              <a:t>5 </a:t>
            </a:r>
            <a:r>
              <a:rPr lang="zh-TW" altLang="en-US" dirty="0" smtClean="0"/>
              <a:t>個欄位</a:t>
            </a:r>
          </a:p>
          <a:p>
            <a:r>
              <a:rPr lang="en-US" altLang="zh-TW" dirty="0" smtClean="0"/>
              <a:t>cut -d , -f 1-3,5 data.csv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Linux </a:t>
            </a:r>
            <a:r>
              <a:rPr lang="zh-TW" altLang="en-US" dirty="0" smtClean="0"/>
              <a:t>中的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</a:t>
            </a:r>
            <a:r>
              <a:rPr lang="zh-TW" altLang="en-US" dirty="0" smtClean="0"/>
              <a:t>檔案內容是以冒號分隔欄位的，若要從中擷取特定的欄位，可以指定以冒號為分隔字元：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擷取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的第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個與第 </a:t>
            </a:r>
            <a:r>
              <a:rPr lang="en-US" altLang="zh-TW" dirty="0" smtClean="0"/>
              <a:t>7 </a:t>
            </a:r>
            <a:r>
              <a:rPr lang="zh-TW" altLang="en-US" dirty="0" smtClean="0"/>
              <a:t>個欄位</a:t>
            </a:r>
          </a:p>
          <a:p>
            <a:r>
              <a:rPr lang="en-US" altLang="zh-TW" dirty="0" smtClean="0"/>
              <a:t>head -n 5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| cut -d : -f 1,7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排除欄位</a:t>
            </a:r>
          </a:p>
          <a:p>
            <a:r>
              <a:rPr lang="zh-TW" altLang="en-US" dirty="0" smtClean="0"/>
              <a:t>若要排除某些特定欄位，而留下其餘的欄位，同樣可以使用 </a:t>
            </a:r>
            <a:r>
              <a:rPr lang="en-US" altLang="zh-TW" dirty="0" smtClean="0"/>
              <a:t>--complement </a:t>
            </a:r>
            <a:r>
              <a:rPr lang="zh-TW" altLang="en-US" dirty="0" smtClean="0"/>
              <a:t>參數：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排除 </a:t>
            </a:r>
            <a:r>
              <a:rPr lang="en-US" altLang="zh-TW" dirty="0" smtClean="0"/>
              <a:t>CSV </a:t>
            </a:r>
            <a:r>
              <a:rPr lang="zh-TW" altLang="en-US" dirty="0" smtClean="0"/>
              <a:t>檔的第二個欄位</a:t>
            </a:r>
          </a:p>
          <a:p>
            <a:r>
              <a:rPr lang="en-US" altLang="zh-TW" dirty="0" smtClean="0"/>
              <a:t>cut -d , -f 2 --complement data.csv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輸出分隔字元</a:t>
            </a:r>
          </a:p>
          <a:p>
            <a:r>
              <a:rPr lang="en-US" altLang="zh-TW" dirty="0" smtClean="0"/>
              <a:t>cut </a:t>
            </a:r>
            <a:r>
              <a:rPr lang="zh-TW" altLang="en-US" dirty="0" smtClean="0"/>
              <a:t>在輸出多欄位的資料時，預設會以輸入檔案所使用的分隔字元來分隔輸出的欄位，若要改變輸出欄位的分隔字元，可以使用 </a:t>
            </a:r>
            <a:r>
              <a:rPr lang="en-US" altLang="zh-TW" dirty="0" smtClean="0"/>
              <a:t>--output-delimiter </a:t>
            </a:r>
            <a:r>
              <a:rPr lang="zh-TW" altLang="en-US" dirty="0" smtClean="0"/>
              <a:t>參數來指定：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指定輸出欄位分隔字元</a:t>
            </a:r>
          </a:p>
          <a:p>
            <a:r>
              <a:rPr lang="en-US" altLang="zh-TW" dirty="0" smtClean="0"/>
              <a:t>head -n 5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| cut -d : -f 1,7 --output-delimiter="^_^"</a:t>
            </a:r>
          </a:p>
          <a:p>
            <a:r>
              <a:rPr lang="en-US" altLang="zh-TW" dirty="0" smtClean="0"/>
              <a:t>root^_^/bin/bash</a:t>
            </a:r>
          </a:p>
          <a:p>
            <a:r>
              <a:rPr lang="en-US" altLang="zh-TW" dirty="0" smtClean="0"/>
              <a:t>daemon^_^/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bin^_^/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sys^_^/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sync^_^/bin/sync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61C7-3C7B-4F0D-B2F9-56D9583A97B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98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366F-5311-4B52-97AA-806153002CEC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92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CFD5-AD0F-4AD3-8584-5108850374C2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92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545A-645F-4462-867C-8BFB528BB407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91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26F66-1B61-4889-A5E4-0C724C40C999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8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0C826-7795-436A-BCF0-4B7D083F2361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26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CF19-F1E9-48B4-9BAE-30247EB3C22D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71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3655A-4156-4D5B-8B44-722725021BA1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32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CB7E9-2A70-4C2A-B3CE-15514C365BED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36D-C2F5-4607-8E93-936BC1BABCB2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9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F831F-3EF0-4AA6-8ACC-CF69D48317DF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D941-A8E6-4800-84AD-51DC5C12B3F0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8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DDC6F-93A6-4EF6-801B-57699AAEEF86}" type="datetime1">
              <a:rPr lang="zh-TW" altLang="en-US" smtClean="0"/>
              <a:t>2020/10/23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1372-3BCF-4F26-8A2B-ED6B434CEB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353800" y="642998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13" action="ppaction://hlinksldjump"/>
              </a:rPr>
              <a:t>MENU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04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26.xml"/><Relationship Id="rId18" Type="http://schemas.openxmlformats.org/officeDocument/2006/relationships/slide" Target="slide34.xml"/><Relationship Id="rId3" Type="http://schemas.openxmlformats.org/officeDocument/2006/relationships/slide" Target="slide9.xml"/><Relationship Id="rId21" Type="http://schemas.openxmlformats.org/officeDocument/2006/relationships/slide" Target="slide41.xml"/><Relationship Id="rId7" Type="http://schemas.openxmlformats.org/officeDocument/2006/relationships/slide" Target="slide15.xml"/><Relationship Id="rId12" Type="http://schemas.openxmlformats.org/officeDocument/2006/relationships/slide" Target="slide24.xml"/><Relationship Id="rId17" Type="http://schemas.openxmlformats.org/officeDocument/2006/relationships/slide" Target="slide33.xml"/><Relationship Id="rId2" Type="http://schemas.openxmlformats.org/officeDocument/2006/relationships/slide" Target="slide2.xml"/><Relationship Id="rId16" Type="http://schemas.openxmlformats.org/officeDocument/2006/relationships/slide" Target="slide31.xml"/><Relationship Id="rId20" Type="http://schemas.openxmlformats.org/officeDocument/2006/relationships/slide" Target="slide3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4.xml"/><Relationship Id="rId11" Type="http://schemas.openxmlformats.org/officeDocument/2006/relationships/slide" Target="slide23.xml"/><Relationship Id="rId24" Type="http://schemas.openxmlformats.org/officeDocument/2006/relationships/slide" Target="slide45.xml"/><Relationship Id="rId5" Type="http://schemas.openxmlformats.org/officeDocument/2006/relationships/slide" Target="slide12.xml"/><Relationship Id="rId15" Type="http://schemas.openxmlformats.org/officeDocument/2006/relationships/slide" Target="slide30.xml"/><Relationship Id="rId23" Type="http://schemas.openxmlformats.org/officeDocument/2006/relationships/slide" Target="slide27.xml"/><Relationship Id="rId10" Type="http://schemas.openxmlformats.org/officeDocument/2006/relationships/slide" Target="slide19.xml"/><Relationship Id="rId19" Type="http://schemas.openxmlformats.org/officeDocument/2006/relationships/slide" Target="slide37.xml"/><Relationship Id="rId4" Type="http://schemas.openxmlformats.org/officeDocument/2006/relationships/slide" Target="slide11.xml"/><Relationship Id="rId9" Type="http://schemas.openxmlformats.org/officeDocument/2006/relationships/slide" Target="slide18.xml"/><Relationship Id="rId14" Type="http://schemas.openxmlformats.org/officeDocument/2006/relationships/slide" Target="slide28.xml"/><Relationship Id="rId22" Type="http://schemas.openxmlformats.org/officeDocument/2006/relationships/slide" Target="slide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fs" TargetMode="External"/><Relationship Id="rId2" Type="http://schemas.openxmlformats.org/officeDocument/2006/relationships/hyperlink" Target="https://en.wikipedia.org/wiki/Linu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64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249381" y="1223158"/>
            <a:ext cx="5782294" cy="4953805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smtClean="0">
                <a:hlinkClick r:id="rId2" action="ppaction://hlinksldjump"/>
              </a:rPr>
              <a:t>free-</a:t>
            </a:r>
            <a:r>
              <a:rPr lang="zh-TW" altLang="en-US" dirty="0" smtClean="0">
                <a:hlinkClick r:id="rId2" action="ppaction://hlinksldjump"/>
              </a:rPr>
              <a:t>查看記憶體指令</a:t>
            </a:r>
            <a:endParaRPr lang="en-US" altLang="zh-TW" dirty="0" smtClean="0"/>
          </a:p>
          <a:p>
            <a:r>
              <a:rPr lang="en-US" altLang="zh-CN" dirty="0" err="1" smtClean="0">
                <a:hlinkClick r:id="rId3" action="ppaction://hlinksldjump"/>
              </a:rPr>
              <a:t>linux</a:t>
            </a:r>
            <a:r>
              <a:rPr lang="en-US" altLang="zh-CN" dirty="0" smtClean="0">
                <a:hlinkClick r:id="rId3" action="ppaction://hlinksldjump"/>
              </a:rPr>
              <a:t> echo</a:t>
            </a:r>
            <a:r>
              <a:rPr lang="zh-CN" altLang="en-US" dirty="0" smtClean="0">
                <a:hlinkClick r:id="rId3" action="ppaction://hlinksldjump"/>
              </a:rPr>
              <a:t>命令的</a:t>
            </a:r>
            <a:r>
              <a:rPr lang="en-US" altLang="zh-CN" dirty="0" smtClean="0">
                <a:hlinkClick r:id="rId3" action="ppaction://hlinksldjump"/>
              </a:rPr>
              <a:t>-n</a:t>
            </a:r>
            <a:r>
              <a:rPr lang="zh-CN" altLang="en-US" dirty="0" smtClean="0">
                <a:hlinkClick r:id="rId3" action="ppaction://hlinksldjump"/>
              </a:rPr>
              <a:t>、</a:t>
            </a:r>
            <a:r>
              <a:rPr lang="en-US" altLang="zh-CN" dirty="0" smtClean="0">
                <a:hlinkClick r:id="rId3" action="ppaction://hlinksldjump"/>
              </a:rPr>
              <a:t>-e</a:t>
            </a:r>
            <a:r>
              <a:rPr lang="zh-CN" altLang="en-US" dirty="0" smtClean="0">
                <a:hlinkClick r:id="rId3" action="ppaction://hlinksldjump"/>
              </a:rPr>
              <a:t>兩個參數</a:t>
            </a:r>
            <a:endParaRPr lang="en-US" altLang="zh-CN" dirty="0" smtClean="0"/>
          </a:p>
          <a:p>
            <a:r>
              <a:rPr lang="en-US" altLang="zh-TW" b="1" dirty="0" smtClean="0">
                <a:hlinkClick r:id="rId4" action="ppaction://hlinksldjump"/>
              </a:rPr>
              <a:t>echo -n </a:t>
            </a:r>
            <a:r>
              <a:rPr lang="zh-TW" altLang="en-US" b="1" dirty="0" smtClean="0">
                <a:hlinkClick r:id="rId4" action="ppaction://hlinksldjump"/>
              </a:rPr>
              <a:t>不換行輸出</a:t>
            </a:r>
            <a:endParaRPr lang="en-US" altLang="zh-TW" b="1" dirty="0" smtClean="0"/>
          </a:p>
          <a:p>
            <a:r>
              <a:rPr lang="en-US" altLang="zh-CN" b="1" dirty="0" smtClean="0">
                <a:hlinkClick r:id="rId5" action="ppaction://hlinksldjump"/>
              </a:rPr>
              <a:t>echo -e </a:t>
            </a:r>
            <a:r>
              <a:rPr lang="zh-CN" altLang="en-US" b="1" dirty="0" smtClean="0">
                <a:hlinkClick r:id="rId5" action="ppaction://hlinksldjump"/>
              </a:rPr>
              <a:t>處理特殊字元</a:t>
            </a:r>
            <a:endParaRPr lang="en-US" altLang="zh-CN" b="1" dirty="0" smtClean="0"/>
          </a:p>
          <a:p>
            <a:r>
              <a:rPr lang="en-US" altLang="zh-TW" dirty="0">
                <a:hlinkClick r:id="rId6" action="ppaction://hlinksldjump"/>
              </a:rPr>
              <a:t>Pipe-</a:t>
            </a:r>
            <a:r>
              <a:rPr lang="zh-TW" altLang="en-US" dirty="0">
                <a:hlinkClick r:id="rId6" action="ppaction://hlinksldjump"/>
              </a:rPr>
              <a:t>管線命令，把前一項的輸出結果直接再代入第二個</a:t>
            </a:r>
            <a:r>
              <a:rPr lang="zh-TW" altLang="en-US" dirty="0" smtClean="0">
                <a:hlinkClick r:id="rId6" action="ppaction://hlinksldjump"/>
              </a:rPr>
              <a:t>命令</a:t>
            </a:r>
            <a:endParaRPr lang="en-US" altLang="zh-TW" dirty="0" smtClean="0"/>
          </a:p>
          <a:p>
            <a:r>
              <a:rPr lang="en-US" altLang="zh-TW" dirty="0">
                <a:hlinkClick r:id="rId7" action="ppaction://hlinksldjump"/>
              </a:rPr>
              <a:t>cut </a:t>
            </a:r>
            <a:r>
              <a:rPr lang="zh-TW" altLang="en-US" dirty="0">
                <a:hlinkClick r:id="rId7" action="ppaction://hlinksldjump"/>
              </a:rPr>
              <a:t>命令擷取部份字元、欄位</a:t>
            </a:r>
            <a:endParaRPr lang="en-US" altLang="zh-TW" dirty="0"/>
          </a:p>
          <a:p>
            <a:r>
              <a:rPr lang="zh-TW" altLang="en-US" b="1" dirty="0">
                <a:solidFill>
                  <a:srgbClr val="FF00FF"/>
                </a:solidFill>
                <a:hlinkClick r:id="rId8" action="ppaction://hlinksldjump"/>
              </a:rPr>
              <a:t>練習</a:t>
            </a:r>
            <a:r>
              <a:rPr lang="en-US" altLang="zh-TW" b="1" dirty="0">
                <a:solidFill>
                  <a:srgbClr val="FF00FF"/>
                </a:solidFill>
                <a:hlinkClick r:id="rId8" action="ppaction://hlinksldjump"/>
              </a:rPr>
              <a:t>:Cut-</a:t>
            </a:r>
            <a:r>
              <a:rPr lang="zh-TW" altLang="en-US" b="1" dirty="0">
                <a:solidFill>
                  <a:srgbClr val="FF00FF"/>
                </a:solidFill>
                <a:hlinkClick r:id="rId8" action="ppaction://hlinksldjump"/>
              </a:rPr>
              <a:t>字元</a:t>
            </a:r>
            <a:r>
              <a:rPr lang="en-US" altLang="zh-TW" b="1" dirty="0">
                <a:solidFill>
                  <a:srgbClr val="FF00FF"/>
                </a:solidFill>
                <a:hlinkClick r:id="rId8" action="ppaction://hlinksldjump"/>
              </a:rPr>
              <a:t>-</a:t>
            </a:r>
            <a:r>
              <a:rPr lang="en-US" altLang="zh-TW" b="1" dirty="0" smtClean="0">
                <a:solidFill>
                  <a:srgbClr val="FF00FF"/>
                </a:solidFill>
                <a:hlinkClick r:id="rId8" action="ppaction://hlinksldjump"/>
              </a:rPr>
              <a:t>c</a:t>
            </a:r>
            <a:endParaRPr lang="en-US" altLang="zh-TW" b="1" dirty="0" smtClean="0">
              <a:solidFill>
                <a:srgbClr val="FF00FF"/>
              </a:solidFill>
            </a:endParaRPr>
          </a:p>
          <a:p>
            <a:r>
              <a:rPr lang="zh-TW" altLang="en-US" b="1" dirty="0">
                <a:hlinkClick r:id="rId9" action="ppaction://hlinksldjump"/>
              </a:rPr>
              <a:t>練習</a:t>
            </a:r>
            <a:r>
              <a:rPr lang="en-US" altLang="zh-TW" b="1" dirty="0">
                <a:solidFill>
                  <a:srgbClr val="FF00FF"/>
                </a:solidFill>
                <a:hlinkClick r:id="rId9" action="ppaction://hlinksldjump"/>
              </a:rPr>
              <a:t>Cut-d-f</a:t>
            </a:r>
            <a:r>
              <a:rPr lang="zh-TW" altLang="en-US" b="1" dirty="0">
                <a:solidFill>
                  <a:srgbClr val="FF00FF"/>
                </a:solidFill>
                <a:hlinkClick r:id="rId9" action="ppaction://hlinksldjump"/>
              </a:rPr>
              <a:t>欄位</a:t>
            </a:r>
            <a:endParaRPr lang="en-US" altLang="zh-CN" b="1" dirty="0" smtClean="0"/>
          </a:p>
          <a:p>
            <a:r>
              <a:rPr lang="en-US" altLang="zh-TW" sz="2400" b="1" dirty="0" err="1" smtClean="0">
                <a:solidFill>
                  <a:srgbClr val="FF00FF"/>
                </a:solidFill>
                <a:hlinkClick r:id="rId10" action="ppaction://hlinksldjump"/>
              </a:rPr>
              <a:t>grep</a:t>
            </a:r>
            <a:r>
              <a:rPr lang="zh-TW" altLang="en-US" sz="3200" dirty="0" smtClean="0">
                <a:sym typeface="Calibri"/>
                <a:hlinkClick r:id="rId10" action="ppaction://hlinksldjump"/>
              </a:rPr>
              <a:t>：檔案內</a:t>
            </a:r>
            <a:r>
              <a:rPr lang="zh-TW" altLang="en-US" dirty="0" smtClean="0">
                <a:sym typeface="Calibri"/>
                <a:hlinkClick r:id="rId10" action="ppaction://hlinksldjump"/>
              </a:rPr>
              <a:t>找尋關鍵字</a:t>
            </a:r>
            <a:endParaRPr lang="en-US" altLang="zh-TW" dirty="0" smtClean="0">
              <a:sym typeface="Calibri"/>
            </a:endParaRPr>
          </a:p>
          <a:p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  <a:hlinkClick r:id="rId11" action="ppaction://hlinksldjump"/>
              </a:rPr>
              <a:t>$ ? </a:t>
            </a:r>
            <a:endParaRPr lang="en-US" altLang="zh-TW" dirty="0" smtClean="0">
              <a:solidFill>
                <a:srgbClr val="000088"/>
              </a:solidFill>
              <a:latin typeface="Times New Roman" panose="02020603050405020304" pitchFamily="18" charset="0"/>
            </a:endParaRPr>
          </a:p>
          <a:p>
            <a:r>
              <a:rPr lang="zh-TW" altLang="en-US" dirty="0">
                <a:hlinkClick r:id="rId12" action="ppaction://hlinksldjump"/>
              </a:rPr>
              <a:t>兩個檔案中 找 </a:t>
            </a:r>
            <a:r>
              <a:rPr lang="zh-TW" altLang="en-US" dirty="0" smtClean="0">
                <a:hlinkClick r:id="rId12" action="ppaction://hlinksldjump"/>
              </a:rPr>
              <a:t>關鍵字</a:t>
            </a:r>
            <a:endParaRPr lang="en-US" altLang="zh-TW" dirty="0" smtClean="0"/>
          </a:p>
          <a:p>
            <a:r>
              <a:rPr lang="en-US" altLang="zh-TW" dirty="0" err="1">
                <a:hlinkClick r:id="rId13" action="ppaction://hlinksldjump"/>
              </a:rPr>
              <a:t>fmt</a:t>
            </a:r>
            <a:r>
              <a:rPr lang="zh-TW" altLang="en-US" dirty="0">
                <a:hlinkClick r:id="rId13" action="ppaction://hlinksldjump"/>
              </a:rPr>
              <a:t>命令用於編排文本文件</a:t>
            </a:r>
            <a:endParaRPr lang="en-US" altLang="zh-TW" dirty="0"/>
          </a:p>
          <a:p>
            <a:r>
              <a:rPr lang="en-US" altLang="zh-TW" dirty="0">
                <a:hlinkClick r:id="rId14" action="ppaction://hlinksldjump"/>
              </a:rPr>
              <a:t>『</a:t>
            </a:r>
            <a:r>
              <a:rPr lang="en-US" altLang="zh-TW" dirty="0">
                <a:solidFill>
                  <a:srgbClr val="FF0000"/>
                </a:solidFill>
                <a:hlinkClick r:id="rId14" action="ppaction://hlinksldjump"/>
              </a:rPr>
              <a:t>`</a:t>
            </a:r>
            <a:r>
              <a:rPr lang="zh-TW" altLang="en-US" dirty="0">
                <a:solidFill>
                  <a:srgbClr val="FF0000"/>
                </a:solidFill>
                <a:hlinkClick r:id="rId14" action="ppaction://hlinksldjump"/>
              </a:rPr>
              <a:t>指令</a:t>
            </a:r>
            <a:r>
              <a:rPr lang="en-US" altLang="zh-TW" dirty="0">
                <a:solidFill>
                  <a:srgbClr val="FF0000"/>
                </a:solidFill>
                <a:hlinkClick r:id="rId14" action="ppaction://hlinksldjump"/>
              </a:rPr>
              <a:t>`</a:t>
            </a:r>
            <a:r>
              <a:rPr lang="en-US" altLang="zh-TW" dirty="0">
                <a:hlinkClick r:id="rId14" action="ppaction://hlinksldjump"/>
              </a:rPr>
              <a:t>』</a:t>
            </a:r>
            <a:r>
              <a:rPr lang="zh-TW" altLang="en-US" dirty="0">
                <a:hlinkClick r:id="rId14" action="ppaction://hlinksldjump"/>
              </a:rPr>
              <a:t>或 </a:t>
            </a:r>
            <a:r>
              <a:rPr lang="en-US" altLang="zh-TW" dirty="0">
                <a:hlinkClick r:id="rId14" action="ppaction://hlinksldjump"/>
              </a:rPr>
              <a:t>『</a:t>
            </a:r>
            <a:r>
              <a:rPr lang="en-US" altLang="zh-TW" dirty="0">
                <a:solidFill>
                  <a:srgbClr val="FF0000"/>
                </a:solidFill>
                <a:hlinkClick r:id="rId14" action="ppaction://hlinksldjump"/>
              </a:rPr>
              <a:t>$(</a:t>
            </a:r>
            <a:r>
              <a:rPr lang="zh-TW" altLang="en-US" dirty="0">
                <a:solidFill>
                  <a:srgbClr val="FF0000"/>
                </a:solidFill>
                <a:hlinkClick r:id="rId14" action="ppaction://hlinksldjump"/>
              </a:rPr>
              <a:t>指令</a:t>
            </a:r>
            <a:r>
              <a:rPr lang="en-US" altLang="zh-TW" dirty="0">
                <a:solidFill>
                  <a:srgbClr val="FF0000"/>
                </a:solidFill>
                <a:hlinkClick r:id="rId14" action="ppaction://hlinksldjump"/>
              </a:rPr>
              <a:t>)</a:t>
            </a:r>
            <a:r>
              <a:rPr lang="en-US" altLang="zh-TW" dirty="0">
                <a:hlinkClick r:id="rId14" action="ppaction://hlinksldjump"/>
              </a:rPr>
              <a:t>』</a:t>
            </a:r>
            <a:endParaRPr lang="en-US" altLang="zh-TW" dirty="0"/>
          </a:p>
          <a:p>
            <a:r>
              <a:rPr lang="zh-TW" altLang="en-US" dirty="0">
                <a:hlinkClick r:id="rId15" action="ppaction://hlinksldjump"/>
              </a:rPr>
              <a:t>結果放入變數</a:t>
            </a:r>
            <a:endParaRPr lang="en-US" altLang="zh-TW" dirty="0"/>
          </a:p>
          <a:p>
            <a:endParaRPr lang="en-US" altLang="zh-TW" dirty="0" smtClean="0">
              <a:sym typeface="Calibri"/>
            </a:endParaRPr>
          </a:p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5854534" y="1223158"/>
            <a:ext cx="5855525" cy="4953805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 err="1" smtClean="0">
                <a:hlinkClick r:id="rId16" action="ppaction://hlinksldjump"/>
              </a:rPr>
              <a:t>df</a:t>
            </a:r>
            <a:r>
              <a:rPr lang="zh-TW" altLang="en-US" dirty="0" smtClean="0">
                <a:hlinkClick r:id="rId16" action="ppaction://hlinksldjump"/>
              </a:rPr>
              <a:t>命令</a:t>
            </a:r>
            <a:r>
              <a:rPr lang="en-US" altLang="zh-TW" dirty="0" smtClean="0">
                <a:hlinkClick r:id="rId16" action="ppaction://hlinksldjump"/>
              </a:rPr>
              <a:t>-</a:t>
            </a:r>
            <a:r>
              <a:rPr lang="zh-TW" altLang="en-US" dirty="0" smtClean="0">
                <a:hlinkClick r:id="rId16" action="ppaction://hlinksldjump"/>
              </a:rPr>
              <a:t>磁碟的的總容量、已使用量與剩餘空間</a:t>
            </a:r>
            <a:endParaRPr lang="en-US" altLang="zh-TW" dirty="0" smtClean="0"/>
          </a:p>
          <a:p>
            <a:r>
              <a:rPr lang="zh-TW" altLang="en-US" dirty="0" smtClean="0">
                <a:hlinkClick r:id="rId17" action="ppaction://hlinksldjump"/>
              </a:rPr>
              <a:t>練習</a:t>
            </a:r>
            <a:r>
              <a:rPr lang="en-US" altLang="zh-TW" dirty="0" smtClean="0">
                <a:hlinkClick r:id="rId17" action="ppaction://hlinksldjump"/>
              </a:rPr>
              <a:t>:</a:t>
            </a:r>
            <a:r>
              <a:rPr lang="en-US" altLang="zh-TW" dirty="0" err="1" smtClean="0">
                <a:hlinkClick r:id="rId17" action="ppaction://hlinksldjump"/>
              </a:rPr>
              <a:t>Df</a:t>
            </a:r>
            <a:r>
              <a:rPr lang="en-US" altLang="zh-TW" dirty="0" smtClean="0">
                <a:hlinkClick r:id="rId17" action="ppaction://hlinksldjump"/>
              </a:rPr>
              <a:t>-</a:t>
            </a:r>
            <a:r>
              <a:rPr lang="zh-TW" altLang="en-US" dirty="0">
                <a:hlinkClick r:id="rId17" action="ppaction://hlinksldjump"/>
              </a:rPr>
              <a:t>擷取硬碟總容量</a:t>
            </a:r>
            <a:r>
              <a:rPr lang="en-US" altLang="zh-TW" dirty="0">
                <a:hlinkClick r:id="rId17" action="ppaction://hlinksldjump"/>
              </a:rPr>
              <a:t>(</a:t>
            </a:r>
            <a:r>
              <a:rPr lang="zh-TW" altLang="en-US" dirty="0">
                <a:hlinkClick r:id="rId17" action="ppaction://hlinksldjump"/>
              </a:rPr>
              <a:t>大小</a:t>
            </a:r>
            <a:r>
              <a:rPr lang="en-US" altLang="zh-TW" dirty="0">
                <a:hlinkClick r:id="rId17" action="ppaction://hlinksldjump"/>
              </a:rPr>
              <a:t>)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FF00FF"/>
                </a:solidFill>
                <a:hlinkClick r:id="rId18" action="ppaction://hlinksldjump"/>
              </a:rPr>
              <a:t>Head –n </a:t>
            </a:r>
            <a:r>
              <a:rPr lang="zh-TW" altLang="en-US" dirty="0">
                <a:solidFill>
                  <a:srgbClr val="FF00FF"/>
                </a:solidFill>
                <a:hlinkClick r:id="rId18" action="ppaction://hlinksldjump"/>
              </a:rPr>
              <a:t>數字  檔案 </a:t>
            </a:r>
            <a:r>
              <a:rPr lang="en-US" altLang="zh-TW" dirty="0">
                <a:solidFill>
                  <a:srgbClr val="FF00FF"/>
                </a:solidFill>
                <a:hlinkClick r:id="rId18" action="ppaction://hlinksldjump"/>
              </a:rPr>
              <a:t>:</a:t>
            </a:r>
            <a:r>
              <a:rPr lang="zh-CN" altLang="en-US" dirty="0">
                <a:sym typeface="Calibri"/>
                <a:hlinkClick r:id="rId18" action="ppaction://hlinksldjump"/>
              </a:rPr>
              <a:t>顯示指定</a:t>
            </a:r>
            <a:r>
              <a:rPr lang="zh-TW" altLang="en-US" dirty="0">
                <a:solidFill>
                  <a:srgbClr val="FF0000"/>
                </a:solidFill>
                <a:sym typeface="Calibri"/>
                <a:hlinkClick r:id="rId18" action="ppaction://hlinksldjump"/>
              </a:rPr>
              <a:t>檔案</a:t>
            </a:r>
            <a:r>
              <a:rPr lang="zh-TW" altLang="en-US" dirty="0">
                <a:sym typeface="Calibri"/>
                <a:hlinkClick r:id="rId18" action="ppaction://hlinksldjump"/>
              </a:rPr>
              <a:t> 前幾列</a:t>
            </a:r>
            <a:r>
              <a:rPr lang="en-US" altLang="zh-TW" dirty="0">
                <a:sym typeface="Calibri"/>
                <a:hlinkClick r:id="rId18" action="ppaction://hlinksldjump"/>
              </a:rPr>
              <a:t>(</a:t>
            </a:r>
            <a:r>
              <a:rPr lang="zh-TW" altLang="en-US" dirty="0">
                <a:solidFill>
                  <a:srgbClr val="FF0000"/>
                </a:solidFill>
                <a:sym typeface="Calibri"/>
                <a:hlinkClick r:id="rId18" action="ppaction://hlinksldjump"/>
              </a:rPr>
              <a:t>數字</a:t>
            </a:r>
            <a:r>
              <a:rPr lang="en-US" altLang="zh-TW" dirty="0">
                <a:sym typeface="Calibri"/>
                <a:hlinkClick r:id="rId18" action="ppaction://hlinksldjump"/>
              </a:rPr>
              <a:t>)</a:t>
            </a:r>
            <a:r>
              <a:rPr lang="zh-TW" altLang="en-US" dirty="0">
                <a:sym typeface="Calibri"/>
                <a:hlinkClick r:id="rId18" action="ppaction://hlinksldjump"/>
              </a:rPr>
              <a:t>的</a:t>
            </a:r>
            <a:r>
              <a:rPr lang="zh-TW" altLang="en-US" dirty="0" smtClean="0">
                <a:sym typeface="Calibri"/>
                <a:hlinkClick r:id="rId18" action="ppaction://hlinksldjump"/>
              </a:rPr>
              <a:t>內容</a:t>
            </a:r>
            <a:endParaRPr lang="en-US" altLang="zh-TW" dirty="0" smtClean="0">
              <a:sym typeface="Calibri"/>
            </a:endParaRPr>
          </a:p>
          <a:p>
            <a:r>
              <a:rPr lang="en-US" altLang="zh-TW" b="1" dirty="0">
                <a:solidFill>
                  <a:srgbClr val="FF00FF"/>
                </a:solidFill>
                <a:hlinkClick r:id="rId19" action="ppaction://hlinksldjump"/>
              </a:rPr>
              <a:t>Cut-</a:t>
            </a:r>
            <a:r>
              <a:rPr lang="en-US" altLang="zh-TW" dirty="0">
                <a:solidFill>
                  <a:srgbClr val="FF0000"/>
                </a:solidFill>
                <a:hlinkClick r:id="rId19" action="ppaction://hlinksldjump"/>
              </a:rPr>
              <a:t> --output-delimiter</a:t>
            </a:r>
            <a:r>
              <a:rPr lang="zh-TW" altLang="en-US" dirty="0">
                <a:solidFill>
                  <a:srgbClr val="FF0000"/>
                </a:solidFill>
                <a:hlinkClick r:id="rId19" action="ppaction://hlinksldjump"/>
              </a:rPr>
              <a:t>與</a:t>
            </a:r>
            <a:r>
              <a:rPr lang="en-US" altLang="zh-TW" dirty="0">
                <a:solidFill>
                  <a:srgbClr val="FF0000"/>
                </a:solidFill>
                <a:hlinkClick r:id="rId19" action="ppaction://hlinksldjump"/>
              </a:rPr>
              <a:t>head</a:t>
            </a:r>
            <a:endParaRPr lang="en-US" altLang="zh-TW" dirty="0" smtClean="0">
              <a:sym typeface="Calibri"/>
            </a:endParaRPr>
          </a:p>
          <a:p>
            <a:r>
              <a:rPr lang="en-US" altLang="zh-CN" b="1" dirty="0">
                <a:solidFill>
                  <a:srgbClr val="FF00FF"/>
                </a:solidFill>
                <a:sym typeface="Calibri"/>
                <a:hlinkClick r:id="rId20" action="ppaction://hlinksldjump"/>
              </a:rPr>
              <a:t>tail</a:t>
            </a:r>
            <a:r>
              <a:rPr lang="zh-CN" altLang="en-US" b="1" dirty="0">
                <a:sym typeface="Calibri"/>
                <a:hlinkClick r:id="rId20" action="ppaction://hlinksldjump"/>
              </a:rPr>
              <a:t>命令預設在螢幕上顯示指定檔的末尾</a:t>
            </a:r>
            <a:r>
              <a:rPr lang="en-US" altLang="zh-CN" b="1" dirty="0">
                <a:sym typeface="Calibri"/>
                <a:hlinkClick r:id="rId20" action="ppaction://hlinksldjump"/>
              </a:rPr>
              <a:t>10</a:t>
            </a:r>
            <a:r>
              <a:rPr lang="zh-CN" altLang="en-US" b="1" dirty="0" smtClean="0">
                <a:sym typeface="Calibri"/>
                <a:hlinkClick r:id="rId20" action="ppaction://hlinksldjump"/>
              </a:rPr>
              <a:t>行</a:t>
            </a:r>
            <a:endParaRPr lang="en-US" altLang="zh-CN" b="1" dirty="0" smtClean="0">
              <a:sym typeface="Calibri"/>
            </a:endParaRPr>
          </a:p>
          <a:p>
            <a:r>
              <a:rPr lang="en-US" altLang="zh-TW" dirty="0" err="1">
                <a:solidFill>
                  <a:srgbClr val="FF00FF"/>
                </a:solidFill>
                <a:hlinkClick r:id="rId21" action="ppaction://hlinksldjump"/>
              </a:rPr>
              <a:t>wc</a:t>
            </a:r>
            <a:r>
              <a:rPr lang="zh-CN" altLang="en-US" dirty="0" smtClean="0">
                <a:sym typeface="Calibri"/>
                <a:hlinkClick r:id="rId21" action="ppaction://hlinksldjump"/>
              </a:rPr>
              <a:t>命令</a:t>
            </a:r>
            <a:endParaRPr lang="en-US" altLang="zh-CN" dirty="0" smtClean="0">
              <a:sym typeface="Calibri"/>
            </a:endParaRPr>
          </a:p>
          <a:p>
            <a:r>
              <a:rPr lang="en-US" altLang="zh-TW" dirty="0" err="1">
                <a:hlinkClick r:id="rId22" action="ppaction://hlinksldjump"/>
              </a:rPr>
              <a:t>linux</a:t>
            </a:r>
            <a:r>
              <a:rPr lang="en-US" altLang="zh-TW" dirty="0">
                <a:hlinkClick r:id="rId22" action="ppaction://hlinksldjump"/>
              </a:rPr>
              <a:t> /</a:t>
            </a:r>
            <a:r>
              <a:rPr lang="en-US" altLang="zh-TW" dirty="0" err="1">
                <a:hlinkClick r:id="rId22" action="ppaction://hlinksldjump"/>
              </a:rPr>
              <a:t>proc</a:t>
            </a:r>
            <a:r>
              <a:rPr lang="en-US" altLang="zh-TW" dirty="0">
                <a:hlinkClick r:id="rId22" action="ppaction://hlinksldjump"/>
              </a:rPr>
              <a:t>/</a:t>
            </a:r>
            <a:r>
              <a:rPr lang="en-US" altLang="zh-TW" dirty="0" err="1">
                <a:hlinkClick r:id="rId22" action="ppaction://hlinksldjump"/>
              </a:rPr>
              <a:t>cpuinfo</a:t>
            </a:r>
            <a:r>
              <a:rPr lang="zh-TW" altLang="en-US" dirty="0">
                <a:hlinkClick r:id="rId22" action="ppaction://hlinksldjump"/>
              </a:rPr>
              <a:t>檔案分析</a:t>
            </a:r>
            <a:endParaRPr lang="en-US" altLang="zh-TW" dirty="0">
              <a:hlinkClick r:id="rId23" action="ppaction://hlinksldjump"/>
            </a:endParaRPr>
          </a:p>
          <a:p>
            <a:r>
              <a:rPr lang="zh-TW" altLang="en-US" dirty="0">
                <a:hlinkClick r:id="rId24" action="ppaction://hlinksldjump"/>
              </a:rPr>
              <a:t>練習</a:t>
            </a:r>
            <a:r>
              <a:rPr lang="en-US" altLang="zh-TW" dirty="0">
                <a:hlinkClick r:id="rId24" action="ppaction://hlinksldjump"/>
              </a:rPr>
              <a:t>:</a:t>
            </a:r>
            <a:r>
              <a:rPr lang="zh-TW" altLang="en-US" dirty="0">
                <a:hlinkClick r:id="rId24" action="ppaction://hlinksldjump"/>
              </a:rPr>
              <a:t>擷取</a:t>
            </a:r>
            <a:r>
              <a:rPr lang="en-US" altLang="zh-TW" dirty="0">
                <a:hlinkClick r:id="rId24" action="ppaction://hlinksldjump"/>
              </a:rPr>
              <a:t>CPU</a:t>
            </a:r>
            <a:r>
              <a:rPr lang="zh-TW" altLang="en-US" dirty="0" smtClean="0">
                <a:hlinkClick r:id="rId24" action="ppaction://hlinksldjump"/>
              </a:rPr>
              <a:t>型號</a:t>
            </a:r>
            <a:endParaRPr lang="en-US" altLang="zh-TW" dirty="0" smtClean="0"/>
          </a:p>
          <a:p>
            <a:endParaRPr lang="en-US" altLang="zh-CN" dirty="0" smtClean="0">
              <a:sym typeface="Calibri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altLang="zh-TW" b="1" dirty="0"/>
              <a:t>echo -n </a:t>
            </a:r>
            <a:r>
              <a:rPr lang="zh-TW" altLang="en-US" b="1" dirty="0" smtClean="0"/>
              <a:t>不換行輸出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0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echo -n </a:t>
            </a:r>
            <a:r>
              <a:rPr lang="zh-TW" altLang="en-US" b="1" dirty="0" smtClean="0"/>
              <a:t>不換行輸出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TW" sz="4000" dirty="0" smtClean="0">
                <a:solidFill>
                  <a:srgbClr val="00B050"/>
                </a:solidFill>
              </a:rPr>
              <a:t>bigred@ds168:~$ </a:t>
            </a:r>
            <a:r>
              <a:rPr lang="pt-BR" altLang="zh-TW" sz="4000" dirty="0" smtClean="0"/>
              <a:t>echo -n "123" </a:t>
            </a:r>
            <a:r>
              <a:rPr lang="pt-BR" altLang="zh-TW" sz="4000" dirty="0" smtClean="0">
                <a:solidFill>
                  <a:srgbClr val="FF0000"/>
                </a:solidFill>
              </a:rPr>
              <a:t>;</a:t>
            </a:r>
            <a:r>
              <a:rPr lang="pt-BR" altLang="zh-TW" sz="4000" dirty="0" smtClean="0"/>
              <a:t> echo "456"</a:t>
            </a:r>
          </a:p>
          <a:p>
            <a:pPr marL="0" indent="0">
              <a:buNone/>
            </a:pPr>
            <a:r>
              <a:rPr lang="pt-BR" altLang="zh-TW" sz="4000" dirty="0" smtClean="0"/>
              <a:t>123456</a:t>
            </a:r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3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205"/>
          </a:xfrm>
        </p:spPr>
        <p:txBody>
          <a:bodyPr/>
          <a:lstStyle/>
          <a:p>
            <a:pPr algn="ctr"/>
            <a:r>
              <a:rPr lang="en-US" altLang="zh-CN" b="1" dirty="0" smtClean="0"/>
              <a:t>echo -e </a:t>
            </a:r>
            <a:r>
              <a:rPr lang="zh-CN" altLang="en-US" b="1" dirty="0" smtClean="0"/>
              <a:t>處理特殊字元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3024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3300" b="1" dirty="0" smtClean="0"/>
              <a:t>若字串中出現以下字元，則特別加以處理，而不會將它當成一般文字輸出：</a:t>
            </a:r>
          </a:p>
          <a:p>
            <a:pPr marL="0" indent="0">
              <a:buNone/>
            </a:pPr>
            <a:r>
              <a:rPr lang="en-US" altLang="zh-CN" sz="3100" b="1" dirty="0" smtClean="0"/>
              <a:t>\</a:t>
            </a:r>
            <a:r>
              <a:rPr lang="en-US" altLang="zh-CN" sz="3100" b="1" dirty="0"/>
              <a:t>a </a:t>
            </a:r>
            <a:r>
              <a:rPr lang="zh-CN" altLang="en-US" sz="3100" dirty="0" smtClean="0"/>
              <a:t>發出警告聲；</a:t>
            </a:r>
            <a:r>
              <a:rPr lang="en-US" altLang="zh-TW" sz="3100" dirty="0" smtClean="0"/>
              <a:t>(alert)</a:t>
            </a:r>
            <a:endParaRPr lang="zh-CN" altLang="en-US" sz="3100" dirty="0" smtClean="0"/>
          </a:p>
          <a:p>
            <a:pPr marL="0" indent="0">
              <a:buNone/>
            </a:pPr>
            <a:r>
              <a:rPr lang="en-US" altLang="zh-CN" sz="3100" b="1" dirty="0" smtClean="0"/>
              <a:t>\</a:t>
            </a:r>
            <a:r>
              <a:rPr lang="en-US" altLang="zh-CN" sz="3100" b="1" dirty="0"/>
              <a:t>b </a:t>
            </a:r>
            <a:r>
              <a:rPr lang="zh-CN" altLang="en-US" sz="3100" dirty="0" smtClean="0"/>
              <a:t>刪除前一個字元；</a:t>
            </a:r>
            <a:r>
              <a:rPr lang="en-US" altLang="zh-CN" sz="3100" dirty="0" smtClean="0"/>
              <a:t>(Backspace)</a:t>
            </a:r>
            <a:endParaRPr lang="zh-CN" altLang="en-US" sz="3100" dirty="0" smtClean="0"/>
          </a:p>
          <a:p>
            <a:pPr marL="0" indent="0">
              <a:buNone/>
            </a:pPr>
            <a:r>
              <a:rPr lang="en-US" altLang="zh-CN" sz="3100" dirty="0" smtClean="0"/>
              <a:t>\</a:t>
            </a:r>
            <a:r>
              <a:rPr lang="en-US" altLang="zh-CN" sz="3100" dirty="0"/>
              <a:t>c </a:t>
            </a:r>
            <a:r>
              <a:rPr lang="zh-CN" altLang="en-US" sz="3100" dirty="0" smtClean="0"/>
              <a:t>最後不加上分行符號號；</a:t>
            </a:r>
          </a:p>
          <a:p>
            <a:pPr marL="0" indent="0">
              <a:buNone/>
            </a:pPr>
            <a:r>
              <a:rPr lang="en-US" altLang="zh-CN" sz="3100" dirty="0" smtClean="0"/>
              <a:t>\</a:t>
            </a:r>
            <a:r>
              <a:rPr lang="en-US" altLang="zh-CN" sz="3100" dirty="0"/>
              <a:t>f </a:t>
            </a:r>
            <a:r>
              <a:rPr lang="zh-CN" altLang="en-US" sz="3100" dirty="0" smtClean="0"/>
              <a:t>換行但游標仍舊停留在原來的位置；</a:t>
            </a:r>
          </a:p>
          <a:p>
            <a:pPr marL="0" indent="0">
              <a:buNone/>
            </a:pPr>
            <a:r>
              <a:rPr lang="en-US" altLang="zh-CN" sz="3100" b="1" dirty="0" smtClean="0"/>
              <a:t>\</a:t>
            </a:r>
            <a:r>
              <a:rPr lang="en-US" altLang="zh-CN" sz="3100" b="1" dirty="0"/>
              <a:t>n </a:t>
            </a:r>
            <a:r>
              <a:rPr lang="zh-CN" altLang="en-US" sz="3100" dirty="0" smtClean="0"/>
              <a:t>換行且游標移至行首；</a:t>
            </a:r>
            <a:r>
              <a:rPr lang="en-US" altLang="zh-CN" sz="3100" dirty="0" smtClean="0"/>
              <a:t>(New line)</a:t>
            </a:r>
            <a:endParaRPr lang="zh-CN" altLang="en-US" sz="3100" dirty="0" smtClean="0"/>
          </a:p>
          <a:p>
            <a:pPr marL="0" indent="0">
              <a:buNone/>
            </a:pPr>
            <a:r>
              <a:rPr lang="en-US" altLang="zh-CN" sz="3100" dirty="0" smtClean="0"/>
              <a:t>\</a:t>
            </a:r>
            <a:r>
              <a:rPr lang="en-US" altLang="zh-CN" sz="3100" dirty="0"/>
              <a:t>r </a:t>
            </a:r>
            <a:r>
              <a:rPr lang="zh-CN" altLang="en-US" sz="3100" dirty="0" smtClean="0"/>
              <a:t>游標移至行首，但不換行；</a:t>
            </a:r>
          </a:p>
          <a:p>
            <a:pPr marL="0" indent="0">
              <a:buNone/>
            </a:pPr>
            <a:r>
              <a:rPr lang="en-US" altLang="zh-CN" sz="3100" b="1" dirty="0" smtClean="0"/>
              <a:t>\</a:t>
            </a:r>
            <a:r>
              <a:rPr lang="en-US" altLang="zh-CN" sz="3100" b="1" dirty="0"/>
              <a:t>t </a:t>
            </a:r>
            <a:r>
              <a:rPr lang="zh-CN" altLang="en-US" sz="3100" dirty="0"/>
              <a:t>插入</a:t>
            </a:r>
            <a:r>
              <a:rPr lang="en-US" altLang="zh-CN" sz="3100" dirty="0"/>
              <a:t>tab</a:t>
            </a:r>
            <a:r>
              <a:rPr lang="zh-CN" altLang="en-US" sz="3100" dirty="0"/>
              <a:t>；</a:t>
            </a:r>
          </a:p>
          <a:p>
            <a:pPr marL="0" indent="0">
              <a:buNone/>
            </a:pPr>
            <a:r>
              <a:rPr lang="en-US" altLang="zh-CN" sz="3100" dirty="0"/>
              <a:t>\v </a:t>
            </a:r>
            <a:r>
              <a:rPr lang="zh-CN" altLang="en-US" sz="3100" dirty="0" smtClean="0"/>
              <a:t>與</a:t>
            </a:r>
            <a:r>
              <a:rPr lang="en-US" altLang="zh-CN" sz="3100" dirty="0" smtClean="0"/>
              <a:t>\</a:t>
            </a:r>
            <a:r>
              <a:rPr lang="en-US" altLang="zh-CN" sz="3100" dirty="0"/>
              <a:t>f</a:t>
            </a:r>
            <a:r>
              <a:rPr lang="zh-CN" altLang="en-US" sz="3100" dirty="0"/>
              <a:t>相同；</a:t>
            </a:r>
          </a:p>
          <a:p>
            <a:pPr marL="0" indent="0">
              <a:buNone/>
            </a:pPr>
            <a:r>
              <a:rPr lang="en-US" altLang="zh-CN" sz="3100" b="1" dirty="0"/>
              <a:t>\\</a:t>
            </a:r>
            <a:r>
              <a:rPr lang="en-US" altLang="zh-CN" sz="3100" dirty="0"/>
              <a:t> </a:t>
            </a:r>
            <a:r>
              <a:rPr lang="zh-CN" altLang="en-US" sz="3100" dirty="0"/>
              <a:t>插入</a:t>
            </a:r>
            <a:r>
              <a:rPr lang="en-US" altLang="zh-CN" sz="3100" dirty="0" smtClean="0"/>
              <a:t>\</a:t>
            </a:r>
            <a:r>
              <a:rPr lang="zh-CN" altLang="en-US" sz="3100" dirty="0" smtClean="0"/>
              <a:t>字元；</a:t>
            </a:r>
          </a:p>
          <a:p>
            <a:pPr marL="0" indent="0">
              <a:buNone/>
            </a:pPr>
            <a:r>
              <a:rPr lang="en-US" altLang="zh-CN" sz="3100" dirty="0" smtClean="0"/>
              <a:t>\</a:t>
            </a:r>
            <a:r>
              <a:rPr lang="en-US" altLang="zh-CN" sz="3100" dirty="0" err="1"/>
              <a:t>nnn</a:t>
            </a:r>
            <a:r>
              <a:rPr lang="en-US" altLang="zh-CN" sz="3100" dirty="0"/>
              <a:t> </a:t>
            </a:r>
            <a:r>
              <a:rPr lang="zh-CN" altLang="en-US" sz="3100" dirty="0"/>
              <a:t>插入</a:t>
            </a:r>
            <a:r>
              <a:rPr lang="en-US" altLang="zh-CN" sz="3100" dirty="0" err="1" smtClean="0"/>
              <a:t>nnn</a:t>
            </a:r>
            <a:r>
              <a:rPr lang="zh-CN" altLang="en-US" sz="3100" dirty="0" smtClean="0"/>
              <a:t>（八進制）所代表的</a:t>
            </a:r>
            <a:r>
              <a:rPr lang="en-US" altLang="zh-CN" sz="3100" dirty="0" smtClean="0"/>
              <a:t>ASCII</a:t>
            </a:r>
            <a:r>
              <a:rPr lang="zh-CN" altLang="en-US" sz="3100" dirty="0" smtClean="0"/>
              <a:t>字元；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2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90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操</a:t>
            </a:r>
            <a:r>
              <a:rPr lang="zh-TW" altLang="en-US" dirty="0"/>
              <a:t>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089355"/>
            <a:ext cx="10918371" cy="5643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zh-TW" dirty="0" smtClean="0">
                <a:solidFill>
                  <a:srgbClr val="00B050"/>
                </a:solidFill>
              </a:rPr>
              <a:t>bigred@ds168:~$ </a:t>
            </a:r>
            <a:r>
              <a:rPr lang="pt-BR" altLang="zh-TW" dirty="0" smtClean="0"/>
              <a:t>echo -e "123\a456"</a:t>
            </a:r>
          </a:p>
          <a:p>
            <a:pPr marL="0" indent="0">
              <a:buNone/>
            </a:pPr>
            <a:r>
              <a:rPr lang="pt-BR" altLang="zh-TW" dirty="0" smtClean="0"/>
              <a:t>123456</a:t>
            </a:r>
          </a:p>
          <a:p>
            <a:pPr marL="0" indent="0">
              <a:buNone/>
            </a:pPr>
            <a:r>
              <a:rPr lang="pt-BR" altLang="zh-TW" dirty="0" smtClean="0">
                <a:solidFill>
                  <a:srgbClr val="00B050"/>
                </a:solidFill>
              </a:rPr>
              <a:t>bigred@ds168:~$ </a:t>
            </a:r>
            <a:r>
              <a:rPr lang="pt-BR" altLang="zh-TW" dirty="0" smtClean="0"/>
              <a:t>echo -e "123\b456"</a:t>
            </a:r>
          </a:p>
          <a:p>
            <a:pPr marL="0" indent="0">
              <a:buNone/>
            </a:pPr>
            <a:r>
              <a:rPr lang="pt-BR" altLang="zh-TW" dirty="0" smtClean="0"/>
              <a:t>12456</a:t>
            </a:r>
          </a:p>
          <a:p>
            <a:pPr marL="0" indent="0">
              <a:buNone/>
            </a:pPr>
            <a:r>
              <a:rPr lang="pt-BR" altLang="zh-TW" dirty="0" smtClean="0">
                <a:solidFill>
                  <a:srgbClr val="00B050"/>
                </a:solidFill>
              </a:rPr>
              <a:t>bigred@ds168:~$ </a:t>
            </a:r>
            <a:r>
              <a:rPr lang="pt-BR" altLang="zh-TW" dirty="0" smtClean="0"/>
              <a:t>echo -e "123\t456"</a:t>
            </a:r>
          </a:p>
          <a:p>
            <a:pPr marL="0" indent="0">
              <a:buNone/>
            </a:pPr>
            <a:r>
              <a:rPr lang="pt-BR" altLang="zh-TW" dirty="0" smtClean="0"/>
              <a:t>123     456</a:t>
            </a:r>
          </a:p>
          <a:p>
            <a:pPr marL="0" indent="0">
              <a:buNone/>
            </a:pPr>
            <a:r>
              <a:rPr lang="pt-BR" altLang="zh-TW" dirty="0" smtClean="0">
                <a:solidFill>
                  <a:srgbClr val="00B050"/>
                </a:solidFill>
              </a:rPr>
              <a:t>bigred@ds168:~$</a:t>
            </a:r>
            <a:r>
              <a:rPr lang="pt-BR" altLang="zh-TW" dirty="0" smtClean="0"/>
              <a:t> echo -e "123\t4\t56"</a:t>
            </a:r>
          </a:p>
          <a:p>
            <a:pPr marL="0" indent="0">
              <a:buNone/>
            </a:pPr>
            <a:r>
              <a:rPr lang="pt-BR" altLang="zh-TW" dirty="0" smtClean="0"/>
              <a:t>123     4       56</a:t>
            </a:r>
          </a:p>
          <a:p>
            <a:pPr marL="0" indent="0">
              <a:buNone/>
            </a:pPr>
            <a:r>
              <a:rPr lang="pt-BR" altLang="zh-TW" dirty="0" smtClean="0">
                <a:solidFill>
                  <a:srgbClr val="00B050"/>
                </a:solidFill>
              </a:rPr>
              <a:t>bigred@ds168:~$ </a:t>
            </a:r>
            <a:r>
              <a:rPr lang="pt-BR" altLang="zh-TW" dirty="0" smtClean="0"/>
              <a:t>echo -e "123\n456"</a:t>
            </a:r>
          </a:p>
          <a:p>
            <a:pPr marL="0" indent="0">
              <a:buNone/>
            </a:pPr>
            <a:r>
              <a:rPr lang="pt-BR" altLang="zh-TW" dirty="0" smtClean="0"/>
              <a:t>123</a:t>
            </a:r>
          </a:p>
          <a:p>
            <a:pPr marL="0" indent="0">
              <a:buNone/>
            </a:pPr>
            <a:r>
              <a:rPr lang="pt-BR" altLang="zh-TW" dirty="0" smtClean="0"/>
              <a:t>456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41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747345" y="737741"/>
            <a:ext cx="8534400" cy="85248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Pipe-</a:t>
            </a:r>
            <a:r>
              <a:rPr lang="zh-TW" altLang="en-US" dirty="0"/>
              <a:t>管線命令，把前一項的輸出結果直接再代入第二個命令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1975945" y="2562102"/>
            <a:ext cx="8504238" cy="3381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  <a:sym typeface="Calibri"/>
              </a:rPr>
              <a:t>~$</a:t>
            </a:r>
            <a:r>
              <a:rPr lang="en-US" altLang="zh-TW" sz="4000" dirty="0">
                <a:sym typeface="Calibri"/>
              </a:rPr>
              <a:t>ls </a:t>
            </a:r>
            <a:r>
              <a:rPr lang="en-US" altLang="zh-TW" sz="4000" dirty="0">
                <a:solidFill>
                  <a:srgbClr val="FF0000"/>
                </a:solidFill>
                <a:sym typeface="Calibri"/>
              </a:rPr>
              <a:t>|</a:t>
            </a:r>
            <a:r>
              <a:rPr lang="en-US" altLang="zh-TW" sz="4000" dirty="0">
                <a:sym typeface="Calibri"/>
              </a:rPr>
              <a:t> more</a:t>
            </a:r>
          </a:p>
          <a:p>
            <a:pPr marL="0" indent="0">
              <a:buNone/>
            </a:pPr>
            <a:r>
              <a:rPr lang="en-US" altLang="zh-TW" sz="4000" dirty="0">
                <a:sym typeface="Calibri"/>
              </a:rPr>
              <a:t>shell</a:t>
            </a:r>
            <a:r>
              <a:rPr lang="zh-TW" altLang="en-US" sz="4000" dirty="0">
                <a:sym typeface="Calibri"/>
              </a:rPr>
              <a:t>會先執行</a:t>
            </a:r>
            <a:r>
              <a:rPr lang="en-US" altLang="zh-TW" sz="4000" dirty="0">
                <a:sym typeface="Calibri"/>
              </a:rPr>
              <a:t>ls</a:t>
            </a:r>
            <a:r>
              <a:rPr lang="zh-TW" altLang="en-US" sz="4000" dirty="0">
                <a:sym typeface="Calibri"/>
              </a:rPr>
              <a:t>指令，</a:t>
            </a:r>
            <a:endParaRPr lang="en-US" altLang="zh-TW" sz="4000" dirty="0">
              <a:sym typeface="Calibri"/>
            </a:endParaRPr>
          </a:p>
          <a:p>
            <a:pPr marL="0" indent="0">
              <a:buNone/>
            </a:pPr>
            <a:r>
              <a:rPr lang="zh-TW" altLang="en-US" sz="4000" dirty="0">
                <a:sym typeface="Calibri"/>
              </a:rPr>
              <a:t>再將</a:t>
            </a:r>
            <a:r>
              <a:rPr lang="en-US" altLang="zh-TW" sz="4000" dirty="0">
                <a:sym typeface="Calibri"/>
              </a:rPr>
              <a:t>ls</a:t>
            </a:r>
            <a:r>
              <a:rPr lang="zh-TW" altLang="en-US" sz="4000" dirty="0">
                <a:sym typeface="Calibri"/>
              </a:rPr>
              <a:t>的輸出結果當作</a:t>
            </a:r>
            <a:r>
              <a:rPr lang="en-US" altLang="zh-TW" sz="4000" dirty="0">
                <a:sym typeface="Calibri"/>
              </a:rPr>
              <a:t>more</a:t>
            </a:r>
            <a:r>
              <a:rPr lang="zh-TW" altLang="en-US" sz="4000" dirty="0">
                <a:sym typeface="Calibri"/>
              </a:rPr>
              <a:t>的輸入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1752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4385" y="1709738"/>
            <a:ext cx="11412186" cy="2852737"/>
          </a:xfrm>
        </p:spPr>
        <p:txBody>
          <a:bodyPr anchor="ctr"/>
          <a:lstStyle/>
          <a:p>
            <a:pPr algn="ctr"/>
            <a:r>
              <a:rPr lang="en-US" altLang="zh-TW" dirty="0" smtClean="0"/>
              <a:t>cut </a:t>
            </a:r>
            <a:r>
              <a:rPr lang="zh-TW" altLang="en-US" dirty="0" smtClean="0"/>
              <a:t>命令擷取部份字元、欄位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2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783080" y="369834"/>
            <a:ext cx="8534400" cy="758825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>
                <a:solidFill>
                  <a:srgbClr val="FF00FF"/>
                </a:solidFill>
              </a:rPr>
              <a:t>Cut</a:t>
            </a:r>
            <a:r>
              <a:rPr lang="en-US" altLang="zh-TW" b="1" dirty="0"/>
              <a:t>:</a:t>
            </a:r>
            <a:r>
              <a:rPr lang="zh-TW" altLang="en-US" dirty="0"/>
              <a:t>逐行擷取部份字元或欄位資料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845820" y="1744344"/>
            <a:ext cx="10572750" cy="4496435"/>
          </a:xfrm>
        </p:spPr>
        <p:txBody>
          <a:bodyPr>
            <a:noAutofit/>
          </a:bodyPr>
          <a:lstStyle/>
          <a:p>
            <a:pPr fontAlgn="base"/>
            <a:r>
              <a:rPr lang="en-US" altLang="zh-TW" sz="3600" b="1" dirty="0">
                <a:solidFill>
                  <a:srgbClr val="FF00FF"/>
                </a:solidFill>
              </a:rPr>
              <a:t>cut </a:t>
            </a:r>
            <a:r>
              <a:rPr lang="zh-TW" altLang="en-US" sz="3600" dirty="0"/>
              <a:t>有三個參數</a:t>
            </a:r>
            <a:r>
              <a:rPr lang="en-US" altLang="zh-TW" sz="3600" dirty="0"/>
              <a:t>:</a:t>
            </a:r>
          </a:p>
          <a:p>
            <a:pPr marL="0" indent="0" fontAlgn="base">
              <a:buNone/>
            </a:pPr>
            <a:r>
              <a:rPr lang="en-US" altLang="zh-TW" sz="3600" dirty="0">
                <a:solidFill>
                  <a:srgbClr val="FF00FF"/>
                </a:solidFill>
              </a:rPr>
              <a:t>-c </a:t>
            </a:r>
            <a:r>
              <a:rPr lang="en-US" altLang="zh-TW" sz="3600" dirty="0"/>
              <a:t>list: </a:t>
            </a:r>
            <a:r>
              <a:rPr lang="zh-TW" altLang="en-US" sz="3600" dirty="0"/>
              <a:t>一段範圍清單</a:t>
            </a:r>
            <a:r>
              <a:rPr lang="en-US" altLang="zh-TW" sz="3600" dirty="0"/>
              <a:t>, </a:t>
            </a:r>
            <a:r>
              <a:rPr lang="zh-TW" altLang="en-US" sz="3600" dirty="0"/>
              <a:t>以</a:t>
            </a:r>
            <a:r>
              <a:rPr lang="en-US" altLang="zh-TW" sz="3600" dirty="0"/>
              <a:t>','</a:t>
            </a:r>
            <a:r>
              <a:rPr lang="zh-TW" altLang="en-US" sz="3600" dirty="0"/>
              <a:t>隔開</a:t>
            </a:r>
            <a:r>
              <a:rPr lang="en-US" altLang="zh-TW" sz="3600" dirty="0"/>
              <a:t>, </a:t>
            </a:r>
            <a:r>
              <a:rPr lang="zh-TW" altLang="en-US" sz="3600" dirty="0"/>
              <a:t>直列切割</a:t>
            </a:r>
            <a:r>
              <a:rPr lang="en-US" altLang="zh-TW" sz="3600" dirty="0"/>
              <a:t>(ex: </a:t>
            </a:r>
            <a:r>
              <a:rPr lang="en-US" altLang="zh-TW" sz="3600" dirty="0">
                <a:solidFill>
                  <a:srgbClr val="FF00FF"/>
                </a:solidFill>
              </a:rPr>
              <a:t>1,3,5-10,33</a:t>
            </a:r>
            <a:r>
              <a:rPr lang="en-US" altLang="zh-TW" sz="3600" dirty="0"/>
              <a:t>)</a:t>
            </a:r>
          </a:p>
          <a:p>
            <a:pPr marL="0" indent="0" fontAlgn="base">
              <a:buNone/>
            </a:pPr>
            <a:r>
              <a:rPr lang="en-US" altLang="zh-TW" sz="3600" dirty="0">
                <a:solidFill>
                  <a:srgbClr val="FF00FF"/>
                </a:solidFill>
              </a:rPr>
              <a:t>-d </a:t>
            </a:r>
            <a:r>
              <a:rPr lang="en-US" altLang="zh-TW" sz="3600" dirty="0" err="1"/>
              <a:t>delim</a:t>
            </a:r>
            <a:r>
              <a:rPr lang="en-US" altLang="zh-TW" sz="3600" dirty="0"/>
              <a:t>: </a:t>
            </a:r>
            <a:r>
              <a:rPr lang="zh-TW" altLang="en-US" sz="3600" dirty="0"/>
              <a:t>可以設中間間隔符號要哪種</a:t>
            </a:r>
            <a:r>
              <a:rPr lang="en-US" altLang="zh-TW" sz="3600" dirty="0"/>
              <a:t>, </a:t>
            </a:r>
            <a:r>
              <a:rPr lang="zh-TW" altLang="en-US" sz="3600" dirty="0"/>
              <a:t>預設是</a:t>
            </a:r>
            <a:r>
              <a:rPr lang="en-US" altLang="zh-TW" sz="3600" dirty="0"/>
              <a:t>tab</a:t>
            </a:r>
            <a:r>
              <a:rPr lang="zh-TW" altLang="en-US" sz="3600" dirty="0"/>
              <a:t>分隔切割</a:t>
            </a:r>
            <a:r>
              <a:rPr lang="en-US" altLang="zh-TW" sz="3600" dirty="0"/>
              <a:t>, </a:t>
            </a:r>
            <a:r>
              <a:rPr lang="zh-TW" altLang="en-US" sz="3600" dirty="0"/>
              <a:t>通常會搭配 </a:t>
            </a:r>
            <a:r>
              <a:rPr lang="en-US" altLang="zh-TW" sz="3600" dirty="0"/>
              <a:t>-f(</a:t>
            </a:r>
            <a:r>
              <a:rPr lang="zh-TW" altLang="en-US" sz="3600" dirty="0"/>
              <a:t>決定要取切割欄位的哪欄</a:t>
            </a:r>
            <a:r>
              <a:rPr lang="en-US" altLang="zh-TW" sz="3600" dirty="0"/>
              <a:t>)</a:t>
            </a:r>
          </a:p>
          <a:p>
            <a:pPr marL="0" indent="0" fontAlgn="base">
              <a:buNone/>
            </a:pPr>
            <a:r>
              <a:rPr lang="en-US" altLang="zh-TW" sz="3600" dirty="0">
                <a:solidFill>
                  <a:srgbClr val="FF00FF"/>
                </a:solidFill>
              </a:rPr>
              <a:t>-f </a:t>
            </a:r>
            <a:r>
              <a:rPr lang="en-US" altLang="zh-TW" sz="3600" dirty="0"/>
              <a:t>list: </a:t>
            </a:r>
            <a:r>
              <a:rPr lang="zh-TW" altLang="en-US" sz="3600" dirty="0"/>
              <a:t>以欄位為主</a:t>
            </a:r>
            <a:r>
              <a:rPr lang="en-US" altLang="zh-TW" sz="3600" dirty="0"/>
              <a:t>, </a:t>
            </a:r>
            <a:r>
              <a:rPr lang="zh-TW" altLang="en-US" sz="3600" dirty="0"/>
              <a:t>作剪下的動作</a:t>
            </a:r>
            <a:r>
              <a:rPr lang="en-US" altLang="zh-TW" sz="3600" dirty="0"/>
              <a:t>, list </a:t>
            </a:r>
            <a:r>
              <a:rPr lang="zh-TW" altLang="en-US" sz="3600" dirty="0"/>
              <a:t>是欄位編號或一段範圍的清單</a:t>
            </a:r>
            <a:r>
              <a:rPr lang="en-US" altLang="zh-TW" sz="3600" dirty="0"/>
              <a:t>(</a:t>
            </a:r>
            <a:r>
              <a:rPr lang="zh-TW" altLang="en-US" sz="3600" dirty="0"/>
              <a:t>類同 </a:t>
            </a:r>
            <a:r>
              <a:rPr lang="en-US" altLang="zh-TW" sz="3600" dirty="0"/>
              <a:t>-c </a:t>
            </a:r>
            <a:r>
              <a:rPr lang="zh-TW" altLang="en-US" sz="3600" dirty="0" smtClean="0"/>
              <a:t>參數</a:t>
            </a:r>
            <a:r>
              <a:rPr lang="en-US" altLang="zh-TW" sz="3600" dirty="0" smtClean="0"/>
              <a:t>;</a:t>
            </a:r>
            <a:r>
              <a:rPr lang="en-US" altLang="zh-TW" sz="3600" dirty="0"/>
              <a:t> </a:t>
            </a:r>
            <a:r>
              <a:rPr lang="en-US" altLang="zh-TW" sz="3600" dirty="0" smtClean="0"/>
              <a:t>ex</a:t>
            </a:r>
            <a:r>
              <a:rPr lang="en-US" altLang="zh-TW" sz="3600" dirty="0"/>
              <a:t>: </a:t>
            </a:r>
            <a:r>
              <a:rPr lang="en-US" altLang="zh-TW" sz="3600" dirty="0">
                <a:solidFill>
                  <a:srgbClr val="FF00FF"/>
                </a:solidFill>
              </a:rPr>
              <a:t>1,3,5-10,33</a:t>
            </a:r>
            <a:r>
              <a:rPr lang="en-US" altLang="zh-TW" sz="3600" dirty="0" smtClean="0"/>
              <a:t>)</a:t>
            </a:r>
            <a:endParaRPr lang="en-US" altLang="zh-TW" sz="3600" dirty="0"/>
          </a:p>
          <a:p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62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977314" y="123497"/>
            <a:ext cx="8534400" cy="758825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solidFill>
                  <a:srgbClr val="FF00FF"/>
                </a:solidFill>
              </a:rPr>
              <a:t>練習</a:t>
            </a:r>
            <a:r>
              <a:rPr lang="en-US" altLang="zh-TW" sz="4000" b="1" dirty="0" smtClean="0">
                <a:solidFill>
                  <a:srgbClr val="FF00FF"/>
                </a:solidFill>
              </a:rPr>
              <a:t>:Cut-</a:t>
            </a:r>
            <a:r>
              <a:rPr lang="zh-TW" altLang="en-US" sz="4000" b="1" dirty="0" smtClean="0">
                <a:solidFill>
                  <a:srgbClr val="FF00FF"/>
                </a:solidFill>
              </a:rPr>
              <a:t>字元</a:t>
            </a:r>
            <a:r>
              <a:rPr lang="en-US" altLang="zh-TW" sz="4000" b="1" dirty="0" smtClean="0">
                <a:solidFill>
                  <a:srgbClr val="FF00FF"/>
                </a:solidFill>
              </a:rPr>
              <a:t>-c</a:t>
            </a:r>
            <a:endParaRPr lang="zh-TW" altLang="en-US" sz="40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1377538" y="674504"/>
            <a:ext cx="9134176" cy="6183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~$</a:t>
            </a:r>
            <a:r>
              <a:rPr lang="en-US" altLang="zh-TW" dirty="0"/>
              <a:t> ls -l</a:t>
            </a:r>
          </a:p>
          <a:p>
            <a:pPr marL="0" indent="0">
              <a:buNone/>
            </a:pPr>
            <a:r>
              <a:rPr lang="en-US" altLang="zh-TW" dirty="0"/>
              <a:t>total 1236</a:t>
            </a:r>
          </a:p>
          <a:p>
            <a:pPr marL="0" indent="0">
              <a:buNone/>
            </a:pPr>
            <a:r>
              <a:rPr lang="en-US" altLang="zh-TW" dirty="0" err="1"/>
              <a:t>drwxrwxr</a:t>
            </a:r>
            <a:r>
              <a:rPr lang="en-US" altLang="zh-TW" dirty="0"/>
              <a:t>-x 3 ds123 </a:t>
            </a:r>
            <a:r>
              <a:rPr lang="en-US" altLang="zh-TW" dirty="0" err="1"/>
              <a:t>ds123</a:t>
            </a:r>
            <a:r>
              <a:rPr lang="en-US" altLang="zh-TW" dirty="0"/>
              <a:t>    4096  7</a:t>
            </a:r>
            <a:r>
              <a:rPr lang="zh-TW" altLang="en-US" dirty="0"/>
              <a:t>月 </a:t>
            </a:r>
            <a:r>
              <a:rPr lang="en-US" altLang="zh-TW" dirty="0"/>
              <a:t>13 06:22  0713-1</a:t>
            </a:r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rw</a:t>
            </a:r>
            <a:r>
              <a:rPr lang="en-US" altLang="zh-TW" dirty="0"/>
              <a:t>-</a:t>
            </a:r>
            <a:r>
              <a:rPr lang="en-US" altLang="zh-TW" dirty="0" err="1"/>
              <a:t>rw</a:t>
            </a:r>
            <a:r>
              <a:rPr lang="en-US" altLang="zh-TW" dirty="0"/>
              <a:t>-r-- 1 ds123 </a:t>
            </a:r>
            <a:r>
              <a:rPr lang="en-US" altLang="zh-TW" dirty="0" err="1"/>
              <a:t>ds123</a:t>
            </a:r>
            <a:r>
              <a:rPr lang="en-US" altLang="zh-TW" dirty="0"/>
              <a:t>   38353  8</a:t>
            </a:r>
            <a:r>
              <a:rPr lang="zh-TW" altLang="en-US" dirty="0"/>
              <a:t>月  </a:t>
            </a:r>
            <a:r>
              <a:rPr lang="en-US" altLang="zh-TW" dirty="0"/>
              <a:t>4 01:41 '0713=1.zip'</a:t>
            </a:r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rwxrwxr</a:t>
            </a:r>
            <a:r>
              <a:rPr lang="en-US" altLang="zh-TW" dirty="0"/>
              <a:t>-x 1 ds123 </a:t>
            </a:r>
            <a:r>
              <a:rPr lang="en-US" altLang="zh-TW" dirty="0" err="1"/>
              <a:t>ds123</a:t>
            </a:r>
            <a:r>
              <a:rPr lang="en-US" altLang="zh-TW" dirty="0"/>
              <a:t>     135  9</a:t>
            </a:r>
            <a:r>
              <a:rPr lang="zh-TW" altLang="en-US" dirty="0"/>
              <a:t>月  </a:t>
            </a:r>
            <a:r>
              <a:rPr lang="en-US" altLang="zh-TW" dirty="0"/>
              <a:t>5 19:06  bat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~$</a:t>
            </a:r>
            <a:r>
              <a:rPr lang="en-US" altLang="zh-TW" dirty="0"/>
              <a:t> ls -l | cut -c 1-10</a:t>
            </a:r>
          </a:p>
          <a:p>
            <a:pPr marL="0" indent="0">
              <a:buNone/>
            </a:pPr>
            <a:r>
              <a:rPr lang="en-US" altLang="zh-TW" dirty="0"/>
              <a:t>total 1236</a:t>
            </a:r>
          </a:p>
          <a:p>
            <a:pPr marL="0" indent="0">
              <a:buNone/>
            </a:pPr>
            <a:r>
              <a:rPr lang="en-US" altLang="zh-TW" dirty="0" err="1"/>
              <a:t>drwxrwxr</a:t>
            </a:r>
            <a:r>
              <a:rPr lang="en-US" altLang="zh-TW" dirty="0"/>
              <a:t>-x</a:t>
            </a:r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rw</a:t>
            </a:r>
            <a:r>
              <a:rPr lang="en-US" altLang="zh-TW" dirty="0"/>
              <a:t>-</a:t>
            </a:r>
            <a:r>
              <a:rPr lang="en-US" altLang="zh-TW" dirty="0" err="1"/>
              <a:t>rw</a:t>
            </a:r>
            <a:r>
              <a:rPr lang="en-US" altLang="zh-TW" dirty="0"/>
              <a:t>-r--</a:t>
            </a:r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en-US" altLang="zh-TW" dirty="0" err="1"/>
              <a:t>rwxrwxr</a:t>
            </a:r>
            <a:r>
              <a:rPr lang="en-US" altLang="zh-TW" dirty="0"/>
              <a:t>-x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75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849821" y="249621"/>
            <a:ext cx="8534400" cy="758825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/>
              <a:t>練習</a:t>
            </a:r>
            <a:r>
              <a:rPr lang="en-US" altLang="zh-TW" sz="3600" b="1" dirty="0" smtClean="0">
                <a:solidFill>
                  <a:srgbClr val="FF00FF"/>
                </a:solidFill>
              </a:rPr>
              <a:t>Cut-d-f</a:t>
            </a:r>
            <a:r>
              <a:rPr lang="zh-TW" altLang="en-US" sz="3600" b="1" dirty="0" smtClean="0">
                <a:solidFill>
                  <a:srgbClr val="FF00FF"/>
                </a:solidFill>
              </a:rPr>
              <a:t>欄位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914401" y="842190"/>
            <a:ext cx="10462160" cy="5807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~$ </a:t>
            </a:r>
            <a:r>
              <a:rPr lang="en-US" altLang="zh-TW" dirty="0"/>
              <a:t>cat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root: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>
                <a:solidFill>
                  <a:srgbClr val="FF00FF"/>
                </a:solidFill>
              </a:rPr>
              <a:t>:</a:t>
            </a:r>
            <a:r>
              <a:rPr lang="en-US" altLang="zh-TW" dirty="0">
                <a:solidFill>
                  <a:srgbClr val="00B050"/>
                </a:solidFill>
              </a:rPr>
              <a:t>0:0:</a:t>
            </a:r>
            <a:r>
              <a:rPr lang="en-US" altLang="zh-TW" dirty="0">
                <a:solidFill>
                  <a:srgbClr val="FF0000"/>
                </a:solidFill>
              </a:rPr>
              <a:t>root</a:t>
            </a:r>
            <a:r>
              <a:rPr lang="en-US" altLang="zh-TW" dirty="0">
                <a:solidFill>
                  <a:srgbClr val="00B050"/>
                </a:solidFill>
              </a:rPr>
              <a:t>:/root:/bin/bash</a:t>
            </a:r>
          </a:p>
          <a:p>
            <a:pPr marL="0" indent="0">
              <a:buNone/>
            </a:pPr>
            <a:r>
              <a:rPr lang="en-US" altLang="zh-TW" dirty="0"/>
              <a:t>daemon:x:1:1:daemon:/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:/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nologin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bin:x:2:2:bin:/bin:/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nologin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sys:x:3:3:sys:/dev:/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nologin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...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~$</a:t>
            </a:r>
            <a:r>
              <a:rPr lang="en-US" altLang="zh-TW" dirty="0"/>
              <a:t> cut -d : -f </a:t>
            </a:r>
            <a:r>
              <a:rPr lang="en-US" altLang="zh-TW" dirty="0">
                <a:solidFill>
                  <a:srgbClr val="FF0000"/>
                </a:solidFill>
              </a:rPr>
              <a:t>2,5</a:t>
            </a:r>
            <a:r>
              <a:rPr lang="en-US" altLang="zh-TW" dirty="0"/>
              <a:t>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passwd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x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>
                <a:solidFill>
                  <a:srgbClr val="00B050"/>
                </a:solidFill>
              </a:rPr>
              <a:t>root</a:t>
            </a:r>
          </a:p>
          <a:p>
            <a:pPr marL="0" indent="0">
              <a:buNone/>
            </a:pPr>
            <a:r>
              <a:rPr lang="en-US" altLang="zh-TW" dirty="0"/>
              <a:t>x:daemon</a:t>
            </a:r>
          </a:p>
          <a:p>
            <a:pPr marL="0" indent="0">
              <a:buNone/>
            </a:pPr>
            <a:r>
              <a:rPr lang="en-US" altLang="zh-TW" dirty="0"/>
              <a:t>x:bin</a:t>
            </a:r>
          </a:p>
          <a:p>
            <a:pPr marL="0" indent="0">
              <a:buNone/>
            </a:pPr>
            <a:r>
              <a:rPr lang="en-US" altLang="zh-TW" dirty="0"/>
              <a:t>x:sys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4328308" y="4556892"/>
            <a:ext cx="687309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TW" altLang="en-US" sz="2800" b="1" dirty="0"/>
              <a:t>輸出分隔字元</a:t>
            </a:r>
          </a:p>
          <a:p>
            <a:r>
              <a:rPr lang="en-US" altLang="zh-TW" sz="2800" b="1" dirty="0"/>
              <a:t>cut </a:t>
            </a:r>
            <a:r>
              <a:rPr lang="zh-TW" altLang="en-US" sz="2800" b="1" dirty="0"/>
              <a:t>在輸出多欄位的資料時，預設會以輸入檔案所使用的</a:t>
            </a:r>
            <a:r>
              <a:rPr lang="zh-TW" altLang="en-US" sz="2800" b="1" dirty="0">
                <a:solidFill>
                  <a:srgbClr val="FF0000"/>
                </a:solidFill>
              </a:rPr>
              <a:t>分隔字元</a:t>
            </a:r>
            <a:r>
              <a:rPr lang="zh-TW" altLang="en-US" sz="2800" b="1" dirty="0"/>
              <a:t>來分隔輸出的欄位</a:t>
            </a:r>
            <a:endParaRPr lang="zh-TW" altLang="en-US" sz="2800" b="1" dirty="0">
              <a:solidFill>
                <a:srgbClr val="000000"/>
              </a:solidFill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3170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sz="5400" b="1" dirty="0" err="1">
                <a:solidFill>
                  <a:srgbClr val="FF00FF"/>
                </a:solidFill>
              </a:rPr>
              <a:t>grep</a:t>
            </a:r>
            <a:r>
              <a:rPr lang="zh-TW" altLang="en-US" sz="6600" dirty="0">
                <a:sym typeface="Calibri"/>
              </a:rPr>
              <a:t>：檔案內</a:t>
            </a:r>
            <a:r>
              <a:rPr lang="zh-TW" altLang="en-US" dirty="0">
                <a:sym typeface="Calibri"/>
              </a:rPr>
              <a:t>找尋關鍵字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37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free-</a:t>
            </a:r>
            <a:r>
              <a:rPr lang="zh-TW" altLang="en-US" dirty="0"/>
              <a:t>查看記憶體指令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7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899285" y="281547"/>
            <a:ext cx="8534400" cy="758825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 err="1" smtClean="0"/>
              <a:t>grep</a:t>
            </a:r>
            <a:r>
              <a:rPr lang="zh-TW" altLang="en-US" sz="4800" dirty="0" smtClean="0"/>
              <a:t>命令</a:t>
            </a:r>
            <a:endParaRPr lang="zh-TW" altLang="en-US" sz="48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1005840" y="1590237"/>
            <a:ext cx="10321290" cy="4341933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rgbClr val="FF00FF"/>
                </a:solidFill>
              </a:rPr>
              <a:t>grep</a:t>
            </a:r>
            <a:r>
              <a:rPr lang="en-US" altLang="zh-TW" sz="4000" dirty="0"/>
              <a:t>  -</a:t>
            </a:r>
            <a:r>
              <a:rPr lang="zh-TW" altLang="en-US" sz="4000" dirty="0"/>
              <a:t>參數   </a:t>
            </a:r>
            <a:r>
              <a:rPr lang="en-US" altLang="zh-TW" sz="4000" dirty="0"/>
              <a:t>'</a:t>
            </a:r>
            <a:r>
              <a:rPr lang="zh-TW" altLang="en-US" sz="4000" dirty="0"/>
              <a:t>字串</a:t>
            </a:r>
            <a:r>
              <a:rPr lang="en-US" altLang="zh-TW" sz="4000" dirty="0"/>
              <a:t>‘  </a:t>
            </a:r>
            <a:r>
              <a:rPr lang="zh-TW" altLang="en-US" sz="4000" dirty="0"/>
              <a:t>要尋找的來源檔案</a:t>
            </a:r>
            <a:endParaRPr lang="en-US" altLang="zh-TW" sz="4000" dirty="0">
              <a:sym typeface="Calibri"/>
            </a:endParaRPr>
          </a:p>
          <a:p>
            <a:r>
              <a:rPr lang="zh-TW" altLang="zh-TW" sz="4000" dirty="0">
                <a:sym typeface="Calibri"/>
              </a:rPr>
              <a:t>在檔中搜索一個單詞</a:t>
            </a:r>
            <a:r>
              <a:rPr lang="en-US" altLang="zh-TW" sz="4000" dirty="0">
                <a:sym typeface="Calibri"/>
              </a:rPr>
              <a:t>(</a:t>
            </a:r>
            <a:r>
              <a:rPr lang="zh-TW" altLang="en-US" sz="4000" dirty="0">
                <a:sym typeface="Calibri"/>
              </a:rPr>
              <a:t>分大小寫</a:t>
            </a:r>
            <a:r>
              <a:rPr lang="en-US" altLang="zh-TW" sz="4000" dirty="0">
                <a:sym typeface="Calibri"/>
              </a:rPr>
              <a:t>)</a:t>
            </a:r>
            <a:r>
              <a:rPr lang="zh-TW" altLang="zh-TW" sz="4000" dirty="0">
                <a:sym typeface="Calibri"/>
              </a:rPr>
              <a:t>，命令會返回一個包含</a:t>
            </a:r>
            <a:r>
              <a:rPr lang="en-US" altLang="zh-TW" sz="4000" b="1" dirty="0">
                <a:sym typeface="Calibri"/>
              </a:rPr>
              <a:t>“</a:t>
            </a:r>
            <a:r>
              <a:rPr lang="en-US" altLang="zh-TW" sz="4000" b="1" dirty="0" err="1">
                <a:sym typeface="Calibri"/>
              </a:rPr>
              <a:t>match_pattern</a:t>
            </a:r>
            <a:r>
              <a:rPr lang="en-US" altLang="zh-TW" sz="4000" b="1" dirty="0">
                <a:sym typeface="Calibri"/>
              </a:rPr>
              <a:t>”</a:t>
            </a:r>
            <a:r>
              <a:rPr lang="zh-TW" altLang="zh-TW" sz="4000" dirty="0">
                <a:sym typeface="Calibri"/>
              </a:rPr>
              <a:t>的文本</a:t>
            </a:r>
            <a:r>
              <a:rPr lang="zh-TW" altLang="en-US" sz="4000" dirty="0">
                <a:sym typeface="Calibri"/>
              </a:rPr>
              <a:t>行</a:t>
            </a:r>
            <a:endParaRPr lang="en-US" altLang="zh-TW" sz="4000" dirty="0">
              <a:sym typeface="Calibri"/>
            </a:endParaRPr>
          </a:p>
          <a:p>
            <a:pPr marL="0" indent="0">
              <a:buNone/>
            </a:pPr>
            <a:endParaRPr lang="en-US" altLang="zh-TW" sz="4000" dirty="0">
              <a:sym typeface="Calibri"/>
            </a:endParaRPr>
          </a:p>
          <a:p>
            <a:r>
              <a:rPr lang="zh-TW" altLang="zh-TW" sz="4000" dirty="0">
                <a:sym typeface="Calibri"/>
              </a:rPr>
              <a:t>在</a:t>
            </a:r>
            <a:r>
              <a:rPr lang="zh-TW" altLang="zh-TW" sz="4000" dirty="0">
                <a:solidFill>
                  <a:srgbClr val="FF0000"/>
                </a:solidFill>
                <a:sym typeface="Calibri"/>
              </a:rPr>
              <a:t>多個檔</a:t>
            </a:r>
            <a:r>
              <a:rPr lang="zh-TW" altLang="zh-TW" sz="4000" dirty="0">
                <a:sym typeface="Calibri"/>
              </a:rPr>
              <a:t>中查找：</a:t>
            </a:r>
          </a:p>
          <a:p>
            <a:pPr marL="0" indent="0">
              <a:buNone/>
            </a:pPr>
            <a:r>
              <a:rPr lang="en-US" altLang="zh-TW" sz="4000" dirty="0" err="1">
                <a:sym typeface="Calibri"/>
              </a:rPr>
              <a:t>grep</a:t>
            </a:r>
            <a:r>
              <a:rPr lang="en-US" altLang="zh-TW" sz="4000" dirty="0">
                <a:sym typeface="Calibri"/>
              </a:rPr>
              <a:t> "</a:t>
            </a:r>
            <a:r>
              <a:rPr lang="en-US" altLang="zh-TW" sz="4000" dirty="0" err="1">
                <a:sym typeface="Calibri"/>
              </a:rPr>
              <a:t>match_pattern</a:t>
            </a:r>
            <a:r>
              <a:rPr lang="en-US" altLang="zh-TW" sz="4000" dirty="0">
                <a:sym typeface="Calibri"/>
              </a:rPr>
              <a:t>" file_1  file_2  file_3 ...</a:t>
            </a:r>
            <a:endParaRPr lang="zh-TW" altLang="zh-TW" sz="4000" dirty="0"/>
          </a:p>
          <a:p>
            <a:endParaRPr lang="en-US" altLang="zh-TW" sz="4000" dirty="0">
              <a:sym typeface="Calibri"/>
            </a:endParaRPr>
          </a:p>
          <a:p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220684" y="1022435"/>
            <a:ext cx="11590316" cy="5835565"/>
            <a:chOff x="225631" y="703347"/>
            <a:chExt cx="11590316" cy="5835565"/>
          </a:xfrm>
        </p:grpSpPr>
        <p:sp>
          <p:nvSpPr>
            <p:cNvPr id="3" name="矩形 2"/>
            <p:cNvSpPr/>
            <p:nvPr/>
          </p:nvSpPr>
          <p:spPr>
            <a:xfrm>
              <a:off x="225631" y="703347"/>
              <a:ext cx="11590316" cy="5835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/>
                <a:t>ls -</a:t>
              </a:r>
              <a:r>
                <a:rPr lang="en-US" altLang="zh-TW" sz="2800" dirty="0" err="1"/>
                <a:t>lha</a:t>
              </a:r>
              <a:r>
                <a:rPr lang="en-US" altLang="zh-TW" sz="2800" dirty="0"/>
                <a:t> 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</a:t>
              </a:r>
              <a:r>
                <a:rPr lang="en-US" altLang="zh-TW" sz="2800" dirty="0" err="1"/>
                <a:t>passwd</a:t>
              </a:r>
              <a:endParaRPr lang="en-US" altLang="zh-TW" sz="2800" dirty="0"/>
            </a:p>
            <a:p>
              <a:r>
                <a:rPr lang="en-US" altLang="zh-TW" sz="2800" dirty="0"/>
                <a:t>-</a:t>
              </a:r>
              <a:r>
                <a:rPr lang="en-US" altLang="zh-TW" sz="2800" dirty="0" err="1"/>
                <a:t>rw</a:t>
              </a:r>
              <a:r>
                <a:rPr lang="en-US" altLang="zh-TW" sz="2800" dirty="0"/>
                <a:t>-r--r-- 1 root </a:t>
              </a:r>
              <a:r>
                <a:rPr lang="en-US" altLang="zh-TW" sz="2800" dirty="0" err="1"/>
                <a:t>root</a:t>
              </a:r>
              <a:r>
                <a:rPr lang="en-US" altLang="zh-TW" sz="2800" dirty="0"/>
                <a:t> 3.1K Oct 18 08:38 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</a:t>
              </a:r>
              <a:r>
                <a:rPr lang="en-US" altLang="zh-TW" sz="2800" dirty="0" err="1"/>
                <a:t>passwd</a:t>
              </a:r>
              <a:endParaRPr lang="en-US" altLang="zh-TW" sz="2800" dirty="0"/>
            </a:p>
            <a:p>
              <a:r>
                <a:rPr lang="en-US" altLang="zh-TW" sz="2800" dirty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 err="1"/>
                <a:t>grep</a:t>
              </a:r>
              <a:r>
                <a:rPr lang="en-US" altLang="zh-TW" sz="2800" dirty="0"/>
                <a:t> </a:t>
              </a:r>
              <a:r>
                <a:rPr lang="en-US" altLang="zh-TW" sz="2800" dirty="0" err="1"/>
                <a:t>bigred</a:t>
              </a:r>
              <a:r>
                <a:rPr lang="en-US" altLang="zh-TW" sz="2800" dirty="0"/>
                <a:t> 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</a:t>
              </a:r>
              <a:r>
                <a:rPr lang="en-US" altLang="zh-TW" sz="2800" dirty="0" err="1"/>
                <a:t>passwd</a:t>
              </a:r>
              <a:endParaRPr lang="en-US" altLang="zh-TW" sz="2800" dirty="0"/>
            </a:p>
            <a:p>
              <a:r>
                <a:rPr lang="en-US" altLang="zh-TW" sz="2800" dirty="0"/>
                <a:t>bigred:x:1000:1000:bigred:/home/</a:t>
              </a:r>
              <a:r>
                <a:rPr lang="en-US" altLang="zh-TW" sz="2800" dirty="0" err="1"/>
                <a:t>bigred</a:t>
              </a:r>
              <a:r>
                <a:rPr lang="en-US" altLang="zh-TW" sz="2800" dirty="0"/>
                <a:t>:/bin/bash</a:t>
              </a:r>
            </a:p>
            <a:p>
              <a:r>
                <a:rPr lang="en-US" altLang="zh-TW" sz="2800" dirty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 err="1"/>
                <a:t>grep</a:t>
              </a:r>
              <a:r>
                <a:rPr lang="en-US" altLang="zh-TW" sz="2800" dirty="0"/>
                <a:t> </a:t>
              </a:r>
              <a:r>
                <a:rPr lang="en-US" altLang="zh-TW" sz="2800" dirty="0" err="1"/>
                <a:t>bigred</a:t>
              </a:r>
              <a:r>
                <a:rPr lang="en-US" altLang="zh-TW" sz="2800" dirty="0"/>
                <a:t> 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</a:t>
              </a:r>
              <a:r>
                <a:rPr lang="en-US" altLang="zh-TW" sz="2800" dirty="0" err="1"/>
                <a:t>passwd</a:t>
              </a:r>
              <a:r>
                <a:rPr lang="en-US" altLang="zh-TW" sz="2800" dirty="0"/>
                <a:t>  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/group</a:t>
              </a:r>
            </a:p>
            <a:p>
              <a:r>
                <a:rPr lang="en-US" altLang="zh-TW" sz="2800" dirty="0"/>
                <a:t>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/passwd:bigred:x:1000:1000:bigred:/home/</a:t>
              </a:r>
              <a:r>
                <a:rPr lang="en-US" altLang="zh-TW" sz="2800" dirty="0" err="1"/>
                <a:t>bigred</a:t>
              </a:r>
              <a:r>
                <a:rPr lang="en-US" altLang="zh-TW" sz="2800" dirty="0"/>
                <a:t>:/bin/bash</a:t>
              </a:r>
            </a:p>
            <a:p>
              <a:r>
                <a:rPr lang="en-US" altLang="zh-TW" sz="2800" dirty="0"/>
                <a:t>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/group:adm:x:4:syslog,bigred</a:t>
              </a:r>
            </a:p>
            <a:p>
              <a:r>
                <a:rPr lang="en-US" altLang="zh-TW" sz="2800" dirty="0"/>
                <a:t>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/group:cdrom:x:24:bigred</a:t>
              </a:r>
            </a:p>
            <a:p>
              <a:r>
                <a:rPr lang="en-US" altLang="zh-TW" sz="2800" dirty="0"/>
                <a:t>/</a:t>
              </a:r>
              <a:r>
                <a:rPr lang="en-US" altLang="zh-TW" sz="2800" dirty="0" err="1" smtClean="0"/>
                <a:t>etc</a:t>
              </a:r>
              <a:r>
                <a:rPr lang="en-US" altLang="zh-TW" sz="2800" dirty="0" smtClean="0"/>
                <a:t>/group:sudo:x:27:bigred</a:t>
              </a:r>
            </a:p>
            <a:p>
              <a:r>
                <a:rPr lang="en-US" altLang="zh-TW" sz="2800" dirty="0" smtClean="0"/>
                <a:t>/</a:t>
              </a:r>
              <a:r>
                <a:rPr lang="en-US" altLang="zh-TW" sz="2800" dirty="0" err="1" smtClean="0"/>
                <a:t>etc</a:t>
              </a:r>
              <a:r>
                <a:rPr lang="en-US" altLang="zh-TW" sz="2800" dirty="0" smtClean="0"/>
                <a:t>/group:dip:x:30:bigred</a:t>
              </a:r>
              <a:endParaRPr lang="en-US" altLang="zh-TW" sz="2800" dirty="0"/>
            </a:p>
            <a:p>
              <a:r>
                <a:rPr lang="en-US" altLang="zh-TW" sz="2800" dirty="0"/>
                <a:t>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/group:plugdev:x:46:bigred</a:t>
              </a:r>
            </a:p>
            <a:p>
              <a:r>
                <a:rPr lang="en-US" altLang="zh-TW" sz="2800" dirty="0"/>
                <a:t>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/group:lxd:x:116:bigred</a:t>
              </a:r>
            </a:p>
            <a:p>
              <a:r>
                <a:rPr lang="en-US" altLang="zh-TW" sz="2800" dirty="0"/>
                <a:t>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/group:bigred:x:1000:</a:t>
              </a:r>
            </a:p>
          </p:txBody>
        </p:sp>
        <p:cxnSp>
          <p:nvCxnSpPr>
            <p:cNvPr id="5" name="直線單箭頭接點 4"/>
            <p:cNvCxnSpPr/>
            <p:nvPr/>
          </p:nvCxnSpPr>
          <p:spPr>
            <a:xfrm flipH="1">
              <a:off x="6293922" y="1733797"/>
              <a:ext cx="1983179" cy="9144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8015842" y="1289624"/>
              <a:ext cx="1294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檔案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1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882742" y="1707300"/>
              <a:ext cx="1294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檔案</a:t>
              </a:r>
              <a:r>
                <a:rPr lang="en-US" altLang="zh-TW" sz="2800" dirty="0" smtClean="0">
                  <a:solidFill>
                    <a:srgbClr val="FF0000"/>
                  </a:solidFill>
                </a:rPr>
                <a:t>2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>
              <a:off x="8146472" y="1982158"/>
              <a:ext cx="973777" cy="6660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標題 4"/>
          <p:cNvSpPr txBox="1">
            <a:spLocks/>
          </p:cNvSpPr>
          <p:nvPr/>
        </p:nvSpPr>
        <p:spPr>
          <a:xfrm>
            <a:off x="220684" y="193365"/>
            <a:ext cx="1311234" cy="1325563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239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220684" y="193365"/>
            <a:ext cx="1311234" cy="1325563"/>
          </a:xfrm>
        </p:spPr>
        <p:txBody>
          <a:bodyPr anchor="t"/>
          <a:lstStyle/>
          <a:p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531918" y="193365"/>
            <a:ext cx="10287000" cy="6124754"/>
            <a:chOff x="1531918" y="193365"/>
            <a:chExt cx="10287000" cy="6124754"/>
          </a:xfrm>
        </p:grpSpPr>
        <p:sp>
          <p:nvSpPr>
            <p:cNvPr id="6" name="文字方塊 5"/>
            <p:cNvSpPr txBox="1"/>
            <p:nvPr/>
          </p:nvSpPr>
          <p:spPr>
            <a:xfrm>
              <a:off x="1531918" y="193365"/>
              <a:ext cx="10287000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/>
                <a:t>cat 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</a:t>
              </a:r>
              <a:r>
                <a:rPr lang="en-US" altLang="zh-TW" sz="2800" dirty="0" err="1"/>
                <a:t>passwd</a:t>
              </a:r>
              <a:r>
                <a:rPr lang="en-US" altLang="zh-TW" sz="2800" dirty="0"/>
                <a:t> | </a:t>
              </a:r>
              <a:r>
                <a:rPr lang="en-US" altLang="zh-TW" sz="2800" dirty="0" err="1"/>
                <a:t>grep</a:t>
              </a:r>
              <a:r>
                <a:rPr lang="en-US" altLang="zh-TW" sz="2800" dirty="0"/>
                <a:t> "root"</a:t>
              </a:r>
            </a:p>
            <a:p>
              <a:r>
                <a:rPr lang="en-US" altLang="zh-TW" sz="2800" dirty="0"/>
                <a:t>root:x:0:0:root:/root:/bin/bash</a:t>
              </a:r>
            </a:p>
            <a:p>
              <a:r>
                <a:rPr lang="en-US" altLang="zh-TW" sz="2800" dirty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/>
                <a:t>cat 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</a:t>
              </a:r>
              <a:r>
                <a:rPr lang="en-US" altLang="zh-TW" sz="2800" dirty="0" err="1"/>
                <a:t>passwd</a:t>
              </a:r>
              <a:r>
                <a:rPr lang="en-US" altLang="zh-TW" sz="2800" dirty="0"/>
                <a:t> | </a:t>
              </a:r>
              <a:r>
                <a:rPr lang="en-US" altLang="zh-TW" sz="2800" dirty="0" err="1"/>
                <a:t>grep</a:t>
              </a:r>
              <a:r>
                <a:rPr lang="en-US" altLang="zh-TW" sz="2800" dirty="0"/>
                <a:t> </a:t>
              </a:r>
              <a:r>
                <a:rPr lang="en-US" altLang="zh-TW" sz="2800" dirty="0">
                  <a:solidFill>
                    <a:srgbClr val="FF0000"/>
                  </a:solidFill>
                </a:rPr>
                <a:t>"</a:t>
              </a:r>
              <a:r>
                <a:rPr lang="en-US" altLang="zh-TW" sz="2800" dirty="0" err="1"/>
                <a:t>bigred</a:t>
              </a:r>
              <a:r>
                <a:rPr lang="en-US" altLang="zh-TW" sz="2800" dirty="0">
                  <a:solidFill>
                    <a:srgbClr val="FF0000"/>
                  </a:solidFill>
                </a:rPr>
                <a:t>"</a:t>
              </a:r>
            </a:p>
            <a:p>
              <a:r>
                <a:rPr lang="en-US" altLang="zh-TW" sz="2800" dirty="0"/>
                <a:t>bigred:x:1000:1000:bigred:/home/</a:t>
              </a:r>
              <a:r>
                <a:rPr lang="en-US" altLang="zh-TW" sz="2800" dirty="0" err="1"/>
                <a:t>bigred</a:t>
              </a:r>
              <a:r>
                <a:rPr lang="en-US" altLang="zh-TW" sz="2800" dirty="0"/>
                <a:t>:/bin/bash</a:t>
              </a:r>
            </a:p>
            <a:p>
              <a:r>
                <a:rPr lang="en-US" altLang="zh-TW" sz="2800" dirty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/>
                <a:t>cat 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</a:t>
              </a:r>
              <a:r>
                <a:rPr lang="en-US" altLang="zh-TW" sz="2800" dirty="0" err="1"/>
                <a:t>passwd</a:t>
              </a:r>
              <a:r>
                <a:rPr lang="en-US" altLang="zh-TW" sz="2800" dirty="0"/>
                <a:t> | </a:t>
              </a:r>
              <a:r>
                <a:rPr lang="en-US" altLang="zh-TW" sz="2800" dirty="0" err="1"/>
                <a:t>grep</a:t>
              </a:r>
              <a:r>
                <a:rPr lang="en-US" altLang="zh-TW" sz="2800" dirty="0"/>
                <a:t> </a:t>
              </a:r>
              <a:r>
                <a:rPr lang="en-US" altLang="zh-TW" sz="2800" dirty="0" err="1"/>
                <a:t>bigred</a:t>
              </a:r>
              <a:endParaRPr lang="en-US" altLang="zh-TW" sz="2800" dirty="0"/>
            </a:p>
            <a:p>
              <a:r>
                <a:rPr lang="en-US" altLang="zh-TW" sz="2800" dirty="0"/>
                <a:t>bigred:x:1000:1000:bigred:/home/</a:t>
              </a:r>
              <a:r>
                <a:rPr lang="en-US" altLang="zh-TW" sz="2800" dirty="0" err="1"/>
                <a:t>bigred</a:t>
              </a:r>
              <a:r>
                <a:rPr lang="en-US" altLang="zh-TW" sz="2800" dirty="0"/>
                <a:t>:/bin/bash</a:t>
              </a:r>
            </a:p>
            <a:p>
              <a:r>
                <a:rPr lang="en-US" altLang="zh-TW" sz="2800" dirty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/>
                <a:t>cat 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</a:t>
              </a:r>
              <a:r>
                <a:rPr lang="en-US" altLang="zh-TW" sz="2800" dirty="0" err="1"/>
                <a:t>passwd</a:t>
              </a:r>
              <a:r>
                <a:rPr lang="en-US" altLang="zh-TW" sz="2800" dirty="0"/>
                <a:t> | </a:t>
              </a:r>
              <a:r>
                <a:rPr lang="en-US" altLang="zh-TW" sz="2800" dirty="0" err="1"/>
                <a:t>grep</a:t>
              </a:r>
              <a:r>
                <a:rPr lang="en-US" altLang="zh-TW" sz="2800" dirty="0"/>
                <a:t> </a:t>
              </a:r>
              <a:r>
                <a:rPr lang="en-US" altLang="zh-TW" sz="2800" dirty="0" err="1"/>
                <a:t>abc</a:t>
              </a:r>
              <a:endParaRPr lang="en-US" altLang="zh-TW" sz="2800" dirty="0"/>
            </a:p>
            <a:p>
              <a:r>
                <a:rPr lang="en-US" altLang="zh-TW" sz="2800" dirty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/>
                <a:t>cat 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</a:t>
              </a:r>
              <a:r>
                <a:rPr lang="en-US" altLang="zh-TW" sz="2800" dirty="0" err="1"/>
                <a:t>passwd</a:t>
              </a:r>
              <a:r>
                <a:rPr lang="en-US" altLang="zh-TW" sz="2800" dirty="0"/>
                <a:t> |</a:t>
              </a:r>
              <a:r>
                <a:rPr lang="en-US" altLang="zh-TW" sz="2800" dirty="0" err="1"/>
                <a:t>grep</a:t>
              </a:r>
              <a:r>
                <a:rPr lang="en-US" altLang="zh-TW" sz="2800" dirty="0"/>
                <a:t> </a:t>
              </a:r>
              <a:r>
                <a:rPr lang="en-US" altLang="zh-TW" sz="2800" dirty="0" err="1"/>
                <a:t>bigred</a:t>
              </a:r>
              <a:endParaRPr lang="en-US" altLang="zh-TW" sz="2800" dirty="0"/>
            </a:p>
            <a:p>
              <a:r>
                <a:rPr lang="en-US" altLang="zh-TW" sz="2800" dirty="0"/>
                <a:t>bigred:x:1000:1000:bigred:/home/</a:t>
              </a:r>
              <a:r>
                <a:rPr lang="en-US" altLang="zh-TW" sz="2800" dirty="0" err="1"/>
                <a:t>bigred</a:t>
              </a:r>
              <a:r>
                <a:rPr lang="en-US" altLang="zh-TW" sz="2800" dirty="0"/>
                <a:t>:/bin/bash</a:t>
              </a:r>
            </a:p>
            <a:p>
              <a:r>
                <a:rPr lang="en-US" altLang="zh-TW" sz="2800" dirty="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2800" dirty="0"/>
                <a:t>echo </a:t>
              </a:r>
              <a:r>
                <a:rPr lang="en-US" altLang="zh-TW" sz="2800" dirty="0">
                  <a:solidFill>
                    <a:srgbClr val="FF0000"/>
                  </a:solidFill>
                </a:rPr>
                <a:t>$?</a:t>
              </a:r>
            </a:p>
            <a:p>
              <a:r>
                <a:rPr lang="en-US" altLang="zh-TW" sz="2800" dirty="0"/>
                <a:t>0</a:t>
              </a:r>
            </a:p>
            <a:p>
              <a:r>
                <a:rPr lang="en-US" altLang="zh-TW" sz="2800" dirty="0"/>
                <a:t>bigred@us2004:~$ cat /</a:t>
              </a:r>
              <a:r>
                <a:rPr lang="en-US" altLang="zh-TW" sz="2800" dirty="0" err="1"/>
                <a:t>etc</a:t>
              </a:r>
              <a:r>
                <a:rPr lang="en-US" altLang="zh-TW" sz="2800" dirty="0"/>
                <a:t>/</a:t>
              </a:r>
              <a:r>
                <a:rPr lang="en-US" altLang="zh-TW" sz="2800" dirty="0" err="1"/>
                <a:t>passwd</a:t>
              </a:r>
              <a:r>
                <a:rPr lang="en-US" altLang="zh-TW" sz="2800" dirty="0"/>
                <a:t> |</a:t>
              </a:r>
              <a:r>
                <a:rPr lang="en-US" altLang="zh-TW" sz="2800" dirty="0" err="1"/>
                <a:t>grep</a:t>
              </a:r>
              <a:r>
                <a:rPr lang="en-US" altLang="zh-TW" sz="2800" dirty="0"/>
                <a:t> </a:t>
              </a:r>
              <a:r>
                <a:rPr lang="en-US" altLang="zh-TW" sz="2800" dirty="0" err="1"/>
                <a:t>abc</a:t>
              </a:r>
              <a:endParaRPr lang="en-US" altLang="zh-TW" sz="2800" dirty="0"/>
            </a:p>
            <a:p>
              <a:r>
                <a:rPr lang="en-US" altLang="zh-TW" sz="2800" dirty="0"/>
                <a:t>bigred@us2004:~$ echo $?</a:t>
              </a:r>
            </a:p>
            <a:p>
              <a:r>
                <a:rPr lang="en-US" altLang="zh-TW" sz="2800" dirty="0" smtClean="0"/>
                <a:t>1</a:t>
              </a:r>
              <a:endParaRPr lang="en-US" altLang="zh-TW" sz="2800" dirty="0"/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 flipV="1">
              <a:off x="8467452" y="3086696"/>
              <a:ext cx="937591" cy="5367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9247651" y="3471185"/>
              <a:ext cx="18084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無此帳號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348799" y="4738255"/>
            <a:ext cx="1278120" cy="926981"/>
            <a:chOff x="348799" y="4738255"/>
            <a:chExt cx="1278120" cy="926981"/>
          </a:xfrm>
        </p:grpSpPr>
        <p:cxnSp>
          <p:nvCxnSpPr>
            <p:cNvPr id="3" name="直線單箭頭接點 2"/>
            <p:cNvCxnSpPr/>
            <p:nvPr/>
          </p:nvCxnSpPr>
          <p:spPr>
            <a:xfrm flipV="1">
              <a:off x="876301" y="4738255"/>
              <a:ext cx="750618" cy="40376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348799" y="5142016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成立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5569527" y="4263242"/>
            <a:ext cx="5428335" cy="1270384"/>
            <a:chOff x="5569527" y="4263242"/>
            <a:chExt cx="5428335" cy="1270384"/>
          </a:xfrm>
        </p:grpSpPr>
        <p:cxnSp>
          <p:nvCxnSpPr>
            <p:cNvPr id="13" name="直線單箭頭接點 12"/>
            <p:cNvCxnSpPr/>
            <p:nvPr/>
          </p:nvCxnSpPr>
          <p:spPr>
            <a:xfrm flipH="1" flipV="1">
              <a:off x="5569527" y="4263242"/>
              <a:ext cx="3479470" cy="53438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8966537" y="4702629"/>
              <a:ext cx="203132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上一條命令</a:t>
              </a:r>
              <a:endParaRPr lang="en-US" altLang="zh-TW" sz="2400" dirty="0" smtClean="0">
                <a:solidFill>
                  <a:srgbClr val="FF0000"/>
                </a:solidFill>
              </a:endParaRPr>
            </a:p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執行成功與否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17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32128" y="373938"/>
            <a:ext cx="7886700" cy="54752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>
                <a:solidFill>
                  <a:srgbClr val="000088"/>
                </a:solidFill>
                <a:latin typeface="Times New Roman" panose="02020603050405020304" pitchFamily="18" charset="0"/>
              </a:rPr>
              <a:t>$ 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55" y="921460"/>
            <a:ext cx="11899074" cy="5835600"/>
          </a:xfrm>
        </p:spPr>
        <p:txBody>
          <a:bodyPr>
            <a:noAutofit/>
          </a:bodyPr>
          <a:lstStyle/>
          <a:p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$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關於本 </a:t>
            </a:r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shell 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PID)</a:t>
            </a:r>
          </a:p>
          <a:p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錢字號本身也是個變數喔</a:t>
            </a:r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！代表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的是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目前這個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Shell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的執行緒代號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，亦即是所謂的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PID (Process ID)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。 </a:t>
            </a:r>
            <a:endParaRPr lang="en-US" altLang="zh-TW" dirty="0" smtClean="0">
              <a:solidFill>
                <a:srgbClr val="252525"/>
              </a:solidFill>
              <a:latin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想要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知道我們的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shell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PID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，就可以用：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 echo $$ 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即可！出現的數字就是你的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PID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號碼。</a:t>
            </a:r>
          </a:p>
          <a:p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?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關於上個執行指令的回傳值</a:t>
            </a:r>
            <a:r>
              <a:rPr lang="en-US" altLang="zh-TW" dirty="0">
                <a:solidFill>
                  <a:srgbClr val="000088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問號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也是一個特殊的變數</a:t>
            </a:r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？在 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bash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裡面這個變數可重要的很</a:t>
            </a:r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！</a:t>
            </a:r>
            <a:endParaRPr lang="en-US" altLang="zh-TW" dirty="0" smtClean="0">
              <a:solidFill>
                <a:srgbClr val="252525"/>
              </a:solidFill>
              <a:latin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這個變數是：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上一個執行的指令所回傳的值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， 上面這句話的重點是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上一個指令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與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回傳值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兩個地方</a:t>
            </a:r>
            <a:r>
              <a:rPr lang="zh-TW" altLang="en-US" dirty="0" smtClean="0">
                <a:solidFill>
                  <a:srgbClr val="252525"/>
                </a:solidFill>
                <a:latin typeface="Times New Roman" panose="02020603050405020304" pitchFamily="18" charset="0"/>
              </a:rPr>
              <a:t>。</a:t>
            </a:r>
            <a:endParaRPr lang="en-US" altLang="zh-TW" dirty="0" smtClean="0">
              <a:solidFill>
                <a:srgbClr val="252525"/>
              </a:solidFill>
              <a:latin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000088"/>
                </a:solidFill>
                <a:latin typeface="Times New Roman" panose="02020603050405020304" pitchFamily="18" charset="0"/>
              </a:rPr>
              <a:t>當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我們執行某些指令時， 這些指令都會回傳一個執行後的代碼</a:t>
            </a:r>
            <a:r>
              <a:rPr lang="zh-TW" altLang="en-US" dirty="0" smtClean="0">
                <a:solidFill>
                  <a:srgbClr val="000088"/>
                </a:solidFill>
                <a:latin typeface="Times New Roman" panose="02020603050405020304" pitchFamily="18" charset="0"/>
              </a:rPr>
              <a:t>。</a:t>
            </a:r>
            <a:endParaRPr lang="en-US" altLang="zh-TW" dirty="0" smtClean="0">
              <a:solidFill>
                <a:srgbClr val="000088"/>
              </a:solidFill>
              <a:latin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000088"/>
                </a:solidFill>
                <a:latin typeface="Times New Roman" panose="02020603050405020304" pitchFamily="18" charset="0"/>
              </a:rPr>
              <a:t>一般來說</a:t>
            </a:r>
            <a:r>
              <a:rPr lang="zh-TW" altLang="en-US" dirty="0">
                <a:solidFill>
                  <a:srgbClr val="000088"/>
                </a:solidFill>
                <a:latin typeface="Times New Roman" panose="02020603050405020304" pitchFamily="18" charset="0"/>
              </a:rPr>
              <a:t>，如果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成功的執行該指令， 則會回傳一個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值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，如果執行過程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發生錯誤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，就會回傳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『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錯誤代碼</a:t>
            </a:r>
            <a:r>
              <a:rPr lang="en-US" altLang="zh-TW" dirty="0">
                <a:solidFill>
                  <a:srgbClr val="252525"/>
                </a:solidFill>
                <a:latin typeface="Times New Roman" panose="02020603050405020304" pitchFamily="18" charset="0"/>
              </a:rPr>
              <a:t>』</a:t>
            </a:r>
            <a:r>
              <a:rPr lang="zh-TW" altLang="en-US" dirty="0">
                <a:solidFill>
                  <a:srgbClr val="252525"/>
                </a:solidFill>
                <a:latin typeface="Times New Roman" panose="02020603050405020304" pitchFamily="18" charset="0"/>
              </a:rPr>
              <a:t>才對！一般就是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以非為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的數值來取代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  <a:endParaRPr lang="zh-TW" altLang="en-US" b="0" i="0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9608" cy="798657"/>
          </a:xfrm>
        </p:spPr>
        <p:txBody>
          <a:bodyPr/>
          <a:lstStyle/>
          <a:p>
            <a:r>
              <a:rPr lang="zh-TW" altLang="en-US" dirty="0" smtClean="0"/>
              <a:t>兩個檔案中 找 關鍵字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92528" y="1339592"/>
            <a:ext cx="93815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TW" sz="3200" dirty="0">
                <a:solidFill>
                  <a:srgbClr val="00B050"/>
                </a:solidFill>
              </a:rPr>
              <a:t>bigred@us2004:~$ </a:t>
            </a:r>
            <a:r>
              <a:rPr lang="fr-FR" altLang="zh-TW" sz="3200" dirty="0"/>
              <a:t>grep </a:t>
            </a:r>
            <a:r>
              <a:rPr lang="fr-FR" altLang="zh-TW" sz="3200" dirty="0">
                <a:solidFill>
                  <a:srgbClr val="FF0000"/>
                </a:solidFill>
              </a:rPr>
              <a:t>111</a:t>
            </a:r>
            <a:r>
              <a:rPr lang="fr-FR" altLang="zh-TW" sz="3200" dirty="0"/>
              <a:t> </a:t>
            </a:r>
            <a:r>
              <a:rPr lang="fr-FR" altLang="zh-TW" sz="3200" dirty="0">
                <a:solidFill>
                  <a:srgbClr val="00B0F0"/>
                </a:solidFill>
              </a:rPr>
              <a:t>t1</a:t>
            </a:r>
            <a:r>
              <a:rPr lang="fr-FR" altLang="zh-TW" sz="3200" dirty="0"/>
              <a:t> </a:t>
            </a:r>
            <a:r>
              <a:rPr lang="fr-FR" altLang="zh-TW" sz="3200" dirty="0">
                <a:solidFill>
                  <a:srgbClr val="FF00FF"/>
                </a:solidFill>
              </a:rPr>
              <a:t>t2</a:t>
            </a:r>
          </a:p>
          <a:p>
            <a:r>
              <a:rPr lang="fr-FR" altLang="zh-TW" sz="3200" dirty="0" smtClean="0"/>
              <a:t>t1:</a:t>
            </a:r>
            <a:r>
              <a:rPr lang="fr-FR" altLang="zh-TW" sz="3200" dirty="0" smtClean="0">
                <a:solidFill>
                  <a:srgbClr val="FF0000"/>
                </a:solidFill>
              </a:rPr>
              <a:t>111  </a:t>
            </a:r>
            <a:r>
              <a:rPr lang="fr-FR" altLang="zh-TW" sz="3200" dirty="0">
                <a:solidFill>
                  <a:srgbClr val="FF0000"/>
                </a:solidFill>
              </a:rPr>
              <a:t>aa </a:t>
            </a:r>
            <a:r>
              <a:rPr lang="fr-FR" altLang="zh-TW" sz="3200" dirty="0" smtClean="0">
                <a:solidFill>
                  <a:srgbClr val="FF0000"/>
                </a:solidFill>
              </a:rPr>
              <a:t>bb</a:t>
            </a:r>
            <a:endParaRPr lang="fr-FR" altLang="zh-TW" sz="3200" dirty="0">
              <a:solidFill>
                <a:srgbClr val="FF0000"/>
              </a:solidFill>
            </a:endParaRPr>
          </a:p>
          <a:p>
            <a:r>
              <a:rPr lang="fr-FR" altLang="zh-TW" sz="3200" dirty="0"/>
              <a:t>t2:</a:t>
            </a:r>
            <a:r>
              <a:rPr lang="fr-FR" altLang="zh-TW" sz="3200" dirty="0">
                <a:solidFill>
                  <a:srgbClr val="FF0000"/>
                </a:solidFill>
              </a:rPr>
              <a:t>aaa 111</a:t>
            </a:r>
          </a:p>
          <a:p>
            <a:r>
              <a:rPr lang="fr-FR" altLang="zh-TW" sz="3200" dirty="0">
                <a:solidFill>
                  <a:srgbClr val="00B050"/>
                </a:solidFill>
              </a:rPr>
              <a:t>bigred@us2004:~$ </a:t>
            </a:r>
            <a:r>
              <a:rPr lang="fr-FR" altLang="zh-TW" sz="3200" dirty="0"/>
              <a:t>cat </a:t>
            </a:r>
            <a:r>
              <a:rPr lang="fr-FR" altLang="zh-TW" sz="3200" dirty="0">
                <a:solidFill>
                  <a:srgbClr val="00B0F0"/>
                </a:solidFill>
              </a:rPr>
              <a:t>t1</a:t>
            </a:r>
          </a:p>
          <a:p>
            <a:r>
              <a:rPr lang="fr-FR" altLang="zh-TW" sz="3200" dirty="0">
                <a:solidFill>
                  <a:srgbClr val="FF0000"/>
                </a:solidFill>
              </a:rPr>
              <a:t>111  aa bb</a:t>
            </a:r>
          </a:p>
          <a:p>
            <a:r>
              <a:rPr lang="fr-FR" altLang="zh-TW" sz="3200" dirty="0"/>
              <a:t>222</a:t>
            </a:r>
          </a:p>
          <a:p>
            <a:r>
              <a:rPr lang="fr-FR" altLang="zh-TW" sz="3200" dirty="0">
                <a:solidFill>
                  <a:srgbClr val="00B050"/>
                </a:solidFill>
              </a:rPr>
              <a:t>bigred@us2004:~$ </a:t>
            </a:r>
            <a:r>
              <a:rPr lang="fr-FR" altLang="zh-TW" sz="3200" dirty="0"/>
              <a:t>cat </a:t>
            </a:r>
            <a:r>
              <a:rPr lang="fr-FR" altLang="zh-TW" sz="3200" dirty="0">
                <a:solidFill>
                  <a:srgbClr val="FF00FF"/>
                </a:solidFill>
              </a:rPr>
              <a:t>t2</a:t>
            </a:r>
          </a:p>
          <a:p>
            <a:r>
              <a:rPr lang="fr-FR" altLang="zh-TW" sz="3200" dirty="0">
                <a:solidFill>
                  <a:srgbClr val="FF0000"/>
                </a:solidFill>
              </a:rPr>
              <a:t>aaa 111</a:t>
            </a:r>
          </a:p>
          <a:p>
            <a:r>
              <a:rPr lang="fr-FR" altLang="zh-TW" sz="3200" dirty="0"/>
              <a:t>bbb222</a:t>
            </a:r>
          </a:p>
          <a:p>
            <a:r>
              <a:rPr lang="fr-FR" altLang="zh-TW" sz="3200" dirty="0"/>
              <a:t>ccc 333</a:t>
            </a:r>
          </a:p>
        </p:txBody>
      </p:sp>
    </p:spTree>
    <p:extLst>
      <p:ext uri="{BB962C8B-B14F-4D97-AF65-F5344CB8AC3E}">
        <p14:creationId xmlns:p14="http://schemas.microsoft.com/office/powerpoint/2010/main" val="97397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782218" cy="2852737"/>
          </a:xfrm>
        </p:spPr>
        <p:txBody>
          <a:bodyPr anchor="ctr"/>
          <a:lstStyle/>
          <a:p>
            <a:pPr algn="ctr"/>
            <a:r>
              <a:rPr lang="en-US" altLang="zh-TW" dirty="0" err="1" smtClean="0"/>
              <a:t>fmt</a:t>
            </a:r>
            <a:r>
              <a:rPr lang="zh-TW" altLang="en-US" dirty="0"/>
              <a:t>命令用於編排文本</a:t>
            </a:r>
            <a:r>
              <a:rPr lang="zh-TW" altLang="en-US" dirty="0" smtClean="0"/>
              <a:t>文件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891862" y="323194"/>
            <a:ext cx="8534400" cy="758825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dirty="0" err="1" smtClean="0">
                <a:solidFill>
                  <a:srgbClr val="FF00FF"/>
                </a:solidFill>
              </a:rPr>
              <a:t>fmt</a:t>
            </a:r>
            <a:r>
              <a:rPr lang="en-US" altLang="zh-TW" sz="5400" dirty="0" smtClean="0"/>
              <a:t>-</a:t>
            </a:r>
            <a:r>
              <a:rPr lang="en-US" altLang="zh-CN" dirty="0">
                <a:sym typeface="Calibri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sym typeface="Calibri"/>
              </a:rPr>
              <a:t>f</a:t>
            </a:r>
            <a:r>
              <a:rPr lang="en-US" altLang="zh-CN" dirty="0" err="1">
                <a:sym typeface="Calibri"/>
              </a:rPr>
              <a:t>ro</a:t>
            </a:r>
            <a:r>
              <a:rPr lang="en-US" altLang="zh-CN" dirty="0" err="1">
                <a:solidFill>
                  <a:srgbClr val="FF0000"/>
                </a:solidFill>
                <a:sym typeface="Calibri"/>
              </a:rPr>
              <a:t>m</a:t>
            </a:r>
            <a:r>
              <a:rPr lang="en-US" altLang="zh-CN" dirty="0" err="1">
                <a:sym typeface="Calibri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sym typeface="Calibri"/>
              </a:rPr>
              <a:t>t</a:t>
            </a:r>
            <a:r>
              <a:rPr lang="en-US" altLang="zh-CN" dirty="0">
                <a:sym typeface="Calibri"/>
              </a:rPr>
              <a:t>)</a:t>
            </a:r>
            <a:r>
              <a:rPr lang="zh-CN" altLang="en-US" dirty="0">
                <a:sym typeface="Calibri"/>
              </a:rPr>
              <a:t>編排文字檔</a:t>
            </a:r>
            <a:endParaRPr lang="zh-TW" altLang="en-US" sz="5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1339215" y="1740141"/>
            <a:ext cx="9639694" cy="4363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dirty="0" err="1">
                <a:sym typeface="Calibri"/>
              </a:rPr>
              <a:t>fmt</a:t>
            </a:r>
            <a:r>
              <a:rPr lang="zh-CN" altLang="en-US" sz="3600" dirty="0">
                <a:sym typeface="Calibri"/>
              </a:rPr>
              <a:t>指令會從指定的檔裡讀取內容，將其依照指定格式重新編排後，輸出到標準</a:t>
            </a:r>
            <a:r>
              <a:rPr lang="zh-CN" altLang="en-US" sz="3600" dirty="0" smtClean="0">
                <a:sym typeface="Calibri"/>
              </a:rPr>
              <a:t>輸出設備</a:t>
            </a:r>
            <a:endParaRPr lang="en-US" altLang="zh-CN" sz="3600" dirty="0" smtClean="0">
              <a:sym typeface="Calibri"/>
            </a:endParaRPr>
          </a:p>
          <a:p>
            <a:pPr marL="0" indent="0">
              <a:buNone/>
            </a:pPr>
            <a:r>
              <a:rPr lang="zh-TW" altLang="en-US" sz="3600" dirty="0"/>
              <a:t>若指定的文件名為</a:t>
            </a:r>
            <a:r>
              <a:rPr lang="en-US" altLang="zh-TW" sz="3600" dirty="0"/>
              <a:t>"-"</a:t>
            </a:r>
            <a:r>
              <a:rPr lang="zh-TW" altLang="en-US" sz="3600" dirty="0"/>
              <a:t>，則</a:t>
            </a:r>
            <a:r>
              <a:rPr lang="en-US" altLang="zh-TW" sz="3600" dirty="0" err="1"/>
              <a:t>fmt</a:t>
            </a:r>
            <a:r>
              <a:rPr lang="zh-TW" altLang="en-US" sz="3600" dirty="0"/>
              <a:t>指令會從標準輸入設備讀取數據。</a:t>
            </a:r>
            <a:endParaRPr lang="en-US" altLang="zh-TW" sz="3600" dirty="0" smtClean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err="1" smtClean="0"/>
              <a:t>fmt</a:t>
            </a:r>
            <a:r>
              <a:rPr lang="en-US" altLang="zh-TW" sz="3600" dirty="0" smtClean="0"/>
              <a:t> </a:t>
            </a:r>
            <a:r>
              <a:rPr lang="en-US" altLang="zh-TW" sz="3600" dirty="0"/>
              <a:t>-u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 smtClean="0"/>
              <a:t>每</a:t>
            </a:r>
            <a:r>
              <a:rPr lang="zh-TW" altLang="en-US" sz="3600" dirty="0"/>
              <a:t>個單字 用一空格</a:t>
            </a:r>
            <a:r>
              <a:rPr lang="en-US" altLang="zh-TW" sz="3600" dirty="0"/>
              <a:t>(</a:t>
            </a:r>
            <a:r>
              <a:rPr lang="en-US" altLang="zh-TW" sz="3600" dirty="0" smtClean="0"/>
              <a:t>delimiter,</a:t>
            </a:r>
            <a:r>
              <a:rPr lang="en-US" altLang="zh-CN" sz="3600" dirty="0">
                <a:sym typeface="Calibri"/>
              </a:rPr>
              <a:t> uniform-spacing </a:t>
            </a:r>
            <a:r>
              <a:rPr lang="en-US" altLang="zh-TW" sz="3600" dirty="0" smtClean="0"/>
              <a:t>) </a:t>
            </a:r>
            <a:r>
              <a:rPr lang="zh-TW" altLang="en-US" sz="3600" dirty="0"/>
              <a:t>隔開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9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8" y="115743"/>
            <a:ext cx="10515600" cy="798657"/>
          </a:xfrm>
        </p:spPr>
        <p:txBody>
          <a:bodyPr/>
          <a:lstStyle/>
          <a:p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4308" y="914400"/>
            <a:ext cx="11476019" cy="51777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dirty="0" smtClean="0"/>
              <a:t>free</a:t>
            </a:r>
          </a:p>
          <a:p>
            <a:pPr marL="0" indent="0">
              <a:buNone/>
            </a:pPr>
            <a:r>
              <a:rPr lang="en-US" altLang="zh-TW" dirty="0" smtClean="0"/>
              <a:t>                   total               used        free                  shared  buff/cache   available</a:t>
            </a:r>
          </a:p>
          <a:p>
            <a:pPr marL="0" indent="0">
              <a:buNone/>
            </a:pPr>
            <a:r>
              <a:rPr lang="en-US" altLang="zh-TW" dirty="0" smtClean="0"/>
              <a:t>Mem:       </a:t>
            </a:r>
            <a:r>
              <a:rPr lang="en-US" altLang="zh-TW" dirty="0" smtClean="0">
                <a:solidFill>
                  <a:srgbClr val="FF0000"/>
                </a:solidFill>
              </a:rPr>
              <a:t>16354028</a:t>
            </a:r>
            <a:r>
              <a:rPr lang="en-US" altLang="zh-TW" dirty="0" smtClean="0"/>
              <a:t>     1099668    10836384        4116     4417976    14935372</a:t>
            </a:r>
          </a:p>
          <a:p>
            <a:pPr marL="0" indent="0">
              <a:buNone/>
            </a:pPr>
            <a:r>
              <a:rPr lang="en-US" altLang="zh-TW" dirty="0" smtClean="0"/>
              <a:t>Swap:       2097148           0     2097148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dirty="0" smtClean="0"/>
              <a:t>free |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Mem</a:t>
            </a:r>
          </a:p>
          <a:p>
            <a:pPr marL="0" indent="0">
              <a:buNone/>
            </a:pPr>
            <a:r>
              <a:rPr lang="en-US" altLang="zh-TW" dirty="0" smtClean="0"/>
              <a:t>Mem:       16354028     1097340    10838684        4116     4418004    14937700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dirty="0" smtClean="0"/>
              <a:t>free |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Mem |</a:t>
            </a:r>
            <a:r>
              <a:rPr lang="en-US" altLang="zh-TW" dirty="0" err="1" smtClean="0"/>
              <a:t>fmt</a:t>
            </a:r>
            <a:r>
              <a:rPr lang="en-US" altLang="zh-TW" dirty="0" smtClean="0"/>
              <a:t> -u</a:t>
            </a:r>
          </a:p>
          <a:p>
            <a:pPr marL="0" indent="0">
              <a:buNone/>
            </a:pPr>
            <a:r>
              <a:rPr lang="en-US" altLang="zh-TW" dirty="0" smtClean="0"/>
              <a:t>Mem: 16354028 1099884 10836124 4116 4418020 14935156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dirty="0" smtClean="0"/>
              <a:t>free |</a:t>
            </a:r>
            <a:r>
              <a:rPr lang="en-US" altLang="zh-TW" dirty="0" err="1" smtClean="0"/>
              <a:t>grep</a:t>
            </a:r>
            <a:r>
              <a:rPr lang="en-US" altLang="zh-TW" dirty="0" smtClean="0"/>
              <a:t> Mem |</a:t>
            </a:r>
            <a:r>
              <a:rPr lang="en-US" altLang="zh-TW" dirty="0" err="1" smtClean="0"/>
              <a:t>fmt</a:t>
            </a:r>
            <a:r>
              <a:rPr lang="en-US" altLang="zh-TW" dirty="0" smtClean="0"/>
              <a:t> -u |cut -d" " -f 2</a:t>
            </a:r>
          </a:p>
          <a:p>
            <a:pPr marL="0" indent="0">
              <a:buNone/>
            </a:pPr>
            <a:r>
              <a:rPr lang="en-US" altLang="zh-TW" dirty="0" smtClean="0"/>
              <a:t>16354028</a:t>
            </a:r>
          </a:p>
          <a:p>
            <a:pPr marL="0" indent="0">
              <a:buNone/>
            </a:pP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7790213" y="5367647"/>
            <a:ext cx="11875" cy="4156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915150" y="583058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有沒有空格皆可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7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923290" y="251460"/>
            <a:ext cx="10515600" cy="565975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在一串指令的執行中，還需要藉由其他額外的指令所提供的資訊時，</a:t>
            </a:r>
            <a:br>
              <a:rPr lang="zh-TW" altLang="en-US" dirty="0"/>
            </a:br>
            <a:r>
              <a:rPr lang="zh-TW" altLang="en-US" dirty="0"/>
              <a:t>可以使用反單引號</a:t>
            </a:r>
            <a:r>
              <a:rPr lang="en-US" altLang="zh-TW" dirty="0"/>
              <a:t>『</a:t>
            </a:r>
            <a:r>
              <a:rPr lang="en-US" altLang="zh-TW" dirty="0">
                <a:solidFill>
                  <a:srgbClr val="FF0000"/>
                </a:solidFill>
              </a:rPr>
              <a:t>`</a:t>
            </a:r>
            <a:r>
              <a:rPr lang="zh-TW" altLang="en-US" dirty="0">
                <a:solidFill>
                  <a:srgbClr val="FF0000"/>
                </a:solidFill>
              </a:rPr>
              <a:t>指令</a:t>
            </a:r>
            <a:r>
              <a:rPr lang="en-US" altLang="zh-TW" dirty="0">
                <a:solidFill>
                  <a:srgbClr val="FF0000"/>
                </a:solidFill>
              </a:rPr>
              <a:t>`</a:t>
            </a:r>
            <a:r>
              <a:rPr lang="en-US" altLang="zh-TW" dirty="0"/>
              <a:t>』</a:t>
            </a:r>
            <a:r>
              <a:rPr lang="zh-TW" altLang="en-US" dirty="0"/>
              <a:t>或 </a:t>
            </a:r>
            <a:r>
              <a:rPr lang="en-US" altLang="zh-TW" dirty="0"/>
              <a:t>『</a:t>
            </a:r>
            <a:r>
              <a:rPr lang="en-US" altLang="zh-TW" dirty="0">
                <a:solidFill>
                  <a:srgbClr val="FF0000"/>
                </a:solidFill>
              </a:rPr>
              <a:t>$(</a:t>
            </a:r>
            <a:r>
              <a:rPr lang="zh-TW" altLang="en-US" dirty="0">
                <a:solidFill>
                  <a:srgbClr val="FF0000"/>
                </a:solidFill>
              </a:rPr>
              <a:t>指令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』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特別注意，那個 </a:t>
            </a:r>
            <a:r>
              <a:rPr lang="en-US" altLang="zh-TW" dirty="0">
                <a:solidFill>
                  <a:srgbClr val="FF0000"/>
                </a:solidFill>
              </a:rPr>
              <a:t>`</a:t>
            </a:r>
            <a:r>
              <a:rPr lang="en-US" altLang="zh-TW" dirty="0"/>
              <a:t> </a:t>
            </a:r>
            <a:r>
              <a:rPr lang="zh-TW" altLang="en-US" dirty="0"/>
              <a:t>是鍵盤上方的數字鍵 </a:t>
            </a:r>
            <a:r>
              <a:rPr lang="en-US" altLang="zh-TW" dirty="0"/>
              <a:t>1 </a:t>
            </a:r>
            <a:r>
              <a:rPr lang="zh-TW" altLang="en-US" dirty="0"/>
              <a:t>左邊那個按鍵，而不是單引號！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83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62890" y="1257300"/>
            <a:ext cx="11929110" cy="5360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bigred@ds168:~$ </a:t>
            </a:r>
            <a:r>
              <a:rPr lang="en-US" altLang="zh-TW" dirty="0"/>
              <a:t>free -</a:t>
            </a:r>
            <a:r>
              <a:rPr lang="en-US" altLang="zh-TW" dirty="0" err="1"/>
              <a:t>mh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</a:t>
            </a:r>
            <a:r>
              <a:rPr lang="en-US" altLang="zh-TW" dirty="0" smtClean="0"/>
              <a:t>       </a:t>
            </a:r>
            <a:r>
              <a:rPr lang="en-US" altLang="zh-TW" dirty="0"/>
              <a:t>total        used        free      shared  buff/cache   available</a:t>
            </a:r>
          </a:p>
          <a:p>
            <a:pPr marL="0" indent="0">
              <a:buNone/>
            </a:pPr>
            <a:r>
              <a:rPr lang="en-US" altLang="zh-TW" dirty="0"/>
              <a:t>Mem:            15G        1.0G         10G        4.0M        4.3G         14G</a:t>
            </a:r>
          </a:p>
          <a:p>
            <a:pPr marL="0" indent="0">
              <a:buNone/>
            </a:pPr>
            <a:r>
              <a:rPr lang="en-US" altLang="zh-TW" dirty="0"/>
              <a:t>Swap:         </a:t>
            </a:r>
            <a:r>
              <a:rPr lang="en-US" altLang="zh-TW" dirty="0" smtClean="0"/>
              <a:t>   </a:t>
            </a:r>
            <a:r>
              <a:rPr lang="en-US" altLang="zh-TW" dirty="0"/>
              <a:t>2.0G          0B     </a:t>
            </a:r>
            <a:r>
              <a:rPr lang="en-US" altLang="zh-TW" dirty="0" smtClean="0"/>
              <a:t>    </a:t>
            </a:r>
            <a:r>
              <a:rPr lang="en-US" altLang="zh-TW" dirty="0"/>
              <a:t>2.0G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bigred@ds168:~$ </a:t>
            </a:r>
            <a:r>
              <a:rPr lang="en-US" altLang="zh-TW" dirty="0"/>
              <a:t>free -</a:t>
            </a:r>
            <a:r>
              <a:rPr lang="en-US" altLang="zh-TW" dirty="0" err="1"/>
              <a:t>mh|grep</a:t>
            </a:r>
            <a:r>
              <a:rPr lang="en-US" altLang="zh-TW" dirty="0"/>
              <a:t> Mem:</a:t>
            </a:r>
          </a:p>
          <a:p>
            <a:pPr marL="0" indent="0">
              <a:buNone/>
            </a:pPr>
            <a:r>
              <a:rPr lang="en-US" altLang="zh-TW" dirty="0"/>
              <a:t>Mem:            15G        1.0G         10G        4.0M        4.3G         14G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bigred@ds168:~$ </a:t>
            </a:r>
            <a:r>
              <a:rPr lang="en-US" altLang="zh-TW" dirty="0"/>
              <a:t>free -</a:t>
            </a:r>
            <a:r>
              <a:rPr lang="en-US" altLang="zh-TW" dirty="0" err="1"/>
              <a:t>mh|grep</a:t>
            </a:r>
            <a:r>
              <a:rPr lang="en-US" altLang="zh-TW" dirty="0"/>
              <a:t> Mem:|</a:t>
            </a:r>
            <a:r>
              <a:rPr lang="en-US" altLang="zh-TW" dirty="0" err="1"/>
              <a:t>fmt</a:t>
            </a:r>
            <a:r>
              <a:rPr lang="en-US" altLang="zh-TW" dirty="0"/>
              <a:t> -u</a:t>
            </a:r>
          </a:p>
          <a:p>
            <a:pPr marL="0" indent="0">
              <a:buNone/>
            </a:pPr>
            <a:r>
              <a:rPr lang="en-US" altLang="zh-TW" dirty="0"/>
              <a:t>Mem: 15G 1.0G 10G 4.0M 4.3G 14G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bigred@ds168:~$ </a:t>
            </a:r>
            <a:r>
              <a:rPr lang="en-US" altLang="zh-TW" dirty="0"/>
              <a:t>echo $(free -</a:t>
            </a:r>
            <a:r>
              <a:rPr lang="en-US" altLang="zh-TW" dirty="0" err="1"/>
              <a:t>mh|grep</a:t>
            </a:r>
            <a:r>
              <a:rPr lang="en-US" altLang="zh-TW" dirty="0"/>
              <a:t> Mem:|</a:t>
            </a:r>
            <a:r>
              <a:rPr lang="en-US" altLang="zh-TW" dirty="0" err="1">
                <a:solidFill>
                  <a:srgbClr val="FF0000"/>
                </a:solidFill>
              </a:rPr>
              <a:t>fmt</a:t>
            </a:r>
            <a:r>
              <a:rPr lang="en-US" altLang="zh-TW" dirty="0">
                <a:solidFill>
                  <a:srgbClr val="FF0000"/>
                </a:solidFill>
              </a:rPr>
              <a:t> -u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Mem</a:t>
            </a:r>
            <a:r>
              <a:rPr lang="en-US" altLang="zh-TW" dirty="0"/>
              <a:t>: 15G 1.0G 10G 4.0M 4.3G 14G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bigred@ds168:~$ </a:t>
            </a:r>
            <a:r>
              <a:rPr lang="en-US" altLang="zh-TW" dirty="0"/>
              <a:t>echo $(free -</a:t>
            </a:r>
            <a:r>
              <a:rPr lang="en-US" altLang="zh-TW" dirty="0" err="1"/>
              <a:t>mh|grep</a:t>
            </a:r>
            <a:r>
              <a:rPr lang="en-US" altLang="zh-TW" dirty="0"/>
              <a:t> Mem:)</a:t>
            </a:r>
          </a:p>
          <a:p>
            <a:pPr marL="0" indent="0">
              <a:buNone/>
            </a:pPr>
            <a:r>
              <a:rPr lang="en-US" altLang="zh-TW" dirty="0"/>
              <a:t>Mem: 15G 1.0G 10G 4.0M 4.3G 14G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15340" y="296545"/>
            <a:ext cx="10515600" cy="720725"/>
          </a:xfrm>
        </p:spPr>
        <p:txBody>
          <a:bodyPr/>
          <a:lstStyle/>
          <a:p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010401" y="5360521"/>
            <a:ext cx="4320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echo </a:t>
            </a:r>
            <a:r>
              <a:rPr lang="zh-TW" altLang="en-US" sz="2800" dirty="0">
                <a:solidFill>
                  <a:srgbClr val="FF0000"/>
                </a:solidFill>
              </a:rPr>
              <a:t>會將變數中字串</a:t>
            </a:r>
            <a:r>
              <a:rPr lang="zh-TW" altLang="en-US" sz="2800" b="1" dirty="0">
                <a:solidFill>
                  <a:schemeClr val="accent5"/>
                </a:solidFill>
              </a:rPr>
              <a:t>多個連續空白</a:t>
            </a:r>
            <a:r>
              <a:rPr lang="zh-TW" altLang="en-US" sz="2800" dirty="0" smtClean="0">
                <a:solidFill>
                  <a:schemeClr val="accent5"/>
                </a:solidFill>
              </a:rPr>
              <a:t>，</a:t>
            </a:r>
            <a:endParaRPr lang="en-US" altLang="zh-TW" sz="2800" dirty="0" smtClean="0">
              <a:solidFill>
                <a:schemeClr val="accent5"/>
              </a:solidFill>
            </a:endParaRPr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變成</a:t>
            </a:r>
            <a:r>
              <a:rPr lang="zh-TW" altLang="en-US" sz="2800" b="1" dirty="0">
                <a:solidFill>
                  <a:schemeClr val="accent5"/>
                </a:solidFill>
              </a:rPr>
              <a:t>一個空白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49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825625" y="227944"/>
            <a:ext cx="8534400" cy="1038225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FF"/>
                </a:solidFill>
              </a:rPr>
              <a:t>Free</a:t>
            </a:r>
            <a:r>
              <a:rPr lang="en-US" altLang="zh-TW" dirty="0" smtClean="0"/>
              <a:t>-</a:t>
            </a:r>
            <a:r>
              <a:rPr lang="en-US" altLang="zh-TW" sz="3600" b="1" dirty="0">
                <a:sym typeface="Calibri"/>
              </a:rPr>
              <a:t>Linux </a:t>
            </a:r>
            <a:r>
              <a:rPr lang="zh-TW" altLang="en-US" sz="3600" b="1" dirty="0">
                <a:sym typeface="Calibri"/>
              </a:rPr>
              <a:t>記憶體使用量 </a:t>
            </a:r>
            <a:r>
              <a:rPr lang="en-US" altLang="zh-TW" sz="3600" b="1" dirty="0">
                <a:sym typeface="Calibri"/>
              </a:rPr>
              <a:t>used</a:t>
            </a:r>
            <a:r>
              <a:rPr lang="zh-TW" altLang="en-US" sz="3600" b="1" dirty="0">
                <a:sym typeface="Calibri"/>
              </a:rPr>
              <a:t>、</a:t>
            </a:r>
            <a:r>
              <a:rPr lang="en-US" altLang="zh-TW" sz="3600" b="1" dirty="0">
                <a:sym typeface="Calibri"/>
              </a:rPr>
              <a:t>free</a:t>
            </a:r>
            <a:r>
              <a:rPr lang="zh-TW" altLang="en-US" sz="3600" b="1" dirty="0">
                <a:sym typeface="Calibri"/>
              </a:rPr>
              <a:t>、</a:t>
            </a:r>
            <a:r>
              <a:rPr lang="en-US" altLang="zh-TW" sz="3600" b="1" dirty="0">
                <a:sym typeface="Calibri"/>
              </a:rPr>
              <a:t>buffers</a:t>
            </a:r>
            <a:r>
              <a:rPr lang="zh-TW" altLang="en-US" sz="3600" b="1" dirty="0">
                <a:sym typeface="Calibri"/>
              </a:rPr>
              <a:t>、</a:t>
            </a:r>
            <a:r>
              <a:rPr lang="en-US" altLang="zh-TW" sz="3600" b="1" dirty="0">
                <a:sym typeface="Calibri"/>
              </a:rPr>
              <a:t>cached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1825626" y="1694738"/>
            <a:ext cx="8842375" cy="45720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altLang="zh-TW" dirty="0" smtClean="0"/>
              <a:t>free</a:t>
            </a:r>
            <a:r>
              <a:rPr lang="zh-TW" altLang="en-US" dirty="0"/>
              <a:t>的基本用法：</a:t>
            </a:r>
          </a:p>
          <a:p>
            <a:pPr fontAlgn="base"/>
            <a:r>
              <a:rPr lang="zh-TW" altLang="en-US" dirty="0"/>
              <a:t>顯示系統內實體記憶體及</a:t>
            </a:r>
            <a:r>
              <a:rPr lang="en-US" altLang="zh-TW" dirty="0"/>
              <a:t>Swap</a:t>
            </a:r>
            <a:r>
              <a:rPr lang="zh-TW" altLang="en-US" dirty="0"/>
              <a:t>的使用情況，預設會以</a:t>
            </a:r>
            <a:r>
              <a:rPr lang="en-US" altLang="zh-TW" dirty="0"/>
              <a:t>KB</a:t>
            </a:r>
            <a:r>
              <a:rPr lang="zh-TW" altLang="en-US" dirty="0"/>
              <a:t>為單位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fontAlgn="base"/>
            <a:r>
              <a:rPr lang="zh-TW" altLang="en-US" dirty="0"/>
              <a:t>要將單位轉換成</a:t>
            </a:r>
            <a:r>
              <a:rPr lang="en-US" altLang="zh-TW" dirty="0"/>
              <a:t>Bytes</a:t>
            </a:r>
            <a:r>
              <a:rPr lang="zh-TW" altLang="en-US" dirty="0"/>
              <a:t>，</a:t>
            </a:r>
            <a:r>
              <a:rPr lang="en-US" altLang="zh-TW" dirty="0"/>
              <a:t>MB</a:t>
            </a:r>
            <a:r>
              <a:rPr lang="zh-TW" altLang="en-US" dirty="0"/>
              <a:t>及</a:t>
            </a:r>
            <a:r>
              <a:rPr lang="en-US" altLang="zh-TW" dirty="0"/>
              <a:t>GB</a:t>
            </a:r>
            <a:r>
              <a:rPr lang="zh-TW" altLang="en-US" dirty="0"/>
              <a:t>，分別是加上</a:t>
            </a:r>
            <a:r>
              <a:rPr lang="en-US" altLang="zh-TW" sz="4000" b="1" dirty="0">
                <a:solidFill>
                  <a:srgbClr val="FF00FF"/>
                </a:solidFill>
              </a:rPr>
              <a:t>-b</a:t>
            </a:r>
            <a:r>
              <a:rPr lang="zh-TW" altLang="en-US" sz="4000" dirty="0"/>
              <a:t>，</a:t>
            </a:r>
            <a:r>
              <a:rPr lang="en-US" altLang="zh-TW" sz="4000" b="1" dirty="0">
                <a:solidFill>
                  <a:srgbClr val="FF00FF"/>
                </a:solidFill>
              </a:rPr>
              <a:t>-m</a:t>
            </a:r>
            <a:r>
              <a:rPr lang="zh-TW" altLang="en-US" sz="4000" dirty="0"/>
              <a:t>及</a:t>
            </a:r>
            <a:r>
              <a:rPr lang="en-US" altLang="zh-TW" sz="4000" b="1" dirty="0">
                <a:solidFill>
                  <a:srgbClr val="FF00FF"/>
                </a:solidFill>
              </a:rPr>
              <a:t>-g</a:t>
            </a:r>
            <a:endParaRPr lang="zh-TW" altLang="en-US" b="1" dirty="0">
              <a:solidFill>
                <a:srgbClr val="FF00FF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ym typeface="Calibri"/>
              </a:rPr>
              <a:t>Mem </a:t>
            </a:r>
            <a:r>
              <a:rPr lang="zh-TW" altLang="en-US" dirty="0">
                <a:sym typeface="Calibri"/>
              </a:rPr>
              <a:t>顯示的是實體記憶體的量。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ym typeface="Calibri"/>
              </a:rPr>
              <a:t>Swap </a:t>
            </a:r>
            <a:r>
              <a:rPr lang="zh-TW" altLang="en-US" dirty="0">
                <a:sym typeface="Calibri"/>
              </a:rPr>
              <a:t>顯示的是虛擬記憶體的量。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ym typeface="Calibri"/>
              </a:rPr>
              <a:t>total : </a:t>
            </a:r>
            <a:r>
              <a:rPr lang="zh-TW" altLang="en-US" dirty="0">
                <a:sym typeface="Calibri"/>
              </a:rPr>
              <a:t>顯示的是記憶體總量的大小。</a:t>
            </a:r>
            <a:r>
              <a:rPr lang="en-US" altLang="zh-TW" dirty="0">
                <a:sym typeface="Calibri"/>
              </a:rPr>
              <a:t>(</a:t>
            </a:r>
            <a:r>
              <a:rPr lang="zh-TW" altLang="en-US" dirty="0">
                <a:solidFill>
                  <a:srgbClr val="FF0000"/>
                </a:solidFill>
                <a:sym typeface="Calibri"/>
              </a:rPr>
              <a:t>不包括 </a:t>
            </a:r>
            <a:r>
              <a:rPr lang="en-US" altLang="zh-TW" dirty="0">
                <a:sym typeface="Calibri"/>
              </a:rPr>
              <a:t>Linux </a:t>
            </a:r>
            <a:r>
              <a:rPr lang="zh-TW" altLang="en-US" dirty="0">
                <a:sym typeface="Calibri"/>
              </a:rPr>
              <a:t>核心已使用掉的部份</a:t>
            </a:r>
            <a:r>
              <a:rPr lang="en-US" altLang="zh-TW" dirty="0">
                <a:sym typeface="Calibri"/>
              </a:rPr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ym typeface="Calibri"/>
              </a:rPr>
              <a:t>used </a:t>
            </a:r>
            <a:r>
              <a:rPr lang="zh-TW" altLang="en-US" dirty="0">
                <a:sym typeface="Calibri"/>
              </a:rPr>
              <a:t>顯示的是已被使用的量。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ym typeface="Calibri"/>
              </a:rPr>
              <a:t>free </a:t>
            </a:r>
            <a:r>
              <a:rPr lang="zh-TW" altLang="en-US" dirty="0">
                <a:sym typeface="Calibri"/>
              </a:rPr>
              <a:t>顯示的是剩餘可用的量。</a:t>
            </a:r>
            <a:endParaRPr lang="en-US" altLang="zh-TW" dirty="0">
              <a:sym typeface="Calibri"/>
            </a:endParaRPr>
          </a:p>
          <a:p>
            <a:pPr marL="0" indent="0">
              <a:buNone/>
            </a:pPr>
            <a:r>
              <a:rPr lang="en-US" altLang="zh-TW" dirty="0">
                <a:sym typeface="Calibri"/>
              </a:rPr>
              <a:t>shared : </a:t>
            </a:r>
            <a:r>
              <a:rPr lang="zh-TW" altLang="en-US" dirty="0">
                <a:sym typeface="Calibri"/>
              </a:rPr>
              <a:t>被共享的記憶體數量。</a:t>
            </a:r>
            <a:r>
              <a:rPr lang="en-US" altLang="zh-TW" dirty="0">
                <a:sym typeface="Calibri"/>
              </a:rPr>
              <a:t>(</a:t>
            </a:r>
            <a:r>
              <a:rPr lang="zh-TW" altLang="en-US" dirty="0">
                <a:sym typeface="Calibri"/>
              </a:rPr>
              <a:t>荒廢的欄位，在新的系統已經不用</a:t>
            </a:r>
            <a:r>
              <a:rPr lang="en-US" altLang="zh-TW" dirty="0">
                <a:sym typeface="Calibri"/>
              </a:rPr>
              <a:t>) 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ym typeface="Calibri"/>
              </a:rPr>
              <a:t>buffers : </a:t>
            </a:r>
            <a:r>
              <a:rPr lang="en-US" altLang="zh-TW" dirty="0" err="1">
                <a:sym typeface="Calibri"/>
              </a:rPr>
              <a:t>Chche</a:t>
            </a:r>
            <a:r>
              <a:rPr lang="en-US" altLang="zh-TW" dirty="0">
                <a:sym typeface="Calibri"/>
              </a:rPr>
              <a:t> </a:t>
            </a:r>
            <a:r>
              <a:rPr lang="zh-TW" altLang="en-US" dirty="0">
                <a:sym typeface="Calibri"/>
              </a:rPr>
              <a:t>所使用的緩衝記憶體大小。</a:t>
            </a:r>
            <a:r>
              <a:rPr lang="en-US" altLang="zh-TW" dirty="0">
                <a:sym typeface="Calibri"/>
              </a:rPr>
              <a:t>Cache </a:t>
            </a:r>
            <a:r>
              <a:rPr lang="zh-TW" altLang="en-US" dirty="0">
                <a:sym typeface="Calibri"/>
              </a:rPr>
              <a:t>是將記憶體當做磁碟的緩衝區。 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>
                <a:sym typeface="Calibri"/>
              </a:rPr>
              <a:t>cached : </a:t>
            </a:r>
            <a:r>
              <a:rPr lang="zh-TW" altLang="en-US" dirty="0">
                <a:sym typeface="Calibri"/>
              </a:rPr>
              <a:t>有多少的 </a:t>
            </a:r>
            <a:r>
              <a:rPr lang="en-US" altLang="zh-TW" dirty="0">
                <a:sym typeface="Calibri"/>
              </a:rPr>
              <a:t>Memory Page </a:t>
            </a:r>
            <a:r>
              <a:rPr lang="zh-TW" altLang="en-US" dirty="0">
                <a:sym typeface="Calibri"/>
              </a:rPr>
              <a:t>被核心 </a:t>
            </a:r>
            <a:r>
              <a:rPr lang="en-US" altLang="zh-TW" dirty="0">
                <a:sym typeface="Calibri"/>
              </a:rPr>
              <a:t>Cached</a:t>
            </a:r>
            <a:r>
              <a:rPr lang="zh-TW" altLang="en-US" dirty="0">
                <a:sym typeface="Calibri"/>
              </a:rPr>
              <a:t>。 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Calibri"/>
              </a:rPr>
              <a:t>Linux </a:t>
            </a:r>
            <a:r>
              <a:rPr lang="zh-TW" altLang="en-US" dirty="0">
                <a:sym typeface="Calibri"/>
              </a:rPr>
              <a:t>允許執行中的程式做 </a:t>
            </a:r>
            <a:r>
              <a:rPr lang="en-US" altLang="zh-TW" dirty="0">
                <a:sym typeface="Calibri"/>
              </a:rPr>
              <a:t>Memory Page </a:t>
            </a:r>
            <a:r>
              <a:rPr lang="zh-TW" altLang="en-US" dirty="0">
                <a:sym typeface="Calibri"/>
              </a:rPr>
              <a:t>的共享。 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6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結果放入變數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bigred@us2004:~$ </a:t>
            </a:r>
            <a:r>
              <a:rPr lang="en-US" altLang="zh-TW" dirty="0"/>
              <a:t>aa=$(free -</a:t>
            </a:r>
            <a:r>
              <a:rPr lang="en-US" altLang="zh-TW" dirty="0" err="1"/>
              <a:t>mh|grep</a:t>
            </a:r>
            <a:r>
              <a:rPr lang="en-US" altLang="zh-TW" dirty="0"/>
              <a:t> Mem:|</a:t>
            </a:r>
            <a:r>
              <a:rPr lang="en-US" altLang="zh-TW" dirty="0" err="1"/>
              <a:t>fmt</a:t>
            </a:r>
            <a:r>
              <a:rPr lang="en-US" altLang="zh-TW" dirty="0"/>
              <a:t> -u)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bigred@us2004:~$ </a:t>
            </a:r>
            <a:r>
              <a:rPr lang="en-US" altLang="zh-TW" dirty="0"/>
              <a:t>echo $aa</a:t>
            </a:r>
          </a:p>
          <a:p>
            <a:pPr marL="0" indent="0">
              <a:buNone/>
            </a:pPr>
            <a:r>
              <a:rPr lang="en-US" altLang="zh-TW" dirty="0"/>
              <a:t>Mem: 7.7Gi 327Mi 6.5Gi 1.0Mi 955Mi </a:t>
            </a:r>
            <a:r>
              <a:rPr lang="en-US" altLang="zh-TW" dirty="0" smtClean="0"/>
              <a:t>7.2Gi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bigred@us2004:~$ </a:t>
            </a:r>
            <a:r>
              <a:rPr lang="en-US" altLang="zh-TW" dirty="0"/>
              <a:t>$(free -</a:t>
            </a:r>
            <a:r>
              <a:rPr lang="en-US" altLang="zh-TW" dirty="0" err="1"/>
              <a:t>mh|grep</a:t>
            </a:r>
            <a:r>
              <a:rPr lang="en-US" altLang="zh-TW" dirty="0"/>
              <a:t> Mem:|</a:t>
            </a:r>
            <a:r>
              <a:rPr lang="en-US" altLang="zh-TW" dirty="0" err="1"/>
              <a:t>fmt</a:t>
            </a:r>
            <a:r>
              <a:rPr lang="en-US" altLang="zh-TW" dirty="0"/>
              <a:t> -u)</a:t>
            </a:r>
          </a:p>
          <a:p>
            <a:pPr marL="0" indent="0">
              <a:buNone/>
            </a:pPr>
            <a:r>
              <a:rPr lang="en-US" altLang="zh-TW" dirty="0"/>
              <a:t>Mem:: command not found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4429496" y="4275117"/>
            <a:ext cx="4645728" cy="1654751"/>
            <a:chOff x="4429496" y="4275117"/>
            <a:chExt cx="4645728" cy="1654751"/>
          </a:xfrm>
        </p:grpSpPr>
        <p:cxnSp>
          <p:nvCxnSpPr>
            <p:cNvPr id="6" name="直線單箭頭接點 5"/>
            <p:cNvCxnSpPr/>
            <p:nvPr/>
          </p:nvCxnSpPr>
          <p:spPr>
            <a:xfrm flipH="1" flipV="1">
              <a:off x="4429496" y="4275117"/>
              <a:ext cx="1923803" cy="76002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6377049" y="4975761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不直接用</a:t>
              </a:r>
              <a:endParaRPr lang="en-US" altLang="zh-TW" sz="2800" dirty="0" smtClean="0">
                <a:solidFill>
                  <a:srgbClr val="FF0000"/>
                </a:solidFill>
              </a:endParaRPr>
            </a:p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與其他命令搭配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04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0312" y="1709738"/>
            <a:ext cx="11774466" cy="2852737"/>
          </a:xfrm>
        </p:spPr>
        <p:txBody>
          <a:bodyPr anchor="ctr"/>
          <a:lstStyle/>
          <a:p>
            <a:pPr algn="ctr"/>
            <a:r>
              <a:rPr lang="en-US" altLang="zh-TW" dirty="0" err="1" smtClean="0"/>
              <a:t>df</a:t>
            </a:r>
            <a:r>
              <a:rPr lang="zh-TW" altLang="en-US" dirty="0" smtClean="0"/>
              <a:t>命令</a:t>
            </a:r>
            <a:r>
              <a:rPr lang="en-US" altLang="zh-TW" dirty="0" smtClean="0"/>
              <a:t>-</a:t>
            </a:r>
            <a:r>
              <a:rPr lang="zh-TW" altLang="en-US" dirty="0"/>
              <a:t>磁碟</a:t>
            </a:r>
            <a:r>
              <a:rPr lang="zh-TW" altLang="en-US" dirty="0" smtClean="0"/>
              <a:t>的的總容量、已使用</a:t>
            </a:r>
            <a:r>
              <a:rPr lang="zh-TW" altLang="en-US" dirty="0"/>
              <a:t>量與剩餘空間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6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529"/>
          </a:xfrm>
        </p:spPr>
        <p:txBody>
          <a:bodyPr/>
          <a:lstStyle/>
          <a:p>
            <a:pPr algn="ctr"/>
            <a:r>
              <a:rPr lang="en-US" altLang="zh-TW" dirty="0" err="1" smtClean="0"/>
              <a:t>Df</a:t>
            </a:r>
            <a:r>
              <a:rPr lang="en-US" altLang="zh-TW" dirty="0" smtClean="0"/>
              <a:t>-</a:t>
            </a:r>
            <a:r>
              <a:rPr lang="zh-TW" altLang="en-US" dirty="0" smtClean="0"/>
              <a:t>擷取硬碟總容量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226512" y="1427967"/>
            <a:ext cx="5869488" cy="5024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>
                <a:solidFill>
                  <a:srgbClr val="00B050"/>
                </a:solidFill>
              </a:rPr>
              <a:t>bigred@ds168:~$ </a:t>
            </a:r>
            <a:r>
              <a:rPr lang="en-US" altLang="zh-TW" sz="3600" dirty="0" err="1"/>
              <a:t>df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2100" dirty="0" err="1"/>
              <a:t>Filesystem</a:t>
            </a:r>
            <a:r>
              <a:rPr lang="en-US" altLang="zh-TW" sz="2100" dirty="0"/>
              <a:t>     1K-blocks     Used Available Use% Mounted on</a:t>
            </a:r>
          </a:p>
          <a:p>
            <a:pPr marL="0" indent="0">
              <a:buNone/>
            </a:pPr>
            <a:r>
              <a:rPr lang="en-US" altLang="zh-TW" sz="2100" dirty="0"/>
              <a:t>overlay        479668904 70480140 384753156  16% /</a:t>
            </a:r>
          </a:p>
          <a:p>
            <a:pPr marL="0" indent="0">
              <a:buNone/>
            </a:pPr>
            <a:r>
              <a:rPr lang="en-US" altLang="zh-TW" sz="2100" dirty="0" err="1"/>
              <a:t>tmpfs</a:t>
            </a:r>
            <a:r>
              <a:rPr lang="en-US" altLang="zh-TW" sz="2100" dirty="0"/>
              <a:t>              65536        0     65536   0% /dev</a:t>
            </a:r>
          </a:p>
          <a:p>
            <a:pPr marL="0" indent="0">
              <a:buNone/>
            </a:pPr>
            <a:r>
              <a:rPr lang="en-US" altLang="zh-TW" sz="2100" dirty="0" err="1"/>
              <a:t>tmpfs</a:t>
            </a:r>
            <a:r>
              <a:rPr lang="en-US" altLang="zh-TW" sz="2100" dirty="0"/>
              <a:t>            8177008        0   8177008   0% /sys/fs/</a:t>
            </a:r>
            <a:r>
              <a:rPr lang="en-US" altLang="zh-TW" sz="2100" dirty="0" err="1"/>
              <a:t>cgroup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 err="1"/>
              <a:t>shm</a:t>
            </a:r>
            <a:r>
              <a:rPr lang="en-US" altLang="zh-TW" sz="2100" dirty="0"/>
              <a:t>                65536        0     65536   0% /dev/</a:t>
            </a:r>
            <a:r>
              <a:rPr lang="en-US" altLang="zh-TW" sz="2100" dirty="0" err="1"/>
              <a:t>shm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>
                <a:solidFill>
                  <a:srgbClr val="FF0000"/>
                </a:solidFill>
              </a:rPr>
              <a:t>/dev/sda1      </a:t>
            </a:r>
            <a:r>
              <a:rPr lang="en-US" altLang="zh-TW" sz="2100" dirty="0"/>
              <a:t>479668904 70480140 384753156  16% /opt/</a:t>
            </a:r>
            <a:r>
              <a:rPr lang="en-US" altLang="zh-TW" sz="2100" dirty="0" err="1"/>
              <a:t>pkg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 err="1"/>
              <a:t>tmpfs</a:t>
            </a:r>
            <a:r>
              <a:rPr lang="en-US" altLang="zh-TW" sz="2100" dirty="0"/>
              <a:t>            8177008        0   8177008   0% /</a:t>
            </a:r>
            <a:r>
              <a:rPr lang="en-US" altLang="zh-TW" sz="2100" dirty="0" err="1"/>
              <a:t>proc</a:t>
            </a:r>
            <a:r>
              <a:rPr lang="en-US" altLang="zh-TW" sz="2100" dirty="0"/>
              <a:t>/</a:t>
            </a:r>
            <a:r>
              <a:rPr lang="en-US" altLang="zh-TW" sz="2100" dirty="0" err="1"/>
              <a:t>asound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 err="1"/>
              <a:t>tmpfs</a:t>
            </a:r>
            <a:r>
              <a:rPr lang="en-US" altLang="zh-TW" sz="2100" dirty="0"/>
              <a:t>            8177008        0   8177008   0% /</a:t>
            </a:r>
            <a:r>
              <a:rPr lang="en-US" altLang="zh-TW" sz="2100" dirty="0" err="1"/>
              <a:t>proc</a:t>
            </a:r>
            <a:r>
              <a:rPr lang="en-US" altLang="zh-TW" sz="2100" dirty="0"/>
              <a:t>/</a:t>
            </a:r>
            <a:r>
              <a:rPr lang="en-US" altLang="zh-TW" sz="2100" dirty="0" err="1"/>
              <a:t>acpi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 err="1"/>
              <a:t>tmpfs</a:t>
            </a:r>
            <a:r>
              <a:rPr lang="en-US" altLang="zh-TW" sz="2100" dirty="0"/>
              <a:t>            8177008        0   8177008   0% /</a:t>
            </a:r>
            <a:r>
              <a:rPr lang="en-US" altLang="zh-TW" sz="2100" dirty="0" err="1"/>
              <a:t>proc</a:t>
            </a:r>
            <a:r>
              <a:rPr lang="en-US" altLang="zh-TW" sz="2100" dirty="0"/>
              <a:t>/</a:t>
            </a:r>
            <a:r>
              <a:rPr lang="en-US" altLang="zh-TW" sz="2100" dirty="0" err="1"/>
              <a:t>scsi</a:t>
            </a:r>
            <a:endParaRPr lang="en-US" altLang="zh-TW" sz="2100" dirty="0"/>
          </a:p>
          <a:p>
            <a:pPr marL="0" indent="0">
              <a:buNone/>
            </a:pPr>
            <a:r>
              <a:rPr lang="en-US" altLang="zh-TW" sz="2100" dirty="0" err="1"/>
              <a:t>tmpfs</a:t>
            </a:r>
            <a:r>
              <a:rPr lang="en-US" altLang="zh-TW" sz="2100" dirty="0"/>
              <a:t>            8177008        0   8177008   0% /sys/firmware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5899759" y="1540703"/>
            <a:ext cx="6292241" cy="50370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4100" dirty="0">
                <a:solidFill>
                  <a:srgbClr val="00B050"/>
                </a:solidFill>
              </a:rPr>
              <a:t>bigred@ds168:~$ </a:t>
            </a:r>
            <a:r>
              <a:rPr lang="en-US" altLang="zh-TW" sz="4100" dirty="0" err="1"/>
              <a:t>df</a:t>
            </a:r>
            <a:r>
              <a:rPr lang="en-US" altLang="zh-TW" sz="4100" dirty="0"/>
              <a:t> -h</a:t>
            </a:r>
          </a:p>
          <a:p>
            <a:pPr marL="0" indent="0">
              <a:buNone/>
            </a:pPr>
            <a:r>
              <a:rPr lang="en-US" altLang="zh-TW" dirty="0" err="1"/>
              <a:t>Filesystem</a:t>
            </a:r>
            <a:r>
              <a:rPr lang="en-US" altLang="zh-TW" dirty="0"/>
              <a:t>      Size  Used Avail Use% Mounted on</a:t>
            </a:r>
          </a:p>
          <a:p>
            <a:pPr marL="0" indent="0">
              <a:buNone/>
            </a:pPr>
            <a:r>
              <a:rPr lang="en-US" altLang="zh-TW" dirty="0"/>
              <a:t>overlay          </a:t>
            </a:r>
            <a:r>
              <a:rPr lang="en-US" altLang="zh-TW" dirty="0" smtClean="0"/>
              <a:t> 458G   </a:t>
            </a:r>
            <a:r>
              <a:rPr lang="en-US" altLang="zh-TW" dirty="0"/>
              <a:t>68G  367G  16% /</a:t>
            </a:r>
          </a:p>
          <a:p>
            <a:pPr marL="0" indent="0">
              <a:buNone/>
            </a:pPr>
            <a:r>
              <a:rPr lang="en-US" altLang="zh-TW" dirty="0" err="1"/>
              <a:t>tmpfs</a:t>
            </a:r>
            <a:r>
              <a:rPr lang="en-US" altLang="zh-TW" dirty="0"/>
              <a:t>            </a:t>
            </a:r>
            <a:r>
              <a:rPr lang="en-US" altLang="zh-TW" dirty="0" smtClean="0"/>
              <a:t>  64M     </a:t>
            </a:r>
            <a:r>
              <a:rPr lang="en-US" altLang="zh-TW" dirty="0"/>
              <a:t>0   </a:t>
            </a:r>
            <a:r>
              <a:rPr lang="en-US" altLang="zh-TW" dirty="0" smtClean="0"/>
              <a:t>    64M   </a:t>
            </a:r>
            <a:r>
              <a:rPr lang="en-US" altLang="zh-TW" dirty="0"/>
              <a:t>0% /dev</a:t>
            </a:r>
          </a:p>
          <a:p>
            <a:pPr marL="0" indent="0">
              <a:buNone/>
            </a:pPr>
            <a:r>
              <a:rPr lang="en-US" altLang="zh-TW" dirty="0" err="1"/>
              <a:t>tmpfs</a:t>
            </a:r>
            <a:r>
              <a:rPr lang="en-US" altLang="zh-TW" dirty="0"/>
              <a:t>           </a:t>
            </a:r>
            <a:r>
              <a:rPr lang="en-US" altLang="zh-TW" dirty="0" smtClean="0"/>
              <a:t>  7.8G     </a:t>
            </a:r>
            <a:r>
              <a:rPr lang="en-US" altLang="zh-TW" dirty="0"/>
              <a:t>0  </a:t>
            </a:r>
            <a:r>
              <a:rPr lang="en-US" altLang="zh-TW" dirty="0" smtClean="0"/>
              <a:t>      7.8G   </a:t>
            </a:r>
            <a:r>
              <a:rPr lang="en-US" altLang="zh-TW" dirty="0"/>
              <a:t>0% /sys</a:t>
            </a:r>
            <a:r>
              <a:rPr lang="en-US" altLang="zh-TW" dirty="0" smtClean="0"/>
              <a:t>/ fs/</a:t>
            </a:r>
            <a:r>
              <a:rPr lang="en-US" altLang="zh-TW" dirty="0" err="1" smtClean="0"/>
              <a:t>cgroup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shm</a:t>
            </a:r>
            <a:r>
              <a:rPr lang="en-US" altLang="zh-TW" dirty="0"/>
              <a:t>              </a:t>
            </a:r>
            <a:r>
              <a:rPr lang="en-US" altLang="zh-TW" dirty="0" smtClean="0"/>
              <a:t>  64M     </a:t>
            </a:r>
            <a:r>
              <a:rPr lang="en-US" altLang="zh-TW" dirty="0"/>
              <a:t>0  </a:t>
            </a:r>
            <a:r>
              <a:rPr lang="en-US" altLang="zh-TW" dirty="0" smtClean="0"/>
              <a:t>      </a:t>
            </a:r>
            <a:r>
              <a:rPr lang="en-US" altLang="zh-TW" dirty="0"/>
              <a:t>64M   0% /dev/</a:t>
            </a:r>
            <a:r>
              <a:rPr lang="en-US" altLang="zh-TW" dirty="0" err="1"/>
              <a:t>shm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/dev/sda1    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458G   68G  </a:t>
            </a:r>
            <a:r>
              <a:rPr lang="en-US" altLang="zh-TW" dirty="0" smtClean="0"/>
              <a:t>  367G  </a:t>
            </a:r>
            <a:r>
              <a:rPr lang="en-US" altLang="zh-TW" dirty="0"/>
              <a:t>16%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pt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pkg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tmpfs</a:t>
            </a:r>
            <a:r>
              <a:rPr lang="en-US" altLang="zh-TW" dirty="0"/>
              <a:t>           </a:t>
            </a:r>
            <a:r>
              <a:rPr lang="en-US" altLang="zh-TW" dirty="0" smtClean="0"/>
              <a:t> 7.8G     </a:t>
            </a:r>
            <a:r>
              <a:rPr lang="en-US" altLang="zh-TW" dirty="0"/>
              <a:t>0  </a:t>
            </a:r>
            <a:r>
              <a:rPr lang="en-US" altLang="zh-TW" dirty="0" smtClean="0"/>
              <a:t>       7.8G   </a:t>
            </a:r>
            <a:r>
              <a:rPr lang="en-US" altLang="zh-TW" dirty="0"/>
              <a:t>0% /</a:t>
            </a:r>
            <a:r>
              <a:rPr lang="en-US" altLang="zh-TW" dirty="0" err="1"/>
              <a:t>proc</a:t>
            </a:r>
            <a:r>
              <a:rPr lang="en-US" altLang="zh-TW" dirty="0"/>
              <a:t>/</a:t>
            </a:r>
            <a:r>
              <a:rPr lang="en-US" altLang="zh-TW" dirty="0" err="1"/>
              <a:t>asound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tmpfs</a:t>
            </a:r>
            <a:r>
              <a:rPr lang="en-US" altLang="zh-TW" dirty="0"/>
              <a:t>           </a:t>
            </a:r>
            <a:r>
              <a:rPr lang="en-US" altLang="zh-TW" dirty="0" smtClean="0"/>
              <a:t> 7.8G     </a:t>
            </a:r>
            <a:r>
              <a:rPr lang="en-US" altLang="zh-TW" dirty="0"/>
              <a:t>0  </a:t>
            </a:r>
            <a:r>
              <a:rPr lang="en-US" altLang="zh-TW" dirty="0" smtClean="0"/>
              <a:t>       7.8G   </a:t>
            </a:r>
            <a:r>
              <a:rPr lang="en-US" altLang="zh-TW" dirty="0"/>
              <a:t>0% /</a:t>
            </a:r>
            <a:r>
              <a:rPr lang="en-US" altLang="zh-TW" dirty="0" err="1"/>
              <a:t>proc</a:t>
            </a:r>
            <a:r>
              <a:rPr lang="en-US" altLang="zh-TW" dirty="0"/>
              <a:t>/</a:t>
            </a:r>
            <a:r>
              <a:rPr lang="en-US" altLang="zh-TW" dirty="0" err="1"/>
              <a:t>acpi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tmpfs</a:t>
            </a:r>
            <a:r>
              <a:rPr lang="en-US" altLang="zh-TW" dirty="0"/>
              <a:t>           </a:t>
            </a:r>
            <a:r>
              <a:rPr lang="en-US" altLang="zh-TW" dirty="0" smtClean="0"/>
              <a:t> 7.8G     </a:t>
            </a:r>
            <a:r>
              <a:rPr lang="en-US" altLang="zh-TW" dirty="0"/>
              <a:t>0  </a:t>
            </a:r>
            <a:r>
              <a:rPr lang="en-US" altLang="zh-TW" dirty="0" smtClean="0"/>
              <a:t>       7.8G   </a:t>
            </a:r>
            <a:r>
              <a:rPr lang="en-US" altLang="zh-TW" dirty="0"/>
              <a:t>0% /</a:t>
            </a:r>
            <a:r>
              <a:rPr lang="en-US" altLang="zh-TW" dirty="0" err="1"/>
              <a:t>proc</a:t>
            </a:r>
            <a:r>
              <a:rPr lang="en-US" altLang="zh-TW" dirty="0"/>
              <a:t>/</a:t>
            </a:r>
            <a:r>
              <a:rPr lang="en-US" altLang="zh-TW" dirty="0" err="1"/>
              <a:t>scsi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/>
              <a:t>.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標題 3"/>
          <p:cNvSpPr txBox="1">
            <a:spLocks/>
          </p:cNvSpPr>
          <p:nvPr/>
        </p:nvSpPr>
        <p:spPr>
          <a:xfrm>
            <a:off x="751039" y="102078"/>
            <a:ext cx="1288205" cy="64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9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5781" y="1540702"/>
            <a:ext cx="11561523" cy="5010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 smtClean="0">
                <a:solidFill>
                  <a:srgbClr val="00B050"/>
                </a:solidFill>
              </a:rPr>
              <a:t>~$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df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-h |</a:t>
            </a:r>
            <a:r>
              <a:rPr lang="en-US" altLang="zh-TW" sz="4000" dirty="0" err="1"/>
              <a:t>grep</a:t>
            </a:r>
            <a:r>
              <a:rPr lang="en-US" altLang="zh-TW" sz="4000" dirty="0"/>
              <a:t> "/dev/sda1"</a:t>
            </a:r>
          </a:p>
          <a:p>
            <a:pPr marL="0" indent="0">
              <a:buNone/>
            </a:pPr>
            <a:r>
              <a:rPr lang="en-US" altLang="zh-TW" sz="4000" dirty="0"/>
              <a:t>/dev/sda1       458G   68G  367G  16% /opt/</a:t>
            </a:r>
            <a:r>
              <a:rPr lang="en-US" altLang="zh-TW" sz="4000" dirty="0" err="1"/>
              <a:t>pkg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 smtClean="0">
                <a:solidFill>
                  <a:srgbClr val="00B050"/>
                </a:solidFill>
              </a:rPr>
              <a:t>~$</a:t>
            </a:r>
            <a:r>
              <a:rPr lang="en-US" altLang="zh-TW" sz="4000" dirty="0" smtClean="0"/>
              <a:t> </a:t>
            </a:r>
            <a:r>
              <a:rPr lang="en-US" altLang="zh-TW" sz="4000" dirty="0" err="1"/>
              <a:t>df</a:t>
            </a:r>
            <a:r>
              <a:rPr lang="en-US" altLang="zh-TW" sz="4000" dirty="0"/>
              <a:t> -h |</a:t>
            </a:r>
            <a:r>
              <a:rPr lang="en-US" altLang="zh-TW" sz="4000" dirty="0" err="1"/>
              <a:t>grep</a:t>
            </a:r>
            <a:r>
              <a:rPr lang="en-US" altLang="zh-TW" sz="4000" dirty="0"/>
              <a:t> "/dev/sda1"|fmt -u</a:t>
            </a:r>
          </a:p>
          <a:p>
            <a:pPr marL="0" indent="0">
              <a:buNone/>
            </a:pPr>
            <a:r>
              <a:rPr lang="en-US" altLang="zh-TW" sz="4000" dirty="0"/>
              <a:t>/dev/sda1 458G 68G 367G 16% /opt/</a:t>
            </a:r>
            <a:r>
              <a:rPr lang="en-US" altLang="zh-TW" sz="4000" dirty="0" err="1"/>
              <a:t>pkg</a:t>
            </a:r>
            <a:endParaRPr lang="en-US" altLang="zh-TW" sz="4000" dirty="0"/>
          </a:p>
          <a:p>
            <a:pPr marL="0" indent="0">
              <a:buNone/>
            </a:pPr>
            <a:r>
              <a:rPr lang="en-US" altLang="zh-TW" sz="4000" dirty="0" smtClean="0">
                <a:solidFill>
                  <a:srgbClr val="00B050"/>
                </a:solidFill>
              </a:rPr>
              <a:t>~$ </a:t>
            </a:r>
            <a:r>
              <a:rPr lang="en-US" altLang="zh-TW" sz="4000" dirty="0" err="1"/>
              <a:t>df</a:t>
            </a:r>
            <a:r>
              <a:rPr lang="en-US" altLang="zh-TW" sz="4000" dirty="0"/>
              <a:t> -h |</a:t>
            </a:r>
            <a:r>
              <a:rPr lang="en-US" altLang="zh-TW" sz="4000" dirty="0" err="1"/>
              <a:t>grep</a:t>
            </a:r>
            <a:r>
              <a:rPr lang="en-US" altLang="zh-TW" sz="4000" dirty="0"/>
              <a:t> "/dev/sda1"|fmt -</a:t>
            </a:r>
            <a:r>
              <a:rPr lang="en-US" altLang="zh-TW" sz="4000" dirty="0" err="1"/>
              <a:t>u|cut</a:t>
            </a:r>
            <a:r>
              <a:rPr lang="en-US" altLang="zh-TW" sz="4000" dirty="0"/>
              <a:t> -d " " -f2</a:t>
            </a:r>
          </a:p>
          <a:p>
            <a:pPr marL="0" indent="0">
              <a:buNone/>
            </a:pPr>
            <a:r>
              <a:rPr lang="en-US" altLang="zh-TW" sz="4000" dirty="0"/>
              <a:t>458G</a:t>
            </a:r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5" name="標題 6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529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練習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Df</a:t>
            </a:r>
            <a:r>
              <a:rPr lang="en-US" altLang="zh-TW" dirty="0" smtClean="0"/>
              <a:t>-</a:t>
            </a:r>
            <a:r>
              <a:rPr lang="zh-TW" altLang="en-US" dirty="0"/>
              <a:t>擷取</a:t>
            </a:r>
            <a:r>
              <a:rPr lang="zh-TW" altLang="en-US" dirty="0" smtClean="0"/>
              <a:t>硬碟總容量</a:t>
            </a:r>
            <a:r>
              <a:rPr lang="en-US" altLang="zh-TW" dirty="0" smtClean="0"/>
              <a:t>(</a:t>
            </a:r>
            <a:r>
              <a:rPr lang="zh-TW" altLang="en-US" dirty="0" smtClean="0"/>
              <a:t>大小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6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567169" y="572244"/>
            <a:ext cx="3482317" cy="2420338"/>
          </a:xfrm>
        </p:spPr>
        <p:txBody>
          <a:bodyPr anchor="t">
            <a:normAutofit/>
          </a:bodyPr>
          <a:lstStyle/>
          <a:p>
            <a:r>
              <a:rPr lang="en-US" altLang="zh-TW" dirty="0" smtClean="0">
                <a:solidFill>
                  <a:srgbClr val="FF00FF"/>
                </a:solidFill>
              </a:rPr>
              <a:t>Head –n </a:t>
            </a:r>
            <a:r>
              <a:rPr lang="zh-TW" altLang="en-US" dirty="0" smtClean="0">
                <a:solidFill>
                  <a:srgbClr val="FF00FF"/>
                </a:solidFill>
              </a:rPr>
              <a:t>數字  檔案 </a:t>
            </a:r>
            <a:r>
              <a:rPr lang="en-US" altLang="zh-TW" dirty="0" smtClean="0">
                <a:solidFill>
                  <a:srgbClr val="FF00FF"/>
                </a:solidFill>
              </a:rPr>
              <a:t>:</a:t>
            </a:r>
            <a:r>
              <a:rPr lang="zh-CN" altLang="en-US" sz="3000" dirty="0">
                <a:sym typeface="Calibri"/>
              </a:rPr>
              <a:t>顯示指定</a:t>
            </a:r>
            <a:r>
              <a:rPr lang="zh-TW" altLang="en-US" sz="3000" dirty="0">
                <a:solidFill>
                  <a:srgbClr val="FF0000"/>
                </a:solidFill>
                <a:sym typeface="Calibri"/>
              </a:rPr>
              <a:t>檔案</a:t>
            </a:r>
            <a:r>
              <a:rPr lang="zh-TW" altLang="en-US" sz="3000" dirty="0">
                <a:sym typeface="Calibri"/>
              </a:rPr>
              <a:t> 前幾列</a:t>
            </a:r>
            <a:r>
              <a:rPr lang="en-US" altLang="zh-TW" sz="3000" dirty="0">
                <a:sym typeface="Calibri"/>
              </a:rPr>
              <a:t>(</a:t>
            </a:r>
            <a:r>
              <a:rPr lang="zh-TW" altLang="en-US" sz="3000" dirty="0">
                <a:solidFill>
                  <a:srgbClr val="FF0000"/>
                </a:solidFill>
                <a:sym typeface="Calibri"/>
              </a:rPr>
              <a:t>數字</a:t>
            </a:r>
            <a:r>
              <a:rPr lang="en-US" altLang="zh-TW" sz="3000" dirty="0">
                <a:sym typeface="Calibri"/>
              </a:rPr>
              <a:t>)</a:t>
            </a:r>
            <a:r>
              <a:rPr lang="zh-TW" altLang="en-US" sz="3000" dirty="0">
                <a:sym typeface="Calibri"/>
              </a:rPr>
              <a:t>的內容</a:t>
            </a:r>
            <a:endParaRPr lang="zh-TW" altLang="en-US" sz="3000" dirty="0">
              <a:solidFill>
                <a:srgbClr val="FF00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773881" y="0"/>
            <a:ext cx="6994566" cy="6994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~$</a:t>
            </a:r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cat txt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line1 111 222 333 444 555 666 777 888 999 000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line2 111 222 333 444 555 666 777 888 999 000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line3 111 222 333 444 555 666 777 888 999 000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line4 111 222 333 444 555 666 777 888 999 000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line5 111 222 333 444 555 666 777 888 999 000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line6 111 222 333 444 555 666 777 888 999 000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line7 111 222 333 444 555 666 777 888 999 000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line8 111 222 333 444 555 666 777 888 999 000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line9 111 222 333 444 555 666 777 888 999 000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line10 111 222 333 444 555 666 777 888 999 000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line11 111 222 333 444 555 666 777 888 999 000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line12 111 222 333 444 555 666 777 888 999 000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line13 111 222 333 444 555 666 777 888 999 000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~$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head -n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txt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line1 111 222 333 444 555 666 777 888 999 000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line2 111 222 333 444 555 666 777 888 999 000</a:t>
            </a:r>
          </a:p>
          <a:p>
            <a:pPr defTabSz="685800"/>
            <a:r>
              <a:rPr lang="en-US" altLang="zh-TW" sz="2400" dirty="0">
                <a:latin typeface="Calibri" panose="020F0502020204030204"/>
                <a:ea typeface="新細明體" panose="02020500000000000000" pitchFamily="18" charset="-120"/>
              </a:rPr>
              <a:t>line3 111 222 333 444 555 666 777 888 999 000</a:t>
            </a:r>
          </a:p>
          <a:p>
            <a:pPr defTabSz="342900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343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21278" y="261257"/>
            <a:ext cx="1028403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28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$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head -n +3 txt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line1 111 222 333 444 555 666 777 888 999 000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line2 111 222 333 444 555 666 777 888 999 000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line3 111 222 333 444 555 666 777 888 999 000</a:t>
            </a:r>
          </a:p>
          <a:p>
            <a:pPr defTabSz="685800"/>
            <a:r>
              <a:rPr lang="en-US" altLang="zh-TW" sz="28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$ 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head -n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-</a:t>
            </a:r>
            <a:r>
              <a:rPr lang="en-US" altLang="zh-TW" sz="28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txt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line1 111 222 333 444 555 666 777 888 999 000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line2 111 222 333 444 555 666 777 888 999 000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line3 111 222 333 444 555 666 777 888 999 000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line4 111 222 333 444 555 666 777 888 999 000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line5 111 222 333 444 555 666 777 888 999 000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line6 111 222 333 444 555 666 777 888 999 000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line7 111 222 333 444 555 666 777 888 999 000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line8 111 222 333 444 555 666 777 888 999 000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line9 111 222 333 444 555 666 777 888 999 000</a:t>
            </a:r>
          </a:p>
          <a:p>
            <a:pPr defTabSz="685800"/>
            <a:r>
              <a:rPr lang="en-US" altLang="zh-TW" sz="2800" dirty="0">
                <a:latin typeface="Calibri" panose="020F0502020204030204"/>
                <a:ea typeface="新細明體" panose="02020500000000000000" pitchFamily="18" charset="-120"/>
              </a:rPr>
              <a:t>line10 111 222 333 444 555 666 777 888 999 000</a:t>
            </a:r>
            <a:endParaRPr lang="zh-TW" altLang="en-US" sz="2800" dirty="0"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3776013" y="381920"/>
            <a:ext cx="4884553" cy="461665"/>
            <a:chOff x="3731172" y="189581"/>
            <a:chExt cx="6512737" cy="615553"/>
          </a:xfrm>
        </p:grpSpPr>
        <p:cxnSp>
          <p:nvCxnSpPr>
            <p:cNvPr id="5" name="直線單箭頭接點 4"/>
            <p:cNvCxnSpPr/>
            <p:nvPr/>
          </p:nvCxnSpPr>
          <p:spPr>
            <a:xfrm flipH="1" flipV="1">
              <a:off x="3731172" y="409903"/>
              <a:ext cx="3205656" cy="1051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 flipH="1">
              <a:off x="6936828" y="189581"/>
              <a:ext cx="330708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TW" altLang="en-US" sz="24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rPr>
                <a:t>抓前三列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3776013" y="2075982"/>
            <a:ext cx="5160449" cy="461665"/>
            <a:chOff x="3762703" y="1797664"/>
            <a:chExt cx="6880599" cy="615553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3762703" y="2028497"/>
              <a:ext cx="358402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 flipH="1">
              <a:off x="7336221" y="1797664"/>
              <a:ext cx="330708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TW" altLang="en-US" sz="2400" dirty="0">
                  <a:solidFill>
                    <a:srgbClr val="FF00FF"/>
                  </a:solidFill>
                  <a:latin typeface="Calibri" panose="020F0502020204030204"/>
                  <a:ea typeface="新細明體" panose="02020500000000000000" pitchFamily="18" charset="-120"/>
                </a:rPr>
                <a:t>刪後</a:t>
              </a:r>
              <a:r>
                <a:rPr lang="zh-TW" altLang="en-US" sz="2400" b="1" dirty="0">
                  <a:solidFill>
                    <a:srgbClr val="FF00FF"/>
                  </a:solidFill>
                  <a:latin typeface="Calibri" panose="020F0502020204030204"/>
                  <a:ea typeface="新細明體" panose="02020500000000000000" pitchFamily="18" charset="-120"/>
                </a:rPr>
                <a:t>三</a:t>
              </a:r>
              <a:r>
                <a:rPr lang="zh-TW" altLang="en-US" sz="2400" dirty="0">
                  <a:solidFill>
                    <a:srgbClr val="FF00FF"/>
                  </a:solidFill>
                  <a:latin typeface="Calibri" panose="020F0502020204030204"/>
                  <a:ea typeface="新細明體" panose="02020500000000000000" pitchFamily="18" charset="-120"/>
                </a:rPr>
                <a:t>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1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15340" y="296545"/>
            <a:ext cx="10515600" cy="720725"/>
          </a:xfrm>
        </p:spPr>
        <p:txBody>
          <a:bodyPr/>
          <a:lstStyle/>
          <a:p>
            <a:r>
              <a:rPr lang="zh-TW" altLang="en-US" dirty="0" smtClean="0"/>
              <a:t>操作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91440" y="1280160"/>
            <a:ext cx="6320790" cy="5314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</a:rPr>
              <a:t>bigred@ds168:~$ cat txt</a:t>
            </a:r>
          </a:p>
          <a:p>
            <a:pPr marL="0" indent="0">
              <a:buNone/>
            </a:pPr>
            <a:r>
              <a:rPr lang="en-US" altLang="zh-TW" sz="2400" dirty="0" smtClean="0"/>
              <a:t>1,11,111,1111,11111,111111,1111111</a:t>
            </a:r>
          </a:p>
          <a:p>
            <a:pPr marL="0" indent="0">
              <a:buNone/>
            </a:pPr>
            <a:r>
              <a:rPr lang="en-US" altLang="zh-TW" sz="2400" dirty="0" smtClean="0"/>
              <a:t>2,22,222,2222,22222,222222,2222222</a:t>
            </a:r>
          </a:p>
          <a:p>
            <a:pPr marL="0" indent="0">
              <a:buNone/>
            </a:pPr>
            <a:r>
              <a:rPr lang="en-US" altLang="zh-TW" sz="2400" dirty="0" smtClean="0"/>
              <a:t>3,33,333,3333,33333,333333,3333333</a:t>
            </a:r>
          </a:p>
          <a:p>
            <a:pPr marL="0" indent="0">
              <a:buNone/>
            </a:pPr>
            <a:r>
              <a:rPr lang="en-US" altLang="zh-TW" sz="2400" dirty="0" smtClean="0"/>
              <a:t>4,44,444,4444,44444,444444,4444444</a:t>
            </a:r>
          </a:p>
          <a:p>
            <a:pPr marL="0" indent="0">
              <a:buNone/>
            </a:pPr>
            <a:r>
              <a:rPr lang="en-US" altLang="zh-TW" sz="2400" dirty="0" smtClean="0"/>
              <a:t>5,55,555,5555,55555,555555,5555555</a:t>
            </a:r>
          </a:p>
          <a:p>
            <a:pPr marL="0" indent="0">
              <a:buNone/>
            </a:pPr>
            <a:r>
              <a:rPr lang="en-US" altLang="zh-TW" sz="2400" dirty="0" smtClean="0"/>
              <a:t>6,66,666,6666,66666,666666,6666666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B050"/>
                </a:solidFill>
              </a:rPr>
              <a:t>bigred@ds168:~$ head -n 3 txt</a:t>
            </a:r>
          </a:p>
          <a:p>
            <a:pPr marL="0" indent="0">
              <a:buNone/>
            </a:pPr>
            <a:r>
              <a:rPr lang="en-US" altLang="zh-TW" sz="2400" dirty="0" smtClean="0"/>
              <a:t>1,11,111,1111,11111,111111,1111111</a:t>
            </a:r>
          </a:p>
          <a:p>
            <a:pPr marL="0" indent="0">
              <a:buNone/>
            </a:pPr>
            <a:r>
              <a:rPr lang="en-US" altLang="zh-TW" sz="2400" dirty="0" smtClean="0"/>
              <a:t>2,22,222,2222,22222,222222,2222222</a:t>
            </a:r>
          </a:p>
          <a:p>
            <a:pPr marL="0" indent="0">
              <a:buNone/>
            </a:pPr>
            <a:r>
              <a:rPr lang="en-US" altLang="zh-TW" sz="2400" dirty="0" smtClean="0"/>
              <a:t>3,33,333,3333,33333,333333,3333333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5326380" y="1554480"/>
            <a:ext cx="6865620" cy="504063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sz="5100" dirty="0">
                <a:solidFill>
                  <a:srgbClr val="00B050"/>
                </a:solidFill>
              </a:rPr>
              <a:t>bigred@ds168:~$ </a:t>
            </a:r>
            <a:r>
              <a:rPr lang="en-US" altLang="zh-TW" sz="5100" dirty="0"/>
              <a:t>head -n 3 txt |cut -d "," -f 2</a:t>
            </a:r>
          </a:p>
          <a:p>
            <a:pPr marL="0" indent="0">
              <a:buNone/>
            </a:pPr>
            <a:r>
              <a:rPr lang="en-US" altLang="zh-TW" sz="5100" dirty="0"/>
              <a:t>11</a:t>
            </a:r>
          </a:p>
          <a:p>
            <a:pPr marL="0" indent="0">
              <a:buNone/>
            </a:pPr>
            <a:r>
              <a:rPr lang="en-US" altLang="zh-TW" sz="5100" dirty="0"/>
              <a:t>22</a:t>
            </a:r>
          </a:p>
          <a:p>
            <a:pPr marL="0" indent="0">
              <a:buNone/>
            </a:pPr>
            <a:r>
              <a:rPr lang="en-US" altLang="zh-TW" sz="5100" dirty="0"/>
              <a:t>33</a:t>
            </a:r>
          </a:p>
          <a:p>
            <a:pPr marL="0" indent="0">
              <a:buNone/>
            </a:pPr>
            <a:r>
              <a:rPr lang="en-US" altLang="zh-TW" sz="5100" dirty="0">
                <a:solidFill>
                  <a:srgbClr val="00B050"/>
                </a:solidFill>
              </a:rPr>
              <a:t>bigred@ds168:~$ </a:t>
            </a:r>
            <a:r>
              <a:rPr lang="en-US" altLang="zh-TW" sz="5100" dirty="0"/>
              <a:t>head -n 3 txt |cut -d "," -f 2,5</a:t>
            </a:r>
          </a:p>
          <a:p>
            <a:pPr marL="0" indent="0">
              <a:buNone/>
            </a:pPr>
            <a:r>
              <a:rPr lang="en-US" altLang="zh-TW" sz="5100" dirty="0"/>
              <a:t>11,11111</a:t>
            </a:r>
          </a:p>
          <a:p>
            <a:pPr marL="0" indent="0">
              <a:buNone/>
            </a:pPr>
            <a:r>
              <a:rPr lang="en-US" altLang="zh-TW" sz="5100" dirty="0"/>
              <a:t>22,22222</a:t>
            </a:r>
          </a:p>
          <a:p>
            <a:pPr marL="0" indent="0">
              <a:buNone/>
            </a:pPr>
            <a:r>
              <a:rPr lang="en-US" altLang="zh-TW" sz="5100" dirty="0" smtClean="0"/>
              <a:t>33,33333</a:t>
            </a:r>
          </a:p>
          <a:p>
            <a:pPr marL="0" indent="0">
              <a:buNone/>
            </a:pPr>
            <a:r>
              <a:rPr lang="en-US" altLang="zh-TW" sz="51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5100" dirty="0" smtClean="0"/>
              <a:t>head -n 3 txt |cut -d "," -f 2-4,6</a:t>
            </a:r>
          </a:p>
          <a:p>
            <a:pPr marL="0" indent="0">
              <a:buNone/>
            </a:pPr>
            <a:r>
              <a:rPr lang="en-US" altLang="zh-TW" sz="5100" dirty="0" smtClean="0"/>
              <a:t>11,111,1111,111111</a:t>
            </a:r>
          </a:p>
          <a:p>
            <a:pPr marL="0" indent="0">
              <a:buNone/>
            </a:pPr>
            <a:r>
              <a:rPr lang="en-US" altLang="zh-TW" sz="5100" dirty="0" smtClean="0"/>
              <a:t>22,222,2222,222222</a:t>
            </a:r>
          </a:p>
          <a:p>
            <a:pPr marL="0" indent="0">
              <a:buNone/>
            </a:pPr>
            <a:r>
              <a:rPr lang="en-US" altLang="zh-TW" sz="5100" dirty="0" smtClean="0"/>
              <a:t>33,333,3333,333333</a:t>
            </a:r>
          </a:p>
          <a:p>
            <a:pPr marL="0" indent="0">
              <a:buNone/>
            </a:pPr>
            <a:endParaRPr lang="en-US" altLang="zh-TW" sz="5100" dirty="0"/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522483" y="294291"/>
            <a:ext cx="7399338" cy="841375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dirty="0" smtClean="0">
                <a:solidFill>
                  <a:srgbClr val="FF00FF"/>
                </a:solidFill>
              </a:rPr>
              <a:t>Cut-</a:t>
            </a:r>
            <a:r>
              <a:rPr lang="en-US" altLang="zh-TW" sz="3600" dirty="0">
                <a:solidFill>
                  <a:srgbClr val="FF0000"/>
                </a:solidFill>
              </a:rPr>
              <a:t> --</a:t>
            </a:r>
            <a:r>
              <a:rPr lang="en-US" altLang="zh-TW" sz="3600" dirty="0" smtClean="0">
                <a:solidFill>
                  <a:srgbClr val="FF0000"/>
                </a:solidFill>
              </a:rPr>
              <a:t>output-delimiter</a:t>
            </a:r>
            <a:r>
              <a:rPr lang="zh-TW" altLang="en-US" sz="3600" dirty="0" smtClean="0">
                <a:solidFill>
                  <a:srgbClr val="FF0000"/>
                </a:solidFill>
              </a:rPr>
              <a:t>與</a:t>
            </a:r>
            <a:r>
              <a:rPr lang="en-US" altLang="zh-TW" sz="3600" dirty="0" smtClean="0">
                <a:solidFill>
                  <a:srgbClr val="FF0000"/>
                </a:solidFill>
              </a:rPr>
              <a:t>head</a:t>
            </a:r>
            <a:endParaRPr lang="zh-TW" altLang="en-US" sz="36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4294967295"/>
          </p:nvPr>
        </p:nvSpPr>
        <p:spPr>
          <a:xfrm>
            <a:off x="344384" y="1355396"/>
            <a:ext cx="11847616" cy="4807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solidFill>
                  <a:srgbClr val="FF00FF"/>
                </a:solidFill>
              </a:rPr>
              <a:t>輸出分隔字元</a:t>
            </a:r>
          </a:p>
          <a:p>
            <a:pPr marL="0" indent="0">
              <a:buNone/>
            </a:pPr>
            <a:r>
              <a:rPr lang="en-US" altLang="zh-TW" sz="3200" dirty="0"/>
              <a:t>cut </a:t>
            </a:r>
            <a:r>
              <a:rPr lang="zh-TW" altLang="en-US" sz="3200" dirty="0"/>
              <a:t>在輸出</a:t>
            </a:r>
            <a:r>
              <a:rPr lang="zh-TW" altLang="en-US" sz="3200" dirty="0">
                <a:solidFill>
                  <a:srgbClr val="FF0000"/>
                </a:solidFill>
              </a:rPr>
              <a:t>多欄位</a:t>
            </a:r>
            <a:r>
              <a:rPr lang="zh-TW" altLang="en-US" sz="3200" dirty="0"/>
              <a:t>的資料時，</a:t>
            </a:r>
          </a:p>
          <a:p>
            <a:pPr marL="0" indent="0">
              <a:buNone/>
            </a:pPr>
            <a:r>
              <a:rPr lang="zh-TW" altLang="en-US" sz="3200" dirty="0"/>
              <a:t>預設會以輸入檔案所使用的分隔字元來分隔輸出的欄位，</a:t>
            </a:r>
          </a:p>
          <a:p>
            <a:pPr marL="0" indent="0">
              <a:buNone/>
            </a:pPr>
            <a:r>
              <a:rPr lang="zh-TW" altLang="en-US" sz="3200" dirty="0"/>
              <a:t>若要</a:t>
            </a:r>
            <a:r>
              <a:rPr lang="zh-TW" altLang="en-US" sz="3200" dirty="0">
                <a:solidFill>
                  <a:srgbClr val="FF0000"/>
                </a:solidFill>
              </a:rPr>
              <a:t>改變</a:t>
            </a:r>
            <a:r>
              <a:rPr lang="zh-TW" altLang="en-US" sz="3200" dirty="0"/>
              <a:t>輸出欄位的</a:t>
            </a:r>
            <a:r>
              <a:rPr lang="zh-TW" altLang="en-US" sz="3200" dirty="0">
                <a:solidFill>
                  <a:srgbClr val="FF0000"/>
                </a:solidFill>
              </a:rPr>
              <a:t>分隔字元</a:t>
            </a:r>
            <a:r>
              <a:rPr lang="zh-TW" altLang="en-US" sz="3200" dirty="0"/>
              <a:t>，</a:t>
            </a:r>
          </a:p>
          <a:p>
            <a:pPr marL="0" indent="0">
              <a:buNone/>
            </a:pPr>
            <a:r>
              <a:rPr lang="zh-TW" altLang="en-US" sz="3200" dirty="0"/>
              <a:t>可以使用 </a:t>
            </a:r>
            <a:r>
              <a:rPr lang="en-US" altLang="zh-TW" sz="3200" dirty="0">
                <a:solidFill>
                  <a:srgbClr val="FF0000"/>
                </a:solidFill>
              </a:rPr>
              <a:t>--output-delimiter</a:t>
            </a:r>
            <a:r>
              <a:rPr lang="zh-TW" altLang="en-US" sz="3200" dirty="0">
                <a:solidFill>
                  <a:srgbClr val="0000FF"/>
                </a:solidFill>
              </a:rPr>
              <a:t>指定輸出欄位分隔字元</a:t>
            </a:r>
            <a:r>
              <a:rPr lang="zh-TW" altLang="en-US" sz="3200" dirty="0"/>
              <a:t>參數來指定：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例</a:t>
            </a:r>
            <a:r>
              <a:rPr lang="en-US" altLang="zh-TW" sz="3200" dirty="0"/>
              <a:t>:</a:t>
            </a:r>
          </a:p>
          <a:p>
            <a:pPr marL="0" indent="0">
              <a:buNone/>
            </a:pPr>
            <a:r>
              <a:rPr lang="en-US" altLang="zh-TW" sz="3200" dirty="0"/>
              <a:t>Cut –d “</a:t>
            </a:r>
            <a:r>
              <a:rPr lang="zh-TW" altLang="en-US" sz="3200" dirty="0"/>
              <a:t>分隔字元</a:t>
            </a:r>
            <a:r>
              <a:rPr lang="en-US" altLang="zh-TW" sz="3200" dirty="0"/>
              <a:t>”</a:t>
            </a:r>
            <a:r>
              <a:rPr lang="zh-TW" altLang="en-US" sz="3200" dirty="0"/>
              <a:t> </a:t>
            </a:r>
            <a:r>
              <a:rPr lang="en-US" altLang="zh-TW" sz="3200" dirty="0"/>
              <a:t>–f</a:t>
            </a:r>
            <a:r>
              <a:rPr lang="zh-TW" altLang="en-US" sz="3200" dirty="0"/>
              <a:t> 第幾欄</a:t>
            </a:r>
            <a:r>
              <a:rPr lang="en-US" altLang="zh-TW" sz="3200" dirty="0"/>
              <a:t>-</a:t>
            </a:r>
            <a:r>
              <a:rPr lang="zh-TW" altLang="en-US" sz="3200" dirty="0"/>
              <a:t>第幾欄  </a:t>
            </a:r>
            <a:r>
              <a:rPr lang="en-US" altLang="zh-TW" sz="3200" dirty="0"/>
              <a:t>--output-delimiter= “</a:t>
            </a:r>
            <a:r>
              <a:rPr lang="zh-TW" altLang="en-US" sz="3200" dirty="0"/>
              <a:t>分隔字元</a:t>
            </a:r>
            <a:r>
              <a:rPr lang="en-US" altLang="zh-TW" sz="3200" dirty="0"/>
              <a:t>”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134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08166" y="427511"/>
            <a:ext cx="9212778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B050"/>
                </a:solidFill>
              </a:rPr>
              <a:t>~$</a:t>
            </a:r>
            <a:r>
              <a:rPr lang="en-US" altLang="zh-TW" sz="3200" dirty="0"/>
              <a:t> head -n3 txt</a:t>
            </a:r>
          </a:p>
          <a:p>
            <a:r>
              <a:rPr lang="en-US" altLang="zh-TW" sz="3200" dirty="0"/>
              <a:t>line1 111 222 333 444 555 666 777 888 999 000</a:t>
            </a:r>
          </a:p>
          <a:p>
            <a:r>
              <a:rPr lang="en-US" altLang="zh-TW" sz="3200" dirty="0"/>
              <a:t>line2 111 222 333 444 555 666 777 888 999 000</a:t>
            </a:r>
          </a:p>
          <a:p>
            <a:r>
              <a:rPr lang="en-US" altLang="zh-TW" sz="3200" dirty="0"/>
              <a:t>line3 111 222 333 444 555 666 777 888 999 000</a:t>
            </a:r>
          </a:p>
          <a:p>
            <a:r>
              <a:rPr lang="en-US" altLang="zh-TW" sz="3200" dirty="0">
                <a:solidFill>
                  <a:srgbClr val="00B050"/>
                </a:solidFill>
              </a:rPr>
              <a:t>~$</a:t>
            </a:r>
            <a:r>
              <a:rPr lang="en-US" altLang="zh-TW" sz="3200" dirty="0"/>
              <a:t> head -n3 txt |cut -d " " -f 3-5</a:t>
            </a:r>
          </a:p>
          <a:p>
            <a:r>
              <a:rPr lang="en-US" altLang="zh-TW" sz="3200" dirty="0"/>
              <a:t>222 333 444</a:t>
            </a:r>
          </a:p>
          <a:p>
            <a:r>
              <a:rPr lang="en-US" altLang="zh-TW" sz="3200" dirty="0"/>
              <a:t>222 333 444</a:t>
            </a:r>
          </a:p>
          <a:p>
            <a:r>
              <a:rPr lang="en-US" altLang="zh-TW" sz="3200" dirty="0"/>
              <a:t>222 333 444</a:t>
            </a:r>
          </a:p>
          <a:p>
            <a:r>
              <a:rPr lang="en-US" altLang="zh-TW" sz="3200" dirty="0">
                <a:solidFill>
                  <a:srgbClr val="00B050"/>
                </a:solidFill>
              </a:rPr>
              <a:t>~$</a:t>
            </a:r>
            <a:r>
              <a:rPr lang="en-US" altLang="zh-TW" sz="3200" dirty="0"/>
              <a:t> head -n3 txt |cut -d " " -f 3-5 --output-delimiter="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en-US" altLang="zh-TW" sz="3200" dirty="0"/>
              <a:t>"</a:t>
            </a:r>
          </a:p>
          <a:p>
            <a:r>
              <a:rPr lang="en-US" altLang="zh-TW" sz="3200" dirty="0"/>
              <a:t>222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en-US" altLang="zh-TW" sz="3200" dirty="0"/>
              <a:t>333</a:t>
            </a:r>
            <a:r>
              <a:rPr lang="en-US" altLang="zh-TW" sz="3200" dirty="0">
                <a:solidFill>
                  <a:srgbClr val="FF0000"/>
                </a:solidFill>
              </a:rPr>
              <a:t>,</a:t>
            </a:r>
            <a:r>
              <a:rPr lang="en-US" altLang="zh-TW" sz="3200" dirty="0"/>
              <a:t>444</a:t>
            </a:r>
          </a:p>
          <a:p>
            <a:r>
              <a:rPr lang="en-US" altLang="zh-TW" sz="3200" dirty="0"/>
              <a:t>222,333,444</a:t>
            </a:r>
          </a:p>
          <a:p>
            <a:r>
              <a:rPr lang="en-US" altLang="zh-TW" sz="3200" dirty="0"/>
              <a:t>222,333,444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133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116222" y="194780"/>
            <a:ext cx="10082150" cy="1075307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FF"/>
                </a:solidFill>
                <a:sym typeface="Calibri"/>
              </a:rPr>
              <a:t>tail</a:t>
            </a:r>
            <a:r>
              <a:rPr lang="zh-CN" altLang="en-US" b="1" dirty="0">
                <a:sym typeface="Calibri"/>
              </a:rPr>
              <a:t>命令預設在螢幕上顯示指定檔的末尾</a:t>
            </a:r>
            <a:r>
              <a:rPr lang="en-US" altLang="zh-CN" b="1" dirty="0">
                <a:sym typeface="Calibri"/>
              </a:rPr>
              <a:t>10</a:t>
            </a:r>
            <a:r>
              <a:rPr lang="zh-CN" altLang="en-US" b="1" dirty="0">
                <a:sym typeface="Calibri"/>
              </a:rPr>
              <a:t>行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4294967295"/>
          </p:nvPr>
        </p:nvSpPr>
        <p:spPr>
          <a:xfrm>
            <a:off x="653143" y="1567543"/>
            <a:ext cx="10782795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000" dirty="0">
                <a:sym typeface="Calibri"/>
              </a:rPr>
              <a:t> </a:t>
            </a:r>
            <a:r>
              <a:rPr lang="en-US" altLang="zh-CN" sz="4000" dirty="0">
                <a:sym typeface="Calibri"/>
              </a:rPr>
              <a:t>-n&lt;N&gt;</a:t>
            </a:r>
            <a:r>
              <a:rPr lang="zh-CN" altLang="en-US" sz="4000" dirty="0">
                <a:sym typeface="Calibri"/>
              </a:rPr>
              <a:t>或</a:t>
            </a:r>
            <a:r>
              <a:rPr lang="en-US" altLang="zh-CN" sz="4000" dirty="0">
                <a:sym typeface="Calibri"/>
              </a:rPr>
              <a:t>——line=&lt;N&gt;</a:t>
            </a:r>
            <a:r>
              <a:rPr lang="zh-CN" altLang="en-US" sz="4000" dirty="0">
                <a:sym typeface="Calibri"/>
              </a:rPr>
              <a:t>：輸出檔的尾部</a:t>
            </a:r>
            <a:r>
              <a:rPr lang="zh-TW" altLang="en-US" sz="4000" dirty="0">
                <a:sym typeface="Calibri"/>
              </a:rPr>
              <a:t> </a:t>
            </a:r>
            <a:r>
              <a:rPr lang="en-US" altLang="zh-CN" sz="4000" dirty="0">
                <a:sym typeface="Calibri"/>
              </a:rPr>
              <a:t>N</a:t>
            </a:r>
            <a:r>
              <a:rPr lang="zh-TW" altLang="en-US" sz="4000" dirty="0">
                <a:sym typeface="Calibri"/>
              </a:rPr>
              <a:t>列</a:t>
            </a:r>
            <a:r>
              <a:rPr lang="zh-CN" altLang="en-US" sz="4000" dirty="0">
                <a:sym typeface="Calibri"/>
              </a:rPr>
              <a:t>內容。</a:t>
            </a:r>
            <a:endParaRPr lang="en-US" altLang="zh-CN" sz="4000" dirty="0">
              <a:sym typeface="Calibri"/>
            </a:endParaRPr>
          </a:p>
          <a:p>
            <a:pPr marL="0" indent="0">
              <a:buNone/>
            </a:pPr>
            <a:r>
              <a:rPr lang="zh-CN" altLang="en-US" sz="4000" dirty="0">
                <a:sym typeface="Calibri"/>
              </a:rPr>
              <a:t>例</a:t>
            </a:r>
            <a:br>
              <a:rPr lang="zh-CN" altLang="en-US" sz="4000" dirty="0">
                <a:sym typeface="Calibri"/>
              </a:rPr>
            </a:br>
            <a:r>
              <a:rPr lang="en-US" altLang="zh-TW" sz="4000" dirty="0">
                <a:solidFill>
                  <a:srgbClr val="00B050"/>
                </a:solidFill>
                <a:sym typeface="Calibri"/>
              </a:rPr>
              <a:t>$</a:t>
            </a:r>
            <a:r>
              <a:rPr lang="en-US" altLang="zh-CN" sz="4000" dirty="0">
                <a:sym typeface="Calibri"/>
              </a:rPr>
              <a:t>tail </a:t>
            </a:r>
            <a:r>
              <a:rPr lang="zh-TW" altLang="en-US" sz="4000" dirty="0">
                <a:sym typeface="Calibri"/>
              </a:rPr>
              <a:t> </a:t>
            </a:r>
            <a:r>
              <a:rPr lang="en-US" altLang="zh-TW" sz="4000" dirty="0">
                <a:sym typeface="Calibri"/>
              </a:rPr>
              <a:t>-n </a:t>
            </a:r>
            <a:r>
              <a:rPr lang="en-US" altLang="zh-TW" sz="4000" dirty="0">
                <a:solidFill>
                  <a:srgbClr val="FF0000"/>
                </a:solidFill>
                <a:sym typeface="Calibri"/>
              </a:rPr>
              <a:t>10</a:t>
            </a:r>
            <a:r>
              <a:rPr lang="en-US" altLang="zh-TW" sz="4000" dirty="0">
                <a:sym typeface="Calibri"/>
              </a:rPr>
              <a:t> </a:t>
            </a:r>
            <a:r>
              <a:rPr lang="en-US" altLang="zh-CN" sz="4000" dirty="0">
                <a:sym typeface="Calibri"/>
              </a:rPr>
              <a:t>file </a:t>
            </a:r>
          </a:p>
          <a:p>
            <a:pPr marL="0" indent="0">
              <a:buNone/>
            </a:pPr>
            <a:r>
              <a:rPr lang="zh-CN" altLang="en-US" sz="4000" dirty="0">
                <a:solidFill>
                  <a:srgbClr val="00B050"/>
                </a:solidFill>
                <a:sym typeface="Calibri"/>
              </a:rPr>
              <a:t>（顯示檔</a:t>
            </a:r>
            <a:r>
              <a:rPr lang="en-US" altLang="zh-CN" sz="4000" dirty="0">
                <a:solidFill>
                  <a:srgbClr val="00B050"/>
                </a:solidFill>
                <a:sym typeface="Calibri"/>
              </a:rPr>
              <a:t>file</a:t>
            </a:r>
            <a:r>
              <a:rPr lang="zh-CN" altLang="en-US" sz="4000" dirty="0">
                <a:solidFill>
                  <a:srgbClr val="00B050"/>
                </a:solidFill>
                <a:sym typeface="Calibri"/>
              </a:rPr>
              <a:t>的</a:t>
            </a:r>
            <a:r>
              <a:rPr lang="zh-CN" altLang="en-US" sz="4000" dirty="0">
                <a:solidFill>
                  <a:srgbClr val="FF0000"/>
                </a:solidFill>
                <a:sym typeface="Calibri"/>
              </a:rPr>
              <a:t>最後</a:t>
            </a:r>
            <a:r>
              <a:rPr lang="en-US" altLang="zh-CN" sz="4000" dirty="0">
                <a:solidFill>
                  <a:srgbClr val="FF0000"/>
                </a:solidFill>
                <a:sym typeface="Calibri"/>
              </a:rPr>
              <a:t>10</a:t>
            </a:r>
            <a:r>
              <a:rPr lang="zh-CN" altLang="en-US" sz="4000" dirty="0">
                <a:solidFill>
                  <a:srgbClr val="FF0000"/>
                </a:solidFill>
                <a:sym typeface="Calibri"/>
              </a:rPr>
              <a:t>行</a:t>
            </a:r>
            <a:r>
              <a:rPr lang="zh-CN" altLang="en-US" sz="4000" dirty="0">
                <a:solidFill>
                  <a:srgbClr val="00B050"/>
                </a:solidFill>
                <a:sym typeface="Calibri"/>
              </a:rPr>
              <a:t>） </a:t>
            </a:r>
            <a:endParaRPr lang="en-US" altLang="zh-CN" sz="4000" dirty="0">
              <a:solidFill>
                <a:srgbClr val="00B050"/>
              </a:solidFill>
              <a:sym typeface="Calibri"/>
            </a:endParaRPr>
          </a:p>
          <a:p>
            <a:pPr marL="0" indent="0">
              <a:buNone/>
            </a:pPr>
            <a:r>
              <a:rPr lang="en-US" altLang="zh-TW" sz="4000" dirty="0">
                <a:solidFill>
                  <a:srgbClr val="00B050"/>
                </a:solidFill>
                <a:sym typeface="Calibri"/>
              </a:rPr>
              <a:t>$</a:t>
            </a:r>
            <a:r>
              <a:rPr lang="en-US" altLang="zh-CN" sz="4000" dirty="0">
                <a:sym typeface="Calibri"/>
              </a:rPr>
              <a:t>tail –n </a:t>
            </a:r>
            <a:r>
              <a:rPr lang="en-US" altLang="zh-CN" sz="4000" dirty="0">
                <a:solidFill>
                  <a:srgbClr val="FF0000"/>
                </a:solidFill>
                <a:sym typeface="Calibri"/>
              </a:rPr>
              <a:t>+</a:t>
            </a:r>
            <a:r>
              <a:rPr lang="en-US" altLang="zh-CN" sz="4000" dirty="0">
                <a:sym typeface="Calibri"/>
              </a:rPr>
              <a:t>20 file </a:t>
            </a:r>
          </a:p>
          <a:p>
            <a:pPr marL="0" indent="0">
              <a:buNone/>
            </a:pPr>
            <a:r>
              <a:rPr lang="zh-CN" altLang="en-US" sz="4000" dirty="0">
                <a:solidFill>
                  <a:srgbClr val="00B050"/>
                </a:solidFill>
                <a:sym typeface="Calibri"/>
              </a:rPr>
              <a:t>（顯示檔</a:t>
            </a:r>
            <a:r>
              <a:rPr lang="en-US" altLang="zh-CN" sz="4000" dirty="0">
                <a:solidFill>
                  <a:srgbClr val="00B050"/>
                </a:solidFill>
                <a:sym typeface="Calibri"/>
              </a:rPr>
              <a:t>file</a:t>
            </a:r>
            <a:r>
              <a:rPr lang="zh-CN" altLang="en-US" sz="4000" dirty="0">
                <a:solidFill>
                  <a:srgbClr val="00B050"/>
                </a:solidFill>
                <a:sym typeface="Calibri"/>
              </a:rPr>
              <a:t>的內容，從</a:t>
            </a:r>
            <a:r>
              <a:rPr lang="zh-CN" altLang="en-US" sz="4000" dirty="0">
                <a:solidFill>
                  <a:srgbClr val="FF0000"/>
                </a:solidFill>
                <a:sym typeface="Calibri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sym typeface="Calibri"/>
              </a:rPr>
              <a:t>20</a:t>
            </a:r>
            <a:r>
              <a:rPr lang="zh-TW" altLang="en-US" sz="4000" dirty="0">
                <a:solidFill>
                  <a:srgbClr val="FF0000"/>
                </a:solidFill>
                <a:sym typeface="Calibri"/>
              </a:rPr>
              <a:t>列</a:t>
            </a:r>
            <a:r>
              <a:rPr lang="zh-CN" altLang="en-US" sz="4000" dirty="0">
                <a:solidFill>
                  <a:srgbClr val="00B050"/>
                </a:solidFill>
                <a:sym typeface="Calibri"/>
              </a:rPr>
              <a:t>至文件</a:t>
            </a:r>
            <a:r>
              <a:rPr lang="zh-CN" altLang="en-US" sz="4000" dirty="0">
                <a:solidFill>
                  <a:srgbClr val="FF0000"/>
                </a:solidFill>
                <a:sym typeface="Calibri"/>
              </a:rPr>
              <a:t>末尾</a:t>
            </a:r>
            <a:r>
              <a:rPr lang="zh-CN" altLang="en-US" sz="4000" dirty="0">
                <a:solidFill>
                  <a:srgbClr val="00B050"/>
                </a:solidFill>
                <a:sym typeface="Calibri"/>
              </a:rPr>
              <a:t>）  </a:t>
            </a:r>
            <a:endParaRPr lang="zh-TW" alt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50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查看記憶體指令</a:t>
            </a:r>
            <a:r>
              <a:rPr lang="en-US" altLang="zh-TW" dirty="0" smtClean="0"/>
              <a:t>—free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Linux</a:t>
            </a:r>
            <a:r>
              <a:rPr lang="zh-TW" altLang="en-US" sz="3600" dirty="0" smtClean="0"/>
              <a:t>的</a:t>
            </a:r>
            <a:r>
              <a:rPr lang="en-US" altLang="zh-TW" sz="3600" dirty="0" smtClean="0"/>
              <a:t>free</a:t>
            </a:r>
            <a:r>
              <a:rPr lang="zh-TW" altLang="en-US" sz="3600" dirty="0" smtClean="0"/>
              <a:t>指令可以檢查系統內部實體記憶體及</a:t>
            </a:r>
            <a:r>
              <a:rPr lang="en-US" altLang="zh-TW" sz="3600" dirty="0" smtClean="0"/>
              <a:t>Swap</a:t>
            </a:r>
            <a:r>
              <a:rPr lang="zh-TW" altLang="en-US" sz="3600" dirty="0" smtClean="0"/>
              <a:t>的使用情況，</a:t>
            </a:r>
          </a:p>
          <a:p>
            <a:pPr marL="0" indent="0">
              <a:buNone/>
            </a:pPr>
            <a:r>
              <a:rPr lang="zh-TW" altLang="en-US" sz="3600" dirty="0" smtClean="0"/>
              <a:t>以下為</a:t>
            </a:r>
            <a:r>
              <a:rPr lang="en-US" altLang="zh-TW" sz="3600" dirty="0" smtClean="0"/>
              <a:t>free</a:t>
            </a:r>
            <a:r>
              <a:rPr lang="zh-TW" altLang="en-US" sz="3600" dirty="0" smtClean="0"/>
              <a:t>的基本用法：</a:t>
            </a:r>
          </a:p>
          <a:p>
            <a:pPr marL="0" indent="0">
              <a:buNone/>
            </a:pPr>
            <a:r>
              <a:rPr lang="zh-TW" altLang="en-US" sz="3600" dirty="0" smtClean="0"/>
              <a:t>顯示系統內部實體記憶體及</a:t>
            </a:r>
            <a:r>
              <a:rPr lang="en-US" altLang="zh-TW" sz="3600" dirty="0" smtClean="0"/>
              <a:t>Swap</a:t>
            </a:r>
            <a:r>
              <a:rPr lang="zh-TW" altLang="en-US" sz="3600" dirty="0" smtClean="0"/>
              <a:t>的使用情況，初步會以</a:t>
            </a:r>
            <a:r>
              <a:rPr lang="en-US" altLang="zh-TW" sz="3600" dirty="0" smtClean="0">
                <a:solidFill>
                  <a:srgbClr val="FF0000"/>
                </a:solidFill>
              </a:rPr>
              <a:t>KB</a:t>
            </a:r>
            <a:r>
              <a:rPr lang="zh-TW" altLang="en-US" sz="3600" dirty="0" smtClean="0"/>
              <a:t>為單位：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09403" y="570016"/>
            <a:ext cx="10509662" cy="6347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tail -n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txt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line11 111 222 333 444 555 666 777 888 999 000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line12 111 222 333 444 555 666 777 888 999 000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line13 111 222 333 444 555 666 777 888 999 000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tail -n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+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 txt    (</a:t>
            </a:r>
            <a:r>
              <a:rPr lang="zh-TW" altLang="en-US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相當去掉標題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)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3 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line4 111 222 333 444 555 666 777 888 999 000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line5 111 222 333 444 555 666 777 888 999 000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line6 111 222 333 444 555 666 777 888 999 000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line7 111 222 333 444 555 666 777 888 999 000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line8 111 222 333 444 555 666 777 888 999 000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line9 111 222 333 444 555 666 777 888 999 000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line10 111 222 333 444 555 666 777 888 999 000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line11 111 222 333 444 555 666 777 888 999 000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line12 111 222 333 444 555 666 777 888 999 000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line13 111 222 333 444 555 666 777 888 999 000</a:t>
            </a:r>
          </a:p>
          <a:p>
            <a:pPr defTabSz="342900"/>
            <a:endParaRPr lang="zh-TW" altLang="en-US" sz="2400" dirty="0"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927903" y="2022170"/>
            <a:ext cx="3382351" cy="911035"/>
            <a:chOff x="6663559" y="1917402"/>
            <a:chExt cx="3930867" cy="1272140"/>
          </a:xfrm>
        </p:grpSpPr>
        <p:cxnSp>
          <p:nvCxnSpPr>
            <p:cNvPr id="7" name="直線單箭頭接點 6"/>
            <p:cNvCxnSpPr/>
            <p:nvPr/>
          </p:nvCxnSpPr>
          <p:spPr>
            <a:xfrm flipH="1" flipV="1">
              <a:off x="6663559" y="2217683"/>
              <a:ext cx="1618593" cy="1051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8166536" y="1917402"/>
              <a:ext cx="2427890" cy="127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TW" altLang="en-US" sz="2800" dirty="0">
                  <a:solidFill>
                    <a:srgbClr val="FF00FF"/>
                  </a:solidFill>
                  <a:latin typeface="Calibri" panose="020F0502020204030204"/>
                  <a:ea typeface="新細明體" panose="02020500000000000000" pitchFamily="18" charset="-120"/>
                </a:rPr>
                <a:t>刪兩列</a:t>
              </a:r>
              <a:r>
                <a:rPr lang="en-US" altLang="zh-TW" sz="2800" dirty="0">
                  <a:solidFill>
                    <a:srgbClr val="FF00FF"/>
                  </a:solidFill>
                  <a:latin typeface="Calibri" panose="020F0502020204030204"/>
                  <a:ea typeface="新細明體" panose="02020500000000000000" pitchFamily="18" charset="-120"/>
                </a:rPr>
                <a:t>(3-1)</a:t>
              </a:r>
              <a:endParaRPr lang="zh-TW" altLang="en-US" sz="2800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4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536371" y="362587"/>
            <a:ext cx="5549504" cy="63103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err="1">
                <a:solidFill>
                  <a:srgbClr val="FF00FF"/>
                </a:solidFill>
              </a:rPr>
              <a:t>wc</a:t>
            </a:r>
            <a:r>
              <a:rPr lang="zh-CN" altLang="en-US" dirty="0">
                <a:sym typeface="Calibri"/>
              </a:rPr>
              <a:t>命令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4294967295"/>
          </p:nvPr>
        </p:nvSpPr>
        <p:spPr>
          <a:xfrm>
            <a:off x="1009403" y="1588942"/>
            <a:ext cx="10343407" cy="48118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>
                <a:sym typeface="Calibri"/>
              </a:rPr>
              <a:t>計算檔的</a:t>
            </a:r>
            <a:r>
              <a:rPr lang="en-US" altLang="zh-CN" sz="3600" dirty="0">
                <a:sym typeface="Calibri"/>
              </a:rPr>
              <a:t>Byte</a:t>
            </a:r>
            <a:r>
              <a:rPr lang="zh-CN" altLang="en-US" sz="3600" dirty="0">
                <a:sym typeface="Calibri"/>
              </a:rPr>
              <a:t>數、字數或是列數，若不指定檔案名稱，則</a:t>
            </a:r>
            <a:r>
              <a:rPr lang="en-US" altLang="zh-CN" sz="3600" dirty="0" err="1">
                <a:sym typeface="Calibri"/>
              </a:rPr>
              <a:t>wc</a:t>
            </a:r>
            <a:r>
              <a:rPr lang="zh-CN" altLang="en-US" sz="3600" dirty="0">
                <a:sym typeface="Calibri"/>
              </a:rPr>
              <a:t>指令會從標準輸入裝置讀取資料</a:t>
            </a:r>
            <a:endParaRPr lang="en-US" altLang="zh-CN" sz="3600" dirty="0">
              <a:sym typeface="Calibri"/>
            </a:endParaRPr>
          </a:p>
          <a:p>
            <a:pPr marL="0" indent="0">
              <a:buNone/>
            </a:pPr>
            <a:r>
              <a:rPr lang="en-US" altLang="zh-CN" sz="3600" dirty="0">
                <a:sym typeface="Calibri"/>
              </a:rPr>
              <a:t>-l  </a:t>
            </a:r>
            <a:r>
              <a:rPr lang="zh-CN" altLang="en-US" sz="3600" dirty="0">
                <a:sym typeface="Calibri"/>
              </a:rPr>
              <a:t>：只顯示列數</a:t>
            </a:r>
            <a:r>
              <a:rPr lang="en-US" altLang="zh-CN" sz="3600" dirty="0">
                <a:sym typeface="Calibri"/>
              </a:rPr>
              <a:t>(</a:t>
            </a:r>
            <a:r>
              <a:rPr lang="en-US" altLang="zh-CN" sz="3600" dirty="0">
                <a:solidFill>
                  <a:srgbClr val="FF0000"/>
                </a:solidFill>
                <a:sym typeface="Calibri"/>
              </a:rPr>
              <a:t>l</a:t>
            </a:r>
            <a:r>
              <a:rPr lang="en-US" altLang="zh-CN" sz="3600" dirty="0">
                <a:sym typeface="Calibri"/>
              </a:rPr>
              <a:t>ines</a:t>
            </a:r>
            <a:r>
              <a:rPr lang="en-US" altLang="zh-TW" sz="3600" dirty="0">
                <a:sym typeface="Calibri"/>
              </a:rPr>
              <a:t>)</a:t>
            </a:r>
            <a:endParaRPr lang="en-US" altLang="zh-CN" sz="3600" dirty="0">
              <a:sym typeface="Calibri"/>
            </a:endParaRPr>
          </a:p>
          <a:p>
            <a:pPr marL="0" indent="0">
              <a:buNone/>
            </a:pPr>
            <a:r>
              <a:rPr lang="zh-TW" altLang="en-US" sz="3600" dirty="0"/>
              <a:t>例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>
                <a:solidFill>
                  <a:srgbClr val="0000FF"/>
                </a:solidFill>
              </a:rPr>
              <a:t>~$ </a:t>
            </a:r>
            <a:r>
              <a:rPr lang="en-US" altLang="zh-TW" sz="3600" dirty="0"/>
              <a:t>cat txt |</a:t>
            </a:r>
            <a:r>
              <a:rPr lang="en-US" altLang="zh-TW" sz="3600" dirty="0" err="1"/>
              <a:t>wc</a:t>
            </a:r>
            <a:r>
              <a:rPr lang="en-US" altLang="zh-TW" sz="3600" dirty="0"/>
              <a:t> -l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50"/>
                </a:solidFill>
              </a:rPr>
              <a:t>13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00FF"/>
                </a:solidFill>
              </a:rPr>
              <a:t>~$</a:t>
            </a:r>
            <a:r>
              <a:rPr lang="en-US" altLang="zh-TW" sz="3600" dirty="0" err="1"/>
              <a:t>wc</a:t>
            </a:r>
            <a:r>
              <a:rPr lang="en-US" altLang="zh-TW" sz="3600" dirty="0"/>
              <a:t> -l txt</a:t>
            </a:r>
          </a:p>
          <a:p>
            <a:pPr marL="0" indent="0">
              <a:buNone/>
            </a:pPr>
            <a:r>
              <a:rPr lang="en-US" altLang="zh-TW" sz="3600" dirty="0">
                <a:solidFill>
                  <a:srgbClr val="00B050"/>
                </a:solidFill>
              </a:rPr>
              <a:t>13 txt</a:t>
            </a:r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892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zh-TW" dirty="0" err="1"/>
              <a:t>linux</a:t>
            </a:r>
            <a:r>
              <a:rPr lang="en-US" altLang="zh-TW" dirty="0"/>
              <a:t> /</a:t>
            </a:r>
            <a:r>
              <a:rPr lang="en-US" altLang="zh-TW" dirty="0" err="1"/>
              <a:t>proc</a:t>
            </a:r>
            <a:r>
              <a:rPr lang="en-US" altLang="zh-TW" dirty="0"/>
              <a:t>/</a:t>
            </a:r>
            <a:r>
              <a:rPr lang="en-US" altLang="zh-TW" dirty="0" err="1"/>
              <a:t>cpuinfo</a:t>
            </a:r>
            <a:r>
              <a:rPr lang="zh-TW" altLang="en-US" dirty="0"/>
              <a:t>檔案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/>
              <a:t>/</a:t>
            </a:r>
            <a:r>
              <a:rPr lang="en-US" altLang="zh-TW" sz="4800" dirty="0" err="1" smtClean="0"/>
              <a:t>proc</a:t>
            </a:r>
            <a:r>
              <a:rPr lang="en-US" altLang="zh-TW" sz="4800" dirty="0" smtClean="0"/>
              <a:t>/</a:t>
            </a:r>
            <a:r>
              <a:rPr lang="en-US" altLang="zh-TW" sz="4800" dirty="0" err="1" smtClean="0"/>
              <a:t>cpuinfo</a:t>
            </a:r>
            <a:r>
              <a:rPr lang="zh-TW" altLang="en-US" sz="4800" dirty="0" smtClean="0"/>
              <a:t> 檔</a:t>
            </a:r>
            <a:endParaRPr lang="zh-TW" altLang="en-US" sz="48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在</a:t>
            </a:r>
            <a:r>
              <a:rPr lang="en-US" altLang="zh-TW" sz="4000" dirty="0">
                <a:hlinkClick r:id="rId2"/>
              </a:rPr>
              <a:t>Linux</a:t>
            </a:r>
            <a:r>
              <a:rPr lang="zh-TW" altLang="en-US" sz="4000" dirty="0"/>
              <a:t>系統中，提供了</a:t>
            </a:r>
            <a:r>
              <a:rPr lang="en-US" altLang="zh-TW" sz="4000" dirty="0" err="1">
                <a:hlinkClick r:id="rId3"/>
              </a:rPr>
              <a:t>proc</a:t>
            </a:r>
            <a:r>
              <a:rPr lang="zh-TW" altLang="en-US" sz="4000" dirty="0">
                <a:hlinkClick r:id="rId3"/>
              </a:rPr>
              <a:t>檔案系統</a:t>
            </a:r>
            <a:r>
              <a:rPr lang="zh-TW" altLang="en-US" sz="4000" dirty="0"/>
              <a:t>顯示系統的軟硬體資訊。如果想了解系統中</a:t>
            </a:r>
            <a:r>
              <a:rPr lang="en-US" altLang="zh-TW" sz="4000" dirty="0"/>
              <a:t>CPU</a:t>
            </a:r>
            <a:r>
              <a:rPr lang="zh-TW" altLang="en-US" sz="4000" dirty="0"/>
              <a:t>的提供商和相關配置資訊，則可以通過</a:t>
            </a:r>
            <a:r>
              <a:rPr lang="en-US" altLang="zh-TW" sz="4000" dirty="0"/>
              <a:t>/</a:t>
            </a:r>
            <a:r>
              <a:rPr lang="en-US" altLang="zh-TW" sz="4000" dirty="0" err="1"/>
              <a:t>proc</a:t>
            </a:r>
            <a:r>
              <a:rPr lang="en-US" altLang="zh-TW" sz="4000" dirty="0"/>
              <a:t>/</a:t>
            </a:r>
            <a:r>
              <a:rPr lang="en-US" altLang="zh-TW" sz="4000" dirty="0" err="1"/>
              <a:t>cpuinfo</a:t>
            </a:r>
            <a:r>
              <a:rPr lang="zh-TW" altLang="en-US" sz="4000" dirty="0"/>
              <a:t>檔案得到。</a:t>
            </a:r>
            <a:endParaRPr lang="en-US" altLang="zh-TW" sz="4000" dirty="0"/>
          </a:p>
          <a:p>
            <a:r>
              <a:rPr lang="zh-TW" altLang="en-US" sz="4000" dirty="0"/>
              <a:t>基於不同指令集（</a:t>
            </a:r>
            <a:r>
              <a:rPr lang="en-US" altLang="zh-TW" sz="4000" dirty="0"/>
              <a:t>ISA</a:t>
            </a:r>
            <a:r>
              <a:rPr lang="zh-TW" altLang="en-US" sz="4000" dirty="0"/>
              <a:t>）的</a:t>
            </a:r>
            <a:r>
              <a:rPr lang="en-US" altLang="zh-TW" sz="4000" dirty="0"/>
              <a:t>CPU</a:t>
            </a:r>
            <a:r>
              <a:rPr lang="zh-TW" altLang="en-US" sz="4000" dirty="0"/>
              <a:t>產生的</a:t>
            </a:r>
            <a:r>
              <a:rPr lang="en-US" altLang="zh-TW" sz="4000" dirty="0"/>
              <a:t>/</a:t>
            </a:r>
            <a:r>
              <a:rPr lang="en-US" altLang="zh-TW" sz="4000" dirty="0" err="1"/>
              <a:t>proc</a:t>
            </a:r>
            <a:r>
              <a:rPr lang="en-US" altLang="zh-TW" sz="4000" dirty="0"/>
              <a:t>/</a:t>
            </a:r>
            <a:r>
              <a:rPr lang="en-US" altLang="zh-TW" sz="4000" dirty="0" err="1"/>
              <a:t>cpuinfo</a:t>
            </a:r>
            <a:r>
              <a:rPr lang="zh-TW" altLang="en-US" sz="4000" dirty="0"/>
              <a:t>檔案不一樣，基於</a:t>
            </a:r>
            <a:r>
              <a:rPr lang="en-US" altLang="zh-TW" sz="4000" dirty="0"/>
              <a:t>X86</a:t>
            </a:r>
            <a:r>
              <a:rPr lang="zh-TW" altLang="en-US" sz="4000" dirty="0"/>
              <a:t>指令集</a:t>
            </a:r>
            <a:r>
              <a:rPr lang="en-US" altLang="zh-TW" sz="4000" dirty="0"/>
              <a:t>CPU</a:t>
            </a:r>
            <a:r>
              <a:rPr lang="zh-TW" altLang="en-US" sz="4000" dirty="0"/>
              <a:t>的</a:t>
            </a:r>
            <a:r>
              <a:rPr lang="en-US" altLang="zh-TW" sz="4000" dirty="0"/>
              <a:t>/</a:t>
            </a:r>
            <a:r>
              <a:rPr lang="en-US" altLang="zh-TW" sz="4000" dirty="0" err="1"/>
              <a:t>proc</a:t>
            </a:r>
            <a:r>
              <a:rPr lang="en-US" altLang="zh-TW" sz="4000" dirty="0"/>
              <a:t>/</a:t>
            </a:r>
            <a:r>
              <a:rPr lang="en-US" altLang="zh-TW" sz="4000" dirty="0" err="1"/>
              <a:t>cpuinfo</a:t>
            </a:r>
            <a:r>
              <a:rPr lang="zh-TW" altLang="en-US" sz="4000" dirty="0"/>
              <a:t>檔案包含如下內容：</a:t>
            </a:r>
          </a:p>
          <a:p>
            <a:endParaRPr lang="zh-TW" altLang="en-US" sz="4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1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51039" y="102078"/>
            <a:ext cx="1288205" cy="64948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操</a:t>
            </a:r>
            <a:r>
              <a:rPr lang="zh-TW" altLang="en-US" dirty="0"/>
              <a:t>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329842" y="214812"/>
            <a:ext cx="9081370" cy="6363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>
                <a:solidFill>
                  <a:srgbClr val="00B050"/>
                </a:solidFill>
              </a:rPr>
              <a:t>bigred@ds168:~$ </a:t>
            </a:r>
            <a:r>
              <a:rPr lang="en-US" altLang="zh-TW" sz="2400" dirty="0"/>
              <a:t>cat /</a:t>
            </a:r>
            <a:r>
              <a:rPr lang="en-US" altLang="zh-TW" sz="2400" dirty="0" err="1"/>
              <a:t>proc</a:t>
            </a:r>
            <a:r>
              <a:rPr lang="en-US" altLang="zh-TW" sz="2400" dirty="0"/>
              <a:t>/</a:t>
            </a:r>
            <a:r>
              <a:rPr lang="en-US" altLang="zh-TW" sz="2400" dirty="0" err="1"/>
              <a:t>cpuinfo</a:t>
            </a:r>
            <a:r>
              <a:rPr lang="en-US" altLang="zh-TW" sz="2400" dirty="0"/>
              <a:t> |more</a:t>
            </a:r>
          </a:p>
          <a:p>
            <a:pPr marL="0" indent="0">
              <a:buNone/>
            </a:pPr>
            <a:r>
              <a:rPr lang="en-US" altLang="zh-TW" sz="2400" dirty="0"/>
              <a:t>processor       : 0</a:t>
            </a:r>
          </a:p>
          <a:p>
            <a:pPr marL="0" indent="0">
              <a:buNone/>
            </a:pPr>
            <a:r>
              <a:rPr lang="en-US" altLang="zh-TW" sz="2400" dirty="0" err="1"/>
              <a:t>vendor_id</a:t>
            </a:r>
            <a:r>
              <a:rPr lang="en-US" altLang="zh-TW" sz="2400" dirty="0"/>
              <a:t>       : </a:t>
            </a:r>
            <a:r>
              <a:rPr lang="en-US" altLang="zh-TW" sz="2400" dirty="0" err="1"/>
              <a:t>GenuineIntel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err="1"/>
              <a:t>cpu</a:t>
            </a:r>
            <a:r>
              <a:rPr lang="en-US" altLang="zh-TW" sz="2400" dirty="0"/>
              <a:t> family      : 6</a:t>
            </a:r>
          </a:p>
          <a:p>
            <a:pPr marL="0" indent="0">
              <a:buNone/>
            </a:pPr>
            <a:r>
              <a:rPr lang="en-US" altLang="zh-TW" sz="2400" dirty="0"/>
              <a:t>model           : 30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model name      : Intel(R) Core(TM) i5 CPU         760  @ 2.80GHz</a:t>
            </a:r>
          </a:p>
          <a:p>
            <a:pPr marL="0" indent="0">
              <a:buNone/>
            </a:pPr>
            <a:r>
              <a:rPr lang="en-US" altLang="zh-TW" sz="2400" dirty="0"/>
              <a:t>stepping        : 5</a:t>
            </a:r>
          </a:p>
          <a:p>
            <a:pPr marL="0" indent="0">
              <a:buNone/>
            </a:pPr>
            <a:r>
              <a:rPr lang="en-US" altLang="zh-TW" sz="2400" dirty="0"/>
              <a:t>microcode       : 0xa</a:t>
            </a:r>
          </a:p>
          <a:p>
            <a:pPr marL="0" indent="0">
              <a:buNone/>
            </a:pPr>
            <a:r>
              <a:rPr lang="en-US" altLang="zh-TW" sz="2400" dirty="0" err="1"/>
              <a:t>cpu</a:t>
            </a:r>
            <a:r>
              <a:rPr lang="en-US" altLang="zh-TW" sz="2400" dirty="0"/>
              <a:t> MHz         : 1247.699</a:t>
            </a:r>
          </a:p>
          <a:p>
            <a:pPr marL="0" indent="0">
              <a:buNone/>
            </a:pPr>
            <a:r>
              <a:rPr lang="en-US" altLang="zh-TW" sz="2400" dirty="0"/>
              <a:t>cache size      : 8192 KB</a:t>
            </a:r>
          </a:p>
          <a:p>
            <a:pPr marL="0" indent="0">
              <a:buNone/>
            </a:pPr>
            <a:r>
              <a:rPr lang="en-US" altLang="zh-TW" sz="2400" dirty="0"/>
              <a:t>physical id     : 0</a:t>
            </a:r>
          </a:p>
          <a:p>
            <a:pPr marL="0" indent="0">
              <a:buNone/>
            </a:pPr>
            <a:r>
              <a:rPr lang="en-US" altLang="zh-TW" sz="2400" dirty="0"/>
              <a:t>siblings        : 4</a:t>
            </a:r>
          </a:p>
          <a:p>
            <a:pPr marL="0" indent="0">
              <a:buNone/>
            </a:pPr>
            <a:r>
              <a:rPr lang="en-US" altLang="zh-TW" sz="2400" dirty="0"/>
              <a:t>core id         : 0</a:t>
            </a:r>
          </a:p>
          <a:p>
            <a:pPr marL="0" indent="0">
              <a:buNone/>
            </a:pPr>
            <a:r>
              <a:rPr lang="en-US" altLang="zh-TW" sz="2400" dirty="0" err="1"/>
              <a:t>cpu</a:t>
            </a:r>
            <a:r>
              <a:rPr lang="en-US" altLang="zh-TW" sz="2400" dirty="0"/>
              <a:t> cores       : 4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88899" y="1215025"/>
            <a:ext cx="501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CPU</a:t>
            </a:r>
            <a:r>
              <a:rPr lang="zh-TW" altLang="en-US" sz="2400" dirty="0">
                <a:solidFill>
                  <a:srgbClr val="FF0000"/>
                </a:solidFill>
              </a:rPr>
              <a:t>屬於的名字及其編號、標稱主頻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5799551" y="1728592"/>
            <a:ext cx="2116898" cy="801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矩形 4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rmAutofit/>
          </a:bodyPr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634" name="標題 1"/>
          <p:cNvSpPr txBox="1">
            <a:spLocks noGrp="1"/>
          </p:cNvSpPr>
          <p:nvPr>
            <p:ph type="title" idx="4294967295"/>
          </p:nvPr>
        </p:nvSpPr>
        <p:spPr>
          <a:xfrm>
            <a:off x="1825751" y="459828"/>
            <a:ext cx="8534400" cy="75882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36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4000" dirty="0" err="1">
                <a:solidFill>
                  <a:schemeClr val="tx1"/>
                </a:solidFill>
              </a:rPr>
              <a:t>操作範例</a:t>
            </a:r>
            <a:r>
              <a:rPr sz="4000" dirty="0">
                <a:solidFill>
                  <a:schemeClr val="tx1"/>
                </a:solidFill>
              </a:rPr>
              <a:t> - </a:t>
            </a:r>
            <a:r>
              <a:rPr sz="4000" dirty="0" err="1">
                <a:solidFill>
                  <a:schemeClr val="tx1"/>
                </a:solidFill>
              </a:rPr>
              <a:t>取出</a:t>
            </a:r>
            <a:r>
              <a:rPr b="1" dirty="0">
                <a:latin typeface="Verdana"/>
                <a:ea typeface="Verdana"/>
                <a:cs typeface="Verdana"/>
                <a:sym typeface="Verdana"/>
              </a:rPr>
              <a:t> CPU </a:t>
            </a:r>
            <a:r>
              <a:rPr sz="4000" dirty="0" err="1">
                <a:solidFill>
                  <a:schemeClr val="tx1"/>
                </a:solidFill>
              </a:rPr>
              <a:t>型號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68779" y="1793174"/>
            <a:ext cx="103685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B050"/>
                </a:solidFill>
              </a:rPr>
              <a:t>$</a:t>
            </a:r>
            <a:r>
              <a:rPr lang="en-US" altLang="zh-TW" sz="3200" dirty="0"/>
              <a:t> cat /</a:t>
            </a:r>
            <a:r>
              <a:rPr lang="en-US" altLang="zh-TW" sz="3200" dirty="0" err="1"/>
              <a:t>proc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cpuinfo</a:t>
            </a:r>
            <a:r>
              <a:rPr lang="en-US" altLang="zh-TW" sz="3200" dirty="0"/>
              <a:t> | </a:t>
            </a:r>
            <a:r>
              <a:rPr lang="en-US" altLang="zh-TW" sz="3200" dirty="0" err="1"/>
              <a:t>grep</a:t>
            </a:r>
            <a:r>
              <a:rPr lang="en-US" altLang="zh-TW" sz="3200" dirty="0"/>
              <a:t> 'model name'</a:t>
            </a:r>
          </a:p>
          <a:p>
            <a:r>
              <a:rPr lang="en-US" altLang="zh-TW" sz="3200" dirty="0"/>
              <a:t>model name      : Intel(R) Xeon(R) CPU E5-2620 v2 @ 2.10GHz</a:t>
            </a:r>
          </a:p>
          <a:p>
            <a:r>
              <a:rPr lang="en-US" altLang="zh-TW" sz="3200" dirty="0"/>
              <a:t>model name      : Intel(R) Xeon(R) CPU E5-2620 v2 @ 2.10GHz</a:t>
            </a:r>
          </a:p>
          <a:p>
            <a:r>
              <a:rPr lang="en-US" altLang="zh-TW" sz="3200" dirty="0"/>
              <a:t>model name      : Intel(R) Xeon(R) CPU E5-2620 v2 @ 2.10GHz</a:t>
            </a:r>
          </a:p>
          <a:p>
            <a:r>
              <a:rPr lang="en-US" altLang="zh-TW" sz="3200" dirty="0"/>
              <a:t>model name      : Intel(R) Xeon(R) CPU E5-2620 v2 @ 2.10GHz</a:t>
            </a:r>
          </a:p>
          <a:p>
            <a:r>
              <a:rPr lang="en-US" altLang="zh-TW" sz="3200" dirty="0"/>
              <a:t>model name      : Intel(R) Xeon(R) CPU E5-2620 v2 @ 2.10GHz</a:t>
            </a:r>
          </a:p>
          <a:p>
            <a:r>
              <a:rPr lang="en-US" altLang="zh-TW" sz="3200" dirty="0"/>
              <a:t>model name      : Intel(R) Xeon(R) CPU E5-2620 v2 @ 2.10GHz</a:t>
            </a:r>
          </a:p>
          <a:p>
            <a:r>
              <a:rPr lang="en-US" altLang="zh-TW" sz="3200" dirty="0"/>
              <a:t>model name      : Intel(R) Xeon(R) CPU E5-2620 v2 @ 2.10GHz</a:t>
            </a:r>
          </a:p>
          <a:p>
            <a:r>
              <a:rPr lang="en-US" altLang="zh-TW" sz="3200" dirty="0"/>
              <a:t>......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8632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矩形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>
            <a:normAutofit/>
          </a:bodyPr>
          <a:lstStyle>
            <a:lvl1pPr algn="l">
              <a:defRPr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638" name="標題 1"/>
          <p:cNvSpPr txBox="1">
            <a:spLocks noGrp="1"/>
          </p:cNvSpPr>
          <p:nvPr>
            <p:ph type="title" idx="4294967295"/>
          </p:nvPr>
        </p:nvSpPr>
        <p:spPr>
          <a:xfrm>
            <a:off x="1828800" y="386257"/>
            <a:ext cx="8534400" cy="7588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 algn="ctr"/>
            <a:r>
              <a:rPr sz="5400" dirty="0" err="1">
                <a:solidFill>
                  <a:schemeClr val="tx1"/>
                </a:solidFill>
              </a:rPr>
              <a:t>練習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639" name="矩形 4"/>
          <p:cNvSpPr txBox="1"/>
          <p:nvPr/>
        </p:nvSpPr>
        <p:spPr>
          <a:xfrm>
            <a:off x="1828800" y="4716571"/>
            <a:ext cx="8990493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2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3200" dirty="0" err="1" smtClean="0">
                <a:latin typeface="標楷體"/>
                <a:ea typeface="標楷體"/>
                <a:cs typeface="標楷體"/>
                <a:sym typeface="標楷體"/>
              </a:rPr>
              <a:t>如何只取出上面結果的第一</a:t>
            </a:r>
            <a:r>
              <a:rPr lang="zh-TW" altLang="en-US" sz="3200" dirty="0">
                <a:latin typeface="標楷體"/>
                <a:ea typeface="標楷體"/>
                <a:cs typeface="標楷體"/>
                <a:sym typeface="標楷體"/>
              </a:rPr>
              <a:t>列</a:t>
            </a:r>
            <a:r>
              <a:rPr sz="3200" dirty="0"/>
              <a:t>, </a:t>
            </a:r>
            <a:endParaRPr lang="en-US" sz="3200" dirty="0"/>
          </a:p>
          <a:p>
            <a:pPr>
              <a:defRPr sz="22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3200" dirty="0" err="1">
                <a:latin typeface="標楷體"/>
                <a:ea typeface="標楷體"/>
                <a:cs typeface="標楷體"/>
                <a:sym typeface="標楷體"/>
              </a:rPr>
              <a:t>並且刪除</a:t>
            </a:r>
            <a:r>
              <a:rPr sz="3200" dirty="0">
                <a:latin typeface="標楷體"/>
                <a:ea typeface="標楷體"/>
                <a:cs typeface="標楷體"/>
                <a:sym typeface="標楷體"/>
              </a:rPr>
              <a:t> </a:t>
            </a:r>
            <a:r>
              <a:rPr sz="3200" dirty="0"/>
              <a:t>"model name   :" </a:t>
            </a:r>
            <a:r>
              <a:rPr sz="3200" dirty="0" err="1">
                <a:latin typeface="標楷體"/>
                <a:ea typeface="標楷體"/>
                <a:cs typeface="標楷體"/>
                <a:sym typeface="標楷體"/>
              </a:rPr>
              <a:t>這幾個字</a:t>
            </a:r>
            <a:endParaRPr sz="3200" dirty="0">
              <a:latin typeface="標楷體"/>
              <a:ea typeface="標楷體"/>
              <a:cs typeface="標楷體"/>
              <a:sym typeface="標楷體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27511" y="1456950"/>
            <a:ext cx="116136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B050"/>
                </a:solidFill>
              </a:rPr>
              <a:t>$</a:t>
            </a:r>
            <a:r>
              <a:rPr lang="en-US" altLang="zh-TW" sz="3600" dirty="0"/>
              <a:t> cat /</a:t>
            </a:r>
            <a:r>
              <a:rPr lang="en-US" altLang="zh-TW" sz="3600" dirty="0" err="1"/>
              <a:t>proc</a:t>
            </a:r>
            <a:r>
              <a:rPr lang="en-US" altLang="zh-TW" sz="3600" dirty="0"/>
              <a:t>/</a:t>
            </a:r>
            <a:r>
              <a:rPr lang="en-US" altLang="zh-TW" sz="3600" dirty="0" err="1"/>
              <a:t>cpuinfo</a:t>
            </a:r>
            <a:r>
              <a:rPr lang="en-US" altLang="zh-TW" sz="3600" dirty="0"/>
              <a:t> | </a:t>
            </a:r>
            <a:r>
              <a:rPr lang="en-US" altLang="zh-TW" sz="3600" dirty="0" err="1"/>
              <a:t>grep</a:t>
            </a:r>
            <a:r>
              <a:rPr lang="en-US" altLang="zh-TW" sz="3600" dirty="0"/>
              <a:t> 'model name'</a:t>
            </a:r>
          </a:p>
          <a:p>
            <a:r>
              <a:rPr lang="en-US" altLang="zh-TW" sz="3600" dirty="0"/>
              <a:t>model name      : Intel(R) Xeon(R) CPU E5-2620 v2 @ 2.10GHz</a:t>
            </a:r>
          </a:p>
          <a:p>
            <a:r>
              <a:rPr lang="en-US" altLang="zh-TW" sz="3600" dirty="0"/>
              <a:t>model name      : Intel(R) Xeon(R) CPU E5-2620 v2 @ 2.10GHz</a:t>
            </a:r>
          </a:p>
          <a:p>
            <a:r>
              <a:rPr lang="en-US" altLang="zh-TW" sz="3600" dirty="0"/>
              <a:t>model name      : Intel(R) Xeon(R) CPU E5-2620 v2 @ 2.10GHz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7548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900"/>
          </a:xfrm>
        </p:spPr>
        <p:txBody>
          <a:bodyPr/>
          <a:lstStyle/>
          <a:p>
            <a:pPr algn="ctr"/>
            <a:r>
              <a:rPr lang="zh-TW" altLang="en-US" dirty="0" smtClean="0"/>
              <a:t>練習</a:t>
            </a:r>
            <a:r>
              <a:rPr lang="en-US" altLang="zh-TW" dirty="0" smtClean="0"/>
              <a:t>:</a:t>
            </a:r>
            <a:r>
              <a:rPr lang="zh-TW" altLang="en-US" dirty="0" smtClean="0"/>
              <a:t>擷取</a:t>
            </a:r>
            <a:r>
              <a:rPr lang="en-US" altLang="zh-TW" dirty="0" smtClean="0"/>
              <a:t>CPU</a:t>
            </a:r>
            <a:r>
              <a:rPr lang="zh-TW" altLang="en-US" dirty="0" smtClean="0"/>
              <a:t>型號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786" y="1340283"/>
            <a:ext cx="11949830" cy="52671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accent6"/>
                </a:solidFill>
              </a:rPr>
              <a:t>~$</a:t>
            </a:r>
            <a:r>
              <a:rPr lang="en-US" altLang="zh-TW" dirty="0"/>
              <a:t> cat /</a:t>
            </a:r>
            <a:r>
              <a:rPr lang="en-US" altLang="zh-TW" dirty="0" err="1"/>
              <a:t>proc</a:t>
            </a:r>
            <a:r>
              <a:rPr lang="en-US" altLang="zh-TW" dirty="0"/>
              <a:t>/</a:t>
            </a:r>
            <a:r>
              <a:rPr lang="en-US" altLang="zh-TW" dirty="0" err="1"/>
              <a:t>cpuinfo|grep</a:t>
            </a:r>
            <a:r>
              <a:rPr lang="en-US" altLang="zh-TW" dirty="0"/>
              <a:t> "model name"</a:t>
            </a:r>
          </a:p>
          <a:p>
            <a:pPr marL="0" indent="0">
              <a:buNone/>
            </a:pPr>
            <a:r>
              <a:rPr lang="en-US" altLang="zh-TW" dirty="0"/>
              <a:t>model name      : Intel(R) Core(TM) i5 CPU         760  @ 2.80GHz</a:t>
            </a:r>
          </a:p>
          <a:p>
            <a:pPr marL="0" indent="0">
              <a:buNone/>
            </a:pPr>
            <a:r>
              <a:rPr lang="en-US" altLang="zh-TW" dirty="0"/>
              <a:t>model name      : Intel(R) Core(TM) i5 CPU         760  @ 2.80GHz</a:t>
            </a:r>
          </a:p>
          <a:p>
            <a:pPr marL="0" indent="0">
              <a:buNone/>
            </a:pPr>
            <a:r>
              <a:rPr lang="en-US" altLang="zh-TW" dirty="0"/>
              <a:t>model name      : Intel(R) Core(TM) i5 CPU         760  @ 2.80GHz</a:t>
            </a:r>
          </a:p>
          <a:p>
            <a:pPr marL="0" indent="0">
              <a:buNone/>
            </a:pPr>
            <a:r>
              <a:rPr lang="en-US" altLang="zh-TW" dirty="0"/>
              <a:t>model name      : Intel(R) Core(TM) i5 CPU         760  @ 2.80GHz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/>
                </a:solidFill>
              </a:rPr>
              <a:t>~$</a:t>
            </a:r>
            <a:r>
              <a:rPr lang="en-US" altLang="zh-TW" dirty="0"/>
              <a:t> cat /</a:t>
            </a:r>
            <a:r>
              <a:rPr lang="en-US" altLang="zh-TW" dirty="0" err="1"/>
              <a:t>proc</a:t>
            </a:r>
            <a:r>
              <a:rPr lang="en-US" altLang="zh-TW" dirty="0"/>
              <a:t>/</a:t>
            </a:r>
            <a:r>
              <a:rPr lang="en-US" altLang="zh-TW" dirty="0" err="1"/>
              <a:t>cpuinfo|grep</a:t>
            </a:r>
            <a:r>
              <a:rPr lang="en-US" altLang="zh-TW" dirty="0"/>
              <a:t> "model name"| head -n 1</a:t>
            </a:r>
          </a:p>
          <a:p>
            <a:pPr marL="0" indent="0">
              <a:buNone/>
            </a:pPr>
            <a:r>
              <a:rPr lang="en-US" altLang="zh-TW" dirty="0"/>
              <a:t>model name      : Intel(R) Core(TM) i5 CPU         760  @ 2.80GHz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/>
                </a:solidFill>
              </a:rPr>
              <a:t>~$</a:t>
            </a:r>
            <a:r>
              <a:rPr lang="en-US" altLang="zh-TW" dirty="0"/>
              <a:t> cat /</a:t>
            </a:r>
            <a:r>
              <a:rPr lang="en-US" altLang="zh-TW" dirty="0" err="1"/>
              <a:t>proc</a:t>
            </a:r>
            <a:r>
              <a:rPr lang="en-US" altLang="zh-TW" dirty="0"/>
              <a:t>/</a:t>
            </a:r>
            <a:r>
              <a:rPr lang="en-US" altLang="zh-TW" dirty="0" err="1"/>
              <a:t>cpuinfo|grep</a:t>
            </a:r>
            <a:r>
              <a:rPr lang="en-US" altLang="zh-TW" dirty="0"/>
              <a:t> "model name"| head -n 1 | cut -d ":" -f 2</a:t>
            </a:r>
          </a:p>
          <a:p>
            <a:pPr marL="0" indent="0">
              <a:buNone/>
            </a:pPr>
            <a:r>
              <a:rPr lang="en-US" altLang="zh-TW" dirty="0"/>
              <a:t> Intel(R) Core(TM) i5 CPU         760  @ </a:t>
            </a:r>
            <a:r>
              <a:rPr lang="en-US" altLang="zh-TW" dirty="0" smtClean="0"/>
              <a:t>2.80GHz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accent6"/>
                </a:solidFill>
              </a:rPr>
              <a:t>~</a:t>
            </a:r>
            <a:r>
              <a:rPr lang="en-US" altLang="zh-TW" dirty="0"/>
              <a:t>$ cat /</a:t>
            </a:r>
            <a:r>
              <a:rPr lang="en-US" altLang="zh-TW" dirty="0" err="1"/>
              <a:t>proc</a:t>
            </a:r>
            <a:r>
              <a:rPr lang="en-US" altLang="zh-TW" dirty="0"/>
              <a:t>/</a:t>
            </a:r>
            <a:r>
              <a:rPr lang="en-US" altLang="zh-TW" dirty="0" err="1"/>
              <a:t>cpuinfo|grep</a:t>
            </a:r>
            <a:r>
              <a:rPr lang="en-US" altLang="zh-TW" dirty="0"/>
              <a:t> "model name"| head -n 1 |</a:t>
            </a:r>
            <a:r>
              <a:rPr lang="en-US" altLang="zh-TW" dirty="0" err="1">
                <a:solidFill>
                  <a:srgbClr val="FF0000"/>
                </a:solidFill>
              </a:rPr>
              <a:t>fmt</a:t>
            </a:r>
            <a:r>
              <a:rPr lang="en-US" altLang="zh-TW" dirty="0">
                <a:solidFill>
                  <a:srgbClr val="FF0000"/>
                </a:solidFill>
              </a:rPr>
              <a:t> -u </a:t>
            </a:r>
            <a:r>
              <a:rPr lang="en-US" altLang="zh-TW" dirty="0"/>
              <a:t>| cut -d ":" -f 2</a:t>
            </a:r>
          </a:p>
          <a:p>
            <a:pPr marL="0" indent="0">
              <a:buNone/>
            </a:pPr>
            <a:r>
              <a:rPr lang="en-US" altLang="zh-TW" dirty="0"/>
              <a:t>Intel(R) Core(TM) i5 CPU 760 @ 2.80GHz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1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</a:t>
            </a:r>
            <a:r>
              <a:rPr lang="zh-TW" altLang="en-US" dirty="0" smtClean="0"/>
              <a:t>單位以</a:t>
            </a:r>
            <a:r>
              <a:rPr lang="en-US" altLang="zh-TW" dirty="0" smtClean="0"/>
              <a:t>KB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8113" y="1815686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dirty="0" smtClean="0"/>
              <a:t>free</a:t>
            </a:r>
          </a:p>
          <a:p>
            <a:pPr marL="0" indent="0">
              <a:buNone/>
            </a:pPr>
            <a:r>
              <a:rPr lang="en-US" altLang="zh-TW" dirty="0" smtClean="0"/>
              <a:t>              	total        used       	  free            shared  buff/cache   available</a:t>
            </a:r>
          </a:p>
          <a:p>
            <a:pPr marL="0" indent="0">
              <a:buNone/>
            </a:pPr>
            <a:r>
              <a:rPr lang="en-US" altLang="zh-TW" dirty="0" smtClean="0"/>
              <a:t>Mem:       16354028     1098580    10846184   4116     4409264    14936460</a:t>
            </a:r>
          </a:p>
          <a:p>
            <a:pPr marL="0" indent="0">
              <a:buNone/>
            </a:pPr>
            <a:r>
              <a:rPr lang="en-US" altLang="zh-TW" dirty="0" smtClean="0"/>
              <a:t>Swap:       2097148           0              2097148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3978031" y="1492668"/>
            <a:ext cx="2031325" cy="862906"/>
            <a:chOff x="3978031" y="1492668"/>
            <a:chExt cx="2031325" cy="862906"/>
          </a:xfrm>
        </p:grpSpPr>
        <p:cxnSp>
          <p:nvCxnSpPr>
            <p:cNvPr id="6" name="直線單箭頭接點 5"/>
            <p:cNvCxnSpPr/>
            <p:nvPr/>
          </p:nvCxnSpPr>
          <p:spPr>
            <a:xfrm flipH="1">
              <a:off x="4104861" y="1908313"/>
              <a:ext cx="447261" cy="4472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3978031" y="149266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sym typeface="Calibri"/>
                </a:rPr>
                <a:t>已被使用的量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5625548" y="1901110"/>
            <a:ext cx="2299681" cy="533977"/>
            <a:chOff x="5625548" y="1901110"/>
            <a:chExt cx="2299681" cy="533977"/>
          </a:xfrm>
        </p:grpSpPr>
        <p:cxnSp>
          <p:nvCxnSpPr>
            <p:cNvPr id="9" name="直線單箭頭接點 8"/>
            <p:cNvCxnSpPr/>
            <p:nvPr/>
          </p:nvCxnSpPr>
          <p:spPr>
            <a:xfrm flipH="1">
              <a:off x="5625548" y="2216426"/>
              <a:ext cx="383808" cy="21866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5893904" y="1901110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sym typeface="Calibri"/>
                </a:rPr>
                <a:t>剩餘可用的量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7131132" y="2719449"/>
            <a:ext cx="2903517" cy="3625288"/>
            <a:chOff x="7131132" y="2719449"/>
            <a:chExt cx="2903517" cy="3625288"/>
          </a:xfrm>
        </p:grpSpPr>
        <p:cxnSp>
          <p:nvCxnSpPr>
            <p:cNvPr id="14" name="直線單箭頭接點 13"/>
            <p:cNvCxnSpPr/>
            <p:nvPr/>
          </p:nvCxnSpPr>
          <p:spPr>
            <a:xfrm flipV="1">
              <a:off x="7647709" y="2719449"/>
              <a:ext cx="558140" cy="168629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131132" y="4405745"/>
              <a:ext cx="29035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Linux </a:t>
              </a:r>
              <a:r>
                <a:rPr lang="zh-TW" altLang="en-US" sz="2400" dirty="0">
                  <a:solidFill>
                    <a:srgbClr val="FF0000"/>
                  </a:solidFill>
                </a:rPr>
                <a:t>系統拿沒有用到的記憶體當作硬碟的快取（</a:t>
              </a:r>
              <a:r>
                <a:rPr lang="en-US" altLang="zh-TW" sz="2400" dirty="0">
                  <a:solidFill>
                    <a:srgbClr val="FF0000"/>
                  </a:solidFill>
                </a:rPr>
                <a:t>cache</a:t>
              </a:r>
              <a:r>
                <a:rPr lang="zh-TW" altLang="en-US" sz="2400" dirty="0">
                  <a:solidFill>
                    <a:srgbClr val="FF0000"/>
                  </a:solidFill>
                </a:rPr>
                <a:t>），可以會讓整個系統的效能提昇很多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12570" y="3811979"/>
            <a:ext cx="3805052" cy="2578924"/>
            <a:chOff x="612570" y="3811979"/>
            <a:chExt cx="3805052" cy="2578924"/>
          </a:xfrm>
        </p:grpSpPr>
        <p:cxnSp>
          <p:nvCxnSpPr>
            <p:cNvPr id="18" name="直線單箭頭接點 17"/>
            <p:cNvCxnSpPr/>
            <p:nvPr/>
          </p:nvCxnSpPr>
          <p:spPr>
            <a:xfrm flipH="1" flipV="1">
              <a:off x="838200" y="3811979"/>
              <a:ext cx="527462" cy="7006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612570" y="4451911"/>
              <a:ext cx="380505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</a:rPr>
                <a:t>假如系統需要更多的記憶體資源，而實體記憶體已經用完，記憶體上不活動的頁面將會被移到 </a:t>
              </a:r>
              <a:r>
                <a:rPr lang="en-US" altLang="zh-TW" sz="2400" dirty="0">
                  <a:solidFill>
                    <a:srgbClr val="FF0000"/>
                  </a:solidFill>
                </a:rPr>
                <a:t>swap </a:t>
              </a:r>
              <a:r>
                <a:rPr lang="zh-TW" altLang="en-US" sz="2400" dirty="0">
                  <a:solidFill>
                    <a:srgbClr val="FF0000"/>
                  </a:solidFill>
                </a:rPr>
                <a:t>空間。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65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 –m</a:t>
            </a:r>
            <a:r>
              <a:rPr lang="zh-TW" altLang="en-US" dirty="0" smtClean="0"/>
              <a:t>單位以</a:t>
            </a:r>
            <a:r>
              <a:rPr lang="en-US" altLang="zh-TW" dirty="0" smtClean="0"/>
              <a:t>MB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free –g </a:t>
            </a:r>
            <a:r>
              <a:rPr lang="zh-TW" altLang="en-US" dirty="0" smtClean="0"/>
              <a:t>單位以</a:t>
            </a:r>
            <a:r>
              <a:rPr lang="en-US" altLang="zh-TW" dirty="0" smtClean="0"/>
              <a:t>GB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dirty="0" smtClean="0"/>
              <a:t>free -m</a:t>
            </a:r>
          </a:p>
          <a:p>
            <a:pPr marL="0" indent="0">
              <a:buNone/>
            </a:pPr>
            <a:r>
              <a:rPr lang="en-US" altLang="zh-TW" dirty="0" smtClean="0"/>
              <a:t>              	total        used        free      shared  buff/cache   available</a:t>
            </a:r>
          </a:p>
          <a:p>
            <a:pPr marL="0" indent="0">
              <a:buNone/>
            </a:pPr>
            <a:r>
              <a:rPr lang="en-US" altLang="zh-TW" dirty="0" smtClean="0"/>
              <a:t>Mem:          15970        1072       10592           4        4305       14586</a:t>
            </a:r>
          </a:p>
          <a:p>
            <a:pPr marL="0" indent="0">
              <a:buNone/>
            </a:pPr>
            <a:r>
              <a:rPr lang="en-US" altLang="zh-TW" dirty="0" smtClean="0"/>
              <a:t>Swap:          2047           0        2047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dirty="0" smtClean="0"/>
              <a:t>free -g</a:t>
            </a:r>
          </a:p>
          <a:p>
            <a:pPr marL="0" indent="0">
              <a:buNone/>
            </a:pPr>
            <a:r>
              <a:rPr lang="en-US" altLang="zh-TW" dirty="0" smtClean="0"/>
              <a:t>             	 total        used  free      shared  buff/cache   available</a:t>
            </a:r>
          </a:p>
          <a:p>
            <a:pPr marL="0" indent="0">
              <a:buNone/>
            </a:pPr>
            <a:r>
              <a:rPr lang="en-US" altLang="zh-TW" dirty="0" smtClean="0"/>
              <a:t>Mem:             15           1          10           0           4         	 14</a:t>
            </a:r>
          </a:p>
          <a:p>
            <a:pPr marL="0" indent="0">
              <a:buNone/>
            </a:pPr>
            <a:r>
              <a:rPr lang="en-US" altLang="zh-TW" dirty="0" smtClean="0"/>
              <a:t>Swap:             1             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34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free –h </a:t>
            </a:r>
            <a:r>
              <a:rPr lang="zh-TW" altLang="en-US" dirty="0" smtClean="0"/>
              <a:t>單位以</a:t>
            </a:r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r>
              <a:rPr lang="en-US" altLang="zh-TW" dirty="0" smtClean="0"/>
              <a:t>uman readable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dirty="0" smtClean="0"/>
              <a:t>free -h</a:t>
            </a:r>
          </a:p>
          <a:p>
            <a:pPr marL="0" indent="0">
              <a:buNone/>
            </a:pPr>
            <a:r>
              <a:rPr lang="en-US" altLang="zh-TW" dirty="0" smtClean="0"/>
              <a:t>              	total        used        free      shared  buff/cache   available</a:t>
            </a:r>
          </a:p>
          <a:p>
            <a:pPr marL="0" indent="0">
              <a:buNone/>
            </a:pPr>
            <a:r>
              <a:rPr lang="en-US" altLang="zh-TW" dirty="0" smtClean="0"/>
              <a:t>Mem:            15G        1.0G         10G        4.0M        4.2G         14G</a:t>
            </a:r>
          </a:p>
          <a:p>
            <a:pPr marL="0" indent="0">
              <a:buNone/>
            </a:pPr>
            <a:r>
              <a:rPr lang="en-US" altLang="zh-TW" dirty="0" smtClean="0"/>
              <a:t>Swap:          2.0G          0B        2.0G</a:t>
            </a:r>
          </a:p>
          <a:p>
            <a:pPr marL="0" indent="0">
              <a:buNone/>
            </a:pPr>
            <a:r>
              <a:rPr lang="en-US" altLang="zh-TW" dirty="0" smtClean="0"/>
              <a:t>bigred@ds168:~$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12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930" y="0"/>
            <a:ext cx="11971317" cy="1325563"/>
          </a:xfrm>
        </p:spPr>
        <p:txBody>
          <a:bodyPr/>
          <a:lstStyle/>
          <a:p>
            <a:r>
              <a:rPr lang="zh-TW" altLang="en-US" dirty="0"/>
              <a:t>加上</a:t>
            </a:r>
            <a:r>
              <a:rPr lang="en-US" altLang="zh-TW" dirty="0"/>
              <a:t>-s</a:t>
            </a:r>
            <a:r>
              <a:rPr lang="zh-TW" altLang="en-US" dirty="0"/>
              <a:t>參數會在特定秒數自動重新執行免費指令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6932" y="1325563"/>
            <a:ext cx="11464636" cy="4883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dirty="0" smtClean="0"/>
              <a:t>free -s 5</a:t>
            </a:r>
          </a:p>
          <a:p>
            <a:pPr marL="0" indent="0">
              <a:buNone/>
            </a:pPr>
            <a:r>
              <a:rPr lang="en-US" altLang="zh-TW" dirty="0" smtClean="0"/>
              <a:t>             	 total        used        	    free                shared  buff/cache   available</a:t>
            </a:r>
          </a:p>
          <a:p>
            <a:pPr marL="0" indent="0">
              <a:buNone/>
            </a:pPr>
            <a:r>
              <a:rPr lang="en-US" altLang="zh-TW" dirty="0" smtClean="0"/>
              <a:t>Mem:       16354028     1095536    10846460        4116     4412032    14939504</a:t>
            </a:r>
          </a:p>
          <a:p>
            <a:pPr marL="0" indent="0">
              <a:buNone/>
            </a:pPr>
            <a:r>
              <a:rPr lang="en-US" altLang="zh-TW" dirty="0" smtClean="0"/>
              <a:t>Swap:       2097148           0     2097148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          	 total        used             free                shared  buff/cache   available</a:t>
            </a:r>
          </a:p>
          <a:p>
            <a:pPr marL="0" indent="0">
              <a:buNone/>
            </a:pPr>
            <a:r>
              <a:rPr lang="en-US" altLang="zh-TW" dirty="0" smtClean="0"/>
              <a:t>Mem:       16354028     1099052    10842936        4116     4412040    14935988</a:t>
            </a:r>
          </a:p>
          <a:p>
            <a:pPr marL="0" indent="0">
              <a:buNone/>
            </a:pPr>
            <a:r>
              <a:rPr lang="en-US" altLang="zh-TW" dirty="0" smtClean="0"/>
              <a:t>Swap:       2097148           0     2097148</a:t>
            </a:r>
          </a:p>
          <a:p>
            <a:pPr marL="0" indent="0">
              <a:buNone/>
            </a:pPr>
            <a:r>
              <a:rPr lang="en-US" altLang="zh-TW" dirty="0" smtClean="0"/>
              <a:t>^C</a:t>
            </a:r>
          </a:p>
          <a:p>
            <a:pPr marL="0" indent="0">
              <a:buNone/>
            </a:pPr>
            <a:r>
              <a:rPr lang="zh-TW" altLang="en-US" dirty="0" smtClean="0"/>
              <a:t>要</a:t>
            </a:r>
            <a:r>
              <a:rPr lang="zh-TW" altLang="en-US" dirty="0"/>
              <a:t>終止執行按</a:t>
            </a:r>
            <a:r>
              <a:rPr lang="en-US" altLang="zh-TW" dirty="0"/>
              <a:t>Ctrl + C</a:t>
            </a:r>
            <a:r>
              <a:rPr lang="zh-TW" altLang="en-US" dirty="0"/>
              <a:t>就可以了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5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73050" y="1353479"/>
            <a:ext cx="10853469" cy="2852737"/>
          </a:xfrm>
        </p:spPr>
        <p:txBody>
          <a:bodyPr anchor="ctr"/>
          <a:lstStyle/>
          <a:p>
            <a:r>
              <a:rPr lang="en-US" altLang="zh-CN" dirty="0" err="1"/>
              <a:t>linux</a:t>
            </a:r>
            <a:r>
              <a:rPr lang="en-US" altLang="zh-CN" dirty="0"/>
              <a:t> echo</a:t>
            </a:r>
            <a:r>
              <a:rPr lang="zh-CN" altLang="en-US" dirty="0"/>
              <a:t>命令的</a:t>
            </a:r>
            <a:r>
              <a:rPr lang="en-US" altLang="zh-CN" dirty="0"/>
              <a:t>-n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en-US" altLang="zh-CN" dirty="0" smtClean="0"/>
              <a:t>e</a:t>
            </a:r>
            <a:r>
              <a:rPr lang="zh-CN" altLang="en-US" dirty="0" smtClean="0"/>
              <a:t>兩個參數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1372-3BCF-4F26-8A2B-ED6B434CEBF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2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15346</Words>
  <Application>Microsoft Office PowerPoint</Application>
  <PresentationFormat>寬螢幕</PresentationFormat>
  <Paragraphs>1415</Paragraphs>
  <Slides>47</Slides>
  <Notes>27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8" baseType="lpstr">
      <vt:lpstr>等线</vt:lpstr>
      <vt:lpstr>等线 Light</vt:lpstr>
      <vt:lpstr>新細明體</vt:lpstr>
      <vt:lpstr>標楷體</vt:lpstr>
      <vt:lpstr>Arial</vt:lpstr>
      <vt:lpstr>Arial Narrow</vt:lpstr>
      <vt:lpstr>Calibri</vt:lpstr>
      <vt:lpstr>Calibri Light</vt:lpstr>
      <vt:lpstr>Times New Roman</vt:lpstr>
      <vt:lpstr>Verdana</vt:lpstr>
      <vt:lpstr>Office 佈景主題</vt:lpstr>
      <vt:lpstr>大綱</vt:lpstr>
      <vt:lpstr>free-查看記憶體指令</vt:lpstr>
      <vt:lpstr>Free-Linux 記憶體使用量 used、free、buffers、cached</vt:lpstr>
      <vt:lpstr>Linux查看記憶體指令—free</vt:lpstr>
      <vt:lpstr>Free單位以KB顯示</vt:lpstr>
      <vt:lpstr>free –m單位以MB顯示 free –g 單位以GB顯示</vt:lpstr>
      <vt:lpstr>free –h 單位以human readable顯示</vt:lpstr>
      <vt:lpstr>加上-s參數會在特定秒數自動重新執行免費指令</vt:lpstr>
      <vt:lpstr>linux echo命令的-n、-e兩個參數</vt:lpstr>
      <vt:lpstr>echo -n 不換行輸出</vt:lpstr>
      <vt:lpstr>echo -n 不換行輸出</vt:lpstr>
      <vt:lpstr>echo -e 處理特殊字元</vt:lpstr>
      <vt:lpstr>操作</vt:lpstr>
      <vt:lpstr>Pipe-管線命令，把前一項的輸出結果直接再代入第二個命令</vt:lpstr>
      <vt:lpstr>cut 命令擷取部份字元、欄位</vt:lpstr>
      <vt:lpstr>Cut:逐行擷取部份字元或欄位資料</vt:lpstr>
      <vt:lpstr>練習:Cut-字元-c</vt:lpstr>
      <vt:lpstr>練習Cut-d-f欄位</vt:lpstr>
      <vt:lpstr>grep：檔案內找尋關鍵字</vt:lpstr>
      <vt:lpstr>grep命令</vt:lpstr>
      <vt:lpstr>PowerPoint 簡報</vt:lpstr>
      <vt:lpstr>操作</vt:lpstr>
      <vt:lpstr>$ ? </vt:lpstr>
      <vt:lpstr>兩個檔案中 找 關鍵字</vt:lpstr>
      <vt:lpstr>fmt命令用於編排文本文件</vt:lpstr>
      <vt:lpstr>fmt-(fromat)編排文字檔</vt:lpstr>
      <vt:lpstr>操作</vt:lpstr>
      <vt:lpstr>在一串指令的執行中，還需要藉由其他額外的指令所提供的資訊時， 可以使用反單引號『`指令`』或 『$(指令)』。 特別注意，那個 ` 是鍵盤上方的數字鍵 1 左邊那個按鍵，而不是單引號！ </vt:lpstr>
      <vt:lpstr>操作</vt:lpstr>
      <vt:lpstr>結果放入變數</vt:lpstr>
      <vt:lpstr>df命令-磁碟的的總容量、已使用量與剩餘空間</vt:lpstr>
      <vt:lpstr>Df-擷取硬碟總容量(大小)</vt:lpstr>
      <vt:lpstr>練習:Df-擷取硬碟總容量(大小)</vt:lpstr>
      <vt:lpstr>Head –n 數字  檔案 :顯示指定檔案 前幾列(數字)的內容</vt:lpstr>
      <vt:lpstr>PowerPoint 簡報</vt:lpstr>
      <vt:lpstr>操作</vt:lpstr>
      <vt:lpstr>Cut- --output-delimiter與head</vt:lpstr>
      <vt:lpstr>PowerPoint 簡報</vt:lpstr>
      <vt:lpstr>tail命令預設在螢幕上顯示指定檔的末尾10行</vt:lpstr>
      <vt:lpstr>PowerPoint 簡報</vt:lpstr>
      <vt:lpstr>wc命令</vt:lpstr>
      <vt:lpstr>linux /proc/cpuinfo檔案分析</vt:lpstr>
      <vt:lpstr>/proc/cpuinfo 檔</vt:lpstr>
      <vt:lpstr>操作</vt:lpstr>
      <vt:lpstr>操作範例 - 取出 CPU 型號</vt:lpstr>
      <vt:lpstr>練習</vt:lpstr>
      <vt:lpstr>練習:擷取CPU型號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free-查看記憶體指令</dc:title>
  <dc:creator>yangcc</dc:creator>
  <cp:lastModifiedBy>yangcc</cp:lastModifiedBy>
  <cp:revision>56</cp:revision>
  <dcterms:created xsi:type="dcterms:W3CDTF">2020-10-17T16:15:24Z</dcterms:created>
  <dcterms:modified xsi:type="dcterms:W3CDTF">2020-10-23T09:03:29Z</dcterms:modified>
</cp:coreProperties>
</file>