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1" r:id="rId23"/>
    <p:sldId id="289" r:id="rId24"/>
    <p:sldId id="290" r:id="rId25"/>
    <p:sldId id="292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01" autoAdjust="0"/>
  </p:normalViewPr>
  <p:slideViewPr>
    <p:cSldViewPr snapToGrid="0">
      <p:cViewPr varScale="1">
        <p:scale>
          <a:sx n="43" d="100"/>
          <a:sy n="43" d="100"/>
        </p:scale>
        <p:origin x="10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E6C1-140A-49F7-9064-BCFB2C3D35E4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1F851-CB76-4D41-8AB4-A02009D4C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01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105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/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1:</a:t>
            </a:r>
            <a:r>
              <a:rPr lang="zh-TW" altLang="en-US" sz="1200" dirty="0" smtClean="0"/>
              <a:t>機構狀態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2:</a:t>
            </a:r>
            <a:r>
              <a:rPr lang="zh-TW" altLang="en-US" sz="1200" dirty="0" smtClean="0"/>
              <a:t>機構名稱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3:</a:t>
            </a:r>
            <a:r>
              <a:rPr lang="zh-TW" altLang="en-US" sz="1200" dirty="0" smtClean="0"/>
              <a:t>地址縣市別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4:</a:t>
            </a:r>
            <a:r>
              <a:rPr lang="zh-TW" altLang="en-US" sz="1200" dirty="0" smtClean="0"/>
              <a:t>地址鄉鎮市區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5:</a:t>
            </a:r>
            <a:r>
              <a:rPr lang="zh-TW" altLang="en-US" sz="1200" dirty="0" smtClean="0"/>
              <a:t>地址街道巷弄號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6:</a:t>
            </a:r>
            <a:r>
              <a:rPr lang="zh-TW" altLang="en-US" sz="1200" dirty="0" smtClean="0"/>
              <a:t>負責人姓名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7:</a:t>
            </a:r>
            <a:r>
              <a:rPr lang="zh-TW" altLang="en-US" sz="1200" dirty="0" smtClean="0"/>
              <a:t>負責人性別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8:</a:t>
            </a:r>
            <a:r>
              <a:rPr lang="zh-TW" altLang="en-US" sz="1200" dirty="0" smtClean="0"/>
              <a:t>電話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9:</a:t>
            </a:r>
            <a:r>
              <a:rPr lang="zh-TW" altLang="en-US" sz="1200" dirty="0" smtClean="0"/>
              <a:t>是否為健保特約藥局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79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/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1:</a:t>
            </a:r>
            <a:r>
              <a:rPr lang="zh-TW" altLang="en-US" sz="1200" dirty="0" smtClean="0"/>
              <a:t>機構狀態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2:</a:t>
            </a:r>
            <a:r>
              <a:rPr lang="zh-TW" altLang="en-US" sz="1200" dirty="0" smtClean="0"/>
              <a:t>機構名稱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3:</a:t>
            </a:r>
            <a:r>
              <a:rPr lang="zh-TW" altLang="en-US" sz="1200" dirty="0" smtClean="0"/>
              <a:t>地址縣市別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4:</a:t>
            </a:r>
            <a:r>
              <a:rPr lang="zh-TW" altLang="en-US" sz="1200" dirty="0" smtClean="0"/>
              <a:t>地址鄉鎮市區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5:</a:t>
            </a:r>
            <a:r>
              <a:rPr lang="zh-TW" altLang="en-US" sz="1200" dirty="0" smtClean="0"/>
              <a:t>地址街道巷弄號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6:</a:t>
            </a:r>
            <a:r>
              <a:rPr lang="zh-TW" altLang="en-US" sz="1200" dirty="0" smtClean="0"/>
              <a:t>負責人姓名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7:</a:t>
            </a:r>
            <a:r>
              <a:rPr lang="zh-TW" altLang="en-US" sz="1200" dirty="0" smtClean="0"/>
              <a:t>負責人性別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8:</a:t>
            </a:r>
            <a:r>
              <a:rPr lang="zh-TW" altLang="en-US" sz="1200" dirty="0" smtClean="0"/>
              <a:t>電話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9:</a:t>
            </a:r>
            <a:r>
              <a:rPr lang="zh-TW" altLang="en-US" sz="1200" dirty="0" smtClean="0"/>
              <a:t>是否為健保特約藥局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88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2-4,8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1:</a:t>
            </a:r>
            <a:r>
              <a:rPr lang="zh-TW" altLang="en-US" dirty="0" smtClean="0"/>
              <a:t>機構狀態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2:</a:t>
            </a:r>
            <a:r>
              <a:rPr lang="zh-TW" altLang="en-US" dirty="0" smtClean="0"/>
              <a:t>機構名稱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3:</a:t>
            </a:r>
            <a:r>
              <a:rPr lang="zh-TW" altLang="en-US" dirty="0" smtClean="0"/>
              <a:t>地址縣市別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4:</a:t>
            </a:r>
            <a:r>
              <a:rPr lang="zh-TW" altLang="en-US" dirty="0" smtClean="0"/>
              <a:t>地址鄉鎮市區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5:</a:t>
            </a:r>
            <a:r>
              <a:rPr lang="zh-TW" altLang="en-US" dirty="0" smtClean="0"/>
              <a:t>地址街道巷弄號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6:</a:t>
            </a:r>
            <a:r>
              <a:rPr lang="zh-TW" altLang="en-US" dirty="0" smtClean="0"/>
              <a:t>負責人姓名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7:</a:t>
            </a:r>
            <a:r>
              <a:rPr lang="zh-TW" altLang="en-US" dirty="0" smtClean="0"/>
              <a:t>負責人性別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8:</a:t>
            </a:r>
            <a:r>
              <a:rPr lang="zh-TW" altLang="en-US" dirty="0" smtClean="0"/>
              <a:t>電話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9:</a:t>
            </a:r>
            <a:r>
              <a:rPr lang="zh-TW" altLang="en-US" dirty="0" smtClean="0"/>
              <a:t>是否為健保特約藥局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72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2-4,8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1:</a:t>
            </a:r>
            <a:r>
              <a:rPr lang="zh-TW" altLang="en-US" dirty="0" smtClean="0"/>
              <a:t>機構狀態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欄</a:t>
            </a:r>
            <a:r>
              <a:rPr lang="en-US" altLang="zh-TW" dirty="0" smtClean="0">
                <a:solidFill>
                  <a:srgbClr val="FF0000"/>
                </a:solidFill>
              </a:rPr>
              <a:t>2:</a:t>
            </a:r>
            <a:r>
              <a:rPr lang="zh-TW" altLang="en-US" dirty="0" smtClean="0">
                <a:solidFill>
                  <a:srgbClr val="FF0000"/>
                </a:solidFill>
              </a:rPr>
              <a:t>機構名稱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欄</a:t>
            </a:r>
            <a:r>
              <a:rPr lang="en-US" altLang="zh-TW" dirty="0" smtClean="0">
                <a:solidFill>
                  <a:srgbClr val="FF0000"/>
                </a:solidFill>
              </a:rPr>
              <a:t>3:</a:t>
            </a:r>
            <a:r>
              <a:rPr lang="zh-TW" altLang="en-US" dirty="0" smtClean="0">
                <a:solidFill>
                  <a:srgbClr val="FF0000"/>
                </a:solidFill>
              </a:rPr>
              <a:t>地址縣市別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欄</a:t>
            </a:r>
            <a:r>
              <a:rPr lang="en-US" altLang="zh-TW" dirty="0" smtClean="0">
                <a:solidFill>
                  <a:srgbClr val="FF0000"/>
                </a:solidFill>
              </a:rPr>
              <a:t>4:</a:t>
            </a:r>
            <a:r>
              <a:rPr lang="zh-TW" altLang="en-US" dirty="0" smtClean="0">
                <a:solidFill>
                  <a:srgbClr val="FF0000"/>
                </a:solidFill>
              </a:rPr>
              <a:t>地址鄉鎮市區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5:</a:t>
            </a:r>
            <a:r>
              <a:rPr lang="zh-TW" altLang="en-US" dirty="0" smtClean="0"/>
              <a:t>地址街道巷弄號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6:</a:t>
            </a:r>
            <a:r>
              <a:rPr lang="zh-TW" altLang="en-US" dirty="0" smtClean="0"/>
              <a:t>負責人姓名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7:</a:t>
            </a:r>
            <a:r>
              <a:rPr lang="zh-TW" altLang="en-US" dirty="0" smtClean="0"/>
              <a:t>負責人性別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8:</a:t>
            </a:r>
            <a:r>
              <a:rPr lang="zh-TW" altLang="en-US" dirty="0" smtClean="0"/>
              <a:t>電話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9:</a:t>
            </a:r>
            <a:r>
              <a:rPr lang="zh-TW" altLang="en-US" dirty="0" smtClean="0"/>
              <a:t>是否為健保特約藥局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1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 smtClean="0">
                <a:solidFill>
                  <a:srgbClr val="00B050"/>
                </a:solidFill>
                <a:sym typeface="Calibri"/>
              </a:rPr>
              <a:t>$</a:t>
            </a:r>
            <a:r>
              <a:rPr lang="en-US" altLang="zh-CN" sz="1200" dirty="0" smtClean="0">
                <a:sym typeface="Calibri"/>
              </a:rPr>
              <a:t>tail </a:t>
            </a:r>
            <a:r>
              <a:rPr lang="zh-TW" altLang="en-US" sz="1200" dirty="0" smtClean="0">
                <a:sym typeface="Calibri"/>
              </a:rPr>
              <a:t> </a:t>
            </a:r>
            <a:r>
              <a:rPr lang="en-US" altLang="zh-TW" sz="1200" dirty="0" smtClean="0">
                <a:sym typeface="Calibri"/>
              </a:rPr>
              <a:t>-n </a:t>
            </a:r>
            <a:r>
              <a:rPr lang="en-US" altLang="zh-TW" sz="1200" dirty="0" smtClean="0">
                <a:solidFill>
                  <a:srgbClr val="FF0000"/>
                </a:solidFill>
                <a:sym typeface="Calibri"/>
              </a:rPr>
              <a:t>10</a:t>
            </a:r>
            <a:r>
              <a:rPr lang="en-US" altLang="zh-TW" sz="1200" dirty="0" smtClean="0">
                <a:sym typeface="Calibri"/>
              </a:rPr>
              <a:t> </a:t>
            </a:r>
            <a:r>
              <a:rPr lang="en-US" altLang="zh-CN" sz="1200" dirty="0" smtClean="0">
                <a:sym typeface="Calibri"/>
              </a:rPr>
              <a:t>file </a:t>
            </a:r>
          </a:p>
          <a:p>
            <a:pPr marL="0" indent="0">
              <a:buNone/>
            </a:pPr>
            <a:r>
              <a:rPr lang="zh-CN" altLang="en-US" sz="1200" dirty="0" smtClean="0">
                <a:solidFill>
                  <a:srgbClr val="00B050"/>
                </a:solidFill>
                <a:sym typeface="Calibri"/>
              </a:rPr>
              <a:t>（顯示檔</a:t>
            </a:r>
            <a:r>
              <a:rPr lang="en-US" altLang="zh-CN" sz="1200" dirty="0" smtClean="0">
                <a:solidFill>
                  <a:srgbClr val="00B050"/>
                </a:solidFill>
                <a:sym typeface="Calibri"/>
              </a:rPr>
              <a:t>file</a:t>
            </a:r>
            <a:r>
              <a:rPr lang="zh-CN" altLang="en-US" sz="1200" dirty="0" smtClean="0">
                <a:solidFill>
                  <a:srgbClr val="00B050"/>
                </a:solidFill>
                <a:sym typeface="Calibri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sym typeface="Calibri"/>
              </a:rPr>
              <a:t>最後</a:t>
            </a:r>
            <a:r>
              <a:rPr lang="en-US" altLang="zh-CN" sz="1200" dirty="0" smtClean="0">
                <a:solidFill>
                  <a:srgbClr val="FF0000"/>
                </a:solidFill>
                <a:sym typeface="Calibri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sym typeface="Calibri"/>
              </a:rPr>
              <a:t>行</a:t>
            </a:r>
            <a:r>
              <a:rPr lang="zh-CN" altLang="en-US" sz="1200" dirty="0" smtClean="0">
                <a:solidFill>
                  <a:srgbClr val="00B050"/>
                </a:solidFill>
                <a:sym typeface="Calibri"/>
              </a:rPr>
              <a:t>） </a:t>
            </a:r>
            <a:endParaRPr lang="en-US" altLang="zh-CN" sz="1200" dirty="0" smtClean="0">
              <a:solidFill>
                <a:srgbClr val="00B050"/>
              </a:solidFill>
              <a:sym typeface="Calibri"/>
            </a:endParaRP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B050"/>
                </a:solidFill>
                <a:sym typeface="Calibri"/>
              </a:rPr>
              <a:t>$</a:t>
            </a:r>
            <a:r>
              <a:rPr lang="en-US" altLang="zh-CN" sz="1200" dirty="0" smtClean="0">
                <a:sym typeface="Calibri"/>
              </a:rPr>
              <a:t>tail –n </a:t>
            </a:r>
            <a:r>
              <a:rPr lang="en-US" altLang="zh-CN" sz="1200" dirty="0" smtClean="0">
                <a:solidFill>
                  <a:srgbClr val="FF0000"/>
                </a:solidFill>
                <a:sym typeface="Calibri"/>
              </a:rPr>
              <a:t>+</a:t>
            </a:r>
            <a:r>
              <a:rPr lang="en-US" altLang="zh-CN" sz="1200" dirty="0" smtClean="0">
                <a:sym typeface="Calibri"/>
              </a:rPr>
              <a:t>20 file </a:t>
            </a:r>
          </a:p>
          <a:p>
            <a:pPr marL="0" indent="0">
              <a:buNone/>
            </a:pPr>
            <a:r>
              <a:rPr lang="zh-CN" altLang="en-US" sz="1200" dirty="0" smtClean="0">
                <a:solidFill>
                  <a:srgbClr val="00B050"/>
                </a:solidFill>
                <a:sym typeface="Calibri"/>
              </a:rPr>
              <a:t>（顯示檔</a:t>
            </a:r>
            <a:r>
              <a:rPr lang="en-US" altLang="zh-CN" sz="1200" dirty="0" smtClean="0">
                <a:solidFill>
                  <a:srgbClr val="00B050"/>
                </a:solidFill>
                <a:sym typeface="Calibri"/>
              </a:rPr>
              <a:t>file</a:t>
            </a:r>
            <a:r>
              <a:rPr lang="zh-CN" altLang="en-US" sz="1200" dirty="0" smtClean="0">
                <a:solidFill>
                  <a:srgbClr val="00B050"/>
                </a:solidFill>
                <a:sym typeface="Calibri"/>
              </a:rPr>
              <a:t>的內容，從</a:t>
            </a:r>
            <a:r>
              <a:rPr lang="zh-CN" altLang="en-US" sz="1200" dirty="0" smtClean="0">
                <a:solidFill>
                  <a:srgbClr val="FF0000"/>
                </a:solidFill>
                <a:sym typeface="Calibri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sym typeface="Calibri"/>
              </a:rPr>
              <a:t>20</a:t>
            </a:r>
            <a:r>
              <a:rPr lang="zh-TW" altLang="en-US" sz="1200" dirty="0" smtClean="0">
                <a:solidFill>
                  <a:srgbClr val="FF0000"/>
                </a:solidFill>
                <a:sym typeface="Calibri"/>
              </a:rPr>
              <a:t>列</a:t>
            </a:r>
            <a:r>
              <a:rPr lang="zh-CN" altLang="en-US" sz="1200" dirty="0" smtClean="0">
                <a:solidFill>
                  <a:srgbClr val="00B050"/>
                </a:solidFill>
                <a:sym typeface="Calibri"/>
              </a:rPr>
              <a:t>至文件</a:t>
            </a:r>
            <a:r>
              <a:rPr lang="zh-CN" altLang="en-US" sz="1200" dirty="0" smtClean="0">
                <a:solidFill>
                  <a:srgbClr val="FF0000"/>
                </a:solidFill>
                <a:sym typeface="Calibri"/>
              </a:rPr>
              <a:t>末尾</a:t>
            </a:r>
            <a:r>
              <a:rPr lang="zh-CN" altLang="en-US" sz="1200" dirty="0" smtClean="0">
                <a:solidFill>
                  <a:srgbClr val="00B050"/>
                </a:solidFill>
                <a:sym typeface="Calibri"/>
              </a:rPr>
              <a:t>）  </a:t>
            </a:r>
            <a:endParaRPr lang="zh-TW" altLang="en-US" sz="1200" dirty="0" smtClean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69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單引號  </a:t>
            </a:r>
            <a:r>
              <a:rPr lang="en-US" altLang="zh-TW" sz="1200" dirty="0" smtClean="0"/>
              <a:t>'</a:t>
            </a:r>
            <a:r>
              <a:rPr lang="zh-TW" altLang="en-US" sz="1200" dirty="0" smtClean="0"/>
              <a:t>臺北市</a:t>
            </a:r>
            <a:r>
              <a:rPr lang="en-US" altLang="zh-TW" sz="1200" dirty="0" smtClean="0"/>
              <a:t>'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雙引好 </a:t>
            </a:r>
            <a:r>
              <a:rPr lang="en-US" altLang="zh-TW" dirty="0" smtClean="0"/>
              <a:t>“</a:t>
            </a:r>
            <a:r>
              <a:rPr lang="zh-TW" altLang="en-US" sz="1200" dirty="0" smtClean="0"/>
              <a:t>臺北市</a:t>
            </a:r>
            <a:r>
              <a:rPr lang="en-US" altLang="zh-TW" sz="1200" dirty="0" smtClean="0"/>
              <a:t>”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皆可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75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在使用常規式（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 regular expression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）時，須謹慎使用下面幾個對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有特別意義的字元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、*、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、（、）、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，故較為安全的方法是配合單引號使用，若沒有給予檔案名稱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指令會從標準輸入讀取資料。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#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-f (</a:t>
            </a:r>
            <a:r>
              <a:rPr lang="zh-TW" altLang="en-US" dirty="0" smtClean="0"/>
              <a:t>小寫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如果你要同時搜尋多個關鍵字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可以用 </a:t>
            </a:r>
            <a:r>
              <a:rPr lang="en-US" altLang="zh-TW" dirty="0" smtClean="0"/>
              <a:t>#</a:t>
            </a:r>
            <a:r>
              <a:rPr lang="en-US" altLang="zh-TW" dirty="0" err="1" smtClean="0"/>
              <a:t>fgrep</a:t>
            </a:r>
            <a:r>
              <a:rPr lang="en-US" altLang="zh-TW" dirty="0" smtClean="0"/>
              <a:t> (</a:t>
            </a:r>
            <a:r>
              <a:rPr lang="zh-TW" altLang="en-US" dirty="0" smtClean="0"/>
              <a:t>等同 </a:t>
            </a:r>
            <a:r>
              <a:rPr lang="en-US" altLang="zh-TW" dirty="0" smtClean="0"/>
              <a:t>#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-F) ,</a:t>
            </a:r>
            <a:r>
              <a:rPr lang="zh-TW" altLang="en-US" dirty="0" smtClean="0"/>
              <a:t>比如 我要同時搜尋 </a:t>
            </a:r>
            <a:r>
              <a:rPr lang="en-US" altLang="zh-TW" dirty="0" smtClean="0"/>
              <a:t>root , ben , www-data . </a:t>
            </a:r>
            <a:r>
              <a:rPr lang="zh-TW" altLang="en-US" dirty="0" smtClean="0"/>
              <a:t>先將這幾個關鍵字寫成檔案</a:t>
            </a:r>
            <a:r>
              <a:rPr lang="en-US" altLang="zh-TW" dirty="0" smtClean="0"/>
              <a:t>, user_list.txt </a:t>
            </a:r>
            <a:r>
              <a:rPr lang="zh-TW" altLang="en-US" dirty="0" smtClean="0"/>
              <a:t>檔案裡面是即將搜尋的字串集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root@ubuntu</a:t>
            </a:r>
            <a:r>
              <a:rPr lang="en-US" altLang="zh-TW" dirty="0" smtClean="0"/>
              <a:t>:~# cat user_list.txt </a:t>
            </a:r>
          </a:p>
          <a:p>
            <a:r>
              <a:rPr lang="en-US" altLang="zh-TW" dirty="0" smtClean="0"/>
              <a:t>root</a:t>
            </a:r>
          </a:p>
          <a:p>
            <a:r>
              <a:rPr lang="en-US" altLang="zh-TW" dirty="0" smtClean="0"/>
              <a:t>ben</a:t>
            </a:r>
          </a:p>
          <a:p>
            <a:r>
              <a:rPr lang="en-US" altLang="zh-TW" dirty="0" smtClean="0"/>
              <a:t>www-data</a:t>
            </a:r>
          </a:p>
          <a:p>
            <a:r>
              <a:rPr lang="zh-TW" altLang="en-US" dirty="0" smtClean="0"/>
              <a:t>我們來搜尋看看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/group </a:t>
            </a:r>
            <a:r>
              <a:rPr lang="zh-TW" altLang="en-US" dirty="0" smtClean="0"/>
              <a:t>是不是有 </a:t>
            </a:r>
            <a:r>
              <a:rPr lang="en-US" altLang="zh-TW" dirty="0" smtClean="0"/>
              <a:t>root, ben , www-data </a:t>
            </a:r>
            <a:r>
              <a:rPr lang="zh-TW" altLang="en-US" dirty="0" smtClean="0"/>
              <a:t>這幾個字串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root@ubuntu</a:t>
            </a:r>
            <a:r>
              <a:rPr lang="en-US" altLang="zh-TW" dirty="0" smtClean="0"/>
              <a:t>:~#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-f user_list.txt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/group</a:t>
            </a:r>
          </a:p>
          <a:p>
            <a:r>
              <a:rPr lang="en-US" altLang="zh-TW" dirty="0" smtClean="0"/>
              <a:t>root:x:0:</a:t>
            </a:r>
          </a:p>
          <a:p>
            <a:r>
              <a:rPr lang="en-US" altLang="zh-TW" dirty="0" smtClean="0"/>
              <a:t>adm:x:4:syslog,ben</a:t>
            </a:r>
          </a:p>
          <a:p>
            <a:r>
              <a:rPr lang="en-US" altLang="zh-TW" dirty="0" smtClean="0"/>
              <a:t>cdrom:x:24:ben</a:t>
            </a:r>
          </a:p>
          <a:p>
            <a:r>
              <a:rPr lang="en-US" altLang="zh-TW" dirty="0" smtClean="0"/>
              <a:t>sudo:x:27:ben</a:t>
            </a:r>
          </a:p>
          <a:p>
            <a:r>
              <a:rPr lang="en-US" altLang="zh-TW" dirty="0" smtClean="0"/>
              <a:t>dip:x:30:ben</a:t>
            </a:r>
          </a:p>
          <a:p>
            <a:r>
              <a:rPr lang="en-US" altLang="zh-TW" dirty="0" smtClean="0"/>
              <a:t>www-data:x:33:</a:t>
            </a:r>
          </a:p>
          <a:p>
            <a:r>
              <a:rPr lang="en-US" altLang="zh-TW" dirty="0" smtClean="0"/>
              <a:t>plugdev:x:46:ben</a:t>
            </a:r>
          </a:p>
          <a:p>
            <a:r>
              <a:rPr lang="en-US" altLang="zh-TW" dirty="0" smtClean="0"/>
              <a:t>lpadmin:x:108:ben</a:t>
            </a:r>
          </a:p>
          <a:p>
            <a:r>
              <a:rPr lang="en-US" altLang="zh-TW" dirty="0" smtClean="0"/>
              <a:t>ben:x:1000:</a:t>
            </a:r>
          </a:p>
          <a:p>
            <a:r>
              <a:rPr lang="en-US" altLang="zh-TW" dirty="0" smtClean="0"/>
              <a:t>sambashare:x:124:ben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&gt;&gt;</a:t>
            </a:r>
          </a:p>
          <a:p>
            <a:r>
              <a:rPr lang="en-US" altLang="zh-TW" dirty="0" smtClean="0"/>
              <a:t>#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-c</a:t>
            </a:r>
          </a:p>
          <a:p>
            <a:r>
              <a:rPr lang="en-US" altLang="zh-TW" dirty="0" smtClean="0"/>
              <a:t>-c , –count </a:t>
            </a:r>
            <a:r>
              <a:rPr lang="zh-TW" altLang="en-US" dirty="0" smtClean="0"/>
              <a:t>計算出符合 搜尋 </a:t>
            </a:r>
            <a:r>
              <a:rPr lang="en-US" altLang="zh-TW" dirty="0" smtClean="0"/>
              <a:t>Keyword </a:t>
            </a:r>
            <a:r>
              <a:rPr lang="zh-TW" altLang="en-US" dirty="0" smtClean="0"/>
              <a:t>的行數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1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代表目前路徑下的所有檔案都進行搜尋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:~#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-e root *</a:t>
            </a:r>
          </a:p>
          <a:p>
            <a:pPr rtl="0"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b.txt:Linux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Foundation 1.1 root hub </a:t>
            </a:r>
          </a:p>
          <a:p>
            <a:pPr rtl="0"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b.txt:Linux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Foundation 2.0 root hub 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來代表任意字元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:~#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-e 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.."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passwd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root:x:0:0:root:/root:/bin/bash</a:t>
            </a: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backup:x:34:34:backup:/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/backups:/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ben:x:1000:1000:Ben,,,:/home/ben:/bin/bash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 * 來代表零個或多個先前字元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:~#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-e 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*"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passwd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news:x:9:9:news:/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/spool/news:/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www-data:x:33:33:www-data:/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/www:/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systemd-network:x:101:103:systemd Network Management,,,:/run/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netif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:/bin/false</a:t>
            </a: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whoopsie:x:109:116::/nonexistent:/bin/false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來代表任意字元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:~#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-e 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.*"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passwd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www-data:x:33:33:www-data:/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/www:/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‘( PATTERN1 | PATTERN 2 )’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如果要搜尋的字串有多種可能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有可能已經忘記正確字串的名字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這時候就可以使用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-E (Extended Regular Expressions ) 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直接來看下面的例子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他會找出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開頭的字串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:~#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-e '(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root|www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passwd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:~#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-E '(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root|www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passwd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root:x:0:0:root:/root:/bin/bash</a:t>
            </a:r>
          </a:p>
          <a:p>
            <a:pPr rtl="0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www-data:x:33:33:www-data:/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/www:/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70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bigred@us2004:~$ cat drugstore-1.txt |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"</a:t>
            </a:r>
            <a:r>
              <a:rPr lang="zh-TW" altLang="en-US" dirty="0" smtClean="0"/>
              <a:t>澎湖縣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r>
              <a:rPr lang="en-US" altLang="zh-TW" dirty="0" smtClean="0"/>
              <a:t>2.</a:t>
            </a:r>
          </a:p>
          <a:p>
            <a:r>
              <a:rPr lang="en-US" altLang="zh-TW" dirty="0" smtClean="0"/>
              <a:t>bigred@us2004:~$ cat drugstore-1.txt |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"</a:t>
            </a:r>
            <a:r>
              <a:rPr lang="zh-TW" altLang="en-US" dirty="0" smtClean="0"/>
              <a:t>澎湖縣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敏松藥局        澎湖縣  馬公市  民生路２５之９號        姚麗敏  女     </a:t>
            </a:r>
            <a:r>
              <a:rPr lang="en-US" altLang="zh-TW" dirty="0" smtClean="0"/>
              <a:t>069273241 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新見安藥局      澎湖縣  馬公市  光復路９５號    陳瑞興  男      </a:t>
            </a:r>
            <a:r>
              <a:rPr lang="en-US" altLang="zh-TW" dirty="0" smtClean="0"/>
              <a:t>069277346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振發藥局        澎湖縣  馬公市  中華路</a:t>
            </a:r>
            <a:r>
              <a:rPr lang="en-US" altLang="zh-TW" dirty="0" smtClean="0"/>
              <a:t>197</a:t>
            </a:r>
            <a:r>
              <a:rPr lang="zh-TW" altLang="en-US" dirty="0" smtClean="0"/>
              <a:t>號     許翠芬  女      </a:t>
            </a:r>
            <a:r>
              <a:rPr lang="en-US" altLang="zh-TW" dirty="0" smtClean="0"/>
              <a:t>069261628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宏安藥局        澎湖縣  馬公市  中華路５４號    蔡惠如  女      </a:t>
            </a:r>
            <a:r>
              <a:rPr lang="en-US" altLang="zh-TW" dirty="0" smtClean="0"/>
              <a:t>069273 048      Y"</a:t>
            </a:r>
          </a:p>
          <a:p>
            <a:r>
              <a:rPr lang="en-US" altLang="zh-TW" dirty="0" smtClean="0"/>
              <a:t>bigred@us2004:~$ ^C</a:t>
            </a:r>
          </a:p>
          <a:p>
            <a:r>
              <a:rPr lang="en-US" altLang="zh-TW" dirty="0" smtClean="0"/>
              <a:t>bigred@us2004:~$ cat drugstore-1.txt |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"</a:t>
            </a:r>
            <a:r>
              <a:rPr lang="zh-TW" altLang="en-US" dirty="0" smtClean="0"/>
              <a:t>雲林縣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永昇藥局        雲林縣  元長鄉  下寮村東庄３５號        邱朝金  男     </a:t>
            </a:r>
            <a:r>
              <a:rPr lang="en-US" altLang="zh-TW" dirty="0" smtClean="0"/>
              <a:t>057861838 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順元藥局        雲林縣  元長鄉  中山路</a:t>
            </a:r>
            <a:r>
              <a:rPr lang="en-US" altLang="zh-TW" dirty="0" smtClean="0"/>
              <a:t>25</a:t>
            </a:r>
            <a:r>
              <a:rPr lang="zh-TW" altLang="en-US" dirty="0" smtClean="0"/>
              <a:t>號      洪靜芬  女      </a:t>
            </a:r>
            <a:r>
              <a:rPr lang="en-US" altLang="zh-TW" dirty="0" smtClean="0"/>
              <a:t>057886555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合家康藥局      雲林縣  元長鄉  中山路</a:t>
            </a:r>
            <a:r>
              <a:rPr lang="en-US" altLang="zh-TW" dirty="0" smtClean="0"/>
              <a:t>25-6</a:t>
            </a:r>
            <a:r>
              <a:rPr lang="zh-TW" altLang="en-US" dirty="0" smtClean="0"/>
              <a:t>號    李麗惠  女      </a:t>
            </a:r>
            <a:r>
              <a:rPr lang="en-US" altLang="zh-TW" dirty="0" smtClean="0"/>
              <a:t>07880993N"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維恩健保藥局    雲林縣  元長鄉  長北村中山路</a:t>
            </a:r>
            <a:r>
              <a:rPr lang="en-US" altLang="zh-TW" dirty="0" smtClean="0"/>
              <a:t>58</a:t>
            </a:r>
            <a:r>
              <a:rPr lang="zh-TW" altLang="en-US" dirty="0" smtClean="0"/>
              <a:t>號        張智源  男     </a:t>
            </a:r>
            <a:r>
              <a:rPr lang="en-US" altLang="zh-TW" dirty="0" smtClean="0"/>
              <a:t>057882062        Y"</a:t>
            </a:r>
          </a:p>
          <a:p>
            <a:r>
              <a:rPr lang="en-US" altLang="zh-TW" dirty="0" smtClean="0"/>
              <a:t>bigred@us2004:~$</a:t>
            </a:r>
          </a:p>
          <a:p>
            <a:r>
              <a:rPr lang="en-US" altLang="zh-TW" dirty="0" smtClean="0"/>
              <a:t>\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cat 6134.csv | grep '</a:t>
            </a:r>
            <a:r>
              <a:rPr lang="zh-TW" altLang="en-US" dirty="0"/>
              <a:t>桃園市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cat 6134.csv | grep '</a:t>
            </a:r>
            <a:r>
              <a:rPr lang="zh-TW" altLang="en-US" dirty="0"/>
              <a:t>臺北市</a:t>
            </a:r>
            <a:r>
              <a:rPr lang="en-US" altLang="zh-TW" dirty="0"/>
              <a:t>' |</a:t>
            </a:r>
            <a:r>
              <a:rPr lang="en-US" altLang="zh-TW" dirty="0" err="1"/>
              <a:t>wc</a:t>
            </a:r>
            <a:r>
              <a:rPr lang="en-US" altLang="zh-TW" dirty="0"/>
              <a:t> –l</a:t>
            </a:r>
          </a:p>
          <a:p>
            <a:r>
              <a:rPr lang="en-US" altLang="zh-TW" dirty="0"/>
              <a:t>cat 6134.csv | grep  '</a:t>
            </a:r>
            <a:r>
              <a:rPr lang="zh-TW" altLang="en-US" dirty="0"/>
              <a:t>新北市</a:t>
            </a:r>
            <a:r>
              <a:rPr lang="en-US" altLang="zh-TW" dirty="0"/>
              <a:t>' |</a:t>
            </a:r>
            <a:r>
              <a:rPr lang="en-US" altLang="zh-TW" dirty="0" err="1"/>
              <a:t>wc</a:t>
            </a:r>
            <a:r>
              <a:rPr lang="en-US" altLang="zh-TW" dirty="0"/>
              <a:t> -l</a:t>
            </a:r>
          </a:p>
          <a:p>
            <a:endParaRPr lang="en-US" altLang="zh-TW" dirty="0"/>
          </a:p>
          <a:p>
            <a:r>
              <a:rPr lang="en-US" altLang="zh-TW" dirty="0"/>
              <a:t>3. cat 6134.csv | grep '</a:t>
            </a:r>
            <a:r>
              <a:rPr lang="zh-TW" altLang="en-US" dirty="0"/>
              <a:t>臺北市</a:t>
            </a:r>
            <a:r>
              <a:rPr lang="en-US" altLang="zh-TW" dirty="0"/>
              <a:t>' | grep '</a:t>
            </a:r>
            <a:r>
              <a:rPr lang="zh-TW" altLang="en-US" dirty="0"/>
              <a:t>大安區</a:t>
            </a:r>
            <a:r>
              <a:rPr lang="en-US" altLang="zh-TW" dirty="0"/>
              <a:t>' |</a:t>
            </a:r>
            <a:r>
              <a:rPr lang="en-US" altLang="zh-TW" dirty="0" err="1"/>
              <a:t>wc</a:t>
            </a:r>
            <a:r>
              <a:rPr lang="en-US" altLang="zh-TW" dirty="0"/>
              <a:t> -l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6E588-7725-4150-AD65-2778FA99039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08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機構狀態</a:t>
            </a:r>
          </a:p>
          <a:p>
            <a:r>
              <a:rPr lang="zh-TW" altLang="en-US" dirty="0" smtClean="0"/>
              <a:t>機構名稱</a:t>
            </a:r>
          </a:p>
          <a:p>
            <a:r>
              <a:rPr lang="zh-TW" altLang="en-US" dirty="0" smtClean="0"/>
              <a:t>地址縣市別</a:t>
            </a:r>
          </a:p>
          <a:p>
            <a:r>
              <a:rPr lang="zh-TW" altLang="en-US" dirty="0" smtClean="0"/>
              <a:t>地址鄉鎮市區</a:t>
            </a:r>
          </a:p>
          <a:p>
            <a:r>
              <a:rPr lang="zh-TW" altLang="en-US" dirty="0" smtClean="0"/>
              <a:t>地址街道巷弄號</a:t>
            </a:r>
          </a:p>
          <a:p>
            <a:r>
              <a:rPr lang="zh-TW" altLang="en-US" dirty="0" smtClean="0"/>
              <a:t>負責人姓名</a:t>
            </a:r>
          </a:p>
          <a:p>
            <a:r>
              <a:rPr lang="zh-TW" altLang="en-US" dirty="0" smtClean="0"/>
              <a:t>負責人性別</a:t>
            </a:r>
          </a:p>
          <a:p>
            <a:r>
              <a:rPr lang="zh-TW" altLang="en-US" dirty="0" smtClean="0"/>
              <a:t>電話</a:t>
            </a:r>
          </a:p>
          <a:p>
            <a:r>
              <a:rPr lang="zh-TW" altLang="en-US" dirty="0" smtClean="0"/>
              <a:t>是否為健保特約藥局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0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欄</a:t>
            </a:r>
            <a:r>
              <a:rPr lang="en-US" altLang="zh-TW" sz="1200" dirty="0" smtClean="0"/>
              <a:t>2:</a:t>
            </a:r>
            <a:r>
              <a:rPr lang="zh-TW" altLang="en-US" sz="1200" dirty="0" smtClean="0"/>
              <a:t>機構名稱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欄</a:t>
            </a:r>
            <a:r>
              <a:rPr lang="en-US" altLang="zh-TW" sz="1200" dirty="0" smtClean="0"/>
              <a:t>8:</a:t>
            </a:r>
            <a:r>
              <a:rPr lang="zh-TW" altLang="en-US" sz="1200" dirty="0" smtClean="0"/>
              <a:t>電話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====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1:</a:t>
            </a:r>
            <a:r>
              <a:rPr lang="zh-TW" altLang="en-US" sz="1200" dirty="0" smtClean="0"/>
              <a:t>機構狀態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2:</a:t>
            </a:r>
            <a:r>
              <a:rPr lang="zh-TW" altLang="en-US" sz="1200" dirty="0" smtClean="0"/>
              <a:t>機構名稱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3:</a:t>
            </a:r>
            <a:r>
              <a:rPr lang="zh-TW" altLang="en-US" sz="1200" dirty="0" smtClean="0"/>
              <a:t>地址縣市別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4:</a:t>
            </a:r>
            <a:r>
              <a:rPr lang="zh-TW" altLang="en-US" sz="1200" dirty="0" smtClean="0"/>
              <a:t>地址鄉鎮市區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5:</a:t>
            </a:r>
            <a:r>
              <a:rPr lang="zh-TW" altLang="en-US" sz="1200" dirty="0" smtClean="0"/>
              <a:t>地址街道巷弄號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6:</a:t>
            </a:r>
            <a:r>
              <a:rPr lang="zh-TW" altLang="en-US" sz="1200" dirty="0" smtClean="0"/>
              <a:t>負責人姓名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7:</a:t>
            </a:r>
            <a:r>
              <a:rPr lang="zh-TW" altLang="en-US" sz="1200" dirty="0" smtClean="0"/>
              <a:t>負責人性別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8:</a:t>
            </a:r>
            <a:r>
              <a:rPr lang="zh-TW" altLang="en-US" sz="1200" dirty="0" smtClean="0"/>
              <a:t>電話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9:</a:t>
            </a:r>
            <a:r>
              <a:rPr lang="zh-TW" altLang="en-US" sz="1200" dirty="0" smtClean="0"/>
              <a:t>是否為健保特約藥局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62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欄</a:t>
            </a:r>
            <a:r>
              <a:rPr lang="en-US" altLang="zh-TW" sz="1200" dirty="0" smtClean="0"/>
              <a:t>2:</a:t>
            </a:r>
            <a:r>
              <a:rPr lang="zh-TW" altLang="en-US" sz="1200" dirty="0" smtClean="0"/>
              <a:t>機構名稱</a:t>
            </a: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欄</a:t>
            </a:r>
            <a:r>
              <a:rPr lang="en-US" altLang="zh-TW" sz="1200" dirty="0" smtClean="0"/>
              <a:t>6:</a:t>
            </a:r>
            <a:r>
              <a:rPr lang="zh-TW" altLang="en-US" sz="1200" dirty="0" smtClean="0"/>
              <a:t>負責人姓名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==</a:t>
            </a:r>
            <a:endParaRPr lang="zh-TW" altLang="en-US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1:</a:t>
            </a:r>
            <a:r>
              <a:rPr lang="zh-TW" altLang="en-US" sz="1200" dirty="0" smtClean="0"/>
              <a:t>機構狀態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2:</a:t>
            </a:r>
            <a:r>
              <a:rPr lang="zh-TW" altLang="en-US" sz="1200" dirty="0" smtClean="0"/>
              <a:t>機構名稱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3:</a:t>
            </a:r>
            <a:r>
              <a:rPr lang="zh-TW" altLang="en-US" sz="1200" dirty="0" smtClean="0"/>
              <a:t>地址縣市別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4:</a:t>
            </a:r>
            <a:r>
              <a:rPr lang="zh-TW" altLang="en-US" sz="1200" dirty="0" smtClean="0"/>
              <a:t>地址鄉鎮市區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5:</a:t>
            </a:r>
            <a:r>
              <a:rPr lang="zh-TW" altLang="en-US" sz="1200" dirty="0" smtClean="0"/>
              <a:t>地址街道巷弄號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6:</a:t>
            </a:r>
            <a:r>
              <a:rPr lang="zh-TW" altLang="en-US" sz="1200" dirty="0" smtClean="0"/>
              <a:t>負責人姓名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7:</a:t>
            </a:r>
            <a:r>
              <a:rPr lang="zh-TW" altLang="en-US" sz="1200" dirty="0" smtClean="0"/>
              <a:t>負責人性別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8:</a:t>
            </a:r>
            <a:r>
              <a:rPr lang="zh-TW" altLang="en-US" sz="1200" dirty="0" smtClean="0"/>
              <a:t>電話</a:t>
            </a:r>
          </a:p>
          <a:p>
            <a:r>
              <a:rPr lang="zh-TW" altLang="en-US" sz="1200" dirty="0" smtClean="0"/>
              <a:t>欄</a:t>
            </a:r>
            <a:r>
              <a:rPr lang="en-US" altLang="zh-TW" sz="1200" dirty="0" smtClean="0"/>
              <a:t>9:</a:t>
            </a:r>
            <a:r>
              <a:rPr lang="zh-TW" altLang="en-US" sz="1200" dirty="0" smtClean="0"/>
              <a:t>是否為健保特約藥局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1F851-CB76-4D41-8AB4-A02009D4CB2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D1D-4233-4FF1-A52C-7FCBDA7EE222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23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A788-1507-4076-AA5C-E31EF9FDC63A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83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3BCC-08F2-4698-A4D7-39197D471B5F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4B76-9AD9-4221-A212-5851A9CE9AB3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1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D72-D726-404A-A1F6-426F9C626B59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35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4D66-49B4-4EE3-8E97-F8EB54C35AD4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47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57CB-A681-4DB6-87F8-3AB5DB444198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8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D0EA-AF22-4111-A6C0-925C7CB6ECD6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05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4F3-49AE-4261-B9B3-8435452981BE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2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F4A-229E-4EC7-89FF-947CEBFA9DAD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72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D4C-7ED7-4156-BDE7-892347436271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3347-DCE5-4463-B63C-18B3C7419290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C985-971D-44B0-A5D2-ACDC16385C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415699" y="641989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13" action="ppaction://hlinksldjump"/>
              </a:rPr>
              <a:t>MENU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94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9.xml"/><Relationship Id="rId18" Type="http://schemas.openxmlformats.org/officeDocument/2006/relationships/slide" Target="slide26.xml"/><Relationship Id="rId3" Type="http://schemas.openxmlformats.org/officeDocument/2006/relationships/slide" Target="slide5.xml"/><Relationship Id="rId21" Type="http://schemas.openxmlformats.org/officeDocument/2006/relationships/slide" Target="slide34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17" Type="http://schemas.openxmlformats.org/officeDocument/2006/relationships/slide" Target="slide25.xml"/><Relationship Id="rId2" Type="http://schemas.openxmlformats.org/officeDocument/2006/relationships/notesSlide" Target="../notesSlides/notesSlide1.xml"/><Relationship Id="rId16" Type="http://schemas.openxmlformats.org/officeDocument/2006/relationships/slide" Target="slide24.xml"/><Relationship Id="rId20" Type="http://schemas.openxmlformats.org/officeDocument/2006/relationships/slide" Target="slide3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11" Type="http://schemas.openxmlformats.org/officeDocument/2006/relationships/slide" Target="slide16.xml"/><Relationship Id="rId5" Type="http://schemas.openxmlformats.org/officeDocument/2006/relationships/slide" Target="slide7.xml"/><Relationship Id="rId15" Type="http://schemas.openxmlformats.org/officeDocument/2006/relationships/slide" Target="slide21.xml"/><Relationship Id="rId10" Type="http://schemas.openxmlformats.org/officeDocument/2006/relationships/slide" Target="slide12.xml"/><Relationship Id="rId19" Type="http://schemas.openxmlformats.org/officeDocument/2006/relationships/slide" Target="slide29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4857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0" y="1193799"/>
            <a:ext cx="6070600" cy="5527675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hlinkClick r:id="rId3" action="ppaction://hlinksldjump"/>
              </a:rPr>
              <a:t>備份原始資料到</a:t>
            </a:r>
            <a:r>
              <a:rPr lang="en-US" altLang="zh-TW" sz="2400" dirty="0" err="1" smtClean="0">
                <a:hlinkClick r:id="rId3" action="ppaction://hlinksldjump"/>
              </a:rPr>
              <a:t>rawdata</a:t>
            </a:r>
            <a:r>
              <a:rPr lang="zh-TW" altLang="en-US" sz="2400" dirty="0" smtClean="0">
                <a:hlinkClick r:id="rId3" action="ppaction://hlinksldjump"/>
              </a:rPr>
              <a:t>目錄</a:t>
            </a:r>
            <a:endParaRPr lang="en-US" altLang="zh-TW" sz="2400" dirty="0" smtClean="0"/>
          </a:p>
          <a:p>
            <a:r>
              <a:rPr lang="zh-TW" altLang="en-US" sz="2400" dirty="0" smtClean="0">
                <a:hlinkClick r:id="rId4" action="ppaction://hlinksldjump"/>
              </a:rPr>
              <a:t>觀察</a:t>
            </a:r>
            <a:r>
              <a:rPr lang="zh-TW" altLang="en-US" sz="2400" dirty="0" smtClean="0">
                <a:hlinkClick r:id="rId4" action="ppaction://hlinksldjump"/>
              </a:rPr>
              <a:t>資料</a:t>
            </a:r>
            <a:endParaRPr lang="en-US" altLang="zh-TW" sz="2400" dirty="0" smtClean="0"/>
          </a:p>
          <a:p>
            <a:pPr lvl="1"/>
            <a:r>
              <a:rPr lang="zh-TW" altLang="en-US" dirty="0">
                <a:hlinkClick r:id="rId5" action="ppaction://hlinksldjump"/>
              </a:rPr>
              <a:t>使用 </a:t>
            </a:r>
            <a:r>
              <a:rPr lang="en-US" altLang="zh-TW" dirty="0">
                <a:hlinkClick r:id="rId5" action="ppaction://hlinksldjump"/>
              </a:rPr>
              <a:t>cat </a:t>
            </a:r>
            <a:r>
              <a:rPr lang="zh-TW" altLang="en-US" dirty="0">
                <a:hlinkClick r:id="rId5" action="ppaction://hlinksldjump"/>
              </a:rPr>
              <a:t>命令的同時加上 </a:t>
            </a:r>
            <a:r>
              <a:rPr lang="en-US" altLang="zh-TW" dirty="0">
                <a:hlinkClick r:id="rId5" action="ppaction://hlinksldjump"/>
              </a:rPr>
              <a:t>-n </a:t>
            </a:r>
            <a:r>
              <a:rPr lang="zh-TW" altLang="en-US" dirty="0">
                <a:hlinkClick r:id="rId5" action="ppaction://hlinksldjump"/>
              </a:rPr>
              <a:t>可以更方便我們觀察資料</a:t>
            </a:r>
            <a:endParaRPr lang="en-US" altLang="zh-TW" dirty="0"/>
          </a:p>
          <a:p>
            <a:pPr lvl="1"/>
            <a:r>
              <a:rPr lang="zh-TW" altLang="en-US" dirty="0"/>
              <a:t>還可以使用 </a:t>
            </a:r>
            <a:r>
              <a:rPr lang="en-US" altLang="zh-TW" dirty="0"/>
              <a:t>head </a:t>
            </a:r>
            <a:r>
              <a:rPr lang="zh-TW" altLang="en-US" dirty="0"/>
              <a:t>與 </a:t>
            </a:r>
            <a:r>
              <a:rPr lang="en-US" altLang="zh-TW" dirty="0"/>
              <a:t>tail</a:t>
            </a:r>
            <a:r>
              <a:rPr lang="zh-TW" altLang="en-US" dirty="0"/>
              <a:t> 來觀察資料</a:t>
            </a:r>
            <a:endParaRPr lang="en-US" altLang="zh-TW" dirty="0"/>
          </a:p>
          <a:p>
            <a:pPr lvl="2"/>
            <a:r>
              <a:rPr lang="zh-TW" altLang="en-US" sz="2400" dirty="0">
                <a:hlinkClick r:id="rId6" action="ppaction://hlinksldjump"/>
              </a:rPr>
              <a:t>顯示前面數來的 </a:t>
            </a:r>
            <a:r>
              <a:rPr lang="en-US" altLang="zh-TW" sz="2400" dirty="0">
                <a:solidFill>
                  <a:srgbClr val="FF0000"/>
                </a:solidFill>
                <a:hlinkClick r:id="rId6" action="ppaction://hlinksldjump"/>
              </a:rPr>
              <a:t>5</a:t>
            </a:r>
            <a:r>
              <a:rPr lang="zh-TW" altLang="en-US" sz="2400" dirty="0">
                <a:hlinkClick r:id="rId6" action="ppaction://hlinksldjump"/>
              </a:rPr>
              <a:t> 筆資料</a:t>
            </a:r>
            <a:r>
              <a:rPr lang="en-US" altLang="zh-TW" sz="2400" dirty="0">
                <a:hlinkClick r:id="rId6" action="ppaction://hlinksldjump"/>
              </a:rPr>
              <a:t>(</a:t>
            </a:r>
            <a:r>
              <a:rPr lang="zh-TW" altLang="en-US" sz="2400" dirty="0">
                <a:hlinkClick r:id="rId6" action="ppaction://hlinksldjump"/>
              </a:rPr>
              <a:t>前</a:t>
            </a:r>
            <a:r>
              <a:rPr lang="en-US" altLang="zh-TW" sz="2400" dirty="0">
                <a:hlinkClick r:id="rId6" action="ppaction://hlinksldjump"/>
              </a:rPr>
              <a:t>5</a:t>
            </a:r>
            <a:r>
              <a:rPr lang="zh-TW" altLang="en-US" sz="2400" dirty="0">
                <a:hlinkClick r:id="rId6" action="ppaction://hlinksldjump"/>
              </a:rPr>
              <a:t>筆</a:t>
            </a:r>
            <a:r>
              <a:rPr lang="en-US" altLang="zh-TW" sz="2400" dirty="0">
                <a:hlinkClick r:id="rId6" action="ppaction://hlinksldjump"/>
              </a:rPr>
              <a:t>)</a:t>
            </a:r>
            <a:endParaRPr lang="en-US" altLang="zh-TW" sz="2400" dirty="0"/>
          </a:p>
          <a:p>
            <a:pPr lvl="2"/>
            <a:r>
              <a:rPr lang="zh-TW" altLang="en-US" sz="2400" dirty="0">
                <a:hlinkClick r:id="rId7" action="ppaction://hlinksldjump"/>
              </a:rPr>
              <a:t>顯示後面數來的 </a:t>
            </a:r>
            <a:r>
              <a:rPr lang="en-US" altLang="zh-TW" sz="2400" dirty="0">
                <a:solidFill>
                  <a:srgbClr val="FF0000"/>
                </a:solidFill>
                <a:hlinkClick r:id="rId7" action="ppaction://hlinksldjump"/>
              </a:rPr>
              <a:t>5</a:t>
            </a:r>
            <a:r>
              <a:rPr lang="zh-TW" altLang="en-US" sz="2400" dirty="0">
                <a:hlinkClick r:id="rId7" action="ppaction://hlinksldjump"/>
              </a:rPr>
              <a:t> 筆資料</a:t>
            </a:r>
            <a:r>
              <a:rPr lang="en-US" altLang="zh-TW" sz="2400" dirty="0">
                <a:hlinkClick r:id="rId7" action="ppaction://hlinksldjump"/>
              </a:rPr>
              <a:t>(</a:t>
            </a:r>
            <a:r>
              <a:rPr lang="zh-TW" altLang="en-US" sz="2400" dirty="0">
                <a:hlinkClick r:id="rId7" action="ppaction://hlinksldjump"/>
              </a:rPr>
              <a:t>後</a:t>
            </a:r>
            <a:r>
              <a:rPr lang="en-US" altLang="zh-TW" sz="2400" dirty="0">
                <a:hlinkClick r:id="rId7" action="ppaction://hlinksldjump"/>
              </a:rPr>
              <a:t>5</a:t>
            </a:r>
            <a:r>
              <a:rPr lang="zh-TW" altLang="en-US" sz="2400" dirty="0">
                <a:hlinkClick r:id="rId7" action="ppaction://hlinksldjump"/>
              </a:rPr>
              <a:t>筆</a:t>
            </a:r>
            <a:r>
              <a:rPr lang="en-US" altLang="zh-TW" sz="2400" dirty="0"/>
              <a:t>)</a:t>
            </a:r>
          </a:p>
          <a:p>
            <a:pPr lvl="2"/>
            <a:r>
              <a:rPr lang="zh-TW" altLang="en-US" sz="2400" dirty="0">
                <a:hlinkClick r:id="rId8" action="ppaction://hlinksldjump"/>
              </a:rPr>
              <a:t>不顯示後面數來的 </a:t>
            </a:r>
            <a:r>
              <a:rPr lang="en-US" altLang="zh-TW" sz="2400" dirty="0">
                <a:solidFill>
                  <a:srgbClr val="FF0000"/>
                </a:solidFill>
                <a:hlinkClick r:id="rId8" action="ppaction://hlinksldjump"/>
              </a:rPr>
              <a:t>5</a:t>
            </a:r>
            <a:r>
              <a:rPr lang="zh-TW" altLang="en-US" sz="2400" dirty="0">
                <a:hlinkClick r:id="rId8" action="ppaction://hlinksldjump"/>
              </a:rPr>
              <a:t> 筆資料</a:t>
            </a:r>
            <a:r>
              <a:rPr lang="en-US" altLang="zh-TW" sz="2400" dirty="0">
                <a:hlinkClick r:id="rId8" action="ppaction://hlinksldjump"/>
              </a:rPr>
              <a:t>(</a:t>
            </a:r>
            <a:r>
              <a:rPr lang="zh-TW" altLang="en-US" sz="2400" dirty="0">
                <a:hlinkClick r:id="rId8" action="ppaction://hlinksldjump"/>
              </a:rPr>
              <a:t>刪掉後</a:t>
            </a:r>
            <a:r>
              <a:rPr lang="en-US" altLang="zh-TW" sz="2400" dirty="0">
                <a:hlinkClick r:id="rId8" action="ppaction://hlinksldjump"/>
              </a:rPr>
              <a:t>5</a:t>
            </a:r>
            <a:r>
              <a:rPr lang="zh-TW" altLang="en-US" sz="2400" dirty="0">
                <a:hlinkClick r:id="rId8" action="ppaction://hlinksldjump"/>
              </a:rPr>
              <a:t>筆</a:t>
            </a:r>
            <a:r>
              <a:rPr lang="en-US" altLang="zh-TW" sz="2400" dirty="0">
                <a:hlinkClick r:id="rId8" action="ppaction://hlinksldjump"/>
              </a:rPr>
              <a:t>)</a:t>
            </a:r>
            <a:endParaRPr lang="en-US" altLang="zh-TW" sz="2400" dirty="0"/>
          </a:p>
          <a:p>
            <a:pPr lvl="2"/>
            <a:r>
              <a:rPr lang="zh-TW" altLang="en-US" sz="2400" dirty="0">
                <a:hlinkClick r:id="rId9" action="ppaction://hlinksldjump"/>
              </a:rPr>
              <a:t>不顯示前面數來的 </a:t>
            </a:r>
            <a:r>
              <a:rPr lang="en-US" altLang="zh-TW" sz="2400" dirty="0">
                <a:solidFill>
                  <a:srgbClr val="FF0000"/>
                </a:solidFill>
                <a:hlinkClick r:id="rId9" action="ppaction://hlinksldjump"/>
              </a:rPr>
              <a:t>5</a:t>
            </a:r>
            <a:r>
              <a:rPr lang="zh-TW" altLang="en-US" sz="2400" dirty="0">
                <a:solidFill>
                  <a:srgbClr val="FF0000"/>
                </a:solidFill>
                <a:hlinkClick r:id="rId9" action="ppaction://hlinksldjump"/>
              </a:rPr>
              <a:t> </a:t>
            </a:r>
            <a:r>
              <a:rPr lang="zh-TW" altLang="en-US" sz="2400" dirty="0">
                <a:hlinkClick r:id="rId9" action="ppaction://hlinksldjump"/>
              </a:rPr>
              <a:t>筆資料</a:t>
            </a:r>
            <a:r>
              <a:rPr lang="en-US" altLang="zh-TW" sz="2400" dirty="0">
                <a:hlinkClick r:id="rId9" action="ppaction://hlinksldjump"/>
              </a:rPr>
              <a:t>(</a:t>
            </a:r>
            <a:r>
              <a:rPr lang="zh-TW" altLang="en-US" sz="2400" dirty="0">
                <a:hlinkClick r:id="rId9" action="ppaction://hlinksldjump"/>
              </a:rPr>
              <a:t>刪除欄名及</a:t>
            </a:r>
            <a:r>
              <a:rPr lang="en-US" altLang="zh-TW" sz="2400" dirty="0">
                <a:hlinkClick r:id="rId9" action="ppaction://hlinksldjump"/>
              </a:rPr>
              <a:t>5</a:t>
            </a:r>
            <a:r>
              <a:rPr lang="zh-TW" altLang="en-US" sz="2400" dirty="0">
                <a:hlinkClick r:id="rId9" action="ppaction://hlinksldjump"/>
              </a:rPr>
              <a:t>筆資料</a:t>
            </a:r>
            <a:r>
              <a:rPr lang="en-US" altLang="zh-TW" sz="2400" dirty="0"/>
              <a:t>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</a:pPr>
            <a:r>
              <a:rPr lang="zh-TW" altLang="en-US" sz="2400" dirty="0" smtClean="0">
                <a:hlinkClick r:id="rId10" action="ppaction://hlinksldjump"/>
              </a:rPr>
              <a:t>顯示</a:t>
            </a:r>
            <a:r>
              <a:rPr lang="zh-TW" altLang="en-US" sz="2400" dirty="0">
                <a:hlinkClick r:id="rId10" action="ppaction://hlinksldjump"/>
              </a:rPr>
              <a:t>第 </a:t>
            </a:r>
            <a:r>
              <a:rPr lang="en-US" altLang="zh-TW" sz="2400" dirty="0">
                <a:solidFill>
                  <a:srgbClr val="00B050"/>
                </a:solidFill>
                <a:hlinkClick r:id="rId10" action="ppaction://hlinksldjump"/>
              </a:rPr>
              <a:t>5-8</a:t>
            </a:r>
            <a:r>
              <a:rPr lang="en-US" altLang="zh-TW" sz="2400" dirty="0">
                <a:hlinkClick r:id="rId10" action="ppaction://hlinksldjump"/>
              </a:rPr>
              <a:t> </a:t>
            </a:r>
            <a:r>
              <a:rPr lang="zh-TW" altLang="en-US" sz="2400" dirty="0">
                <a:hlinkClick r:id="rId10" action="ppaction://hlinksldjump"/>
              </a:rPr>
              <a:t>筆的資料</a:t>
            </a:r>
            <a:r>
              <a:rPr lang="en-US" altLang="zh-TW" sz="2400" dirty="0">
                <a:hlinkClick r:id="rId10" action="ppaction://hlinksldjump"/>
              </a:rPr>
              <a:t>(</a:t>
            </a:r>
            <a:r>
              <a:rPr lang="zh-TW" altLang="en-US" sz="2400" dirty="0">
                <a:hlinkClick r:id="rId10" action="ppaction://hlinksldjump"/>
              </a:rPr>
              <a:t>編號</a:t>
            </a:r>
            <a:r>
              <a:rPr lang="en-US" altLang="zh-TW" sz="2400" dirty="0">
                <a:hlinkClick r:id="rId10" action="ppaction://hlinksldjump"/>
              </a:rPr>
              <a:t>6-9 )</a:t>
            </a:r>
            <a:endParaRPr lang="en-US" altLang="zh-TW" sz="2400" dirty="0"/>
          </a:p>
          <a:p>
            <a:r>
              <a:rPr lang="zh-TW" altLang="en-US" sz="2400" dirty="0" smtClean="0">
                <a:hlinkClick r:id="rId11" action="ppaction://hlinksldjump"/>
              </a:rPr>
              <a:t>清理</a:t>
            </a:r>
            <a:r>
              <a:rPr lang="zh-TW" altLang="en-US" sz="2400" dirty="0">
                <a:hlinkClick r:id="rId11" action="ppaction://hlinksldjump"/>
              </a:rPr>
              <a:t>資料</a:t>
            </a:r>
            <a:r>
              <a:rPr lang="en-US" altLang="zh-TW" sz="2400" dirty="0">
                <a:hlinkClick r:id="rId11" action="ppaction://hlinksldjump"/>
              </a:rPr>
              <a:t>(-tail –n +2</a:t>
            </a:r>
            <a:r>
              <a:rPr lang="zh-TW" altLang="en-US" sz="2400" dirty="0">
                <a:hlinkClick r:id="rId11" action="ppaction://hlinksldjump"/>
              </a:rPr>
              <a:t>去掉第一列欄位名稱</a:t>
            </a:r>
            <a:r>
              <a:rPr lang="en-US" altLang="zh-TW" sz="2400" dirty="0">
                <a:hlinkClick r:id="rId11" action="ppaction://hlinksldjump"/>
              </a:rPr>
              <a:t>)</a:t>
            </a:r>
            <a:r>
              <a:rPr lang="zh-TW" altLang="en-US" sz="2400" dirty="0">
                <a:hlinkClick r:id="rId11" action="ppaction://hlinksldjump"/>
              </a:rPr>
              <a:t>形成純資料</a:t>
            </a:r>
            <a:r>
              <a:rPr lang="zh-TW" altLang="en-US" sz="2400" dirty="0" smtClean="0">
                <a:hlinkClick r:id="rId11" action="ppaction://hlinksldjump"/>
              </a:rPr>
              <a:t>檔</a:t>
            </a:r>
            <a:endParaRPr lang="en-US" altLang="zh-TW" sz="2400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6197600" y="977106"/>
            <a:ext cx="5854700" cy="574436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hlinkClick r:id="rId12" action="ppaction://hlinksldjump"/>
              </a:rPr>
              <a:t>資料</a:t>
            </a:r>
            <a:r>
              <a:rPr lang="zh-TW" altLang="en-US" dirty="0">
                <a:hlinkClick r:id="rId12" action="ppaction://hlinksldjump"/>
              </a:rPr>
              <a:t>篩選</a:t>
            </a:r>
            <a:endParaRPr lang="en-US" altLang="zh-TW" dirty="0"/>
          </a:p>
          <a:p>
            <a:pPr lvl="1"/>
            <a:r>
              <a:rPr lang="zh-TW" altLang="en-US" dirty="0">
                <a:hlinkClick r:id="rId13" action="ppaction://hlinksldjump"/>
              </a:rPr>
              <a:t>使用 </a:t>
            </a:r>
            <a:r>
              <a:rPr lang="en-US" altLang="zh-TW" dirty="0">
                <a:hlinkClick r:id="rId13" action="ppaction://hlinksldjump"/>
              </a:rPr>
              <a:t>cat </a:t>
            </a:r>
            <a:r>
              <a:rPr lang="zh-TW" altLang="en-US" dirty="0">
                <a:hlinkClick r:id="rId13" action="ppaction://hlinksldjump"/>
              </a:rPr>
              <a:t>命令</a:t>
            </a:r>
            <a:r>
              <a:rPr lang="en-US" altLang="zh-TW" dirty="0">
                <a:hlinkClick r:id="rId13" action="ppaction://hlinksldjump"/>
              </a:rPr>
              <a:t>,</a:t>
            </a:r>
            <a:r>
              <a:rPr lang="zh-TW" altLang="en-US" dirty="0">
                <a:hlinkClick r:id="rId13" action="ppaction://hlinksldjump"/>
              </a:rPr>
              <a:t> 結合 </a:t>
            </a:r>
            <a:r>
              <a:rPr lang="en-US" altLang="zh-TW" dirty="0" err="1">
                <a:hlinkClick r:id="rId13" action="ppaction://hlinksldjump"/>
              </a:rPr>
              <a:t>grep</a:t>
            </a:r>
            <a:r>
              <a:rPr lang="en-US" altLang="zh-TW" dirty="0">
                <a:hlinkClick r:id="rId13" action="ppaction://hlinksldjump"/>
              </a:rPr>
              <a:t> </a:t>
            </a:r>
            <a:r>
              <a:rPr lang="zh-TW" altLang="en-US" dirty="0">
                <a:hlinkClick r:id="rId13" action="ppaction://hlinksldjump"/>
              </a:rPr>
              <a:t>命令篩選資料</a:t>
            </a:r>
            <a:endParaRPr lang="en-US" altLang="zh-TW" dirty="0"/>
          </a:p>
          <a:p>
            <a:pPr lvl="2"/>
            <a:r>
              <a:rPr lang="zh-TW" altLang="en-US" dirty="0"/>
              <a:t>找出</a:t>
            </a:r>
            <a:r>
              <a:rPr lang="zh-TW" altLang="en-US" dirty="0">
                <a:solidFill>
                  <a:srgbClr val="FF0000"/>
                </a:solidFill>
              </a:rPr>
              <a:t>臺北市</a:t>
            </a:r>
            <a:r>
              <a:rPr lang="zh-TW" altLang="en-US" dirty="0"/>
              <a:t>的藥局有哪些 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>
                <a:hlinkClick r:id="rId14" action="ppaction://hlinksldjump"/>
              </a:rPr>
              <a:t>結合 </a:t>
            </a:r>
            <a:r>
              <a:rPr lang="en-US" altLang="zh-TW" dirty="0" err="1">
                <a:hlinkClick r:id="rId14" action="ppaction://hlinksldjump"/>
              </a:rPr>
              <a:t>wc</a:t>
            </a:r>
            <a:r>
              <a:rPr lang="en-US" altLang="zh-TW" dirty="0">
                <a:hlinkClick r:id="rId14" action="ppaction://hlinksldjump"/>
              </a:rPr>
              <a:t> -l </a:t>
            </a:r>
            <a:r>
              <a:rPr lang="zh-TW" altLang="en-US" dirty="0">
                <a:hlinkClick r:id="rId14" action="ppaction://hlinksldjump"/>
              </a:rPr>
              <a:t>命令可以統計數出的資料有幾筆</a:t>
            </a:r>
            <a:r>
              <a:rPr lang="en-US" altLang="zh-TW" dirty="0">
                <a:hlinkClick r:id="rId14" action="ppaction://hlinksldjump"/>
              </a:rPr>
              <a:t>(</a:t>
            </a:r>
            <a:r>
              <a:rPr lang="zh-TW" altLang="en-US" dirty="0">
                <a:hlinkClick r:id="rId14" action="ppaction://hlinksldjump"/>
              </a:rPr>
              <a:t>列</a:t>
            </a:r>
            <a:r>
              <a:rPr lang="en-US" altLang="zh-TW" dirty="0">
                <a:hlinkClick r:id="rId14" action="ppaction://hlinksldjump"/>
              </a:rPr>
              <a:t>)</a:t>
            </a:r>
            <a:endParaRPr lang="en-US" altLang="zh-TW" dirty="0"/>
          </a:p>
          <a:p>
            <a:pPr lvl="2"/>
            <a:r>
              <a:rPr lang="zh-TW" altLang="en-US" dirty="0"/>
              <a:t>找出</a:t>
            </a:r>
            <a:r>
              <a:rPr lang="zh-TW" altLang="en-US" dirty="0">
                <a:solidFill>
                  <a:srgbClr val="FF0000"/>
                </a:solidFill>
              </a:rPr>
              <a:t>臺北市</a:t>
            </a:r>
            <a:r>
              <a:rPr lang="zh-TW" altLang="en-US" dirty="0"/>
              <a:t>的藥局有幾間 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>
                <a:hlinkClick r:id="rId15" action="ppaction://hlinksldjump"/>
              </a:rPr>
              <a:t>當我們需要進行多個條件的判斷的時候需要使用 </a:t>
            </a:r>
            <a:r>
              <a:rPr lang="en-US" altLang="zh-TW" dirty="0" err="1">
                <a:hlinkClick r:id="rId15" action="ppaction://hlinksldjump"/>
              </a:rPr>
              <a:t>grep</a:t>
            </a:r>
            <a:r>
              <a:rPr lang="en-US" altLang="zh-TW" dirty="0">
                <a:hlinkClick r:id="rId15" action="ppaction://hlinksldjump"/>
              </a:rPr>
              <a:t> –E</a:t>
            </a:r>
            <a:r>
              <a:rPr lang="zh-TW" altLang="en-US" dirty="0">
                <a:hlinkClick r:id="rId15" action="ppaction://hlinksldjump"/>
              </a:rPr>
              <a:t>  </a:t>
            </a:r>
            <a:r>
              <a:rPr lang="en-US" altLang="zh-TW" dirty="0">
                <a:hlinkClick r:id="rId15" action="ppaction://hlinksldjump"/>
              </a:rPr>
              <a:t>“</a:t>
            </a:r>
            <a:r>
              <a:rPr lang="zh-TW" altLang="en-US" dirty="0">
                <a:hlinkClick r:id="rId15" action="ppaction://hlinksldjump"/>
              </a:rPr>
              <a:t>  </a:t>
            </a:r>
            <a:r>
              <a:rPr lang="en-US" altLang="zh-TW" dirty="0">
                <a:hlinkClick r:id="rId15" action="ppaction://hlinksldjump"/>
              </a:rPr>
              <a:t>|</a:t>
            </a:r>
            <a:r>
              <a:rPr lang="zh-TW" altLang="en-US" dirty="0">
                <a:hlinkClick r:id="rId15" action="ppaction://hlinksldjump"/>
              </a:rPr>
              <a:t>  </a:t>
            </a:r>
            <a:r>
              <a:rPr lang="en-US" altLang="zh-TW" dirty="0">
                <a:hlinkClick r:id="rId15" action="ppaction://hlinksldjump"/>
              </a:rPr>
              <a:t>“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>
                <a:hlinkClick r:id="rId16" action="ppaction://hlinksldjump"/>
              </a:rPr>
              <a:t>資料欄位處理</a:t>
            </a:r>
            <a:endParaRPr lang="en-US" altLang="zh-TW" dirty="0"/>
          </a:p>
          <a:p>
            <a:pPr lvl="1"/>
            <a:r>
              <a:rPr lang="zh-TW" altLang="en-US" dirty="0" smtClean="0">
                <a:hlinkClick r:id="rId17" action="ppaction://hlinksldjump"/>
              </a:rPr>
              <a:t>使用 </a:t>
            </a:r>
            <a:r>
              <a:rPr lang="en-US" altLang="zh-TW" dirty="0">
                <a:hlinkClick r:id="rId17" action="ppaction://hlinksldjump"/>
              </a:rPr>
              <a:t>cut </a:t>
            </a:r>
            <a:r>
              <a:rPr lang="zh-TW" altLang="en-US" dirty="0">
                <a:hlinkClick r:id="rId17" action="ppaction://hlinksldjump"/>
              </a:rPr>
              <a:t>命令可以幫助我們輸出所需要的欄位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C00000"/>
                </a:solidFill>
                <a:hlinkClick r:id="rId17" action="ppaction://hlinksldjump"/>
              </a:rPr>
              <a:t>cut -d$'\t'</a:t>
            </a:r>
            <a:r>
              <a:rPr lang="en-US" altLang="zh-TW" dirty="0">
                <a:solidFill>
                  <a:srgbClr val="0070C0"/>
                </a:solidFill>
                <a:hlinkClick r:id="rId17" action="ppaction://hlinksldjump"/>
              </a:rPr>
              <a:t> </a:t>
            </a:r>
            <a:r>
              <a:rPr lang="en-US" altLang="zh-TW" dirty="0">
                <a:solidFill>
                  <a:srgbClr val="C00000"/>
                </a:solidFill>
                <a:hlinkClick r:id="rId17" action="ppaction://hlinksldjump"/>
              </a:rPr>
              <a:t>-f 2</a:t>
            </a:r>
            <a:r>
              <a:rPr lang="en-US" altLang="zh-TW" dirty="0">
                <a:hlinkClick r:id="rId17" action="ppaction://hlinksldjump"/>
              </a:rPr>
              <a:t>-----</a:t>
            </a:r>
            <a:r>
              <a:rPr lang="zh-TW" altLang="en-US" dirty="0">
                <a:hlinkClick r:id="rId17" action="ppaction://hlinksldjump"/>
              </a:rPr>
              <a:t>資料使用 </a:t>
            </a:r>
            <a:r>
              <a:rPr lang="en-US" altLang="zh-TW" dirty="0">
                <a:hlinkClick r:id="rId17" action="ppaction://hlinksldjump"/>
              </a:rPr>
              <a:t>tab </a:t>
            </a:r>
            <a:r>
              <a:rPr lang="zh-TW" altLang="en-US" dirty="0">
                <a:hlinkClick r:id="rId17" action="ppaction://hlinksldjump"/>
              </a:rPr>
              <a:t>來分隔欄位</a:t>
            </a:r>
            <a:r>
              <a:rPr lang="en-US" altLang="zh-TW" dirty="0">
                <a:hlinkClick r:id="rId17" action="ppaction://hlinksldjump"/>
              </a:rPr>
              <a:t>,</a:t>
            </a:r>
            <a:r>
              <a:rPr lang="zh-TW" altLang="en-US" dirty="0">
                <a:hlinkClick r:id="rId17" action="ppaction://hlinksldjump"/>
              </a:rPr>
              <a:t> 所以使用 </a:t>
            </a:r>
            <a:r>
              <a:rPr lang="en-US" altLang="zh-TW" dirty="0">
                <a:hlinkClick r:id="rId17" action="ppaction://hlinksldjump"/>
              </a:rPr>
              <a:t>\t</a:t>
            </a:r>
            <a:endParaRPr lang="zh-TW" altLang="en-US" dirty="0"/>
          </a:p>
          <a:p>
            <a:pPr lvl="1"/>
            <a:r>
              <a:rPr lang="zh-TW" altLang="en-US" dirty="0">
                <a:hlinkClick r:id="rId18" action="ppaction://hlinksldjump"/>
              </a:rPr>
              <a:t>指定顯示某一欄位的資料</a:t>
            </a:r>
            <a:endParaRPr lang="en-US" altLang="zh-TW" dirty="0"/>
          </a:p>
          <a:p>
            <a:pPr lvl="1"/>
            <a:r>
              <a:rPr lang="zh-TW" altLang="en-US" dirty="0">
                <a:hlinkClick r:id="rId19" action="ppaction://hlinksldjump"/>
              </a:rPr>
              <a:t>指定顯示某幾個欄位的資料</a:t>
            </a:r>
            <a:endParaRPr lang="en-US" altLang="zh-TW" dirty="0"/>
          </a:p>
          <a:p>
            <a:pPr lvl="1"/>
            <a:r>
              <a:rPr lang="zh-TW" altLang="en-US" dirty="0">
                <a:hlinkClick r:id="rId20" action="ppaction://hlinksldjump"/>
              </a:rPr>
              <a:t>挑出所需資料，儲存成新的</a:t>
            </a:r>
            <a:r>
              <a:rPr lang="zh-TW" altLang="en-US" dirty="0" smtClean="0">
                <a:hlinkClick r:id="rId20" action="ppaction://hlinksldjump"/>
              </a:rPr>
              <a:t>檔案</a:t>
            </a:r>
            <a:endParaRPr lang="en-US" altLang="zh-TW" dirty="0" smtClean="0"/>
          </a:p>
          <a:p>
            <a:r>
              <a:rPr lang="zh-TW" altLang="en-US" dirty="0">
                <a:hlinkClick r:id="rId21" action="ppaction://hlinksldjump"/>
              </a:rPr>
              <a:t>練習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8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不顯示後面數來的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 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刪掉後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7688" y="2203107"/>
            <a:ext cx="1035160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800" dirty="0" smtClean="0"/>
              <a:t>head -n </a:t>
            </a:r>
            <a:r>
              <a:rPr lang="en-US" altLang="zh-TW" sz="2800" dirty="0" smtClean="0">
                <a:solidFill>
                  <a:srgbClr val="FF0000"/>
                </a:solidFill>
              </a:rPr>
              <a:t>-5 </a:t>
            </a:r>
            <a:r>
              <a:rPr lang="en-US" altLang="zh-TW" sz="2800" dirty="0" smtClean="0"/>
              <a:t>drugstore.txt.</a:t>
            </a:r>
          </a:p>
          <a:p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安利藥局        彰化縣  二水鄉  光化村員集路</a:t>
            </a:r>
            <a:r>
              <a:rPr lang="en-US" altLang="zh-TW" dirty="0" smtClean="0"/>
              <a:t>4</a:t>
            </a:r>
            <a:r>
              <a:rPr lang="zh-TW" altLang="en-US" dirty="0" smtClean="0"/>
              <a:t>段</a:t>
            </a:r>
            <a:r>
              <a:rPr lang="en-US" altLang="zh-TW" dirty="0" smtClean="0"/>
              <a:t>3</a:t>
            </a:r>
            <a:r>
              <a:rPr lang="zh-TW" altLang="en-US" dirty="0" smtClean="0"/>
              <a:t>號      黃耿佑  男      </a:t>
            </a:r>
            <a:r>
              <a:rPr lang="en-US" altLang="zh-TW" dirty="0" smtClean="0"/>
              <a:t>048794933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華興藥局        彰化縣  二水鄉  鼻倡路１號      李彩華  女      </a:t>
            </a:r>
            <a:r>
              <a:rPr lang="en-US" altLang="zh-TW" dirty="0" smtClean="0"/>
              <a:t>048792636      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豐源藥局        彰化縣  二水鄉  光化村光化</a:t>
            </a:r>
            <a:r>
              <a:rPr lang="en-US" altLang="zh-TW" dirty="0" smtClean="0"/>
              <a:t>2</a:t>
            </a:r>
            <a:r>
              <a:rPr lang="zh-TW" altLang="en-US" dirty="0" smtClean="0"/>
              <a:t>巷</a:t>
            </a:r>
            <a:r>
              <a:rPr lang="en-US" altLang="zh-TW" dirty="0" smtClean="0"/>
              <a:t>12</a:t>
            </a:r>
            <a:r>
              <a:rPr lang="zh-TW" altLang="en-US" dirty="0" smtClean="0"/>
              <a:t>號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    黃淑琴  女      </a:t>
            </a:r>
            <a:r>
              <a:rPr lang="en-US" altLang="zh-TW" dirty="0" smtClean="0"/>
              <a:t>08796832 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天士藥局        南投縣  南投市  新興里彰南路三段４２４號        姚有土  男      </a:t>
            </a:r>
            <a:r>
              <a:rPr lang="en-US" altLang="zh-TW" dirty="0" smtClean="0"/>
              <a:t>049250968      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南陽健寶藥局    南投縣  南投市  南陽路</a:t>
            </a:r>
            <a:r>
              <a:rPr lang="en-US" altLang="zh-TW" dirty="0" smtClean="0"/>
              <a:t>477</a:t>
            </a:r>
            <a:r>
              <a:rPr lang="zh-TW" altLang="en-US" dirty="0" smtClean="0"/>
              <a:t>號     童浩輝  男              </a:t>
            </a:r>
            <a:r>
              <a:rPr lang="en-US" altLang="zh-TW" dirty="0" smtClean="0"/>
              <a:t>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惠昌藥局        南投縣  南投市  康壽里中山街２４６號    林彩杏  女      </a:t>
            </a:r>
            <a:r>
              <a:rPr lang="en-US" altLang="zh-TW" dirty="0" smtClean="0"/>
              <a:t>049222981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朝順藥局        宜蘭縣  蘇澳鎮  大同路５２－３號        呂文堅  男      </a:t>
            </a:r>
            <a:r>
              <a:rPr lang="en-US" altLang="zh-TW" dirty="0" smtClean="0"/>
              <a:t>09907932       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南陽藥局        宜蘭縣  蘇澳鎮  中山路</a:t>
            </a:r>
            <a:r>
              <a:rPr lang="en-US" altLang="zh-TW" dirty="0" smtClean="0"/>
              <a:t>1</a:t>
            </a:r>
            <a:r>
              <a:rPr lang="zh-TW" altLang="en-US" dirty="0" smtClean="0"/>
              <a:t>段</a:t>
            </a:r>
            <a:r>
              <a:rPr lang="en-US" altLang="zh-TW" dirty="0" smtClean="0"/>
              <a:t>120</a:t>
            </a:r>
            <a:r>
              <a:rPr lang="zh-TW" altLang="en-US" dirty="0" smtClean="0"/>
              <a:t>號  葉竹謙  男      </a:t>
            </a:r>
            <a:r>
              <a:rPr lang="en-US" altLang="zh-TW" dirty="0" smtClean="0"/>
              <a:t>039965076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仁大藥局        宜蘭縣  蘇澳鎮  中原路４７號    林文昌  男      </a:t>
            </a:r>
            <a:r>
              <a:rPr lang="en-US" altLang="zh-TW" dirty="0" smtClean="0"/>
              <a:t>039967528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進昌健保藥局    宜蘭縣  南澳鄉  蘇花路二段</a:t>
            </a:r>
            <a:r>
              <a:rPr lang="en-US" altLang="zh-TW" dirty="0" smtClean="0"/>
              <a:t>383</a:t>
            </a:r>
            <a:r>
              <a:rPr lang="zh-TW" altLang="en-US" dirty="0" smtClean="0"/>
              <a:t>號 張智淵  男      </a:t>
            </a:r>
            <a:r>
              <a:rPr lang="en-US" altLang="zh-TW" dirty="0" smtClean="0"/>
              <a:t>039981011       Y"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2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92" y="72901"/>
            <a:ext cx="10994174" cy="119604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不顯示前面數來的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刪除欄名及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237893" y="890472"/>
            <a:ext cx="11954107" cy="3770263"/>
            <a:chOff x="66906" y="1068892"/>
            <a:chExt cx="11954107" cy="3770263"/>
          </a:xfrm>
        </p:grpSpPr>
        <p:sp>
          <p:nvSpPr>
            <p:cNvPr id="3" name="矩形 2"/>
            <p:cNvSpPr/>
            <p:nvPr/>
          </p:nvSpPr>
          <p:spPr>
            <a:xfrm>
              <a:off x="66906" y="1268947"/>
              <a:ext cx="11954107" cy="3570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 smtClean="0"/>
                <a:t>cat -n drugstore.txt</a:t>
              </a:r>
            </a:p>
            <a:p>
              <a:r>
                <a:rPr lang="en-US" altLang="zh-TW" dirty="0" smtClean="0"/>
                <a:t>     1  "</a:t>
              </a:r>
              <a:r>
                <a:rPr lang="zh-TW" altLang="en-US" dirty="0" smtClean="0"/>
                <a:t>機構狀態       機構名稱        地址縣市別      地址鄉鎮市區    地址街道巷弄號  負責人姓名      負責人性別      電話    是否為健保特約藥局</a:t>
              </a:r>
              <a:r>
                <a:rPr lang="en-US" altLang="zh-TW" dirty="0" smtClean="0"/>
                <a:t>"</a:t>
              </a:r>
            </a:p>
            <a:p>
              <a:r>
                <a:rPr lang="en-US" altLang="zh-TW" dirty="0" smtClean="0"/>
                <a:t>     2  "</a:t>
              </a:r>
              <a:r>
                <a:rPr lang="zh-TW" altLang="en-US" dirty="0" smtClean="0"/>
                <a:t>開業   新獻安藥局      臺北市  中正區  羅斯福路一段１５號      李宏仁  男      </a:t>
              </a:r>
              <a:r>
                <a:rPr lang="en-US" altLang="zh-TW" dirty="0" smtClean="0"/>
                <a:t>0223519891      Y"</a:t>
              </a:r>
            </a:p>
            <a:p>
              <a:r>
                <a:rPr lang="en-US" altLang="zh-TW" dirty="0" smtClean="0"/>
                <a:t>     3  "</a:t>
              </a:r>
              <a:r>
                <a:rPr lang="zh-TW" altLang="en-US" dirty="0" smtClean="0"/>
                <a:t>開業   國杏藥師示範藥局        臺北市  中正區  延平南路１７１巷３號    費工梅  女      </a:t>
              </a:r>
              <a:r>
                <a:rPr lang="en-US" altLang="zh-TW" dirty="0" smtClean="0"/>
                <a:t>0223811322      Y"</a:t>
              </a:r>
            </a:p>
            <a:p>
              <a:r>
                <a:rPr lang="en-US" altLang="zh-TW" dirty="0" smtClean="0"/>
                <a:t>     4  "</a:t>
              </a:r>
              <a:r>
                <a:rPr lang="zh-TW" altLang="en-US" dirty="0" smtClean="0"/>
                <a:t>開業   東華藥局        臺北市  中正區  汀州路三段一一三號      張平馬  男      </a:t>
              </a:r>
              <a:r>
                <a:rPr lang="en-US" altLang="zh-TW" dirty="0" smtClean="0"/>
                <a:t>0223640582</a:t>
              </a:r>
              <a:r>
                <a:rPr lang="zh-TW" altLang="en-US" dirty="0" smtClean="0"/>
                <a:t>、</a:t>
              </a:r>
              <a:r>
                <a:rPr lang="en-US" altLang="zh-TW" dirty="0" smtClean="0"/>
                <a:t>02-23640852</a:t>
              </a:r>
              <a:r>
                <a:rPr lang="zh-TW" altLang="en-US" dirty="0" smtClean="0"/>
                <a:t>、</a:t>
              </a:r>
              <a:r>
                <a:rPr lang="en-US" altLang="zh-TW" dirty="0" smtClean="0"/>
                <a:t>02-23640852    Y"</a:t>
              </a:r>
            </a:p>
            <a:p>
              <a:r>
                <a:rPr lang="en-US" altLang="zh-TW" dirty="0" smtClean="0"/>
                <a:t>     5  "</a:t>
              </a:r>
              <a:r>
                <a:rPr lang="zh-TW" altLang="en-US" dirty="0" smtClean="0"/>
                <a:t>開業   連雲藥局        臺北市  中正區  連雲街</a:t>
              </a:r>
              <a:r>
                <a:rPr lang="en-US" altLang="zh-TW" dirty="0" smtClean="0"/>
                <a:t>79</a:t>
              </a:r>
              <a:r>
                <a:rPr lang="zh-TW" altLang="en-US" dirty="0" smtClean="0"/>
                <a:t>號      徐信誠  男      </a:t>
              </a:r>
              <a:r>
                <a:rPr lang="en-US" altLang="zh-TW" dirty="0" smtClean="0"/>
                <a:t>0223410504      Y"</a:t>
              </a:r>
            </a:p>
            <a:p>
              <a:r>
                <a:rPr lang="en-US" altLang="zh-TW" dirty="0" smtClean="0"/>
                <a:t>     6  "</a:t>
              </a:r>
              <a:r>
                <a:rPr lang="zh-TW" altLang="en-US" dirty="0" smtClean="0"/>
                <a:t>開業  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合泰大藥局      </a:t>
              </a:r>
              <a:r>
                <a:rPr lang="zh-TW" altLang="en-US" dirty="0" smtClean="0"/>
                <a:t>臺北市  中正區  衡陽路</a:t>
              </a:r>
              <a:r>
                <a:rPr lang="en-US" altLang="zh-TW" dirty="0" smtClean="0"/>
                <a:t>26</a:t>
              </a:r>
              <a:r>
                <a:rPr lang="zh-TW" altLang="en-US" dirty="0" smtClean="0"/>
                <a:t>號      吳秀美  女      </a:t>
              </a:r>
              <a:r>
                <a:rPr lang="en-US" altLang="zh-TW" dirty="0" smtClean="0"/>
                <a:t>0223899977      Y"</a:t>
              </a:r>
            </a:p>
            <a:p>
              <a:r>
                <a:rPr lang="en-US" altLang="zh-TW" dirty="0" smtClean="0"/>
                <a:t>     7  "</a:t>
              </a:r>
              <a:r>
                <a:rPr lang="zh-TW" altLang="en-US" dirty="0" smtClean="0"/>
                <a:t>開業   吉星藥局        臺北市  中正區  襄陽路１９號１樓        謝素怡  女      </a:t>
              </a:r>
              <a:r>
                <a:rPr lang="en-US" altLang="zh-TW" dirty="0" smtClean="0"/>
                <a:t>023118438       N"</a:t>
              </a:r>
            </a:p>
            <a:p>
              <a:r>
                <a:rPr lang="en-US" altLang="zh-TW" dirty="0" smtClean="0"/>
                <a:t>     8  "</a:t>
              </a:r>
              <a:r>
                <a:rPr lang="zh-TW" altLang="en-US" dirty="0" smtClean="0"/>
                <a:t>開業   全民藥局        臺北市  中正區  廈門街八十七號  張淑慧  女      </a:t>
              </a:r>
              <a:r>
                <a:rPr lang="en-US" altLang="zh-TW" dirty="0" smtClean="0"/>
                <a:t>0223695759      Y"</a:t>
              </a:r>
            </a:p>
            <a:p>
              <a:r>
                <a:rPr lang="en-US" altLang="zh-TW" dirty="0" smtClean="0"/>
                <a:t>     9  "</a:t>
              </a:r>
              <a:r>
                <a:rPr lang="zh-TW" altLang="en-US" dirty="0" smtClean="0"/>
                <a:t>開業   和平藥局        臺北市  中正區  中華路二段四十三號      曾德繁  男      </a:t>
              </a:r>
              <a:r>
                <a:rPr lang="en-US" altLang="zh-TW" dirty="0" smtClean="0"/>
                <a:t>023755303       Y"</a:t>
              </a:r>
              <a:endParaRPr lang="en-US" altLang="zh-TW" dirty="0"/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6478860" y="1068892"/>
              <a:ext cx="3196444" cy="536884"/>
              <a:chOff x="6478860" y="1068892"/>
              <a:chExt cx="3196444" cy="536884"/>
            </a:xfrm>
          </p:grpSpPr>
          <p:cxnSp>
            <p:nvCxnSpPr>
              <p:cNvPr id="5" name="直線單箭頭接點 4"/>
              <p:cNvCxnSpPr/>
              <p:nvPr/>
            </p:nvCxnSpPr>
            <p:spPr>
              <a:xfrm flipH="1">
                <a:off x="6478860" y="1268947"/>
                <a:ext cx="981306" cy="33682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字方塊 6"/>
              <p:cNvSpPr txBox="1"/>
              <p:nvPr/>
            </p:nvSpPr>
            <p:spPr>
              <a:xfrm>
                <a:off x="7438794" y="1068892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 smtClean="0">
                    <a:solidFill>
                      <a:srgbClr val="FF0000"/>
                    </a:solidFill>
                  </a:rPr>
                  <a:t>第一列為欄位名稱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580792" y="4706902"/>
            <a:ext cx="1083526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smtClean="0"/>
              <a:t>tail -n </a:t>
            </a:r>
            <a:r>
              <a:rPr lang="en-US" altLang="zh-TW" sz="3200" dirty="0" smtClean="0">
                <a:solidFill>
                  <a:srgbClr val="FF0000"/>
                </a:solidFill>
              </a:rPr>
              <a:t>+6</a:t>
            </a:r>
            <a:r>
              <a:rPr lang="en-US" altLang="zh-TW" sz="3200" dirty="0" smtClean="0"/>
              <a:t> drugstore.txt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</a:t>
            </a:r>
            <a:r>
              <a:rPr lang="zh-TW" altLang="en-US" dirty="0" smtClean="0">
                <a:solidFill>
                  <a:srgbClr val="FF0000"/>
                </a:solidFill>
              </a:rPr>
              <a:t>合泰大藥局      </a:t>
            </a:r>
            <a:r>
              <a:rPr lang="zh-TW" altLang="en-US" dirty="0" smtClean="0"/>
              <a:t>臺北市  中正區  衡陽路</a:t>
            </a:r>
            <a:r>
              <a:rPr lang="en-US" altLang="zh-TW" dirty="0" smtClean="0"/>
              <a:t>26</a:t>
            </a:r>
            <a:r>
              <a:rPr lang="zh-TW" altLang="en-US" dirty="0" smtClean="0"/>
              <a:t>號      吳秀美  女      </a:t>
            </a:r>
            <a:r>
              <a:rPr lang="en-US" altLang="zh-TW" dirty="0" smtClean="0"/>
              <a:t>0223899977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吉星藥局        臺北市  中正區  襄陽路１９號１樓        謝素怡  女      </a:t>
            </a:r>
            <a:r>
              <a:rPr lang="en-US" altLang="zh-TW" dirty="0" smtClean="0"/>
              <a:t>023118438      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全民藥局        臺北市  中正區  廈門街八十七號  張淑慧  女      </a:t>
            </a:r>
            <a:r>
              <a:rPr lang="en-US" altLang="zh-TW" dirty="0" smtClean="0"/>
              <a:t>0223695759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和平藥局        臺北市  中正區  中華路二段四十三號      曾德繁  男      </a:t>
            </a:r>
            <a:r>
              <a:rPr lang="en-US" altLang="zh-TW" dirty="0" smtClean="0"/>
              <a:t>023755303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中興藥局        臺北市  中山區  長安東路</a:t>
            </a:r>
            <a:r>
              <a:rPr lang="en-US" altLang="zh-TW" dirty="0" smtClean="0"/>
              <a:t>2</a:t>
            </a:r>
            <a:r>
              <a:rPr lang="zh-TW" altLang="en-US" dirty="0" smtClean="0"/>
              <a:t>段</a:t>
            </a:r>
            <a:r>
              <a:rPr lang="en-US" altLang="zh-TW" dirty="0" smtClean="0"/>
              <a:t>226</a:t>
            </a:r>
            <a:r>
              <a:rPr lang="zh-TW" altLang="en-US" dirty="0" smtClean="0"/>
              <a:t>號        鄭陳智  女      </a:t>
            </a:r>
            <a:r>
              <a:rPr lang="en-US" altLang="zh-TW" dirty="0" smtClean="0"/>
              <a:t>0227774628      Y"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6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9046" y="202479"/>
            <a:ext cx="10591800" cy="525347"/>
          </a:xfrm>
        </p:spPr>
        <p:txBody>
          <a:bodyPr anchor="t">
            <a:normAutofit fontScale="90000"/>
          </a:bodyPr>
          <a:lstStyle/>
          <a:p>
            <a:r>
              <a:rPr lang="zh-TW" altLang="en-US" dirty="0" smtClean="0"/>
              <a:t>顯示第 </a:t>
            </a:r>
            <a:r>
              <a:rPr lang="en-US" altLang="zh-TW" dirty="0" smtClean="0">
                <a:solidFill>
                  <a:srgbClr val="00B050"/>
                </a:solidFill>
              </a:rPr>
              <a:t>5-8</a:t>
            </a:r>
            <a:r>
              <a:rPr lang="en-US" altLang="zh-TW" dirty="0" smtClean="0"/>
              <a:t> </a:t>
            </a:r>
            <a:r>
              <a:rPr lang="zh-TW" altLang="en-US" dirty="0" smtClean="0"/>
              <a:t>筆的資料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6-9)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237893" y="888179"/>
            <a:ext cx="11954107" cy="3570208"/>
            <a:chOff x="66906" y="1066599"/>
            <a:chExt cx="11954107" cy="3570208"/>
          </a:xfrm>
        </p:grpSpPr>
        <p:sp>
          <p:nvSpPr>
            <p:cNvPr id="4" name="矩形 3"/>
            <p:cNvSpPr/>
            <p:nvPr/>
          </p:nvSpPr>
          <p:spPr>
            <a:xfrm>
              <a:off x="66906" y="1066599"/>
              <a:ext cx="11954107" cy="3570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 smtClean="0"/>
                <a:t>cat -n drugstore.txt</a:t>
              </a:r>
            </a:p>
            <a:p>
              <a:r>
                <a:rPr lang="en-US" altLang="zh-TW" dirty="0" smtClean="0"/>
                <a:t>     1  "</a:t>
              </a:r>
              <a:r>
                <a:rPr lang="zh-TW" altLang="en-US" dirty="0" smtClean="0"/>
                <a:t>機構狀態       機構名稱        地址縣市別      地址鄉鎮市區    地址街道巷弄號  負責人姓名      負責人性別      電話    是否為健保特約藥局</a:t>
              </a:r>
              <a:r>
                <a:rPr lang="en-US" altLang="zh-TW" dirty="0" smtClean="0"/>
                <a:t>"</a:t>
              </a:r>
            </a:p>
            <a:p>
              <a:r>
                <a:rPr lang="en-US" altLang="zh-TW" dirty="0" smtClean="0"/>
                <a:t>     2  "</a:t>
              </a:r>
              <a:r>
                <a:rPr lang="zh-TW" altLang="en-US" dirty="0" smtClean="0"/>
                <a:t>開業   新獻安藥局      臺北市  中正區  羅斯福路一段１５號      李宏仁  男      </a:t>
              </a:r>
              <a:r>
                <a:rPr lang="en-US" altLang="zh-TW" dirty="0" smtClean="0"/>
                <a:t>0223519891      Y"</a:t>
              </a:r>
            </a:p>
            <a:p>
              <a:r>
                <a:rPr lang="en-US" altLang="zh-TW" dirty="0" smtClean="0"/>
                <a:t>     3  "</a:t>
              </a:r>
              <a:r>
                <a:rPr lang="zh-TW" altLang="en-US" dirty="0" smtClean="0"/>
                <a:t>開業   國杏藥師示範藥局        臺北市  中正區  延平南路１７１巷３號    費工梅  女      </a:t>
              </a:r>
              <a:r>
                <a:rPr lang="en-US" altLang="zh-TW" dirty="0" smtClean="0"/>
                <a:t>0223811322      Y"</a:t>
              </a:r>
            </a:p>
            <a:p>
              <a:r>
                <a:rPr lang="en-US" altLang="zh-TW" dirty="0" smtClean="0"/>
                <a:t>     4  "</a:t>
              </a:r>
              <a:r>
                <a:rPr lang="zh-TW" altLang="en-US" dirty="0" smtClean="0"/>
                <a:t>開業   東華藥局        臺北市  中正區  汀州路三段一一三號      張平馬  男      </a:t>
              </a:r>
              <a:r>
                <a:rPr lang="en-US" altLang="zh-TW" dirty="0" smtClean="0"/>
                <a:t>0223640582</a:t>
              </a:r>
              <a:r>
                <a:rPr lang="zh-TW" altLang="en-US" dirty="0" smtClean="0"/>
                <a:t>、</a:t>
              </a:r>
              <a:r>
                <a:rPr lang="en-US" altLang="zh-TW" dirty="0" smtClean="0"/>
                <a:t>02-23640852</a:t>
              </a:r>
              <a:r>
                <a:rPr lang="zh-TW" altLang="en-US" dirty="0" smtClean="0"/>
                <a:t>、</a:t>
              </a:r>
              <a:r>
                <a:rPr lang="en-US" altLang="zh-TW" dirty="0" smtClean="0"/>
                <a:t>02-23640852    Y"</a:t>
              </a:r>
            </a:p>
            <a:p>
              <a:r>
                <a:rPr lang="en-US" altLang="zh-TW" dirty="0" smtClean="0"/>
                <a:t>     5  "</a:t>
              </a:r>
              <a:r>
                <a:rPr lang="zh-TW" altLang="en-US" dirty="0" smtClean="0"/>
                <a:t>開業   連雲藥局        臺北市  中正區  連雲街</a:t>
              </a:r>
              <a:r>
                <a:rPr lang="en-US" altLang="zh-TW" dirty="0" smtClean="0"/>
                <a:t>79</a:t>
              </a:r>
              <a:r>
                <a:rPr lang="zh-TW" altLang="en-US" dirty="0" smtClean="0"/>
                <a:t>號      徐信誠  男      </a:t>
              </a:r>
              <a:r>
                <a:rPr lang="en-US" altLang="zh-TW" dirty="0" smtClean="0"/>
                <a:t>0223410504      Y"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     6  "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開業   合泰大藥局      臺北市  中正區  衡陽路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26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號      吳秀美  女     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0223899977      Y"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     7  "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開業   吉星藥局        臺北市  中正區  襄陽路１９號１樓        謝素怡  女     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023118438       N"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     8  "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開業   全民藥局        臺北市  中正區  廈門街八十七號  張淑慧  女     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0223695759      Y"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     9  "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開業   和平藥局        臺北市  中正區  中華路二段四十三號      曾德繁  男     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023755303       Y"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6267921" y="1068892"/>
              <a:ext cx="3217816" cy="536884"/>
              <a:chOff x="6267921" y="1068892"/>
              <a:chExt cx="3217816" cy="536884"/>
            </a:xfrm>
          </p:grpSpPr>
          <p:cxnSp>
            <p:nvCxnSpPr>
              <p:cNvPr id="6" name="直線單箭頭接點 5"/>
              <p:cNvCxnSpPr/>
              <p:nvPr/>
            </p:nvCxnSpPr>
            <p:spPr>
              <a:xfrm flipH="1">
                <a:off x="6267921" y="1268947"/>
                <a:ext cx="981306" cy="33682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字方塊 6"/>
              <p:cNvSpPr txBox="1"/>
              <p:nvPr/>
            </p:nvSpPr>
            <p:spPr>
              <a:xfrm>
                <a:off x="7249227" y="1068892"/>
                <a:ext cx="2236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 smtClean="0">
                    <a:solidFill>
                      <a:srgbClr val="FF0000"/>
                    </a:solidFill>
                  </a:rPr>
                  <a:t>第一列為欄位名稱</a:t>
                </a:r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1777432" y="6344373"/>
            <a:ext cx="8670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【</a:t>
            </a:r>
            <a:r>
              <a:rPr lang="zh-TW" altLang="en-US" sz="2400" dirty="0" smtClean="0"/>
              <a:t>註</a:t>
            </a:r>
            <a:r>
              <a:rPr lang="en-US" altLang="zh-TW" sz="2400" dirty="0" smtClean="0"/>
              <a:t>】</a:t>
            </a:r>
            <a:r>
              <a:rPr lang="zh-TW" altLang="en-US" sz="2400" dirty="0" smtClean="0"/>
              <a:t>先使用 </a:t>
            </a:r>
            <a:r>
              <a:rPr lang="en-US" altLang="zh-TW" sz="2400" dirty="0" smtClean="0"/>
              <a:t>head </a:t>
            </a:r>
            <a:r>
              <a:rPr lang="zh-TW" altLang="en-US" sz="2400" dirty="0" smtClean="0"/>
              <a:t>找出前 </a:t>
            </a:r>
            <a:r>
              <a:rPr lang="en-US" altLang="zh-TW" sz="2400" dirty="0" smtClean="0"/>
              <a:t>9</a:t>
            </a:r>
            <a:r>
              <a:rPr lang="zh-TW" altLang="en-US" sz="2400" dirty="0" smtClean="0"/>
              <a:t>筆資料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再找出最後 </a:t>
            </a:r>
            <a:r>
              <a:rPr lang="en-US" altLang="zh-TW" sz="2400" dirty="0" smtClean="0"/>
              <a:t>4(9-6+1} </a:t>
            </a:r>
            <a:r>
              <a:rPr lang="zh-TW" altLang="en-US" sz="2400" dirty="0" smtClean="0"/>
              <a:t>筆資料</a:t>
            </a:r>
            <a:endParaRPr lang="en-US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334383" y="4658442"/>
            <a:ext cx="113660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400" dirty="0" smtClean="0"/>
              <a:t>head -n 9 drugstore.txt | tail -n 4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合泰大藥局      臺北市  中正區  衡陽路</a:t>
            </a:r>
            <a:r>
              <a:rPr lang="en-US" altLang="zh-TW" dirty="0" smtClean="0"/>
              <a:t>26</a:t>
            </a:r>
            <a:r>
              <a:rPr lang="zh-TW" altLang="en-US" dirty="0" smtClean="0"/>
              <a:t>號      吳秀美  女      </a:t>
            </a:r>
            <a:r>
              <a:rPr lang="en-US" altLang="zh-TW" dirty="0" smtClean="0"/>
              <a:t>0223899977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吉星藥局        臺北市  中正區  襄陽路１９號１樓        謝素怡  女      </a:t>
            </a:r>
            <a:r>
              <a:rPr lang="en-US" altLang="zh-TW" dirty="0" smtClean="0"/>
              <a:t>023118438      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全民藥局        臺北市  中正區  廈門街八十七號  張淑慧  女      </a:t>
            </a:r>
            <a:r>
              <a:rPr lang="en-US" altLang="zh-TW" dirty="0" smtClean="0"/>
              <a:t>0223695759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和平藥局        臺北市  中正區  中華路二段四十三號      曾德繁  男      </a:t>
            </a:r>
            <a:r>
              <a:rPr lang="en-US" altLang="zh-TW" dirty="0" smtClean="0"/>
              <a:t>023755303       Y"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結合 </a:t>
            </a:r>
            <a:r>
              <a:rPr lang="en-US" altLang="zh-TW" dirty="0" smtClean="0"/>
              <a:t>cat -n </a:t>
            </a:r>
            <a:r>
              <a:rPr lang="zh-TW" altLang="en-US" dirty="0" smtClean="0"/>
              <a:t>命令能夠讓我們更清楚資料筆數是否正確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顯示第 </a:t>
            </a:r>
            <a:r>
              <a:rPr lang="en-US" altLang="zh-TW" dirty="0" smtClean="0">
                <a:solidFill>
                  <a:srgbClr val="00B050"/>
                </a:solidFill>
              </a:rPr>
              <a:t>5-8</a:t>
            </a:r>
            <a:r>
              <a:rPr lang="en-US" altLang="zh-TW" dirty="0" smtClean="0"/>
              <a:t> </a:t>
            </a:r>
            <a:r>
              <a:rPr lang="zh-TW" altLang="en-US" dirty="0" smtClean="0"/>
              <a:t>筆的資料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6-9)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34175" y="2531327"/>
            <a:ext cx="11496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800" dirty="0" smtClean="0"/>
              <a:t>cat -n drugstore.txt |head -n 9 | tail -n 4</a:t>
            </a:r>
          </a:p>
          <a:p>
            <a:r>
              <a:rPr lang="en-US" altLang="zh-TW" sz="2000" dirty="0" smtClean="0"/>
              <a:t>     6  "</a:t>
            </a:r>
            <a:r>
              <a:rPr lang="zh-TW" altLang="en-US" sz="2000" dirty="0" smtClean="0"/>
              <a:t>開業   合泰大藥局      臺北市  中正區  衡陽路</a:t>
            </a:r>
            <a:r>
              <a:rPr lang="en-US" altLang="zh-TW" sz="2000" dirty="0" smtClean="0"/>
              <a:t>26</a:t>
            </a:r>
            <a:r>
              <a:rPr lang="zh-TW" altLang="en-US" sz="2000" dirty="0" smtClean="0"/>
              <a:t>號      吳秀美  女      </a:t>
            </a:r>
            <a:r>
              <a:rPr lang="en-US" altLang="zh-TW" sz="2000" dirty="0" smtClean="0"/>
              <a:t>0223899977      Y"</a:t>
            </a:r>
          </a:p>
          <a:p>
            <a:r>
              <a:rPr lang="en-US" altLang="zh-TW" sz="2000" dirty="0" smtClean="0"/>
              <a:t>     7  "</a:t>
            </a:r>
            <a:r>
              <a:rPr lang="zh-TW" altLang="en-US" sz="2000" dirty="0" smtClean="0"/>
              <a:t>開業   吉星藥局        臺北市  中正區  襄陽路１９號１樓        謝素怡  女      </a:t>
            </a:r>
            <a:r>
              <a:rPr lang="en-US" altLang="zh-TW" sz="2000" dirty="0" smtClean="0"/>
              <a:t>023118438       N"</a:t>
            </a:r>
          </a:p>
          <a:p>
            <a:r>
              <a:rPr lang="en-US" altLang="zh-TW" sz="2000" dirty="0" smtClean="0"/>
              <a:t>     8  "</a:t>
            </a:r>
            <a:r>
              <a:rPr lang="zh-TW" altLang="en-US" sz="2000" dirty="0" smtClean="0"/>
              <a:t>開業   全民藥局        臺北市  中正區  廈門街八十七號  張淑慧  女      </a:t>
            </a:r>
            <a:r>
              <a:rPr lang="en-US" altLang="zh-TW" sz="2000" dirty="0" smtClean="0"/>
              <a:t>0223695759      Y"</a:t>
            </a:r>
          </a:p>
          <a:p>
            <a:r>
              <a:rPr lang="en-US" altLang="zh-TW" sz="2000" dirty="0" smtClean="0"/>
              <a:t>     9  "</a:t>
            </a:r>
            <a:r>
              <a:rPr lang="zh-TW" altLang="en-US" sz="2000" dirty="0" smtClean="0"/>
              <a:t>開業   和平藥局        臺北市  中正區  中華路二段四十三號      曾德繁  男      </a:t>
            </a:r>
            <a:r>
              <a:rPr lang="en-US" altLang="zh-TW" sz="2000" dirty="0" smtClean="0"/>
              <a:t>023755303       Y"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9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" y="2029522"/>
            <a:ext cx="101024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1.</a:t>
            </a:r>
            <a:r>
              <a:rPr lang="zh-TW" altLang="en-US" sz="4400" dirty="0" smtClean="0"/>
              <a:t>請教</a:t>
            </a:r>
            <a:r>
              <a:rPr lang="en-US" altLang="zh-TW" sz="4400" dirty="0" smtClean="0"/>
              <a:t>drugstore.txt </a:t>
            </a:r>
            <a:r>
              <a:rPr lang="zh-TW" altLang="en-US" sz="4400" dirty="0" smtClean="0"/>
              <a:t>共幾筆資料</a:t>
            </a:r>
            <a:endParaRPr lang="en-US" altLang="zh-TW" sz="4400" dirty="0" smtClean="0"/>
          </a:p>
          <a:p>
            <a:r>
              <a:rPr lang="en-US" altLang="zh-TW" sz="4400" dirty="0" smtClean="0"/>
              <a:t>2.</a:t>
            </a:r>
            <a:r>
              <a:rPr lang="zh-TW" altLang="en-US" sz="4400" dirty="0" smtClean="0"/>
              <a:t>第</a:t>
            </a:r>
            <a:r>
              <a:rPr lang="en-US" altLang="zh-TW" sz="4400" dirty="0" smtClean="0"/>
              <a:t>50-55</a:t>
            </a:r>
            <a:r>
              <a:rPr lang="zh-TW" altLang="en-US" sz="4400" dirty="0" smtClean="0"/>
              <a:t>筆資料</a:t>
            </a:r>
            <a:endParaRPr lang="en-US" altLang="zh-TW" sz="4400" dirty="0" smtClean="0"/>
          </a:p>
          <a:p>
            <a:r>
              <a:rPr lang="en-US" altLang="zh-TW" sz="4400" dirty="0" smtClean="0"/>
              <a:t>(</a:t>
            </a:r>
            <a:r>
              <a:rPr lang="zh-TW" altLang="en-US" sz="4400" dirty="0" smtClean="0"/>
              <a:t>第一列為欄名，相當</a:t>
            </a:r>
            <a:r>
              <a:rPr lang="en-US" altLang="zh-TW" sz="4400" dirty="0" smtClean="0"/>
              <a:t>51-56(56-51+1=6</a:t>
            </a:r>
            <a:r>
              <a:rPr lang="zh-TW" altLang="en-US" sz="4400" dirty="0" smtClean="0"/>
              <a:t>筆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52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28185" y="1449659"/>
            <a:ext cx="10935629" cy="3929720"/>
            <a:chOff x="628185" y="1449659"/>
            <a:chExt cx="10935629" cy="3929720"/>
          </a:xfrm>
        </p:grpSpPr>
        <p:sp>
          <p:nvSpPr>
            <p:cNvPr id="3" name="矩形 2"/>
            <p:cNvSpPr/>
            <p:nvPr/>
          </p:nvSpPr>
          <p:spPr>
            <a:xfrm>
              <a:off x="628185" y="1901504"/>
              <a:ext cx="10935629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 smtClean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3200" dirty="0" smtClean="0"/>
                <a:t>cat -n </a:t>
              </a:r>
              <a:r>
                <a:rPr lang="en-US" altLang="zh-TW" sz="3200" dirty="0" err="1" smtClean="0"/>
                <a:t>drugstore.txt|wc</a:t>
              </a:r>
              <a:r>
                <a:rPr lang="en-US" altLang="zh-TW" sz="3200" dirty="0" smtClean="0"/>
                <a:t> -l</a:t>
              </a:r>
            </a:p>
            <a:p>
              <a:r>
                <a:rPr lang="en-US" altLang="zh-TW" sz="2000" dirty="0" smtClean="0"/>
                <a:t>71</a:t>
              </a:r>
            </a:p>
            <a:p>
              <a:r>
                <a:rPr lang="en-US" altLang="zh-TW" sz="2000" dirty="0" smtClean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 smtClean="0"/>
                <a:t>cat -n drugstore.txt | head -n 56 | tail -n 6</a:t>
              </a:r>
            </a:p>
            <a:p>
              <a:r>
                <a:rPr lang="en-US" altLang="zh-TW" sz="2000" dirty="0" smtClean="0"/>
                <a:t>    51  "</a:t>
              </a:r>
              <a:r>
                <a:rPr lang="zh-TW" altLang="en-US" sz="2000" dirty="0" smtClean="0"/>
                <a:t>開業   永昇藥局        雲林縣  元長鄉  下寮村東庄３５號        邱朝金  男      </a:t>
              </a:r>
              <a:r>
                <a:rPr lang="en-US" altLang="zh-TW" sz="2000" dirty="0" smtClean="0"/>
                <a:t>057861838       Y"</a:t>
              </a:r>
            </a:p>
            <a:p>
              <a:r>
                <a:rPr lang="en-US" altLang="zh-TW" sz="2000" dirty="0" smtClean="0"/>
                <a:t>    52  "</a:t>
              </a:r>
              <a:r>
                <a:rPr lang="zh-TW" altLang="en-US" sz="2000" dirty="0" smtClean="0"/>
                <a:t>開業   順元藥局        雲林縣  元長鄉  中山路</a:t>
              </a:r>
              <a:r>
                <a:rPr lang="en-US" altLang="zh-TW" sz="2000" dirty="0" smtClean="0"/>
                <a:t>25</a:t>
              </a:r>
              <a:r>
                <a:rPr lang="zh-TW" altLang="en-US" sz="2000" dirty="0" smtClean="0"/>
                <a:t>號      洪靜芬  女      </a:t>
              </a:r>
              <a:r>
                <a:rPr lang="en-US" altLang="zh-TW" sz="2000" dirty="0" smtClean="0"/>
                <a:t>057886555       Y"</a:t>
              </a:r>
            </a:p>
            <a:p>
              <a:r>
                <a:rPr lang="en-US" altLang="zh-TW" sz="2000" dirty="0" smtClean="0"/>
                <a:t>    53  "</a:t>
              </a:r>
              <a:r>
                <a:rPr lang="zh-TW" altLang="en-US" sz="2000" dirty="0" smtClean="0"/>
                <a:t>開業   合家康藥局      雲林縣  元長鄉  中山路</a:t>
              </a:r>
              <a:r>
                <a:rPr lang="en-US" altLang="zh-TW" sz="2000" dirty="0" smtClean="0"/>
                <a:t>25-6</a:t>
              </a:r>
              <a:r>
                <a:rPr lang="zh-TW" altLang="en-US" sz="2000" dirty="0" smtClean="0"/>
                <a:t>號    李麗惠  女      </a:t>
              </a:r>
              <a:r>
                <a:rPr lang="en-US" altLang="zh-TW" sz="2000" dirty="0" smtClean="0"/>
                <a:t>07880993        N"</a:t>
              </a:r>
            </a:p>
            <a:p>
              <a:r>
                <a:rPr lang="en-US" altLang="zh-TW" sz="2000" dirty="0" smtClean="0"/>
                <a:t>    54  "</a:t>
              </a:r>
              <a:r>
                <a:rPr lang="zh-TW" altLang="en-US" sz="2000" dirty="0" smtClean="0"/>
                <a:t>開業   維恩健保藥局    雲林縣  元長鄉  長北村中山路</a:t>
              </a:r>
              <a:r>
                <a:rPr lang="en-US" altLang="zh-TW" sz="2000" dirty="0" smtClean="0"/>
                <a:t>58</a:t>
              </a:r>
              <a:r>
                <a:rPr lang="zh-TW" altLang="en-US" sz="2000" dirty="0" smtClean="0"/>
                <a:t>號        張智源  男      </a:t>
              </a:r>
              <a:r>
                <a:rPr lang="en-US" altLang="zh-TW" sz="2000" dirty="0" smtClean="0"/>
                <a:t>057882062       Y"</a:t>
              </a:r>
            </a:p>
            <a:p>
              <a:r>
                <a:rPr lang="en-US" altLang="zh-TW" sz="2000" dirty="0" smtClean="0"/>
                <a:t>    55  "</a:t>
              </a:r>
              <a:r>
                <a:rPr lang="zh-TW" altLang="en-US" sz="2000" dirty="0" smtClean="0"/>
                <a:t>開業   博勝藥局        嘉義縣  番路鄉  下坑村下坑五十三號      蕭博勝  男      </a:t>
              </a:r>
              <a:r>
                <a:rPr lang="en-US" altLang="zh-TW" sz="2000" dirty="0" smtClean="0"/>
                <a:t>052591127       Y"</a:t>
              </a:r>
            </a:p>
            <a:p>
              <a:r>
                <a:rPr lang="en-US" altLang="zh-TW" sz="2000" dirty="0" smtClean="0"/>
                <a:t>    56  "</a:t>
              </a:r>
              <a:r>
                <a:rPr lang="zh-TW" altLang="en-US" sz="2000" dirty="0" smtClean="0"/>
                <a:t>開業   賜安藥局        嘉義縣  梅山鄉  社教路九十號    葉恩賜  男      </a:t>
              </a:r>
              <a:r>
                <a:rPr lang="en-US" altLang="zh-TW" sz="2000" dirty="0" smtClean="0"/>
                <a:t>052621015       N"</a:t>
              </a:r>
            </a:p>
            <a:p>
              <a:endParaRPr lang="en-US" altLang="zh-TW" sz="2000" dirty="0"/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H="1">
              <a:off x="1170878" y="1550020"/>
              <a:ext cx="1929161" cy="10370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3166946" y="1449659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71-1=70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筆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083" y="1948598"/>
            <a:ext cx="11353800" cy="2523041"/>
          </a:xfrm>
        </p:spPr>
        <p:txBody>
          <a:bodyPr anchor="t">
            <a:normAutofit/>
          </a:bodyPr>
          <a:lstStyle/>
          <a:p>
            <a:r>
              <a:rPr lang="zh-TW" altLang="en-US" dirty="0" smtClean="0"/>
              <a:t>清理資料</a:t>
            </a:r>
            <a:r>
              <a:rPr lang="en-US" altLang="zh-TW" dirty="0" smtClean="0"/>
              <a:t>-tail –n +2</a:t>
            </a:r>
            <a:br>
              <a:rPr lang="en-US" altLang="zh-TW" dirty="0" smtClean="0"/>
            </a:br>
            <a:r>
              <a:rPr lang="zh-TW" altLang="en-US" dirty="0" smtClean="0"/>
              <a:t>從第二筆資料開始顯示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去掉第一列欄位名稱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變成純資料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形成純資料檔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932" y="373324"/>
            <a:ext cx="113407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smtClean="0"/>
              <a:t>cat -n drugstore.txt |tail -n +2</a:t>
            </a:r>
          </a:p>
          <a:p>
            <a:r>
              <a:rPr lang="en-US" altLang="zh-TW" dirty="0" smtClean="0"/>
              <a:t>     2  "</a:t>
            </a:r>
            <a:r>
              <a:rPr lang="zh-TW" altLang="en-US" dirty="0" smtClean="0"/>
              <a:t>開業   新獻安藥局      臺北市  中正區  羅斯福路一段１５號      李宏仁  男      </a:t>
            </a:r>
            <a:r>
              <a:rPr lang="en-US" altLang="zh-TW" dirty="0" smtClean="0"/>
              <a:t>0223519891      Y"</a:t>
            </a:r>
          </a:p>
          <a:p>
            <a:r>
              <a:rPr lang="en-US" altLang="zh-TW" dirty="0" smtClean="0"/>
              <a:t>     3  "</a:t>
            </a:r>
            <a:r>
              <a:rPr lang="zh-TW" altLang="en-US" dirty="0" smtClean="0"/>
              <a:t>開業   國杏藥師示範藥局        臺北市  中正區  延平南路１７１巷３號    費工梅  女      </a:t>
            </a:r>
            <a:r>
              <a:rPr lang="en-US" altLang="zh-TW" dirty="0" smtClean="0"/>
              <a:t>0223811322      Y"</a:t>
            </a:r>
          </a:p>
          <a:p>
            <a:r>
              <a:rPr lang="en-US" altLang="zh-TW" dirty="0" smtClean="0"/>
              <a:t>     4  "</a:t>
            </a:r>
            <a:r>
              <a:rPr lang="zh-TW" altLang="en-US" dirty="0" smtClean="0"/>
              <a:t>開業   東華藥局        臺北市  中正區  汀州路三段一一三號      張平馬  男      </a:t>
            </a:r>
            <a:r>
              <a:rPr lang="en-US" altLang="zh-TW" dirty="0" smtClean="0"/>
              <a:t>0223640582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02-23640852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02-23640852    Y"</a:t>
            </a:r>
          </a:p>
          <a:p>
            <a:r>
              <a:rPr lang="en-US" altLang="zh-TW" dirty="0" smtClean="0"/>
              <a:t>     5  "</a:t>
            </a:r>
            <a:r>
              <a:rPr lang="zh-TW" altLang="en-US" dirty="0" smtClean="0"/>
              <a:t>開業   連雲藥局        臺北市  中正區  連雲街</a:t>
            </a:r>
            <a:r>
              <a:rPr lang="en-US" altLang="zh-TW" dirty="0" smtClean="0"/>
              <a:t>79</a:t>
            </a:r>
            <a:r>
              <a:rPr lang="zh-TW" altLang="en-US" dirty="0" smtClean="0"/>
              <a:t>號      徐信誠  男      </a:t>
            </a:r>
            <a:r>
              <a:rPr lang="en-US" altLang="zh-TW" dirty="0" smtClean="0"/>
              <a:t>0223410504      Y"</a:t>
            </a:r>
          </a:p>
          <a:p>
            <a:r>
              <a:rPr lang="en-US" altLang="zh-TW" dirty="0" smtClean="0"/>
              <a:t>     6  "</a:t>
            </a:r>
            <a:r>
              <a:rPr lang="zh-TW" altLang="en-US" dirty="0" smtClean="0"/>
              <a:t>開業   合泰大藥局      臺北市  中正區  衡陽路</a:t>
            </a:r>
            <a:r>
              <a:rPr lang="en-US" altLang="zh-TW" dirty="0" smtClean="0"/>
              <a:t>26</a:t>
            </a:r>
            <a:r>
              <a:rPr lang="zh-TW" altLang="en-US" dirty="0" smtClean="0"/>
              <a:t>號      吳秀美  女      </a:t>
            </a:r>
            <a:r>
              <a:rPr lang="en-US" altLang="zh-TW" dirty="0" smtClean="0"/>
              <a:t>0223899977      Y"</a:t>
            </a:r>
          </a:p>
          <a:p>
            <a:r>
              <a:rPr lang="en-US" altLang="zh-TW" dirty="0" smtClean="0"/>
              <a:t>     7  "</a:t>
            </a:r>
            <a:r>
              <a:rPr lang="zh-TW" altLang="en-US" dirty="0" smtClean="0"/>
              <a:t>開業   吉星藥局        臺北市  中正區  襄陽路１９號１樓        謝素怡  女      </a:t>
            </a:r>
            <a:r>
              <a:rPr lang="en-US" altLang="zh-TW" dirty="0" smtClean="0"/>
              <a:t>023118438       N“</a:t>
            </a:r>
          </a:p>
          <a:p>
            <a:r>
              <a:rPr lang="en-US" altLang="zh-TW" dirty="0" smtClean="0"/>
              <a:t>……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3829" y="3077736"/>
            <a:ext cx="1123299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800" dirty="0" smtClean="0"/>
              <a:t>tail -n +2 drugstore.txt &gt; </a:t>
            </a:r>
            <a:r>
              <a:rPr lang="en-US" altLang="zh-TW" sz="2800" dirty="0" smtClean="0">
                <a:solidFill>
                  <a:srgbClr val="FF0000"/>
                </a:solidFill>
              </a:rPr>
              <a:t>drugstore-1.txt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800" dirty="0" smtClean="0"/>
              <a:t>cat -n  drugstore-1.txt</a:t>
            </a:r>
          </a:p>
          <a:p>
            <a:r>
              <a:rPr lang="en-US" altLang="zh-TW" dirty="0" smtClean="0"/>
              <a:t>     1  "</a:t>
            </a:r>
            <a:r>
              <a:rPr lang="zh-TW" altLang="en-US" dirty="0" smtClean="0"/>
              <a:t>開業   新獻安藥局      臺北市  中正區  羅斯福路一段１５號      李宏仁  男      </a:t>
            </a:r>
            <a:r>
              <a:rPr lang="en-US" altLang="zh-TW" dirty="0" smtClean="0"/>
              <a:t>0223519891      Y"</a:t>
            </a:r>
          </a:p>
          <a:p>
            <a:r>
              <a:rPr lang="en-US" altLang="zh-TW" dirty="0" smtClean="0"/>
              <a:t>     2  "</a:t>
            </a:r>
            <a:r>
              <a:rPr lang="zh-TW" altLang="en-US" dirty="0" smtClean="0"/>
              <a:t>開業   國杏藥師示範藥局        臺北市  中正區  延平南路１７１巷３號    費工梅  女      </a:t>
            </a:r>
            <a:r>
              <a:rPr lang="en-US" altLang="zh-TW" dirty="0" smtClean="0"/>
              <a:t>0223811322      Y"</a:t>
            </a:r>
          </a:p>
          <a:p>
            <a:r>
              <a:rPr lang="en-US" altLang="zh-TW" dirty="0" smtClean="0"/>
              <a:t>     3  "</a:t>
            </a:r>
            <a:r>
              <a:rPr lang="zh-TW" altLang="en-US" dirty="0" smtClean="0"/>
              <a:t>開業   東華藥局        臺北市  中正區  汀州路三段一一三號      張平馬  男      </a:t>
            </a:r>
            <a:r>
              <a:rPr lang="en-US" altLang="zh-TW" dirty="0" smtClean="0"/>
              <a:t>0223640582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02-23640852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02-23640852    Y"</a:t>
            </a:r>
          </a:p>
          <a:p>
            <a:r>
              <a:rPr lang="en-US" altLang="zh-TW" dirty="0" smtClean="0"/>
              <a:t>     4  "</a:t>
            </a:r>
            <a:r>
              <a:rPr lang="zh-TW" altLang="en-US" dirty="0" smtClean="0"/>
              <a:t>開業   連雲藥局        臺北市  中正區  連雲街</a:t>
            </a:r>
            <a:r>
              <a:rPr lang="en-US" altLang="zh-TW" dirty="0" smtClean="0"/>
              <a:t>79</a:t>
            </a:r>
            <a:r>
              <a:rPr lang="zh-TW" altLang="en-US" dirty="0" smtClean="0"/>
              <a:t>號      徐信誠  男      </a:t>
            </a:r>
            <a:r>
              <a:rPr lang="en-US" altLang="zh-TW" dirty="0" smtClean="0"/>
              <a:t>0223410504      Y"</a:t>
            </a:r>
          </a:p>
          <a:p>
            <a:r>
              <a:rPr lang="en-US" altLang="zh-TW" dirty="0" smtClean="0"/>
              <a:t>     5  "</a:t>
            </a:r>
            <a:r>
              <a:rPr lang="zh-TW" altLang="en-US" dirty="0" smtClean="0"/>
              <a:t>開業   合泰大藥局      臺北市  中正區  衡陽路</a:t>
            </a:r>
            <a:r>
              <a:rPr lang="en-US" altLang="zh-TW" dirty="0" smtClean="0"/>
              <a:t>26</a:t>
            </a:r>
            <a:r>
              <a:rPr lang="zh-TW" altLang="en-US" dirty="0" smtClean="0"/>
              <a:t>號      吳秀美  女      </a:t>
            </a:r>
            <a:r>
              <a:rPr lang="en-US" altLang="zh-TW" dirty="0" smtClean="0"/>
              <a:t>0223899977      Y“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    68  "</a:t>
            </a:r>
            <a:r>
              <a:rPr lang="zh-TW" altLang="en-US" dirty="0" smtClean="0"/>
              <a:t>開業   健生藥局        苗栗縣  竹南鎮  新南里南平路</a:t>
            </a:r>
            <a:r>
              <a:rPr lang="en-US" altLang="zh-TW" dirty="0" smtClean="0"/>
              <a:t>44</a:t>
            </a:r>
            <a:r>
              <a:rPr lang="zh-TW" altLang="en-US" dirty="0" smtClean="0"/>
              <a:t>號        林森貞  男      </a:t>
            </a:r>
            <a:r>
              <a:rPr lang="en-US" altLang="zh-TW" dirty="0" smtClean="0"/>
              <a:t>037626879       Y"</a:t>
            </a:r>
          </a:p>
          <a:p>
            <a:r>
              <a:rPr lang="en-US" altLang="zh-TW" dirty="0" smtClean="0"/>
              <a:t>    69  "</a:t>
            </a:r>
            <a:r>
              <a:rPr lang="zh-TW" altLang="en-US" dirty="0" smtClean="0"/>
              <a:t>開業   和安藥局        苗栗縣  竹南鎮  博愛街１５號    曾鏡泉  男      </a:t>
            </a:r>
            <a:r>
              <a:rPr lang="en-US" altLang="zh-TW" dirty="0" smtClean="0"/>
              <a:t>037472332       Y"</a:t>
            </a:r>
          </a:p>
          <a:p>
            <a:r>
              <a:rPr lang="en-US" altLang="zh-TW" dirty="0" smtClean="0"/>
              <a:t>    70  "</a:t>
            </a:r>
            <a:r>
              <a:rPr lang="zh-TW" altLang="en-US" dirty="0" smtClean="0"/>
              <a:t>開業   鴻仁大藥局      苗栗縣  竹南鎮  博愛街１８１號  彭勝明  男      </a:t>
            </a:r>
            <a:r>
              <a:rPr lang="en-US" altLang="zh-TW" dirty="0" smtClean="0"/>
              <a:t>037462396       Y"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4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資料篩選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cat </a:t>
            </a:r>
            <a:r>
              <a:rPr lang="zh-TW" altLang="en-US" dirty="0" smtClean="0"/>
              <a:t>命令</a:t>
            </a:r>
            <a:r>
              <a:rPr lang="en-US" altLang="zh-TW" dirty="0" smtClean="0"/>
              <a:t>,</a:t>
            </a:r>
            <a:r>
              <a:rPr lang="zh-TW" altLang="en-US" dirty="0" smtClean="0"/>
              <a:t> 結合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</a:t>
            </a:r>
            <a:r>
              <a:rPr lang="zh-TW" altLang="en-US" dirty="0" smtClean="0"/>
              <a:t>命令篩選資料</a:t>
            </a:r>
            <a:endParaRPr lang="en-US" altLang="zh-TW" dirty="0" smtClean="0"/>
          </a:p>
          <a:p>
            <a:pPr lvl="1"/>
            <a:r>
              <a:rPr lang="zh-TW" altLang="en-US" dirty="0"/>
              <a:t>找出</a:t>
            </a:r>
            <a:r>
              <a:rPr lang="zh-TW" altLang="en-US" dirty="0">
                <a:solidFill>
                  <a:srgbClr val="FF0000"/>
                </a:solidFill>
              </a:rPr>
              <a:t>臺北市</a:t>
            </a:r>
            <a:r>
              <a:rPr lang="zh-TW" altLang="en-US" dirty="0"/>
              <a:t>的藥局有哪些 </a:t>
            </a:r>
            <a:r>
              <a:rPr lang="en-US" altLang="zh-TW" dirty="0"/>
              <a:t>?</a:t>
            </a:r>
          </a:p>
          <a:p>
            <a:r>
              <a:rPr lang="zh-TW" altLang="en-US" dirty="0" smtClean="0"/>
              <a:t>結合 </a:t>
            </a:r>
            <a:r>
              <a:rPr lang="en-US" altLang="zh-TW" dirty="0" err="1" smtClean="0"/>
              <a:t>wc</a:t>
            </a:r>
            <a:r>
              <a:rPr lang="en-US" altLang="zh-TW" dirty="0" smtClean="0"/>
              <a:t> -l </a:t>
            </a:r>
            <a:r>
              <a:rPr lang="zh-TW" altLang="en-US" dirty="0" smtClean="0"/>
              <a:t>命令可以統計數出的資料有幾筆</a:t>
            </a:r>
            <a:r>
              <a:rPr lang="en-US" altLang="zh-TW" dirty="0" smtClean="0"/>
              <a:t>(</a:t>
            </a:r>
            <a:r>
              <a:rPr lang="zh-TW" altLang="en-US" dirty="0" smtClean="0"/>
              <a:t>列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找出</a:t>
            </a:r>
            <a:r>
              <a:rPr lang="zh-TW" altLang="en-US" dirty="0" smtClean="0">
                <a:solidFill>
                  <a:srgbClr val="FF0000"/>
                </a:solidFill>
              </a:rPr>
              <a:t>臺北市</a:t>
            </a:r>
            <a:r>
              <a:rPr lang="zh-TW" altLang="en-US" dirty="0" smtClean="0"/>
              <a:t>的藥局有幾間 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當我們需要進行多個條件的判斷的時候需要使用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–E</a:t>
            </a:r>
            <a:r>
              <a:rPr lang="zh-TW" altLang="en-US" dirty="0" smtClean="0"/>
              <a:t>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 </a:t>
            </a:r>
            <a:r>
              <a:rPr lang="en-US" altLang="zh-TW" dirty="0" smtClean="0"/>
              <a:t>|</a:t>
            </a:r>
            <a:r>
              <a:rPr lang="zh-TW" altLang="en-US" dirty="0" smtClean="0"/>
              <a:t>  </a:t>
            </a:r>
            <a:r>
              <a:rPr lang="en-US" altLang="zh-TW" dirty="0" smtClean="0"/>
              <a:t>“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7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</a:pPr>
            <a:r>
              <a:rPr lang="zh-TW" altLang="en-US" dirty="0" smtClean="0"/>
              <a:t>使用 </a:t>
            </a:r>
            <a:r>
              <a:rPr lang="en-US" altLang="zh-TW" dirty="0" smtClean="0"/>
              <a:t>cat </a:t>
            </a:r>
            <a:r>
              <a:rPr lang="zh-TW" altLang="en-US" dirty="0" smtClean="0"/>
              <a:t>命令</a:t>
            </a:r>
            <a:r>
              <a:rPr lang="en-US" altLang="zh-TW" dirty="0" smtClean="0"/>
              <a:t>,</a:t>
            </a:r>
            <a:r>
              <a:rPr lang="zh-TW" altLang="en-US" dirty="0" smtClean="0"/>
              <a:t> 結合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</a:t>
            </a:r>
            <a:r>
              <a:rPr lang="zh-TW" altLang="en-US" dirty="0" smtClean="0"/>
              <a:t>命令篩選資料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0361" y="1605776"/>
            <a:ext cx="12812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找出</a:t>
            </a:r>
            <a:r>
              <a:rPr lang="zh-TW" altLang="en-US" sz="3200" dirty="0" smtClean="0">
                <a:solidFill>
                  <a:srgbClr val="FF0000"/>
                </a:solidFill>
              </a:rPr>
              <a:t>臺北市</a:t>
            </a:r>
            <a:r>
              <a:rPr lang="zh-TW" altLang="en-US" sz="3200" dirty="0" smtClean="0"/>
              <a:t>的藥局有哪些 </a:t>
            </a:r>
            <a:r>
              <a:rPr lang="en-US" altLang="zh-TW" sz="3200" dirty="0" smtClean="0"/>
              <a:t>?</a:t>
            </a:r>
          </a:p>
          <a:p>
            <a:r>
              <a:rPr lang="en-US" altLang="zh-TW" sz="3200" dirty="0" smtClean="0"/>
              <a:t>bigred@us2004:~$ cat drugstore-1.txt | </a:t>
            </a:r>
            <a:r>
              <a:rPr lang="en-US" altLang="zh-TW" sz="3200" dirty="0" err="1" smtClean="0"/>
              <a:t>grep</a:t>
            </a:r>
            <a:r>
              <a:rPr lang="en-US" altLang="zh-TW" sz="3200" dirty="0" smtClean="0"/>
              <a:t> '</a:t>
            </a:r>
            <a:r>
              <a:rPr lang="zh-TW" altLang="en-US" sz="3200" dirty="0" smtClean="0"/>
              <a:t>臺北市</a:t>
            </a:r>
            <a:r>
              <a:rPr lang="en-US" altLang="zh-TW" sz="3200" dirty="0" smtClean="0"/>
              <a:t>'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新獻安藥局      臺北市  中正區  羅斯福路一段１５號      李宏仁  男      </a:t>
            </a:r>
            <a:r>
              <a:rPr lang="en-US" altLang="zh-TW" sz="2000" dirty="0" smtClean="0"/>
              <a:t>0223519891      Y"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國杏藥師示範藥局        臺北市  中正區  延平南路１７１巷３號    費工梅  女      </a:t>
            </a:r>
            <a:r>
              <a:rPr lang="en-US" altLang="zh-TW" sz="2000" dirty="0" smtClean="0"/>
              <a:t>0223811322      Y"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東華藥局        臺北市  中正區  汀州路三段一一三號      張平馬  男      </a:t>
            </a:r>
            <a:r>
              <a:rPr lang="en-US" altLang="zh-TW" sz="2000" dirty="0" smtClean="0"/>
              <a:t>0223640582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02-23640852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02-23640852    Y"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連雲藥局        臺北市  中正區  連雲街</a:t>
            </a:r>
            <a:r>
              <a:rPr lang="en-US" altLang="zh-TW" sz="2000" dirty="0" smtClean="0"/>
              <a:t>79</a:t>
            </a:r>
            <a:r>
              <a:rPr lang="zh-TW" altLang="en-US" sz="2000" dirty="0" smtClean="0"/>
              <a:t>號      徐信誠  男      </a:t>
            </a:r>
            <a:r>
              <a:rPr lang="en-US" altLang="zh-TW" sz="2000" dirty="0" smtClean="0"/>
              <a:t>0223410504      Y"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合泰大藥局      臺北市  中正區  衡陽路</a:t>
            </a:r>
            <a:r>
              <a:rPr lang="en-US" altLang="zh-TW" sz="2000" dirty="0" smtClean="0"/>
              <a:t>26</a:t>
            </a:r>
            <a:r>
              <a:rPr lang="zh-TW" altLang="en-US" sz="2000" dirty="0" smtClean="0"/>
              <a:t>號      吳秀美  女      </a:t>
            </a:r>
            <a:r>
              <a:rPr lang="en-US" altLang="zh-TW" sz="2000" dirty="0" smtClean="0"/>
              <a:t>0223899977      Y"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吉星藥局        臺北市  中正區  襄陽路１９號１樓        謝素怡  女      </a:t>
            </a:r>
            <a:r>
              <a:rPr lang="en-US" altLang="zh-TW" sz="2000" dirty="0" smtClean="0"/>
              <a:t>023118438       N“</a:t>
            </a:r>
          </a:p>
          <a:p>
            <a:r>
              <a:rPr lang="en-US" altLang="zh-TW" sz="2000" dirty="0" smtClean="0"/>
              <a:t>…</a:t>
            </a:r>
          </a:p>
          <a:p>
            <a:endParaRPr lang="en-US" altLang="zh-TW" sz="3200" dirty="0" smtClean="0"/>
          </a:p>
          <a:p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0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2443" y="831718"/>
            <a:ext cx="963433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0.</a:t>
            </a:r>
            <a:r>
              <a:rPr lang="zh-TW" altLang="en-US" sz="3200" dirty="0" smtClean="0"/>
              <a:t>切換到家目錄</a:t>
            </a:r>
            <a:endParaRPr lang="en-US" altLang="zh-TW" sz="3200" dirty="0" smtClean="0"/>
          </a:p>
          <a:p>
            <a:r>
              <a:rPr lang="en-US" altLang="zh-TW" sz="3200" dirty="0" smtClean="0"/>
              <a:t>1.nano drogstore.txt</a:t>
            </a:r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在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用記事本將</a:t>
            </a:r>
            <a:r>
              <a:rPr lang="en-US" altLang="zh-TW" sz="3200" dirty="0" smtClean="0"/>
              <a:t>dragdata.txt</a:t>
            </a:r>
            <a:r>
              <a:rPr lang="zh-TW" altLang="en-US" sz="3200" dirty="0" smtClean="0"/>
              <a:t>開啟</a:t>
            </a:r>
          </a:p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選取</a:t>
            </a:r>
            <a:r>
              <a:rPr lang="en-US" altLang="zh-TW" sz="3200" dirty="0" smtClean="0"/>
              <a:t>dragdata.txt</a:t>
            </a:r>
            <a:r>
              <a:rPr lang="zh-TW" altLang="en-US" sz="3200" dirty="0" smtClean="0"/>
              <a:t>內所有內容</a:t>
            </a:r>
          </a:p>
          <a:p>
            <a:r>
              <a:rPr lang="en-US" altLang="zh-TW" sz="3200" dirty="0" smtClean="0"/>
              <a:t>4.</a:t>
            </a:r>
            <a:r>
              <a:rPr lang="zh-TW" altLang="en-US" sz="3200" dirty="0" smtClean="0"/>
              <a:t>到</a:t>
            </a:r>
            <a:r>
              <a:rPr lang="en-US" altLang="zh-TW" sz="3200" dirty="0" err="1" smtClean="0"/>
              <a:t>nano</a:t>
            </a:r>
            <a:r>
              <a:rPr lang="zh-TW" altLang="en-US" sz="3200" dirty="0" smtClean="0"/>
              <a:t>按右鍵複製過去</a:t>
            </a:r>
          </a:p>
          <a:p>
            <a:r>
              <a:rPr lang="en-US" altLang="zh-TW" sz="3200" dirty="0" smtClean="0"/>
              <a:t>5.</a:t>
            </a:r>
            <a:r>
              <a:rPr lang="zh-TW" altLang="en-US" sz="3200" dirty="0" smtClean="0"/>
              <a:t>將內容儲存到</a:t>
            </a:r>
            <a:r>
              <a:rPr lang="en-US" altLang="zh-TW" sz="3200" dirty="0" smtClean="0"/>
              <a:t>drogstore.txt</a:t>
            </a:r>
          </a:p>
          <a:p>
            <a:r>
              <a:rPr lang="en-US" altLang="zh-TW" sz="3200" dirty="0" smtClean="0"/>
              <a:t>6.</a:t>
            </a:r>
            <a:r>
              <a:rPr lang="zh-TW" altLang="en-US" sz="3200" dirty="0" smtClean="0"/>
              <a:t>查看</a:t>
            </a:r>
            <a:r>
              <a:rPr lang="en-US" altLang="zh-TW" sz="3200" dirty="0" smtClean="0"/>
              <a:t>drogstore.txt</a:t>
            </a:r>
            <a:r>
              <a:rPr lang="zh-TW" altLang="en-US" sz="3200" dirty="0" smtClean="0"/>
              <a:t> 內容</a:t>
            </a:r>
            <a:endParaRPr lang="en-US" altLang="zh-TW" sz="3200" dirty="0" smtClean="0"/>
          </a:p>
          <a:p>
            <a:r>
              <a:rPr lang="en-US" altLang="zh-TW" sz="3200" dirty="0" smtClean="0"/>
              <a:t>7.</a:t>
            </a:r>
            <a:r>
              <a:rPr lang="zh-TW" altLang="en-US" sz="3200" dirty="0" smtClean="0"/>
              <a:t>顯示家目錄有何檔案</a:t>
            </a:r>
            <a:endParaRPr lang="en-US" altLang="zh-TW" sz="3200" dirty="0" smtClean="0"/>
          </a:p>
          <a:p>
            <a:r>
              <a:rPr lang="en-US" altLang="zh-TW" sz="3200" dirty="0" smtClean="0"/>
              <a:t>8.</a:t>
            </a:r>
            <a:r>
              <a:rPr lang="zh-TW" altLang="en-US" sz="3200" dirty="0" smtClean="0"/>
              <a:t>家目錄下建立 </a:t>
            </a:r>
            <a:r>
              <a:rPr lang="en-US" altLang="zh-TW" sz="3200" dirty="0" err="1" smtClean="0"/>
              <a:t>rawdata</a:t>
            </a:r>
            <a:r>
              <a:rPr lang="zh-TW" altLang="en-US" sz="3200" dirty="0" smtClean="0"/>
              <a:t>資料夾</a:t>
            </a:r>
            <a:endParaRPr lang="en-US" altLang="zh-TW" sz="3200" dirty="0" smtClean="0"/>
          </a:p>
          <a:p>
            <a:r>
              <a:rPr lang="en-US" altLang="zh-TW" sz="3200" dirty="0" smtClean="0"/>
              <a:t>9.</a:t>
            </a:r>
            <a:r>
              <a:rPr lang="zh-TW" altLang="en-US" sz="3200" dirty="0" smtClean="0">
                <a:solidFill>
                  <a:srgbClr val="FF0000"/>
                </a:solidFill>
              </a:rPr>
              <a:t>備份原始資料</a:t>
            </a:r>
            <a:r>
              <a:rPr lang="en-US" altLang="zh-TW" sz="3200" dirty="0" smtClean="0"/>
              <a:t>(drogstore.txt)</a:t>
            </a:r>
            <a:r>
              <a:rPr lang="zh-TW" altLang="en-US" sz="3200" dirty="0" smtClean="0"/>
              <a:t>至 </a:t>
            </a:r>
            <a:r>
              <a:rPr lang="en-US" altLang="zh-TW" sz="3200" dirty="0" err="1" smtClean="0"/>
              <a:t>rawdata</a:t>
            </a:r>
            <a:r>
              <a:rPr lang="zh-TW" altLang="en-US" sz="3200" dirty="0" smtClean="0"/>
              <a:t>資料夾中</a:t>
            </a:r>
            <a:endParaRPr lang="en-US" altLang="zh-TW" sz="3200" dirty="0" smtClean="0"/>
          </a:p>
          <a:p>
            <a:r>
              <a:rPr lang="en-US" altLang="zh-TW" sz="3200" dirty="0" smtClean="0"/>
              <a:t>10.</a:t>
            </a:r>
            <a:r>
              <a:rPr lang="zh-TW" altLang="en-US" sz="3200" dirty="0" smtClean="0"/>
              <a:t>顯示家目錄下</a:t>
            </a:r>
            <a:r>
              <a:rPr lang="en-US" altLang="zh-TW" sz="3200" dirty="0" err="1" smtClean="0"/>
              <a:t>rawdata</a:t>
            </a:r>
            <a:r>
              <a:rPr lang="zh-TW" altLang="en-US" sz="3200" dirty="0" smtClean="0"/>
              <a:t>目錄中有何檔案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2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結合 </a:t>
            </a:r>
            <a:r>
              <a:rPr lang="en-US" altLang="zh-TW" dirty="0" err="1" smtClean="0"/>
              <a:t>wc</a:t>
            </a:r>
            <a:r>
              <a:rPr lang="en-US" altLang="zh-TW" dirty="0" smtClean="0"/>
              <a:t> -l </a:t>
            </a:r>
            <a:r>
              <a:rPr lang="zh-TW" altLang="en-US" dirty="0" smtClean="0"/>
              <a:t>命令可以統計數出的資料有幾筆</a:t>
            </a:r>
            <a:r>
              <a:rPr lang="en-US" altLang="zh-TW" dirty="0" smtClean="0"/>
              <a:t>(</a:t>
            </a:r>
            <a:r>
              <a:rPr lang="zh-TW" altLang="en-US" dirty="0" smtClean="0"/>
              <a:t>列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找出</a:t>
            </a:r>
            <a:r>
              <a:rPr lang="zh-TW" altLang="en-US" dirty="0" smtClean="0">
                <a:solidFill>
                  <a:srgbClr val="FF0000"/>
                </a:solidFill>
              </a:rPr>
              <a:t>臺北市</a:t>
            </a:r>
            <a:r>
              <a:rPr lang="zh-TW" altLang="en-US" dirty="0" smtClean="0"/>
              <a:t>的藥局有幾間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95300" y="2365298"/>
            <a:ext cx="11465312" cy="4105531"/>
            <a:chOff x="495300" y="2365298"/>
            <a:chExt cx="11465312" cy="4105531"/>
          </a:xfrm>
        </p:grpSpPr>
        <p:sp>
          <p:nvSpPr>
            <p:cNvPr id="4" name="文字方塊 3"/>
            <p:cNvSpPr txBox="1"/>
            <p:nvPr/>
          </p:nvSpPr>
          <p:spPr>
            <a:xfrm>
              <a:off x="495300" y="2365298"/>
              <a:ext cx="1146531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3600" dirty="0" smtClean="0"/>
                <a:t>cat drugstore-1.txt | </a:t>
              </a:r>
              <a:r>
                <a:rPr lang="en-US" altLang="zh-TW" sz="3600" dirty="0" err="1" smtClean="0"/>
                <a:t>grep</a:t>
              </a:r>
              <a:r>
                <a:rPr lang="en-US" altLang="zh-TW" sz="3600" dirty="0" smtClean="0"/>
                <a:t> "</a:t>
              </a:r>
              <a:r>
                <a:rPr lang="zh-TW" altLang="en-US" sz="3600" dirty="0" smtClean="0"/>
                <a:t>臺北市</a:t>
              </a:r>
              <a:r>
                <a:rPr lang="en-US" altLang="zh-TW" sz="3600" dirty="0" smtClean="0"/>
                <a:t>" | </a:t>
              </a:r>
              <a:r>
                <a:rPr lang="en-US" altLang="zh-TW" sz="3600" dirty="0" err="1" smtClean="0"/>
                <a:t>wc</a:t>
              </a:r>
              <a:r>
                <a:rPr lang="en-US" altLang="zh-TW" sz="3600" dirty="0" smtClean="0"/>
                <a:t> -l</a:t>
              </a:r>
            </a:p>
            <a:p>
              <a:r>
                <a:rPr lang="en-US" altLang="zh-TW" sz="3200" dirty="0" smtClean="0"/>
                <a:t>36</a:t>
              </a:r>
            </a:p>
            <a:p>
              <a:endParaRPr lang="en-US" altLang="zh-TW" sz="3200" dirty="0"/>
            </a:p>
            <a:p>
              <a:r>
                <a:rPr lang="en-US" altLang="zh-TW" sz="32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3600" dirty="0"/>
                <a:t>cat drugstore-1.txt | </a:t>
              </a:r>
              <a:r>
                <a:rPr lang="en-US" altLang="zh-TW" sz="3600" dirty="0" err="1"/>
                <a:t>grep</a:t>
              </a:r>
              <a:r>
                <a:rPr lang="en-US" altLang="zh-TW" sz="3600" dirty="0"/>
                <a:t> </a:t>
              </a:r>
              <a:r>
                <a:rPr lang="en-US" altLang="zh-TW" sz="3600" dirty="0">
                  <a:solidFill>
                    <a:srgbClr val="FF0000"/>
                  </a:solidFill>
                </a:rPr>
                <a:t>-c  </a:t>
              </a:r>
              <a:r>
                <a:rPr lang="en-US" altLang="zh-TW" sz="3600" dirty="0"/>
                <a:t>"</a:t>
              </a:r>
              <a:r>
                <a:rPr lang="zh-TW" altLang="en-US" sz="3600" dirty="0"/>
                <a:t>臺北市</a:t>
              </a:r>
              <a:r>
                <a:rPr lang="en-US" altLang="zh-TW" sz="3600" dirty="0"/>
                <a:t>"</a:t>
              </a:r>
            </a:p>
            <a:p>
              <a:r>
                <a:rPr lang="en-US" altLang="zh-TW" sz="3200" dirty="0"/>
                <a:t>36</a:t>
              </a:r>
            </a:p>
            <a:p>
              <a:endParaRPr lang="zh-TW" altLang="en-US" sz="3200" dirty="0"/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V="1">
              <a:off x="7302500" y="4419600"/>
              <a:ext cx="1536700" cy="1016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2832101" y="5270500"/>
              <a:ext cx="83057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rgbClr val="FF0000"/>
                  </a:solidFill>
                </a:rPr>
                <a:t>Count</a:t>
              </a:r>
            </a:p>
            <a:p>
              <a:pPr algn="ctr"/>
              <a:r>
                <a:rPr lang="zh-TW" altLang="en-US" sz="3600" dirty="0"/>
                <a:t>計算出符合 搜尋 </a:t>
              </a:r>
              <a:r>
                <a:rPr lang="en-US" altLang="zh-TW" sz="3600" dirty="0"/>
                <a:t>Keyword </a:t>
              </a:r>
              <a:r>
                <a:rPr lang="zh-TW" altLang="en-US" sz="3600" dirty="0" smtClean="0"/>
                <a:t>的筆數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1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7549"/>
            <a:ext cx="10515600" cy="1325563"/>
          </a:xfrm>
        </p:spPr>
        <p:txBody>
          <a:bodyPr anchor="t">
            <a:normAutofit fontScale="90000"/>
          </a:bodyPr>
          <a:lstStyle/>
          <a:p>
            <a:r>
              <a:rPr lang="zh-TW" altLang="en-US" dirty="0" smtClean="0"/>
              <a:t>當我們需要進行多個條件的判斷的時候需要使用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–E</a:t>
            </a:r>
            <a:br>
              <a:rPr lang="en-US" altLang="zh-TW" dirty="0" smtClean="0"/>
            </a:br>
            <a:r>
              <a:rPr lang="zh-TW" altLang="en-US" dirty="0" smtClean="0"/>
              <a:t>找出</a:t>
            </a:r>
            <a:r>
              <a:rPr lang="zh-TW" altLang="en-US" dirty="0">
                <a:solidFill>
                  <a:srgbClr val="FF0000"/>
                </a:solidFill>
              </a:rPr>
              <a:t>宜蘭縣</a:t>
            </a:r>
            <a:r>
              <a:rPr lang="zh-TW" altLang="en-US" dirty="0" smtClean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屏東縣</a:t>
            </a:r>
            <a:r>
              <a:rPr lang="zh-TW" altLang="en-US" dirty="0" smtClean="0"/>
              <a:t>的藥局 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36702" y="1773044"/>
            <a:ext cx="104170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400" dirty="0" smtClean="0"/>
              <a:t>cat drugstore-1.txt |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-E "</a:t>
            </a:r>
            <a:r>
              <a:rPr lang="zh-TW" altLang="en-US" sz="2400" dirty="0" smtClean="0">
                <a:solidFill>
                  <a:srgbClr val="FF0000"/>
                </a:solidFill>
              </a:rPr>
              <a:t>宜蘭縣</a:t>
            </a:r>
            <a:r>
              <a:rPr lang="en-US" altLang="zh-TW" sz="2400" dirty="0" smtClean="0">
                <a:solidFill>
                  <a:srgbClr val="FF0000"/>
                </a:solidFill>
              </a:rPr>
              <a:t>|</a:t>
            </a:r>
            <a:r>
              <a:rPr lang="zh-TW" altLang="en-US" sz="2400" dirty="0" smtClean="0">
                <a:solidFill>
                  <a:srgbClr val="FF0000"/>
                </a:solidFill>
              </a:rPr>
              <a:t>屏東縣</a:t>
            </a:r>
            <a:r>
              <a:rPr lang="en-US" altLang="zh-TW" sz="2400" dirty="0" smtClean="0">
                <a:solidFill>
                  <a:srgbClr val="FF0000"/>
                </a:solidFill>
              </a:rPr>
              <a:t>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恆展藥局        屏東縣  恆春鎮  中正路</a:t>
            </a:r>
            <a:r>
              <a:rPr lang="en-US" altLang="zh-TW" dirty="0" smtClean="0"/>
              <a:t>97</a:t>
            </a:r>
            <a:r>
              <a:rPr lang="zh-TW" altLang="en-US" dirty="0" smtClean="0"/>
              <a:t>號      施義展  男      </a:t>
            </a:r>
            <a:r>
              <a:rPr lang="en-US" altLang="zh-TW" dirty="0" smtClean="0"/>
              <a:t>088892416      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恆春啄木鳥藥局  屏東縣  恆春鎮  恒南路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     柯俊義  男      </a:t>
            </a:r>
            <a:r>
              <a:rPr lang="en-US" altLang="zh-TW" dirty="0" smtClean="0"/>
              <a:t>088883990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大榮藥局        屏東縣  滿州鄉  滿州村中興路三十八號    梁俊彬  男     </a:t>
            </a:r>
            <a:r>
              <a:rPr lang="en-US" altLang="zh-TW" dirty="0" smtClean="0"/>
              <a:t>088801157       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朝順藥局        宜蘭縣  蘇澳鎮  大同路５２－３號        呂文堅  男     </a:t>
            </a:r>
            <a:r>
              <a:rPr lang="en-US" altLang="zh-TW" dirty="0" smtClean="0"/>
              <a:t>09907932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南陽藥局        宜蘭縣  蘇澳鎮  中山路</a:t>
            </a:r>
            <a:r>
              <a:rPr lang="en-US" altLang="zh-TW" dirty="0" smtClean="0"/>
              <a:t>1</a:t>
            </a:r>
            <a:r>
              <a:rPr lang="zh-TW" altLang="en-US" dirty="0" smtClean="0"/>
              <a:t>段</a:t>
            </a:r>
            <a:r>
              <a:rPr lang="en-US" altLang="zh-TW" dirty="0" smtClean="0"/>
              <a:t>120</a:t>
            </a:r>
            <a:r>
              <a:rPr lang="zh-TW" altLang="en-US" dirty="0" smtClean="0"/>
              <a:t>號  葉竹謙  男      </a:t>
            </a:r>
            <a:r>
              <a:rPr lang="en-US" altLang="zh-TW" dirty="0" smtClean="0"/>
              <a:t>039965076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仁大藥局        宜蘭縣  蘇澳鎮  中原路４７號    林文昌  男      </a:t>
            </a:r>
            <a:r>
              <a:rPr lang="en-US" altLang="zh-TW" dirty="0" smtClean="0"/>
              <a:t>039967528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進昌健保藥局    宜蘭縣  南澳鄉  蘇花路二段</a:t>
            </a:r>
            <a:r>
              <a:rPr lang="en-US" altLang="zh-TW" dirty="0" smtClean="0"/>
              <a:t>383</a:t>
            </a:r>
            <a:r>
              <a:rPr lang="zh-TW" altLang="en-US" dirty="0" smtClean="0"/>
              <a:t>號 張智淵  男      </a:t>
            </a:r>
            <a:r>
              <a:rPr lang="en-US" altLang="zh-TW" dirty="0" smtClean="0"/>
              <a:t>039981011       Y"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400" dirty="0" smtClean="0"/>
              <a:t>cat drugstore-1.txt |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-E "(</a:t>
            </a:r>
            <a:r>
              <a:rPr lang="zh-TW" altLang="en-US" sz="2400" dirty="0" smtClean="0">
                <a:solidFill>
                  <a:srgbClr val="FF0000"/>
                </a:solidFill>
              </a:rPr>
              <a:t>宜蘭縣</a:t>
            </a:r>
            <a:r>
              <a:rPr lang="en-US" altLang="zh-TW" sz="2400" dirty="0" smtClean="0">
                <a:solidFill>
                  <a:srgbClr val="FF0000"/>
                </a:solidFill>
              </a:rPr>
              <a:t>|</a:t>
            </a:r>
            <a:r>
              <a:rPr lang="zh-TW" altLang="en-US" sz="2400" dirty="0" smtClean="0">
                <a:solidFill>
                  <a:srgbClr val="FF0000"/>
                </a:solidFill>
              </a:rPr>
              <a:t>屏東縣</a:t>
            </a:r>
            <a:r>
              <a:rPr lang="en-US" altLang="zh-TW" sz="2400" dirty="0" smtClean="0">
                <a:solidFill>
                  <a:srgbClr val="FF0000"/>
                </a:solidFill>
              </a:rPr>
              <a:t>)"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恆展藥局        屏東縣  恆春鎮  中正路</a:t>
            </a:r>
            <a:r>
              <a:rPr lang="en-US" altLang="zh-TW" dirty="0" smtClean="0"/>
              <a:t>97</a:t>
            </a:r>
            <a:r>
              <a:rPr lang="zh-TW" altLang="en-US" dirty="0" smtClean="0"/>
              <a:t>號      施義展  男      </a:t>
            </a:r>
            <a:r>
              <a:rPr lang="en-US" altLang="zh-TW" dirty="0" smtClean="0"/>
              <a:t>088892416      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恆春啄木鳥藥局  屏東縣  恆春鎮  恒南路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     柯俊義  男      </a:t>
            </a:r>
            <a:r>
              <a:rPr lang="en-US" altLang="zh-TW" dirty="0" smtClean="0"/>
              <a:t>088883990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大榮藥局        屏東縣  滿州鄉  滿州村中興路三十八號    梁俊彬  男     </a:t>
            </a:r>
            <a:r>
              <a:rPr lang="en-US" altLang="zh-TW" dirty="0" smtClean="0"/>
              <a:t>088801157       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朝順藥局        宜蘭縣  蘇澳鎮  大同路５２－３號        呂文堅  男     </a:t>
            </a:r>
            <a:r>
              <a:rPr lang="en-US" altLang="zh-TW" dirty="0" smtClean="0"/>
              <a:t>09907932 N"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南陽藥局        宜蘭縣  蘇澳鎮  中山路</a:t>
            </a:r>
            <a:r>
              <a:rPr lang="en-US" altLang="zh-TW" dirty="0" smtClean="0"/>
              <a:t>1</a:t>
            </a:r>
            <a:r>
              <a:rPr lang="zh-TW" altLang="en-US" dirty="0" smtClean="0"/>
              <a:t>段</a:t>
            </a:r>
            <a:r>
              <a:rPr lang="en-US" altLang="zh-TW" dirty="0" smtClean="0"/>
              <a:t>120</a:t>
            </a:r>
            <a:r>
              <a:rPr lang="zh-TW" altLang="en-US" dirty="0" smtClean="0"/>
              <a:t>號  葉竹謙  男      </a:t>
            </a:r>
            <a:r>
              <a:rPr lang="en-US" altLang="zh-TW" dirty="0" smtClean="0"/>
              <a:t>039965076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仁大藥局        宜蘭縣  蘇澳鎮  中原路４７號    林文昌  男      </a:t>
            </a:r>
            <a:r>
              <a:rPr lang="en-US" altLang="zh-TW" dirty="0" smtClean="0"/>
              <a:t>039967528 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進昌健保藥局    宜蘭縣  南澳鄉  蘇花路二段</a:t>
            </a:r>
            <a:r>
              <a:rPr lang="en-US" altLang="zh-TW" dirty="0" smtClean="0"/>
              <a:t>383</a:t>
            </a:r>
            <a:r>
              <a:rPr lang="zh-TW" altLang="en-US" dirty="0" smtClean="0"/>
              <a:t>號 張智淵  男      </a:t>
            </a:r>
            <a:r>
              <a:rPr lang="en-US" altLang="zh-TW" dirty="0" smtClean="0"/>
              <a:t>039981011       Y"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1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34E3C-C5E7-4F24-BA0F-99181DD0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D7422-ED3F-40B0-90B8-2E223AE6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請找出澎湖縣的藥局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請問澎湖縣</a:t>
            </a:r>
            <a:r>
              <a:rPr lang="zh-TW" altLang="en-US" dirty="0" smtClean="0"/>
              <a:t>與</a:t>
            </a:r>
            <a:r>
              <a:rPr lang="zh-TW" altLang="en-US" dirty="0"/>
              <a:t>雲林縣的藥局哪個多</a:t>
            </a:r>
            <a:r>
              <a:rPr lang="en-US" altLang="zh-TW" dirty="0"/>
              <a:t>, </a:t>
            </a:r>
            <a:r>
              <a:rPr lang="zh-TW" altLang="en-US" dirty="0"/>
              <a:t>分別有幾間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請問臺北市萬華區</a:t>
            </a:r>
            <a:r>
              <a:rPr lang="zh-TW" altLang="en-US" dirty="0" smtClean="0"/>
              <a:t>的</a:t>
            </a:r>
            <a:r>
              <a:rPr lang="zh-TW" altLang="en-US" dirty="0"/>
              <a:t>藥局總共有幾間 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77800"/>
            <a:ext cx="825500" cy="685800"/>
          </a:xfrm>
        </p:spPr>
        <p:txBody>
          <a:bodyPr anchor="t">
            <a:normAutofit fontScale="90000"/>
          </a:bodyPr>
          <a:lstStyle/>
          <a:p>
            <a:r>
              <a:rPr lang="zh-TW" altLang="en-US" dirty="0" smtClean="0"/>
              <a:t>解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5500" y="177800"/>
            <a:ext cx="112649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1. </a:t>
            </a:r>
          </a:p>
          <a:p>
            <a:r>
              <a:rPr lang="en-US" altLang="zh-TW" sz="32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smtClean="0"/>
              <a:t>cat drugstore-1.txt | </a:t>
            </a:r>
            <a:r>
              <a:rPr lang="en-US" altLang="zh-TW" sz="3200" dirty="0" err="1" smtClean="0"/>
              <a:t>grep</a:t>
            </a:r>
            <a:r>
              <a:rPr lang="en-US" altLang="zh-TW" sz="3200" dirty="0" smtClean="0"/>
              <a:t> "</a:t>
            </a:r>
            <a:r>
              <a:rPr lang="zh-TW" altLang="en-US" sz="3200" dirty="0" smtClean="0"/>
              <a:t>澎湖縣</a:t>
            </a:r>
            <a:r>
              <a:rPr lang="en-US" altLang="zh-TW" sz="3200" dirty="0" smtClean="0"/>
              <a:t>"</a:t>
            </a:r>
          </a:p>
          <a:p>
            <a:r>
              <a:rPr lang="en-US" altLang="zh-TW" sz="3200" dirty="0" smtClean="0">
                <a:solidFill>
                  <a:srgbClr val="00B0F0"/>
                </a:solidFill>
              </a:rPr>
              <a:t>2.</a:t>
            </a:r>
            <a:endParaRPr lang="en-US" altLang="zh-TW" sz="3200" dirty="0">
              <a:solidFill>
                <a:srgbClr val="00B050"/>
              </a:solidFill>
            </a:endParaRPr>
          </a:p>
          <a:p>
            <a:r>
              <a:rPr lang="en-US" altLang="zh-TW" sz="32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smtClean="0"/>
              <a:t>cat drugstore-1.txt | </a:t>
            </a:r>
            <a:r>
              <a:rPr lang="en-US" altLang="zh-TW" sz="3200" dirty="0" err="1" smtClean="0"/>
              <a:t>grep</a:t>
            </a:r>
            <a:r>
              <a:rPr lang="en-US" altLang="zh-TW" sz="3200" dirty="0" smtClean="0"/>
              <a:t> "</a:t>
            </a:r>
            <a:r>
              <a:rPr lang="zh-TW" altLang="en-US" sz="3200" dirty="0" smtClean="0"/>
              <a:t>雲林縣</a:t>
            </a:r>
            <a:r>
              <a:rPr lang="en-US" altLang="zh-TW" sz="3200" dirty="0" smtClean="0"/>
              <a:t>"|</a:t>
            </a:r>
            <a:r>
              <a:rPr lang="en-US" altLang="zh-TW" sz="3200" dirty="0" err="1" smtClean="0"/>
              <a:t>wc</a:t>
            </a:r>
            <a:r>
              <a:rPr lang="en-US" altLang="zh-TW" sz="3200" dirty="0" smtClean="0"/>
              <a:t> -l</a:t>
            </a:r>
          </a:p>
          <a:p>
            <a:r>
              <a:rPr lang="en-US" altLang="zh-TW" sz="3200" dirty="0" smtClean="0"/>
              <a:t>4</a:t>
            </a:r>
          </a:p>
          <a:p>
            <a:r>
              <a:rPr lang="en-US" altLang="zh-TW" sz="32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smtClean="0"/>
              <a:t>cat drugstore-1.txt | </a:t>
            </a:r>
            <a:r>
              <a:rPr lang="en-US" altLang="zh-TW" sz="3200" dirty="0" err="1" smtClean="0"/>
              <a:t>grep</a:t>
            </a:r>
            <a:r>
              <a:rPr lang="en-US" altLang="zh-TW" sz="3200" dirty="0" smtClean="0"/>
              <a:t> "</a:t>
            </a:r>
            <a:r>
              <a:rPr lang="zh-TW" altLang="en-US" sz="3200" dirty="0" smtClean="0"/>
              <a:t>澎湖縣</a:t>
            </a:r>
            <a:r>
              <a:rPr lang="en-US" altLang="zh-TW" sz="3200" dirty="0" smtClean="0"/>
              <a:t>" |</a:t>
            </a:r>
            <a:r>
              <a:rPr lang="en-US" altLang="zh-TW" sz="3200" dirty="0" err="1" smtClean="0"/>
              <a:t>wc</a:t>
            </a:r>
            <a:r>
              <a:rPr lang="en-US" altLang="zh-TW" sz="3200" dirty="0" smtClean="0"/>
              <a:t> -l</a:t>
            </a:r>
          </a:p>
          <a:p>
            <a:r>
              <a:rPr lang="en-US" altLang="zh-TW" sz="3200" dirty="0" smtClean="0"/>
              <a:t>4</a:t>
            </a:r>
          </a:p>
          <a:p>
            <a:r>
              <a:rPr lang="en-US" altLang="zh-TW" sz="3200" dirty="0" smtClean="0">
                <a:solidFill>
                  <a:srgbClr val="00B0F0"/>
                </a:solidFill>
              </a:rPr>
              <a:t>3.</a:t>
            </a:r>
          </a:p>
          <a:p>
            <a:r>
              <a:rPr lang="en-US" altLang="zh-TW" sz="3200" dirty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err="1"/>
              <a:t>grep</a:t>
            </a:r>
            <a:r>
              <a:rPr lang="en-US" altLang="zh-TW" sz="3200" dirty="0"/>
              <a:t>  "</a:t>
            </a:r>
            <a:r>
              <a:rPr lang="zh-TW" altLang="en-US" sz="3200" dirty="0"/>
              <a:t>臺北市</a:t>
            </a:r>
            <a:r>
              <a:rPr lang="en-US" altLang="zh-TW" sz="3200" dirty="0"/>
              <a:t>" drugstore.txt | </a:t>
            </a:r>
            <a:r>
              <a:rPr lang="en-US" altLang="zh-TW" sz="3200" dirty="0" err="1"/>
              <a:t>grep</a:t>
            </a:r>
            <a:r>
              <a:rPr lang="en-US" altLang="zh-TW" sz="3200" dirty="0"/>
              <a:t> "</a:t>
            </a:r>
            <a:r>
              <a:rPr lang="zh-TW" altLang="en-US" sz="3200" dirty="0"/>
              <a:t>萬華區</a:t>
            </a:r>
            <a:r>
              <a:rPr lang="en-US" altLang="zh-TW" sz="3200" dirty="0"/>
              <a:t>" |</a:t>
            </a:r>
            <a:r>
              <a:rPr lang="en-US" altLang="zh-TW" sz="3200" dirty="0" err="1"/>
              <a:t>wc</a:t>
            </a:r>
            <a:r>
              <a:rPr lang="en-US" altLang="zh-TW" sz="3200" dirty="0"/>
              <a:t> -l</a:t>
            </a:r>
          </a:p>
          <a:p>
            <a:r>
              <a:rPr lang="en-US" altLang="zh-TW" sz="3200" dirty="0"/>
              <a:t>4</a:t>
            </a:r>
          </a:p>
          <a:p>
            <a:r>
              <a:rPr lang="en-US" altLang="zh-TW" sz="3200" dirty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err="1"/>
              <a:t>grep</a:t>
            </a:r>
            <a:r>
              <a:rPr lang="en-US" altLang="zh-TW" sz="3200" dirty="0"/>
              <a:t>  "</a:t>
            </a:r>
            <a:r>
              <a:rPr lang="zh-TW" altLang="en-US" sz="3200" dirty="0"/>
              <a:t>臺北市</a:t>
            </a:r>
            <a:r>
              <a:rPr lang="en-US" altLang="zh-TW" sz="3200" dirty="0"/>
              <a:t>" drugstore.txt | </a:t>
            </a:r>
            <a:r>
              <a:rPr lang="en-US" altLang="zh-TW" sz="3200" dirty="0" err="1"/>
              <a:t>grep</a:t>
            </a:r>
            <a:r>
              <a:rPr lang="en-US" altLang="zh-TW" sz="3200" dirty="0"/>
              <a:t> -c "</a:t>
            </a:r>
            <a:r>
              <a:rPr lang="zh-TW" altLang="en-US" sz="3200" dirty="0"/>
              <a:t>萬華區</a:t>
            </a:r>
            <a:r>
              <a:rPr lang="en-US" altLang="zh-TW" sz="3200" dirty="0"/>
              <a:t>"</a:t>
            </a:r>
          </a:p>
          <a:p>
            <a:r>
              <a:rPr lang="en-US" altLang="zh-TW" sz="3200" dirty="0"/>
              <a:t>4</a:t>
            </a:r>
          </a:p>
          <a:p>
            <a:endParaRPr lang="en-US" altLang="zh-TW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8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資料欄位處理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cut </a:t>
            </a:r>
            <a:r>
              <a:rPr lang="zh-TW" altLang="en-US" dirty="0"/>
              <a:t>命令可以幫助我們輸出所需要的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cut -d$'\t'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-f 2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資料</a:t>
            </a:r>
            <a:r>
              <a:rPr lang="zh-TW" altLang="en-US" dirty="0"/>
              <a:t>使用 </a:t>
            </a:r>
            <a:r>
              <a:rPr lang="en-US" altLang="zh-TW" dirty="0"/>
              <a:t>tab </a:t>
            </a:r>
            <a:r>
              <a:rPr lang="zh-TW" altLang="en-US" dirty="0"/>
              <a:t>來分隔欄位</a:t>
            </a:r>
            <a:r>
              <a:rPr lang="en-US" altLang="zh-TW" dirty="0"/>
              <a:t>,</a:t>
            </a:r>
            <a:r>
              <a:rPr lang="zh-TW" altLang="en-US" dirty="0"/>
              <a:t> 所以使用 </a:t>
            </a:r>
            <a:r>
              <a:rPr lang="en-US" altLang="zh-TW" dirty="0"/>
              <a:t>\t</a:t>
            </a:r>
            <a:endParaRPr lang="zh-TW" altLang="en-US" dirty="0"/>
          </a:p>
          <a:p>
            <a:pPr lvl="1"/>
            <a:r>
              <a:rPr lang="zh-TW" altLang="en-US" dirty="0" smtClean="0"/>
              <a:t>指定顯示某一欄位的資料</a:t>
            </a:r>
            <a:endParaRPr lang="en-US" altLang="zh-TW" dirty="0"/>
          </a:p>
          <a:p>
            <a:pPr lvl="1"/>
            <a:r>
              <a:rPr lang="zh-TW" altLang="en-US" dirty="0"/>
              <a:t>指定顯示</a:t>
            </a:r>
            <a:r>
              <a:rPr lang="zh-TW" altLang="en-US" dirty="0" smtClean="0"/>
              <a:t>某幾個欄位的資料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挑出所需資料，儲存</a:t>
            </a:r>
            <a:r>
              <a:rPr lang="zh-TW" altLang="en-US" dirty="0"/>
              <a:t>成新的檔案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2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cut </a:t>
            </a:r>
            <a:r>
              <a:rPr lang="zh-TW" altLang="en-US" dirty="0"/>
              <a:t>命令可以幫助我們輸出所需要的欄位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cut -d$'\t'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-f </a:t>
            </a:r>
            <a:r>
              <a:rPr lang="en-US" altLang="zh-TW" dirty="0" smtClean="0">
                <a:solidFill>
                  <a:srgbClr val="C00000"/>
                </a:solidFill>
              </a:rPr>
              <a:t>2-</a:t>
            </a:r>
            <a:r>
              <a:rPr lang="zh-TW" altLang="en-US" dirty="0" smtClean="0"/>
              <a:t>資料</a:t>
            </a:r>
            <a:r>
              <a:rPr lang="zh-TW" altLang="en-US" dirty="0"/>
              <a:t>使用 </a:t>
            </a:r>
            <a:r>
              <a:rPr lang="en-US" altLang="zh-TW" dirty="0"/>
              <a:t>tab </a:t>
            </a:r>
            <a:r>
              <a:rPr lang="zh-TW" altLang="en-US" dirty="0"/>
              <a:t>來分隔欄位</a:t>
            </a:r>
            <a:r>
              <a:rPr lang="en-US" altLang="zh-TW" dirty="0"/>
              <a:t>,</a:t>
            </a:r>
            <a:r>
              <a:rPr lang="zh-TW" altLang="en-US" dirty="0"/>
              <a:t> 所以使用 </a:t>
            </a:r>
            <a:r>
              <a:rPr lang="en-US" altLang="zh-TW" dirty="0"/>
              <a:t>\t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18442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dirty="0" smtClean="0"/>
              <a:t>欄</a:t>
            </a:r>
            <a:r>
              <a:rPr lang="en-US" altLang="zh-TW" sz="3200" dirty="0" smtClean="0"/>
              <a:t>1:</a:t>
            </a:r>
            <a:r>
              <a:rPr lang="zh-TW" altLang="en-US" sz="3200" dirty="0" smtClean="0"/>
              <a:t>機構</a:t>
            </a:r>
            <a:r>
              <a:rPr lang="zh-TW" altLang="en-US" sz="3200" dirty="0"/>
              <a:t>狀態</a:t>
            </a:r>
          </a:p>
          <a:p>
            <a:r>
              <a:rPr lang="zh-TW" altLang="en-US" sz="3200" dirty="0" smtClean="0"/>
              <a:t>欄</a:t>
            </a:r>
            <a:r>
              <a:rPr lang="en-US" altLang="zh-TW" sz="3200" dirty="0" smtClean="0"/>
              <a:t>2:</a:t>
            </a:r>
            <a:r>
              <a:rPr lang="zh-TW" altLang="en-US" sz="3200" dirty="0" smtClean="0"/>
              <a:t>機構</a:t>
            </a:r>
            <a:r>
              <a:rPr lang="zh-TW" altLang="en-US" sz="3200" dirty="0"/>
              <a:t>名稱</a:t>
            </a:r>
          </a:p>
          <a:p>
            <a:r>
              <a:rPr lang="zh-TW" altLang="en-US" sz="3200" dirty="0" smtClean="0"/>
              <a:t>欄</a:t>
            </a:r>
            <a:r>
              <a:rPr lang="en-US" altLang="zh-TW" sz="3200" dirty="0" smtClean="0"/>
              <a:t>3:</a:t>
            </a:r>
            <a:r>
              <a:rPr lang="zh-TW" altLang="en-US" sz="3200" dirty="0" smtClean="0"/>
              <a:t>地址</a:t>
            </a:r>
            <a:r>
              <a:rPr lang="zh-TW" altLang="en-US" sz="3200" dirty="0"/>
              <a:t>縣市別</a:t>
            </a:r>
          </a:p>
          <a:p>
            <a:r>
              <a:rPr lang="zh-TW" altLang="en-US" sz="3200" dirty="0" smtClean="0"/>
              <a:t>欄</a:t>
            </a:r>
            <a:r>
              <a:rPr lang="en-US" altLang="zh-TW" sz="3200" dirty="0" smtClean="0"/>
              <a:t>4:</a:t>
            </a:r>
            <a:r>
              <a:rPr lang="zh-TW" altLang="en-US" sz="3200" dirty="0" smtClean="0"/>
              <a:t>地址</a:t>
            </a:r>
            <a:r>
              <a:rPr lang="zh-TW" altLang="en-US" sz="3200" dirty="0"/>
              <a:t>鄉鎮市區</a:t>
            </a:r>
          </a:p>
          <a:p>
            <a:r>
              <a:rPr lang="zh-TW" altLang="en-US" sz="3200" dirty="0" smtClean="0"/>
              <a:t>欄</a:t>
            </a:r>
            <a:r>
              <a:rPr lang="en-US" altLang="zh-TW" sz="3200" dirty="0" smtClean="0"/>
              <a:t>5:</a:t>
            </a:r>
            <a:r>
              <a:rPr lang="zh-TW" altLang="en-US" sz="3200" dirty="0" smtClean="0"/>
              <a:t>地址</a:t>
            </a:r>
            <a:r>
              <a:rPr lang="zh-TW" altLang="en-US" sz="3200" dirty="0"/>
              <a:t>街道巷弄號</a:t>
            </a:r>
          </a:p>
          <a:p>
            <a:r>
              <a:rPr lang="zh-TW" altLang="en-US" sz="3200" dirty="0" smtClean="0"/>
              <a:t>欄</a:t>
            </a:r>
            <a:r>
              <a:rPr lang="en-US" altLang="zh-TW" sz="3200" dirty="0" smtClean="0"/>
              <a:t>6:</a:t>
            </a:r>
            <a:r>
              <a:rPr lang="zh-TW" altLang="en-US" sz="3200" dirty="0" smtClean="0"/>
              <a:t>負責人</a:t>
            </a:r>
            <a:r>
              <a:rPr lang="zh-TW" altLang="en-US" sz="3200" dirty="0"/>
              <a:t>姓名</a:t>
            </a:r>
          </a:p>
          <a:p>
            <a:r>
              <a:rPr lang="zh-TW" altLang="en-US" sz="3200" dirty="0" smtClean="0"/>
              <a:t>欄</a:t>
            </a:r>
            <a:r>
              <a:rPr lang="en-US" altLang="zh-TW" sz="3200" dirty="0" smtClean="0"/>
              <a:t>7:</a:t>
            </a:r>
            <a:r>
              <a:rPr lang="zh-TW" altLang="en-US" sz="3200" dirty="0" smtClean="0"/>
              <a:t>負責人</a:t>
            </a:r>
            <a:r>
              <a:rPr lang="zh-TW" altLang="en-US" sz="3200" dirty="0"/>
              <a:t>性別</a:t>
            </a:r>
          </a:p>
          <a:p>
            <a:r>
              <a:rPr lang="zh-TW" altLang="en-US" sz="3200" dirty="0" smtClean="0"/>
              <a:t>欄</a:t>
            </a:r>
            <a:r>
              <a:rPr lang="en-US" altLang="zh-TW" sz="3200" dirty="0" smtClean="0"/>
              <a:t>8:</a:t>
            </a:r>
            <a:r>
              <a:rPr lang="zh-TW" altLang="en-US" sz="3200" dirty="0" smtClean="0"/>
              <a:t>電話</a:t>
            </a:r>
            <a:endParaRPr lang="zh-TW" altLang="en-US" sz="3200" dirty="0"/>
          </a:p>
          <a:p>
            <a:r>
              <a:rPr lang="zh-TW" altLang="en-US" sz="3200" dirty="0" smtClean="0"/>
              <a:t>欄</a:t>
            </a:r>
            <a:r>
              <a:rPr lang="en-US" altLang="zh-TW" sz="3200" dirty="0" smtClean="0"/>
              <a:t>9:</a:t>
            </a:r>
            <a:r>
              <a:rPr lang="zh-TW" altLang="en-US" sz="3200" dirty="0" smtClean="0"/>
              <a:t>是否</a:t>
            </a:r>
            <a:r>
              <a:rPr lang="zh-TW" altLang="en-US" sz="3200" dirty="0"/>
              <a:t>為健保特約藥局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0" y="136525"/>
            <a:ext cx="11264900" cy="727075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rugstore.txt</a:t>
            </a:r>
            <a:r>
              <a:rPr lang="zh-TW" altLang="en-US" dirty="0" smtClean="0"/>
              <a:t>只顯</a:t>
            </a:r>
            <a:r>
              <a:rPr lang="zh-TW" altLang="en-US" dirty="0"/>
              <a:t>示</a:t>
            </a:r>
            <a:r>
              <a:rPr lang="zh-TW" altLang="en-US" dirty="0" smtClean="0"/>
              <a:t>第 </a:t>
            </a:r>
            <a:r>
              <a:rPr lang="en-US" altLang="zh-TW" dirty="0"/>
              <a:t>2</a:t>
            </a:r>
            <a:r>
              <a:rPr lang="zh-TW" altLang="en-US" dirty="0"/>
              <a:t> 欄的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藥局名稱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77352" y="863600"/>
            <a:ext cx="10304937" cy="6801862"/>
            <a:chOff x="2080652" y="863600"/>
            <a:chExt cx="10304937" cy="6801862"/>
          </a:xfrm>
        </p:grpSpPr>
        <p:sp>
          <p:nvSpPr>
            <p:cNvPr id="4" name="文字方塊 3"/>
            <p:cNvSpPr txBox="1"/>
            <p:nvPr/>
          </p:nvSpPr>
          <p:spPr>
            <a:xfrm>
              <a:off x="2080652" y="863600"/>
              <a:ext cx="10304937" cy="680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</a:t>
              </a:r>
              <a:r>
                <a:rPr lang="en-US" altLang="zh-TW" sz="3600" dirty="0">
                  <a:solidFill>
                    <a:srgbClr val="00B050"/>
                  </a:solidFill>
                </a:rPr>
                <a:t>:~$ </a:t>
              </a:r>
              <a:r>
                <a:rPr lang="en-US" altLang="zh-TW" sz="3600" dirty="0"/>
                <a:t>cut -d </a:t>
              </a:r>
              <a:r>
                <a:rPr lang="en-US" altLang="zh-TW" sz="3600" dirty="0">
                  <a:solidFill>
                    <a:srgbClr val="FF0000"/>
                  </a:solidFill>
                </a:rPr>
                <a:t>$'\t'</a:t>
              </a:r>
              <a:r>
                <a:rPr lang="en-US" altLang="zh-TW" sz="3600" dirty="0"/>
                <a:t> -f 2  drugstore.txt</a:t>
              </a:r>
            </a:p>
            <a:p>
              <a:r>
                <a:rPr lang="zh-TW" altLang="en-US" sz="2800" dirty="0">
                  <a:solidFill>
                    <a:srgbClr val="FF0000"/>
                  </a:solidFill>
                </a:rPr>
                <a:t>機構名稱</a:t>
              </a:r>
            </a:p>
            <a:p>
              <a:r>
                <a:rPr lang="zh-TW" altLang="en-US" sz="2800" dirty="0"/>
                <a:t>新獻安藥局</a:t>
              </a:r>
            </a:p>
            <a:p>
              <a:r>
                <a:rPr lang="zh-TW" altLang="en-US" sz="2800" dirty="0" smtClean="0"/>
                <a:t>國杏藥師示範藥局</a:t>
              </a:r>
            </a:p>
            <a:p>
              <a:r>
                <a:rPr lang="zh-TW" altLang="en-US" sz="2800" dirty="0" smtClean="0"/>
                <a:t>東</a:t>
              </a:r>
              <a:r>
                <a:rPr lang="zh-TW" altLang="en-US" sz="2800" dirty="0"/>
                <a:t>華藥局</a:t>
              </a:r>
            </a:p>
            <a:p>
              <a:r>
                <a:rPr lang="zh-TW" altLang="en-US" sz="2800" dirty="0"/>
                <a:t>連雲藥局</a:t>
              </a:r>
            </a:p>
            <a:p>
              <a:r>
                <a:rPr lang="en-US" altLang="zh-TW" sz="2800" dirty="0" smtClean="0"/>
                <a:t>…….</a:t>
              </a:r>
            </a:p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3600" dirty="0"/>
                <a:t>cut -d $'\t' -f 2  drugstore.txt |tail -n </a:t>
              </a:r>
              <a:r>
                <a:rPr lang="en-US" altLang="zh-TW" sz="3600" dirty="0">
                  <a:solidFill>
                    <a:srgbClr val="FF0000"/>
                  </a:solidFill>
                </a:rPr>
                <a:t>+2</a:t>
              </a:r>
            </a:p>
            <a:p>
              <a:r>
                <a:rPr lang="zh-TW" altLang="en-US" sz="2800" dirty="0"/>
                <a:t>新獻安藥局</a:t>
              </a:r>
            </a:p>
            <a:p>
              <a:r>
                <a:rPr lang="zh-TW" altLang="en-US" sz="2800" dirty="0"/>
                <a:t>國杏藥師示範藥局</a:t>
              </a:r>
            </a:p>
            <a:p>
              <a:r>
                <a:rPr lang="zh-TW" altLang="en-US" sz="2800" dirty="0"/>
                <a:t>東華藥局</a:t>
              </a:r>
            </a:p>
            <a:p>
              <a:r>
                <a:rPr lang="zh-TW" altLang="en-US" sz="2800" dirty="0"/>
                <a:t>連雲藥局</a:t>
              </a:r>
            </a:p>
            <a:p>
              <a:r>
                <a:rPr lang="zh-TW" altLang="en-US" sz="2800" dirty="0"/>
                <a:t>合泰大藥局</a:t>
              </a:r>
            </a:p>
            <a:p>
              <a:endParaRPr lang="zh-TW" altLang="en-US" sz="2800" dirty="0"/>
            </a:p>
            <a:p>
              <a:endParaRPr lang="zh-TW" altLang="en-US" sz="28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616621" y="2108200"/>
              <a:ext cx="60056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</a:rPr>
                <a:t>資料使用 </a:t>
              </a:r>
              <a:r>
                <a:rPr lang="en-US" altLang="zh-TW" sz="2800" dirty="0">
                  <a:solidFill>
                    <a:srgbClr val="FF0000"/>
                  </a:solidFill>
                </a:rPr>
                <a:t>tab </a:t>
              </a:r>
              <a:r>
                <a:rPr lang="zh-TW" altLang="en-US" sz="2800" dirty="0">
                  <a:solidFill>
                    <a:srgbClr val="FF0000"/>
                  </a:solidFill>
                </a:rPr>
                <a:t>來分隔欄位</a:t>
              </a:r>
              <a:r>
                <a:rPr lang="en-US" altLang="zh-TW" sz="2800" dirty="0">
                  <a:solidFill>
                    <a:srgbClr val="FF0000"/>
                  </a:solidFill>
                </a:rPr>
                <a:t>,</a:t>
              </a:r>
              <a:r>
                <a:rPr lang="zh-TW" altLang="en-US" sz="2800" dirty="0">
                  <a:solidFill>
                    <a:srgbClr val="FF0000"/>
                  </a:solidFill>
                </a:rPr>
                <a:t> 所以使用 </a:t>
              </a:r>
              <a:r>
                <a:rPr lang="en-US" altLang="zh-TW" sz="2800" dirty="0">
                  <a:solidFill>
                    <a:srgbClr val="FF0000"/>
                  </a:solidFill>
                </a:rPr>
                <a:t>\t</a:t>
              </a:r>
              <a:endParaRPr lang="zh-TW" altLang="en-US" sz="2800" dirty="0">
                <a:solidFill>
                  <a:srgbClr val="FF0000"/>
                </a:solidFill>
              </a:endParaRPr>
            </a:p>
            <a:p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 flipV="1">
              <a:off x="6921500" y="1590675"/>
              <a:ext cx="723901" cy="4921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2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:</a:t>
            </a:r>
            <a:r>
              <a:rPr lang="en-US" altLang="zh-TW" dirty="0"/>
              <a:t> </a:t>
            </a:r>
            <a:r>
              <a:rPr lang="en-US" altLang="zh-TW" dirty="0" smtClean="0"/>
              <a:t>drugstore.txt</a:t>
            </a:r>
            <a:r>
              <a:rPr lang="zh-TW" altLang="en-US" dirty="0" smtClean="0"/>
              <a:t>顯示各別欄位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共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個欄位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資料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8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111125"/>
            <a:ext cx="889000" cy="1325563"/>
          </a:xfrm>
        </p:spPr>
        <p:txBody>
          <a:bodyPr/>
          <a:lstStyle/>
          <a:p>
            <a:r>
              <a:rPr lang="zh-TW" altLang="en-US" dirty="0" smtClean="0"/>
              <a:t>解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60500" y="542925"/>
            <a:ext cx="9618595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bigred@us2004:~$ </a:t>
            </a:r>
            <a:r>
              <a:rPr lang="en-US" altLang="zh-TW" sz="3600" dirty="0"/>
              <a:t>cut -d $'\t' -f </a:t>
            </a:r>
            <a:r>
              <a:rPr lang="en-US" altLang="zh-TW" sz="3600" dirty="0" smtClean="0"/>
              <a:t>1  </a:t>
            </a:r>
            <a:r>
              <a:rPr lang="en-US" altLang="zh-TW" sz="3600" dirty="0"/>
              <a:t>drugstore.txt |tail -n </a:t>
            </a:r>
            <a:r>
              <a:rPr lang="en-US" altLang="zh-TW" sz="3600" dirty="0">
                <a:solidFill>
                  <a:srgbClr val="FF0000"/>
                </a:solidFill>
              </a:rPr>
              <a:t>+</a:t>
            </a:r>
            <a:r>
              <a:rPr lang="en-US" altLang="zh-TW" sz="36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bigred@us2004:~$ </a:t>
            </a:r>
            <a:r>
              <a:rPr lang="en-US" altLang="zh-TW" sz="3600" dirty="0"/>
              <a:t>cut -d $'\t' -f 2  drugstore.txt |tail -n </a:t>
            </a:r>
            <a:r>
              <a:rPr lang="en-US" altLang="zh-TW" sz="3600" dirty="0">
                <a:solidFill>
                  <a:srgbClr val="FF0000"/>
                </a:solidFill>
              </a:rPr>
              <a:t>+2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</a:rPr>
              <a:t>bigred@us2004</a:t>
            </a:r>
            <a:r>
              <a:rPr lang="en-US" altLang="zh-TW" sz="2000" dirty="0">
                <a:solidFill>
                  <a:srgbClr val="00B050"/>
                </a:solidFill>
              </a:rPr>
              <a:t>:~$ </a:t>
            </a:r>
            <a:r>
              <a:rPr lang="en-US" altLang="zh-TW" sz="3600" dirty="0"/>
              <a:t>cut -d $'\t' -f </a:t>
            </a:r>
            <a:r>
              <a:rPr lang="en-US" altLang="zh-TW" sz="3600" dirty="0" smtClean="0"/>
              <a:t>3  </a:t>
            </a:r>
            <a:r>
              <a:rPr lang="en-US" altLang="zh-TW" sz="3600" dirty="0"/>
              <a:t>drugstore.txt |tail -n </a:t>
            </a:r>
            <a:r>
              <a:rPr lang="en-US" altLang="zh-TW" sz="3600" dirty="0">
                <a:solidFill>
                  <a:srgbClr val="FF0000"/>
                </a:solidFill>
              </a:rPr>
              <a:t>+2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</a:rPr>
              <a:t>bigred@us2004</a:t>
            </a:r>
            <a:r>
              <a:rPr lang="en-US" altLang="zh-TW" sz="2000" dirty="0">
                <a:solidFill>
                  <a:srgbClr val="00B050"/>
                </a:solidFill>
              </a:rPr>
              <a:t>:~$ </a:t>
            </a:r>
            <a:r>
              <a:rPr lang="en-US" altLang="zh-TW" sz="3600" dirty="0"/>
              <a:t>cut -d $'\t' -f </a:t>
            </a:r>
            <a:r>
              <a:rPr lang="en-US" altLang="zh-TW" sz="3600" dirty="0" smtClean="0"/>
              <a:t>4  </a:t>
            </a:r>
            <a:r>
              <a:rPr lang="en-US" altLang="zh-TW" sz="3600" dirty="0"/>
              <a:t>drugstore.txt |tail -n </a:t>
            </a:r>
            <a:r>
              <a:rPr lang="en-US" altLang="zh-TW" sz="3600" dirty="0">
                <a:solidFill>
                  <a:srgbClr val="FF0000"/>
                </a:solidFill>
              </a:rPr>
              <a:t>+2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</a:rPr>
              <a:t>bigred@us2004</a:t>
            </a:r>
            <a:r>
              <a:rPr lang="en-US" altLang="zh-TW" sz="2000" dirty="0">
                <a:solidFill>
                  <a:srgbClr val="00B050"/>
                </a:solidFill>
              </a:rPr>
              <a:t>:~$ </a:t>
            </a:r>
            <a:r>
              <a:rPr lang="en-US" altLang="zh-TW" sz="3600" dirty="0"/>
              <a:t>cut -d $'\t' -f </a:t>
            </a:r>
            <a:r>
              <a:rPr lang="en-US" altLang="zh-TW" sz="3600" dirty="0" smtClean="0"/>
              <a:t>5  </a:t>
            </a:r>
            <a:r>
              <a:rPr lang="en-US" altLang="zh-TW" sz="3600" dirty="0"/>
              <a:t>drugstore.txt |tail -n </a:t>
            </a:r>
            <a:r>
              <a:rPr lang="en-US" altLang="zh-TW" sz="3600" dirty="0">
                <a:solidFill>
                  <a:srgbClr val="FF0000"/>
                </a:solidFill>
              </a:rPr>
              <a:t>+2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</a:rPr>
              <a:t>bigred@us2004</a:t>
            </a:r>
            <a:r>
              <a:rPr lang="en-US" altLang="zh-TW" sz="2000" dirty="0">
                <a:solidFill>
                  <a:srgbClr val="00B050"/>
                </a:solidFill>
              </a:rPr>
              <a:t>:~$ </a:t>
            </a:r>
            <a:r>
              <a:rPr lang="en-US" altLang="zh-TW" sz="3600" dirty="0"/>
              <a:t>cut -d $'\t' -f </a:t>
            </a:r>
            <a:r>
              <a:rPr lang="en-US" altLang="zh-TW" sz="3600" dirty="0" smtClean="0"/>
              <a:t>6  </a:t>
            </a:r>
            <a:r>
              <a:rPr lang="en-US" altLang="zh-TW" sz="3600" dirty="0"/>
              <a:t>drugstore.txt |tail -n </a:t>
            </a:r>
            <a:r>
              <a:rPr lang="en-US" altLang="zh-TW" sz="3600" dirty="0">
                <a:solidFill>
                  <a:srgbClr val="FF0000"/>
                </a:solidFill>
              </a:rPr>
              <a:t>+2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</a:rPr>
              <a:t>bigred@us2004</a:t>
            </a:r>
            <a:r>
              <a:rPr lang="en-US" altLang="zh-TW" sz="2000" dirty="0">
                <a:solidFill>
                  <a:srgbClr val="00B050"/>
                </a:solidFill>
              </a:rPr>
              <a:t>:~$ </a:t>
            </a:r>
            <a:r>
              <a:rPr lang="en-US" altLang="zh-TW" sz="3600" dirty="0"/>
              <a:t>cut -d $'\t' -f </a:t>
            </a:r>
            <a:r>
              <a:rPr lang="en-US" altLang="zh-TW" sz="3600" dirty="0" smtClean="0"/>
              <a:t>7  </a:t>
            </a:r>
            <a:r>
              <a:rPr lang="en-US" altLang="zh-TW" sz="3600" dirty="0"/>
              <a:t>drugstore.txt |tail -n </a:t>
            </a:r>
            <a:r>
              <a:rPr lang="en-US" altLang="zh-TW" sz="3600" dirty="0">
                <a:solidFill>
                  <a:srgbClr val="FF0000"/>
                </a:solidFill>
              </a:rPr>
              <a:t>+2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00B050"/>
                </a:solidFill>
              </a:rPr>
              <a:t>bigred@us2004</a:t>
            </a:r>
            <a:r>
              <a:rPr lang="en-US" altLang="zh-TW" sz="2000" dirty="0">
                <a:solidFill>
                  <a:srgbClr val="00B050"/>
                </a:solidFill>
              </a:rPr>
              <a:t>:~$ </a:t>
            </a:r>
            <a:r>
              <a:rPr lang="en-US" altLang="zh-TW" sz="3600" dirty="0"/>
              <a:t>cut -d $'\t' -f </a:t>
            </a:r>
            <a:r>
              <a:rPr lang="en-US" altLang="zh-TW" sz="3600" dirty="0" smtClean="0"/>
              <a:t>8  </a:t>
            </a:r>
            <a:r>
              <a:rPr lang="en-US" altLang="zh-TW" sz="3600" dirty="0"/>
              <a:t>drugstore.txt |tail </a:t>
            </a:r>
            <a:r>
              <a:rPr lang="en-US" altLang="zh-TW" sz="3600" dirty="0" smtClean="0"/>
              <a:t>–n </a:t>
            </a:r>
            <a:r>
              <a:rPr lang="en-US" altLang="zh-TW" sz="3600" dirty="0">
                <a:solidFill>
                  <a:srgbClr val="FF0000"/>
                </a:solidFill>
              </a:rPr>
              <a:t>+2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bigred@us2004:~$ </a:t>
            </a:r>
            <a:r>
              <a:rPr lang="en-US" altLang="zh-TW" sz="3600" dirty="0"/>
              <a:t>cut </a:t>
            </a:r>
            <a:r>
              <a:rPr lang="en-US" altLang="zh-TW" sz="3600" dirty="0" smtClean="0"/>
              <a:t>–d $’\t’ -f 9  </a:t>
            </a:r>
            <a:r>
              <a:rPr lang="en-US" altLang="zh-TW" sz="3600" dirty="0"/>
              <a:t>drugstore.txt |tail -n </a:t>
            </a:r>
            <a:r>
              <a:rPr lang="en-US" altLang="zh-TW" sz="3600" dirty="0">
                <a:solidFill>
                  <a:srgbClr val="FF0000"/>
                </a:solidFill>
              </a:rPr>
              <a:t>+2</a:t>
            </a:r>
          </a:p>
          <a:p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11049000" cy="1325563"/>
          </a:xfrm>
        </p:spPr>
        <p:txBody>
          <a:bodyPr/>
          <a:lstStyle/>
          <a:p>
            <a:r>
              <a:rPr lang="en-US" altLang="zh-TW" dirty="0" smtClean="0"/>
              <a:t>Drugstore.txt</a:t>
            </a:r>
            <a:r>
              <a:rPr lang="zh-TW" altLang="en-US" dirty="0" smtClean="0"/>
              <a:t>指定顯示</a:t>
            </a:r>
            <a:r>
              <a:rPr lang="zh-TW" altLang="en-US" dirty="0" smtClean="0">
                <a:solidFill>
                  <a:srgbClr val="FF0000"/>
                </a:solidFill>
              </a:rPr>
              <a:t>藥局名稱</a:t>
            </a:r>
            <a:r>
              <a:rPr lang="zh-TW" altLang="en-US" dirty="0" smtClean="0"/>
              <a:t>及</a:t>
            </a:r>
            <a:r>
              <a:rPr lang="zh-TW" altLang="en-US" dirty="0" smtClean="0">
                <a:solidFill>
                  <a:srgbClr val="FF0000"/>
                </a:solidFill>
              </a:rPr>
              <a:t>電話</a:t>
            </a:r>
            <a:r>
              <a:rPr lang="zh-TW" altLang="en-US" dirty="0" smtClean="0"/>
              <a:t>的資料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98520" y="1943100"/>
            <a:ext cx="117949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B050"/>
                </a:solidFill>
              </a:rPr>
              <a:t>bigred@us2004:~$ </a:t>
            </a:r>
            <a:r>
              <a:rPr lang="en-US" altLang="zh-TW" sz="4000" dirty="0"/>
              <a:t>cut -d$'\t' -f </a:t>
            </a:r>
            <a:r>
              <a:rPr lang="en-US" altLang="zh-TW" sz="4000" dirty="0">
                <a:solidFill>
                  <a:srgbClr val="FF0000"/>
                </a:solidFill>
              </a:rPr>
              <a:t>2,8</a:t>
            </a:r>
            <a:r>
              <a:rPr lang="en-US" altLang="zh-TW" sz="4000" dirty="0">
                <a:solidFill>
                  <a:srgbClr val="FFC000"/>
                </a:solidFill>
              </a:rPr>
              <a:t> </a:t>
            </a:r>
            <a:r>
              <a:rPr lang="en-US" altLang="zh-TW" sz="4000" dirty="0"/>
              <a:t> drugstore.txt |tail -n +2</a:t>
            </a:r>
            <a:endParaRPr lang="en-US" altLang="zh-TW" sz="3200" dirty="0"/>
          </a:p>
          <a:p>
            <a:r>
              <a:rPr lang="zh-TW" altLang="en-US" sz="3200" dirty="0"/>
              <a:t>新獻安藥局      </a:t>
            </a:r>
            <a:r>
              <a:rPr lang="en-US" altLang="zh-TW" sz="3200" dirty="0"/>
              <a:t>0223519891</a:t>
            </a:r>
          </a:p>
          <a:p>
            <a:r>
              <a:rPr lang="zh-TW" altLang="en-US" sz="3200" dirty="0"/>
              <a:t>國杏藥師示範藥局        </a:t>
            </a:r>
            <a:r>
              <a:rPr lang="en-US" altLang="zh-TW" sz="3200" dirty="0"/>
              <a:t>0223811322</a:t>
            </a:r>
          </a:p>
          <a:p>
            <a:r>
              <a:rPr lang="zh-TW" altLang="en-US" sz="3200" dirty="0"/>
              <a:t>東華藥局        </a:t>
            </a:r>
            <a:r>
              <a:rPr lang="en-US" altLang="zh-TW" sz="3200" dirty="0"/>
              <a:t>0223640582</a:t>
            </a:r>
            <a:r>
              <a:rPr lang="zh-TW" altLang="en-US" sz="3200" dirty="0"/>
              <a:t>、</a:t>
            </a:r>
            <a:r>
              <a:rPr lang="en-US" altLang="zh-TW" sz="3200" dirty="0"/>
              <a:t>02-23640852</a:t>
            </a:r>
            <a:r>
              <a:rPr lang="zh-TW" altLang="en-US" sz="3200" dirty="0"/>
              <a:t>、</a:t>
            </a:r>
            <a:r>
              <a:rPr lang="en-US" altLang="zh-TW" sz="3200" dirty="0"/>
              <a:t>02-23640852</a:t>
            </a:r>
          </a:p>
          <a:p>
            <a:r>
              <a:rPr lang="zh-TW" altLang="en-US" sz="3200" dirty="0"/>
              <a:t>連雲藥局        </a:t>
            </a:r>
            <a:r>
              <a:rPr lang="en-US" altLang="zh-TW" sz="3200" dirty="0"/>
              <a:t>0223410504</a:t>
            </a:r>
          </a:p>
          <a:p>
            <a:r>
              <a:rPr lang="zh-TW" altLang="en-US" sz="3200" dirty="0"/>
              <a:t>合泰大藥局      </a:t>
            </a:r>
            <a:r>
              <a:rPr lang="en-US" altLang="zh-TW" sz="3200" dirty="0"/>
              <a:t>0223899977</a:t>
            </a:r>
          </a:p>
          <a:p>
            <a:r>
              <a:rPr lang="zh-TW" altLang="en-US" sz="3200" dirty="0"/>
              <a:t>吉星藥局        </a:t>
            </a:r>
            <a:r>
              <a:rPr lang="en-US" altLang="zh-TW" sz="3200" dirty="0"/>
              <a:t>023118438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用記事本將</a:t>
            </a:r>
            <a:r>
              <a:rPr lang="en-US" altLang="zh-TW" dirty="0" smtClean="0"/>
              <a:t>dragdata.txt</a:t>
            </a:r>
            <a:r>
              <a:rPr lang="zh-TW" altLang="en-US" dirty="0" smtClean="0"/>
              <a:t>開啟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6" y="2107655"/>
            <a:ext cx="11218227" cy="389558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8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 drugstore.txt</a:t>
            </a:r>
            <a:r>
              <a:rPr lang="zh-TW" altLang="en-US" dirty="0" smtClean="0"/>
              <a:t>顯示</a:t>
            </a:r>
            <a:r>
              <a:rPr lang="zh-TW" altLang="en-US" dirty="0" smtClean="0">
                <a:solidFill>
                  <a:srgbClr val="FF0000"/>
                </a:solidFill>
              </a:rPr>
              <a:t>藥局</a:t>
            </a:r>
            <a:r>
              <a:rPr lang="zh-TW" altLang="en-US" dirty="0" smtClean="0"/>
              <a:t>及</a:t>
            </a:r>
            <a:r>
              <a:rPr lang="zh-TW" altLang="en-US" dirty="0" smtClean="0">
                <a:solidFill>
                  <a:srgbClr val="FF0000"/>
                </a:solidFill>
              </a:rPr>
              <a:t>負責人</a:t>
            </a:r>
            <a:r>
              <a:rPr lang="zh-TW" altLang="en-US" dirty="0" smtClean="0"/>
              <a:t>的</a:t>
            </a:r>
            <a:r>
              <a:rPr lang="zh-TW" altLang="en-US" dirty="0"/>
              <a:t>資料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8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36700" cy="1325563"/>
          </a:xfrm>
        </p:spPr>
        <p:txBody>
          <a:bodyPr/>
          <a:lstStyle/>
          <a:p>
            <a:r>
              <a:rPr lang="zh-TW" altLang="en-US" dirty="0" smtClean="0"/>
              <a:t>解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5300" y="1881188"/>
            <a:ext cx="1130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bigred@us2004:~$ </a:t>
            </a:r>
            <a:r>
              <a:rPr lang="en-US" altLang="zh-TW" sz="4000" dirty="0"/>
              <a:t>cut -d$'\t' -f </a:t>
            </a:r>
            <a:r>
              <a:rPr lang="en-US" altLang="zh-TW" sz="4000" dirty="0">
                <a:solidFill>
                  <a:srgbClr val="FF0000"/>
                </a:solidFill>
              </a:rPr>
              <a:t>2,6</a:t>
            </a:r>
            <a:r>
              <a:rPr lang="en-US" altLang="zh-TW" sz="4000" dirty="0"/>
              <a:t>  drugstore.txt |tail -n +2</a:t>
            </a:r>
          </a:p>
          <a:p>
            <a:r>
              <a:rPr lang="zh-TW" altLang="en-US" sz="4000" dirty="0"/>
              <a:t>新獻安藥局      李宏仁</a:t>
            </a:r>
          </a:p>
          <a:p>
            <a:r>
              <a:rPr lang="zh-TW" altLang="en-US" sz="4000" dirty="0"/>
              <a:t>國杏藥師示範藥局        費工梅</a:t>
            </a:r>
          </a:p>
          <a:p>
            <a:r>
              <a:rPr lang="zh-TW" altLang="en-US" sz="4000" dirty="0"/>
              <a:t>東華藥局        張平馬</a:t>
            </a:r>
          </a:p>
          <a:p>
            <a:r>
              <a:rPr lang="zh-TW" altLang="en-US" sz="4000" dirty="0"/>
              <a:t>連雲藥局        </a:t>
            </a:r>
            <a:r>
              <a:rPr lang="zh-TW" altLang="en-US" sz="4000" dirty="0" smtClean="0"/>
              <a:t>徐信誠</a:t>
            </a:r>
            <a:endParaRPr lang="en-US" altLang="zh-TW" sz="4000" dirty="0" smtClean="0"/>
          </a:p>
          <a:p>
            <a:r>
              <a:rPr lang="en-US" altLang="zh-TW" sz="4000" dirty="0" smtClean="0"/>
              <a:t>…</a:t>
            </a:r>
            <a:endParaRPr lang="zh-TW" altLang="en-US" sz="4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0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drugstore.txt</a:t>
            </a:r>
            <a:r>
              <a:rPr lang="zh-TW" altLang="en-US" dirty="0" smtClean="0"/>
              <a:t>將</a:t>
            </a:r>
            <a:r>
              <a:rPr lang="zh-TW" altLang="en-US" dirty="0" smtClean="0">
                <a:solidFill>
                  <a:srgbClr val="FF0000"/>
                </a:solidFill>
              </a:rPr>
              <a:t>藥局、負責人、電話</a:t>
            </a:r>
            <a:r>
              <a:rPr lang="zh-TW" altLang="en-US" dirty="0" smtClean="0"/>
              <a:t>及</a:t>
            </a:r>
            <a:r>
              <a:rPr lang="zh-TW" altLang="en-US" dirty="0" smtClean="0">
                <a:solidFill>
                  <a:srgbClr val="FF0000"/>
                </a:solidFill>
              </a:rPr>
              <a:t>性別</a:t>
            </a:r>
            <a:r>
              <a:rPr lang="zh-TW" altLang="en-US" dirty="0" smtClean="0"/>
              <a:t>的資料產生</a:t>
            </a:r>
            <a:r>
              <a:rPr lang="en-US" altLang="zh-TW" dirty="0" smtClean="0"/>
              <a:t>drugstore-2.txt</a:t>
            </a:r>
            <a:r>
              <a:rPr lang="zh-TW" altLang="en-US" dirty="0" smtClean="0"/>
              <a:t>檔案，並查看</a:t>
            </a:r>
            <a:r>
              <a:rPr lang="en-US" altLang="zh-TW" dirty="0"/>
              <a:t>drugstore-2.txt</a:t>
            </a:r>
            <a:r>
              <a:rPr lang="zh-TW" altLang="en-US" dirty="0" smtClean="0"/>
              <a:t>檔案內容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7100" y="2699435"/>
            <a:ext cx="1042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/>
              <a:t>cut -d$'\t' -f </a:t>
            </a:r>
            <a:r>
              <a:rPr lang="en-US" altLang="zh-TW" sz="3200" dirty="0">
                <a:solidFill>
                  <a:srgbClr val="FF0000"/>
                </a:solidFill>
              </a:rPr>
              <a:t>2,6-8 </a:t>
            </a:r>
            <a:r>
              <a:rPr lang="en-US" altLang="zh-TW" sz="3200" dirty="0"/>
              <a:t> drugstore.txt |tail -n +2 &gt;drugstore-2.txt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5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2700" y="3567837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bigred@us2004:~$ </a:t>
            </a:r>
            <a:r>
              <a:rPr lang="en-US" altLang="zh-TW" sz="4000" dirty="0"/>
              <a:t>cat drugstore-2.txt</a:t>
            </a:r>
          </a:p>
          <a:p>
            <a:r>
              <a:rPr lang="zh-TW" altLang="en-US" sz="2400" dirty="0"/>
              <a:t>新獻安藥局      李宏仁  男      </a:t>
            </a:r>
            <a:r>
              <a:rPr lang="en-US" altLang="zh-TW" sz="2400" dirty="0"/>
              <a:t>0223519891</a:t>
            </a:r>
          </a:p>
          <a:p>
            <a:r>
              <a:rPr lang="zh-TW" altLang="en-US" sz="2400" dirty="0"/>
              <a:t>國杏藥師示範藥局        費工梅  女      </a:t>
            </a:r>
            <a:r>
              <a:rPr lang="en-US" altLang="zh-TW" sz="2400" dirty="0"/>
              <a:t>0223811322</a:t>
            </a:r>
          </a:p>
          <a:p>
            <a:r>
              <a:rPr lang="zh-TW" altLang="en-US" sz="2400" dirty="0"/>
              <a:t>東華藥局        張平馬  男      </a:t>
            </a:r>
            <a:r>
              <a:rPr lang="en-US" altLang="zh-TW" sz="2400" dirty="0"/>
              <a:t>0223640582</a:t>
            </a:r>
            <a:r>
              <a:rPr lang="zh-TW" altLang="en-US" sz="2400" dirty="0"/>
              <a:t>、</a:t>
            </a:r>
            <a:r>
              <a:rPr lang="en-US" altLang="zh-TW" sz="2400" dirty="0"/>
              <a:t>02-23640852</a:t>
            </a:r>
            <a:r>
              <a:rPr lang="zh-TW" altLang="en-US" sz="2400" dirty="0"/>
              <a:t>、</a:t>
            </a:r>
            <a:r>
              <a:rPr lang="en-US" altLang="zh-TW" sz="2400" dirty="0"/>
              <a:t>02-23640852</a:t>
            </a:r>
          </a:p>
          <a:p>
            <a:r>
              <a:rPr lang="zh-TW" altLang="en-US" sz="2400" dirty="0"/>
              <a:t>連雲藥局        徐信誠  男      </a:t>
            </a:r>
            <a:r>
              <a:rPr lang="en-US" altLang="zh-TW" sz="2400" dirty="0"/>
              <a:t>0223410504</a:t>
            </a:r>
          </a:p>
        </p:txBody>
      </p:sp>
      <p:sp>
        <p:nvSpPr>
          <p:cNvPr id="4" name="矩形 3"/>
          <p:cNvSpPr/>
          <p:nvPr/>
        </p:nvSpPr>
        <p:spPr>
          <a:xfrm>
            <a:off x="1066800" y="139700"/>
            <a:ext cx="98933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bigred@us2004:~$ </a:t>
            </a:r>
            <a:r>
              <a:rPr lang="en-US" altLang="zh-TW" sz="4000" dirty="0"/>
              <a:t>ls -la</a:t>
            </a:r>
          </a:p>
          <a:p>
            <a:r>
              <a:rPr lang="en-US" altLang="zh-TW" sz="2400" dirty="0"/>
              <a:t>total 88</a:t>
            </a:r>
          </a:p>
          <a:p>
            <a:r>
              <a:rPr lang="en-US" altLang="zh-TW" sz="2400" dirty="0" smtClean="0"/>
              <a:t>…</a:t>
            </a:r>
          </a:p>
          <a:p>
            <a:r>
              <a:rPr lang="en-US" altLang="zh-TW" sz="2400" dirty="0" err="1" smtClean="0"/>
              <a:t>drwx</a:t>
            </a:r>
            <a:r>
              <a:rPr lang="en-US" altLang="zh-TW" sz="2400" dirty="0" smtClean="0"/>
              <a:t>-</a:t>
            </a:r>
            <a:r>
              <a:rPr lang="en-US" altLang="zh-TW" sz="2400" dirty="0"/>
              <a:t>-----  3 </a:t>
            </a:r>
            <a:r>
              <a:rPr lang="en-US" altLang="zh-TW" sz="2400" dirty="0" err="1"/>
              <a:t>bigred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bigred</a:t>
            </a:r>
            <a:r>
              <a:rPr lang="en-US" altLang="zh-TW" sz="2400" dirty="0"/>
              <a:t> 4096 Oct 22 10:48 .</a:t>
            </a:r>
            <a:r>
              <a:rPr lang="en-US" altLang="zh-TW" sz="2400" dirty="0" err="1"/>
              <a:t>config</a:t>
            </a:r>
            <a:endParaRPr lang="en-US" altLang="zh-TW" sz="2400" dirty="0"/>
          </a:p>
          <a:p>
            <a:r>
              <a:rPr lang="en-US" altLang="zh-TW" sz="2400" dirty="0"/>
              <a:t>-</a:t>
            </a:r>
            <a:r>
              <a:rPr lang="en-US" altLang="zh-TW" sz="2400" dirty="0" err="1"/>
              <a:t>rw</a:t>
            </a:r>
            <a:r>
              <a:rPr lang="en-US" altLang="zh-TW" sz="2400" dirty="0"/>
              <a:t>-</a:t>
            </a:r>
            <a:r>
              <a:rPr lang="en-US" altLang="zh-TW" sz="2400" dirty="0" err="1"/>
              <a:t>rw</a:t>
            </a:r>
            <a:r>
              <a:rPr lang="en-US" altLang="zh-TW" sz="2400" dirty="0"/>
              <a:t>-r--  1 </a:t>
            </a:r>
            <a:r>
              <a:rPr lang="en-US" altLang="zh-TW" sz="2400" dirty="0" err="1"/>
              <a:t>bigred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bigred</a:t>
            </a:r>
            <a:r>
              <a:rPr lang="en-US" altLang="zh-TW" sz="2400" dirty="0"/>
              <a:t> 6590 Oct 22 19:32 drugstore-1.txt</a:t>
            </a:r>
          </a:p>
          <a:p>
            <a:r>
              <a:rPr lang="en-US" altLang="zh-TW" sz="2400" dirty="0"/>
              <a:t>-</a:t>
            </a:r>
            <a:r>
              <a:rPr lang="en-US" altLang="zh-TW" sz="2400" dirty="0" err="1"/>
              <a:t>rw</a:t>
            </a:r>
            <a:r>
              <a:rPr lang="en-US" altLang="zh-TW" sz="2400" dirty="0"/>
              <a:t>-</a:t>
            </a:r>
            <a:r>
              <a:rPr lang="en-US" altLang="zh-TW" sz="2400" dirty="0" err="1"/>
              <a:t>rw</a:t>
            </a:r>
            <a:r>
              <a:rPr lang="en-US" altLang="zh-TW" sz="2400" dirty="0"/>
              <a:t>-r--  1 </a:t>
            </a:r>
            <a:r>
              <a:rPr lang="en-US" altLang="zh-TW" sz="2400" dirty="0" err="1"/>
              <a:t>bigred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bigred</a:t>
            </a:r>
            <a:r>
              <a:rPr lang="en-US" altLang="zh-TW" sz="2400" dirty="0"/>
              <a:t> 2716 Oct 23 11:49 </a:t>
            </a:r>
            <a:r>
              <a:rPr lang="en-US" altLang="zh-TW" sz="2400" dirty="0">
                <a:solidFill>
                  <a:srgbClr val="FF0000"/>
                </a:solidFill>
              </a:rPr>
              <a:t>drugstore-2.txt</a:t>
            </a:r>
          </a:p>
          <a:p>
            <a:r>
              <a:rPr lang="en-US" altLang="zh-TW" sz="2400" dirty="0"/>
              <a:t>-</a:t>
            </a:r>
            <a:r>
              <a:rPr lang="en-US" altLang="zh-TW" sz="2400" dirty="0" err="1"/>
              <a:t>rw</a:t>
            </a:r>
            <a:r>
              <a:rPr lang="en-US" altLang="zh-TW" sz="2400" dirty="0"/>
              <a:t>-</a:t>
            </a:r>
            <a:r>
              <a:rPr lang="en-US" altLang="zh-TW" sz="2400" dirty="0" err="1"/>
              <a:t>rw</a:t>
            </a:r>
            <a:r>
              <a:rPr lang="en-US" altLang="zh-TW" sz="2400" dirty="0"/>
              <a:t>-r--  1 </a:t>
            </a:r>
            <a:r>
              <a:rPr lang="en-US" altLang="zh-TW" sz="2400" dirty="0" err="1"/>
              <a:t>bigred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bigred</a:t>
            </a:r>
            <a:r>
              <a:rPr lang="en-US" altLang="zh-TW" sz="2400" dirty="0"/>
              <a:t> 6742 Oct 22 15:55 drugstore.txt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 smtClean="0"/>
              <a:t>1.</a:t>
            </a:r>
            <a:r>
              <a:rPr lang="zh-TW" altLang="en-US" sz="3600" dirty="0" smtClean="0"/>
              <a:t>請</a:t>
            </a:r>
            <a:r>
              <a:rPr lang="zh-TW" altLang="en-US" sz="3600" dirty="0"/>
              <a:t>找出藥局的名稱</a:t>
            </a:r>
            <a:r>
              <a:rPr lang="en-US" altLang="zh-TW" sz="3600" dirty="0"/>
              <a:t>,</a:t>
            </a:r>
            <a:r>
              <a:rPr lang="zh-TW" altLang="en-US" sz="3600" dirty="0"/>
              <a:t>縣市</a:t>
            </a:r>
            <a:r>
              <a:rPr lang="en-US" altLang="zh-TW" sz="3600" dirty="0"/>
              <a:t>,</a:t>
            </a:r>
            <a:r>
              <a:rPr lang="zh-TW" altLang="en-US" sz="3600" dirty="0"/>
              <a:t>地區與聯絡電話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/>
              <a:t>2.</a:t>
            </a:r>
            <a:r>
              <a:rPr lang="zh-TW" altLang="en-US" sz="3600" dirty="0" smtClean="0"/>
              <a:t>接續</a:t>
            </a:r>
            <a:r>
              <a:rPr lang="zh-TW" altLang="en-US" sz="3600" dirty="0"/>
              <a:t>上題</a:t>
            </a:r>
            <a:r>
              <a:rPr lang="en-US" altLang="zh-TW" sz="3600" dirty="0"/>
              <a:t>, </a:t>
            </a:r>
            <a:r>
              <a:rPr lang="zh-TW" altLang="en-US" sz="3600" dirty="0"/>
              <a:t>將結果儲存至新建立的 </a:t>
            </a:r>
            <a:r>
              <a:rPr lang="en-US" altLang="zh-TW" sz="3600" dirty="0"/>
              <a:t>~/</a:t>
            </a:r>
            <a:r>
              <a:rPr lang="en-US" altLang="zh-TW" sz="3600" dirty="0" err="1"/>
              <a:t>wk</a:t>
            </a:r>
            <a:r>
              <a:rPr lang="en-US" altLang="zh-TW" sz="3600" dirty="0"/>
              <a:t>/data</a:t>
            </a:r>
            <a:r>
              <a:rPr lang="zh-TW" altLang="en-US" sz="3600" dirty="0"/>
              <a:t> 目錄中，取名 </a:t>
            </a:r>
            <a:r>
              <a:rPr lang="en-US" altLang="zh-TW" sz="3600" dirty="0"/>
              <a:t>mydata.txt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9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7800" y="73818"/>
            <a:ext cx="1041400" cy="1325563"/>
          </a:xfrm>
        </p:spPr>
        <p:txBody>
          <a:bodyPr/>
          <a:lstStyle/>
          <a:p>
            <a:r>
              <a:rPr lang="zh-TW" altLang="en-US" dirty="0"/>
              <a:t>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489200" y="73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1500" y="1270000"/>
            <a:ext cx="1054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 err="1"/>
              <a:t>mkdir</a:t>
            </a:r>
            <a:r>
              <a:rPr lang="en-US" altLang="zh-TW" sz="3200" dirty="0"/>
              <a:t> -p ~/</a:t>
            </a:r>
            <a:r>
              <a:rPr lang="en-US" altLang="zh-TW" sz="3200" dirty="0" err="1"/>
              <a:t>wk</a:t>
            </a:r>
            <a:r>
              <a:rPr lang="en-US" altLang="zh-TW" sz="3200" dirty="0"/>
              <a:t>/data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/>
              <a:t>tree -d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├── </a:t>
            </a:r>
            <a:r>
              <a:rPr lang="en-US" altLang="zh-TW" dirty="0" err="1"/>
              <a:t>rawdata</a:t>
            </a:r>
            <a:endParaRPr lang="en-US" altLang="zh-TW" dirty="0"/>
          </a:p>
          <a:p>
            <a:r>
              <a:rPr lang="en-US" altLang="zh-TW" dirty="0"/>
              <a:t>└── </a:t>
            </a:r>
            <a:r>
              <a:rPr lang="en-US" altLang="zh-TW" dirty="0" err="1"/>
              <a:t>wk</a:t>
            </a:r>
            <a:endParaRPr lang="en-US" altLang="zh-TW" dirty="0"/>
          </a:p>
          <a:p>
            <a:r>
              <a:rPr lang="en-US" altLang="zh-TW" dirty="0"/>
              <a:t>    └── data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bigred@us2004:~$ </a:t>
            </a:r>
            <a:r>
              <a:rPr lang="en-US" altLang="zh-TW" sz="2400" dirty="0"/>
              <a:t>cut -d$'\t' -f 2-4,8 </a:t>
            </a:r>
            <a:r>
              <a:rPr lang="en-US" altLang="zh-TW" sz="2400" dirty="0" err="1"/>
              <a:t>drugstore.txt|tail</a:t>
            </a:r>
            <a:r>
              <a:rPr lang="en-US" altLang="zh-TW" sz="2400" dirty="0"/>
              <a:t> -n +2 &gt; </a:t>
            </a:r>
            <a:r>
              <a:rPr lang="en-US" altLang="zh-TW" sz="2400" dirty="0" smtClean="0"/>
              <a:t> ~/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/data/mydata.txt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bigred@us2004:~$ </a:t>
            </a:r>
            <a:r>
              <a:rPr lang="en-US" altLang="zh-TW" sz="3200" dirty="0"/>
              <a:t>cat </a:t>
            </a:r>
            <a:r>
              <a:rPr lang="en-US" altLang="zh-TW" sz="3200" dirty="0" smtClean="0"/>
              <a:t> ~/</a:t>
            </a:r>
            <a:r>
              <a:rPr lang="en-US" altLang="zh-TW" sz="3200" dirty="0" err="1"/>
              <a:t>wk</a:t>
            </a:r>
            <a:r>
              <a:rPr lang="en-US" altLang="zh-TW" sz="3200" dirty="0"/>
              <a:t>/data/mydata.txt</a:t>
            </a:r>
            <a:endParaRPr lang="en-US" altLang="zh-TW" dirty="0"/>
          </a:p>
          <a:p>
            <a:r>
              <a:rPr lang="zh-TW" altLang="en-US" dirty="0"/>
              <a:t>新獻安藥局      臺北市  中正區  </a:t>
            </a:r>
            <a:r>
              <a:rPr lang="en-US" altLang="zh-TW" dirty="0"/>
              <a:t>0223519891</a:t>
            </a:r>
          </a:p>
          <a:p>
            <a:r>
              <a:rPr lang="zh-TW" altLang="en-US" dirty="0"/>
              <a:t>國杏藥師示範藥局        臺北市  中正區  </a:t>
            </a:r>
            <a:r>
              <a:rPr lang="en-US" altLang="zh-TW" dirty="0"/>
              <a:t>0223811322</a:t>
            </a:r>
          </a:p>
          <a:p>
            <a:r>
              <a:rPr lang="zh-TW" altLang="en-US" dirty="0"/>
              <a:t>東華藥局        臺北市  中正區  </a:t>
            </a:r>
            <a:r>
              <a:rPr lang="en-US" altLang="zh-TW" dirty="0"/>
              <a:t>0223640582</a:t>
            </a:r>
            <a:r>
              <a:rPr lang="zh-TW" altLang="en-US" dirty="0"/>
              <a:t>、</a:t>
            </a:r>
            <a:r>
              <a:rPr lang="en-US" altLang="zh-TW" dirty="0"/>
              <a:t>02-23640852</a:t>
            </a:r>
            <a:r>
              <a:rPr lang="zh-TW" altLang="en-US" dirty="0"/>
              <a:t>、</a:t>
            </a:r>
            <a:r>
              <a:rPr lang="en-US" altLang="zh-TW" dirty="0"/>
              <a:t>02-23640852</a:t>
            </a:r>
          </a:p>
          <a:p>
            <a:r>
              <a:rPr lang="zh-TW" altLang="en-US" dirty="0"/>
              <a:t>連雲藥局        臺北市  中正區  </a:t>
            </a:r>
            <a:r>
              <a:rPr lang="en-US" altLang="zh-TW" dirty="0"/>
              <a:t>0223410504</a:t>
            </a:r>
          </a:p>
          <a:p>
            <a:r>
              <a:rPr lang="zh-TW" altLang="en-US" dirty="0"/>
              <a:t>合泰大藥局      臺北市  中正區  </a:t>
            </a:r>
            <a:r>
              <a:rPr lang="en-US" altLang="zh-TW" dirty="0"/>
              <a:t>0223899977</a:t>
            </a:r>
          </a:p>
          <a:p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393" y="885619"/>
            <a:ext cx="119368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400" dirty="0" err="1" smtClean="0"/>
              <a:t>nano</a:t>
            </a:r>
            <a:r>
              <a:rPr lang="en-US" altLang="zh-TW" sz="2400" dirty="0" smtClean="0"/>
              <a:t> drugstore.txt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400" dirty="0" smtClean="0"/>
              <a:t>cat drugstore.txt</a:t>
            </a:r>
          </a:p>
          <a:p>
            <a:r>
              <a:rPr lang="en-US" altLang="zh-TW" sz="2400" dirty="0" smtClean="0"/>
              <a:t>"</a:t>
            </a:r>
            <a:r>
              <a:rPr lang="zh-TW" altLang="en-US" sz="2400" dirty="0" smtClean="0"/>
              <a:t>機構狀態       機構名稱        地址縣市別      地址鄉鎮市區    地址街道巷弄號  負責人姓名      負責人性別      電話    是否為健保特約藥局</a:t>
            </a:r>
            <a:r>
              <a:rPr lang="en-US" altLang="zh-TW" sz="2400" dirty="0" smtClean="0"/>
              <a:t>"</a:t>
            </a:r>
          </a:p>
          <a:p>
            <a:r>
              <a:rPr lang="en-US" altLang="zh-TW" sz="2400" dirty="0" smtClean="0"/>
              <a:t>"</a:t>
            </a:r>
            <a:r>
              <a:rPr lang="zh-TW" altLang="en-US" sz="2400" dirty="0" smtClean="0"/>
              <a:t>開業   新獻安藥局      臺北市  中正區  羅斯福路一段１５號      李宏仁  男      </a:t>
            </a:r>
            <a:r>
              <a:rPr lang="en-US" altLang="zh-TW" sz="2400" dirty="0" smtClean="0"/>
              <a:t>0223519891      Y"</a:t>
            </a:r>
          </a:p>
          <a:p>
            <a:r>
              <a:rPr lang="en-US" altLang="zh-TW" sz="2400" dirty="0" smtClean="0"/>
              <a:t>"</a:t>
            </a:r>
            <a:r>
              <a:rPr lang="zh-TW" altLang="en-US" sz="2400" dirty="0" smtClean="0"/>
              <a:t>開業   國杏藥師示範藥局        臺北市  中正區  延平南路１７１巷３號    費工梅  女      </a:t>
            </a:r>
            <a:r>
              <a:rPr lang="en-US" altLang="zh-TW" sz="2400" dirty="0" smtClean="0"/>
              <a:t>0223811322      Y"</a:t>
            </a:r>
          </a:p>
          <a:p>
            <a:r>
              <a:rPr lang="en-US" altLang="zh-TW" sz="2400" dirty="0" smtClean="0"/>
              <a:t>"</a:t>
            </a:r>
            <a:r>
              <a:rPr lang="zh-TW" altLang="en-US" sz="2400" dirty="0" smtClean="0"/>
              <a:t>開業   東華藥局        臺北市  中正區  汀州路三段一一三號      張平馬  男      </a:t>
            </a:r>
            <a:r>
              <a:rPr lang="en-US" altLang="zh-TW" sz="2400" dirty="0" smtClean="0"/>
              <a:t>0223640582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02-23640852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02-23640852    Y"</a:t>
            </a:r>
          </a:p>
          <a:p>
            <a:r>
              <a:rPr lang="en-US" altLang="zh-TW" sz="2400" dirty="0" smtClean="0"/>
              <a:t>"</a:t>
            </a:r>
            <a:r>
              <a:rPr lang="zh-TW" altLang="en-US" sz="2400" dirty="0" smtClean="0"/>
              <a:t>開業   連雲藥局        臺北市  中正區  連雲街</a:t>
            </a:r>
            <a:r>
              <a:rPr lang="en-US" altLang="zh-TW" sz="2400" dirty="0" smtClean="0"/>
              <a:t>79</a:t>
            </a:r>
            <a:r>
              <a:rPr lang="zh-TW" altLang="en-US" sz="2400" dirty="0" smtClean="0"/>
              <a:t>號      徐信誠  男      </a:t>
            </a:r>
            <a:r>
              <a:rPr lang="en-US" altLang="zh-TW" sz="2400" dirty="0" smtClean="0"/>
              <a:t>0223410504      Y"</a:t>
            </a:r>
          </a:p>
          <a:p>
            <a:r>
              <a:rPr lang="en-US" altLang="zh-TW" sz="2400" dirty="0" smtClean="0"/>
              <a:t>"</a:t>
            </a:r>
            <a:r>
              <a:rPr lang="zh-TW" altLang="en-US" sz="2400" dirty="0" smtClean="0"/>
              <a:t>開業   合泰大藥局      臺北市  中正區  衡陽路</a:t>
            </a:r>
            <a:r>
              <a:rPr lang="en-US" altLang="zh-TW" sz="2400" dirty="0" smtClean="0"/>
              <a:t>26</a:t>
            </a:r>
            <a:r>
              <a:rPr lang="zh-TW" altLang="en-US" sz="2400" dirty="0" smtClean="0"/>
              <a:t>號      吳秀美  女      </a:t>
            </a:r>
            <a:r>
              <a:rPr lang="en-US" altLang="zh-TW" sz="2400" dirty="0" smtClean="0"/>
              <a:t>0223899977      Y"</a:t>
            </a:r>
          </a:p>
          <a:p>
            <a:r>
              <a:rPr lang="en-US" altLang="zh-TW" sz="2400" dirty="0" smtClean="0"/>
              <a:t>"</a:t>
            </a:r>
            <a:r>
              <a:rPr lang="zh-TW" altLang="en-US" sz="2400" dirty="0" smtClean="0"/>
              <a:t>開業   吉星藥局        臺北市  中正區  襄陽路１９號１樓        謝素怡  女      </a:t>
            </a:r>
            <a:r>
              <a:rPr lang="en-US" altLang="zh-TW" sz="2400" dirty="0" smtClean="0"/>
              <a:t>023118438       N"</a:t>
            </a: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1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5429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備份原始資料到</a:t>
            </a:r>
            <a:r>
              <a:rPr lang="en-US" altLang="zh-TW" dirty="0" err="1" smtClean="0"/>
              <a:t>rawdata</a:t>
            </a:r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7130" y="2085347"/>
            <a:ext cx="99623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600" dirty="0" smtClean="0"/>
              <a:t>ls</a:t>
            </a:r>
          </a:p>
          <a:p>
            <a:r>
              <a:rPr lang="en-US" altLang="zh-TW" sz="3600" dirty="0" smtClean="0"/>
              <a:t>drugstore.txt</a:t>
            </a:r>
          </a:p>
          <a:p>
            <a:r>
              <a:rPr lang="en-US" altLang="zh-TW" sz="36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600" dirty="0" err="1" smtClean="0"/>
              <a:t>mkdir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rawdata</a:t>
            </a:r>
            <a:endParaRPr lang="en-US" altLang="zh-TW" sz="3600" dirty="0" smtClean="0"/>
          </a:p>
          <a:p>
            <a:r>
              <a:rPr lang="en-US" altLang="zh-TW" sz="36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600" dirty="0" err="1" smtClean="0"/>
              <a:t>cp</a:t>
            </a:r>
            <a:r>
              <a:rPr lang="en-US" altLang="zh-TW" sz="3600" dirty="0" smtClean="0"/>
              <a:t> drugstore.txt </a:t>
            </a:r>
            <a:r>
              <a:rPr lang="en-US" altLang="zh-TW" sz="3600" dirty="0" err="1" smtClean="0"/>
              <a:t>rawdata</a:t>
            </a:r>
            <a:endParaRPr lang="en-US" altLang="zh-TW" sz="3600" dirty="0" smtClean="0"/>
          </a:p>
          <a:p>
            <a:r>
              <a:rPr lang="en-US" altLang="zh-TW" sz="36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3600" dirty="0" smtClean="0"/>
              <a:t>ls </a:t>
            </a:r>
            <a:r>
              <a:rPr lang="en-US" altLang="zh-TW" sz="3600" dirty="0" err="1" smtClean="0"/>
              <a:t>rawdata</a:t>
            </a:r>
            <a:endParaRPr lang="en-US" altLang="zh-TW" sz="3600" dirty="0" smtClean="0"/>
          </a:p>
          <a:p>
            <a:r>
              <a:rPr lang="en-US" altLang="zh-TW" sz="3600" dirty="0" smtClean="0"/>
              <a:t>drugstore.txt</a:t>
            </a:r>
            <a:endParaRPr lang="en-US" altLang="zh-TW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0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cat </a:t>
            </a:r>
            <a:r>
              <a:rPr lang="zh-TW" altLang="en-US" dirty="0" smtClean="0"/>
              <a:t>命令的同時加上 </a:t>
            </a:r>
            <a:r>
              <a:rPr lang="en-US" altLang="zh-TW" dirty="0" smtClean="0"/>
              <a:t>-n </a:t>
            </a:r>
            <a:r>
              <a:rPr lang="zh-TW" altLang="en-US" dirty="0" smtClean="0"/>
              <a:t>可以更方便我們觀察資料</a:t>
            </a:r>
            <a:endParaRPr lang="en-US" altLang="zh-TW" dirty="0" smtClean="0"/>
          </a:p>
          <a:p>
            <a:r>
              <a:rPr lang="zh-TW" altLang="en-US" dirty="0" smtClean="0"/>
              <a:t>還可以使用 </a:t>
            </a:r>
            <a:r>
              <a:rPr lang="en-US" altLang="zh-TW" dirty="0" smtClean="0"/>
              <a:t>head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tail</a:t>
            </a:r>
            <a:r>
              <a:rPr lang="zh-TW" altLang="en-US" dirty="0" smtClean="0"/>
              <a:t> 來觀察資料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顯示前面數來的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 筆</a:t>
            </a:r>
            <a:r>
              <a:rPr lang="zh-TW" altLang="en-US" dirty="0" smtClean="0"/>
              <a:t>資料</a:t>
            </a:r>
            <a:r>
              <a:rPr lang="en-US" altLang="zh-TW" dirty="0"/>
              <a:t>(</a:t>
            </a:r>
            <a:r>
              <a:rPr lang="zh-TW" altLang="en-US" dirty="0"/>
              <a:t>前</a:t>
            </a:r>
            <a:r>
              <a:rPr lang="en-US" altLang="zh-TW" dirty="0"/>
              <a:t>5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顯示後面數來的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 筆</a:t>
            </a:r>
            <a:r>
              <a:rPr lang="zh-TW" altLang="en-US" dirty="0" smtClean="0"/>
              <a:t>資料</a:t>
            </a:r>
            <a:r>
              <a:rPr lang="en-US" altLang="zh-TW" dirty="0"/>
              <a:t>(</a:t>
            </a:r>
            <a:r>
              <a:rPr lang="zh-TW" altLang="en-US" dirty="0"/>
              <a:t>後</a:t>
            </a:r>
            <a:r>
              <a:rPr lang="en-US" altLang="zh-TW" dirty="0"/>
              <a:t>5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不顯示後面數來的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 筆</a:t>
            </a:r>
            <a:r>
              <a:rPr lang="zh-TW" altLang="en-US" dirty="0" smtClean="0"/>
              <a:t>資料</a:t>
            </a:r>
            <a:r>
              <a:rPr lang="en-US" altLang="zh-TW" dirty="0"/>
              <a:t>(</a:t>
            </a:r>
            <a:r>
              <a:rPr lang="zh-TW" altLang="en-US" dirty="0"/>
              <a:t>刪掉後</a:t>
            </a:r>
            <a:r>
              <a:rPr lang="en-US" altLang="zh-TW" dirty="0"/>
              <a:t>5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不顯示前面數來的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筆</a:t>
            </a:r>
            <a:r>
              <a:rPr lang="zh-TW" altLang="en-US" dirty="0" smtClean="0"/>
              <a:t>資料</a:t>
            </a:r>
            <a:r>
              <a:rPr lang="en-US" altLang="zh-TW" dirty="0"/>
              <a:t>(</a:t>
            </a:r>
            <a:r>
              <a:rPr lang="zh-TW" altLang="en-US" dirty="0"/>
              <a:t>刪除欄名及</a:t>
            </a:r>
            <a:r>
              <a:rPr lang="en-US" altLang="zh-TW" dirty="0"/>
              <a:t>5</a:t>
            </a:r>
            <a:r>
              <a:rPr lang="zh-TW" altLang="en-US" dirty="0"/>
              <a:t>筆資料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>
              <a:lnSpc>
                <a:spcPct val="100000"/>
              </a:lnSpc>
              <a:buClr>
                <a:srgbClr val="C00000"/>
              </a:buClr>
            </a:pPr>
            <a:r>
              <a:rPr lang="zh-TW" altLang="en-US" dirty="0" smtClean="0"/>
              <a:t>顯示</a:t>
            </a:r>
            <a:r>
              <a:rPr lang="zh-TW" altLang="en-US" dirty="0"/>
              <a:t>第 </a:t>
            </a:r>
            <a:r>
              <a:rPr lang="en-US" altLang="zh-TW" dirty="0">
                <a:solidFill>
                  <a:srgbClr val="00B050"/>
                </a:solidFill>
              </a:rPr>
              <a:t>5-8</a:t>
            </a:r>
            <a:r>
              <a:rPr lang="en-US" altLang="zh-TW" dirty="0"/>
              <a:t> </a:t>
            </a:r>
            <a:r>
              <a:rPr lang="zh-TW" altLang="en-US" dirty="0"/>
              <a:t>筆的資料</a:t>
            </a:r>
            <a:r>
              <a:rPr lang="en-US" altLang="zh-TW" dirty="0"/>
              <a:t>(</a:t>
            </a:r>
            <a:r>
              <a:rPr lang="zh-TW" altLang="en-US" dirty="0"/>
              <a:t>編號</a:t>
            </a:r>
            <a:r>
              <a:rPr lang="en-US" altLang="zh-TW" dirty="0"/>
              <a:t>6-9 </a:t>
            </a:r>
            <a:r>
              <a:rPr lang="en-US" altLang="zh-TW" dirty="0" smtClean="0"/>
              <a:t>)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dirty="0"/>
              <a:t>	</a:t>
            </a:r>
            <a:r>
              <a:rPr lang="zh-TW" altLang="en-US" dirty="0"/>
              <a:t>結合 </a:t>
            </a:r>
            <a:r>
              <a:rPr lang="en-US" altLang="zh-TW" dirty="0"/>
              <a:t>cat -n </a:t>
            </a:r>
            <a:r>
              <a:rPr lang="zh-TW" altLang="en-US" dirty="0"/>
              <a:t>命令能夠讓我們更清楚資料筆數是否正確</a:t>
            </a:r>
            <a:endParaRPr lang="en-US" altLang="zh-TW" dirty="0"/>
          </a:p>
          <a:p>
            <a:pPr lvl="1">
              <a:buClr>
                <a:srgbClr val="C00000"/>
              </a:buClr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cat </a:t>
            </a:r>
            <a:r>
              <a:rPr lang="zh-TW" altLang="en-US" dirty="0" smtClean="0"/>
              <a:t>命令的同時加上 </a:t>
            </a:r>
            <a:r>
              <a:rPr lang="en-US" altLang="zh-TW" dirty="0" smtClean="0"/>
              <a:t>-n </a:t>
            </a:r>
            <a:r>
              <a:rPr lang="zh-TW" altLang="en-US" dirty="0" smtClean="0"/>
              <a:t>可以更方便我們觀察資料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330" y="2201161"/>
            <a:ext cx="11973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dirty="0" smtClean="0"/>
              <a:t>cat </a:t>
            </a:r>
            <a:r>
              <a:rPr lang="en-US" altLang="zh-TW" dirty="0" smtClean="0">
                <a:solidFill>
                  <a:srgbClr val="FF0000"/>
                </a:solidFill>
              </a:rPr>
              <a:t>-n</a:t>
            </a:r>
            <a:r>
              <a:rPr lang="en-US" altLang="zh-TW" dirty="0" smtClean="0"/>
              <a:t> drugstore.txt</a:t>
            </a:r>
          </a:p>
          <a:p>
            <a:r>
              <a:rPr lang="en-US" altLang="zh-TW" dirty="0" smtClean="0"/>
              <a:t>     1  "</a:t>
            </a:r>
            <a:r>
              <a:rPr lang="zh-TW" altLang="en-US" dirty="0" smtClean="0"/>
              <a:t>機構狀態       機構名稱        地址縣市別      地址鄉鎮市區    地址街道巷弄號  負責人姓名      負責人性別      電話    是否為健保特約藥局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   2  "</a:t>
            </a:r>
            <a:r>
              <a:rPr lang="zh-TW" altLang="en-US" dirty="0" smtClean="0"/>
              <a:t>開業   新獻安藥局      臺北市  中正區  羅斯福路一段１５號      李宏仁  男      </a:t>
            </a:r>
            <a:r>
              <a:rPr lang="en-US" altLang="zh-TW" dirty="0" smtClean="0"/>
              <a:t>0223519891      Y"</a:t>
            </a:r>
          </a:p>
          <a:p>
            <a:r>
              <a:rPr lang="en-US" altLang="zh-TW" dirty="0" smtClean="0"/>
              <a:t>     3  "</a:t>
            </a:r>
            <a:r>
              <a:rPr lang="zh-TW" altLang="en-US" dirty="0" smtClean="0"/>
              <a:t>開業   國杏藥師示範藥局        臺北市  中正區  延平南路１７１巷３號    費工梅  女      </a:t>
            </a:r>
            <a:r>
              <a:rPr lang="en-US" altLang="zh-TW" dirty="0" smtClean="0"/>
              <a:t>0223811322      Y"</a:t>
            </a:r>
          </a:p>
          <a:p>
            <a:r>
              <a:rPr lang="en-US" altLang="zh-TW" dirty="0" smtClean="0"/>
              <a:t>     4  "</a:t>
            </a:r>
            <a:r>
              <a:rPr lang="zh-TW" altLang="en-US" dirty="0" smtClean="0"/>
              <a:t>開業   東華藥局        臺北市  中正區  汀州路三段一一三號      張平馬  男      </a:t>
            </a:r>
            <a:r>
              <a:rPr lang="en-US" altLang="zh-TW" dirty="0" smtClean="0"/>
              <a:t>0223640582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02-23640852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02-23640852    Y"</a:t>
            </a:r>
          </a:p>
          <a:p>
            <a:r>
              <a:rPr lang="en-US" altLang="zh-TW" dirty="0" smtClean="0"/>
              <a:t>     5  "</a:t>
            </a:r>
            <a:r>
              <a:rPr lang="zh-TW" altLang="en-US" dirty="0" smtClean="0"/>
              <a:t>開業   連雲藥局        臺北市  中正區  連雲街</a:t>
            </a:r>
            <a:r>
              <a:rPr lang="en-US" altLang="zh-TW" dirty="0" smtClean="0"/>
              <a:t>79</a:t>
            </a:r>
            <a:r>
              <a:rPr lang="zh-TW" altLang="en-US" dirty="0" smtClean="0"/>
              <a:t>號      徐信誠  男      </a:t>
            </a:r>
            <a:r>
              <a:rPr lang="en-US" altLang="zh-TW" dirty="0" smtClean="0"/>
              <a:t>0223410504      Y"</a:t>
            </a:r>
          </a:p>
          <a:p>
            <a:r>
              <a:rPr lang="en-US" altLang="zh-TW" dirty="0" smtClean="0"/>
              <a:t>     6  "</a:t>
            </a:r>
            <a:r>
              <a:rPr lang="zh-TW" altLang="en-US" dirty="0" smtClean="0"/>
              <a:t>開業   合泰大藥局      臺北市  中正區  衡陽路</a:t>
            </a:r>
            <a:r>
              <a:rPr lang="en-US" altLang="zh-TW" dirty="0" smtClean="0"/>
              <a:t>26</a:t>
            </a:r>
            <a:r>
              <a:rPr lang="zh-TW" altLang="en-US" dirty="0" smtClean="0"/>
              <a:t>號      吳秀美  女      </a:t>
            </a:r>
            <a:r>
              <a:rPr lang="en-US" altLang="zh-TW" dirty="0" smtClean="0"/>
              <a:t>0223899977      Y"</a:t>
            </a:r>
          </a:p>
          <a:p>
            <a:r>
              <a:rPr lang="en-US" altLang="zh-TW" dirty="0" smtClean="0"/>
              <a:t>     7  "</a:t>
            </a:r>
            <a:r>
              <a:rPr lang="zh-TW" altLang="en-US" dirty="0" smtClean="0"/>
              <a:t>開業   吉星藥局        臺北市  中正區  襄陽路１９號１樓        謝素怡  女      </a:t>
            </a:r>
            <a:r>
              <a:rPr lang="en-US" altLang="zh-TW" dirty="0" smtClean="0"/>
              <a:t>023118438       N"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顯示前面數來的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 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8539" y="1720840"/>
            <a:ext cx="118076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dirty="0" smtClean="0"/>
              <a:t>head -n 5 drugstore.txt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機構狀態       機構名稱        地址縣市別      地址鄉鎮市區    地址街道巷弄號  負責人姓名      負責人性別      電話    是否為健保特約藥局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新獻安藥局      臺北市  中正區  羅斯福路一段１５號      李宏仁  男      </a:t>
            </a:r>
            <a:r>
              <a:rPr lang="en-US" altLang="zh-TW" dirty="0" smtClean="0"/>
              <a:t>0223519891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國杏藥師示範藥局        臺北市  中正區  延平南路１７１巷３號    費工梅  女      </a:t>
            </a:r>
            <a:r>
              <a:rPr lang="en-US" altLang="zh-TW" dirty="0" smtClean="0"/>
              <a:t>0223811322  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東華藥局        臺北市  中正區  汀州路三段一一三號      張平馬  男      </a:t>
            </a:r>
            <a:r>
              <a:rPr lang="en-US" altLang="zh-TW" dirty="0" smtClean="0"/>
              <a:t>0223640582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02-23640852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02-23640852    Y"</a:t>
            </a:r>
          </a:p>
          <a:p>
            <a:r>
              <a:rPr lang="en-US" altLang="zh-TW" dirty="0" smtClean="0"/>
              <a:t>"</a:t>
            </a:r>
            <a:r>
              <a:rPr lang="zh-TW" altLang="en-US" dirty="0" smtClean="0"/>
              <a:t>開業   連雲藥局        臺北市  中正區  連雲街</a:t>
            </a:r>
            <a:r>
              <a:rPr lang="en-US" altLang="zh-TW" dirty="0" smtClean="0"/>
              <a:t>79</a:t>
            </a:r>
            <a:r>
              <a:rPr lang="zh-TW" altLang="en-US" dirty="0" smtClean="0"/>
              <a:t>號      徐信誠  男      </a:t>
            </a:r>
            <a:r>
              <a:rPr lang="en-US" altLang="zh-TW" dirty="0" smtClean="0"/>
              <a:t>0223410504      Y"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9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顯示後面數來的 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 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6896" y="1859340"/>
            <a:ext cx="1120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00B050"/>
                </a:solidFill>
              </a:rPr>
              <a:t>bigred@us2004:~$ </a:t>
            </a:r>
            <a:r>
              <a:rPr lang="en-US" altLang="zh-TW" sz="2000" dirty="0" smtClean="0"/>
              <a:t>tail -n 5 drugstore.txt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快樂藥局        苗栗縣  竹南鎮  照南里中山路１７８號    溫惠民  男      </a:t>
            </a:r>
            <a:r>
              <a:rPr lang="en-US" altLang="zh-TW" sz="2000" dirty="0" smtClean="0"/>
              <a:t>037474158       Y"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八方藥局        苗栗縣  竹南鎮  照南路１３７號  羅美南  男      </a:t>
            </a:r>
            <a:r>
              <a:rPr lang="en-US" altLang="zh-TW" sz="2000" dirty="0" smtClean="0"/>
              <a:t>037636393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037476393    N"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健生藥局        苗栗縣  竹南鎮  新南里南平路</a:t>
            </a:r>
            <a:r>
              <a:rPr lang="en-US" altLang="zh-TW" sz="2000" dirty="0" smtClean="0"/>
              <a:t>44</a:t>
            </a:r>
            <a:r>
              <a:rPr lang="zh-TW" altLang="en-US" sz="2000" dirty="0" smtClean="0"/>
              <a:t>號        林森貞  男      </a:t>
            </a:r>
            <a:r>
              <a:rPr lang="en-US" altLang="zh-TW" sz="2000" dirty="0" smtClean="0"/>
              <a:t>037626879       Y"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和安藥局        苗栗縣  竹南鎮  博愛街１５號    曾鏡泉  男      </a:t>
            </a:r>
            <a:r>
              <a:rPr lang="en-US" altLang="zh-TW" sz="2000" dirty="0" smtClean="0"/>
              <a:t>037472332       Y"</a:t>
            </a:r>
          </a:p>
          <a:p>
            <a:r>
              <a:rPr lang="en-US" altLang="zh-TW" sz="2000" dirty="0" smtClean="0"/>
              <a:t>"</a:t>
            </a:r>
            <a:r>
              <a:rPr lang="zh-TW" altLang="en-US" sz="2000" dirty="0" smtClean="0"/>
              <a:t>開業   鴻仁大藥局      苗栗縣  竹南鎮  博愛街１８１號  彭勝明  男      </a:t>
            </a:r>
            <a:r>
              <a:rPr lang="en-US" altLang="zh-TW" sz="2000" dirty="0" smtClean="0"/>
              <a:t>037462396       Y"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C985-971D-44B0-A5D2-ACDC16385CA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4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4920</Words>
  <Application>Microsoft Office PowerPoint</Application>
  <PresentationFormat>寬螢幕</PresentationFormat>
  <Paragraphs>546</Paragraphs>
  <Slides>35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等线</vt:lpstr>
      <vt:lpstr>新細明體</vt:lpstr>
      <vt:lpstr>Arial</vt:lpstr>
      <vt:lpstr>Calibri</vt:lpstr>
      <vt:lpstr>Calibri Light</vt:lpstr>
      <vt:lpstr>Office 佈景主題</vt:lpstr>
      <vt:lpstr>大綱</vt:lpstr>
      <vt:lpstr>操作</vt:lpstr>
      <vt:lpstr>在Windows用記事本將dragdata.txt開啟</vt:lpstr>
      <vt:lpstr>PowerPoint 簡報</vt:lpstr>
      <vt:lpstr>備份原始資料到rawdata目錄</vt:lpstr>
      <vt:lpstr>觀察資料</vt:lpstr>
      <vt:lpstr>使用 cat 命令的同時加上 -n 可以更方便我們觀察資料</vt:lpstr>
      <vt:lpstr>顯示前面數來的 5 筆資料(前5筆)</vt:lpstr>
      <vt:lpstr>顯示後面數來的 5 筆資料(後5筆)</vt:lpstr>
      <vt:lpstr>不顯示後面數來的 5 筆資料(刪掉後5筆)</vt:lpstr>
      <vt:lpstr>不顯示前面數來的 5 筆資料(刪除欄名及5筆資料)</vt:lpstr>
      <vt:lpstr>顯示第 5-8 筆的資料(編號6-9)</vt:lpstr>
      <vt:lpstr>結合 cat -n 命令能夠讓我們更清楚資料筆數是否正確 顯示第 5-8 筆的資料(編號6-9)</vt:lpstr>
      <vt:lpstr>練習</vt:lpstr>
      <vt:lpstr>解:</vt:lpstr>
      <vt:lpstr>清理資料-tail –n +2 從第二筆資料開始顯示(去掉第一列欄位名稱) 變成純資料 形成純資料檔</vt:lpstr>
      <vt:lpstr>PowerPoint 簡報</vt:lpstr>
      <vt:lpstr>資料篩選</vt:lpstr>
      <vt:lpstr>使用 cat 命令, 結合 grep 命令篩選資料</vt:lpstr>
      <vt:lpstr>結合 wc -l 命令可以統計數出的資料有幾筆(列) 找出臺北市的藥局有幾間 ?</vt:lpstr>
      <vt:lpstr>當我們需要進行多個條件的判斷的時候需要使用 grep –E 找出宜蘭縣與屏東縣的藥局 ? </vt:lpstr>
      <vt:lpstr>練習</vt:lpstr>
      <vt:lpstr>解:</vt:lpstr>
      <vt:lpstr>資料欄位處理</vt:lpstr>
      <vt:lpstr>使用 cut 命令可以幫助我們輸出所需要的欄位 cut -d$'\t' -f 2-資料使用 tab 來分隔欄位, 所以使用 \t </vt:lpstr>
      <vt:lpstr>drugstore.txt只顯示第 2 欄的資料(藥局名稱)</vt:lpstr>
      <vt:lpstr>練習: drugstore.txt顯示各別欄位(共9個欄位)的資料</vt:lpstr>
      <vt:lpstr>解:</vt:lpstr>
      <vt:lpstr>Drugstore.txt指定顯示藥局名稱及電話的資料</vt:lpstr>
      <vt:lpstr>練習: drugstore.txt顯示藥局及負責人的資料</vt:lpstr>
      <vt:lpstr>解:</vt:lpstr>
      <vt:lpstr>drugstore.txt將藥局、負責人、電話及性別的資料產生drugstore-2.txt檔案，並查看drugstore-2.txt檔案內容</vt:lpstr>
      <vt:lpstr>PowerPoint 簡報</vt:lpstr>
      <vt:lpstr>練習</vt:lpstr>
      <vt:lpstr>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89</cp:revision>
  <dcterms:created xsi:type="dcterms:W3CDTF">2020-10-22T16:08:31Z</dcterms:created>
  <dcterms:modified xsi:type="dcterms:W3CDTF">2020-10-23T16:17:35Z</dcterms:modified>
</cp:coreProperties>
</file>