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83" r:id="rId3"/>
    <p:sldId id="258" r:id="rId4"/>
    <p:sldId id="259" r:id="rId5"/>
    <p:sldId id="260" r:id="rId6"/>
    <p:sldId id="261" r:id="rId7"/>
    <p:sldId id="262" r:id="rId8"/>
    <p:sldId id="263" r:id="rId9"/>
    <p:sldId id="264" r:id="rId10"/>
    <p:sldId id="265" r:id="rId11"/>
    <p:sldId id="266" r:id="rId12"/>
    <p:sldId id="285" r:id="rId13"/>
    <p:sldId id="267" r:id="rId14"/>
    <p:sldId id="268" r:id="rId15"/>
    <p:sldId id="277" r:id="rId16"/>
    <p:sldId id="278" r:id="rId17"/>
    <p:sldId id="279" r:id="rId18"/>
    <p:sldId id="280" r:id="rId19"/>
    <p:sldId id="284" r:id="rId20"/>
    <p:sldId id="281"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64" autoAdjust="0"/>
  </p:normalViewPr>
  <p:slideViewPr>
    <p:cSldViewPr snapToGrid="0">
      <p:cViewPr varScale="1">
        <p:scale>
          <a:sx n="42" d="100"/>
          <a:sy n="42" d="100"/>
        </p:scale>
        <p:origin x="113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A3343-B657-48E4-98F2-F5AAF38D6B45}" type="datetimeFigureOut">
              <a:rPr lang="zh-TW" altLang="en-US" smtClean="0"/>
              <a:t>2020/10/30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063D7-1A55-46B0-AEBA-BEA83D272FF1}" type="slidenum">
              <a:rPr lang="zh-TW" altLang="en-US" smtClean="0"/>
              <a:t>‹#›</a:t>
            </a:fld>
            <a:endParaRPr lang="zh-TW" altLang="en-US"/>
          </a:p>
        </p:txBody>
      </p:sp>
    </p:spTree>
    <p:extLst>
      <p:ext uri="{BB962C8B-B14F-4D97-AF65-F5344CB8AC3E}">
        <p14:creationId xmlns:p14="http://schemas.microsoft.com/office/powerpoint/2010/main" val="50836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iloon.wordpress.com/2008/05/08/linux%E4%B8%8B%E7%94%A8sudo%E8%AE%93%E6%99%AE%E9%80%9A%E4%BD%BF%E7%94%A8%E8%80%85%E6%9C%89root%E6%AC%8A%E9%99%90%E7%9A%84%E6%96%B9%E6%B3%9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ohnson560.pixnet.net/blog/post/310040376-linux%E2%97%BE-etc-passwd-%E6%AA%94%E6%A1%88%E7%B5%90%E6%A7%8B"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由於 </a:t>
            </a:r>
            <a:r>
              <a:rPr lang="en-US" altLang="zh-TW" dirty="0" err="1" smtClean="0"/>
              <a:t>adduser</a:t>
            </a:r>
            <a:r>
              <a:rPr lang="zh-TW" altLang="en-US" sz="1200" b="0" i="0" kern="1200" dirty="0" smtClean="0">
                <a:solidFill>
                  <a:schemeClr val="tx1"/>
                </a:solidFill>
                <a:effectLst/>
                <a:latin typeface="+mn-lt"/>
                <a:ea typeface="+mn-ea"/>
                <a:cs typeface="+mn-cs"/>
              </a:rPr>
              <a:t> 指令並不是每一種 </a:t>
            </a:r>
            <a:r>
              <a:rPr lang="en-US" altLang="zh-TW" sz="1200" b="0" i="0" kern="1200" dirty="0" smtClean="0">
                <a:solidFill>
                  <a:schemeClr val="tx1"/>
                </a:solidFill>
                <a:effectLst/>
                <a:latin typeface="+mn-lt"/>
                <a:ea typeface="+mn-ea"/>
                <a:cs typeface="+mn-cs"/>
              </a:rPr>
              <a:t>Linux </a:t>
            </a:r>
            <a:r>
              <a:rPr lang="zh-TW" altLang="en-US" sz="1200" b="0" i="0" kern="1200" dirty="0" smtClean="0">
                <a:solidFill>
                  <a:schemeClr val="tx1"/>
                </a:solidFill>
                <a:effectLst/>
                <a:latin typeface="+mn-lt"/>
                <a:ea typeface="+mn-ea"/>
                <a:cs typeface="+mn-cs"/>
              </a:rPr>
              <a:t>發行版都有，像 </a:t>
            </a:r>
            <a:r>
              <a:rPr lang="en-US" altLang="zh-TW" sz="1200" b="0" i="0" kern="1200" dirty="0" smtClean="0">
                <a:solidFill>
                  <a:schemeClr val="tx1"/>
                </a:solidFill>
                <a:effectLst/>
                <a:latin typeface="+mn-lt"/>
                <a:ea typeface="+mn-ea"/>
                <a:cs typeface="+mn-cs"/>
              </a:rPr>
              <a:t>CentOS </a:t>
            </a:r>
            <a:r>
              <a:rPr lang="zh-TW" altLang="en-US" sz="1200" b="0" i="0" kern="1200" dirty="0" smtClean="0">
                <a:solidFill>
                  <a:schemeClr val="tx1"/>
                </a:solidFill>
                <a:effectLst/>
                <a:latin typeface="+mn-lt"/>
                <a:ea typeface="+mn-ea"/>
                <a:cs typeface="+mn-cs"/>
              </a:rPr>
              <a:t>中的 </a:t>
            </a:r>
            <a:r>
              <a:rPr lang="en-US" altLang="zh-TW" dirty="0" err="1" smtClean="0"/>
              <a:t>adduser</a:t>
            </a:r>
            <a:r>
              <a:rPr lang="zh-TW" altLang="en-US" sz="1200" b="0" i="0" kern="1200" dirty="0" smtClean="0">
                <a:solidFill>
                  <a:schemeClr val="tx1"/>
                </a:solidFill>
                <a:effectLst/>
                <a:latin typeface="+mn-lt"/>
                <a:ea typeface="+mn-ea"/>
                <a:cs typeface="+mn-cs"/>
              </a:rPr>
              <a:t> 指令只是一個指向 </a:t>
            </a:r>
            <a:r>
              <a:rPr lang="en-US" altLang="zh-TW" dirty="0" err="1" smtClean="0"/>
              <a:t>useradd</a:t>
            </a:r>
            <a:r>
              <a:rPr lang="zh-TW" altLang="en-US" sz="1200" b="0" i="0" kern="1200" dirty="0" smtClean="0">
                <a:solidFill>
                  <a:schemeClr val="tx1"/>
                </a:solidFill>
                <a:effectLst/>
                <a:latin typeface="+mn-lt"/>
                <a:ea typeface="+mn-ea"/>
                <a:cs typeface="+mn-cs"/>
              </a:rPr>
              <a:t> 指令的連結而已，所以這裡我們還是以 </a:t>
            </a:r>
            <a:r>
              <a:rPr lang="en-US" altLang="zh-TW" dirty="0" err="1" smtClean="0"/>
              <a:t>useradd</a:t>
            </a:r>
            <a:r>
              <a:rPr lang="zh-TW" altLang="en-US" sz="1200" b="0" i="0" kern="1200" dirty="0" smtClean="0">
                <a:solidFill>
                  <a:schemeClr val="tx1"/>
                </a:solidFill>
                <a:effectLst/>
                <a:latin typeface="+mn-lt"/>
                <a:ea typeface="+mn-ea"/>
                <a:cs typeface="+mn-cs"/>
              </a:rPr>
              <a:t> 的用法與範例為主。</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在 </a:t>
            </a:r>
            <a:r>
              <a:rPr lang="en-US" altLang="zh-TW" sz="1200" b="0" i="0" kern="1200" dirty="0" smtClean="0">
                <a:solidFill>
                  <a:schemeClr val="tx1"/>
                </a:solidFill>
                <a:effectLst/>
                <a:latin typeface="+mn-lt"/>
                <a:ea typeface="+mn-ea"/>
                <a:cs typeface="+mn-cs"/>
              </a:rPr>
              <a:t>Linux </a:t>
            </a:r>
            <a:r>
              <a:rPr lang="zh-TW" altLang="en-US" sz="1200" b="0" i="0" kern="1200" dirty="0" smtClean="0">
                <a:solidFill>
                  <a:schemeClr val="tx1"/>
                </a:solidFill>
                <a:effectLst/>
                <a:latin typeface="+mn-lt"/>
                <a:ea typeface="+mn-ea"/>
                <a:cs typeface="+mn-cs"/>
              </a:rPr>
              <a:t>系統上新增使用者的時候，通常要處理三件事情：</a:t>
            </a:r>
          </a:p>
          <a:p>
            <a:r>
              <a:rPr lang="zh-TW" altLang="en-US" sz="1200" b="0" i="0" kern="1200" dirty="0" smtClean="0">
                <a:solidFill>
                  <a:schemeClr val="tx1"/>
                </a:solidFill>
                <a:effectLst/>
                <a:latin typeface="+mn-lt"/>
                <a:ea typeface="+mn-ea"/>
                <a:cs typeface="+mn-cs"/>
              </a:rPr>
              <a:t>編輯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passwd</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/shadow</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/group </a:t>
            </a:r>
            <a:r>
              <a:rPr lang="zh-TW" altLang="en-US" sz="1200" b="0" i="0" kern="1200" dirty="0" smtClean="0">
                <a:solidFill>
                  <a:schemeClr val="tx1"/>
                </a:solidFill>
                <a:effectLst/>
                <a:latin typeface="+mn-lt"/>
                <a:ea typeface="+mn-ea"/>
                <a:cs typeface="+mn-cs"/>
              </a:rPr>
              <a:t>與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gshadow</a:t>
            </a:r>
            <a:r>
              <a:rPr lang="zh-TW" altLang="en-US" sz="1200" b="0" i="0" kern="1200" dirty="0" smtClean="0">
                <a:solidFill>
                  <a:schemeClr val="tx1"/>
                </a:solidFill>
                <a:effectLst/>
                <a:latin typeface="+mn-lt"/>
                <a:ea typeface="+mn-ea"/>
                <a:cs typeface="+mn-cs"/>
              </a:rPr>
              <a:t>，新增使用者帳號的資訊。</a:t>
            </a:r>
          </a:p>
          <a:p>
            <a:r>
              <a:rPr lang="zh-TW" altLang="en-US" sz="1200" b="0" i="0" kern="1200" dirty="0" smtClean="0">
                <a:solidFill>
                  <a:schemeClr val="tx1"/>
                </a:solidFill>
                <a:effectLst/>
                <a:latin typeface="+mn-lt"/>
                <a:ea typeface="+mn-ea"/>
                <a:cs typeface="+mn-cs"/>
              </a:rPr>
              <a:t>建立新使用者的家目錄。</a:t>
            </a:r>
          </a:p>
          <a:p>
            <a:r>
              <a:rPr lang="zh-TW" altLang="en-US" sz="1200" b="0" i="0" kern="1200" dirty="0" smtClean="0">
                <a:solidFill>
                  <a:schemeClr val="tx1"/>
                </a:solidFill>
                <a:effectLst/>
                <a:latin typeface="+mn-lt"/>
                <a:ea typeface="+mn-ea"/>
                <a:cs typeface="+mn-cs"/>
              </a:rPr>
              <a:t>設定家目錄的權限。</a:t>
            </a:r>
          </a:p>
          <a:p>
            <a:r>
              <a:rPr lang="zh-TW" altLang="en-US" sz="1200" b="0" i="0" kern="1200" dirty="0" smtClean="0">
                <a:solidFill>
                  <a:schemeClr val="tx1"/>
                </a:solidFill>
                <a:effectLst/>
                <a:latin typeface="+mn-lt"/>
                <a:ea typeface="+mn-ea"/>
                <a:cs typeface="+mn-cs"/>
              </a:rPr>
              <a:t>這些動作通常都會直接使用 </a:t>
            </a:r>
            <a:r>
              <a:rPr lang="en-US" altLang="zh-TW" sz="1200" b="0" i="0" kern="1200" dirty="0" err="1" smtClean="0">
                <a:solidFill>
                  <a:schemeClr val="tx1"/>
                </a:solidFill>
                <a:effectLst/>
                <a:latin typeface="+mn-lt"/>
                <a:ea typeface="+mn-ea"/>
                <a:cs typeface="+mn-cs"/>
              </a:rPr>
              <a:t>useradd</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指令來統一處理（當然若要手動處理亦可）</a:t>
            </a:r>
          </a:p>
          <a:p>
            <a:endParaRPr lang="zh-TW" altLang="en-US" dirty="0"/>
          </a:p>
        </p:txBody>
      </p:sp>
      <p:sp>
        <p:nvSpPr>
          <p:cNvPr id="4" name="投影片編號版面配置區 3"/>
          <p:cNvSpPr>
            <a:spLocks noGrp="1"/>
          </p:cNvSpPr>
          <p:nvPr>
            <p:ph type="sldNum" sz="quarter" idx="10"/>
          </p:nvPr>
        </p:nvSpPr>
        <p:spPr/>
        <p:txBody>
          <a:bodyPr/>
          <a:lstStyle/>
          <a:p>
            <a:fld id="{2A15AEB7-1A3E-40F9-96AF-5A84A1194028}" type="slidenum">
              <a:rPr lang="zh-TW" altLang="en-US" smtClean="0"/>
              <a:t>3</a:t>
            </a:fld>
            <a:endParaRPr lang="zh-TW" altLang="en-US"/>
          </a:p>
        </p:txBody>
      </p:sp>
    </p:spTree>
    <p:extLst>
      <p:ext uri="{BB962C8B-B14F-4D97-AF65-F5344CB8AC3E}">
        <p14:creationId xmlns:p14="http://schemas.microsoft.com/office/powerpoint/2010/main" val="1762994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686512DF-6FB0-48A1-81DF-962EB1BEEEB5}" type="slidenum">
              <a:rPr lang="en-US" altLang="zh-TW" b="0" smtClean="0">
                <a:latin typeface="Arial" charset="0"/>
              </a:rPr>
              <a:pPr/>
              <a:t>14</a:t>
            </a:fld>
            <a:endParaRPr lang="en-US" altLang="zh-TW" b="0" smtClean="0">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endParaRPr lang="zh-TW" altLang="zh-TW" sz="800" dirty="0" smtClean="0"/>
          </a:p>
        </p:txBody>
      </p:sp>
    </p:spTree>
    <p:extLst>
      <p:ext uri="{BB962C8B-B14F-4D97-AF65-F5344CB8AC3E}">
        <p14:creationId xmlns:p14="http://schemas.microsoft.com/office/powerpoint/2010/main" val="33773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lnSpc>
                <a:spcPct val="80000"/>
              </a:lnSpc>
            </a:pPr>
            <a:r>
              <a:rPr lang="en-US" altLang="zh-CN" sz="1200" dirty="0" err="1" smtClean="0"/>
              <a:t>groupdel</a:t>
            </a:r>
            <a:r>
              <a:rPr lang="zh-TW" altLang="en-US" sz="1200" dirty="0" smtClean="0"/>
              <a:t>命令</a:t>
            </a:r>
          </a:p>
          <a:p>
            <a:pPr eaLnBrk="1" hangingPunct="1">
              <a:lnSpc>
                <a:spcPct val="80000"/>
              </a:lnSpc>
            </a:pPr>
            <a:r>
              <a:rPr lang="en-US" altLang="zh-CN" sz="1200" dirty="0" err="1" smtClean="0"/>
              <a:t>groupdel</a:t>
            </a:r>
            <a:r>
              <a:rPr lang="zh-TW" altLang="en-US" sz="1200" dirty="0" smtClean="0"/>
              <a:t>命令用於刪除指定的群組，本命令要修改的系統檔包括</a:t>
            </a:r>
            <a:r>
              <a:rPr lang="en-US" altLang="zh-TW" sz="1200" dirty="0" smtClean="0"/>
              <a:t>/</a:t>
            </a:r>
            <a:r>
              <a:rPr lang="en-US" altLang="zh-CN" sz="1200" dirty="0" err="1" smtClean="0"/>
              <a:t>ect</a:t>
            </a:r>
            <a:r>
              <a:rPr lang="en-US" altLang="zh-CN" sz="1200" dirty="0" smtClean="0"/>
              <a:t>/group</a:t>
            </a:r>
            <a:r>
              <a:rPr lang="zh-TW" altLang="en-US" sz="1200" dirty="0" smtClean="0"/>
              <a:t>和</a:t>
            </a:r>
            <a:r>
              <a:rPr lang="en-US" altLang="zh-TW" sz="1200" dirty="0" smtClean="0"/>
              <a:t>/</a:t>
            </a:r>
            <a:r>
              <a:rPr lang="en-US" altLang="zh-CN" sz="1200" dirty="0" err="1" smtClean="0"/>
              <a:t>ect</a:t>
            </a:r>
            <a:r>
              <a:rPr lang="en-US" altLang="zh-CN" sz="1200" dirty="0" smtClean="0"/>
              <a:t>/</a:t>
            </a:r>
            <a:r>
              <a:rPr lang="en-US" altLang="zh-CN" sz="1200" dirty="0" err="1" smtClean="0"/>
              <a:t>gshadow</a:t>
            </a:r>
            <a:endParaRPr lang="en-US" altLang="zh-CN" sz="1200" dirty="0" smtClean="0"/>
          </a:p>
          <a:p>
            <a:pPr eaLnBrk="1" hangingPunct="1">
              <a:lnSpc>
                <a:spcPct val="80000"/>
              </a:lnSpc>
            </a:pPr>
            <a:endParaRPr lang="en-US" altLang="zh-CN" sz="1200" dirty="0" smtClean="0"/>
          </a:p>
          <a:p>
            <a:pPr eaLnBrk="1" hangingPunct="1">
              <a:lnSpc>
                <a:spcPct val="80000"/>
              </a:lnSpc>
            </a:pPr>
            <a:r>
              <a:rPr lang="en-US" altLang="zh-CN" sz="1200" dirty="0" smtClean="0"/>
              <a:t>&gt;&gt;&gt;</a:t>
            </a:r>
          </a:p>
          <a:p>
            <a:pPr eaLnBrk="1" hangingPunct="1">
              <a:lnSpc>
                <a:spcPct val="80000"/>
              </a:lnSpc>
            </a:pPr>
            <a:r>
              <a:rPr lang="en-US" altLang="zh-CN" sz="1200" dirty="0" err="1" smtClean="0"/>
              <a:t>groupadd</a:t>
            </a:r>
            <a:r>
              <a:rPr lang="zh-CN" altLang="en-US" sz="1200" dirty="0" smtClean="0"/>
              <a:t>命令</a:t>
            </a:r>
            <a:r>
              <a:rPr lang="en-US" altLang="zh-CN" sz="1200" dirty="0" err="1" smtClean="0"/>
              <a:t>groupadd</a:t>
            </a:r>
            <a:r>
              <a:rPr lang="zh-CN" altLang="en-US" sz="1200" dirty="0" smtClean="0"/>
              <a:t>命令用於創建一個新的工作組，新工作組的資訊將被添加到系統檔中。</a:t>
            </a:r>
          </a:p>
          <a:p>
            <a:pPr eaLnBrk="1" hangingPunct="1">
              <a:lnSpc>
                <a:spcPct val="80000"/>
              </a:lnSpc>
            </a:pPr>
            <a:r>
              <a:rPr lang="zh-CN" altLang="en-US" sz="1200" dirty="0" smtClean="0"/>
              <a:t>建立一個新組，並設置組</a:t>
            </a:r>
            <a:r>
              <a:rPr lang="en-US" altLang="zh-CN" sz="1200" dirty="0" smtClean="0"/>
              <a:t>ID</a:t>
            </a:r>
            <a:r>
              <a:rPr lang="zh-CN" altLang="en-US" sz="1200" dirty="0" smtClean="0"/>
              <a:t>加入系統：</a:t>
            </a:r>
          </a:p>
          <a:p>
            <a:pPr eaLnBrk="1" hangingPunct="1">
              <a:lnSpc>
                <a:spcPct val="80000"/>
              </a:lnSpc>
            </a:pPr>
            <a:r>
              <a:rPr lang="en-US" altLang="zh-CN" sz="1200" dirty="0" smtClean="0"/>
              <a:t>-g</a:t>
            </a:r>
            <a:r>
              <a:rPr lang="zh-CN" altLang="en-US" sz="1200" dirty="0" smtClean="0"/>
              <a:t>：指定新建工作組的</a:t>
            </a:r>
            <a:r>
              <a:rPr lang="en-US" altLang="zh-CN" sz="1200" dirty="0" smtClean="0"/>
              <a:t>id</a:t>
            </a:r>
            <a:r>
              <a:rPr lang="zh-CN" altLang="en-US" sz="1200" dirty="0" smtClean="0"/>
              <a:t>；</a:t>
            </a:r>
          </a:p>
          <a:p>
            <a:pPr eaLnBrk="1" hangingPunct="1">
              <a:lnSpc>
                <a:spcPct val="80000"/>
              </a:lnSpc>
            </a:pPr>
            <a:r>
              <a:rPr lang="en-US" altLang="zh-CN" sz="1200" dirty="0" err="1" smtClean="0"/>
              <a:t>groupadd</a:t>
            </a:r>
            <a:r>
              <a:rPr lang="en-US" altLang="zh-CN" sz="1200" dirty="0" smtClean="0"/>
              <a:t> -g 344 </a:t>
            </a:r>
            <a:r>
              <a:rPr lang="en-US" altLang="zh-CN" sz="1200" dirty="0" err="1" smtClean="0"/>
              <a:t>linuxde</a:t>
            </a:r>
            <a:endParaRPr lang="en-US" altLang="zh-CN" sz="1200" dirty="0" smtClean="0"/>
          </a:p>
          <a:p>
            <a:pPr eaLnBrk="1" hangingPunct="1">
              <a:lnSpc>
                <a:spcPct val="80000"/>
              </a:lnSpc>
            </a:pPr>
            <a:r>
              <a:rPr lang="zh-CN" altLang="en-US" sz="1200" dirty="0" smtClean="0"/>
              <a:t>此時在</a:t>
            </a:r>
            <a:r>
              <a:rPr lang="en-US" altLang="zh-CN" sz="1200" dirty="0" smtClean="0"/>
              <a:t>/</a:t>
            </a:r>
            <a:r>
              <a:rPr lang="en-US" altLang="zh-CN" sz="1200" dirty="0" err="1" smtClean="0"/>
              <a:t>etc</a:t>
            </a:r>
            <a:r>
              <a:rPr lang="en-US" altLang="zh-CN" sz="1200" dirty="0" smtClean="0"/>
              <a:t>/</a:t>
            </a:r>
            <a:r>
              <a:rPr lang="en-US" altLang="zh-CN" sz="1200" dirty="0" err="1" smtClean="0"/>
              <a:t>passwd</a:t>
            </a:r>
            <a:r>
              <a:rPr lang="zh-CN" altLang="en-US" sz="1200" dirty="0" smtClean="0"/>
              <a:t>檔中產生一個組</a:t>
            </a:r>
            <a:r>
              <a:rPr lang="en-US" altLang="zh-CN" sz="1200" dirty="0" smtClean="0"/>
              <a:t>ID</a:t>
            </a:r>
            <a:r>
              <a:rPr lang="zh-CN" altLang="en-US" sz="1200" dirty="0" smtClean="0"/>
              <a:t>（</a:t>
            </a:r>
            <a:r>
              <a:rPr lang="en-US" altLang="zh-CN" sz="1200" dirty="0" smtClean="0"/>
              <a:t>GID</a:t>
            </a:r>
            <a:r>
              <a:rPr lang="zh-CN" altLang="en-US" sz="1200" dirty="0" smtClean="0"/>
              <a:t>）是</a:t>
            </a:r>
            <a:r>
              <a:rPr lang="en-US" altLang="zh-CN" sz="1200" dirty="0" smtClean="0"/>
              <a:t>344</a:t>
            </a:r>
            <a:r>
              <a:rPr lang="zh-CN" altLang="en-US" sz="1200" dirty="0" smtClean="0"/>
              <a:t>的項目。</a:t>
            </a:r>
            <a:endParaRPr lang="en-US" altLang="zh-TW" sz="1200" dirty="0" smtClean="0"/>
          </a:p>
          <a:p>
            <a:pPr eaLnBrk="1" hangingPunct="1">
              <a:lnSpc>
                <a:spcPct val="80000"/>
              </a:lnSpc>
            </a:pPr>
            <a:endParaRPr lang="en-US" altLang="zh-TW" sz="1200" dirty="0" smtClean="0"/>
          </a:p>
          <a:p>
            <a:pPr eaLnBrk="1" hangingPunct="1">
              <a:lnSpc>
                <a:spcPct val="80000"/>
              </a:lnSpc>
            </a:pPr>
            <a:endParaRPr lang="en-US" altLang="zh-TW" sz="1200" dirty="0" smtClean="0"/>
          </a:p>
          <a:p>
            <a:pPr eaLnBrk="1" hangingPunct="1">
              <a:lnSpc>
                <a:spcPct val="80000"/>
              </a:lnSpc>
            </a:pPr>
            <a:endParaRPr lang="en-US" altLang="zh-TW" sz="1200" dirty="0" smtClean="0"/>
          </a:p>
          <a:p>
            <a:pPr eaLnBrk="1" hangingPunct="1">
              <a:lnSpc>
                <a:spcPct val="80000"/>
              </a:lnSpc>
            </a:pPr>
            <a:r>
              <a:rPr lang="en-US" altLang="zh-TW" sz="1200" dirty="0" smtClean="0"/>
              <a:t>&gt;&gt;&gt;</a:t>
            </a:r>
          </a:p>
          <a:p>
            <a:pPr eaLnBrk="1" hangingPunct="1">
              <a:lnSpc>
                <a:spcPct val="80000"/>
              </a:lnSpc>
            </a:pPr>
            <a:r>
              <a:rPr lang="en-US" altLang="zh-TW" sz="1200" dirty="0" err="1" smtClean="0"/>
              <a:t>usermod</a:t>
            </a:r>
            <a:r>
              <a:rPr lang="zh-TW" altLang="en-US" sz="1200" dirty="0" smtClean="0"/>
              <a:t>的用法跟</a:t>
            </a:r>
            <a:r>
              <a:rPr lang="en-US" altLang="zh-TW" sz="1200" dirty="0" err="1" smtClean="0"/>
              <a:t>useradd</a:t>
            </a:r>
            <a:r>
              <a:rPr lang="zh-TW" altLang="en-US" sz="1200" dirty="0" smtClean="0"/>
              <a:t>或</a:t>
            </a:r>
            <a:r>
              <a:rPr lang="en-US" altLang="zh-TW" sz="1200" dirty="0" err="1" smtClean="0"/>
              <a:t>adduser</a:t>
            </a:r>
            <a:r>
              <a:rPr lang="zh-TW" altLang="en-US" sz="1200" dirty="0" smtClean="0"/>
              <a:t>差不多，</a:t>
            </a:r>
          </a:p>
          <a:p>
            <a:pPr eaLnBrk="1" hangingPunct="1">
              <a:lnSpc>
                <a:spcPct val="80000"/>
              </a:lnSpc>
            </a:pPr>
            <a:r>
              <a:rPr lang="zh-TW" altLang="en-US" sz="1200" dirty="0" smtClean="0"/>
              <a:t>分別只是</a:t>
            </a:r>
            <a:r>
              <a:rPr lang="en-US" altLang="zh-TW" sz="1200" dirty="0" err="1" smtClean="0"/>
              <a:t>usermod</a:t>
            </a:r>
            <a:r>
              <a:rPr lang="zh-TW" altLang="en-US" sz="1200" dirty="0" smtClean="0"/>
              <a:t>是修改現有使帳號。</a:t>
            </a:r>
            <a:endParaRPr lang="en-US" altLang="zh-TW" sz="1200" dirty="0" smtClean="0"/>
          </a:p>
          <a:p>
            <a:pPr eaLnBrk="1" hangingPunct="1">
              <a:lnSpc>
                <a:spcPct val="80000"/>
              </a:lnSpc>
            </a:pPr>
            <a:r>
              <a:rPr lang="en-US" altLang="zh-TW" sz="1200" dirty="0" err="1" smtClean="0"/>
              <a:t>usermod</a:t>
            </a:r>
            <a:r>
              <a:rPr lang="zh-TW" altLang="en-US" sz="1200" dirty="0" smtClean="0"/>
              <a:t>命令用於修改使用者的基本資訊。</a:t>
            </a:r>
            <a:endParaRPr lang="en-US" altLang="zh-TW" sz="1200" dirty="0" smtClean="0"/>
          </a:p>
          <a:p>
            <a:pPr eaLnBrk="1" hangingPunct="1">
              <a:lnSpc>
                <a:spcPct val="80000"/>
              </a:lnSpc>
            </a:pPr>
            <a:r>
              <a:rPr lang="en-US" altLang="zh-TW" sz="1200" dirty="0" err="1" smtClean="0"/>
              <a:t>usermod</a:t>
            </a:r>
            <a:r>
              <a:rPr lang="zh-TW" altLang="en-US" sz="1200" dirty="0" smtClean="0"/>
              <a:t>命令不允許你改變正線上上的使用者帳號名稱。</a:t>
            </a:r>
          </a:p>
          <a:p>
            <a:pPr eaLnBrk="1" hangingPunct="1">
              <a:lnSpc>
                <a:spcPct val="80000"/>
              </a:lnSpc>
            </a:pPr>
            <a:endParaRPr lang="zh-TW" altLang="en-US" sz="1200" dirty="0" smtClean="0"/>
          </a:p>
          <a:p>
            <a:pPr eaLnBrk="1" hangingPunct="1">
              <a:lnSpc>
                <a:spcPct val="80000"/>
              </a:lnSpc>
            </a:pPr>
            <a:r>
              <a:rPr lang="en-US" altLang="zh-TW" sz="1200" dirty="0" smtClean="0"/>
              <a:t>-G&lt;</a:t>
            </a:r>
            <a:r>
              <a:rPr lang="zh-TW" altLang="en-US" sz="1200" dirty="0" smtClean="0"/>
              <a:t>群組</a:t>
            </a:r>
            <a:r>
              <a:rPr lang="en-US" altLang="zh-TW" sz="1200" dirty="0" smtClean="0"/>
              <a:t>&gt;</a:t>
            </a:r>
            <a:r>
              <a:rPr lang="zh-TW" altLang="en-US" sz="1200" dirty="0" smtClean="0"/>
              <a:t>；修改用戶所屬的附加群組</a:t>
            </a:r>
            <a:endParaRPr lang="zh-TW" altLang="zh-TW" sz="1200" dirty="0" smtClean="0"/>
          </a:p>
          <a:p>
            <a:pPr eaLnBrk="1" hangingPunct="1">
              <a:lnSpc>
                <a:spcPct val="80000"/>
              </a:lnSpc>
            </a:pPr>
            <a:endParaRPr lang="zh-TW" altLang="en-US" sz="1200" dirty="0" smtClean="0"/>
          </a:p>
          <a:p>
            <a:pPr eaLnBrk="1" hangingPunct="1">
              <a:lnSpc>
                <a:spcPct val="80000"/>
              </a:lnSpc>
            </a:pPr>
            <a:r>
              <a:rPr lang="en-US" altLang="zh-TW" sz="1200" dirty="0" err="1" smtClean="0"/>
              <a:t>usermod</a:t>
            </a:r>
            <a:r>
              <a:rPr lang="zh-TW" altLang="en-US" sz="1200" dirty="0" smtClean="0"/>
              <a:t>的語法：</a:t>
            </a:r>
          </a:p>
          <a:p>
            <a:pPr eaLnBrk="1" hangingPunct="1">
              <a:lnSpc>
                <a:spcPct val="80000"/>
              </a:lnSpc>
            </a:pPr>
            <a:r>
              <a:rPr lang="en-US" altLang="zh-TW" sz="1200" dirty="0" err="1" smtClean="0"/>
              <a:t>usermod</a:t>
            </a:r>
            <a:r>
              <a:rPr lang="en-US" altLang="zh-TW" sz="1200" dirty="0" smtClean="0"/>
              <a:t> [-</a:t>
            </a:r>
            <a:r>
              <a:rPr lang="en-US" altLang="zh-TW" sz="1200" dirty="0" err="1" smtClean="0"/>
              <a:t>cdegGlsuLU</a:t>
            </a:r>
            <a:r>
              <a:rPr lang="en-US" altLang="zh-TW" sz="1200" dirty="0" smtClean="0"/>
              <a:t>]</a:t>
            </a:r>
            <a:r>
              <a:rPr lang="zh-TW" altLang="en-US" sz="1200" dirty="0" smtClean="0"/>
              <a:t>用戶名</a:t>
            </a:r>
          </a:p>
          <a:p>
            <a:pPr eaLnBrk="1" hangingPunct="1">
              <a:lnSpc>
                <a:spcPct val="80000"/>
              </a:lnSpc>
            </a:pPr>
            <a:endParaRPr lang="zh-TW" altLang="en-US" sz="1200" dirty="0" smtClean="0"/>
          </a:p>
          <a:p>
            <a:pPr eaLnBrk="1" hangingPunct="1">
              <a:lnSpc>
                <a:spcPct val="80000"/>
              </a:lnSpc>
            </a:pPr>
            <a:r>
              <a:rPr lang="zh-TW" altLang="en-US" sz="1200" dirty="0" smtClean="0"/>
              <a:t>常見用法：</a:t>
            </a:r>
          </a:p>
          <a:p>
            <a:pPr eaLnBrk="1" hangingPunct="1">
              <a:lnSpc>
                <a:spcPct val="80000"/>
              </a:lnSpc>
            </a:pPr>
            <a:endParaRPr lang="zh-TW" altLang="en-US" sz="1200" dirty="0" smtClean="0"/>
          </a:p>
          <a:p>
            <a:pPr eaLnBrk="1" hangingPunct="1">
              <a:lnSpc>
                <a:spcPct val="80000"/>
              </a:lnSpc>
            </a:pPr>
            <a:r>
              <a:rPr lang="en-US" altLang="zh-TW" sz="1200" dirty="0" smtClean="0"/>
              <a:t>&gt;</a:t>
            </a:r>
            <a:r>
              <a:rPr lang="zh-TW" altLang="en-US" sz="1200" dirty="0" smtClean="0"/>
              <a:t>更改用戶的家目錄路徑，將帳號</a:t>
            </a:r>
            <a:r>
              <a:rPr lang="en-US" altLang="zh-TW" sz="1200" dirty="0" err="1" smtClean="0"/>
              <a:t>opencli</a:t>
            </a:r>
            <a:r>
              <a:rPr lang="zh-TW" altLang="en-US" sz="1200" dirty="0" smtClean="0"/>
              <a:t>的家目錄替換</a:t>
            </a:r>
            <a:r>
              <a:rPr lang="en-US" altLang="zh-TW" sz="1200" dirty="0" smtClean="0"/>
              <a:t>/home /</a:t>
            </a:r>
            <a:r>
              <a:rPr lang="en-US" altLang="zh-TW" sz="1200" dirty="0" err="1" smtClean="0"/>
              <a:t>new_dir</a:t>
            </a:r>
            <a:r>
              <a:rPr lang="zh-TW" altLang="en-US" sz="1200" dirty="0" smtClean="0"/>
              <a:t>：</a:t>
            </a:r>
          </a:p>
          <a:p>
            <a:pPr eaLnBrk="1" hangingPunct="1">
              <a:lnSpc>
                <a:spcPct val="80000"/>
              </a:lnSpc>
            </a:pPr>
            <a:r>
              <a:rPr lang="zh-TW" altLang="en-US" sz="1200" dirty="0" smtClean="0"/>
              <a:t>用</a:t>
            </a:r>
            <a:r>
              <a:rPr lang="en-US" altLang="zh-TW" sz="1200" dirty="0" smtClean="0"/>
              <a:t>-d</a:t>
            </a:r>
            <a:r>
              <a:rPr lang="zh-TW" altLang="en-US" sz="1200" dirty="0" smtClean="0"/>
              <a:t>參數變更使用者的家目錄，但不會移動使用者的檔案</a:t>
            </a:r>
          </a:p>
          <a:p>
            <a:pPr eaLnBrk="1" hangingPunct="1">
              <a:lnSpc>
                <a:spcPct val="80000"/>
              </a:lnSpc>
            </a:pPr>
            <a:r>
              <a:rPr lang="zh-TW" altLang="en-US" sz="1200" dirty="0" smtClean="0"/>
              <a:t>＃</a:t>
            </a:r>
            <a:r>
              <a:rPr lang="en-US" altLang="zh-TW" sz="1200" dirty="0" err="1" smtClean="0"/>
              <a:t>usermod</a:t>
            </a:r>
            <a:r>
              <a:rPr lang="en-US" altLang="zh-TW" sz="1200" dirty="0" smtClean="0"/>
              <a:t> -d /home   /</a:t>
            </a:r>
            <a:r>
              <a:rPr lang="en-US" altLang="zh-TW" sz="1200" dirty="0" err="1" smtClean="0"/>
              <a:t>new_dir</a:t>
            </a:r>
            <a:r>
              <a:rPr lang="en-US" altLang="zh-TW" sz="1200" dirty="0" smtClean="0"/>
              <a:t>  </a:t>
            </a:r>
            <a:r>
              <a:rPr lang="en-US" altLang="zh-TW" sz="1200" dirty="0" err="1" smtClean="0"/>
              <a:t>opencli</a:t>
            </a:r>
            <a:endParaRPr lang="en-US" altLang="zh-TW" sz="1200" dirty="0" smtClean="0"/>
          </a:p>
          <a:p>
            <a:pPr eaLnBrk="1" hangingPunct="1">
              <a:lnSpc>
                <a:spcPct val="80000"/>
              </a:lnSpc>
            </a:pPr>
            <a:r>
              <a:rPr lang="en-US" altLang="zh-TW" sz="1200" dirty="0" smtClean="0"/>
              <a:t>&gt;</a:t>
            </a:r>
            <a:r>
              <a:rPr lang="zh-TW" altLang="en-US" sz="1200" dirty="0" smtClean="0"/>
              <a:t>搬移使用者家目錄資料到新路徑：</a:t>
            </a:r>
          </a:p>
          <a:p>
            <a:pPr eaLnBrk="1" hangingPunct="1">
              <a:lnSpc>
                <a:spcPct val="80000"/>
              </a:lnSpc>
            </a:pPr>
            <a:r>
              <a:rPr lang="zh-TW" altLang="en-US" sz="1200" dirty="0" smtClean="0"/>
              <a:t>加上</a:t>
            </a:r>
            <a:r>
              <a:rPr lang="en-US" altLang="zh-TW" sz="1200" dirty="0" smtClean="0"/>
              <a:t>-m</a:t>
            </a:r>
            <a:r>
              <a:rPr lang="zh-TW" altLang="en-US" sz="1200" dirty="0" smtClean="0"/>
              <a:t>參數存取使用者原家目錄的檔案移動到新路徑：</a:t>
            </a:r>
          </a:p>
          <a:p>
            <a:pPr eaLnBrk="1" hangingPunct="1">
              <a:lnSpc>
                <a:spcPct val="80000"/>
              </a:lnSpc>
            </a:pPr>
            <a:r>
              <a:rPr lang="zh-TW" altLang="en-US" sz="1200" dirty="0" smtClean="0"/>
              <a:t>＃</a:t>
            </a:r>
            <a:r>
              <a:rPr lang="en-US" altLang="zh-TW" sz="1200" dirty="0" err="1" smtClean="0"/>
              <a:t>usermod</a:t>
            </a:r>
            <a:r>
              <a:rPr lang="en-US" altLang="zh-TW" sz="1200" dirty="0" smtClean="0"/>
              <a:t> -d  /home  /</a:t>
            </a:r>
            <a:r>
              <a:rPr lang="en-US" altLang="zh-TW" sz="1200" dirty="0" err="1" smtClean="0"/>
              <a:t>new_dir</a:t>
            </a:r>
            <a:r>
              <a:rPr lang="en-US" altLang="zh-TW" sz="1200" dirty="0" smtClean="0"/>
              <a:t> -m </a:t>
            </a:r>
            <a:r>
              <a:rPr lang="en-US" altLang="zh-TW" sz="1200" dirty="0" err="1" smtClean="0"/>
              <a:t>opencli</a:t>
            </a:r>
            <a:endParaRPr lang="en-US" altLang="zh-TW" sz="1200" dirty="0" smtClean="0"/>
          </a:p>
          <a:p>
            <a:pPr eaLnBrk="1" hangingPunct="1">
              <a:lnSpc>
                <a:spcPct val="80000"/>
              </a:lnSpc>
            </a:pPr>
            <a:r>
              <a:rPr lang="en-US" altLang="zh-TW" sz="1200" dirty="0" smtClean="0"/>
              <a:t>&gt;</a:t>
            </a:r>
            <a:r>
              <a:rPr lang="zh-TW" altLang="en-US" sz="1200" dirty="0" smtClean="0"/>
              <a:t>設定帳號過期期限：</a:t>
            </a:r>
          </a:p>
          <a:p>
            <a:pPr eaLnBrk="1" hangingPunct="1">
              <a:lnSpc>
                <a:spcPct val="80000"/>
              </a:lnSpc>
            </a:pPr>
            <a:r>
              <a:rPr lang="zh-TW" altLang="en-US" sz="1200" dirty="0" smtClean="0"/>
              <a:t>＃</a:t>
            </a:r>
            <a:r>
              <a:rPr lang="en-US" altLang="zh-TW" sz="1200" dirty="0" err="1" smtClean="0"/>
              <a:t>usermod</a:t>
            </a:r>
            <a:r>
              <a:rPr lang="en-US" altLang="zh-TW" sz="1200" dirty="0" smtClean="0"/>
              <a:t> -e 2019-03-10  </a:t>
            </a:r>
            <a:r>
              <a:rPr lang="en-US" altLang="zh-TW" sz="1200" dirty="0" err="1" smtClean="0"/>
              <a:t>opencli</a:t>
            </a:r>
            <a:endParaRPr lang="en-US" altLang="zh-TW" sz="1200" dirty="0" smtClean="0"/>
          </a:p>
          <a:p>
            <a:pPr eaLnBrk="1" hangingPunct="1">
              <a:lnSpc>
                <a:spcPct val="80000"/>
              </a:lnSpc>
            </a:pPr>
            <a:endParaRPr lang="en-US" altLang="zh-TW" sz="1200" dirty="0" smtClean="0"/>
          </a:p>
          <a:p>
            <a:pPr eaLnBrk="1" hangingPunct="1">
              <a:lnSpc>
                <a:spcPct val="80000"/>
              </a:lnSpc>
            </a:pPr>
            <a:r>
              <a:rPr lang="en-US" altLang="zh-TW" sz="1200" dirty="0" smtClean="0"/>
              <a:t> </a:t>
            </a:r>
          </a:p>
          <a:p>
            <a:pPr eaLnBrk="1" hangingPunct="1">
              <a:lnSpc>
                <a:spcPct val="80000"/>
              </a:lnSpc>
            </a:pPr>
            <a:r>
              <a:rPr lang="en-US" altLang="zh-TW" sz="1200" dirty="0" smtClean="0"/>
              <a:t>&gt;</a:t>
            </a:r>
            <a:r>
              <a:rPr lang="zh-TW" altLang="en-US" sz="1200" dirty="0" smtClean="0"/>
              <a:t>設定帳號主要群組：</a:t>
            </a:r>
          </a:p>
          <a:p>
            <a:pPr eaLnBrk="1" hangingPunct="1">
              <a:lnSpc>
                <a:spcPct val="80000"/>
              </a:lnSpc>
            </a:pPr>
            <a:endParaRPr lang="zh-TW" altLang="en-US" sz="1200" dirty="0" smtClean="0"/>
          </a:p>
          <a:p>
            <a:pPr eaLnBrk="1" hangingPunct="1">
              <a:lnSpc>
                <a:spcPct val="80000"/>
              </a:lnSpc>
            </a:pPr>
            <a:r>
              <a:rPr lang="zh-TW" altLang="en-US" sz="1200" dirty="0" smtClean="0"/>
              <a:t>＃</a:t>
            </a:r>
            <a:r>
              <a:rPr lang="en-US" altLang="zh-TW" sz="1200" dirty="0" err="1" smtClean="0"/>
              <a:t>usermod</a:t>
            </a:r>
            <a:r>
              <a:rPr lang="en-US" altLang="zh-TW" sz="1200" dirty="0" smtClean="0"/>
              <a:t> -g</a:t>
            </a:r>
            <a:r>
              <a:rPr lang="zh-TW" altLang="en-US" sz="1200" dirty="0" smtClean="0"/>
              <a:t>組</a:t>
            </a:r>
            <a:r>
              <a:rPr lang="en-US" altLang="zh-TW" sz="1200" dirty="0" err="1" smtClean="0"/>
              <a:t>opencli</a:t>
            </a:r>
            <a:endParaRPr lang="en-US" altLang="zh-TW" sz="1200" dirty="0" smtClean="0"/>
          </a:p>
          <a:p>
            <a:pPr eaLnBrk="1" hangingPunct="1">
              <a:lnSpc>
                <a:spcPct val="80000"/>
              </a:lnSpc>
            </a:pPr>
            <a:r>
              <a:rPr lang="en-US" altLang="zh-TW" sz="1200" dirty="0" smtClean="0"/>
              <a:t>&gt;</a:t>
            </a:r>
            <a:r>
              <a:rPr lang="zh-TW" altLang="en-US" sz="1200" dirty="0" smtClean="0"/>
              <a:t>加入帳號到分組：</a:t>
            </a:r>
          </a:p>
          <a:p>
            <a:pPr eaLnBrk="1" hangingPunct="1">
              <a:lnSpc>
                <a:spcPct val="80000"/>
              </a:lnSpc>
            </a:pPr>
            <a:r>
              <a:rPr lang="zh-TW" altLang="en-US" sz="1200" dirty="0" smtClean="0"/>
              <a:t>＃</a:t>
            </a:r>
            <a:r>
              <a:rPr lang="en-US" altLang="zh-TW" sz="1200" dirty="0" err="1" smtClean="0"/>
              <a:t>usermod</a:t>
            </a:r>
            <a:r>
              <a:rPr lang="en-US" altLang="zh-TW" sz="1200" dirty="0" smtClean="0"/>
              <a:t> -a -G</a:t>
            </a:r>
            <a:r>
              <a:rPr lang="zh-TW" altLang="en-US" sz="1200" dirty="0" smtClean="0"/>
              <a:t>組</a:t>
            </a:r>
            <a:r>
              <a:rPr lang="en-US" altLang="zh-TW" sz="1200" dirty="0" err="1" smtClean="0"/>
              <a:t>opencli</a:t>
            </a:r>
            <a:endParaRPr lang="en-US" altLang="zh-TW" sz="1200" dirty="0" smtClean="0"/>
          </a:p>
          <a:p>
            <a:pPr eaLnBrk="1" hangingPunct="1">
              <a:lnSpc>
                <a:spcPct val="80000"/>
              </a:lnSpc>
            </a:pPr>
            <a:r>
              <a:rPr lang="zh-TW" altLang="en-US" sz="1200" dirty="0" smtClean="0"/>
              <a:t>注：當使用“ </a:t>
            </a:r>
            <a:r>
              <a:rPr lang="en-US" altLang="zh-TW" sz="1200" dirty="0" smtClean="0"/>
              <a:t>-G”</a:t>
            </a:r>
            <a:r>
              <a:rPr lang="zh-TW" altLang="en-US" sz="1200" dirty="0" smtClean="0"/>
              <a:t>參數時，</a:t>
            </a:r>
            <a:r>
              <a:rPr lang="en-US" altLang="zh-TW" sz="1200" dirty="0" err="1" smtClean="0"/>
              <a:t>usermod</a:t>
            </a:r>
            <a:r>
              <a:rPr lang="zh-TW" altLang="en-US" sz="1200" dirty="0" smtClean="0"/>
              <a:t>將從原來的加入了的分區退出，</a:t>
            </a:r>
          </a:p>
          <a:p>
            <a:pPr eaLnBrk="1" hangingPunct="1">
              <a:lnSpc>
                <a:spcPct val="80000"/>
              </a:lnSpc>
            </a:pPr>
            <a:r>
              <a:rPr lang="zh-TW" altLang="en-US" sz="1200" dirty="0" smtClean="0"/>
              <a:t>所以在“ </a:t>
            </a:r>
            <a:r>
              <a:rPr lang="en-US" altLang="zh-TW" sz="1200" dirty="0" smtClean="0"/>
              <a:t>-G”</a:t>
            </a:r>
            <a:r>
              <a:rPr lang="zh-TW" altLang="en-US" sz="1200" dirty="0" smtClean="0"/>
              <a:t>參數前加入“ </a:t>
            </a:r>
            <a:r>
              <a:rPr lang="en-US" altLang="zh-TW" sz="1200" dirty="0" smtClean="0"/>
              <a:t>-a”</a:t>
            </a:r>
            <a:r>
              <a:rPr lang="zh-TW" altLang="en-US" sz="1200" dirty="0" smtClean="0"/>
              <a:t>參數，會保留原來的分區設置。</a:t>
            </a:r>
          </a:p>
          <a:p>
            <a:pPr eaLnBrk="1" hangingPunct="1">
              <a:lnSpc>
                <a:spcPct val="80000"/>
              </a:lnSpc>
            </a:pP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76FEB9D5-B4DB-4684-97D0-27E67E342A9F}" type="slidenum">
              <a:rPr lang="zh-TW" altLang="en-US" smtClean="0"/>
              <a:t>15</a:t>
            </a:fld>
            <a:endParaRPr lang="zh-TW" altLang="en-US"/>
          </a:p>
        </p:txBody>
      </p:sp>
    </p:spTree>
    <p:extLst>
      <p:ext uri="{BB962C8B-B14F-4D97-AF65-F5344CB8AC3E}">
        <p14:creationId xmlns:p14="http://schemas.microsoft.com/office/powerpoint/2010/main" val="10872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6FEB9D5-B4DB-4684-97D0-27E67E342A9F}" type="slidenum">
              <a:rPr lang="zh-TW" altLang="en-US" smtClean="0"/>
              <a:t>16</a:t>
            </a:fld>
            <a:endParaRPr lang="zh-TW" altLang="en-US"/>
          </a:p>
        </p:txBody>
      </p:sp>
    </p:spTree>
    <p:extLst>
      <p:ext uri="{BB962C8B-B14F-4D97-AF65-F5344CB8AC3E}">
        <p14:creationId xmlns:p14="http://schemas.microsoft.com/office/powerpoint/2010/main" val="46764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87063D7-1A55-46B0-AEBA-BEA83D272FF1}" type="slidenum">
              <a:rPr lang="zh-TW" altLang="en-US" smtClean="0"/>
              <a:t>19</a:t>
            </a:fld>
            <a:endParaRPr lang="zh-TW" altLang="en-US"/>
          </a:p>
        </p:txBody>
      </p:sp>
    </p:spTree>
    <p:extLst>
      <p:ext uri="{BB962C8B-B14F-4D97-AF65-F5344CB8AC3E}">
        <p14:creationId xmlns:p14="http://schemas.microsoft.com/office/powerpoint/2010/main" val="4218533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46A70155-40B2-4264-A248-0D1058F1CBB7}" type="slidenum">
              <a:rPr lang="en-US" altLang="zh-TW" b="0" smtClean="0">
                <a:latin typeface="Arial" charset="0"/>
              </a:rPr>
              <a:pPr/>
              <a:t>20</a:t>
            </a:fld>
            <a:endParaRPr lang="en-US" altLang="zh-TW" b="0" smtClean="0">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r>
              <a:rPr lang="en-US" altLang="zh-CN" sz="800" dirty="0" err="1" smtClean="0"/>
              <a:t>groupdel</a:t>
            </a:r>
            <a:r>
              <a:rPr lang="zh-TW" altLang="en-US" sz="800" dirty="0" smtClean="0"/>
              <a:t>命令</a:t>
            </a:r>
          </a:p>
          <a:p>
            <a:pPr eaLnBrk="1" hangingPunct="1">
              <a:lnSpc>
                <a:spcPct val="80000"/>
              </a:lnSpc>
            </a:pPr>
            <a:r>
              <a:rPr lang="en-US" altLang="zh-CN" sz="800" dirty="0" err="1" smtClean="0"/>
              <a:t>groupdel</a:t>
            </a:r>
            <a:r>
              <a:rPr lang="zh-TW" altLang="en-US" sz="800" dirty="0" smtClean="0"/>
              <a:t>命令用於刪除指定的群組，本命令要修改的系統檔包括</a:t>
            </a:r>
            <a:r>
              <a:rPr lang="en-US" altLang="zh-TW" sz="800" dirty="0" smtClean="0"/>
              <a:t>/</a:t>
            </a:r>
            <a:r>
              <a:rPr lang="en-US" altLang="zh-CN" sz="800" dirty="0" err="1" smtClean="0"/>
              <a:t>ect</a:t>
            </a:r>
            <a:r>
              <a:rPr lang="en-US" altLang="zh-CN" sz="800" dirty="0" smtClean="0"/>
              <a:t>/group</a:t>
            </a:r>
            <a:r>
              <a:rPr lang="zh-TW" altLang="en-US" sz="800" dirty="0" smtClean="0"/>
              <a:t>和</a:t>
            </a:r>
            <a:r>
              <a:rPr lang="en-US" altLang="zh-TW" sz="800" dirty="0" smtClean="0"/>
              <a:t>/</a:t>
            </a:r>
            <a:r>
              <a:rPr lang="en-US" altLang="zh-CN" sz="800" dirty="0" err="1" smtClean="0"/>
              <a:t>ect</a:t>
            </a:r>
            <a:r>
              <a:rPr lang="en-US" altLang="zh-CN" sz="800" dirty="0" smtClean="0"/>
              <a:t>/</a:t>
            </a:r>
            <a:r>
              <a:rPr lang="en-US" altLang="zh-CN" sz="800" dirty="0" err="1" smtClean="0"/>
              <a:t>gshadow</a:t>
            </a:r>
            <a:endParaRPr lang="en-US" altLang="zh-CN" sz="800" dirty="0" smtClean="0"/>
          </a:p>
          <a:p>
            <a:pPr eaLnBrk="1" hangingPunct="1">
              <a:lnSpc>
                <a:spcPct val="80000"/>
              </a:lnSpc>
            </a:pPr>
            <a:endParaRPr lang="en-US" altLang="zh-CN" sz="800" dirty="0" smtClean="0"/>
          </a:p>
          <a:p>
            <a:pPr eaLnBrk="1" hangingPunct="1">
              <a:lnSpc>
                <a:spcPct val="80000"/>
              </a:lnSpc>
            </a:pPr>
            <a:r>
              <a:rPr lang="en-US" altLang="zh-CN" sz="800" dirty="0" smtClean="0"/>
              <a:t>&gt;&gt;&gt;</a:t>
            </a:r>
          </a:p>
          <a:p>
            <a:pPr eaLnBrk="1" hangingPunct="1">
              <a:lnSpc>
                <a:spcPct val="80000"/>
              </a:lnSpc>
            </a:pPr>
            <a:r>
              <a:rPr lang="en-US" altLang="zh-CN" sz="800" dirty="0" err="1" smtClean="0"/>
              <a:t>groupadd</a:t>
            </a:r>
            <a:r>
              <a:rPr lang="zh-CN" altLang="en-US" sz="800" dirty="0" smtClean="0"/>
              <a:t>命令</a:t>
            </a:r>
            <a:r>
              <a:rPr lang="en-US" altLang="zh-CN" sz="800" dirty="0" err="1" smtClean="0"/>
              <a:t>groupadd</a:t>
            </a:r>
            <a:r>
              <a:rPr lang="zh-CN" altLang="en-US" sz="800" dirty="0" smtClean="0"/>
              <a:t>命令用於創建一個新的工作組，新工作組的資訊將被添加到系統檔中。</a:t>
            </a:r>
          </a:p>
          <a:p>
            <a:pPr eaLnBrk="1" hangingPunct="1">
              <a:lnSpc>
                <a:spcPct val="80000"/>
              </a:lnSpc>
            </a:pPr>
            <a:r>
              <a:rPr lang="zh-CN" altLang="en-US" sz="800" dirty="0" smtClean="0"/>
              <a:t>建立一個新組，並設置組</a:t>
            </a:r>
            <a:r>
              <a:rPr lang="en-US" altLang="zh-CN" sz="800" dirty="0" smtClean="0"/>
              <a:t>ID</a:t>
            </a:r>
            <a:r>
              <a:rPr lang="zh-CN" altLang="en-US" sz="800" dirty="0" smtClean="0"/>
              <a:t>加入系統：</a:t>
            </a:r>
          </a:p>
          <a:p>
            <a:pPr eaLnBrk="1" hangingPunct="1">
              <a:lnSpc>
                <a:spcPct val="80000"/>
              </a:lnSpc>
            </a:pPr>
            <a:r>
              <a:rPr lang="en-US" altLang="zh-CN" sz="800" dirty="0" smtClean="0"/>
              <a:t>-g</a:t>
            </a:r>
            <a:r>
              <a:rPr lang="zh-CN" altLang="en-US" sz="800" dirty="0" smtClean="0"/>
              <a:t>：指定新建工作組的</a:t>
            </a:r>
            <a:r>
              <a:rPr lang="en-US" altLang="zh-CN" sz="800" dirty="0" smtClean="0"/>
              <a:t>id</a:t>
            </a:r>
            <a:r>
              <a:rPr lang="zh-CN" altLang="en-US" sz="800" dirty="0" smtClean="0"/>
              <a:t>；</a:t>
            </a:r>
          </a:p>
          <a:p>
            <a:pPr eaLnBrk="1" hangingPunct="1">
              <a:lnSpc>
                <a:spcPct val="80000"/>
              </a:lnSpc>
            </a:pPr>
            <a:r>
              <a:rPr lang="en-US" altLang="zh-CN" sz="800" dirty="0" err="1" smtClean="0"/>
              <a:t>groupadd</a:t>
            </a:r>
            <a:r>
              <a:rPr lang="en-US" altLang="zh-CN" sz="800" dirty="0" smtClean="0"/>
              <a:t> -g 344 </a:t>
            </a:r>
            <a:r>
              <a:rPr lang="en-US" altLang="zh-CN" sz="800" dirty="0" err="1" smtClean="0"/>
              <a:t>linuxde</a:t>
            </a:r>
            <a:endParaRPr lang="en-US" altLang="zh-CN" sz="800" dirty="0" smtClean="0"/>
          </a:p>
          <a:p>
            <a:pPr eaLnBrk="1" hangingPunct="1">
              <a:lnSpc>
                <a:spcPct val="80000"/>
              </a:lnSpc>
            </a:pPr>
            <a:r>
              <a:rPr lang="zh-CN" altLang="en-US" sz="800" dirty="0" smtClean="0"/>
              <a:t>此時在</a:t>
            </a:r>
            <a:r>
              <a:rPr lang="en-US" altLang="zh-CN" sz="800" dirty="0" smtClean="0"/>
              <a:t>/</a:t>
            </a:r>
            <a:r>
              <a:rPr lang="en-US" altLang="zh-CN" sz="800" dirty="0" err="1" smtClean="0"/>
              <a:t>etc</a:t>
            </a:r>
            <a:r>
              <a:rPr lang="en-US" altLang="zh-CN" sz="800" dirty="0" smtClean="0"/>
              <a:t>/</a:t>
            </a:r>
            <a:r>
              <a:rPr lang="en-US" altLang="zh-CN" sz="800" dirty="0" err="1" smtClean="0"/>
              <a:t>passwd</a:t>
            </a:r>
            <a:r>
              <a:rPr lang="zh-CN" altLang="en-US" sz="800" dirty="0" smtClean="0"/>
              <a:t>檔中產生一個組</a:t>
            </a:r>
            <a:r>
              <a:rPr lang="en-US" altLang="zh-CN" sz="800" dirty="0" smtClean="0"/>
              <a:t>ID</a:t>
            </a:r>
            <a:r>
              <a:rPr lang="zh-CN" altLang="en-US" sz="800" dirty="0" smtClean="0"/>
              <a:t>（</a:t>
            </a:r>
            <a:r>
              <a:rPr lang="en-US" altLang="zh-CN" sz="800" dirty="0" smtClean="0"/>
              <a:t>GID</a:t>
            </a:r>
            <a:r>
              <a:rPr lang="zh-CN" altLang="en-US" sz="800" dirty="0" smtClean="0"/>
              <a:t>）是</a:t>
            </a:r>
            <a:r>
              <a:rPr lang="en-US" altLang="zh-CN" sz="800" dirty="0" smtClean="0"/>
              <a:t>344</a:t>
            </a:r>
            <a:r>
              <a:rPr lang="zh-CN" altLang="en-US" sz="800" dirty="0" smtClean="0"/>
              <a:t>的項目。</a:t>
            </a:r>
            <a:endParaRPr lang="en-US" altLang="zh-TW" sz="800" dirty="0" smtClean="0"/>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&gt;&gt;&gt;</a:t>
            </a:r>
          </a:p>
          <a:p>
            <a:pPr eaLnBrk="1" hangingPunct="1">
              <a:lnSpc>
                <a:spcPct val="80000"/>
              </a:lnSpc>
            </a:pPr>
            <a:r>
              <a:rPr lang="en-US" altLang="zh-TW" sz="800" dirty="0" err="1" smtClean="0"/>
              <a:t>usermod</a:t>
            </a:r>
            <a:r>
              <a:rPr lang="zh-TW" altLang="en-US" sz="800" dirty="0" smtClean="0"/>
              <a:t>的用法跟</a:t>
            </a:r>
            <a:r>
              <a:rPr lang="en-US" altLang="zh-TW" sz="800" dirty="0" err="1" smtClean="0"/>
              <a:t>useradd</a:t>
            </a:r>
            <a:r>
              <a:rPr lang="zh-TW" altLang="en-US" sz="800" dirty="0" smtClean="0"/>
              <a:t>或</a:t>
            </a:r>
            <a:r>
              <a:rPr lang="en-US" altLang="zh-TW" sz="800" dirty="0" err="1" smtClean="0"/>
              <a:t>adduser</a:t>
            </a:r>
            <a:r>
              <a:rPr lang="zh-TW" altLang="en-US" sz="800" dirty="0" smtClean="0"/>
              <a:t>差不多，</a:t>
            </a:r>
          </a:p>
          <a:p>
            <a:pPr eaLnBrk="1" hangingPunct="1">
              <a:lnSpc>
                <a:spcPct val="80000"/>
              </a:lnSpc>
            </a:pPr>
            <a:r>
              <a:rPr lang="zh-TW" altLang="en-US" sz="800" dirty="0" smtClean="0"/>
              <a:t>分別只是</a:t>
            </a:r>
            <a:r>
              <a:rPr lang="en-US" altLang="zh-TW" sz="800" dirty="0" err="1" smtClean="0"/>
              <a:t>usermod</a:t>
            </a:r>
            <a:r>
              <a:rPr lang="zh-TW" altLang="en-US" sz="800" dirty="0" smtClean="0"/>
              <a:t>是修改現有使帳號。</a:t>
            </a:r>
            <a:endParaRPr lang="en-US" altLang="zh-TW" sz="800" dirty="0" smtClean="0"/>
          </a:p>
          <a:p>
            <a:pPr eaLnBrk="1" hangingPunct="1">
              <a:lnSpc>
                <a:spcPct val="80000"/>
              </a:lnSpc>
            </a:pPr>
            <a:r>
              <a:rPr lang="en-US" altLang="zh-TW" sz="800" dirty="0" err="1" smtClean="0"/>
              <a:t>usermod</a:t>
            </a:r>
            <a:r>
              <a:rPr lang="zh-TW" altLang="en-US" sz="800" dirty="0" smtClean="0"/>
              <a:t>命令用於修改使用者的基本資訊。</a:t>
            </a:r>
            <a:endParaRPr lang="en-US" altLang="zh-TW" sz="800" dirty="0" smtClean="0"/>
          </a:p>
          <a:p>
            <a:pPr eaLnBrk="1" hangingPunct="1">
              <a:lnSpc>
                <a:spcPct val="80000"/>
              </a:lnSpc>
            </a:pPr>
            <a:r>
              <a:rPr lang="en-US" altLang="zh-TW" sz="800" dirty="0" err="1" smtClean="0"/>
              <a:t>usermod</a:t>
            </a:r>
            <a:r>
              <a:rPr lang="zh-TW" altLang="en-US" sz="800" dirty="0" smtClean="0"/>
              <a:t>命令不允許你改變正線上上的使用者帳號名稱。</a:t>
            </a:r>
          </a:p>
          <a:p>
            <a:pPr eaLnBrk="1" hangingPunct="1">
              <a:lnSpc>
                <a:spcPct val="80000"/>
              </a:lnSpc>
            </a:pPr>
            <a:endParaRPr lang="zh-TW" altLang="en-US" sz="800" dirty="0" smtClean="0"/>
          </a:p>
          <a:p>
            <a:pPr eaLnBrk="1" hangingPunct="1">
              <a:lnSpc>
                <a:spcPct val="80000"/>
              </a:lnSpc>
            </a:pPr>
            <a:r>
              <a:rPr lang="en-US" altLang="zh-TW" sz="800" dirty="0" smtClean="0"/>
              <a:t>-G&lt;</a:t>
            </a:r>
            <a:r>
              <a:rPr lang="zh-TW" altLang="en-US" sz="800" dirty="0" smtClean="0"/>
              <a:t>群組</a:t>
            </a:r>
            <a:r>
              <a:rPr lang="en-US" altLang="zh-TW" sz="800" dirty="0" smtClean="0"/>
              <a:t>&gt;</a:t>
            </a:r>
            <a:r>
              <a:rPr lang="zh-TW" altLang="en-US" sz="800" dirty="0" smtClean="0"/>
              <a:t>；修改用戶所屬的附加群組</a:t>
            </a:r>
            <a:endParaRPr lang="zh-TW" altLang="zh-TW" sz="800" dirty="0" smtClean="0"/>
          </a:p>
          <a:p>
            <a:pPr eaLnBrk="1" hangingPunct="1">
              <a:lnSpc>
                <a:spcPct val="80000"/>
              </a:lnSpc>
            </a:pPr>
            <a:endParaRPr lang="zh-TW" altLang="en-US" sz="800" dirty="0" smtClean="0"/>
          </a:p>
          <a:p>
            <a:pPr eaLnBrk="1" hangingPunct="1">
              <a:lnSpc>
                <a:spcPct val="80000"/>
              </a:lnSpc>
            </a:pPr>
            <a:r>
              <a:rPr lang="en-US" altLang="zh-TW" sz="800" dirty="0" err="1" smtClean="0"/>
              <a:t>usermod</a:t>
            </a:r>
            <a:r>
              <a:rPr lang="zh-TW" altLang="en-US" sz="800" dirty="0" smtClean="0"/>
              <a:t>的語法：</a:t>
            </a:r>
          </a:p>
          <a:p>
            <a:pPr eaLnBrk="1" hangingPunct="1">
              <a:lnSpc>
                <a:spcPct val="80000"/>
              </a:lnSpc>
            </a:pPr>
            <a:r>
              <a:rPr lang="en-US" altLang="zh-TW" sz="800" dirty="0" err="1" smtClean="0"/>
              <a:t>usermod</a:t>
            </a:r>
            <a:r>
              <a:rPr lang="en-US" altLang="zh-TW" sz="800" dirty="0" smtClean="0"/>
              <a:t> [-</a:t>
            </a:r>
            <a:r>
              <a:rPr lang="en-US" altLang="zh-TW" sz="800" dirty="0" err="1" smtClean="0"/>
              <a:t>cdegGlsuLU</a:t>
            </a:r>
            <a:r>
              <a:rPr lang="en-US" altLang="zh-TW" sz="800" dirty="0" smtClean="0"/>
              <a:t>]</a:t>
            </a:r>
            <a:r>
              <a:rPr lang="zh-TW" altLang="en-US" sz="800" dirty="0" smtClean="0"/>
              <a:t>用戶名</a:t>
            </a:r>
          </a:p>
          <a:p>
            <a:pPr eaLnBrk="1" hangingPunct="1">
              <a:lnSpc>
                <a:spcPct val="80000"/>
              </a:lnSpc>
            </a:pPr>
            <a:endParaRPr lang="zh-TW" altLang="en-US" sz="800" dirty="0" smtClean="0"/>
          </a:p>
          <a:p>
            <a:pPr eaLnBrk="1" hangingPunct="1">
              <a:lnSpc>
                <a:spcPct val="80000"/>
              </a:lnSpc>
            </a:pPr>
            <a:r>
              <a:rPr lang="zh-TW" altLang="en-US" sz="800" dirty="0" smtClean="0"/>
              <a:t>常見用法：</a:t>
            </a:r>
          </a:p>
          <a:p>
            <a:pPr eaLnBrk="1" hangingPunct="1">
              <a:lnSpc>
                <a:spcPct val="80000"/>
              </a:lnSpc>
            </a:pPr>
            <a:endParaRPr lang="zh-TW" altLang="en-US" sz="800" dirty="0" smtClean="0"/>
          </a:p>
          <a:p>
            <a:pPr eaLnBrk="1" hangingPunct="1">
              <a:lnSpc>
                <a:spcPct val="80000"/>
              </a:lnSpc>
            </a:pPr>
            <a:r>
              <a:rPr lang="en-US" altLang="zh-TW" sz="800" dirty="0" smtClean="0"/>
              <a:t>&gt;</a:t>
            </a:r>
            <a:r>
              <a:rPr lang="zh-TW" altLang="en-US" sz="800" dirty="0" smtClean="0"/>
              <a:t>更改用戶的家目錄路徑，將帳號</a:t>
            </a:r>
            <a:r>
              <a:rPr lang="en-US" altLang="zh-TW" sz="800" dirty="0" err="1" smtClean="0"/>
              <a:t>opencli</a:t>
            </a:r>
            <a:r>
              <a:rPr lang="zh-TW" altLang="en-US" sz="800" dirty="0" smtClean="0"/>
              <a:t>的家目錄替換</a:t>
            </a:r>
            <a:r>
              <a:rPr lang="en-US" altLang="zh-TW" sz="800" dirty="0" smtClean="0"/>
              <a:t>/home /</a:t>
            </a:r>
            <a:r>
              <a:rPr lang="en-US" altLang="zh-TW" sz="800" dirty="0" err="1" smtClean="0"/>
              <a:t>new_dir</a:t>
            </a:r>
            <a:r>
              <a:rPr lang="zh-TW" altLang="en-US" sz="800" dirty="0" smtClean="0"/>
              <a:t>：</a:t>
            </a:r>
          </a:p>
          <a:p>
            <a:pPr eaLnBrk="1" hangingPunct="1">
              <a:lnSpc>
                <a:spcPct val="80000"/>
              </a:lnSpc>
            </a:pPr>
            <a:r>
              <a:rPr lang="zh-TW" altLang="en-US" sz="800" dirty="0" smtClean="0"/>
              <a:t>用</a:t>
            </a:r>
            <a:r>
              <a:rPr lang="en-US" altLang="zh-TW" sz="800" dirty="0" smtClean="0"/>
              <a:t>-d</a:t>
            </a:r>
            <a:r>
              <a:rPr lang="zh-TW" altLang="en-US" sz="800" dirty="0" smtClean="0"/>
              <a:t>參數變更使用者的家目錄，但不會移動使用者的檔案</a:t>
            </a:r>
          </a:p>
          <a:p>
            <a:pPr eaLnBrk="1" hangingPunct="1">
              <a:lnSpc>
                <a:spcPct val="80000"/>
              </a:lnSpc>
            </a:pPr>
            <a:r>
              <a:rPr lang="zh-TW" altLang="en-US" sz="800" dirty="0" smtClean="0"/>
              <a:t>＃</a:t>
            </a:r>
            <a:r>
              <a:rPr lang="en-US" altLang="zh-TW" sz="800" dirty="0" err="1" smtClean="0"/>
              <a:t>usermod</a:t>
            </a:r>
            <a:r>
              <a:rPr lang="en-US" altLang="zh-TW" sz="800" dirty="0" smtClean="0"/>
              <a:t> -d /home   /</a:t>
            </a:r>
            <a:r>
              <a:rPr lang="en-US" altLang="zh-TW" sz="800" dirty="0" err="1" smtClean="0"/>
              <a:t>new_dir</a:t>
            </a:r>
            <a:r>
              <a:rPr lang="en-US" altLang="zh-TW" sz="800" dirty="0" smtClean="0"/>
              <a:t>  </a:t>
            </a:r>
            <a:r>
              <a:rPr lang="en-US" altLang="zh-TW" sz="800" dirty="0" err="1" smtClean="0"/>
              <a:t>opencli</a:t>
            </a:r>
            <a:endParaRPr lang="en-US" altLang="zh-TW" sz="800" dirty="0" smtClean="0"/>
          </a:p>
          <a:p>
            <a:pPr eaLnBrk="1" hangingPunct="1">
              <a:lnSpc>
                <a:spcPct val="80000"/>
              </a:lnSpc>
            </a:pPr>
            <a:r>
              <a:rPr lang="en-US" altLang="zh-TW" sz="800" dirty="0" smtClean="0"/>
              <a:t>&gt;</a:t>
            </a:r>
            <a:r>
              <a:rPr lang="zh-TW" altLang="en-US" sz="800" dirty="0" smtClean="0"/>
              <a:t>搬移使用者家目錄資料到新路徑：</a:t>
            </a:r>
          </a:p>
          <a:p>
            <a:pPr eaLnBrk="1" hangingPunct="1">
              <a:lnSpc>
                <a:spcPct val="80000"/>
              </a:lnSpc>
            </a:pPr>
            <a:r>
              <a:rPr lang="zh-TW" altLang="en-US" sz="800" dirty="0" smtClean="0"/>
              <a:t>加上</a:t>
            </a:r>
            <a:r>
              <a:rPr lang="en-US" altLang="zh-TW" sz="800" dirty="0" smtClean="0"/>
              <a:t>-m</a:t>
            </a:r>
            <a:r>
              <a:rPr lang="zh-TW" altLang="en-US" sz="800" dirty="0" smtClean="0"/>
              <a:t>參數存取使用者原家目錄的檔案移動到新路徑：</a:t>
            </a:r>
          </a:p>
          <a:p>
            <a:pPr eaLnBrk="1" hangingPunct="1">
              <a:lnSpc>
                <a:spcPct val="80000"/>
              </a:lnSpc>
            </a:pPr>
            <a:r>
              <a:rPr lang="zh-TW" altLang="en-US" sz="800" dirty="0" smtClean="0"/>
              <a:t>＃</a:t>
            </a:r>
            <a:r>
              <a:rPr lang="en-US" altLang="zh-TW" sz="800" dirty="0" err="1" smtClean="0"/>
              <a:t>usermod</a:t>
            </a:r>
            <a:r>
              <a:rPr lang="en-US" altLang="zh-TW" sz="800" dirty="0" smtClean="0"/>
              <a:t> -d  /home  /</a:t>
            </a:r>
            <a:r>
              <a:rPr lang="en-US" altLang="zh-TW" sz="800" dirty="0" err="1" smtClean="0"/>
              <a:t>new_dir</a:t>
            </a:r>
            <a:r>
              <a:rPr lang="en-US" altLang="zh-TW" sz="800" dirty="0" smtClean="0"/>
              <a:t> -m </a:t>
            </a:r>
            <a:r>
              <a:rPr lang="en-US" altLang="zh-TW" sz="800" dirty="0" err="1" smtClean="0"/>
              <a:t>opencli</a:t>
            </a:r>
            <a:endParaRPr lang="en-US" altLang="zh-TW" sz="800" dirty="0" smtClean="0"/>
          </a:p>
          <a:p>
            <a:pPr eaLnBrk="1" hangingPunct="1">
              <a:lnSpc>
                <a:spcPct val="80000"/>
              </a:lnSpc>
            </a:pPr>
            <a:r>
              <a:rPr lang="en-US" altLang="zh-TW" sz="800" dirty="0" smtClean="0"/>
              <a:t>&gt;</a:t>
            </a:r>
            <a:r>
              <a:rPr lang="zh-TW" altLang="en-US" sz="800" dirty="0" smtClean="0"/>
              <a:t>設定帳號過期期限：</a:t>
            </a:r>
          </a:p>
          <a:p>
            <a:pPr eaLnBrk="1" hangingPunct="1">
              <a:lnSpc>
                <a:spcPct val="80000"/>
              </a:lnSpc>
            </a:pPr>
            <a:r>
              <a:rPr lang="zh-TW" altLang="en-US" sz="800" dirty="0" smtClean="0"/>
              <a:t>＃</a:t>
            </a:r>
            <a:r>
              <a:rPr lang="en-US" altLang="zh-TW" sz="800" dirty="0" err="1" smtClean="0"/>
              <a:t>usermod</a:t>
            </a:r>
            <a:r>
              <a:rPr lang="en-US" altLang="zh-TW" sz="800" dirty="0" smtClean="0"/>
              <a:t> -e 2019-03-10  </a:t>
            </a:r>
            <a:r>
              <a:rPr lang="en-US" altLang="zh-TW" sz="800" dirty="0" err="1" smtClean="0"/>
              <a:t>opencli</a:t>
            </a: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 </a:t>
            </a:r>
          </a:p>
          <a:p>
            <a:pPr eaLnBrk="1" hangingPunct="1">
              <a:lnSpc>
                <a:spcPct val="80000"/>
              </a:lnSpc>
            </a:pPr>
            <a:r>
              <a:rPr lang="en-US" altLang="zh-TW" sz="800" dirty="0" smtClean="0"/>
              <a:t>&gt;</a:t>
            </a:r>
            <a:r>
              <a:rPr lang="zh-TW" altLang="en-US" sz="800" dirty="0" smtClean="0"/>
              <a:t>設定帳號主要群組：</a:t>
            </a:r>
          </a:p>
          <a:p>
            <a:pPr eaLnBrk="1" hangingPunct="1">
              <a:lnSpc>
                <a:spcPct val="80000"/>
              </a:lnSpc>
            </a:pPr>
            <a:endParaRPr lang="zh-TW" altLang="en-US" sz="800" dirty="0" smtClean="0"/>
          </a:p>
          <a:p>
            <a:pPr eaLnBrk="1" hangingPunct="1">
              <a:lnSpc>
                <a:spcPct val="80000"/>
              </a:lnSpc>
            </a:pPr>
            <a:r>
              <a:rPr lang="zh-TW" altLang="en-US" sz="800" dirty="0" smtClean="0"/>
              <a:t>＃</a:t>
            </a:r>
            <a:r>
              <a:rPr lang="en-US" altLang="zh-TW" sz="800" dirty="0" err="1" smtClean="0"/>
              <a:t>usermod</a:t>
            </a:r>
            <a:r>
              <a:rPr lang="en-US" altLang="zh-TW" sz="800" dirty="0" smtClean="0"/>
              <a:t> -g</a:t>
            </a:r>
            <a:r>
              <a:rPr lang="zh-TW" altLang="en-US" sz="800" dirty="0" smtClean="0"/>
              <a:t>組</a:t>
            </a:r>
            <a:r>
              <a:rPr lang="en-US" altLang="zh-TW" sz="800" dirty="0" err="1" smtClean="0"/>
              <a:t>opencli</a:t>
            </a:r>
            <a:endParaRPr lang="en-US" altLang="zh-TW" sz="800" dirty="0" smtClean="0"/>
          </a:p>
          <a:p>
            <a:pPr eaLnBrk="1" hangingPunct="1">
              <a:lnSpc>
                <a:spcPct val="80000"/>
              </a:lnSpc>
            </a:pPr>
            <a:r>
              <a:rPr lang="en-US" altLang="zh-TW" sz="800" dirty="0" smtClean="0"/>
              <a:t>&gt;</a:t>
            </a:r>
            <a:r>
              <a:rPr lang="zh-TW" altLang="en-US" sz="800" dirty="0" smtClean="0"/>
              <a:t>加入帳號到分組：</a:t>
            </a:r>
          </a:p>
          <a:p>
            <a:pPr eaLnBrk="1" hangingPunct="1">
              <a:lnSpc>
                <a:spcPct val="80000"/>
              </a:lnSpc>
            </a:pPr>
            <a:r>
              <a:rPr lang="zh-TW" altLang="en-US" sz="800" dirty="0" smtClean="0"/>
              <a:t>＃</a:t>
            </a:r>
            <a:r>
              <a:rPr lang="en-US" altLang="zh-TW" sz="800" dirty="0" err="1" smtClean="0"/>
              <a:t>usermod</a:t>
            </a:r>
            <a:r>
              <a:rPr lang="en-US" altLang="zh-TW" sz="800" dirty="0" smtClean="0"/>
              <a:t> -a –G </a:t>
            </a:r>
            <a:r>
              <a:rPr lang="zh-TW" altLang="en-US" sz="800" dirty="0" smtClean="0"/>
              <a:t>群組 </a:t>
            </a:r>
            <a:r>
              <a:rPr lang="en-US" altLang="zh-TW" sz="800" dirty="0" err="1" smtClean="0"/>
              <a:t>opencli</a:t>
            </a:r>
            <a:endParaRPr lang="en-US" altLang="zh-TW" sz="800" dirty="0" smtClean="0"/>
          </a:p>
          <a:p>
            <a:pPr eaLnBrk="1" hangingPunct="1">
              <a:lnSpc>
                <a:spcPct val="80000"/>
              </a:lnSpc>
            </a:pPr>
            <a:r>
              <a:rPr lang="zh-TW" altLang="en-US" sz="800" dirty="0" smtClean="0"/>
              <a:t>注：當使用“ </a:t>
            </a:r>
            <a:r>
              <a:rPr lang="en-US" altLang="zh-TW" sz="800" dirty="0" smtClean="0"/>
              <a:t>-G”</a:t>
            </a:r>
            <a:r>
              <a:rPr lang="zh-TW" altLang="en-US" sz="800" dirty="0" smtClean="0"/>
              <a:t>參數時，</a:t>
            </a:r>
            <a:r>
              <a:rPr lang="en-US" altLang="zh-TW" sz="800" dirty="0" err="1" smtClean="0"/>
              <a:t>usermod</a:t>
            </a:r>
            <a:r>
              <a:rPr lang="zh-TW" altLang="en-US" sz="800" dirty="0" smtClean="0"/>
              <a:t>將從原來的加入了的分區退出，</a:t>
            </a:r>
          </a:p>
          <a:p>
            <a:pPr eaLnBrk="1" hangingPunct="1">
              <a:lnSpc>
                <a:spcPct val="80000"/>
              </a:lnSpc>
            </a:pPr>
            <a:r>
              <a:rPr lang="zh-TW" altLang="en-US" sz="800" dirty="0" smtClean="0"/>
              <a:t>所以在“ </a:t>
            </a:r>
            <a:r>
              <a:rPr lang="en-US" altLang="zh-TW" sz="800" dirty="0" smtClean="0"/>
              <a:t>-G”</a:t>
            </a:r>
            <a:r>
              <a:rPr lang="zh-TW" altLang="en-US" sz="800" dirty="0" smtClean="0"/>
              <a:t>參數前加入“ </a:t>
            </a:r>
            <a:r>
              <a:rPr lang="en-US" altLang="zh-TW" sz="800" dirty="0" smtClean="0"/>
              <a:t>-a”</a:t>
            </a:r>
            <a:r>
              <a:rPr lang="zh-TW" altLang="en-US" sz="800" dirty="0" smtClean="0"/>
              <a:t>參數，會保留原來的分區設置。</a:t>
            </a:r>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a:t>
            </a:r>
          </a:p>
          <a:p>
            <a:pPr eaLnBrk="1" hangingPunct="1">
              <a:lnSpc>
                <a:spcPct val="80000"/>
              </a:lnSpc>
            </a:pPr>
            <a:r>
              <a:rPr lang="en-US" altLang="zh-TW" sz="800" dirty="0" err="1" smtClean="0"/>
              <a:t>usermod</a:t>
            </a:r>
            <a:r>
              <a:rPr lang="en-US" altLang="zh-TW" sz="800" dirty="0" smtClean="0"/>
              <a:t> </a:t>
            </a:r>
            <a:r>
              <a:rPr lang="zh-TW" altLang="en-US" sz="800" dirty="0" smtClean="0"/>
              <a:t>的語法</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err="1" smtClean="0"/>
              <a:t>usermod</a:t>
            </a:r>
            <a:r>
              <a:rPr lang="en-US" altLang="zh-TW" sz="800" dirty="0" smtClean="0"/>
              <a:t> [-</a:t>
            </a:r>
            <a:r>
              <a:rPr lang="en-US" altLang="zh-TW" sz="800" dirty="0" err="1" smtClean="0"/>
              <a:t>cdegGlsuLU</a:t>
            </a:r>
            <a:r>
              <a:rPr lang="en-US" altLang="zh-TW" sz="800" dirty="0" smtClean="0"/>
              <a:t>] username</a:t>
            </a:r>
          </a:p>
          <a:p>
            <a:pPr eaLnBrk="1" hangingPunct="1">
              <a:lnSpc>
                <a:spcPct val="80000"/>
              </a:lnSpc>
            </a:pPr>
            <a:r>
              <a:rPr lang="zh-TW" altLang="en-US" sz="800" dirty="0" smtClean="0"/>
              <a:t>帳號 </a:t>
            </a:r>
            <a:r>
              <a:rPr lang="en-US" altLang="zh-TW" sz="800" dirty="0" err="1" smtClean="0"/>
              <a:t>opencli</a:t>
            </a:r>
            <a:r>
              <a:rPr lang="en-US" altLang="zh-TW" sz="800" dirty="0" smtClean="0"/>
              <a:t> </a:t>
            </a:r>
          </a:p>
          <a:p>
            <a:pPr eaLnBrk="1" hangingPunct="1">
              <a:lnSpc>
                <a:spcPct val="80000"/>
              </a:lnSpc>
            </a:pPr>
            <a:endParaRPr lang="en-US" altLang="zh-TW" sz="800" dirty="0" smtClean="0"/>
          </a:p>
          <a:p>
            <a:pPr eaLnBrk="1" hangingPunct="1">
              <a:lnSpc>
                <a:spcPct val="80000"/>
              </a:lnSpc>
            </a:pPr>
            <a:r>
              <a:rPr lang="zh-TW" altLang="en-US" sz="800" dirty="0" smtClean="0"/>
              <a:t>變更使用者的家目錄路徑</a:t>
            </a:r>
            <a:r>
              <a:rPr lang="en-US" altLang="zh-TW" sz="800" dirty="0" smtClean="0"/>
              <a:t>, </a:t>
            </a:r>
            <a:r>
              <a:rPr lang="zh-TW" altLang="en-US" sz="800" dirty="0" smtClean="0"/>
              <a:t>將帳號 </a:t>
            </a:r>
            <a:r>
              <a:rPr lang="en-US" altLang="zh-TW" sz="800" dirty="0" err="1" smtClean="0"/>
              <a:t>opencli</a:t>
            </a:r>
            <a:r>
              <a:rPr lang="en-US" altLang="zh-TW" sz="800" dirty="0" smtClean="0"/>
              <a:t> </a:t>
            </a:r>
            <a:r>
              <a:rPr lang="zh-TW" altLang="en-US" sz="800" dirty="0" smtClean="0"/>
              <a:t>的家目錄改為 </a:t>
            </a:r>
            <a:r>
              <a:rPr lang="en-US" altLang="zh-TW" sz="800" dirty="0" smtClean="0"/>
              <a:t>/home/</a:t>
            </a:r>
            <a:r>
              <a:rPr lang="en-US" altLang="zh-TW" sz="800" dirty="0" err="1" smtClean="0"/>
              <a:t>new_dir</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-d /home/</a:t>
            </a:r>
            <a:r>
              <a:rPr lang="en-US" altLang="zh-TW" sz="800" dirty="0" err="1" smtClean="0"/>
              <a:t>new_dir</a:t>
            </a:r>
            <a:r>
              <a:rPr lang="en-US" altLang="zh-TW" sz="800" dirty="0" smtClean="0"/>
              <a:t> </a:t>
            </a:r>
            <a:r>
              <a:rPr lang="en-US" altLang="zh-TW" sz="800" dirty="0" err="1" smtClean="0"/>
              <a:t>opencli</a:t>
            </a:r>
            <a:endParaRPr lang="en-US" altLang="zh-TW" sz="800" dirty="0" smtClean="0"/>
          </a:p>
          <a:p>
            <a:pPr eaLnBrk="1" hangingPunct="1">
              <a:lnSpc>
                <a:spcPct val="80000"/>
              </a:lnSpc>
            </a:pPr>
            <a:r>
              <a:rPr lang="zh-TW" altLang="en-US" sz="800" dirty="0" smtClean="0"/>
              <a:t>搬移使用者家目錄資料到新路徑</a:t>
            </a:r>
            <a:r>
              <a:rPr lang="en-US" altLang="zh-TW" sz="800" dirty="0" smtClean="0"/>
              <a:t>:</a:t>
            </a:r>
          </a:p>
          <a:p>
            <a:pPr eaLnBrk="1" hangingPunct="1">
              <a:lnSpc>
                <a:spcPct val="80000"/>
              </a:lnSpc>
            </a:pPr>
            <a:endParaRPr lang="en-US" altLang="zh-TW" sz="800" dirty="0" smtClean="0"/>
          </a:p>
          <a:p>
            <a:pPr eaLnBrk="1" hangingPunct="1">
              <a:lnSpc>
                <a:spcPct val="80000"/>
              </a:lnSpc>
            </a:pPr>
            <a:r>
              <a:rPr lang="zh-TW" altLang="en-US" sz="800" dirty="0" smtClean="0"/>
              <a:t>上面用 </a:t>
            </a:r>
            <a:r>
              <a:rPr lang="en-US" altLang="zh-TW" sz="800" dirty="0" smtClean="0"/>
              <a:t>-d </a:t>
            </a:r>
            <a:r>
              <a:rPr lang="zh-TW" altLang="en-US" sz="800" dirty="0" smtClean="0"/>
              <a:t>參數變更使用者的家目錄</a:t>
            </a:r>
            <a:r>
              <a:rPr lang="en-US" altLang="zh-TW" sz="800" dirty="0" smtClean="0"/>
              <a:t>, </a:t>
            </a:r>
            <a:r>
              <a:rPr lang="zh-TW" altLang="en-US" sz="800" dirty="0" smtClean="0"/>
              <a:t>但不會移動使用者的檔案</a:t>
            </a:r>
            <a:r>
              <a:rPr lang="en-US" altLang="zh-TW" sz="800" dirty="0" smtClean="0"/>
              <a:t>, </a:t>
            </a:r>
            <a:r>
              <a:rPr lang="zh-TW" altLang="en-US" sz="800" dirty="0" smtClean="0"/>
              <a:t>另外加上 </a:t>
            </a:r>
            <a:r>
              <a:rPr lang="en-US" altLang="zh-TW" sz="800" dirty="0" smtClean="0"/>
              <a:t>-m </a:t>
            </a:r>
            <a:r>
              <a:rPr lang="zh-TW" altLang="en-US" sz="800" dirty="0" smtClean="0"/>
              <a:t>參數會將使用者原家目錄的檔案移動到新路徑</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-d /home/</a:t>
            </a:r>
            <a:r>
              <a:rPr lang="en-US" altLang="zh-TW" sz="800" dirty="0" err="1" smtClean="0"/>
              <a:t>new_dir</a:t>
            </a:r>
            <a:r>
              <a:rPr lang="en-US" altLang="zh-TW" sz="800" dirty="0" smtClean="0"/>
              <a:t> -m </a:t>
            </a:r>
            <a:r>
              <a:rPr lang="en-US" altLang="zh-TW" sz="800" dirty="0" err="1" smtClean="0"/>
              <a:t>opencli</a:t>
            </a:r>
            <a:endParaRPr lang="en-US" altLang="zh-TW" sz="800" dirty="0" smtClean="0"/>
          </a:p>
          <a:p>
            <a:pPr eaLnBrk="1" hangingPunct="1">
              <a:lnSpc>
                <a:spcPct val="80000"/>
              </a:lnSpc>
            </a:pPr>
            <a:r>
              <a:rPr lang="zh-TW" altLang="en-US" sz="800" dirty="0" smtClean="0"/>
              <a:t>設定帳號過期期限</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-e 2019-03-10 </a:t>
            </a:r>
            <a:r>
              <a:rPr lang="en-US" altLang="zh-TW" sz="800" dirty="0" err="1" smtClean="0"/>
              <a:t>opencli</a:t>
            </a:r>
            <a:endParaRPr lang="en-US" altLang="zh-TW" sz="800" dirty="0" smtClean="0"/>
          </a:p>
          <a:p>
            <a:pPr eaLnBrk="1" hangingPunct="1">
              <a:lnSpc>
                <a:spcPct val="80000"/>
              </a:lnSpc>
            </a:pPr>
            <a:r>
              <a:rPr lang="zh-TW" altLang="en-US" sz="800" dirty="0" smtClean="0"/>
              <a:t>設定帳號主要群組</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-g group </a:t>
            </a:r>
            <a:r>
              <a:rPr lang="en-US" altLang="zh-TW" sz="800" dirty="0" err="1" smtClean="0"/>
              <a:t>opencli</a:t>
            </a:r>
            <a:endParaRPr lang="en-US" altLang="zh-TW" sz="800" dirty="0" smtClean="0"/>
          </a:p>
          <a:p>
            <a:pPr eaLnBrk="1" hangingPunct="1">
              <a:lnSpc>
                <a:spcPct val="80000"/>
              </a:lnSpc>
            </a:pPr>
            <a:r>
              <a:rPr lang="zh-TW" altLang="en-US" sz="800" dirty="0" smtClean="0"/>
              <a:t>加入帳號到群組</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-a -G group </a:t>
            </a:r>
            <a:r>
              <a:rPr lang="en-US" altLang="zh-TW" sz="800" dirty="0" err="1" smtClean="0"/>
              <a:t>opencli</a:t>
            </a:r>
            <a:endParaRPr lang="en-US" altLang="zh-TW" sz="800" dirty="0" smtClean="0"/>
          </a:p>
          <a:p>
            <a:pPr eaLnBrk="1" hangingPunct="1">
              <a:lnSpc>
                <a:spcPct val="80000"/>
              </a:lnSpc>
            </a:pPr>
            <a:r>
              <a:rPr lang="zh-TW" altLang="en-US" sz="800" dirty="0" smtClean="0"/>
              <a:t>註</a:t>
            </a:r>
            <a:r>
              <a:rPr lang="en-US" altLang="zh-TW" sz="800" dirty="0" smtClean="0"/>
              <a:t>: </a:t>
            </a:r>
            <a:r>
              <a:rPr lang="zh-TW" altLang="en-US" sz="800" dirty="0" smtClean="0"/>
              <a:t>當使用 “</a:t>
            </a:r>
            <a:r>
              <a:rPr lang="en-US" altLang="zh-TW" sz="800" dirty="0" smtClean="0"/>
              <a:t>-G” </a:t>
            </a:r>
            <a:r>
              <a:rPr lang="zh-TW" altLang="en-US" sz="800" dirty="0" smtClean="0"/>
              <a:t>參數時</a:t>
            </a:r>
            <a:r>
              <a:rPr lang="en-US" altLang="zh-TW" sz="800" dirty="0" smtClean="0"/>
              <a:t>, </a:t>
            </a:r>
            <a:r>
              <a:rPr lang="en-US" altLang="zh-TW" sz="800" dirty="0" err="1" smtClean="0"/>
              <a:t>usermod</a:t>
            </a:r>
            <a:r>
              <a:rPr lang="en-US" altLang="zh-TW" sz="800" dirty="0" smtClean="0"/>
              <a:t> </a:t>
            </a:r>
            <a:r>
              <a:rPr lang="zh-TW" altLang="en-US" sz="800" dirty="0" smtClean="0"/>
              <a:t>會將帳號從原來加入了的群組退出</a:t>
            </a:r>
            <a:r>
              <a:rPr lang="en-US" altLang="zh-TW" sz="800" dirty="0" smtClean="0"/>
              <a:t>, </a:t>
            </a:r>
            <a:r>
              <a:rPr lang="zh-TW" altLang="en-US" sz="800" dirty="0" smtClean="0"/>
              <a:t>所以在 “</a:t>
            </a:r>
            <a:r>
              <a:rPr lang="en-US" altLang="zh-TW" sz="800" dirty="0" smtClean="0"/>
              <a:t>-G” </a:t>
            </a:r>
            <a:r>
              <a:rPr lang="zh-TW" altLang="en-US" sz="800" dirty="0" smtClean="0"/>
              <a:t>參數前加入 “</a:t>
            </a:r>
            <a:r>
              <a:rPr lang="en-US" altLang="zh-TW" sz="800" dirty="0" smtClean="0"/>
              <a:t>-a” </a:t>
            </a:r>
            <a:r>
              <a:rPr lang="zh-TW" altLang="en-US" sz="800" dirty="0" smtClean="0"/>
              <a:t>參數</a:t>
            </a:r>
            <a:r>
              <a:rPr lang="en-US" altLang="zh-TW" sz="800" dirty="0" smtClean="0"/>
              <a:t>, </a:t>
            </a:r>
            <a:r>
              <a:rPr lang="zh-TW" altLang="en-US" sz="800" dirty="0" smtClean="0"/>
              <a:t>會保留原來的群組設定。</a:t>
            </a:r>
          </a:p>
          <a:p>
            <a:pPr eaLnBrk="1" hangingPunct="1">
              <a:lnSpc>
                <a:spcPct val="80000"/>
              </a:lnSpc>
            </a:pPr>
            <a:endParaRPr lang="zh-TW" altLang="en-US" sz="800" dirty="0" smtClean="0"/>
          </a:p>
          <a:p>
            <a:pPr eaLnBrk="1" hangingPunct="1">
              <a:lnSpc>
                <a:spcPct val="80000"/>
              </a:lnSpc>
            </a:pPr>
            <a:r>
              <a:rPr lang="zh-TW" altLang="en-US" sz="800" dirty="0" smtClean="0"/>
              <a:t>變更使用者帳號名稱</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-l new-login old-login</a:t>
            </a:r>
          </a:p>
          <a:p>
            <a:pPr eaLnBrk="1" hangingPunct="1">
              <a:lnSpc>
                <a:spcPct val="80000"/>
              </a:lnSpc>
            </a:pPr>
            <a:r>
              <a:rPr lang="zh-TW" altLang="en-US" sz="800" dirty="0" smtClean="0"/>
              <a:t>鎖定帳號</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-L username</a:t>
            </a:r>
          </a:p>
          <a:p>
            <a:pPr eaLnBrk="1" hangingPunct="1">
              <a:lnSpc>
                <a:spcPct val="80000"/>
              </a:lnSpc>
            </a:pPr>
            <a:r>
              <a:rPr lang="zh-TW" altLang="en-US" sz="800" dirty="0" smtClean="0"/>
              <a:t>解鎖帳號</a:t>
            </a:r>
            <a:r>
              <a:rPr lang="en-US" altLang="zh-TW" sz="800" dirty="0" smtClean="0"/>
              <a:t>:</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-U username</a:t>
            </a:r>
          </a:p>
          <a:p>
            <a:pPr eaLnBrk="1" hangingPunct="1">
              <a:lnSpc>
                <a:spcPct val="80000"/>
              </a:lnSpc>
            </a:pPr>
            <a:r>
              <a:rPr lang="zh-TW" altLang="en-US" sz="800" dirty="0" smtClean="0"/>
              <a:t>變更帳號的 </a:t>
            </a:r>
            <a:r>
              <a:rPr lang="en-US" altLang="zh-TW" sz="800" dirty="0" smtClean="0"/>
              <a:t>Shell, </a:t>
            </a:r>
            <a:r>
              <a:rPr lang="zh-TW" altLang="en-US" sz="800" dirty="0" smtClean="0"/>
              <a:t>以下會設定帳號的 </a:t>
            </a:r>
            <a:r>
              <a:rPr lang="en-US" altLang="zh-TW" sz="800" dirty="0" smtClean="0"/>
              <a:t>Shell </a:t>
            </a:r>
            <a:r>
              <a:rPr lang="zh-TW" altLang="en-US" sz="800" dirty="0" smtClean="0"/>
              <a:t>為 </a:t>
            </a:r>
            <a:r>
              <a:rPr lang="en-US" altLang="zh-TW" sz="800" dirty="0" smtClean="0"/>
              <a:t>/</a:t>
            </a:r>
            <a:r>
              <a:rPr lang="en-US" altLang="zh-TW" sz="800" dirty="0" err="1" smtClean="0"/>
              <a:t>usr</a:t>
            </a:r>
            <a:r>
              <a:rPr lang="en-US" altLang="zh-TW" sz="800" dirty="0" smtClean="0"/>
              <a:t>/</a:t>
            </a:r>
            <a:r>
              <a:rPr lang="en-US" altLang="zh-TW" sz="800" dirty="0" err="1" smtClean="0"/>
              <a:t>sbin</a:t>
            </a:r>
            <a:r>
              <a:rPr lang="en-US" altLang="zh-TW" sz="800" dirty="0" smtClean="0"/>
              <a:t>/</a:t>
            </a:r>
            <a:r>
              <a:rPr lang="en-US" altLang="zh-TW" sz="800" dirty="0" err="1" smtClean="0"/>
              <a:t>nologi</a:t>
            </a: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-s /</a:t>
            </a:r>
            <a:r>
              <a:rPr lang="en-US" altLang="zh-TW" sz="800" dirty="0" err="1" smtClean="0"/>
              <a:t>usr</a:t>
            </a:r>
            <a:r>
              <a:rPr lang="en-US" altLang="zh-TW" sz="800" dirty="0" smtClean="0"/>
              <a:t>/</a:t>
            </a:r>
            <a:r>
              <a:rPr lang="en-US" altLang="zh-TW" sz="800" dirty="0" err="1" smtClean="0"/>
              <a:t>sbin</a:t>
            </a:r>
            <a:r>
              <a:rPr lang="en-US" altLang="zh-TW" sz="800" dirty="0" smtClean="0"/>
              <a:t>/</a:t>
            </a:r>
            <a:r>
              <a:rPr lang="en-US" altLang="zh-TW" sz="800" dirty="0" err="1" smtClean="0"/>
              <a:t>nologin</a:t>
            </a:r>
            <a:r>
              <a:rPr lang="en-US" altLang="zh-TW" sz="800" dirty="0" smtClean="0"/>
              <a:t> username</a:t>
            </a:r>
          </a:p>
          <a:p>
            <a:pPr eaLnBrk="1" hangingPunct="1">
              <a:lnSpc>
                <a:spcPct val="80000"/>
              </a:lnSpc>
            </a:pPr>
            <a:r>
              <a:rPr lang="zh-TW" altLang="en-US" sz="800" dirty="0" smtClean="0"/>
              <a:t>變成帳號的 </a:t>
            </a:r>
            <a:r>
              <a:rPr lang="en-US" altLang="zh-TW" sz="800" dirty="0" smtClean="0"/>
              <a:t>UID:</a:t>
            </a:r>
          </a:p>
          <a:p>
            <a:pPr eaLnBrk="1" hangingPunct="1">
              <a:lnSpc>
                <a:spcPct val="80000"/>
              </a:lnSpc>
            </a:pPr>
            <a:endParaRPr lang="en-US" altLang="zh-TW" sz="800" dirty="0" smtClean="0"/>
          </a:p>
          <a:p>
            <a:pPr eaLnBrk="1" hangingPunct="1">
              <a:lnSpc>
                <a:spcPct val="80000"/>
              </a:lnSpc>
            </a:pPr>
            <a:r>
              <a:rPr lang="en-US" altLang="zh-TW" sz="800" dirty="0" smtClean="0"/>
              <a:t># </a:t>
            </a:r>
            <a:r>
              <a:rPr lang="en-US" altLang="zh-TW" sz="800" dirty="0" err="1" smtClean="0"/>
              <a:t>usermod</a:t>
            </a:r>
            <a:r>
              <a:rPr lang="en-US" altLang="zh-TW" sz="800" dirty="0" smtClean="0"/>
              <a:t> -u 888 </a:t>
            </a:r>
            <a:r>
              <a:rPr lang="en-US" altLang="zh-TW" sz="800" dirty="0" err="1" smtClean="0"/>
              <a:t>opencli</a:t>
            </a: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https://www.opencli.com/linux/usermod-modify-linux-account</a:t>
            </a:r>
            <a:endParaRPr lang="zh-TW" altLang="en-US" sz="800" dirty="0" smtClean="0"/>
          </a:p>
        </p:txBody>
      </p:sp>
    </p:spTree>
    <p:extLst>
      <p:ext uri="{BB962C8B-B14F-4D97-AF65-F5344CB8AC3E}">
        <p14:creationId xmlns:p14="http://schemas.microsoft.com/office/powerpoint/2010/main" val="203932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109A7A64-5FC2-49C4-97E6-7C5473D65986}" type="slidenum">
              <a:rPr lang="en-US" altLang="zh-TW" b="0" smtClean="0">
                <a:latin typeface="Arial" charset="0"/>
              </a:rPr>
              <a:pPr/>
              <a:t>4</a:t>
            </a:fld>
            <a:endParaRPr lang="en-US" altLang="zh-TW" b="0" smtClean="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r>
              <a:rPr lang="zh-TW" altLang="en-US" sz="800" dirty="0" smtClean="0"/>
              <a:t>環境變數 </a:t>
            </a:r>
            <a:r>
              <a:rPr lang="en-US" altLang="zh-TW" sz="800" dirty="0" err="1" smtClean="0"/>
              <a:t>env</a:t>
            </a:r>
            <a:endParaRPr lang="en-US" altLang="zh-TW" sz="800" dirty="0" smtClean="0"/>
          </a:p>
          <a:p>
            <a:pPr eaLnBrk="1" hangingPunct="1">
              <a:lnSpc>
                <a:spcPct val="80000"/>
              </a:lnSpc>
            </a:pPr>
            <a:r>
              <a:rPr lang="en-US" altLang="zh-TW" sz="800" dirty="0" smtClean="0"/>
              <a:t>Linux </a:t>
            </a:r>
            <a:r>
              <a:rPr lang="zh-TW" altLang="en-US" sz="800" dirty="0" smtClean="0"/>
              <a:t>是一個多人多功的系統，每個用戶登入時讀取設定檔</a:t>
            </a:r>
          </a:p>
          <a:p>
            <a:pPr eaLnBrk="1" hangingPunct="1">
              <a:lnSpc>
                <a:spcPct val="80000"/>
              </a:lnSpc>
            </a:pPr>
            <a:r>
              <a:rPr lang="en-US" altLang="zh-TW" sz="800" dirty="0" smtClean="0"/>
              <a:t>/</a:t>
            </a:r>
            <a:r>
              <a:rPr lang="en-US" altLang="zh-TW" sz="800" dirty="0" err="1" smtClean="0"/>
              <a:t>etc</a:t>
            </a:r>
            <a:r>
              <a:rPr lang="en-US" altLang="zh-TW" sz="800" dirty="0" smtClean="0"/>
              <a:t>/</a:t>
            </a:r>
            <a:r>
              <a:rPr lang="en-US" altLang="zh-TW" sz="800" dirty="0" err="1" smtClean="0"/>
              <a:t>bashrc</a:t>
            </a:r>
            <a:r>
              <a:rPr lang="en-US" altLang="zh-TW" sz="800" dirty="0" smtClean="0"/>
              <a:t> </a:t>
            </a:r>
            <a:r>
              <a:rPr lang="zh-TW" altLang="en-US" sz="800" dirty="0" smtClean="0"/>
              <a:t>及 </a:t>
            </a:r>
            <a:r>
              <a:rPr lang="en-US" altLang="zh-TW" sz="800" dirty="0" smtClean="0"/>
              <a:t>/</a:t>
            </a:r>
            <a:r>
              <a:rPr lang="en-US" altLang="zh-TW" sz="800" dirty="0" err="1" smtClean="0"/>
              <a:t>etc</a:t>
            </a:r>
            <a:r>
              <a:rPr lang="en-US" altLang="zh-TW" sz="800" dirty="0" smtClean="0"/>
              <a:t>/profile </a:t>
            </a:r>
            <a:r>
              <a:rPr lang="zh-TW" altLang="en-US" sz="800" dirty="0" smtClean="0"/>
              <a:t>取得工作的環境變數，</a:t>
            </a:r>
          </a:p>
          <a:p>
            <a:pPr eaLnBrk="1" hangingPunct="1">
              <a:lnSpc>
                <a:spcPct val="80000"/>
              </a:lnSpc>
            </a:pPr>
            <a:r>
              <a:rPr lang="zh-TW" altLang="en-US" sz="800" dirty="0" smtClean="0"/>
              <a:t>登入後執行 </a:t>
            </a:r>
            <a:r>
              <a:rPr lang="en-US" altLang="zh-TW" sz="800" dirty="0" err="1" smtClean="0"/>
              <a:t>env</a:t>
            </a:r>
            <a:r>
              <a:rPr lang="en-US" altLang="zh-TW" sz="800" dirty="0" smtClean="0"/>
              <a:t> </a:t>
            </a:r>
            <a:r>
              <a:rPr lang="zh-TW" altLang="en-US" sz="800" dirty="0" smtClean="0"/>
              <a:t>可以列出環境變數。</a:t>
            </a:r>
          </a:p>
          <a:p>
            <a:pPr eaLnBrk="1" hangingPunct="1">
              <a:lnSpc>
                <a:spcPct val="80000"/>
              </a:lnSpc>
            </a:pPr>
            <a:endParaRPr lang="zh-TW" altLang="en-US" sz="800" dirty="0" smtClean="0"/>
          </a:p>
          <a:p>
            <a:pPr eaLnBrk="1" hangingPunct="1">
              <a:lnSpc>
                <a:spcPct val="80000"/>
              </a:lnSpc>
            </a:pPr>
            <a:r>
              <a:rPr lang="zh-TW" altLang="en-US" sz="800" dirty="0" smtClean="0"/>
              <a:t>除了系統預設的環境變數，用戶也可以在自己的家錄中 </a:t>
            </a:r>
          </a:p>
          <a:p>
            <a:pPr eaLnBrk="1" hangingPunct="1">
              <a:lnSpc>
                <a:spcPct val="80000"/>
              </a:lnSpc>
            </a:pPr>
            <a:r>
              <a:rPr lang="en-US" altLang="zh-TW" sz="800" dirty="0" smtClean="0"/>
              <a:t>.</a:t>
            </a:r>
            <a:r>
              <a:rPr lang="en-US" altLang="zh-TW" sz="800" dirty="0" err="1" smtClean="0"/>
              <a:t>bashrc</a:t>
            </a:r>
            <a:r>
              <a:rPr lang="en-US" altLang="zh-TW" sz="800" dirty="0" smtClean="0"/>
              <a:t> </a:t>
            </a:r>
            <a:r>
              <a:rPr lang="zh-TW" altLang="en-US" sz="800" dirty="0" smtClean="0"/>
              <a:t>及 </a:t>
            </a:r>
            <a:r>
              <a:rPr lang="en-US" altLang="zh-TW" sz="800" dirty="0" smtClean="0"/>
              <a:t>.</a:t>
            </a:r>
            <a:r>
              <a:rPr lang="en-US" altLang="zh-TW" sz="800" dirty="0" err="1" smtClean="0"/>
              <a:t>bash_profile</a:t>
            </a:r>
            <a:r>
              <a:rPr lang="en-US" altLang="zh-TW" sz="800" dirty="0" smtClean="0"/>
              <a:t> </a:t>
            </a:r>
            <a:r>
              <a:rPr lang="zh-TW" altLang="en-US" sz="800" dirty="0" smtClean="0"/>
              <a:t>設定專屬的環境變數。</a:t>
            </a:r>
            <a:endParaRPr lang="zh-TW" altLang="zh-TW" sz="800" dirty="0" smtClean="0"/>
          </a:p>
        </p:txBody>
      </p:sp>
    </p:spTree>
    <p:extLst>
      <p:ext uri="{BB962C8B-B14F-4D97-AF65-F5344CB8AC3E}">
        <p14:creationId xmlns:p14="http://schemas.microsoft.com/office/powerpoint/2010/main" val="324945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74B6023E-54F8-4003-9B6A-1CD0730CE3D9}" type="slidenum">
              <a:rPr lang="en-US" altLang="zh-TW" b="0" smtClean="0">
                <a:latin typeface="Arial" charset="0"/>
              </a:rPr>
              <a:pPr/>
              <a:t>5</a:t>
            </a:fld>
            <a:endParaRPr lang="en-US" altLang="zh-TW" b="0" smtClean="0">
              <a:latin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r>
              <a:rPr lang="en-US" altLang="zh-TW" sz="800" dirty="0" smtClean="0"/>
              <a:t>bigred@us2004:~$ </a:t>
            </a:r>
            <a:r>
              <a:rPr lang="en-US" altLang="zh-TW" sz="800" dirty="0" err="1" smtClean="0"/>
              <a:t>sudo</a:t>
            </a:r>
            <a:r>
              <a:rPr lang="en-US" altLang="zh-TW" sz="800" dirty="0" smtClean="0"/>
              <a:t> </a:t>
            </a:r>
            <a:r>
              <a:rPr lang="en-US" altLang="zh-TW" sz="800" dirty="0" err="1" smtClean="0"/>
              <a:t>useradd</a:t>
            </a:r>
            <a:r>
              <a:rPr lang="en-US" altLang="zh-TW" sz="800" dirty="0" smtClean="0"/>
              <a:t>  -s /bin/bash user02</a:t>
            </a:r>
          </a:p>
          <a:p>
            <a:pPr eaLnBrk="1" hangingPunct="1">
              <a:lnSpc>
                <a:spcPct val="80000"/>
              </a:lnSpc>
            </a:pPr>
            <a:r>
              <a:rPr lang="en-US" altLang="zh-TW" sz="800" dirty="0" err="1" smtClean="0"/>
              <a:t>useradd</a:t>
            </a:r>
            <a:r>
              <a:rPr lang="en-US" altLang="zh-TW" sz="800" dirty="0" smtClean="0"/>
              <a:t>: user 'user02' already exists</a:t>
            </a:r>
          </a:p>
          <a:p>
            <a:pPr eaLnBrk="1" hangingPunct="1">
              <a:lnSpc>
                <a:spcPct val="80000"/>
              </a:lnSpc>
            </a:pPr>
            <a:r>
              <a:rPr lang="en-US" altLang="zh-TW" sz="800" smtClean="0"/>
              <a:t>===</a:t>
            </a:r>
            <a:endParaRPr lang="en-US" altLang="zh-TW" sz="800" dirty="0" smtClean="0"/>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-s&lt;shell&gt;</a:t>
            </a:r>
            <a:r>
              <a:rPr lang="zh-TW" altLang="en-US" sz="800" dirty="0" smtClean="0"/>
              <a:t>：指定用戶登入後所使用的</a:t>
            </a:r>
            <a:r>
              <a:rPr lang="en-US" altLang="zh-TW" sz="800" dirty="0" smtClean="0"/>
              <a:t>shell</a:t>
            </a:r>
            <a:r>
              <a:rPr lang="zh-TW" altLang="en-US" sz="800" dirty="0" smtClean="0"/>
              <a:t>；</a:t>
            </a:r>
            <a:endParaRPr lang="en-US" altLang="zh-TW" sz="800" dirty="0" smtClean="0"/>
          </a:p>
          <a:p>
            <a:pPr eaLnBrk="1" hangingPunct="1">
              <a:lnSpc>
                <a:spcPct val="80000"/>
              </a:lnSpc>
            </a:pPr>
            <a:r>
              <a:rPr lang="en-US" altLang="zh-CN" sz="800" dirty="0" smtClean="0"/>
              <a:t>-m</a:t>
            </a:r>
            <a:r>
              <a:rPr lang="zh-CN" altLang="en-US" sz="800" dirty="0" smtClean="0"/>
              <a:t>：自動建立使用者的登入目錄；</a:t>
            </a:r>
            <a:endParaRPr lang="en-US" altLang="zh-CN" sz="800" dirty="0" smtClean="0"/>
          </a:p>
          <a:p>
            <a:pPr eaLnBrk="1" hangingPunct="1">
              <a:lnSpc>
                <a:spcPct val="80000"/>
              </a:lnSpc>
            </a:pPr>
            <a:r>
              <a:rPr lang="en-US" altLang="zh-TW" sz="800" dirty="0" smtClean="0"/>
              <a:t>make</a:t>
            </a:r>
          </a:p>
          <a:p>
            <a:pPr eaLnBrk="1" hangingPunct="1">
              <a:lnSpc>
                <a:spcPct val="80000"/>
              </a:lnSpc>
            </a:pPr>
            <a:endParaRPr lang="en-US" altLang="zh-TW" sz="800" dirty="0" smtClean="0"/>
          </a:p>
          <a:p>
            <a:pPr eaLnBrk="1" hangingPunct="1">
              <a:lnSpc>
                <a:spcPct val="80000"/>
              </a:lnSpc>
            </a:pPr>
            <a:r>
              <a:rPr lang="en-US" altLang="zh-TW" sz="800" dirty="0" smtClean="0"/>
              <a:t>&gt;&gt;&gt;&gt;</a:t>
            </a:r>
          </a:p>
          <a:p>
            <a:pPr eaLnBrk="1" hangingPunct="1">
              <a:lnSpc>
                <a:spcPct val="80000"/>
              </a:lnSpc>
            </a:pPr>
            <a:r>
              <a:rPr lang="en-US" altLang="zh-TW" sz="800" dirty="0" smtClean="0">
                <a:hlinkClick r:id="rId3"/>
              </a:rPr>
              <a:t>https://uiloon.wordpress.com/2008/05/08/linux%E4%B8%8B%E7%94%A8sudo%E8%AE%93%E6%99%AE%E9%80%9A%E4%BD%BF%E7%94%A8%E8%80%85%E6%9C%89root%E6%AC%8A%E9%99%90%E7%9A%84%E6%96%B9%E6%B3%95/</a:t>
            </a:r>
            <a:endParaRPr lang="en-US" altLang="zh-TW" sz="800" dirty="0" smtClean="0"/>
          </a:p>
          <a:p>
            <a:r>
              <a:rPr lang="en-US" altLang="zh-TW" sz="1200" b="1" i="0" kern="1200" dirty="0" smtClean="0">
                <a:solidFill>
                  <a:schemeClr val="tx1"/>
                </a:solidFill>
                <a:effectLst/>
                <a:latin typeface="+mn-lt"/>
                <a:ea typeface="+mn-ea"/>
                <a:cs typeface="+mn-cs"/>
              </a:rPr>
              <a:t>Linux</a:t>
            </a:r>
            <a:r>
              <a:rPr lang="zh-TW" altLang="en-US" sz="1200" b="1" i="0" kern="1200" dirty="0" smtClean="0">
                <a:solidFill>
                  <a:schemeClr val="tx1"/>
                </a:solidFill>
                <a:effectLst/>
                <a:latin typeface="+mn-lt"/>
                <a:ea typeface="+mn-ea"/>
                <a:cs typeface="+mn-cs"/>
              </a:rPr>
              <a:t>下用</a:t>
            </a:r>
            <a:r>
              <a:rPr lang="en-US" altLang="zh-TW" sz="1200" b="1" i="0" kern="1200" dirty="0" err="1" smtClean="0">
                <a:solidFill>
                  <a:schemeClr val="tx1"/>
                </a:solidFill>
                <a:effectLst/>
                <a:latin typeface="+mn-lt"/>
                <a:ea typeface="+mn-ea"/>
                <a:cs typeface="+mn-cs"/>
              </a:rPr>
              <a:t>sudo</a:t>
            </a:r>
            <a:r>
              <a:rPr lang="zh-TW" altLang="en-US" sz="1200" b="1" i="0" kern="1200" dirty="0" smtClean="0">
                <a:solidFill>
                  <a:schemeClr val="tx1"/>
                </a:solidFill>
                <a:effectLst/>
                <a:latin typeface="+mn-lt"/>
                <a:ea typeface="+mn-ea"/>
                <a:cs typeface="+mn-cs"/>
              </a:rPr>
              <a:t>讓普通使用者有</a:t>
            </a:r>
            <a:r>
              <a:rPr lang="en-US" altLang="zh-TW" sz="1200" b="1" i="0" kern="1200" dirty="0" smtClean="0">
                <a:solidFill>
                  <a:schemeClr val="tx1"/>
                </a:solidFill>
                <a:effectLst/>
                <a:latin typeface="+mn-lt"/>
                <a:ea typeface="+mn-ea"/>
                <a:cs typeface="+mn-cs"/>
              </a:rPr>
              <a:t>root</a:t>
            </a:r>
            <a:r>
              <a:rPr lang="zh-TW" altLang="en-US" sz="1200" b="1" i="0" kern="1200" dirty="0" smtClean="0">
                <a:solidFill>
                  <a:schemeClr val="tx1"/>
                </a:solidFill>
                <a:effectLst/>
                <a:latin typeface="+mn-lt"/>
                <a:ea typeface="+mn-ea"/>
                <a:cs typeface="+mn-cs"/>
              </a:rPr>
              <a:t>權限的方法</a:t>
            </a:r>
          </a:p>
          <a:p>
            <a:r>
              <a:rPr lang="en-US" altLang="zh-TW" sz="800" dirty="0" smtClean="0">
                <a:effectLst/>
              </a:rPr>
              <a:t>8</a:t>
            </a:r>
            <a:r>
              <a:rPr lang="en-US" altLang="zh-TW" sz="800" b="1" dirty="0" smtClean="0">
                <a:effectLst/>
              </a:rPr>
              <a:t>05</a:t>
            </a:r>
            <a:r>
              <a:rPr lang="en-US" altLang="zh-TW" sz="800" dirty="0" smtClean="0">
                <a:effectLst/>
              </a:rPr>
              <a:t>2008</a:t>
            </a:r>
            <a:r>
              <a:rPr lang="zh-TW" altLang="en-US" sz="1200" b="0" i="0" kern="1200" dirty="0" smtClean="0">
                <a:solidFill>
                  <a:schemeClr val="tx1"/>
                </a:solidFill>
                <a:effectLst/>
                <a:latin typeface="+mn-lt"/>
                <a:ea typeface="+mn-ea"/>
                <a:cs typeface="+mn-cs"/>
              </a:rPr>
              <a:t>如果你想要修改檔案</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但是有些檔案你沒有權限可以修改，</a:t>
            </a:r>
          </a:p>
          <a:p>
            <a:r>
              <a:rPr lang="en-US" altLang="zh-TW" sz="1200" b="0" i="0" kern="1200" dirty="0" smtClean="0">
                <a:solidFill>
                  <a:schemeClr val="tx1"/>
                </a:solidFill>
                <a:effectLst/>
                <a:latin typeface="+mn-lt"/>
                <a:ea typeface="+mn-ea"/>
                <a:cs typeface="+mn-cs"/>
              </a:rPr>
              <a:t>CentOs_5</a:t>
            </a:r>
            <a:r>
              <a:rPr lang="zh-TW" altLang="en-US" sz="1200" b="0" i="0" kern="1200" dirty="0" smtClean="0">
                <a:solidFill>
                  <a:schemeClr val="tx1"/>
                </a:solidFill>
                <a:effectLst/>
                <a:latin typeface="+mn-lt"/>
                <a:ea typeface="+mn-ea"/>
                <a:cs typeface="+mn-cs"/>
              </a:rPr>
              <a:t>下面預設沒有修改是沒有辦法讓其他使用者使用管理員的權限修改檔案，</a:t>
            </a:r>
          </a:p>
          <a:p>
            <a:r>
              <a:rPr lang="zh-TW" altLang="en-US" sz="1200" b="0" i="0" kern="1200" dirty="0" smtClean="0">
                <a:solidFill>
                  <a:schemeClr val="tx1"/>
                </a:solidFill>
                <a:effectLst/>
                <a:latin typeface="+mn-lt"/>
                <a:ea typeface="+mn-ea"/>
                <a:cs typeface="+mn-cs"/>
              </a:rPr>
              <a:t>所以我們來改一下，先轉換成</a:t>
            </a:r>
            <a:r>
              <a:rPr lang="en-US" altLang="zh-TW" sz="1200" b="0" i="0" kern="1200" dirty="0" smtClean="0">
                <a:solidFill>
                  <a:schemeClr val="tx1"/>
                </a:solidFill>
                <a:effectLst/>
                <a:latin typeface="+mn-lt"/>
                <a:ea typeface="+mn-ea"/>
                <a:cs typeface="+mn-cs"/>
              </a:rPr>
              <a:t>root</a:t>
            </a:r>
          </a:p>
          <a:p>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su</a:t>
            </a:r>
            <a:r>
              <a:rPr lang="en-US" altLang="zh-TW" sz="1200" b="0" i="0" kern="1200" dirty="0" smtClean="0">
                <a:solidFill>
                  <a:schemeClr val="tx1"/>
                </a:solidFill>
                <a:effectLst/>
                <a:latin typeface="+mn-lt"/>
                <a:ea typeface="+mn-ea"/>
                <a:cs typeface="+mn-cs"/>
              </a:rPr>
              <a:t> –</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然後輸入密碼，變成</a:t>
            </a:r>
            <a:r>
              <a:rPr lang="en-US" altLang="zh-TW" sz="1200" b="0" i="0" kern="1200" dirty="0" smtClean="0">
                <a:solidFill>
                  <a:schemeClr val="tx1"/>
                </a:solidFill>
                <a:effectLst/>
                <a:latin typeface="+mn-lt"/>
                <a:ea typeface="+mn-ea"/>
                <a:cs typeface="+mn-cs"/>
              </a:rPr>
              <a:t>root</a:t>
            </a:r>
          </a:p>
          <a:p>
            <a:r>
              <a:rPr lang="zh-TW" altLang="en-US" sz="1200" b="0" i="0" kern="1200" dirty="0" smtClean="0">
                <a:solidFill>
                  <a:schemeClr val="tx1"/>
                </a:solidFill>
                <a:effectLst/>
                <a:latin typeface="+mn-lt"/>
                <a:ea typeface="+mn-ea"/>
                <a:cs typeface="+mn-cs"/>
              </a:rPr>
              <a:t>接著再打</a:t>
            </a:r>
            <a:r>
              <a:rPr lang="en-US" altLang="zh-TW" sz="1200" b="0" i="0" kern="1200" dirty="0" smtClean="0">
                <a:solidFill>
                  <a:schemeClr val="tx1"/>
                </a:solidFill>
                <a:effectLst/>
                <a:latin typeface="+mn-lt"/>
                <a:ea typeface="+mn-ea"/>
                <a:cs typeface="+mn-cs"/>
              </a:rPr>
              <a:t>~</a:t>
            </a:r>
          </a:p>
          <a:p>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visudo</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或是</a:t>
            </a:r>
            <a:r>
              <a:rPr lang="en-US" altLang="zh-TW" sz="1200" b="0" i="0" kern="1200" dirty="0" smtClean="0">
                <a:solidFill>
                  <a:schemeClr val="tx1"/>
                </a:solidFill>
                <a:effectLst/>
                <a:latin typeface="+mn-lt"/>
                <a:ea typeface="+mn-ea"/>
                <a:cs typeface="+mn-cs"/>
              </a:rPr>
              <a:t>vim /</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sudoers</a:t>
            </a:r>
            <a:r>
              <a:rPr lang="zh-TW" altLang="en-US" sz="1200" b="0" i="0" kern="1200" dirty="0" smtClean="0">
                <a:solidFill>
                  <a:schemeClr val="tx1"/>
                </a:solidFill>
                <a:effectLst/>
                <a:latin typeface="+mn-lt"/>
                <a:ea typeface="+mn-ea"/>
                <a:cs typeface="+mn-cs"/>
              </a:rPr>
              <a:t>也可以</a:t>
            </a:r>
            <a:r>
              <a:rPr lang="en-US" altLang="zh-TW" sz="1200" b="0" i="0" kern="1200" dirty="0" smtClean="0">
                <a:solidFill>
                  <a:schemeClr val="tx1"/>
                </a:solidFill>
                <a:effectLst/>
                <a:latin typeface="+mn-lt"/>
                <a:ea typeface="+mn-ea"/>
                <a:cs typeface="+mn-cs"/>
              </a:rPr>
              <a:t>)</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找到這一行</a:t>
            </a:r>
            <a:r>
              <a:rPr lang="en-US" altLang="zh-TW" sz="1200" b="0" i="0" kern="1200" dirty="0" smtClean="0">
                <a:solidFill>
                  <a:schemeClr val="tx1"/>
                </a:solidFill>
                <a:effectLst/>
                <a:latin typeface="+mn-lt"/>
                <a:ea typeface="+mn-ea"/>
                <a:cs typeface="+mn-cs"/>
              </a:rPr>
              <a:t>root ALL=(ALL) ALL</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然後在下面增加一行</a:t>
            </a:r>
          </a:p>
          <a:p>
            <a:r>
              <a:rPr lang="zh-TW" altLang="en-US" sz="1200" b="0" i="0" kern="1200" dirty="0" smtClean="0">
                <a:solidFill>
                  <a:schemeClr val="tx1"/>
                </a:solidFill>
                <a:effectLst/>
                <a:latin typeface="+mn-lt"/>
                <a:ea typeface="+mn-ea"/>
                <a:cs typeface="+mn-cs"/>
              </a:rPr>
              <a:t>要新增的權限使用者 位置</a:t>
            </a:r>
            <a:r>
              <a:rPr lang="en-US" altLang="zh-TW" sz="1200" b="0" i="0" kern="1200" dirty="0" smtClean="0">
                <a:solidFill>
                  <a:schemeClr val="tx1"/>
                </a:solidFill>
                <a:effectLst/>
                <a:latin typeface="+mn-lt"/>
                <a:ea typeface="+mn-ea"/>
                <a:cs typeface="+mn-cs"/>
              </a:rPr>
              <a:t>=(ALL) ALL</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上面新增使用者的部份依照你自己要新增的帳號打，每個人不一樣，</a:t>
            </a:r>
          </a:p>
          <a:p>
            <a:r>
              <a:rPr lang="zh-TW" altLang="en-US" sz="1200" b="0" i="0" kern="1200" dirty="0" smtClean="0">
                <a:solidFill>
                  <a:schemeClr val="tx1"/>
                </a:solidFill>
                <a:effectLst/>
                <a:latin typeface="+mn-lt"/>
                <a:ea typeface="+mn-ea"/>
                <a:cs typeface="+mn-cs"/>
              </a:rPr>
              <a:t>至於位置的部份，則是要看你設定的帳號位置，通常會在本機上</a:t>
            </a:r>
          </a:p>
          <a:p>
            <a:r>
              <a:rPr lang="zh-TW" altLang="en-US" sz="1200" b="0" i="0" kern="1200" dirty="0" smtClean="0">
                <a:solidFill>
                  <a:schemeClr val="tx1"/>
                </a:solidFill>
                <a:effectLst/>
                <a:latin typeface="+mn-lt"/>
                <a:ea typeface="+mn-ea"/>
                <a:cs typeface="+mn-cs"/>
              </a:rPr>
              <a:t>一般來說就是</a:t>
            </a:r>
            <a:r>
              <a:rPr lang="en-US" altLang="zh-TW" sz="1200" b="0" i="0" kern="1200" dirty="0" smtClean="0">
                <a:solidFill>
                  <a:schemeClr val="tx1"/>
                </a:solidFill>
                <a:effectLst/>
                <a:latin typeface="+mn-lt"/>
                <a:ea typeface="+mn-ea"/>
                <a:cs typeface="+mn-cs"/>
              </a:rPr>
              <a:t>localhost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如果本機名稱有改要換成本機名稱</a:t>
            </a:r>
            <a:r>
              <a:rPr lang="en-US" altLang="zh-TW"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也就是說如果你要新增一個</a:t>
            </a:r>
            <a:r>
              <a:rPr lang="en-US" altLang="zh-TW" sz="1200" b="0" i="0" kern="1200" dirty="0" err="1" smtClean="0">
                <a:solidFill>
                  <a:schemeClr val="tx1"/>
                </a:solidFill>
                <a:effectLst/>
                <a:latin typeface="+mn-lt"/>
                <a:ea typeface="+mn-ea"/>
                <a:cs typeface="+mn-cs"/>
              </a:rPr>
              <a:t>sudo</a:t>
            </a:r>
            <a:r>
              <a:rPr lang="zh-TW" altLang="en-US" sz="1200" b="0" i="0" kern="1200" dirty="0" smtClean="0">
                <a:solidFill>
                  <a:schemeClr val="tx1"/>
                </a:solidFill>
                <a:effectLst/>
                <a:latin typeface="+mn-lt"/>
                <a:ea typeface="+mn-ea"/>
                <a:cs typeface="+mn-cs"/>
              </a:rPr>
              <a:t>帳號叫做</a:t>
            </a:r>
            <a:r>
              <a:rPr lang="en-US" altLang="zh-TW" sz="1200" b="0" i="0" kern="1200" dirty="0" smtClean="0">
                <a:solidFill>
                  <a:schemeClr val="tx1"/>
                </a:solidFill>
                <a:effectLst/>
                <a:latin typeface="+mn-lt"/>
                <a:ea typeface="+mn-ea"/>
                <a:cs typeface="+mn-cs"/>
              </a:rPr>
              <a:t>student</a:t>
            </a:r>
            <a:r>
              <a:rPr lang="zh-TW" altLang="en-US" sz="1200" b="0" i="0" kern="1200" dirty="0" smtClean="0">
                <a:solidFill>
                  <a:schemeClr val="tx1"/>
                </a:solidFill>
                <a:effectLst/>
                <a:latin typeface="+mn-lt"/>
                <a:ea typeface="+mn-ea"/>
                <a:cs typeface="+mn-cs"/>
              </a:rPr>
              <a:t>，位在於本機的帳號上，</a:t>
            </a:r>
          </a:p>
          <a:p>
            <a:r>
              <a:rPr lang="zh-TW" altLang="en-US" sz="1200" b="0" i="0" kern="1200" dirty="0" smtClean="0">
                <a:solidFill>
                  <a:schemeClr val="tx1"/>
                </a:solidFill>
                <a:effectLst/>
                <a:latin typeface="+mn-lt"/>
                <a:ea typeface="+mn-ea"/>
                <a:cs typeface="+mn-cs"/>
              </a:rPr>
              <a:t>就打成 </a:t>
            </a:r>
            <a:r>
              <a:rPr lang="en-US" altLang="zh-TW" sz="1200" b="0" i="0" kern="1200" dirty="0" smtClean="0">
                <a:solidFill>
                  <a:schemeClr val="tx1"/>
                </a:solidFill>
                <a:effectLst/>
                <a:latin typeface="+mn-lt"/>
                <a:ea typeface="+mn-ea"/>
                <a:cs typeface="+mn-cs"/>
              </a:rPr>
              <a:t>student localhost=(ALL) ALL</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存檔離開後測試一下，先用</a:t>
            </a:r>
            <a:r>
              <a:rPr lang="en-US" altLang="zh-TW" sz="1200" b="0" i="0" kern="1200" dirty="0" smtClean="0">
                <a:solidFill>
                  <a:schemeClr val="tx1"/>
                </a:solidFill>
                <a:effectLst/>
                <a:latin typeface="+mn-lt"/>
                <a:ea typeface="+mn-ea"/>
                <a:cs typeface="+mn-cs"/>
              </a:rPr>
              <a:t>student</a:t>
            </a:r>
            <a:r>
              <a:rPr lang="zh-TW" altLang="en-US" sz="1200" b="0" i="0" kern="1200" dirty="0" smtClean="0">
                <a:solidFill>
                  <a:schemeClr val="tx1"/>
                </a:solidFill>
                <a:effectLst/>
                <a:latin typeface="+mn-lt"/>
                <a:ea typeface="+mn-ea"/>
                <a:cs typeface="+mn-cs"/>
              </a:rPr>
              <a:t>帳號測試原本沒有</a:t>
            </a:r>
            <a:r>
              <a:rPr lang="en-US" altLang="zh-TW" sz="1200" b="0" i="0" kern="1200" dirty="0" smtClean="0">
                <a:solidFill>
                  <a:schemeClr val="tx1"/>
                </a:solidFill>
                <a:effectLst/>
                <a:latin typeface="+mn-lt"/>
                <a:ea typeface="+mn-ea"/>
                <a:cs typeface="+mn-cs"/>
              </a:rPr>
              <a:t>root</a:t>
            </a:r>
            <a:r>
              <a:rPr lang="zh-TW" altLang="en-US" sz="1200" b="0" i="0" kern="1200" dirty="0" smtClean="0">
                <a:solidFill>
                  <a:schemeClr val="tx1"/>
                </a:solidFill>
                <a:effectLst/>
                <a:latin typeface="+mn-lt"/>
                <a:ea typeface="+mn-ea"/>
                <a:cs typeface="+mn-cs"/>
              </a:rPr>
              <a:t>權限不能開的檔案，</a:t>
            </a:r>
          </a:p>
          <a:p>
            <a:r>
              <a:rPr lang="zh-TW" altLang="en-US" sz="1200" b="0" i="0" kern="1200" dirty="0" smtClean="0">
                <a:solidFill>
                  <a:schemeClr val="tx1"/>
                </a:solidFill>
                <a:effectLst/>
                <a:latin typeface="+mn-lt"/>
                <a:ea typeface="+mn-ea"/>
                <a:cs typeface="+mn-cs"/>
              </a:rPr>
              <a:t>例如</a:t>
            </a:r>
            <a:r>
              <a:rPr lang="en-US" altLang="zh-TW" sz="1200" b="0" i="0" kern="1200" dirty="0" smtClean="0">
                <a:solidFill>
                  <a:schemeClr val="tx1"/>
                </a:solidFill>
                <a:effectLst/>
                <a:latin typeface="+mn-lt"/>
                <a:ea typeface="+mn-ea"/>
                <a:cs typeface="+mn-cs"/>
              </a:rPr>
              <a:t>: cat /</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/shadow</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正常會得到→</a:t>
            </a:r>
            <a:r>
              <a:rPr lang="en-US" altLang="zh-TW" sz="1200" b="0" i="0" kern="1200" dirty="0" smtClean="0">
                <a:solidFill>
                  <a:schemeClr val="tx1"/>
                </a:solidFill>
                <a:effectLst/>
                <a:latin typeface="+mn-lt"/>
                <a:ea typeface="+mn-ea"/>
                <a:cs typeface="+mn-cs"/>
              </a:rPr>
              <a:t>cat: /</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/shadow: Permission denied</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接著使用</a:t>
            </a:r>
            <a:r>
              <a:rPr lang="en-US" altLang="zh-TW" sz="1200" b="0" i="0" kern="1200" dirty="0" err="1" smtClean="0">
                <a:solidFill>
                  <a:schemeClr val="tx1"/>
                </a:solidFill>
                <a:effectLst/>
                <a:latin typeface="+mn-lt"/>
                <a:ea typeface="+mn-ea"/>
                <a:cs typeface="+mn-cs"/>
              </a:rPr>
              <a:t>sudo</a:t>
            </a:r>
            <a:endParaRPr lang="zh-TW" altLang="en-US"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sudo</a:t>
            </a:r>
            <a:r>
              <a:rPr lang="en-US" altLang="zh-TW" sz="1200" b="0" i="0" kern="1200" dirty="0" smtClean="0">
                <a:solidFill>
                  <a:schemeClr val="tx1"/>
                </a:solidFill>
                <a:effectLst/>
                <a:latin typeface="+mn-lt"/>
                <a:ea typeface="+mn-ea"/>
                <a:cs typeface="+mn-cs"/>
              </a:rPr>
              <a:t> cat /</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/shadow</a:t>
            </a:r>
            <a:endParaRPr lang="zh-TW" altLang="en-US"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第一次會要求你輸入密碼，注意這裡是</a:t>
            </a:r>
            <a:r>
              <a:rPr lang="en-US" altLang="zh-TW" sz="1200" b="0" i="0" kern="1200" dirty="0" smtClean="0">
                <a:solidFill>
                  <a:schemeClr val="tx1"/>
                </a:solidFill>
                <a:effectLst/>
                <a:latin typeface="+mn-lt"/>
                <a:ea typeface="+mn-ea"/>
                <a:cs typeface="+mn-cs"/>
              </a:rPr>
              <a:t>student</a:t>
            </a:r>
            <a:r>
              <a:rPr lang="zh-TW" altLang="en-US" sz="1200" b="0" i="0" kern="1200" dirty="0" smtClean="0">
                <a:solidFill>
                  <a:schemeClr val="tx1"/>
                </a:solidFill>
                <a:effectLst/>
                <a:latin typeface="+mn-lt"/>
                <a:ea typeface="+mn-ea"/>
                <a:cs typeface="+mn-cs"/>
              </a:rPr>
              <a:t>帳號的密碼不是</a:t>
            </a:r>
            <a:r>
              <a:rPr lang="en-US" altLang="zh-TW" sz="1200" b="0" i="0" kern="1200" dirty="0" smtClean="0">
                <a:solidFill>
                  <a:schemeClr val="tx1"/>
                </a:solidFill>
                <a:effectLst/>
                <a:latin typeface="+mn-lt"/>
                <a:ea typeface="+mn-ea"/>
                <a:cs typeface="+mn-cs"/>
              </a:rPr>
              <a:t>root</a:t>
            </a:r>
            <a:r>
              <a:rPr lang="zh-TW" altLang="en-US" sz="1200" b="0" i="0" kern="1200" dirty="0" smtClean="0">
                <a:solidFill>
                  <a:schemeClr val="tx1"/>
                </a:solidFill>
                <a:effectLst/>
                <a:latin typeface="+mn-lt"/>
                <a:ea typeface="+mn-ea"/>
                <a:cs typeface="+mn-cs"/>
              </a:rPr>
              <a:t>的</a:t>
            </a:r>
          </a:p>
          <a:p>
            <a:r>
              <a:rPr lang="zh-TW" altLang="en-US" sz="1200" b="0" i="0" kern="1200" dirty="0" smtClean="0">
                <a:solidFill>
                  <a:schemeClr val="tx1"/>
                </a:solidFill>
                <a:effectLst/>
                <a:latin typeface="+mn-lt"/>
                <a:ea typeface="+mn-ea"/>
                <a:cs typeface="+mn-cs"/>
              </a:rPr>
              <a:t>你應該會看到本來你看不到的</a:t>
            </a:r>
            <a:r>
              <a:rPr lang="en-US" altLang="zh-TW" sz="1200" b="0" i="0" kern="1200" dirty="0" smtClean="0">
                <a:solidFill>
                  <a:schemeClr val="tx1"/>
                </a:solidFill>
                <a:effectLst/>
                <a:latin typeface="+mn-lt"/>
                <a:ea typeface="+mn-ea"/>
                <a:cs typeface="+mn-cs"/>
              </a:rPr>
              <a:t>shadow</a:t>
            </a:r>
            <a:r>
              <a:rPr lang="zh-TW" altLang="en-US" sz="1200" b="0" i="0" kern="1200" dirty="0" smtClean="0">
                <a:solidFill>
                  <a:schemeClr val="tx1"/>
                </a:solidFill>
                <a:effectLst/>
                <a:latin typeface="+mn-lt"/>
                <a:ea typeface="+mn-ea"/>
                <a:cs typeface="+mn-cs"/>
              </a:rPr>
              <a:t>檔案，這樣以後你應該就可以不用在</a:t>
            </a:r>
          </a:p>
          <a:p>
            <a:r>
              <a:rPr lang="en-US" altLang="zh-TW" sz="1200" b="0" i="0" kern="1200" dirty="0" smtClean="0">
                <a:solidFill>
                  <a:schemeClr val="tx1"/>
                </a:solidFill>
                <a:effectLst/>
                <a:latin typeface="+mn-lt"/>
                <a:ea typeface="+mn-ea"/>
                <a:cs typeface="+mn-cs"/>
              </a:rPr>
              <a:t>root</a:t>
            </a:r>
            <a:r>
              <a:rPr lang="zh-TW" altLang="en-US" sz="1200" b="0" i="0" kern="1200" dirty="0" smtClean="0">
                <a:solidFill>
                  <a:schemeClr val="tx1"/>
                </a:solidFill>
                <a:effectLst/>
                <a:latin typeface="+mn-lt"/>
                <a:ea typeface="+mn-ea"/>
                <a:cs typeface="+mn-cs"/>
              </a:rPr>
              <a:t>還有一般使用者那邊換來換去了，</a:t>
            </a:r>
          </a:p>
          <a:p>
            <a:r>
              <a:rPr lang="zh-TW" altLang="en-US" sz="1200" b="0" i="0" kern="1200" dirty="0" smtClean="0">
                <a:solidFill>
                  <a:schemeClr val="tx1"/>
                </a:solidFill>
                <a:effectLst/>
                <a:latin typeface="+mn-lt"/>
                <a:ea typeface="+mn-ea"/>
                <a:cs typeface="+mn-cs"/>
              </a:rPr>
              <a:t>算是一個小撇步嚕</a:t>
            </a:r>
            <a:r>
              <a:rPr lang="en-US" altLang="zh-TW" sz="1200" b="0" i="0" kern="1200" dirty="0" smtClean="0">
                <a:solidFill>
                  <a:schemeClr val="tx1"/>
                </a:solidFill>
                <a:effectLst/>
                <a:latin typeface="+mn-lt"/>
                <a:ea typeface="+mn-ea"/>
                <a:cs typeface="+mn-cs"/>
              </a:rPr>
              <a:t>!!</a:t>
            </a:r>
            <a:br>
              <a:rPr lang="en-US" altLang="zh-TW"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完成後稍微注意一下</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因為使用者本身可使用的函式庫跟</a:t>
            </a:r>
            <a:r>
              <a:rPr lang="en-US" altLang="zh-TW" sz="1200" b="0" i="0" kern="1200" dirty="0" smtClean="0">
                <a:solidFill>
                  <a:schemeClr val="tx1"/>
                </a:solidFill>
                <a:effectLst/>
                <a:latin typeface="+mn-lt"/>
                <a:ea typeface="+mn-ea"/>
                <a:cs typeface="+mn-cs"/>
              </a:rPr>
              <a:t>root</a:t>
            </a:r>
            <a:r>
              <a:rPr lang="zh-TW" altLang="en-US" sz="1200" b="0" i="0" kern="1200" dirty="0" smtClean="0">
                <a:solidFill>
                  <a:schemeClr val="tx1"/>
                </a:solidFill>
                <a:effectLst/>
                <a:latin typeface="+mn-lt"/>
                <a:ea typeface="+mn-ea"/>
                <a:cs typeface="+mn-cs"/>
              </a:rPr>
              <a:t>是不一樣的，</a:t>
            </a:r>
          </a:p>
          <a:p>
            <a:r>
              <a:rPr lang="zh-TW" altLang="en-US" sz="1200" b="0" i="0" kern="1200" dirty="0" smtClean="0">
                <a:solidFill>
                  <a:schemeClr val="tx1"/>
                </a:solidFill>
                <a:effectLst/>
                <a:latin typeface="+mn-lt"/>
                <a:ea typeface="+mn-ea"/>
                <a:cs typeface="+mn-cs"/>
              </a:rPr>
              <a:t>所以你如果想要執行某個系統的函式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例如</a:t>
            </a:r>
            <a:r>
              <a:rPr lang="en-US" altLang="zh-TW" sz="1200" b="0" i="0" kern="1200" dirty="0" err="1" smtClean="0">
                <a:solidFill>
                  <a:schemeClr val="tx1"/>
                </a:solidFill>
                <a:effectLst/>
                <a:latin typeface="+mn-lt"/>
                <a:ea typeface="+mn-ea"/>
                <a:cs typeface="+mn-cs"/>
              </a:rPr>
              <a:t>ifconfig</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但是使用</a:t>
            </a:r>
            <a:r>
              <a:rPr lang="en-US" altLang="zh-TW" sz="1200" b="0" i="0" kern="1200" dirty="0" err="1" smtClean="0">
                <a:solidFill>
                  <a:schemeClr val="tx1"/>
                </a:solidFill>
                <a:effectLst/>
                <a:latin typeface="+mn-lt"/>
                <a:ea typeface="+mn-ea"/>
                <a:cs typeface="+mn-cs"/>
              </a:rPr>
              <a:t>sudo</a:t>
            </a:r>
            <a:r>
              <a:rPr lang="zh-TW" altLang="en-US" sz="1200" b="0" i="0" kern="1200" dirty="0" smtClean="0">
                <a:solidFill>
                  <a:schemeClr val="tx1"/>
                </a:solidFill>
                <a:effectLst/>
                <a:latin typeface="+mn-lt"/>
                <a:ea typeface="+mn-ea"/>
                <a:cs typeface="+mn-cs"/>
              </a:rPr>
              <a:t>卻無法執行是因為，</a:t>
            </a:r>
          </a:p>
          <a:p>
            <a:r>
              <a:rPr lang="zh-TW" altLang="en-US" sz="1200" b="0" i="0" kern="1200" dirty="0" smtClean="0">
                <a:solidFill>
                  <a:schemeClr val="tx1"/>
                </a:solidFill>
                <a:effectLst/>
                <a:latin typeface="+mn-lt"/>
                <a:ea typeface="+mn-ea"/>
                <a:cs typeface="+mn-cs"/>
              </a:rPr>
              <a:t>你的</a:t>
            </a:r>
            <a:r>
              <a:rPr lang="en-US" altLang="zh-TW" sz="1200" b="0" i="0" kern="1200" dirty="0" smtClean="0">
                <a:solidFill>
                  <a:schemeClr val="tx1"/>
                </a:solidFill>
                <a:effectLst/>
                <a:latin typeface="+mn-lt"/>
                <a:ea typeface="+mn-ea"/>
                <a:cs typeface="+mn-cs"/>
              </a:rPr>
              <a:t>PATH</a:t>
            </a:r>
            <a:r>
              <a:rPr lang="zh-TW" altLang="en-US" sz="1200" b="0" i="0" kern="1200" dirty="0" smtClean="0">
                <a:solidFill>
                  <a:schemeClr val="tx1"/>
                </a:solidFill>
                <a:effectLst/>
                <a:latin typeface="+mn-lt"/>
                <a:ea typeface="+mn-ea"/>
                <a:cs typeface="+mn-cs"/>
              </a:rPr>
              <a:t>裡面並沒有</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sbin</a:t>
            </a:r>
            <a:r>
              <a:rPr lang="zh-TW" altLang="en-US" sz="1200" b="0" i="0" kern="1200" dirty="0" smtClean="0">
                <a:solidFill>
                  <a:schemeClr val="tx1"/>
                </a:solidFill>
                <a:effectLst/>
                <a:latin typeface="+mn-lt"/>
                <a:ea typeface="+mn-ea"/>
                <a:cs typeface="+mn-cs"/>
              </a:rPr>
              <a:t>，所以必須要打絕對路徑，才可以，</a:t>
            </a:r>
          </a:p>
          <a:p>
            <a:r>
              <a:rPr lang="zh-TW" altLang="en-US" sz="1200" b="0" i="0" kern="1200" dirty="0" smtClean="0">
                <a:solidFill>
                  <a:schemeClr val="tx1"/>
                </a:solidFill>
                <a:effectLst/>
                <a:latin typeface="+mn-lt"/>
                <a:ea typeface="+mn-ea"/>
                <a:cs typeface="+mn-cs"/>
              </a:rPr>
              <a:t>也就是</a:t>
            </a:r>
            <a:r>
              <a:rPr lang="en-US" altLang="zh-TW" sz="1200" b="0" i="0" kern="1200" dirty="0" err="1" smtClean="0">
                <a:solidFill>
                  <a:schemeClr val="tx1"/>
                </a:solidFill>
                <a:effectLst/>
                <a:latin typeface="+mn-lt"/>
                <a:ea typeface="+mn-ea"/>
                <a:cs typeface="+mn-cs"/>
              </a:rPr>
              <a:t>sudo</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ifconfig</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這樣子就可以了，但是這樣子實在是超麻煩，</a:t>
            </a:r>
          </a:p>
          <a:p>
            <a:r>
              <a:rPr lang="zh-TW" altLang="en-US" sz="1200" b="0" i="0" kern="1200" dirty="0" smtClean="0">
                <a:solidFill>
                  <a:schemeClr val="tx1"/>
                </a:solidFill>
                <a:effectLst/>
                <a:latin typeface="+mn-lt"/>
                <a:ea typeface="+mn-ea"/>
                <a:cs typeface="+mn-cs"/>
              </a:rPr>
              <a:t>所以建議你在你的</a:t>
            </a:r>
            <a:r>
              <a:rPr lang="en-US" altLang="zh-TW" sz="1200" b="0" i="0" kern="1200" dirty="0" smtClean="0">
                <a:solidFill>
                  <a:schemeClr val="tx1"/>
                </a:solidFill>
                <a:effectLst/>
                <a:latin typeface="+mn-lt"/>
                <a:ea typeface="+mn-ea"/>
                <a:cs typeface="+mn-cs"/>
              </a:rPr>
              <a:t>PATH</a:t>
            </a:r>
            <a:r>
              <a:rPr lang="zh-TW" altLang="en-US" sz="1200" b="0" i="0" kern="1200" dirty="0" smtClean="0">
                <a:solidFill>
                  <a:schemeClr val="tx1"/>
                </a:solidFill>
                <a:effectLst/>
                <a:latin typeface="+mn-lt"/>
                <a:ea typeface="+mn-ea"/>
                <a:cs typeface="+mn-cs"/>
              </a:rPr>
              <a:t>加入系統函式庫路徑這樣就</a:t>
            </a:r>
            <a:r>
              <a:rPr lang="en-US" altLang="zh-TW" sz="1200" b="0" i="0" kern="1200" dirty="0" smtClean="0">
                <a:solidFill>
                  <a:schemeClr val="tx1"/>
                </a:solidFill>
                <a:effectLst/>
                <a:latin typeface="+mn-lt"/>
                <a:ea typeface="+mn-ea"/>
                <a:cs typeface="+mn-cs"/>
              </a:rPr>
              <a:t>OK</a:t>
            </a:r>
            <a:r>
              <a:rPr lang="zh-TW" altLang="en-US" sz="1200" b="0" i="0" kern="1200" dirty="0" smtClean="0">
                <a:solidFill>
                  <a:schemeClr val="tx1"/>
                </a:solidFill>
                <a:effectLst/>
                <a:latin typeface="+mn-lt"/>
                <a:ea typeface="+mn-ea"/>
                <a:cs typeface="+mn-cs"/>
              </a:rPr>
              <a:t>了</a:t>
            </a:r>
            <a:r>
              <a:rPr lang="en-US" altLang="zh-TW" sz="1200" b="0" i="0" kern="1200" dirty="0" smtClean="0">
                <a:solidFill>
                  <a:schemeClr val="tx1"/>
                </a:solidFill>
                <a:effectLst/>
                <a:latin typeface="+mn-lt"/>
                <a:ea typeface="+mn-ea"/>
                <a:cs typeface="+mn-cs"/>
              </a:rPr>
              <a:t>!</a:t>
            </a:r>
          </a:p>
          <a:p>
            <a:pPr eaLnBrk="1" hangingPunct="1">
              <a:lnSpc>
                <a:spcPct val="80000"/>
              </a:lnSpc>
            </a:pPr>
            <a:endParaRPr lang="zh-TW" altLang="zh-TW" sz="800" dirty="0" smtClean="0"/>
          </a:p>
        </p:txBody>
      </p:sp>
    </p:spTree>
    <p:extLst>
      <p:ext uri="{BB962C8B-B14F-4D97-AF65-F5344CB8AC3E}">
        <p14:creationId xmlns:p14="http://schemas.microsoft.com/office/powerpoint/2010/main" val="141060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ADBB3203-5B96-494C-8122-8349EF987A59}" type="slidenum">
              <a:rPr lang="en-US" altLang="zh-TW" b="0" smtClean="0">
                <a:latin typeface="Arial" charset="0"/>
              </a:rPr>
              <a:pPr/>
              <a:t>6</a:t>
            </a:fld>
            <a:endParaRPr lang="en-US" altLang="zh-TW" b="0" smtClean="0">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r>
              <a:rPr lang="en-US" altLang="zh-TW" sz="800" dirty="0" smtClean="0">
                <a:hlinkClick r:id="rId3"/>
              </a:rPr>
              <a:t>https://johnson560.pixnet.net/blog/post/310040376-linux%E2%97%BE-etc-passwd-%E6%AA%94%E6%A1%88%E7%B5%90%E6%A7%8B</a:t>
            </a:r>
            <a:endParaRPr lang="en-US" altLang="zh-TW" sz="800" dirty="0" smtClean="0"/>
          </a:p>
          <a:p>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passwd</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檔案結構</a:t>
            </a:r>
          </a:p>
          <a:p>
            <a:r>
              <a:rPr lang="zh-TW" altLang="en-US" sz="1200" b="0" i="0" kern="1200" dirty="0" smtClean="0">
                <a:solidFill>
                  <a:schemeClr val="tx1"/>
                </a:solidFill>
                <a:effectLst/>
                <a:latin typeface="+mn-lt"/>
                <a:ea typeface="+mn-ea"/>
                <a:cs typeface="+mn-cs"/>
              </a:rPr>
              <a:t>這個檔案的構造是這樣的：每一行都代表一個帳號，有幾行就代表有幾個帳號在你的系統中！ 不過需要特別留意的是，裡頭很多帳號本來就是系統正常運作所必須要的，我們可以簡稱他為系統帳號， 例如 </a:t>
            </a:r>
            <a:r>
              <a:rPr lang="en-US" altLang="zh-TW" sz="1200" b="0" i="0" kern="1200" dirty="0" smtClean="0">
                <a:solidFill>
                  <a:schemeClr val="tx1"/>
                </a:solidFill>
                <a:effectLst/>
                <a:latin typeface="+mn-lt"/>
                <a:ea typeface="+mn-ea"/>
                <a:cs typeface="+mn-cs"/>
              </a:rPr>
              <a:t>bin, daemon, </a:t>
            </a:r>
            <a:r>
              <a:rPr lang="en-US" altLang="zh-TW" sz="1200" b="0" i="0" kern="1200" dirty="0" err="1" smtClean="0">
                <a:solidFill>
                  <a:schemeClr val="tx1"/>
                </a:solidFill>
                <a:effectLst/>
                <a:latin typeface="+mn-lt"/>
                <a:ea typeface="+mn-ea"/>
                <a:cs typeface="+mn-cs"/>
              </a:rPr>
              <a:t>adm</a:t>
            </a:r>
            <a:r>
              <a:rPr lang="en-US" altLang="zh-TW" sz="1200" b="0" i="0" kern="1200" dirty="0" smtClean="0">
                <a:solidFill>
                  <a:schemeClr val="tx1"/>
                </a:solidFill>
                <a:effectLst/>
                <a:latin typeface="+mn-lt"/>
                <a:ea typeface="+mn-ea"/>
                <a:cs typeface="+mn-cs"/>
              </a:rPr>
              <a:t>, nobody </a:t>
            </a:r>
            <a:r>
              <a:rPr lang="zh-TW" altLang="en-US" sz="1200" b="0" i="0" kern="1200" dirty="0" smtClean="0">
                <a:solidFill>
                  <a:schemeClr val="tx1"/>
                </a:solidFill>
                <a:effectLst/>
                <a:latin typeface="+mn-lt"/>
                <a:ea typeface="+mn-ea"/>
                <a:cs typeface="+mn-cs"/>
              </a:rPr>
              <a:t>等等，這些帳號請不要隨意的殺掉他呢！這個檔案的內容有點像這樣：</a:t>
            </a:r>
          </a:p>
          <a:p>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root@study</a:t>
            </a:r>
            <a:r>
              <a:rPr lang="en-US" altLang="zh-TW" sz="1200" b="0" i="0" kern="1200" dirty="0" smtClean="0">
                <a:solidFill>
                  <a:schemeClr val="tx1"/>
                </a:solidFill>
                <a:effectLst/>
                <a:latin typeface="+mn-lt"/>
                <a:ea typeface="+mn-ea"/>
                <a:cs typeface="+mn-cs"/>
              </a:rPr>
              <a:t> ~]# head -n 4 /</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passwd</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root:x:0:0:root:/root:/bin/bash  &lt;==</a:t>
            </a:r>
            <a:r>
              <a:rPr lang="zh-TW" altLang="en-US" sz="1200" b="0" i="0" kern="1200" dirty="0" smtClean="0">
                <a:solidFill>
                  <a:schemeClr val="tx1"/>
                </a:solidFill>
                <a:effectLst/>
                <a:latin typeface="+mn-lt"/>
                <a:ea typeface="+mn-ea"/>
                <a:cs typeface="+mn-cs"/>
              </a:rPr>
              <a:t>等一下做為底下說明用</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bin:x:1:1:bin:/bin:/</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nologin</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daemon:x:2:2:daemon:/</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nologin</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adm:x:3:4:adm:/</a:t>
            </a:r>
            <a:r>
              <a:rPr lang="en-US" altLang="zh-TW" sz="1200" b="0" i="0" kern="1200" dirty="0" err="1" smtClean="0">
                <a:solidFill>
                  <a:schemeClr val="tx1"/>
                </a:solidFill>
                <a:effectLst/>
                <a:latin typeface="+mn-lt"/>
                <a:ea typeface="+mn-ea"/>
                <a:cs typeface="+mn-cs"/>
              </a:rPr>
              <a:t>var</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adm</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nologin</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我們先來看一下每個 </a:t>
            </a:r>
            <a:r>
              <a:rPr lang="en-US" altLang="zh-TW" sz="1200" b="0" i="0" kern="1200" dirty="0" smtClean="0">
                <a:solidFill>
                  <a:schemeClr val="tx1"/>
                </a:solidFill>
                <a:effectLst/>
                <a:latin typeface="+mn-lt"/>
                <a:ea typeface="+mn-ea"/>
                <a:cs typeface="+mn-cs"/>
              </a:rPr>
              <a:t>Linux </a:t>
            </a:r>
            <a:r>
              <a:rPr lang="zh-TW" altLang="en-US" sz="1200" b="0" i="0" kern="1200" dirty="0" smtClean="0">
                <a:solidFill>
                  <a:schemeClr val="tx1"/>
                </a:solidFill>
                <a:effectLst/>
                <a:latin typeface="+mn-lt"/>
                <a:ea typeface="+mn-ea"/>
                <a:cs typeface="+mn-cs"/>
              </a:rPr>
              <a:t>系統都會有的第一行，就是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這個系統管理員那一行好了， 你可以明顯的看出來，每一行使用</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分隔開，共有七個咚咚，分別是：</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帳號名稱：</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就是帳號啦！用來提供給對數字不太敏感的人類使用來登入系統的！需要用來對應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喔。例如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對應就是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第三欄位</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密碼：</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早期 </a:t>
            </a:r>
            <a:r>
              <a:rPr lang="en-US" altLang="zh-TW" sz="1200" b="0" i="0" kern="1200" dirty="0" smtClean="0">
                <a:solidFill>
                  <a:schemeClr val="tx1"/>
                </a:solidFill>
                <a:effectLst/>
                <a:latin typeface="+mn-lt"/>
                <a:ea typeface="+mn-ea"/>
                <a:cs typeface="+mn-cs"/>
              </a:rPr>
              <a:t>Unix </a:t>
            </a:r>
            <a:r>
              <a:rPr lang="zh-TW" altLang="en-US" sz="1200" b="0" i="0" kern="1200" dirty="0" smtClean="0">
                <a:solidFill>
                  <a:schemeClr val="tx1"/>
                </a:solidFill>
                <a:effectLst/>
                <a:latin typeface="+mn-lt"/>
                <a:ea typeface="+mn-ea"/>
                <a:cs typeface="+mn-cs"/>
              </a:rPr>
              <a:t>系統的密碼就是放在這欄位上！但是因為這個檔案的特性是所有的程序都能夠讀取，這樣一來很容易造成密碼資料被竊取， 因此後來就將這個欄位的密碼資料給他改放到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/shadow </a:t>
            </a:r>
            <a:r>
              <a:rPr lang="zh-TW" altLang="en-US" sz="1200" b="0" i="0" kern="1200" dirty="0" smtClean="0">
                <a:solidFill>
                  <a:schemeClr val="tx1"/>
                </a:solidFill>
                <a:effectLst/>
                <a:latin typeface="+mn-lt"/>
                <a:ea typeface="+mn-ea"/>
                <a:cs typeface="+mn-cs"/>
              </a:rPr>
              <a:t>中了。所以這裡你會看到一個</a:t>
            </a:r>
            <a:r>
              <a:rPr lang="en-US" altLang="zh-TW" sz="1200" b="0" i="0" kern="1200" dirty="0" smtClean="0">
                <a:solidFill>
                  <a:schemeClr val="tx1"/>
                </a:solidFill>
                <a:effectLst/>
                <a:latin typeface="+mn-lt"/>
                <a:ea typeface="+mn-ea"/>
                <a:cs typeface="+mn-cs"/>
              </a:rPr>
              <a:t>『 x 』</a:t>
            </a:r>
            <a:r>
              <a:rPr lang="zh-TW" altLang="en-US" sz="1200" b="0" i="0" kern="1200" dirty="0" smtClean="0">
                <a:solidFill>
                  <a:schemeClr val="tx1"/>
                </a:solidFill>
                <a:effectLst/>
                <a:latin typeface="+mn-lt"/>
                <a:ea typeface="+mn-ea"/>
                <a:cs typeface="+mn-cs"/>
              </a:rPr>
              <a:t>，呵呵！</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3.UID</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這個就是使用者識別碼囉！通常 </a:t>
            </a:r>
            <a:r>
              <a:rPr lang="en-US" altLang="zh-TW" sz="1200" b="0" i="0" kern="1200" dirty="0" smtClean="0">
                <a:solidFill>
                  <a:schemeClr val="tx1"/>
                </a:solidFill>
                <a:effectLst/>
                <a:latin typeface="+mn-lt"/>
                <a:ea typeface="+mn-ea"/>
                <a:cs typeface="+mn-cs"/>
              </a:rPr>
              <a:t>Linux </a:t>
            </a:r>
            <a:r>
              <a:rPr lang="zh-TW" altLang="en-US" sz="1200" b="0" i="0" kern="1200" dirty="0" smtClean="0">
                <a:solidFill>
                  <a:schemeClr val="tx1"/>
                </a:solidFill>
                <a:effectLst/>
                <a:latin typeface="+mn-lt"/>
                <a:ea typeface="+mn-ea"/>
                <a:cs typeface="+mn-cs"/>
              </a:rPr>
              <a:t>對於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有幾個限制需要說給您瞭解一下：</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id </a:t>
            </a:r>
            <a:r>
              <a:rPr lang="zh-TW" altLang="en-US" sz="1200" b="0" i="0" kern="1200" dirty="0" smtClean="0">
                <a:solidFill>
                  <a:schemeClr val="tx1"/>
                </a:solidFill>
                <a:effectLst/>
                <a:latin typeface="+mn-lt"/>
                <a:ea typeface="+mn-ea"/>
                <a:cs typeface="+mn-cs"/>
              </a:rPr>
              <a:t>範圍 該 </a:t>
            </a:r>
            <a:r>
              <a:rPr lang="en-US" altLang="zh-TW" sz="1200" b="0" i="0" kern="1200" dirty="0" smtClean="0">
                <a:solidFill>
                  <a:schemeClr val="tx1"/>
                </a:solidFill>
                <a:effectLst/>
                <a:latin typeface="+mn-lt"/>
                <a:ea typeface="+mn-ea"/>
                <a:cs typeface="+mn-cs"/>
              </a:rPr>
              <a:t>ID </a:t>
            </a:r>
            <a:r>
              <a:rPr lang="zh-TW" altLang="en-US" sz="1200" b="0" i="0" kern="1200" dirty="0" smtClean="0">
                <a:solidFill>
                  <a:schemeClr val="tx1"/>
                </a:solidFill>
                <a:effectLst/>
                <a:latin typeface="+mn-lt"/>
                <a:ea typeface="+mn-ea"/>
                <a:cs typeface="+mn-cs"/>
              </a:rPr>
              <a:t>使用者特性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0</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系統管理員</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當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是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時，代表這個帳號是</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系統管理員</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所以當你要讓其他的帳號名稱也具有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的權限時，將該帳號的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改為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即可。 這也就是說，一部系統上面的系統管理員不見得只有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喔！ 不過，很不建議有多個帳號的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是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啦～容易讓系統管理員混亂！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1~999</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系統帳號</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保留給系統使用的 </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，其實除了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之外，其他的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權限與特性並沒有不一樣。預設 </a:t>
            </a:r>
            <a:r>
              <a:rPr lang="en-US" altLang="zh-TW" sz="1200" b="0" i="0" kern="1200" dirty="0" smtClean="0">
                <a:solidFill>
                  <a:schemeClr val="tx1"/>
                </a:solidFill>
                <a:effectLst/>
                <a:latin typeface="+mn-lt"/>
                <a:ea typeface="+mn-ea"/>
                <a:cs typeface="+mn-cs"/>
              </a:rPr>
              <a:t>1000 </a:t>
            </a:r>
            <a:r>
              <a:rPr lang="zh-TW" altLang="en-US" sz="1200" b="0" i="0" kern="1200" dirty="0" smtClean="0">
                <a:solidFill>
                  <a:schemeClr val="tx1"/>
                </a:solidFill>
                <a:effectLst/>
                <a:latin typeface="+mn-lt"/>
                <a:ea typeface="+mn-ea"/>
                <a:cs typeface="+mn-cs"/>
              </a:rPr>
              <a:t>以下的數字讓給系統作為保留帳號只是一個習慣。</a:t>
            </a:r>
          </a:p>
          <a:p>
            <a:r>
              <a:rPr lang="zh-TW" altLang="en-US" sz="1200" b="0" i="0" kern="1200" dirty="0" smtClean="0">
                <a:solidFill>
                  <a:schemeClr val="tx1"/>
                </a:solidFill>
                <a:effectLst/>
                <a:latin typeface="+mn-lt"/>
                <a:ea typeface="+mn-ea"/>
                <a:cs typeface="+mn-cs"/>
              </a:rPr>
              <a:t> 由於系統上面啟動的網路服務或背景服務希望使用較小的權限去運作，因此不希望使用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的身份去執行這些服務， 所以我們就得要提供這些運作中程式的擁有者帳號才行。這些系統帳號通常是不可登入的， 所以才會有我們在第十章提到的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nologin</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這個特殊的 </a:t>
            </a:r>
            <a:r>
              <a:rPr lang="en-US" altLang="zh-TW" sz="1200" b="0" i="0" kern="1200" dirty="0" smtClean="0">
                <a:solidFill>
                  <a:schemeClr val="tx1"/>
                </a:solidFill>
                <a:effectLst/>
                <a:latin typeface="+mn-lt"/>
                <a:ea typeface="+mn-ea"/>
                <a:cs typeface="+mn-cs"/>
              </a:rPr>
              <a:t>shell </a:t>
            </a:r>
            <a:r>
              <a:rPr lang="zh-TW" altLang="en-US" sz="1200" b="0" i="0" kern="1200" dirty="0" smtClean="0">
                <a:solidFill>
                  <a:schemeClr val="tx1"/>
                </a:solidFill>
                <a:effectLst/>
                <a:latin typeface="+mn-lt"/>
                <a:ea typeface="+mn-ea"/>
                <a:cs typeface="+mn-cs"/>
              </a:rPr>
              <a:t>存在。</a:t>
            </a:r>
          </a:p>
          <a:p>
            <a:r>
              <a:rPr lang="zh-TW" altLang="en-US" sz="1200" b="0" i="0" kern="1200" dirty="0" smtClean="0">
                <a:solidFill>
                  <a:schemeClr val="tx1"/>
                </a:solidFill>
                <a:effectLst/>
                <a:latin typeface="+mn-lt"/>
                <a:ea typeface="+mn-ea"/>
                <a:cs typeface="+mn-cs"/>
              </a:rPr>
              <a:t> 根據系統帳號的由來，通常這類帳號又約略被區分為兩種：</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1~200</a:t>
            </a:r>
            <a:r>
              <a:rPr lang="zh-TW" altLang="en-US" sz="1200" b="0" i="0" kern="1200" dirty="0" smtClean="0">
                <a:solidFill>
                  <a:schemeClr val="tx1"/>
                </a:solidFill>
                <a:effectLst/>
                <a:latin typeface="+mn-lt"/>
                <a:ea typeface="+mn-ea"/>
                <a:cs typeface="+mn-cs"/>
              </a:rPr>
              <a:t>：由 </a:t>
            </a:r>
            <a:r>
              <a:rPr lang="en-US" altLang="zh-TW" sz="1200" b="0" i="0" kern="1200" dirty="0" smtClean="0">
                <a:solidFill>
                  <a:schemeClr val="tx1"/>
                </a:solidFill>
                <a:effectLst/>
                <a:latin typeface="+mn-lt"/>
                <a:ea typeface="+mn-ea"/>
                <a:cs typeface="+mn-cs"/>
              </a:rPr>
              <a:t>distributions </a:t>
            </a:r>
            <a:r>
              <a:rPr lang="zh-TW" altLang="en-US" sz="1200" b="0" i="0" kern="1200" dirty="0" smtClean="0">
                <a:solidFill>
                  <a:schemeClr val="tx1"/>
                </a:solidFill>
                <a:effectLst/>
                <a:latin typeface="+mn-lt"/>
                <a:ea typeface="+mn-ea"/>
                <a:cs typeface="+mn-cs"/>
              </a:rPr>
              <a:t>自行建立的系統帳號；</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201~999</a:t>
            </a:r>
            <a:r>
              <a:rPr lang="zh-TW" altLang="en-US" sz="1200" b="0" i="0" kern="1200" dirty="0" smtClean="0">
                <a:solidFill>
                  <a:schemeClr val="tx1"/>
                </a:solidFill>
                <a:effectLst/>
                <a:latin typeface="+mn-lt"/>
                <a:ea typeface="+mn-ea"/>
                <a:cs typeface="+mn-cs"/>
              </a:rPr>
              <a:t>：若使用者有系統帳號需求時，可以使用的帳號 </a:t>
            </a:r>
            <a:r>
              <a:rPr lang="en-US" altLang="zh-TW" sz="1200" b="0" i="0" kern="1200" dirty="0" smtClean="0">
                <a:solidFill>
                  <a:schemeClr val="tx1"/>
                </a:solidFill>
                <a:effectLst/>
                <a:latin typeface="+mn-lt"/>
                <a:ea typeface="+mn-ea"/>
                <a:cs typeface="+mn-cs"/>
              </a:rPr>
              <a:t>UID</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1000~60000</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可登入帳號</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給一般使用者用的。事實上，目前的 </a:t>
            </a:r>
            <a:r>
              <a:rPr lang="en-US" altLang="zh-TW" sz="1200" b="0" i="0" kern="1200" dirty="0" err="1" smtClean="0">
                <a:solidFill>
                  <a:schemeClr val="tx1"/>
                </a:solidFill>
                <a:effectLst/>
                <a:latin typeface="+mn-lt"/>
                <a:ea typeface="+mn-ea"/>
                <a:cs typeface="+mn-cs"/>
              </a:rPr>
              <a:t>linux</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核心 </a:t>
            </a:r>
            <a:r>
              <a:rPr lang="en-US" altLang="zh-TW" sz="1200" b="0" i="0" kern="1200" dirty="0" smtClean="0">
                <a:solidFill>
                  <a:schemeClr val="tx1"/>
                </a:solidFill>
                <a:effectLst/>
                <a:latin typeface="+mn-lt"/>
                <a:ea typeface="+mn-ea"/>
                <a:cs typeface="+mn-cs"/>
              </a:rPr>
              <a:t>(3.10.x </a:t>
            </a:r>
            <a:r>
              <a:rPr lang="zh-TW" altLang="en-US" sz="1200" b="0" i="0" kern="1200" dirty="0" smtClean="0">
                <a:solidFill>
                  <a:schemeClr val="tx1"/>
                </a:solidFill>
                <a:effectLst/>
                <a:latin typeface="+mn-lt"/>
                <a:ea typeface="+mn-ea"/>
                <a:cs typeface="+mn-cs"/>
              </a:rPr>
              <a:t>版</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已經可以支援到 </a:t>
            </a:r>
            <a:r>
              <a:rPr lang="en-US" altLang="zh-TW" sz="1200" b="0" i="0" kern="1200" dirty="0" smtClean="0">
                <a:solidFill>
                  <a:schemeClr val="tx1"/>
                </a:solidFill>
                <a:effectLst/>
                <a:latin typeface="+mn-lt"/>
                <a:ea typeface="+mn-ea"/>
                <a:cs typeface="+mn-cs"/>
              </a:rPr>
              <a:t>4294967295 (2^32-1) </a:t>
            </a:r>
            <a:r>
              <a:rPr lang="zh-TW" altLang="en-US" sz="1200" b="0" i="0" kern="1200" dirty="0" smtClean="0">
                <a:solidFill>
                  <a:schemeClr val="tx1"/>
                </a:solidFill>
                <a:effectLst/>
                <a:latin typeface="+mn-lt"/>
                <a:ea typeface="+mn-ea"/>
                <a:cs typeface="+mn-cs"/>
              </a:rPr>
              <a:t>這麼大的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號碼喔！</a:t>
            </a:r>
          </a:p>
          <a:p>
            <a:r>
              <a:rPr lang="zh-TW" altLang="en-US" sz="1200" b="0" i="0" kern="1200" dirty="0" smtClean="0">
                <a:solidFill>
                  <a:schemeClr val="tx1"/>
                </a:solidFill>
                <a:effectLst/>
                <a:latin typeface="+mn-lt"/>
                <a:ea typeface="+mn-ea"/>
                <a:cs typeface="+mn-cs"/>
              </a:rPr>
              <a:t>上面這樣說明可以瞭解了嗎？是的， </a:t>
            </a:r>
            <a:r>
              <a:rPr lang="en-US" altLang="zh-TW" sz="1200" b="0" i="0" kern="1200" dirty="0" smtClean="0">
                <a:solidFill>
                  <a:schemeClr val="tx1"/>
                </a:solidFill>
                <a:effectLst/>
                <a:latin typeface="+mn-lt"/>
                <a:ea typeface="+mn-ea"/>
                <a:cs typeface="+mn-cs"/>
              </a:rPr>
              <a:t>UID </a:t>
            </a:r>
            <a:r>
              <a:rPr lang="zh-TW" altLang="en-US" sz="1200" b="0" i="0" kern="1200" dirty="0" smtClean="0">
                <a:solidFill>
                  <a:schemeClr val="tx1"/>
                </a:solidFill>
                <a:effectLst/>
                <a:latin typeface="+mn-lt"/>
                <a:ea typeface="+mn-ea"/>
                <a:cs typeface="+mn-cs"/>
              </a:rPr>
              <a:t>為 </a:t>
            </a:r>
            <a:r>
              <a:rPr lang="en-US" altLang="zh-TW" sz="1200" b="0" i="0" kern="1200" dirty="0" smtClean="0">
                <a:solidFill>
                  <a:schemeClr val="tx1"/>
                </a:solidFill>
                <a:effectLst/>
                <a:latin typeface="+mn-lt"/>
                <a:ea typeface="+mn-ea"/>
                <a:cs typeface="+mn-cs"/>
              </a:rPr>
              <a:t>0 </a:t>
            </a:r>
            <a:r>
              <a:rPr lang="zh-TW" altLang="en-US" sz="1200" b="0" i="0" kern="1200" dirty="0" smtClean="0">
                <a:solidFill>
                  <a:schemeClr val="tx1"/>
                </a:solidFill>
                <a:effectLst/>
                <a:latin typeface="+mn-lt"/>
                <a:ea typeface="+mn-ea"/>
                <a:cs typeface="+mn-cs"/>
              </a:rPr>
              <a:t>的時候，就是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呦！所以請特別留意一下你的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passwd</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檔案！</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4.GID</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這個與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/group </a:t>
            </a:r>
            <a:r>
              <a:rPr lang="zh-TW" altLang="en-US" sz="1200" b="0" i="0" kern="1200" dirty="0" smtClean="0">
                <a:solidFill>
                  <a:schemeClr val="tx1"/>
                </a:solidFill>
                <a:effectLst/>
                <a:latin typeface="+mn-lt"/>
                <a:ea typeface="+mn-ea"/>
                <a:cs typeface="+mn-cs"/>
              </a:rPr>
              <a:t>有關！其實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/group </a:t>
            </a:r>
            <a:r>
              <a:rPr lang="zh-TW" altLang="en-US" sz="1200" b="0" i="0" kern="1200" dirty="0" smtClean="0">
                <a:solidFill>
                  <a:schemeClr val="tx1"/>
                </a:solidFill>
                <a:effectLst/>
                <a:latin typeface="+mn-lt"/>
                <a:ea typeface="+mn-ea"/>
                <a:cs typeface="+mn-cs"/>
              </a:rPr>
              <a:t>的觀念與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etc</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passwd</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差不多，只是他是用來規範群組名稱與 </a:t>
            </a:r>
            <a:r>
              <a:rPr lang="en-US" altLang="zh-TW" sz="1200" b="0" i="0" kern="1200" dirty="0" smtClean="0">
                <a:solidFill>
                  <a:schemeClr val="tx1"/>
                </a:solidFill>
                <a:effectLst/>
                <a:latin typeface="+mn-lt"/>
                <a:ea typeface="+mn-ea"/>
                <a:cs typeface="+mn-cs"/>
              </a:rPr>
              <a:t>GID </a:t>
            </a:r>
            <a:r>
              <a:rPr lang="zh-TW" altLang="en-US" sz="1200" b="0" i="0" kern="1200" dirty="0" smtClean="0">
                <a:solidFill>
                  <a:schemeClr val="tx1"/>
                </a:solidFill>
                <a:effectLst/>
                <a:latin typeface="+mn-lt"/>
                <a:ea typeface="+mn-ea"/>
                <a:cs typeface="+mn-cs"/>
              </a:rPr>
              <a:t>的對應而已！</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5.</a:t>
            </a:r>
            <a:r>
              <a:rPr lang="zh-TW" altLang="en-US" sz="1200" b="0" i="0" kern="1200" dirty="0" smtClean="0">
                <a:solidFill>
                  <a:schemeClr val="tx1"/>
                </a:solidFill>
                <a:effectLst/>
                <a:latin typeface="+mn-lt"/>
                <a:ea typeface="+mn-ea"/>
                <a:cs typeface="+mn-cs"/>
              </a:rPr>
              <a:t>使用者資訊說明欄：</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這個欄位基本上並沒有什麼重要用途，只是用來解釋這個帳號的意義而已！不過，如果您提供使用 </a:t>
            </a:r>
            <a:r>
              <a:rPr lang="en-US" altLang="zh-TW" sz="1200" b="0" i="0" kern="1200" dirty="0" smtClean="0">
                <a:solidFill>
                  <a:schemeClr val="tx1"/>
                </a:solidFill>
                <a:effectLst/>
                <a:latin typeface="+mn-lt"/>
                <a:ea typeface="+mn-ea"/>
                <a:cs typeface="+mn-cs"/>
              </a:rPr>
              <a:t>finger </a:t>
            </a:r>
            <a:r>
              <a:rPr lang="zh-TW" altLang="en-US" sz="1200" b="0" i="0" kern="1200" dirty="0" smtClean="0">
                <a:solidFill>
                  <a:schemeClr val="tx1"/>
                </a:solidFill>
                <a:effectLst/>
                <a:latin typeface="+mn-lt"/>
                <a:ea typeface="+mn-ea"/>
                <a:cs typeface="+mn-cs"/>
              </a:rPr>
              <a:t>的功能時， 這個欄位可以提供很多的訊息呢！本章後面的 </a:t>
            </a:r>
            <a:r>
              <a:rPr lang="en-US" altLang="zh-TW" sz="1200" b="0" i="0" kern="1200" dirty="0" err="1" smtClean="0">
                <a:solidFill>
                  <a:schemeClr val="tx1"/>
                </a:solidFill>
                <a:effectLst/>
                <a:latin typeface="+mn-lt"/>
                <a:ea typeface="+mn-ea"/>
                <a:cs typeface="+mn-cs"/>
              </a:rPr>
              <a:t>chfn</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指令會來解釋這裡的說明。</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6.</a:t>
            </a:r>
            <a:r>
              <a:rPr lang="zh-TW" altLang="en-US" sz="1200" b="0" i="0" kern="1200" dirty="0" smtClean="0">
                <a:solidFill>
                  <a:schemeClr val="tx1"/>
                </a:solidFill>
                <a:effectLst/>
                <a:latin typeface="+mn-lt"/>
                <a:ea typeface="+mn-ea"/>
                <a:cs typeface="+mn-cs"/>
              </a:rPr>
              <a:t>家目錄：</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這是使用者的家目錄，以上面為例，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的家目錄在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，所以當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登入之後，就會立刻跑到 </a:t>
            </a:r>
            <a:r>
              <a:rPr lang="en-US" altLang="zh-TW" sz="1200" b="0" i="0" kern="1200" dirty="0" smtClean="0">
                <a:solidFill>
                  <a:schemeClr val="tx1"/>
                </a:solidFill>
                <a:effectLst/>
                <a:latin typeface="+mn-lt"/>
                <a:ea typeface="+mn-ea"/>
                <a:cs typeface="+mn-cs"/>
              </a:rPr>
              <a:t>/root </a:t>
            </a:r>
            <a:r>
              <a:rPr lang="zh-TW" altLang="en-US" sz="1200" b="0" i="0" kern="1200" dirty="0" smtClean="0">
                <a:solidFill>
                  <a:schemeClr val="tx1"/>
                </a:solidFill>
                <a:effectLst/>
                <a:latin typeface="+mn-lt"/>
                <a:ea typeface="+mn-ea"/>
                <a:cs typeface="+mn-cs"/>
              </a:rPr>
              <a:t>目錄裡頭啦！呵呵！ 如果你有個帳號的使用空間特別的大，你想要將該帳號的家目錄移動到其他的硬碟去該怎麼作？ 沒有錯！可以在這個欄位進行修改呦！預設的使用者家目錄在 </a:t>
            </a:r>
            <a:r>
              <a:rPr lang="en-US" altLang="zh-TW" sz="1200" b="0" i="0" kern="1200" dirty="0" smtClean="0">
                <a:solidFill>
                  <a:schemeClr val="tx1"/>
                </a:solidFill>
                <a:effectLst/>
                <a:latin typeface="+mn-lt"/>
                <a:ea typeface="+mn-ea"/>
                <a:cs typeface="+mn-cs"/>
              </a:rPr>
              <a:t>/home/</a:t>
            </a:r>
            <a:r>
              <a:rPr lang="en-US" altLang="zh-TW" sz="1200" b="0" i="0" kern="1200" dirty="0" err="1" smtClean="0">
                <a:solidFill>
                  <a:schemeClr val="tx1"/>
                </a:solidFill>
                <a:effectLst/>
                <a:latin typeface="+mn-lt"/>
                <a:ea typeface="+mn-ea"/>
                <a:cs typeface="+mn-cs"/>
              </a:rPr>
              <a:t>yourIDname</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7.Shell</a:t>
            </a:r>
            <a:r>
              <a:rPr lang="zh-TW" altLang="en-US" sz="1200" b="0" i="0" kern="1200" dirty="0" smtClean="0">
                <a:solidFill>
                  <a:schemeClr val="tx1"/>
                </a:solidFill>
                <a:effectLst/>
                <a:latin typeface="+mn-lt"/>
                <a:ea typeface="+mn-ea"/>
                <a:cs typeface="+mn-cs"/>
              </a:rPr>
              <a:t>：</a:t>
            </a:r>
            <a:br>
              <a:rPr lang="zh-TW" altLang="en-US" sz="1200" b="0" i="0" kern="1200" dirty="0" smtClean="0">
                <a:solidFill>
                  <a:schemeClr val="tx1"/>
                </a:solidFill>
                <a:effectLst/>
                <a:latin typeface="+mn-lt"/>
                <a:ea typeface="+mn-ea"/>
                <a:cs typeface="+mn-cs"/>
              </a:rPr>
            </a:br>
            <a:r>
              <a:rPr lang="zh-TW" altLang="en-US" sz="1200" b="0" i="0" kern="1200" dirty="0" smtClean="0">
                <a:solidFill>
                  <a:schemeClr val="tx1"/>
                </a:solidFill>
                <a:effectLst/>
                <a:latin typeface="+mn-lt"/>
                <a:ea typeface="+mn-ea"/>
                <a:cs typeface="+mn-cs"/>
              </a:rPr>
              <a:t> 我們在第十章 </a:t>
            </a:r>
            <a:r>
              <a:rPr lang="en-US" altLang="zh-TW" sz="1200" b="0" i="0" kern="1200" dirty="0" smtClean="0">
                <a:solidFill>
                  <a:schemeClr val="tx1"/>
                </a:solidFill>
                <a:effectLst/>
                <a:latin typeface="+mn-lt"/>
                <a:ea typeface="+mn-ea"/>
                <a:cs typeface="+mn-cs"/>
              </a:rPr>
              <a:t>BASH </a:t>
            </a:r>
            <a:r>
              <a:rPr lang="zh-TW" altLang="en-US" sz="1200" b="0" i="0" kern="1200" dirty="0" smtClean="0">
                <a:solidFill>
                  <a:schemeClr val="tx1"/>
                </a:solidFill>
                <a:effectLst/>
                <a:latin typeface="+mn-lt"/>
                <a:ea typeface="+mn-ea"/>
                <a:cs typeface="+mn-cs"/>
              </a:rPr>
              <a:t>提到很多次，當使用者登入系統後就會取得一個 </a:t>
            </a:r>
            <a:r>
              <a:rPr lang="en-US" altLang="zh-TW" sz="1200" b="0" i="0" kern="1200" dirty="0" smtClean="0">
                <a:solidFill>
                  <a:schemeClr val="tx1"/>
                </a:solidFill>
                <a:effectLst/>
                <a:latin typeface="+mn-lt"/>
                <a:ea typeface="+mn-ea"/>
                <a:cs typeface="+mn-cs"/>
              </a:rPr>
              <a:t>Shell </a:t>
            </a:r>
            <a:r>
              <a:rPr lang="zh-TW" altLang="en-US" sz="1200" b="0" i="0" kern="1200" dirty="0" smtClean="0">
                <a:solidFill>
                  <a:schemeClr val="tx1"/>
                </a:solidFill>
                <a:effectLst/>
                <a:latin typeface="+mn-lt"/>
                <a:ea typeface="+mn-ea"/>
                <a:cs typeface="+mn-cs"/>
              </a:rPr>
              <a:t>來與系統的核心溝通以進行使用者的操作任務。那為何預設 </a:t>
            </a:r>
            <a:r>
              <a:rPr lang="en-US" altLang="zh-TW" sz="1200" b="0" i="0" kern="1200" dirty="0" smtClean="0">
                <a:solidFill>
                  <a:schemeClr val="tx1"/>
                </a:solidFill>
                <a:effectLst/>
                <a:latin typeface="+mn-lt"/>
                <a:ea typeface="+mn-ea"/>
                <a:cs typeface="+mn-cs"/>
              </a:rPr>
              <a:t>shell </a:t>
            </a:r>
            <a:r>
              <a:rPr lang="zh-TW" altLang="en-US" sz="1200" b="0" i="0" kern="1200" dirty="0" smtClean="0">
                <a:solidFill>
                  <a:schemeClr val="tx1"/>
                </a:solidFill>
                <a:effectLst/>
                <a:latin typeface="+mn-lt"/>
                <a:ea typeface="+mn-ea"/>
                <a:cs typeface="+mn-cs"/>
              </a:rPr>
              <a:t>會使用 </a:t>
            </a:r>
            <a:r>
              <a:rPr lang="en-US" altLang="zh-TW" sz="1200" b="0" i="0" kern="1200" dirty="0" smtClean="0">
                <a:solidFill>
                  <a:schemeClr val="tx1"/>
                </a:solidFill>
                <a:effectLst/>
                <a:latin typeface="+mn-lt"/>
                <a:ea typeface="+mn-ea"/>
                <a:cs typeface="+mn-cs"/>
              </a:rPr>
              <a:t>bash </a:t>
            </a:r>
            <a:r>
              <a:rPr lang="zh-TW" altLang="en-US" sz="1200" b="0" i="0" kern="1200" dirty="0" smtClean="0">
                <a:solidFill>
                  <a:schemeClr val="tx1"/>
                </a:solidFill>
                <a:effectLst/>
                <a:latin typeface="+mn-lt"/>
                <a:ea typeface="+mn-ea"/>
                <a:cs typeface="+mn-cs"/>
              </a:rPr>
              <a:t>呢？就是在這個欄位指定的囉！ 這裡比較需要注意的是，有一個 </a:t>
            </a:r>
            <a:r>
              <a:rPr lang="en-US" altLang="zh-TW" sz="1200" b="0" i="0" kern="1200" dirty="0" smtClean="0">
                <a:solidFill>
                  <a:schemeClr val="tx1"/>
                </a:solidFill>
                <a:effectLst/>
                <a:latin typeface="+mn-lt"/>
                <a:ea typeface="+mn-ea"/>
                <a:cs typeface="+mn-cs"/>
              </a:rPr>
              <a:t>shell </a:t>
            </a:r>
            <a:r>
              <a:rPr lang="zh-TW" altLang="en-US" sz="1200" b="0" i="0" kern="1200" dirty="0" smtClean="0">
                <a:solidFill>
                  <a:schemeClr val="tx1"/>
                </a:solidFill>
                <a:effectLst/>
                <a:latin typeface="+mn-lt"/>
                <a:ea typeface="+mn-ea"/>
                <a:cs typeface="+mn-cs"/>
              </a:rPr>
              <a:t>可以用來替代成讓帳號無法取得 </a:t>
            </a:r>
            <a:r>
              <a:rPr lang="en-US" altLang="zh-TW" sz="1200" b="0" i="0" kern="1200" dirty="0" smtClean="0">
                <a:solidFill>
                  <a:schemeClr val="tx1"/>
                </a:solidFill>
                <a:effectLst/>
                <a:latin typeface="+mn-lt"/>
                <a:ea typeface="+mn-ea"/>
                <a:cs typeface="+mn-cs"/>
              </a:rPr>
              <a:t>shell </a:t>
            </a:r>
            <a:r>
              <a:rPr lang="zh-TW" altLang="en-US" sz="1200" b="0" i="0" kern="1200" dirty="0" smtClean="0">
                <a:solidFill>
                  <a:schemeClr val="tx1"/>
                </a:solidFill>
                <a:effectLst/>
                <a:latin typeface="+mn-lt"/>
                <a:ea typeface="+mn-ea"/>
                <a:cs typeface="+mn-cs"/>
              </a:rPr>
              <a:t>環境的登入動作！那就是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sbin</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nologin</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這個東西！這也可以用來製作純 </a:t>
            </a:r>
            <a:r>
              <a:rPr lang="en-US" altLang="zh-TW" sz="1200" b="0" i="0" kern="1200" dirty="0" smtClean="0">
                <a:solidFill>
                  <a:schemeClr val="tx1"/>
                </a:solidFill>
                <a:effectLst/>
                <a:latin typeface="+mn-lt"/>
                <a:ea typeface="+mn-ea"/>
                <a:cs typeface="+mn-cs"/>
              </a:rPr>
              <a:t>pop </a:t>
            </a:r>
            <a:r>
              <a:rPr lang="zh-TW" altLang="en-US" sz="1200" b="0" i="0" kern="1200" dirty="0" smtClean="0">
                <a:solidFill>
                  <a:schemeClr val="tx1"/>
                </a:solidFill>
                <a:effectLst/>
                <a:latin typeface="+mn-lt"/>
                <a:ea typeface="+mn-ea"/>
                <a:cs typeface="+mn-cs"/>
              </a:rPr>
              <a:t>郵件帳號者的資料呢！</a:t>
            </a:r>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&gt;&gt;&gt;&gt;&gt;&gt;&gt;&gt;&gt;</a:t>
            </a:r>
          </a:p>
          <a:p>
            <a:pPr eaLnBrk="1" hangingPunct="1">
              <a:lnSpc>
                <a:spcPct val="80000"/>
              </a:lnSpc>
            </a:pPr>
            <a:endParaRPr lang="en-US" altLang="zh-TW" sz="800" dirty="0" smtClean="0"/>
          </a:p>
          <a:p>
            <a:pPr eaLnBrk="1" hangingPunct="1">
              <a:lnSpc>
                <a:spcPct val="80000"/>
              </a:lnSpc>
            </a:pPr>
            <a:r>
              <a:rPr lang="en-US" altLang="zh-TW" sz="800" dirty="0" smtClean="0"/>
              <a:t>https://www.opencli.com/linux/etc-passwd</a:t>
            </a:r>
          </a:p>
          <a:p>
            <a:pPr eaLnBrk="1" hangingPunct="1">
              <a:lnSpc>
                <a:spcPct val="80000"/>
              </a:lnSpc>
            </a:pPr>
            <a:r>
              <a:rPr lang="en-US" altLang="zh-TW" sz="800" dirty="0" smtClean="0"/>
              <a:t>/ </a:t>
            </a:r>
            <a:r>
              <a:rPr lang="en-US" altLang="zh-TW" sz="800" dirty="0" err="1" smtClean="0"/>
              <a:t>etc</a:t>
            </a:r>
            <a:r>
              <a:rPr lang="en-US" altLang="zh-TW" sz="800" dirty="0" smtClean="0"/>
              <a:t> / </a:t>
            </a:r>
            <a:r>
              <a:rPr lang="en-US" altLang="zh-TW" sz="800" dirty="0" err="1" smtClean="0"/>
              <a:t>passwd</a:t>
            </a:r>
            <a:r>
              <a:rPr lang="zh-TW" altLang="en-US" sz="800" dirty="0" smtClean="0"/>
              <a:t>檔案儲存了所有</a:t>
            </a:r>
            <a:r>
              <a:rPr lang="en-US" altLang="zh-TW" sz="800" dirty="0" smtClean="0"/>
              <a:t>Linux</a:t>
            </a:r>
            <a:r>
              <a:rPr lang="zh-TW" altLang="en-US" sz="800" dirty="0" smtClean="0"/>
              <a:t>帳號的登入資訊，</a:t>
            </a:r>
          </a:p>
          <a:p>
            <a:pPr eaLnBrk="1" hangingPunct="1">
              <a:lnSpc>
                <a:spcPct val="80000"/>
              </a:lnSpc>
            </a:pPr>
            <a:r>
              <a:rPr lang="zh-TW" altLang="en-US" sz="800" dirty="0" smtClean="0"/>
              <a:t>例如使用者</a:t>
            </a:r>
            <a:r>
              <a:rPr lang="en-US" altLang="zh-TW" sz="800" dirty="0" smtClean="0"/>
              <a:t>ID</a:t>
            </a:r>
            <a:r>
              <a:rPr lang="zh-TW" altLang="en-US" sz="800" dirty="0" smtClean="0"/>
              <a:t>，群組</a:t>
            </a:r>
            <a:r>
              <a:rPr lang="en-US" altLang="zh-TW" sz="800" dirty="0" smtClean="0"/>
              <a:t>ID</a:t>
            </a:r>
            <a:r>
              <a:rPr lang="zh-TW" altLang="en-US" sz="800" dirty="0" smtClean="0"/>
              <a:t>，家目錄，</a:t>
            </a:r>
            <a:r>
              <a:rPr lang="en-US" altLang="zh-TW" sz="800" dirty="0" smtClean="0"/>
              <a:t>shell</a:t>
            </a:r>
            <a:r>
              <a:rPr lang="zh-TW" altLang="en-US" sz="800" dirty="0" smtClean="0"/>
              <a:t>等。</a:t>
            </a:r>
          </a:p>
          <a:p>
            <a:pPr eaLnBrk="1" hangingPunct="1">
              <a:lnSpc>
                <a:spcPct val="80000"/>
              </a:lnSpc>
            </a:pPr>
            <a:r>
              <a:rPr lang="zh-TW" altLang="en-US" sz="800" dirty="0" smtClean="0"/>
              <a:t>每一個帳號行資料，每個欄位以冒號“：”分隔。</a:t>
            </a:r>
          </a:p>
          <a:p>
            <a:pPr eaLnBrk="1" hangingPunct="1">
              <a:lnSpc>
                <a:spcPct val="80000"/>
              </a:lnSpc>
            </a:pPr>
            <a:r>
              <a:rPr lang="zh-TW" altLang="en-US" sz="800" dirty="0" smtClean="0"/>
              <a:t>讀權限，而只有</a:t>
            </a:r>
            <a:r>
              <a:rPr lang="en-US" altLang="zh-TW" sz="800" dirty="0" smtClean="0"/>
              <a:t>root</a:t>
            </a:r>
            <a:r>
              <a:rPr lang="zh-TW" altLang="en-US" sz="800" dirty="0" smtClean="0"/>
              <a:t>有可寫入的權限。</a:t>
            </a:r>
          </a:p>
          <a:p>
            <a:pPr eaLnBrk="1" hangingPunct="1">
              <a:lnSpc>
                <a:spcPct val="80000"/>
              </a:lnSpc>
            </a:pPr>
            <a:r>
              <a:rPr lang="zh-TW" altLang="en-US" sz="800" dirty="0" smtClean="0"/>
              <a:t>以下是每個欄位的所儲存的內容：</a:t>
            </a:r>
          </a:p>
          <a:p>
            <a:pPr eaLnBrk="1" hangingPunct="1">
              <a:lnSpc>
                <a:spcPct val="80000"/>
              </a:lnSpc>
            </a:pPr>
            <a:r>
              <a:rPr lang="en-US" altLang="zh-TW" sz="800" dirty="0" smtClean="0"/>
              <a:t>1.</a:t>
            </a:r>
            <a:r>
              <a:rPr lang="zh-TW" altLang="en-US" sz="800" dirty="0" smtClean="0"/>
              <a:t>用戶名：帳號登錄的用戶名，長度可以</a:t>
            </a:r>
            <a:r>
              <a:rPr lang="en-US" altLang="zh-TW" sz="800" dirty="0" smtClean="0"/>
              <a:t>1</a:t>
            </a:r>
            <a:r>
              <a:rPr lang="zh-TW" altLang="en-US" sz="800" dirty="0" smtClean="0"/>
              <a:t>至</a:t>
            </a:r>
            <a:r>
              <a:rPr lang="en-US" altLang="zh-TW" sz="800" dirty="0" smtClean="0"/>
              <a:t>32</a:t>
            </a:r>
            <a:r>
              <a:rPr lang="zh-TW" altLang="en-US" sz="800" dirty="0" smtClean="0"/>
              <a:t>個字元。</a:t>
            </a:r>
          </a:p>
          <a:p>
            <a:pPr eaLnBrk="1" hangingPunct="1">
              <a:lnSpc>
                <a:spcPct val="80000"/>
              </a:lnSpc>
            </a:pPr>
            <a:r>
              <a:rPr lang="en-US" altLang="zh-TW" sz="800" dirty="0" smtClean="0"/>
              <a:t>2.</a:t>
            </a:r>
            <a:r>
              <a:rPr lang="zh-TW" altLang="en-US" sz="800" dirty="0" smtClean="0"/>
              <a:t>密碼：這個欄位會用</a:t>
            </a:r>
            <a:r>
              <a:rPr lang="en-US" altLang="zh-TW" sz="800" dirty="0" smtClean="0"/>
              <a:t>x</a:t>
            </a:r>
            <a:r>
              <a:rPr lang="zh-TW" altLang="en-US" sz="800" dirty="0" smtClean="0"/>
              <a:t>字元代替加密的密碼，而加密的密碼存儲在</a:t>
            </a:r>
            <a:r>
              <a:rPr lang="en-US" altLang="zh-TW" sz="800" dirty="0" smtClean="0"/>
              <a:t>/ </a:t>
            </a:r>
            <a:r>
              <a:rPr lang="en-US" altLang="zh-TW" sz="800" dirty="0" err="1" smtClean="0"/>
              <a:t>etc</a:t>
            </a:r>
            <a:r>
              <a:rPr lang="en-US" altLang="zh-TW" sz="800" dirty="0" smtClean="0"/>
              <a:t> / shadow</a:t>
            </a:r>
            <a:r>
              <a:rPr lang="zh-TW" altLang="en-US" sz="800" dirty="0" smtClean="0"/>
              <a:t>檔案內。</a:t>
            </a:r>
          </a:p>
          <a:p>
            <a:pPr eaLnBrk="1" hangingPunct="1">
              <a:lnSpc>
                <a:spcPct val="80000"/>
              </a:lnSpc>
            </a:pPr>
            <a:r>
              <a:rPr lang="en-US" altLang="zh-TW" sz="800" dirty="0" smtClean="0"/>
              <a:t>3.</a:t>
            </a:r>
            <a:r>
              <a:rPr lang="zh-TW" altLang="en-US" sz="800" dirty="0" smtClean="0"/>
              <a:t>用戶</a:t>
            </a:r>
            <a:r>
              <a:rPr lang="en-US" altLang="zh-TW" sz="800" dirty="0" smtClean="0"/>
              <a:t>ID</a:t>
            </a:r>
            <a:r>
              <a:rPr lang="zh-TW" altLang="en-US" sz="800" dirty="0" smtClean="0"/>
              <a:t>（</a:t>
            </a:r>
            <a:r>
              <a:rPr lang="en-US" altLang="zh-TW" sz="800" dirty="0" smtClean="0"/>
              <a:t>UID</a:t>
            </a:r>
            <a:r>
              <a:rPr lang="zh-TW" altLang="en-US" sz="800" dirty="0" smtClean="0"/>
              <a:t>）：每個帳號都有一個獨一無二的用戶</a:t>
            </a:r>
            <a:r>
              <a:rPr lang="en-US" altLang="zh-TW" sz="800" dirty="0" smtClean="0"/>
              <a:t>ID</a:t>
            </a:r>
            <a:r>
              <a:rPr lang="zh-TW" altLang="en-US" sz="800" dirty="0" smtClean="0"/>
              <a:t>（</a:t>
            </a:r>
            <a:r>
              <a:rPr lang="en-US" altLang="zh-TW" sz="800" dirty="0" smtClean="0"/>
              <a:t>UID</a:t>
            </a:r>
            <a:r>
              <a:rPr lang="zh-TW" altLang="en-US" sz="800" dirty="0" smtClean="0"/>
              <a:t>），</a:t>
            </a:r>
            <a:r>
              <a:rPr lang="en-US" altLang="zh-TW" sz="800" dirty="0" smtClean="0"/>
              <a:t>UID</a:t>
            </a:r>
            <a:r>
              <a:rPr lang="zh-TW" altLang="en-US" sz="800" dirty="0" smtClean="0"/>
              <a:t>為</a:t>
            </a:r>
            <a:r>
              <a:rPr lang="en-US" altLang="zh-TW" sz="800" dirty="0" smtClean="0"/>
              <a:t>0</a:t>
            </a:r>
            <a:r>
              <a:rPr lang="zh-TW" altLang="en-US" sz="800" dirty="0" smtClean="0"/>
              <a:t>是留給</a:t>
            </a:r>
            <a:r>
              <a:rPr lang="en-US" altLang="zh-TW" sz="800" dirty="0" smtClean="0"/>
              <a:t>root</a:t>
            </a:r>
            <a:r>
              <a:rPr lang="zh-TW" altLang="en-US" sz="800" dirty="0" smtClean="0"/>
              <a:t>，而</a:t>
            </a:r>
            <a:r>
              <a:rPr lang="en-US" altLang="zh-TW" sz="800" dirty="0" smtClean="0"/>
              <a:t>1</a:t>
            </a:r>
            <a:r>
              <a:rPr lang="zh-TW" altLang="en-US" sz="800" dirty="0" smtClean="0"/>
              <a:t>至</a:t>
            </a:r>
            <a:r>
              <a:rPr lang="en-US" altLang="zh-TW" sz="800" dirty="0" smtClean="0"/>
              <a:t>99</a:t>
            </a:r>
            <a:r>
              <a:rPr lang="zh-TW" altLang="en-US" sz="800" dirty="0" smtClean="0"/>
              <a:t>則給給系統帳號。</a:t>
            </a:r>
          </a:p>
          <a:p>
            <a:pPr eaLnBrk="1" hangingPunct="1">
              <a:lnSpc>
                <a:spcPct val="80000"/>
              </a:lnSpc>
            </a:pPr>
            <a:r>
              <a:rPr lang="en-US" altLang="zh-TW" sz="800" dirty="0" smtClean="0"/>
              <a:t>4.</a:t>
            </a:r>
            <a:r>
              <a:rPr lang="zh-TW" altLang="en-US" sz="800" dirty="0" smtClean="0"/>
              <a:t>組</a:t>
            </a:r>
            <a:r>
              <a:rPr lang="en-US" altLang="zh-TW" sz="800" dirty="0" smtClean="0"/>
              <a:t>ID</a:t>
            </a:r>
            <a:r>
              <a:rPr lang="zh-TW" altLang="en-US" sz="800" dirty="0" smtClean="0"/>
              <a:t>（</a:t>
            </a:r>
            <a:r>
              <a:rPr lang="en-US" altLang="zh-TW" sz="800" dirty="0" smtClean="0"/>
              <a:t>GID</a:t>
            </a:r>
            <a:r>
              <a:rPr lang="zh-TW" altLang="en-US" sz="800" dirty="0" smtClean="0"/>
              <a:t>）：存儲在</a:t>
            </a:r>
            <a:r>
              <a:rPr lang="en-US" altLang="zh-TW" sz="800" dirty="0" smtClean="0"/>
              <a:t>/ </a:t>
            </a:r>
            <a:r>
              <a:rPr lang="en-US" altLang="zh-TW" sz="800" dirty="0" err="1" smtClean="0"/>
              <a:t>etc</a:t>
            </a:r>
            <a:r>
              <a:rPr lang="en-US" altLang="zh-TW" sz="800" dirty="0" smtClean="0"/>
              <a:t> / group</a:t>
            </a:r>
            <a:r>
              <a:rPr lang="zh-TW" altLang="en-US" sz="800" dirty="0" smtClean="0"/>
              <a:t>的主組</a:t>
            </a:r>
            <a:r>
              <a:rPr lang="en-US" altLang="zh-TW" sz="800" dirty="0" smtClean="0"/>
              <a:t>ID</a:t>
            </a:r>
            <a:r>
              <a:rPr lang="zh-TW" altLang="en-US" sz="800" dirty="0" smtClean="0"/>
              <a:t>中。</a:t>
            </a:r>
          </a:p>
          <a:p>
            <a:pPr eaLnBrk="1" hangingPunct="1">
              <a:lnSpc>
                <a:spcPct val="80000"/>
              </a:lnSpc>
            </a:pPr>
            <a:r>
              <a:rPr lang="zh-TW" altLang="en-US" sz="800" dirty="0" smtClean="0"/>
              <a:t>用戶</a:t>
            </a:r>
            <a:r>
              <a:rPr lang="en-US" altLang="zh-TW" sz="800" dirty="0" smtClean="0"/>
              <a:t>ID</a:t>
            </a:r>
            <a:r>
              <a:rPr lang="zh-TW" altLang="en-US" sz="800" dirty="0" smtClean="0"/>
              <a:t>信息：可以加入一些額外的資訊，例如姓名，電話等，但不是必須要有內容。</a:t>
            </a:r>
          </a:p>
          <a:p>
            <a:pPr eaLnBrk="1" hangingPunct="1">
              <a:lnSpc>
                <a:spcPct val="80000"/>
              </a:lnSpc>
            </a:pPr>
            <a:r>
              <a:rPr lang="en-US" altLang="zh-TW" sz="800" dirty="0" smtClean="0"/>
              <a:t>5.</a:t>
            </a:r>
            <a:r>
              <a:rPr lang="zh-TW" altLang="en-US" sz="800" dirty="0" smtClean="0"/>
              <a:t>主目錄：帳號的家目錄。</a:t>
            </a:r>
            <a:r>
              <a:rPr lang="en-US" altLang="zh-TW" sz="800" dirty="0" smtClean="0"/>
              <a:t>Shell </a:t>
            </a:r>
          </a:p>
          <a:p>
            <a:pPr eaLnBrk="1" hangingPunct="1">
              <a:lnSpc>
                <a:spcPct val="80000"/>
              </a:lnSpc>
            </a:pPr>
            <a:r>
              <a:rPr lang="en-US" altLang="zh-TW" sz="800" dirty="0" smtClean="0"/>
              <a:t>6.</a:t>
            </a:r>
            <a:r>
              <a:rPr lang="zh-TW" altLang="en-US" sz="800" dirty="0" smtClean="0"/>
              <a:t>：帳號使用的</a:t>
            </a:r>
            <a:r>
              <a:rPr lang="en-US" altLang="zh-TW" sz="800" dirty="0" smtClean="0"/>
              <a:t>shell</a:t>
            </a:r>
            <a:r>
              <a:rPr lang="zh-TW" altLang="en-US" sz="800" dirty="0" smtClean="0"/>
              <a:t>。</a:t>
            </a:r>
          </a:p>
          <a:p>
            <a:pPr eaLnBrk="1" hangingPunct="1">
              <a:lnSpc>
                <a:spcPct val="80000"/>
              </a:lnSpc>
            </a:pPr>
            <a:endParaRPr lang="zh-TW" altLang="en-US" sz="800" dirty="0" smtClean="0"/>
          </a:p>
          <a:p>
            <a:pPr eaLnBrk="1" hangingPunct="1">
              <a:lnSpc>
                <a:spcPct val="80000"/>
              </a:lnSpc>
            </a:pPr>
            <a:r>
              <a:rPr lang="zh-TW" altLang="en-US" sz="800" dirty="0" smtClean="0"/>
              <a:t>要列出所有帳號，可以直接用</a:t>
            </a:r>
            <a:r>
              <a:rPr lang="en-US" altLang="zh-TW" sz="800" dirty="0" smtClean="0"/>
              <a:t>cat</a:t>
            </a:r>
            <a:r>
              <a:rPr lang="zh-TW" altLang="en-US" sz="800" dirty="0" smtClean="0"/>
              <a:t>輸出</a:t>
            </a:r>
            <a:r>
              <a:rPr lang="en-US" altLang="zh-TW" sz="800" dirty="0" smtClean="0"/>
              <a:t>/ </a:t>
            </a:r>
            <a:r>
              <a:rPr lang="en-US" altLang="zh-TW" sz="800" dirty="0" err="1" smtClean="0"/>
              <a:t>etc</a:t>
            </a:r>
            <a:r>
              <a:rPr lang="en-US" altLang="zh-TW" sz="800" dirty="0" smtClean="0"/>
              <a:t> / </a:t>
            </a:r>
            <a:r>
              <a:rPr lang="en-US" altLang="zh-TW" sz="800" dirty="0" err="1" smtClean="0"/>
              <a:t>passwd</a:t>
            </a:r>
            <a:r>
              <a:rPr lang="zh-TW" altLang="en-US" sz="800" dirty="0" smtClean="0"/>
              <a:t>：</a:t>
            </a:r>
          </a:p>
          <a:p>
            <a:pPr eaLnBrk="1" hangingPunct="1">
              <a:lnSpc>
                <a:spcPct val="80000"/>
              </a:lnSpc>
            </a:pPr>
            <a:endParaRPr lang="zh-TW" altLang="en-US" sz="800" dirty="0" smtClean="0"/>
          </a:p>
          <a:p>
            <a:pPr eaLnBrk="1" hangingPunct="1">
              <a:lnSpc>
                <a:spcPct val="80000"/>
              </a:lnSpc>
            </a:pPr>
            <a:r>
              <a:rPr lang="en-US" altLang="zh-TW" sz="800" dirty="0" smtClean="0"/>
              <a:t>$ cat / </a:t>
            </a:r>
            <a:r>
              <a:rPr lang="en-US" altLang="zh-TW" sz="800" dirty="0" err="1" smtClean="0"/>
              <a:t>etc</a:t>
            </a:r>
            <a:r>
              <a:rPr lang="en-US" altLang="zh-TW" sz="800" dirty="0" smtClean="0"/>
              <a:t> / </a:t>
            </a:r>
            <a:r>
              <a:rPr lang="en-US" altLang="zh-TW" sz="800" dirty="0" err="1" smtClean="0"/>
              <a:t>passwd</a:t>
            </a:r>
            <a:endParaRPr lang="en-US" altLang="zh-TW" sz="800" dirty="0" smtClean="0"/>
          </a:p>
          <a:p>
            <a:pPr eaLnBrk="1" hangingPunct="1">
              <a:lnSpc>
                <a:spcPct val="80000"/>
              </a:lnSpc>
            </a:pPr>
            <a:r>
              <a:rPr lang="zh-TW" altLang="en-US" sz="800" dirty="0" smtClean="0"/>
              <a:t>搜尋出等定帳號，例如想尋找</a:t>
            </a:r>
            <a:r>
              <a:rPr lang="en-US" altLang="zh-TW" sz="800" dirty="0" err="1" smtClean="0"/>
              <a:t>phpini</a:t>
            </a:r>
            <a:r>
              <a:rPr lang="zh-TW" altLang="en-US" sz="800" dirty="0" smtClean="0"/>
              <a:t>帳號：</a:t>
            </a:r>
          </a:p>
          <a:p>
            <a:pPr eaLnBrk="1" hangingPunct="1">
              <a:lnSpc>
                <a:spcPct val="80000"/>
              </a:lnSpc>
            </a:pPr>
            <a:endParaRPr lang="zh-TW" altLang="en-US" sz="800" dirty="0" smtClean="0"/>
          </a:p>
          <a:p>
            <a:pPr eaLnBrk="1" hangingPunct="1">
              <a:lnSpc>
                <a:spcPct val="80000"/>
              </a:lnSpc>
            </a:pPr>
            <a:r>
              <a:rPr lang="en-US" altLang="zh-TW" sz="800" dirty="0" smtClean="0"/>
              <a:t>$ </a:t>
            </a:r>
            <a:r>
              <a:rPr lang="en-US" altLang="zh-TW" sz="800" dirty="0" err="1" smtClean="0"/>
              <a:t>grep</a:t>
            </a:r>
            <a:r>
              <a:rPr lang="en-US" altLang="zh-TW" sz="800" dirty="0" smtClean="0"/>
              <a:t> </a:t>
            </a:r>
            <a:r>
              <a:rPr lang="en-US" altLang="zh-TW" sz="800" dirty="0" err="1" smtClean="0"/>
              <a:t>phpini</a:t>
            </a:r>
            <a:r>
              <a:rPr lang="en-US" altLang="zh-TW" sz="800" dirty="0" smtClean="0"/>
              <a:t>   / </a:t>
            </a:r>
            <a:r>
              <a:rPr lang="en-US" altLang="zh-TW" sz="800" dirty="0" err="1" smtClean="0"/>
              <a:t>etc</a:t>
            </a:r>
            <a:r>
              <a:rPr lang="en-US" altLang="zh-TW" sz="800" dirty="0" smtClean="0"/>
              <a:t> / </a:t>
            </a:r>
            <a:r>
              <a:rPr lang="en-US" altLang="zh-TW" sz="800" dirty="0" err="1" smtClean="0"/>
              <a:t>passwd</a:t>
            </a:r>
            <a:endParaRPr lang="zh-TW" altLang="zh-TW" sz="800" dirty="0" smtClean="0"/>
          </a:p>
        </p:txBody>
      </p:sp>
    </p:spTree>
    <p:extLst>
      <p:ext uri="{BB962C8B-B14F-4D97-AF65-F5344CB8AC3E}">
        <p14:creationId xmlns:p14="http://schemas.microsoft.com/office/powerpoint/2010/main" val="228677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2.</a:t>
            </a:r>
            <a:r>
              <a:rPr lang="zh-TW" altLang="en-US" sz="1200" dirty="0" smtClean="0"/>
              <a:t>密碼：這個欄位會用</a:t>
            </a:r>
            <a:r>
              <a:rPr lang="en-US" altLang="zh-TW" sz="1200" dirty="0" smtClean="0"/>
              <a:t>x</a:t>
            </a:r>
            <a:r>
              <a:rPr lang="zh-TW" altLang="en-US" sz="1200" dirty="0" smtClean="0"/>
              <a:t>字元代替加密的密碼，而加密的密碼存儲在</a:t>
            </a:r>
            <a:r>
              <a:rPr lang="en-US" altLang="zh-TW" sz="1200" dirty="0" smtClean="0"/>
              <a:t>/ </a:t>
            </a:r>
            <a:r>
              <a:rPr lang="en-US" altLang="zh-TW" sz="1200" dirty="0" err="1" smtClean="0"/>
              <a:t>etc</a:t>
            </a:r>
            <a:r>
              <a:rPr lang="en-US" altLang="zh-TW" sz="1200" dirty="0" smtClean="0"/>
              <a:t> / shadow</a:t>
            </a:r>
            <a:r>
              <a:rPr lang="zh-TW" altLang="en-US" sz="1200" dirty="0" smtClean="0"/>
              <a:t>檔案內。</a:t>
            </a: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r>
              <a:rPr lang="en-US" altLang="zh-TW" dirty="0" err="1" smtClean="0"/>
              <a:t>etc</a:t>
            </a:r>
            <a:r>
              <a:rPr lang="en-US" altLang="zh-TW" dirty="0" smtClean="0"/>
              <a:t>/group </a:t>
            </a:r>
            <a:r>
              <a:rPr lang="zh-TW" altLang="en-US" dirty="0" smtClean="0"/>
              <a:t>的觀念與 </a:t>
            </a:r>
            <a:r>
              <a:rPr lang="en-US" altLang="zh-TW" dirty="0" smtClean="0"/>
              <a:t>/</a:t>
            </a:r>
            <a:r>
              <a:rPr lang="en-US" altLang="zh-TW" dirty="0" err="1" smtClean="0"/>
              <a:t>etc</a:t>
            </a:r>
            <a:r>
              <a:rPr lang="en-US" altLang="zh-TW" dirty="0" smtClean="0"/>
              <a:t>/</a:t>
            </a:r>
            <a:r>
              <a:rPr lang="en-US" altLang="zh-TW" dirty="0" err="1" smtClean="0"/>
              <a:t>passwd</a:t>
            </a:r>
            <a:r>
              <a:rPr lang="en-US" altLang="zh-TW" dirty="0" smtClean="0"/>
              <a:t> </a:t>
            </a:r>
            <a:r>
              <a:rPr lang="zh-TW" altLang="en-US" dirty="0" smtClean="0"/>
              <a:t>差不多</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76FEB9D5-B4DB-4684-97D0-27E67E342A9F}" type="slidenum">
              <a:rPr lang="zh-TW" altLang="en-US" smtClean="0"/>
              <a:t>7</a:t>
            </a:fld>
            <a:endParaRPr lang="zh-TW" altLang="en-US"/>
          </a:p>
        </p:txBody>
      </p:sp>
    </p:spTree>
    <p:extLst>
      <p:ext uri="{BB962C8B-B14F-4D97-AF65-F5344CB8AC3E}">
        <p14:creationId xmlns:p14="http://schemas.microsoft.com/office/powerpoint/2010/main" val="148951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54D61912-56F6-4C32-8023-016D900DD16D}" type="slidenum">
              <a:rPr lang="en-US" altLang="zh-TW" b="0" smtClean="0">
                <a:latin typeface="Arial" charset="0"/>
              </a:rPr>
              <a:pPr/>
              <a:t>9</a:t>
            </a:fld>
            <a:endParaRPr lang="en-US" altLang="zh-TW" b="0" smtClean="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5800" y="4216400"/>
            <a:ext cx="5486400" cy="4114800"/>
          </a:xfrm>
          <a:noFill/>
        </p:spPr>
        <p:txBody>
          <a:bodyPr/>
          <a:lstStyle/>
          <a:p>
            <a:r>
              <a:rPr lang="zh-TW" altLang="en-US" sz="1000" dirty="0" smtClean="0">
                <a:solidFill>
                  <a:srgbClr val="FF00FF"/>
                </a:solidFill>
                <a:latin typeface="Verdana" pitchFamily="34" charset="0"/>
                <a:ea typeface="標楷體" pitchFamily="65" charset="-120"/>
                <a:cs typeface="Verdana" pitchFamily="34" charset="0"/>
              </a:rPr>
              <a:t>設定帳號密碼</a:t>
            </a:r>
            <a:endParaRPr lang="en-US" altLang="zh-TW" sz="1000" dirty="0" smtClean="0">
              <a:solidFill>
                <a:srgbClr val="FF00FF"/>
              </a:solidFill>
              <a:latin typeface="Verdana" pitchFamily="34" charset="0"/>
              <a:ea typeface="標楷體" pitchFamily="65" charset="-120"/>
              <a:cs typeface="Verdana" pitchFamily="34" charset="0"/>
            </a:endParaRPr>
          </a:p>
          <a:p>
            <a:r>
              <a:rPr lang="en-US" altLang="zh-TW" sz="1000" b="0" dirty="0" smtClean="0">
                <a:solidFill>
                  <a:srgbClr val="00B0F0"/>
                </a:solidFill>
                <a:latin typeface="Verdana" pitchFamily="34" charset="0"/>
                <a:ea typeface="標楷體" pitchFamily="65" charset="-120"/>
                <a:cs typeface="Verdana" pitchFamily="34" charset="0"/>
              </a:rPr>
              <a:t>$ </a:t>
            </a:r>
            <a:r>
              <a:rPr lang="en-US" altLang="zh-TW" sz="1000" dirty="0" err="1" smtClean="0">
                <a:latin typeface="Verdana" pitchFamily="34" charset="0"/>
                <a:ea typeface="標楷體" pitchFamily="65" charset="-120"/>
                <a:cs typeface="Verdana" pitchFamily="34" charset="0"/>
              </a:rPr>
              <a:t>sudo</a:t>
            </a:r>
            <a:r>
              <a:rPr lang="en-US" altLang="zh-TW" sz="1000" dirty="0" smtClean="0">
                <a:latin typeface="Verdana" pitchFamily="34" charset="0"/>
                <a:ea typeface="標楷體" pitchFamily="65" charset="-120"/>
                <a:cs typeface="Verdana" pitchFamily="34" charset="0"/>
              </a:rPr>
              <a:t> </a:t>
            </a:r>
            <a:r>
              <a:rPr lang="en-US" altLang="zh-TW" sz="1000" dirty="0" err="1" smtClean="0">
                <a:latin typeface="Verdana" pitchFamily="34" charset="0"/>
                <a:ea typeface="標楷體" pitchFamily="65" charset="-120"/>
                <a:cs typeface="Verdana" pitchFamily="34" charset="0"/>
              </a:rPr>
              <a:t>passwd</a:t>
            </a:r>
            <a:r>
              <a:rPr lang="en-US" altLang="zh-TW" sz="1000" dirty="0" smtClean="0">
                <a:latin typeface="Verdana" pitchFamily="34" charset="0"/>
                <a:ea typeface="標楷體" pitchFamily="65" charset="-120"/>
                <a:cs typeface="Verdana" pitchFamily="34" charset="0"/>
              </a:rPr>
              <a:t> </a:t>
            </a:r>
            <a:r>
              <a:rPr lang="en-US" altLang="zh-TW" sz="1000" dirty="0" err="1" smtClean="0">
                <a:latin typeface="Verdana" pitchFamily="34" charset="0"/>
                <a:ea typeface="標楷體" pitchFamily="65" charset="-120"/>
                <a:cs typeface="Verdana" pitchFamily="34" charset="0"/>
              </a:rPr>
              <a:t>gbean</a:t>
            </a:r>
            <a:endParaRPr lang="en-US" altLang="zh-TW" sz="1000" dirty="0" smtClean="0">
              <a:latin typeface="Verdana" pitchFamily="34" charset="0"/>
              <a:ea typeface="標楷體" pitchFamily="65" charset="-120"/>
              <a:cs typeface="Verdana" pitchFamily="34" charset="0"/>
            </a:endParaRPr>
          </a:p>
          <a:p>
            <a:r>
              <a:rPr lang="en-US" altLang="zh-TW" sz="800" b="0" dirty="0" smtClean="0">
                <a:solidFill>
                  <a:srgbClr val="00B050"/>
                </a:solidFill>
                <a:latin typeface="Verdana" pitchFamily="34" charset="0"/>
                <a:ea typeface="標楷體" pitchFamily="65" charset="-120"/>
                <a:cs typeface="Verdana" pitchFamily="34" charset="0"/>
              </a:rPr>
              <a:t>Enter new UNIX password: </a:t>
            </a:r>
          </a:p>
          <a:p>
            <a:r>
              <a:rPr lang="en-US" altLang="zh-TW" sz="800" b="0" dirty="0" smtClean="0">
                <a:solidFill>
                  <a:srgbClr val="00B050"/>
                </a:solidFill>
                <a:latin typeface="Verdana" pitchFamily="34" charset="0"/>
                <a:ea typeface="標楷體" pitchFamily="65" charset="-120"/>
                <a:cs typeface="Verdana" pitchFamily="34" charset="0"/>
              </a:rPr>
              <a:t>Retype new UNIX password:</a:t>
            </a:r>
          </a:p>
          <a:p>
            <a:r>
              <a:rPr lang="en-US" altLang="zh-TW" sz="800" b="0" dirty="0" err="1" smtClean="0">
                <a:solidFill>
                  <a:srgbClr val="00B050"/>
                </a:solidFill>
                <a:latin typeface="Verdana" pitchFamily="34" charset="0"/>
                <a:ea typeface="標楷體" pitchFamily="65" charset="-120"/>
                <a:cs typeface="Verdana" pitchFamily="34" charset="0"/>
              </a:rPr>
              <a:t>passwd</a:t>
            </a:r>
            <a:r>
              <a:rPr lang="en-US" altLang="zh-TW" sz="800" b="0" dirty="0" smtClean="0">
                <a:solidFill>
                  <a:srgbClr val="00B050"/>
                </a:solidFill>
                <a:latin typeface="Verdana" pitchFamily="34" charset="0"/>
                <a:ea typeface="標楷體" pitchFamily="65" charset="-120"/>
                <a:cs typeface="Verdana" pitchFamily="34" charset="0"/>
              </a:rPr>
              <a:t>: password updated successfully</a:t>
            </a:r>
          </a:p>
          <a:p>
            <a:r>
              <a:rPr lang="zh-TW" altLang="en-US" sz="1000" dirty="0" smtClean="0">
                <a:solidFill>
                  <a:srgbClr val="FF00FF"/>
                </a:solidFill>
                <a:latin typeface="Verdana" pitchFamily="34" charset="0"/>
                <a:ea typeface="標楷體" pitchFamily="65" charset="-120"/>
                <a:cs typeface="Verdana" pitchFamily="34" charset="0"/>
              </a:rPr>
              <a:t>使用 </a:t>
            </a:r>
            <a:r>
              <a:rPr lang="en-US" altLang="zh-TW" sz="800" dirty="0" err="1" smtClean="0">
                <a:solidFill>
                  <a:srgbClr val="FF00FF"/>
                </a:solidFill>
                <a:latin typeface="Verdana" pitchFamily="34" charset="0"/>
                <a:ea typeface="標楷體" pitchFamily="65" charset="-120"/>
                <a:cs typeface="Verdana" pitchFamily="34" charset="0"/>
              </a:rPr>
              <a:t>gbean</a:t>
            </a:r>
            <a:r>
              <a:rPr lang="en-US" altLang="zh-TW" sz="1000" dirty="0" smtClean="0">
                <a:solidFill>
                  <a:srgbClr val="FF00FF"/>
                </a:solidFill>
                <a:latin typeface="Verdana" pitchFamily="34" charset="0"/>
                <a:ea typeface="標楷體" pitchFamily="65" charset="-120"/>
                <a:cs typeface="Verdana" pitchFamily="34" charset="0"/>
              </a:rPr>
              <a:t> </a:t>
            </a:r>
            <a:r>
              <a:rPr lang="zh-TW" altLang="en-US" sz="1000" dirty="0" smtClean="0">
                <a:solidFill>
                  <a:srgbClr val="FF00FF"/>
                </a:solidFill>
                <a:latin typeface="Verdana" pitchFamily="34" charset="0"/>
                <a:ea typeface="標楷體" pitchFamily="65" charset="-120"/>
                <a:cs typeface="Verdana" pitchFamily="34" charset="0"/>
              </a:rPr>
              <a:t>登入 </a:t>
            </a:r>
            <a:r>
              <a:rPr lang="en-US" altLang="zh-TW" sz="1000" dirty="0" smtClean="0">
                <a:solidFill>
                  <a:srgbClr val="FF00FF"/>
                </a:solidFill>
                <a:latin typeface="Verdana" pitchFamily="34" charset="0"/>
                <a:ea typeface="標楷體" pitchFamily="65" charset="-120"/>
                <a:cs typeface="Verdana" pitchFamily="34" charset="0"/>
              </a:rPr>
              <a:t>(</a:t>
            </a:r>
            <a:r>
              <a:rPr lang="zh-TW" altLang="en-US" sz="1000" dirty="0" smtClean="0">
                <a:solidFill>
                  <a:srgbClr val="FF00FF"/>
                </a:solidFill>
                <a:latin typeface="Verdana" pitchFamily="34" charset="0"/>
                <a:ea typeface="標楷體" pitchFamily="65" charset="-120"/>
                <a:cs typeface="Verdana" pitchFamily="34" charset="0"/>
              </a:rPr>
              <a:t>新帳號密碼沒設</a:t>
            </a:r>
            <a:r>
              <a:rPr lang="en-US" altLang="zh-TW" sz="1000" dirty="0" smtClean="0">
                <a:solidFill>
                  <a:srgbClr val="FF00FF"/>
                </a:solidFill>
                <a:latin typeface="Verdana" pitchFamily="34" charset="0"/>
                <a:ea typeface="標楷體" pitchFamily="65" charset="-120"/>
                <a:cs typeface="Verdana" pitchFamily="34" charset="0"/>
              </a:rPr>
              <a:t>, </a:t>
            </a:r>
            <a:r>
              <a:rPr lang="zh-TW" altLang="en-US" sz="1000" dirty="0" smtClean="0">
                <a:solidFill>
                  <a:srgbClr val="FF00FF"/>
                </a:solidFill>
                <a:latin typeface="Verdana" pitchFamily="34" charset="0"/>
                <a:ea typeface="標楷體" pitchFamily="65" charset="-120"/>
                <a:cs typeface="Verdana" pitchFamily="34" charset="0"/>
              </a:rPr>
              <a:t>是無法登入</a:t>
            </a:r>
            <a:r>
              <a:rPr lang="en-US" altLang="zh-TW" sz="1000" dirty="0" smtClean="0">
                <a:solidFill>
                  <a:srgbClr val="FF00FF"/>
                </a:solidFill>
                <a:latin typeface="Verdana" pitchFamily="34" charset="0"/>
                <a:ea typeface="標楷體" pitchFamily="65" charset="-120"/>
                <a:cs typeface="Verdana" pitchFamily="34" charset="0"/>
              </a:rPr>
              <a:t>)</a:t>
            </a:r>
            <a:endParaRPr lang="en-US" altLang="zh-TW" sz="1000" dirty="0" smtClean="0">
              <a:solidFill>
                <a:srgbClr val="FF00FF"/>
              </a:solidFill>
              <a:latin typeface="Verdana" pitchFamily="34" charset="0"/>
              <a:ea typeface="+mn-ea"/>
              <a:cs typeface="Verdana" pitchFamily="34" charset="0"/>
            </a:endParaRPr>
          </a:p>
          <a:p>
            <a:r>
              <a:rPr lang="en-US" altLang="zh-TW" sz="1050" b="0" dirty="0" smtClean="0">
                <a:solidFill>
                  <a:srgbClr val="00B0F0"/>
                </a:solidFill>
                <a:latin typeface="Verdana" pitchFamily="34" charset="0"/>
                <a:ea typeface="標楷體" pitchFamily="65" charset="-120"/>
                <a:cs typeface="Verdana" pitchFamily="34" charset="0"/>
              </a:rPr>
              <a:t>$</a:t>
            </a:r>
            <a:r>
              <a:rPr lang="en-US" altLang="zh-TW" sz="1050" b="0" dirty="0" smtClean="0">
                <a:latin typeface="Verdana" pitchFamily="34" charset="0"/>
                <a:ea typeface="標楷體" pitchFamily="65" charset="-120"/>
                <a:cs typeface="Verdana" pitchFamily="34" charset="0"/>
              </a:rPr>
              <a:t> </a:t>
            </a:r>
            <a:r>
              <a:rPr lang="en-US" altLang="zh-TW" sz="1050" dirty="0" err="1" smtClean="0">
                <a:latin typeface="Verdana" pitchFamily="34" charset="0"/>
                <a:ea typeface="標楷體" pitchFamily="65" charset="-120"/>
                <a:cs typeface="Verdana" pitchFamily="34" charset="0"/>
              </a:rPr>
              <a:t>sudo</a:t>
            </a:r>
            <a:r>
              <a:rPr lang="en-US" altLang="zh-TW" sz="1050" dirty="0" smtClean="0">
                <a:latin typeface="Verdana" pitchFamily="34" charset="0"/>
                <a:ea typeface="標楷體" pitchFamily="65" charset="-120"/>
                <a:cs typeface="Verdana" pitchFamily="34" charset="0"/>
              </a:rPr>
              <a:t> login  as </a:t>
            </a:r>
            <a:r>
              <a:rPr lang="en-US" altLang="zh-TW" sz="1050" dirty="0" err="1" smtClean="0">
                <a:latin typeface="Verdana" pitchFamily="34" charset="0"/>
                <a:ea typeface="標楷體" pitchFamily="65" charset="-120"/>
                <a:cs typeface="Verdana" pitchFamily="34" charset="0"/>
              </a:rPr>
              <a:t>gbean</a:t>
            </a:r>
            <a:endParaRPr lang="en-US" altLang="zh-TW" sz="1050" dirty="0" smtClean="0">
              <a:latin typeface="Verdana" pitchFamily="34" charset="0"/>
              <a:ea typeface="標楷體" pitchFamily="65" charset="-120"/>
              <a:cs typeface="Verdana" pitchFamily="34" charset="0"/>
            </a:endParaRPr>
          </a:p>
          <a:p>
            <a:r>
              <a:rPr lang="en-US" altLang="zh-TW" sz="800" b="0" dirty="0" smtClean="0">
                <a:solidFill>
                  <a:srgbClr val="00B050"/>
                </a:solidFill>
                <a:latin typeface="Verdana" pitchFamily="34" charset="0"/>
                <a:ea typeface="標楷體" pitchFamily="65" charset="-120"/>
                <a:cs typeface="Verdana" pitchFamily="34" charset="0"/>
              </a:rPr>
              <a:t>Password:</a:t>
            </a:r>
          </a:p>
          <a:p>
            <a:r>
              <a:rPr lang="en-US" altLang="zh-TW" sz="800" b="0" dirty="0" smtClean="0">
                <a:solidFill>
                  <a:srgbClr val="00B050"/>
                </a:solidFill>
                <a:latin typeface="Verdana" pitchFamily="34" charset="0"/>
                <a:ea typeface="標楷體" pitchFamily="65" charset="-120"/>
                <a:cs typeface="Verdana" pitchFamily="34" charset="0"/>
              </a:rPr>
              <a:t>Welcome to Ubuntu 14.04.5 LTS (GNU/Linux 3.13.0-110-generic x86_64)</a:t>
            </a:r>
          </a:p>
          <a:p>
            <a:r>
              <a:rPr lang="en-US" altLang="zh-TW" sz="800" b="0" dirty="0" smtClean="0">
                <a:latin typeface="Verdana" pitchFamily="34" charset="0"/>
                <a:ea typeface="標楷體" pitchFamily="65" charset="-120"/>
                <a:cs typeface="Verdana" pitchFamily="34" charset="0"/>
              </a:rPr>
              <a:t>                            :::</a:t>
            </a:r>
          </a:p>
          <a:p>
            <a:r>
              <a:rPr lang="en-US" altLang="zh-TW" sz="800" b="0" dirty="0" smtClean="0">
                <a:latin typeface="Verdana" pitchFamily="34" charset="0"/>
                <a:ea typeface="標楷體" pitchFamily="65" charset="-120"/>
                <a:cs typeface="Verdana" pitchFamily="34" charset="0"/>
              </a:rPr>
              <a:t>build derby database ... ok</a:t>
            </a:r>
          </a:p>
          <a:p>
            <a:r>
              <a:rPr lang="en-US" altLang="zh-TW" sz="1050" b="0" dirty="0" smtClean="0">
                <a:solidFill>
                  <a:srgbClr val="00B0F0"/>
                </a:solidFill>
                <a:latin typeface="Verdana" pitchFamily="34" charset="0"/>
                <a:ea typeface="標楷體" pitchFamily="65" charset="-120"/>
                <a:cs typeface="Verdana" pitchFamily="34" charset="0"/>
              </a:rPr>
              <a:t>$</a:t>
            </a:r>
            <a:r>
              <a:rPr lang="en-US" altLang="zh-TW" sz="1050" b="0" dirty="0" smtClean="0">
                <a:latin typeface="Verdana" pitchFamily="34" charset="0"/>
                <a:ea typeface="標楷體" pitchFamily="65" charset="-120"/>
                <a:cs typeface="Verdana" pitchFamily="34" charset="0"/>
              </a:rPr>
              <a:t> </a:t>
            </a:r>
            <a:r>
              <a:rPr lang="en-US" altLang="zh-TW" sz="1050" dirty="0" err="1" smtClean="0">
                <a:latin typeface="Verdana" pitchFamily="34" charset="0"/>
                <a:ea typeface="標楷體" pitchFamily="65" charset="-120"/>
                <a:cs typeface="Verdana" pitchFamily="34" charset="0"/>
              </a:rPr>
              <a:t>pwd</a:t>
            </a:r>
            <a:endParaRPr lang="en-US" altLang="zh-TW" sz="1050" dirty="0" smtClean="0">
              <a:latin typeface="Verdana" pitchFamily="34" charset="0"/>
              <a:ea typeface="標楷體" pitchFamily="65" charset="-120"/>
              <a:cs typeface="Verdana" pitchFamily="34" charset="0"/>
            </a:endParaRPr>
          </a:p>
          <a:p>
            <a:r>
              <a:rPr lang="en-US" altLang="zh-TW" sz="1050" b="0" dirty="0" smtClean="0">
                <a:solidFill>
                  <a:srgbClr val="00B050"/>
                </a:solidFill>
                <a:latin typeface="Verdana" pitchFamily="34" charset="0"/>
                <a:ea typeface="標楷體" pitchFamily="65" charset="-120"/>
                <a:cs typeface="Verdana" pitchFamily="34" charset="0"/>
              </a:rPr>
              <a:t>/home/</a:t>
            </a:r>
            <a:r>
              <a:rPr lang="en-US" altLang="zh-TW" sz="1050" b="0" dirty="0" err="1" smtClean="0">
                <a:solidFill>
                  <a:srgbClr val="00B050"/>
                </a:solidFill>
                <a:latin typeface="Verdana" pitchFamily="34" charset="0"/>
                <a:ea typeface="標楷體" pitchFamily="65" charset="-120"/>
                <a:cs typeface="Verdana" pitchFamily="34" charset="0"/>
              </a:rPr>
              <a:t>gbean</a:t>
            </a:r>
            <a:endParaRPr lang="en-US" altLang="zh-TW" sz="1050" b="0" dirty="0" smtClean="0">
              <a:solidFill>
                <a:srgbClr val="00B050"/>
              </a:solidFill>
              <a:latin typeface="Verdana" pitchFamily="34" charset="0"/>
              <a:ea typeface="標楷體" pitchFamily="65" charset="-120"/>
              <a:cs typeface="Verdana" pitchFamily="34" charset="0"/>
            </a:endParaRPr>
          </a:p>
          <a:p>
            <a:r>
              <a:rPr lang="en-US" altLang="zh-TW" sz="1050" b="0" dirty="0" smtClean="0">
                <a:solidFill>
                  <a:srgbClr val="00B0F0"/>
                </a:solidFill>
                <a:latin typeface="Verdana" pitchFamily="34" charset="0"/>
                <a:ea typeface="標楷體" pitchFamily="65" charset="-120"/>
                <a:cs typeface="Verdana" pitchFamily="34" charset="0"/>
              </a:rPr>
              <a:t>$</a:t>
            </a:r>
            <a:r>
              <a:rPr lang="en-US" altLang="zh-TW" sz="1050" b="0" dirty="0" smtClean="0">
                <a:latin typeface="Verdana" pitchFamily="34" charset="0"/>
                <a:ea typeface="標楷體" pitchFamily="65" charset="-120"/>
                <a:cs typeface="Verdana" pitchFamily="34" charset="0"/>
              </a:rPr>
              <a:t> </a:t>
            </a:r>
            <a:r>
              <a:rPr lang="en-US" altLang="zh-TW" sz="1050" dirty="0" smtClean="0">
                <a:latin typeface="Verdana" pitchFamily="34" charset="0"/>
                <a:ea typeface="標楷體" pitchFamily="65" charset="-120"/>
                <a:cs typeface="Verdana" pitchFamily="34" charset="0"/>
              </a:rPr>
              <a:t>ls –al</a:t>
            </a:r>
            <a:endParaRPr lang="en-US" altLang="zh-TW" sz="1000" b="0" dirty="0" smtClean="0">
              <a:latin typeface="Consolas" pitchFamily="49" charset="0"/>
              <a:ea typeface="標楷體" pitchFamily="65" charset="-120"/>
              <a:cs typeface="Verdana" pitchFamily="34" charset="0"/>
            </a:endParaRPr>
          </a:p>
          <a:p>
            <a:r>
              <a:rPr lang="en-US" altLang="zh-TW" sz="800" b="0" dirty="0" smtClean="0">
                <a:latin typeface="Consolas" pitchFamily="49" charset="0"/>
                <a:ea typeface="標楷體" pitchFamily="65" charset="-120"/>
                <a:cs typeface="Verdana" pitchFamily="34" charset="0"/>
              </a:rPr>
              <a:t>                    :::</a:t>
            </a:r>
          </a:p>
          <a:p>
            <a:r>
              <a:rPr lang="en-US" altLang="zh-TW" sz="800" b="0" dirty="0" smtClean="0">
                <a:latin typeface="Consolas" pitchFamily="49" charset="0"/>
                <a:ea typeface="標楷體" pitchFamily="65" charset="-120"/>
                <a:cs typeface="Verdana" pitchFamily="34" charset="0"/>
              </a:rPr>
              <a:t>-</a:t>
            </a:r>
            <a:r>
              <a:rPr lang="en-US" altLang="zh-TW" sz="800" b="0" dirty="0" err="1" smtClean="0">
                <a:latin typeface="Consolas" pitchFamily="49" charset="0"/>
                <a:ea typeface="標楷體" pitchFamily="65" charset="-120"/>
                <a:cs typeface="Verdana" pitchFamily="34" charset="0"/>
              </a:rPr>
              <a:t>rw</a:t>
            </a:r>
            <a:r>
              <a:rPr lang="en-US" altLang="zh-TW" sz="800" b="0" dirty="0" smtClean="0">
                <a:latin typeface="Consolas" pitchFamily="49" charset="0"/>
                <a:ea typeface="標楷體" pitchFamily="65" charset="-120"/>
                <a:cs typeface="Verdana" pitchFamily="34" charset="0"/>
              </a:rPr>
              <a:t>-r--r-- 1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3771  9</a:t>
            </a:r>
            <a:r>
              <a:rPr lang="zh-TW" altLang="en-US" sz="800" b="0" dirty="0" smtClean="0">
                <a:latin typeface="Consolas" pitchFamily="49" charset="0"/>
                <a:ea typeface="標楷體" pitchFamily="65" charset="-120"/>
                <a:cs typeface="Verdana" pitchFamily="34" charset="0"/>
              </a:rPr>
              <a:t>月  </a:t>
            </a:r>
            <a:r>
              <a:rPr lang="en-US" altLang="zh-TW" sz="800" b="0" dirty="0" smtClean="0">
                <a:latin typeface="Consolas" pitchFamily="49" charset="0"/>
                <a:ea typeface="標楷體" pitchFamily="65" charset="-120"/>
                <a:cs typeface="Verdana" pitchFamily="34" charset="0"/>
              </a:rPr>
              <a:t>1  2015 .</a:t>
            </a:r>
            <a:r>
              <a:rPr lang="en-US" altLang="zh-TW" sz="800" b="0" dirty="0" err="1" smtClean="0">
                <a:latin typeface="Consolas" pitchFamily="49" charset="0"/>
                <a:ea typeface="標楷體" pitchFamily="65" charset="-120"/>
                <a:cs typeface="Verdana" pitchFamily="34" charset="0"/>
              </a:rPr>
              <a:t>bashrc</a:t>
            </a:r>
            <a:endParaRPr lang="en-US" altLang="zh-TW" sz="800" b="0" dirty="0" smtClean="0">
              <a:latin typeface="Consolas" pitchFamily="49" charset="0"/>
              <a:ea typeface="標楷體" pitchFamily="65" charset="-120"/>
              <a:cs typeface="Verdana" pitchFamily="34" charset="0"/>
            </a:endParaRPr>
          </a:p>
          <a:p>
            <a:r>
              <a:rPr lang="en-US" altLang="zh-TW" sz="800" b="0" dirty="0" err="1" smtClean="0">
                <a:latin typeface="Consolas" pitchFamily="49" charset="0"/>
                <a:ea typeface="標楷體" pitchFamily="65" charset="-120"/>
                <a:cs typeface="Verdana" pitchFamily="34" charset="0"/>
              </a:rPr>
              <a:t>drwx</a:t>
            </a:r>
            <a:r>
              <a:rPr lang="en-US" altLang="zh-TW" sz="800" b="0" dirty="0" smtClean="0">
                <a:latin typeface="Consolas" pitchFamily="49" charset="0"/>
                <a:ea typeface="標楷體" pitchFamily="65" charset="-120"/>
                <a:cs typeface="Verdana" pitchFamily="34" charset="0"/>
              </a:rPr>
              <a:t>------ 2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4096 11</a:t>
            </a:r>
            <a:r>
              <a:rPr lang="zh-TW" altLang="en-US" sz="800" b="0" dirty="0" smtClean="0">
                <a:latin typeface="Consolas" pitchFamily="49" charset="0"/>
                <a:ea typeface="標楷體" pitchFamily="65" charset="-120"/>
                <a:cs typeface="Verdana" pitchFamily="34" charset="0"/>
              </a:rPr>
              <a:t>月  </a:t>
            </a:r>
            <a:r>
              <a:rPr lang="en-US" altLang="zh-TW" sz="800" b="0" dirty="0" smtClean="0">
                <a:latin typeface="Consolas" pitchFamily="49" charset="0"/>
                <a:ea typeface="標楷體" pitchFamily="65" charset="-120"/>
                <a:cs typeface="Verdana" pitchFamily="34" charset="0"/>
              </a:rPr>
              <a:t>3 14:23 .cache/</a:t>
            </a:r>
          </a:p>
          <a:p>
            <a:r>
              <a:rPr lang="en-US" altLang="zh-TW" sz="800" b="0" dirty="0" smtClean="0">
                <a:latin typeface="Consolas" pitchFamily="49" charset="0"/>
                <a:ea typeface="標楷體" pitchFamily="65" charset="-120"/>
                <a:cs typeface="Verdana" pitchFamily="34" charset="0"/>
              </a:rPr>
              <a:t>-</a:t>
            </a:r>
            <a:r>
              <a:rPr lang="en-US" altLang="zh-TW" sz="800" b="0" dirty="0" err="1" smtClean="0">
                <a:latin typeface="Consolas" pitchFamily="49" charset="0"/>
                <a:ea typeface="標楷體" pitchFamily="65" charset="-120"/>
                <a:cs typeface="Verdana" pitchFamily="34" charset="0"/>
              </a:rPr>
              <a:t>rw</a:t>
            </a:r>
            <a:r>
              <a:rPr lang="en-US" altLang="zh-TW" sz="800" b="0" dirty="0" smtClean="0">
                <a:latin typeface="Consolas" pitchFamily="49" charset="0"/>
                <a:ea typeface="標楷體" pitchFamily="65" charset="-120"/>
                <a:cs typeface="Verdana" pitchFamily="34" charset="0"/>
              </a:rPr>
              <a:t>-r--r-- 1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a:t>
            </a:r>
            <a:r>
              <a:rPr lang="en-US" altLang="zh-TW" sz="800" b="0" dirty="0" err="1" smtClean="0">
                <a:latin typeface="Consolas" pitchFamily="49" charset="0"/>
                <a:ea typeface="標楷體" pitchFamily="65" charset="-120"/>
                <a:cs typeface="Verdana" pitchFamily="34" charset="0"/>
              </a:rPr>
              <a:t>gbean</a:t>
            </a:r>
            <a:r>
              <a:rPr lang="en-US" altLang="zh-TW" sz="800" b="0" dirty="0" smtClean="0">
                <a:latin typeface="Consolas" pitchFamily="49" charset="0"/>
                <a:ea typeface="標楷體" pitchFamily="65" charset="-120"/>
                <a:cs typeface="Verdana" pitchFamily="34" charset="0"/>
              </a:rPr>
              <a:t>  655  6</a:t>
            </a:r>
            <a:r>
              <a:rPr lang="zh-TW" altLang="en-US" sz="800" b="0" dirty="0" smtClean="0">
                <a:latin typeface="Consolas" pitchFamily="49" charset="0"/>
                <a:ea typeface="標楷體" pitchFamily="65" charset="-120"/>
                <a:cs typeface="Verdana" pitchFamily="34" charset="0"/>
              </a:rPr>
              <a:t>月 </a:t>
            </a:r>
            <a:r>
              <a:rPr lang="en-US" altLang="zh-TW" sz="800" b="0" dirty="0" smtClean="0">
                <a:latin typeface="Consolas" pitchFamily="49" charset="0"/>
                <a:ea typeface="標楷體" pitchFamily="65" charset="-120"/>
                <a:cs typeface="Verdana" pitchFamily="34" charset="0"/>
              </a:rPr>
              <a:t>24 23:44 .profile</a:t>
            </a:r>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endParaRPr lang="en-US" altLang="zh-TW" sz="800" dirty="0" smtClean="0"/>
          </a:p>
          <a:p>
            <a:pPr eaLnBrk="1" hangingPunct="1">
              <a:lnSpc>
                <a:spcPct val="80000"/>
              </a:lnSpc>
            </a:pPr>
            <a:r>
              <a:rPr lang="en-US" altLang="zh-TW" sz="800" dirty="0" smtClean="0"/>
              <a:t>bigred@ds159:~$ </a:t>
            </a:r>
            <a:r>
              <a:rPr lang="en-US" altLang="zh-TW" sz="800" dirty="0" err="1" smtClean="0"/>
              <a:t>sudo</a:t>
            </a:r>
            <a:r>
              <a:rPr lang="en-US" altLang="zh-TW" sz="800" dirty="0" smtClean="0"/>
              <a:t> cat /</a:t>
            </a:r>
            <a:r>
              <a:rPr lang="en-US" altLang="zh-TW" sz="800" dirty="0" err="1" smtClean="0"/>
              <a:t>etc</a:t>
            </a:r>
            <a:r>
              <a:rPr lang="en-US" altLang="zh-TW" sz="800" dirty="0" smtClean="0"/>
              <a:t>/</a:t>
            </a:r>
            <a:r>
              <a:rPr lang="en-US" altLang="zh-TW" sz="800" dirty="0" err="1" smtClean="0"/>
              <a:t>shadow|grep</a:t>
            </a:r>
            <a:r>
              <a:rPr lang="en-US" altLang="zh-TW" sz="800" dirty="0" smtClean="0"/>
              <a:t> </a:t>
            </a:r>
            <a:r>
              <a:rPr lang="en-US" altLang="zh-TW" sz="800" dirty="0" err="1" smtClean="0"/>
              <a:t>gbean</a:t>
            </a:r>
            <a:endParaRPr lang="en-US" altLang="zh-TW" sz="800" dirty="0" smtClean="0"/>
          </a:p>
          <a:p>
            <a:pPr eaLnBrk="1" hangingPunct="1">
              <a:lnSpc>
                <a:spcPct val="80000"/>
              </a:lnSpc>
            </a:pPr>
            <a:r>
              <a:rPr lang="en-US" altLang="zh-TW" sz="800" dirty="0" err="1" smtClean="0"/>
              <a:t>gbean</a:t>
            </a:r>
            <a:r>
              <a:rPr lang="en-US" altLang="zh-TW" sz="800" dirty="0" smtClean="0"/>
              <a:t>:$6$mxZmAqRm$h1CJXrPP284SYtMq/XrEfultcnssxz1MvOZQWuVvMofKiSSYeq.8UYV3kQVQ.QpXnHIdS3B0uHVs2F37I3otb1:18205:0:99999:7:::</a:t>
            </a:r>
          </a:p>
          <a:p>
            <a:pPr eaLnBrk="1" hangingPunct="1">
              <a:lnSpc>
                <a:spcPct val="80000"/>
              </a:lnSpc>
            </a:pPr>
            <a:endParaRPr lang="zh-TW" altLang="zh-TW" sz="800" dirty="0" smtClean="0"/>
          </a:p>
        </p:txBody>
      </p:sp>
    </p:spTree>
    <p:extLst>
      <p:ext uri="{BB962C8B-B14F-4D97-AF65-F5344CB8AC3E}">
        <p14:creationId xmlns:p14="http://schemas.microsoft.com/office/powerpoint/2010/main" val="56168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login as: </a:t>
            </a:r>
            <a:r>
              <a:rPr lang="en-US" altLang="zh-TW" dirty="0" err="1" smtClean="0"/>
              <a:t>gbean</a:t>
            </a:r>
            <a:endParaRPr lang="en-US" altLang="zh-TW" dirty="0" smtClean="0"/>
          </a:p>
          <a:p>
            <a:r>
              <a:rPr lang="en-US" altLang="zh-TW" dirty="0" smtClean="0"/>
              <a:t>gbean@140.126.75.56's password:</a:t>
            </a:r>
          </a:p>
          <a:p>
            <a:r>
              <a:rPr lang="en-US" altLang="zh-TW" dirty="0" smtClean="0"/>
              <a:t>Last login: Tue Nov  5 11:30:04 2019</a:t>
            </a:r>
          </a:p>
          <a:p>
            <a:r>
              <a:rPr lang="en-US" altLang="zh-TW" dirty="0" smtClean="0"/>
              <a:t>build derby database ... ok</a:t>
            </a:r>
          </a:p>
          <a:p>
            <a:endParaRPr lang="en-US" altLang="zh-TW" dirty="0" smtClean="0"/>
          </a:p>
          <a:p>
            <a:r>
              <a:rPr lang="en-US" altLang="zh-TW" dirty="0" smtClean="0"/>
              <a:t>gbean@ds159:~$ </a:t>
            </a:r>
            <a:r>
              <a:rPr lang="en-US" altLang="zh-TW" dirty="0" err="1" smtClean="0"/>
              <a:t>pwd</a:t>
            </a:r>
            <a:endParaRPr lang="en-US" altLang="zh-TW" dirty="0" smtClean="0"/>
          </a:p>
          <a:p>
            <a:r>
              <a:rPr lang="en-US" altLang="zh-TW" dirty="0" smtClean="0"/>
              <a:t>/home/</a:t>
            </a:r>
            <a:r>
              <a:rPr lang="en-US" altLang="zh-TW" dirty="0" err="1" smtClean="0"/>
              <a:t>gbean</a:t>
            </a:r>
            <a:endParaRPr lang="en-US" altLang="zh-TW" dirty="0" smtClean="0"/>
          </a:p>
          <a:p>
            <a:endParaRPr lang="en-US" altLang="zh-TW" dirty="0" smtClean="0"/>
          </a:p>
          <a:p>
            <a:r>
              <a:rPr lang="en-US" altLang="zh-TW" dirty="0" smtClean="0"/>
              <a:t>gbean@ds159:~$ ls -la</a:t>
            </a:r>
          </a:p>
          <a:p>
            <a:r>
              <a:rPr lang="en-US" altLang="zh-TW" dirty="0" smtClean="0"/>
              <a:t>total 64</a:t>
            </a:r>
          </a:p>
          <a:p>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gbean</a:t>
            </a:r>
            <a:r>
              <a:rPr lang="en-US" altLang="zh-TW" dirty="0" smtClean="0"/>
              <a:t> </a:t>
            </a:r>
            <a:r>
              <a:rPr lang="en-US" altLang="zh-TW" dirty="0" err="1" smtClean="0"/>
              <a:t>gbean</a:t>
            </a:r>
            <a:r>
              <a:rPr lang="en-US" altLang="zh-TW" dirty="0" smtClean="0"/>
              <a:t>  3771  4</a:t>
            </a:r>
            <a:r>
              <a:rPr lang="zh-TW" altLang="en-US" dirty="0" smtClean="0"/>
              <a:t>月  </a:t>
            </a:r>
            <a:r>
              <a:rPr lang="en-US" altLang="zh-TW" dirty="0" smtClean="0"/>
              <a:t>4  2018 .</a:t>
            </a:r>
            <a:r>
              <a:rPr lang="en-US" altLang="zh-TW" dirty="0" err="1" smtClean="0"/>
              <a:t>bashrc</a:t>
            </a:r>
            <a:endParaRPr lang="en-US" altLang="zh-TW" dirty="0" smtClean="0"/>
          </a:p>
          <a:p>
            <a:r>
              <a:rPr lang="en-US" altLang="zh-TW" dirty="0" err="1" smtClean="0"/>
              <a:t>drwxrwxr</a:t>
            </a:r>
            <a:r>
              <a:rPr lang="en-US" altLang="zh-TW" dirty="0" smtClean="0"/>
              <a:t>-x 2 </a:t>
            </a:r>
            <a:r>
              <a:rPr lang="en-US" altLang="zh-TW" dirty="0" err="1" smtClean="0"/>
              <a:t>gbean</a:t>
            </a:r>
            <a:r>
              <a:rPr lang="en-US" altLang="zh-TW" dirty="0" smtClean="0"/>
              <a:t> </a:t>
            </a:r>
            <a:r>
              <a:rPr lang="en-US" altLang="zh-TW" dirty="0" err="1" smtClean="0"/>
              <a:t>gbean</a:t>
            </a:r>
            <a:r>
              <a:rPr lang="en-US" altLang="zh-TW" dirty="0" smtClean="0"/>
              <a:t>  4096 11</a:t>
            </a:r>
            <a:r>
              <a:rPr lang="zh-TW" altLang="en-US" dirty="0" smtClean="0"/>
              <a:t>月  </a:t>
            </a:r>
            <a:r>
              <a:rPr lang="en-US" altLang="zh-TW" dirty="0" smtClean="0"/>
              <a:t>5 11:47 .beeline</a:t>
            </a:r>
          </a:p>
          <a:p>
            <a:r>
              <a:rPr lang="en-US" altLang="zh-TW" dirty="0" err="1" smtClean="0"/>
              <a:t>drwx</a:t>
            </a:r>
            <a:r>
              <a:rPr lang="en-US" altLang="zh-TW" dirty="0" smtClean="0"/>
              <a:t>------ 2 </a:t>
            </a:r>
            <a:r>
              <a:rPr lang="en-US" altLang="zh-TW" dirty="0" err="1" smtClean="0"/>
              <a:t>gbean</a:t>
            </a:r>
            <a:r>
              <a:rPr lang="en-US" altLang="zh-TW" dirty="0" smtClean="0"/>
              <a:t> </a:t>
            </a:r>
            <a:r>
              <a:rPr lang="en-US" altLang="zh-TW" dirty="0" err="1" smtClean="0"/>
              <a:t>gbean</a:t>
            </a:r>
            <a:r>
              <a:rPr lang="en-US" altLang="zh-TW" dirty="0" smtClean="0"/>
              <a:t>  4096 11</a:t>
            </a:r>
            <a:r>
              <a:rPr lang="zh-TW" altLang="en-US" dirty="0" smtClean="0"/>
              <a:t>月  </a:t>
            </a:r>
            <a:r>
              <a:rPr lang="en-US" altLang="zh-TW" dirty="0" smtClean="0"/>
              <a:t>4 23:36 .cache</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-r-- 1 </a:t>
            </a:r>
            <a:r>
              <a:rPr lang="en-US" altLang="zh-TW" dirty="0" err="1" smtClean="0"/>
              <a:t>gbean</a:t>
            </a:r>
            <a:r>
              <a:rPr lang="en-US" altLang="zh-TW" dirty="0" smtClean="0"/>
              <a:t> </a:t>
            </a:r>
            <a:r>
              <a:rPr lang="en-US" altLang="zh-TW" dirty="0" err="1" smtClean="0"/>
              <a:t>gbean</a:t>
            </a:r>
            <a:r>
              <a:rPr lang="en-US" altLang="zh-TW" dirty="0" smtClean="0"/>
              <a:t> 19990 11</a:t>
            </a:r>
            <a:r>
              <a:rPr lang="zh-TW" altLang="en-US" dirty="0" smtClean="0"/>
              <a:t>月  </a:t>
            </a:r>
            <a:r>
              <a:rPr lang="en-US" altLang="zh-TW" dirty="0" smtClean="0"/>
              <a:t>5 11:47 derby.log</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-r-- 1 </a:t>
            </a:r>
            <a:r>
              <a:rPr lang="en-US" altLang="zh-TW" dirty="0" err="1" smtClean="0"/>
              <a:t>gbean</a:t>
            </a:r>
            <a:r>
              <a:rPr lang="en-US" altLang="zh-TW" dirty="0" smtClean="0"/>
              <a:t> </a:t>
            </a:r>
            <a:r>
              <a:rPr lang="en-US" altLang="zh-TW" dirty="0" err="1" smtClean="0"/>
              <a:t>gbean</a:t>
            </a:r>
            <a:r>
              <a:rPr lang="en-US" altLang="zh-TW" dirty="0" smtClean="0"/>
              <a:t>   129 11</a:t>
            </a:r>
            <a:r>
              <a:rPr lang="zh-TW" altLang="en-US" dirty="0" smtClean="0"/>
              <a:t>月  </a:t>
            </a:r>
            <a:r>
              <a:rPr lang="en-US" altLang="zh-TW" dirty="0" smtClean="0"/>
              <a:t>5 11:47 .</a:t>
            </a:r>
            <a:r>
              <a:rPr lang="en-US" altLang="zh-TW" dirty="0" err="1" smtClean="0"/>
              <a:t>hiverc</a:t>
            </a:r>
            <a:endParaRPr lang="en-US" altLang="zh-TW" dirty="0" smtClean="0"/>
          </a:p>
          <a:p>
            <a:r>
              <a:rPr lang="en-US" altLang="zh-TW" dirty="0" err="1" smtClean="0"/>
              <a:t>drwxrwxr</a:t>
            </a:r>
            <a:r>
              <a:rPr lang="en-US" altLang="zh-TW" dirty="0" smtClean="0"/>
              <a:t>-x 5 </a:t>
            </a:r>
            <a:r>
              <a:rPr lang="en-US" altLang="zh-TW" dirty="0" err="1" smtClean="0"/>
              <a:t>gbean</a:t>
            </a:r>
            <a:r>
              <a:rPr lang="en-US" altLang="zh-TW" dirty="0" smtClean="0"/>
              <a:t> </a:t>
            </a:r>
            <a:r>
              <a:rPr lang="en-US" altLang="zh-TW" dirty="0" err="1" smtClean="0"/>
              <a:t>gbean</a:t>
            </a:r>
            <a:r>
              <a:rPr lang="en-US" altLang="zh-TW" dirty="0" smtClean="0"/>
              <a:t>  4096 11</a:t>
            </a:r>
            <a:r>
              <a:rPr lang="zh-TW" altLang="en-US" dirty="0" smtClean="0"/>
              <a:t>月  </a:t>
            </a:r>
            <a:r>
              <a:rPr lang="en-US" altLang="zh-TW" dirty="0" smtClean="0"/>
              <a:t>5 11:47 </a:t>
            </a:r>
            <a:r>
              <a:rPr lang="en-US" altLang="zh-TW" dirty="0" err="1" smtClean="0"/>
              <a:t>metastore_db</a:t>
            </a:r>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gbean</a:t>
            </a:r>
            <a:r>
              <a:rPr lang="en-US" altLang="zh-TW" dirty="0" smtClean="0"/>
              <a:t> </a:t>
            </a:r>
            <a:r>
              <a:rPr lang="en-US" altLang="zh-TW" dirty="0" err="1" smtClean="0"/>
              <a:t>gbean</a:t>
            </a:r>
            <a:r>
              <a:rPr lang="en-US" altLang="zh-TW" dirty="0" smtClean="0"/>
              <a:t>   807  4</a:t>
            </a:r>
            <a:r>
              <a:rPr lang="zh-TW" altLang="en-US" dirty="0" smtClean="0"/>
              <a:t>月  </a:t>
            </a:r>
            <a:r>
              <a:rPr lang="en-US" altLang="zh-TW" dirty="0" smtClean="0"/>
              <a:t>4  2018 .profile</a:t>
            </a:r>
          </a:p>
          <a:p>
            <a:r>
              <a:rPr lang="en-US" altLang="zh-TW" dirty="0" err="1" smtClean="0"/>
              <a:t>drwxr</a:t>
            </a:r>
            <a:r>
              <a:rPr lang="en-US" altLang="zh-TW" dirty="0" smtClean="0"/>
              <a:t>-</a:t>
            </a:r>
            <a:r>
              <a:rPr lang="en-US" altLang="zh-TW" dirty="0" err="1" smtClean="0"/>
              <a:t>xr</a:t>
            </a:r>
            <a:r>
              <a:rPr lang="en-US" altLang="zh-TW" dirty="0" smtClean="0"/>
              <a:t>-x 2 </a:t>
            </a:r>
            <a:r>
              <a:rPr lang="en-US" altLang="zh-TW" dirty="0" err="1" smtClean="0"/>
              <a:t>gbean</a:t>
            </a:r>
            <a:r>
              <a:rPr lang="en-US" altLang="zh-TW" dirty="0" smtClean="0"/>
              <a:t> </a:t>
            </a:r>
            <a:r>
              <a:rPr lang="en-US" altLang="zh-TW" dirty="0" err="1" smtClean="0"/>
              <a:t>gbean</a:t>
            </a:r>
            <a:r>
              <a:rPr lang="en-US" altLang="zh-TW" dirty="0" smtClean="0"/>
              <a:t>  4096  2</a:t>
            </a:r>
            <a:r>
              <a:rPr lang="zh-TW" altLang="en-US" dirty="0" smtClean="0"/>
              <a:t>月 </a:t>
            </a:r>
            <a:r>
              <a:rPr lang="en-US" altLang="zh-TW" dirty="0" smtClean="0"/>
              <a:t>26  2019 .</a:t>
            </a:r>
            <a:r>
              <a:rPr lang="en-US" altLang="zh-TW" dirty="0" err="1" smtClean="0"/>
              <a:t>ssh</a:t>
            </a:r>
            <a:endParaRPr lang="en-US" altLang="zh-TW" dirty="0" smtClean="0"/>
          </a:p>
          <a:p>
            <a:endParaRPr lang="en-US" altLang="zh-TW" dirty="0" smtClean="0"/>
          </a:p>
          <a:p>
            <a:r>
              <a:rPr lang="en-US" altLang="zh-TW" dirty="0" smtClean="0"/>
              <a:t>gbean@ds159:~$ groups</a:t>
            </a:r>
          </a:p>
          <a:p>
            <a:r>
              <a:rPr lang="en-US" altLang="zh-TW" dirty="0" err="1" smtClean="0"/>
              <a:t>gbean</a:t>
            </a:r>
            <a:endParaRPr lang="en-US" altLang="zh-TW" dirty="0" smtClean="0"/>
          </a:p>
          <a:p>
            <a:endParaRPr lang="en-US" altLang="zh-TW" dirty="0" smtClean="0"/>
          </a:p>
          <a:p>
            <a:r>
              <a:rPr lang="en-US" altLang="zh-TW" dirty="0" smtClean="0"/>
              <a:t>gbean@ds159:~$ exit</a:t>
            </a:r>
            <a:endParaRPr lang="zh-TW" altLang="en-US" dirty="0"/>
          </a:p>
        </p:txBody>
      </p:sp>
      <p:sp>
        <p:nvSpPr>
          <p:cNvPr id="4" name="投影片編號版面配置區 3"/>
          <p:cNvSpPr>
            <a:spLocks noGrp="1"/>
          </p:cNvSpPr>
          <p:nvPr>
            <p:ph type="sldNum" sz="quarter" idx="10"/>
          </p:nvPr>
        </p:nvSpPr>
        <p:spPr/>
        <p:txBody>
          <a:bodyPr/>
          <a:lstStyle/>
          <a:p>
            <a:fld id="{76FEB9D5-B4DB-4684-97D0-27E67E342A9F}" type="slidenum">
              <a:rPr lang="zh-TW" altLang="en-US" smtClean="0"/>
              <a:t>10</a:t>
            </a:fld>
            <a:endParaRPr lang="zh-TW" altLang="en-US"/>
          </a:p>
        </p:txBody>
      </p:sp>
    </p:spTree>
    <p:extLst>
      <p:ext uri="{BB962C8B-B14F-4D97-AF65-F5344CB8AC3E}">
        <p14:creationId xmlns:p14="http://schemas.microsoft.com/office/powerpoint/2010/main" val="14070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語法：</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1：# echo </a:t>
            </a:r>
            <a:r>
              <a:rPr lang="en-US" altLang="zh-TW" sz="1200" kern="1200" dirty="0" err="1" smtClean="0">
                <a:solidFill>
                  <a:schemeClr val="tx1"/>
                </a:solidFill>
                <a:effectLst/>
                <a:latin typeface="+mn-lt"/>
                <a:ea typeface="+mn-ea"/>
                <a:cs typeface="+mn-cs"/>
              </a:rPr>
              <a:t>用戶名:密碼</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chpasswd</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2：# </a:t>
            </a:r>
            <a:r>
              <a:rPr lang="en-US" altLang="zh-TW" sz="1200" kern="1200" dirty="0" err="1" smtClean="0">
                <a:solidFill>
                  <a:schemeClr val="tx1"/>
                </a:solidFill>
                <a:effectLst/>
                <a:latin typeface="+mn-lt"/>
                <a:ea typeface="+mn-ea"/>
                <a:cs typeface="+mn-cs"/>
              </a:rPr>
              <a:t>chpasswd</a:t>
            </a:r>
            <a:r>
              <a:rPr lang="en-US" altLang="zh-TW" sz="1200" kern="1200" dirty="0" smtClean="0">
                <a:solidFill>
                  <a:schemeClr val="tx1"/>
                </a:solidFill>
                <a:effectLst/>
                <a:latin typeface="+mn-lt"/>
                <a:ea typeface="+mn-ea"/>
                <a:cs typeface="+mn-cs"/>
              </a:rPr>
              <a:t> &lt; </a:t>
            </a:r>
            <a:r>
              <a:rPr lang="en-US" altLang="zh-TW" sz="1200" kern="1200" dirty="0" err="1" smtClean="0">
                <a:solidFill>
                  <a:schemeClr val="tx1"/>
                </a:solidFill>
                <a:effectLst/>
                <a:latin typeface="+mn-lt"/>
                <a:ea typeface="+mn-ea"/>
                <a:cs typeface="+mn-cs"/>
              </a:rPr>
              <a:t>本文檔</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注意事項</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1：用戶名必須是系統上已存在的使用者</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2：普通使用者沒有使用這個指令的許可權</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3：指令檔不能有空行 </a:t>
            </a:r>
            <a:endParaRPr lang="zh-TW" altLang="en-US" dirty="0"/>
          </a:p>
        </p:txBody>
      </p:sp>
      <p:sp>
        <p:nvSpPr>
          <p:cNvPr id="4" name="投影片編號版面配置區 3"/>
          <p:cNvSpPr>
            <a:spLocks noGrp="1"/>
          </p:cNvSpPr>
          <p:nvPr>
            <p:ph type="sldNum" sz="quarter" idx="10"/>
          </p:nvPr>
        </p:nvSpPr>
        <p:spPr/>
        <p:txBody>
          <a:bodyPr/>
          <a:lstStyle/>
          <a:p>
            <a:fld id="{D87063D7-1A55-46B0-AEBA-BEA83D272FF1}" type="slidenum">
              <a:rPr lang="zh-TW" altLang="en-US" smtClean="0"/>
              <a:t>12</a:t>
            </a:fld>
            <a:endParaRPr lang="zh-TW" altLang="en-US"/>
          </a:p>
        </p:txBody>
      </p:sp>
    </p:spTree>
    <p:extLst>
      <p:ext uri="{BB962C8B-B14F-4D97-AF65-F5344CB8AC3E}">
        <p14:creationId xmlns:p14="http://schemas.microsoft.com/office/powerpoint/2010/main" val="383159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686512DF-6FB0-48A1-81DF-962EB1BEEEB5}" type="slidenum">
              <a:rPr lang="en-US" altLang="zh-TW" b="0" smtClean="0">
                <a:latin typeface="Arial" charset="0"/>
              </a:rPr>
              <a:pPr/>
              <a:t>13</a:t>
            </a:fld>
            <a:endParaRPr lang="en-US" altLang="zh-TW" b="0" smtClean="0">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216400"/>
            <a:ext cx="5486400" cy="4114800"/>
          </a:xfrm>
          <a:noFill/>
        </p:spPr>
        <p:txBody>
          <a:bodyPr/>
          <a:lstStyle/>
          <a:p>
            <a:pPr eaLnBrk="1" hangingPunct="1">
              <a:lnSpc>
                <a:spcPct val="80000"/>
              </a:lnSpc>
            </a:pPr>
            <a:endParaRPr lang="zh-TW" altLang="zh-TW" sz="800" dirty="0" smtClean="0"/>
          </a:p>
        </p:txBody>
      </p:sp>
    </p:spTree>
    <p:extLst>
      <p:ext uri="{BB962C8B-B14F-4D97-AF65-F5344CB8AC3E}">
        <p14:creationId xmlns:p14="http://schemas.microsoft.com/office/powerpoint/2010/main" val="144741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D6526E1-CF48-4358-B509-ABC64E23EF58}" type="datetime1">
              <a:rPr lang="zh-TW" altLang="en-US" smtClean="0"/>
              <a:t>2020/10/30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311580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3BEEB1E-88E9-49C5-AC9E-BAC452299C90}" type="datetime1">
              <a:rPr lang="zh-TW" altLang="en-US" smtClean="0"/>
              <a:t>2020/10/30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7144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FC887F7-18C1-43A6-B283-F3B6F0F8B2D0}" type="datetime1">
              <a:rPr lang="zh-TW" altLang="en-US" smtClean="0"/>
              <a:t>2020/10/30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249274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1_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107019" y="3"/>
            <a:ext cx="9865783" cy="841375"/>
          </a:xfrm>
        </p:spPr>
        <p:txBody>
          <a:bodyPr/>
          <a:lstStyle/>
          <a:p>
            <a:r>
              <a:rPr lang="zh-TW" altLang="en-US" dirty="0" smtClean="0"/>
              <a:t>按一下以編輯母片標題樣式</a:t>
            </a:r>
            <a:endParaRPr lang="zh-TW" altLang="en-US" dirty="0"/>
          </a:p>
        </p:txBody>
      </p:sp>
      <p:sp>
        <p:nvSpPr>
          <p:cNvPr id="3" name="文字版面配置區 2"/>
          <p:cNvSpPr>
            <a:spLocks noGrp="1"/>
          </p:cNvSpPr>
          <p:nvPr>
            <p:ph type="body" sz="half" idx="1"/>
          </p:nvPr>
        </p:nvSpPr>
        <p:spPr>
          <a:xfrm>
            <a:off x="1399119" y="1460500"/>
            <a:ext cx="4582583" cy="4681538"/>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quarter" idx="2"/>
          </p:nvPr>
        </p:nvSpPr>
        <p:spPr>
          <a:xfrm>
            <a:off x="6184902" y="1460503"/>
            <a:ext cx="4584700" cy="22637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6184902" y="3876678"/>
            <a:ext cx="4584700" cy="22653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77491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46FA5FA-A462-4EB1-8413-27B16335E501}" type="datetime1">
              <a:rPr lang="zh-TW" altLang="en-US" smtClean="0"/>
              <a:t>2020/10/30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39173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67FD42F-F028-46A9-9FAA-7F0D1D5DC1B8}" type="datetime1">
              <a:rPr lang="zh-TW" altLang="en-US" smtClean="0"/>
              <a:t>2020/10/30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296207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59A086F-934E-481E-B373-C642B2A5800A}" type="datetime1">
              <a:rPr lang="zh-TW" altLang="en-US" smtClean="0"/>
              <a:t>2020/10/30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39892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E486564-CC08-4B3C-A4A3-01BDDE5E93DB}" type="datetime1">
              <a:rPr lang="zh-TW" altLang="en-US" smtClean="0"/>
              <a:t>2020/10/30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422790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8DE9D23-6178-451E-8EEB-FF8C3EDF65B2}" type="datetime1">
              <a:rPr lang="zh-TW" altLang="en-US" smtClean="0"/>
              <a:t>2020/10/30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77637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133BA6C-2FFE-442D-9104-38DF587B062E}" type="datetime1">
              <a:rPr lang="zh-TW" altLang="en-US" smtClean="0"/>
              <a:t>2020/10/30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267312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55C10F0-31A2-4F51-A81D-C12796466D94}" type="datetime1">
              <a:rPr lang="zh-TW" altLang="en-US" smtClean="0"/>
              <a:t>2020/10/30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7635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5F669B8-197B-498F-AF2E-BB67F6AB1B6D}" type="datetime1">
              <a:rPr lang="zh-TW" altLang="en-US" smtClean="0"/>
              <a:t>2020/10/30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F04FDD2-B282-4F0B-82C0-1606F53137C8}" type="slidenum">
              <a:rPr lang="zh-TW" altLang="en-US" smtClean="0"/>
              <a:t>‹#›</a:t>
            </a:fld>
            <a:endParaRPr lang="zh-TW" altLang="en-US"/>
          </a:p>
        </p:txBody>
      </p:sp>
    </p:spTree>
    <p:extLst>
      <p:ext uri="{BB962C8B-B14F-4D97-AF65-F5344CB8AC3E}">
        <p14:creationId xmlns:p14="http://schemas.microsoft.com/office/powerpoint/2010/main" val="270747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A434D-5861-4F0B-89DB-CB5CDA04649C}" type="datetime1">
              <a:rPr lang="zh-TW" altLang="en-US" smtClean="0"/>
              <a:t>2020/10/30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4FDD2-B282-4F0B-82C0-1606F53137C8}" type="slidenum">
              <a:rPr lang="zh-TW" altLang="en-US" smtClean="0"/>
              <a:t>‹#›</a:t>
            </a:fld>
            <a:endParaRPr lang="zh-TW" altLang="en-US"/>
          </a:p>
        </p:txBody>
      </p:sp>
      <p:sp>
        <p:nvSpPr>
          <p:cNvPr id="7" name="文字方塊 6"/>
          <p:cNvSpPr txBox="1"/>
          <p:nvPr userDrawn="1"/>
        </p:nvSpPr>
        <p:spPr>
          <a:xfrm>
            <a:off x="11353800" y="6402706"/>
            <a:ext cx="1206229" cy="369332"/>
          </a:xfrm>
          <a:prstGeom prst="rect">
            <a:avLst/>
          </a:prstGeom>
          <a:noFill/>
        </p:spPr>
        <p:txBody>
          <a:bodyPr wrap="square" rtlCol="0">
            <a:spAutoFit/>
          </a:bodyPr>
          <a:lstStyle/>
          <a:p>
            <a:r>
              <a:rPr lang="en-US" altLang="zh-TW" dirty="0" smtClean="0">
                <a:hlinkClick r:id="rId14" action="ppaction://hlinksldjump"/>
              </a:rPr>
              <a:t>MENU</a:t>
            </a:r>
            <a:endParaRPr lang="zh-TW" altLang="en-US" dirty="0"/>
          </a:p>
        </p:txBody>
      </p:sp>
    </p:spTree>
    <p:extLst>
      <p:ext uri="{BB962C8B-B14F-4D97-AF65-F5344CB8AC3E}">
        <p14:creationId xmlns:p14="http://schemas.microsoft.com/office/powerpoint/2010/main" val="146765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9.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endParaRPr lang="zh-TW" altLang="en-US"/>
          </a:p>
        </p:txBody>
      </p:sp>
      <p:sp>
        <p:nvSpPr>
          <p:cNvPr id="3" name="標題 2"/>
          <p:cNvSpPr>
            <a:spLocks noGrp="1"/>
          </p:cNvSpPr>
          <p:nvPr>
            <p:ph type="ctrTitle"/>
          </p:nvPr>
        </p:nvSpPr>
        <p:spPr/>
        <p:txBody>
          <a:bodyPr anchor="t">
            <a:normAutofit/>
          </a:bodyPr>
          <a:lstStyle/>
          <a:p>
            <a:r>
              <a:rPr lang="en-US" altLang="zh-TW" dirty="0">
                <a:solidFill>
                  <a:prstClr val="black"/>
                </a:solidFill>
                <a:latin typeface="Verdana" pitchFamily="34" charset="0"/>
                <a:ea typeface="新細明體" pitchFamily="18" charset="-120"/>
              </a:rPr>
              <a:t>Linux </a:t>
            </a:r>
            <a:r>
              <a:rPr lang="zh-TW" altLang="en-US" dirty="0">
                <a:solidFill>
                  <a:prstClr val="black"/>
                </a:solidFill>
                <a:latin typeface="標楷體" pitchFamily="65" charset="-120"/>
                <a:ea typeface="標楷體" pitchFamily="65" charset="-120"/>
              </a:rPr>
              <a:t>帳號與群組管理</a:t>
            </a:r>
            <a:r>
              <a:rPr lang="en-US" altLang="zh-TW" dirty="0">
                <a:solidFill>
                  <a:prstClr val="black"/>
                </a:solidFill>
                <a:latin typeface="標楷體" pitchFamily="65" charset="-120"/>
                <a:ea typeface="標楷體" pitchFamily="65" charset="-120"/>
              </a:rPr>
              <a:t/>
            </a:r>
            <a:br>
              <a:rPr lang="en-US" altLang="zh-TW" dirty="0">
                <a:solidFill>
                  <a:prstClr val="black"/>
                </a:solidFill>
                <a:latin typeface="標楷體" pitchFamily="65" charset="-120"/>
                <a:ea typeface="標楷體" pitchFamily="65" charset="-120"/>
              </a:rPr>
            </a:br>
            <a:r>
              <a:rPr kumimoji="1" lang="en-US" altLang="zh-TW" sz="5400" dirty="0">
                <a:solidFill>
                  <a:prstClr val="black"/>
                </a:solidFill>
                <a:latin typeface="Verdana" panose="020B0604030504040204" pitchFamily="34" charset="0"/>
                <a:ea typeface="Verdana" panose="020B0604030504040204" pitchFamily="34" charset="0"/>
                <a:cs typeface="Verdana" panose="020B0604030504040204" pitchFamily="34" charset="0"/>
              </a:rPr>
              <a:t>User &amp; group </a:t>
            </a:r>
            <a:endParaRPr lang="zh-TW" altLang="en-US" sz="8000" dirty="0"/>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1</a:t>
            </a:fld>
            <a:endParaRPr lang="zh-TW" altLang="en-US"/>
          </a:p>
        </p:txBody>
      </p:sp>
    </p:spTree>
    <p:extLst>
      <p:ext uri="{BB962C8B-B14F-4D97-AF65-F5344CB8AC3E}">
        <p14:creationId xmlns:p14="http://schemas.microsoft.com/office/powerpoint/2010/main" val="159207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sz="2700" dirty="0">
                <a:solidFill>
                  <a:srgbClr val="FF00FF"/>
                </a:solidFill>
                <a:latin typeface="Verdana" pitchFamily="34" charset="0"/>
                <a:ea typeface="標楷體" pitchFamily="65" charset="-120"/>
                <a:cs typeface="Verdana" pitchFamily="34" charset="0"/>
              </a:rPr>
              <a:t>putty</a:t>
            </a:r>
            <a:r>
              <a:rPr lang="zh-TW" altLang="en-US" sz="2700" dirty="0">
                <a:solidFill>
                  <a:srgbClr val="FF00FF"/>
                </a:solidFill>
                <a:latin typeface="Verdana" pitchFamily="34" charset="0"/>
                <a:ea typeface="標楷體" pitchFamily="65" charset="-120"/>
                <a:cs typeface="Verdana" pitchFamily="34" charset="0"/>
              </a:rPr>
              <a:t>使用 </a:t>
            </a:r>
            <a:r>
              <a:rPr lang="en-US" altLang="zh-TW" dirty="0" err="1">
                <a:solidFill>
                  <a:srgbClr val="FF00FF"/>
                </a:solidFill>
                <a:latin typeface="Verdana" pitchFamily="34" charset="0"/>
                <a:ea typeface="標楷體" pitchFamily="65" charset="-120"/>
                <a:cs typeface="Verdana" pitchFamily="34" charset="0"/>
              </a:rPr>
              <a:t>gbean</a:t>
            </a:r>
            <a:r>
              <a:rPr lang="en-US" altLang="zh-TW" sz="2700" dirty="0">
                <a:solidFill>
                  <a:srgbClr val="FF00FF"/>
                </a:solidFill>
                <a:latin typeface="Verdana" pitchFamily="34" charset="0"/>
                <a:ea typeface="標楷體" pitchFamily="65" charset="-120"/>
                <a:cs typeface="Verdana" pitchFamily="34" charset="0"/>
              </a:rPr>
              <a:t> </a:t>
            </a:r>
            <a:r>
              <a:rPr lang="zh-TW" altLang="en-US" sz="2700" dirty="0">
                <a:solidFill>
                  <a:srgbClr val="FF00FF"/>
                </a:solidFill>
                <a:latin typeface="Verdana" pitchFamily="34" charset="0"/>
                <a:ea typeface="標楷體" pitchFamily="65" charset="-120"/>
                <a:cs typeface="Verdana" pitchFamily="34" charset="0"/>
              </a:rPr>
              <a:t>登入 </a:t>
            </a:r>
            <a:r>
              <a:rPr lang="en-US" altLang="zh-TW" sz="2700" dirty="0">
                <a:solidFill>
                  <a:srgbClr val="FF00FF"/>
                </a:solidFill>
                <a:latin typeface="Verdana" pitchFamily="34" charset="0"/>
                <a:ea typeface="標楷體" pitchFamily="65" charset="-120"/>
                <a:cs typeface="Verdana" pitchFamily="34" charset="0"/>
              </a:rPr>
              <a:t>(</a:t>
            </a:r>
            <a:r>
              <a:rPr lang="zh-TW" altLang="en-US" sz="2700" dirty="0">
                <a:solidFill>
                  <a:srgbClr val="FF00FF"/>
                </a:solidFill>
                <a:latin typeface="Verdana" pitchFamily="34" charset="0"/>
                <a:ea typeface="標楷體" pitchFamily="65" charset="-120"/>
                <a:cs typeface="Verdana" pitchFamily="34" charset="0"/>
              </a:rPr>
              <a:t>新建立帳號</a:t>
            </a:r>
            <a:r>
              <a:rPr lang="en-US" altLang="zh-TW" sz="2700" dirty="0">
                <a:solidFill>
                  <a:srgbClr val="FF00FF"/>
                </a:solidFill>
                <a:latin typeface="Verdana" pitchFamily="34" charset="0"/>
                <a:ea typeface="標楷體" pitchFamily="65" charset="-120"/>
                <a:cs typeface="Verdana" pitchFamily="34" charset="0"/>
              </a:rPr>
              <a:t>)</a:t>
            </a:r>
            <a:endParaRPr lang="zh-TW" altLang="en-US" dirty="0"/>
          </a:p>
        </p:txBody>
      </p:sp>
      <p:sp>
        <p:nvSpPr>
          <p:cNvPr id="7" name="內容版面配置區 6"/>
          <p:cNvSpPr>
            <a:spLocks noGrp="1"/>
          </p:cNvSpPr>
          <p:nvPr>
            <p:ph sz="quarter" idx="1"/>
          </p:nvPr>
        </p:nvSpPr>
        <p:spPr>
          <a:xfrm>
            <a:off x="1825752" y="1888236"/>
            <a:ext cx="8842248" cy="3925478"/>
          </a:xfrm>
        </p:spPr>
        <p:txBody>
          <a:bodyPr>
            <a:normAutofit fontScale="85000" lnSpcReduction="20000"/>
          </a:bodyPr>
          <a:lstStyle/>
          <a:p>
            <a:pPr marL="0" indent="0">
              <a:buNone/>
            </a:pPr>
            <a:r>
              <a:rPr lang="en-US" altLang="zh-TW" dirty="0">
                <a:solidFill>
                  <a:srgbClr val="00B050"/>
                </a:solidFill>
                <a:latin typeface="Verdana" pitchFamily="34" charset="0"/>
                <a:ea typeface="標楷體" pitchFamily="65" charset="-120"/>
                <a:cs typeface="Verdana" pitchFamily="34" charset="0"/>
              </a:rPr>
              <a:t>login as: </a:t>
            </a:r>
            <a:r>
              <a:rPr lang="en-US" altLang="zh-TW" dirty="0" err="1">
                <a:latin typeface="Verdana" pitchFamily="34" charset="0"/>
                <a:ea typeface="標楷體" pitchFamily="65" charset="-120"/>
                <a:cs typeface="Verdana" pitchFamily="34" charset="0"/>
              </a:rPr>
              <a:t>gbean</a:t>
            </a:r>
            <a:endParaRPr lang="en-US" altLang="zh-TW" dirty="0">
              <a:latin typeface="Verdana" pitchFamily="34" charset="0"/>
              <a:ea typeface="標楷體" pitchFamily="65" charset="-120"/>
              <a:cs typeface="Verdana" pitchFamily="34" charset="0"/>
            </a:endParaRPr>
          </a:p>
          <a:p>
            <a:pPr marL="0" indent="0">
              <a:buNone/>
            </a:pPr>
            <a:r>
              <a:rPr lang="en-US" altLang="zh-TW" dirty="0">
                <a:latin typeface="Verdana" pitchFamily="34" charset="0"/>
                <a:ea typeface="標楷體" pitchFamily="65" charset="-120"/>
                <a:cs typeface="Verdana" pitchFamily="34" charset="0"/>
              </a:rPr>
              <a:t>gbean@140.126.75.56's password:</a:t>
            </a:r>
          </a:p>
          <a:p>
            <a:pPr marL="0" indent="0">
              <a:buNone/>
            </a:pPr>
            <a:r>
              <a:rPr lang="en-US" altLang="zh-TW" dirty="0">
                <a:latin typeface="Verdana" pitchFamily="34" charset="0"/>
                <a:ea typeface="標楷體" pitchFamily="65" charset="-120"/>
                <a:cs typeface="Verdana" pitchFamily="34" charset="0"/>
              </a:rPr>
              <a:t>Last login: Tue Nov  5 11:30:04 2019</a:t>
            </a:r>
          </a:p>
          <a:p>
            <a:pPr marL="0" indent="0">
              <a:buNone/>
            </a:pPr>
            <a:r>
              <a:rPr lang="en-US" altLang="zh-TW" dirty="0">
                <a:latin typeface="Verdana" pitchFamily="34" charset="0"/>
                <a:ea typeface="標楷體" pitchFamily="65" charset="-120"/>
                <a:cs typeface="Verdana" pitchFamily="34" charset="0"/>
              </a:rPr>
              <a:t>build derby database ... ok</a:t>
            </a:r>
          </a:p>
          <a:p>
            <a:pPr marL="0" indent="0">
              <a:buNone/>
            </a:pPr>
            <a:r>
              <a:rPr lang="en-US" altLang="zh-TW" dirty="0">
                <a:solidFill>
                  <a:srgbClr val="00B050"/>
                </a:solidFill>
                <a:latin typeface="Verdana" pitchFamily="34" charset="0"/>
                <a:ea typeface="標楷體" pitchFamily="65" charset="-120"/>
                <a:cs typeface="Verdana" pitchFamily="34" charset="0"/>
              </a:rPr>
              <a:t>$ </a:t>
            </a:r>
            <a:r>
              <a:rPr lang="en-US" altLang="zh-TW" dirty="0" err="1">
                <a:latin typeface="Verdana" pitchFamily="34" charset="0"/>
                <a:ea typeface="標楷體" pitchFamily="65" charset="-120"/>
                <a:cs typeface="Verdana" pitchFamily="34" charset="0"/>
              </a:rPr>
              <a:t>pwd</a:t>
            </a:r>
            <a:endParaRPr lang="en-US" altLang="zh-TW" dirty="0">
              <a:latin typeface="Verdana" pitchFamily="34" charset="0"/>
              <a:ea typeface="標楷體" pitchFamily="65" charset="-120"/>
              <a:cs typeface="Verdana" pitchFamily="34" charset="0"/>
            </a:endParaRPr>
          </a:p>
          <a:p>
            <a:pPr marL="0" indent="0">
              <a:buNone/>
            </a:pPr>
            <a:r>
              <a:rPr lang="en-US" altLang="zh-TW" dirty="0">
                <a:latin typeface="Verdana" pitchFamily="34" charset="0"/>
                <a:ea typeface="標楷體" pitchFamily="65" charset="-120"/>
                <a:cs typeface="Verdana" pitchFamily="34" charset="0"/>
              </a:rPr>
              <a:t>/home/</a:t>
            </a:r>
            <a:r>
              <a:rPr lang="en-US" altLang="zh-TW" dirty="0" err="1">
                <a:latin typeface="Verdana" pitchFamily="34" charset="0"/>
                <a:ea typeface="標楷體" pitchFamily="65" charset="-120"/>
                <a:cs typeface="Verdana" pitchFamily="34" charset="0"/>
              </a:rPr>
              <a:t>gbean</a:t>
            </a:r>
            <a:endParaRPr lang="en-US" altLang="zh-TW" dirty="0">
              <a:latin typeface="Verdana" pitchFamily="34" charset="0"/>
              <a:ea typeface="標楷體" pitchFamily="65" charset="-120"/>
              <a:cs typeface="Verdana" pitchFamily="34" charset="0"/>
            </a:endParaRPr>
          </a:p>
          <a:p>
            <a:pPr marL="0" indent="0">
              <a:buNone/>
            </a:pPr>
            <a:r>
              <a:rPr lang="en-US" altLang="zh-TW" dirty="0">
                <a:solidFill>
                  <a:srgbClr val="00B050"/>
                </a:solidFill>
                <a:latin typeface="Verdana" pitchFamily="34" charset="0"/>
                <a:ea typeface="標楷體" pitchFamily="65" charset="-120"/>
                <a:cs typeface="Verdana" pitchFamily="34" charset="0"/>
              </a:rPr>
              <a:t>$ </a:t>
            </a:r>
            <a:r>
              <a:rPr lang="en-US" altLang="zh-TW" dirty="0">
                <a:latin typeface="Verdana" pitchFamily="34" charset="0"/>
                <a:ea typeface="標楷體" pitchFamily="65" charset="-120"/>
                <a:cs typeface="Verdana" pitchFamily="34" charset="0"/>
              </a:rPr>
              <a:t>ls –al</a:t>
            </a:r>
            <a:endParaRPr lang="en-US" altLang="zh-TW" sz="1800" dirty="0">
              <a:latin typeface="Consolas" pitchFamily="49" charset="0"/>
              <a:ea typeface="標楷體" pitchFamily="65" charset="-120"/>
              <a:cs typeface="Verdana" pitchFamily="34" charset="0"/>
            </a:endParaRPr>
          </a:p>
          <a:p>
            <a:pPr marL="0" indent="0">
              <a:buNone/>
            </a:pPr>
            <a:r>
              <a:rPr lang="en-US" altLang="zh-TW" sz="1350" dirty="0">
                <a:latin typeface="Consolas" pitchFamily="49" charset="0"/>
                <a:ea typeface="標楷體" pitchFamily="65" charset="-120"/>
                <a:cs typeface="Verdana" pitchFamily="34" charset="0"/>
              </a:rPr>
              <a:t>                    :::</a:t>
            </a:r>
          </a:p>
          <a:p>
            <a:pPr marL="0" indent="0">
              <a:buNone/>
            </a:pPr>
            <a:r>
              <a:rPr lang="en-US" altLang="zh-TW" sz="2250" dirty="0">
                <a:latin typeface="Consolas" pitchFamily="49" charset="0"/>
                <a:ea typeface="標楷體" pitchFamily="65" charset="-120"/>
                <a:cs typeface="Verdana" pitchFamily="34" charset="0"/>
              </a:rPr>
              <a:t>-</a:t>
            </a:r>
            <a:r>
              <a:rPr lang="en-US" altLang="zh-TW" sz="2250" dirty="0" err="1">
                <a:latin typeface="Consolas" pitchFamily="49" charset="0"/>
                <a:ea typeface="標楷體" pitchFamily="65" charset="-120"/>
                <a:cs typeface="Verdana" pitchFamily="34" charset="0"/>
              </a:rPr>
              <a:t>rw</a:t>
            </a:r>
            <a:r>
              <a:rPr lang="en-US" altLang="zh-TW" sz="2250" dirty="0">
                <a:latin typeface="Consolas" pitchFamily="49" charset="0"/>
                <a:ea typeface="標楷體" pitchFamily="65" charset="-120"/>
                <a:cs typeface="Verdana" pitchFamily="34" charset="0"/>
              </a:rPr>
              <a:t>-r--r-- 1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3771  9</a:t>
            </a:r>
            <a:r>
              <a:rPr lang="zh-TW" altLang="en-US" sz="2250" dirty="0">
                <a:latin typeface="Consolas" pitchFamily="49" charset="0"/>
                <a:ea typeface="標楷體" pitchFamily="65" charset="-120"/>
                <a:cs typeface="Verdana" pitchFamily="34" charset="0"/>
              </a:rPr>
              <a:t>月  </a:t>
            </a:r>
            <a:r>
              <a:rPr lang="en-US" altLang="zh-TW" sz="2250" dirty="0">
                <a:latin typeface="Consolas" pitchFamily="49" charset="0"/>
                <a:ea typeface="標楷體" pitchFamily="65" charset="-120"/>
                <a:cs typeface="Verdana" pitchFamily="34" charset="0"/>
              </a:rPr>
              <a:t>1  2015 </a:t>
            </a:r>
            <a:r>
              <a:rPr lang="en-US" altLang="zh-TW" sz="2250" dirty="0">
                <a:solidFill>
                  <a:srgbClr val="FF0000"/>
                </a:solidFill>
                <a:latin typeface="Consolas" pitchFamily="49" charset="0"/>
                <a:ea typeface="標楷體" pitchFamily="65" charset="-120"/>
                <a:cs typeface="Verdana" pitchFamily="34" charset="0"/>
              </a:rPr>
              <a:t>.</a:t>
            </a:r>
            <a:r>
              <a:rPr lang="en-US" altLang="zh-TW" sz="2250" dirty="0" err="1">
                <a:solidFill>
                  <a:srgbClr val="FF0000"/>
                </a:solidFill>
                <a:latin typeface="Consolas" pitchFamily="49" charset="0"/>
                <a:ea typeface="標楷體" pitchFamily="65" charset="-120"/>
                <a:cs typeface="Verdana" pitchFamily="34" charset="0"/>
              </a:rPr>
              <a:t>bashrc</a:t>
            </a:r>
            <a:endParaRPr lang="en-US" altLang="zh-TW" sz="2250" dirty="0">
              <a:solidFill>
                <a:srgbClr val="FF0000"/>
              </a:solidFill>
              <a:latin typeface="Consolas" pitchFamily="49" charset="0"/>
              <a:ea typeface="標楷體" pitchFamily="65" charset="-120"/>
              <a:cs typeface="Verdana" pitchFamily="34" charset="0"/>
            </a:endParaRPr>
          </a:p>
          <a:p>
            <a:pPr marL="0" indent="0">
              <a:buNone/>
            </a:pPr>
            <a:r>
              <a:rPr lang="en-US" altLang="zh-TW" sz="2250" dirty="0" err="1">
                <a:latin typeface="Consolas" pitchFamily="49" charset="0"/>
                <a:ea typeface="標楷體" pitchFamily="65" charset="-120"/>
                <a:cs typeface="Verdana" pitchFamily="34" charset="0"/>
              </a:rPr>
              <a:t>drwx</a:t>
            </a:r>
            <a:r>
              <a:rPr lang="en-US" altLang="zh-TW" sz="2250" dirty="0">
                <a:latin typeface="Consolas" pitchFamily="49" charset="0"/>
                <a:ea typeface="標楷體" pitchFamily="65" charset="-120"/>
                <a:cs typeface="Verdana" pitchFamily="34" charset="0"/>
              </a:rPr>
              <a:t>------ 2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4096 11</a:t>
            </a:r>
            <a:r>
              <a:rPr lang="zh-TW" altLang="en-US" sz="2250" dirty="0">
                <a:latin typeface="Consolas" pitchFamily="49" charset="0"/>
                <a:ea typeface="標楷體" pitchFamily="65" charset="-120"/>
                <a:cs typeface="Verdana" pitchFamily="34" charset="0"/>
              </a:rPr>
              <a:t>月  </a:t>
            </a:r>
            <a:r>
              <a:rPr lang="en-US" altLang="zh-TW" sz="2250" dirty="0">
                <a:latin typeface="Consolas" pitchFamily="49" charset="0"/>
                <a:ea typeface="標楷體" pitchFamily="65" charset="-120"/>
                <a:cs typeface="Verdana" pitchFamily="34" charset="0"/>
              </a:rPr>
              <a:t>3 14:23 .cache/</a:t>
            </a:r>
          </a:p>
          <a:p>
            <a:pPr marL="0" indent="0">
              <a:buNone/>
            </a:pPr>
            <a:r>
              <a:rPr lang="en-US" altLang="zh-TW" sz="2250" dirty="0">
                <a:latin typeface="Consolas" pitchFamily="49" charset="0"/>
                <a:ea typeface="標楷體" pitchFamily="65" charset="-120"/>
                <a:cs typeface="Verdana" pitchFamily="34" charset="0"/>
              </a:rPr>
              <a:t>-</a:t>
            </a:r>
            <a:r>
              <a:rPr lang="en-US" altLang="zh-TW" sz="2250" dirty="0" err="1">
                <a:latin typeface="Consolas" pitchFamily="49" charset="0"/>
                <a:ea typeface="標楷體" pitchFamily="65" charset="-120"/>
                <a:cs typeface="Verdana" pitchFamily="34" charset="0"/>
              </a:rPr>
              <a:t>rw</a:t>
            </a:r>
            <a:r>
              <a:rPr lang="en-US" altLang="zh-TW" sz="2250" dirty="0">
                <a:latin typeface="Consolas" pitchFamily="49" charset="0"/>
                <a:ea typeface="標楷體" pitchFamily="65" charset="-120"/>
                <a:cs typeface="Verdana" pitchFamily="34" charset="0"/>
              </a:rPr>
              <a:t>-r--r-- 1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a:t>
            </a:r>
            <a:r>
              <a:rPr lang="en-US" altLang="zh-TW" sz="2250" dirty="0" err="1">
                <a:latin typeface="Consolas" pitchFamily="49" charset="0"/>
                <a:ea typeface="標楷體" pitchFamily="65" charset="-120"/>
                <a:cs typeface="Verdana" pitchFamily="34" charset="0"/>
              </a:rPr>
              <a:t>gbean</a:t>
            </a:r>
            <a:r>
              <a:rPr lang="en-US" altLang="zh-TW" sz="2250" dirty="0">
                <a:latin typeface="Consolas" pitchFamily="49" charset="0"/>
                <a:ea typeface="標楷體" pitchFamily="65" charset="-120"/>
                <a:cs typeface="Verdana" pitchFamily="34" charset="0"/>
              </a:rPr>
              <a:t>  655  6</a:t>
            </a:r>
            <a:r>
              <a:rPr lang="zh-TW" altLang="en-US" sz="2250" dirty="0">
                <a:latin typeface="Consolas" pitchFamily="49" charset="0"/>
                <a:ea typeface="標楷體" pitchFamily="65" charset="-120"/>
                <a:cs typeface="Verdana" pitchFamily="34" charset="0"/>
              </a:rPr>
              <a:t>月 </a:t>
            </a:r>
            <a:r>
              <a:rPr lang="en-US" altLang="zh-TW" sz="2250" dirty="0">
                <a:latin typeface="Consolas" pitchFamily="49" charset="0"/>
                <a:ea typeface="標楷體" pitchFamily="65" charset="-120"/>
                <a:cs typeface="Verdana" pitchFamily="34" charset="0"/>
              </a:rPr>
              <a:t>24 23:44 .profile</a:t>
            </a:r>
          </a:p>
          <a:p>
            <a:pPr marL="0" indent="0">
              <a:buNone/>
            </a:pPr>
            <a:endParaRPr lang="en-US" altLang="zh-TW" sz="1350" dirty="0">
              <a:latin typeface="Consolas" pitchFamily="49" charset="0"/>
              <a:ea typeface="標楷體" pitchFamily="65" charset="-120"/>
              <a:cs typeface="Verdana" pitchFamily="34" charset="0"/>
            </a:endParaRPr>
          </a:p>
          <a:p>
            <a:pPr marL="0" indent="0">
              <a:buNone/>
            </a:pPr>
            <a:endParaRPr lang="zh-TW" altLang="en-US" dirty="0"/>
          </a:p>
        </p:txBody>
      </p:sp>
      <p:sp>
        <p:nvSpPr>
          <p:cNvPr id="2" name="投影片編號版面配置區 1"/>
          <p:cNvSpPr>
            <a:spLocks noGrp="1"/>
          </p:cNvSpPr>
          <p:nvPr>
            <p:ph type="sldNum" sz="quarter" idx="12"/>
          </p:nvPr>
        </p:nvSpPr>
        <p:spPr/>
        <p:txBody>
          <a:bodyPr/>
          <a:lstStyle/>
          <a:p>
            <a:fld id="{0F04FDD2-B282-4F0B-82C0-1606F53137C8}" type="slidenum">
              <a:rPr lang="zh-TW" altLang="en-US" smtClean="0"/>
              <a:t>10</a:t>
            </a:fld>
            <a:endParaRPr lang="zh-TW" altLang="en-US"/>
          </a:p>
        </p:txBody>
      </p:sp>
    </p:spTree>
    <p:extLst>
      <p:ext uri="{BB962C8B-B14F-4D97-AF65-F5344CB8AC3E}">
        <p14:creationId xmlns:p14="http://schemas.microsoft.com/office/powerpoint/2010/main" val="350170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a:p>
        </p:txBody>
      </p:sp>
      <p:sp>
        <p:nvSpPr>
          <p:cNvPr id="7" name="內容版面配置區 6"/>
          <p:cNvSpPr>
            <a:spLocks noGrp="1"/>
          </p:cNvSpPr>
          <p:nvPr>
            <p:ph sz="quarter" idx="1"/>
          </p:nvPr>
        </p:nvSpPr>
        <p:spPr/>
        <p:txBody>
          <a:bodyPr/>
          <a:lstStyle/>
          <a:p>
            <a:pPr marL="0" indent="0">
              <a:buNone/>
            </a:pPr>
            <a:r>
              <a:rPr lang="zh-TW" altLang="en-US" dirty="0">
                <a:solidFill>
                  <a:srgbClr val="FF00FF"/>
                </a:solidFill>
                <a:latin typeface="標楷體" pitchFamily="65" charset="-120"/>
                <a:ea typeface="標楷體" pitchFamily="65" charset="-120"/>
                <a:cs typeface="Verdana" pitchFamily="34" charset="0"/>
              </a:rPr>
              <a:t>顯示目前登入帳號已加入的群組</a:t>
            </a:r>
            <a:endParaRPr lang="en-US" altLang="zh-TW" dirty="0">
              <a:solidFill>
                <a:srgbClr val="FF00FF"/>
              </a:solidFill>
              <a:latin typeface="標楷體" pitchFamily="65" charset="-120"/>
              <a:ea typeface="標楷體" pitchFamily="65" charset="-120"/>
              <a:cs typeface="Verdana" pitchFamily="34" charset="0"/>
            </a:endParaRPr>
          </a:p>
          <a:p>
            <a:pPr marL="0" indent="0">
              <a:buNone/>
            </a:pPr>
            <a:r>
              <a:rPr lang="en-US" altLang="zh-TW" dirty="0" smtClean="0">
                <a:solidFill>
                  <a:srgbClr val="00B050"/>
                </a:solidFill>
              </a:rPr>
              <a:t>gbean@ds159</a:t>
            </a:r>
            <a:r>
              <a:rPr lang="en-US" altLang="zh-TW" dirty="0">
                <a:solidFill>
                  <a:srgbClr val="00B050"/>
                </a:solidFill>
              </a:rPr>
              <a:t>:~$ </a:t>
            </a:r>
            <a:r>
              <a:rPr lang="en-US" altLang="zh-TW" dirty="0"/>
              <a:t>groups</a:t>
            </a:r>
          </a:p>
          <a:p>
            <a:pPr marL="0" indent="0">
              <a:buNone/>
            </a:pPr>
            <a:r>
              <a:rPr lang="en-US" altLang="zh-TW" dirty="0" err="1"/>
              <a:t>gbean</a:t>
            </a:r>
            <a:endParaRPr lang="en-US" altLang="zh-TW" dirty="0"/>
          </a:p>
          <a:p>
            <a:pPr marL="0" indent="0">
              <a:buNone/>
            </a:pPr>
            <a:r>
              <a:rPr lang="zh-TW" altLang="en-US" dirty="0">
                <a:solidFill>
                  <a:srgbClr val="FF00FF"/>
                </a:solidFill>
                <a:latin typeface="Verdana" panose="020B0604030504040204" pitchFamily="34" charset="0"/>
                <a:ea typeface="標楷體" panose="03000509000000000000" pitchFamily="65" charset="-120"/>
                <a:cs typeface="Verdana" panose="020B0604030504040204" pitchFamily="34" charset="0"/>
              </a:rPr>
              <a:t>登出 </a:t>
            </a:r>
            <a:r>
              <a:rPr lang="en-US" altLang="zh-TW" dirty="0" err="1">
                <a:solidFill>
                  <a:srgbClr val="FF00FF"/>
                </a:solidFill>
                <a:latin typeface="Verdana" panose="020B0604030504040204" pitchFamily="34" charset="0"/>
                <a:ea typeface="標楷體" panose="03000509000000000000" pitchFamily="65" charset="-120"/>
                <a:cs typeface="Verdana" panose="020B0604030504040204" pitchFamily="34" charset="0"/>
              </a:rPr>
              <a:t>gbean</a:t>
            </a:r>
            <a:r>
              <a:rPr lang="en-US" altLang="zh-TW" dirty="0">
                <a:solidFill>
                  <a:srgbClr val="FF00FF"/>
                </a:solidFill>
                <a:latin typeface="Verdana" panose="020B0604030504040204" pitchFamily="34" charset="0"/>
                <a:ea typeface="Verdana" panose="020B0604030504040204" pitchFamily="34" charset="0"/>
                <a:cs typeface="Verdana" panose="020B0604030504040204" pitchFamily="34" charset="0"/>
              </a:rPr>
              <a:t> </a:t>
            </a:r>
            <a:r>
              <a:rPr lang="zh-TW" altLang="en-US" dirty="0" smtClean="0">
                <a:solidFill>
                  <a:srgbClr val="FF00FF"/>
                </a:solidFill>
                <a:latin typeface="Verdana" panose="020B0604030504040204" pitchFamily="34" charset="0"/>
                <a:ea typeface="標楷體" panose="03000509000000000000" pitchFamily="65" charset="-120"/>
                <a:cs typeface="Verdana" panose="020B0604030504040204" pitchFamily="34" charset="0"/>
              </a:rPr>
              <a:t>帳號</a:t>
            </a:r>
            <a:endParaRPr lang="en-US" altLang="zh-TW" dirty="0">
              <a:solidFill>
                <a:srgbClr val="FF00FF"/>
              </a:solidFill>
            </a:endParaRPr>
          </a:p>
          <a:p>
            <a:pPr marL="0" indent="0">
              <a:buNone/>
            </a:pPr>
            <a:r>
              <a:rPr lang="en-US" altLang="zh-TW" dirty="0">
                <a:solidFill>
                  <a:srgbClr val="00B050"/>
                </a:solidFill>
              </a:rPr>
              <a:t>gbean@ds159:~$ </a:t>
            </a:r>
            <a:r>
              <a:rPr lang="en-US" altLang="zh-TW" dirty="0"/>
              <a:t>exit</a:t>
            </a:r>
            <a:endParaRPr lang="zh-TW" altLang="en-US" dirty="0"/>
          </a:p>
        </p:txBody>
      </p:sp>
      <p:sp>
        <p:nvSpPr>
          <p:cNvPr id="2" name="投影片編號版面配置區 1"/>
          <p:cNvSpPr>
            <a:spLocks noGrp="1"/>
          </p:cNvSpPr>
          <p:nvPr>
            <p:ph type="sldNum" sz="quarter" idx="12"/>
          </p:nvPr>
        </p:nvSpPr>
        <p:spPr/>
        <p:txBody>
          <a:bodyPr/>
          <a:lstStyle/>
          <a:p>
            <a:fld id="{0F04FDD2-B282-4F0B-82C0-1606F53137C8}" type="slidenum">
              <a:rPr lang="zh-TW" altLang="en-US" smtClean="0"/>
              <a:t>11</a:t>
            </a:fld>
            <a:endParaRPr lang="zh-TW" altLang="en-US"/>
          </a:p>
        </p:txBody>
      </p:sp>
    </p:spTree>
    <p:extLst>
      <p:ext uri="{BB962C8B-B14F-4D97-AF65-F5344CB8AC3E}">
        <p14:creationId xmlns:p14="http://schemas.microsoft.com/office/powerpoint/2010/main" val="2520480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15538"/>
            <a:ext cx="10515600" cy="732155"/>
          </a:xfrm>
        </p:spPr>
        <p:txBody>
          <a:bodyPr/>
          <a:lstStyle/>
          <a:p>
            <a:r>
              <a:rPr lang="en-US" altLang="zh-TW" dirty="0" err="1" smtClean="0"/>
              <a:t>Chpasswd</a:t>
            </a:r>
            <a:r>
              <a:rPr lang="en-US" altLang="zh-TW" dirty="0" smtClean="0"/>
              <a:t>-</a:t>
            </a:r>
            <a:r>
              <a:rPr lang="zh-TW" altLang="en-US" dirty="0" smtClean="0"/>
              <a:t>批次改密碼</a:t>
            </a:r>
            <a:endParaRPr lang="zh-TW" altLang="en-US" dirty="0"/>
          </a:p>
        </p:txBody>
      </p:sp>
      <p:sp>
        <p:nvSpPr>
          <p:cNvPr id="3" name="內容版面配置區 2"/>
          <p:cNvSpPr>
            <a:spLocks noGrp="1"/>
          </p:cNvSpPr>
          <p:nvPr>
            <p:ph idx="1"/>
          </p:nvPr>
        </p:nvSpPr>
        <p:spPr>
          <a:xfrm>
            <a:off x="328749" y="947693"/>
            <a:ext cx="10948851" cy="5773782"/>
          </a:xfrm>
        </p:spPr>
        <p:txBody>
          <a:bodyPr>
            <a:noAutofit/>
          </a:bodyPr>
          <a:lstStyle/>
          <a:p>
            <a:r>
              <a:rPr lang="zh-TW" altLang="zh-TW" sz="3200" dirty="0"/>
              <a:t>語法：</a:t>
            </a:r>
            <a:r>
              <a:rPr lang="en-US" altLang="zh-TW" sz="3200" dirty="0"/>
              <a:t/>
            </a:r>
            <a:br>
              <a:rPr lang="en-US" altLang="zh-TW" sz="3200" dirty="0"/>
            </a:br>
            <a:r>
              <a:rPr lang="en-US" altLang="zh-TW" sz="3200" dirty="0"/>
              <a:t>1：</a:t>
            </a:r>
            <a:r>
              <a:rPr lang="en-US" altLang="zh-TW" sz="3200" dirty="0">
                <a:solidFill>
                  <a:srgbClr val="00B050"/>
                </a:solidFill>
              </a:rPr>
              <a:t>#</a:t>
            </a:r>
            <a:r>
              <a:rPr lang="en-US" altLang="zh-TW" sz="3200" dirty="0"/>
              <a:t> echo </a:t>
            </a:r>
            <a:r>
              <a:rPr lang="en-US" altLang="zh-TW" sz="3200" dirty="0" err="1"/>
              <a:t>用戶名:密碼</a:t>
            </a:r>
            <a:r>
              <a:rPr lang="en-US" altLang="zh-TW" sz="3200" dirty="0"/>
              <a:t> | </a:t>
            </a:r>
            <a:r>
              <a:rPr lang="en-US" altLang="zh-TW" sz="3200" dirty="0" err="1"/>
              <a:t>chpasswd</a:t>
            </a:r>
            <a:r>
              <a:rPr lang="en-US" altLang="zh-TW" sz="3200" dirty="0"/>
              <a:t/>
            </a:r>
            <a:br>
              <a:rPr lang="en-US" altLang="zh-TW" sz="3200" dirty="0"/>
            </a:br>
            <a:r>
              <a:rPr lang="en-US" altLang="zh-TW" sz="3200" dirty="0"/>
              <a:t>2：</a:t>
            </a:r>
            <a:r>
              <a:rPr lang="en-US" altLang="zh-TW" sz="3200" dirty="0">
                <a:solidFill>
                  <a:srgbClr val="00B050"/>
                </a:solidFill>
              </a:rPr>
              <a:t>#</a:t>
            </a:r>
            <a:r>
              <a:rPr lang="en-US" altLang="zh-TW" sz="3200" dirty="0"/>
              <a:t> </a:t>
            </a:r>
            <a:r>
              <a:rPr lang="en-US" altLang="zh-TW" sz="3200" dirty="0" err="1"/>
              <a:t>chpasswd</a:t>
            </a:r>
            <a:r>
              <a:rPr lang="en-US" altLang="zh-TW" sz="3200" dirty="0"/>
              <a:t> &lt; </a:t>
            </a:r>
            <a:r>
              <a:rPr lang="en-US" altLang="zh-TW" sz="3200" dirty="0" err="1"/>
              <a:t>本文檔</a:t>
            </a:r>
            <a:r>
              <a:rPr lang="en-US" altLang="zh-TW" sz="3200" dirty="0"/>
              <a:t/>
            </a:r>
            <a:br>
              <a:rPr lang="en-US" altLang="zh-TW" sz="3200" dirty="0"/>
            </a:br>
            <a:r>
              <a:rPr lang="en-US" altLang="zh-TW" sz="3200" dirty="0"/>
              <a:t/>
            </a:r>
            <a:br>
              <a:rPr lang="en-US" altLang="zh-TW" sz="3200" dirty="0"/>
            </a:br>
            <a:r>
              <a:rPr lang="en-US" altLang="zh-TW" sz="3200" dirty="0" err="1"/>
              <a:t>注意事項</a:t>
            </a:r>
            <a:r>
              <a:rPr lang="en-US" altLang="zh-TW" sz="3200" dirty="0"/>
              <a:t/>
            </a:r>
            <a:br>
              <a:rPr lang="en-US" altLang="zh-TW" sz="3200" dirty="0"/>
            </a:br>
            <a:r>
              <a:rPr lang="en-US" altLang="zh-TW" sz="3200" dirty="0"/>
              <a:t>1：用戶名必須是系統上已存在的使用者</a:t>
            </a:r>
            <a:br>
              <a:rPr lang="en-US" altLang="zh-TW" sz="3200" dirty="0"/>
            </a:br>
            <a:r>
              <a:rPr lang="en-US" altLang="zh-TW" sz="3200" dirty="0"/>
              <a:t>2：普通使用者沒有使用這個指令的許可權</a:t>
            </a:r>
            <a:br>
              <a:rPr lang="en-US" altLang="zh-TW" sz="3200" dirty="0"/>
            </a:br>
            <a:r>
              <a:rPr lang="en-US" altLang="zh-TW" sz="3200" dirty="0"/>
              <a:t>3：指令檔不能有空行 </a:t>
            </a:r>
            <a:endParaRPr lang="en-US" altLang="zh-TW" sz="3200" dirty="0" smtClean="0"/>
          </a:p>
          <a:p>
            <a:r>
              <a:rPr lang="en-US" altLang="zh-TW" sz="3200" dirty="0" err="1" smtClean="0"/>
              <a:t>本文檔</a:t>
            </a:r>
            <a:endParaRPr lang="en-US" altLang="zh-TW" sz="3200" dirty="0" smtClean="0"/>
          </a:p>
          <a:p>
            <a:pPr marL="0" indent="0">
              <a:buNone/>
            </a:pPr>
            <a:r>
              <a:rPr lang="en-US" altLang="zh-TW" sz="3200" dirty="0" err="1" smtClean="0"/>
              <a:t>用戶名:密碼</a:t>
            </a:r>
            <a:endParaRPr lang="en-US" altLang="zh-TW" sz="3200" dirty="0" smtClean="0"/>
          </a:p>
          <a:p>
            <a:pPr marL="0" indent="0">
              <a:buNone/>
            </a:pPr>
            <a:r>
              <a:rPr lang="en-US" altLang="zh-TW" sz="3200" dirty="0" err="1" smtClean="0"/>
              <a:t>用戶名:密碼</a:t>
            </a:r>
            <a:endParaRPr lang="en-US" altLang="zh-TW" sz="3200" dirty="0" smtClean="0"/>
          </a:p>
          <a:p>
            <a:pPr marL="0" indent="0">
              <a:buNone/>
            </a:pPr>
            <a:r>
              <a:rPr lang="en-US" altLang="zh-TW" sz="3200" dirty="0" err="1" smtClean="0"/>
              <a:t>用戶名:密碼</a:t>
            </a:r>
            <a:endParaRPr lang="en-US" altLang="zh-TW" sz="3200" dirty="0" smtClean="0"/>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12</a:t>
            </a:fld>
            <a:endParaRPr lang="zh-TW" altLang="en-US"/>
          </a:p>
        </p:txBody>
      </p:sp>
    </p:spTree>
    <p:extLst>
      <p:ext uri="{BB962C8B-B14F-4D97-AF65-F5344CB8AC3E}">
        <p14:creationId xmlns:p14="http://schemas.microsoft.com/office/powerpoint/2010/main" val="277608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8"/>
          <p:cNvSpPr>
            <a:spLocks noGrp="1" noChangeArrowheads="1"/>
          </p:cNvSpPr>
          <p:nvPr>
            <p:ph type="title"/>
          </p:nvPr>
        </p:nvSpPr>
        <p:spPr>
          <a:xfrm>
            <a:off x="2324446" y="708165"/>
            <a:ext cx="7399337" cy="631031"/>
          </a:xfrm>
        </p:spPr>
        <p:txBody>
          <a:bodyPr>
            <a:noAutofit/>
          </a:bodyPr>
          <a:lstStyle/>
          <a:p>
            <a:r>
              <a:rPr lang="zh-TW" altLang="en-US" sz="4800" b="1" dirty="0">
                <a:latin typeface="標楷體" pitchFamily="65" charset="-120"/>
                <a:ea typeface="標楷體" pitchFamily="65" charset="-120"/>
              </a:rPr>
              <a:t>管理帳號 </a:t>
            </a:r>
            <a:r>
              <a:rPr lang="en-US" altLang="zh-TW" sz="4800" b="1" dirty="0">
                <a:latin typeface="標楷體" pitchFamily="65" charset="-120"/>
                <a:ea typeface="標楷體" pitchFamily="65" charset="-120"/>
              </a:rPr>
              <a:t>(</a:t>
            </a:r>
            <a:r>
              <a:rPr lang="zh-TW" altLang="en-US" sz="4800" b="1" dirty="0">
                <a:latin typeface="標楷體" pitchFamily="65" charset="-120"/>
                <a:ea typeface="標楷體" pitchFamily="65" charset="-120"/>
              </a:rPr>
              <a:t>二</a:t>
            </a:r>
            <a:r>
              <a:rPr lang="en-US" altLang="zh-TW" sz="4800" b="1" dirty="0">
                <a:latin typeface="標楷體" pitchFamily="65" charset="-120"/>
                <a:ea typeface="標楷體" pitchFamily="65" charset="-120"/>
              </a:rPr>
              <a:t>)</a:t>
            </a:r>
          </a:p>
        </p:txBody>
      </p:sp>
      <p:sp>
        <p:nvSpPr>
          <p:cNvPr id="8195"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8196" name="矩形 1"/>
          <p:cNvSpPr>
            <a:spLocks noChangeArrowheads="1"/>
          </p:cNvSpPr>
          <p:nvPr/>
        </p:nvSpPr>
        <p:spPr bwMode="auto">
          <a:xfrm>
            <a:off x="1123121" y="2010635"/>
            <a:ext cx="9790043"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zh-TW" altLang="en-US" sz="4000" dirty="0" smtClean="0">
                <a:solidFill>
                  <a:srgbClr val="FF00FF"/>
                </a:solidFill>
                <a:latin typeface="標楷體" pitchFamily="65" charset="-120"/>
                <a:ea typeface="標楷體" pitchFamily="65" charset="-120"/>
                <a:cs typeface="Verdana" pitchFamily="34" charset="0"/>
              </a:rPr>
              <a:t>進入</a:t>
            </a:r>
            <a:r>
              <a:rPr lang="zh-TW" altLang="en-US" sz="4000" dirty="0">
                <a:solidFill>
                  <a:srgbClr val="FF00FF"/>
                </a:solidFill>
                <a:latin typeface="標楷體" pitchFamily="65" charset="-120"/>
                <a:ea typeface="標楷體" pitchFamily="65" charset="-120"/>
                <a:cs typeface="Verdana" pitchFamily="34" charset="0"/>
              </a:rPr>
              <a:t>有</a:t>
            </a:r>
            <a:r>
              <a:rPr lang="en-US" altLang="zh-TW" sz="4000" dirty="0">
                <a:solidFill>
                  <a:srgbClr val="FF00FF"/>
                </a:solidFill>
                <a:latin typeface="標楷體" pitchFamily="65" charset="-120"/>
                <a:ea typeface="標楷體" pitchFamily="65" charset="-120"/>
                <a:cs typeface="Verdana" pitchFamily="34" charset="0"/>
              </a:rPr>
              <a:t>SUDO</a:t>
            </a:r>
            <a:r>
              <a:rPr lang="zh-TW" altLang="en-US" sz="4000" dirty="0">
                <a:solidFill>
                  <a:srgbClr val="FF00FF"/>
                </a:solidFill>
                <a:latin typeface="標楷體" pitchFamily="65" charset="-120"/>
                <a:ea typeface="標楷體" pitchFamily="65" charset="-120"/>
                <a:cs typeface="Verdana" pitchFamily="34" charset="0"/>
              </a:rPr>
              <a:t>權限的帳號</a:t>
            </a:r>
            <a:r>
              <a:rPr lang="en-US" altLang="zh-TW" sz="4000" dirty="0">
                <a:solidFill>
                  <a:srgbClr val="FF00FF"/>
                </a:solidFill>
                <a:latin typeface="標楷體" pitchFamily="65" charset="-120"/>
                <a:ea typeface="標楷體" pitchFamily="65" charset="-120"/>
                <a:cs typeface="Verdana" pitchFamily="34" charset="0"/>
              </a:rPr>
              <a:t>,</a:t>
            </a:r>
            <a:r>
              <a:rPr lang="zh-TW" altLang="en-US" sz="4000" dirty="0">
                <a:solidFill>
                  <a:srgbClr val="FF00FF"/>
                </a:solidFill>
                <a:latin typeface="標楷體" pitchFamily="65" charset="-120"/>
                <a:ea typeface="標楷體" pitchFamily="65" charset="-120"/>
                <a:cs typeface="Verdana" pitchFamily="34" charset="0"/>
              </a:rPr>
              <a:t>刪除帳號</a:t>
            </a:r>
            <a:endParaRPr lang="en-US" altLang="zh-TW" sz="4000" dirty="0">
              <a:solidFill>
                <a:srgbClr val="FF00FF"/>
              </a:solidFill>
              <a:latin typeface="標楷體" pitchFamily="65" charset="-120"/>
              <a:ea typeface="標楷體" pitchFamily="65" charset="-120"/>
              <a:cs typeface="Verdana" pitchFamily="34" charset="0"/>
            </a:endParaRPr>
          </a:p>
          <a:p>
            <a:r>
              <a:rPr lang="en-US" altLang="zh-TW" sz="3600" b="0" dirty="0">
                <a:solidFill>
                  <a:srgbClr val="00B0F0"/>
                </a:solidFill>
                <a:latin typeface="Verdana" pitchFamily="34" charset="0"/>
                <a:ea typeface="新細明體" pitchFamily="18" charset="-120"/>
                <a:cs typeface="Verdana" pitchFamily="34" charset="0"/>
              </a:rPr>
              <a:t>$</a:t>
            </a:r>
            <a:r>
              <a:rPr lang="en-US" altLang="zh-TW" sz="3600" b="0" dirty="0">
                <a:solidFill>
                  <a:srgbClr val="C00000"/>
                </a:solidFill>
                <a:latin typeface="Verdana" pitchFamily="34" charset="0"/>
                <a:ea typeface="新細明體" pitchFamily="18" charset="-120"/>
                <a:cs typeface="Verdana" pitchFamily="34" charset="0"/>
              </a:rPr>
              <a:t>  </a:t>
            </a:r>
            <a:r>
              <a:rPr lang="en-US" altLang="zh-TW" sz="3600" dirty="0" err="1">
                <a:latin typeface="Verdana" pitchFamily="34" charset="0"/>
                <a:ea typeface="新細明體" pitchFamily="18" charset="-120"/>
                <a:cs typeface="Verdana" pitchFamily="34" charset="0"/>
              </a:rPr>
              <a:t>sudo</a:t>
            </a:r>
            <a:r>
              <a:rPr lang="en-US" altLang="zh-TW" sz="3600" dirty="0">
                <a:latin typeface="Verdana" pitchFamily="34" charset="0"/>
                <a:ea typeface="新細明體" pitchFamily="18" charset="-120"/>
                <a:cs typeface="Verdana" pitchFamily="34" charset="0"/>
              </a:rPr>
              <a:t> </a:t>
            </a:r>
            <a:r>
              <a:rPr lang="en-US" altLang="zh-TW" sz="3600" dirty="0" err="1">
                <a:latin typeface="Verdana" pitchFamily="34" charset="0"/>
                <a:ea typeface="新細明體" pitchFamily="18" charset="-120"/>
                <a:cs typeface="Verdana" pitchFamily="34" charset="0"/>
              </a:rPr>
              <a:t>userdel</a:t>
            </a:r>
            <a:r>
              <a:rPr lang="en-US" altLang="zh-TW" sz="3600" dirty="0">
                <a:latin typeface="Verdana" pitchFamily="34" charset="0"/>
                <a:ea typeface="新細明體" pitchFamily="18" charset="-120"/>
                <a:cs typeface="Verdana" pitchFamily="34" charset="0"/>
              </a:rPr>
              <a:t>  -r  </a:t>
            </a:r>
            <a:r>
              <a:rPr lang="en-US" altLang="zh-TW" sz="3600" dirty="0" err="1">
                <a:latin typeface="Verdana" pitchFamily="34" charset="0"/>
                <a:ea typeface="新細明體" pitchFamily="18" charset="-120"/>
                <a:cs typeface="Verdana" pitchFamily="34" charset="0"/>
              </a:rPr>
              <a:t>gbean</a:t>
            </a:r>
            <a:endParaRPr lang="en-US" altLang="zh-TW" sz="3600" dirty="0">
              <a:latin typeface="Verdana" pitchFamily="34" charset="0"/>
              <a:ea typeface="新細明體" pitchFamily="18" charset="-120"/>
              <a:cs typeface="Verdana" pitchFamily="34" charset="0"/>
            </a:endParaRPr>
          </a:p>
          <a:p>
            <a:r>
              <a:rPr lang="en-US" altLang="zh-TW" sz="3600" b="0" dirty="0" err="1">
                <a:solidFill>
                  <a:srgbClr val="2BF565"/>
                </a:solidFill>
                <a:latin typeface="Verdana" pitchFamily="34" charset="0"/>
                <a:ea typeface="新細明體" pitchFamily="18" charset="-120"/>
                <a:cs typeface="Verdana" pitchFamily="34" charset="0"/>
              </a:rPr>
              <a:t>userdel</a:t>
            </a:r>
            <a:r>
              <a:rPr lang="en-US" altLang="zh-TW" sz="3600" b="0" dirty="0">
                <a:solidFill>
                  <a:srgbClr val="2BF565"/>
                </a:solidFill>
                <a:latin typeface="Verdana" pitchFamily="34" charset="0"/>
                <a:ea typeface="新細明體" pitchFamily="18" charset="-120"/>
                <a:cs typeface="Verdana" pitchFamily="34" charset="0"/>
              </a:rPr>
              <a:t>: </a:t>
            </a:r>
            <a:r>
              <a:rPr lang="en-US" altLang="zh-TW" sz="3600" b="0" dirty="0" err="1">
                <a:solidFill>
                  <a:srgbClr val="2BF565"/>
                </a:solidFill>
                <a:latin typeface="Verdana" pitchFamily="34" charset="0"/>
                <a:ea typeface="新細明體" pitchFamily="18" charset="-120"/>
                <a:cs typeface="Verdana" pitchFamily="34" charset="0"/>
              </a:rPr>
              <a:t>gbean</a:t>
            </a:r>
            <a:r>
              <a:rPr lang="en-US" altLang="zh-TW" sz="3600" b="0" dirty="0">
                <a:solidFill>
                  <a:srgbClr val="2BF565"/>
                </a:solidFill>
                <a:latin typeface="Verdana" pitchFamily="34" charset="0"/>
                <a:ea typeface="新細明體" pitchFamily="18" charset="-120"/>
                <a:cs typeface="Verdana" pitchFamily="34" charset="0"/>
              </a:rPr>
              <a:t> mail spool (/</a:t>
            </a:r>
            <a:r>
              <a:rPr lang="en-US" altLang="zh-TW" sz="3600" b="0" dirty="0" err="1">
                <a:solidFill>
                  <a:srgbClr val="2BF565"/>
                </a:solidFill>
                <a:latin typeface="Verdana" pitchFamily="34" charset="0"/>
                <a:ea typeface="新細明體" pitchFamily="18" charset="-120"/>
                <a:cs typeface="Verdana" pitchFamily="34" charset="0"/>
              </a:rPr>
              <a:t>var</a:t>
            </a:r>
            <a:r>
              <a:rPr lang="en-US" altLang="zh-TW" sz="3600" b="0" dirty="0">
                <a:solidFill>
                  <a:srgbClr val="2BF565"/>
                </a:solidFill>
                <a:latin typeface="Verdana" pitchFamily="34" charset="0"/>
                <a:ea typeface="新細明體" pitchFamily="18" charset="-120"/>
                <a:cs typeface="Verdana" pitchFamily="34" charset="0"/>
              </a:rPr>
              <a:t>/mail/</a:t>
            </a:r>
            <a:r>
              <a:rPr lang="en-US" altLang="zh-TW" sz="3600" b="0" dirty="0" err="1">
                <a:solidFill>
                  <a:srgbClr val="2BF565"/>
                </a:solidFill>
                <a:latin typeface="Verdana" pitchFamily="34" charset="0"/>
                <a:ea typeface="新細明體" pitchFamily="18" charset="-120"/>
                <a:cs typeface="Verdana" pitchFamily="34" charset="0"/>
              </a:rPr>
              <a:t>gbean</a:t>
            </a:r>
            <a:r>
              <a:rPr lang="en-US" altLang="zh-TW" sz="3600" b="0" dirty="0">
                <a:solidFill>
                  <a:srgbClr val="2BF565"/>
                </a:solidFill>
                <a:latin typeface="Verdana" pitchFamily="34" charset="0"/>
                <a:ea typeface="新細明體" pitchFamily="18" charset="-120"/>
                <a:cs typeface="Verdana" pitchFamily="34" charset="0"/>
              </a:rPr>
              <a:t>) not found</a:t>
            </a:r>
          </a:p>
          <a:p>
            <a:endParaRPr lang="en-US" altLang="zh-TW" sz="3600" dirty="0">
              <a:solidFill>
                <a:srgbClr val="C00000"/>
              </a:solidFill>
              <a:latin typeface="Verdana" pitchFamily="34" charset="0"/>
              <a:ea typeface="新細明體" pitchFamily="18" charset="-120"/>
              <a:cs typeface="Verdana" pitchFamily="34" charset="0"/>
            </a:endParaRPr>
          </a:p>
          <a:p>
            <a:r>
              <a:rPr lang="en-US" altLang="zh-TW" sz="3600" dirty="0">
                <a:solidFill>
                  <a:srgbClr val="C00000"/>
                </a:solidFill>
                <a:latin typeface="Verdana" pitchFamily="34" charset="0"/>
                <a:ea typeface="新細明體" pitchFamily="18" charset="-120"/>
                <a:cs typeface="Verdana" pitchFamily="34" charset="0"/>
              </a:rPr>
              <a:t>-r </a:t>
            </a:r>
            <a:r>
              <a:rPr lang="en-US" altLang="zh-TW" sz="3600" b="0" dirty="0">
                <a:solidFill>
                  <a:srgbClr val="C00000"/>
                </a:solidFill>
                <a:latin typeface="Verdana" pitchFamily="34" charset="0"/>
                <a:ea typeface="新細明體" pitchFamily="18" charset="-120"/>
                <a:cs typeface="Verdana" pitchFamily="34" charset="0"/>
              </a:rPr>
              <a:t>: </a:t>
            </a:r>
            <a:r>
              <a:rPr lang="zh-TW" altLang="en-US" sz="3600" b="0" dirty="0">
                <a:solidFill>
                  <a:srgbClr val="C00000"/>
                </a:solidFill>
                <a:latin typeface="Verdana" pitchFamily="34" charset="0"/>
                <a:ea typeface="新細明體" pitchFamily="18" charset="-120"/>
                <a:cs typeface="Verdana" pitchFamily="34" charset="0"/>
              </a:rPr>
              <a:t>移除 </a:t>
            </a:r>
            <a:r>
              <a:rPr lang="en-US" altLang="zh-TW" sz="3600" b="0" dirty="0">
                <a:solidFill>
                  <a:srgbClr val="C00000"/>
                </a:solidFill>
                <a:latin typeface="Verdana" pitchFamily="34" charset="0"/>
                <a:ea typeface="新細明體" pitchFamily="18" charset="-120"/>
                <a:cs typeface="Verdana" pitchFamily="34" charset="0"/>
              </a:rPr>
              <a:t>Home </a:t>
            </a:r>
            <a:r>
              <a:rPr lang="zh-TW" altLang="en-US" sz="3600" b="0" dirty="0">
                <a:solidFill>
                  <a:srgbClr val="C00000"/>
                </a:solidFill>
                <a:latin typeface="Verdana" pitchFamily="34" charset="0"/>
                <a:ea typeface="新細明體" pitchFamily="18" charset="-120"/>
                <a:cs typeface="Verdana" pitchFamily="34" charset="0"/>
              </a:rPr>
              <a:t>目錄</a:t>
            </a:r>
            <a:endParaRPr lang="en-US" altLang="zh-TW" sz="3600" b="0" dirty="0">
              <a:solidFill>
                <a:srgbClr val="C00000"/>
              </a:solidFill>
              <a:latin typeface="Verdana" pitchFamily="34" charset="0"/>
              <a:ea typeface="新細明體" pitchFamily="18" charset="-120"/>
              <a:cs typeface="Verdana" pitchFamily="34" charset="0"/>
            </a:endParaRPr>
          </a:p>
          <a:p>
            <a:endParaRPr lang="en-US" altLang="zh-TW" b="0" dirty="0">
              <a:latin typeface="Verdana" pitchFamily="34" charset="0"/>
              <a:ea typeface="新細明體" pitchFamily="18" charset="-120"/>
              <a:cs typeface="Verdana" pitchFamily="34" charset="0"/>
            </a:endParaRPr>
          </a:p>
          <a:p>
            <a:endParaRPr lang="en-US" altLang="zh-TW" b="0" dirty="0">
              <a:latin typeface="Verdana" pitchFamily="34" charset="0"/>
              <a:ea typeface="新細明體" pitchFamily="18" charset="-120"/>
              <a:cs typeface="Verdana" pitchFamily="34" charset="0"/>
            </a:endParaRPr>
          </a:p>
          <a:p>
            <a:endParaRPr lang="en-US" altLang="zh-TW" b="0" dirty="0">
              <a:latin typeface="Verdana" pitchFamily="34" charset="0"/>
              <a:ea typeface="新細明體" pitchFamily="18" charset="-120"/>
              <a:cs typeface="Verdana" pitchFamily="34" charset="0"/>
            </a:endParaRPr>
          </a:p>
        </p:txBody>
      </p:sp>
    </p:spTree>
    <p:extLst>
      <p:ext uri="{BB962C8B-B14F-4D97-AF65-F5344CB8AC3E}">
        <p14:creationId xmlns:p14="http://schemas.microsoft.com/office/powerpoint/2010/main" val="71002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8"/>
          <p:cNvSpPr>
            <a:spLocks noGrp="1" noChangeArrowheads="1"/>
          </p:cNvSpPr>
          <p:nvPr>
            <p:ph type="title"/>
          </p:nvPr>
        </p:nvSpPr>
        <p:spPr>
          <a:xfrm>
            <a:off x="2215984" y="421956"/>
            <a:ext cx="8468581" cy="631031"/>
          </a:xfrm>
        </p:spPr>
        <p:txBody>
          <a:bodyPr anchor="t">
            <a:noAutofit/>
          </a:bodyPr>
          <a:lstStyle/>
          <a:p>
            <a:r>
              <a:rPr kumimoji="1" lang="zh-TW" altLang="en-US" b="1" dirty="0">
                <a:latin typeface="標楷體" panose="03000509000000000000" pitchFamily="65" charset="-120"/>
                <a:ea typeface="標楷體" panose="03000509000000000000" pitchFamily="65" charset="-120"/>
              </a:rPr>
              <a:t>操作範例</a:t>
            </a:r>
            <a:r>
              <a:rPr kumimoji="1" lang="zh-TW" altLang="en-US" sz="2800" b="1" dirty="0">
                <a:latin typeface="標楷體" panose="03000509000000000000" pitchFamily="65" charset="-120"/>
                <a:ea typeface="標楷體" panose="03000509000000000000" pitchFamily="65" charset="-120"/>
              </a:rPr>
              <a:t> </a:t>
            </a:r>
            <a:r>
              <a:rPr kumimoji="1" lang="en-US" altLang="zh-TW" sz="2800" b="1" dirty="0">
                <a:latin typeface="標楷體" panose="03000509000000000000" pitchFamily="65" charset="-120"/>
                <a:ea typeface="標楷體" panose="03000509000000000000" pitchFamily="65" charset="-120"/>
              </a:rPr>
              <a:t>-</a:t>
            </a:r>
            <a:r>
              <a:rPr kumimoji="1" lang="zh-TW" altLang="en-US" sz="2800" b="1" dirty="0">
                <a:latin typeface="標楷體" panose="03000509000000000000" pitchFamily="65" charset="-120"/>
                <a:ea typeface="標楷體" panose="03000509000000000000" pitchFamily="65" charset="-120"/>
              </a:rPr>
              <a:t> </a:t>
            </a:r>
            <a:r>
              <a:rPr kumimoji="1" lang="zh-TW" altLang="en-US" b="1" dirty="0">
                <a:latin typeface="標楷體" panose="03000509000000000000" pitchFamily="65" charset="-120"/>
                <a:ea typeface="標楷體" panose="03000509000000000000" pitchFamily="65" charset="-120"/>
              </a:rPr>
              <a:t>顯示所有使用者帳號</a:t>
            </a:r>
            <a:r>
              <a:rPr kumimoji="1" lang="en-US" altLang="zh-TW" sz="2800" b="1" dirty="0">
                <a:latin typeface="Verdana" panose="020B0604030504040204" pitchFamily="34" charset="0"/>
                <a:ea typeface="Verdana" panose="020B0604030504040204" pitchFamily="34" charset="0"/>
                <a:cs typeface="Verdana" panose="020B0604030504040204" pitchFamily="34" charset="0"/>
              </a:rPr>
              <a:t> </a:t>
            </a:r>
            <a:endParaRPr lang="en-US" altLang="zh-TW" sz="2400" b="1" dirty="0">
              <a:latin typeface="標楷體" pitchFamily="65" charset="-120"/>
              <a:ea typeface="標楷體" pitchFamily="65" charset="-120"/>
            </a:endParaRPr>
          </a:p>
        </p:txBody>
      </p:sp>
      <p:sp>
        <p:nvSpPr>
          <p:cNvPr id="8195"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8196" name="矩形 1"/>
          <p:cNvSpPr>
            <a:spLocks noChangeArrowheads="1"/>
          </p:cNvSpPr>
          <p:nvPr/>
        </p:nvSpPr>
        <p:spPr bwMode="auto">
          <a:xfrm>
            <a:off x="924340" y="1431235"/>
            <a:ext cx="1016773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3200" b="0" dirty="0">
                <a:solidFill>
                  <a:srgbClr val="00B050"/>
                </a:solidFill>
                <a:latin typeface="Verdana" panose="020B0604030504040204" pitchFamily="34" charset="0"/>
                <a:ea typeface="Verdana" panose="020B0604030504040204" pitchFamily="34" charset="0"/>
                <a:cs typeface="Verdana" panose="020B0604030504040204" pitchFamily="34" charset="0"/>
              </a:rPr>
              <a:t>$</a:t>
            </a:r>
            <a:r>
              <a:rPr lang="en-US" altLang="zh-TW" sz="3200" b="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head -n 3 /</a:t>
            </a:r>
            <a:r>
              <a:rPr lang="en-US" altLang="zh-TW" sz="3200" dirty="0" err="1">
                <a:latin typeface="Verdana" panose="020B0604030504040204" pitchFamily="34" charset="0"/>
                <a:ea typeface="Verdana" panose="020B0604030504040204" pitchFamily="34" charset="0"/>
                <a:cs typeface="Verdana" panose="020B0604030504040204" pitchFamily="34" charset="0"/>
              </a:rPr>
              <a:t>etc</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en-US" altLang="zh-TW" sz="3200" dirty="0" err="1">
                <a:latin typeface="Verdana" panose="020B0604030504040204" pitchFamily="34" charset="0"/>
                <a:ea typeface="Verdana" panose="020B0604030504040204" pitchFamily="34" charset="0"/>
                <a:cs typeface="Verdana" panose="020B0604030504040204" pitchFamily="34" charset="0"/>
              </a:rPr>
              <a:t>passwd</a:t>
            </a:r>
            <a:endParaRPr lang="en-US" altLang="zh-TW" sz="3200" dirty="0">
              <a:latin typeface="Verdana" panose="020B0604030504040204" pitchFamily="34" charset="0"/>
              <a:ea typeface="Verdana" panose="020B0604030504040204" pitchFamily="34" charset="0"/>
              <a:cs typeface="Verdana" panose="020B0604030504040204" pitchFamily="34" charset="0"/>
            </a:endParaRPr>
          </a:p>
          <a:p>
            <a:r>
              <a:rPr lang="en-US" altLang="zh-TW" b="0" dirty="0">
                <a:latin typeface="Verdana" panose="020B0604030504040204" pitchFamily="34" charset="0"/>
                <a:ea typeface="Verdana" panose="020B0604030504040204" pitchFamily="34" charset="0"/>
                <a:cs typeface="Verdana" panose="020B0604030504040204" pitchFamily="34" charset="0"/>
              </a:rPr>
              <a:t>root:x:0:0:root:/root:/bin/bash</a:t>
            </a:r>
          </a:p>
          <a:p>
            <a:r>
              <a:rPr lang="en-US" altLang="zh-TW" b="0" dirty="0">
                <a:latin typeface="Verdana" panose="020B0604030504040204" pitchFamily="34" charset="0"/>
                <a:ea typeface="Verdana" panose="020B0604030504040204" pitchFamily="34" charset="0"/>
                <a:cs typeface="Verdana" panose="020B0604030504040204" pitchFamily="34" charset="0"/>
              </a:rPr>
              <a:t>daemon:x:1:1:daemon:/</a:t>
            </a:r>
            <a:r>
              <a:rPr lang="en-US" altLang="zh-TW" b="0" dirty="0" err="1">
                <a:latin typeface="Verdana" panose="020B0604030504040204" pitchFamily="34" charset="0"/>
                <a:ea typeface="Verdana" panose="020B0604030504040204" pitchFamily="34" charset="0"/>
                <a:cs typeface="Verdana" panose="020B0604030504040204" pitchFamily="34" charset="0"/>
              </a:rPr>
              <a:t>usr</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sbin</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usr</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sbin</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nologin</a:t>
            </a:r>
            <a:endParaRPr lang="en-US" altLang="zh-TW" b="0" dirty="0">
              <a:latin typeface="Verdana" panose="020B0604030504040204" pitchFamily="34" charset="0"/>
              <a:ea typeface="Verdana" panose="020B0604030504040204" pitchFamily="34" charset="0"/>
              <a:cs typeface="Verdana" panose="020B0604030504040204" pitchFamily="34" charset="0"/>
            </a:endParaRPr>
          </a:p>
          <a:p>
            <a:r>
              <a:rPr lang="en-US" altLang="zh-TW" b="0" dirty="0">
                <a:latin typeface="Verdana" panose="020B0604030504040204" pitchFamily="34" charset="0"/>
                <a:ea typeface="Verdana" panose="020B0604030504040204" pitchFamily="34" charset="0"/>
                <a:cs typeface="Verdana" panose="020B0604030504040204" pitchFamily="34" charset="0"/>
              </a:rPr>
              <a:t>bin:x:2:2:bin:/bin:/</a:t>
            </a:r>
            <a:r>
              <a:rPr lang="en-US" altLang="zh-TW" b="0" dirty="0" err="1">
                <a:latin typeface="Verdana" panose="020B0604030504040204" pitchFamily="34" charset="0"/>
                <a:ea typeface="Verdana" panose="020B0604030504040204" pitchFamily="34" charset="0"/>
                <a:cs typeface="Verdana" panose="020B0604030504040204" pitchFamily="34" charset="0"/>
              </a:rPr>
              <a:t>usr</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sbin</a:t>
            </a:r>
            <a:r>
              <a:rPr lang="en-US" altLang="zh-TW" b="0" dirty="0">
                <a:latin typeface="Verdana" panose="020B0604030504040204" pitchFamily="34" charset="0"/>
                <a:ea typeface="Verdana" panose="020B0604030504040204" pitchFamily="34" charset="0"/>
                <a:cs typeface="Verdana" panose="020B0604030504040204" pitchFamily="34" charset="0"/>
              </a:rPr>
              <a:t>/</a:t>
            </a:r>
            <a:r>
              <a:rPr lang="en-US" altLang="zh-TW" b="0" dirty="0" err="1">
                <a:latin typeface="Verdana" panose="020B0604030504040204" pitchFamily="34" charset="0"/>
                <a:ea typeface="Verdana" panose="020B0604030504040204" pitchFamily="34" charset="0"/>
                <a:cs typeface="Verdana" panose="020B0604030504040204" pitchFamily="34" charset="0"/>
              </a:rPr>
              <a:t>nologin</a:t>
            </a:r>
            <a:endParaRPr lang="en-US" altLang="zh-TW" b="0" dirty="0">
              <a:latin typeface="Verdana" panose="020B0604030504040204" pitchFamily="34" charset="0"/>
              <a:ea typeface="Verdana" panose="020B0604030504040204" pitchFamily="34" charset="0"/>
              <a:cs typeface="Verdana" panose="020B0604030504040204" pitchFamily="34" charset="0"/>
            </a:endParaRPr>
          </a:p>
          <a:p>
            <a:r>
              <a:rPr lang="en-US" altLang="zh-TW" sz="3200" b="0" dirty="0">
                <a:solidFill>
                  <a:srgbClr val="00B050"/>
                </a:solidFill>
                <a:latin typeface="Verdana" panose="020B0604030504040204" pitchFamily="34" charset="0"/>
                <a:ea typeface="Verdana" panose="020B0604030504040204" pitchFamily="34" charset="0"/>
                <a:cs typeface="Verdana" panose="020B0604030504040204" pitchFamily="34" charset="0"/>
              </a:rPr>
              <a:t>$</a:t>
            </a:r>
            <a:r>
              <a:rPr lang="en-US" altLang="zh-TW" sz="3200" b="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altLang="zh-TW" sz="3200" dirty="0">
                <a:latin typeface="Verdana" panose="020B0604030504040204" pitchFamily="34" charset="0"/>
                <a:ea typeface="Verdana" panose="020B0604030504040204" pitchFamily="34" charset="0"/>
                <a:cs typeface="Verdana" panose="020B0604030504040204" pitchFamily="34" charset="0"/>
              </a:rPr>
              <a:t>cat /</a:t>
            </a:r>
            <a:r>
              <a:rPr lang="en-US" altLang="zh-TW" sz="3200" dirty="0" err="1">
                <a:latin typeface="Verdana" panose="020B0604030504040204" pitchFamily="34" charset="0"/>
                <a:ea typeface="Verdana" panose="020B0604030504040204" pitchFamily="34" charset="0"/>
                <a:cs typeface="Verdana" panose="020B0604030504040204" pitchFamily="34" charset="0"/>
              </a:rPr>
              <a:t>etc</a:t>
            </a:r>
            <a:r>
              <a:rPr lang="en-US" altLang="zh-TW" sz="3200" dirty="0">
                <a:latin typeface="Verdana" panose="020B0604030504040204" pitchFamily="34" charset="0"/>
                <a:ea typeface="Verdana" panose="020B0604030504040204" pitchFamily="34" charset="0"/>
                <a:cs typeface="Verdana" panose="020B0604030504040204" pitchFamily="34" charset="0"/>
              </a:rPr>
              <a:t>/</a:t>
            </a:r>
            <a:r>
              <a:rPr lang="en-US" altLang="zh-TW" sz="3200" dirty="0" err="1">
                <a:latin typeface="Verdana" panose="020B0604030504040204" pitchFamily="34" charset="0"/>
                <a:ea typeface="Verdana" panose="020B0604030504040204" pitchFamily="34" charset="0"/>
                <a:cs typeface="Verdana" panose="020B0604030504040204" pitchFamily="34" charset="0"/>
              </a:rPr>
              <a:t>passwd</a:t>
            </a:r>
            <a:r>
              <a:rPr lang="en-US" altLang="zh-TW" sz="3200" dirty="0">
                <a:latin typeface="Verdana" panose="020B0604030504040204" pitchFamily="34" charset="0"/>
                <a:ea typeface="Verdana" panose="020B0604030504040204" pitchFamily="34" charset="0"/>
                <a:cs typeface="Verdana" panose="020B0604030504040204" pitchFamily="34" charset="0"/>
              </a:rPr>
              <a:t> | cut -d':' -f1</a:t>
            </a:r>
          </a:p>
          <a:p>
            <a:r>
              <a:rPr lang="en-US" altLang="zh-TW" b="0" dirty="0">
                <a:latin typeface="Verdana" panose="020B0604030504040204" pitchFamily="34" charset="0"/>
                <a:ea typeface="Verdana" panose="020B0604030504040204" pitchFamily="34" charset="0"/>
                <a:cs typeface="Verdana" panose="020B0604030504040204" pitchFamily="34" charset="0"/>
              </a:rPr>
              <a:t>root</a:t>
            </a:r>
          </a:p>
          <a:p>
            <a:r>
              <a:rPr lang="en-US" altLang="zh-TW" b="0" dirty="0">
                <a:latin typeface="Verdana" panose="020B0604030504040204" pitchFamily="34" charset="0"/>
                <a:ea typeface="Verdana" panose="020B0604030504040204" pitchFamily="34" charset="0"/>
                <a:cs typeface="Verdana" panose="020B0604030504040204" pitchFamily="34" charset="0"/>
              </a:rPr>
              <a:t>daemon</a:t>
            </a:r>
          </a:p>
          <a:p>
            <a:r>
              <a:rPr lang="en-US" altLang="zh-TW" b="0" dirty="0">
                <a:latin typeface="Verdana" panose="020B0604030504040204" pitchFamily="34" charset="0"/>
                <a:ea typeface="Verdana" panose="020B0604030504040204" pitchFamily="34" charset="0"/>
                <a:cs typeface="Verdana" panose="020B0604030504040204" pitchFamily="34" charset="0"/>
              </a:rPr>
              <a:t>bin</a:t>
            </a:r>
          </a:p>
          <a:p>
            <a:r>
              <a:rPr lang="en-US" altLang="zh-TW" b="0" dirty="0">
                <a:latin typeface="Verdana" panose="020B0604030504040204" pitchFamily="34" charset="0"/>
                <a:ea typeface="Verdana" panose="020B0604030504040204" pitchFamily="34" charset="0"/>
                <a:cs typeface="Verdana" panose="020B0604030504040204" pitchFamily="34" charset="0"/>
              </a:rPr>
              <a:t>sys</a:t>
            </a:r>
          </a:p>
          <a:p>
            <a:r>
              <a:rPr lang="en-US" altLang="zh-TW" b="0" dirty="0">
                <a:latin typeface="Verdana" panose="020B0604030504040204" pitchFamily="34" charset="0"/>
                <a:ea typeface="Verdana" panose="020B0604030504040204" pitchFamily="34" charset="0"/>
                <a:cs typeface="Verdana" panose="020B0604030504040204" pitchFamily="34" charset="0"/>
              </a:rPr>
              <a:t>.......</a:t>
            </a:r>
          </a:p>
          <a:p>
            <a:r>
              <a:rPr lang="en-US" altLang="zh-TW" sz="3200" b="0" dirty="0">
                <a:solidFill>
                  <a:srgbClr val="00B050"/>
                </a:solidFill>
                <a:latin typeface="Verdana" pitchFamily="34" charset="0"/>
                <a:ea typeface="新細明體" pitchFamily="18" charset="-120"/>
                <a:cs typeface="Verdana" pitchFamily="34" charset="0"/>
              </a:rPr>
              <a:t>$ </a:t>
            </a:r>
            <a:r>
              <a:rPr lang="en-US" altLang="zh-TW" sz="3200" dirty="0">
                <a:latin typeface="Verdana" pitchFamily="34" charset="0"/>
                <a:ea typeface="新細明體" pitchFamily="18" charset="-120"/>
                <a:cs typeface="Verdana" pitchFamily="34" charset="0"/>
              </a:rPr>
              <a:t>u=$(cat /</a:t>
            </a:r>
            <a:r>
              <a:rPr lang="en-US" altLang="zh-TW" sz="3200" dirty="0" err="1">
                <a:latin typeface="Verdana" pitchFamily="34" charset="0"/>
                <a:ea typeface="新細明體" pitchFamily="18" charset="-120"/>
                <a:cs typeface="Verdana" pitchFamily="34" charset="0"/>
              </a:rPr>
              <a:t>etc</a:t>
            </a:r>
            <a:r>
              <a:rPr lang="en-US" altLang="zh-TW" sz="3200" dirty="0">
                <a:latin typeface="Verdana" pitchFamily="34" charset="0"/>
                <a:ea typeface="新細明體" pitchFamily="18" charset="-120"/>
                <a:cs typeface="Verdana" pitchFamily="34" charset="0"/>
              </a:rPr>
              <a:t>/</a:t>
            </a:r>
            <a:r>
              <a:rPr lang="en-US" altLang="zh-TW" sz="3200" dirty="0" err="1">
                <a:latin typeface="Verdana" pitchFamily="34" charset="0"/>
                <a:ea typeface="新細明體" pitchFamily="18" charset="-120"/>
                <a:cs typeface="Verdana" pitchFamily="34" charset="0"/>
              </a:rPr>
              <a:t>passwd</a:t>
            </a:r>
            <a:r>
              <a:rPr lang="en-US" altLang="zh-TW" sz="3200" dirty="0">
                <a:latin typeface="Verdana" pitchFamily="34" charset="0"/>
                <a:ea typeface="新細明體" pitchFamily="18" charset="-120"/>
                <a:cs typeface="Verdana" pitchFamily="34" charset="0"/>
              </a:rPr>
              <a:t> | cut -d':' -f1)</a:t>
            </a:r>
          </a:p>
          <a:p>
            <a:r>
              <a:rPr lang="en-US" altLang="zh-TW" sz="3200" b="0" dirty="0">
                <a:solidFill>
                  <a:srgbClr val="00B050"/>
                </a:solidFill>
                <a:latin typeface="Verdana" pitchFamily="34" charset="0"/>
                <a:ea typeface="新細明體" pitchFamily="18" charset="-120"/>
                <a:cs typeface="Verdana" pitchFamily="34" charset="0"/>
              </a:rPr>
              <a:t>$</a:t>
            </a:r>
            <a:r>
              <a:rPr lang="en-US" altLang="zh-TW" sz="3200" b="0" dirty="0">
                <a:solidFill>
                  <a:srgbClr val="C00000"/>
                </a:solidFill>
                <a:latin typeface="Verdana" pitchFamily="34" charset="0"/>
                <a:ea typeface="新細明體" pitchFamily="18" charset="-120"/>
                <a:cs typeface="Verdana" pitchFamily="34" charset="0"/>
              </a:rPr>
              <a:t> </a:t>
            </a:r>
            <a:r>
              <a:rPr lang="en-US" altLang="zh-TW" sz="3200" dirty="0">
                <a:latin typeface="Verdana" pitchFamily="34" charset="0"/>
                <a:ea typeface="新細明體" pitchFamily="18" charset="-120"/>
                <a:cs typeface="Verdana" pitchFamily="34" charset="0"/>
              </a:rPr>
              <a:t>echo $u</a:t>
            </a:r>
          </a:p>
          <a:p>
            <a:r>
              <a:rPr lang="en-US" altLang="zh-TW" sz="2000" b="0" dirty="0">
                <a:latin typeface="Verdana" pitchFamily="34" charset="0"/>
                <a:ea typeface="新細明體" pitchFamily="18" charset="-120"/>
                <a:cs typeface="Verdana" pitchFamily="34" charset="0"/>
              </a:rPr>
              <a:t>root daemon bin sys sync games man </a:t>
            </a:r>
            <a:r>
              <a:rPr lang="en-US" altLang="zh-TW" sz="2000" b="0" dirty="0" err="1">
                <a:latin typeface="Verdana" pitchFamily="34" charset="0"/>
                <a:ea typeface="新細明體" pitchFamily="18" charset="-120"/>
                <a:cs typeface="Verdana" pitchFamily="34" charset="0"/>
              </a:rPr>
              <a:t>lp</a:t>
            </a:r>
            <a:r>
              <a:rPr lang="en-US" altLang="zh-TW" sz="2000" b="0" dirty="0">
                <a:latin typeface="Verdana" pitchFamily="34" charset="0"/>
                <a:ea typeface="新細明體" pitchFamily="18" charset="-120"/>
                <a:cs typeface="Verdana" pitchFamily="34" charset="0"/>
              </a:rPr>
              <a:t> mail news </a:t>
            </a:r>
            <a:r>
              <a:rPr lang="en-US" altLang="zh-TW" sz="2000" b="0" dirty="0" err="1">
                <a:latin typeface="Verdana" pitchFamily="34" charset="0"/>
                <a:ea typeface="新細明體" pitchFamily="18" charset="-120"/>
                <a:cs typeface="Verdana" pitchFamily="34" charset="0"/>
              </a:rPr>
              <a:t>uucp</a:t>
            </a:r>
            <a:r>
              <a:rPr lang="en-US" altLang="zh-TW" sz="2000" b="0" dirty="0">
                <a:latin typeface="Verdana" pitchFamily="34" charset="0"/>
                <a:ea typeface="新細明體" pitchFamily="18" charset="-120"/>
                <a:cs typeface="Verdana" pitchFamily="34" charset="0"/>
              </a:rPr>
              <a:t> proxy www-data backup list </a:t>
            </a:r>
            <a:r>
              <a:rPr lang="en-US" altLang="zh-TW" sz="2000" b="0" dirty="0" err="1">
                <a:latin typeface="Verdana" pitchFamily="34" charset="0"/>
                <a:ea typeface="新細明體" pitchFamily="18" charset="-120"/>
                <a:cs typeface="Verdana" pitchFamily="34" charset="0"/>
              </a:rPr>
              <a:t>irc</a:t>
            </a:r>
            <a:r>
              <a:rPr lang="en-US" altLang="zh-TW" sz="2000" b="0" dirty="0">
                <a:latin typeface="Verdana" pitchFamily="34" charset="0"/>
                <a:ea typeface="新細明體" pitchFamily="18" charset="-120"/>
                <a:cs typeface="Verdana" pitchFamily="34" charset="0"/>
              </a:rPr>
              <a:t> gnats nobody </a:t>
            </a:r>
            <a:r>
              <a:rPr lang="en-US" altLang="zh-TW" sz="2000" b="0" dirty="0" err="1">
                <a:latin typeface="Verdana" pitchFamily="34" charset="0"/>
                <a:ea typeface="新細明體" pitchFamily="18" charset="-120"/>
                <a:cs typeface="Verdana" pitchFamily="34" charset="0"/>
              </a:rPr>
              <a:t>libuuid</a:t>
            </a:r>
            <a:r>
              <a:rPr lang="en-US" altLang="zh-TW" sz="2000" b="0" dirty="0">
                <a:latin typeface="Verdana" pitchFamily="34" charset="0"/>
                <a:ea typeface="新細明體" pitchFamily="18" charset="-120"/>
                <a:cs typeface="Verdana" pitchFamily="34" charset="0"/>
              </a:rPr>
              <a:t> syslog </a:t>
            </a:r>
            <a:r>
              <a:rPr lang="en-US" altLang="zh-TW" sz="2000" b="0" dirty="0" err="1">
                <a:latin typeface="Verdana" pitchFamily="34" charset="0"/>
                <a:ea typeface="新細明體" pitchFamily="18" charset="-120"/>
                <a:cs typeface="Verdana" pitchFamily="34" charset="0"/>
              </a:rPr>
              <a:t>sshd</a:t>
            </a:r>
            <a:r>
              <a:rPr lang="en-US" altLang="zh-TW" sz="2000" b="0" dirty="0">
                <a:latin typeface="Verdana" pitchFamily="34" charset="0"/>
                <a:ea typeface="新細明體" pitchFamily="18" charset="-120"/>
                <a:cs typeface="Verdana" pitchFamily="34" charset="0"/>
              </a:rPr>
              <a:t> </a:t>
            </a:r>
            <a:r>
              <a:rPr lang="en-US" altLang="zh-TW" sz="2000" b="0" dirty="0" err="1">
                <a:latin typeface="Verdana" pitchFamily="34" charset="0"/>
                <a:ea typeface="新細明體" pitchFamily="18" charset="-120"/>
                <a:cs typeface="Verdana" pitchFamily="34" charset="0"/>
              </a:rPr>
              <a:t>bigred</a:t>
            </a:r>
            <a:r>
              <a:rPr lang="en-US" altLang="zh-TW" sz="2000" b="0" dirty="0">
                <a:latin typeface="Verdana" pitchFamily="34" charset="0"/>
                <a:ea typeface="新細明體" pitchFamily="18" charset="-120"/>
                <a:cs typeface="Verdana" pitchFamily="34" charset="0"/>
              </a:rPr>
              <a:t> </a:t>
            </a:r>
            <a:r>
              <a:rPr lang="en-US" altLang="zh-TW" sz="2000" b="0" dirty="0" err="1">
                <a:latin typeface="Verdana" pitchFamily="34" charset="0"/>
                <a:ea typeface="新細明體" pitchFamily="18" charset="-120"/>
                <a:cs typeface="Verdana" pitchFamily="34" charset="0"/>
              </a:rPr>
              <a:t>scala</a:t>
            </a:r>
            <a:r>
              <a:rPr lang="en-US" altLang="zh-TW" sz="2000" b="0" dirty="0">
                <a:latin typeface="Verdana" pitchFamily="34" charset="0"/>
                <a:ea typeface="新細明體" pitchFamily="18" charset="-120"/>
                <a:cs typeface="Verdana" pitchFamily="34" charset="0"/>
              </a:rPr>
              <a:t> dsa144</a:t>
            </a:r>
          </a:p>
        </p:txBody>
      </p:sp>
    </p:spTree>
    <p:extLst>
      <p:ext uri="{BB962C8B-B14F-4D97-AF65-F5344CB8AC3E}">
        <p14:creationId xmlns:p14="http://schemas.microsoft.com/office/powerpoint/2010/main" val="138444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type="subTitle" idx="1"/>
          </p:nvPr>
        </p:nvSpPr>
        <p:spPr>
          <a:xfrm>
            <a:off x="1434548" y="3303863"/>
            <a:ext cx="10313504" cy="2699371"/>
          </a:xfrm>
        </p:spPr>
        <p:txBody>
          <a:bodyPr>
            <a:noAutofit/>
          </a:bodyPr>
          <a:lstStyle/>
          <a:p>
            <a:pPr algn="l"/>
            <a:r>
              <a:rPr lang="en-US" altLang="zh-CN" sz="3200" dirty="0" err="1"/>
              <a:t>Group</a:t>
            </a:r>
            <a:r>
              <a:rPr lang="en-US" altLang="zh-CN" sz="3200" dirty="0" err="1">
                <a:solidFill>
                  <a:srgbClr val="FF0000"/>
                </a:solidFill>
              </a:rPr>
              <a:t>add</a:t>
            </a:r>
            <a:r>
              <a:rPr lang="zh-CN" altLang="en-US" sz="3200" dirty="0"/>
              <a:t>創建一個新的</a:t>
            </a:r>
            <a:r>
              <a:rPr lang="zh-TW" altLang="en-US" sz="3200" dirty="0"/>
              <a:t>群</a:t>
            </a:r>
            <a:r>
              <a:rPr lang="zh-CN" altLang="en-US" sz="3200" dirty="0"/>
              <a:t>組</a:t>
            </a:r>
            <a:endParaRPr lang="en-US" altLang="zh-CN" sz="3200" dirty="0"/>
          </a:p>
          <a:p>
            <a:pPr algn="l"/>
            <a:r>
              <a:rPr lang="en-US" altLang="zh-TW" sz="3200" dirty="0" err="1"/>
              <a:t>user</a:t>
            </a:r>
            <a:r>
              <a:rPr lang="en-US" altLang="zh-TW" sz="3200" dirty="0" err="1">
                <a:solidFill>
                  <a:srgbClr val="FF0000"/>
                </a:solidFill>
              </a:rPr>
              <a:t>mod</a:t>
            </a:r>
            <a:r>
              <a:rPr lang="zh-TW" altLang="en-US" sz="3200" dirty="0"/>
              <a:t>命令用於修改既有使用者的基本資訊</a:t>
            </a:r>
            <a:endParaRPr lang="en-US" altLang="zh-TW" sz="3200" dirty="0"/>
          </a:p>
          <a:p>
            <a:pPr algn="l"/>
            <a:r>
              <a:rPr lang="en-US" altLang="zh-TW" sz="3200" dirty="0" err="1">
                <a:latin typeface="Verdana" pitchFamily="34" charset="0"/>
                <a:cs typeface="Verdana" pitchFamily="34" charset="0"/>
              </a:rPr>
              <a:t>group</a:t>
            </a:r>
            <a:r>
              <a:rPr lang="en-US" altLang="zh-TW" sz="3200" dirty="0" err="1">
                <a:solidFill>
                  <a:srgbClr val="FF0000"/>
                </a:solidFill>
                <a:latin typeface="Verdana" pitchFamily="34" charset="0"/>
                <a:cs typeface="Verdana" pitchFamily="34" charset="0"/>
              </a:rPr>
              <a:t>del</a:t>
            </a:r>
            <a:r>
              <a:rPr lang="en-US" altLang="zh-CN" sz="3200" dirty="0"/>
              <a:t> </a:t>
            </a:r>
            <a:r>
              <a:rPr lang="zh-TW" altLang="en-US" sz="3200" dirty="0"/>
              <a:t>命令用於刪除指定的群組，</a:t>
            </a:r>
            <a:endParaRPr lang="en-US" altLang="zh-TW" sz="3200" dirty="0"/>
          </a:p>
          <a:p>
            <a:pPr algn="l"/>
            <a:r>
              <a:rPr lang="zh-TW" altLang="en-US" sz="3200" dirty="0"/>
              <a:t>本命令要修改的系統檔包括</a:t>
            </a:r>
            <a:r>
              <a:rPr lang="en-US" altLang="zh-TW" sz="3200" dirty="0"/>
              <a:t>/</a:t>
            </a:r>
            <a:r>
              <a:rPr lang="en-US" altLang="zh-CN" sz="3200" dirty="0" err="1"/>
              <a:t>ect</a:t>
            </a:r>
            <a:r>
              <a:rPr lang="en-US" altLang="zh-CN" sz="3200" dirty="0"/>
              <a:t>/group</a:t>
            </a:r>
            <a:r>
              <a:rPr lang="zh-TW" altLang="en-US" sz="3200" dirty="0"/>
              <a:t>和</a:t>
            </a:r>
            <a:r>
              <a:rPr lang="en-US" altLang="zh-TW" sz="3200" dirty="0"/>
              <a:t>/</a:t>
            </a:r>
            <a:r>
              <a:rPr lang="en-US" altLang="zh-CN" sz="3200" dirty="0" err="1"/>
              <a:t>ect</a:t>
            </a:r>
            <a:r>
              <a:rPr lang="en-US" altLang="zh-CN" sz="3200" dirty="0"/>
              <a:t>/</a:t>
            </a:r>
            <a:r>
              <a:rPr lang="en-US" altLang="zh-CN" sz="3200" dirty="0" err="1"/>
              <a:t>gshadow</a:t>
            </a:r>
            <a:endParaRPr lang="en-US" altLang="zh-CN" sz="3200" dirty="0"/>
          </a:p>
          <a:p>
            <a:pPr algn="l"/>
            <a:endParaRPr lang="zh-TW" altLang="en-US" sz="3600" dirty="0"/>
          </a:p>
        </p:txBody>
      </p:sp>
      <p:sp>
        <p:nvSpPr>
          <p:cNvPr id="5" name="標題 4"/>
          <p:cNvSpPr>
            <a:spLocks noGrp="1"/>
          </p:cNvSpPr>
          <p:nvPr>
            <p:ph type="ctrTitle"/>
          </p:nvPr>
        </p:nvSpPr>
        <p:spPr/>
        <p:txBody>
          <a:bodyPr anchor="t">
            <a:normAutofit/>
          </a:bodyPr>
          <a:lstStyle/>
          <a:p>
            <a:r>
              <a:rPr lang="en-US" altLang="zh-TW" sz="5400" dirty="0">
                <a:latin typeface="Verdana" pitchFamily="34" charset="0"/>
                <a:ea typeface="新細明體" pitchFamily="18" charset="-120"/>
              </a:rPr>
              <a:t>Linux </a:t>
            </a:r>
            <a:r>
              <a:rPr lang="zh-TW" altLang="en-US" sz="5400" dirty="0">
                <a:latin typeface="標楷體" pitchFamily="65" charset="-120"/>
                <a:ea typeface="標楷體" pitchFamily="65" charset="-120"/>
              </a:rPr>
              <a:t>帳號管理</a:t>
            </a:r>
            <a:r>
              <a:rPr lang="en-US" altLang="zh-TW" sz="5400" dirty="0">
                <a:latin typeface="標楷體" pitchFamily="65" charset="-120"/>
                <a:ea typeface="標楷體" pitchFamily="65" charset="-120"/>
              </a:rPr>
              <a:t/>
            </a:r>
            <a:br>
              <a:rPr lang="en-US" altLang="zh-TW" sz="5400" dirty="0">
                <a:latin typeface="標楷體" pitchFamily="65" charset="-120"/>
                <a:ea typeface="標楷體" pitchFamily="65" charset="-120"/>
              </a:rPr>
            </a:br>
            <a:r>
              <a:rPr kumimoji="1" lang="en-US" altLang="zh-TW" sz="4800" dirty="0">
                <a:latin typeface="Verdana" panose="020B0604030504040204" pitchFamily="34" charset="0"/>
                <a:ea typeface="Verdana" panose="020B0604030504040204" pitchFamily="34" charset="0"/>
                <a:cs typeface="Verdana" panose="020B0604030504040204" pitchFamily="34" charset="0"/>
              </a:rPr>
              <a:t>Group</a:t>
            </a:r>
            <a:endParaRPr lang="zh-TW" altLang="en-US" sz="8000" dirty="0"/>
          </a:p>
        </p:txBody>
      </p:sp>
      <p:sp>
        <p:nvSpPr>
          <p:cNvPr id="2" name="投影片編號版面配置區 1"/>
          <p:cNvSpPr>
            <a:spLocks noGrp="1"/>
          </p:cNvSpPr>
          <p:nvPr>
            <p:ph type="sldNum" sz="quarter" idx="12"/>
          </p:nvPr>
        </p:nvSpPr>
        <p:spPr/>
        <p:txBody>
          <a:bodyPr/>
          <a:lstStyle/>
          <a:p>
            <a:fld id="{0F04FDD2-B282-4F0B-82C0-1606F53137C8}" type="slidenum">
              <a:rPr lang="zh-TW" altLang="en-US" smtClean="0"/>
              <a:t>15</a:t>
            </a:fld>
            <a:endParaRPr lang="zh-TW" altLang="en-US"/>
          </a:p>
        </p:txBody>
      </p:sp>
    </p:spTree>
    <p:extLst>
      <p:ext uri="{BB962C8B-B14F-4D97-AF65-F5344CB8AC3E}">
        <p14:creationId xmlns:p14="http://schemas.microsoft.com/office/powerpoint/2010/main" val="1556369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225977"/>
            <a:ext cx="10515600" cy="479701"/>
          </a:xfrm>
        </p:spPr>
        <p:txBody>
          <a:bodyPr anchor="t">
            <a:noAutofit/>
          </a:bodyPr>
          <a:lstStyle/>
          <a:p>
            <a:r>
              <a:rPr lang="en-US" altLang="zh-TW" sz="3200" dirty="0">
                <a:latin typeface="Verdana" pitchFamily="34" charset="0"/>
                <a:ea typeface="新細明體" pitchFamily="18" charset="-120"/>
                <a:cs typeface="Verdana" pitchFamily="34" charset="0"/>
              </a:rPr>
              <a:t>/</a:t>
            </a:r>
            <a:r>
              <a:rPr lang="en-US" altLang="zh-TW" sz="3200" dirty="0" err="1" smtClean="0">
                <a:latin typeface="Verdana" pitchFamily="34" charset="0"/>
                <a:ea typeface="新細明體" pitchFamily="18" charset="-120"/>
                <a:cs typeface="Verdana" pitchFamily="34" charset="0"/>
              </a:rPr>
              <a:t>etc</a:t>
            </a:r>
            <a:r>
              <a:rPr lang="en-US" altLang="zh-TW" sz="3200" dirty="0" smtClean="0">
                <a:latin typeface="Verdana" pitchFamily="34" charset="0"/>
                <a:ea typeface="新細明體" pitchFamily="18" charset="-120"/>
                <a:cs typeface="Verdana" pitchFamily="34" charset="0"/>
              </a:rPr>
              <a:t>/group</a:t>
            </a:r>
            <a:r>
              <a:rPr lang="zh-TW" altLang="en-US" sz="4800" dirty="0" smtClean="0">
                <a:latin typeface="Verdana" pitchFamily="34" charset="0"/>
                <a:cs typeface="Verdana" pitchFamily="34" charset="0"/>
              </a:rPr>
              <a:t>檔案</a:t>
            </a:r>
            <a:endParaRPr lang="zh-TW" altLang="en-US" sz="4800" dirty="0"/>
          </a:p>
        </p:txBody>
      </p:sp>
      <p:sp>
        <p:nvSpPr>
          <p:cNvPr id="3" name="內容版面配置區 2"/>
          <p:cNvSpPr>
            <a:spLocks noGrp="1"/>
          </p:cNvSpPr>
          <p:nvPr>
            <p:ph sz="quarter" idx="1"/>
          </p:nvPr>
        </p:nvSpPr>
        <p:spPr>
          <a:xfrm>
            <a:off x="137491" y="1119946"/>
            <a:ext cx="11917017" cy="5241097"/>
          </a:xfrm>
        </p:spPr>
        <p:txBody>
          <a:bodyPr>
            <a:noAutofit/>
          </a:bodyPr>
          <a:lstStyle/>
          <a:p>
            <a:r>
              <a:rPr lang="zh-TW" altLang="en-US" dirty="0"/>
              <a:t>每</a:t>
            </a:r>
            <a:r>
              <a:rPr lang="zh-TW" altLang="en-US" dirty="0" smtClean="0"/>
              <a:t>一行代表</a:t>
            </a:r>
            <a:r>
              <a:rPr lang="zh-TW" altLang="en-US" dirty="0"/>
              <a:t>一個群組，也是以冒號</a:t>
            </a:r>
            <a:r>
              <a:rPr lang="en-US" altLang="zh-TW" dirty="0"/>
              <a:t>『:』</a:t>
            </a:r>
            <a:r>
              <a:rPr lang="zh-TW" altLang="en-US" dirty="0"/>
              <a:t>作為欄位的分隔符號，共分為四</a:t>
            </a:r>
            <a:r>
              <a:rPr lang="zh-TW" altLang="en-US" dirty="0" smtClean="0"/>
              <a:t>欄</a:t>
            </a:r>
            <a:endParaRPr lang="en-US" altLang="zh-TW" dirty="0" smtClean="0"/>
          </a:p>
          <a:p>
            <a:r>
              <a:rPr lang="zh-TW" altLang="en-US" b="1" dirty="0">
                <a:solidFill>
                  <a:srgbClr val="FF00FF"/>
                </a:solidFill>
              </a:rPr>
              <a:t>群組名稱</a:t>
            </a:r>
            <a:r>
              <a:rPr lang="zh-TW" altLang="en-US" dirty="0" smtClean="0"/>
              <a:t>：</a:t>
            </a:r>
            <a:r>
              <a:rPr lang="zh-TW" altLang="en-US" dirty="0"/>
              <a:t>需要與第三欄位的 </a:t>
            </a:r>
            <a:r>
              <a:rPr lang="en-US" altLang="zh-TW" dirty="0"/>
              <a:t>GID </a:t>
            </a:r>
            <a:r>
              <a:rPr lang="zh-TW" altLang="en-US" dirty="0" smtClean="0"/>
              <a:t>對應</a:t>
            </a:r>
            <a:endParaRPr lang="en-US" altLang="zh-TW" dirty="0" smtClean="0"/>
          </a:p>
          <a:p>
            <a:r>
              <a:rPr lang="zh-TW" altLang="en-US" b="1" dirty="0">
                <a:solidFill>
                  <a:srgbClr val="FF00FF"/>
                </a:solidFill>
              </a:rPr>
              <a:t>群組密碼</a:t>
            </a:r>
            <a:r>
              <a:rPr lang="zh-TW" altLang="en-US" dirty="0" smtClean="0"/>
              <a:t>：密碼移動</a:t>
            </a:r>
            <a:r>
              <a:rPr lang="zh-TW" altLang="en-US" dirty="0"/>
              <a:t>到 </a:t>
            </a:r>
            <a:r>
              <a:rPr lang="en-US" altLang="zh-TW" dirty="0"/>
              <a:t>/</a:t>
            </a:r>
            <a:r>
              <a:rPr lang="en-US" altLang="zh-TW" dirty="0" err="1"/>
              <a:t>etc</a:t>
            </a:r>
            <a:r>
              <a:rPr lang="en-US" altLang="zh-TW" dirty="0"/>
              <a:t>/</a:t>
            </a:r>
            <a:r>
              <a:rPr lang="en-US" altLang="zh-TW" dirty="0" err="1">
                <a:solidFill>
                  <a:srgbClr val="FF0000"/>
                </a:solidFill>
              </a:rPr>
              <a:t>g</a:t>
            </a:r>
            <a:r>
              <a:rPr lang="en-US" altLang="zh-TW" dirty="0" err="1"/>
              <a:t>shadow</a:t>
            </a:r>
            <a:r>
              <a:rPr lang="en-US" altLang="zh-TW" dirty="0"/>
              <a:t> </a:t>
            </a:r>
            <a:r>
              <a:rPr lang="zh-TW" altLang="en-US" dirty="0"/>
              <a:t>去，因此這個欄位</a:t>
            </a:r>
            <a:r>
              <a:rPr lang="zh-TW" altLang="en-US" dirty="0" smtClean="0"/>
              <a:t>只是一個</a:t>
            </a:r>
            <a:r>
              <a:rPr lang="en-US" altLang="zh-TW" dirty="0"/>
              <a:t>『x</a:t>
            </a:r>
            <a:r>
              <a:rPr lang="en-US" altLang="zh-TW" dirty="0" smtClean="0"/>
              <a:t>』</a:t>
            </a:r>
          </a:p>
          <a:p>
            <a:r>
              <a:rPr lang="en-US" altLang="zh-TW" b="1" dirty="0">
                <a:solidFill>
                  <a:srgbClr val="FF00FF"/>
                </a:solidFill>
              </a:rPr>
              <a:t>GID</a:t>
            </a:r>
            <a:r>
              <a:rPr lang="zh-TW" altLang="en-US" dirty="0" smtClean="0"/>
              <a:t>：群組 </a:t>
            </a:r>
            <a:r>
              <a:rPr lang="en-US" altLang="zh-TW" dirty="0"/>
              <a:t>ID </a:t>
            </a:r>
            <a:r>
              <a:rPr lang="zh-TW" altLang="en-US" dirty="0" smtClean="0"/>
              <a:t>。 </a:t>
            </a:r>
            <a:r>
              <a:rPr lang="en-US" altLang="zh-TW" dirty="0"/>
              <a:t>/</a:t>
            </a:r>
            <a:r>
              <a:rPr lang="en-US" altLang="zh-TW" dirty="0" err="1"/>
              <a:t>etc</a:t>
            </a:r>
            <a:r>
              <a:rPr lang="en-US" altLang="zh-TW" dirty="0"/>
              <a:t>/</a:t>
            </a:r>
            <a:r>
              <a:rPr lang="en-US" altLang="zh-TW" dirty="0" err="1"/>
              <a:t>passwd</a:t>
            </a:r>
            <a:r>
              <a:rPr lang="en-US" altLang="zh-TW" dirty="0"/>
              <a:t> </a:t>
            </a:r>
            <a:r>
              <a:rPr lang="zh-TW" altLang="en-US" dirty="0"/>
              <a:t>第四個欄位使用的 </a:t>
            </a:r>
            <a:r>
              <a:rPr lang="en-US" altLang="zh-TW" dirty="0"/>
              <a:t>GID </a:t>
            </a:r>
            <a:r>
              <a:rPr lang="zh-TW" altLang="en-US" dirty="0"/>
              <a:t>對應的群組名，就是由這裡對應出來的</a:t>
            </a:r>
            <a:r>
              <a:rPr lang="zh-TW" altLang="en-US" dirty="0" smtClean="0"/>
              <a:t>！</a:t>
            </a:r>
            <a:endParaRPr lang="en-US" altLang="zh-TW" dirty="0" smtClean="0"/>
          </a:p>
          <a:p>
            <a:r>
              <a:rPr lang="zh-TW" altLang="en-US" b="1" dirty="0">
                <a:solidFill>
                  <a:srgbClr val="FF00FF"/>
                </a:solidFill>
              </a:rPr>
              <a:t>此群組支援的帳號名稱</a:t>
            </a:r>
            <a:r>
              <a:rPr lang="zh-TW" altLang="en-US" dirty="0" smtClean="0"/>
              <a:t>：一個</a:t>
            </a:r>
            <a:r>
              <a:rPr lang="zh-TW" altLang="en-US" dirty="0"/>
              <a:t>帳號可以加入多個群組，那某個帳號想要加入此群組時，將該帳號填入這個欄位即可。 </a:t>
            </a:r>
            <a:endParaRPr lang="en-US" altLang="zh-TW" dirty="0" smtClean="0"/>
          </a:p>
          <a:p>
            <a:r>
              <a:rPr lang="zh-TW" altLang="en-US" dirty="0" smtClean="0"/>
              <a:t>舉例</a:t>
            </a:r>
            <a:r>
              <a:rPr lang="zh-TW" altLang="en-US" dirty="0"/>
              <a:t>來說，如果我想要讓 </a:t>
            </a:r>
            <a:r>
              <a:rPr lang="en-US" altLang="zh-TW" dirty="0" err="1">
                <a:solidFill>
                  <a:srgbClr val="FF0000"/>
                </a:solidFill>
              </a:rPr>
              <a:t>dmtsai</a:t>
            </a:r>
            <a:r>
              <a:rPr lang="en-US" altLang="zh-TW" dirty="0"/>
              <a:t> </a:t>
            </a:r>
            <a:r>
              <a:rPr lang="zh-TW" altLang="en-US" dirty="0">
                <a:solidFill>
                  <a:srgbClr val="FF0000"/>
                </a:solidFill>
              </a:rPr>
              <a:t>與 </a:t>
            </a:r>
            <a:r>
              <a:rPr lang="en-US" altLang="zh-TW" dirty="0" err="1">
                <a:solidFill>
                  <a:srgbClr val="FF0000"/>
                </a:solidFill>
              </a:rPr>
              <a:t>alex</a:t>
            </a:r>
            <a:r>
              <a:rPr lang="en-US" altLang="zh-TW" dirty="0">
                <a:solidFill>
                  <a:srgbClr val="FF0000"/>
                </a:solidFill>
              </a:rPr>
              <a:t> </a:t>
            </a:r>
            <a:r>
              <a:rPr lang="zh-TW" altLang="en-US" dirty="0"/>
              <a:t>也加入 </a:t>
            </a:r>
            <a:r>
              <a:rPr lang="en-US" altLang="zh-TW" dirty="0"/>
              <a:t>root </a:t>
            </a:r>
            <a:r>
              <a:rPr lang="zh-TW" altLang="en-US" dirty="0"/>
              <a:t>這個群組</a:t>
            </a:r>
            <a:r>
              <a:rPr lang="zh-TW" altLang="en-US" dirty="0" smtClean="0"/>
              <a:t>，</a:t>
            </a:r>
            <a:endParaRPr lang="en-US" altLang="zh-TW" dirty="0" smtClean="0"/>
          </a:p>
          <a:p>
            <a:r>
              <a:rPr lang="zh-TW" altLang="en-US" dirty="0" smtClean="0"/>
              <a:t>那麼</a:t>
            </a:r>
            <a:r>
              <a:rPr lang="zh-TW" altLang="en-US" dirty="0"/>
              <a:t>在第一行的最後面加上</a:t>
            </a:r>
            <a:r>
              <a:rPr lang="en-US" altLang="zh-TW" dirty="0"/>
              <a:t>『</a:t>
            </a:r>
            <a:r>
              <a:rPr lang="en-US" altLang="zh-TW" dirty="0" err="1"/>
              <a:t>dmtsai,alex</a:t>
            </a:r>
            <a:r>
              <a:rPr lang="en-US" altLang="zh-TW" dirty="0"/>
              <a:t>』</a:t>
            </a:r>
            <a:r>
              <a:rPr lang="zh-TW" altLang="en-US" dirty="0"/>
              <a:t>，注意不要有空格， 使成為</a:t>
            </a:r>
            <a:r>
              <a:rPr lang="en-US" altLang="zh-TW" dirty="0"/>
              <a:t>『 root:x:0:</a:t>
            </a:r>
            <a:r>
              <a:rPr lang="en-US" altLang="zh-TW" dirty="0">
                <a:solidFill>
                  <a:srgbClr val="FF0000"/>
                </a:solidFill>
              </a:rPr>
              <a:t>dmtsai,alex</a:t>
            </a:r>
            <a:r>
              <a:rPr lang="en-US" altLang="zh-TW" dirty="0"/>
              <a:t> 』</a:t>
            </a:r>
            <a:r>
              <a:rPr lang="zh-TW" altLang="en-US" dirty="0"/>
              <a:t>就可以囉～</a:t>
            </a:r>
          </a:p>
          <a:p>
            <a:pPr marL="0" indent="0">
              <a:buNone/>
            </a:pPr>
            <a:r>
              <a:rPr lang="zh-TW" altLang="en-US" dirty="0"/>
              <a:t/>
            </a:r>
            <a:br>
              <a:rPr lang="zh-TW" altLang="en-US" dirty="0"/>
            </a:br>
            <a:endParaRPr lang="zh-TW" altLang="en-US" dirty="0"/>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16</a:t>
            </a:fld>
            <a:endParaRPr lang="zh-TW" altLang="en-US"/>
          </a:p>
        </p:txBody>
      </p:sp>
    </p:spTree>
    <p:extLst>
      <p:ext uri="{BB962C8B-B14F-4D97-AF65-F5344CB8AC3E}">
        <p14:creationId xmlns:p14="http://schemas.microsoft.com/office/powerpoint/2010/main" val="105397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1411" y="334185"/>
            <a:ext cx="3972245" cy="830997"/>
          </a:xfrm>
          <a:prstGeom prst="rect">
            <a:avLst/>
          </a:prstGeom>
        </p:spPr>
        <p:txBody>
          <a:bodyPr wrap="square">
            <a:spAutoFit/>
          </a:bodyPr>
          <a:lstStyle/>
          <a:p>
            <a:r>
              <a:rPr lang="en-US" altLang="zh-TW" sz="4800" dirty="0">
                <a:solidFill>
                  <a:prstClr val="black"/>
                </a:solidFill>
                <a:latin typeface="Verdana" pitchFamily="34" charset="0"/>
                <a:cs typeface="Verdana" pitchFamily="34" charset="0"/>
              </a:rPr>
              <a:t>/</a:t>
            </a:r>
            <a:r>
              <a:rPr lang="en-US" altLang="zh-TW" sz="4800" dirty="0" err="1">
                <a:solidFill>
                  <a:prstClr val="black"/>
                </a:solidFill>
                <a:latin typeface="Verdana" pitchFamily="34" charset="0"/>
                <a:cs typeface="Verdana" pitchFamily="34" charset="0"/>
              </a:rPr>
              <a:t>etc</a:t>
            </a:r>
            <a:r>
              <a:rPr lang="en-US" altLang="zh-TW" sz="4800" dirty="0">
                <a:solidFill>
                  <a:prstClr val="black"/>
                </a:solidFill>
                <a:latin typeface="Verdana" pitchFamily="34" charset="0"/>
                <a:cs typeface="Verdana" pitchFamily="34" charset="0"/>
              </a:rPr>
              <a:t>/group</a:t>
            </a:r>
            <a:endParaRPr lang="zh-TW" altLang="en-US" sz="3200" dirty="0"/>
          </a:p>
        </p:txBody>
      </p:sp>
      <p:grpSp>
        <p:nvGrpSpPr>
          <p:cNvPr id="20" name="群組 19"/>
          <p:cNvGrpSpPr/>
          <p:nvPr/>
        </p:nvGrpSpPr>
        <p:grpSpPr>
          <a:xfrm>
            <a:off x="2819400" y="2014343"/>
            <a:ext cx="6175512" cy="3867042"/>
            <a:chOff x="2819400" y="2014343"/>
            <a:chExt cx="6175512" cy="3867042"/>
          </a:xfrm>
        </p:grpSpPr>
        <p:grpSp>
          <p:nvGrpSpPr>
            <p:cNvPr id="19" name="群組 18"/>
            <p:cNvGrpSpPr/>
            <p:nvPr/>
          </p:nvGrpSpPr>
          <p:grpSpPr>
            <a:xfrm>
              <a:off x="6122218" y="2696679"/>
              <a:ext cx="2683511" cy="3184706"/>
              <a:chOff x="6122218" y="2696679"/>
              <a:chExt cx="2683511" cy="3184706"/>
            </a:xfrm>
          </p:grpSpPr>
          <p:sp>
            <p:nvSpPr>
              <p:cNvPr id="8" name="文字方塊 7"/>
              <p:cNvSpPr txBox="1"/>
              <p:nvPr/>
            </p:nvSpPr>
            <p:spPr>
              <a:xfrm flipH="1">
                <a:off x="6122218" y="4804167"/>
                <a:ext cx="2683511" cy="1077218"/>
              </a:xfrm>
              <a:prstGeom prst="rect">
                <a:avLst/>
              </a:prstGeom>
              <a:noFill/>
            </p:spPr>
            <p:txBody>
              <a:bodyPr wrap="square" rtlCol="0">
                <a:spAutoFit/>
              </a:bodyPr>
              <a:lstStyle/>
              <a:p>
                <a:r>
                  <a:rPr lang="zh-TW" altLang="en-US" sz="3200" b="1" dirty="0">
                    <a:solidFill>
                      <a:srgbClr val="FF00FF"/>
                    </a:solidFill>
                  </a:rPr>
                  <a:t>此群組支援的</a:t>
                </a:r>
                <a:r>
                  <a:rPr lang="zh-TW" altLang="en-US" sz="3200" b="1" dirty="0">
                    <a:solidFill>
                      <a:srgbClr val="FF0000"/>
                    </a:solidFill>
                  </a:rPr>
                  <a:t>帳號</a:t>
                </a:r>
                <a:r>
                  <a:rPr lang="zh-TW" altLang="en-US" sz="3200" b="1" dirty="0">
                    <a:solidFill>
                      <a:srgbClr val="FF00FF"/>
                    </a:solidFill>
                  </a:rPr>
                  <a:t>名稱</a:t>
                </a:r>
                <a:endParaRPr lang="zh-TW" altLang="en-US" sz="3200" dirty="0"/>
              </a:p>
            </p:txBody>
          </p:sp>
          <p:cxnSp>
            <p:nvCxnSpPr>
              <p:cNvPr id="10" name="直線單箭頭接點 9"/>
              <p:cNvCxnSpPr>
                <a:stCxn id="8" idx="0"/>
              </p:cNvCxnSpPr>
              <p:nvPr/>
            </p:nvCxnSpPr>
            <p:spPr>
              <a:xfrm flipV="1">
                <a:off x="7463973" y="2696679"/>
                <a:ext cx="1" cy="2107488"/>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grpSp>
        <p:grpSp>
          <p:nvGrpSpPr>
            <p:cNvPr id="15" name="群組 14"/>
            <p:cNvGrpSpPr/>
            <p:nvPr/>
          </p:nvGrpSpPr>
          <p:grpSpPr>
            <a:xfrm>
              <a:off x="5336945" y="2843880"/>
              <a:ext cx="1227666" cy="1766968"/>
              <a:chOff x="5336945" y="2843880"/>
              <a:chExt cx="1227666" cy="1766968"/>
            </a:xfrm>
          </p:grpSpPr>
          <p:sp>
            <p:nvSpPr>
              <p:cNvPr id="7" name="文字方塊 6"/>
              <p:cNvSpPr txBox="1"/>
              <p:nvPr/>
            </p:nvSpPr>
            <p:spPr>
              <a:xfrm>
                <a:off x="5336945" y="3964517"/>
                <a:ext cx="1227666" cy="646331"/>
              </a:xfrm>
              <a:prstGeom prst="rect">
                <a:avLst/>
              </a:prstGeom>
              <a:noFill/>
            </p:spPr>
            <p:txBody>
              <a:bodyPr wrap="square" rtlCol="0">
                <a:spAutoFit/>
              </a:bodyPr>
              <a:lstStyle/>
              <a:p>
                <a:pPr algn="ctr"/>
                <a:r>
                  <a:rPr lang="en-US" altLang="zh-TW" sz="3600" b="1" dirty="0">
                    <a:solidFill>
                      <a:srgbClr val="FF00FF"/>
                    </a:solidFill>
                  </a:rPr>
                  <a:t>GID</a:t>
                </a:r>
                <a:endParaRPr lang="zh-TW" altLang="en-US" sz="3600" dirty="0"/>
              </a:p>
            </p:txBody>
          </p:sp>
          <p:cxnSp>
            <p:nvCxnSpPr>
              <p:cNvPr id="12" name="直線單箭頭接點 11"/>
              <p:cNvCxnSpPr/>
              <p:nvPr/>
            </p:nvCxnSpPr>
            <p:spPr>
              <a:xfrm flipV="1">
                <a:off x="5897956" y="2843880"/>
                <a:ext cx="0" cy="982133"/>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grpSp>
        <p:grpSp>
          <p:nvGrpSpPr>
            <p:cNvPr id="13" name="群組 12"/>
            <p:cNvGrpSpPr/>
            <p:nvPr/>
          </p:nvGrpSpPr>
          <p:grpSpPr>
            <a:xfrm>
              <a:off x="4009834" y="2722229"/>
              <a:ext cx="1888490" cy="938718"/>
              <a:chOff x="4009834" y="2722229"/>
              <a:chExt cx="1888490" cy="938718"/>
            </a:xfrm>
          </p:grpSpPr>
          <p:sp>
            <p:nvSpPr>
              <p:cNvPr id="6" name="文字方塊 5"/>
              <p:cNvSpPr txBox="1"/>
              <p:nvPr/>
            </p:nvSpPr>
            <p:spPr>
              <a:xfrm>
                <a:off x="4009834" y="3199282"/>
                <a:ext cx="1888490" cy="461665"/>
              </a:xfrm>
              <a:prstGeom prst="rect">
                <a:avLst/>
              </a:prstGeom>
              <a:noFill/>
            </p:spPr>
            <p:txBody>
              <a:bodyPr wrap="square" rtlCol="0">
                <a:spAutoFit/>
              </a:bodyPr>
              <a:lstStyle/>
              <a:p>
                <a:r>
                  <a:rPr lang="zh-TW" altLang="en-US" sz="2400" b="1" dirty="0">
                    <a:solidFill>
                      <a:srgbClr val="FF00FF"/>
                    </a:solidFill>
                  </a:rPr>
                  <a:t>群組密碼</a:t>
                </a:r>
                <a:endParaRPr lang="zh-TW" altLang="en-US" sz="2400" dirty="0"/>
              </a:p>
            </p:txBody>
          </p:sp>
          <p:cxnSp>
            <p:nvCxnSpPr>
              <p:cNvPr id="14" name="直線單箭頭接點 13"/>
              <p:cNvCxnSpPr/>
              <p:nvPr/>
            </p:nvCxnSpPr>
            <p:spPr>
              <a:xfrm flipV="1">
                <a:off x="4704522" y="2722229"/>
                <a:ext cx="0" cy="406400"/>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grpSp>
        <p:grpSp>
          <p:nvGrpSpPr>
            <p:cNvPr id="11" name="群組 10"/>
            <p:cNvGrpSpPr/>
            <p:nvPr/>
          </p:nvGrpSpPr>
          <p:grpSpPr>
            <a:xfrm>
              <a:off x="2848344" y="2752219"/>
              <a:ext cx="1638991" cy="1400452"/>
              <a:chOff x="2848344" y="2752219"/>
              <a:chExt cx="1638991" cy="1400452"/>
            </a:xfrm>
          </p:grpSpPr>
          <p:sp>
            <p:nvSpPr>
              <p:cNvPr id="5" name="文字方塊 4"/>
              <p:cNvSpPr txBox="1"/>
              <p:nvPr/>
            </p:nvSpPr>
            <p:spPr>
              <a:xfrm>
                <a:off x="2848344" y="3691006"/>
                <a:ext cx="1638991" cy="461665"/>
              </a:xfrm>
              <a:prstGeom prst="rect">
                <a:avLst/>
              </a:prstGeom>
              <a:noFill/>
            </p:spPr>
            <p:txBody>
              <a:bodyPr wrap="square" rtlCol="0">
                <a:spAutoFit/>
              </a:bodyPr>
              <a:lstStyle/>
              <a:p>
                <a:r>
                  <a:rPr lang="zh-TW" altLang="en-US" sz="2400" b="1" dirty="0">
                    <a:solidFill>
                      <a:srgbClr val="FF00FF"/>
                    </a:solidFill>
                  </a:rPr>
                  <a:t>群組名稱</a:t>
                </a:r>
                <a:endParaRPr lang="zh-TW" altLang="en-US" sz="2400" dirty="0"/>
              </a:p>
            </p:txBody>
          </p:sp>
          <p:cxnSp>
            <p:nvCxnSpPr>
              <p:cNvPr id="16" name="直線單箭頭接點 15"/>
              <p:cNvCxnSpPr/>
              <p:nvPr/>
            </p:nvCxnSpPr>
            <p:spPr>
              <a:xfrm flipV="1">
                <a:off x="3667539" y="2752219"/>
                <a:ext cx="20615" cy="938787"/>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grpSp>
        <p:sp>
          <p:nvSpPr>
            <p:cNvPr id="2" name="文字方塊 1"/>
            <p:cNvSpPr txBox="1"/>
            <p:nvPr/>
          </p:nvSpPr>
          <p:spPr>
            <a:xfrm>
              <a:off x="2819400" y="2014343"/>
              <a:ext cx="6175512" cy="707886"/>
            </a:xfrm>
            <a:prstGeom prst="rect">
              <a:avLst/>
            </a:prstGeom>
            <a:noFill/>
          </p:spPr>
          <p:txBody>
            <a:bodyPr wrap="square" rtlCol="0">
              <a:spAutoFit/>
            </a:bodyPr>
            <a:lstStyle/>
            <a:p>
              <a:r>
                <a:rPr lang="en-US" altLang="zh-TW" sz="4000" dirty="0" smtClean="0">
                  <a:latin typeface="Verdana" pitchFamily="34" charset="0"/>
                  <a:cs typeface="Verdana" pitchFamily="34" charset="0"/>
                </a:rPr>
                <a:t>gama:x:1073:gbean</a:t>
              </a:r>
              <a:endParaRPr lang="en-US" altLang="zh-TW" sz="4000" dirty="0">
                <a:latin typeface="Verdana" pitchFamily="34" charset="0"/>
                <a:cs typeface="Verdana" pitchFamily="34" charset="0"/>
              </a:endParaRPr>
            </a:p>
          </p:txBody>
        </p:sp>
      </p:grpSp>
      <p:sp>
        <p:nvSpPr>
          <p:cNvPr id="21" name="投影片編號版面配置區 20"/>
          <p:cNvSpPr>
            <a:spLocks noGrp="1"/>
          </p:cNvSpPr>
          <p:nvPr>
            <p:ph type="sldNum" sz="quarter" idx="12"/>
          </p:nvPr>
        </p:nvSpPr>
        <p:spPr/>
        <p:txBody>
          <a:bodyPr/>
          <a:lstStyle/>
          <a:p>
            <a:fld id="{0F04FDD2-B282-4F0B-82C0-1606F53137C8}" type="slidenum">
              <a:rPr lang="zh-TW" altLang="en-US" smtClean="0"/>
              <a:t>17</a:t>
            </a:fld>
            <a:endParaRPr lang="zh-TW" altLang="en-US"/>
          </a:p>
        </p:txBody>
      </p:sp>
    </p:spTree>
    <p:extLst>
      <p:ext uri="{BB962C8B-B14F-4D97-AF65-F5344CB8AC3E}">
        <p14:creationId xmlns:p14="http://schemas.microsoft.com/office/powerpoint/2010/main" val="2701902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帳號相關檔案之間的 </a:t>
            </a:r>
            <a:r>
              <a:rPr lang="en-US" altLang="zh-TW" dirty="0"/>
              <a:t>UID/GID </a:t>
            </a:r>
            <a:r>
              <a:rPr lang="zh-TW" altLang="en-US" dirty="0"/>
              <a:t>與密碼相關性示意圖</a:t>
            </a:r>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4060" y="1909304"/>
            <a:ext cx="10379740" cy="4252957"/>
          </a:xfrm>
        </p:spPr>
      </p:pic>
      <p:grpSp>
        <p:nvGrpSpPr>
          <p:cNvPr id="9" name="群組 8"/>
          <p:cNvGrpSpPr/>
          <p:nvPr/>
        </p:nvGrpSpPr>
        <p:grpSpPr>
          <a:xfrm>
            <a:off x="6299938" y="2643810"/>
            <a:ext cx="3311201" cy="523220"/>
            <a:chOff x="6208889" y="2251892"/>
            <a:chExt cx="4414934" cy="697627"/>
          </a:xfrm>
        </p:grpSpPr>
        <p:cxnSp>
          <p:nvCxnSpPr>
            <p:cNvPr id="6" name="直線單箭頭接點 5"/>
            <p:cNvCxnSpPr/>
            <p:nvPr/>
          </p:nvCxnSpPr>
          <p:spPr>
            <a:xfrm flipH="1" flipV="1">
              <a:off x="6208889" y="2393242"/>
              <a:ext cx="2889955" cy="67733"/>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7" name="文字方塊 6"/>
            <p:cNvSpPr txBox="1"/>
            <p:nvPr/>
          </p:nvSpPr>
          <p:spPr>
            <a:xfrm>
              <a:off x="9126327" y="2251892"/>
              <a:ext cx="1497496" cy="697627"/>
            </a:xfrm>
            <a:prstGeom prst="rect">
              <a:avLst/>
            </a:prstGeom>
            <a:noFill/>
          </p:spPr>
          <p:txBody>
            <a:bodyPr wrap="square" rtlCol="0">
              <a:spAutoFit/>
            </a:bodyPr>
            <a:lstStyle/>
            <a:p>
              <a:r>
                <a:rPr lang="en-US" altLang="zh-TW" sz="2800" dirty="0">
                  <a:solidFill>
                    <a:srgbClr val="FF0000"/>
                  </a:solidFill>
                </a:rPr>
                <a:t>GID</a:t>
              </a:r>
              <a:endParaRPr lang="zh-TW" altLang="en-US" sz="2800" dirty="0">
                <a:solidFill>
                  <a:srgbClr val="FF0000"/>
                </a:solidFill>
              </a:endParaRPr>
            </a:p>
          </p:txBody>
        </p:sp>
      </p:grpSp>
      <p:sp>
        <p:nvSpPr>
          <p:cNvPr id="8" name="文字方塊 7"/>
          <p:cNvSpPr txBox="1"/>
          <p:nvPr/>
        </p:nvSpPr>
        <p:spPr>
          <a:xfrm flipH="1">
            <a:off x="2725074" y="2873390"/>
            <a:ext cx="1337310" cy="461665"/>
          </a:xfrm>
          <a:prstGeom prst="rect">
            <a:avLst/>
          </a:prstGeom>
          <a:noFill/>
        </p:spPr>
        <p:txBody>
          <a:bodyPr wrap="square" rtlCol="0">
            <a:spAutoFit/>
          </a:bodyPr>
          <a:lstStyle/>
          <a:p>
            <a:r>
              <a:rPr lang="en-US" altLang="zh-TW" sz="2400" dirty="0">
                <a:solidFill>
                  <a:srgbClr val="FF0000"/>
                </a:solidFill>
              </a:rPr>
              <a:t>USER</a:t>
            </a:r>
            <a:r>
              <a:rPr lang="zh-TW" altLang="en-US" sz="2400" dirty="0">
                <a:solidFill>
                  <a:srgbClr val="FF0000"/>
                </a:solidFill>
              </a:rPr>
              <a:t>  </a:t>
            </a:r>
            <a:r>
              <a:rPr lang="en-US" altLang="zh-TW" sz="2400" dirty="0">
                <a:solidFill>
                  <a:srgbClr val="FF0000"/>
                </a:solidFill>
              </a:rPr>
              <a:t>ID</a:t>
            </a:r>
            <a:endParaRPr lang="zh-TW" altLang="en-US" sz="2400" dirty="0">
              <a:solidFill>
                <a:srgbClr val="FF0000"/>
              </a:solidFill>
            </a:endParaRPr>
          </a:p>
        </p:txBody>
      </p:sp>
      <p:sp>
        <p:nvSpPr>
          <p:cNvPr id="3" name="投影片編號版面配置區 2"/>
          <p:cNvSpPr>
            <a:spLocks noGrp="1"/>
          </p:cNvSpPr>
          <p:nvPr>
            <p:ph type="sldNum" sz="quarter" idx="12"/>
          </p:nvPr>
        </p:nvSpPr>
        <p:spPr/>
        <p:txBody>
          <a:bodyPr/>
          <a:lstStyle/>
          <a:p>
            <a:fld id="{0F04FDD2-B282-4F0B-82C0-1606F53137C8}" type="slidenum">
              <a:rPr lang="zh-TW" altLang="en-US" smtClean="0"/>
              <a:t>18</a:t>
            </a:fld>
            <a:endParaRPr lang="zh-TW" altLang="en-US"/>
          </a:p>
        </p:txBody>
      </p:sp>
    </p:spTree>
    <p:extLst>
      <p:ext uri="{BB962C8B-B14F-4D97-AF65-F5344CB8AC3E}">
        <p14:creationId xmlns:p14="http://schemas.microsoft.com/office/powerpoint/2010/main" val="1674993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nSpc>
                <a:spcPct val="80000"/>
              </a:lnSpc>
            </a:pPr>
            <a:r>
              <a:rPr lang="en-US" altLang="zh-TW" dirty="0" err="1"/>
              <a:t>usermod</a:t>
            </a:r>
            <a:r>
              <a:rPr lang="zh-TW" altLang="en-US" dirty="0" smtClean="0"/>
              <a:t>的常見用法</a:t>
            </a:r>
            <a:endParaRPr lang="zh-TW" altLang="en-US" dirty="0"/>
          </a:p>
        </p:txBody>
      </p:sp>
      <p:sp>
        <p:nvSpPr>
          <p:cNvPr id="3" name="內容版面配置區 2"/>
          <p:cNvSpPr>
            <a:spLocks noGrp="1"/>
          </p:cNvSpPr>
          <p:nvPr>
            <p:ph idx="1"/>
          </p:nvPr>
        </p:nvSpPr>
        <p:spPr/>
        <p:txBody>
          <a:bodyPr>
            <a:normAutofit/>
          </a:bodyPr>
          <a:lstStyle/>
          <a:p>
            <a:pPr>
              <a:lnSpc>
                <a:spcPct val="80000"/>
              </a:lnSpc>
            </a:pPr>
            <a:r>
              <a:rPr lang="zh-TW" altLang="en-US" sz="4000" dirty="0" smtClean="0"/>
              <a:t>加入</a:t>
            </a:r>
            <a:r>
              <a:rPr lang="zh-TW" altLang="en-US" sz="4000" dirty="0"/>
              <a:t>帳號</a:t>
            </a:r>
            <a:r>
              <a:rPr lang="zh-TW" altLang="en-US" sz="4000" dirty="0" smtClean="0"/>
              <a:t>到群組：</a:t>
            </a:r>
            <a:endParaRPr lang="zh-TW" altLang="en-US" sz="4000" dirty="0"/>
          </a:p>
          <a:p>
            <a:pPr marL="0" indent="0">
              <a:lnSpc>
                <a:spcPct val="80000"/>
              </a:lnSpc>
              <a:buNone/>
            </a:pPr>
            <a:r>
              <a:rPr lang="zh-TW" altLang="en-US" sz="4000" dirty="0">
                <a:solidFill>
                  <a:srgbClr val="00B050"/>
                </a:solidFill>
              </a:rPr>
              <a:t>＃</a:t>
            </a:r>
            <a:r>
              <a:rPr lang="en-US" altLang="zh-TW" sz="4000" dirty="0" err="1">
                <a:solidFill>
                  <a:srgbClr val="00B0F0"/>
                </a:solidFill>
              </a:rPr>
              <a:t>usermod</a:t>
            </a:r>
            <a:r>
              <a:rPr lang="en-US" altLang="zh-TW" sz="4000" dirty="0">
                <a:solidFill>
                  <a:srgbClr val="00B0F0"/>
                </a:solidFill>
              </a:rPr>
              <a:t> -a –G </a:t>
            </a:r>
            <a:r>
              <a:rPr lang="zh-TW" altLang="en-US" sz="4000" dirty="0" smtClean="0">
                <a:solidFill>
                  <a:srgbClr val="00B0F0"/>
                </a:solidFill>
              </a:rPr>
              <a:t>  群</a:t>
            </a:r>
            <a:r>
              <a:rPr lang="zh-TW" altLang="en-US" sz="4000" dirty="0">
                <a:solidFill>
                  <a:srgbClr val="00B0F0"/>
                </a:solidFill>
              </a:rPr>
              <a:t>組 </a:t>
            </a:r>
            <a:r>
              <a:rPr lang="zh-TW" altLang="en-US" sz="4000" dirty="0" smtClean="0">
                <a:solidFill>
                  <a:srgbClr val="00B0F0"/>
                </a:solidFill>
              </a:rPr>
              <a:t>  帳號</a:t>
            </a:r>
            <a:endParaRPr lang="en-US" altLang="zh-TW" sz="4000" dirty="0" smtClean="0">
              <a:solidFill>
                <a:srgbClr val="00B0F0"/>
              </a:solidFill>
            </a:endParaRPr>
          </a:p>
          <a:p>
            <a:pPr>
              <a:lnSpc>
                <a:spcPct val="80000"/>
              </a:lnSpc>
            </a:pPr>
            <a:r>
              <a:rPr lang="zh-TW" altLang="en-US" dirty="0"/>
              <a:t>註</a:t>
            </a:r>
            <a:r>
              <a:rPr lang="en-US" altLang="zh-TW" dirty="0"/>
              <a:t>: </a:t>
            </a:r>
            <a:r>
              <a:rPr lang="zh-TW" altLang="en-US" dirty="0"/>
              <a:t>當使用 “</a:t>
            </a:r>
            <a:r>
              <a:rPr lang="en-US" altLang="zh-TW" dirty="0"/>
              <a:t>-G” </a:t>
            </a:r>
            <a:r>
              <a:rPr lang="zh-TW" altLang="en-US" dirty="0"/>
              <a:t>參數時</a:t>
            </a:r>
            <a:r>
              <a:rPr lang="en-US" altLang="zh-TW" dirty="0"/>
              <a:t>, </a:t>
            </a:r>
            <a:r>
              <a:rPr lang="en-US" altLang="zh-TW" dirty="0" err="1"/>
              <a:t>usermod</a:t>
            </a:r>
            <a:r>
              <a:rPr lang="en-US" altLang="zh-TW" dirty="0"/>
              <a:t> </a:t>
            </a:r>
            <a:r>
              <a:rPr lang="zh-TW" altLang="en-US" dirty="0"/>
              <a:t>會將帳號從原來加入了的群組退出</a:t>
            </a:r>
            <a:r>
              <a:rPr lang="en-US" altLang="zh-TW" dirty="0"/>
              <a:t>, </a:t>
            </a:r>
            <a:r>
              <a:rPr lang="zh-TW" altLang="en-US" dirty="0"/>
              <a:t>所以在 “</a:t>
            </a:r>
            <a:r>
              <a:rPr lang="en-US" altLang="zh-TW" dirty="0"/>
              <a:t>-G” </a:t>
            </a:r>
            <a:r>
              <a:rPr lang="zh-TW" altLang="en-US" dirty="0"/>
              <a:t>參數前加入 “</a:t>
            </a:r>
            <a:r>
              <a:rPr lang="en-US" altLang="zh-TW" dirty="0"/>
              <a:t>-a” </a:t>
            </a:r>
            <a:r>
              <a:rPr lang="zh-TW" altLang="en-US" dirty="0"/>
              <a:t>參數</a:t>
            </a:r>
            <a:r>
              <a:rPr lang="en-US" altLang="zh-TW" dirty="0"/>
              <a:t>, </a:t>
            </a:r>
            <a:r>
              <a:rPr lang="zh-TW" altLang="en-US" dirty="0"/>
              <a:t>會保留原來的群組設定。</a:t>
            </a:r>
            <a:endParaRPr lang="en-US" altLang="zh-TW" sz="4000" dirty="0"/>
          </a:p>
          <a:p>
            <a:endParaRPr lang="zh-TW" altLang="en-US" sz="4000" dirty="0"/>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19</a:t>
            </a:fld>
            <a:endParaRPr lang="zh-TW" altLang="en-US"/>
          </a:p>
        </p:txBody>
      </p:sp>
    </p:spTree>
    <p:extLst>
      <p:ext uri="{BB962C8B-B14F-4D97-AF65-F5344CB8AC3E}">
        <p14:creationId xmlns:p14="http://schemas.microsoft.com/office/powerpoint/2010/main" val="4208995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a:t>
            </a:r>
            <a:r>
              <a:rPr lang="zh-TW" altLang="en-US" dirty="0"/>
              <a:t>綱</a:t>
            </a:r>
          </a:p>
        </p:txBody>
      </p:sp>
      <p:sp>
        <p:nvSpPr>
          <p:cNvPr id="3" name="內容版面配置區 2"/>
          <p:cNvSpPr>
            <a:spLocks noGrp="1"/>
          </p:cNvSpPr>
          <p:nvPr>
            <p:ph sz="half" idx="1"/>
          </p:nvPr>
        </p:nvSpPr>
        <p:spPr/>
        <p:txBody>
          <a:bodyPr/>
          <a:lstStyle/>
          <a:p>
            <a:r>
              <a:rPr lang="en-US" altLang="zh-TW" dirty="0">
                <a:latin typeface="Verdana" pitchFamily="34" charset="0"/>
                <a:hlinkClick r:id="rId2" action="ppaction://hlinksldjump"/>
              </a:rPr>
              <a:t>Linux </a:t>
            </a:r>
            <a:r>
              <a:rPr lang="zh-TW" altLang="en-US" dirty="0">
                <a:latin typeface="標楷體" pitchFamily="65" charset="-120"/>
                <a:ea typeface="標楷體" pitchFamily="65" charset="-120"/>
                <a:hlinkClick r:id="rId2" action="ppaction://hlinksldjump"/>
              </a:rPr>
              <a:t>帳號</a:t>
            </a:r>
            <a:r>
              <a:rPr lang="zh-TW" altLang="en-US" dirty="0" smtClean="0">
                <a:latin typeface="標楷體" pitchFamily="65" charset="-120"/>
                <a:ea typeface="標楷體" pitchFamily="65" charset="-120"/>
                <a:hlinkClick r:id="rId2" action="ppaction://hlinksldjump"/>
              </a:rPr>
              <a:t>管理</a:t>
            </a:r>
            <a:r>
              <a:rPr lang="en-US" altLang="zh-TW" dirty="0" smtClean="0">
                <a:latin typeface="標楷體" pitchFamily="65" charset="-120"/>
                <a:ea typeface="標楷體" pitchFamily="65" charset="-120"/>
                <a:hlinkClick r:id="rId2" action="ppaction://hlinksldjump"/>
              </a:rPr>
              <a:t>-</a:t>
            </a:r>
            <a:r>
              <a:rPr kumimoji="1" lang="en-US" altLang="zh-TW" dirty="0" smtClean="0">
                <a:latin typeface="Verdana" panose="020B0604030504040204" pitchFamily="34" charset="0"/>
                <a:ea typeface="Verdana" panose="020B0604030504040204" pitchFamily="34" charset="0"/>
                <a:cs typeface="Verdana" panose="020B0604030504040204" pitchFamily="34" charset="0"/>
                <a:hlinkClick r:id="rId2" action="ppaction://hlinksldjump"/>
              </a:rPr>
              <a:t>User</a:t>
            </a:r>
            <a:endParaRPr kumimoji="1" lang="en-US" altLang="zh-TW" dirty="0" smtClean="0">
              <a:latin typeface="Verdana" panose="020B0604030504040204" pitchFamily="34" charset="0"/>
              <a:ea typeface="Verdana" panose="020B0604030504040204" pitchFamily="34" charset="0"/>
              <a:cs typeface="Verdana" panose="020B0604030504040204" pitchFamily="34" charset="0"/>
            </a:endParaRPr>
          </a:p>
          <a:p>
            <a:r>
              <a:rPr lang="zh-TW" altLang="en-US" b="1" dirty="0">
                <a:latin typeface="標楷體" pitchFamily="65" charset="-120"/>
                <a:ea typeface="標楷體" pitchFamily="65" charset="-120"/>
                <a:hlinkClick r:id="rId3" action="ppaction://hlinksldjump"/>
              </a:rPr>
              <a:t>使用者、家目錄、</a:t>
            </a:r>
            <a:r>
              <a:rPr lang="en-US" altLang="zh-TW" b="1" dirty="0">
                <a:latin typeface="標楷體" pitchFamily="65" charset="-120"/>
                <a:ea typeface="標楷體" pitchFamily="65" charset="-120"/>
                <a:hlinkClick r:id="rId3" action="ppaction://hlinksldjump"/>
              </a:rPr>
              <a:t>SHELL</a:t>
            </a:r>
            <a:r>
              <a:rPr lang="zh-TW" altLang="en-US" b="1" dirty="0">
                <a:latin typeface="標楷體" pitchFamily="65" charset="-120"/>
                <a:ea typeface="標楷體" pitchFamily="65" charset="-120"/>
                <a:hlinkClick r:id="rId3" action="ppaction://hlinksldjump"/>
              </a:rPr>
              <a:t>系統</a:t>
            </a:r>
            <a:r>
              <a:rPr lang="zh-TW" altLang="en-US" b="1" dirty="0" smtClean="0">
                <a:latin typeface="標楷體" pitchFamily="65" charset="-120"/>
                <a:ea typeface="標楷體" pitchFamily="65" charset="-120"/>
                <a:hlinkClick r:id="rId3" action="ppaction://hlinksldjump"/>
              </a:rPr>
              <a:t>變數</a:t>
            </a:r>
            <a:endParaRPr lang="en-US" altLang="zh-TW" b="1" dirty="0" smtClean="0">
              <a:latin typeface="標楷體" pitchFamily="65" charset="-120"/>
              <a:ea typeface="標楷體" pitchFamily="65" charset="-120"/>
            </a:endParaRPr>
          </a:p>
          <a:p>
            <a:r>
              <a:rPr lang="zh-TW" altLang="en-US" dirty="0" smtClean="0">
                <a:solidFill>
                  <a:srgbClr val="FF00FF"/>
                </a:solidFill>
                <a:latin typeface="標楷體" pitchFamily="65" charset="-120"/>
                <a:ea typeface="標楷體" pitchFamily="65" charset="-120"/>
                <a:cs typeface="Verdana" pitchFamily="34" charset="0"/>
                <a:hlinkClick r:id="rId4" action="ppaction://hlinksldjump"/>
              </a:rPr>
              <a:t>進入有</a:t>
            </a:r>
            <a:r>
              <a:rPr lang="en-US" altLang="zh-TW" dirty="0" smtClean="0">
                <a:solidFill>
                  <a:srgbClr val="FF00FF"/>
                </a:solidFill>
                <a:latin typeface="標楷體" pitchFamily="65" charset="-120"/>
                <a:ea typeface="標楷體" pitchFamily="65" charset="-120"/>
                <a:cs typeface="Verdana" pitchFamily="34" charset="0"/>
                <a:hlinkClick r:id="rId4" action="ppaction://hlinksldjump"/>
              </a:rPr>
              <a:t>SUDO</a:t>
            </a:r>
            <a:r>
              <a:rPr lang="zh-TW" altLang="en-US" dirty="0" smtClean="0">
                <a:solidFill>
                  <a:srgbClr val="FF00FF"/>
                </a:solidFill>
                <a:latin typeface="標楷體" pitchFamily="65" charset="-120"/>
                <a:ea typeface="標楷體" pitchFamily="65" charset="-120"/>
                <a:cs typeface="Verdana" pitchFamily="34" charset="0"/>
                <a:hlinkClick r:id="rId4" action="ppaction://hlinksldjump"/>
              </a:rPr>
              <a:t>權限的帳號</a:t>
            </a:r>
            <a:r>
              <a:rPr lang="zh-TW" altLang="en-US" b="1" dirty="0" smtClean="0">
                <a:latin typeface="標楷體" pitchFamily="65" charset="-120"/>
                <a:ea typeface="標楷體" pitchFamily="65" charset="-120"/>
                <a:hlinkClick r:id="rId4" action="ppaction://hlinksldjump"/>
              </a:rPr>
              <a:t>建立使用者帳號</a:t>
            </a:r>
            <a:endParaRPr lang="en-US" altLang="zh-TW" b="1" dirty="0" smtClean="0">
              <a:latin typeface="標楷體" pitchFamily="65" charset="-120"/>
              <a:ea typeface="標楷體" pitchFamily="65" charset="-120"/>
            </a:endParaRPr>
          </a:p>
          <a:p>
            <a:r>
              <a:rPr lang="en-US" altLang="zh-TW" dirty="0">
                <a:hlinkClick r:id="rId5" action="ppaction://hlinksldjump"/>
              </a:rPr>
              <a:t>/</a:t>
            </a:r>
            <a:r>
              <a:rPr lang="en-US" altLang="zh-TW" dirty="0" err="1">
                <a:hlinkClick r:id="rId5" action="ppaction://hlinksldjump"/>
              </a:rPr>
              <a:t>etc</a:t>
            </a:r>
            <a:r>
              <a:rPr lang="en-US" altLang="zh-TW" dirty="0">
                <a:hlinkClick r:id="rId5" action="ppaction://hlinksldjump"/>
              </a:rPr>
              <a:t>/</a:t>
            </a:r>
            <a:r>
              <a:rPr lang="en-US" altLang="zh-TW" dirty="0" err="1">
                <a:hlinkClick r:id="rId5" action="ppaction://hlinksldjump"/>
              </a:rPr>
              <a:t>passwd</a:t>
            </a:r>
            <a:r>
              <a:rPr lang="en-US" altLang="zh-TW" dirty="0">
                <a:hlinkClick r:id="rId5" action="ppaction://hlinksldjump"/>
              </a:rPr>
              <a:t> </a:t>
            </a:r>
            <a:r>
              <a:rPr lang="zh-TW" altLang="en-US" dirty="0" smtClean="0">
                <a:hlinkClick r:id="rId5" action="ppaction://hlinksldjump"/>
              </a:rPr>
              <a:t>檔案</a:t>
            </a:r>
            <a:endParaRPr lang="en-US" altLang="zh-TW" dirty="0" smtClean="0"/>
          </a:p>
          <a:p>
            <a:r>
              <a:rPr lang="zh-TW" altLang="en-US" b="1" dirty="0">
                <a:latin typeface="標楷體" pitchFamily="65" charset="-120"/>
                <a:ea typeface="標楷體" pitchFamily="65" charset="-120"/>
                <a:hlinkClick r:id="rId6" action="ppaction://hlinksldjump"/>
              </a:rPr>
              <a:t>管理帳號 </a:t>
            </a:r>
            <a:r>
              <a:rPr lang="en-US" altLang="zh-TW" b="1" dirty="0">
                <a:latin typeface="標楷體" pitchFamily="65" charset="-120"/>
                <a:ea typeface="標楷體" pitchFamily="65" charset="-120"/>
                <a:hlinkClick r:id="rId6" action="ppaction://hlinksldjump"/>
              </a:rPr>
              <a:t>(</a:t>
            </a:r>
            <a:r>
              <a:rPr lang="zh-TW" altLang="en-US" b="1" dirty="0">
                <a:latin typeface="標楷體" pitchFamily="65" charset="-120"/>
                <a:ea typeface="標楷體" pitchFamily="65" charset="-120"/>
                <a:hlinkClick r:id="rId6" action="ppaction://hlinksldjump"/>
              </a:rPr>
              <a:t>一</a:t>
            </a:r>
            <a:r>
              <a:rPr lang="en-US" altLang="zh-TW" b="1" dirty="0" smtClean="0">
                <a:latin typeface="標楷體" pitchFamily="65" charset="-120"/>
                <a:ea typeface="標楷體" pitchFamily="65" charset="-120"/>
                <a:hlinkClick r:id="rId6" action="ppaction://hlinksldjump"/>
              </a:rPr>
              <a:t>)-</a:t>
            </a:r>
            <a:r>
              <a:rPr lang="zh-TW" altLang="en-US" dirty="0">
                <a:solidFill>
                  <a:srgbClr val="FF00FF"/>
                </a:solidFill>
                <a:latin typeface="Verdana" pitchFamily="34" charset="0"/>
                <a:ea typeface="標楷體" pitchFamily="65" charset="-120"/>
                <a:cs typeface="Verdana" pitchFamily="34" charset="0"/>
                <a:hlinkClick r:id="rId6" action="ppaction://hlinksldjump"/>
              </a:rPr>
              <a:t>設定帳號</a:t>
            </a:r>
            <a:r>
              <a:rPr lang="zh-TW" altLang="en-US" dirty="0" smtClean="0">
                <a:solidFill>
                  <a:srgbClr val="FF00FF"/>
                </a:solidFill>
                <a:latin typeface="Verdana" pitchFamily="34" charset="0"/>
                <a:ea typeface="標楷體" pitchFamily="65" charset="-120"/>
                <a:cs typeface="Verdana" pitchFamily="34" charset="0"/>
                <a:hlinkClick r:id="rId6" action="ppaction://hlinksldjump"/>
              </a:rPr>
              <a:t>密碼</a:t>
            </a:r>
            <a:endParaRPr lang="en-US" altLang="zh-TW" b="1" dirty="0" smtClean="0">
              <a:latin typeface="標楷體" pitchFamily="65" charset="-120"/>
              <a:ea typeface="標楷體" pitchFamily="65" charset="-120"/>
            </a:endParaRPr>
          </a:p>
          <a:p>
            <a:r>
              <a:rPr lang="zh-TW" altLang="en-US" b="1" dirty="0">
                <a:latin typeface="標楷體" pitchFamily="65" charset="-120"/>
                <a:ea typeface="標楷體" pitchFamily="65" charset="-120"/>
                <a:hlinkClick r:id="rId7" action="ppaction://hlinksldjump"/>
              </a:rPr>
              <a:t>管理帳號 </a:t>
            </a:r>
            <a:r>
              <a:rPr lang="en-US" altLang="zh-TW" b="1" dirty="0">
                <a:latin typeface="標楷體" pitchFamily="65" charset="-120"/>
                <a:ea typeface="標楷體" pitchFamily="65" charset="-120"/>
                <a:hlinkClick r:id="rId7" action="ppaction://hlinksldjump"/>
              </a:rPr>
              <a:t>(</a:t>
            </a:r>
            <a:r>
              <a:rPr lang="zh-TW" altLang="en-US" b="1" dirty="0">
                <a:latin typeface="標楷體" pitchFamily="65" charset="-120"/>
                <a:ea typeface="標楷體" pitchFamily="65" charset="-120"/>
                <a:hlinkClick r:id="rId7" action="ppaction://hlinksldjump"/>
              </a:rPr>
              <a:t>二</a:t>
            </a:r>
            <a:r>
              <a:rPr lang="en-US" altLang="zh-TW" b="1" dirty="0" smtClean="0">
                <a:latin typeface="標楷體" pitchFamily="65" charset="-120"/>
                <a:ea typeface="標楷體" pitchFamily="65" charset="-120"/>
                <a:hlinkClick r:id="rId7" action="ppaction://hlinksldjump"/>
              </a:rPr>
              <a:t>)-</a:t>
            </a:r>
            <a:r>
              <a:rPr lang="zh-TW" altLang="en-US" dirty="0">
                <a:solidFill>
                  <a:srgbClr val="FF00FF"/>
                </a:solidFill>
                <a:latin typeface="標楷體" pitchFamily="65" charset="-120"/>
                <a:ea typeface="標楷體" pitchFamily="65" charset="-120"/>
                <a:cs typeface="Verdana" pitchFamily="34" charset="0"/>
                <a:hlinkClick r:id="rId7" action="ppaction://hlinksldjump"/>
              </a:rPr>
              <a:t>刪除</a:t>
            </a:r>
            <a:r>
              <a:rPr lang="zh-TW" altLang="en-US" dirty="0" smtClean="0">
                <a:solidFill>
                  <a:srgbClr val="FF00FF"/>
                </a:solidFill>
                <a:latin typeface="標楷體" pitchFamily="65" charset="-120"/>
                <a:ea typeface="標楷體" pitchFamily="65" charset="-120"/>
                <a:cs typeface="Verdana" pitchFamily="34" charset="0"/>
                <a:hlinkClick r:id="rId7" action="ppaction://hlinksldjump"/>
              </a:rPr>
              <a:t>帳號</a:t>
            </a:r>
            <a:endParaRPr lang="en-US" altLang="zh-TW" dirty="0" smtClean="0">
              <a:solidFill>
                <a:srgbClr val="FF00FF"/>
              </a:solidFill>
              <a:latin typeface="標楷體" pitchFamily="65" charset="-120"/>
              <a:ea typeface="標楷體" pitchFamily="65" charset="-120"/>
              <a:cs typeface="Verdana" pitchFamily="34" charset="0"/>
            </a:endParaRPr>
          </a:p>
          <a:p>
            <a:r>
              <a:rPr kumimoji="1" lang="zh-TW" altLang="en-US" b="1" dirty="0" smtClean="0">
                <a:latin typeface="標楷體" panose="03000509000000000000" pitchFamily="65" charset="-120"/>
                <a:ea typeface="標楷體" panose="03000509000000000000" pitchFamily="65" charset="-120"/>
                <a:hlinkClick r:id="rId8" action="ppaction://hlinksldjump"/>
              </a:rPr>
              <a:t>顯示所有使用者帳號</a:t>
            </a:r>
            <a:endParaRPr lang="en-US" altLang="zh-TW" dirty="0" smtClean="0">
              <a:solidFill>
                <a:srgbClr val="FF00FF"/>
              </a:solidFill>
              <a:latin typeface="標楷體" pitchFamily="65" charset="-120"/>
              <a:ea typeface="標楷體" pitchFamily="65" charset="-120"/>
              <a:cs typeface="Verdana" pitchFamily="34" charset="0"/>
            </a:endParaRPr>
          </a:p>
          <a:p>
            <a:endParaRPr lang="en-US" altLang="zh-TW" dirty="0">
              <a:solidFill>
                <a:srgbClr val="FF00FF"/>
              </a:solidFill>
              <a:latin typeface="標楷體" pitchFamily="65" charset="-120"/>
              <a:ea typeface="標楷體" pitchFamily="65" charset="-120"/>
              <a:cs typeface="Verdana" pitchFamily="34" charset="0"/>
            </a:endParaRPr>
          </a:p>
          <a:p>
            <a:endParaRPr lang="zh-TW" altLang="en-US" dirty="0"/>
          </a:p>
        </p:txBody>
      </p:sp>
      <p:sp>
        <p:nvSpPr>
          <p:cNvPr id="4" name="內容版面配置區 3"/>
          <p:cNvSpPr>
            <a:spLocks noGrp="1"/>
          </p:cNvSpPr>
          <p:nvPr>
            <p:ph sz="half" idx="2"/>
          </p:nvPr>
        </p:nvSpPr>
        <p:spPr/>
        <p:txBody>
          <a:bodyPr/>
          <a:lstStyle/>
          <a:p>
            <a:r>
              <a:rPr lang="en-US" altLang="zh-TW" dirty="0">
                <a:latin typeface="Verdana" pitchFamily="34" charset="0"/>
                <a:hlinkClick r:id="rId9" action="ppaction://hlinksldjump"/>
              </a:rPr>
              <a:t>Linux </a:t>
            </a:r>
            <a:r>
              <a:rPr lang="zh-TW" altLang="en-US" dirty="0">
                <a:latin typeface="標楷體" pitchFamily="65" charset="-120"/>
                <a:ea typeface="標楷體" pitchFamily="65" charset="-120"/>
                <a:hlinkClick r:id="rId9" action="ppaction://hlinksldjump"/>
              </a:rPr>
              <a:t>帳號</a:t>
            </a:r>
            <a:r>
              <a:rPr lang="zh-TW" altLang="en-US" dirty="0" smtClean="0">
                <a:latin typeface="標楷體" pitchFamily="65" charset="-120"/>
                <a:ea typeface="標楷體" pitchFamily="65" charset="-120"/>
                <a:hlinkClick r:id="rId9" action="ppaction://hlinksldjump"/>
              </a:rPr>
              <a:t>管理</a:t>
            </a:r>
            <a:r>
              <a:rPr lang="en-US" altLang="zh-TW" dirty="0" smtClean="0">
                <a:latin typeface="標楷體" pitchFamily="65" charset="-120"/>
                <a:ea typeface="標楷體" pitchFamily="65" charset="-120"/>
                <a:hlinkClick r:id="rId9" action="ppaction://hlinksldjump"/>
              </a:rPr>
              <a:t>-</a:t>
            </a:r>
            <a:r>
              <a:rPr kumimoji="1" lang="en-US" altLang="zh-TW" sz="2400" dirty="0" smtClean="0">
                <a:latin typeface="Verdana" panose="020B0604030504040204" pitchFamily="34" charset="0"/>
                <a:ea typeface="Verdana" panose="020B0604030504040204" pitchFamily="34" charset="0"/>
                <a:cs typeface="Verdana" panose="020B0604030504040204" pitchFamily="34" charset="0"/>
                <a:hlinkClick r:id="rId9" action="ppaction://hlinksldjump"/>
              </a:rPr>
              <a:t>Group</a:t>
            </a:r>
            <a:endParaRPr kumimoji="1" lang="en-US" altLang="zh-TW" sz="2400" dirty="0" smtClean="0">
              <a:latin typeface="Verdana" panose="020B0604030504040204" pitchFamily="34" charset="0"/>
              <a:ea typeface="Verdana" panose="020B0604030504040204" pitchFamily="34" charset="0"/>
              <a:cs typeface="Verdana" panose="020B0604030504040204" pitchFamily="34" charset="0"/>
            </a:endParaRPr>
          </a:p>
          <a:p>
            <a:r>
              <a:rPr lang="en-US" altLang="zh-TW" dirty="0">
                <a:latin typeface="Verdana" pitchFamily="34" charset="0"/>
                <a:cs typeface="Verdana" pitchFamily="34" charset="0"/>
                <a:hlinkClick r:id="rId10" action="ppaction://hlinksldjump"/>
              </a:rPr>
              <a:t>/</a:t>
            </a:r>
            <a:r>
              <a:rPr lang="en-US" altLang="zh-TW" dirty="0" err="1" smtClean="0">
                <a:latin typeface="Verdana" pitchFamily="34" charset="0"/>
                <a:cs typeface="Verdana" pitchFamily="34" charset="0"/>
                <a:hlinkClick r:id="rId10" action="ppaction://hlinksldjump"/>
              </a:rPr>
              <a:t>etc</a:t>
            </a:r>
            <a:r>
              <a:rPr lang="en-US" altLang="zh-TW" dirty="0" smtClean="0">
                <a:latin typeface="Verdana" pitchFamily="34" charset="0"/>
                <a:cs typeface="Verdana" pitchFamily="34" charset="0"/>
                <a:hlinkClick r:id="rId10" action="ppaction://hlinksldjump"/>
              </a:rPr>
              <a:t>/group</a:t>
            </a:r>
            <a:r>
              <a:rPr lang="zh-TW" altLang="en-US" dirty="0" smtClean="0">
                <a:latin typeface="Verdana" pitchFamily="34" charset="0"/>
                <a:cs typeface="Verdana" pitchFamily="34" charset="0"/>
                <a:hlinkClick r:id="rId10" action="ppaction://hlinksldjump"/>
              </a:rPr>
              <a:t>檔案</a:t>
            </a:r>
            <a:endParaRPr lang="en-US" altLang="zh-TW" dirty="0" smtClean="0">
              <a:latin typeface="Verdana" pitchFamily="34" charset="0"/>
              <a:cs typeface="Verdana" pitchFamily="34" charset="0"/>
            </a:endParaRPr>
          </a:p>
          <a:p>
            <a:r>
              <a:rPr lang="zh-TW" altLang="en-US" dirty="0" smtClean="0">
                <a:hlinkClick r:id="rId11" action="ppaction://hlinksldjump"/>
              </a:rPr>
              <a:t>帳號相關檔案之間的 </a:t>
            </a:r>
            <a:r>
              <a:rPr lang="en-US" altLang="zh-TW" dirty="0" smtClean="0">
                <a:hlinkClick r:id="rId11" action="ppaction://hlinksldjump"/>
              </a:rPr>
              <a:t>UID/GID </a:t>
            </a:r>
            <a:r>
              <a:rPr lang="zh-TW" altLang="en-US" dirty="0" smtClean="0">
                <a:hlinkClick r:id="rId11" action="ppaction://hlinksldjump"/>
              </a:rPr>
              <a:t>與密碼相關性示意圖</a:t>
            </a:r>
            <a:endParaRPr lang="en-US" altLang="zh-TW" dirty="0" smtClean="0"/>
          </a:p>
          <a:p>
            <a:r>
              <a:rPr lang="en-US" altLang="zh-TW" dirty="0" err="1" smtClean="0">
                <a:hlinkClick r:id="rId12" action="ppaction://hlinksldjump"/>
              </a:rPr>
              <a:t>usermod</a:t>
            </a:r>
            <a:r>
              <a:rPr lang="zh-TW" altLang="en-US" dirty="0" smtClean="0">
                <a:hlinkClick r:id="rId12" action="ppaction://hlinksldjump"/>
              </a:rPr>
              <a:t>的常見用法</a:t>
            </a:r>
            <a:endParaRPr lang="en-US" altLang="zh-TW" dirty="0" smtClean="0"/>
          </a:p>
          <a:p>
            <a:r>
              <a:rPr lang="zh-TW" altLang="en-US" b="1" dirty="0">
                <a:latin typeface="標楷體" pitchFamily="65" charset="-120"/>
                <a:ea typeface="標楷體" pitchFamily="65" charset="-120"/>
                <a:hlinkClick r:id="rId13" action="ppaction://hlinksldjump"/>
              </a:rPr>
              <a:t>群組管理範例</a:t>
            </a:r>
            <a:endParaRPr lang="zh-TW" altLang="en-US" dirty="0"/>
          </a:p>
        </p:txBody>
      </p:sp>
      <p:sp>
        <p:nvSpPr>
          <p:cNvPr id="5" name="投影片編號版面配置區 4"/>
          <p:cNvSpPr>
            <a:spLocks noGrp="1"/>
          </p:cNvSpPr>
          <p:nvPr>
            <p:ph type="sldNum" sz="quarter" idx="12"/>
          </p:nvPr>
        </p:nvSpPr>
        <p:spPr/>
        <p:txBody>
          <a:bodyPr/>
          <a:lstStyle/>
          <a:p>
            <a:fld id="{0F04FDD2-B282-4F0B-82C0-1606F53137C8}" type="slidenum">
              <a:rPr lang="zh-TW" altLang="en-US" smtClean="0"/>
              <a:t>2</a:t>
            </a:fld>
            <a:endParaRPr lang="zh-TW" altLang="en-US"/>
          </a:p>
        </p:txBody>
      </p:sp>
    </p:spTree>
    <p:extLst>
      <p:ext uri="{BB962C8B-B14F-4D97-AF65-F5344CB8AC3E}">
        <p14:creationId xmlns:p14="http://schemas.microsoft.com/office/powerpoint/2010/main" val="973826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8"/>
          <p:cNvSpPr>
            <a:spLocks noGrp="1" noChangeArrowheads="1"/>
          </p:cNvSpPr>
          <p:nvPr>
            <p:ph type="title"/>
          </p:nvPr>
        </p:nvSpPr>
        <p:spPr>
          <a:xfrm>
            <a:off x="2500588" y="212593"/>
            <a:ext cx="7399337" cy="631031"/>
          </a:xfrm>
        </p:spPr>
        <p:txBody>
          <a:bodyPr>
            <a:noAutofit/>
          </a:bodyPr>
          <a:lstStyle/>
          <a:p>
            <a:r>
              <a:rPr lang="zh-TW" altLang="en-US" sz="4000" b="1" dirty="0">
                <a:latin typeface="標楷體" pitchFamily="65" charset="-120"/>
                <a:ea typeface="標楷體" pitchFamily="65" charset="-120"/>
              </a:rPr>
              <a:t>群組</a:t>
            </a:r>
            <a:r>
              <a:rPr lang="zh-TW" altLang="en-US" sz="4000" b="1" dirty="0" smtClean="0">
                <a:latin typeface="標楷體" pitchFamily="65" charset="-120"/>
                <a:ea typeface="標楷體" pitchFamily="65" charset="-120"/>
              </a:rPr>
              <a:t>管理範例</a:t>
            </a:r>
            <a:endParaRPr lang="en-US" altLang="zh-TW" sz="4000" b="1" dirty="0">
              <a:latin typeface="標楷體" pitchFamily="65" charset="-120"/>
              <a:ea typeface="標楷體" pitchFamily="65" charset="-120"/>
            </a:endParaRPr>
          </a:p>
        </p:txBody>
      </p:sp>
      <p:sp>
        <p:nvSpPr>
          <p:cNvPr id="9219"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9220" name="矩形 1"/>
          <p:cNvSpPr>
            <a:spLocks noChangeArrowheads="1"/>
          </p:cNvSpPr>
          <p:nvPr/>
        </p:nvSpPr>
        <p:spPr bwMode="auto">
          <a:xfrm>
            <a:off x="3314102" y="843624"/>
            <a:ext cx="656260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zh-TW" altLang="en-US" sz="3200" dirty="0">
                <a:solidFill>
                  <a:srgbClr val="FF00FF"/>
                </a:solidFill>
                <a:latin typeface="標楷體" pitchFamily="65" charset="-120"/>
                <a:ea typeface="標楷體" pitchFamily="65" charset="-120"/>
                <a:cs typeface="Verdana" pitchFamily="34" charset="0"/>
              </a:rPr>
              <a:t>建立群組</a:t>
            </a:r>
            <a:endParaRPr lang="en-US" altLang="zh-TW" sz="3200" b="0" dirty="0">
              <a:solidFill>
                <a:srgbClr val="FF00FF"/>
              </a:solidFill>
              <a:latin typeface="Verdana" pitchFamily="34" charset="0"/>
              <a:ea typeface="新細明體" pitchFamily="18" charset="-120"/>
              <a:cs typeface="Verdana" pitchFamily="34" charset="0"/>
            </a:endParaRPr>
          </a:p>
          <a:p>
            <a:r>
              <a:rPr lang="en-US" altLang="zh-TW" sz="2400" b="0" dirty="0">
                <a:solidFill>
                  <a:srgbClr val="00B050"/>
                </a:solidFill>
                <a:latin typeface="Verdana" pitchFamily="34" charset="0"/>
                <a:ea typeface="新細明體" pitchFamily="18" charset="-120"/>
                <a:cs typeface="Verdana" pitchFamily="34" charset="0"/>
              </a:rPr>
              <a:t>$</a:t>
            </a:r>
            <a:r>
              <a:rPr lang="en-US" altLang="zh-TW" sz="2400" b="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sudo</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groupadd</a:t>
            </a:r>
            <a:r>
              <a:rPr lang="en-US" altLang="zh-TW" sz="2400" dirty="0">
                <a:latin typeface="Verdana" pitchFamily="34" charset="0"/>
                <a:ea typeface="新細明體" pitchFamily="18" charset="-120"/>
                <a:cs typeface="Verdana" pitchFamily="34" charset="0"/>
              </a:rPr>
              <a:t> </a:t>
            </a:r>
            <a:r>
              <a:rPr lang="en-US" altLang="zh-TW" sz="2400" dirty="0" err="1">
                <a:solidFill>
                  <a:srgbClr val="FF0000"/>
                </a:solidFill>
                <a:latin typeface="Verdana" pitchFamily="34" charset="0"/>
                <a:ea typeface="新細明體" pitchFamily="18" charset="-120"/>
                <a:cs typeface="Verdana" pitchFamily="34" charset="0"/>
              </a:rPr>
              <a:t>gama</a:t>
            </a:r>
            <a:endParaRPr lang="en-US" altLang="zh-TW" sz="2400" dirty="0">
              <a:solidFill>
                <a:srgbClr val="FF0000"/>
              </a:solidFill>
              <a:latin typeface="Verdana" pitchFamily="34" charset="0"/>
              <a:ea typeface="新細明體" pitchFamily="18" charset="-120"/>
              <a:cs typeface="Verdana" pitchFamily="34" charset="0"/>
            </a:endParaRPr>
          </a:p>
          <a:p>
            <a:r>
              <a:rPr lang="zh-TW" altLang="en-US" sz="3200" dirty="0">
                <a:solidFill>
                  <a:srgbClr val="FF00FF"/>
                </a:solidFill>
                <a:latin typeface="標楷體" pitchFamily="65" charset="-120"/>
                <a:ea typeface="標楷體" pitchFamily="65" charset="-120"/>
                <a:cs typeface="Verdana" pitchFamily="34" charset="0"/>
              </a:rPr>
              <a:t>加入群組</a:t>
            </a:r>
            <a:endParaRPr lang="en-US" altLang="zh-TW" sz="3200" dirty="0">
              <a:solidFill>
                <a:srgbClr val="FF00FF"/>
              </a:solidFill>
              <a:latin typeface="標楷體" pitchFamily="65" charset="-120"/>
              <a:ea typeface="標楷體" pitchFamily="65" charset="-120"/>
              <a:cs typeface="Verdana" pitchFamily="34" charset="0"/>
            </a:endParaRPr>
          </a:p>
          <a:p>
            <a:r>
              <a:rPr lang="en-US" altLang="zh-TW" sz="2400" b="0" dirty="0">
                <a:solidFill>
                  <a:srgbClr val="00B050"/>
                </a:solidFill>
                <a:latin typeface="Verdana" pitchFamily="34" charset="0"/>
                <a:ea typeface="新細明體" pitchFamily="18" charset="-120"/>
                <a:cs typeface="Verdana" pitchFamily="34" charset="0"/>
              </a:rPr>
              <a:t>$</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sudo</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usermod</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aG</a:t>
            </a:r>
            <a:r>
              <a:rPr lang="en-US" altLang="zh-TW" sz="2400" dirty="0">
                <a:latin typeface="Verdana" pitchFamily="34" charset="0"/>
                <a:ea typeface="新細明體" pitchFamily="18" charset="-120"/>
                <a:cs typeface="Verdana" pitchFamily="34" charset="0"/>
              </a:rPr>
              <a:t> </a:t>
            </a:r>
            <a:r>
              <a:rPr lang="en-US" altLang="zh-TW" sz="2400" dirty="0" err="1">
                <a:solidFill>
                  <a:srgbClr val="FF0000"/>
                </a:solidFill>
                <a:latin typeface="Verdana" pitchFamily="34" charset="0"/>
                <a:ea typeface="新細明體" pitchFamily="18" charset="-120"/>
                <a:cs typeface="Verdana" pitchFamily="34" charset="0"/>
              </a:rPr>
              <a:t>gama</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gbean</a:t>
            </a:r>
            <a:endParaRPr lang="en-US" altLang="zh-TW" sz="2400" dirty="0">
              <a:latin typeface="Verdana" pitchFamily="34" charset="0"/>
              <a:ea typeface="新細明體" pitchFamily="18" charset="-120"/>
              <a:cs typeface="Verdana" pitchFamily="34" charset="0"/>
            </a:endParaRPr>
          </a:p>
          <a:p>
            <a:r>
              <a:rPr lang="en-US" altLang="zh-TW" sz="2400" b="0" dirty="0">
                <a:solidFill>
                  <a:srgbClr val="00B050"/>
                </a:solidFill>
                <a:latin typeface="Verdana" pitchFamily="34" charset="0"/>
                <a:ea typeface="新細明體" pitchFamily="18" charset="-120"/>
                <a:cs typeface="Verdana" pitchFamily="34" charset="0"/>
              </a:rPr>
              <a:t>$</a:t>
            </a:r>
            <a:r>
              <a:rPr lang="en-US" altLang="zh-TW" sz="2400" dirty="0">
                <a:latin typeface="Verdana" pitchFamily="34" charset="0"/>
                <a:ea typeface="新細明體" pitchFamily="18" charset="-120"/>
                <a:cs typeface="Verdana" pitchFamily="34" charset="0"/>
              </a:rPr>
              <a:t> tail -n 3 /</a:t>
            </a:r>
            <a:r>
              <a:rPr lang="en-US" altLang="zh-TW" sz="2400" dirty="0" err="1">
                <a:latin typeface="Verdana" pitchFamily="34" charset="0"/>
                <a:ea typeface="新細明體" pitchFamily="18" charset="-120"/>
                <a:cs typeface="Verdana" pitchFamily="34" charset="0"/>
              </a:rPr>
              <a:t>etc</a:t>
            </a:r>
            <a:r>
              <a:rPr lang="en-US" altLang="zh-TW" sz="2400" dirty="0">
                <a:latin typeface="Verdana" pitchFamily="34" charset="0"/>
                <a:ea typeface="新細明體" pitchFamily="18" charset="-120"/>
                <a:cs typeface="Verdana" pitchFamily="34" charset="0"/>
              </a:rPr>
              <a:t>/group</a:t>
            </a:r>
          </a:p>
          <a:p>
            <a:r>
              <a:rPr lang="en-US" altLang="zh-TW" sz="2400" dirty="0">
                <a:latin typeface="Verdana" pitchFamily="34" charset="0"/>
                <a:cs typeface="Verdana" pitchFamily="34" charset="0"/>
              </a:rPr>
              <a:t>sql136:x:1071:</a:t>
            </a:r>
          </a:p>
          <a:p>
            <a:r>
              <a:rPr lang="en-US" altLang="zh-TW" sz="2400" dirty="0">
                <a:latin typeface="Verdana" pitchFamily="34" charset="0"/>
                <a:cs typeface="Verdana" pitchFamily="34" charset="0"/>
              </a:rPr>
              <a:t>gbean:x:1072:</a:t>
            </a:r>
          </a:p>
          <a:p>
            <a:r>
              <a:rPr lang="en-US" altLang="zh-TW" sz="2400" dirty="0">
                <a:solidFill>
                  <a:srgbClr val="FF0000"/>
                </a:solidFill>
                <a:latin typeface="Verdana" pitchFamily="34" charset="0"/>
                <a:cs typeface="Verdana" pitchFamily="34" charset="0"/>
              </a:rPr>
              <a:t>gama</a:t>
            </a:r>
            <a:r>
              <a:rPr lang="en-US" altLang="zh-TW" sz="2400" dirty="0">
                <a:solidFill>
                  <a:srgbClr val="2BF565"/>
                </a:solidFill>
                <a:latin typeface="Verdana" pitchFamily="34" charset="0"/>
                <a:cs typeface="Verdana" pitchFamily="34" charset="0"/>
              </a:rPr>
              <a:t>:x:1073:gbean</a:t>
            </a:r>
          </a:p>
          <a:p>
            <a:pPr lvl="0"/>
            <a:r>
              <a:rPr lang="zh-TW" altLang="en-US" sz="3200" dirty="0">
                <a:solidFill>
                  <a:srgbClr val="FF00FF"/>
                </a:solidFill>
                <a:latin typeface="標楷體" pitchFamily="65" charset="-120"/>
                <a:ea typeface="標楷體" pitchFamily="65" charset="-120"/>
                <a:cs typeface="Verdana" pitchFamily="34" charset="0"/>
              </a:rPr>
              <a:t>刪除群組</a:t>
            </a:r>
            <a:endParaRPr lang="en-US" altLang="zh-TW" sz="3200" dirty="0">
              <a:solidFill>
                <a:srgbClr val="FF00FF"/>
              </a:solidFill>
              <a:latin typeface="標楷體" pitchFamily="65" charset="-120"/>
              <a:ea typeface="標楷體" pitchFamily="65" charset="-120"/>
              <a:cs typeface="Verdana" pitchFamily="34" charset="0"/>
            </a:endParaRPr>
          </a:p>
          <a:p>
            <a:pPr lvl="0"/>
            <a:r>
              <a:rPr lang="en-US" altLang="zh-TW" sz="2400" b="0" dirty="0">
                <a:solidFill>
                  <a:srgbClr val="00B050"/>
                </a:solidFill>
                <a:latin typeface="Verdana" pitchFamily="34" charset="0"/>
                <a:ea typeface="新細明體" pitchFamily="18" charset="-120"/>
                <a:cs typeface="Verdana" pitchFamily="34" charset="0"/>
              </a:rPr>
              <a:t>$</a:t>
            </a:r>
            <a:r>
              <a:rPr lang="en-US" altLang="zh-TW" sz="2400" b="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sudo</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groupdel</a:t>
            </a:r>
            <a:r>
              <a:rPr lang="en-US" altLang="zh-TW" sz="2400" dirty="0">
                <a:latin typeface="Verdana" pitchFamily="34" charset="0"/>
                <a:ea typeface="新細明體" pitchFamily="18" charset="-120"/>
                <a:cs typeface="Verdana" pitchFamily="34" charset="0"/>
              </a:rPr>
              <a:t>  </a:t>
            </a:r>
            <a:r>
              <a:rPr lang="en-US" altLang="zh-TW" sz="2400" dirty="0" err="1">
                <a:latin typeface="Verdana" pitchFamily="34" charset="0"/>
                <a:ea typeface="新細明體" pitchFamily="18" charset="-120"/>
                <a:cs typeface="Verdana" pitchFamily="34" charset="0"/>
              </a:rPr>
              <a:t>gama</a:t>
            </a:r>
            <a:endParaRPr lang="en-US" altLang="zh-TW" sz="2400" dirty="0">
              <a:latin typeface="Verdana" pitchFamily="34" charset="0"/>
              <a:ea typeface="新細明體" pitchFamily="18" charset="-120"/>
              <a:cs typeface="Verdana" pitchFamily="34" charset="0"/>
            </a:endParaRPr>
          </a:p>
          <a:p>
            <a:r>
              <a:rPr lang="fr-FR" altLang="zh-TW" sz="2400" dirty="0">
                <a:solidFill>
                  <a:srgbClr val="00B050"/>
                </a:solidFill>
                <a:latin typeface="Verdana" pitchFamily="34" charset="0"/>
                <a:cs typeface="Verdana" pitchFamily="34" charset="0"/>
              </a:rPr>
              <a:t>$</a:t>
            </a:r>
            <a:r>
              <a:rPr lang="fr-FR" altLang="zh-TW" sz="2400" dirty="0">
                <a:latin typeface="Verdana" pitchFamily="34" charset="0"/>
                <a:cs typeface="Verdana" pitchFamily="34" charset="0"/>
              </a:rPr>
              <a:t> tail -n 3 /etc/group</a:t>
            </a:r>
          </a:p>
          <a:p>
            <a:r>
              <a:rPr lang="fr-FR" altLang="zh-TW" sz="2400" dirty="0">
                <a:solidFill>
                  <a:srgbClr val="2BF565"/>
                </a:solidFill>
                <a:latin typeface="Verdana" pitchFamily="34" charset="0"/>
                <a:cs typeface="Verdana" pitchFamily="34" charset="0"/>
              </a:rPr>
              <a:t>sql166:x:1070:</a:t>
            </a:r>
          </a:p>
          <a:p>
            <a:r>
              <a:rPr lang="fr-FR" altLang="zh-TW" sz="2400" dirty="0">
                <a:solidFill>
                  <a:srgbClr val="2BF565"/>
                </a:solidFill>
                <a:latin typeface="Verdana" pitchFamily="34" charset="0"/>
                <a:cs typeface="Verdana" pitchFamily="34" charset="0"/>
              </a:rPr>
              <a:t>sql136:x:1071:</a:t>
            </a:r>
          </a:p>
          <a:p>
            <a:r>
              <a:rPr lang="fr-FR" altLang="zh-TW" sz="2400" dirty="0">
                <a:solidFill>
                  <a:srgbClr val="2BF565"/>
                </a:solidFill>
                <a:latin typeface="Verdana" pitchFamily="34" charset="0"/>
                <a:cs typeface="Verdana" pitchFamily="34" charset="0"/>
              </a:rPr>
              <a:t>gbean:x:1072:</a:t>
            </a:r>
            <a:endParaRPr lang="en-US" altLang="zh-TW" sz="2400" dirty="0">
              <a:solidFill>
                <a:srgbClr val="2BF565"/>
              </a:solidFill>
              <a:latin typeface="Verdana" pitchFamily="34" charset="0"/>
              <a:ea typeface="新細明體" pitchFamily="18" charset="-120"/>
              <a:cs typeface="Verdana" pitchFamily="34" charset="0"/>
            </a:endParaRPr>
          </a:p>
        </p:txBody>
      </p:sp>
      <p:sp>
        <p:nvSpPr>
          <p:cNvPr id="2" name="矩形 1"/>
          <p:cNvSpPr/>
          <p:nvPr/>
        </p:nvSpPr>
        <p:spPr>
          <a:xfrm>
            <a:off x="5761817" y="3661998"/>
            <a:ext cx="1128179" cy="492577"/>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sz="1350"/>
          </a:p>
        </p:txBody>
      </p:sp>
      <p:sp>
        <p:nvSpPr>
          <p:cNvPr id="3" name="矩形 2"/>
          <p:cNvSpPr/>
          <p:nvPr/>
        </p:nvSpPr>
        <p:spPr>
          <a:xfrm>
            <a:off x="7923065" y="2277819"/>
            <a:ext cx="1181177" cy="435564"/>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sz="1350"/>
          </a:p>
        </p:txBody>
      </p:sp>
      <p:cxnSp>
        <p:nvCxnSpPr>
          <p:cNvPr id="7" name="直線單箭頭接點 6"/>
          <p:cNvCxnSpPr>
            <a:endCxn id="3" idx="2"/>
          </p:cNvCxnSpPr>
          <p:nvPr/>
        </p:nvCxnSpPr>
        <p:spPr>
          <a:xfrm flipV="1">
            <a:off x="8349469" y="2713383"/>
            <a:ext cx="164185" cy="1013416"/>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9" name="直線單箭頭接點 8"/>
          <p:cNvCxnSpPr/>
          <p:nvPr/>
        </p:nvCxnSpPr>
        <p:spPr>
          <a:xfrm flipH="1">
            <a:off x="6850558" y="3778251"/>
            <a:ext cx="1430867" cy="203200"/>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0" name="文字方塊 9"/>
          <p:cNvSpPr txBox="1"/>
          <p:nvPr/>
        </p:nvSpPr>
        <p:spPr>
          <a:xfrm flipH="1">
            <a:off x="8281425" y="3598869"/>
            <a:ext cx="1235711" cy="584775"/>
          </a:xfrm>
          <a:prstGeom prst="rect">
            <a:avLst/>
          </a:prstGeom>
          <a:noFill/>
        </p:spPr>
        <p:txBody>
          <a:bodyPr wrap="square" rtlCol="0">
            <a:spAutoFit/>
          </a:bodyPr>
          <a:lstStyle/>
          <a:p>
            <a:r>
              <a:rPr lang="zh-TW" altLang="en-US" sz="3200" dirty="0">
                <a:solidFill>
                  <a:srgbClr val="FF0000"/>
                </a:solidFill>
              </a:rPr>
              <a:t>帳號</a:t>
            </a:r>
          </a:p>
        </p:txBody>
      </p:sp>
      <p:sp>
        <p:nvSpPr>
          <p:cNvPr id="4" name="弧形向右箭號 3"/>
          <p:cNvSpPr/>
          <p:nvPr/>
        </p:nvSpPr>
        <p:spPr>
          <a:xfrm>
            <a:off x="2827044" y="4026710"/>
            <a:ext cx="510280" cy="2753963"/>
          </a:xfrm>
          <a:prstGeom prst="curved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solidFill>
                <a:schemeClr val="tx1"/>
              </a:solidFill>
            </a:endParaRPr>
          </a:p>
        </p:txBody>
      </p:sp>
      <p:sp>
        <p:nvSpPr>
          <p:cNvPr id="5" name="文字方塊 4"/>
          <p:cNvSpPr txBox="1"/>
          <p:nvPr/>
        </p:nvSpPr>
        <p:spPr>
          <a:xfrm flipH="1">
            <a:off x="1865450" y="5643447"/>
            <a:ext cx="1543990" cy="584775"/>
          </a:xfrm>
          <a:prstGeom prst="rect">
            <a:avLst/>
          </a:prstGeom>
          <a:noFill/>
        </p:spPr>
        <p:txBody>
          <a:bodyPr wrap="square" rtlCol="0">
            <a:spAutoFit/>
          </a:bodyPr>
          <a:lstStyle/>
          <a:p>
            <a:r>
              <a:rPr lang="zh-TW" altLang="en-US" sz="3200" dirty="0">
                <a:solidFill>
                  <a:srgbClr val="FF0000"/>
                </a:solidFill>
              </a:rPr>
              <a:t>刪除了</a:t>
            </a:r>
          </a:p>
        </p:txBody>
      </p:sp>
    </p:spTree>
    <p:extLst>
      <p:ext uri="{BB962C8B-B14F-4D97-AF65-F5344CB8AC3E}">
        <p14:creationId xmlns:p14="http://schemas.microsoft.com/office/powerpoint/2010/main" val="136875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子標題 2"/>
          <p:cNvSpPr>
            <a:spLocks noGrp="1"/>
          </p:cNvSpPr>
          <p:nvPr>
            <p:ph type="subTitle" idx="1"/>
          </p:nvPr>
        </p:nvSpPr>
        <p:spPr>
          <a:xfrm>
            <a:off x="738185" y="2420448"/>
            <a:ext cx="10697818" cy="2111959"/>
          </a:xfrm>
        </p:spPr>
        <p:txBody>
          <a:bodyPr>
            <a:noAutofit/>
          </a:bodyPr>
          <a:lstStyle/>
          <a:p>
            <a:pPr algn="l"/>
            <a:r>
              <a:rPr lang="en-US" altLang="zh-TW" sz="4000" dirty="0">
                <a:solidFill>
                  <a:srgbClr val="00B0F0"/>
                </a:solidFill>
                <a:latin typeface="Verdana" pitchFamily="34" charset="0"/>
              </a:rPr>
              <a:t>$</a:t>
            </a:r>
            <a:r>
              <a:rPr lang="en-US" altLang="zh-TW" sz="4000" dirty="0">
                <a:solidFill>
                  <a:srgbClr val="C00000"/>
                </a:solidFill>
                <a:latin typeface="Verdana" pitchFamily="34" charset="0"/>
              </a:rPr>
              <a:t> </a:t>
            </a:r>
            <a:r>
              <a:rPr lang="en-US" altLang="zh-TW" sz="4000" dirty="0" err="1">
                <a:latin typeface="Verdana" pitchFamily="34" charset="0"/>
              </a:rPr>
              <a:t>sudo</a:t>
            </a:r>
            <a:r>
              <a:rPr lang="en-US" altLang="zh-TW" sz="4000" dirty="0">
                <a:latin typeface="Verdana" pitchFamily="34" charset="0"/>
              </a:rPr>
              <a:t> </a:t>
            </a:r>
            <a:r>
              <a:rPr lang="en-US" altLang="zh-TW" sz="4000" dirty="0" err="1">
                <a:latin typeface="Verdana" pitchFamily="34" charset="0"/>
              </a:rPr>
              <a:t>useradd</a:t>
            </a:r>
            <a:r>
              <a:rPr lang="en-US" altLang="zh-TW" sz="4000" dirty="0">
                <a:latin typeface="Verdana" pitchFamily="34" charset="0"/>
              </a:rPr>
              <a:t>  -m  -s /bin/bash  </a:t>
            </a:r>
            <a:r>
              <a:rPr lang="zh-TW" altLang="en-US" sz="4000" dirty="0">
                <a:latin typeface="Verdana" pitchFamily="34" charset="0"/>
              </a:rPr>
              <a:t>新帳號</a:t>
            </a:r>
            <a:endParaRPr lang="en-US" altLang="zh-TW" sz="4000" dirty="0">
              <a:latin typeface="Verdana" pitchFamily="34" charset="0"/>
            </a:endParaRPr>
          </a:p>
          <a:p>
            <a:pPr algn="l"/>
            <a:r>
              <a:rPr lang="en-US" altLang="zh-TW" sz="4000" dirty="0">
                <a:solidFill>
                  <a:srgbClr val="00B0F0"/>
                </a:solidFill>
                <a:latin typeface="Verdana" pitchFamily="34" charset="0"/>
                <a:ea typeface="標楷體" pitchFamily="65" charset="-120"/>
                <a:cs typeface="Verdana" pitchFamily="34" charset="0"/>
              </a:rPr>
              <a:t>$ </a:t>
            </a:r>
            <a:r>
              <a:rPr lang="en-US" altLang="zh-TW" sz="4000" dirty="0" err="1">
                <a:latin typeface="Verdana" pitchFamily="34" charset="0"/>
                <a:ea typeface="標楷體" pitchFamily="65" charset="-120"/>
                <a:cs typeface="Verdana" pitchFamily="34" charset="0"/>
              </a:rPr>
              <a:t>sudo</a:t>
            </a:r>
            <a:r>
              <a:rPr lang="en-US" altLang="zh-TW" sz="4000" dirty="0">
                <a:latin typeface="Verdana" pitchFamily="34" charset="0"/>
                <a:ea typeface="標楷體" pitchFamily="65" charset="-120"/>
                <a:cs typeface="Verdana" pitchFamily="34" charset="0"/>
              </a:rPr>
              <a:t> </a:t>
            </a:r>
            <a:r>
              <a:rPr lang="en-US" altLang="zh-TW" sz="4000" dirty="0" err="1">
                <a:latin typeface="Verdana" pitchFamily="34" charset="0"/>
                <a:ea typeface="標楷體" pitchFamily="65" charset="-120"/>
                <a:cs typeface="Verdana" pitchFamily="34" charset="0"/>
              </a:rPr>
              <a:t>passwd</a:t>
            </a:r>
            <a:r>
              <a:rPr lang="zh-TW" altLang="en-US" sz="4000" dirty="0">
                <a:latin typeface="Verdana" pitchFamily="34" charset="0"/>
                <a:ea typeface="標楷體" pitchFamily="65" charset="-120"/>
                <a:cs typeface="Verdana" pitchFamily="34" charset="0"/>
              </a:rPr>
              <a:t>   </a:t>
            </a:r>
            <a:r>
              <a:rPr lang="zh-TW" altLang="en-US" sz="4000" dirty="0">
                <a:latin typeface="Verdana" pitchFamily="34" charset="0"/>
              </a:rPr>
              <a:t>新帳號</a:t>
            </a:r>
            <a:endParaRPr lang="en-US" altLang="zh-TW" sz="4000" dirty="0">
              <a:latin typeface="Verdana" pitchFamily="34" charset="0"/>
            </a:endParaRPr>
          </a:p>
          <a:p>
            <a:pPr algn="l"/>
            <a:r>
              <a:rPr lang="en-US" altLang="zh-TW" sz="4000" dirty="0">
                <a:solidFill>
                  <a:srgbClr val="00B0F0"/>
                </a:solidFill>
                <a:latin typeface="Verdana" pitchFamily="34" charset="0"/>
                <a:cs typeface="Verdana" pitchFamily="34" charset="0"/>
              </a:rPr>
              <a:t>$</a:t>
            </a:r>
            <a:r>
              <a:rPr lang="en-US" altLang="zh-TW" sz="4000" dirty="0">
                <a:solidFill>
                  <a:srgbClr val="C00000"/>
                </a:solidFill>
                <a:latin typeface="Verdana" pitchFamily="34" charset="0"/>
                <a:cs typeface="Verdana" pitchFamily="34" charset="0"/>
              </a:rPr>
              <a:t> </a:t>
            </a:r>
            <a:r>
              <a:rPr lang="en-US" altLang="zh-TW" sz="4000" dirty="0" err="1">
                <a:latin typeface="Verdana" pitchFamily="34" charset="0"/>
                <a:cs typeface="Verdana" pitchFamily="34" charset="0"/>
              </a:rPr>
              <a:t>sudo</a:t>
            </a:r>
            <a:r>
              <a:rPr lang="en-US" altLang="zh-TW" sz="4000" dirty="0">
                <a:latin typeface="Verdana" pitchFamily="34" charset="0"/>
                <a:cs typeface="Verdana" pitchFamily="34" charset="0"/>
              </a:rPr>
              <a:t> </a:t>
            </a:r>
            <a:r>
              <a:rPr lang="en-US" altLang="zh-TW" sz="4000" dirty="0" err="1">
                <a:latin typeface="Verdana" pitchFamily="34" charset="0"/>
                <a:cs typeface="Verdana" pitchFamily="34" charset="0"/>
              </a:rPr>
              <a:t>userdel</a:t>
            </a:r>
            <a:r>
              <a:rPr lang="en-US" altLang="zh-TW" sz="4000" dirty="0">
                <a:latin typeface="Verdana" pitchFamily="34" charset="0"/>
                <a:cs typeface="Verdana" pitchFamily="34" charset="0"/>
              </a:rPr>
              <a:t>  -</a:t>
            </a:r>
            <a:r>
              <a:rPr lang="en-US" altLang="zh-TW" sz="4000" dirty="0" smtClean="0">
                <a:latin typeface="Verdana" pitchFamily="34" charset="0"/>
                <a:cs typeface="Verdana" pitchFamily="34" charset="0"/>
              </a:rPr>
              <a:t>r   </a:t>
            </a:r>
            <a:r>
              <a:rPr lang="zh-TW" altLang="en-US" sz="4000" dirty="0" smtClean="0">
                <a:latin typeface="Verdana" pitchFamily="34" charset="0"/>
              </a:rPr>
              <a:t>帳號</a:t>
            </a:r>
            <a:endParaRPr lang="en-US" altLang="zh-TW" sz="4000" dirty="0">
              <a:latin typeface="Verdana" pitchFamily="34" charset="0"/>
            </a:endParaRPr>
          </a:p>
          <a:p>
            <a:pPr algn="l"/>
            <a:endParaRPr lang="en-US" altLang="zh-TW" sz="4000" dirty="0">
              <a:latin typeface="Verdana" pitchFamily="34" charset="0"/>
            </a:endParaRPr>
          </a:p>
          <a:p>
            <a:pPr algn="l"/>
            <a:r>
              <a:rPr lang="zh-TW" altLang="zh-TW" sz="4000" b="1" dirty="0">
                <a:solidFill>
                  <a:srgbClr val="111111"/>
                </a:solidFill>
                <a:latin typeface="Courier New" panose="02070309020205020404" pitchFamily="49" charset="0"/>
                <a:cs typeface="Courier New" panose="02070309020205020404" pitchFamily="49" charset="0"/>
              </a:rPr>
              <a:t>userdel</a:t>
            </a:r>
            <a:r>
              <a:rPr lang="zh-TW" altLang="zh-TW" sz="4000" dirty="0">
                <a:solidFill>
                  <a:srgbClr val="111111"/>
                </a:solidFill>
                <a:latin typeface="Courier New" panose="02070309020205020404" pitchFamily="49" charset="0"/>
                <a:cs typeface="Courier New" panose="02070309020205020404" pitchFamily="49" charset="0"/>
              </a:rPr>
              <a:t>不允許你移除</a:t>
            </a:r>
            <a:r>
              <a:rPr lang="zh-TW" altLang="zh-TW" sz="4000" dirty="0">
                <a:solidFill>
                  <a:srgbClr val="FF0000"/>
                </a:solidFill>
                <a:latin typeface="Courier New" panose="02070309020205020404" pitchFamily="49" charset="0"/>
                <a:cs typeface="Courier New" panose="02070309020205020404" pitchFamily="49" charset="0"/>
              </a:rPr>
              <a:t>正在線上</a:t>
            </a:r>
            <a:r>
              <a:rPr lang="zh-TW" altLang="zh-TW" sz="4000" dirty="0">
                <a:solidFill>
                  <a:srgbClr val="111111"/>
                </a:solidFill>
                <a:latin typeface="Courier New" panose="02070309020205020404" pitchFamily="49" charset="0"/>
                <a:cs typeface="Courier New" panose="02070309020205020404" pitchFamily="49" charset="0"/>
              </a:rPr>
              <a:t>的使用者帳號</a:t>
            </a:r>
            <a:r>
              <a:rPr lang="zh-TW" altLang="zh-TW" sz="3200" dirty="0"/>
              <a:t> </a:t>
            </a:r>
            <a:endParaRPr lang="en-US" altLang="zh-TW" sz="4000" dirty="0">
              <a:latin typeface="Verdana" pitchFamily="34" charset="0"/>
            </a:endParaRPr>
          </a:p>
        </p:txBody>
      </p:sp>
      <p:sp>
        <p:nvSpPr>
          <p:cNvPr id="2" name="標題 1"/>
          <p:cNvSpPr>
            <a:spLocks noGrp="1"/>
          </p:cNvSpPr>
          <p:nvPr>
            <p:ph type="ctrTitle"/>
          </p:nvPr>
        </p:nvSpPr>
        <p:spPr>
          <a:xfrm>
            <a:off x="2836224" y="655984"/>
            <a:ext cx="6501740" cy="1201634"/>
          </a:xfrm>
        </p:spPr>
        <p:txBody>
          <a:bodyPr anchor="t">
            <a:normAutofit fontScale="90000"/>
          </a:bodyPr>
          <a:lstStyle/>
          <a:p>
            <a:r>
              <a:rPr lang="en-US" altLang="zh-TW" sz="4950" dirty="0">
                <a:latin typeface="Verdana" pitchFamily="34" charset="0"/>
                <a:ea typeface="新細明體" pitchFamily="18" charset="-120"/>
              </a:rPr>
              <a:t>Linux </a:t>
            </a:r>
            <a:r>
              <a:rPr lang="zh-TW" altLang="en-US" sz="4950" dirty="0">
                <a:latin typeface="標楷體" pitchFamily="65" charset="-120"/>
                <a:ea typeface="標楷體" pitchFamily="65" charset="-120"/>
              </a:rPr>
              <a:t>帳號管理</a:t>
            </a:r>
            <a:r>
              <a:rPr lang="en-US" altLang="zh-TW" sz="4950" dirty="0">
                <a:latin typeface="標楷體" pitchFamily="65" charset="-120"/>
                <a:ea typeface="標楷體" pitchFamily="65" charset="-120"/>
              </a:rPr>
              <a:t/>
            </a:r>
            <a:br>
              <a:rPr lang="en-US" altLang="zh-TW" sz="4950" dirty="0">
                <a:latin typeface="標楷體" pitchFamily="65" charset="-120"/>
                <a:ea typeface="標楷體" pitchFamily="65" charset="-120"/>
              </a:rPr>
            </a:br>
            <a:r>
              <a:rPr kumimoji="1" lang="en-US" altLang="zh-TW" dirty="0">
                <a:latin typeface="Verdana" panose="020B0604030504040204" pitchFamily="34" charset="0"/>
                <a:ea typeface="Verdana" panose="020B0604030504040204" pitchFamily="34" charset="0"/>
                <a:cs typeface="Verdana" panose="020B0604030504040204" pitchFamily="34" charset="0"/>
              </a:rPr>
              <a:t>User</a:t>
            </a:r>
            <a:endParaRPr lang="zh-TW" altLang="en-US" dirty="0">
              <a:latin typeface="標楷體" pitchFamily="65" charset="-120"/>
              <a:ea typeface="標楷體" pitchFamily="65" charset="-120"/>
              <a:cs typeface="Verdana" pitchFamily="34" charset="0"/>
            </a:endParaRPr>
          </a:p>
        </p:txBody>
      </p:sp>
      <p:pic>
        <p:nvPicPr>
          <p:cNvPr id="1028" name="Picture 4" descr="https://s0.cyberciti.org/images/category/old/linux-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1" y="5329241"/>
            <a:ext cx="1326171" cy="1326172"/>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0F04FDD2-B282-4F0B-82C0-1606F53137C8}" type="slidenum">
              <a:rPr lang="zh-TW" altLang="en-US" smtClean="0"/>
              <a:t>3</a:t>
            </a:fld>
            <a:endParaRPr lang="zh-TW" altLang="en-US"/>
          </a:p>
        </p:txBody>
      </p:sp>
    </p:spTree>
    <p:extLst>
      <p:ext uri="{BB962C8B-B14F-4D97-AF65-F5344CB8AC3E}">
        <p14:creationId xmlns:p14="http://schemas.microsoft.com/office/powerpoint/2010/main" val="29841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8"/>
          <p:cNvSpPr>
            <a:spLocks noGrp="1" noChangeArrowheads="1"/>
          </p:cNvSpPr>
          <p:nvPr>
            <p:ph type="title"/>
          </p:nvPr>
        </p:nvSpPr>
        <p:spPr>
          <a:xfrm>
            <a:off x="1798984" y="247647"/>
            <a:ext cx="8319052" cy="631031"/>
          </a:xfrm>
        </p:spPr>
        <p:txBody>
          <a:bodyPr anchor="ctr">
            <a:noAutofit/>
          </a:bodyPr>
          <a:lstStyle/>
          <a:p>
            <a:r>
              <a:rPr lang="zh-TW" altLang="en-US" sz="4000" b="1" dirty="0" smtClean="0">
                <a:latin typeface="標楷體" pitchFamily="65" charset="-120"/>
                <a:ea typeface="標楷體" pitchFamily="65" charset="-120"/>
              </a:rPr>
              <a:t>使用者、家目錄、</a:t>
            </a:r>
            <a:r>
              <a:rPr lang="en-US" altLang="zh-TW" sz="4000" b="1" dirty="0" smtClean="0">
                <a:latin typeface="標楷體" pitchFamily="65" charset="-120"/>
                <a:ea typeface="標楷體" pitchFamily="65" charset="-120"/>
              </a:rPr>
              <a:t>SHELL</a:t>
            </a:r>
            <a:r>
              <a:rPr lang="zh-TW" altLang="en-US" sz="4000" b="1" dirty="0" smtClean="0">
                <a:latin typeface="標楷體" pitchFamily="65" charset="-120"/>
                <a:ea typeface="標楷體" pitchFamily="65" charset="-120"/>
              </a:rPr>
              <a:t>系統變數</a:t>
            </a:r>
            <a:endParaRPr lang="en-US" altLang="zh-TW" sz="4000" b="1" dirty="0">
              <a:latin typeface="標楷體" pitchFamily="65" charset="-120"/>
              <a:ea typeface="標楷體" pitchFamily="65" charset="-120"/>
              <a:cs typeface="Verdana" pitchFamily="34" charset="0"/>
            </a:endParaRPr>
          </a:p>
        </p:txBody>
      </p:sp>
      <p:sp>
        <p:nvSpPr>
          <p:cNvPr id="4099"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4100" name="矩形 1"/>
          <p:cNvSpPr>
            <a:spLocks noChangeArrowheads="1"/>
          </p:cNvSpPr>
          <p:nvPr/>
        </p:nvSpPr>
        <p:spPr bwMode="auto">
          <a:xfrm>
            <a:off x="1237345" y="1018141"/>
            <a:ext cx="965421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2400" b="0" dirty="0">
                <a:solidFill>
                  <a:srgbClr val="00B050"/>
                </a:solidFill>
                <a:latin typeface="Verdana" pitchFamily="34" charset="0"/>
                <a:ea typeface="新細明體" pitchFamily="18" charset="-120"/>
              </a:rPr>
              <a:t>$</a:t>
            </a:r>
            <a:r>
              <a:rPr lang="en-US" altLang="zh-TW" sz="2400" b="0" dirty="0">
                <a:latin typeface="Verdana" pitchFamily="34" charset="0"/>
                <a:ea typeface="新細明體" pitchFamily="18" charset="-120"/>
              </a:rPr>
              <a:t> </a:t>
            </a:r>
            <a:r>
              <a:rPr lang="en-US" altLang="zh-TW" sz="3600" dirty="0" err="1">
                <a:latin typeface="Verdana" pitchFamily="34" charset="0"/>
                <a:ea typeface="新細明體" pitchFamily="18" charset="-120"/>
              </a:rPr>
              <a:t>env</a:t>
            </a:r>
            <a:endParaRPr lang="en-US" altLang="zh-TW" sz="3600" dirty="0">
              <a:latin typeface="Verdana" pitchFamily="34" charset="0"/>
              <a:ea typeface="新細明體" pitchFamily="18" charset="-120"/>
            </a:endParaRPr>
          </a:p>
          <a:p>
            <a:r>
              <a:rPr lang="en-US" altLang="zh-TW" b="0" dirty="0">
                <a:latin typeface="Verdana" pitchFamily="34" charset="0"/>
                <a:ea typeface="新細明體" pitchFamily="18" charset="-120"/>
              </a:rPr>
              <a:t>                              ::</a:t>
            </a:r>
          </a:p>
          <a:p>
            <a:r>
              <a:rPr lang="en-US" altLang="zh-TW" dirty="0">
                <a:latin typeface="Verdana" pitchFamily="34" charset="0"/>
                <a:ea typeface="新細明體" pitchFamily="18" charset="-120"/>
              </a:rPr>
              <a:t>PATH</a:t>
            </a:r>
            <a:r>
              <a:rPr lang="en-US" altLang="zh-TW" b="0" dirty="0">
                <a:latin typeface="Verdana" pitchFamily="34" charset="0"/>
                <a:ea typeface="新細明體" pitchFamily="18" charset="-120"/>
              </a:rPr>
              <a:t>=/home/</a:t>
            </a:r>
            <a:r>
              <a:rPr lang="en-US" altLang="zh-TW" b="0" dirty="0" err="1">
                <a:latin typeface="Verdana" pitchFamily="34" charset="0"/>
                <a:ea typeface="新細明體" pitchFamily="18" charset="-120"/>
              </a:rPr>
              <a:t>bigred</a:t>
            </a:r>
            <a:r>
              <a:rPr lang="en-US" altLang="zh-TW" b="0" dirty="0">
                <a:latin typeface="Verdana" pitchFamily="34" charset="0"/>
                <a:ea typeface="新細明體" pitchFamily="18" charset="-120"/>
              </a:rPr>
              <a:t>/bin:/opt/bin:/</a:t>
            </a:r>
            <a:r>
              <a:rPr lang="en-US" altLang="zh-TW" b="0" dirty="0" err="1">
                <a:latin typeface="Verdana" pitchFamily="34" charset="0"/>
                <a:ea typeface="新細明體" pitchFamily="18" charset="-120"/>
              </a:rPr>
              <a:t>usr</a:t>
            </a:r>
            <a:r>
              <a:rPr lang="en-US" altLang="zh-TW" b="0" dirty="0">
                <a:latin typeface="Verdana" pitchFamily="34" charset="0"/>
                <a:ea typeface="新細明體" pitchFamily="18" charset="-120"/>
              </a:rPr>
              <a:t>/local/</a:t>
            </a:r>
            <a:r>
              <a:rPr lang="en-US" altLang="zh-TW" b="0" dirty="0" err="1">
                <a:latin typeface="Verdana" pitchFamily="34" charset="0"/>
                <a:ea typeface="新細明體" pitchFamily="18" charset="-120"/>
              </a:rPr>
              <a:t>sbin</a:t>
            </a:r>
            <a:r>
              <a:rPr lang="en-US" altLang="zh-TW" b="0" dirty="0">
                <a:latin typeface="Verdana" pitchFamily="34" charset="0"/>
                <a:ea typeface="新細明體" pitchFamily="18" charset="-120"/>
              </a:rPr>
              <a:t>:/</a:t>
            </a:r>
            <a:r>
              <a:rPr lang="en-US" altLang="zh-TW" b="0" dirty="0" err="1">
                <a:latin typeface="Verdana" pitchFamily="34" charset="0"/>
                <a:ea typeface="新細明體" pitchFamily="18" charset="-120"/>
              </a:rPr>
              <a:t>usr</a:t>
            </a:r>
            <a:r>
              <a:rPr lang="en-US" altLang="zh-TW" b="0" dirty="0">
                <a:latin typeface="Verdana" pitchFamily="34" charset="0"/>
                <a:ea typeface="新細明體" pitchFamily="18" charset="-120"/>
              </a:rPr>
              <a:t>/local/bin:/</a:t>
            </a:r>
            <a:r>
              <a:rPr lang="en-US" altLang="zh-TW" b="0" dirty="0" err="1">
                <a:latin typeface="Verdana" pitchFamily="34" charset="0"/>
                <a:ea typeface="新細明體" pitchFamily="18" charset="-120"/>
              </a:rPr>
              <a:t>usr</a:t>
            </a:r>
            <a:r>
              <a:rPr lang="en-US" altLang="zh-TW" b="0" dirty="0">
                <a:latin typeface="Verdana" pitchFamily="34" charset="0"/>
                <a:ea typeface="新細明體" pitchFamily="18" charset="-120"/>
              </a:rPr>
              <a:t>/</a:t>
            </a:r>
            <a:r>
              <a:rPr lang="en-US" altLang="zh-TW" b="0" dirty="0" err="1">
                <a:latin typeface="Verdana" pitchFamily="34" charset="0"/>
                <a:ea typeface="新細明體" pitchFamily="18" charset="-120"/>
              </a:rPr>
              <a:t>sbin</a:t>
            </a:r>
            <a:r>
              <a:rPr lang="en-US" altLang="zh-TW" b="0" dirty="0">
                <a:latin typeface="Verdana" pitchFamily="34" charset="0"/>
                <a:ea typeface="新細明體" pitchFamily="18" charset="-120"/>
              </a:rPr>
              <a:t>:/</a:t>
            </a:r>
            <a:r>
              <a:rPr lang="en-US" altLang="zh-TW" b="0" dirty="0" err="1">
                <a:latin typeface="Verdana" pitchFamily="34" charset="0"/>
                <a:ea typeface="新細明體" pitchFamily="18" charset="-120"/>
              </a:rPr>
              <a:t>usr</a:t>
            </a:r>
            <a:r>
              <a:rPr lang="en-US" altLang="zh-TW" b="0" dirty="0">
                <a:latin typeface="Verdana" pitchFamily="34" charset="0"/>
                <a:ea typeface="新細明體" pitchFamily="18" charset="-120"/>
              </a:rPr>
              <a:t>/bin:/</a:t>
            </a:r>
            <a:r>
              <a:rPr lang="en-US" altLang="zh-TW" b="0" dirty="0" err="1">
                <a:latin typeface="Verdana" pitchFamily="34" charset="0"/>
                <a:ea typeface="新細明體" pitchFamily="18" charset="-120"/>
              </a:rPr>
              <a:t>sbin</a:t>
            </a:r>
            <a:r>
              <a:rPr lang="en-US" altLang="zh-TW" b="0" dirty="0">
                <a:latin typeface="Verdana" pitchFamily="34" charset="0"/>
                <a:ea typeface="新細明體" pitchFamily="18" charset="-120"/>
              </a:rPr>
              <a:t>:/bin:/opt/hadoop-2.7.1/bin:/opt/hadoop-2.7.1/</a:t>
            </a:r>
            <a:r>
              <a:rPr lang="en-US" altLang="zh-TW" b="0" dirty="0" err="1">
                <a:latin typeface="Verdana" pitchFamily="34" charset="0"/>
                <a:ea typeface="新細明體" pitchFamily="18" charset="-120"/>
              </a:rPr>
              <a:t>sbin</a:t>
            </a:r>
            <a:r>
              <a:rPr lang="en-US" altLang="zh-TW" b="0" dirty="0">
                <a:latin typeface="Verdana" pitchFamily="34" charset="0"/>
                <a:ea typeface="新細明體" pitchFamily="18" charset="-120"/>
              </a:rPr>
              <a:t>:/opt/pig-0.15.0/bin:/opt/apache-hive-1.2.1-bin/bin:/opt/hbase-1.0.1.1/bin:/opt/zookeeper-3.4.6/bin</a:t>
            </a:r>
          </a:p>
          <a:p>
            <a:r>
              <a:rPr lang="en-US" altLang="zh-TW" b="0" dirty="0">
                <a:latin typeface="Verdana" pitchFamily="34" charset="0"/>
                <a:ea typeface="新細明體" pitchFamily="18" charset="-120"/>
              </a:rPr>
              <a:t>                                ::</a:t>
            </a:r>
          </a:p>
          <a:p>
            <a:r>
              <a:rPr lang="en-US" altLang="zh-TW" b="0" dirty="0">
                <a:latin typeface="Verdana" pitchFamily="34" charset="0"/>
                <a:ea typeface="新細明體" pitchFamily="18" charset="-120"/>
              </a:rPr>
              <a:t>LANG=zh_TW.UTF-8</a:t>
            </a:r>
          </a:p>
          <a:p>
            <a:r>
              <a:rPr lang="en-US" altLang="zh-TW" b="0" dirty="0">
                <a:latin typeface="Verdana" pitchFamily="34" charset="0"/>
                <a:ea typeface="新細明體" pitchFamily="18" charset="-120"/>
              </a:rPr>
              <a:t>HADOOP_OPTS=-</a:t>
            </a:r>
            <a:r>
              <a:rPr lang="en-US" altLang="zh-TW" b="0" dirty="0" err="1">
                <a:latin typeface="Verdana" pitchFamily="34" charset="0"/>
                <a:ea typeface="新細明體" pitchFamily="18" charset="-120"/>
              </a:rPr>
              <a:t>Djava.library.path</a:t>
            </a:r>
            <a:r>
              <a:rPr lang="en-US" altLang="zh-TW" b="0" dirty="0">
                <a:latin typeface="Verdana" pitchFamily="34" charset="0"/>
                <a:ea typeface="新細明體" pitchFamily="18" charset="-120"/>
              </a:rPr>
              <a:t>=/opt/hadoop-2.7.1/lib/native</a:t>
            </a:r>
          </a:p>
          <a:p>
            <a:r>
              <a:rPr lang="en-US" altLang="zh-TW" b="0" dirty="0">
                <a:latin typeface="Verdana" pitchFamily="34" charset="0"/>
                <a:ea typeface="新細明體" pitchFamily="18" charset="-120"/>
              </a:rPr>
              <a:t>SHLVL=1</a:t>
            </a:r>
          </a:p>
          <a:p>
            <a:r>
              <a:rPr lang="en-US" altLang="zh-TW" dirty="0">
                <a:latin typeface="Verdana" pitchFamily="34" charset="0"/>
                <a:ea typeface="新細明體" pitchFamily="18" charset="-120"/>
              </a:rPr>
              <a:t>HOME</a:t>
            </a:r>
            <a:r>
              <a:rPr lang="en-US" altLang="zh-TW" b="0" dirty="0">
                <a:latin typeface="Verdana" pitchFamily="34" charset="0"/>
                <a:ea typeface="新細明體" pitchFamily="18" charset="-120"/>
              </a:rPr>
              <a:t>=/home/</a:t>
            </a:r>
            <a:r>
              <a:rPr lang="en-US" altLang="zh-TW" b="0" dirty="0" err="1">
                <a:latin typeface="Verdana" pitchFamily="34" charset="0"/>
                <a:ea typeface="新細明體" pitchFamily="18" charset="-120"/>
              </a:rPr>
              <a:t>bigred</a:t>
            </a:r>
            <a:endParaRPr lang="en-US" altLang="zh-TW" b="0" dirty="0">
              <a:latin typeface="Verdana" pitchFamily="34" charset="0"/>
              <a:ea typeface="新細明體" pitchFamily="18" charset="-120"/>
            </a:endParaRPr>
          </a:p>
          <a:p>
            <a:r>
              <a:rPr lang="en-US" altLang="zh-TW" sz="1600" b="0" dirty="0">
                <a:solidFill>
                  <a:srgbClr val="00B050"/>
                </a:solidFill>
                <a:latin typeface="Verdana" pitchFamily="34" charset="0"/>
                <a:ea typeface="新細明體" pitchFamily="18" charset="-120"/>
              </a:rPr>
              <a:t>                                 ::</a:t>
            </a:r>
          </a:p>
          <a:p>
            <a:r>
              <a:rPr lang="en-US" altLang="zh-TW" sz="2400" b="0" dirty="0">
                <a:solidFill>
                  <a:srgbClr val="00B050"/>
                </a:solidFill>
                <a:latin typeface="Verdana" pitchFamily="34" charset="0"/>
                <a:ea typeface="新細明體" pitchFamily="18" charset="-120"/>
              </a:rPr>
              <a:t>$</a:t>
            </a:r>
            <a:r>
              <a:rPr lang="en-US" altLang="zh-TW" sz="2400" b="0" dirty="0">
                <a:latin typeface="Verdana" pitchFamily="34" charset="0"/>
                <a:ea typeface="新細明體" pitchFamily="18" charset="-120"/>
              </a:rPr>
              <a:t> </a:t>
            </a:r>
            <a:r>
              <a:rPr lang="en-US" altLang="zh-TW" sz="3200" dirty="0">
                <a:latin typeface="Verdana" pitchFamily="34" charset="0"/>
                <a:ea typeface="新細明體" pitchFamily="18" charset="-120"/>
              </a:rPr>
              <a:t>echo $USER $HOME $SHELL</a:t>
            </a:r>
          </a:p>
          <a:p>
            <a:r>
              <a:rPr lang="en-US" altLang="zh-TW" sz="2400" b="0" dirty="0" err="1">
                <a:latin typeface="Verdana" pitchFamily="34" charset="0"/>
                <a:ea typeface="新細明體" pitchFamily="18" charset="-120"/>
              </a:rPr>
              <a:t>bigred</a:t>
            </a:r>
            <a:r>
              <a:rPr lang="en-US" altLang="zh-TW" sz="2400" b="0" dirty="0">
                <a:latin typeface="Verdana" pitchFamily="34" charset="0"/>
                <a:ea typeface="新細明體" pitchFamily="18" charset="-120"/>
              </a:rPr>
              <a:t> </a:t>
            </a:r>
            <a:r>
              <a:rPr lang="zh-TW" altLang="en-US" sz="2400" b="0" dirty="0">
                <a:latin typeface="Verdana" pitchFamily="34" charset="0"/>
                <a:ea typeface="新細明體" pitchFamily="18" charset="-120"/>
              </a:rPr>
              <a:t> </a:t>
            </a:r>
            <a:r>
              <a:rPr lang="en-US" altLang="zh-TW" sz="2400" b="0" dirty="0">
                <a:latin typeface="Verdana" pitchFamily="34" charset="0"/>
                <a:ea typeface="新細明體" pitchFamily="18" charset="-120"/>
              </a:rPr>
              <a:t>/home/</a:t>
            </a:r>
            <a:r>
              <a:rPr lang="en-US" altLang="zh-TW" sz="2400" b="0" dirty="0" err="1">
                <a:latin typeface="Verdana" pitchFamily="34" charset="0"/>
                <a:ea typeface="新細明體" pitchFamily="18" charset="-120"/>
              </a:rPr>
              <a:t>bigred</a:t>
            </a:r>
            <a:r>
              <a:rPr lang="en-US" altLang="zh-TW" sz="2400" b="0" dirty="0">
                <a:latin typeface="Verdana" pitchFamily="34" charset="0"/>
                <a:ea typeface="新細明體" pitchFamily="18" charset="-120"/>
              </a:rPr>
              <a:t> </a:t>
            </a:r>
            <a:r>
              <a:rPr lang="zh-TW" altLang="en-US" sz="2400" b="0" dirty="0">
                <a:latin typeface="Verdana" pitchFamily="34" charset="0"/>
                <a:ea typeface="新細明體" pitchFamily="18" charset="-120"/>
              </a:rPr>
              <a:t> </a:t>
            </a:r>
            <a:r>
              <a:rPr lang="en-US" altLang="zh-TW" sz="2400" b="0" dirty="0">
                <a:latin typeface="Verdana" pitchFamily="34" charset="0"/>
                <a:ea typeface="新細明體" pitchFamily="18" charset="-120"/>
              </a:rPr>
              <a:t>/bin/bash</a:t>
            </a:r>
          </a:p>
          <a:p>
            <a:endParaRPr lang="en-US" altLang="zh-TW" b="0" dirty="0">
              <a:latin typeface="Verdana" pitchFamily="34" charset="0"/>
              <a:ea typeface="新細明體" pitchFamily="18" charset="-120"/>
            </a:endParaRPr>
          </a:p>
          <a:p>
            <a:r>
              <a:rPr lang="en-US" altLang="zh-TW" sz="2400" b="0" dirty="0">
                <a:solidFill>
                  <a:srgbClr val="00B050"/>
                </a:solidFill>
                <a:latin typeface="Verdana" pitchFamily="34" charset="0"/>
                <a:ea typeface="新細明體" pitchFamily="18" charset="-120"/>
              </a:rPr>
              <a:t>$ </a:t>
            </a:r>
            <a:r>
              <a:rPr lang="en-US" altLang="zh-TW" sz="3200" dirty="0" err="1">
                <a:latin typeface="Verdana" pitchFamily="34" charset="0"/>
                <a:ea typeface="新細明體" pitchFamily="18" charset="-120"/>
              </a:rPr>
              <a:t>pwd</a:t>
            </a:r>
            <a:endParaRPr lang="en-US" altLang="zh-TW" sz="3200" dirty="0">
              <a:latin typeface="Verdana" pitchFamily="34" charset="0"/>
              <a:ea typeface="新細明體" pitchFamily="18" charset="-120"/>
            </a:endParaRPr>
          </a:p>
          <a:p>
            <a:r>
              <a:rPr lang="en-US" altLang="zh-TW" sz="2400" b="0" dirty="0">
                <a:latin typeface="Verdana" pitchFamily="34" charset="0"/>
                <a:ea typeface="新細明體" pitchFamily="18" charset="-120"/>
              </a:rPr>
              <a:t>/home/</a:t>
            </a:r>
            <a:r>
              <a:rPr lang="en-US" altLang="zh-TW" sz="2400" b="0" dirty="0" err="1">
                <a:latin typeface="Verdana" pitchFamily="34" charset="0"/>
                <a:ea typeface="新細明體" pitchFamily="18" charset="-120"/>
              </a:rPr>
              <a:t>bigred</a:t>
            </a:r>
            <a:endParaRPr lang="en-US" altLang="zh-TW" sz="2400" b="0" dirty="0">
              <a:latin typeface="Verdana" pitchFamily="34" charset="0"/>
              <a:ea typeface="新細明體" pitchFamily="18" charset="-120"/>
            </a:endParaRPr>
          </a:p>
          <a:p>
            <a:endParaRPr lang="en-US" altLang="zh-TW" b="0" dirty="0">
              <a:latin typeface="Verdana" pitchFamily="34" charset="0"/>
              <a:ea typeface="新細明體" pitchFamily="18" charset="-120"/>
            </a:endParaRPr>
          </a:p>
        </p:txBody>
      </p:sp>
    </p:spTree>
    <p:extLst>
      <p:ext uri="{BB962C8B-B14F-4D97-AF65-F5344CB8AC3E}">
        <p14:creationId xmlns:p14="http://schemas.microsoft.com/office/powerpoint/2010/main" val="1626181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8"/>
          <p:cNvSpPr>
            <a:spLocks noGrp="1" noChangeArrowheads="1"/>
          </p:cNvSpPr>
          <p:nvPr>
            <p:ph type="title"/>
          </p:nvPr>
        </p:nvSpPr>
        <p:spPr>
          <a:xfrm>
            <a:off x="1648692" y="367232"/>
            <a:ext cx="9801186" cy="631031"/>
          </a:xfrm>
        </p:spPr>
        <p:txBody>
          <a:bodyPr anchor="t">
            <a:noAutofit/>
          </a:bodyPr>
          <a:lstStyle/>
          <a:p>
            <a:r>
              <a:rPr lang="zh-TW" altLang="en-US" dirty="0">
                <a:solidFill>
                  <a:srgbClr val="FF00FF"/>
                </a:solidFill>
                <a:latin typeface="標楷體" pitchFamily="65" charset="-120"/>
                <a:ea typeface="標楷體" pitchFamily="65" charset="-120"/>
                <a:cs typeface="Verdana" pitchFamily="34" charset="0"/>
              </a:rPr>
              <a:t>進入有</a:t>
            </a:r>
            <a:r>
              <a:rPr lang="en-US" altLang="zh-TW" dirty="0">
                <a:solidFill>
                  <a:srgbClr val="FF00FF"/>
                </a:solidFill>
                <a:latin typeface="標楷體" pitchFamily="65" charset="-120"/>
                <a:ea typeface="標楷體" pitchFamily="65" charset="-120"/>
                <a:cs typeface="Verdana" pitchFamily="34" charset="0"/>
              </a:rPr>
              <a:t>SUDO</a:t>
            </a:r>
            <a:r>
              <a:rPr lang="zh-TW" altLang="en-US" dirty="0">
                <a:solidFill>
                  <a:srgbClr val="FF00FF"/>
                </a:solidFill>
                <a:latin typeface="標楷體" pitchFamily="65" charset="-120"/>
                <a:ea typeface="標楷體" pitchFamily="65" charset="-120"/>
                <a:cs typeface="Verdana" pitchFamily="34" charset="0"/>
              </a:rPr>
              <a:t>權限的帳號</a:t>
            </a:r>
            <a:r>
              <a:rPr lang="zh-TW" altLang="en-US" b="1" dirty="0">
                <a:latin typeface="標楷體" pitchFamily="65" charset="-120"/>
                <a:ea typeface="標楷體" pitchFamily="65" charset="-120"/>
              </a:rPr>
              <a:t>建立使用者帳號</a:t>
            </a:r>
            <a:endParaRPr lang="en-US" altLang="zh-TW" b="1" dirty="0">
              <a:latin typeface="標楷體" pitchFamily="65" charset="-120"/>
              <a:ea typeface="標楷體" pitchFamily="65" charset="-120"/>
              <a:cs typeface="Verdana" pitchFamily="34" charset="0"/>
            </a:endParaRPr>
          </a:p>
        </p:txBody>
      </p:sp>
      <p:sp>
        <p:nvSpPr>
          <p:cNvPr id="5123"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5124" name="矩形 1"/>
          <p:cNvSpPr>
            <a:spLocks noChangeArrowheads="1"/>
          </p:cNvSpPr>
          <p:nvPr/>
        </p:nvSpPr>
        <p:spPr bwMode="auto">
          <a:xfrm>
            <a:off x="685800" y="1361661"/>
            <a:ext cx="11201400"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3200" b="0" dirty="0">
                <a:solidFill>
                  <a:srgbClr val="00B050"/>
                </a:solidFill>
                <a:latin typeface="Verdana" pitchFamily="34" charset="0"/>
                <a:ea typeface="新細明體" pitchFamily="18" charset="-120"/>
              </a:rPr>
              <a:t>$ </a:t>
            </a:r>
            <a:r>
              <a:rPr lang="en-US" altLang="zh-TW" sz="3200" dirty="0" err="1">
                <a:latin typeface="Verdana" pitchFamily="34" charset="0"/>
                <a:ea typeface="新細明體" pitchFamily="18" charset="-120"/>
              </a:rPr>
              <a:t>sudo</a:t>
            </a:r>
            <a:r>
              <a:rPr lang="en-US" altLang="zh-TW" sz="3200" dirty="0">
                <a:latin typeface="Verdana" pitchFamily="34" charset="0"/>
                <a:ea typeface="新細明體" pitchFamily="18" charset="-120"/>
              </a:rPr>
              <a:t> </a:t>
            </a:r>
            <a:r>
              <a:rPr lang="en-US" altLang="zh-TW" sz="3200" dirty="0" err="1">
                <a:solidFill>
                  <a:srgbClr val="FF0000"/>
                </a:solidFill>
                <a:latin typeface="Verdana" pitchFamily="34" charset="0"/>
                <a:ea typeface="新細明體" pitchFamily="18" charset="-120"/>
              </a:rPr>
              <a:t>useradd</a:t>
            </a:r>
            <a:r>
              <a:rPr lang="en-US" altLang="zh-TW" sz="3200" dirty="0">
                <a:solidFill>
                  <a:srgbClr val="FF0000"/>
                </a:solidFill>
                <a:latin typeface="Verdana" pitchFamily="34" charset="0"/>
                <a:ea typeface="新細明體" pitchFamily="18" charset="-120"/>
              </a:rPr>
              <a:t> </a:t>
            </a:r>
            <a:r>
              <a:rPr lang="en-US" altLang="zh-TW" sz="3200" dirty="0">
                <a:latin typeface="Verdana" pitchFamily="34" charset="0"/>
                <a:ea typeface="新細明體" pitchFamily="18" charset="-120"/>
              </a:rPr>
              <a:t> -m  -s /bin/bash  </a:t>
            </a:r>
            <a:r>
              <a:rPr lang="en-US" altLang="zh-TW" sz="3200" dirty="0" err="1">
                <a:latin typeface="Verdana" pitchFamily="34" charset="0"/>
                <a:ea typeface="新細明體" pitchFamily="18" charset="-120"/>
              </a:rPr>
              <a:t>gbean</a:t>
            </a:r>
            <a:endParaRPr lang="en-US" altLang="zh-TW" sz="3200" dirty="0">
              <a:latin typeface="Verdana" pitchFamily="34" charset="0"/>
              <a:ea typeface="新細明體" pitchFamily="18" charset="-120"/>
            </a:endParaRPr>
          </a:p>
          <a:p>
            <a:endParaRPr lang="en-US" altLang="zh-TW" sz="2400" b="0" dirty="0">
              <a:solidFill>
                <a:srgbClr val="C00000"/>
              </a:solidFill>
              <a:latin typeface="Verdana" pitchFamily="34" charset="0"/>
              <a:ea typeface="新細明體" pitchFamily="18" charset="-120"/>
            </a:endParaRPr>
          </a:p>
          <a:p>
            <a:pPr>
              <a:lnSpc>
                <a:spcPct val="80000"/>
              </a:lnSpc>
            </a:pPr>
            <a:r>
              <a:rPr lang="en-US" altLang="zh-TW" sz="4000" dirty="0"/>
              <a:t>-s</a:t>
            </a:r>
            <a:r>
              <a:rPr lang="en-US" altLang="zh-TW" sz="2400" dirty="0"/>
              <a:t>&lt;shell&gt;</a:t>
            </a:r>
            <a:r>
              <a:rPr lang="zh-TW" altLang="en-US" sz="2400" dirty="0"/>
              <a:t>：指定用戶登入後所使用的</a:t>
            </a:r>
            <a:r>
              <a:rPr lang="en-US" altLang="zh-TW" sz="2400" dirty="0"/>
              <a:t>shell</a:t>
            </a:r>
            <a:r>
              <a:rPr lang="zh-TW" altLang="en-US" sz="2400" dirty="0"/>
              <a:t>；</a:t>
            </a:r>
            <a:endParaRPr lang="en-US" altLang="zh-TW" sz="2400" dirty="0"/>
          </a:p>
          <a:p>
            <a:pPr>
              <a:lnSpc>
                <a:spcPct val="80000"/>
              </a:lnSpc>
            </a:pPr>
            <a:r>
              <a:rPr lang="en-US" altLang="zh-CN" sz="3200" dirty="0"/>
              <a:t>-m</a:t>
            </a:r>
            <a:r>
              <a:rPr lang="zh-CN" altLang="en-US" sz="2400" dirty="0"/>
              <a:t>：自動建立使用者的登入目錄；</a:t>
            </a:r>
            <a:endParaRPr lang="en-US" altLang="zh-CN" sz="2400" dirty="0"/>
          </a:p>
          <a:p>
            <a:endParaRPr lang="en-US" altLang="zh-TW" sz="2400" b="0" dirty="0">
              <a:solidFill>
                <a:srgbClr val="C00000"/>
              </a:solidFill>
              <a:latin typeface="標楷體" pitchFamily="65" charset="-120"/>
              <a:ea typeface="標楷體" pitchFamily="65" charset="-120"/>
            </a:endParaRPr>
          </a:p>
          <a:p>
            <a:r>
              <a:rPr lang="en-US" altLang="zh-TW" sz="2400" dirty="0" err="1">
                <a:latin typeface="Verdana" pitchFamily="34" charset="0"/>
                <a:ea typeface="新細明體" pitchFamily="18" charset="-120"/>
              </a:rPr>
              <a:t>useradd</a:t>
            </a:r>
            <a:r>
              <a:rPr lang="en-US" altLang="zh-TW" sz="2400" dirty="0">
                <a:latin typeface="Verdana" pitchFamily="34" charset="0"/>
                <a:ea typeface="新細明體" pitchFamily="18" charset="-120"/>
              </a:rPr>
              <a:t> </a:t>
            </a:r>
            <a:r>
              <a:rPr lang="zh-TW" altLang="en-US" sz="2400" dirty="0">
                <a:latin typeface="標楷體" pitchFamily="65" charset="-120"/>
                <a:ea typeface="標楷體" pitchFamily="65" charset="-120"/>
              </a:rPr>
              <a:t>實際動作</a:t>
            </a:r>
            <a:endParaRPr lang="en-US" altLang="zh-TW" sz="2400" dirty="0">
              <a:latin typeface="標楷體" pitchFamily="65" charset="-120"/>
              <a:ea typeface="標楷體" pitchFamily="65" charset="-120"/>
            </a:endParaRPr>
          </a:p>
          <a:p>
            <a:r>
              <a:rPr lang="zh-TW" altLang="en-US" sz="2400" b="0" dirty="0">
                <a:latin typeface="標楷體" pitchFamily="65" charset="-120"/>
                <a:ea typeface="標楷體" pitchFamily="65" charset="-120"/>
              </a:rPr>
              <a:t>* 在</a:t>
            </a:r>
            <a:r>
              <a:rPr lang="zh-TW" altLang="en-US" sz="2400" dirty="0">
                <a:latin typeface="標楷體" pitchFamily="65" charset="-120"/>
                <a:ea typeface="標楷體" pitchFamily="65" charset="-120"/>
              </a:rPr>
              <a:t> </a:t>
            </a:r>
            <a:r>
              <a:rPr lang="en-US" altLang="zh-TW" sz="2400" dirty="0">
                <a:latin typeface="Verdana" pitchFamily="34" charset="0"/>
                <a:ea typeface="新細明體" pitchFamily="18" charset="-120"/>
              </a:rPr>
              <a:t>/</a:t>
            </a:r>
            <a:r>
              <a:rPr lang="en-US" altLang="zh-TW" sz="2400" dirty="0" err="1">
                <a:latin typeface="Verdana" pitchFamily="34" charset="0"/>
                <a:ea typeface="新細明體" pitchFamily="18" charset="-120"/>
              </a:rPr>
              <a:t>etc</a:t>
            </a:r>
            <a:r>
              <a:rPr lang="en-US" altLang="zh-TW" sz="2400" dirty="0">
                <a:latin typeface="Verdana" pitchFamily="34" charset="0"/>
                <a:ea typeface="新細明體" pitchFamily="18" charset="-120"/>
              </a:rPr>
              <a:t>/</a:t>
            </a:r>
            <a:r>
              <a:rPr lang="en-US" altLang="zh-TW" sz="2400" dirty="0" err="1">
                <a:latin typeface="Verdana" pitchFamily="34" charset="0"/>
                <a:ea typeface="新細明體" pitchFamily="18" charset="-120"/>
              </a:rPr>
              <a:t>passwd</a:t>
            </a:r>
            <a:r>
              <a:rPr lang="en-US" altLang="zh-TW" sz="2400" dirty="0">
                <a:latin typeface="Verdana" pitchFamily="34" charset="0"/>
                <a:ea typeface="新細明體" pitchFamily="18" charset="-120"/>
              </a:rPr>
              <a:t> </a:t>
            </a:r>
            <a:r>
              <a:rPr lang="zh-TW" altLang="en-US" sz="2400" b="0" dirty="0">
                <a:latin typeface="標楷體" pitchFamily="65" charset="-120"/>
                <a:ea typeface="標楷體" pitchFamily="65" charset="-120"/>
              </a:rPr>
              <a:t>裡面建立一行與帳號相關的資料，包括建立 </a:t>
            </a:r>
            <a:r>
              <a:rPr lang="en-US" altLang="zh-TW" sz="2400" b="0" dirty="0">
                <a:latin typeface="Verdana" pitchFamily="34" charset="0"/>
                <a:ea typeface="新細明體" pitchFamily="18" charset="-120"/>
              </a:rPr>
              <a:t>UID/GID/</a:t>
            </a:r>
            <a:r>
              <a:rPr lang="zh-TW" altLang="en-US" sz="2400" b="0" dirty="0">
                <a:latin typeface="標楷體" pitchFamily="65" charset="-120"/>
                <a:ea typeface="標楷體" pitchFamily="65" charset="-120"/>
              </a:rPr>
              <a:t>家目錄等</a:t>
            </a:r>
          </a:p>
          <a:p>
            <a:r>
              <a:rPr lang="zh-TW" altLang="en-US" sz="2400" b="0" dirty="0">
                <a:latin typeface="標楷體" pitchFamily="65" charset="-120"/>
                <a:ea typeface="標楷體" pitchFamily="65" charset="-120"/>
              </a:rPr>
              <a:t>* 在 </a:t>
            </a:r>
            <a:r>
              <a:rPr lang="en-US" altLang="zh-TW" sz="2400" dirty="0">
                <a:latin typeface="Verdana" pitchFamily="34" charset="0"/>
                <a:ea typeface="新細明體" pitchFamily="18" charset="-120"/>
              </a:rPr>
              <a:t>/</a:t>
            </a:r>
            <a:r>
              <a:rPr lang="en-US" altLang="zh-TW" sz="2400" dirty="0" err="1">
                <a:latin typeface="Verdana" pitchFamily="34" charset="0"/>
                <a:ea typeface="新細明體" pitchFamily="18" charset="-120"/>
              </a:rPr>
              <a:t>etc</a:t>
            </a:r>
            <a:r>
              <a:rPr lang="en-US" altLang="zh-TW" sz="2400" dirty="0">
                <a:latin typeface="Verdana" pitchFamily="34" charset="0"/>
                <a:ea typeface="新細明體" pitchFamily="18" charset="-120"/>
              </a:rPr>
              <a:t>/shadow </a:t>
            </a:r>
            <a:r>
              <a:rPr lang="zh-TW" altLang="en-US" sz="2400" b="0" dirty="0">
                <a:latin typeface="標楷體" pitchFamily="65" charset="-120"/>
                <a:ea typeface="標楷體" pitchFamily="65" charset="-120"/>
              </a:rPr>
              <a:t>裡面將此帳號的</a:t>
            </a:r>
            <a:r>
              <a:rPr lang="zh-TW" altLang="en-US" sz="2400" b="0" dirty="0">
                <a:solidFill>
                  <a:srgbClr val="FF0000"/>
                </a:solidFill>
                <a:latin typeface="標楷體" pitchFamily="65" charset="-120"/>
                <a:ea typeface="標楷體" pitchFamily="65" charset="-120"/>
              </a:rPr>
              <a:t>密碼</a:t>
            </a:r>
            <a:r>
              <a:rPr lang="zh-TW" altLang="en-US" sz="2400" b="0" dirty="0">
                <a:latin typeface="標楷體" pitchFamily="65" charset="-120"/>
                <a:ea typeface="標楷體" pitchFamily="65" charset="-120"/>
              </a:rPr>
              <a:t>相關參數填入，但是尚未有密碼；</a:t>
            </a:r>
          </a:p>
          <a:p>
            <a:r>
              <a:rPr lang="zh-TW" altLang="en-US" sz="2400" b="0" dirty="0">
                <a:latin typeface="標楷體" pitchFamily="65" charset="-120"/>
                <a:ea typeface="標楷體" pitchFamily="65" charset="-120"/>
              </a:rPr>
              <a:t>* 在 </a:t>
            </a:r>
            <a:r>
              <a:rPr lang="en-US" altLang="zh-TW" sz="2400" dirty="0">
                <a:latin typeface="Verdana" pitchFamily="34" charset="0"/>
                <a:ea typeface="新細明體" pitchFamily="18" charset="-120"/>
              </a:rPr>
              <a:t>/</a:t>
            </a:r>
            <a:r>
              <a:rPr lang="en-US" altLang="zh-TW" sz="2400" dirty="0" err="1">
                <a:latin typeface="Verdana" pitchFamily="34" charset="0"/>
                <a:ea typeface="新細明體" pitchFamily="18" charset="-120"/>
              </a:rPr>
              <a:t>etc</a:t>
            </a:r>
            <a:r>
              <a:rPr lang="en-US" altLang="zh-TW" sz="2400" dirty="0">
                <a:latin typeface="Verdana" pitchFamily="34" charset="0"/>
                <a:ea typeface="新細明體" pitchFamily="18" charset="-120"/>
              </a:rPr>
              <a:t>/group </a:t>
            </a:r>
            <a:r>
              <a:rPr lang="zh-TW" altLang="en-US" sz="2400" b="0" dirty="0">
                <a:latin typeface="標楷體" pitchFamily="65" charset="-120"/>
                <a:ea typeface="標楷體" pitchFamily="65" charset="-120"/>
              </a:rPr>
              <a:t>裡面加入一個與帳號名稱一模一樣的群組名稱；</a:t>
            </a:r>
          </a:p>
          <a:p>
            <a:r>
              <a:rPr lang="zh-TW" altLang="en-US" sz="2400" b="0" dirty="0">
                <a:latin typeface="標楷體" pitchFamily="65" charset="-120"/>
                <a:ea typeface="標楷體" pitchFamily="65" charset="-120"/>
              </a:rPr>
              <a:t>* 在</a:t>
            </a:r>
            <a:r>
              <a:rPr lang="zh-TW" altLang="en-US" sz="2400" dirty="0">
                <a:latin typeface="標楷體" pitchFamily="65" charset="-120"/>
                <a:ea typeface="標楷體" pitchFamily="65" charset="-120"/>
              </a:rPr>
              <a:t> </a:t>
            </a:r>
            <a:r>
              <a:rPr lang="en-US" altLang="zh-TW" sz="2400" dirty="0">
                <a:latin typeface="Verdana" pitchFamily="34" charset="0"/>
                <a:ea typeface="新細明體" pitchFamily="18" charset="-120"/>
              </a:rPr>
              <a:t>/home </a:t>
            </a:r>
            <a:r>
              <a:rPr lang="zh-TW" altLang="en-US" sz="2400" b="0" dirty="0">
                <a:latin typeface="標楷體" pitchFamily="65" charset="-120"/>
                <a:ea typeface="標楷體" pitchFamily="65" charset="-120"/>
              </a:rPr>
              <a:t>底下建立一個與</a:t>
            </a:r>
            <a:r>
              <a:rPr lang="zh-TW" altLang="en-US" sz="2400" b="0" dirty="0">
                <a:solidFill>
                  <a:srgbClr val="FF0000"/>
                </a:solidFill>
                <a:latin typeface="標楷體" pitchFamily="65" charset="-120"/>
                <a:ea typeface="標楷體" pitchFamily="65" charset="-120"/>
              </a:rPr>
              <a:t>帳號同名</a:t>
            </a:r>
            <a:r>
              <a:rPr lang="zh-TW" altLang="en-US" sz="2400" b="0" dirty="0">
                <a:latin typeface="標楷體" pitchFamily="65" charset="-120"/>
                <a:ea typeface="標楷體" pitchFamily="65" charset="-120"/>
              </a:rPr>
              <a:t>的目錄作為</a:t>
            </a:r>
            <a:r>
              <a:rPr lang="zh-TW" altLang="en-US" sz="2400" b="0" dirty="0">
                <a:solidFill>
                  <a:srgbClr val="FF0000"/>
                </a:solidFill>
                <a:latin typeface="標楷體" pitchFamily="65" charset="-120"/>
                <a:ea typeface="標楷體" pitchFamily="65" charset="-120"/>
              </a:rPr>
              <a:t>使用者家目錄</a:t>
            </a:r>
            <a:r>
              <a:rPr lang="zh-TW" altLang="en-US" sz="2400" b="0" dirty="0">
                <a:latin typeface="標楷體" pitchFamily="65" charset="-120"/>
                <a:ea typeface="標楷體" pitchFamily="65" charset="-120"/>
              </a:rPr>
              <a:t>，且權限為 </a:t>
            </a:r>
            <a:r>
              <a:rPr lang="en-US" altLang="zh-TW" sz="2400" b="0" dirty="0">
                <a:latin typeface="標楷體" pitchFamily="65" charset="-120"/>
                <a:ea typeface="標楷體" pitchFamily="65" charset="-120"/>
              </a:rPr>
              <a:t>700</a:t>
            </a:r>
          </a:p>
          <a:p>
            <a:endParaRPr lang="en-US" altLang="zh-TW" sz="1600" b="0" dirty="0">
              <a:solidFill>
                <a:srgbClr val="C00000"/>
              </a:solidFill>
              <a:latin typeface="Verdana" pitchFamily="34" charset="0"/>
              <a:ea typeface="新細明體" pitchFamily="18" charset="-120"/>
            </a:endParaRPr>
          </a:p>
        </p:txBody>
      </p:sp>
    </p:spTree>
    <p:extLst>
      <p:ext uri="{BB962C8B-B14F-4D97-AF65-F5344CB8AC3E}">
        <p14:creationId xmlns:p14="http://schemas.microsoft.com/office/powerpoint/2010/main" val="31384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8"/>
          <p:cNvSpPr>
            <a:spLocks noGrp="1" noChangeArrowheads="1"/>
          </p:cNvSpPr>
          <p:nvPr>
            <p:ph type="title"/>
          </p:nvPr>
        </p:nvSpPr>
        <p:spPr>
          <a:xfrm>
            <a:off x="2084289" y="427611"/>
            <a:ext cx="7399337" cy="631031"/>
          </a:xfrm>
        </p:spPr>
        <p:txBody>
          <a:bodyPr anchor="t">
            <a:noAutofit/>
          </a:bodyPr>
          <a:lstStyle/>
          <a:p>
            <a:r>
              <a:rPr lang="zh-TW" altLang="en-US" b="1" dirty="0">
                <a:latin typeface="標楷體" pitchFamily="65" charset="-120"/>
                <a:ea typeface="標楷體" pitchFamily="65" charset="-120"/>
              </a:rPr>
              <a:t>檢視帳號資訊</a:t>
            </a:r>
            <a:endParaRPr lang="en-US" altLang="zh-TW" b="1" dirty="0">
              <a:latin typeface="標楷體" pitchFamily="65" charset="-120"/>
              <a:ea typeface="標楷體" pitchFamily="65" charset="-120"/>
            </a:endParaRPr>
          </a:p>
        </p:txBody>
      </p:sp>
      <p:sp>
        <p:nvSpPr>
          <p:cNvPr id="6147"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6148" name="矩形 1"/>
          <p:cNvSpPr>
            <a:spLocks noChangeArrowheads="1"/>
          </p:cNvSpPr>
          <p:nvPr/>
        </p:nvSpPr>
        <p:spPr bwMode="auto">
          <a:xfrm>
            <a:off x="964096" y="1495219"/>
            <a:ext cx="10702336"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zh-TW" altLang="en-US" sz="3200" dirty="0">
                <a:solidFill>
                  <a:srgbClr val="FF00FF"/>
                </a:solidFill>
                <a:latin typeface="標楷體" pitchFamily="65" charset="-120"/>
                <a:ea typeface="標楷體" pitchFamily="65" charset="-120"/>
                <a:cs typeface="Verdana" pitchFamily="34" charset="0"/>
              </a:rPr>
              <a:t>檢視 </a:t>
            </a:r>
            <a:r>
              <a:rPr lang="en-US" altLang="zh-TW" sz="3200" dirty="0" err="1">
                <a:solidFill>
                  <a:srgbClr val="FF00FF"/>
                </a:solidFill>
                <a:latin typeface="Verdana" pitchFamily="34" charset="0"/>
                <a:ea typeface="標楷體" pitchFamily="65" charset="-120"/>
                <a:cs typeface="Verdana" pitchFamily="34" charset="0"/>
              </a:rPr>
              <a:t>gbean</a:t>
            </a:r>
            <a:r>
              <a:rPr lang="en-US" altLang="zh-TW" sz="3200" dirty="0">
                <a:solidFill>
                  <a:srgbClr val="FF00FF"/>
                </a:solidFill>
                <a:latin typeface="標楷體" pitchFamily="65" charset="-120"/>
                <a:ea typeface="標楷體" pitchFamily="65" charset="-120"/>
                <a:cs typeface="Verdana" pitchFamily="34" charset="0"/>
              </a:rPr>
              <a:t> </a:t>
            </a:r>
            <a:r>
              <a:rPr lang="zh-TW" altLang="en-US" sz="3200" dirty="0">
                <a:solidFill>
                  <a:srgbClr val="FF00FF"/>
                </a:solidFill>
                <a:latin typeface="標楷體" pitchFamily="65" charset="-120"/>
                <a:ea typeface="標楷體" pitchFamily="65" charset="-120"/>
                <a:cs typeface="Verdana" pitchFamily="34" charset="0"/>
              </a:rPr>
              <a:t>的家目錄</a:t>
            </a:r>
            <a:endParaRPr lang="en-US" altLang="zh-TW" sz="3200" b="0" dirty="0">
              <a:solidFill>
                <a:srgbClr val="FF00FF"/>
              </a:solidFill>
              <a:latin typeface="Verdana" pitchFamily="34" charset="0"/>
              <a:ea typeface="新細明體" pitchFamily="18" charset="-120"/>
              <a:cs typeface="Verdana" pitchFamily="34" charset="0"/>
            </a:endParaRPr>
          </a:p>
          <a:p>
            <a:r>
              <a:rPr lang="en-US" altLang="zh-TW" sz="2800" b="0" dirty="0">
                <a:solidFill>
                  <a:srgbClr val="00B0F0"/>
                </a:solidFill>
                <a:latin typeface="Verdana" pitchFamily="34" charset="0"/>
                <a:ea typeface="新細明體" pitchFamily="18" charset="-120"/>
                <a:cs typeface="Verdana" pitchFamily="34" charset="0"/>
              </a:rPr>
              <a:t>$ </a:t>
            </a:r>
            <a:r>
              <a:rPr lang="en-US" altLang="zh-TW" sz="2800" b="0" dirty="0">
                <a:latin typeface="Verdana" pitchFamily="34" charset="0"/>
                <a:ea typeface="新細明體" pitchFamily="18" charset="-120"/>
                <a:cs typeface="Verdana" pitchFamily="34" charset="0"/>
              </a:rPr>
              <a:t> </a:t>
            </a:r>
            <a:r>
              <a:rPr lang="en-US" altLang="zh-TW" sz="2800" dirty="0">
                <a:latin typeface="Verdana" pitchFamily="34" charset="0"/>
                <a:ea typeface="新細明體" pitchFamily="18" charset="-120"/>
                <a:cs typeface="Verdana" pitchFamily="34" charset="0"/>
              </a:rPr>
              <a:t>ls -al </a:t>
            </a:r>
            <a:r>
              <a:rPr lang="zh-TW" altLang="en-US" sz="2800" dirty="0">
                <a:latin typeface="Verdana" pitchFamily="34" charset="0"/>
                <a:ea typeface="新細明體" pitchFamily="18" charset="-120"/>
                <a:cs typeface="Verdana" pitchFamily="34" charset="0"/>
              </a:rPr>
              <a:t> </a:t>
            </a:r>
            <a:r>
              <a:rPr lang="en-US" altLang="zh-TW" sz="2800" dirty="0">
                <a:latin typeface="Verdana" pitchFamily="34" charset="0"/>
                <a:ea typeface="新細明體" pitchFamily="18" charset="-120"/>
                <a:cs typeface="Verdana" pitchFamily="34" charset="0"/>
              </a:rPr>
              <a:t>/home</a:t>
            </a:r>
          </a:p>
          <a:p>
            <a:r>
              <a:rPr lang="zh-TW" altLang="en-US" sz="2800" b="0" dirty="0">
                <a:solidFill>
                  <a:srgbClr val="2BF565"/>
                </a:solidFill>
                <a:latin typeface="Consolas" pitchFamily="49" charset="0"/>
                <a:ea typeface="新細明體" pitchFamily="18" charset="-120"/>
                <a:cs typeface="Verdana" pitchFamily="34" charset="0"/>
              </a:rPr>
              <a:t>總計 </a:t>
            </a:r>
            <a:r>
              <a:rPr lang="en-US" altLang="zh-TW" sz="2800" b="0" dirty="0">
                <a:solidFill>
                  <a:srgbClr val="2BF565"/>
                </a:solidFill>
                <a:latin typeface="Consolas" pitchFamily="49" charset="0"/>
                <a:ea typeface="新細明體" pitchFamily="18" charset="-120"/>
                <a:cs typeface="Verdana" pitchFamily="34" charset="0"/>
              </a:rPr>
              <a:t>16</a:t>
            </a:r>
          </a:p>
          <a:p>
            <a:r>
              <a:rPr lang="en-US" altLang="zh-TW" sz="2800" b="0" dirty="0" err="1">
                <a:solidFill>
                  <a:srgbClr val="2BF565"/>
                </a:solidFill>
                <a:latin typeface="Consolas" pitchFamily="49" charset="0"/>
                <a:ea typeface="新細明體" pitchFamily="18" charset="-120"/>
                <a:cs typeface="Verdana" pitchFamily="34" charset="0"/>
              </a:rPr>
              <a:t>drwxr</a:t>
            </a:r>
            <a:r>
              <a:rPr lang="en-US" altLang="zh-TW" sz="2800" b="0" dirty="0">
                <a:solidFill>
                  <a:srgbClr val="2BF565"/>
                </a:solidFill>
                <a:latin typeface="Consolas" pitchFamily="49" charset="0"/>
                <a:ea typeface="新細明體" pitchFamily="18" charset="-120"/>
                <a:cs typeface="Verdana" pitchFamily="34" charset="0"/>
              </a:rPr>
              <a:t>-</a:t>
            </a:r>
            <a:r>
              <a:rPr lang="en-US" altLang="zh-TW" sz="2800" b="0" dirty="0" err="1">
                <a:solidFill>
                  <a:srgbClr val="2BF565"/>
                </a:solidFill>
                <a:latin typeface="Consolas" pitchFamily="49" charset="0"/>
                <a:ea typeface="新細明體" pitchFamily="18" charset="-120"/>
                <a:cs typeface="Verdana" pitchFamily="34" charset="0"/>
              </a:rPr>
              <a:t>xr</a:t>
            </a:r>
            <a:r>
              <a:rPr lang="en-US" altLang="zh-TW" sz="2800" b="0" dirty="0">
                <a:solidFill>
                  <a:srgbClr val="2BF565"/>
                </a:solidFill>
                <a:latin typeface="Consolas" pitchFamily="49" charset="0"/>
                <a:ea typeface="新細明體" pitchFamily="18" charset="-120"/>
                <a:cs typeface="Verdana" pitchFamily="34" charset="0"/>
              </a:rPr>
              <a:t>-x  4 root   </a:t>
            </a:r>
            <a:r>
              <a:rPr lang="en-US" altLang="zh-TW" sz="2800" b="0" dirty="0" err="1">
                <a:solidFill>
                  <a:srgbClr val="2BF565"/>
                </a:solidFill>
                <a:latin typeface="Consolas" pitchFamily="49" charset="0"/>
                <a:ea typeface="新細明體" pitchFamily="18" charset="-120"/>
                <a:cs typeface="Verdana" pitchFamily="34" charset="0"/>
              </a:rPr>
              <a:t>root</a:t>
            </a:r>
            <a:r>
              <a:rPr lang="en-US" altLang="zh-TW" sz="2800" b="0" dirty="0">
                <a:solidFill>
                  <a:srgbClr val="2BF565"/>
                </a:solidFill>
                <a:latin typeface="Consolas" pitchFamily="49" charset="0"/>
                <a:ea typeface="新細明體" pitchFamily="18" charset="-120"/>
                <a:cs typeface="Verdana" pitchFamily="34" charset="0"/>
              </a:rPr>
              <a:t>   4096 11</a:t>
            </a:r>
            <a:r>
              <a:rPr lang="zh-TW" altLang="en-US" sz="2800" b="0" dirty="0">
                <a:solidFill>
                  <a:srgbClr val="2BF565"/>
                </a:solidFill>
                <a:latin typeface="Consolas" pitchFamily="49" charset="0"/>
                <a:ea typeface="新細明體" pitchFamily="18" charset="-120"/>
                <a:cs typeface="Verdana" pitchFamily="34" charset="0"/>
              </a:rPr>
              <a:t>月  </a:t>
            </a:r>
            <a:r>
              <a:rPr lang="en-US" altLang="zh-TW" sz="2800" b="0" dirty="0">
                <a:solidFill>
                  <a:srgbClr val="2BF565"/>
                </a:solidFill>
                <a:latin typeface="Consolas" pitchFamily="49" charset="0"/>
                <a:ea typeface="新細明體" pitchFamily="18" charset="-120"/>
                <a:cs typeface="Verdana" pitchFamily="34" charset="0"/>
              </a:rPr>
              <a:t>3 14:18 .</a:t>
            </a:r>
          </a:p>
          <a:p>
            <a:r>
              <a:rPr lang="en-US" altLang="zh-TW" sz="2800" b="0" dirty="0" err="1">
                <a:solidFill>
                  <a:srgbClr val="2BF565"/>
                </a:solidFill>
                <a:latin typeface="Consolas" pitchFamily="49" charset="0"/>
                <a:ea typeface="新細明體" pitchFamily="18" charset="-120"/>
                <a:cs typeface="Verdana" pitchFamily="34" charset="0"/>
              </a:rPr>
              <a:t>drwxr</a:t>
            </a:r>
            <a:r>
              <a:rPr lang="en-US" altLang="zh-TW" sz="2800" b="0" dirty="0">
                <a:solidFill>
                  <a:srgbClr val="2BF565"/>
                </a:solidFill>
                <a:latin typeface="Consolas" pitchFamily="49" charset="0"/>
                <a:ea typeface="新細明體" pitchFamily="18" charset="-120"/>
                <a:cs typeface="Verdana" pitchFamily="34" charset="0"/>
              </a:rPr>
              <a:t>-</a:t>
            </a:r>
            <a:r>
              <a:rPr lang="en-US" altLang="zh-TW" sz="2800" b="0" dirty="0" err="1">
                <a:solidFill>
                  <a:srgbClr val="2BF565"/>
                </a:solidFill>
                <a:latin typeface="Consolas" pitchFamily="49" charset="0"/>
                <a:ea typeface="新細明體" pitchFamily="18" charset="-120"/>
                <a:cs typeface="Verdana" pitchFamily="34" charset="0"/>
              </a:rPr>
              <a:t>xr</a:t>
            </a:r>
            <a:r>
              <a:rPr lang="en-US" altLang="zh-TW" sz="2800" b="0" dirty="0">
                <a:solidFill>
                  <a:srgbClr val="2BF565"/>
                </a:solidFill>
                <a:latin typeface="Consolas" pitchFamily="49" charset="0"/>
                <a:ea typeface="新細明體" pitchFamily="18" charset="-120"/>
                <a:cs typeface="Verdana" pitchFamily="34" charset="0"/>
              </a:rPr>
              <a:t>-x 24 root   </a:t>
            </a:r>
            <a:r>
              <a:rPr lang="en-US" altLang="zh-TW" sz="2800" b="0" dirty="0" err="1">
                <a:solidFill>
                  <a:srgbClr val="2BF565"/>
                </a:solidFill>
                <a:latin typeface="Consolas" pitchFamily="49" charset="0"/>
                <a:ea typeface="新細明體" pitchFamily="18" charset="-120"/>
                <a:cs typeface="Verdana" pitchFamily="34" charset="0"/>
              </a:rPr>
              <a:t>root</a:t>
            </a:r>
            <a:r>
              <a:rPr lang="en-US" altLang="zh-TW" sz="2800" b="0" dirty="0">
                <a:solidFill>
                  <a:srgbClr val="2BF565"/>
                </a:solidFill>
                <a:latin typeface="Consolas" pitchFamily="49" charset="0"/>
                <a:ea typeface="新細明體" pitchFamily="18" charset="-120"/>
                <a:cs typeface="Verdana" pitchFamily="34" charset="0"/>
              </a:rPr>
              <a:t>   4096 10</a:t>
            </a:r>
            <a:r>
              <a:rPr lang="zh-TW" altLang="en-US" sz="2800" b="0" dirty="0">
                <a:solidFill>
                  <a:srgbClr val="2BF565"/>
                </a:solidFill>
                <a:latin typeface="Consolas" pitchFamily="49" charset="0"/>
                <a:ea typeface="新細明體" pitchFamily="18" charset="-120"/>
                <a:cs typeface="Verdana" pitchFamily="34" charset="0"/>
              </a:rPr>
              <a:t>月 </a:t>
            </a:r>
            <a:r>
              <a:rPr lang="en-US" altLang="zh-TW" sz="2800" b="0" dirty="0">
                <a:solidFill>
                  <a:srgbClr val="2BF565"/>
                </a:solidFill>
                <a:latin typeface="Consolas" pitchFamily="49" charset="0"/>
                <a:ea typeface="新細明體" pitchFamily="18" charset="-120"/>
                <a:cs typeface="Verdana" pitchFamily="34" charset="0"/>
              </a:rPr>
              <a:t>23 17:35 ..</a:t>
            </a:r>
          </a:p>
          <a:p>
            <a:r>
              <a:rPr lang="en-US" altLang="zh-TW" sz="2800" b="0" dirty="0" err="1">
                <a:solidFill>
                  <a:srgbClr val="2BF565"/>
                </a:solidFill>
                <a:latin typeface="Consolas" pitchFamily="49" charset="0"/>
                <a:ea typeface="新細明體" pitchFamily="18" charset="-120"/>
                <a:cs typeface="Verdana" pitchFamily="34" charset="0"/>
              </a:rPr>
              <a:t>drwxr</a:t>
            </a:r>
            <a:r>
              <a:rPr lang="en-US" altLang="zh-TW" sz="2800" b="0" dirty="0">
                <a:solidFill>
                  <a:srgbClr val="2BF565"/>
                </a:solidFill>
                <a:latin typeface="Consolas" pitchFamily="49" charset="0"/>
                <a:ea typeface="新細明體" pitchFamily="18" charset="-120"/>
                <a:cs typeface="Verdana" pitchFamily="34" charset="0"/>
              </a:rPr>
              <a:t>-</a:t>
            </a:r>
            <a:r>
              <a:rPr lang="en-US" altLang="zh-TW" sz="2800" b="0" dirty="0" err="1">
                <a:solidFill>
                  <a:srgbClr val="2BF565"/>
                </a:solidFill>
                <a:latin typeface="Consolas" pitchFamily="49" charset="0"/>
                <a:ea typeface="新細明體" pitchFamily="18" charset="-120"/>
                <a:cs typeface="Verdana" pitchFamily="34" charset="0"/>
              </a:rPr>
              <a:t>xr</a:t>
            </a:r>
            <a:r>
              <a:rPr lang="en-US" altLang="zh-TW" sz="2800" b="0" dirty="0">
                <a:solidFill>
                  <a:srgbClr val="2BF565"/>
                </a:solidFill>
                <a:latin typeface="Consolas" pitchFamily="49" charset="0"/>
                <a:ea typeface="新細明體" pitchFamily="18" charset="-120"/>
                <a:cs typeface="Verdana" pitchFamily="34" charset="0"/>
              </a:rPr>
              <a:t>-x 29 </a:t>
            </a:r>
            <a:r>
              <a:rPr lang="en-US" altLang="zh-TW" sz="2800" b="0" dirty="0" err="1">
                <a:solidFill>
                  <a:srgbClr val="2BF565"/>
                </a:solidFill>
                <a:latin typeface="Consolas" pitchFamily="49" charset="0"/>
                <a:ea typeface="新細明體" pitchFamily="18" charset="-120"/>
                <a:cs typeface="Verdana" pitchFamily="34" charset="0"/>
              </a:rPr>
              <a:t>bigred</a:t>
            </a:r>
            <a:r>
              <a:rPr lang="en-US" altLang="zh-TW" sz="2800" b="0" dirty="0">
                <a:solidFill>
                  <a:srgbClr val="2BF565"/>
                </a:solidFill>
                <a:latin typeface="Consolas" pitchFamily="49" charset="0"/>
                <a:ea typeface="新細明體" pitchFamily="18" charset="-120"/>
                <a:cs typeface="Verdana" pitchFamily="34" charset="0"/>
              </a:rPr>
              <a:t> </a:t>
            </a:r>
            <a:r>
              <a:rPr lang="en-US" altLang="zh-TW" sz="2800" b="0" dirty="0" err="1">
                <a:solidFill>
                  <a:srgbClr val="2BF565"/>
                </a:solidFill>
                <a:latin typeface="Consolas" pitchFamily="49" charset="0"/>
                <a:ea typeface="新細明體" pitchFamily="18" charset="-120"/>
                <a:cs typeface="Verdana" pitchFamily="34" charset="0"/>
              </a:rPr>
              <a:t>bigred</a:t>
            </a:r>
            <a:r>
              <a:rPr lang="en-US" altLang="zh-TW" sz="2800" b="0" dirty="0">
                <a:solidFill>
                  <a:srgbClr val="2BF565"/>
                </a:solidFill>
                <a:latin typeface="Consolas" pitchFamily="49" charset="0"/>
                <a:ea typeface="新細明體" pitchFamily="18" charset="-120"/>
                <a:cs typeface="Verdana" pitchFamily="34" charset="0"/>
              </a:rPr>
              <a:t> 4096 11</a:t>
            </a:r>
            <a:r>
              <a:rPr lang="zh-TW" altLang="en-US" sz="2800" b="0" dirty="0">
                <a:solidFill>
                  <a:srgbClr val="2BF565"/>
                </a:solidFill>
                <a:latin typeface="Consolas" pitchFamily="49" charset="0"/>
                <a:ea typeface="新細明體" pitchFamily="18" charset="-120"/>
                <a:cs typeface="Verdana" pitchFamily="34" charset="0"/>
              </a:rPr>
              <a:t>月  </a:t>
            </a:r>
            <a:r>
              <a:rPr lang="en-US" altLang="zh-TW" sz="2800" b="0" dirty="0">
                <a:solidFill>
                  <a:srgbClr val="2BF565"/>
                </a:solidFill>
                <a:latin typeface="Consolas" pitchFamily="49" charset="0"/>
                <a:ea typeface="新細明體" pitchFamily="18" charset="-120"/>
                <a:cs typeface="Verdana" pitchFamily="34" charset="0"/>
              </a:rPr>
              <a:t>3 13:22 </a:t>
            </a:r>
            <a:r>
              <a:rPr lang="en-US" altLang="zh-TW" sz="2800" b="0" dirty="0" err="1">
                <a:solidFill>
                  <a:srgbClr val="2BF565"/>
                </a:solidFill>
                <a:latin typeface="Consolas" pitchFamily="49" charset="0"/>
                <a:ea typeface="新細明體" pitchFamily="18" charset="-120"/>
                <a:cs typeface="Verdana" pitchFamily="34" charset="0"/>
              </a:rPr>
              <a:t>bigred</a:t>
            </a:r>
            <a:endParaRPr lang="en-US" altLang="zh-TW" sz="2800" b="0" dirty="0">
              <a:solidFill>
                <a:srgbClr val="2BF565"/>
              </a:solidFill>
              <a:latin typeface="Consolas" pitchFamily="49" charset="0"/>
              <a:ea typeface="新細明體" pitchFamily="18" charset="-120"/>
              <a:cs typeface="Verdana" pitchFamily="34" charset="0"/>
            </a:endParaRPr>
          </a:p>
          <a:p>
            <a:r>
              <a:rPr lang="en-US" altLang="zh-TW" sz="2800" b="0" dirty="0" err="1">
                <a:solidFill>
                  <a:srgbClr val="2BF565"/>
                </a:solidFill>
                <a:latin typeface="Consolas" pitchFamily="49" charset="0"/>
                <a:ea typeface="新細明體" pitchFamily="18" charset="-120"/>
                <a:cs typeface="Verdana" pitchFamily="34" charset="0"/>
              </a:rPr>
              <a:t>drwxr</a:t>
            </a:r>
            <a:r>
              <a:rPr lang="en-US" altLang="zh-TW" sz="2800" b="0" dirty="0">
                <a:solidFill>
                  <a:srgbClr val="2BF565"/>
                </a:solidFill>
                <a:latin typeface="Consolas" pitchFamily="49" charset="0"/>
                <a:ea typeface="新細明體" pitchFamily="18" charset="-120"/>
                <a:cs typeface="Verdana" pitchFamily="34" charset="0"/>
              </a:rPr>
              <a:t>-</a:t>
            </a:r>
            <a:r>
              <a:rPr lang="en-US" altLang="zh-TW" sz="2800" b="0" dirty="0" err="1">
                <a:solidFill>
                  <a:srgbClr val="2BF565"/>
                </a:solidFill>
                <a:latin typeface="Consolas" pitchFamily="49" charset="0"/>
                <a:ea typeface="新細明體" pitchFamily="18" charset="-120"/>
                <a:cs typeface="Verdana" pitchFamily="34" charset="0"/>
              </a:rPr>
              <a:t>xr</a:t>
            </a:r>
            <a:r>
              <a:rPr lang="en-US" altLang="zh-TW" sz="2800" b="0" dirty="0">
                <a:solidFill>
                  <a:srgbClr val="2BF565"/>
                </a:solidFill>
                <a:latin typeface="Consolas" pitchFamily="49" charset="0"/>
                <a:ea typeface="新細明體" pitchFamily="18" charset="-120"/>
                <a:cs typeface="Verdana" pitchFamily="34" charset="0"/>
              </a:rPr>
              <a:t>-x  2 </a:t>
            </a:r>
            <a:r>
              <a:rPr lang="en-US" altLang="zh-TW" sz="2800" b="0" dirty="0" err="1">
                <a:solidFill>
                  <a:srgbClr val="2BF565"/>
                </a:solidFill>
                <a:latin typeface="Consolas" pitchFamily="49" charset="0"/>
                <a:ea typeface="新細明體" pitchFamily="18" charset="-120"/>
                <a:cs typeface="Verdana" pitchFamily="34" charset="0"/>
              </a:rPr>
              <a:t>gbean</a:t>
            </a:r>
            <a:r>
              <a:rPr lang="en-US" altLang="zh-TW" sz="2800" b="0" dirty="0">
                <a:solidFill>
                  <a:srgbClr val="2BF565"/>
                </a:solidFill>
                <a:latin typeface="Consolas" pitchFamily="49" charset="0"/>
                <a:ea typeface="新細明體" pitchFamily="18" charset="-120"/>
                <a:cs typeface="Verdana" pitchFamily="34" charset="0"/>
              </a:rPr>
              <a:t>  </a:t>
            </a:r>
            <a:r>
              <a:rPr lang="en-US" altLang="zh-TW" sz="2800" b="0" dirty="0" err="1">
                <a:solidFill>
                  <a:srgbClr val="2BF565"/>
                </a:solidFill>
                <a:latin typeface="Consolas" pitchFamily="49" charset="0"/>
                <a:ea typeface="新細明體" pitchFamily="18" charset="-120"/>
                <a:cs typeface="Verdana" pitchFamily="34" charset="0"/>
              </a:rPr>
              <a:t>gbean</a:t>
            </a:r>
            <a:r>
              <a:rPr lang="en-US" altLang="zh-TW" sz="2800" b="0" dirty="0">
                <a:solidFill>
                  <a:srgbClr val="2BF565"/>
                </a:solidFill>
                <a:latin typeface="Consolas" pitchFamily="49" charset="0"/>
                <a:ea typeface="新細明體" pitchFamily="18" charset="-120"/>
                <a:cs typeface="Verdana" pitchFamily="34" charset="0"/>
              </a:rPr>
              <a:t>  4096 11</a:t>
            </a:r>
            <a:r>
              <a:rPr lang="zh-TW" altLang="en-US" sz="2800" b="0" dirty="0">
                <a:solidFill>
                  <a:srgbClr val="2BF565"/>
                </a:solidFill>
                <a:latin typeface="Consolas" pitchFamily="49" charset="0"/>
                <a:ea typeface="新細明體" pitchFamily="18" charset="-120"/>
                <a:cs typeface="Verdana" pitchFamily="34" charset="0"/>
              </a:rPr>
              <a:t>月  </a:t>
            </a:r>
            <a:r>
              <a:rPr lang="en-US" altLang="zh-TW" sz="2800" b="0" dirty="0">
                <a:solidFill>
                  <a:srgbClr val="2BF565"/>
                </a:solidFill>
                <a:latin typeface="Consolas" pitchFamily="49" charset="0"/>
                <a:ea typeface="新細明體" pitchFamily="18" charset="-120"/>
                <a:cs typeface="Verdana" pitchFamily="34" charset="0"/>
              </a:rPr>
              <a:t>3 14:18 </a:t>
            </a:r>
            <a:r>
              <a:rPr lang="en-US" altLang="zh-TW" sz="2800" b="0" dirty="0" err="1">
                <a:solidFill>
                  <a:srgbClr val="FF0000"/>
                </a:solidFill>
                <a:latin typeface="Consolas" pitchFamily="49" charset="0"/>
                <a:ea typeface="新細明體" pitchFamily="18" charset="-120"/>
                <a:cs typeface="Verdana" pitchFamily="34" charset="0"/>
              </a:rPr>
              <a:t>gbean</a:t>
            </a:r>
            <a:endParaRPr lang="en-US" altLang="zh-TW" sz="2800" b="0" dirty="0">
              <a:solidFill>
                <a:srgbClr val="FF0000"/>
              </a:solidFill>
              <a:latin typeface="Consolas" pitchFamily="49" charset="0"/>
              <a:ea typeface="新細明體" pitchFamily="18" charset="-120"/>
              <a:cs typeface="Verdana" pitchFamily="34" charset="0"/>
            </a:endParaRPr>
          </a:p>
          <a:p>
            <a:r>
              <a:rPr lang="zh-TW" altLang="en-US" sz="3200" dirty="0">
                <a:solidFill>
                  <a:srgbClr val="FF00FF"/>
                </a:solidFill>
                <a:latin typeface="標楷體" pitchFamily="65" charset="-120"/>
                <a:ea typeface="標楷體" pitchFamily="65" charset="-120"/>
                <a:cs typeface="Verdana" pitchFamily="34" charset="0"/>
              </a:rPr>
              <a:t>檢視系統帳號檔</a:t>
            </a:r>
            <a:endParaRPr lang="en-US" altLang="zh-TW" sz="3200" b="0" dirty="0">
              <a:solidFill>
                <a:srgbClr val="FF00FF"/>
              </a:solidFill>
              <a:latin typeface="標楷體" pitchFamily="65" charset="-120"/>
              <a:ea typeface="標楷體" pitchFamily="65" charset="-120"/>
              <a:cs typeface="Verdana" pitchFamily="34" charset="0"/>
            </a:endParaRPr>
          </a:p>
          <a:p>
            <a:r>
              <a:rPr lang="en-US" altLang="zh-TW" sz="2800" b="0" dirty="0">
                <a:solidFill>
                  <a:srgbClr val="00B0F0"/>
                </a:solidFill>
                <a:latin typeface="Verdana" pitchFamily="34" charset="0"/>
                <a:ea typeface="新細明體" pitchFamily="18" charset="-120"/>
                <a:cs typeface="Verdana" pitchFamily="34" charset="0"/>
              </a:rPr>
              <a:t>$</a:t>
            </a:r>
            <a:r>
              <a:rPr lang="en-US" altLang="zh-TW" sz="2800" b="0" dirty="0">
                <a:latin typeface="Verdana" pitchFamily="34" charset="0"/>
                <a:ea typeface="新細明體" pitchFamily="18" charset="-120"/>
                <a:cs typeface="Verdana" pitchFamily="34" charset="0"/>
              </a:rPr>
              <a:t>  </a:t>
            </a:r>
            <a:r>
              <a:rPr lang="en-US" altLang="zh-TW" sz="2800" dirty="0">
                <a:latin typeface="Verdana" pitchFamily="34" charset="0"/>
                <a:ea typeface="新細明體" pitchFamily="18" charset="-120"/>
                <a:cs typeface="Verdana" pitchFamily="34" charset="0"/>
              </a:rPr>
              <a:t>grep </a:t>
            </a:r>
            <a:r>
              <a:rPr lang="en-US" altLang="zh-TW" sz="2800" dirty="0" err="1">
                <a:latin typeface="Verdana" pitchFamily="34" charset="0"/>
                <a:ea typeface="新細明體" pitchFamily="18" charset="-120"/>
                <a:cs typeface="Verdana" pitchFamily="34" charset="0"/>
              </a:rPr>
              <a:t>gbean</a:t>
            </a:r>
            <a:r>
              <a:rPr lang="en-US" altLang="zh-TW" sz="2800" dirty="0">
                <a:latin typeface="Verdana" pitchFamily="34" charset="0"/>
                <a:ea typeface="新細明體" pitchFamily="18" charset="-120"/>
                <a:cs typeface="Verdana" pitchFamily="34" charset="0"/>
              </a:rPr>
              <a:t>  /</a:t>
            </a:r>
            <a:r>
              <a:rPr lang="en-US" altLang="zh-TW" sz="2800" dirty="0" err="1">
                <a:latin typeface="Verdana" pitchFamily="34" charset="0"/>
                <a:ea typeface="新細明體" pitchFamily="18" charset="-120"/>
                <a:cs typeface="Verdana" pitchFamily="34" charset="0"/>
              </a:rPr>
              <a:t>etc</a:t>
            </a:r>
            <a:r>
              <a:rPr lang="en-US" altLang="zh-TW" sz="2800" dirty="0">
                <a:latin typeface="Verdana" pitchFamily="34" charset="0"/>
                <a:ea typeface="新細明體" pitchFamily="18" charset="-120"/>
                <a:cs typeface="Verdana" pitchFamily="34" charset="0"/>
              </a:rPr>
              <a:t>/</a:t>
            </a:r>
            <a:r>
              <a:rPr lang="en-US" altLang="zh-TW" sz="2800" dirty="0" err="1">
                <a:latin typeface="Verdana" pitchFamily="34" charset="0"/>
                <a:ea typeface="新細明體" pitchFamily="18" charset="-120"/>
                <a:cs typeface="Verdana" pitchFamily="34" charset="0"/>
              </a:rPr>
              <a:t>passwd</a:t>
            </a:r>
            <a:endParaRPr lang="en-US" altLang="zh-TW" sz="2800" dirty="0">
              <a:latin typeface="Verdana" pitchFamily="34" charset="0"/>
              <a:ea typeface="新細明體" pitchFamily="18" charset="-120"/>
              <a:cs typeface="Verdana" pitchFamily="34" charset="0"/>
            </a:endParaRPr>
          </a:p>
          <a:p>
            <a:r>
              <a:rPr lang="en-US" altLang="zh-TW" sz="2800" b="0" dirty="0">
                <a:solidFill>
                  <a:srgbClr val="FF0000"/>
                </a:solidFill>
                <a:latin typeface="Verdana" pitchFamily="34" charset="0"/>
                <a:ea typeface="新細明體" pitchFamily="18" charset="-120"/>
                <a:cs typeface="Verdana" pitchFamily="34" charset="0"/>
              </a:rPr>
              <a:t>gbean</a:t>
            </a:r>
            <a:r>
              <a:rPr lang="en-US" altLang="zh-TW" sz="2800" b="0" dirty="0">
                <a:solidFill>
                  <a:srgbClr val="2BF565"/>
                </a:solidFill>
                <a:latin typeface="Verdana" pitchFamily="34" charset="0"/>
                <a:ea typeface="新細明體" pitchFamily="18" charset="-120"/>
                <a:cs typeface="Verdana" pitchFamily="34" charset="0"/>
              </a:rPr>
              <a:t>:x:1002:1002::/home/</a:t>
            </a:r>
            <a:r>
              <a:rPr lang="en-US" altLang="zh-TW" sz="2800" b="0" dirty="0" err="1">
                <a:solidFill>
                  <a:srgbClr val="2BF565"/>
                </a:solidFill>
                <a:latin typeface="Verdana" pitchFamily="34" charset="0"/>
                <a:ea typeface="新細明體" pitchFamily="18" charset="-120"/>
                <a:cs typeface="Verdana" pitchFamily="34" charset="0"/>
              </a:rPr>
              <a:t>gbean</a:t>
            </a:r>
            <a:r>
              <a:rPr lang="en-US" altLang="zh-TW" sz="2800" b="0" dirty="0">
                <a:solidFill>
                  <a:srgbClr val="2BF565"/>
                </a:solidFill>
                <a:latin typeface="Verdana" pitchFamily="34" charset="0"/>
                <a:ea typeface="新細明體" pitchFamily="18" charset="-120"/>
                <a:cs typeface="Verdana" pitchFamily="34" charset="0"/>
              </a:rPr>
              <a:t>:/bin/bash</a:t>
            </a:r>
          </a:p>
          <a:p>
            <a:endParaRPr lang="en-US" altLang="zh-TW" sz="2800" b="0" dirty="0">
              <a:latin typeface="Verdana" pitchFamily="34" charset="0"/>
              <a:ea typeface="新細明體" pitchFamily="18" charset="-120"/>
              <a:cs typeface="Verdana" pitchFamily="34" charset="0"/>
            </a:endParaRPr>
          </a:p>
        </p:txBody>
      </p:sp>
    </p:spTree>
    <p:extLst>
      <p:ext uri="{BB962C8B-B14F-4D97-AF65-F5344CB8AC3E}">
        <p14:creationId xmlns:p14="http://schemas.microsoft.com/office/powerpoint/2010/main" val="167524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285054" y="366123"/>
            <a:ext cx="11923643" cy="528399"/>
          </a:xfrm>
        </p:spPr>
        <p:txBody>
          <a:bodyPr>
            <a:normAutofit fontScale="90000"/>
          </a:bodyPr>
          <a:lstStyle/>
          <a:p>
            <a:r>
              <a:rPr lang="en-US" altLang="zh-TW" sz="4000" dirty="0"/>
              <a:t>/</a:t>
            </a:r>
            <a:r>
              <a:rPr lang="en-US" altLang="zh-TW" sz="4000" dirty="0" err="1"/>
              <a:t>etc</a:t>
            </a:r>
            <a:r>
              <a:rPr lang="en-US" altLang="zh-TW" sz="4000" dirty="0"/>
              <a:t>/</a:t>
            </a:r>
            <a:r>
              <a:rPr lang="en-US" altLang="zh-TW" sz="4000" dirty="0" err="1"/>
              <a:t>passwd</a:t>
            </a:r>
            <a:r>
              <a:rPr lang="en-US" altLang="zh-TW" sz="4000" dirty="0"/>
              <a:t> </a:t>
            </a:r>
            <a:r>
              <a:rPr lang="zh-TW" altLang="en-US" sz="4000" dirty="0"/>
              <a:t>檔案</a:t>
            </a:r>
            <a:r>
              <a:rPr lang="en-US" altLang="zh-TW" sz="4000" dirty="0"/>
              <a:t>;</a:t>
            </a:r>
            <a:r>
              <a:rPr lang="zh-TW" altLang="en-US" sz="4000" dirty="0"/>
              <a:t>每一欄使用</a:t>
            </a:r>
            <a:r>
              <a:rPr lang="en-US" altLang="zh-TW" sz="4000" dirty="0"/>
              <a:t>『:』</a:t>
            </a:r>
            <a:r>
              <a:rPr lang="zh-TW" altLang="en-US" sz="4000" dirty="0"/>
              <a:t>分隔開，共有七</a:t>
            </a:r>
            <a:r>
              <a:rPr lang="zh-TW" altLang="en-US" sz="4000" dirty="0" smtClean="0"/>
              <a:t>個</a:t>
            </a:r>
            <a:endParaRPr lang="zh-TW" altLang="en-US" sz="4000" dirty="0"/>
          </a:p>
        </p:txBody>
      </p:sp>
      <p:sp>
        <p:nvSpPr>
          <p:cNvPr id="7" name="內容版面配置區 6"/>
          <p:cNvSpPr>
            <a:spLocks noGrp="1"/>
          </p:cNvSpPr>
          <p:nvPr>
            <p:ph sz="quarter" idx="1"/>
          </p:nvPr>
        </p:nvSpPr>
        <p:spPr>
          <a:xfrm>
            <a:off x="516835" y="1172817"/>
            <a:ext cx="11439939" cy="5496339"/>
          </a:xfrm>
        </p:spPr>
        <p:txBody>
          <a:bodyPr>
            <a:normAutofit fontScale="92500" lnSpcReduction="20000"/>
          </a:bodyPr>
          <a:lstStyle/>
          <a:p>
            <a:r>
              <a:rPr lang="en-US" altLang="zh-TW" dirty="0" smtClean="0">
                <a:solidFill>
                  <a:srgbClr val="FF00FF"/>
                </a:solidFill>
              </a:rPr>
              <a:t>1</a:t>
            </a:r>
            <a:r>
              <a:rPr lang="en-US" altLang="zh-TW" dirty="0">
                <a:solidFill>
                  <a:srgbClr val="FF00FF"/>
                </a:solidFill>
              </a:rPr>
              <a:t>.</a:t>
            </a:r>
            <a:r>
              <a:rPr lang="zh-TW" altLang="en-US" dirty="0">
                <a:solidFill>
                  <a:srgbClr val="FF00FF"/>
                </a:solidFill>
              </a:rPr>
              <a:t>帳號名稱</a:t>
            </a:r>
            <a:r>
              <a:rPr lang="zh-TW" altLang="en-US" dirty="0" smtClean="0">
                <a:solidFill>
                  <a:srgbClr val="FF00FF"/>
                </a:solidFill>
              </a:rPr>
              <a:t>：</a:t>
            </a:r>
            <a:r>
              <a:rPr lang="zh-TW" altLang="en-US" dirty="0"/>
              <a:t> 就是帳號！對應 </a:t>
            </a:r>
            <a:r>
              <a:rPr lang="en-US" altLang="zh-TW" dirty="0"/>
              <a:t>UID </a:t>
            </a:r>
            <a:r>
              <a:rPr lang="zh-TW" altLang="en-US" dirty="0"/>
              <a:t>。例如 </a:t>
            </a:r>
            <a:r>
              <a:rPr lang="en-US" altLang="zh-TW" dirty="0"/>
              <a:t>root </a:t>
            </a:r>
            <a:r>
              <a:rPr lang="zh-TW" altLang="en-US" dirty="0"/>
              <a:t>的 </a:t>
            </a:r>
            <a:r>
              <a:rPr lang="en-US" altLang="zh-TW" dirty="0"/>
              <a:t>UID </a:t>
            </a:r>
            <a:r>
              <a:rPr lang="zh-TW" altLang="en-US" dirty="0"/>
              <a:t>對應就是 </a:t>
            </a:r>
            <a:r>
              <a:rPr lang="en-US" altLang="zh-TW" dirty="0"/>
              <a:t>0 (</a:t>
            </a:r>
            <a:r>
              <a:rPr lang="zh-TW" altLang="en-US" dirty="0"/>
              <a:t>第三欄位</a:t>
            </a:r>
            <a:r>
              <a:rPr lang="en-US" altLang="zh-TW" dirty="0"/>
              <a:t>)</a:t>
            </a:r>
            <a:r>
              <a:rPr lang="zh-TW" altLang="en-US" dirty="0"/>
              <a:t>；</a:t>
            </a:r>
          </a:p>
          <a:p>
            <a:r>
              <a:rPr lang="en-US" altLang="zh-TW" dirty="0">
                <a:solidFill>
                  <a:srgbClr val="FF00FF"/>
                </a:solidFill>
              </a:rPr>
              <a:t>2.</a:t>
            </a:r>
            <a:r>
              <a:rPr lang="zh-TW" altLang="en-US" dirty="0">
                <a:solidFill>
                  <a:srgbClr val="FF00FF"/>
                </a:solidFill>
              </a:rPr>
              <a:t>密碼：</a:t>
            </a:r>
            <a:r>
              <a:rPr lang="zh-TW" altLang="en-US" dirty="0"/>
              <a:t>看到一個</a:t>
            </a:r>
            <a:r>
              <a:rPr lang="en-US" altLang="zh-TW" dirty="0"/>
              <a:t>『 x 』,</a:t>
            </a:r>
            <a:r>
              <a:rPr lang="zh-TW" altLang="en-US" dirty="0"/>
              <a:t>欄位的密碼資料放到 </a:t>
            </a:r>
            <a:r>
              <a:rPr lang="en-US" altLang="zh-TW" dirty="0"/>
              <a:t>/</a:t>
            </a:r>
            <a:r>
              <a:rPr lang="en-US" altLang="zh-TW" dirty="0" err="1"/>
              <a:t>etc</a:t>
            </a:r>
            <a:r>
              <a:rPr lang="en-US" altLang="zh-TW" dirty="0"/>
              <a:t>/shadow </a:t>
            </a:r>
            <a:r>
              <a:rPr lang="zh-TW" altLang="en-US" dirty="0"/>
              <a:t>中。</a:t>
            </a:r>
          </a:p>
          <a:p>
            <a:r>
              <a:rPr lang="en-US" altLang="zh-TW" dirty="0">
                <a:solidFill>
                  <a:srgbClr val="FF00FF"/>
                </a:solidFill>
              </a:rPr>
              <a:t>3.UID</a:t>
            </a:r>
            <a:r>
              <a:rPr lang="zh-TW" altLang="en-US" dirty="0">
                <a:solidFill>
                  <a:srgbClr val="FF00FF"/>
                </a:solidFill>
              </a:rPr>
              <a:t>：</a:t>
            </a:r>
            <a:r>
              <a:rPr lang="zh-TW" altLang="en-US" dirty="0"/>
              <a:t>使用者識別碼</a:t>
            </a:r>
            <a:r>
              <a:rPr lang="zh-TW" altLang="en-US" dirty="0" smtClean="0"/>
              <a:t>！</a:t>
            </a:r>
            <a:r>
              <a:rPr lang="en-US" altLang="zh-TW" dirty="0" smtClean="0"/>
              <a:t>0(</a:t>
            </a:r>
            <a:r>
              <a:rPr lang="zh-TW" altLang="en-US" dirty="0"/>
              <a:t>系統管理員</a:t>
            </a:r>
            <a:r>
              <a:rPr lang="en-US" altLang="zh-TW" dirty="0"/>
              <a:t>) </a:t>
            </a:r>
            <a:r>
              <a:rPr lang="zh-TW" altLang="en-US" dirty="0"/>
              <a:t>當 </a:t>
            </a:r>
            <a:r>
              <a:rPr lang="en-US" altLang="zh-TW" dirty="0"/>
              <a:t>UID </a:t>
            </a:r>
            <a:r>
              <a:rPr lang="zh-TW" altLang="en-US" dirty="0"/>
              <a:t>是 </a:t>
            </a:r>
            <a:r>
              <a:rPr lang="en-US" altLang="zh-TW" dirty="0"/>
              <a:t>0 </a:t>
            </a:r>
            <a:r>
              <a:rPr lang="zh-TW" altLang="en-US" dirty="0"/>
              <a:t>時，代表這個帳號是</a:t>
            </a:r>
            <a:r>
              <a:rPr lang="en-US" altLang="zh-TW" dirty="0"/>
              <a:t>『</a:t>
            </a:r>
            <a:r>
              <a:rPr lang="zh-TW" altLang="en-US" dirty="0"/>
              <a:t>系統管理員</a:t>
            </a:r>
            <a:r>
              <a:rPr lang="en-US" altLang="zh-TW" dirty="0"/>
              <a:t>』</a:t>
            </a:r>
            <a:r>
              <a:rPr lang="zh-TW" altLang="en-US" dirty="0"/>
              <a:t>！ </a:t>
            </a:r>
            <a:r>
              <a:rPr lang="zh-TW" altLang="en-US" dirty="0" smtClean="0"/>
              <a:t>帳號</a:t>
            </a:r>
            <a:r>
              <a:rPr lang="en-US" altLang="zh-TW" dirty="0" smtClean="0"/>
              <a:t>1~999(</a:t>
            </a:r>
            <a:r>
              <a:rPr lang="zh-TW" altLang="en-US" dirty="0"/>
              <a:t>系統帳號</a:t>
            </a:r>
            <a:r>
              <a:rPr lang="en-US" altLang="zh-TW" dirty="0"/>
              <a:t>) </a:t>
            </a:r>
            <a:r>
              <a:rPr lang="zh-TW" altLang="en-US" dirty="0"/>
              <a:t>保留給系統使用的 </a:t>
            </a:r>
            <a:r>
              <a:rPr lang="en-US" altLang="zh-TW" dirty="0"/>
              <a:t>ID</a:t>
            </a:r>
            <a:r>
              <a:rPr lang="zh-TW" altLang="en-US" dirty="0"/>
              <a:t>。預設 </a:t>
            </a:r>
            <a:r>
              <a:rPr lang="en-US" altLang="zh-TW" dirty="0"/>
              <a:t>1000 </a:t>
            </a:r>
            <a:r>
              <a:rPr lang="zh-TW" altLang="en-US" dirty="0"/>
              <a:t>以下的數字讓給系統作為保留帳號只是一個習慣。</a:t>
            </a:r>
          </a:p>
          <a:p>
            <a:r>
              <a:rPr lang="en-US" altLang="zh-TW" dirty="0" smtClean="0"/>
              <a:t>1000~60000(</a:t>
            </a:r>
            <a:r>
              <a:rPr lang="zh-TW" altLang="en-US" dirty="0"/>
              <a:t>可登入帳號</a:t>
            </a:r>
            <a:r>
              <a:rPr lang="en-US" altLang="zh-TW" dirty="0"/>
              <a:t>) </a:t>
            </a:r>
            <a:r>
              <a:rPr lang="zh-TW" altLang="en-US" dirty="0"/>
              <a:t>給一般使用者用的。事實上，目前的 </a:t>
            </a:r>
            <a:r>
              <a:rPr lang="en-US" altLang="zh-TW" dirty="0" err="1"/>
              <a:t>linux</a:t>
            </a:r>
            <a:r>
              <a:rPr lang="en-US" altLang="zh-TW" dirty="0"/>
              <a:t> </a:t>
            </a:r>
            <a:r>
              <a:rPr lang="zh-TW" altLang="en-US" dirty="0"/>
              <a:t>核心 </a:t>
            </a:r>
            <a:r>
              <a:rPr lang="en-US" altLang="zh-TW" dirty="0"/>
              <a:t>(3.10.x </a:t>
            </a:r>
            <a:r>
              <a:rPr lang="zh-TW" altLang="en-US" dirty="0"/>
              <a:t>版</a:t>
            </a:r>
            <a:r>
              <a:rPr lang="en-US" altLang="zh-TW" dirty="0"/>
              <a:t>)</a:t>
            </a:r>
            <a:r>
              <a:rPr lang="zh-TW" altLang="en-US" dirty="0"/>
              <a:t>已經可以支援到 </a:t>
            </a:r>
            <a:r>
              <a:rPr lang="en-US" altLang="zh-TW" dirty="0"/>
              <a:t>4294967295 (2^32-1) </a:t>
            </a:r>
            <a:r>
              <a:rPr lang="zh-TW" altLang="en-US" dirty="0"/>
              <a:t>這麼大的 </a:t>
            </a:r>
            <a:r>
              <a:rPr lang="en-US" altLang="zh-TW" dirty="0"/>
              <a:t>UID </a:t>
            </a:r>
            <a:r>
              <a:rPr lang="zh-TW" altLang="en-US" dirty="0"/>
              <a:t>號碼！</a:t>
            </a:r>
          </a:p>
          <a:p>
            <a:r>
              <a:rPr lang="en-US" altLang="zh-TW" dirty="0">
                <a:solidFill>
                  <a:srgbClr val="FF00FF"/>
                </a:solidFill>
              </a:rPr>
              <a:t>4.GID</a:t>
            </a:r>
            <a:r>
              <a:rPr lang="zh-TW" altLang="en-US" dirty="0" smtClean="0"/>
              <a:t>：</a:t>
            </a:r>
            <a:r>
              <a:rPr lang="zh-TW" altLang="en-US" dirty="0"/>
              <a:t> 這個與 </a:t>
            </a:r>
            <a:r>
              <a:rPr lang="en-US" altLang="zh-TW" dirty="0"/>
              <a:t>/</a:t>
            </a:r>
            <a:r>
              <a:rPr lang="en-US" altLang="zh-TW" dirty="0" err="1"/>
              <a:t>etc</a:t>
            </a:r>
            <a:r>
              <a:rPr lang="en-US" altLang="zh-TW" dirty="0"/>
              <a:t>/group </a:t>
            </a:r>
            <a:r>
              <a:rPr lang="zh-TW" altLang="en-US" dirty="0"/>
              <a:t>有關</a:t>
            </a:r>
            <a:r>
              <a:rPr lang="zh-TW" altLang="en-US" dirty="0" smtClean="0"/>
              <a:t>！</a:t>
            </a:r>
            <a:r>
              <a:rPr lang="en-US" altLang="zh-TW" dirty="0" smtClean="0"/>
              <a:t>/</a:t>
            </a:r>
            <a:r>
              <a:rPr lang="en-US" altLang="zh-TW" dirty="0" err="1"/>
              <a:t>etc</a:t>
            </a:r>
            <a:r>
              <a:rPr lang="en-US" altLang="zh-TW" dirty="0"/>
              <a:t>/group </a:t>
            </a:r>
            <a:r>
              <a:rPr lang="zh-TW" altLang="en-US" dirty="0"/>
              <a:t>的觀念與 </a:t>
            </a:r>
            <a:r>
              <a:rPr lang="en-US" altLang="zh-TW" dirty="0"/>
              <a:t>/</a:t>
            </a:r>
            <a:r>
              <a:rPr lang="en-US" altLang="zh-TW" dirty="0" err="1"/>
              <a:t>etc</a:t>
            </a:r>
            <a:r>
              <a:rPr lang="en-US" altLang="zh-TW" dirty="0"/>
              <a:t>/</a:t>
            </a:r>
            <a:r>
              <a:rPr lang="en-US" altLang="zh-TW" dirty="0" err="1"/>
              <a:t>passwd</a:t>
            </a:r>
            <a:r>
              <a:rPr lang="en-US" altLang="zh-TW" dirty="0"/>
              <a:t> </a:t>
            </a:r>
            <a:r>
              <a:rPr lang="zh-TW" altLang="en-US" dirty="0"/>
              <a:t>差不多，只是它是用來規範群組名稱與 </a:t>
            </a:r>
            <a:r>
              <a:rPr lang="en-US" altLang="zh-TW" dirty="0"/>
              <a:t>GID </a:t>
            </a:r>
            <a:r>
              <a:rPr lang="zh-TW" altLang="en-US" dirty="0"/>
              <a:t>的對應！</a:t>
            </a:r>
          </a:p>
          <a:p>
            <a:r>
              <a:rPr lang="en-US" altLang="zh-TW" dirty="0">
                <a:solidFill>
                  <a:srgbClr val="FF00FF"/>
                </a:solidFill>
              </a:rPr>
              <a:t>5.</a:t>
            </a:r>
            <a:r>
              <a:rPr lang="zh-TW" altLang="en-US" dirty="0">
                <a:solidFill>
                  <a:srgbClr val="FF00FF"/>
                </a:solidFill>
              </a:rPr>
              <a:t>使用者資訊說明欄</a:t>
            </a:r>
            <a:r>
              <a:rPr lang="zh-TW" altLang="en-US" dirty="0" smtClean="0">
                <a:solidFill>
                  <a:srgbClr val="FF00FF"/>
                </a:solidFill>
              </a:rPr>
              <a:t>：</a:t>
            </a:r>
            <a:r>
              <a:rPr lang="zh-TW" altLang="en-US" dirty="0"/>
              <a:t> 這個欄位基本上並沒有什麼重要用途，只是用來解釋這個帳號的意義而已！</a:t>
            </a:r>
          </a:p>
          <a:p>
            <a:r>
              <a:rPr lang="en-US" altLang="zh-TW" dirty="0">
                <a:solidFill>
                  <a:srgbClr val="FF00FF"/>
                </a:solidFill>
              </a:rPr>
              <a:t>6.</a:t>
            </a:r>
            <a:r>
              <a:rPr lang="zh-TW" altLang="en-US" dirty="0">
                <a:solidFill>
                  <a:srgbClr val="FF00FF"/>
                </a:solidFill>
              </a:rPr>
              <a:t>家目錄</a:t>
            </a:r>
            <a:r>
              <a:rPr lang="zh-TW" altLang="en-US" dirty="0" smtClean="0">
                <a:solidFill>
                  <a:srgbClr val="FF00FF"/>
                </a:solidFill>
              </a:rPr>
              <a:t>：</a:t>
            </a:r>
            <a:r>
              <a:rPr lang="zh-TW" altLang="en-US" dirty="0"/>
              <a:t> 這是使用者的家目錄</a:t>
            </a:r>
            <a:r>
              <a:rPr lang="zh-TW" altLang="en-US" dirty="0" smtClean="0"/>
              <a:t>，例</a:t>
            </a:r>
            <a:r>
              <a:rPr lang="en-US" altLang="zh-TW" dirty="0"/>
              <a:t>:root </a:t>
            </a:r>
            <a:r>
              <a:rPr lang="zh-TW" altLang="en-US" dirty="0"/>
              <a:t>的家目錄在 </a:t>
            </a:r>
            <a:r>
              <a:rPr lang="en-US" altLang="zh-TW" dirty="0"/>
              <a:t>/root </a:t>
            </a:r>
            <a:r>
              <a:rPr lang="zh-TW" altLang="en-US" dirty="0"/>
              <a:t>，預設使用者的家目錄在 </a:t>
            </a:r>
            <a:r>
              <a:rPr lang="en-US" altLang="zh-TW" dirty="0"/>
              <a:t>/home/</a:t>
            </a:r>
            <a:r>
              <a:rPr lang="en-US" altLang="zh-TW" dirty="0" err="1"/>
              <a:t>IDname</a:t>
            </a:r>
            <a:endParaRPr lang="en-US" altLang="zh-TW" dirty="0"/>
          </a:p>
          <a:p>
            <a:r>
              <a:rPr lang="en-US" altLang="zh-TW" dirty="0">
                <a:solidFill>
                  <a:srgbClr val="FF00FF"/>
                </a:solidFill>
              </a:rPr>
              <a:t>7.Shell</a:t>
            </a:r>
            <a:r>
              <a:rPr lang="zh-TW" altLang="en-US" dirty="0">
                <a:solidFill>
                  <a:srgbClr val="FF00FF"/>
                </a:solidFill>
              </a:rPr>
              <a:t>：</a:t>
            </a:r>
            <a:r>
              <a:rPr lang="zh-TW" altLang="en-US" dirty="0"/>
              <a:t>當使用者登入系統後</a:t>
            </a:r>
            <a:r>
              <a:rPr lang="en-US" altLang="zh-TW" dirty="0"/>
              <a:t>,</a:t>
            </a:r>
            <a:r>
              <a:rPr lang="zh-TW" altLang="en-US" dirty="0"/>
              <a:t>會取得一個 </a:t>
            </a:r>
            <a:r>
              <a:rPr lang="en-US" altLang="zh-TW" dirty="0"/>
              <a:t>Shell </a:t>
            </a:r>
            <a:r>
              <a:rPr lang="zh-TW" altLang="en-US" dirty="0"/>
              <a:t>來與系統的核心溝通</a:t>
            </a:r>
            <a:r>
              <a:rPr lang="en-US" altLang="zh-TW" dirty="0"/>
              <a:t>;</a:t>
            </a:r>
            <a:r>
              <a:rPr lang="zh-TW" altLang="en-US" dirty="0"/>
              <a:t>以進行使用者的操作任務。</a:t>
            </a:r>
          </a:p>
        </p:txBody>
      </p:sp>
      <p:sp>
        <p:nvSpPr>
          <p:cNvPr id="2" name="投影片編號版面配置區 1"/>
          <p:cNvSpPr>
            <a:spLocks noGrp="1"/>
          </p:cNvSpPr>
          <p:nvPr>
            <p:ph type="sldNum" sz="quarter" idx="12"/>
          </p:nvPr>
        </p:nvSpPr>
        <p:spPr/>
        <p:txBody>
          <a:bodyPr/>
          <a:lstStyle/>
          <a:p>
            <a:fld id="{0F04FDD2-B282-4F0B-82C0-1606F53137C8}" type="slidenum">
              <a:rPr lang="zh-TW" altLang="en-US" smtClean="0"/>
              <a:t>7</a:t>
            </a:fld>
            <a:endParaRPr lang="zh-TW" altLang="en-US"/>
          </a:p>
        </p:txBody>
      </p:sp>
    </p:spTree>
    <p:extLst>
      <p:ext uri="{BB962C8B-B14F-4D97-AF65-F5344CB8AC3E}">
        <p14:creationId xmlns:p14="http://schemas.microsoft.com/office/powerpoint/2010/main" val="4113893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9312" y="408763"/>
            <a:ext cx="4284853" cy="769441"/>
          </a:xfrm>
          <a:prstGeom prst="rect">
            <a:avLst/>
          </a:prstGeom>
        </p:spPr>
        <p:txBody>
          <a:bodyPr wrap="square">
            <a:spAutoFit/>
          </a:bodyPr>
          <a:lstStyle/>
          <a:p>
            <a:r>
              <a:rPr lang="en-US" altLang="zh-TW" sz="4400" dirty="0"/>
              <a:t>/</a:t>
            </a:r>
            <a:r>
              <a:rPr lang="en-US" altLang="zh-TW" sz="4400" dirty="0" err="1"/>
              <a:t>etc</a:t>
            </a:r>
            <a:r>
              <a:rPr lang="en-US" altLang="zh-TW" sz="4400" dirty="0"/>
              <a:t>/</a:t>
            </a:r>
            <a:r>
              <a:rPr lang="en-US" altLang="zh-TW" sz="4400" dirty="0" err="1"/>
              <a:t>passwd</a:t>
            </a:r>
            <a:r>
              <a:rPr lang="en-US" altLang="zh-TW" sz="4400" dirty="0"/>
              <a:t> </a:t>
            </a:r>
            <a:endParaRPr lang="zh-TW" altLang="en-US" sz="4400" dirty="0"/>
          </a:p>
        </p:txBody>
      </p:sp>
      <p:grpSp>
        <p:nvGrpSpPr>
          <p:cNvPr id="27" name="群組 26"/>
          <p:cNvGrpSpPr/>
          <p:nvPr/>
        </p:nvGrpSpPr>
        <p:grpSpPr>
          <a:xfrm>
            <a:off x="974663" y="1499237"/>
            <a:ext cx="9743269" cy="3967165"/>
            <a:chOff x="1710159" y="1658263"/>
            <a:chExt cx="9743269" cy="3967165"/>
          </a:xfrm>
        </p:grpSpPr>
        <p:grpSp>
          <p:nvGrpSpPr>
            <p:cNvPr id="26" name="群組 25"/>
            <p:cNvGrpSpPr/>
            <p:nvPr/>
          </p:nvGrpSpPr>
          <p:grpSpPr>
            <a:xfrm>
              <a:off x="9730482" y="2209976"/>
              <a:ext cx="1226127" cy="2509465"/>
              <a:chOff x="9730482" y="2209976"/>
              <a:chExt cx="1226127" cy="2509465"/>
            </a:xfrm>
          </p:grpSpPr>
          <p:cxnSp>
            <p:nvCxnSpPr>
              <p:cNvPr id="5" name="直線單箭頭接點 4"/>
              <p:cNvCxnSpPr/>
              <p:nvPr/>
            </p:nvCxnSpPr>
            <p:spPr>
              <a:xfrm flipV="1">
                <a:off x="10224853" y="2209976"/>
                <a:ext cx="39874" cy="1801579"/>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 name="文字方塊 5"/>
              <p:cNvSpPr txBox="1"/>
              <p:nvPr/>
            </p:nvSpPr>
            <p:spPr>
              <a:xfrm>
                <a:off x="9730482" y="4011555"/>
                <a:ext cx="1226127" cy="707886"/>
              </a:xfrm>
              <a:prstGeom prst="rect">
                <a:avLst/>
              </a:prstGeom>
              <a:noFill/>
            </p:spPr>
            <p:txBody>
              <a:bodyPr wrap="square" rtlCol="0">
                <a:spAutoFit/>
              </a:bodyPr>
              <a:lstStyle/>
              <a:p>
                <a:r>
                  <a:rPr lang="en-US" altLang="zh-TW" sz="4000" dirty="0">
                    <a:solidFill>
                      <a:srgbClr val="FF00FF"/>
                    </a:solidFill>
                  </a:rPr>
                  <a:t>Shell</a:t>
                </a:r>
                <a:endParaRPr lang="zh-TW" altLang="en-US" sz="4000" dirty="0"/>
              </a:p>
            </p:txBody>
          </p:sp>
        </p:grpSp>
        <p:grpSp>
          <p:nvGrpSpPr>
            <p:cNvPr id="10" name="群組 9"/>
            <p:cNvGrpSpPr/>
            <p:nvPr/>
          </p:nvGrpSpPr>
          <p:grpSpPr>
            <a:xfrm>
              <a:off x="1710159" y="2404133"/>
              <a:ext cx="1686017" cy="1756508"/>
              <a:chOff x="2211459" y="2608792"/>
              <a:chExt cx="1686017" cy="1756508"/>
            </a:xfrm>
          </p:grpSpPr>
          <p:sp>
            <p:nvSpPr>
              <p:cNvPr id="9" name="文字方塊 8"/>
              <p:cNvSpPr txBox="1"/>
              <p:nvPr/>
            </p:nvSpPr>
            <p:spPr>
              <a:xfrm flipH="1">
                <a:off x="2211459" y="3288082"/>
                <a:ext cx="1686017" cy="1077218"/>
              </a:xfrm>
              <a:prstGeom prst="rect">
                <a:avLst/>
              </a:prstGeom>
              <a:noFill/>
            </p:spPr>
            <p:txBody>
              <a:bodyPr wrap="square" rtlCol="0">
                <a:spAutoFit/>
              </a:bodyPr>
              <a:lstStyle/>
              <a:p>
                <a:r>
                  <a:rPr lang="zh-TW" altLang="en-US" sz="3200" dirty="0" smtClean="0">
                    <a:solidFill>
                      <a:srgbClr val="FF00FF"/>
                    </a:solidFill>
                  </a:rPr>
                  <a:t>帳號名稱</a:t>
                </a:r>
                <a:endParaRPr lang="zh-TW" altLang="en-US" sz="3200" dirty="0"/>
              </a:p>
            </p:txBody>
          </p:sp>
          <p:cxnSp>
            <p:nvCxnSpPr>
              <p:cNvPr id="8" name="直線單箭頭接點 7"/>
              <p:cNvCxnSpPr/>
              <p:nvPr/>
            </p:nvCxnSpPr>
            <p:spPr>
              <a:xfrm flipV="1">
                <a:off x="2898122" y="2608792"/>
                <a:ext cx="20782" cy="620640"/>
              </a:xfrm>
              <a:prstGeom prst="straightConnector1">
                <a:avLst/>
              </a:prstGeom>
              <a:ln w="3810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grpSp>
        <p:grpSp>
          <p:nvGrpSpPr>
            <p:cNvPr id="12" name="群組 11"/>
            <p:cNvGrpSpPr/>
            <p:nvPr/>
          </p:nvGrpSpPr>
          <p:grpSpPr>
            <a:xfrm>
              <a:off x="3075805" y="2267848"/>
              <a:ext cx="1142999" cy="2880196"/>
              <a:chOff x="3075805" y="2267848"/>
              <a:chExt cx="1142999" cy="2880196"/>
            </a:xfrm>
          </p:grpSpPr>
          <p:cxnSp>
            <p:nvCxnSpPr>
              <p:cNvPr id="11" name="直線單箭頭接點 10"/>
              <p:cNvCxnSpPr/>
              <p:nvPr/>
            </p:nvCxnSpPr>
            <p:spPr>
              <a:xfrm flipV="1">
                <a:off x="3533970" y="2267848"/>
                <a:ext cx="20782" cy="2316520"/>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3" name="文字方塊 12"/>
              <p:cNvSpPr txBox="1"/>
              <p:nvPr/>
            </p:nvSpPr>
            <p:spPr>
              <a:xfrm>
                <a:off x="3075805" y="4563269"/>
                <a:ext cx="1142999" cy="584775"/>
              </a:xfrm>
              <a:prstGeom prst="rect">
                <a:avLst/>
              </a:prstGeom>
              <a:noFill/>
            </p:spPr>
            <p:txBody>
              <a:bodyPr wrap="square" rtlCol="0">
                <a:spAutoFit/>
              </a:bodyPr>
              <a:lstStyle/>
              <a:p>
                <a:r>
                  <a:rPr lang="zh-TW" altLang="en-US" sz="3200" dirty="0">
                    <a:solidFill>
                      <a:srgbClr val="FF00FF"/>
                    </a:solidFill>
                  </a:rPr>
                  <a:t>密碼</a:t>
                </a:r>
                <a:endParaRPr lang="zh-TW" altLang="en-US" sz="3200" dirty="0"/>
              </a:p>
            </p:txBody>
          </p:sp>
        </p:grpSp>
        <p:grpSp>
          <p:nvGrpSpPr>
            <p:cNvPr id="14" name="群組 13"/>
            <p:cNvGrpSpPr/>
            <p:nvPr/>
          </p:nvGrpSpPr>
          <p:grpSpPr>
            <a:xfrm>
              <a:off x="3938705" y="2366149"/>
              <a:ext cx="901171" cy="1547151"/>
              <a:chOff x="3938705" y="2366149"/>
              <a:chExt cx="901171" cy="1547151"/>
            </a:xfrm>
          </p:grpSpPr>
          <p:cxnSp>
            <p:nvCxnSpPr>
              <p:cNvPr id="15" name="直線單箭頭接點 14"/>
              <p:cNvCxnSpPr/>
              <p:nvPr/>
            </p:nvCxnSpPr>
            <p:spPr>
              <a:xfrm flipV="1">
                <a:off x="4274882" y="2366149"/>
                <a:ext cx="20783" cy="828458"/>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6" name="文字方塊 15"/>
              <p:cNvSpPr txBox="1"/>
              <p:nvPr/>
            </p:nvSpPr>
            <p:spPr>
              <a:xfrm>
                <a:off x="3938705" y="3266969"/>
                <a:ext cx="901171" cy="646331"/>
              </a:xfrm>
              <a:prstGeom prst="rect">
                <a:avLst/>
              </a:prstGeom>
              <a:noFill/>
            </p:spPr>
            <p:txBody>
              <a:bodyPr wrap="square" rtlCol="0">
                <a:spAutoFit/>
              </a:bodyPr>
              <a:lstStyle/>
              <a:p>
                <a:pPr algn="ctr"/>
                <a:r>
                  <a:rPr lang="en-US" altLang="zh-TW" sz="3600" dirty="0">
                    <a:solidFill>
                      <a:srgbClr val="FF00FF"/>
                    </a:solidFill>
                  </a:rPr>
                  <a:t>UID</a:t>
                </a:r>
                <a:endParaRPr lang="zh-TW" altLang="en-US" sz="3600" dirty="0"/>
              </a:p>
            </p:txBody>
          </p:sp>
        </p:grpSp>
        <p:grpSp>
          <p:nvGrpSpPr>
            <p:cNvPr id="17" name="群組 16"/>
            <p:cNvGrpSpPr/>
            <p:nvPr/>
          </p:nvGrpSpPr>
          <p:grpSpPr>
            <a:xfrm>
              <a:off x="4774481" y="2229802"/>
              <a:ext cx="1070264" cy="2025629"/>
              <a:chOff x="4774481" y="2229802"/>
              <a:chExt cx="1070264" cy="2025629"/>
            </a:xfrm>
          </p:grpSpPr>
          <p:cxnSp>
            <p:nvCxnSpPr>
              <p:cNvPr id="18" name="直線單箭頭接點 17"/>
              <p:cNvCxnSpPr/>
              <p:nvPr/>
            </p:nvCxnSpPr>
            <p:spPr>
              <a:xfrm flipV="1">
                <a:off x="5368728" y="2229802"/>
                <a:ext cx="31173" cy="1316831"/>
              </a:xfrm>
              <a:prstGeom prst="straightConnector1">
                <a:avLst/>
              </a:prstGeom>
              <a:ln w="7620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文字方塊 18"/>
              <p:cNvSpPr txBox="1"/>
              <p:nvPr/>
            </p:nvSpPr>
            <p:spPr>
              <a:xfrm>
                <a:off x="4774481" y="3609100"/>
                <a:ext cx="1070264" cy="646331"/>
              </a:xfrm>
              <a:prstGeom prst="rect">
                <a:avLst/>
              </a:prstGeom>
              <a:noFill/>
            </p:spPr>
            <p:txBody>
              <a:bodyPr wrap="square" rtlCol="0">
                <a:spAutoFit/>
              </a:bodyPr>
              <a:lstStyle/>
              <a:p>
                <a:pPr algn="ctr"/>
                <a:r>
                  <a:rPr lang="en-US" altLang="zh-TW" sz="3600" dirty="0">
                    <a:solidFill>
                      <a:srgbClr val="FF00FF"/>
                    </a:solidFill>
                  </a:rPr>
                  <a:t>GID</a:t>
                </a:r>
                <a:endParaRPr lang="zh-TW" altLang="en-US" sz="3600" dirty="0"/>
              </a:p>
            </p:txBody>
          </p:sp>
        </p:grpSp>
        <p:grpSp>
          <p:nvGrpSpPr>
            <p:cNvPr id="20" name="群組 19"/>
            <p:cNvGrpSpPr/>
            <p:nvPr/>
          </p:nvGrpSpPr>
          <p:grpSpPr>
            <a:xfrm>
              <a:off x="4150318" y="2267848"/>
              <a:ext cx="3562448" cy="3357580"/>
              <a:chOff x="4150318" y="2267848"/>
              <a:chExt cx="3562448" cy="3357580"/>
            </a:xfrm>
          </p:grpSpPr>
          <p:cxnSp>
            <p:nvCxnSpPr>
              <p:cNvPr id="21" name="直線單箭頭接點 20"/>
              <p:cNvCxnSpPr/>
              <p:nvPr/>
            </p:nvCxnSpPr>
            <p:spPr>
              <a:xfrm flipV="1">
                <a:off x="6077234" y="2267848"/>
                <a:ext cx="41564" cy="2750776"/>
              </a:xfrm>
              <a:prstGeom prst="straightConnector1">
                <a:avLst/>
              </a:prstGeom>
              <a:ln w="5715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2" name="文字方塊 21"/>
              <p:cNvSpPr txBox="1"/>
              <p:nvPr/>
            </p:nvSpPr>
            <p:spPr>
              <a:xfrm>
                <a:off x="4150318" y="5040653"/>
                <a:ext cx="3562448" cy="584775"/>
              </a:xfrm>
              <a:prstGeom prst="rect">
                <a:avLst/>
              </a:prstGeom>
              <a:noFill/>
            </p:spPr>
            <p:txBody>
              <a:bodyPr wrap="square" rtlCol="0">
                <a:spAutoFit/>
              </a:bodyPr>
              <a:lstStyle/>
              <a:p>
                <a:pPr algn="ctr"/>
                <a:r>
                  <a:rPr lang="zh-TW" altLang="en-US" sz="3200" dirty="0">
                    <a:solidFill>
                      <a:srgbClr val="FF00FF"/>
                    </a:solidFill>
                  </a:rPr>
                  <a:t>使用者資訊說明欄</a:t>
                </a:r>
                <a:endParaRPr lang="zh-TW" altLang="en-US" sz="3200" dirty="0"/>
              </a:p>
            </p:txBody>
          </p:sp>
        </p:grpSp>
        <p:grpSp>
          <p:nvGrpSpPr>
            <p:cNvPr id="23" name="群組 22"/>
            <p:cNvGrpSpPr/>
            <p:nvPr/>
          </p:nvGrpSpPr>
          <p:grpSpPr>
            <a:xfrm>
              <a:off x="7061485" y="2311442"/>
              <a:ext cx="1446455" cy="1469173"/>
              <a:chOff x="7061485" y="2311442"/>
              <a:chExt cx="1446455" cy="1469173"/>
            </a:xfrm>
          </p:grpSpPr>
          <p:cxnSp>
            <p:nvCxnSpPr>
              <p:cNvPr id="24" name="直線單箭頭接點 23"/>
              <p:cNvCxnSpPr/>
              <p:nvPr/>
            </p:nvCxnSpPr>
            <p:spPr>
              <a:xfrm flipV="1">
                <a:off x="7627116" y="2311442"/>
                <a:ext cx="31605" cy="839929"/>
              </a:xfrm>
              <a:prstGeom prst="straightConnector1">
                <a:avLst/>
              </a:prstGeom>
              <a:ln w="76200">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5" name="文字方塊 24"/>
              <p:cNvSpPr txBox="1"/>
              <p:nvPr/>
            </p:nvSpPr>
            <p:spPr>
              <a:xfrm>
                <a:off x="7061485" y="3195840"/>
                <a:ext cx="1446455" cy="584775"/>
              </a:xfrm>
              <a:prstGeom prst="rect">
                <a:avLst/>
              </a:prstGeom>
              <a:noFill/>
            </p:spPr>
            <p:txBody>
              <a:bodyPr wrap="square" rtlCol="0">
                <a:spAutoFit/>
              </a:bodyPr>
              <a:lstStyle/>
              <a:p>
                <a:r>
                  <a:rPr lang="zh-TW" altLang="en-US" sz="3200" dirty="0">
                    <a:solidFill>
                      <a:srgbClr val="FF00FF"/>
                    </a:solidFill>
                  </a:rPr>
                  <a:t>家目錄</a:t>
                </a:r>
                <a:endParaRPr lang="zh-TW" altLang="en-US" sz="3200" dirty="0"/>
              </a:p>
            </p:txBody>
          </p:sp>
        </p:grpSp>
        <p:sp>
          <p:nvSpPr>
            <p:cNvPr id="4" name="文字方塊 3"/>
            <p:cNvSpPr txBox="1"/>
            <p:nvPr/>
          </p:nvSpPr>
          <p:spPr>
            <a:xfrm>
              <a:off x="1948069" y="1658263"/>
              <a:ext cx="9505359" cy="707886"/>
            </a:xfrm>
            <a:prstGeom prst="rect">
              <a:avLst/>
            </a:prstGeom>
            <a:noFill/>
          </p:spPr>
          <p:txBody>
            <a:bodyPr wrap="none" rtlCol="0">
              <a:spAutoFit/>
            </a:bodyPr>
            <a:lstStyle/>
            <a:p>
              <a:r>
                <a:rPr lang="en-US" altLang="zh-TW" sz="4000" dirty="0" smtClean="0"/>
                <a:t>gbean:x:1002:1002::/home/</a:t>
              </a:r>
              <a:r>
                <a:rPr lang="en-US" altLang="zh-TW" sz="4000" dirty="0" err="1" smtClean="0"/>
                <a:t>gbean</a:t>
              </a:r>
              <a:r>
                <a:rPr lang="en-US" altLang="zh-TW" sz="4000" dirty="0" smtClean="0"/>
                <a:t>:/bin/bash</a:t>
              </a:r>
              <a:endParaRPr lang="zh-TW" altLang="en-US" sz="4000" dirty="0"/>
            </a:p>
          </p:txBody>
        </p:sp>
      </p:grpSp>
      <p:sp>
        <p:nvSpPr>
          <p:cNvPr id="28" name="投影片編號版面配置區 27"/>
          <p:cNvSpPr>
            <a:spLocks noGrp="1"/>
          </p:cNvSpPr>
          <p:nvPr>
            <p:ph type="sldNum" sz="quarter" idx="12"/>
          </p:nvPr>
        </p:nvSpPr>
        <p:spPr/>
        <p:txBody>
          <a:bodyPr/>
          <a:lstStyle/>
          <a:p>
            <a:fld id="{0F04FDD2-B282-4F0B-82C0-1606F53137C8}" type="slidenum">
              <a:rPr lang="zh-TW" altLang="en-US" smtClean="0"/>
              <a:t>8</a:t>
            </a:fld>
            <a:endParaRPr lang="zh-TW" altLang="en-US"/>
          </a:p>
        </p:txBody>
      </p:sp>
    </p:spTree>
    <p:extLst>
      <p:ext uri="{BB962C8B-B14F-4D97-AF65-F5344CB8AC3E}">
        <p14:creationId xmlns:p14="http://schemas.microsoft.com/office/powerpoint/2010/main" val="2585948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8"/>
          <p:cNvSpPr>
            <a:spLocks noGrp="1" noChangeArrowheads="1"/>
          </p:cNvSpPr>
          <p:nvPr>
            <p:ph type="title"/>
          </p:nvPr>
        </p:nvSpPr>
        <p:spPr>
          <a:xfrm>
            <a:off x="2478954" y="469175"/>
            <a:ext cx="7399337" cy="631031"/>
          </a:xfrm>
        </p:spPr>
        <p:txBody>
          <a:bodyPr>
            <a:noAutofit/>
          </a:bodyPr>
          <a:lstStyle/>
          <a:p>
            <a:r>
              <a:rPr lang="zh-TW" altLang="en-US" sz="4800" b="1" dirty="0">
                <a:latin typeface="標楷體" pitchFamily="65" charset="-120"/>
                <a:ea typeface="標楷體" pitchFamily="65" charset="-120"/>
              </a:rPr>
              <a:t>管理帳號 </a:t>
            </a:r>
            <a:r>
              <a:rPr lang="en-US" altLang="zh-TW" sz="4800" b="1" dirty="0">
                <a:latin typeface="標楷體" pitchFamily="65" charset="-120"/>
                <a:ea typeface="標楷體" pitchFamily="65" charset="-120"/>
              </a:rPr>
              <a:t>(</a:t>
            </a:r>
            <a:r>
              <a:rPr lang="zh-TW" altLang="en-US" sz="4800" b="1" dirty="0">
                <a:latin typeface="標楷體" pitchFamily="65" charset="-120"/>
                <a:ea typeface="標楷體" pitchFamily="65" charset="-120"/>
              </a:rPr>
              <a:t>一</a:t>
            </a:r>
            <a:r>
              <a:rPr lang="en-US" altLang="zh-TW" sz="4800" b="1" dirty="0">
                <a:latin typeface="標楷體" pitchFamily="65" charset="-120"/>
                <a:ea typeface="標楷體" pitchFamily="65" charset="-120"/>
              </a:rPr>
              <a:t>)</a:t>
            </a:r>
          </a:p>
        </p:txBody>
      </p:sp>
      <p:sp>
        <p:nvSpPr>
          <p:cNvPr id="7171" name="矩形 1"/>
          <p:cNvSpPr>
            <a:spLocks noChangeArrowheads="1"/>
          </p:cNvSpPr>
          <p:nvPr/>
        </p:nvSpPr>
        <p:spPr bwMode="auto">
          <a:xfrm>
            <a:off x="3337324" y="1843088"/>
            <a:ext cx="5454253"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a:p>
            <a:endParaRPr lang="en-US" altLang="zh-TW" sz="975" b="0">
              <a:latin typeface="Verdana" pitchFamily="34" charset="0"/>
              <a:ea typeface="新細明體" pitchFamily="18" charset="-120"/>
            </a:endParaRPr>
          </a:p>
        </p:txBody>
      </p:sp>
      <p:sp>
        <p:nvSpPr>
          <p:cNvPr id="7172" name="矩形 1"/>
          <p:cNvSpPr>
            <a:spLocks noChangeArrowheads="1"/>
          </p:cNvSpPr>
          <p:nvPr/>
        </p:nvSpPr>
        <p:spPr bwMode="auto">
          <a:xfrm>
            <a:off x="2141882" y="1503452"/>
            <a:ext cx="7845136"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zh-TW" altLang="en-US" sz="3300" dirty="0">
                <a:solidFill>
                  <a:srgbClr val="FF00FF"/>
                </a:solidFill>
                <a:latin typeface="標楷體" pitchFamily="65" charset="-120"/>
                <a:ea typeface="標楷體" pitchFamily="65" charset="-120"/>
                <a:cs typeface="Verdana" pitchFamily="34" charset="0"/>
              </a:rPr>
              <a:t>進入有</a:t>
            </a:r>
            <a:r>
              <a:rPr lang="en-US" altLang="zh-TW" sz="3300" dirty="0">
                <a:solidFill>
                  <a:srgbClr val="FF00FF"/>
                </a:solidFill>
                <a:latin typeface="標楷體" pitchFamily="65" charset="-120"/>
                <a:ea typeface="標楷體" pitchFamily="65" charset="-120"/>
                <a:cs typeface="Verdana" pitchFamily="34" charset="0"/>
              </a:rPr>
              <a:t>SUDO</a:t>
            </a:r>
            <a:r>
              <a:rPr lang="zh-TW" altLang="en-US" sz="3300" dirty="0">
                <a:solidFill>
                  <a:srgbClr val="FF00FF"/>
                </a:solidFill>
                <a:latin typeface="標楷體" pitchFamily="65" charset="-120"/>
                <a:ea typeface="標楷體" pitchFamily="65" charset="-120"/>
                <a:cs typeface="Verdana" pitchFamily="34" charset="0"/>
              </a:rPr>
              <a:t>權限的帳號</a:t>
            </a:r>
            <a:r>
              <a:rPr lang="en-US" altLang="zh-TW" sz="3300" dirty="0">
                <a:solidFill>
                  <a:srgbClr val="FF00FF"/>
                </a:solidFill>
                <a:latin typeface="標楷體" pitchFamily="65" charset="-120"/>
                <a:ea typeface="標楷體" pitchFamily="65" charset="-120"/>
                <a:cs typeface="Verdana" pitchFamily="34" charset="0"/>
              </a:rPr>
              <a:t>,</a:t>
            </a:r>
            <a:r>
              <a:rPr lang="zh-TW" altLang="en-US" sz="3300" dirty="0">
                <a:solidFill>
                  <a:srgbClr val="FF00FF"/>
                </a:solidFill>
                <a:latin typeface="Verdana" pitchFamily="34" charset="0"/>
                <a:ea typeface="標楷體" pitchFamily="65" charset="-120"/>
                <a:cs typeface="Verdana" pitchFamily="34" charset="0"/>
              </a:rPr>
              <a:t>設定帳號密碼</a:t>
            </a:r>
            <a:endParaRPr lang="en-US" altLang="zh-TW" sz="3300" dirty="0">
              <a:solidFill>
                <a:srgbClr val="FF00FF"/>
              </a:solidFill>
              <a:latin typeface="Verdana" pitchFamily="34" charset="0"/>
              <a:ea typeface="標楷體" pitchFamily="65" charset="-120"/>
              <a:cs typeface="Verdana" pitchFamily="34" charset="0"/>
            </a:endParaRPr>
          </a:p>
          <a:p>
            <a:r>
              <a:rPr lang="en-US" altLang="zh-TW" sz="3300" b="0" dirty="0">
                <a:solidFill>
                  <a:srgbClr val="00B050"/>
                </a:solidFill>
                <a:latin typeface="Verdana" pitchFamily="34" charset="0"/>
                <a:ea typeface="標楷體" pitchFamily="65" charset="-120"/>
                <a:cs typeface="Verdana" pitchFamily="34" charset="0"/>
              </a:rPr>
              <a:t>$</a:t>
            </a:r>
            <a:r>
              <a:rPr lang="en-US" altLang="zh-TW" sz="3300" b="0" dirty="0">
                <a:solidFill>
                  <a:srgbClr val="00B0F0"/>
                </a:solidFill>
                <a:latin typeface="Verdana" pitchFamily="34" charset="0"/>
                <a:ea typeface="標楷體" pitchFamily="65" charset="-120"/>
                <a:cs typeface="Verdana" pitchFamily="34" charset="0"/>
              </a:rPr>
              <a:t> </a:t>
            </a:r>
            <a:r>
              <a:rPr lang="en-US" altLang="zh-TW" sz="3300" dirty="0" err="1">
                <a:latin typeface="Verdana" pitchFamily="34" charset="0"/>
                <a:ea typeface="標楷體" pitchFamily="65" charset="-120"/>
                <a:cs typeface="Verdana" pitchFamily="34" charset="0"/>
              </a:rPr>
              <a:t>sudo</a:t>
            </a:r>
            <a:r>
              <a:rPr lang="en-US" altLang="zh-TW" sz="3300" dirty="0">
                <a:latin typeface="Verdana" pitchFamily="34" charset="0"/>
                <a:ea typeface="標楷體" pitchFamily="65" charset="-120"/>
                <a:cs typeface="Verdana" pitchFamily="34" charset="0"/>
              </a:rPr>
              <a:t> </a:t>
            </a:r>
            <a:r>
              <a:rPr lang="en-US" altLang="zh-TW" sz="3300" dirty="0" err="1">
                <a:latin typeface="Verdana" pitchFamily="34" charset="0"/>
                <a:ea typeface="標楷體" pitchFamily="65" charset="-120"/>
                <a:cs typeface="Verdana" pitchFamily="34" charset="0"/>
              </a:rPr>
              <a:t>passwd</a:t>
            </a:r>
            <a:r>
              <a:rPr lang="en-US" altLang="zh-TW" sz="3300" dirty="0">
                <a:latin typeface="Verdana" pitchFamily="34" charset="0"/>
                <a:ea typeface="標楷體" pitchFamily="65" charset="-120"/>
                <a:cs typeface="Verdana" pitchFamily="34" charset="0"/>
              </a:rPr>
              <a:t> </a:t>
            </a:r>
            <a:r>
              <a:rPr lang="en-US" altLang="zh-TW" sz="3300" dirty="0" err="1">
                <a:latin typeface="Verdana" pitchFamily="34" charset="0"/>
                <a:ea typeface="標楷體" pitchFamily="65" charset="-120"/>
                <a:cs typeface="Verdana" pitchFamily="34" charset="0"/>
              </a:rPr>
              <a:t>gbean</a:t>
            </a:r>
            <a:endParaRPr lang="en-US" altLang="zh-TW" sz="3300" dirty="0">
              <a:latin typeface="Verdana" pitchFamily="34" charset="0"/>
              <a:ea typeface="標楷體" pitchFamily="65" charset="-120"/>
              <a:cs typeface="Verdana" pitchFamily="34" charset="0"/>
            </a:endParaRPr>
          </a:p>
          <a:p>
            <a:r>
              <a:rPr lang="en-US" altLang="zh-TW" sz="2700" b="0" dirty="0">
                <a:latin typeface="Verdana" pitchFamily="34" charset="0"/>
                <a:ea typeface="標楷體" pitchFamily="65" charset="-120"/>
                <a:cs typeface="Verdana" pitchFamily="34" charset="0"/>
              </a:rPr>
              <a:t>Enter new UNIX password: </a:t>
            </a:r>
          </a:p>
          <a:p>
            <a:r>
              <a:rPr lang="en-US" altLang="zh-TW" sz="2700" b="0" dirty="0">
                <a:latin typeface="Verdana" pitchFamily="34" charset="0"/>
                <a:ea typeface="標楷體" pitchFamily="65" charset="-120"/>
                <a:cs typeface="Verdana" pitchFamily="34" charset="0"/>
              </a:rPr>
              <a:t>Retype new UNIX password:</a:t>
            </a:r>
          </a:p>
          <a:p>
            <a:r>
              <a:rPr lang="en-US" altLang="zh-TW" sz="2700" b="0" dirty="0" err="1">
                <a:latin typeface="Verdana" pitchFamily="34" charset="0"/>
                <a:ea typeface="標楷體" pitchFamily="65" charset="-120"/>
                <a:cs typeface="Verdana" pitchFamily="34" charset="0"/>
              </a:rPr>
              <a:t>passwd</a:t>
            </a:r>
            <a:r>
              <a:rPr lang="en-US" altLang="zh-TW" sz="2700" b="0" dirty="0">
                <a:latin typeface="Verdana" pitchFamily="34" charset="0"/>
                <a:ea typeface="標楷體" pitchFamily="65" charset="-120"/>
                <a:cs typeface="Verdana" pitchFamily="34" charset="0"/>
              </a:rPr>
              <a:t>: password updated successfully</a:t>
            </a:r>
          </a:p>
          <a:p>
            <a:endParaRPr lang="en-US" altLang="zh-TW" sz="2700" b="0" dirty="0">
              <a:solidFill>
                <a:srgbClr val="00B050"/>
              </a:solidFill>
              <a:latin typeface="Verdana" pitchFamily="34" charset="0"/>
              <a:ea typeface="標楷體" pitchFamily="65" charset="-120"/>
              <a:cs typeface="Verdana" pitchFamily="34" charset="0"/>
            </a:endParaRPr>
          </a:p>
          <a:p>
            <a:r>
              <a:rPr lang="en-US" altLang="zh-TW" sz="2700" b="0" dirty="0">
                <a:solidFill>
                  <a:srgbClr val="00B050"/>
                </a:solidFill>
                <a:latin typeface="Verdana" pitchFamily="34" charset="0"/>
                <a:ea typeface="標楷體" pitchFamily="65" charset="-120"/>
                <a:cs typeface="Verdana" pitchFamily="34" charset="0"/>
              </a:rPr>
              <a:t>$</a:t>
            </a:r>
            <a:r>
              <a:rPr lang="en-US" altLang="zh-TW" sz="2700" b="0" dirty="0">
                <a:latin typeface="Verdana" pitchFamily="34" charset="0"/>
                <a:ea typeface="標楷體" pitchFamily="65" charset="-120"/>
                <a:cs typeface="Verdana" pitchFamily="34" charset="0"/>
              </a:rPr>
              <a:t>exit</a:t>
            </a:r>
          </a:p>
          <a:p>
            <a:endParaRPr lang="en-US" altLang="zh-TW" sz="2700" b="0" dirty="0">
              <a:solidFill>
                <a:srgbClr val="00B050"/>
              </a:solidFill>
              <a:latin typeface="Verdana" pitchFamily="34" charset="0"/>
              <a:ea typeface="標楷體" pitchFamily="65" charset="-120"/>
              <a:cs typeface="Verdana" pitchFamily="34" charset="0"/>
            </a:endParaRPr>
          </a:p>
        </p:txBody>
      </p:sp>
      <p:sp>
        <p:nvSpPr>
          <p:cNvPr id="4" name="文字方塊 3"/>
          <p:cNvSpPr txBox="1"/>
          <p:nvPr/>
        </p:nvSpPr>
        <p:spPr>
          <a:xfrm flipH="1">
            <a:off x="2481961" y="4846320"/>
            <a:ext cx="7164978" cy="1569660"/>
          </a:xfrm>
          <a:prstGeom prst="rect">
            <a:avLst/>
          </a:prstGeom>
          <a:noFill/>
        </p:spPr>
        <p:txBody>
          <a:bodyPr wrap="square" rtlCol="0">
            <a:spAutoFit/>
          </a:bodyPr>
          <a:lstStyle/>
          <a:p>
            <a:r>
              <a:rPr lang="zh-TW" altLang="en-US" sz="3200" dirty="0" smtClean="0"/>
              <a:t>帳號在新增之後，會處於停用的狀態，</a:t>
            </a:r>
          </a:p>
          <a:p>
            <a:r>
              <a:rPr lang="zh-TW" altLang="en-US" sz="3200" dirty="0" smtClean="0"/>
              <a:t>必須使用 </a:t>
            </a:r>
            <a:r>
              <a:rPr lang="en-US" altLang="zh-TW" sz="3200" dirty="0" err="1" smtClean="0"/>
              <a:t>passwd</a:t>
            </a:r>
            <a:r>
              <a:rPr lang="en-US" altLang="zh-TW" sz="3200" dirty="0" smtClean="0"/>
              <a:t> </a:t>
            </a:r>
            <a:r>
              <a:rPr lang="zh-TW" altLang="en-US" sz="3200" dirty="0" smtClean="0"/>
              <a:t>設定密碼之後，</a:t>
            </a:r>
          </a:p>
          <a:p>
            <a:r>
              <a:rPr lang="zh-TW" altLang="en-US" sz="3200" dirty="0" smtClean="0"/>
              <a:t>才能開始使用這個帳號</a:t>
            </a:r>
            <a:endParaRPr lang="zh-TW" altLang="en-US" sz="3200" dirty="0"/>
          </a:p>
        </p:txBody>
      </p:sp>
    </p:spTree>
    <p:extLst>
      <p:ext uri="{BB962C8B-B14F-4D97-AF65-F5344CB8AC3E}">
        <p14:creationId xmlns:p14="http://schemas.microsoft.com/office/powerpoint/2010/main" val="627500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4428</Words>
  <Application>Microsoft Office PowerPoint</Application>
  <PresentationFormat>寬螢幕</PresentationFormat>
  <Paragraphs>507</Paragraphs>
  <Slides>20</Slides>
  <Notes>14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20</vt:i4>
      </vt:variant>
    </vt:vector>
  </HeadingPairs>
  <TitlesOfParts>
    <vt:vector size="31" baseType="lpstr">
      <vt:lpstr>等线</vt:lpstr>
      <vt:lpstr>新細明體</vt:lpstr>
      <vt:lpstr>標楷體</vt:lpstr>
      <vt:lpstr>Arial</vt:lpstr>
      <vt:lpstr>Arial Narrow</vt:lpstr>
      <vt:lpstr>Calibri</vt:lpstr>
      <vt:lpstr>Calibri Light</vt:lpstr>
      <vt:lpstr>Consolas</vt:lpstr>
      <vt:lpstr>Courier New</vt:lpstr>
      <vt:lpstr>Verdana</vt:lpstr>
      <vt:lpstr>Office 佈景主題</vt:lpstr>
      <vt:lpstr>Linux 帳號與群組管理 User &amp; group </vt:lpstr>
      <vt:lpstr>大綱</vt:lpstr>
      <vt:lpstr>Linux 帳號管理 User</vt:lpstr>
      <vt:lpstr>使用者、家目錄、SHELL系統變數</vt:lpstr>
      <vt:lpstr>進入有SUDO權限的帳號建立使用者帳號</vt:lpstr>
      <vt:lpstr>檢視帳號資訊</vt:lpstr>
      <vt:lpstr>/etc/passwd 檔案;每一欄使用『:』分隔開，共有七個</vt:lpstr>
      <vt:lpstr>PowerPoint 簡報</vt:lpstr>
      <vt:lpstr>管理帳號 (一)</vt:lpstr>
      <vt:lpstr>putty使用 gbean 登入 (新建立帳號)</vt:lpstr>
      <vt:lpstr>PowerPoint 簡報</vt:lpstr>
      <vt:lpstr>Chpasswd-批次改密碼</vt:lpstr>
      <vt:lpstr>管理帳號 (二)</vt:lpstr>
      <vt:lpstr>操作範例 - 顯示所有使用者帳號 </vt:lpstr>
      <vt:lpstr>Linux 帳號管理 Group</vt:lpstr>
      <vt:lpstr>/etc/group檔案</vt:lpstr>
      <vt:lpstr>PowerPoint 簡報</vt:lpstr>
      <vt:lpstr>帳號相關檔案之間的 UID/GID 與密碼相關性示意圖</vt:lpstr>
      <vt:lpstr>usermod的常見用法</vt:lpstr>
      <vt:lpstr>群組管理範例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30</cp:revision>
  <dcterms:created xsi:type="dcterms:W3CDTF">2020-10-26T13:39:54Z</dcterms:created>
  <dcterms:modified xsi:type="dcterms:W3CDTF">2020-10-30T10:43:31Z</dcterms:modified>
</cp:coreProperties>
</file>