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2657" autoAdjust="0"/>
  </p:normalViewPr>
  <p:slideViewPr>
    <p:cSldViewPr snapToGrid="0">
      <p:cViewPr varScale="1">
        <p:scale>
          <a:sx n="46" d="100"/>
          <a:sy n="46" d="100"/>
        </p:scale>
        <p:origin x="977"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F16DEA-99C9-445D-AB23-9C3126B06BBE}" type="datetimeFigureOut">
              <a:rPr lang="zh-TW" altLang="en-US" smtClean="0"/>
              <a:t>2020/10/28</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2C7655-B750-4F47-8EB2-8C207CA619CF}" type="slidenum">
              <a:rPr lang="zh-TW" altLang="en-US" smtClean="0"/>
              <a:t>‹#›</a:t>
            </a:fld>
            <a:endParaRPr lang="zh-TW" altLang="en-US"/>
          </a:p>
        </p:txBody>
      </p:sp>
    </p:spTree>
    <p:extLst>
      <p:ext uri="{BB962C8B-B14F-4D97-AF65-F5344CB8AC3E}">
        <p14:creationId xmlns:p14="http://schemas.microsoft.com/office/powerpoint/2010/main" val="1743016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linux.vbird.org/linux_basic/0210filepermission.php#filepermission" TargetMode="External"/><Relationship Id="rId2" Type="http://schemas.openxmlformats.org/officeDocument/2006/relationships/slide" Target="../slides/slide2.xml"/><Relationship Id="rId1" Type="http://schemas.openxmlformats.org/officeDocument/2006/relationships/notesMaster" Target="../notesMasters/notesMaster1.xml"/><Relationship Id="rId5" Type="http://schemas.openxmlformats.org/officeDocument/2006/relationships/hyperlink" Target="http://linux.vbird.org/linux_basic/0210filepermission.php#table2.1.1" TargetMode="External"/><Relationship Id="rId4" Type="http://schemas.openxmlformats.org/officeDocument/2006/relationships/hyperlink" Target="http://linux.vbird.org/linux_basic/0160startlinux.php#nano"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man.linuxde.net/chmod"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linux.vbird.org/linux_basic/0210filepermission.php#table2.1.1" TargetMode="External"/><Relationship Id="rId5" Type="http://schemas.openxmlformats.org/officeDocument/2006/relationships/hyperlink" Target="http://man.linuxde.net/passwd" TargetMode="External"/><Relationship Id="rId4" Type="http://schemas.openxmlformats.org/officeDocument/2006/relationships/hyperlink" Target="http://linux.vbird.org/linux_basic/0210filepermission.php#filepermission"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1" i="0" dirty="0" smtClean="0">
                <a:effectLst/>
                <a:latin typeface="+mn-lt"/>
                <a:ea typeface="+mn-ea"/>
                <a:cs typeface="+mn-cs"/>
                <a:sym typeface="Calibri"/>
              </a:rPr>
              <a:t>將整個類型與權限資料分開查閱，並將十個字元整理成為如下所示：</a:t>
            </a:r>
          </a:p>
          <a:p>
            <a:r>
              <a:rPr lang="en-US" altLang="zh-TW" sz="1200" b="1" i="0" dirty="0" smtClean="0">
                <a:effectLst/>
                <a:latin typeface="+mn-lt"/>
                <a:ea typeface="+mn-ea"/>
                <a:cs typeface="+mn-cs"/>
                <a:sym typeface="Calibri"/>
              </a:rPr>
              <a:t>[-][</a:t>
            </a:r>
            <a:r>
              <a:rPr lang="en-US" altLang="zh-TW" sz="1200" b="1" i="0" dirty="0" err="1" smtClean="0">
                <a:effectLst/>
                <a:latin typeface="+mn-lt"/>
                <a:ea typeface="+mn-ea"/>
                <a:cs typeface="+mn-cs"/>
                <a:sym typeface="Calibri"/>
              </a:rPr>
              <a:t>rwx</a:t>
            </a:r>
            <a:r>
              <a:rPr lang="en-US" altLang="zh-TW" sz="1200" b="1" i="0" dirty="0" smtClean="0">
                <a:effectLst/>
                <a:latin typeface="+mn-lt"/>
                <a:ea typeface="+mn-ea"/>
                <a:cs typeface="+mn-cs"/>
                <a:sym typeface="Calibri"/>
              </a:rPr>
              <a:t>][r-x][r--]</a:t>
            </a:r>
          </a:p>
          <a:p>
            <a:r>
              <a:rPr lang="en-US" altLang="zh-TW" sz="1200" b="1" i="0" dirty="0" smtClean="0">
                <a:effectLst/>
                <a:latin typeface="+mn-lt"/>
                <a:ea typeface="+mn-ea"/>
                <a:cs typeface="+mn-cs"/>
                <a:sym typeface="Calibri"/>
              </a:rPr>
              <a:t> 1  234  567  890</a:t>
            </a:r>
          </a:p>
          <a:p>
            <a:r>
              <a:rPr lang="en-US" altLang="zh-TW" sz="1200" b="1" i="0" dirty="0" smtClean="0">
                <a:effectLst/>
                <a:latin typeface="+mn-lt"/>
                <a:ea typeface="+mn-ea"/>
                <a:cs typeface="+mn-cs"/>
                <a:sym typeface="Calibri"/>
              </a:rPr>
              <a:t> 1 </a:t>
            </a:r>
            <a:r>
              <a:rPr lang="zh-TW" altLang="en-US" sz="1200" b="1" i="0" dirty="0" smtClean="0">
                <a:effectLst/>
                <a:latin typeface="+mn-lt"/>
                <a:ea typeface="+mn-ea"/>
                <a:cs typeface="+mn-cs"/>
                <a:sym typeface="Calibri"/>
              </a:rPr>
              <a:t>為：代表這個檔名為目錄或檔案，本例中為檔案</a:t>
            </a:r>
            <a:r>
              <a:rPr lang="en-US" altLang="zh-TW" sz="1200" b="1" i="0" dirty="0" smtClean="0">
                <a:effectLst/>
                <a:latin typeface="+mn-lt"/>
                <a:ea typeface="+mn-ea"/>
                <a:cs typeface="+mn-cs"/>
                <a:sym typeface="Calibri"/>
              </a:rPr>
              <a:t>(-)</a:t>
            </a:r>
            <a:r>
              <a:rPr lang="zh-TW" altLang="en-US" sz="1200" b="1" i="0" dirty="0" smtClean="0">
                <a:effectLst/>
                <a:latin typeface="+mn-lt"/>
                <a:ea typeface="+mn-ea"/>
                <a:cs typeface="+mn-cs"/>
                <a:sym typeface="Calibri"/>
              </a:rPr>
              <a:t>；</a:t>
            </a:r>
          </a:p>
          <a:p>
            <a:r>
              <a:rPr lang="en-US" altLang="zh-TW" sz="1200" b="1" i="0" dirty="0" smtClean="0">
                <a:effectLst/>
                <a:latin typeface="+mn-lt"/>
                <a:ea typeface="+mn-ea"/>
                <a:cs typeface="+mn-cs"/>
                <a:sym typeface="Calibri"/>
              </a:rPr>
              <a:t>234</a:t>
            </a:r>
            <a:r>
              <a:rPr lang="zh-TW" altLang="en-US" sz="1200" b="1" i="0" dirty="0" smtClean="0">
                <a:effectLst/>
                <a:latin typeface="+mn-lt"/>
                <a:ea typeface="+mn-ea"/>
                <a:cs typeface="+mn-cs"/>
                <a:sym typeface="Calibri"/>
              </a:rPr>
              <a:t>為：擁有者的權限，本例中為可讀、可寫、可執行</a:t>
            </a:r>
            <a:r>
              <a:rPr lang="en-US" altLang="zh-TW" sz="1200" b="1" i="0" dirty="0" smtClean="0">
                <a:effectLst/>
                <a:latin typeface="+mn-lt"/>
                <a:ea typeface="+mn-ea"/>
                <a:cs typeface="+mn-cs"/>
                <a:sym typeface="Calibri"/>
              </a:rPr>
              <a:t>(</a:t>
            </a:r>
            <a:r>
              <a:rPr lang="en-US" altLang="zh-TW" sz="1200" b="1" i="0" dirty="0" err="1" smtClean="0">
                <a:effectLst/>
                <a:latin typeface="+mn-lt"/>
                <a:ea typeface="+mn-ea"/>
                <a:cs typeface="+mn-cs"/>
                <a:sym typeface="Calibri"/>
              </a:rPr>
              <a:t>rwx</a:t>
            </a:r>
            <a:r>
              <a:rPr lang="en-US" altLang="zh-TW" sz="1200" b="1" i="0" dirty="0" smtClean="0">
                <a:effectLst/>
                <a:latin typeface="+mn-lt"/>
                <a:ea typeface="+mn-ea"/>
                <a:cs typeface="+mn-cs"/>
                <a:sym typeface="Calibri"/>
              </a:rPr>
              <a:t>)</a:t>
            </a:r>
            <a:r>
              <a:rPr lang="zh-TW" altLang="en-US" sz="1200" b="1" i="0" dirty="0" smtClean="0">
                <a:effectLst/>
                <a:latin typeface="+mn-lt"/>
                <a:ea typeface="+mn-ea"/>
                <a:cs typeface="+mn-cs"/>
                <a:sym typeface="Calibri"/>
              </a:rPr>
              <a:t>；</a:t>
            </a:r>
          </a:p>
          <a:p>
            <a:r>
              <a:rPr lang="en-US" altLang="zh-TW" sz="1200" b="1" i="0" dirty="0" smtClean="0">
                <a:effectLst/>
                <a:latin typeface="+mn-lt"/>
                <a:ea typeface="+mn-ea"/>
                <a:cs typeface="+mn-cs"/>
                <a:sym typeface="Calibri"/>
              </a:rPr>
              <a:t>567</a:t>
            </a:r>
            <a:r>
              <a:rPr lang="zh-TW" altLang="en-US" sz="1200" b="1" i="0" dirty="0" smtClean="0">
                <a:effectLst/>
                <a:latin typeface="+mn-lt"/>
                <a:ea typeface="+mn-ea"/>
                <a:cs typeface="+mn-cs"/>
                <a:sym typeface="Calibri"/>
              </a:rPr>
              <a:t>為：同群組使用者權限，本例中為可讀可執行</a:t>
            </a:r>
            <a:r>
              <a:rPr lang="en-US" altLang="zh-TW" sz="1200" b="1" i="0" dirty="0" smtClean="0">
                <a:effectLst/>
                <a:latin typeface="+mn-lt"/>
                <a:ea typeface="+mn-ea"/>
                <a:cs typeface="+mn-cs"/>
                <a:sym typeface="Calibri"/>
              </a:rPr>
              <a:t>(</a:t>
            </a:r>
            <a:r>
              <a:rPr lang="en-US" altLang="zh-TW" sz="1200" b="1" i="0" dirty="0" err="1" smtClean="0">
                <a:effectLst/>
                <a:latin typeface="+mn-lt"/>
                <a:ea typeface="+mn-ea"/>
                <a:cs typeface="+mn-cs"/>
                <a:sym typeface="Calibri"/>
              </a:rPr>
              <a:t>rx</a:t>
            </a:r>
            <a:r>
              <a:rPr lang="en-US" altLang="zh-TW" sz="1200" b="1" i="0" dirty="0" smtClean="0">
                <a:effectLst/>
                <a:latin typeface="+mn-lt"/>
                <a:ea typeface="+mn-ea"/>
                <a:cs typeface="+mn-cs"/>
                <a:sym typeface="Calibri"/>
              </a:rPr>
              <a:t>)</a:t>
            </a:r>
            <a:r>
              <a:rPr lang="zh-TW" altLang="en-US" sz="1200" b="1" i="0" dirty="0" smtClean="0">
                <a:effectLst/>
                <a:latin typeface="+mn-lt"/>
                <a:ea typeface="+mn-ea"/>
                <a:cs typeface="+mn-cs"/>
                <a:sym typeface="Calibri"/>
              </a:rPr>
              <a:t>；</a:t>
            </a:r>
          </a:p>
          <a:p>
            <a:r>
              <a:rPr lang="en-US" altLang="zh-TW" sz="1200" b="1" i="0" dirty="0" smtClean="0">
                <a:effectLst/>
                <a:latin typeface="+mn-lt"/>
                <a:ea typeface="+mn-ea"/>
                <a:cs typeface="+mn-cs"/>
                <a:sym typeface="Calibri"/>
              </a:rPr>
              <a:t>890</a:t>
            </a:r>
            <a:r>
              <a:rPr lang="zh-TW" altLang="en-US" sz="1200" b="1" i="0" dirty="0" smtClean="0">
                <a:effectLst/>
                <a:latin typeface="+mn-lt"/>
                <a:ea typeface="+mn-ea"/>
                <a:cs typeface="+mn-cs"/>
                <a:sym typeface="Calibri"/>
              </a:rPr>
              <a:t>為：其他使用者權限，本例中為可讀</a:t>
            </a:r>
            <a:r>
              <a:rPr lang="en-US" altLang="zh-TW" sz="1200" b="1" i="0" dirty="0" smtClean="0">
                <a:effectLst/>
                <a:latin typeface="+mn-lt"/>
                <a:ea typeface="+mn-ea"/>
                <a:cs typeface="+mn-cs"/>
                <a:sym typeface="Calibri"/>
              </a:rPr>
              <a:t>(r)</a:t>
            </a:r>
            <a:r>
              <a:rPr lang="zh-TW" altLang="en-US" sz="1200" b="1" i="0" dirty="0" smtClean="0">
                <a:effectLst/>
                <a:latin typeface="+mn-lt"/>
                <a:ea typeface="+mn-ea"/>
                <a:cs typeface="+mn-cs"/>
                <a:sym typeface="Calibri"/>
              </a:rPr>
              <a:t>，就是唯讀之意</a:t>
            </a:r>
            <a:endParaRPr lang="en-US" altLang="zh-TW" sz="1200" b="1" i="0" dirty="0" smtClean="0">
              <a:effectLst/>
              <a:latin typeface="+mn-lt"/>
              <a:ea typeface="+mn-ea"/>
              <a:cs typeface="+mn-cs"/>
              <a:sym typeface="Calibri"/>
            </a:endParaRPr>
          </a:p>
          <a:p>
            <a:endParaRPr lang="en-US" altLang="zh-TW" sz="1200" b="1" i="0" dirty="0" smtClean="0">
              <a:effectLst/>
              <a:latin typeface="+mn-lt"/>
              <a:ea typeface="+mn-ea"/>
              <a:cs typeface="+mn-cs"/>
              <a:sym typeface="Calibri"/>
            </a:endParaRPr>
          </a:p>
          <a:p>
            <a:r>
              <a:rPr lang="zh-TW" altLang="en-US" sz="1200" b="1" i="0" dirty="0" smtClean="0">
                <a:effectLst/>
                <a:latin typeface="+mn-lt"/>
                <a:ea typeface="+mn-ea"/>
                <a:cs typeface="+mn-cs"/>
                <a:sym typeface="Calibri"/>
              </a:rPr>
              <a:t>連結檔</a:t>
            </a:r>
            <a:r>
              <a:rPr lang="en-US" altLang="zh-TW" sz="1200" b="1" i="0" dirty="0" smtClean="0">
                <a:effectLst/>
                <a:latin typeface="+mn-lt"/>
                <a:ea typeface="+mn-ea"/>
                <a:cs typeface="+mn-cs"/>
                <a:sym typeface="Calibri"/>
              </a:rPr>
              <a:t>(link)</a:t>
            </a:r>
            <a:r>
              <a:rPr lang="zh-TW" altLang="en-US" sz="1200" b="0" i="0" dirty="0" smtClean="0">
                <a:effectLst/>
                <a:latin typeface="+mn-lt"/>
                <a:ea typeface="+mn-ea"/>
                <a:cs typeface="+mn-cs"/>
                <a:sym typeface="Calibri"/>
              </a:rPr>
              <a:t>：</a:t>
            </a:r>
            <a:r>
              <a:rPr lang="zh-TW" altLang="en-US" dirty="0" smtClean="0"/>
              <a:t/>
            </a:r>
            <a:br>
              <a:rPr lang="zh-TW" altLang="en-US" dirty="0" smtClean="0"/>
            </a:br>
            <a:r>
              <a:rPr lang="zh-TW" altLang="en-US" sz="1200" b="0" i="0" dirty="0" smtClean="0">
                <a:effectLst/>
                <a:latin typeface="+mn-lt"/>
                <a:ea typeface="+mn-ea"/>
                <a:cs typeface="+mn-cs"/>
                <a:sym typeface="Calibri"/>
              </a:rPr>
              <a:t>就是類似</a:t>
            </a:r>
            <a:r>
              <a:rPr lang="en-US" altLang="zh-TW" sz="1200" b="0" i="0" dirty="0" smtClean="0">
                <a:effectLst/>
                <a:latin typeface="+mn-lt"/>
                <a:ea typeface="+mn-ea"/>
                <a:cs typeface="+mn-cs"/>
                <a:sym typeface="Calibri"/>
              </a:rPr>
              <a:t>Windows</a:t>
            </a:r>
            <a:r>
              <a:rPr lang="zh-TW" altLang="en-US" sz="1200" b="0" i="0" dirty="0" smtClean="0">
                <a:effectLst/>
                <a:latin typeface="+mn-lt"/>
                <a:ea typeface="+mn-ea"/>
                <a:cs typeface="+mn-cs"/>
                <a:sym typeface="Calibri"/>
              </a:rPr>
              <a:t>系統底下的捷徑啦！ 第一個屬性為 </a:t>
            </a:r>
            <a:r>
              <a:rPr lang="en-US" altLang="zh-TW" sz="1200" b="0" i="0" dirty="0" smtClean="0">
                <a:effectLst/>
                <a:latin typeface="+mn-lt"/>
                <a:ea typeface="+mn-ea"/>
                <a:cs typeface="+mn-cs"/>
                <a:sym typeface="Calibri"/>
              </a:rPr>
              <a:t>[ l ](</a:t>
            </a:r>
            <a:r>
              <a:rPr lang="zh-TW" altLang="en-US" sz="1200" b="0" i="0" dirty="0" smtClean="0">
                <a:effectLst/>
                <a:latin typeface="+mn-lt"/>
                <a:ea typeface="+mn-ea"/>
                <a:cs typeface="+mn-cs"/>
                <a:sym typeface="Calibri"/>
              </a:rPr>
              <a:t>英文</a:t>
            </a:r>
            <a:r>
              <a:rPr lang="en-US" altLang="zh-TW" sz="1200" b="0" i="0" dirty="0" smtClean="0">
                <a:effectLst/>
                <a:latin typeface="+mn-lt"/>
                <a:ea typeface="+mn-ea"/>
                <a:cs typeface="+mn-cs"/>
                <a:sym typeface="Calibri"/>
              </a:rPr>
              <a:t>L</a:t>
            </a:r>
            <a:r>
              <a:rPr lang="zh-TW" altLang="en-US" sz="1200" b="0" i="0" dirty="0" smtClean="0">
                <a:effectLst/>
                <a:latin typeface="+mn-lt"/>
                <a:ea typeface="+mn-ea"/>
                <a:cs typeface="+mn-cs"/>
                <a:sym typeface="Calibri"/>
              </a:rPr>
              <a:t>的小寫</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，例如 </a:t>
            </a:r>
            <a:r>
              <a:rPr lang="en-US" altLang="zh-TW"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rPr>
              <a:t>lrwxrwxrwx</a:t>
            </a:r>
            <a:r>
              <a:rPr lang="en-US" altLang="zh-TW" sz="1200" b="0" i="0" dirty="0" smtClean="0">
                <a:effectLst/>
                <a:latin typeface="+mn-lt"/>
                <a:ea typeface="+mn-ea"/>
                <a:cs typeface="+mn-cs"/>
                <a:sym typeface="Calibri"/>
              </a:rPr>
              <a:t>] </a:t>
            </a:r>
            <a:r>
              <a:rPr lang="zh-TW" altLang="en-US" sz="1200" b="0" i="0" dirty="0" smtClean="0">
                <a:effectLst/>
                <a:latin typeface="+mn-lt"/>
                <a:ea typeface="+mn-ea"/>
                <a:cs typeface="+mn-cs"/>
                <a:sym typeface="Calibri"/>
              </a:rPr>
              <a:t>；</a:t>
            </a:r>
            <a:r>
              <a:rPr lang="zh-TW" altLang="en-US" dirty="0" smtClean="0"/>
              <a:t/>
            </a:r>
            <a:br>
              <a:rPr lang="zh-TW" altLang="en-US" dirty="0" smtClean="0"/>
            </a:br>
            <a:endParaRPr lang="en-US" altLang="zh-TW" dirty="0" smtClean="0">
              <a:hlinkClick r:id="rId3"/>
            </a:endParaRPr>
          </a:p>
          <a:p>
            <a:endParaRPr lang="en-US" altLang="zh-TW" dirty="0" smtClean="0">
              <a:hlinkClick r:id="rId3"/>
            </a:endParaRPr>
          </a:p>
          <a:p>
            <a:r>
              <a:rPr lang="en-US" altLang="zh-TW" dirty="0" smtClean="0">
                <a:hlinkClick r:id="rId3"/>
              </a:rPr>
              <a:t>http://linux.vbird.org/linux_basic/0210filepermission.php#filepermission</a:t>
            </a:r>
            <a:endParaRPr lang="en-US" altLang="zh-TW" dirty="0" smtClean="0"/>
          </a:p>
          <a:p>
            <a:endParaRPr lang="en-US" altLang="zh-TW" dirty="0" smtClean="0"/>
          </a:p>
          <a:p>
            <a:r>
              <a:rPr lang="zh-TW" altLang="en-US" sz="1200" b="1" i="0" dirty="0" smtClean="0">
                <a:effectLst/>
                <a:latin typeface="+mn-lt"/>
                <a:ea typeface="+mn-ea"/>
                <a:cs typeface="+mn-cs"/>
                <a:sym typeface="Calibri"/>
              </a:rPr>
              <a:t>第五欄為這個檔案的容量大小，預設單位為</a:t>
            </a:r>
            <a:r>
              <a:rPr lang="en-US" altLang="zh-TW" sz="1200" b="1" i="0" dirty="0" smtClean="0">
                <a:effectLst/>
                <a:latin typeface="+mn-lt"/>
                <a:ea typeface="+mn-ea"/>
                <a:cs typeface="+mn-cs"/>
                <a:sym typeface="Calibri"/>
              </a:rPr>
              <a:t>bytes</a:t>
            </a:r>
            <a:r>
              <a:rPr lang="zh-TW" altLang="en-US" sz="1200" b="1" i="0" dirty="0" smtClean="0">
                <a:effectLst/>
                <a:latin typeface="+mn-lt"/>
                <a:ea typeface="+mn-ea"/>
                <a:cs typeface="+mn-cs"/>
                <a:sym typeface="Calibri"/>
              </a:rPr>
              <a:t>；</a:t>
            </a:r>
          </a:p>
          <a:p>
            <a:r>
              <a:rPr lang="zh-TW" altLang="en-US" sz="1200" b="1" i="0" dirty="0" smtClean="0">
                <a:effectLst/>
                <a:latin typeface="+mn-lt"/>
                <a:ea typeface="+mn-ea"/>
                <a:cs typeface="+mn-cs"/>
                <a:sym typeface="Calibri"/>
              </a:rPr>
              <a:t>第六欄為這個檔案的建檔日期或者是最近的修改日期：</a:t>
            </a:r>
          </a:p>
          <a:p>
            <a:r>
              <a:rPr lang="zh-TW" altLang="en-US" sz="1200" b="0" i="0" dirty="0" smtClean="0">
                <a:effectLst/>
                <a:latin typeface="+mn-lt"/>
                <a:ea typeface="+mn-ea"/>
                <a:cs typeface="+mn-cs"/>
                <a:sym typeface="Calibri"/>
              </a:rPr>
              <a:t>這一欄的內容分別為日期</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月</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日</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及時間。如果這個檔案被修改的時間距離現在太久了，那麼時間部分會僅顯示年份而已。 如下所示：</a:t>
            </a:r>
          </a:p>
          <a:p>
            <a:r>
              <a:rPr lang="en-US" altLang="zh-TW" sz="1200" dirty="0" smtClean="0">
                <a:effectLst/>
                <a:latin typeface="+mn-lt"/>
                <a:ea typeface="+mn-ea"/>
                <a:cs typeface="+mn-cs"/>
                <a:sym typeface="Calibri"/>
              </a:rPr>
              <a:t>[</a:t>
            </a:r>
            <a:r>
              <a:rPr lang="en-US" altLang="zh-TW" sz="1200" dirty="0" err="1" smtClean="0">
                <a:effectLst/>
                <a:latin typeface="+mn-lt"/>
                <a:ea typeface="+mn-ea"/>
                <a:cs typeface="+mn-cs"/>
                <a:sym typeface="Calibri"/>
              </a:rPr>
              <a:t>root@study</a:t>
            </a:r>
            <a:r>
              <a:rPr lang="en-US" altLang="zh-TW" sz="1200" dirty="0" smtClean="0">
                <a:effectLst/>
                <a:latin typeface="+mn-lt"/>
                <a:ea typeface="+mn-ea"/>
                <a:cs typeface="+mn-cs"/>
                <a:sym typeface="Calibri"/>
              </a:rPr>
              <a:t> ~]# </a:t>
            </a:r>
            <a:r>
              <a:rPr lang="en-US" altLang="zh-TW" sz="1200" b="1" dirty="0" err="1" smtClean="0">
                <a:effectLst/>
                <a:latin typeface="+mn-lt"/>
                <a:ea typeface="+mn-ea"/>
                <a:cs typeface="+mn-cs"/>
                <a:sym typeface="Calibri"/>
              </a:rPr>
              <a:t>ll</a:t>
            </a:r>
            <a:r>
              <a:rPr lang="en-US" altLang="zh-TW" sz="1200" b="1" dirty="0" smtClean="0">
                <a:effectLst/>
                <a:latin typeface="+mn-lt"/>
                <a:ea typeface="+mn-ea"/>
                <a:cs typeface="+mn-cs"/>
                <a:sym typeface="Calibri"/>
              </a:rPr>
              <a:t> /</a:t>
            </a:r>
            <a:r>
              <a:rPr lang="en-US" altLang="zh-TW" sz="1200" b="1" dirty="0" err="1" smtClean="0">
                <a:effectLst/>
                <a:latin typeface="+mn-lt"/>
                <a:ea typeface="+mn-ea"/>
                <a:cs typeface="+mn-cs"/>
                <a:sym typeface="Calibri"/>
              </a:rPr>
              <a:t>etc</a:t>
            </a:r>
            <a:r>
              <a:rPr lang="en-US" altLang="zh-TW" sz="1200" b="1" dirty="0" smtClean="0">
                <a:effectLst/>
                <a:latin typeface="+mn-lt"/>
                <a:ea typeface="+mn-ea"/>
                <a:cs typeface="+mn-cs"/>
                <a:sym typeface="Calibri"/>
              </a:rPr>
              <a:t>/services /root/initial-setup-</a:t>
            </a:r>
            <a:r>
              <a:rPr lang="en-US" altLang="zh-TW" sz="1200" b="1" dirty="0" err="1" smtClean="0">
                <a:effectLst/>
                <a:latin typeface="+mn-lt"/>
                <a:ea typeface="+mn-ea"/>
                <a:cs typeface="+mn-cs"/>
                <a:sym typeface="Calibri"/>
              </a:rPr>
              <a:t>ks.cfg</a:t>
            </a:r>
            <a:r>
              <a:rPr lang="zh-TW" altLang="en-US" sz="1200" dirty="0" smtClean="0">
                <a:effectLst/>
                <a:latin typeface="+mn-lt"/>
                <a:ea typeface="+mn-ea"/>
                <a:cs typeface="+mn-cs"/>
                <a:sym typeface="Calibri"/>
              </a:rPr>
              <a:t> </a:t>
            </a:r>
            <a:r>
              <a:rPr lang="en-US" altLang="zh-TW" sz="1200" dirty="0" smtClean="0">
                <a:effectLst/>
                <a:latin typeface="+mn-lt"/>
                <a:ea typeface="+mn-ea"/>
                <a:cs typeface="+mn-cs"/>
                <a:sym typeface="Calibri"/>
              </a:rPr>
              <a:t>-</a:t>
            </a:r>
            <a:r>
              <a:rPr lang="en-US" altLang="zh-TW" sz="1200" dirty="0" err="1" smtClean="0">
                <a:effectLst/>
                <a:latin typeface="+mn-lt"/>
                <a:ea typeface="+mn-ea"/>
                <a:cs typeface="+mn-cs"/>
                <a:sym typeface="Calibri"/>
              </a:rPr>
              <a:t>rw</a:t>
            </a:r>
            <a:r>
              <a:rPr lang="en-US" altLang="zh-TW" sz="1200" dirty="0" smtClean="0">
                <a:effectLst/>
                <a:latin typeface="+mn-lt"/>
                <a:ea typeface="+mn-ea"/>
                <a:cs typeface="+mn-cs"/>
                <a:sym typeface="Calibri"/>
              </a:rPr>
              <a:t>-r--r--. 1 root </a:t>
            </a:r>
            <a:r>
              <a:rPr lang="en-US" altLang="zh-TW" sz="1200" dirty="0" err="1" smtClean="0">
                <a:effectLst/>
                <a:latin typeface="+mn-lt"/>
                <a:ea typeface="+mn-ea"/>
                <a:cs typeface="+mn-cs"/>
                <a:sym typeface="Calibri"/>
              </a:rPr>
              <a:t>root</a:t>
            </a:r>
            <a:r>
              <a:rPr lang="en-US" altLang="zh-TW" sz="1200" dirty="0" smtClean="0">
                <a:effectLst/>
                <a:latin typeface="+mn-lt"/>
                <a:ea typeface="+mn-ea"/>
                <a:cs typeface="+mn-cs"/>
                <a:sym typeface="Calibri"/>
              </a:rPr>
              <a:t> 670293 Jun 7 2013</a:t>
            </a:r>
            <a:r>
              <a:rPr lang="zh-TW" altLang="en-US" sz="1200" dirty="0" smtClean="0">
                <a:effectLst/>
                <a:latin typeface="+mn-lt"/>
                <a:ea typeface="+mn-ea"/>
                <a:cs typeface="+mn-cs"/>
                <a:sym typeface="Calibri"/>
              </a:rPr>
              <a:t> </a:t>
            </a:r>
            <a:r>
              <a:rPr lang="en-US" altLang="zh-TW" sz="1200" dirty="0" smtClean="0">
                <a:effectLst/>
                <a:latin typeface="+mn-lt"/>
                <a:ea typeface="+mn-ea"/>
                <a:cs typeface="+mn-cs"/>
                <a:sym typeface="Calibri"/>
              </a:rPr>
              <a:t>/</a:t>
            </a:r>
            <a:r>
              <a:rPr lang="en-US" altLang="zh-TW" sz="1200" dirty="0" err="1" smtClean="0">
                <a:effectLst/>
                <a:latin typeface="+mn-lt"/>
                <a:ea typeface="+mn-ea"/>
                <a:cs typeface="+mn-cs"/>
                <a:sym typeface="Calibri"/>
              </a:rPr>
              <a:t>etc</a:t>
            </a:r>
            <a:r>
              <a:rPr lang="en-US" altLang="zh-TW" sz="1200" dirty="0" smtClean="0">
                <a:effectLst/>
                <a:latin typeface="+mn-lt"/>
                <a:ea typeface="+mn-ea"/>
                <a:cs typeface="+mn-cs"/>
                <a:sym typeface="Calibri"/>
              </a:rPr>
              <a:t>/services -</a:t>
            </a:r>
            <a:r>
              <a:rPr lang="en-US" altLang="zh-TW" sz="1200" dirty="0" err="1" smtClean="0">
                <a:effectLst/>
                <a:latin typeface="+mn-lt"/>
                <a:ea typeface="+mn-ea"/>
                <a:cs typeface="+mn-cs"/>
                <a:sym typeface="Calibri"/>
              </a:rPr>
              <a:t>rw</a:t>
            </a:r>
            <a:r>
              <a:rPr lang="en-US" altLang="zh-TW" sz="1200" dirty="0" smtClean="0">
                <a:effectLst/>
                <a:latin typeface="+mn-lt"/>
                <a:ea typeface="+mn-ea"/>
                <a:cs typeface="+mn-cs"/>
                <a:sym typeface="Calibri"/>
              </a:rPr>
              <a:t>-r--r--. 1 root </a:t>
            </a:r>
            <a:r>
              <a:rPr lang="en-US" altLang="zh-TW" sz="1200" dirty="0" err="1" smtClean="0">
                <a:effectLst/>
                <a:latin typeface="+mn-lt"/>
                <a:ea typeface="+mn-ea"/>
                <a:cs typeface="+mn-cs"/>
                <a:sym typeface="Calibri"/>
              </a:rPr>
              <a:t>root</a:t>
            </a:r>
            <a:r>
              <a:rPr lang="en-US" altLang="zh-TW" sz="1200" dirty="0" smtClean="0">
                <a:effectLst/>
                <a:latin typeface="+mn-lt"/>
                <a:ea typeface="+mn-ea"/>
                <a:cs typeface="+mn-cs"/>
                <a:sym typeface="Calibri"/>
              </a:rPr>
              <a:t> 1864 May 4 18:01</a:t>
            </a:r>
            <a:r>
              <a:rPr lang="zh-TW" altLang="en-US" sz="1200" dirty="0" smtClean="0">
                <a:effectLst/>
                <a:latin typeface="+mn-lt"/>
                <a:ea typeface="+mn-ea"/>
                <a:cs typeface="+mn-cs"/>
                <a:sym typeface="Calibri"/>
              </a:rPr>
              <a:t> </a:t>
            </a:r>
            <a:r>
              <a:rPr lang="en-US" altLang="zh-TW" sz="1200" dirty="0" smtClean="0">
                <a:effectLst/>
                <a:latin typeface="+mn-lt"/>
                <a:ea typeface="+mn-ea"/>
                <a:cs typeface="+mn-cs"/>
                <a:sym typeface="Calibri"/>
              </a:rPr>
              <a:t>/root/initial-setup-</a:t>
            </a:r>
            <a:r>
              <a:rPr lang="en-US" altLang="zh-TW" sz="1200" dirty="0" err="1" smtClean="0">
                <a:effectLst/>
                <a:latin typeface="+mn-lt"/>
                <a:ea typeface="+mn-ea"/>
                <a:cs typeface="+mn-cs"/>
                <a:sym typeface="Calibri"/>
              </a:rPr>
              <a:t>ks.cfg</a:t>
            </a:r>
            <a:r>
              <a:rPr lang="en-US" altLang="zh-TW" sz="1200" dirty="0" smtClean="0">
                <a:effectLst/>
                <a:latin typeface="+mn-lt"/>
                <a:ea typeface="+mn-ea"/>
                <a:cs typeface="+mn-cs"/>
                <a:sym typeface="Calibri"/>
              </a:rPr>
              <a:t> # </a:t>
            </a:r>
            <a:r>
              <a:rPr lang="zh-TW" altLang="en-US" sz="1200" dirty="0" smtClean="0">
                <a:effectLst/>
                <a:latin typeface="+mn-lt"/>
                <a:ea typeface="+mn-ea"/>
                <a:cs typeface="+mn-cs"/>
                <a:sym typeface="Calibri"/>
              </a:rPr>
              <a:t>如上所示，</a:t>
            </a:r>
            <a:r>
              <a:rPr lang="en-US" altLang="zh-TW" sz="1200" dirty="0" smtClean="0">
                <a:effectLst/>
                <a:latin typeface="+mn-lt"/>
                <a:ea typeface="+mn-ea"/>
                <a:cs typeface="+mn-cs"/>
                <a:sym typeface="Calibri"/>
              </a:rPr>
              <a:t>/</a:t>
            </a:r>
            <a:r>
              <a:rPr lang="en-US" altLang="zh-TW" sz="1200" dirty="0" err="1" smtClean="0">
                <a:effectLst/>
                <a:latin typeface="+mn-lt"/>
                <a:ea typeface="+mn-ea"/>
                <a:cs typeface="+mn-cs"/>
                <a:sym typeface="Calibri"/>
              </a:rPr>
              <a:t>etc</a:t>
            </a:r>
            <a:r>
              <a:rPr lang="en-US" altLang="zh-TW" sz="1200" dirty="0" smtClean="0">
                <a:effectLst/>
                <a:latin typeface="+mn-lt"/>
                <a:ea typeface="+mn-ea"/>
                <a:cs typeface="+mn-cs"/>
                <a:sym typeface="Calibri"/>
              </a:rPr>
              <a:t>/services </a:t>
            </a:r>
            <a:r>
              <a:rPr lang="zh-TW" altLang="en-US" sz="1200" dirty="0" smtClean="0">
                <a:effectLst/>
                <a:latin typeface="+mn-lt"/>
                <a:ea typeface="+mn-ea"/>
                <a:cs typeface="+mn-cs"/>
                <a:sym typeface="Calibri"/>
              </a:rPr>
              <a:t>為 </a:t>
            </a:r>
            <a:r>
              <a:rPr lang="en-US" altLang="zh-TW" sz="1200" dirty="0" smtClean="0">
                <a:effectLst/>
                <a:latin typeface="+mn-lt"/>
                <a:ea typeface="+mn-ea"/>
                <a:cs typeface="+mn-cs"/>
                <a:sym typeface="Calibri"/>
              </a:rPr>
              <a:t>2013 </a:t>
            </a:r>
            <a:r>
              <a:rPr lang="zh-TW" altLang="en-US" sz="1200" dirty="0" smtClean="0">
                <a:effectLst/>
                <a:latin typeface="+mn-lt"/>
                <a:ea typeface="+mn-ea"/>
                <a:cs typeface="+mn-cs"/>
                <a:sym typeface="Calibri"/>
              </a:rPr>
              <a:t>年所修改過的檔案，離現在太遠之故，所以只顯示年份； </a:t>
            </a:r>
            <a:r>
              <a:rPr lang="en-US" altLang="zh-TW" sz="1200" dirty="0" smtClean="0">
                <a:effectLst/>
                <a:latin typeface="+mn-lt"/>
                <a:ea typeface="+mn-ea"/>
                <a:cs typeface="+mn-cs"/>
                <a:sym typeface="Calibri"/>
              </a:rPr>
              <a:t># </a:t>
            </a:r>
            <a:r>
              <a:rPr lang="zh-TW" altLang="en-US" sz="1200" dirty="0" smtClean="0">
                <a:effectLst/>
                <a:latin typeface="+mn-lt"/>
                <a:ea typeface="+mn-ea"/>
                <a:cs typeface="+mn-cs"/>
                <a:sym typeface="Calibri"/>
              </a:rPr>
              <a:t>至於 </a:t>
            </a:r>
            <a:r>
              <a:rPr lang="en-US" altLang="zh-TW" sz="1200" dirty="0" smtClean="0">
                <a:effectLst/>
                <a:latin typeface="+mn-lt"/>
                <a:ea typeface="+mn-ea"/>
                <a:cs typeface="+mn-cs"/>
                <a:sym typeface="Calibri"/>
              </a:rPr>
              <a:t>/root/initial-setup-</a:t>
            </a:r>
            <a:r>
              <a:rPr lang="en-US" altLang="zh-TW" sz="1200" dirty="0" err="1" smtClean="0">
                <a:effectLst/>
                <a:latin typeface="+mn-lt"/>
                <a:ea typeface="+mn-ea"/>
                <a:cs typeface="+mn-cs"/>
                <a:sym typeface="Calibri"/>
              </a:rPr>
              <a:t>ks.cfg</a:t>
            </a:r>
            <a:r>
              <a:rPr lang="en-US" altLang="zh-TW" sz="1200" dirty="0" smtClean="0">
                <a:effectLst/>
                <a:latin typeface="+mn-lt"/>
                <a:ea typeface="+mn-ea"/>
                <a:cs typeface="+mn-cs"/>
                <a:sym typeface="Calibri"/>
              </a:rPr>
              <a:t> </a:t>
            </a:r>
            <a:r>
              <a:rPr lang="zh-TW" altLang="en-US" sz="1200" dirty="0" smtClean="0">
                <a:effectLst/>
                <a:latin typeface="+mn-lt"/>
                <a:ea typeface="+mn-ea"/>
                <a:cs typeface="+mn-cs"/>
                <a:sym typeface="Calibri"/>
              </a:rPr>
              <a:t>是今年 </a:t>
            </a:r>
            <a:r>
              <a:rPr lang="en-US" altLang="zh-TW" sz="1200" dirty="0" smtClean="0">
                <a:effectLst/>
                <a:latin typeface="+mn-lt"/>
                <a:ea typeface="+mn-ea"/>
                <a:cs typeface="+mn-cs"/>
                <a:sym typeface="Calibri"/>
              </a:rPr>
              <a:t>(2015) </a:t>
            </a:r>
            <a:r>
              <a:rPr lang="zh-TW" altLang="en-US" sz="1200" dirty="0" smtClean="0">
                <a:effectLst/>
                <a:latin typeface="+mn-lt"/>
                <a:ea typeface="+mn-ea"/>
                <a:cs typeface="+mn-cs"/>
                <a:sym typeface="Calibri"/>
              </a:rPr>
              <a:t>所建立的，所以就顯示完整的時間了。 </a:t>
            </a:r>
            <a:r>
              <a:rPr lang="zh-TW" altLang="en-US" sz="1200" b="0" i="0" dirty="0" smtClean="0">
                <a:effectLst/>
                <a:latin typeface="+mn-lt"/>
                <a:ea typeface="+mn-ea"/>
                <a:cs typeface="+mn-cs"/>
                <a:sym typeface="Calibri"/>
              </a:rPr>
              <a:t>如果想要顯示完整的時間格式，可以利用</a:t>
            </a:r>
            <a:r>
              <a:rPr lang="en-US" altLang="zh-TW" sz="1200" b="0" i="0" dirty="0" smtClean="0">
                <a:effectLst/>
                <a:latin typeface="+mn-lt"/>
                <a:ea typeface="+mn-ea"/>
                <a:cs typeface="+mn-cs"/>
                <a:sym typeface="Calibri"/>
              </a:rPr>
              <a:t>ls</a:t>
            </a:r>
            <a:r>
              <a:rPr lang="zh-TW" altLang="en-US" sz="1200" b="0" i="0" dirty="0" smtClean="0">
                <a:effectLst/>
                <a:latin typeface="+mn-lt"/>
                <a:ea typeface="+mn-ea"/>
                <a:cs typeface="+mn-cs"/>
                <a:sym typeface="Calibri"/>
              </a:rPr>
              <a:t>的選項，亦即：</a:t>
            </a:r>
            <a:r>
              <a:rPr lang="en-US" altLang="zh-TW" sz="1200" b="0" i="0" dirty="0" smtClean="0">
                <a:effectLst/>
                <a:latin typeface="+mn-lt"/>
                <a:ea typeface="+mn-ea"/>
                <a:cs typeface="+mn-cs"/>
                <a:sym typeface="Calibri"/>
              </a:rPr>
              <a:t>『ls -l --full-time』</a:t>
            </a:r>
            <a:r>
              <a:rPr lang="zh-TW" altLang="en-US" sz="1200" b="0" i="0" dirty="0" smtClean="0">
                <a:effectLst/>
                <a:latin typeface="+mn-lt"/>
                <a:ea typeface="+mn-ea"/>
                <a:cs typeface="+mn-cs"/>
                <a:sym typeface="Calibri"/>
              </a:rPr>
              <a:t>就能夠顯示出完整的時間格式了！包括年、月、日、時間喔。 另外，如果你當初是以繁體中文安裝你的</a:t>
            </a:r>
            <a:r>
              <a:rPr lang="en-US" altLang="zh-TW" sz="1200" b="0" i="0" dirty="0" smtClean="0">
                <a:effectLst/>
                <a:latin typeface="+mn-lt"/>
                <a:ea typeface="+mn-ea"/>
                <a:cs typeface="+mn-cs"/>
                <a:sym typeface="Calibri"/>
              </a:rPr>
              <a:t>Linux</a:t>
            </a:r>
            <a:r>
              <a:rPr lang="zh-TW" altLang="en-US" sz="1200" b="0" i="0" dirty="0" smtClean="0">
                <a:effectLst/>
                <a:latin typeface="+mn-lt"/>
                <a:ea typeface="+mn-ea"/>
                <a:cs typeface="+mn-cs"/>
                <a:sym typeface="Calibri"/>
              </a:rPr>
              <a:t>系統，那麼日期欄位將會以中文來顯示。 可惜的是，中文並沒有辦法在純文字的終端機模式中正確的顯示，所以此欄會變成亂碼。 那你就得要使用</a:t>
            </a:r>
            <a:r>
              <a:rPr lang="en-US" altLang="zh-TW" sz="1200" b="0" i="0" dirty="0" smtClean="0">
                <a:effectLst/>
                <a:latin typeface="+mn-lt"/>
                <a:ea typeface="+mn-ea"/>
                <a:cs typeface="+mn-cs"/>
                <a:sym typeface="Calibri"/>
              </a:rPr>
              <a:t>『export LC_ALL=en_US.utf8』</a:t>
            </a:r>
            <a:r>
              <a:rPr lang="zh-TW" altLang="en-US" sz="1200" b="0" i="0" dirty="0" smtClean="0">
                <a:effectLst/>
                <a:latin typeface="+mn-lt"/>
                <a:ea typeface="+mn-ea"/>
                <a:cs typeface="+mn-cs"/>
                <a:sym typeface="Calibri"/>
              </a:rPr>
              <a:t>來修改語系喔！</a:t>
            </a:r>
          </a:p>
          <a:p>
            <a:r>
              <a:rPr lang="zh-TW" altLang="en-US" sz="1200" b="0" i="0" dirty="0" smtClean="0">
                <a:effectLst/>
                <a:latin typeface="+mn-lt"/>
                <a:ea typeface="+mn-ea"/>
                <a:cs typeface="+mn-cs"/>
                <a:sym typeface="Calibri"/>
              </a:rPr>
              <a:t>如果想要讓系統預設的語系變成英文的話，那麼你可以修改系統設定檔</a:t>
            </a:r>
            <a:r>
              <a:rPr lang="en-US" altLang="zh-TW"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rPr>
              <a:t>etc</a:t>
            </a:r>
            <a:r>
              <a:rPr lang="en-US" altLang="zh-TW"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rPr>
              <a:t>locale.conf</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，利用第四章談到的</a:t>
            </a:r>
            <a:r>
              <a:rPr lang="en-US" altLang="zh-TW" sz="1200" b="0" i="0" u="none" strike="noStrike" dirty="0" err="1" smtClean="0">
                <a:effectLst/>
                <a:latin typeface="+mn-lt"/>
                <a:ea typeface="+mn-ea"/>
                <a:cs typeface="+mn-cs"/>
                <a:sym typeface="Calibri"/>
                <a:hlinkClick r:id="rId4"/>
              </a:rPr>
              <a:t>nano</a:t>
            </a:r>
            <a:r>
              <a:rPr lang="zh-TW" altLang="en-US" sz="1200" b="0" i="0" dirty="0" smtClean="0">
                <a:effectLst/>
                <a:latin typeface="+mn-lt"/>
                <a:ea typeface="+mn-ea"/>
                <a:cs typeface="+mn-cs"/>
                <a:sym typeface="Calibri"/>
              </a:rPr>
              <a:t>來修改該檔案的內容，使</a:t>
            </a:r>
            <a:r>
              <a:rPr lang="en-US" altLang="zh-TW" sz="1200" b="0" i="0" dirty="0" smtClean="0">
                <a:effectLst/>
                <a:latin typeface="+mn-lt"/>
                <a:ea typeface="+mn-ea"/>
                <a:cs typeface="+mn-cs"/>
                <a:sym typeface="Calibri"/>
              </a:rPr>
              <a:t>LANG</a:t>
            </a:r>
            <a:r>
              <a:rPr lang="zh-TW" altLang="en-US" sz="1200" b="0" i="0" dirty="0" smtClean="0">
                <a:effectLst/>
                <a:latin typeface="+mn-lt"/>
                <a:ea typeface="+mn-ea"/>
                <a:cs typeface="+mn-cs"/>
                <a:sym typeface="Calibri"/>
              </a:rPr>
              <a:t>這個變數成為上述的內容即可。</a:t>
            </a:r>
          </a:p>
          <a:p>
            <a:r>
              <a:rPr lang="zh-TW" altLang="en-US" sz="1200" b="1" i="0" dirty="0" smtClean="0">
                <a:effectLst/>
                <a:latin typeface="+mn-lt"/>
                <a:ea typeface="+mn-ea"/>
                <a:cs typeface="+mn-cs"/>
                <a:sym typeface="Calibri"/>
              </a:rPr>
              <a:t>第七欄為這個檔案的檔名</a:t>
            </a:r>
          </a:p>
          <a:p>
            <a:r>
              <a:rPr lang="zh-TW" altLang="en-US" sz="1200" b="0" i="0" dirty="0" smtClean="0">
                <a:effectLst/>
                <a:latin typeface="+mn-lt"/>
                <a:ea typeface="+mn-ea"/>
                <a:cs typeface="+mn-cs"/>
                <a:sym typeface="Calibri"/>
              </a:rPr>
              <a:t>這個欄位就是檔名了。比較特殊的是：如果檔名之前多一個</a:t>
            </a:r>
            <a:r>
              <a:rPr lang="en-US" altLang="zh-TW" sz="1200" b="0" i="0" dirty="0" smtClean="0">
                <a:effectLst/>
                <a:latin typeface="+mn-lt"/>
                <a:ea typeface="+mn-ea"/>
                <a:cs typeface="+mn-cs"/>
                <a:sym typeface="Calibri"/>
              </a:rPr>
              <a:t>『 . 』</a:t>
            </a:r>
            <a:r>
              <a:rPr lang="zh-TW" altLang="en-US" sz="1200" b="0" i="0" dirty="0" smtClean="0">
                <a:effectLst/>
                <a:latin typeface="+mn-lt"/>
                <a:ea typeface="+mn-ea"/>
                <a:cs typeface="+mn-cs"/>
                <a:sym typeface="Calibri"/>
              </a:rPr>
              <a:t>，則代表這個檔案為</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隱藏檔</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，例如</a:t>
            </a:r>
            <a:r>
              <a:rPr lang="zh-TW" altLang="en-US" sz="1200" b="0" i="0" u="none" strike="noStrike" dirty="0" smtClean="0">
                <a:effectLst/>
                <a:latin typeface="+mn-lt"/>
                <a:ea typeface="+mn-ea"/>
                <a:cs typeface="+mn-cs"/>
                <a:sym typeface="Calibri"/>
                <a:hlinkClick r:id="rId5"/>
              </a:rPr>
              <a:t>上表中的</a:t>
            </a:r>
            <a:r>
              <a:rPr lang="en-US" altLang="zh-TW" sz="1200" b="0" i="0" u="none" strike="noStrike" dirty="0" smtClean="0">
                <a:effectLst/>
                <a:latin typeface="+mn-lt"/>
                <a:ea typeface="+mn-ea"/>
                <a:cs typeface="+mn-cs"/>
                <a:sym typeface="Calibri"/>
                <a:hlinkClick r:id="rId5"/>
              </a:rPr>
              <a:t>.</a:t>
            </a:r>
            <a:r>
              <a:rPr lang="en-US" altLang="zh-TW" sz="1200" b="0" i="0" u="none" strike="noStrike" dirty="0" err="1" smtClean="0">
                <a:effectLst/>
                <a:latin typeface="+mn-lt"/>
                <a:ea typeface="+mn-ea"/>
                <a:cs typeface="+mn-cs"/>
                <a:sym typeface="Calibri"/>
                <a:hlinkClick r:id="rId5"/>
              </a:rPr>
              <a:t>config</a:t>
            </a:r>
            <a:r>
              <a:rPr lang="zh-TW" altLang="en-US" sz="1200" b="0" i="0" u="none" strike="noStrike" dirty="0" smtClean="0">
                <a:effectLst/>
                <a:latin typeface="+mn-lt"/>
                <a:ea typeface="+mn-ea"/>
                <a:cs typeface="+mn-cs"/>
                <a:sym typeface="Calibri"/>
                <a:hlinkClick r:id="rId5"/>
              </a:rPr>
              <a:t>那一行</a:t>
            </a:r>
            <a:r>
              <a:rPr lang="zh-TW" altLang="en-US" sz="1200" b="0" i="0" dirty="0" smtClean="0">
                <a:effectLst/>
                <a:latin typeface="+mn-lt"/>
                <a:ea typeface="+mn-ea"/>
                <a:cs typeface="+mn-cs"/>
                <a:sym typeface="Calibri"/>
              </a:rPr>
              <a:t>，該檔案就是隱藏檔。 你可以使用</a:t>
            </a:r>
            <a:r>
              <a:rPr lang="en-US" altLang="zh-TW" sz="1200" b="0" i="0" dirty="0" smtClean="0">
                <a:effectLst/>
                <a:latin typeface="+mn-lt"/>
                <a:ea typeface="+mn-ea"/>
                <a:cs typeface="+mn-cs"/>
                <a:sym typeface="Calibri"/>
              </a:rPr>
              <a:t>『ls』</a:t>
            </a:r>
            <a:r>
              <a:rPr lang="zh-TW" altLang="en-US" sz="1200" b="0" i="0" dirty="0" smtClean="0">
                <a:effectLst/>
                <a:latin typeface="+mn-lt"/>
                <a:ea typeface="+mn-ea"/>
                <a:cs typeface="+mn-cs"/>
                <a:sym typeface="Calibri"/>
              </a:rPr>
              <a:t>及</a:t>
            </a:r>
            <a:r>
              <a:rPr lang="en-US" altLang="zh-TW" sz="1200" b="0" i="0" dirty="0" smtClean="0">
                <a:effectLst/>
                <a:latin typeface="+mn-lt"/>
                <a:ea typeface="+mn-ea"/>
                <a:cs typeface="+mn-cs"/>
                <a:sym typeface="Calibri"/>
              </a:rPr>
              <a:t>『ls -a』</a:t>
            </a:r>
            <a:r>
              <a:rPr lang="zh-TW" altLang="en-US" sz="1200" b="0" i="0" dirty="0" smtClean="0">
                <a:effectLst/>
                <a:latin typeface="+mn-lt"/>
                <a:ea typeface="+mn-ea"/>
                <a:cs typeface="+mn-cs"/>
                <a:sym typeface="Calibri"/>
              </a:rPr>
              <a:t>這兩個指令去感受一下什麼是隱藏檔囉！</a:t>
            </a:r>
          </a:p>
          <a:p>
            <a:endParaRPr lang="zh-TW" altLang="en-US" dirty="0"/>
          </a:p>
        </p:txBody>
      </p:sp>
    </p:spTree>
    <p:extLst>
      <p:ext uri="{BB962C8B-B14F-4D97-AF65-F5344CB8AC3E}">
        <p14:creationId xmlns:p14="http://schemas.microsoft.com/office/powerpoint/2010/main" val="40821147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 ls -al test.sh</a:t>
            </a:r>
          </a:p>
          <a:p>
            <a:r>
              <a:rPr lang="en-US" altLang="zh-TW" dirty="0" smtClean="0"/>
              <a:t>-</a:t>
            </a:r>
            <a:r>
              <a:rPr lang="en-US" altLang="zh-TW" dirty="0" err="1" smtClean="0"/>
              <a:t>rw</a:t>
            </a:r>
            <a:r>
              <a:rPr lang="en-US" altLang="zh-TW" dirty="0" smtClean="0"/>
              <a:t>-r--r--. 1 root </a:t>
            </a:r>
            <a:r>
              <a:rPr lang="en-US" altLang="zh-TW" dirty="0" err="1" smtClean="0"/>
              <a:t>root</a:t>
            </a:r>
            <a:r>
              <a:rPr lang="en-US" altLang="zh-TW" dirty="0" smtClean="0"/>
              <a:t> 176 Dec 29  2013 test.sh</a:t>
            </a:r>
          </a:p>
          <a:p>
            <a:r>
              <a:rPr lang="en-US" altLang="zh-TW" dirty="0" smtClean="0"/>
              <a:t>[</a:t>
            </a:r>
            <a:r>
              <a:rPr lang="en-US" altLang="zh-TW" dirty="0" err="1" smtClean="0"/>
              <a:t>root@study</a:t>
            </a:r>
            <a:r>
              <a:rPr lang="en-US" altLang="zh-TW" dirty="0" smtClean="0"/>
              <a:t> ~]# </a:t>
            </a:r>
            <a:r>
              <a:rPr lang="en-US" altLang="zh-TW" dirty="0" err="1" smtClean="0"/>
              <a:t>chmod</a:t>
            </a:r>
            <a:r>
              <a:rPr lang="en-US" altLang="zh-TW" dirty="0" smtClean="0"/>
              <a:t> 777 test.sh</a:t>
            </a:r>
          </a:p>
          <a:p>
            <a:r>
              <a:rPr lang="en-US" altLang="zh-TW" dirty="0" smtClean="0"/>
              <a:t>[</a:t>
            </a:r>
            <a:r>
              <a:rPr lang="en-US" altLang="zh-TW" dirty="0" err="1" smtClean="0"/>
              <a:t>root@study</a:t>
            </a:r>
            <a:r>
              <a:rPr lang="en-US" altLang="zh-TW" dirty="0" smtClean="0"/>
              <a:t> ~]# ls -al test.sh</a:t>
            </a:r>
          </a:p>
          <a:p>
            <a:r>
              <a:rPr lang="en-US" altLang="zh-TW" dirty="0" smtClean="0"/>
              <a:t>-</a:t>
            </a:r>
            <a:r>
              <a:rPr lang="en-US" altLang="zh-TW" dirty="0" err="1" smtClean="0"/>
              <a:t>rwxrwxrwx</a:t>
            </a:r>
            <a:r>
              <a:rPr lang="en-US" altLang="zh-TW" dirty="0" smtClean="0"/>
              <a:t>. 1 root </a:t>
            </a:r>
            <a:r>
              <a:rPr lang="en-US" altLang="zh-TW" dirty="0" err="1" smtClean="0"/>
              <a:t>root</a:t>
            </a:r>
            <a:r>
              <a:rPr lang="en-US" altLang="zh-TW" dirty="0" smtClean="0"/>
              <a:t> 176 Dec 29  2013 test.sh</a:t>
            </a:r>
          </a:p>
          <a:p>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6FEB9D5-B4DB-4684-97D0-27E67E342A9F}"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1101309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i="0" kern="1200" dirty="0" smtClean="0">
                <a:solidFill>
                  <a:schemeClr val="tx1"/>
                </a:solidFill>
                <a:effectLst/>
                <a:latin typeface="+mn-lt"/>
                <a:ea typeface="+mn-ea"/>
                <a:cs typeface="+mn-cs"/>
              </a:rPr>
              <a:t>例題：將剛剛你的</a:t>
            </a:r>
            <a:r>
              <a:rPr lang="en-US" altLang="zh-TW" dirty="0" smtClean="0"/>
              <a:t>test.sh</a:t>
            </a:r>
            <a:endParaRPr lang="zh-TW" altLang="en-US" dirty="0" smtClean="0"/>
          </a:p>
          <a:p>
            <a:r>
              <a:rPr lang="zh-TW" altLang="en-US" sz="1200" b="0" i="0" kern="1200" dirty="0" smtClean="0">
                <a:solidFill>
                  <a:schemeClr val="tx1"/>
                </a:solidFill>
                <a:effectLst/>
                <a:latin typeface="+mn-lt"/>
                <a:ea typeface="+mn-ea"/>
                <a:cs typeface="+mn-cs"/>
              </a:rPr>
              <a:t>這個檔案的權限修改回</a:t>
            </a:r>
            <a:r>
              <a:rPr lang="en-US" altLang="zh-TW" sz="1200" b="0" i="0" kern="1200" dirty="0" smtClean="0">
                <a:solidFill>
                  <a:schemeClr val="tx1"/>
                </a:solidFill>
                <a:effectLst/>
                <a:latin typeface="+mn-lt"/>
                <a:ea typeface="+mn-ea"/>
                <a:cs typeface="+mn-cs"/>
              </a:rPr>
              <a:t>-</a:t>
            </a:r>
            <a:r>
              <a:rPr lang="en-US" altLang="zh-TW" sz="1200" b="0" i="0" kern="1200" dirty="0" err="1" smtClean="0">
                <a:solidFill>
                  <a:schemeClr val="tx1"/>
                </a:solidFill>
                <a:effectLst/>
                <a:latin typeface="+mn-lt"/>
                <a:ea typeface="+mn-ea"/>
                <a:cs typeface="+mn-cs"/>
              </a:rPr>
              <a:t>rw</a:t>
            </a:r>
            <a:r>
              <a:rPr lang="en-US" altLang="zh-TW" sz="1200" b="0" i="0" kern="1200" dirty="0" smtClean="0">
                <a:solidFill>
                  <a:schemeClr val="tx1"/>
                </a:solidFill>
                <a:effectLst/>
                <a:latin typeface="+mn-lt"/>
                <a:ea typeface="+mn-ea"/>
                <a:cs typeface="+mn-cs"/>
              </a:rPr>
              <a:t>-r--r--</a:t>
            </a:r>
            <a:r>
              <a:rPr lang="zh-TW" altLang="en-US" sz="1200" b="0" i="0" kern="1200" dirty="0" smtClean="0">
                <a:solidFill>
                  <a:schemeClr val="tx1"/>
                </a:solidFill>
                <a:effectLst/>
                <a:latin typeface="+mn-lt"/>
                <a:ea typeface="+mn-ea"/>
                <a:cs typeface="+mn-cs"/>
              </a:rPr>
              <a:t>的情況吧！</a:t>
            </a:r>
          </a:p>
          <a:p>
            <a:r>
              <a:rPr lang="zh-TW" altLang="en-US" sz="1200" b="0" i="0" kern="1200" dirty="0" smtClean="0">
                <a:solidFill>
                  <a:schemeClr val="tx1"/>
                </a:solidFill>
                <a:effectLst/>
                <a:latin typeface="+mn-lt"/>
                <a:ea typeface="+mn-ea"/>
                <a:cs typeface="+mn-cs"/>
              </a:rPr>
              <a:t>答：</a:t>
            </a:r>
            <a:r>
              <a:rPr lang="en-US" altLang="zh-TW" sz="1200" b="0" i="0" kern="1200" dirty="0" smtClean="0">
                <a:solidFill>
                  <a:schemeClr val="tx1"/>
                </a:solidFill>
                <a:effectLst/>
                <a:latin typeface="+mn-lt"/>
                <a:ea typeface="+mn-ea"/>
                <a:cs typeface="+mn-cs"/>
              </a:rPr>
              <a:t>-</a:t>
            </a:r>
            <a:r>
              <a:rPr lang="en-US" altLang="zh-TW" sz="1200" b="0" i="0" kern="1200" dirty="0" err="1" smtClean="0">
                <a:solidFill>
                  <a:schemeClr val="tx1"/>
                </a:solidFill>
                <a:effectLst/>
                <a:latin typeface="+mn-lt"/>
                <a:ea typeface="+mn-ea"/>
                <a:cs typeface="+mn-cs"/>
              </a:rPr>
              <a:t>rw</a:t>
            </a:r>
            <a:r>
              <a:rPr lang="en-US" altLang="zh-TW" sz="1200" b="0" i="0" kern="1200" dirty="0" smtClean="0">
                <a:solidFill>
                  <a:schemeClr val="tx1"/>
                </a:solidFill>
                <a:effectLst/>
                <a:latin typeface="+mn-lt"/>
                <a:ea typeface="+mn-ea"/>
                <a:cs typeface="+mn-cs"/>
              </a:rPr>
              <a:t>-r--r--</a:t>
            </a:r>
            <a:r>
              <a:rPr lang="zh-TW" altLang="en-US" sz="1200" b="0" i="0" kern="1200" dirty="0" smtClean="0">
                <a:solidFill>
                  <a:schemeClr val="tx1"/>
                </a:solidFill>
                <a:effectLst/>
                <a:latin typeface="+mn-lt"/>
                <a:ea typeface="+mn-ea"/>
                <a:cs typeface="+mn-cs"/>
              </a:rPr>
              <a:t>的分數是</a:t>
            </a:r>
            <a:r>
              <a:rPr lang="en-US" altLang="zh-TW" sz="1200" b="0" i="0" kern="1200" dirty="0" smtClean="0">
                <a:solidFill>
                  <a:schemeClr val="tx1"/>
                </a:solidFill>
                <a:effectLst/>
                <a:latin typeface="+mn-lt"/>
                <a:ea typeface="+mn-ea"/>
                <a:cs typeface="+mn-cs"/>
              </a:rPr>
              <a:t>644</a:t>
            </a:r>
            <a:r>
              <a:rPr lang="zh-TW" altLang="en-US" sz="1200" b="0" i="0" kern="1200" dirty="0" smtClean="0">
                <a:solidFill>
                  <a:schemeClr val="tx1"/>
                </a:solidFill>
                <a:effectLst/>
                <a:latin typeface="+mn-lt"/>
                <a:ea typeface="+mn-ea"/>
                <a:cs typeface="+mn-cs"/>
              </a:rPr>
              <a:t>，所以指令為：</a:t>
            </a:r>
            <a:br>
              <a:rPr lang="zh-TW" altLang="en-US" sz="1200" b="0" i="0" kern="1200" dirty="0" smtClean="0">
                <a:solidFill>
                  <a:schemeClr val="tx1"/>
                </a:solidFill>
                <a:effectLst/>
                <a:latin typeface="+mn-lt"/>
                <a:ea typeface="+mn-ea"/>
                <a:cs typeface="+mn-cs"/>
              </a:rPr>
            </a:br>
            <a:r>
              <a:rPr lang="en-US" altLang="zh-TW" sz="1200" b="0" i="0" kern="1200" dirty="0" err="1" smtClean="0">
                <a:solidFill>
                  <a:schemeClr val="tx1"/>
                </a:solidFill>
                <a:effectLst/>
                <a:latin typeface="+mn-lt"/>
                <a:ea typeface="+mn-ea"/>
                <a:cs typeface="+mn-cs"/>
              </a:rPr>
              <a:t>chmod</a:t>
            </a:r>
            <a:r>
              <a:rPr lang="en-US" altLang="zh-TW" sz="1200" b="0" i="0" kern="1200" dirty="0" smtClean="0">
                <a:solidFill>
                  <a:schemeClr val="tx1"/>
                </a:solidFill>
                <a:effectLst/>
                <a:latin typeface="+mn-lt"/>
                <a:ea typeface="+mn-ea"/>
                <a:cs typeface="+mn-cs"/>
              </a:rPr>
              <a:t> 644 </a:t>
            </a:r>
            <a:r>
              <a:rPr lang="en-US" altLang="zh-TW" dirty="0" smtClean="0"/>
              <a:t>test.sh</a:t>
            </a:r>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6FEB9D5-B4DB-4684-97D0-27E67E342A9F}"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6237535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i="0" kern="1200" dirty="0" smtClean="0">
                <a:solidFill>
                  <a:schemeClr val="tx1"/>
                </a:solidFill>
                <a:effectLst/>
                <a:latin typeface="+mn-lt"/>
                <a:ea typeface="+mn-ea"/>
                <a:cs typeface="+mn-cs"/>
              </a:rPr>
              <a:t>例題：將剛剛你的</a:t>
            </a:r>
            <a:r>
              <a:rPr lang="en-US" altLang="zh-TW" dirty="0" smtClean="0"/>
              <a:t>test.sh</a:t>
            </a:r>
            <a:endParaRPr lang="zh-TW" altLang="en-US" dirty="0" smtClean="0"/>
          </a:p>
          <a:p>
            <a:r>
              <a:rPr lang="zh-TW" altLang="en-US" sz="1200" b="0" i="0" kern="1200" dirty="0" smtClean="0">
                <a:solidFill>
                  <a:schemeClr val="tx1"/>
                </a:solidFill>
                <a:effectLst/>
                <a:latin typeface="+mn-lt"/>
                <a:ea typeface="+mn-ea"/>
                <a:cs typeface="+mn-cs"/>
              </a:rPr>
              <a:t>這個檔案的權限修改回</a:t>
            </a:r>
            <a:r>
              <a:rPr lang="en-US" altLang="zh-TW" sz="1200" b="0" i="0" kern="1200" dirty="0" smtClean="0">
                <a:solidFill>
                  <a:schemeClr val="tx1"/>
                </a:solidFill>
                <a:effectLst/>
                <a:latin typeface="+mn-lt"/>
                <a:ea typeface="+mn-ea"/>
                <a:cs typeface="+mn-cs"/>
              </a:rPr>
              <a:t>-</a:t>
            </a:r>
            <a:r>
              <a:rPr lang="en-US" altLang="zh-TW" sz="1200" b="0" i="0" kern="1200" dirty="0" err="1" smtClean="0">
                <a:solidFill>
                  <a:schemeClr val="tx1"/>
                </a:solidFill>
                <a:effectLst/>
                <a:latin typeface="+mn-lt"/>
                <a:ea typeface="+mn-ea"/>
                <a:cs typeface="+mn-cs"/>
              </a:rPr>
              <a:t>rw</a:t>
            </a:r>
            <a:r>
              <a:rPr lang="en-US" altLang="zh-TW" sz="1200" b="0" i="0" kern="1200" dirty="0" smtClean="0">
                <a:solidFill>
                  <a:schemeClr val="tx1"/>
                </a:solidFill>
                <a:effectLst/>
                <a:latin typeface="+mn-lt"/>
                <a:ea typeface="+mn-ea"/>
                <a:cs typeface="+mn-cs"/>
              </a:rPr>
              <a:t>-r--r--</a:t>
            </a:r>
            <a:r>
              <a:rPr lang="zh-TW" altLang="en-US" sz="1200" b="0" i="0" kern="1200" dirty="0" smtClean="0">
                <a:solidFill>
                  <a:schemeClr val="tx1"/>
                </a:solidFill>
                <a:effectLst/>
                <a:latin typeface="+mn-lt"/>
                <a:ea typeface="+mn-ea"/>
                <a:cs typeface="+mn-cs"/>
              </a:rPr>
              <a:t>的情況吧！</a:t>
            </a:r>
          </a:p>
          <a:p>
            <a:r>
              <a:rPr lang="zh-TW" altLang="en-US" sz="1200" b="0" i="0" kern="1200" dirty="0" smtClean="0">
                <a:solidFill>
                  <a:schemeClr val="tx1"/>
                </a:solidFill>
                <a:effectLst/>
                <a:latin typeface="+mn-lt"/>
                <a:ea typeface="+mn-ea"/>
                <a:cs typeface="+mn-cs"/>
              </a:rPr>
              <a:t>答：</a:t>
            </a:r>
            <a:r>
              <a:rPr lang="en-US" altLang="zh-TW" sz="1200" b="0" i="0" kern="1200" dirty="0" smtClean="0">
                <a:solidFill>
                  <a:schemeClr val="tx1"/>
                </a:solidFill>
                <a:effectLst/>
                <a:latin typeface="+mn-lt"/>
                <a:ea typeface="+mn-ea"/>
                <a:cs typeface="+mn-cs"/>
              </a:rPr>
              <a:t>-</a:t>
            </a:r>
            <a:r>
              <a:rPr lang="en-US" altLang="zh-TW" sz="1200" b="0" i="0" kern="1200" dirty="0" err="1" smtClean="0">
                <a:solidFill>
                  <a:schemeClr val="tx1"/>
                </a:solidFill>
                <a:effectLst/>
                <a:latin typeface="+mn-lt"/>
                <a:ea typeface="+mn-ea"/>
                <a:cs typeface="+mn-cs"/>
              </a:rPr>
              <a:t>rw</a:t>
            </a:r>
            <a:r>
              <a:rPr lang="en-US" altLang="zh-TW" sz="1200" b="0" i="0" kern="1200" dirty="0" smtClean="0">
                <a:solidFill>
                  <a:schemeClr val="tx1"/>
                </a:solidFill>
                <a:effectLst/>
                <a:latin typeface="+mn-lt"/>
                <a:ea typeface="+mn-ea"/>
                <a:cs typeface="+mn-cs"/>
              </a:rPr>
              <a:t>-r--r--</a:t>
            </a:r>
            <a:r>
              <a:rPr lang="zh-TW" altLang="en-US" sz="1200" b="0" i="0" kern="1200" dirty="0" smtClean="0">
                <a:solidFill>
                  <a:schemeClr val="tx1"/>
                </a:solidFill>
                <a:effectLst/>
                <a:latin typeface="+mn-lt"/>
                <a:ea typeface="+mn-ea"/>
                <a:cs typeface="+mn-cs"/>
              </a:rPr>
              <a:t>的分數是</a:t>
            </a:r>
            <a:r>
              <a:rPr lang="en-US" altLang="zh-TW" sz="1200" b="0" i="0" kern="1200" dirty="0" smtClean="0">
                <a:solidFill>
                  <a:schemeClr val="tx1"/>
                </a:solidFill>
                <a:effectLst/>
                <a:latin typeface="+mn-lt"/>
                <a:ea typeface="+mn-ea"/>
                <a:cs typeface="+mn-cs"/>
              </a:rPr>
              <a:t>644</a:t>
            </a:r>
            <a:r>
              <a:rPr lang="zh-TW" altLang="en-US" sz="1200" b="0" i="0" kern="1200" dirty="0" smtClean="0">
                <a:solidFill>
                  <a:schemeClr val="tx1"/>
                </a:solidFill>
                <a:effectLst/>
                <a:latin typeface="+mn-lt"/>
                <a:ea typeface="+mn-ea"/>
                <a:cs typeface="+mn-cs"/>
              </a:rPr>
              <a:t>，所以指令為：</a:t>
            </a:r>
            <a:br>
              <a:rPr lang="zh-TW" altLang="en-US" sz="1200" b="0" i="0" kern="1200" dirty="0" smtClean="0">
                <a:solidFill>
                  <a:schemeClr val="tx1"/>
                </a:solidFill>
                <a:effectLst/>
                <a:latin typeface="+mn-lt"/>
                <a:ea typeface="+mn-ea"/>
                <a:cs typeface="+mn-cs"/>
              </a:rPr>
            </a:br>
            <a:r>
              <a:rPr lang="en-US" altLang="zh-TW" sz="1200" b="0" i="0" kern="1200" dirty="0" err="1" smtClean="0">
                <a:solidFill>
                  <a:schemeClr val="tx1"/>
                </a:solidFill>
                <a:effectLst/>
                <a:latin typeface="+mn-lt"/>
                <a:ea typeface="+mn-ea"/>
                <a:cs typeface="+mn-cs"/>
              </a:rPr>
              <a:t>chmod</a:t>
            </a:r>
            <a:r>
              <a:rPr lang="en-US" altLang="zh-TW" sz="1200" b="0" i="0" kern="1200" dirty="0" smtClean="0">
                <a:solidFill>
                  <a:schemeClr val="tx1"/>
                </a:solidFill>
                <a:effectLst/>
                <a:latin typeface="+mn-lt"/>
                <a:ea typeface="+mn-ea"/>
                <a:cs typeface="+mn-cs"/>
              </a:rPr>
              <a:t> 644 </a:t>
            </a:r>
            <a:r>
              <a:rPr lang="en-US" altLang="zh-TW" dirty="0" smtClean="0"/>
              <a:t>test.sh</a:t>
            </a:r>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6FEB9D5-B4DB-4684-97D0-27E67E342A9F}"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25554073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沒指定</a:t>
            </a:r>
            <a:r>
              <a:rPr lang="en-US" altLang="zh-TW" sz="1200" dirty="0" smtClean="0">
                <a:solidFill>
                  <a:srgbClr val="FF0000"/>
                </a:solidFill>
              </a:rPr>
              <a:t>u</a:t>
            </a:r>
            <a:r>
              <a:rPr lang="en-US" altLang="zh-TW" sz="1200" dirty="0" smtClean="0"/>
              <a:t>(</a:t>
            </a:r>
            <a:r>
              <a:rPr lang="en-US" altLang="zh-TW" sz="1200" dirty="0" smtClean="0">
                <a:solidFill>
                  <a:srgbClr val="FF0000"/>
                </a:solidFill>
              </a:rPr>
              <a:t>u</a:t>
            </a:r>
            <a:r>
              <a:rPr lang="en-US" altLang="zh-TW" sz="1200" dirty="0" smtClean="0"/>
              <a:t>ser), </a:t>
            </a:r>
            <a:r>
              <a:rPr lang="en-US" altLang="zh-TW" sz="1200" dirty="0" smtClean="0">
                <a:solidFill>
                  <a:srgbClr val="FF0000"/>
                </a:solidFill>
              </a:rPr>
              <a:t>g</a:t>
            </a:r>
            <a:r>
              <a:rPr lang="en-US" altLang="zh-TW" sz="1200" dirty="0" smtClean="0"/>
              <a:t>(</a:t>
            </a:r>
            <a:r>
              <a:rPr lang="en-US" altLang="zh-TW" sz="1200" dirty="0" smtClean="0">
                <a:solidFill>
                  <a:srgbClr val="FF0000"/>
                </a:solidFill>
              </a:rPr>
              <a:t>g</a:t>
            </a:r>
            <a:r>
              <a:rPr lang="en-US" altLang="zh-TW" sz="1200" dirty="0" smtClean="0"/>
              <a:t>roup), </a:t>
            </a:r>
            <a:r>
              <a:rPr lang="en-US" altLang="zh-TW" sz="1200" dirty="0" smtClean="0">
                <a:solidFill>
                  <a:srgbClr val="FF0000"/>
                </a:solidFill>
              </a:rPr>
              <a:t>o</a:t>
            </a:r>
            <a:r>
              <a:rPr lang="en-US" altLang="zh-TW" sz="1200" dirty="0" smtClean="0"/>
              <a:t>(</a:t>
            </a:r>
            <a:r>
              <a:rPr lang="en-US" altLang="zh-TW" sz="1200" dirty="0" smtClean="0">
                <a:solidFill>
                  <a:srgbClr val="FF0000"/>
                </a:solidFill>
              </a:rPr>
              <a:t>o</a:t>
            </a:r>
            <a:r>
              <a:rPr lang="en-US" altLang="zh-TW" sz="1200" dirty="0" smtClean="0"/>
              <a:t>ther)</a:t>
            </a:r>
          </a:p>
          <a:p>
            <a:r>
              <a:rPr lang="zh-TW" altLang="en-US" sz="1200" dirty="0" smtClean="0"/>
              <a:t>內定</a:t>
            </a:r>
            <a:endParaRPr lang="en-US" altLang="zh-TW" sz="1200" dirty="0" smtClean="0"/>
          </a:p>
          <a:p>
            <a:r>
              <a:rPr lang="en-US" altLang="zh-TW" sz="1200" dirty="0" smtClean="0"/>
              <a:t>All</a:t>
            </a:r>
          </a:p>
          <a:p>
            <a:r>
              <a:rPr lang="en-US" altLang="zh-TW" dirty="0" smtClean="0"/>
              <a:t>+ </a:t>
            </a:r>
            <a:r>
              <a:rPr lang="zh-TW" altLang="en-US" dirty="0" smtClean="0"/>
              <a:t>與 </a:t>
            </a:r>
            <a:r>
              <a:rPr lang="en-US" altLang="zh-TW" dirty="0" smtClean="0"/>
              <a:t>– </a:t>
            </a:r>
            <a:r>
              <a:rPr lang="zh-TW" altLang="en-US" dirty="0" smtClean="0"/>
              <a:t>的狀態下，只要是沒有指定到的項目，則該權限</a:t>
            </a:r>
            <a:r>
              <a:rPr lang="en-US" altLang="zh-TW" dirty="0" smtClean="0"/>
              <a:t>『</a:t>
            </a:r>
            <a:r>
              <a:rPr lang="zh-TW" altLang="en-US" dirty="0" smtClean="0"/>
              <a:t>不會被變動</a:t>
            </a:r>
            <a:r>
              <a:rPr lang="en-US" altLang="zh-TW" dirty="0" smtClean="0"/>
              <a:t>』</a:t>
            </a:r>
          </a:p>
          <a:p>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6FEB9D5-B4DB-4684-97D0-27E67E342A9F}"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37882193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 </a:t>
            </a:r>
            <a:r>
              <a:rPr lang="en-US" altLang="zh-TW" dirty="0" err="1" smtClean="0"/>
              <a:t>chmod</a:t>
            </a:r>
            <a:r>
              <a:rPr lang="en-US" altLang="zh-TW" dirty="0" smtClean="0"/>
              <a:t>  u=</a:t>
            </a:r>
            <a:r>
              <a:rPr lang="en-US" altLang="zh-TW" dirty="0" err="1" smtClean="0"/>
              <a:t>rwx,go</a:t>
            </a:r>
            <a:r>
              <a:rPr lang="en-US" altLang="zh-TW" dirty="0" smtClean="0"/>
              <a:t>=</a:t>
            </a:r>
            <a:r>
              <a:rPr lang="en-US" altLang="zh-TW" dirty="0" err="1" smtClean="0"/>
              <a:t>rx</a:t>
            </a:r>
            <a:r>
              <a:rPr lang="en-US" altLang="zh-TW" dirty="0" smtClean="0"/>
              <a:t>  test.sh</a:t>
            </a:r>
          </a:p>
          <a:p>
            <a:r>
              <a:rPr lang="en-US" altLang="zh-TW" dirty="0" smtClean="0"/>
              <a:t># </a:t>
            </a:r>
            <a:r>
              <a:rPr lang="zh-TW" altLang="en-US" dirty="0" smtClean="0"/>
              <a:t>注意喔！那個 </a:t>
            </a:r>
            <a:r>
              <a:rPr lang="en-US" altLang="zh-TW" dirty="0" smtClean="0"/>
              <a:t>u=</a:t>
            </a:r>
            <a:r>
              <a:rPr lang="en-US" altLang="zh-TW" dirty="0" err="1" smtClean="0"/>
              <a:t>rwx,go</a:t>
            </a:r>
            <a:r>
              <a:rPr lang="en-US" altLang="zh-TW" dirty="0" smtClean="0"/>
              <a:t>=</a:t>
            </a:r>
            <a:r>
              <a:rPr lang="en-US" altLang="zh-TW" dirty="0" err="1" smtClean="0"/>
              <a:t>rx</a:t>
            </a:r>
            <a:r>
              <a:rPr lang="en-US" altLang="zh-TW" dirty="0" smtClean="0"/>
              <a:t> </a:t>
            </a:r>
            <a:r>
              <a:rPr lang="zh-TW" altLang="en-US" dirty="0" smtClean="0"/>
              <a:t>是連在一起的，中間並沒有任何空白字元！</a:t>
            </a:r>
          </a:p>
          <a:p>
            <a:r>
              <a:rPr lang="en-US" altLang="zh-TW" dirty="0" smtClean="0"/>
              <a:t># ls -al test.sh</a:t>
            </a:r>
          </a:p>
          <a:p>
            <a:r>
              <a:rPr lang="en-US" altLang="zh-TW" dirty="0" smtClean="0"/>
              <a:t>-</a:t>
            </a:r>
            <a:r>
              <a:rPr lang="en-US" altLang="zh-TW" dirty="0" err="1" smtClean="0"/>
              <a:t>rwxr</a:t>
            </a:r>
            <a:r>
              <a:rPr lang="en-US" altLang="zh-TW" dirty="0" smtClean="0"/>
              <a:t>-</a:t>
            </a:r>
            <a:r>
              <a:rPr lang="en-US" altLang="zh-TW" dirty="0" err="1" smtClean="0"/>
              <a:t>xr</a:t>
            </a:r>
            <a:r>
              <a:rPr lang="en-US" altLang="zh-TW" dirty="0" smtClean="0"/>
              <a:t>-x. 1 root </a:t>
            </a:r>
            <a:r>
              <a:rPr lang="en-US" altLang="zh-TW" dirty="0" err="1" smtClean="0"/>
              <a:t>root</a:t>
            </a:r>
            <a:r>
              <a:rPr lang="en-US" altLang="zh-TW" dirty="0" smtClean="0"/>
              <a:t> 176 Dec 29  2013 test.sh</a:t>
            </a:r>
          </a:p>
          <a:p>
            <a:r>
              <a:rPr lang="en-US" altLang="zh-TW" dirty="0" smtClean="0"/>
              <a:t>『 -</a:t>
            </a:r>
            <a:r>
              <a:rPr lang="en-US" altLang="zh-TW" dirty="0" err="1" smtClean="0"/>
              <a:t>rwxr</a:t>
            </a:r>
            <a:r>
              <a:rPr lang="en-US" altLang="zh-TW" dirty="0" smtClean="0"/>
              <a:t>-</a:t>
            </a:r>
            <a:r>
              <a:rPr lang="en-US" altLang="zh-TW" dirty="0" err="1" smtClean="0"/>
              <a:t>xr</a:t>
            </a:r>
            <a:r>
              <a:rPr lang="en-US" altLang="zh-TW" dirty="0" smtClean="0"/>
              <a:t>-- 』</a:t>
            </a:r>
            <a:r>
              <a:rPr lang="zh-TW" altLang="en-US" dirty="0" smtClean="0"/>
              <a:t>這樣的權限呢？可以使用</a:t>
            </a:r>
            <a:r>
              <a:rPr lang="en-US" altLang="zh-TW" dirty="0" smtClean="0"/>
              <a:t>『 </a:t>
            </a:r>
            <a:r>
              <a:rPr lang="en-US" altLang="zh-TW" dirty="0" err="1" smtClean="0"/>
              <a:t>chmod</a:t>
            </a:r>
            <a:r>
              <a:rPr lang="en-US" altLang="zh-TW" dirty="0" smtClean="0"/>
              <a:t> u=</a:t>
            </a:r>
            <a:r>
              <a:rPr lang="en-US" altLang="zh-TW" dirty="0" err="1" smtClean="0"/>
              <a:t>rwx,g</a:t>
            </a:r>
            <a:r>
              <a:rPr lang="en-US" altLang="zh-TW" dirty="0" smtClean="0"/>
              <a:t>=</a:t>
            </a:r>
            <a:r>
              <a:rPr lang="en-US" altLang="zh-TW" dirty="0" err="1" smtClean="0"/>
              <a:t>rx,o</a:t>
            </a:r>
            <a:r>
              <a:rPr lang="en-US" altLang="zh-TW" dirty="0" smtClean="0"/>
              <a:t>=r filename 』</a:t>
            </a:r>
            <a:r>
              <a:rPr lang="zh-TW" altLang="en-US" dirty="0" smtClean="0"/>
              <a:t>來設定</a:t>
            </a:r>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6FEB9D5-B4DB-4684-97D0-27E67E342A9F}"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4649407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&gt;&gt;&gt;</a:t>
            </a:r>
          </a:p>
          <a:p>
            <a:r>
              <a:rPr lang="en-US" altLang="zh-TW" dirty="0" smtClean="0"/>
              <a:t>test.sh</a:t>
            </a:r>
            <a:r>
              <a:rPr lang="zh-TW" altLang="en-US" dirty="0" smtClean="0"/>
              <a:t>這個檔案的每個人均可寫入的權限， 那麼我就可以使用：</a:t>
            </a:r>
          </a:p>
          <a:p>
            <a:r>
              <a:rPr lang="en-US" altLang="zh-TW" dirty="0" smtClean="0"/>
              <a:t># ls -al test.sh</a:t>
            </a:r>
          </a:p>
          <a:p>
            <a:r>
              <a:rPr lang="en-US" altLang="zh-TW" dirty="0" smtClean="0"/>
              <a:t>-</a:t>
            </a:r>
            <a:r>
              <a:rPr lang="en-US" altLang="zh-TW" dirty="0" err="1" smtClean="0"/>
              <a:t>rwxr</a:t>
            </a:r>
            <a:r>
              <a:rPr lang="en-US" altLang="zh-TW" dirty="0" smtClean="0"/>
              <a:t>-</a:t>
            </a:r>
            <a:r>
              <a:rPr lang="en-US" altLang="zh-TW" dirty="0" err="1" smtClean="0"/>
              <a:t>xr</a:t>
            </a:r>
            <a:r>
              <a:rPr lang="en-US" altLang="zh-TW" dirty="0" smtClean="0"/>
              <a:t>-x. 1 root </a:t>
            </a:r>
            <a:r>
              <a:rPr lang="en-US" altLang="zh-TW" dirty="0" err="1" smtClean="0"/>
              <a:t>root</a:t>
            </a:r>
            <a:r>
              <a:rPr lang="en-US" altLang="zh-TW" dirty="0" smtClean="0"/>
              <a:t> 176 Dec 29  2013 test.sh</a:t>
            </a:r>
          </a:p>
          <a:p>
            <a:r>
              <a:rPr lang="en-US" altLang="zh-TW" dirty="0" smtClean="0"/>
              <a:t># </a:t>
            </a:r>
            <a:r>
              <a:rPr lang="en-US" altLang="zh-TW" dirty="0" err="1" smtClean="0"/>
              <a:t>chmod</a:t>
            </a:r>
            <a:r>
              <a:rPr lang="en-US" altLang="zh-TW" dirty="0" smtClean="0"/>
              <a:t>  </a:t>
            </a:r>
            <a:r>
              <a:rPr lang="en-US" altLang="zh-TW" dirty="0" err="1" smtClean="0"/>
              <a:t>a+w</a:t>
            </a:r>
            <a:r>
              <a:rPr lang="en-US" altLang="zh-TW" dirty="0" smtClean="0"/>
              <a:t>  test.sh</a:t>
            </a:r>
          </a:p>
          <a:p>
            <a:r>
              <a:rPr lang="en-US" altLang="zh-TW" dirty="0" smtClean="0"/>
              <a:t># ls -al test.sh</a:t>
            </a:r>
          </a:p>
          <a:p>
            <a:r>
              <a:rPr lang="en-US" altLang="zh-TW" dirty="0" smtClean="0"/>
              <a:t>-</a:t>
            </a:r>
            <a:r>
              <a:rPr lang="en-US" altLang="zh-TW" dirty="0" err="1" smtClean="0"/>
              <a:t>rwxrwxrwx</a:t>
            </a:r>
            <a:r>
              <a:rPr lang="en-US" altLang="zh-TW" dirty="0" smtClean="0"/>
              <a:t>. 1 root </a:t>
            </a:r>
            <a:r>
              <a:rPr lang="en-US" altLang="zh-TW" dirty="0" err="1" smtClean="0"/>
              <a:t>root</a:t>
            </a:r>
            <a:r>
              <a:rPr lang="en-US" altLang="zh-TW" dirty="0" smtClean="0"/>
              <a:t> 176 Dec 29  2013 test.sh</a:t>
            </a:r>
          </a:p>
          <a:p>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6FEB9D5-B4DB-4684-97D0-27E67E342A9F}"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33663590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&gt;&gt;&gt;</a:t>
            </a:r>
          </a:p>
          <a:p>
            <a:r>
              <a:rPr lang="zh-TW" altLang="en-US" dirty="0" smtClean="0"/>
              <a:t>而如果是要將權限去掉而不更動其他已存在的權限呢？例如要拿掉全部人的可執行權限，則：</a:t>
            </a:r>
          </a:p>
          <a:p>
            <a:r>
              <a:rPr lang="en-US" altLang="zh-TW" dirty="0" smtClean="0"/>
              <a:t># </a:t>
            </a:r>
            <a:r>
              <a:rPr lang="en-US" altLang="zh-TW" dirty="0" err="1" smtClean="0"/>
              <a:t>chmod</a:t>
            </a:r>
            <a:r>
              <a:rPr lang="en-US" altLang="zh-TW" dirty="0" smtClean="0"/>
              <a:t>  a-x  test.sh</a:t>
            </a:r>
          </a:p>
          <a:p>
            <a:r>
              <a:rPr lang="en-US" altLang="zh-TW" dirty="0" smtClean="0"/>
              <a:t># ls -al test.sh</a:t>
            </a:r>
          </a:p>
          <a:p>
            <a:r>
              <a:rPr lang="en-US" altLang="zh-TW" dirty="0" smtClean="0"/>
              <a:t>-</a:t>
            </a:r>
            <a:r>
              <a:rPr lang="en-US" altLang="zh-TW" dirty="0" err="1" smtClean="0"/>
              <a:t>rw</a:t>
            </a:r>
            <a:r>
              <a:rPr lang="en-US" altLang="zh-TW" dirty="0" smtClean="0"/>
              <a:t>-</a:t>
            </a:r>
            <a:r>
              <a:rPr lang="en-US" altLang="zh-TW" dirty="0" err="1" smtClean="0"/>
              <a:t>rw</a:t>
            </a:r>
            <a:r>
              <a:rPr lang="en-US" altLang="zh-TW" dirty="0" smtClean="0"/>
              <a:t>-</a:t>
            </a:r>
            <a:r>
              <a:rPr lang="en-US" altLang="zh-TW" dirty="0" err="1" smtClean="0"/>
              <a:t>rw</a:t>
            </a:r>
            <a:r>
              <a:rPr lang="en-US" altLang="zh-TW" dirty="0" smtClean="0"/>
              <a:t>-. 1 root </a:t>
            </a:r>
            <a:r>
              <a:rPr lang="en-US" altLang="zh-TW" dirty="0" err="1" smtClean="0"/>
              <a:t>root</a:t>
            </a:r>
            <a:r>
              <a:rPr lang="en-US" altLang="zh-TW" dirty="0" smtClean="0"/>
              <a:t> 176 Dec 29  2013 test.sh</a:t>
            </a:r>
          </a:p>
          <a:p>
            <a:r>
              <a:rPr lang="en-US" altLang="zh-TW" dirty="0" smtClean="0"/>
              <a:t># </a:t>
            </a:r>
            <a:r>
              <a:rPr lang="en-US" altLang="zh-TW" dirty="0" err="1" smtClean="0"/>
              <a:t>chmod</a:t>
            </a:r>
            <a:r>
              <a:rPr lang="en-US" altLang="zh-TW" dirty="0" smtClean="0"/>
              <a:t> 644 test.sh  # </a:t>
            </a:r>
            <a:r>
              <a:rPr lang="zh-TW" altLang="en-US" dirty="0" smtClean="0"/>
              <a:t>測試完畢得要改回來喔！</a:t>
            </a:r>
            <a:endParaRPr lang="en-US" altLang="zh-TW" dirty="0" smtClean="0"/>
          </a:p>
          <a:p>
            <a:endParaRPr lang="en-US" altLang="zh-TW" dirty="0" smtClean="0"/>
          </a:p>
          <a:p>
            <a:r>
              <a:rPr lang="en-US" altLang="zh-TW" dirty="0" smtClean="0"/>
              <a:t>&gt;&gt;&gt;</a:t>
            </a:r>
          </a:p>
          <a:p>
            <a:r>
              <a:rPr lang="zh-TW" altLang="en-US" dirty="0" smtClean="0"/>
              <a:t>而如果是要將權限去掉而不更動其他已存在的權限呢？例如要拿掉全部人的可執行權限，則：</a:t>
            </a:r>
          </a:p>
          <a:p>
            <a:r>
              <a:rPr lang="en-US" altLang="zh-TW" dirty="0" smtClean="0"/>
              <a:t># </a:t>
            </a:r>
            <a:r>
              <a:rPr lang="en-US" altLang="zh-TW" dirty="0" err="1" smtClean="0"/>
              <a:t>chmod</a:t>
            </a:r>
            <a:r>
              <a:rPr lang="en-US" altLang="zh-TW" dirty="0" smtClean="0"/>
              <a:t>  a-x  test.sh</a:t>
            </a:r>
          </a:p>
          <a:p>
            <a:r>
              <a:rPr lang="en-US" altLang="zh-TW" dirty="0" smtClean="0"/>
              <a:t># ls -al test.sh</a:t>
            </a:r>
          </a:p>
          <a:p>
            <a:r>
              <a:rPr lang="en-US" altLang="zh-TW" dirty="0" smtClean="0"/>
              <a:t>-</a:t>
            </a:r>
            <a:r>
              <a:rPr lang="en-US" altLang="zh-TW" dirty="0" err="1" smtClean="0"/>
              <a:t>rw</a:t>
            </a:r>
            <a:r>
              <a:rPr lang="en-US" altLang="zh-TW" dirty="0" smtClean="0"/>
              <a:t>-</a:t>
            </a:r>
            <a:r>
              <a:rPr lang="en-US" altLang="zh-TW" dirty="0" err="1" smtClean="0"/>
              <a:t>rw</a:t>
            </a:r>
            <a:r>
              <a:rPr lang="en-US" altLang="zh-TW" dirty="0" smtClean="0"/>
              <a:t>-</a:t>
            </a:r>
            <a:r>
              <a:rPr lang="en-US" altLang="zh-TW" dirty="0" err="1" smtClean="0"/>
              <a:t>rw</a:t>
            </a:r>
            <a:r>
              <a:rPr lang="en-US" altLang="zh-TW" dirty="0" smtClean="0"/>
              <a:t>-. 1 root </a:t>
            </a:r>
            <a:r>
              <a:rPr lang="en-US" altLang="zh-TW" dirty="0" err="1" smtClean="0"/>
              <a:t>root</a:t>
            </a:r>
            <a:r>
              <a:rPr lang="en-US" altLang="zh-TW" dirty="0" smtClean="0"/>
              <a:t> 176 Dec 29  2013 test.sh</a:t>
            </a:r>
          </a:p>
          <a:p>
            <a:r>
              <a:rPr lang="en-US" altLang="zh-TW" dirty="0" smtClean="0"/>
              <a:t># </a:t>
            </a:r>
            <a:r>
              <a:rPr lang="en-US" altLang="zh-TW" dirty="0" err="1" smtClean="0"/>
              <a:t>chmod</a:t>
            </a:r>
            <a:r>
              <a:rPr lang="en-US" altLang="zh-TW" dirty="0" smtClean="0"/>
              <a:t> 644 test.sh  # </a:t>
            </a:r>
            <a:r>
              <a:rPr lang="zh-TW" altLang="en-US" dirty="0" smtClean="0"/>
              <a:t>測試完畢得要改回來喔！</a:t>
            </a:r>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6FEB9D5-B4DB-4684-97D0-27E67E342A9F}"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2991463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1" i="0" dirty="0" smtClean="0">
                <a:effectLst/>
                <a:latin typeface="+mn-lt"/>
                <a:ea typeface="+mn-ea"/>
                <a:cs typeface="+mn-cs"/>
                <a:sym typeface="Calibri"/>
              </a:rPr>
              <a:t>檔案權限設定</a:t>
            </a:r>
          </a:p>
          <a:p>
            <a:r>
              <a:rPr lang="zh-TW" altLang="en-US" sz="1200" b="0" i="0" dirty="0" smtClean="0">
                <a:effectLst/>
                <a:latin typeface="+mn-lt"/>
                <a:ea typeface="+mn-ea"/>
                <a:cs typeface="+mn-cs"/>
                <a:sym typeface="Calibri"/>
              </a:rPr>
              <a:t>在 </a:t>
            </a:r>
            <a:r>
              <a:rPr lang="en-US" altLang="zh-TW" sz="1200" b="0" i="0" dirty="0" smtClean="0">
                <a:effectLst/>
                <a:latin typeface="+mn-lt"/>
                <a:ea typeface="+mn-ea"/>
                <a:cs typeface="+mn-cs"/>
                <a:sym typeface="Calibri"/>
              </a:rPr>
              <a:t>Linux </a:t>
            </a:r>
            <a:r>
              <a:rPr lang="zh-TW" altLang="en-US" sz="1200" b="0" i="0" dirty="0" smtClean="0">
                <a:effectLst/>
                <a:latin typeface="+mn-lt"/>
                <a:ea typeface="+mn-ea"/>
                <a:cs typeface="+mn-cs"/>
                <a:sym typeface="Calibri"/>
              </a:rPr>
              <a:t>系統中，每一個 </a:t>
            </a:r>
            <a:r>
              <a:rPr lang="en-US" altLang="zh-TW" sz="1200" b="0" i="0" dirty="0" smtClean="0">
                <a:effectLst/>
                <a:latin typeface="+mn-lt"/>
                <a:ea typeface="+mn-ea"/>
                <a:cs typeface="+mn-cs"/>
                <a:sym typeface="Calibri"/>
              </a:rPr>
              <a:t>Linux </a:t>
            </a:r>
            <a:r>
              <a:rPr lang="zh-TW" altLang="en-US" sz="1200" b="0" i="0" dirty="0" smtClean="0">
                <a:effectLst/>
                <a:latin typeface="+mn-lt"/>
                <a:ea typeface="+mn-ea"/>
                <a:cs typeface="+mn-cs"/>
                <a:sym typeface="Calibri"/>
              </a:rPr>
              <a:t>檔案都具有四種存取權限：</a:t>
            </a:r>
          </a:p>
          <a:p>
            <a:r>
              <a:rPr lang="zh-TW" altLang="en-US" sz="1200" b="0" i="0" dirty="0" smtClean="0">
                <a:effectLst/>
                <a:latin typeface="+mn-lt"/>
                <a:ea typeface="+mn-ea"/>
                <a:cs typeface="+mn-cs"/>
                <a:sym typeface="Calibri"/>
              </a:rPr>
              <a:t>可讀取（</a:t>
            </a:r>
            <a:r>
              <a:rPr lang="en-US" altLang="zh-TW" sz="1200" b="0" i="0" dirty="0" smtClean="0">
                <a:effectLst/>
                <a:latin typeface="+mn-lt"/>
                <a:ea typeface="+mn-ea"/>
                <a:cs typeface="+mn-cs"/>
                <a:sym typeface="Calibri"/>
              </a:rPr>
              <a:t>r</a:t>
            </a:r>
            <a:r>
              <a:rPr lang="zh-TW" altLang="en-US" sz="1200" b="0" i="0" dirty="0" smtClean="0">
                <a:effectLst/>
                <a:latin typeface="+mn-lt"/>
                <a:ea typeface="+mn-ea"/>
                <a:cs typeface="+mn-cs"/>
                <a:sym typeface="Calibri"/>
              </a:rPr>
              <a:t>，</a:t>
            </a:r>
            <a:r>
              <a:rPr lang="en-US" altLang="zh-TW" sz="1200" b="0" i="0" dirty="0" smtClean="0">
                <a:effectLst/>
                <a:latin typeface="+mn-lt"/>
                <a:ea typeface="+mn-ea"/>
                <a:cs typeface="+mn-cs"/>
                <a:sym typeface="Calibri"/>
              </a:rPr>
              <a:t>Readable</a:t>
            </a:r>
            <a:r>
              <a:rPr lang="zh-TW" altLang="en-US" sz="1200" b="0" i="0" dirty="0" smtClean="0">
                <a:effectLst/>
                <a:latin typeface="+mn-lt"/>
                <a:ea typeface="+mn-ea"/>
                <a:cs typeface="+mn-cs"/>
                <a:sym typeface="Calibri"/>
              </a:rPr>
              <a:t>），用數字 </a:t>
            </a:r>
            <a:r>
              <a:rPr lang="en-US" altLang="zh-TW" sz="1200" b="0" i="0" dirty="0" smtClean="0">
                <a:effectLst/>
                <a:latin typeface="+mn-lt"/>
                <a:ea typeface="+mn-ea"/>
                <a:cs typeface="+mn-cs"/>
                <a:sym typeface="Calibri"/>
              </a:rPr>
              <a:t>4 </a:t>
            </a:r>
            <a:r>
              <a:rPr lang="zh-TW" altLang="en-US" sz="1200" b="0" i="0" dirty="0" smtClean="0">
                <a:effectLst/>
                <a:latin typeface="+mn-lt"/>
                <a:ea typeface="+mn-ea"/>
                <a:cs typeface="+mn-cs"/>
                <a:sym typeface="Calibri"/>
              </a:rPr>
              <a:t>表示</a:t>
            </a:r>
          </a:p>
          <a:p>
            <a:r>
              <a:rPr lang="zh-TW" altLang="en-US" sz="1200" b="0" i="0" dirty="0" smtClean="0">
                <a:effectLst/>
                <a:latin typeface="+mn-lt"/>
                <a:ea typeface="+mn-ea"/>
                <a:cs typeface="+mn-cs"/>
                <a:sym typeface="Calibri"/>
              </a:rPr>
              <a:t>可寫入（</a:t>
            </a:r>
            <a:r>
              <a:rPr lang="en-US" altLang="zh-TW" sz="1200" b="0" i="0" dirty="0" smtClean="0">
                <a:effectLst/>
                <a:latin typeface="+mn-lt"/>
                <a:ea typeface="+mn-ea"/>
                <a:cs typeface="+mn-cs"/>
                <a:sym typeface="Calibri"/>
              </a:rPr>
              <a:t>w</a:t>
            </a:r>
            <a:r>
              <a:rPr lang="zh-TW" altLang="en-US" sz="1200" b="0" i="0" dirty="0" smtClean="0">
                <a:effectLst/>
                <a:latin typeface="+mn-lt"/>
                <a:ea typeface="+mn-ea"/>
                <a:cs typeface="+mn-cs"/>
                <a:sym typeface="Calibri"/>
              </a:rPr>
              <a:t>，</a:t>
            </a:r>
            <a:r>
              <a:rPr lang="en-US" altLang="zh-TW" sz="1200" b="0" i="0" dirty="0" smtClean="0">
                <a:effectLst/>
                <a:latin typeface="+mn-lt"/>
                <a:ea typeface="+mn-ea"/>
                <a:cs typeface="+mn-cs"/>
                <a:sym typeface="Calibri"/>
              </a:rPr>
              <a:t>writable</a:t>
            </a:r>
            <a:r>
              <a:rPr lang="zh-TW" altLang="en-US" sz="1200" b="0" i="0" dirty="0" smtClean="0">
                <a:effectLst/>
                <a:latin typeface="+mn-lt"/>
                <a:ea typeface="+mn-ea"/>
                <a:cs typeface="+mn-cs"/>
                <a:sym typeface="Calibri"/>
              </a:rPr>
              <a:t>），用數字 </a:t>
            </a:r>
            <a:r>
              <a:rPr lang="en-US" altLang="zh-TW" sz="1200" b="0" i="0" dirty="0" smtClean="0">
                <a:effectLst/>
                <a:latin typeface="+mn-lt"/>
                <a:ea typeface="+mn-ea"/>
                <a:cs typeface="+mn-cs"/>
                <a:sym typeface="Calibri"/>
              </a:rPr>
              <a:t>2 </a:t>
            </a:r>
            <a:r>
              <a:rPr lang="zh-TW" altLang="en-US" sz="1200" b="0" i="0" dirty="0" smtClean="0">
                <a:effectLst/>
                <a:latin typeface="+mn-lt"/>
                <a:ea typeface="+mn-ea"/>
                <a:cs typeface="+mn-cs"/>
                <a:sym typeface="Calibri"/>
              </a:rPr>
              <a:t>表示</a:t>
            </a:r>
          </a:p>
          <a:p>
            <a:r>
              <a:rPr lang="zh-TW" altLang="en-US" sz="1200" b="0" i="0" dirty="0" smtClean="0">
                <a:effectLst/>
                <a:latin typeface="+mn-lt"/>
                <a:ea typeface="+mn-ea"/>
                <a:cs typeface="+mn-cs"/>
                <a:sym typeface="Calibri"/>
              </a:rPr>
              <a:t>可執行：（</a:t>
            </a:r>
            <a:r>
              <a:rPr lang="en-US" altLang="zh-TW" sz="1200" b="0" i="0" dirty="0" smtClean="0">
                <a:effectLst/>
                <a:latin typeface="+mn-lt"/>
                <a:ea typeface="+mn-ea"/>
                <a:cs typeface="+mn-cs"/>
                <a:sym typeface="Calibri"/>
              </a:rPr>
              <a:t>x</a:t>
            </a:r>
            <a:r>
              <a:rPr lang="zh-TW" altLang="en-US"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rPr>
              <a:t>eXecute</a:t>
            </a:r>
            <a:r>
              <a:rPr lang="zh-TW" altLang="en-US" sz="1200" b="0" i="0" dirty="0" smtClean="0">
                <a:effectLst/>
                <a:latin typeface="+mn-lt"/>
                <a:ea typeface="+mn-ea"/>
                <a:cs typeface="+mn-cs"/>
                <a:sym typeface="Calibri"/>
              </a:rPr>
              <a:t>），用數字 </a:t>
            </a:r>
            <a:r>
              <a:rPr lang="en-US" altLang="zh-TW" sz="1200" b="0" i="0" dirty="0" smtClean="0">
                <a:effectLst/>
                <a:latin typeface="+mn-lt"/>
                <a:ea typeface="+mn-ea"/>
                <a:cs typeface="+mn-cs"/>
                <a:sym typeface="Calibri"/>
              </a:rPr>
              <a:t>1 </a:t>
            </a:r>
            <a:r>
              <a:rPr lang="zh-TW" altLang="en-US" sz="1200" b="0" i="0" dirty="0" smtClean="0">
                <a:effectLst/>
                <a:latin typeface="+mn-lt"/>
                <a:ea typeface="+mn-ea"/>
                <a:cs typeface="+mn-cs"/>
                <a:sym typeface="Calibri"/>
              </a:rPr>
              <a:t>表示</a:t>
            </a:r>
          </a:p>
          <a:p>
            <a:r>
              <a:rPr lang="zh-TW" altLang="en-US" sz="1200" b="0" i="0" dirty="0" smtClean="0">
                <a:effectLst/>
                <a:latin typeface="+mn-lt"/>
                <a:ea typeface="+mn-ea"/>
                <a:cs typeface="+mn-cs"/>
                <a:sym typeface="Calibri"/>
              </a:rPr>
              <a:t>無權限（</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），用數字 </a:t>
            </a:r>
            <a:r>
              <a:rPr lang="en-US" altLang="zh-TW" sz="1200" b="0" i="0" dirty="0" smtClean="0">
                <a:effectLst/>
                <a:latin typeface="+mn-lt"/>
                <a:ea typeface="+mn-ea"/>
                <a:cs typeface="+mn-cs"/>
                <a:sym typeface="Calibri"/>
              </a:rPr>
              <a:t>0 </a:t>
            </a:r>
            <a:r>
              <a:rPr lang="zh-TW" altLang="en-US" sz="1200" b="0" i="0" dirty="0" smtClean="0">
                <a:effectLst/>
                <a:latin typeface="+mn-lt"/>
                <a:ea typeface="+mn-ea"/>
                <a:cs typeface="+mn-cs"/>
                <a:sym typeface="Calibri"/>
              </a:rPr>
              <a:t>表示</a:t>
            </a:r>
          </a:p>
          <a:p>
            <a:r>
              <a:rPr lang="zh-TW" altLang="en-US" sz="1200" b="0" i="0" dirty="0" smtClean="0">
                <a:effectLst/>
                <a:latin typeface="+mn-lt"/>
                <a:ea typeface="+mn-ea"/>
                <a:cs typeface="+mn-cs"/>
                <a:sym typeface="Calibri"/>
              </a:rPr>
              <a:t>系統管理者依據使用者需求來設定檔案權限，若我們想檢視檔案權限可以使用 </a:t>
            </a:r>
            <a:r>
              <a:rPr lang="en-US" altLang="zh-TW" sz="1200" b="0" i="0" dirty="0" smtClean="0">
                <a:effectLst/>
                <a:latin typeface="+mn-lt"/>
                <a:ea typeface="+mn-ea"/>
                <a:cs typeface="+mn-cs"/>
                <a:sym typeface="Calibri"/>
              </a:rPr>
              <a:t>$ ls -l </a:t>
            </a:r>
            <a:r>
              <a:rPr lang="zh-TW" altLang="en-US" sz="1200" b="0" i="0" dirty="0" smtClean="0">
                <a:effectLst/>
                <a:latin typeface="+mn-lt"/>
                <a:ea typeface="+mn-ea"/>
                <a:cs typeface="+mn-cs"/>
                <a:sym typeface="Calibri"/>
              </a:rPr>
              <a:t>來查看</a:t>
            </a:r>
          </a:p>
          <a:p>
            <a:r>
              <a:rPr lang="zh-TW" altLang="en-US" sz="1200" b="0" i="0" dirty="0" smtClean="0">
                <a:effectLst/>
                <a:latin typeface="+mn-lt"/>
                <a:ea typeface="+mn-ea"/>
                <a:cs typeface="+mn-cs"/>
                <a:sym typeface="Calibri"/>
              </a:rPr>
              <a:t>第一欄：使用者權限</a:t>
            </a:r>
            <a:br>
              <a:rPr lang="zh-TW" altLang="en-US" sz="1200" b="0" i="0" dirty="0" smtClean="0">
                <a:effectLst/>
                <a:latin typeface="+mn-lt"/>
                <a:ea typeface="+mn-ea"/>
                <a:cs typeface="+mn-cs"/>
                <a:sym typeface="Calibri"/>
              </a:rPr>
            </a:br>
            <a:r>
              <a:rPr lang="zh-TW" altLang="en-US" sz="1200" b="0" i="0" dirty="0" smtClean="0">
                <a:effectLst/>
                <a:latin typeface="+mn-lt"/>
                <a:ea typeface="+mn-ea"/>
                <a:cs typeface="+mn-cs"/>
                <a:sym typeface="Calibri"/>
              </a:rPr>
              <a:t>由 </a:t>
            </a:r>
            <a:r>
              <a:rPr lang="en-US" altLang="zh-TW" sz="1200" b="0" i="0" dirty="0" smtClean="0">
                <a:effectLst/>
                <a:latin typeface="+mn-lt"/>
                <a:ea typeface="+mn-ea"/>
                <a:cs typeface="+mn-cs"/>
                <a:sym typeface="Calibri"/>
              </a:rPr>
              <a:t>10 </a:t>
            </a:r>
            <a:r>
              <a:rPr lang="zh-TW" altLang="en-US" sz="1200" b="0" i="0" dirty="0" smtClean="0">
                <a:effectLst/>
                <a:latin typeface="+mn-lt"/>
                <a:ea typeface="+mn-ea"/>
                <a:cs typeface="+mn-cs"/>
                <a:sym typeface="Calibri"/>
              </a:rPr>
              <a:t>個字元組成，第一個字元表示檔案型態（</a:t>
            </a:r>
            <a:r>
              <a:rPr lang="en-US" altLang="zh-TW" sz="1200" b="0" i="0" dirty="0" smtClean="0">
                <a:effectLst/>
                <a:latin typeface="+mn-lt"/>
                <a:ea typeface="+mn-ea"/>
                <a:cs typeface="+mn-cs"/>
                <a:sym typeface="Calibri"/>
              </a:rPr>
              <a:t>- </a:t>
            </a:r>
            <a:r>
              <a:rPr lang="zh-TW" altLang="en-US" sz="1200" b="0" i="0" dirty="0" smtClean="0">
                <a:effectLst/>
                <a:latin typeface="+mn-lt"/>
                <a:ea typeface="+mn-ea"/>
                <a:cs typeface="+mn-cs"/>
                <a:sym typeface="Calibri"/>
              </a:rPr>
              <a:t>為檔案，</a:t>
            </a:r>
            <a:r>
              <a:rPr lang="en-US" altLang="zh-TW" sz="1200" b="0" i="0" dirty="0" smtClean="0">
                <a:effectLst/>
                <a:latin typeface="+mn-lt"/>
                <a:ea typeface="+mn-ea"/>
                <a:cs typeface="+mn-cs"/>
                <a:sym typeface="Calibri"/>
              </a:rPr>
              <a:t>d </a:t>
            </a:r>
            <a:r>
              <a:rPr lang="zh-TW" altLang="en-US" sz="1200" b="0" i="0" dirty="0" smtClean="0">
                <a:effectLst/>
                <a:latin typeface="+mn-lt"/>
                <a:ea typeface="+mn-ea"/>
                <a:cs typeface="+mn-cs"/>
                <a:sym typeface="Calibri"/>
              </a:rPr>
              <a:t>表示目錄，</a:t>
            </a:r>
            <a:r>
              <a:rPr lang="en-US" altLang="zh-TW" sz="1200" b="0" i="0" dirty="0" smtClean="0">
                <a:effectLst/>
                <a:latin typeface="+mn-lt"/>
                <a:ea typeface="+mn-ea"/>
                <a:cs typeface="+mn-cs"/>
                <a:sym typeface="Calibri"/>
              </a:rPr>
              <a:t>1 </a:t>
            </a:r>
            <a:r>
              <a:rPr lang="zh-TW" altLang="en-US" sz="1200" b="0" i="0" dirty="0" smtClean="0">
                <a:effectLst/>
                <a:latin typeface="+mn-lt"/>
                <a:ea typeface="+mn-ea"/>
                <a:cs typeface="+mn-cs"/>
                <a:sym typeface="Calibri"/>
              </a:rPr>
              <a:t>表示連結檔案）。字元 </a:t>
            </a:r>
            <a:r>
              <a:rPr lang="en-US" altLang="zh-TW" sz="1200" b="0" i="0" dirty="0" smtClean="0">
                <a:effectLst/>
                <a:latin typeface="+mn-lt"/>
                <a:ea typeface="+mn-ea"/>
                <a:cs typeface="+mn-cs"/>
                <a:sym typeface="Calibri"/>
              </a:rPr>
              <a:t>2</a:t>
            </a:r>
            <a:r>
              <a:rPr lang="zh-TW" altLang="en-US" sz="1200" b="0" i="0" dirty="0" smtClean="0">
                <a:effectLst/>
                <a:latin typeface="+mn-lt"/>
                <a:ea typeface="+mn-ea"/>
                <a:cs typeface="+mn-cs"/>
                <a:sym typeface="Calibri"/>
              </a:rPr>
              <a:t>、</a:t>
            </a:r>
            <a:r>
              <a:rPr lang="en-US" altLang="zh-TW" sz="1200" b="0" i="0" dirty="0" smtClean="0">
                <a:effectLst/>
                <a:latin typeface="+mn-lt"/>
                <a:ea typeface="+mn-ea"/>
                <a:cs typeface="+mn-cs"/>
                <a:sym typeface="Calibri"/>
              </a:rPr>
              <a:t>3</a:t>
            </a:r>
            <a:r>
              <a:rPr lang="zh-TW" altLang="en-US" sz="1200" b="0" i="0" dirty="0" smtClean="0">
                <a:effectLst/>
                <a:latin typeface="+mn-lt"/>
                <a:ea typeface="+mn-ea"/>
                <a:cs typeface="+mn-cs"/>
                <a:sym typeface="Calibri"/>
              </a:rPr>
              <a:t>、</a:t>
            </a:r>
            <a:r>
              <a:rPr lang="en-US" altLang="zh-TW" sz="1200" b="0" i="0" dirty="0" smtClean="0">
                <a:effectLst/>
                <a:latin typeface="+mn-lt"/>
                <a:ea typeface="+mn-ea"/>
                <a:cs typeface="+mn-cs"/>
                <a:sym typeface="Calibri"/>
              </a:rPr>
              <a:t>4 </a:t>
            </a:r>
            <a:r>
              <a:rPr lang="zh-TW" altLang="en-US" sz="1200" b="0" i="0" dirty="0" smtClean="0">
                <a:effectLst/>
                <a:latin typeface="+mn-lt"/>
                <a:ea typeface="+mn-ea"/>
                <a:cs typeface="+mn-cs"/>
                <a:sym typeface="Calibri"/>
              </a:rPr>
              <a:t>表示檔案擁有者的存取權限。字元 </a:t>
            </a:r>
            <a:r>
              <a:rPr lang="en-US" altLang="zh-TW" sz="1200" b="0" i="0" dirty="0" smtClean="0">
                <a:effectLst/>
                <a:latin typeface="+mn-lt"/>
                <a:ea typeface="+mn-ea"/>
                <a:cs typeface="+mn-cs"/>
                <a:sym typeface="Calibri"/>
              </a:rPr>
              <a:t>5</a:t>
            </a:r>
            <a:r>
              <a:rPr lang="zh-TW" altLang="en-US" sz="1200" b="0" i="0" dirty="0" smtClean="0">
                <a:effectLst/>
                <a:latin typeface="+mn-lt"/>
                <a:ea typeface="+mn-ea"/>
                <a:cs typeface="+mn-cs"/>
                <a:sym typeface="Calibri"/>
              </a:rPr>
              <a:t>、</a:t>
            </a:r>
            <a:r>
              <a:rPr lang="en-US" altLang="zh-TW" sz="1200" b="0" i="0" dirty="0" smtClean="0">
                <a:effectLst/>
                <a:latin typeface="+mn-lt"/>
                <a:ea typeface="+mn-ea"/>
                <a:cs typeface="+mn-cs"/>
                <a:sym typeface="Calibri"/>
              </a:rPr>
              <a:t>6</a:t>
            </a:r>
            <a:r>
              <a:rPr lang="zh-TW" altLang="en-US" sz="1200" b="0" i="0" dirty="0" smtClean="0">
                <a:effectLst/>
                <a:latin typeface="+mn-lt"/>
                <a:ea typeface="+mn-ea"/>
                <a:cs typeface="+mn-cs"/>
                <a:sym typeface="Calibri"/>
              </a:rPr>
              <a:t>、</a:t>
            </a:r>
            <a:r>
              <a:rPr lang="en-US" altLang="zh-TW" sz="1200" b="0" i="0" dirty="0" smtClean="0">
                <a:effectLst/>
                <a:latin typeface="+mn-lt"/>
                <a:ea typeface="+mn-ea"/>
                <a:cs typeface="+mn-cs"/>
                <a:sym typeface="Calibri"/>
              </a:rPr>
              <a:t>7 </a:t>
            </a:r>
            <a:r>
              <a:rPr lang="zh-TW" altLang="en-US" sz="1200" b="0" i="0" dirty="0" smtClean="0">
                <a:effectLst/>
                <a:latin typeface="+mn-lt"/>
                <a:ea typeface="+mn-ea"/>
                <a:cs typeface="+mn-cs"/>
                <a:sym typeface="Calibri"/>
              </a:rPr>
              <a:t>表示檔案擁有者所屬群組成員的存取權限。字元 </a:t>
            </a:r>
            <a:r>
              <a:rPr lang="en-US" altLang="zh-TW" sz="1200" b="0" i="0" dirty="0" smtClean="0">
                <a:effectLst/>
                <a:latin typeface="+mn-lt"/>
                <a:ea typeface="+mn-ea"/>
                <a:cs typeface="+mn-cs"/>
                <a:sym typeface="Calibri"/>
              </a:rPr>
              <a:t>8</a:t>
            </a:r>
            <a:r>
              <a:rPr lang="zh-TW" altLang="en-US" sz="1200" b="0" i="0" dirty="0" smtClean="0">
                <a:effectLst/>
                <a:latin typeface="+mn-lt"/>
                <a:ea typeface="+mn-ea"/>
                <a:cs typeface="+mn-cs"/>
                <a:sym typeface="Calibri"/>
              </a:rPr>
              <a:t>、</a:t>
            </a:r>
            <a:r>
              <a:rPr lang="en-US" altLang="zh-TW" sz="1200" b="0" i="0" dirty="0" smtClean="0">
                <a:effectLst/>
                <a:latin typeface="+mn-lt"/>
                <a:ea typeface="+mn-ea"/>
                <a:cs typeface="+mn-cs"/>
                <a:sym typeface="Calibri"/>
              </a:rPr>
              <a:t>9</a:t>
            </a:r>
            <a:r>
              <a:rPr lang="zh-TW" altLang="en-US" sz="1200" b="0" i="0" dirty="0" smtClean="0">
                <a:effectLst/>
                <a:latin typeface="+mn-lt"/>
                <a:ea typeface="+mn-ea"/>
                <a:cs typeface="+mn-cs"/>
                <a:sym typeface="Calibri"/>
              </a:rPr>
              <a:t>、</a:t>
            </a:r>
            <a:r>
              <a:rPr lang="en-US" altLang="zh-TW" sz="1200" b="0" i="0" dirty="0" smtClean="0">
                <a:effectLst/>
                <a:latin typeface="+mn-lt"/>
                <a:ea typeface="+mn-ea"/>
                <a:cs typeface="+mn-cs"/>
                <a:sym typeface="Calibri"/>
              </a:rPr>
              <a:t>10 </a:t>
            </a:r>
            <a:r>
              <a:rPr lang="zh-TW" altLang="en-US" sz="1200" b="0" i="0" dirty="0" smtClean="0">
                <a:effectLst/>
                <a:latin typeface="+mn-lt"/>
                <a:ea typeface="+mn-ea"/>
                <a:cs typeface="+mn-cs"/>
                <a:sym typeface="Calibri"/>
              </a:rPr>
              <a:t>表示其他使用者的存取權限</a:t>
            </a:r>
          </a:p>
          <a:p>
            <a:r>
              <a:rPr lang="zh-TW" altLang="en-US" sz="1200" b="0" i="0" dirty="0" smtClean="0">
                <a:effectLst/>
                <a:latin typeface="+mn-lt"/>
                <a:ea typeface="+mn-ea"/>
                <a:cs typeface="+mn-cs"/>
                <a:sym typeface="Calibri"/>
              </a:rPr>
              <a:t>舉例來說 </a:t>
            </a:r>
            <a:r>
              <a:rPr lang="en-US" altLang="zh-TW"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rPr>
              <a:t>rwxrwxr</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，代表這是一格檔案，擁有者和群組都具備讀取、寫入和執行權限，其他使用者只擁有讀取權限</a:t>
            </a:r>
          </a:p>
          <a:p>
            <a:r>
              <a:rPr lang="zh-TW" altLang="en-US" sz="1200" b="0" i="0" dirty="0" smtClean="0">
                <a:effectLst/>
                <a:latin typeface="+mn-lt"/>
                <a:ea typeface="+mn-ea"/>
                <a:cs typeface="+mn-cs"/>
                <a:sym typeface="Calibri"/>
              </a:rPr>
              <a:t>第二欄：檔案數量</a:t>
            </a:r>
          </a:p>
          <a:p>
            <a:r>
              <a:rPr lang="zh-TW" altLang="en-US" sz="1200" b="0" i="0" dirty="0" smtClean="0">
                <a:effectLst/>
                <a:latin typeface="+mn-lt"/>
                <a:ea typeface="+mn-ea"/>
                <a:cs typeface="+mn-cs"/>
                <a:sym typeface="Calibri"/>
              </a:rPr>
              <a:t>第三欄：擁有者</a:t>
            </a:r>
          </a:p>
          <a:p>
            <a:r>
              <a:rPr lang="zh-TW" altLang="en-US" sz="1200" b="0" i="0" dirty="0" smtClean="0">
                <a:effectLst/>
                <a:latin typeface="+mn-lt"/>
                <a:ea typeface="+mn-ea"/>
                <a:cs typeface="+mn-cs"/>
                <a:sym typeface="Calibri"/>
              </a:rPr>
              <a:t>第四欄：群組</a:t>
            </a:r>
          </a:p>
          <a:p>
            <a:r>
              <a:rPr lang="zh-TW" altLang="en-US" sz="1200" b="0" i="0" dirty="0" smtClean="0">
                <a:effectLst/>
                <a:latin typeface="+mn-lt"/>
                <a:ea typeface="+mn-ea"/>
                <a:cs typeface="+mn-cs"/>
                <a:sym typeface="Calibri"/>
              </a:rPr>
              <a:t>第五欄：檔案大小</a:t>
            </a:r>
          </a:p>
          <a:p>
            <a:r>
              <a:rPr lang="zh-TW" altLang="en-US" sz="1200" b="0" i="0" dirty="0" smtClean="0">
                <a:effectLst/>
                <a:latin typeface="+mn-lt"/>
                <a:ea typeface="+mn-ea"/>
                <a:cs typeface="+mn-cs"/>
                <a:sym typeface="Calibri"/>
              </a:rPr>
              <a:t>第六欄：檔案建立時間</a:t>
            </a:r>
          </a:p>
          <a:p>
            <a:r>
              <a:rPr lang="zh-TW" altLang="en-US" sz="1200" b="0" i="0" dirty="0" smtClean="0">
                <a:effectLst/>
                <a:latin typeface="+mn-lt"/>
                <a:ea typeface="+mn-ea"/>
                <a:cs typeface="+mn-cs"/>
                <a:sym typeface="Calibri"/>
              </a:rPr>
              <a:t>第七欄：檔案名稱</a:t>
            </a:r>
          </a:p>
          <a:p>
            <a:r>
              <a:rPr lang="zh-TW" altLang="en-US" sz="1200" b="0" i="0" dirty="0" smtClean="0">
                <a:effectLst/>
                <a:latin typeface="+mn-lt"/>
                <a:ea typeface="+mn-ea"/>
                <a:cs typeface="+mn-cs"/>
                <a:sym typeface="Calibri"/>
              </a:rPr>
              <a:t>接下來介紹如何透過指令修改權限：</a:t>
            </a:r>
          </a:p>
          <a:p>
            <a:r>
              <a:rPr lang="en-US" altLang="zh-TW" sz="1200" b="0" i="0" dirty="0" err="1" smtClean="0">
                <a:effectLst/>
                <a:latin typeface="+mn-lt"/>
                <a:ea typeface="+mn-ea"/>
                <a:cs typeface="+mn-cs"/>
                <a:sym typeface="Calibri"/>
              </a:rPr>
              <a:t>chmod</a:t>
            </a:r>
            <a:r>
              <a:rPr lang="zh-TW" altLang="en-US" sz="1200" b="0" i="0" dirty="0" smtClean="0">
                <a:effectLst/>
                <a:latin typeface="+mn-lt"/>
                <a:ea typeface="+mn-ea"/>
                <a:cs typeface="+mn-cs"/>
                <a:sym typeface="Calibri"/>
              </a:rPr>
              <a:t>：修改檔案權限</a:t>
            </a:r>
          </a:p>
          <a:p>
            <a:r>
              <a:rPr lang="zh-TW" altLang="en-US" sz="1200" b="0" i="0" dirty="0" smtClean="0">
                <a:effectLst/>
                <a:latin typeface="+mn-lt"/>
                <a:ea typeface="+mn-ea"/>
                <a:cs typeface="+mn-cs"/>
                <a:sym typeface="Calibri"/>
              </a:rPr>
              <a:t>將權限設為 </a:t>
            </a:r>
            <a:r>
              <a:rPr lang="en-US" altLang="zh-TW" sz="1200" b="0" i="0" dirty="0" err="1" smtClean="0">
                <a:effectLst/>
                <a:latin typeface="+mn-lt"/>
                <a:ea typeface="+mn-ea"/>
                <a:cs typeface="+mn-cs"/>
                <a:sym typeface="Calibri"/>
              </a:rPr>
              <a:t>rw</a:t>
            </a:r>
            <a:r>
              <a:rPr lang="en-US" altLang="zh-TW"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rPr>
              <a:t>rw</a:t>
            </a:r>
            <a:r>
              <a:rPr lang="en-US" altLang="zh-TW" sz="1200" b="0" i="0" dirty="0" smtClean="0">
                <a:effectLst/>
                <a:latin typeface="+mn-lt"/>
                <a:ea typeface="+mn-ea"/>
                <a:cs typeface="+mn-cs"/>
                <a:sym typeface="Calibri"/>
              </a:rPr>
              <a:t>-r--</a:t>
            </a:r>
            <a:r>
              <a:rPr lang="zh-TW" altLang="en-US" sz="1200" b="0" i="0" dirty="0" smtClean="0">
                <a:effectLst/>
                <a:latin typeface="+mn-lt"/>
                <a:ea typeface="+mn-ea"/>
                <a:cs typeface="+mn-cs"/>
                <a:sym typeface="Calibri"/>
              </a:rPr>
              <a:t>：</a:t>
            </a:r>
          </a:p>
          <a:p>
            <a:r>
              <a:rPr lang="en-US" altLang="zh-TW" sz="1200" b="0" i="0" dirty="0" smtClean="0">
                <a:effectLst/>
                <a:latin typeface="+mn-lt"/>
                <a:ea typeface="+mn-ea"/>
                <a:cs typeface="+mn-cs"/>
                <a:sym typeface="Calibri"/>
              </a:rPr>
              <a:t>1</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 </a:t>
            </a:r>
            <a:r>
              <a:rPr lang="en-US" altLang="zh-TW" sz="1200" b="0" i="0" dirty="0" err="1" smtClean="0">
                <a:effectLst/>
                <a:latin typeface="+mn-lt"/>
                <a:ea typeface="+mn-ea"/>
                <a:cs typeface="+mn-cs"/>
                <a:sym typeface="Calibri"/>
              </a:rPr>
              <a:t>chmod</a:t>
            </a:r>
            <a:r>
              <a:rPr lang="en-US" altLang="zh-TW" sz="1200" b="0" i="0" dirty="0" smtClean="0">
                <a:effectLst/>
                <a:latin typeface="+mn-lt"/>
                <a:ea typeface="+mn-ea"/>
                <a:cs typeface="+mn-cs"/>
                <a:sym typeface="Calibri"/>
              </a:rPr>
              <a:t> 664 README.md</a:t>
            </a:r>
            <a:br>
              <a:rPr lang="en-US" altLang="zh-TW" sz="1200" b="0" i="0" dirty="0" smtClean="0">
                <a:effectLst/>
                <a:latin typeface="+mn-lt"/>
                <a:ea typeface="+mn-ea"/>
                <a:cs typeface="+mn-cs"/>
                <a:sym typeface="Calibri"/>
              </a:rPr>
            </a:br>
            <a:r>
              <a:rPr lang="zh-TW" altLang="en-US" sz="1200" b="0" i="0" dirty="0" smtClean="0">
                <a:effectLst/>
                <a:latin typeface="+mn-lt"/>
                <a:ea typeface="+mn-ea"/>
                <a:cs typeface="+mn-cs"/>
                <a:sym typeface="Calibri"/>
              </a:rPr>
              <a:t>將檔案的使用者和群組加入執行權限</a:t>
            </a:r>
          </a:p>
          <a:p>
            <a:r>
              <a:rPr lang="en-US" altLang="zh-TW" sz="1200" b="0" i="0" dirty="0" smtClean="0">
                <a:effectLst/>
                <a:latin typeface="+mn-lt"/>
                <a:ea typeface="+mn-ea"/>
                <a:cs typeface="+mn-cs"/>
                <a:sym typeface="Calibri"/>
              </a:rPr>
              <a:t>1</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 </a:t>
            </a:r>
            <a:r>
              <a:rPr lang="en-US" altLang="zh-TW" sz="1200" b="0" i="0" dirty="0" err="1" smtClean="0">
                <a:effectLst/>
                <a:latin typeface="+mn-lt"/>
                <a:ea typeface="+mn-ea"/>
                <a:cs typeface="+mn-cs"/>
                <a:sym typeface="Calibri"/>
              </a:rPr>
              <a:t>chmod</a:t>
            </a:r>
            <a:r>
              <a:rPr lang="en-US" altLang="zh-TW" sz="1200" b="0" i="0" dirty="0" smtClean="0">
                <a:effectLst/>
                <a:latin typeface="+mn-lt"/>
                <a:ea typeface="+mn-ea"/>
                <a:cs typeface="+mn-cs"/>
                <a:sym typeface="Calibri"/>
              </a:rPr>
              <a:t> </a:t>
            </a:r>
            <a:r>
              <a:rPr lang="en-US" altLang="zh-TW" sz="1200" b="0" i="0" dirty="0" err="1" smtClean="0">
                <a:effectLst/>
                <a:latin typeface="+mn-lt"/>
                <a:ea typeface="+mn-ea"/>
                <a:cs typeface="+mn-cs"/>
                <a:sym typeface="Calibri"/>
              </a:rPr>
              <a:t>ug+x</a:t>
            </a:r>
            <a:r>
              <a:rPr lang="en-US" altLang="zh-TW" sz="1200" b="0" i="0" dirty="0" smtClean="0">
                <a:effectLst/>
                <a:latin typeface="+mn-lt"/>
                <a:ea typeface="+mn-ea"/>
                <a:cs typeface="+mn-cs"/>
                <a:sym typeface="Calibri"/>
              </a:rPr>
              <a:t> README.md</a:t>
            </a:r>
            <a:br>
              <a:rPr lang="en-US" altLang="zh-TW" sz="1200" b="0" i="0" dirty="0" smtClean="0">
                <a:effectLst/>
                <a:latin typeface="+mn-lt"/>
                <a:ea typeface="+mn-ea"/>
                <a:cs typeface="+mn-cs"/>
                <a:sym typeface="Calibri"/>
              </a:rPr>
            </a:br>
            <a:endParaRPr lang="en-US" altLang="zh-TW" sz="1200" b="0" i="0" dirty="0" smtClean="0">
              <a:effectLst/>
              <a:latin typeface="+mn-lt"/>
              <a:ea typeface="+mn-ea"/>
              <a:cs typeface="+mn-cs"/>
              <a:sym typeface="Calibri"/>
            </a:endParaRPr>
          </a:p>
          <a:p>
            <a:r>
              <a:rPr lang="en-US" altLang="zh-TW" sz="1200" b="0" i="0" dirty="0" err="1" smtClean="0">
                <a:effectLst/>
                <a:latin typeface="+mn-lt"/>
                <a:ea typeface="+mn-ea"/>
                <a:cs typeface="+mn-cs"/>
                <a:sym typeface="Calibri"/>
              </a:rPr>
              <a:t>chown</a:t>
            </a:r>
            <a:r>
              <a:rPr lang="zh-TW" altLang="en-US" sz="1200" b="0" i="0" dirty="0" smtClean="0">
                <a:effectLst/>
                <a:latin typeface="+mn-lt"/>
                <a:ea typeface="+mn-ea"/>
                <a:cs typeface="+mn-cs"/>
                <a:sym typeface="Calibri"/>
              </a:rPr>
              <a:t>：修改檔案擁有者與群組</a:t>
            </a:r>
          </a:p>
          <a:p>
            <a:r>
              <a:rPr lang="en-US" altLang="zh-TW" sz="1200" b="0" i="0" dirty="0" smtClean="0">
                <a:effectLst/>
                <a:latin typeface="+mn-lt"/>
                <a:ea typeface="+mn-ea"/>
                <a:cs typeface="+mn-cs"/>
                <a:sym typeface="Calibri"/>
              </a:rPr>
              <a:t>1</a:t>
            </a:r>
            <a:br>
              <a:rPr lang="en-US" altLang="zh-TW" sz="1200" b="0" i="0" dirty="0" smtClean="0">
                <a:effectLst/>
                <a:latin typeface="+mn-lt"/>
                <a:ea typeface="+mn-ea"/>
                <a:cs typeface="+mn-cs"/>
                <a:sym typeface="Calibri"/>
              </a:rPr>
            </a:br>
            <a:r>
              <a:rPr lang="en-US" altLang="zh-TW" sz="1200" b="0" i="0" dirty="0" smtClean="0">
                <a:effectLst/>
                <a:latin typeface="+mn-lt"/>
                <a:ea typeface="+mn-ea"/>
                <a:cs typeface="+mn-cs"/>
                <a:sym typeface="Calibri"/>
              </a:rPr>
              <a:t>$ </a:t>
            </a:r>
            <a:r>
              <a:rPr lang="en-US" altLang="zh-TW" sz="1200" b="0" i="0" dirty="0" err="1" smtClean="0">
                <a:effectLst/>
                <a:latin typeface="+mn-lt"/>
                <a:ea typeface="+mn-ea"/>
                <a:cs typeface="+mn-cs"/>
                <a:sym typeface="Calibri"/>
              </a:rPr>
              <a:t>chown</a:t>
            </a:r>
            <a:r>
              <a:rPr lang="en-US" altLang="zh-TW" sz="1200" b="0" i="0" dirty="0" smtClean="0">
                <a:effectLst/>
                <a:latin typeface="+mn-lt"/>
                <a:ea typeface="+mn-ea"/>
                <a:cs typeface="+mn-cs"/>
                <a:sym typeface="Calibri"/>
              </a:rPr>
              <a:t> </a:t>
            </a:r>
            <a:r>
              <a:rPr lang="en-US" altLang="zh-TW" sz="1200" b="0" i="0" dirty="0" err="1" smtClean="0">
                <a:effectLst/>
                <a:latin typeface="+mn-lt"/>
                <a:ea typeface="+mn-ea"/>
                <a:cs typeface="+mn-cs"/>
                <a:sym typeface="Calibri"/>
              </a:rPr>
              <a:t>www-data:www-data</a:t>
            </a:r>
            <a:r>
              <a:rPr lang="en-US" altLang="zh-TW" sz="1200" b="0" i="0" dirty="0" smtClean="0">
                <a:effectLst/>
                <a:latin typeface="+mn-lt"/>
                <a:ea typeface="+mn-ea"/>
                <a:cs typeface="+mn-cs"/>
                <a:sym typeface="Calibri"/>
              </a:rPr>
              <a:t> README.md</a:t>
            </a:r>
          </a:p>
          <a:p>
            <a:endParaRPr lang="en-US" altLang="zh-TW" dirty="0" smtClean="0">
              <a:hlinkClick r:id="rId3"/>
            </a:endParaRPr>
          </a:p>
          <a:p>
            <a:endParaRPr lang="en-US" altLang="zh-TW" dirty="0" smtClean="0">
              <a:hlinkClick r:id="rId3"/>
            </a:endParaRPr>
          </a:p>
          <a:p>
            <a:endParaRPr lang="en-US" altLang="zh-TW" dirty="0" smtClean="0">
              <a:hlinkClick r:id="rId3"/>
            </a:endParaRPr>
          </a:p>
          <a:p>
            <a:r>
              <a:rPr lang="en-US" altLang="zh-TW" dirty="0" smtClean="0">
                <a:hlinkClick r:id="rId3"/>
              </a:rPr>
              <a:t>https://man.linuxde.net/chmod</a:t>
            </a:r>
            <a:endParaRPr lang="en-US" altLang="zh-TW" dirty="0" smtClean="0">
              <a:hlinkClick r:id="rId4"/>
            </a:endParaRPr>
          </a:p>
          <a:p>
            <a:endParaRPr lang="en-US" altLang="zh-TW" dirty="0" smtClean="0">
              <a:hlinkClick r:id="rId4"/>
            </a:endParaRPr>
          </a:p>
          <a:p>
            <a:endParaRPr lang="en-US" altLang="zh-TW" dirty="0" smtClean="0">
              <a:hlinkClick r:id="rId4"/>
            </a:endParaRPr>
          </a:p>
          <a:p>
            <a:r>
              <a:rPr lang="en-US" altLang="zh-CN" sz="1200" b="0" i="0" dirty="0" smtClean="0">
                <a:effectLst/>
                <a:latin typeface="+mn-lt"/>
                <a:ea typeface="+mn-ea"/>
                <a:cs typeface="+mn-cs"/>
                <a:sym typeface="Calibri"/>
              </a:rPr>
              <a:t>Linux</a:t>
            </a:r>
            <a:r>
              <a:rPr lang="zh-CN" altLang="en-US" sz="1200" b="0" i="0" dirty="0" smtClean="0">
                <a:effectLst/>
                <a:latin typeface="+mn-lt"/>
                <a:ea typeface="+mn-ea"/>
                <a:cs typeface="+mn-cs"/>
                <a:sym typeface="Calibri"/>
              </a:rPr>
              <a:t>用 户分为：拥有者、组群</a:t>
            </a:r>
            <a:r>
              <a:rPr lang="en-US" altLang="zh-CN" sz="1200" b="0" i="0" dirty="0" smtClean="0">
                <a:effectLst/>
                <a:latin typeface="+mn-lt"/>
                <a:ea typeface="+mn-ea"/>
                <a:cs typeface="+mn-cs"/>
                <a:sym typeface="Calibri"/>
              </a:rPr>
              <a:t>(Group)</a:t>
            </a:r>
            <a:r>
              <a:rPr lang="zh-CN" altLang="en-US" sz="1200" b="0" i="0" dirty="0" smtClean="0">
                <a:effectLst/>
                <a:latin typeface="+mn-lt"/>
                <a:ea typeface="+mn-ea"/>
                <a:cs typeface="+mn-cs"/>
                <a:sym typeface="Calibri"/>
              </a:rPr>
              <a:t>、其他（</a:t>
            </a:r>
            <a:r>
              <a:rPr lang="en-US" altLang="zh-CN" sz="1200" b="0" i="0" dirty="0" smtClean="0">
                <a:effectLst/>
                <a:latin typeface="+mn-lt"/>
                <a:ea typeface="+mn-ea"/>
                <a:cs typeface="+mn-cs"/>
                <a:sym typeface="Calibri"/>
              </a:rPr>
              <a:t>other</a:t>
            </a:r>
            <a:r>
              <a:rPr lang="zh-CN" altLang="en-US" sz="1200" b="0" i="0" dirty="0" smtClean="0">
                <a:effectLst/>
                <a:latin typeface="+mn-lt"/>
                <a:ea typeface="+mn-ea"/>
                <a:cs typeface="+mn-cs"/>
                <a:sym typeface="Calibri"/>
              </a:rPr>
              <a:t>），</a:t>
            </a:r>
            <a:r>
              <a:rPr lang="en-US" altLang="zh-CN" sz="1200" b="0" i="0" dirty="0" smtClean="0">
                <a:effectLst/>
                <a:latin typeface="+mn-lt"/>
                <a:ea typeface="+mn-ea"/>
                <a:cs typeface="+mn-cs"/>
                <a:sym typeface="Calibri"/>
              </a:rPr>
              <a:t>Linux</a:t>
            </a:r>
            <a:r>
              <a:rPr lang="zh-CN" altLang="en-US" sz="1200" b="0" i="0" dirty="0" smtClean="0">
                <a:effectLst/>
                <a:latin typeface="+mn-lt"/>
                <a:ea typeface="+mn-ea"/>
                <a:cs typeface="+mn-cs"/>
                <a:sym typeface="Calibri"/>
              </a:rPr>
              <a:t>系统中，预设的情況下，</a:t>
            </a:r>
            <a:endParaRPr lang="en-US" altLang="zh-CN" sz="1200" b="0" i="0" dirty="0" smtClean="0">
              <a:effectLst/>
              <a:latin typeface="+mn-lt"/>
              <a:ea typeface="+mn-ea"/>
              <a:cs typeface="+mn-cs"/>
              <a:sym typeface="Calibri"/>
            </a:endParaRPr>
          </a:p>
          <a:p>
            <a:r>
              <a:rPr lang="zh-CN" altLang="en-US" sz="1200" b="0" i="0" dirty="0" smtClean="0">
                <a:effectLst/>
                <a:latin typeface="+mn-lt"/>
                <a:ea typeface="+mn-ea"/>
                <a:cs typeface="+mn-cs"/>
                <a:sym typeface="Calibri"/>
              </a:rPr>
              <a:t>系统中所有的帐号与一般身份使用者，以及</a:t>
            </a:r>
            <a:r>
              <a:rPr lang="en-US" altLang="zh-CN" sz="1200" b="0" i="0" dirty="0" smtClean="0">
                <a:effectLst/>
                <a:latin typeface="+mn-lt"/>
                <a:ea typeface="+mn-ea"/>
                <a:cs typeface="+mn-cs"/>
                <a:sym typeface="Calibri"/>
              </a:rPr>
              <a:t>root</a:t>
            </a:r>
            <a:r>
              <a:rPr lang="zh-CN" altLang="en-US" sz="1200" b="0" i="0" dirty="0" smtClean="0">
                <a:effectLst/>
                <a:latin typeface="+mn-lt"/>
                <a:ea typeface="+mn-ea"/>
                <a:cs typeface="+mn-cs"/>
                <a:sym typeface="Calibri"/>
              </a:rPr>
              <a:t>的相关信 息， 都是记录在</a:t>
            </a:r>
            <a:r>
              <a:rPr lang="en-US" altLang="zh-CN" dirty="0" smtClean="0"/>
              <a:t>/</a:t>
            </a:r>
            <a:r>
              <a:rPr lang="en-US" altLang="zh-CN" dirty="0" err="1" smtClean="0"/>
              <a:t>etc</a:t>
            </a:r>
            <a:r>
              <a:rPr lang="en-US" altLang="zh-CN" dirty="0" smtClean="0"/>
              <a:t>/</a:t>
            </a:r>
            <a:r>
              <a:rPr lang="en-US" altLang="zh-CN" u="none" strike="noStrike" dirty="0" err="1" smtClean="0">
                <a:effectLst/>
                <a:hlinkClick r:id="rId5" tooltip="passwd命令"/>
              </a:rPr>
              <a:t>passwd</a:t>
            </a:r>
            <a:r>
              <a:rPr lang="zh-CN" altLang="en-US" sz="1200" b="0" i="0" dirty="0" smtClean="0">
                <a:effectLst/>
                <a:latin typeface="+mn-lt"/>
                <a:ea typeface="+mn-ea"/>
                <a:cs typeface="+mn-cs"/>
                <a:sym typeface="Calibri"/>
              </a:rPr>
              <a:t>文件中。</a:t>
            </a:r>
            <a:endParaRPr lang="en-US" altLang="zh-CN" sz="1200" b="0" i="0" dirty="0" smtClean="0">
              <a:effectLst/>
              <a:latin typeface="+mn-lt"/>
              <a:ea typeface="+mn-ea"/>
              <a:cs typeface="+mn-cs"/>
              <a:sym typeface="Calibri"/>
            </a:endParaRPr>
          </a:p>
          <a:p>
            <a:r>
              <a:rPr lang="zh-CN" altLang="en-US" sz="1200" b="0" i="0" dirty="0" smtClean="0">
                <a:effectLst/>
                <a:latin typeface="+mn-lt"/>
                <a:ea typeface="+mn-ea"/>
                <a:cs typeface="+mn-cs"/>
                <a:sym typeface="Calibri"/>
              </a:rPr>
              <a:t>每个人的密码则是记录在</a:t>
            </a:r>
            <a:r>
              <a:rPr lang="en-US" altLang="zh-CN" dirty="0" smtClean="0"/>
              <a:t>/</a:t>
            </a:r>
            <a:r>
              <a:rPr lang="en-US" altLang="zh-CN" dirty="0" err="1" smtClean="0"/>
              <a:t>etc</a:t>
            </a:r>
            <a:r>
              <a:rPr lang="en-US" altLang="zh-CN" dirty="0" smtClean="0"/>
              <a:t>/shadow</a:t>
            </a:r>
            <a:r>
              <a:rPr lang="zh-CN" altLang="en-US" sz="1200" b="0" i="0" dirty="0" smtClean="0">
                <a:effectLst/>
                <a:latin typeface="+mn-lt"/>
                <a:ea typeface="+mn-ea"/>
                <a:cs typeface="+mn-cs"/>
                <a:sym typeface="Calibri"/>
              </a:rPr>
              <a:t>文件下。 </a:t>
            </a:r>
            <a:endParaRPr lang="en-US" altLang="zh-CN" sz="1200" b="0" i="0" dirty="0" smtClean="0">
              <a:effectLst/>
              <a:latin typeface="+mn-lt"/>
              <a:ea typeface="+mn-ea"/>
              <a:cs typeface="+mn-cs"/>
              <a:sym typeface="Calibri"/>
            </a:endParaRPr>
          </a:p>
          <a:p>
            <a:r>
              <a:rPr lang="zh-CN" altLang="en-US" sz="1200" b="0" i="0" dirty="0" smtClean="0">
                <a:effectLst/>
                <a:latin typeface="+mn-lt"/>
                <a:ea typeface="+mn-ea"/>
                <a:cs typeface="+mn-cs"/>
                <a:sym typeface="Calibri"/>
              </a:rPr>
              <a:t>此外，所有的组群名称记录在</a:t>
            </a:r>
            <a:r>
              <a:rPr lang="en-US" altLang="zh-CN" dirty="0" smtClean="0"/>
              <a:t>/</a:t>
            </a:r>
            <a:r>
              <a:rPr lang="en-US" altLang="zh-CN" dirty="0" err="1" smtClean="0"/>
              <a:t>etc</a:t>
            </a:r>
            <a:r>
              <a:rPr lang="en-US" altLang="zh-CN" dirty="0" smtClean="0"/>
              <a:t>/group</a:t>
            </a:r>
            <a:r>
              <a:rPr lang="zh-CN" altLang="en-US" sz="1200" b="0" i="0" dirty="0" smtClean="0">
                <a:effectLst/>
                <a:latin typeface="+mn-lt"/>
                <a:ea typeface="+mn-ea"/>
                <a:cs typeface="+mn-cs"/>
                <a:sym typeface="Calibri"/>
              </a:rPr>
              <a:t>內！</a:t>
            </a:r>
            <a:endParaRPr lang="en-US" altLang="zh-TW" dirty="0" smtClean="0">
              <a:hlinkClick r:id="rId4"/>
            </a:endParaRPr>
          </a:p>
          <a:p>
            <a:endParaRPr lang="en-US" altLang="zh-TW" dirty="0" smtClean="0">
              <a:hlinkClick r:id="rId4"/>
            </a:endParaRPr>
          </a:p>
          <a:p>
            <a:r>
              <a:rPr lang="en-US" altLang="zh-TW" dirty="0" smtClean="0">
                <a:hlinkClick r:id="rId4"/>
              </a:rPr>
              <a:t>http://linux.vbird.org/linux_basic/0210filepermission.php#filepermission</a:t>
            </a:r>
            <a:r>
              <a:rPr lang="zh-TW" altLang="en-US" dirty="0" smtClean="0"/>
              <a:t>  </a:t>
            </a:r>
            <a:endParaRPr lang="en-US" altLang="zh-TW" dirty="0" smtClean="0"/>
          </a:p>
          <a:p>
            <a:endParaRPr lang="en-US" altLang="zh-TW" dirty="0" smtClean="0"/>
          </a:p>
          <a:p>
            <a:r>
              <a:rPr lang="zh-TW" altLang="en-US" sz="1200" b="0" i="0" dirty="0" smtClean="0">
                <a:effectLst/>
                <a:latin typeface="+mn-lt"/>
                <a:ea typeface="+mn-ea"/>
                <a:cs typeface="+mn-cs"/>
                <a:sym typeface="Calibri"/>
              </a:rPr>
              <a:t>第一個字元代表這個檔案是</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目錄、檔案或連結檔等等</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a:t>
            </a:r>
            <a:br>
              <a:rPr lang="zh-TW" altLang="en-US" sz="1200" b="0" i="0" dirty="0" smtClean="0">
                <a:effectLst/>
                <a:latin typeface="+mn-lt"/>
                <a:ea typeface="+mn-ea"/>
                <a:cs typeface="+mn-cs"/>
                <a:sym typeface="Calibri"/>
              </a:rPr>
            </a:br>
            <a:endParaRPr lang="zh-TW" altLang="en-US" sz="1200" b="0" i="0" dirty="0" smtClean="0">
              <a:effectLst/>
              <a:latin typeface="+mn-lt"/>
              <a:ea typeface="+mn-ea"/>
              <a:cs typeface="+mn-cs"/>
              <a:sym typeface="Calibri"/>
            </a:endParaRPr>
          </a:p>
          <a:p>
            <a:pPr lvl="1"/>
            <a:r>
              <a:rPr lang="zh-TW" altLang="en-US" sz="1200" b="0" i="0" dirty="0" smtClean="0">
                <a:effectLst/>
                <a:latin typeface="+mn-lt"/>
                <a:ea typeface="+mn-ea"/>
                <a:cs typeface="+mn-cs"/>
                <a:sym typeface="Calibri"/>
              </a:rPr>
              <a:t>當為</a:t>
            </a:r>
            <a:r>
              <a:rPr lang="en-US" altLang="zh-TW" sz="1200" b="0" i="0" dirty="0" smtClean="0">
                <a:effectLst/>
                <a:latin typeface="+mn-lt"/>
                <a:ea typeface="+mn-ea"/>
                <a:cs typeface="+mn-cs"/>
                <a:sym typeface="Calibri"/>
              </a:rPr>
              <a:t>[</a:t>
            </a:r>
            <a:r>
              <a:rPr lang="zh-TW" altLang="en-US" sz="1200" b="1" i="0" dirty="0" smtClean="0">
                <a:effectLst/>
                <a:latin typeface="+mn-lt"/>
                <a:ea typeface="+mn-ea"/>
                <a:cs typeface="+mn-cs"/>
                <a:sym typeface="Calibri"/>
              </a:rPr>
              <a:t> </a:t>
            </a:r>
            <a:r>
              <a:rPr lang="en-US" altLang="zh-TW" sz="1200" b="1" i="0" dirty="0" smtClean="0">
                <a:effectLst/>
                <a:latin typeface="+mn-lt"/>
                <a:ea typeface="+mn-ea"/>
                <a:cs typeface="+mn-cs"/>
                <a:sym typeface="Calibri"/>
              </a:rPr>
              <a:t>d</a:t>
            </a:r>
            <a:r>
              <a:rPr lang="zh-TW" altLang="en-US" sz="1200" b="0" i="0" dirty="0" smtClean="0">
                <a:effectLst/>
                <a:latin typeface="+mn-lt"/>
                <a:ea typeface="+mn-ea"/>
                <a:cs typeface="+mn-cs"/>
                <a:sym typeface="Calibri"/>
              </a:rPr>
              <a:t> </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則是目錄，例如</a:t>
            </a:r>
            <a:r>
              <a:rPr lang="zh-TW" altLang="en-US" sz="1200" b="0" i="0" u="none" strike="noStrike" dirty="0" smtClean="0">
                <a:effectLst/>
                <a:latin typeface="+mn-lt"/>
                <a:ea typeface="+mn-ea"/>
                <a:cs typeface="+mn-cs"/>
                <a:sym typeface="Calibri"/>
                <a:hlinkClick r:id="rId6"/>
              </a:rPr>
              <a:t>上表</a:t>
            </a:r>
            <a:r>
              <a:rPr lang="zh-TW" altLang="en-US" sz="1200" b="0" i="0" dirty="0" smtClean="0">
                <a:effectLst/>
                <a:latin typeface="+mn-lt"/>
                <a:ea typeface="+mn-ea"/>
                <a:cs typeface="+mn-cs"/>
                <a:sym typeface="Calibri"/>
              </a:rPr>
              <a:t>檔名為</a:t>
            </a:r>
            <a:r>
              <a:rPr lang="en-US" altLang="zh-TW"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rPr>
              <a:t>config</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的那一行；</a:t>
            </a:r>
          </a:p>
          <a:p>
            <a:pPr lvl="1"/>
            <a:r>
              <a:rPr lang="zh-TW" altLang="en-US" sz="1200" b="0" i="0" dirty="0" smtClean="0">
                <a:effectLst/>
                <a:latin typeface="+mn-lt"/>
                <a:ea typeface="+mn-ea"/>
                <a:cs typeface="+mn-cs"/>
                <a:sym typeface="Calibri"/>
              </a:rPr>
              <a:t>當為</a:t>
            </a:r>
            <a:r>
              <a:rPr lang="en-US" altLang="zh-TW" sz="1200" b="0" i="0" dirty="0" smtClean="0">
                <a:effectLst/>
                <a:latin typeface="+mn-lt"/>
                <a:ea typeface="+mn-ea"/>
                <a:cs typeface="+mn-cs"/>
                <a:sym typeface="Calibri"/>
              </a:rPr>
              <a:t>[</a:t>
            </a:r>
            <a:r>
              <a:rPr lang="zh-TW" altLang="en-US" sz="1200" b="1" i="0" dirty="0" smtClean="0">
                <a:effectLst/>
                <a:latin typeface="+mn-lt"/>
                <a:ea typeface="+mn-ea"/>
                <a:cs typeface="+mn-cs"/>
                <a:sym typeface="Calibri"/>
              </a:rPr>
              <a:t> </a:t>
            </a:r>
            <a:r>
              <a:rPr lang="en-US" altLang="zh-TW" sz="1200" b="1" i="0" dirty="0" smtClean="0">
                <a:effectLst/>
                <a:latin typeface="+mn-lt"/>
                <a:ea typeface="+mn-ea"/>
                <a:cs typeface="+mn-cs"/>
                <a:sym typeface="Calibri"/>
              </a:rPr>
              <a:t>-</a:t>
            </a:r>
            <a:r>
              <a:rPr lang="zh-TW" altLang="en-US" sz="1200" b="0" i="0" dirty="0" smtClean="0">
                <a:effectLst/>
                <a:latin typeface="+mn-lt"/>
                <a:ea typeface="+mn-ea"/>
                <a:cs typeface="+mn-cs"/>
                <a:sym typeface="Calibri"/>
              </a:rPr>
              <a:t> </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則是檔案，例如</a:t>
            </a:r>
            <a:r>
              <a:rPr lang="zh-TW" altLang="en-US" sz="1200" b="0" i="0" u="none" strike="noStrike" dirty="0" smtClean="0">
                <a:effectLst/>
                <a:latin typeface="+mn-lt"/>
                <a:ea typeface="+mn-ea"/>
                <a:cs typeface="+mn-cs"/>
                <a:sym typeface="Calibri"/>
                <a:hlinkClick r:id="rId6"/>
              </a:rPr>
              <a:t>上表</a:t>
            </a:r>
            <a:r>
              <a:rPr lang="zh-TW" altLang="en-US" sz="1200" b="0" i="0" dirty="0" smtClean="0">
                <a:effectLst/>
                <a:latin typeface="+mn-lt"/>
                <a:ea typeface="+mn-ea"/>
                <a:cs typeface="+mn-cs"/>
                <a:sym typeface="Calibri"/>
              </a:rPr>
              <a:t>檔名為</a:t>
            </a:r>
            <a:r>
              <a:rPr lang="en-US" altLang="zh-TW" sz="1200" b="0" i="0" dirty="0" smtClean="0">
                <a:effectLst/>
                <a:latin typeface="+mn-lt"/>
                <a:ea typeface="+mn-ea"/>
                <a:cs typeface="+mn-cs"/>
                <a:sym typeface="Calibri"/>
              </a:rPr>
              <a:t>『initial-setup-</a:t>
            </a:r>
            <a:r>
              <a:rPr lang="en-US" altLang="zh-TW" sz="1200" b="0" i="0" dirty="0" err="1" smtClean="0">
                <a:effectLst/>
                <a:latin typeface="+mn-lt"/>
                <a:ea typeface="+mn-ea"/>
                <a:cs typeface="+mn-cs"/>
                <a:sym typeface="Calibri"/>
              </a:rPr>
              <a:t>ks.cfg</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那一行；</a:t>
            </a:r>
          </a:p>
          <a:p>
            <a:pPr lvl="1"/>
            <a:r>
              <a:rPr lang="zh-TW" altLang="en-US" sz="1200" b="0" i="0" dirty="0" smtClean="0">
                <a:effectLst/>
                <a:latin typeface="+mn-lt"/>
                <a:ea typeface="+mn-ea"/>
                <a:cs typeface="+mn-cs"/>
                <a:sym typeface="Calibri"/>
              </a:rPr>
              <a:t>若是</a:t>
            </a:r>
            <a:r>
              <a:rPr lang="en-US" altLang="zh-TW" sz="1200" b="0" i="0" dirty="0" smtClean="0">
                <a:effectLst/>
                <a:latin typeface="+mn-lt"/>
                <a:ea typeface="+mn-ea"/>
                <a:cs typeface="+mn-cs"/>
                <a:sym typeface="Calibri"/>
              </a:rPr>
              <a:t>[</a:t>
            </a:r>
            <a:r>
              <a:rPr lang="zh-TW" altLang="en-US" sz="1200" b="1" i="0" dirty="0" smtClean="0">
                <a:effectLst/>
                <a:latin typeface="+mn-lt"/>
                <a:ea typeface="+mn-ea"/>
                <a:cs typeface="+mn-cs"/>
                <a:sym typeface="Calibri"/>
              </a:rPr>
              <a:t> </a:t>
            </a:r>
            <a:r>
              <a:rPr lang="en-US" altLang="zh-TW" sz="1200" b="1" i="0" dirty="0" smtClean="0">
                <a:effectLst/>
                <a:latin typeface="+mn-lt"/>
                <a:ea typeface="+mn-ea"/>
                <a:cs typeface="+mn-cs"/>
                <a:sym typeface="Calibri"/>
              </a:rPr>
              <a:t>l</a:t>
            </a:r>
            <a:r>
              <a:rPr lang="zh-TW" altLang="en-US" sz="1200" b="0" i="0" dirty="0" smtClean="0">
                <a:effectLst/>
                <a:latin typeface="+mn-lt"/>
                <a:ea typeface="+mn-ea"/>
                <a:cs typeface="+mn-cs"/>
                <a:sym typeface="Calibri"/>
              </a:rPr>
              <a:t> </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則表示為連結檔</a:t>
            </a:r>
            <a:r>
              <a:rPr lang="en-US" altLang="zh-TW" sz="1200" b="0" i="0" dirty="0" smtClean="0">
                <a:effectLst/>
                <a:latin typeface="+mn-lt"/>
                <a:ea typeface="+mn-ea"/>
                <a:cs typeface="+mn-cs"/>
                <a:sym typeface="Calibri"/>
              </a:rPr>
              <a:t>(link file)</a:t>
            </a:r>
            <a:r>
              <a:rPr lang="zh-TW" altLang="en-US" sz="1200" b="0" i="0" dirty="0" smtClean="0">
                <a:effectLst/>
                <a:latin typeface="+mn-lt"/>
                <a:ea typeface="+mn-ea"/>
                <a:cs typeface="+mn-cs"/>
                <a:sym typeface="Calibri"/>
              </a:rPr>
              <a:t>；</a:t>
            </a:r>
          </a:p>
          <a:p>
            <a:pPr lvl="1"/>
            <a:r>
              <a:rPr lang="zh-TW" altLang="en-US" sz="1200" b="0" i="0" dirty="0" smtClean="0">
                <a:effectLst/>
                <a:latin typeface="+mn-lt"/>
                <a:ea typeface="+mn-ea"/>
                <a:cs typeface="+mn-cs"/>
                <a:sym typeface="Calibri"/>
              </a:rPr>
              <a:t>若是</a:t>
            </a:r>
            <a:r>
              <a:rPr lang="en-US" altLang="zh-TW" sz="1200" b="0" i="0" dirty="0" smtClean="0">
                <a:effectLst/>
                <a:latin typeface="+mn-lt"/>
                <a:ea typeface="+mn-ea"/>
                <a:cs typeface="+mn-cs"/>
                <a:sym typeface="Calibri"/>
              </a:rPr>
              <a:t>[</a:t>
            </a:r>
            <a:r>
              <a:rPr lang="zh-TW" altLang="en-US" sz="1200" b="1" i="0" dirty="0" smtClean="0">
                <a:effectLst/>
                <a:latin typeface="+mn-lt"/>
                <a:ea typeface="+mn-ea"/>
                <a:cs typeface="+mn-cs"/>
                <a:sym typeface="Calibri"/>
              </a:rPr>
              <a:t> </a:t>
            </a:r>
            <a:r>
              <a:rPr lang="en-US" altLang="zh-TW" sz="1200" b="1" i="0" dirty="0" smtClean="0">
                <a:effectLst/>
                <a:latin typeface="+mn-lt"/>
                <a:ea typeface="+mn-ea"/>
                <a:cs typeface="+mn-cs"/>
                <a:sym typeface="Calibri"/>
              </a:rPr>
              <a:t>b</a:t>
            </a:r>
            <a:r>
              <a:rPr lang="zh-TW" altLang="en-US" sz="1200" b="0" i="0" dirty="0" smtClean="0">
                <a:effectLst/>
                <a:latin typeface="+mn-lt"/>
                <a:ea typeface="+mn-ea"/>
                <a:cs typeface="+mn-cs"/>
                <a:sym typeface="Calibri"/>
              </a:rPr>
              <a:t> </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則表示為裝置檔裡面的可供儲存的周邊設備</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可隨機存取裝置</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a:t>
            </a:r>
          </a:p>
          <a:p>
            <a:pPr lvl="1"/>
            <a:r>
              <a:rPr lang="zh-TW" altLang="en-US" sz="1200" b="0" i="0" dirty="0" smtClean="0">
                <a:effectLst/>
                <a:latin typeface="+mn-lt"/>
                <a:ea typeface="+mn-ea"/>
                <a:cs typeface="+mn-cs"/>
                <a:sym typeface="Calibri"/>
              </a:rPr>
              <a:t>若是</a:t>
            </a:r>
            <a:r>
              <a:rPr lang="en-US" altLang="zh-TW" sz="1200" b="0" i="0" dirty="0" smtClean="0">
                <a:effectLst/>
                <a:latin typeface="+mn-lt"/>
                <a:ea typeface="+mn-ea"/>
                <a:cs typeface="+mn-cs"/>
                <a:sym typeface="Calibri"/>
              </a:rPr>
              <a:t>[</a:t>
            </a:r>
            <a:r>
              <a:rPr lang="zh-TW" altLang="en-US" sz="1200" b="1" i="0" dirty="0" smtClean="0">
                <a:effectLst/>
                <a:latin typeface="+mn-lt"/>
                <a:ea typeface="+mn-ea"/>
                <a:cs typeface="+mn-cs"/>
                <a:sym typeface="Calibri"/>
              </a:rPr>
              <a:t> </a:t>
            </a:r>
            <a:r>
              <a:rPr lang="en-US" altLang="zh-TW" sz="1200" b="1" i="0" dirty="0" smtClean="0">
                <a:effectLst/>
                <a:latin typeface="+mn-lt"/>
                <a:ea typeface="+mn-ea"/>
                <a:cs typeface="+mn-cs"/>
                <a:sym typeface="Calibri"/>
              </a:rPr>
              <a:t>c</a:t>
            </a:r>
            <a:r>
              <a:rPr lang="zh-TW" altLang="en-US" sz="1200" b="0" i="0" dirty="0" smtClean="0">
                <a:effectLst/>
                <a:latin typeface="+mn-lt"/>
                <a:ea typeface="+mn-ea"/>
                <a:cs typeface="+mn-cs"/>
                <a:sym typeface="Calibri"/>
              </a:rPr>
              <a:t> </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則表示為裝置檔裡面的序列埠設備，例如鍵盤、滑鼠</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一次性讀取裝置</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a:t>
            </a:r>
          </a:p>
          <a:p>
            <a:r>
              <a:rPr lang="zh-TW" altLang="en-US" sz="1200" b="0" i="0" dirty="0" smtClean="0">
                <a:effectLst/>
                <a:latin typeface="+mn-lt"/>
                <a:ea typeface="+mn-ea"/>
                <a:cs typeface="+mn-cs"/>
                <a:sym typeface="Calibri"/>
              </a:rPr>
              <a:t/>
            </a:r>
            <a:br>
              <a:rPr lang="zh-TW" altLang="en-US" sz="1200" b="0" i="0" dirty="0" smtClean="0">
                <a:effectLst/>
                <a:latin typeface="+mn-lt"/>
                <a:ea typeface="+mn-ea"/>
                <a:cs typeface="+mn-cs"/>
                <a:sym typeface="Calibri"/>
              </a:rPr>
            </a:br>
            <a:endParaRPr lang="zh-TW" altLang="en-US" sz="1200" b="0" i="0" dirty="0" smtClean="0">
              <a:effectLst/>
              <a:latin typeface="+mn-lt"/>
              <a:ea typeface="+mn-ea"/>
              <a:cs typeface="+mn-cs"/>
              <a:sym typeface="Calibri"/>
            </a:endParaRPr>
          </a:p>
          <a:p>
            <a:r>
              <a:rPr lang="zh-TW" altLang="en-US" sz="1200" b="0" i="0" dirty="0" smtClean="0">
                <a:effectLst/>
                <a:latin typeface="+mn-lt"/>
                <a:ea typeface="+mn-ea"/>
                <a:cs typeface="+mn-cs"/>
                <a:sym typeface="Calibri"/>
              </a:rPr>
              <a:t>接下來的字元中，以三個為一組，且均為</a:t>
            </a:r>
            <a:r>
              <a:rPr lang="en-US" altLang="zh-TW" sz="1200" b="0" i="0" dirty="0" smtClean="0">
                <a:effectLst/>
                <a:latin typeface="+mn-lt"/>
                <a:ea typeface="+mn-ea"/>
                <a:cs typeface="+mn-cs"/>
                <a:sym typeface="Calibri"/>
              </a:rPr>
              <a:t>『</a:t>
            </a:r>
            <a:r>
              <a:rPr lang="en-US" altLang="zh-TW" sz="1200" b="0" i="0" dirty="0" err="1" smtClean="0">
                <a:effectLst/>
                <a:latin typeface="+mn-lt"/>
                <a:ea typeface="+mn-ea"/>
                <a:cs typeface="+mn-cs"/>
                <a:sym typeface="Calibri"/>
              </a:rPr>
              <a:t>rwx</a:t>
            </a:r>
            <a:r>
              <a:rPr lang="en-US" altLang="zh-TW" sz="1200" b="0" i="0" dirty="0" smtClean="0">
                <a:effectLst/>
                <a:latin typeface="+mn-lt"/>
                <a:ea typeface="+mn-ea"/>
                <a:cs typeface="+mn-cs"/>
                <a:sym typeface="Calibri"/>
              </a:rPr>
              <a:t>』 </a:t>
            </a:r>
            <a:r>
              <a:rPr lang="zh-TW" altLang="en-US" sz="1200" b="0" i="0" dirty="0" smtClean="0">
                <a:effectLst/>
                <a:latin typeface="+mn-lt"/>
                <a:ea typeface="+mn-ea"/>
                <a:cs typeface="+mn-cs"/>
                <a:sym typeface="Calibri"/>
              </a:rPr>
              <a:t>的三個參數的組合。其中，</a:t>
            </a:r>
            <a:r>
              <a:rPr lang="en-US" altLang="zh-TW" sz="1200" b="0" i="0" dirty="0" smtClean="0">
                <a:effectLst/>
                <a:latin typeface="+mn-lt"/>
                <a:ea typeface="+mn-ea"/>
                <a:cs typeface="+mn-cs"/>
                <a:sym typeface="Calibri"/>
              </a:rPr>
              <a:t>[ r ]</a:t>
            </a:r>
            <a:r>
              <a:rPr lang="zh-TW" altLang="en-US" sz="1200" b="0" i="0" dirty="0" smtClean="0">
                <a:effectLst/>
                <a:latin typeface="+mn-lt"/>
                <a:ea typeface="+mn-ea"/>
                <a:cs typeface="+mn-cs"/>
                <a:sym typeface="Calibri"/>
              </a:rPr>
              <a:t>代表可讀</a:t>
            </a:r>
            <a:r>
              <a:rPr lang="en-US" altLang="zh-TW" sz="1200" b="0" i="0" dirty="0" smtClean="0">
                <a:effectLst/>
                <a:latin typeface="+mn-lt"/>
                <a:ea typeface="+mn-ea"/>
                <a:cs typeface="+mn-cs"/>
                <a:sym typeface="Calibri"/>
              </a:rPr>
              <a:t>(read)</a:t>
            </a:r>
            <a:r>
              <a:rPr lang="zh-TW" altLang="en-US" sz="1200" b="0" i="0" dirty="0" smtClean="0">
                <a:effectLst/>
                <a:latin typeface="+mn-lt"/>
                <a:ea typeface="+mn-ea"/>
                <a:cs typeface="+mn-cs"/>
                <a:sym typeface="Calibri"/>
              </a:rPr>
              <a:t>、</a:t>
            </a:r>
            <a:r>
              <a:rPr lang="en-US" altLang="zh-TW" sz="1200" b="0" i="0" dirty="0" smtClean="0">
                <a:effectLst/>
                <a:latin typeface="+mn-lt"/>
                <a:ea typeface="+mn-ea"/>
                <a:cs typeface="+mn-cs"/>
                <a:sym typeface="Calibri"/>
              </a:rPr>
              <a:t>[ w ]</a:t>
            </a:r>
            <a:r>
              <a:rPr lang="zh-TW" altLang="en-US" sz="1200" b="0" i="0" dirty="0" smtClean="0">
                <a:effectLst/>
                <a:latin typeface="+mn-lt"/>
                <a:ea typeface="+mn-ea"/>
                <a:cs typeface="+mn-cs"/>
                <a:sym typeface="Calibri"/>
              </a:rPr>
              <a:t>代表可寫</a:t>
            </a:r>
            <a:r>
              <a:rPr lang="en-US" altLang="zh-TW" sz="1200" b="0" i="0" dirty="0" smtClean="0">
                <a:effectLst/>
                <a:latin typeface="+mn-lt"/>
                <a:ea typeface="+mn-ea"/>
                <a:cs typeface="+mn-cs"/>
                <a:sym typeface="Calibri"/>
              </a:rPr>
              <a:t>(write)</a:t>
            </a:r>
            <a:r>
              <a:rPr lang="zh-TW" altLang="en-US" sz="1200" b="0" i="0" dirty="0" smtClean="0">
                <a:effectLst/>
                <a:latin typeface="+mn-lt"/>
                <a:ea typeface="+mn-ea"/>
                <a:cs typeface="+mn-cs"/>
                <a:sym typeface="Calibri"/>
              </a:rPr>
              <a:t>、</a:t>
            </a:r>
            <a:r>
              <a:rPr lang="en-US" altLang="zh-TW" sz="1200" b="0" i="0" dirty="0" smtClean="0">
                <a:effectLst/>
                <a:latin typeface="+mn-lt"/>
                <a:ea typeface="+mn-ea"/>
                <a:cs typeface="+mn-cs"/>
                <a:sym typeface="Calibri"/>
              </a:rPr>
              <a:t>[ x ]</a:t>
            </a:r>
            <a:r>
              <a:rPr lang="zh-TW" altLang="en-US" sz="1200" b="0" i="0" dirty="0" smtClean="0">
                <a:effectLst/>
                <a:latin typeface="+mn-lt"/>
                <a:ea typeface="+mn-ea"/>
                <a:cs typeface="+mn-cs"/>
                <a:sym typeface="Calibri"/>
              </a:rPr>
              <a:t>代表可執行</a:t>
            </a:r>
            <a:r>
              <a:rPr lang="en-US" altLang="zh-TW" sz="1200" b="0" i="0" dirty="0" smtClean="0">
                <a:effectLst/>
                <a:latin typeface="+mn-lt"/>
                <a:ea typeface="+mn-ea"/>
                <a:cs typeface="+mn-cs"/>
                <a:sym typeface="Calibri"/>
              </a:rPr>
              <a:t>(execute)</a:t>
            </a:r>
            <a:r>
              <a:rPr lang="zh-TW" altLang="en-US" sz="1200" b="0" i="0" dirty="0" smtClean="0">
                <a:effectLst/>
                <a:latin typeface="+mn-lt"/>
                <a:ea typeface="+mn-ea"/>
                <a:cs typeface="+mn-cs"/>
                <a:sym typeface="Calibri"/>
              </a:rPr>
              <a:t>。 要注意的是，這三個權限的位置不會改變，如果沒有權限，就會出現減號</a:t>
            </a:r>
            <a:r>
              <a:rPr lang="en-US" altLang="zh-TW" sz="1200" b="0" i="0" dirty="0" smtClean="0">
                <a:effectLst/>
                <a:latin typeface="+mn-lt"/>
                <a:ea typeface="+mn-ea"/>
                <a:cs typeface="+mn-cs"/>
                <a:sym typeface="Calibri"/>
              </a:rPr>
              <a:t>[ - ]</a:t>
            </a:r>
            <a:r>
              <a:rPr lang="zh-TW" altLang="en-US" sz="1200" b="0" i="0" dirty="0" smtClean="0">
                <a:effectLst/>
                <a:latin typeface="+mn-lt"/>
                <a:ea typeface="+mn-ea"/>
                <a:cs typeface="+mn-cs"/>
                <a:sym typeface="Calibri"/>
              </a:rPr>
              <a:t>而已。</a:t>
            </a:r>
            <a:br>
              <a:rPr lang="zh-TW" altLang="en-US" sz="1200" b="0" i="0" dirty="0" smtClean="0">
                <a:effectLst/>
                <a:latin typeface="+mn-lt"/>
                <a:ea typeface="+mn-ea"/>
                <a:cs typeface="+mn-cs"/>
                <a:sym typeface="Calibri"/>
              </a:rPr>
            </a:br>
            <a:endParaRPr lang="zh-TW" altLang="en-US" sz="1200" b="0" i="0" dirty="0" smtClean="0">
              <a:effectLst/>
              <a:latin typeface="+mn-lt"/>
              <a:ea typeface="+mn-ea"/>
              <a:cs typeface="+mn-cs"/>
              <a:sym typeface="Calibri"/>
            </a:endParaRPr>
          </a:p>
          <a:p>
            <a:pPr lvl="1"/>
            <a:r>
              <a:rPr lang="zh-TW" altLang="en-US" sz="1200" b="0" i="0" dirty="0" smtClean="0">
                <a:effectLst/>
                <a:latin typeface="+mn-lt"/>
                <a:ea typeface="+mn-ea"/>
                <a:cs typeface="+mn-cs"/>
                <a:sym typeface="Calibri"/>
              </a:rPr>
              <a:t>第一組為</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檔案擁有者可具備的權限</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，以</a:t>
            </a:r>
            <a:r>
              <a:rPr lang="en-US" altLang="zh-TW" sz="1200" b="0" i="0" dirty="0" smtClean="0">
                <a:effectLst/>
                <a:latin typeface="+mn-lt"/>
                <a:ea typeface="+mn-ea"/>
                <a:cs typeface="+mn-cs"/>
                <a:sym typeface="Calibri"/>
              </a:rPr>
              <a:t>『initial-setup-</a:t>
            </a:r>
            <a:r>
              <a:rPr lang="en-US" altLang="zh-TW" sz="1200" b="0" i="0" dirty="0" err="1" smtClean="0">
                <a:effectLst/>
                <a:latin typeface="+mn-lt"/>
                <a:ea typeface="+mn-ea"/>
                <a:cs typeface="+mn-cs"/>
                <a:sym typeface="Calibri"/>
              </a:rPr>
              <a:t>ks.cfg</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那個檔案為例， 該檔案的擁有者可以讀寫，但不可執行；</a:t>
            </a:r>
          </a:p>
          <a:p>
            <a:pPr lvl="1"/>
            <a:r>
              <a:rPr lang="zh-TW" altLang="en-US" sz="1200" b="0" i="0" dirty="0" smtClean="0">
                <a:effectLst/>
                <a:latin typeface="+mn-lt"/>
                <a:ea typeface="+mn-ea"/>
                <a:cs typeface="+mn-cs"/>
                <a:sym typeface="Calibri"/>
              </a:rPr>
              <a:t>第二組為</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加入此群組之帳號的權限</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a:t>
            </a:r>
          </a:p>
          <a:p>
            <a:pPr lvl="1"/>
            <a:r>
              <a:rPr lang="zh-TW" altLang="en-US" sz="1200" b="0" i="0" dirty="0" smtClean="0">
                <a:effectLst/>
                <a:latin typeface="+mn-lt"/>
                <a:ea typeface="+mn-ea"/>
                <a:cs typeface="+mn-cs"/>
                <a:sym typeface="Calibri"/>
              </a:rPr>
              <a:t>第三組為</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非本人且沒有加入本群組之其他帳號的權限</a:t>
            </a:r>
            <a:r>
              <a:rPr lang="en-US" altLang="zh-TW" sz="1200" b="0" i="0" dirty="0" smtClean="0">
                <a:effectLst/>
                <a:latin typeface="+mn-lt"/>
                <a:ea typeface="+mn-ea"/>
                <a:cs typeface="+mn-cs"/>
                <a:sym typeface="Calibri"/>
              </a:rPr>
              <a:t>』</a:t>
            </a:r>
            <a:r>
              <a:rPr lang="zh-TW" altLang="en-US" sz="1200" b="0" i="0" dirty="0" smtClean="0">
                <a:effectLst/>
                <a:latin typeface="+mn-lt"/>
                <a:ea typeface="+mn-ea"/>
                <a:cs typeface="+mn-cs"/>
                <a:sym typeface="Calibri"/>
              </a:rPr>
              <a:t>。</a:t>
            </a:r>
          </a:p>
          <a:p>
            <a:endParaRPr lang="zh-TW" altLang="en-US" dirty="0"/>
          </a:p>
        </p:txBody>
      </p:sp>
    </p:spTree>
    <p:extLst>
      <p:ext uri="{BB962C8B-B14F-4D97-AF65-F5344CB8AC3E}">
        <p14:creationId xmlns:p14="http://schemas.microsoft.com/office/powerpoint/2010/main" val="1817082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just">
              <a:spcAft>
                <a:spcPts val="0"/>
              </a:spcAft>
            </a:pPr>
            <a:r>
              <a:rPr lang="zh-TW" altLang="en-US" sz="1200" b="0" i="0" kern="1200" dirty="0" smtClean="0">
                <a:solidFill>
                  <a:schemeClr val="tx1"/>
                </a:solidFill>
                <a:effectLst/>
                <a:latin typeface="+mn-lt"/>
                <a:ea typeface="+mn-ea"/>
                <a:cs typeface="+mn-cs"/>
              </a:rPr>
              <a:t>你又不知道該檔案原本的權限為何，此時，利用</a:t>
            </a:r>
            <a:r>
              <a:rPr lang="en-US" altLang="zh-TW" sz="1200" b="0" i="0" kern="1200" dirty="0" smtClean="0">
                <a:solidFill>
                  <a:schemeClr val="tx1"/>
                </a:solidFill>
                <a:effectLst/>
                <a:latin typeface="+mn-lt"/>
                <a:ea typeface="+mn-ea"/>
                <a:cs typeface="+mn-cs"/>
              </a:rPr>
              <a:t>『</a:t>
            </a:r>
            <a:r>
              <a:rPr lang="en-US" altLang="zh-TW" sz="1200" b="0" i="0" kern="1200" dirty="0" err="1" smtClean="0">
                <a:solidFill>
                  <a:schemeClr val="tx1"/>
                </a:solidFill>
                <a:effectLst/>
                <a:latin typeface="+mn-lt"/>
                <a:ea typeface="+mn-ea"/>
                <a:cs typeface="+mn-cs"/>
              </a:rPr>
              <a:t>chmod</a:t>
            </a:r>
            <a:r>
              <a:rPr lang="en-US" altLang="zh-TW" sz="1200" b="0" i="0" kern="1200" dirty="0" smtClean="0">
                <a:solidFill>
                  <a:schemeClr val="tx1"/>
                </a:solidFill>
                <a:effectLst/>
                <a:latin typeface="+mn-lt"/>
                <a:ea typeface="+mn-ea"/>
                <a:cs typeface="+mn-cs"/>
              </a:rPr>
              <a:t> </a:t>
            </a:r>
            <a:r>
              <a:rPr lang="en-US" altLang="zh-TW" sz="1200" b="0" i="0" kern="1200" dirty="0" err="1" smtClean="0">
                <a:solidFill>
                  <a:schemeClr val="tx1"/>
                </a:solidFill>
                <a:effectLst/>
                <a:latin typeface="+mn-lt"/>
                <a:ea typeface="+mn-ea"/>
                <a:cs typeface="+mn-cs"/>
              </a:rPr>
              <a:t>a+x</a:t>
            </a:r>
            <a:r>
              <a:rPr lang="en-US" altLang="zh-TW" sz="1200" b="0" i="0" kern="1200" dirty="0" smtClean="0">
                <a:solidFill>
                  <a:schemeClr val="tx1"/>
                </a:solidFill>
                <a:effectLst/>
                <a:latin typeface="+mn-lt"/>
                <a:ea typeface="+mn-ea"/>
                <a:cs typeface="+mn-cs"/>
              </a:rPr>
              <a:t> filename』 </a:t>
            </a:r>
            <a:r>
              <a:rPr lang="zh-TW" altLang="en-US" sz="1200" b="0" i="0" kern="1200" dirty="0" smtClean="0">
                <a:solidFill>
                  <a:schemeClr val="tx1"/>
                </a:solidFill>
                <a:effectLst/>
                <a:latin typeface="+mn-lt"/>
                <a:ea typeface="+mn-ea"/>
                <a:cs typeface="+mn-cs"/>
              </a:rPr>
              <a:t>，就可以讓該程式擁有執行的權限了。是否很方便？</a:t>
            </a:r>
            <a:endParaRPr lang="en-US" altLang="zh-TW" sz="1200" kern="0" dirty="0" smtClean="0">
              <a:solidFill>
                <a:srgbClr val="FF00FF"/>
              </a:solidFill>
              <a:effectLst/>
              <a:latin typeface="細明體" panose="02020509000000000000" pitchFamily="49" charset="-120"/>
              <a:ea typeface="+mn-ea"/>
              <a:cs typeface="新細明體" panose="02020500000000000000" pitchFamily="18" charset="-120"/>
            </a:endParaRPr>
          </a:p>
          <a:p>
            <a:pPr algn="just">
              <a:spcAft>
                <a:spcPts val="0"/>
              </a:spcAft>
            </a:pPr>
            <a:endParaRPr lang="en-US" altLang="zh-TW" sz="1200" kern="0" dirty="0" smtClean="0">
              <a:solidFill>
                <a:srgbClr val="FF00FF"/>
              </a:solidFill>
              <a:effectLst/>
              <a:latin typeface="細明體" panose="02020509000000000000" pitchFamily="49" charset="-120"/>
              <a:ea typeface="+mn-ea"/>
              <a:cs typeface="新細明體" panose="02020500000000000000" pitchFamily="18" charset="-120"/>
            </a:endParaRPr>
          </a:p>
          <a:p>
            <a:pPr algn="just">
              <a:spcAft>
                <a:spcPts val="0"/>
              </a:spcAft>
            </a:pPr>
            <a:r>
              <a:rPr lang="en-US" altLang="zh-TW" sz="1200" kern="0" dirty="0" err="1" smtClean="0">
                <a:solidFill>
                  <a:srgbClr val="FF00FF"/>
                </a:solidFill>
                <a:effectLst/>
                <a:latin typeface="細明體" panose="02020509000000000000" pitchFamily="49" charset="-120"/>
                <a:ea typeface="+mn-ea"/>
                <a:cs typeface="新細明體" panose="02020500000000000000" pitchFamily="18" charset="-120"/>
              </a:rPr>
              <a:t>chgrp</a:t>
            </a:r>
            <a:r>
              <a:rPr lang="en-US" altLang="zh-TW" sz="1200" kern="0" dirty="0" smtClean="0">
                <a:solidFill>
                  <a:srgbClr val="FF00FF"/>
                </a:solidFill>
                <a:effectLst/>
                <a:latin typeface="細明體" panose="02020509000000000000" pitchFamily="49" charset="-120"/>
                <a:ea typeface="+mn-ea"/>
                <a:cs typeface="新細明體" panose="02020500000000000000" pitchFamily="18" charset="-120"/>
              </a:rPr>
              <a:t> </a:t>
            </a:r>
            <a:r>
              <a:rPr lang="zh-TW" altLang="zh-TW" sz="1200" kern="0" dirty="0" smtClean="0">
                <a:solidFill>
                  <a:srgbClr val="FF00FF"/>
                </a:solidFill>
                <a:effectLst/>
                <a:latin typeface="Calibri" panose="020F0502020204030204" pitchFamily="34" charset="0"/>
                <a:ea typeface="細明體" panose="02020509000000000000" pitchFamily="49" charset="-120"/>
                <a:cs typeface="新細明體" panose="02020500000000000000" pitchFamily="18" charset="-120"/>
              </a:rPr>
              <a:t>：改變檔案所屬群組</a:t>
            </a:r>
            <a:r>
              <a:rPr lang="en-US" altLang="zh-TW" sz="1200" kern="100" dirty="0" smtClean="0">
                <a:solidFill>
                  <a:srgbClr val="FF0000"/>
                </a:solidFill>
                <a:effectLst/>
                <a:latin typeface="Times New Roman" panose="02020603050405020304" pitchFamily="18" charset="0"/>
                <a:ea typeface="+mn-ea"/>
                <a:cs typeface="Times New Roman" panose="02020603050405020304" pitchFamily="18" charset="0"/>
              </a:rPr>
              <a:t>c</a:t>
            </a:r>
            <a:r>
              <a:rPr lang="en-US" altLang="zh-TW" sz="1200" kern="100" dirty="0" smtClean="0">
                <a:solidFill>
                  <a:srgbClr val="252525"/>
                </a:solidFill>
                <a:effectLst/>
                <a:latin typeface="Times New Roman" panose="02020603050405020304" pitchFamily="18" charset="0"/>
                <a:ea typeface="+mn-ea"/>
                <a:cs typeface="Times New Roman" panose="02020603050405020304" pitchFamily="18" charset="0"/>
              </a:rPr>
              <a:t>hange </a:t>
            </a:r>
            <a:r>
              <a:rPr lang="en-US" altLang="zh-TW" sz="1200" kern="100" dirty="0" smtClean="0">
                <a:solidFill>
                  <a:srgbClr val="FF0000"/>
                </a:solidFill>
                <a:effectLst/>
                <a:latin typeface="Times New Roman" panose="02020603050405020304" pitchFamily="18" charset="0"/>
                <a:ea typeface="+mn-ea"/>
                <a:cs typeface="Times New Roman" panose="02020603050405020304" pitchFamily="18" charset="0"/>
              </a:rPr>
              <a:t>gr</a:t>
            </a:r>
            <a:r>
              <a:rPr lang="en-US" altLang="zh-TW" sz="1200" kern="100" dirty="0" smtClean="0">
                <a:solidFill>
                  <a:srgbClr val="252525"/>
                </a:solidFill>
                <a:effectLst/>
                <a:latin typeface="Times New Roman" panose="02020603050405020304" pitchFamily="18" charset="0"/>
                <a:ea typeface="+mn-ea"/>
                <a:cs typeface="Times New Roman" panose="02020603050405020304" pitchFamily="18" charset="0"/>
              </a:rPr>
              <a:t>ou</a:t>
            </a:r>
            <a:r>
              <a:rPr lang="en-US" altLang="zh-TW" sz="1200" kern="100" dirty="0" smtClean="0">
                <a:solidFill>
                  <a:srgbClr val="FF0000"/>
                </a:solidFill>
                <a:effectLst/>
                <a:latin typeface="Times New Roman" panose="02020603050405020304" pitchFamily="18" charset="0"/>
                <a:ea typeface="+mn-ea"/>
                <a:cs typeface="Times New Roman" panose="02020603050405020304" pitchFamily="18" charset="0"/>
              </a:rPr>
              <a:t>p</a:t>
            </a:r>
            <a:r>
              <a:rPr lang="zh-TW" altLang="zh-TW" sz="1200" kern="100" dirty="0" smtClean="0">
                <a:solidFill>
                  <a:srgbClr val="252525"/>
                </a:solidFill>
                <a:effectLst/>
                <a:latin typeface="Times New Roman" panose="02020603050405020304" pitchFamily="18" charset="0"/>
                <a:ea typeface="+mn-ea"/>
                <a:cs typeface="Times New Roman" panose="02020603050405020304" pitchFamily="18" charset="0"/>
              </a:rPr>
              <a:t>的縮寫</a:t>
            </a:r>
            <a:endParaRPr lang="zh-TW" altLang="zh-TW" sz="1200" kern="100" dirty="0" smtClean="0">
              <a:effectLst/>
              <a:latin typeface="Calibri" panose="020F0502020204030204" pitchFamily="34" charset="0"/>
              <a:ea typeface="+mn-ea"/>
              <a:cs typeface="Times New Roman" panose="02020603050405020304" pitchFamily="18" charset="0"/>
            </a:endParaRPr>
          </a:p>
          <a:p>
            <a:pPr>
              <a:spcAft>
                <a:spcPts val="0"/>
              </a:spcAft>
            </a:pPr>
            <a:r>
              <a:rPr lang="en-US" altLang="zh-TW" sz="1200" kern="0" dirty="0" err="1" smtClean="0">
                <a:solidFill>
                  <a:srgbClr val="FF00FF"/>
                </a:solidFill>
                <a:effectLst/>
                <a:latin typeface="細明體" panose="02020509000000000000" pitchFamily="49" charset="-120"/>
                <a:ea typeface="+mn-ea"/>
                <a:cs typeface="新細明體" panose="02020500000000000000" pitchFamily="18" charset="-120"/>
              </a:rPr>
              <a:t>chown</a:t>
            </a:r>
            <a:r>
              <a:rPr lang="en-US" altLang="zh-TW" sz="1200" kern="0" dirty="0" smtClean="0">
                <a:solidFill>
                  <a:srgbClr val="FF00FF"/>
                </a:solidFill>
                <a:effectLst/>
                <a:latin typeface="細明體" panose="02020509000000000000" pitchFamily="49" charset="-120"/>
                <a:ea typeface="+mn-ea"/>
                <a:cs typeface="新細明體" panose="02020500000000000000" pitchFamily="18" charset="-120"/>
              </a:rPr>
              <a:t> </a:t>
            </a:r>
            <a:r>
              <a:rPr lang="zh-TW" altLang="zh-TW" sz="1200" kern="0" dirty="0" smtClean="0">
                <a:solidFill>
                  <a:srgbClr val="FF00FF"/>
                </a:solidFill>
                <a:effectLst/>
                <a:latin typeface="Calibri" panose="020F0502020204030204" pitchFamily="34" charset="0"/>
                <a:ea typeface="細明體" panose="02020509000000000000" pitchFamily="49" charset="-120"/>
                <a:cs typeface="新細明體" panose="02020500000000000000" pitchFamily="18" charset="-120"/>
              </a:rPr>
              <a:t>：改變檔案擁有者</a:t>
            </a:r>
            <a:r>
              <a:rPr lang="en-US" altLang="zh-TW" sz="1200" kern="100" dirty="0" smtClean="0">
                <a:solidFill>
                  <a:srgbClr val="FF0000"/>
                </a:solidFill>
                <a:effectLst/>
                <a:latin typeface="Times New Roman" panose="02020603050405020304" pitchFamily="18" charset="0"/>
                <a:ea typeface="+mn-ea"/>
                <a:cs typeface="Times New Roman" panose="02020603050405020304" pitchFamily="18" charset="0"/>
              </a:rPr>
              <a:t>c</a:t>
            </a:r>
            <a:r>
              <a:rPr lang="en-US" altLang="zh-TW" sz="1200" kern="100" dirty="0" smtClean="0">
                <a:solidFill>
                  <a:srgbClr val="252525"/>
                </a:solidFill>
                <a:effectLst/>
                <a:latin typeface="Times New Roman" panose="02020603050405020304" pitchFamily="18" charset="0"/>
                <a:ea typeface="+mn-ea"/>
                <a:cs typeface="Times New Roman" panose="02020603050405020304" pitchFamily="18" charset="0"/>
              </a:rPr>
              <a:t>hange </a:t>
            </a:r>
            <a:r>
              <a:rPr lang="en-US" altLang="zh-TW" sz="1200" kern="100" dirty="0" smtClean="0">
                <a:solidFill>
                  <a:srgbClr val="FF0000"/>
                </a:solidFill>
                <a:effectLst/>
                <a:latin typeface="Times New Roman" panose="02020603050405020304" pitchFamily="18" charset="0"/>
                <a:ea typeface="+mn-ea"/>
                <a:cs typeface="Times New Roman" panose="02020603050405020304" pitchFamily="18" charset="0"/>
              </a:rPr>
              <a:t>own</a:t>
            </a:r>
            <a:r>
              <a:rPr lang="en-US" altLang="zh-TW" sz="1200" kern="100" dirty="0" smtClean="0">
                <a:solidFill>
                  <a:srgbClr val="252525"/>
                </a:solidFill>
                <a:effectLst/>
                <a:latin typeface="Times New Roman" panose="02020603050405020304" pitchFamily="18" charset="0"/>
                <a:ea typeface="+mn-ea"/>
                <a:cs typeface="Times New Roman" panose="02020603050405020304" pitchFamily="18" charset="0"/>
              </a:rPr>
              <a:t>er</a:t>
            </a:r>
            <a:r>
              <a:rPr lang="zh-TW" altLang="zh-TW" sz="1200" kern="100" dirty="0" smtClean="0">
                <a:solidFill>
                  <a:srgbClr val="252525"/>
                </a:solidFill>
                <a:effectLst/>
                <a:latin typeface="Times New Roman" panose="02020603050405020304" pitchFamily="18" charset="0"/>
                <a:ea typeface="+mn-ea"/>
                <a:cs typeface="Times New Roman" panose="02020603050405020304" pitchFamily="18" charset="0"/>
              </a:rPr>
              <a:t>的縮寫</a:t>
            </a:r>
            <a:endParaRPr lang="zh-TW" altLang="zh-TW" sz="1200" kern="100" dirty="0" smtClean="0">
              <a:effectLst/>
              <a:latin typeface="Calibri" panose="020F0502020204030204" pitchFamily="34" charset="0"/>
              <a:ea typeface="+mn-ea"/>
              <a:cs typeface="Times New Roman" panose="02020603050405020304" pitchFamily="18" charset="0"/>
            </a:endParaRPr>
          </a:p>
          <a:p>
            <a:pPr>
              <a:spcAft>
                <a:spcPts val="0"/>
              </a:spcAft>
            </a:pPr>
            <a:r>
              <a:rPr lang="en-US" altLang="zh-TW" sz="1200" kern="0" dirty="0" err="1" smtClean="0">
                <a:solidFill>
                  <a:srgbClr val="FF00FF"/>
                </a:solidFill>
                <a:effectLst/>
                <a:latin typeface="細明體" panose="02020509000000000000" pitchFamily="49" charset="-120"/>
                <a:ea typeface="+mn-ea"/>
                <a:cs typeface="新細明體" panose="02020500000000000000" pitchFamily="18" charset="-120"/>
              </a:rPr>
              <a:t>chmod</a:t>
            </a:r>
            <a:r>
              <a:rPr lang="en-US" altLang="zh-TW" sz="1200" kern="0" dirty="0" smtClean="0">
                <a:solidFill>
                  <a:srgbClr val="FF00FF"/>
                </a:solidFill>
                <a:effectLst/>
                <a:latin typeface="細明體" panose="02020509000000000000" pitchFamily="49" charset="-120"/>
                <a:ea typeface="+mn-ea"/>
                <a:cs typeface="新細明體" panose="02020500000000000000" pitchFamily="18" charset="-120"/>
              </a:rPr>
              <a:t> </a:t>
            </a:r>
            <a:r>
              <a:rPr lang="zh-TW" altLang="zh-TW" sz="1200" kern="0" dirty="0" smtClean="0">
                <a:solidFill>
                  <a:srgbClr val="FF00FF"/>
                </a:solidFill>
                <a:effectLst/>
                <a:latin typeface="Calibri" panose="020F0502020204030204" pitchFamily="34" charset="0"/>
                <a:ea typeface="細明體" panose="02020509000000000000" pitchFamily="49" charset="-120"/>
                <a:cs typeface="新細明體" panose="02020500000000000000" pitchFamily="18" charset="-120"/>
              </a:rPr>
              <a:t>：改變檔案的權限</a:t>
            </a:r>
            <a:r>
              <a:rPr lang="en-US" altLang="zh-TW" sz="1200" kern="100" dirty="0" smtClean="0">
                <a:solidFill>
                  <a:srgbClr val="FF0000"/>
                </a:solidFill>
                <a:effectLst/>
                <a:latin typeface="Times New Roman" panose="02020603050405020304" pitchFamily="18" charset="0"/>
                <a:ea typeface="+mn-ea"/>
                <a:cs typeface="Times New Roman" panose="02020603050405020304" pitchFamily="18" charset="0"/>
              </a:rPr>
              <a:t>c</a:t>
            </a:r>
            <a:r>
              <a:rPr lang="en-US" altLang="zh-TW" sz="1200" kern="100" dirty="0" smtClean="0">
                <a:solidFill>
                  <a:srgbClr val="252525"/>
                </a:solidFill>
                <a:effectLst/>
                <a:latin typeface="Times New Roman" panose="02020603050405020304" pitchFamily="18" charset="0"/>
                <a:ea typeface="+mn-ea"/>
                <a:cs typeface="Times New Roman" panose="02020603050405020304" pitchFamily="18" charset="0"/>
              </a:rPr>
              <a:t>hange </a:t>
            </a:r>
            <a:r>
              <a:rPr lang="en-US" altLang="zh-TW" sz="1200" kern="100" dirty="0" smtClean="0">
                <a:solidFill>
                  <a:srgbClr val="FF0000"/>
                </a:solidFill>
                <a:effectLst/>
                <a:latin typeface="Times New Roman" panose="02020603050405020304" pitchFamily="18" charset="0"/>
                <a:ea typeface="+mn-ea"/>
                <a:cs typeface="Times New Roman" panose="02020603050405020304" pitchFamily="18" charset="0"/>
              </a:rPr>
              <a:t>mod</a:t>
            </a:r>
            <a:r>
              <a:rPr lang="en-US" altLang="zh-TW" sz="1200" kern="100" dirty="0" smtClean="0">
                <a:solidFill>
                  <a:srgbClr val="252525"/>
                </a:solidFill>
                <a:effectLst/>
                <a:latin typeface="Times New Roman" panose="02020603050405020304" pitchFamily="18" charset="0"/>
                <a:ea typeface="+mn-ea"/>
                <a:cs typeface="Times New Roman" panose="02020603050405020304" pitchFamily="18" charset="0"/>
              </a:rPr>
              <a:t>e</a:t>
            </a:r>
            <a:r>
              <a:rPr lang="zh-TW" altLang="zh-TW" sz="1200" kern="100" dirty="0" smtClean="0">
                <a:solidFill>
                  <a:srgbClr val="252525"/>
                </a:solidFill>
                <a:effectLst/>
                <a:latin typeface="Times New Roman" panose="02020603050405020304" pitchFamily="18" charset="0"/>
                <a:ea typeface="+mn-ea"/>
                <a:cs typeface="Times New Roman" panose="02020603050405020304" pitchFamily="18" charset="0"/>
              </a:rPr>
              <a:t>的縮寫</a:t>
            </a:r>
            <a:endParaRPr lang="zh-TW" altLang="zh-TW" sz="1200" kern="100" dirty="0" smtClean="0">
              <a:effectLst/>
              <a:latin typeface="Calibri" panose="020F0502020204030204" pitchFamily="34" charset="0"/>
              <a:ea typeface="+mn-ea"/>
              <a:cs typeface="Times New Roman" panose="02020603050405020304" pitchFamily="18" charset="0"/>
            </a:endParaRPr>
          </a:p>
          <a:p>
            <a:endParaRPr lang="zh-TW" altLang="en-US" b="1" dirty="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6FEB9D5-B4DB-4684-97D0-27E67E342A9F}"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604214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kern="1200" dirty="0" err="1" smtClean="0">
                <a:solidFill>
                  <a:schemeClr val="tx1"/>
                </a:solidFill>
                <a:effectLst/>
                <a:latin typeface="+mn-lt"/>
                <a:ea typeface="+mn-ea"/>
                <a:cs typeface="+mn-cs"/>
              </a:rPr>
              <a:t>chgrp</a:t>
            </a:r>
            <a:r>
              <a:rPr lang="en-US" altLang="zh-TW" sz="1200" kern="1200" dirty="0" smtClean="0">
                <a:solidFill>
                  <a:schemeClr val="tx1"/>
                </a:solidFill>
                <a:effectLst/>
                <a:latin typeface="+mn-lt"/>
                <a:ea typeface="+mn-ea"/>
                <a:cs typeface="+mn-cs"/>
              </a:rPr>
              <a:t> </a:t>
            </a:r>
            <a:r>
              <a:rPr lang="zh-TW" altLang="zh-TW" sz="1200" kern="1200" dirty="0" smtClean="0">
                <a:solidFill>
                  <a:schemeClr val="tx1"/>
                </a:solidFill>
                <a:effectLst/>
                <a:latin typeface="+mn-lt"/>
                <a:ea typeface="+mn-ea"/>
                <a:cs typeface="+mn-cs"/>
              </a:rPr>
              <a:t>：改變檔案所屬群組</a:t>
            </a:r>
            <a:r>
              <a:rPr lang="en-US" altLang="zh-TW" sz="1200" kern="1200" dirty="0" smtClean="0">
                <a:solidFill>
                  <a:schemeClr val="tx1"/>
                </a:solidFill>
                <a:effectLst/>
                <a:latin typeface="+mn-lt"/>
                <a:ea typeface="+mn-ea"/>
                <a:cs typeface="+mn-cs"/>
              </a:rPr>
              <a:t>change group</a:t>
            </a:r>
            <a:r>
              <a:rPr lang="zh-TW" altLang="zh-TW" sz="1200" kern="1200" dirty="0" smtClean="0">
                <a:solidFill>
                  <a:schemeClr val="tx1"/>
                </a:solidFill>
                <a:effectLst/>
                <a:latin typeface="+mn-lt"/>
                <a:ea typeface="+mn-ea"/>
                <a:cs typeface="+mn-cs"/>
              </a:rPr>
              <a:t>的縮寫</a:t>
            </a:r>
          </a:p>
          <a:p>
            <a:r>
              <a:rPr lang="zh-TW" altLang="zh-TW" sz="1200" kern="1200" dirty="0" smtClean="0">
                <a:solidFill>
                  <a:schemeClr val="tx1"/>
                </a:solidFill>
                <a:effectLst/>
                <a:latin typeface="+mn-lt"/>
                <a:ea typeface="+mn-ea"/>
                <a:cs typeface="+mn-cs"/>
              </a:rPr>
              <a:t>要被改變的群組名稱必須要在</a:t>
            </a:r>
            <a:r>
              <a:rPr lang="en-US" altLang="zh-TW" sz="1200" kern="1200" dirty="0" smtClean="0">
                <a:solidFill>
                  <a:schemeClr val="tx1"/>
                </a:solidFill>
                <a:effectLst/>
                <a:latin typeface="+mn-lt"/>
                <a:ea typeface="+mn-ea"/>
                <a:cs typeface="+mn-cs"/>
              </a:rPr>
              <a:t>/</a:t>
            </a:r>
            <a:r>
              <a:rPr lang="en-US" altLang="zh-TW" sz="1200" kern="1200" dirty="0" err="1" smtClean="0">
                <a:solidFill>
                  <a:schemeClr val="tx1"/>
                </a:solidFill>
                <a:effectLst/>
                <a:latin typeface="+mn-lt"/>
                <a:ea typeface="+mn-ea"/>
                <a:cs typeface="+mn-cs"/>
              </a:rPr>
              <a:t>etc</a:t>
            </a:r>
            <a:r>
              <a:rPr lang="en-US" altLang="zh-TW" sz="1200" kern="1200" dirty="0" smtClean="0">
                <a:solidFill>
                  <a:schemeClr val="tx1"/>
                </a:solidFill>
                <a:effectLst/>
                <a:latin typeface="+mn-lt"/>
                <a:ea typeface="+mn-ea"/>
                <a:cs typeface="+mn-cs"/>
              </a:rPr>
              <a:t>/group</a:t>
            </a:r>
            <a:r>
              <a:rPr lang="zh-TW" altLang="zh-TW" sz="1200" kern="1200" dirty="0" smtClean="0">
                <a:solidFill>
                  <a:schemeClr val="tx1"/>
                </a:solidFill>
                <a:effectLst/>
                <a:latin typeface="+mn-lt"/>
                <a:ea typeface="+mn-ea"/>
                <a:cs typeface="+mn-cs"/>
              </a:rPr>
              <a:t>檔案內存在才行，否則就會顯示錯誤</a:t>
            </a:r>
          </a:p>
          <a:p>
            <a:r>
              <a:rPr lang="en-US" altLang="zh-TW" sz="1200" kern="1200" dirty="0" err="1" smtClean="0">
                <a:solidFill>
                  <a:schemeClr val="tx1"/>
                </a:solidFill>
                <a:effectLst/>
                <a:latin typeface="+mn-lt"/>
                <a:ea typeface="+mn-ea"/>
                <a:cs typeface="+mn-cs"/>
              </a:rPr>
              <a:t>chgrp</a:t>
            </a:r>
            <a:r>
              <a:rPr lang="en-US" altLang="zh-TW" sz="1200" kern="1200" dirty="0" smtClean="0">
                <a:solidFill>
                  <a:schemeClr val="tx1"/>
                </a:solidFill>
                <a:effectLst/>
                <a:latin typeface="+mn-lt"/>
                <a:ea typeface="+mn-ea"/>
                <a:cs typeface="+mn-cs"/>
              </a:rPr>
              <a:t> [-R] </a:t>
            </a:r>
            <a:r>
              <a:rPr lang="en-US" altLang="zh-TW" sz="1200" kern="1200" dirty="0" err="1" smtClean="0">
                <a:solidFill>
                  <a:schemeClr val="tx1"/>
                </a:solidFill>
                <a:effectLst/>
                <a:latin typeface="+mn-lt"/>
                <a:ea typeface="+mn-ea"/>
                <a:cs typeface="+mn-cs"/>
              </a:rPr>
              <a:t>dirname</a:t>
            </a:r>
            <a:r>
              <a:rPr lang="en-US" altLang="zh-TW" sz="1200" kern="1200" dirty="0" smtClean="0">
                <a:solidFill>
                  <a:schemeClr val="tx1"/>
                </a:solidFill>
                <a:effectLst/>
                <a:latin typeface="+mn-lt"/>
                <a:ea typeface="+mn-ea"/>
                <a:cs typeface="+mn-cs"/>
              </a:rPr>
              <a:t>/filename ...</a:t>
            </a:r>
            <a:endParaRPr lang="zh-TW" altLang="zh-TW" sz="1200" kern="1200" dirty="0" smtClean="0">
              <a:solidFill>
                <a:schemeClr val="tx1"/>
              </a:solidFill>
              <a:effectLst/>
              <a:latin typeface="+mn-lt"/>
              <a:ea typeface="+mn-ea"/>
              <a:cs typeface="+mn-cs"/>
            </a:endParaRPr>
          </a:p>
          <a:p>
            <a:r>
              <a:rPr lang="zh-TW" altLang="zh-TW" sz="1200" kern="1200" dirty="0" smtClean="0">
                <a:solidFill>
                  <a:schemeClr val="tx1"/>
                </a:solidFill>
                <a:effectLst/>
                <a:latin typeface="+mn-lt"/>
                <a:ea typeface="+mn-ea"/>
                <a:cs typeface="+mn-cs"/>
              </a:rPr>
              <a:t>選項與參數：</a:t>
            </a:r>
          </a:p>
          <a:p>
            <a:r>
              <a:rPr lang="en-US" altLang="zh-TW" sz="1200" kern="1200" dirty="0" smtClean="0">
                <a:solidFill>
                  <a:schemeClr val="tx1"/>
                </a:solidFill>
                <a:effectLst/>
                <a:latin typeface="+mn-lt"/>
                <a:ea typeface="+mn-ea"/>
                <a:cs typeface="+mn-cs"/>
              </a:rPr>
              <a:t>-R : </a:t>
            </a:r>
            <a:r>
              <a:rPr lang="zh-TW" altLang="zh-TW" sz="1200" kern="1200" dirty="0" smtClean="0">
                <a:solidFill>
                  <a:schemeClr val="tx1"/>
                </a:solidFill>
                <a:effectLst/>
                <a:latin typeface="+mn-lt"/>
                <a:ea typeface="+mn-ea"/>
                <a:cs typeface="+mn-cs"/>
              </a:rPr>
              <a:t>進行遞迴</a:t>
            </a:r>
            <a:r>
              <a:rPr lang="en-US" altLang="zh-TW" sz="1200" kern="1200" dirty="0" smtClean="0">
                <a:solidFill>
                  <a:schemeClr val="tx1"/>
                </a:solidFill>
                <a:effectLst/>
                <a:latin typeface="+mn-lt"/>
                <a:ea typeface="+mn-ea"/>
                <a:cs typeface="+mn-cs"/>
              </a:rPr>
              <a:t>(recursive)</a:t>
            </a:r>
            <a:r>
              <a:rPr lang="zh-TW" altLang="zh-TW" sz="1200" kern="1200" dirty="0" smtClean="0">
                <a:solidFill>
                  <a:schemeClr val="tx1"/>
                </a:solidFill>
                <a:effectLst/>
                <a:latin typeface="+mn-lt"/>
                <a:ea typeface="+mn-ea"/>
                <a:cs typeface="+mn-cs"/>
              </a:rPr>
              <a:t>的持續變更，亦即連同次目錄下的所有檔案、目錄</a:t>
            </a:r>
          </a:p>
          <a:p>
            <a:r>
              <a:rPr lang="en-US" altLang="zh-TW" sz="1200" kern="1200" dirty="0" smtClean="0">
                <a:solidFill>
                  <a:schemeClr val="tx1"/>
                </a:solidFill>
                <a:effectLst/>
                <a:latin typeface="+mn-lt"/>
                <a:ea typeface="+mn-ea"/>
                <a:cs typeface="+mn-cs"/>
              </a:rPr>
              <a:t>     </a:t>
            </a:r>
            <a:r>
              <a:rPr lang="zh-TW" altLang="zh-TW" sz="1200" kern="1200" dirty="0" smtClean="0">
                <a:solidFill>
                  <a:schemeClr val="tx1"/>
                </a:solidFill>
                <a:effectLst/>
                <a:latin typeface="+mn-lt"/>
                <a:ea typeface="+mn-ea"/>
                <a:cs typeface="+mn-cs"/>
              </a:rPr>
              <a:t>都更新成為這個群組之意。</a:t>
            </a:r>
          </a:p>
          <a:p>
            <a:r>
              <a:rPr lang="zh-TW" altLang="zh-TW" sz="1200" kern="1200" dirty="0" smtClean="0">
                <a:solidFill>
                  <a:schemeClr val="tx1"/>
                </a:solidFill>
                <a:effectLst/>
                <a:latin typeface="+mn-lt"/>
                <a:ea typeface="+mn-ea"/>
                <a:cs typeface="+mn-cs"/>
              </a:rPr>
              <a:t>常常用在變更某一目錄內所有的檔案之情況。</a:t>
            </a:r>
          </a:p>
          <a:p>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6FEB9D5-B4DB-4684-97D0-27E67E342A9F}"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3136650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smtClean="0"/>
          </a:p>
          <a:p>
            <a:r>
              <a:rPr lang="zh-TW" altLang="en-US" dirty="0" smtClean="0"/>
              <a:t>例題：</a:t>
            </a:r>
          </a:p>
          <a:p>
            <a:r>
              <a:rPr lang="zh-TW" altLang="en-US" dirty="0" smtClean="0"/>
              <a:t>假設你是</a:t>
            </a:r>
            <a:r>
              <a:rPr lang="en-US" altLang="zh-TW" dirty="0" smtClean="0"/>
              <a:t>root</a:t>
            </a:r>
            <a:r>
              <a:rPr lang="zh-TW" altLang="en-US" dirty="0" smtClean="0"/>
              <a:t>，如果你將</a:t>
            </a:r>
            <a:r>
              <a:rPr lang="en-US" altLang="zh-TW" dirty="0" smtClean="0"/>
              <a:t>ls</a:t>
            </a:r>
            <a:r>
              <a:rPr lang="zh-TW" altLang="en-US" dirty="0" smtClean="0"/>
              <a:t>由</a:t>
            </a:r>
            <a:r>
              <a:rPr lang="en-US" altLang="zh-TW" dirty="0" smtClean="0"/>
              <a:t>/bin/ls</a:t>
            </a:r>
            <a:r>
              <a:rPr lang="zh-TW" altLang="en-US" dirty="0" smtClean="0"/>
              <a:t>移動成為</a:t>
            </a:r>
            <a:r>
              <a:rPr lang="en-US" altLang="zh-TW" dirty="0" smtClean="0"/>
              <a:t>/root/ls(</a:t>
            </a:r>
            <a:r>
              <a:rPr lang="zh-TW" altLang="en-US" dirty="0" smtClean="0"/>
              <a:t>可用</a:t>
            </a:r>
            <a:r>
              <a:rPr lang="en-US" altLang="zh-TW" dirty="0" smtClean="0"/>
              <a:t>『mv /bin/ls /root』</a:t>
            </a:r>
            <a:r>
              <a:rPr lang="zh-TW" altLang="en-US" dirty="0" smtClean="0"/>
              <a:t>指令達成</a:t>
            </a:r>
            <a:r>
              <a:rPr lang="en-US" altLang="zh-TW" dirty="0" smtClean="0"/>
              <a:t>)</a:t>
            </a:r>
            <a:r>
              <a:rPr lang="zh-TW" altLang="en-US" dirty="0" smtClean="0"/>
              <a:t>，然後你自己本身也在</a:t>
            </a:r>
            <a:r>
              <a:rPr lang="en-US" altLang="zh-TW" dirty="0" smtClean="0"/>
              <a:t>/root</a:t>
            </a:r>
            <a:r>
              <a:rPr lang="zh-TW" altLang="en-US" dirty="0" smtClean="0"/>
              <a:t>目錄下， </a:t>
            </a:r>
          </a:p>
          <a:p>
            <a:r>
              <a:rPr lang="zh-TW" altLang="en-US" dirty="0" smtClean="0"/>
              <a:t>請問</a:t>
            </a:r>
          </a:p>
          <a:p>
            <a:r>
              <a:rPr lang="en-US" altLang="zh-TW" dirty="0" smtClean="0"/>
              <a:t>(1)</a:t>
            </a:r>
            <a:r>
              <a:rPr lang="zh-TW" altLang="en-US" dirty="0" smtClean="0"/>
              <a:t>你能不能直接輸入</a:t>
            </a:r>
            <a:r>
              <a:rPr lang="en-US" altLang="zh-TW" dirty="0" smtClean="0"/>
              <a:t>ls</a:t>
            </a:r>
            <a:r>
              <a:rPr lang="zh-TW" altLang="en-US" dirty="0" smtClean="0"/>
              <a:t>來執行？</a:t>
            </a:r>
          </a:p>
          <a:p>
            <a:r>
              <a:rPr lang="en-US" altLang="zh-TW" dirty="0" smtClean="0"/>
              <a:t>(2)</a:t>
            </a:r>
            <a:r>
              <a:rPr lang="zh-TW" altLang="en-US" dirty="0" smtClean="0"/>
              <a:t>若不能，你該如何執行</a:t>
            </a:r>
            <a:r>
              <a:rPr lang="en-US" altLang="zh-TW" dirty="0" smtClean="0"/>
              <a:t>ls</a:t>
            </a:r>
            <a:r>
              <a:rPr lang="zh-TW" altLang="en-US" dirty="0" smtClean="0"/>
              <a:t>這個指令？</a:t>
            </a:r>
          </a:p>
          <a:p>
            <a:r>
              <a:rPr lang="en-US" altLang="zh-TW" dirty="0" smtClean="0"/>
              <a:t>(3)</a:t>
            </a:r>
            <a:r>
              <a:rPr lang="zh-TW" altLang="en-US" dirty="0" smtClean="0"/>
              <a:t>若要直接輸入</a:t>
            </a:r>
            <a:r>
              <a:rPr lang="en-US" altLang="zh-TW" dirty="0" smtClean="0"/>
              <a:t>ls</a:t>
            </a:r>
            <a:r>
              <a:rPr lang="zh-TW" altLang="en-US" dirty="0" smtClean="0"/>
              <a:t>即可執行，又該如何進行？</a:t>
            </a:r>
          </a:p>
          <a:p>
            <a:r>
              <a:rPr lang="zh-TW" altLang="en-US" dirty="0" smtClean="0"/>
              <a:t>答：</a:t>
            </a:r>
          </a:p>
          <a:p>
            <a:r>
              <a:rPr lang="zh-TW" altLang="en-US" dirty="0" smtClean="0"/>
              <a:t>由於這個例題的重點是將某個執行檔移動到非正規目錄去，所以我們先要進行底下的動作才行：</a:t>
            </a:r>
            <a:r>
              <a:rPr lang="en-US" altLang="zh-TW" dirty="0" smtClean="0"/>
              <a:t>(</a:t>
            </a:r>
            <a:r>
              <a:rPr lang="zh-TW" altLang="en-US" dirty="0" smtClean="0"/>
              <a:t>務必先使用 </a:t>
            </a:r>
            <a:r>
              <a:rPr lang="en-US" altLang="zh-TW" dirty="0" err="1" smtClean="0"/>
              <a:t>su</a:t>
            </a:r>
            <a:r>
              <a:rPr lang="en-US" altLang="zh-TW" dirty="0" smtClean="0"/>
              <a:t> - </a:t>
            </a:r>
            <a:r>
              <a:rPr lang="zh-TW" altLang="en-US" dirty="0" smtClean="0"/>
              <a:t>切換成為</a:t>
            </a:r>
            <a:r>
              <a:rPr lang="en-US" altLang="zh-TW" dirty="0" smtClean="0"/>
              <a:t>root</a:t>
            </a:r>
            <a:r>
              <a:rPr lang="zh-TW" altLang="en-US" dirty="0" smtClean="0"/>
              <a:t>的身份</a:t>
            </a:r>
            <a:r>
              <a:rPr lang="en-US" altLang="zh-TW" dirty="0" smtClean="0"/>
              <a:t>)</a:t>
            </a:r>
          </a:p>
          <a:p>
            <a:r>
              <a:rPr lang="en-US" altLang="zh-TW" dirty="0" smtClean="0"/>
              <a:t>[</a:t>
            </a:r>
            <a:r>
              <a:rPr lang="en-US" altLang="zh-TW" dirty="0" err="1" smtClean="0"/>
              <a:t>root@study</a:t>
            </a:r>
            <a:r>
              <a:rPr lang="en-US" altLang="zh-TW" dirty="0" smtClean="0"/>
              <a:t> ~]# mv /bin/ls /root</a:t>
            </a:r>
          </a:p>
          <a:p>
            <a:r>
              <a:rPr lang="en-US" altLang="zh-TW" dirty="0" smtClean="0"/>
              <a:t># mv </a:t>
            </a:r>
            <a:r>
              <a:rPr lang="zh-TW" altLang="en-US" dirty="0" smtClean="0"/>
              <a:t>為移動，可將檔案在不同的目錄間進行移動作業</a:t>
            </a:r>
          </a:p>
          <a:p>
            <a:r>
              <a:rPr lang="en-US" altLang="zh-TW" dirty="0" smtClean="0"/>
              <a:t>(1)</a:t>
            </a:r>
            <a:r>
              <a:rPr lang="zh-TW" altLang="en-US" dirty="0" smtClean="0"/>
              <a:t>接下來不論你在那個目錄底下輸入任何與</a:t>
            </a:r>
            <a:r>
              <a:rPr lang="en-US" altLang="zh-TW" dirty="0" smtClean="0"/>
              <a:t>ls</a:t>
            </a:r>
            <a:r>
              <a:rPr lang="zh-TW" altLang="en-US" dirty="0" smtClean="0"/>
              <a:t>相關的指令，都沒有辦法順利的執行</a:t>
            </a:r>
            <a:r>
              <a:rPr lang="en-US" altLang="zh-TW" dirty="0" smtClean="0"/>
              <a:t>ls</a:t>
            </a:r>
            <a:r>
              <a:rPr lang="zh-TW" altLang="en-US" dirty="0" smtClean="0"/>
              <a:t>了！ </a:t>
            </a:r>
          </a:p>
          <a:p>
            <a:r>
              <a:rPr lang="zh-TW" altLang="en-US" dirty="0" smtClean="0"/>
              <a:t>也就是說，你不能直接輸入</a:t>
            </a:r>
            <a:r>
              <a:rPr lang="en-US" altLang="zh-TW" dirty="0" smtClean="0"/>
              <a:t>ls</a:t>
            </a:r>
            <a:r>
              <a:rPr lang="zh-TW" altLang="en-US" dirty="0" smtClean="0"/>
              <a:t>來執行，因為</a:t>
            </a:r>
            <a:r>
              <a:rPr lang="en-US" altLang="zh-TW" dirty="0" smtClean="0"/>
              <a:t>/root</a:t>
            </a:r>
            <a:r>
              <a:rPr lang="zh-TW" altLang="en-US" dirty="0" smtClean="0"/>
              <a:t>這個目錄並不在</a:t>
            </a:r>
            <a:r>
              <a:rPr lang="en-US" altLang="zh-TW" dirty="0" smtClean="0"/>
              <a:t>PATH</a:t>
            </a:r>
            <a:r>
              <a:rPr lang="zh-TW" altLang="en-US" dirty="0" smtClean="0"/>
              <a:t>指定的目錄中， 所以，即使你在</a:t>
            </a:r>
            <a:r>
              <a:rPr lang="en-US" altLang="zh-TW" dirty="0" smtClean="0"/>
              <a:t>/root</a:t>
            </a:r>
            <a:r>
              <a:rPr lang="zh-TW" altLang="en-US" dirty="0" smtClean="0"/>
              <a:t>目錄下，也不能夠搜尋到</a:t>
            </a:r>
            <a:r>
              <a:rPr lang="en-US" altLang="zh-TW" dirty="0" smtClean="0"/>
              <a:t>ls</a:t>
            </a:r>
            <a:r>
              <a:rPr lang="zh-TW" altLang="en-US" dirty="0" smtClean="0"/>
              <a:t>這個指令！</a:t>
            </a:r>
          </a:p>
          <a:p>
            <a:endParaRPr lang="zh-TW" altLang="en-US" dirty="0" smtClean="0"/>
          </a:p>
          <a:p>
            <a:r>
              <a:rPr lang="en-US" altLang="zh-TW" dirty="0" smtClean="0"/>
              <a:t>(2)</a:t>
            </a:r>
            <a:r>
              <a:rPr lang="zh-TW" altLang="en-US" dirty="0" smtClean="0"/>
              <a:t>因為這個</a:t>
            </a:r>
            <a:r>
              <a:rPr lang="en-US" altLang="zh-TW" dirty="0" smtClean="0"/>
              <a:t>ls</a:t>
            </a:r>
            <a:r>
              <a:rPr lang="zh-TW" altLang="en-US" dirty="0" smtClean="0"/>
              <a:t>確實存在於</a:t>
            </a:r>
            <a:r>
              <a:rPr lang="en-US" altLang="zh-TW" dirty="0" smtClean="0"/>
              <a:t>/root</a:t>
            </a:r>
            <a:r>
              <a:rPr lang="zh-TW" altLang="en-US" dirty="0" smtClean="0"/>
              <a:t>底下，並不是被刪除了！所以我們可以透過使用絕對路徑或者是相對路徑直接指定這個執行檔檔名， </a:t>
            </a:r>
          </a:p>
          <a:p>
            <a:r>
              <a:rPr lang="zh-TW" altLang="en-US" dirty="0" smtClean="0"/>
              <a:t>底下的兩個方法都能夠執行</a:t>
            </a:r>
            <a:r>
              <a:rPr lang="en-US" altLang="zh-TW" dirty="0" smtClean="0"/>
              <a:t>ls</a:t>
            </a:r>
            <a:r>
              <a:rPr lang="zh-TW" altLang="en-US" dirty="0" smtClean="0"/>
              <a:t>這個指令：</a:t>
            </a:r>
          </a:p>
          <a:p>
            <a:r>
              <a:rPr lang="en-US" altLang="zh-TW" dirty="0" smtClean="0"/>
              <a:t>[</a:t>
            </a:r>
            <a:r>
              <a:rPr lang="en-US" altLang="zh-TW" dirty="0" err="1" smtClean="0"/>
              <a:t>root@study</a:t>
            </a:r>
            <a:r>
              <a:rPr lang="en-US" altLang="zh-TW" dirty="0" smtClean="0"/>
              <a:t> ~]# /root/ls  &lt;==</a:t>
            </a:r>
            <a:r>
              <a:rPr lang="zh-TW" altLang="en-US" dirty="0" smtClean="0"/>
              <a:t>直接用絕對路徑指定該檔名</a:t>
            </a:r>
          </a:p>
          <a:p>
            <a:r>
              <a:rPr lang="en-US" altLang="zh-TW" dirty="0" smtClean="0"/>
              <a:t>[</a:t>
            </a:r>
            <a:r>
              <a:rPr lang="en-US" altLang="zh-TW" dirty="0" err="1" smtClean="0"/>
              <a:t>root@study</a:t>
            </a:r>
            <a:r>
              <a:rPr lang="en-US" altLang="zh-TW" dirty="0" smtClean="0"/>
              <a:t> ~]# ./ls      &lt;==</a:t>
            </a:r>
            <a:r>
              <a:rPr lang="zh-TW" altLang="en-US" dirty="0" smtClean="0"/>
              <a:t>因為在 </a:t>
            </a:r>
            <a:r>
              <a:rPr lang="en-US" altLang="zh-TW" dirty="0" smtClean="0"/>
              <a:t>/root </a:t>
            </a:r>
            <a:r>
              <a:rPr lang="zh-TW" altLang="en-US" dirty="0" smtClean="0"/>
              <a:t>目錄下，就用</a:t>
            </a:r>
            <a:r>
              <a:rPr lang="en-US" altLang="zh-TW" dirty="0" smtClean="0"/>
              <a:t>./ls</a:t>
            </a:r>
            <a:r>
              <a:rPr lang="zh-TW" altLang="en-US" dirty="0" smtClean="0"/>
              <a:t>來指定</a:t>
            </a:r>
          </a:p>
          <a:p>
            <a:r>
              <a:rPr lang="en-US" altLang="zh-TW" dirty="0" smtClean="0"/>
              <a:t>(3)</a:t>
            </a:r>
            <a:r>
              <a:rPr lang="zh-TW" altLang="en-US" dirty="0" smtClean="0"/>
              <a:t>如果想要讓</a:t>
            </a:r>
            <a:r>
              <a:rPr lang="en-US" altLang="zh-TW" dirty="0" smtClean="0"/>
              <a:t>root</a:t>
            </a:r>
            <a:r>
              <a:rPr lang="zh-TW" altLang="en-US" dirty="0" smtClean="0"/>
              <a:t>在任何目錄均可執行</a:t>
            </a:r>
            <a:r>
              <a:rPr lang="en-US" altLang="zh-TW" dirty="0" smtClean="0"/>
              <a:t>/root</a:t>
            </a:r>
            <a:r>
              <a:rPr lang="zh-TW" altLang="en-US" dirty="0" smtClean="0"/>
              <a:t>底下的</a:t>
            </a:r>
            <a:r>
              <a:rPr lang="en-US" altLang="zh-TW" dirty="0" smtClean="0"/>
              <a:t>ls</a:t>
            </a:r>
            <a:r>
              <a:rPr lang="zh-TW" altLang="en-US" dirty="0" smtClean="0"/>
              <a:t>，那麼就將</a:t>
            </a:r>
            <a:r>
              <a:rPr lang="en-US" altLang="zh-TW" dirty="0" smtClean="0"/>
              <a:t>/root</a:t>
            </a:r>
            <a:r>
              <a:rPr lang="zh-TW" altLang="en-US" dirty="0" smtClean="0"/>
              <a:t>加入</a:t>
            </a:r>
            <a:r>
              <a:rPr lang="en-US" altLang="zh-TW" dirty="0" smtClean="0"/>
              <a:t>PATH</a:t>
            </a:r>
            <a:r>
              <a:rPr lang="zh-TW" altLang="en-US" dirty="0" smtClean="0"/>
              <a:t>當中即可。 加入的方法很簡單，就像底下這樣：</a:t>
            </a:r>
          </a:p>
          <a:p>
            <a:r>
              <a:rPr lang="en-US" altLang="zh-TW" dirty="0" smtClean="0"/>
              <a:t>[</a:t>
            </a:r>
            <a:r>
              <a:rPr lang="en-US" altLang="zh-TW" dirty="0" err="1" smtClean="0"/>
              <a:t>root@study</a:t>
            </a:r>
            <a:r>
              <a:rPr lang="en-US" altLang="zh-TW" dirty="0" smtClean="0"/>
              <a:t> ~]# PATH="${PATH}:/root"</a:t>
            </a:r>
          </a:p>
          <a:p>
            <a:r>
              <a:rPr lang="zh-TW" altLang="en-US" dirty="0" smtClean="0"/>
              <a:t>上面這個作法就能夠將</a:t>
            </a:r>
            <a:r>
              <a:rPr lang="en-US" altLang="zh-TW" dirty="0" smtClean="0"/>
              <a:t>/root</a:t>
            </a:r>
            <a:r>
              <a:rPr lang="zh-TW" altLang="en-US" dirty="0" smtClean="0"/>
              <a:t>加入到執行檔搜尋路徑</a:t>
            </a:r>
            <a:r>
              <a:rPr lang="en-US" altLang="zh-TW" dirty="0" smtClean="0"/>
              <a:t>PATH</a:t>
            </a:r>
            <a:r>
              <a:rPr lang="zh-TW" altLang="en-US" dirty="0" smtClean="0"/>
              <a:t>中了！</a:t>
            </a:r>
          </a:p>
          <a:p>
            <a:r>
              <a:rPr lang="zh-TW" altLang="en-US" dirty="0" smtClean="0"/>
              <a:t>不相信的話請您自行使用</a:t>
            </a:r>
            <a:r>
              <a:rPr lang="en-US" altLang="zh-TW" dirty="0" smtClean="0"/>
              <a:t>『echo $PATH』</a:t>
            </a:r>
            <a:r>
              <a:rPr lang="zh-TW" altLang="en-US" dirty="0" smtClean="0"/>
              <a:t>去查看吧！ </a:t>
            </a:r>
          </a:p>
          <a:p>
            <a:r>
              <a:rPr lang="zh-TW" altLang="en-US" dirty="0" smtClean="0"/>
              <a:t>另外，除了 </a:t>
            </a:r>
            <a:r>
              <a:rPr lang="en-US" altLang="zh-TW" dirty="0" smtClean="0"/>
              <a:t>$PATH </a:t>
            </a:r>
            <a:r>
              <a:rPr lang="zh-TW" altLang="en-US" dirty="0" smtClean="0"/>
              <a:t>之外，如果想要更明確的定義出變數的名稱，可以使用大括號 </a:t>
            </a:r>
            <a:r>
              <a:rPr lang="en-US" altLang="zh-TW" dirty="0" smtClean="0"/>
              <a:t>${PATH} </a:t>
            </a:r>
            <a:r>
              <a:rPr lang="zh-TW" altLang="en-US" dirty="0" smtClean="0"/>
              <a:t>來處理變數的呼叫喔！ </a:t>
            </a:r>
          </a:p>
          <a:p>
            <a:r>
              <a:rPr lang="zh-TW" altLang="en-US" dirty="0" smtClean="0"/>
              <a:t>如果確定這個例題進行沒有問題了，請將</a:t>
            </a:r>
            <a:r>
              <a:rPr lang="en-US" altLang="zh-TW" dirty="0" smtClean="0"/>
              <a:t>ls</a:t>
            </a:r>
            <a:r>
              <a:rPr lang="zh-TW" altLang="en-US" dirty="0" smtClean="0"/>
              <a:t>搬回</a:t>
            </a:r>
            <a:r>
              <a:rPr lang="en-US" altLang="zh-TW" dirty="0" smtClean="0"/>
              <a:t>/bin</a:t>
            </a:r>
            <a:r>
              <a:rPr lang="zh-TW" altLang="en-US" dirty="0" smtClean="0"/>
              <a:t>底下，不然系統會掛點的！</a:t>
            </a:r>
          </a:p>
          <a:p>
            <a:r>
              <a:rPr lang="en-US" altLang="zh-TW" dirty="0" smtClean="0"/>
              <a:t>[</a:t>
            </a:r>
            <a:r>
              <a:rPr lang="en-US" altLang="zh-TW" dirty="0" err="1" smtClean="0"/>
              <a:t>root@study</a:t>
            </a:r>
            <a:r>
              <a:rPr lang="en-US" altLang="zh-TW" dirty="0" smtClean="0"/>
              <a:t> ~]# mv /root/ls /bin</a:t>
            </a:r>
          </a:p>
          <a:p>
            <a:r>
              <a:rPr lang="zh-TW" altLang="en-US" dirty="0" smtClean="0"/>
              <a:t>某些情況下，即使你已經將 </a:t>
            </a:r>
            <a:r>
              <a:rPr lang="en-US" altLang="zh-TW" dirty="0" smtClean="0"/>
              <a:t>ls </a:t>
            </a:r>
            <a:r>
              <a:rPr lang="zh-TW" altLang="en-US" dirty="0" smtClean="0"/>
              <a:t>搬回 </a:t>
            </a:r>
            <a:r>
              <a:rPr lang="en-US" altLang="zh-TW" dirty="0" smtClean="0"/>
              <a:t>/bin </a:t>
            </a:r>
            <a:r>
              <a:rPr lang="zh-TW" altLang="en-US" dirty="0" smtClean="0"/>
              <a:t>了，不過系統還是會告知你無法處理 </a:t>
            </a:r>
            <a:r>
              <a:rPr lang="en-US" altLang="zh-TW" dirty="0" smtClean="0"/>
              <a:t>/root/ls </a:t>
            </a:r>
            <a:r>
              <a:rPr lang="zh-TW" altLang="en-US" dirty="0" smtClean="0"/>
              <a:t>喔！很可能是因為指令參數被快取的關係。 不要緊張，只要登出 </a:t>
            </a:r>
            <a:r>
              <a:rPr lang="en-US" altLang="zh-TW" dirty="0" smtClean="0"/>
              <a:t>(exit) </a:t>
            </a:r>
            <a:r>
              <a:rPr lang="zh-TW" altLang="en-US" dirty="0" smtClean="0"/>
              <a:t>再登入 </a:t>
            </a:r>
            <a:r>
              <a:rPr lang="en-US" altLang="zh-TW" dirty="0" smtClean="0"/>
              <a:t>(</a:t>
            </a:r>
            <a:r>
              <a:rPr lang="en-US" altLang="zh-TW" dirty="0" err="1" smtClean="0"/>
              <a:t>su</a:t>
            </a:r>
            <a:r>
              <a:rPr lang="en-US" altLang="zh-TW" dirty="0" smtClean="0"/>
              <a:t> -) </a:t>
            </a:r>
            <a:r>
              <a:rPr lang="zh-TW" altLang="en-US" dirty="0" smtClean="0"/>
              <a:t>就可以繼續快樂的使用 </a:t>
            </a:r>
            <a:r>
              <a:rPr lang="en-US" altLang="zh-TW" dirty="0" smtClean="0"/>
              <a:t>ls </a:t>
            </a:r>
            <a:r>
              <a:rPr lang="zh-TW" altLang="en-US" dirty="0" smtClean="0"/>
              <a:t>了！</a:t>
            </a:r>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6FEB9D5-B4DB-4684-97D0-27E67E342A9F}"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3705377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smtClean="0">
                <a:ln>
                  <a:noFill/>
                </a:ln>
                <a:solidFill>
                  <a:srgbClr val="111111"/>
                </a:solidFill>
                <a:effectLst/>
                <a:ea typeface="Lucida Grande"/>
              </a:rPr>
              <a:t>如果要一次修改某個目錄下所有檔案與子目錄的擁有者與群組，</a:t>
            </a:r>
            <a:endParaRPr kumimoji="0" lang="en-US" altLang="zh-TW" sz="1200" b="0" i="0" u="none" strike="noStrike" cap="none" normalizeH="0" baseline="0" dirty="0" smtClean="0">
              <a:ln>
                <a:noFill/>
              </a:ln>
              <a:solidFill>
                <a:srgbClr val="111111"/>
              </a:solidFill>
              <a:effectLst/>
              <a:ea typeface="Lucida Grand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smtClean="0">
                <a:ln>
                  <a:noFill/>
                </a:ln>
                <a:solidFill>
                  <a:srgbClr val="111111"/>
                </a:solidFill>
                <a:effectLst/>
                <a:ea typeface="Lucida Grande"/>
              </a:rPr>
              <a:t>可以使用 </a:t>
            </a:r>
            <a:r>
              <a:rPr kumimoji="0" lang="zh-TW" altLang="zh-TW" sz="1200" b="0" i="0" u="none" strike="noStrike" cap="none" normalizeH="0" baseline="0" smtClean="0">
                <a:ln>
                  <a:noFill/>
                </a:ln>
                <a:solidFill>
                  <a:srgbClr val="111111"/>
                </a:solidFill>
                <a:effectLst/>
                <a:latin typeface="Arial Unicode MS"/>
                <a:ea typeface="Menlo"/>
              </a:rPr>
              <a:t>chown</a:t>
            </a:r>
            <a:r>
              <a:rPr kumimoji="0" lang="zh-TW" altLang="zh-TW" sz="1200" b="0" i="0" u="none" strike="noStrike" cap="none" normalizeH="0" baseline="0" smtClean="0">
                <a:ln>
                  <a:noFill/>
                </a:ln>
                <a:solidFill>
                  <a:srgbClr val="111111"/>
                </a:solidFill>
                <a:effectLst/>
                <a:ea typeface="Lucida Grande"/>
              </a:rPr>
              <a:t> 加上 </a:t>
            </a:r>
            <a:r>
              <a:rPr kumimoji="0" lang="zh-TW" altLang="zh-TW" sz="1200" b="0" i="0" u="none" strike="noStrike" cap="none" normalizeH="0" baseline="0" smtClean="0">
                <a:ln>
                  <a:noFill/>
                </a:ln>
                <a:solidFill>
                  <a:srgbClr val="111111"/>
                </a:solidFill>
                <a:effectLst/>
                <a:latin typeface="Arial Unicode MS"/>
                <a:ea typeface="Menlo"/>
              </a:rPr>
              <a:t>-R</a:t>
            </a:r>
            <a:r>
              <a:rPr kumimoji="0" lang="zh-TW" altLang="zh-TW" sz="1200" b="0" i="0" u="none" strike="noStrike" cap="none" normalizeH="0" baseline="0" smtClean="0">
                <a:ln>
                  <a:noFill/>
                </a:ln>
                <a:solidFill>
                  <a:srgbClr val="111111"/>
                </a:solidFill>
                <a:effectLst/>
                <a:ea typeface="Lucida Grande"/>
              </a:rPr>
              <a:t> 參數來處理</a:t>
            </a:r>
            <a:endParaRPr lang="en-US" altLang="zh-TW" sz="1200" kern="1200" dirty="0" smtClean="0">
              <a:solidFill>
                <a:schemeClr val="tx1"/>
              </a:solidFill>
              <a:effectLst/>
              <a:latin typeface="+mn-lt"/>
              <a:ea typeface="+mn-ea"/>
              <a:cs typeface="+mn-cs"/>
            </a:endParaRPr>
          </a:p>
          <a:p>
            <a:endParaRPr lang="en-US" altLang="zh-TW" sz="1200" kern="1200" dirty="0" smtClean="0">
              <a:solidFill>
                <a:schemeClr val="tx1"/>
              </a:solidFill>
              <a:effectLst/>
              <a:latin typeface="+mn-lt"/>
              <a:ea typeface="+mn-ea"/>
              <a:cs typeface="+mn-cs"/>
            </a:endParaRPr>
          </a:p>
          <a:p>
            <a:r>
              <a:rPr lang="en-US" altLang="zh-TW" sz="1200" kern="1200" dirty="0" err="1" smtClean="0">
                <a:solidFill>
                  <a:schemeClr val="tx1"/>
                </a:solidFill>
                <a:effectLst/>
                <a:latin typeface="+mn-lt"/>
                <a:ea typeface="+mn-ea"/>
                <a:cs typeface="+mn-cs"/>
              </a:rPr>
              <a:t>chown</a:t>
            </a:r>
            <a:r>
              <a:rPr lang="en-US" altLang="zh-TW" sz="1200" kern="1200" dirty="0" smtClean="0">
                <a:solidFill>
                  <a:schemeClr val="tx1"/>
                </a:solidFill>
                <a:effectLst/>
                <a:latin typeface="+mn-lt"/>
                <a:ea typeface="+mn-ea"/>
                <a:cs typeface="+mn-cs"/>
              </a:rPr>
              <a:t> </a:t>
            </a:r>
            <a:r>
              <a:rPr lang="zh-TW" altLang="zh-TW" sz="1200" kern="1200" dirty="0" smtClean="0">
                <a:solidFill>
                  <a:schemeClr val="tx1"/>
                </a:solidFill>
                <a:effectLst/>
                <a:latin typeface="+mn-lt"/>
                <a:ea typeface="+mn-ea"/>
                <a:cs typeface="+mn-cs"/>
              </a:rPr>
              <a:t>：改變檔案擁有者</a:t>
            </a:r>
            <a:r>
              <a:rPr lang="en-US" altLang="zh-TW" sz="1200" kern="1200" dirty="0" smtClean="0">
                <a:solidFill>
                  <a:schemeClr val="tx1"/>
                </a:solidFill>
                <a:effectLst/>
                <a:latin typeface="+mn-lt"/>
                <a:ea typeface="+mn-ea"/>
                <a:cs typeface="+mn-cs"/>
              </a:rPr>
              <a:t>change owner</a:t>
            </a:r>
            <a:endParaRPr lang="zh-TW" altLang="zh-TW" sz="1200" kern="1200" dirty="0" smtClean="0">
              <a:solidFill>
                <a:schemeClr val="tx1"/>
              </a:solidFill>
              <a:effectLst/>
              <a:latin typeface="+mn-lt"/>
              <a:ea typeface="+mn-ea"/>
              <a:cs typeface="+mn-cs"/>
            </a:endParaRPr>
          </a:p>
          <a:p>
            <a:r>
              <a:rPr lang="en-US" altLang="zh-TW" sz="1200" kern="1200" dirty="0" err="1" smtClean="0">
                <a:solidFill>
                  <a:schemeClr val="tx1"/>
                </a:solidFill>
                <a:effectLst/>
                <a:latin typeface="+mn-lt"/>
                <a:ea typeface="+mn-ea"/>
                <a:cs typeface="+mn-cs"/>
              </a:rPr>
              <a:t>chown</a:t>
            </a:r>
            <a:r>
              <a:rPr lang="zh-TW" altLang="zh-TW" sz="1200" kern="1200" dirty="0" smtClean="0">
                <a:solidFill>
                  <a:schemeClr val="tx1"/>
                </a:solidFill>
                <a:effectLst/>
                <a:latin typeface="+mn-lt"/>
                <a:ea typeface="+mn-ea"/>
                <a:cs typeface="+mn-cs"/>
              </a:rPr>
              <a:t>改變檔案擁有者 </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使用者</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擁有者</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必須是已經存在系統中的帳號，</a:t>
            </a:r>
          </a:p>
          <a:p>
            <a:r>
              <a:rPr lang="zh-TW" altLang="zh-TW" sz="1200" kern="1200" dirty="0" smtClean="0">
                <a:solidFill>
                  <a:schemeClr val="tx1"/>
                </a:solidFill>
                <a:effectLst/>
                <a:latin typeface="+mn-lt"/>
                <a:ea typeface="+mn-ea"/>
                <a:cs typeface="+mn-cs"/>
              </a:rPr>
              <a:t>也就是在</a:t>
            </a:r>
            <a:r>
              <a:rPr lang="en-US" altLang="zh-TW" sz="1200" kern="1200" dirty="0" smtClean="0">
                <a:solidFill>
                  <a:schemeClr val="tx1"/>
                </a:solidFill>
                <a:effectLst/>
                <a:latin typeface="+mn-lt"/>
                <a:ea typeface="+mn-ea"/>
                <a:cs typeface="+mn-cs"/>
              </a:rPr>
              <a:t>/</a:t>
            </a:r>
            <a:r>
              <a:rPr lang="en-US" altLang="zh-TW" sz="1200" kern="1200" dirty="0" err="1" smtClean="0">
                <a:solidFill>
                  <a:schemeClr val="tx1"/>
                </a:solidFill>
                <a:effectLst/>
                <a:latin typeface="+mn-lt"/>
                <a:ea typeface="+mn-ea"/>
                <a:cs typeface="+mn-cs"/>
              </a:rPr>
              <a:t>etc</a:t>
            </a:r>
            <a:r>
              <a:rPr lang="en-US" altLang="zh-TW" sz="1200" kern="1200" dirty="0" smtClean="0">
                <a:solidFill>
                  <a:schemeClr val="tx1"/>
                </a:solidFill>
                <a:effectLst/>
                <a:latin typeface="+mn-lt"/>
                <a:ea typeface="+mn-ea"/>
                <a:cs typeface="+mn-cs"/>
              </a:rPr>
              <a:t>/</a:t>
            </a:r>
            <a:r>
              <a:rPr lang="en-US" altLang="zh-TW" sz="1200" kern="1200" dirty="0" err="1" smtClean="0">
                <a:solidFill>
                  <a:schemeClr val="tx1"/>
                </a:solidFill>
                <a:effectLst/>
                <a:latin typeface="+mn-lt"/>
                <a:ea typeface="+mn-ea"/>
                <a:cs typeface="+mn-cs"/>
              </a:rPr>
              <a:t>passwd</a:t>
            </a:r>
            <a:r>
              <a:rPr lang="en-US" altLang="zh-TW" sz="1200" kern="1200" dirty="0" smtClean="0">
                <a:solidFill>
                  <a:schemeClr val="tx1"/>
                </a:solidFill>
                <a:effectLst/>
                <a:latin typeface="+mn-lt"/>
                <a:ea typeface="+mn-ea"/>
                <a:cs typeface="+mn-cs"/>
              </a:rPr>
              <a:t> </a:t>
            </a:r>
            <a:r>
              <a:rPr lang="zh-TW" altLang="zh-TW" sz="1200" kern="1200" dirty="0" smtClean="0">
                <a:solidFill>
                  <a:schemeClr val="tx1"/>
                </a:solidFill>
                <a:effectLst/>
                <a:latin typeface="+mn-lt"/>
                <a:ea typeface="+mn-ea"/>
                <a:cs typeface="+mn-cs"/>
              </a:rPr>
              <a:t>這個檔案中有紀錄的使用者名稱才能改變。</a:t>
            </a:r>
          </a:p>
          <a:p>
            <a:r>
              <a:rPr lang="en-US" altLang="zh-TW" sz="1200" kern="1200" dirty="0" err="1" smtClean="0">
                <a:solidFill>
                  <a:schemeClr val="tx1"/>
                </a:solidFill>
                <a:effectLst/>
                <a:latin typeface="+mn-lt"/>
                <a:ea typeface="+mn-ea"/>
                <a:cs typeface="+mn-cs"/>
              </a:rPr>
              <a:t>chown</a:t>
            </a:r>
            <a:r>
              <a:rPr lang="zh-TW" altLang="zh-TW" sz="1200" kern="1200" dirty="0" smtClean="0">
                <a:solidFill>
                  <a:schemeClr val="tx1"/>
                </a:solidFill>
                <a:effectLst/>
                <a:latin typeface="+mn-lt"/>
                <a:ea typeface="+mn-ea"/>
                <a:cs typeface="+mn-cs"/>
              </a:rPr>
              <a:t>還可以順便直接修改群組的名稱</a:t>
            </a:r>
          </a:p>
          <a:p>
            <a:r>
              <a:rPr lang="zh-TW" altLang="zh-TW" sz="1200" kern="1200" dirty="0" smtClean="0">
                <a:solidFill>
                  <a:schemeClr val="tx1"/>
                </a:solidFill>
                <a:effectLst/>
                <a:latin typeface="+mn-lt"/>
                <a:ea typeface="+mn-ea"/>
                <a:cs typeface="+mn-cs"/>
              </a:rPr>
              <a:t>要連目錄下的所有次目錄或檔案同時更改檔案擁有者的話，直</a:t>
            </a:r>
          </a:p>
          <a:p>
            <a:r>
              <a:rPr lang="zh-TW" altLang="zh-TW" sz="1200" kern="1200" dirty="0" smtClean="0">
                <a:solidFill>
                  <a:schemeClr val="tx1"/>
                </a:solidFill>
                <a:effectLst/>
                <a:latin typeface="+mn-lt"/>
                <a:ea typeface="+mn-ea"/>
                <a:cs typeface="+mn-cs"/>
              </a:rPr>
              <a:t>接加上</a:t>
            </a:r>
            <a:r>
              <a:rPr lang="en-US" altLang="zh-TW" sz="1200" kern="1200" dirty="0" smtClean="0">
                <a:solidFill>
                  <a:schemeClr val="tx1"/>
                </a:solidFill>
                <a:effectLst/>
                <a:latin typeface="+mn-lt"/>
                <a:ea typeface="+mn-ea"/>
                <a:cs typeface="+mn-cs"/>
              </a:rPr>
              <a:t> -R </a:t>
            </a:r>
            <a:r>
              <a:rPr lang="zh-TW" altLang="zh-TW" sz="1200" kern="1200" dirty="0" smtClean="0">
                <a:solidFill>
                  <a:schemeClr val="tx1"/>
                </a:solidFill>
                <a:effectLst/>
                <a:latin typeface="+mn-lt"/>
                <a:ea typeface="+mn-ea"/>
                <a:cs typeface="+mn-cs"/>
              </a:rPr>
              <a:t>的選項即可</a:t>
            </a:r>
          </a:p>
          <a:p>
            <a:r>
              <a:rPr lang="en-US" altLang="zh-TW" sz="1200" kern="1200" dirty="0" smtClean="0">
                <a:solidFill>
                  <a:schemeClr val="tx1"/>
                </a:solidFill>
                <a:effectLst/>
                <a:latin typeface="+mn-lt"/>
                <a:ea typeface="+mn-ea"/>
                <a:cs typeface="+mn-cs"/>
              </a:rPr>
              <a:t> </a:t>
            </a:r>
            <a:endParaRPr lang="zh-TW" altLang="zh-TW" sz="1200" kern="1200" dirty="0" smtClean="0">
              <a:solidFill>
                <a:schemeClr val="tx1"/>
              </a:solidFill>
              <a:effectLst/>
              <a:latin typeface="+mn-lt"/>
              <a:ea typeface="+mn-ea"/>
              <a:cs typeface="+mn-cs"/>
            </a:endParaRPr>
          </a:p>
          <a:p>
            <a:r>
              <a:rPr lang="en-US" altLang="zh-TW" sz="1200" kern="1200" dirty="0" smtClean="0">
                <a:solidFill>
                  <a:schemeClr val="tx1"/>
                </a:solidFill>
                <a:effectLst/>
                <a:latin typeface="+mn-lt"/>
                <a:ea typeface="+mn-ea"/>
                <a:cs typeface="+mn-cs"/>
              </a:rPr>
              <a:t> </a:t>
            </a:r>
            <a:endParaRPr lang="zh-TW" altLang="zh-TW" sz="1200" kern="1200" dirty="0" smtClean="0">
              <a:solidFill>
                <a:schemeClr val="tx1"/>
              </a:solidFill>
              <a:effectLst/>
              <a:latin typeface="+mn-lt"/>
              <a:ea typeface="+mn-ea"/>
              <a:cs typeface="+mn-cs"/>
            </a:endParaRPr>
          </a:p>
          <a:p>
            <a:r>
              <a:rPr lang="en-US" altLang="zh-TW" sz="1200" kern="1200" dirty="0" smtClean="0">
                <a:solidFill>
                  <a:schemeClr val="tx1"/>
                </a:solidFill>
                <a:effectLst/>
                <a:latin typeface="+mn-lt"/>
                <a:ea typeface="+mn-ea"/>
                <a:cs typeface="+mn-cs"/>
              </a:rPr>
              <a:t># </a:t>
            </a:r>
            <a:r>
              <a:rPr lang="en-US" altLang="zh-TW" sz="1200" kern="1200" dirty="0" err="1" smtClean="0">
                <a:solidFill>
                  <a:schemeClr val="tx1"/>
                </a:solidFill>
                <a:effectLst/>
                <a:latin typeface="+mn-lt"/>
                <a:ea typeface="+mn-ea"/>
                <a:cs typeface="+mn-cs"/>
              </a:rPr>
              <a:t>chown</a:t>
            </a:r>
            <a:r>
              <a:rPr lang="en-US" altLang="zh-TW" sz="1200" kern="1200" dirty="0" smtClean="0">
                <a:solidFill>
                  <a:schemeClr val="tx1"/>
                </a:solidFill>
                <a:effectLst/>
                <a:latin typeface="+mn-lt"/>
                <a:ea typeface="+mn-ea"/>
                <a:cs typeface="+mn-cs"/>
              </a:rPr>
              <a:t> [-R] </a:t>
            </a:r>
            <a:r>
              <a:rPr lang="zh-TW" altLang="zh-TW" sz="1200" kern="1200" dirty="0" smtClean="0">
                <a:solidFill>
                  <a:schemeClr val="tx1"/>
                </a:solidFill>
                <a:effectLst/>
                <a:latin typeface="+mn-lt"/>
                <a:ea typeface="+mn-ea"/>
                <a:cs typeface="+mn-cs"/>
              </a:rPr>
              <a:t>帳號名稱 檔案或目錄</a:t>
            </a:r>
          </a:p>
          <a:p>
            <a:r>
              <a:rPr lang="en-US" altLang="zh-TW" sz="1200" kern="1200" dirty="0" smtClean="0">
                <a:solidFill>
                  <a:schemeClr val="tx1"/>
                </a:solidFill>
                <a:effectLst/>
                <a:latin typeface="+mn-lt"/>
                <a:ea typeface="+mn-ea"/>
                <a:cs typeface="+mn-cs"/>
              </a:rPr>
              <a:t># </a:t>
            </a:r>
            <a:r>
              <a:rPr lang="en-US" altLang="zh-TW" sz="1200" kern="1200" dirty="0" err="1" smtClean="0">
                <a:solidFill>
                  <a:schemeClr val="tx1"/>
                </a:solidFill>
                <a:effectLst/>
                <a:latin typeface="+mn-lt"/>
                <a:ea typeface="+mn-ea"/>
                <a:cs typeface="+mn-cs"/>
              </a:rPr>
              <a:t>chown</a:t>
            </a:r>
            <a:r>
              <a:rPr lang="en-US" altLang="zh-TW" sz="1200" kern="1200" dirty="0" smtClean="0">
                <a:solidFill>
                  <a:schemeClr val="tx1"/>
                </a:solidFill>
                <a:effectLst/>
                <a:latin typeface="+mn-lt"/>
                <a:ea typeface="+mn-ea"/>
                <a:cs typeface="+mn-cs"/>
              </a:rPr>
              <a:t> [-R] </a:t>
            </a:r>
            <a:r>
              <a:rPr lang="zh-TW" altLang="zh-TW" sz="1200" kern="1200" dirty="0" smtClean="0">
                <a:solidFill>
                  <a:schemeClr val="tx1"/>
                </a:solidFill>
                <a:effectLst/>
                <a:latin typeface="+mn-lt"/>
                <a:ea typeface="+mn-ea"/>
                <a:cs typeface="+mn-cs"/>
              </a:rPr>
              <a:t>帳號名稱</a:t>
            </a:r>
            <a:r>
              <a:rPr lang="en-US" altLang="zh-TW"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群組名稱 檔案或目錄</a:t>
            </a:r>
          </a:p>
          <a:p>
            <a:r>
              <a:rPr lang="zh-TW" altLang="zh-TW" sz="1200" kern="1200" dirty="0" smtClean="0">
                <a:solidFill>
                  <a:schemeClr val="tx1"/>
                </a:solidFill>
                <a:effectLst/>
                <a:latin typeface="+mn-lt"/>
                <a:ea typeface="+mn-ea"/>
                <a:cs typeface="+mn-cs"/>
              </a:rPr>
              <a:t>選項與參數：</a:t>
            </a:r>
          </a:p>
          <a:p>
            <a:r>
              <a:rPr lang="en-US" altLang="zh-TW" sz="1200" kern="1200" dirty="0" smtClean="0">
                <a:solidFill>
                  <a:schemeClr val="tx1"/>
                </a:solidFill>
                <a:effectLst/>
                <a:latin typeface="+mn-lt"/>
                <a:ea typeface="+mn-ea"/>
                <a:cs typeface="+mn-cs"/>
              </a:rPr>
              <a:t>-R : </a:t>
            </a:r>
            <a:r>
              <a:rPr lang="zh-TW" altLang="zh-TW" sz="1200" kern="1200" dirty="0" smtClean="0">
                <a:solidFill>
                  <a:schemeClr val="tx1"/>
                </a:solidFill>
                <a:effectLst/>
                <a:latin typeface="+mn-lt"/>
                <a:ea typeface="+mn-ea"/>
                <a:cs typeface="+mn-cs"/>
              </a:rPr>
              <a:t>進行遞迴</a:t>
            </a:r>
            <a:r>
              <a:rPr lang="en-US" altLang="zh-TW" sz="1200" kern="1200" dirty="0" smtClean="0">
                <a:solidFill>
                  <a:schemeClr val="tx1"/>
                </a:solidFill>
                <a:effectLst/>
                <a:latin typeface="+mn-lt"/>
                <a:ea typeface="+mn-ea"/>
                <a:cs typeface="+mn-cs"/>
              </a:rPr>
              <a:t>(recursive)</a:t>
            </a:r>
            <a:r>
              <a:rPr lang="zh-TW" altLang="zh-TW" sz="1200" kern="1200" dirty="0" smtClean="0">
                <a:solidFill>
                  <a:schemeClr val="tx1"/>
                </a:solidFill>
                <a:effectLst/>
                <a:latin typeface="+mn-lt"/>
                <a:ea typeface="+mn-ea"/>
                <a:cs typeface="+mn-cs"/>
              </a:rPr>
              <a:t>的持續變更，亦即連同次目錄下的所有檔案都變更</a:t>
            </a:r>
          </a:p>
          <a:p>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6FEB9D5-B4DB-4684-97D0-27E67E342A9F}"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2649697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sz="1200" kern="1200" dirty="0" smtClean="0">
                <a:solidFill>
                  <a:schemeClr val="tx1"/>
                </a:solidFill>
                <a:effectLst/>
                <a:latin typeface="+mn-lt"/>
                <a:ea typeface="+mn-ea"/>
                <a:cs typeface="+mn-cs"/>
              </a:rPr>
              <a:t>範例：將</a:t>
            </a:r>
            <a:r>
              <a:rPr lang="en-US" altLang="zh-TW" sz="1200" kern="1200" dirty="0" smtClean="0">
                <a:solidFill>
                  <a:schemeClr val="tx1"/>
                </a:solidFill>
                <a:effectLst/>
                <a:latin typeface="+mn-lt"/>
                <a:ea typeface="+mn-ea"/>
                <a:cs typeface="+mn-cs"/>
              </a:rPr>
              <a:t> initial-setup-</a:t>
            </a:r>
            <a:r>
              <a:rPr lang="en-US" altLang="zh-TW" sz="1200" kern="1200" dirty="0" err="1" smtClean="0">
                <a:solidFill>
                  <a:schemeClr val="tx1"/>
                </a:solidFill>
                <a:effectLst/>
                <a:latin typeface="+mn-lt"/>
                <a:ea typeface="+mn-ea"/>
                <a:cs typeface="+mn-cs"/>
              </a:rPr>
              <a:t>ks.cfg</a:t>
            </a:r>
            <a:r>
              <a:rPr lang="en-US" altLang="zh-TW" sz="1200" kern="1200" dirty="0" smtClean="0">
                <a:solidFill>
                  <a:schemeClr val="tx1"/>
                </a:solidFill>
                <a:effectLst/>
                <a:latin typeface="+mn-lt"/>
                <a:ea typeface="+mn-ea"/>
                <a:cs typeface="+mn-cs"/>
              </a:rPr>
              <a:t> </a:t>
            </a:r>
            <a:r>
              <a:rPr lang="zh-TW" altLang="zh-TW" sz="1200" kern="1200" dirty="0" smtClean="0">
                <a:solidFill>
                  <a:schemeClr val="tx1"/>
                </a:solidFill>
                <a:effectLst/>
                <a:latin typeface="+mn-lt"/>
                <a:ea typeface="+mn-ea"/>
                <a:cs typeface="+mn-cs"/>
              </a:rPr>
              <a:t>的擁有者改為</a:t>
            </a:r>
            <a:r>
              <a:rPr lang="en-US" altLang="zh-TW" sz="1200" kern="1200" dirty="0" smtClean="0">
                <a:solidFill>
                  <a:schemeClr val="tx1"/>
                </a:solidFill>
                <a:effectLst/>
                <a:latin typeface="+mn-lt"/>
                <a:ea typeface="+mn-ea"/>
                <a:cs typeface="+mn-cs"/>
              </a:rPr>
              <a:t>bin</a:t>
            </a:r>
            <a:r>
              <a:rPr lang="zh-TW" altLang="zh-TW" sz="1200" kern="1200" dirty="0" smtClean="0">
                <a:solidFill>
                  <a:schemeClr val="tx1"/>
                </a:solidFill>
                <a:effectLst/>
                <a:latin typeface="+mn-lt"/>
                <a:ea typeface="+mn-ea"/>
                <a:cs typeface="+mn-cs"/>
              </a:rPr>
              <a:t>這個帳號：</a:t>
            </a:r>
          </a:p>
          <a:p>
            <a:r>
              <a:rPr lang="en-US" altLang="zh-TW" sz="1200" kern="1200" dirty="0" smtClean="0">
                <a:solidFill>
                  <a:schemeClr val="tx1"/>
                </a:solidFill>
                <a:effectLst/>
                <a:latin typeface="+mn-lt"/>
                <a:ea typeface="+mn-ea"/>
                <a:cs typeface="+mn-cs"/>
              </a:rPr>
              <a:t># </a:t>
            </a:r>
            <a:r>
              <a:rPr lang="en-US" altLang="zh-TW" sz="1200" kern="1200" dirty="0" err="1" smtClean="0">
                <a:solidFill>
                  <a:schemeClr val="tx1"/>
                </a:solidFill>
                <a:effectLst/>
                <a:latin typeface="+mn-lt"/>
                <a:ea typeface="+mn-ea"/>
                <a:cs typeface="+mn-cs"/>
              </a:rPr>
              <a:t>chown</a:t>
            </a:r>
            <a:r>
              <a:rPr lang="en-US" altLang="zh-TW" sz="1200" kern="1200" dirty="0" smtClean="0">
                <a:solidFill>
                  <a:schemeClr val="tx1"/>
                </a:solidFill>
                <a:effectLst/>
                <a:latin typeface="+mn-lt"/>
                <a:ea typeface="+mn-ea"/>
                <a:cs typeface="+mn-cs"/>
              </a:rPr>
              <a:t> bin initial-setup-</a:t>
            </a:r>
            <a:r>
              <a:rPr lang="en-US" altLang="zh-TW" sz="1200" kern="1200" dirty="0" err="1" smtClean="0">
                <a:solidFill>
                  <a:schemeClr val="tx1"/>
                </a:solidFill>
                <a:effectLst/>
                <a:latin typeface="+mn-lt"/>
                <a:ea typeface="+mn-ea"/>
                <a:cs typeface="+mn-cs"/>
              </a:rPr>
              <a:t>ks.cfg</a:t>
            </a:r>
            <a:endParaRPr lang="zh-TW" altLang="zh-TW" sz="1200" kern="1200" dirty="0" smtClean="0">
              <a:solidFill>
                <a:schemeClr val="tx1"/>
              </a:solidFill>
              <a:effectLst/>
              <a:latin typeface="+mn-lt"/>
              <a:ea typeface="+mn-ea"/>
              <a:cs typeface="+mn-cs"/>
            </a:endParaRPr>
          </a:p>
          <a:p>
            <a:r>
              <a:rPr lang="en-US" altLang="zh-TW" sz="1200" kern="1200" dirty="0" smtClean="0">
                <a:solidFill>
                  <a:schemeClr val="tx1"/>
                </a:solidFill>
                <a:effectLst/>
                <a:latin typeface="+mn-lt"/>
                <a:ea typeface="+mn-ea"/>
                <a:cs typeface="+mn-cs"/>
              </a:rPr>
              <a:t># ls -l</a:t>
            </a:r>
            <a:endParaRPr lang="zh-TW" altLang="zh-TW" sz="1200" kern="1200" dirty="0" smtClean="0">
              <a:solidFill>
                <a:schemeClr val="tx1"/>
              </a:solidFill>
              <a:effectLst/>
              <a:latin typeface="+mn-lt"/>
              <a:ea typeface="+mn-ea"/>
              <a:cs typeface="+mn-cs"/>
            </a:endParaRPr>
          </a:p>
          <a:p>
            <a:r>
              <a:rPr lang="en-US" altLang="zh-TW" sz="1200" kern="1200" dirty="0" smtClean="0">
                <a:solidFill>
                  <a:schemeClr val="tx1"/>
                </a:solidFill>
                <a:effectLst/>
                <a:latin typeface="+mn-lt"/>
                <a:ea typeface="+mn-ea"/>
                <a:cs typeface="+mn-cs"/>
              </a:rPr>
              <a:t>-</a:t>
            </a:r>
            <a:r>
              <a:rPr lang="en-US" altLang="zh-TW" sz="1200" kern="1200" dirty="0" err="1" smtClean="0">
                <a:solidFill>
                  <a:schemeClr val="tx1"/>
                </a:solidFill>
                <a:effectLst/>
                <a:latin typeface="+mn-lt"/>
                <a:ea typeface="+mn-ea"/>
                <a:cs typeface="+mn-cs"/>
              </a:rPr>
              <a:t>rw</a:t>
            </a:r>
            <a:r>
              <a:rPr lang="en-US" altLang="zh-TW" sz="1200" kern="1200" dirty="0" smtClean="0">
                <a:solidFill>
                  <a:schemeClr val="tx1"/>
                </a:solidFill>
                <a:effectLst/>
                <a:latin typeface="+mn-lt"/>
                <a:ea typeface="+mn-ea"/>
                <a:cs typeface="+mn-cs"/>
              </a:rPr>
              <a:t>-r--r--. 1 bin  users 1864 May  4 18:01 initial-setup-</a:t>
            </a:r>
            <a:r>
              <a:rPr lang="en-US" altLang="zh-TW" sz="1200" kern="1200" dirty="0" err="1" smtClean="0">
                <a:solidFill>
                  <a:schemeClr val="tx1"/>
                </a:solidFill>
                <a:effectLst/>
                <a:latin typeface="+mn-lt"/>
                <a:ea typeface="+mn-ea"/>
                <a:cs typeface="+mn-cs"/>
              </a:rPr>
              <a:t>ks.cfg</a:t>
            </a:r>
            <a:endParaRPr lang="zh-TW" altLang="zh-TW" sz="1200" kern="1200" dirty="0" smtClean="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6FEB9D5-B4DB-4684-97D0-27E67E342A9F}"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13978738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sz="1200" kern="1200" dirty="0" smtClean="0">
                <a:solidFill>
                  <a:schemeClr val="tx1"/>
                </a:solidFill>
                <a:effectLst/>
                <a:latin typeface="+mn-lt"/>
                <a:ea typeface="+mn-ea"/>
                <a:cs typeface="+mn-cs"/>
              </a:rPr>
              <a:t>範例：將</a:t>
            </a:r>
            <a:r>
              <a:rPr lang="en-US" altLang="zh-TW" sz="1200" kern="1200" dirty="0" smtClean="0">
                <a:solidFill>
                  <a:schemeClr val="tx1"/>
                </a:solidFill>
                <a:effectLst/>
                <a:latin typeface="+mn-lt"/>
                <a:ea typeface="+mn-ea"/>
                <a:cs typeface="+mn-cs"/>
              </a:rPr>
              <a:t> initial-setup-</a:t>
            </a:r>
            <a:r>
              <a:rPr lang="en-US" altLang="zh-TW" sz="1200" kern="1200" dirty="0" err="1" smtClean="0">
                <a:solidFill>
                  <a:schemeClr val="tx1"/>
                </a:solidFill>
                <a:effectLst/>
                <a:latin typeface="+mn-lt"/>
                <a:ea typeface="+mn-ea"/>
                <a:cs typeface="+mn-cs"/>
              </a:rPr>
              <a:t>ks.cfg</a:t>
            </a:r>
            <a:r>
              <a:rPr lang="en-US" altLang="zh-TW" sz="1200" kern="1200" dirty="0" smtClean="0">
                <a:solidFill>
                  <a:schemeClr val="tx1"/>
                </a:solidFill>
                <a:effectLst/>
                <a:latin typeface="+mn-lt"/>
                <a:ea typeface="+mn-ea"/>
                <a:cs typeface="+mn-cs"/>
              </a:rPr>
              <a:t> </a:t>
            </a:r>
            <a:r>
              <a:rPr lang="zh-TW" altLang="zh-TW" sz="1200" kern="1200" dirty="0" smtClean="0">
                <a:solidFill>
                  <a:schemeClr val="tx1"/>
                </a:solidFill>
                <a:effectLst/>
                <a:latin typeface="+mn-lt"/>
                <a:ea typeface="+mn-ea"/>
                <a:cs typeface="+mn-cs"/>
              </a:rPr>
              <a:t>的擁有者與群組改回為</a:t>
            </a:r>
            <a:r>
              <a:rPr lang="en-US" altLang="zh-TW" sz="1200" kern="1200" dirty="0" smtClean="0">
                <a:solidFill>
                  <a:schemeClr val="tx1"/>
                </a:solidFill>
                <a:effectLst/>
                <a:latin typeface="+mn-lt"/>
                <a:ea typeface="+mn-ea"/>
                <a:cs typeface="+mn-cs"/>
              </a:rPr>
              <a:t>root</a:t>
            </a:r>
            <a:r>
              <a:rPr lang="zh-TW" altLang="zh-TW" sz="1200" kern="1200" dirty="0" smtClean="0">
                <a:solidFill>
                  <a:schemeClr val="tx1"/>
                </a:solidFill>
                <a:effectLst/>
                <a:latin typeface="+mn-lt"/>
                <a:ea typeface="+mn-ea"/>
                <a:cs typeface="+mn-cs"/>
              </a:rPr>
              <a:t>：</a:t>
            </a:r>
          </a:p>
          <a:p>
            <a:r>
              <a:rPr lang="en-US" altLang="zh-TW" sz="1200" kern="1200" dirty="0" smtClean="0">
                <a:solidFill>
                  <a:schemeClr val="tx1"/>
                </a:solidFill>
                <a:effectLst/>
                <a:latin typeface="+mn-lt"/>
                <a:ea typeface="+mn-ea"/>
                <a:cs typeface="+mn-cs"/>
              </a:rPr>
              <a:t># </a:t>
            </a:r>
            <a:r>
              <a:rPr lang="en-US" altLang="zh-TW" sz="1200" kern="1200" dirty="0" err="1" smtClean="0">
                <a:solidFill>
                  <a:schemeClr val="tx1"/>
                </a:solidFill>
                <a:effectLst/>
                <a:latin typeface="+mn-lt"/>
                <a:ea typeface="+mn-ea"/>
                <a:cs typeface="+mn-cs"/>
              </a:rPr>
              <a:t>chown</a:t>
            </a:r>
            <a:r>
              <a:rPr lang="en-US" altLang="zh-TW" sz="1200" kern="1200" dirty="0" smtClean="0">
                <a:solidFill>
                  <a:schemeClr val="tx1"/>
                </a:solidFill>
                <a:effectLst/>
                <a:latin typeface="+mn-lt"/>
                <a:ea typeface="+mn-ea"/>
                <a:cs typeface="+mn-cs"/>
              </a:rPr>
              <a:t> </a:t>
            </a:r>
            <a:r>
              <a:rPr lang="en-US" altLang="zh-TW" sz="1200" kern="1200" dirty="0" err="1" smtClean="0">
                <a:solidFill>
                  <a:schemeClr val="tx1"/>
                </a:solidFill>
                <a:effectLst/>
                <a:latin typeface="+mn-lt"/>
                <a:ea typeface="+mn-ea"/>
                <a:cs typeface="+mn-cs"/>
              </a:rPr>
              <a:t>root:root</a:t>
            </a:r>
            <a:r>
              <a:rPr lang="en-US" altLang="zh-TW" sz="1200" kern="1200" dirty="0" smtClean="0">
                <a:solidFill>
                  <a:schemeClr val="tx1"/>
                </a:solidFill>
                <a:effectLst/>
                <a:latin typeface="+mn-lt"/>
                <a:ea typeface="+mn-ea"/>
                <a:cs typeface="+mn-cs"/>
              </a:rPr>
              <a:t> initial-setup-</a:t>
            </a:r>
            <a:r>
              <a:rPr lang="en-US" altLang="zh-TW" sz="1200" kern="1200" dirty="0" err="1" smtClean="0">
                <a:solidFill>
                  <a:schemeClr val="tx1"/>
                </a:solidFill>
                <a:effectLst/>
                <a:latin typeface="+mn-lt"/>
                <a:ea typeface="+mn-ea"/>
                <a:cs typeface="+mn-cs"/>
              </a:rPr>
              <a:t>ks.cfg</a:t>
            </a:r>
            <a:endParaRPr lang="zh-TW" altLang="zh-TW" sz="1200" kern="1200" dirty="0" smtClean="0">
              <a:solidFill>
                <a:schemeClr val="tx1"/>
              </a:solidFill>
              <a:effectLst/>
              <a:latin typeface="+mn-lt"/>
              <a:ea typeface="+mn-ea"/>
              <a:cs typeface="+mn-cs"/>
            </a:endParaRPr>
          </a:p>
          <a:p>
            <a:r>
              <a:rPr lang="en-US" altLang="zh-TW" sz="1200" kern="1200" dirty="0" smtClean="0">
                <a:solidFill>
                  <a:schemeClr val="tx1"/>
                </a:solidFill>
                <a:effectLst/>
                <a:latin typeface="+mn-lt"/>
                <a:ea typeface="+mn-ea"/>
                <a:cs typeface="+mn-cs"/>
              </a:rPr>
              <a:t># ls -l</a:t>
            </a:r>
            <a:endParaRPr lang="zh-TW" altLang="zh-TW" sz="1200" kern="1200" dirty="0" smtClean="0">
              <a:solidFill>
                <a:schemeClr val="tx1"/>
              </a:solidFill>
              <a:effectLst/>
              <a:latin typeface="+mn-lt"/>
              <a:ea typeface="+mn-ea"/>
              <a:cs typeface="+mn-cs"/>
            </a:endParaRPr>
          </a:p>
          <a:p>
            <a:r>
              <a:rPr lang="en-US" altLang="zh-TW" sz="1200" kern="1200" dirty="0" smtClean="0">
                <a:solidFill>
                  <a:schemeClr val="tx1"/>
                </a:solidFill>
                <a:effectLst/>
                <a:latin typeface="+mn-lt"/>
                <a:ea typeface="+mn-ea"/>
                <a:cs typeface="+mn-cs"/>
              </a:rPr>
              <a:t>-</a:t>
            </a:r>
            <a:r>
              <a:rPr lang="en-US" altLang="zh-TW" sz="1200" kern="1200" dirty="0" err="1" smtClean="0">
                <a:solidFill>
                  <a:schemeClr val="tx1"/>
                </a:solidFill>
                <a:effectLst/>
                <a:latin typeface="+mn-lt"/>
                <a:ea typeface="+mn-ea"/>
                <a:cs typeface="+mn-cs"/>
              </a:rPr>
              <a:t>rw</a:t>
            </a:r>
            <a:r>
              <a:rPr lang="en-US" altLang="zh-TW" sz="1200" kern="1200" dirty="0" smtClean="0">
                <a:solidFill>
                  <a:schemeClr val="tx1"/>
                </a:solidFill>
                <a:effectLst/>
                <a:latin typeface="+mn-lt"/>
                <a:ea typeface="+mn-ea"/>
                <a:cs typeface="+mn-cs"/>
              </a:rPr>
              <a:t>-r--r--. 1 root </a:t>
            </a:r>
            <a:r>
              <a:rPr lang="en-US" altLang="zh-TW" sz="1200" kern="1200" dirty="0" err="1" smtClean="0">
                <a:solidFill>
                  <a:schemeClr val="tx1"/>
                </a:solidFill>
                <a:effectLst/>
                <a:latin typeface="+mn-lt"/>
                <a:ea typeface="+mn-ea"/>
                <a:cs typeface="+mn-cs"/>
              </a:rPr>
              <a:t>root</a:t>
            </a:r>
            <a:r>
              <a:rPr lang="en-US" altLang="zh-TW" sz="1200" kern="1200" dirty="0" smtClean="0">
                <a:solidFill>
                  <a:schemeClr val="tx1"/>
                </a:solidFill>
                <a:effectLst/>
                <a:latin typeface="+mn-lt"/>
                <a:ea typeface="+mn-ea"/>
                <a:cs typeface="+mn-cs"/>
              </a:rPr>
              <a:t> 1864 May  4 18:01 initial-setup-</a:t>
            </a:r>
            <a:r>
              <a:rPr lang="en-US" altLang="zh-TW" sz="1200" kern="1200" dirty="0" err="1" smtClean="0">
                <a:solidFill>
                  <a:schemeClr val="tx1"/>
                </a:solidFill>
                <a:effectLst/>
                <a:latin typeface="+mn-lt"/>
                <a:ea typeface="+mn-ea"/>
                <a:cs typeface="+mn-cs"/>
              </a:rPr>
              <a:t>ks.cfg</a:t>
            </a:r>
            <a:endParaRPr lang="en-US" altLang="zh-TW" sz="1200" kern="1200" dirty="0" smtClean="0">
              <a:solidFill>
                <a:schemeClr val="tx1"/>
              </a:solidFill>
              <a:effectLst/>
              <a:latin typeface="+mn-lt"/>
              <a:ea typeface="+mn-ea"/>
              <a:cs typeface="+mn-cs"/>
            </a:endParaRPr>
          </a:p>
          <a:p>
            <a:endParaRPr lang="en-US" altLang="zh-TW" sz="1200" kern="1200" dirty="0" smtClean="0">
              <a:solidFill>
                <a:schemeClr val="tx1"/>
              </a:solidFill>
              <a:effectLst/>
              <a:latin typeface="+mn-lt"/>
              <a:ea typeface="+mn-ea"/>
              <a:cs typeface="+mn-cs"/>
            </a:endParaRPr>
          </a:p>
          <a:p>
            <a:r>
              <a:rPr lang="en-US" altLang="zh-TW" sz="1200" kern="1200" dirty="0" err="1" smtClean="0">
                <a:solidFill>
                  <a:schemeClr val="tx1"/>
                </a:solidFill>
                <a:effectLst/>
                <a:latin typeface="+mn-lt"/>
                <a:ea typeface="+mn-ea"/>
                <a:cs typeface="+mn-cs"/>
              </a:rPr>
              <a:t>chown</a:t>
            </a:r>
            <a:r>
              <a:rPr lang="zh-TW" altLang="en-US" sz="1200" kern="1200" dirty="0" smtClean="0">
                <a:solidFill>
                  <a:schemeClr val="tx1"/>
                </a:solidFill>
                <a:effectLst/>
                <a:latin typeface="+mn-lt"/>
                <a:ea typeface="+mn-ea"/>
                <a:cs typeface="+mn-cs"/>
              </a:rPr>
              <a:t>也可以使用</a:t>
            </a:r>
            <a:r>
              <a:rPr lang="en-US" altLang="zh-TW" sz="1200" kern="1200" dirty="0" smtClean="0">
                <a:solidFill>
                  <a:schemeClr val="tx1"/>
                </a:solidFill>
                <a:effectLst/>
                <a:latin typeface="+mn-lt"/>
                <a:ea typeface="+mn-ea"/>
                <a:cs typeface="+mn-cs"/>
              </a:rPr>
              <a:t>『</a:t>
            </a:r>
            <a:r>
              <a:rPr lang="en-US" altLang="zh-TW" sz="1200" kern="1200" dirty="0" err="1" smtClean="0">
                <a:solidFill>
                  <a:schemeClr val="tx1"/>
                </a:solidFill>
                <a:effectLst/>
                <a:latin typeface="+mn-lt"/>
                <a:ea typeface="+mn-ea"/>
                <a:cs typeface="+mn-cs"/>
              </a:rPr>
              <a:t>chown</a:t>
            </a:r>
            <a:r>
              <a:rPr lang="en-US" altLang="zh-TW" sz="1200" kern="1200" dirty="0" smtClean="0">
                <a:solidFill>
                  <a:schemeClr val="tx1"/>
                </a:solidFill>
                <a:effectLst/>
                <a:latin typeface="+mn-lt"/>
                <a:ea typeface="+mn-ea"/>
                <a:cs typeface="+mn-cs"/>
              </a:rPr>
              <a:t> </a:t>
            </a:r>
            <a:r>
              <a:rPr lang="en-US" altLang="zh-TW" sz="1200" kern="1200" dirty="0" err="1" smtClean="0">
                <a:solidFill>
                  <a:schemeClr val="tx1"/>
                </a:solidFill>
                <a:effectLst/>
                <a:latin typeface="+mn-lt"/>
                <a:ea typeface="+mn-ea"/>
                <a:cs typeface="+mn-cs"/>
              </a:rPr>
              <a:t>user.group</a:t>
            </a:r>
            <a:r>
              <a:rPr lang="en-US" altLang="zh-TW" sz="1200" kern="1200" dirty="0" smtClean="0">
                <a:solidFill>
                  <a:schemeClr val="tx1"/>
                </a:solidFill>
                <a:effectLst/>
                <a:latin typeface="+mn-lt"/>
                <a:ea typeface="+mn-ea"/>
                <a:cs typeface="+mn-cs"/>
              </a:rPr>
              <a:t> file』</a:t>
            </a:r>
            <a:r>
              <a:rPr lang="zh-TW" altLang="en-US" sz="1200" kern="1200" dirty="0" smtClean="0">
                <a:solidFill>
                  <a:schemeClr val="tx1"/>
                </a:solidFill>
                <a:effectLst/>
                <a:latin typeface="+mn-lt"/>
                <a:ea typeface="+mn-ea"/>
                <a:cs typeface="+mn-cs"/>
              </a:rPr>
              <a:t>，亦即在擁有者與群組間加上小數點</a:t>
            </a:r>
            <a:r>
              <a:rPr lang="en-US" altLang="zh-TW" sz="1200" kern="1200" dirty="0" smtClean="0">
                <a:solidFill>
                  <a:schemeClr val="tx1"/>
                </a:solidFill>
                <a:effectLst/>
                <a:latin typeface="+mn-lt"/>
                <a:ea typeface="+mn-ea"/>
                <a:cs typeface="+mn-cs"/>
              </a:rPr>
              <a:t>『 . 』</a:t>
            </a:r>
            <a:r>
              <a:rPr lang="zh-TW" altLang="en-US" sz="1200" kern="1200" dirty="0" smtClean="0">
                <a:solidFill>
                  <a:schemeClr val="tx1"/>
                </a:solidFill>
                <a:effectLst/>
                <a:latin typeface="+mn-lt"/>
                <a:ea typeface="+mn-ea"/>
                <a:cs typeface="+mn-cs"/>
              </a:rPr>
              <a:t>也行</a:t>
            </a:r>
            <a:endParaRPr lang="zh-TW" altLang="zh-TW" sz="1200" kern="1200" dirty="0" smtClean="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6FEB9D5-B4DB-4684-97D0-27E67E342A9F}"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3230460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err="1" smtClean="0"/>
              <a:t>chmod</a:t>
            </a:r>
            <a:r>
              <a:rPr lang="zh-TW" altLang="en-US" dirty="0" smtClean="0"/>
              <a:t>改變權限</a:t>
            </a:r>
            <a:r>
              <a:rPr lang="en-US" altLang="zh-TW" dirty="0" smtClean="0"/>
              <a:t>change mode</a:t>
            </a:r>
            <a:r>
              <a:rPr lang="zh-TW" altLang="en-US" dirty="0" smtClean="0"/>
              <a:t>的縮寫</a:t>
            </a:r>
          </a:p>
          <a:p>
            <a:r>
              <a:rPr lang="zh-TW" altLang="en-US" dirty="0" smtClean="0"/>
              <a:t>權限的設定方法有兩種， </a:t>
            </a:r>
          </a:p>
          <a:p>
            <a:r>
              <a:rPr lang="zh-TW" altLang="en-US" dirty="0" smtClean="0"/>
              <a:t>分別可以使用數字</a:t>
            </a:r>
          </a:p>
          <a:p>
            <a:r>
              <a:rPr lang="zh-TW" altLang="en-US" dirty="0" smtClean="0"/>
              <a:t>或者是符號來進行權限的變更。</a:t>
            </a:r>
          </a:p>
          <a:p>
            <a:r>
              <a:rPr lang="zh-TW" altLang="en-US" dirty="0" smtClean="0"/>
              <a:t>各權限的分數對照表如下：</a:t>
            </a:r>
          </a:p>
          <a:p>
            <a:r>
              <a:rPr lang="en-US" altLang="zh-TW" dirty="0" smtClean="0"/>
              <a:t>r:4</a:t>
            </a:r>
          </a:p>
          <a:p>
            <a:r>
              <a:rPr lang="en-US" altLang="zh-TW" dirty="0" smtClean="0"/>
              <a:t>w:2</a:t>
            </a:r>
          </a:p>
          <a:p>
            <a:r>
              <a:rPr lang="en-US" altLang="zh-TW" dirty="0" smtClean="0"/>
              <a:t>x:1</a:t>
            </a:r>
          </a:p>
          <a:p>
            <a:r>
              <a:rPr lang="zh-TW" altLang="en-US" dirty="0" smtClean="0"/>
              <a:t>每種身份</a:t>
            </a:r>
            <a:r>
              <a:rPr lang="en-US" altLang="zh-TW" dirty="0" smtClean="0"/>
              <a:t>(owner/group/others)</a:t>
            </a:r>
            <a:r>
              <a:rPr lang="zh-TW" altLang="en-US" dirty="0" smtClean="0"/>
              <a:t>各自的三個權限</a:t>
            </a:r>
            <a:r>
              <a:rPr lang="en-US" altLang="zh-TW" dirty="0" smtClean="0"/>
              <a:t>(r/w/x)</a:t>
            </a:r>
            <a:r>
              <a:rPr lang="zh-TW" altLang="en-US" dirty="0" smtClean="0"/>
              <a:t>分數是需要累加的，</a:t>
            </a:r>
          </a:p>
          <a:p>
            <a:r>
              <a:rPr lang="zh-TW" altLang="en-US" dirty="0" smtClean="0"/>
              <a:t>例如當權限為： </a:t>
            </a:r>
            <a:r>
              <a:rPr lang="en-US" altLang="zh-TW" dirty="0" smtClean="0"/>
              <a:t>[-</a:t>
            </a:r>
            <a:r>
              <a:rPr lang="en-US" altLang="zh-TW" dirty="0" err="1" smtClean="0"/>
              <a:t>rwxrwx</a:t>
            </a:r>
            <a:r>
              <a:rPr lang="en-US" altLang="zh-TW" dirty="0" smtClean="0"/>
              <a:t>---] </a:t>
            </a:r>
            <a:r>
              <a:rPr lang="zh-TW" altLang="en-US" dirty="0" smtClean="0"/>
              <a:t>分數則是：</a:t>
            </a:r>
          </a:p>
          <a:p>
            <a:r>
              <a:rPr lang="en-US" altLang="zh-TW" dirty="0" smtClean="0"/>
              <a:t>owner = </a:t>
            </a:r>
            <a:r>
              <a:rPr lang="en-US" altLang="zh-TW" dirty="0" err="1" smtClean="0"/>
              <a:t>rwx</a:t>
            </a:r>
            <a:r>
              <a:rPr lang="en-US" altLang="zh-TW" dirty="0" smtClean="0"/>
              <a:t> = 4+2+1 = 7</a:t>
            </a:r>
          </a:p>
          <a:p>
            <a:r>
              <a:rPr lang="en-US" altLang="zh-TW" dirty="0" smtClean="0"/>
              <a:t>group = </a:t>
            </a:r>
            <a:r>
              <a:rPr lang="en-US" altLang="zh-TW" dirty="0" err="1" smtClean="0"/>
              <a:t>rwx</a:t>
            </a:r>
            <a:r>
              <a:rPr lang="en-US" altLang="zh-TW" dirty="0" smtClean="0"/>
              <a:t> = 4+2+1 = 7</a:t>
            </a:r>
          </a:p>
          <a:p>
            <a:r>
              <a:rPr lang="en-US" altLang="zh-TW" dirty="0" smtClean="0"/>
              <a:t>others= --- = 0+0+0 = 0</a:t>
            </a:r>
          </a:p>
          <a:p>
            <a:endParaRPr lang="en-US" altLang="zh-TW" dirty="0" smtClean="0"/>
          </a:p>
          <a:p>
            <a:r>
              <a:rPr lang="en-US" altLang="zh-TW" dirty="0" smtClean="0"/>
              <a:t># </a:t>
            </a:r>
            <a:r>
              <a:rPr lang="en-US" altLang="zh-TW" dirty="0" err="1" smtClean="0"/>
              <a:t>chmod</a:t>
            </a:r>
            <a:r>
              <a:rPr lang="en-US" altLang="zh-TW" dirty="0" smtClean="0"/>
              <a:t> [-R] xyz </a:t>
            </a:r>
            <a:r>
              <a:rPr lang="zh-TW" altLang="en-US" dirty="0" smtClean="0"/>
              <a:t>檔案或目錄</a:t>
            </a:r>
          </a:p>
          <a:p>
            <a:r>
              <a:rPr lang="zh-TW" altLang="en-US" dirty="0" smtClean="0"/>
              <a:t>選項與參數：</a:t>
            </a:r>
          </a:p>
          <a:p>
            <a:r>
              <a:rPr lang="en-US" altLang="zh-TW" dirty="0" smtClean="0"/>
              <a:t>xyz : </a:t>
            </a:r>
            <a:r>
              <a:rPr lang="zh-TW" altLang="en-US" dirty="0" smtClean="0"/>
              <a:t>數字類型的權限屬性，為 </a:t>
            </a:r>
            <a:r>
              <a:rPr lang="en-US" altLang="zh-TW" dirty="0" err="1" smtClean="0"/>
              <a:t>rwx</a:t>
            </a:r>
            <a:r>
              <a:rPr lang="en-US" altLang="zh-TW" dirty="0" smtClean="0"/>
              <a:t> </a:t>
            </a:r>
            <a:r>
              <a:rPr lang="zh-TW" altLang="en-US" dirty="0" smtClean="0"/>
              <a:t>屬性數值的相加。</a:t>
            </a:r>
          </a:p>
          <a:p>
            <a:r>
              <a:rPr lang="en-US" altLang="zh-TW" dirty="0" smtClean="0"/>
              <a:t>-R : </a:t>
            </a:r>
            <a:r>
              <a:rPr lang="zh-TW" altLang="en-US" dirty="0" smtClean="0"/>
              <a:t>進行遞迴</a:t>
            </a:r>
            <a:r>
              <a:rPr lang="en-US" altLang="zh-TW" dirty="0" smtClean="0"/>
              <a:t>(recursive)</a:t>
            </a:r>
            <a:r>
              <a:rPr lang="zh-TW" altLang="en-US" dirty="0" smtClean="0"/>
              <a:t>的持續變更，亦即連同次目錄下的所有檔案都會變更</a:t>
            </a:r>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6FEB9D5-B4DB-4684-97D0-27E67E342A9F}"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1550560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143E6C01-C193-4892-9576-11A2E722928D}" type="datetime1">
              <a:rPr lang="zh-TW" altLang="en-US" smtClean="0"/>
              <a:t>2020/10/28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5832DEC-7162-4444-8C4D-0D97B04D006A}" type="slidenum">
              <a:rPr lang="zh-TW" altLang="en-US" smtClean="0"/>
              <a:t>‹#›</a:t>
            </a:fld>
            <a:endParaRPr lang="zh-TW" altLang="en-US"/>
          </a:p>
        </p:txBody>
      </p:sp>
    </p:spTree>
    <p:extLst>
      <p:ext uri="{BB962C8B-B14F-4D97-AF65-F5344CB8AC3E}">
        <p14:creationId xmlns:p14="http://schemas.microsoft.com/office/powerpoint/2010/main" val="1008933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75F9AC66-1C2E-4605-A969-A0EDE5025236}" type="datetime1">
              <a:rPr lang="zh-TW" altLang="en-US" smtClean="0"/>
              <a:t>2020/10/28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5832DEC-7162-4444-8C4D-0D97B04D006A}" type="slidenum">
              <a:rPr lang="zh-TW" altLang="en-US" smtClean="0"/>
              <a:t>‹#›</a:t>
            </a:fld>
            <a:endParaRPr lang="zh-TW" altLang="en-US"/>
          </a:p>
        </p:txBody>
      </p:sp>
    </p:spTree>
    <p:extLst>
      <p:ext uri="{BB962C8B-B14F-4D97-AF65-F5344CB8AC3E}">
        <p14:creationId xmlns:p14="http://schemas.microsoft.com/office/powerpoint/2010/main" val="118369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BADCDDE2-79CB-4D51-BA37-E348ABC18FB9}" type="datetime1">
              <a:rPr lang="zh-TW" altLang="en-US" smtClean="0"/>
              <a:t>2020/10/28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5832DEC-7162-4444-8C4D-0D97B04D006A}" type="slidenum">
              <a:rPr lang="zh-TW" altLang="en-US" smtClean="0"/>
              <a:t>‹#›</a:t>
            </a:fld>
            <a:endParaRPr lang="zh-TW" altLang="en-US"/>
          </a:p>
        </p:txBody>
      </p:sp>
    </p:spTree>
    <p:extLst>
      <p:ext uri="{BB962C8B-B14F-4D97-AF65-F5344CB8AC3E}">
        <p14:creationId xmlns:p14="http://schemas.microsoft.com/office/powerpoint/2010/main" val="1945135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標題，文字及兩項物件">
    <p:spTree>
      <p:nvGrpSpPr>
        <p:cNvPr id="1" name=""/>
        <p:cNvGrpSpPr/>
        <p:nvPr/>
      </p:nvGrpSpPr>
      <p:grpSpPr>
        <a:xfrm>
          <a:off x="0" y="0"/>
          <a:ext cx="0" cy="0"/>
          <a:chOff x="0" y="0"/>
          <a:chExt cx="0" cy="0"/>
        </a:xfrm>
      </p:grpSpPr>
      <p:sp>
        <p:nvSpPr>
          <p:cNvPr id="102" name="大標題文字"/>
          <p:cNvSpPr txBox="1">
            <a:spLocks noGrp="1"/>
          </p:cNvSpPr>
          <p:nvPr>
            <p:ph type="title"/>
          </p:nvPr>
        </p:nvSpPr>
        <p:spPr>
          <a:prstGeom prst="rect">
            <a:avLst/>
          </a:prstGeom>
        </p:spPr>
        <p:txBody>
          <a:bodyPr/>
          <a:lstStyle/>
          <a:p>
            <a:r>
              <a:t>大標題文字</a:t>
            </a:r>
          </a:p>
        </p:txBody>
      </p:sp>
      <p:sp>
        <p:nvSpPr>
          <p:cNvPr id="103" name="內文層級一…"/>
          <p:cNvSpPr txBox="1">
            <a:spLocks noGrp="1"/>
          </p:cNvSpPr>
          <p:nvPr>
            <p:ph type="body" sz="half" idx="1"/>
          </p:nvPr>
        </p:nvSpPr>
        <p:spPr>
          <a:xfrm>
            <a:off x="1348318" y="1857374"/>
            <a:ext cx="4582585" cy="4681538"/>
          </a:xfrm>
          <a:prstGeom prst="rect">
            <a:avLst/>
          </a:prstGeom>
        </p:spPr>
        <p:txBody>
          <a:bodyPr>
            <a:normAutofit/>
          </a:bodyPr>
          <a:lstStyle>
            <a:lvl1pPr>
              <a:buBlip>
                <a:blip r:embed="rId2"/>
              </a:buBlip>
            </a:lvl1pPr>
          </a:lstStyle>
          <a:p>
            <a:r>
              <a:t>內文層級一</a:t>
            </a:r>
          </a:p>
          <a:p>
            <a:pPr lvl="1"/>
            <a:r>
              <a:t>內文層級二</a:t>
            </a:r>
          </a:p>
          <a:p>
            <a:pPr lvl="2"/>
            <a:r>
              <a:t>內文層級三</a:t>
            </a:r>
          </a:p>
          <a:p>
            <a:pPr lvl="3"/>
            <a:r>
              <a:t>內文層級四</a:t>
            </a:r>
          </a:p>
          <a:p>
            <a:pPr lvl="4"/>
            <a:r>
              <a:t>內文層級五</a:t>
            </a:r>
          </a:p>
        </p:txBody>
      </p:sp>
      <p:sp>
        <p:nvSpPr>
          <p:cNvPr id="104" name="幻燈片編號"/>
          <p:cNvSpPr txBox="1">
            <a:spLocks noGrp="1"/>
          </p:cNvSpPr>
          <p:nvPr>
            <p:ph type="sldNum" sz="quarter" idx="2"/>
          </p:nvPr>
        </p:nvSpPr>
        <p:spPr>
          <a:prstGeom prst="rect">
            <a:avLst/>
          </a:prstGeom>
        </p:spPr>
        <p:txBody>
          <a:bodyPr/>
          <a:lstStyle/>
          <a:p>
            <a:pPr defTabSz="685800"/>
            <a:fld id="{86CB4B4D-7CA3-9044-876B-883B54F8677D}" type="slidenum">
              <a:rPr lang="en-US" altLang="zh-TW" smtClean="0">
                <a:solidFill>
                  <a:prstClr val="black">
                    <a:tint val="75000"/>
                  </a:prstClr>
                </a:solidFill>
              </a:rPr>
              <a:pPr defTabSz="685800"/>
              <a:t>‹#›</a:t>
            </a:fld>
            <a:endParaRPr lang="en-US" altLang="zh-TW">
              <a:solidFill>
                <a:prstClr val="black">
                  <a:tint val="75000"/>
                </a:prstClr>
              </a:solidFill>
            </a:endParaRPr>
          </a:p>
        </p:txBody>
      </p:sp>
    </p:spTree>
    <p:extLst>
      <p:ext uri="{BB962C8B-B14F-4D97-AF65-F5344CB8AC3E}">
        <p14:creationId xmlns:p14="http://schemas.microsoft.com/office/powerpoint/2010/main" val="101931647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3E3E55B2-FD63-498D-BE1B-30014D97EE00}" type="datetime1">
              <a:rPr lang="zh-TW" altLang="en-US" smtClean="0"/>
              <a:t>2020/10/28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5832DEC-7162-4444-8C4D-0D97B04D006A}" type="slidenum">
              <a:rPr lang="zh-TW" altLang="en-US" smtClean="0"/>
              <a:t>‹#›</a:t>
            </a:fld>
            <a:endParaRPr lang="zh-TW" altLang="en-US"/>
          </a:p>
        </p:txBody>
      </p:sp>
    </p:spTree>
    <p:extLst>
      <p:ext uri="{BB962C8B-B14F-4D97-AF65-F5344CB8AC3E}">
        <p14:creationId xmlns:p14="http://schemas.microsoft.com/office/powerpoint/2010/main" val="774084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E05AC577-8BFA-4CE3-A6B2-73D8DC2AEBAD}" type="datetime1">
              <a:rPr lang="zh-TW" altLang="en-US" smtClean="0"/>
              <a:t>2020/10/28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5832DEC-7162-4444-8C4D-0D97B04D006A}" type="slidenum">
              <a:rPr lang="zh-TW" altLang="en-US" smtClean="0"/>
              <a:t>‹#›</a:t>
            </a:fld>
            <a:endParaRPr lang="zh-TW" altLang="en-US"/>
          </a:p>
        </p:txBody>
      </p:sp>
    </p:spTree>
    <p:extLst>
      <p:ext uri="{BB962C8B-B14F-4D97-AF65-F5344CB8AC3E}">
        <p14:creationId xmlns:p14="http://schemas.microsoft.com/office/powerpoint/2010/main" val="1954806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49CD33BA-6239-4DD7-8619-81F131DA26C8}" type="datetime1">
              <a:rPr lang="zh-TW" altLang="en-US" smtClean="0"/>
              <a:t>2020/10/28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D5832DEC-7162-4444-8C4D-0D97B04D006A}" type="slidenum">
              <a:rPr lang="zh-TW" altLang="en-US" smtClean="0"/>
              <a:t>‹#›</a:t>
            </a:fld>
            <a:endParaRPr lang="zh-TW" altLang="en-US"/>
          </a:p>
        </p:txBody>
      </p:sp>
    </p:spTree>
    <p:extLst>
      <p:ext uri="{BB962C8B-B14F-4D97-AF65-F5344CB8AC3E}">
        <p14:creationId xmlns:p14="http://schemas.microsoft.com/office/powerpoint/2010/main" val="3445182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EC6C2E47-8A6C-41AA-93E3-2A026297800D}" type="datetime1">
              <a:rPr lang="zh-TW" altLang="en-US" smtClean="0"/>
              <a:t>2020/10/28</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D5832DEC-7162-4444-8C4D-0D97B04D006A}" type="slidenum">
              <a:rPr lang="zh-TW" altLang="en-US" smtClean="0"/>
              <a:t>‹#›</a:t>
            </a:fld>
            <a:endParaRPr lang="zh-TW" altLang="en-US"/>
          </a:p>
        </p:txBody>
      </p:sp>
    </p:spTree>
    <p:extLst>
      <p:ext uri="{BB962C8B-B14F-4D97-AF65-F5344CB8AC3E}">
        <p14:creationId xmlns:p14="http://schemas.microsoft.com/office/powerpoint/2010/main" val="2427017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0D7C4442-F069-4FC4-85BA-F3DD5D05B5CF}" type="datetime1">
              <a:rPr lang="zh-TW" altLang="en-US" smtClean="0"/>
              <a:t>2020/10/28</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D5832DEC-7162-4444-8C4D-0D97B04D006A}" type="slidenum">
              <a:rPr lang="zh-TW" altLang="en-US" smtClean="0"/>
              <a:t>‹#›</a:t>
            </a:fld>
            <a:endParaRPr lang="zh-TW" altLang="en-US"/>
          </a:p>
        </p:txBody>
      </p:sp>
    </p:spTree>
    <p:extLst>
      <p:ext uri="{BB962C8B-B14F-4D97-AF65-F5344CB8AC3E}">
        <p14:creationId xmlns:p14="http://schemas.microsoft.com/office/powerpoint/2010/main" val="2985167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D1FE9913-7BB6-4468-B21D-21CFCEED1326}" type="datetime1">
              <a:rPr lang="zh-TW" altLang="en-US" smtClean="0"/>
              <a:t>2020/10/28</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D5832DEC-7162-4444-8C4D-0D97B04D006A}" type="slidenum">
              <a:rPr lang="zh-TW" altLang="en-US" smtClean="0"/>
              <a:t>‹#›</a:t>
            </a:fld>
            <a:endParaRPr lang="zh-TW" altLang="en-US"/>
          </a:p>
        </p:txBody>
      </p:sp>
    </p:spTree>
    <p:extLst>
      <p:ext uri="{BB962C8B-B14F-4D97-AF65-F5344CB8AC3E}">
        <p14:creationId xmlns:p14="http://schemas.microsoft.com/office/powerpoint/2010/main" val="1526928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641C4BA3-2104-490D-8B31-1A6A38AD4414}" type="datetime1">
              <a:rPr lang="zh-TW" altLang="en-US" smtClean="0"/>
              <a:t>2020/10/28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D5832DEC-7162-4444-8C4D-0D97B04D006A}" type="slidenum">
              <a:rPr lang="zh-TW" altLang="en-US" smtClean="0"/>
              <a:t>‹#›</a:t>
            </a:fld>
            <a:endParaRPr lang="zh-TW" altLang="en-US"/>
          </a:p>
        </p:txBody>
      </p:sp>
    </p:spTree>
    <p:extLst>
      <p:ext uri="{BB962C8B-B14F-4D97-AF65-F5344CB8AC3E}">
        <p14:creationId xmlns:p14="http://schemas.microsoft.com/office/powerpoint/2010/main" val="3926724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7BD432B9-F9FD-4CC1-B941-AC03197A2E5D}" type="datetime1">
              <a:rPr lang="zh-TW" altLang="en-US" smtClean="0"/>
              <a:t>2020/10/28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D5832DEC-7162-4444-8C4D-0D97B04D006A}" type="slidenum">
              <a:rPr lang="zh-TW" altLang="en-US" smtClean="0"/>
              <a:t>‹#›</a:t>
            </a:fld>
            <a:endParaRPr lang="zh-TW" altLang="en-US"/>
          </a:p>
        </p:txBody>
      </p:sp>
    </p:spTree>
    <p:extLst>
      <p:ext uri="{BB962C8B-B14F-4D97-AF65-F5344CB8AC3E}">
        <p14:creationId xmlns:p14="http://schemas.microsoft.com/office/powerpoint/2010/main" val="2242104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1BF43B-2DA0-456B-9BEB-8EE0607DB3D3}" type="datetime1">
              <a:rPr lang="zh-TW" altLang="en-US" smtClean="0"/>
              <a:t>2020/10/28</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832DEC-7162-4444-8C4D-0D97B04D006A}" type="slidenum">
              <a:rPr lang="zh-TW" altLang="en-US" smtClean="0"/>
              <a:t>‹#›</a:t>
            </a:fld>
            <a:endParaRPr lang="zh-TW" altLang="en-US"/>
          </a:p>
        </p:txBody>
      </p:sp>
      <p:sp>
        <p:nvSpPr>
          <p:cNvPr id="7" name="文字方塊 6"/>
          <p:cNvSpPr txBox="1"/>
          <p:nvPr userDrawn="1"/>
        </p:nvSpPr>
        <p:spPr>
          <a:xfrm>
            <a:off x="11415699" y="6352143"/>
            <a:ext cx="790601" cy="369332"/>
          </a:xfrm>
          <a:prstGeom prst="rect">
            <a:avLst/>
          </a:prstGeom>
          <a:noFill/>
        </p:spPr>
        <p:txBody>
          <a:bodyPr wrap="none" rtlCol="0">
            <a:spAutoFit/>
          </a:bodyPr>
          <a:lstStyle/>
          <a:p>
            <a:r>
              <a:rPr lang="en-US" altLang="zh-TW" dirty="0" smtClean="0">
                <a:hlinkClick r:id="rId14" action="ppaction://hlinksldjump"/>
              </a:rPr>
              <a:t>MENU</a:t>
            </a:r>
            <a:endParaRPr lang="zh-TW" altLang="en-US" dirty="0"/>
          </a:p>
        </p:txBody>
      </p:sp>
    </p:spTree>
    <p:extLst>
      <p:ext uri="{BB962C8B-B14F-4D97-AF65-F5344CB8AC3E}">
        <p14:creationId xmlns:p14="http://schemas.microsoft.com/office/powerpoint/2010/main" val="973583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5.xml"/><Relationship Id="rId1" Type="http://schemas.openxmlformats.org/officeDocument/2006/relationships/slideLayout" Target="../slideLayouts/slideLayout2.xml"/><Relationship Id="rId4" Type="http://schemas.openxmlformats.org/officeDocument/2006/relationships/slide" Target="slide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solidFill>
                  <a:srgbClr val="FF00FF"/>
                </a:solidFill>
              </a:rPr>
              <a:t>Ch</a:t>
            </a:r>
            <a:r>
              <a:rPr lang="en-US" altLang="zh-TW" dirty="0" err="1" smtClean="0">
                <a:solidFill>
                  <a:prstClr val="black"/>
                </a:solidFill>
              </a:rPr>
              <a:t>grp</a:t>
            </a:r>
            <a:r>
              <a:rPr lang="zh-TW" altLang="en-US" dirty="0" smtClean="0">
                <a:solidFill>
                  <a:prstClr val="black"/>
                </a:solidFill>
              </a:rPr>
              <a:t>、</a:t>
            </a:r>
            <a:r>
              <a:rPr lang="en-US" altLang="zh-TW" dirty="0">
                <a:solidFill>
                  <a:srgbClr val="FF00FF"/>
                </a:solidFill>
              </a:rPr>
              <a:t> </a:t>
            </a:r>
            <a:r>
              <a:rPr lang="en-US" altLang="zh-TW" dirty="0" err="1" smtClean="0">
                <a:solidFill>
                  <a:srgbClr val="FF00FF"/>
                </a:solidFill>
              </a:rPr>
              <a:t>ch</a:t>
            </a:r>
            <a:r>
              <a:rPr lang="en-US" altLang="zh-TW" dirty="0" err="1" smtClean="0">
                <a:solidFill>
                  <a:prstClr val="black"/>
                </a:solidFill>
              </a:rPr>
              <a:t>own</a:t>
            </a:r>
            <a:r>
              <a:rPr lang="zh-TW" altLang="en-US" dirty="0" smtClean="0">
                <a:solidFill>
                  <a:prstClr val="black"/>
                </a:solidFill>
              </a:rPr>
              <a:t>、</a:t>
            </a:r>
            <a:r>
              <a:rPr lang="en-US" altLang="zh-TW" dirty="0" smtClean="0">
                <a:solidFill>
                  <a:srgbClr val="FF00FF"/>
                </a:solidFill>
              </a:rPr>
              <a:t> </a:t>
            </a:r>
            <a:r>
              <a:rPr lang="en-US" altLang="zh-TW" dirty="0" err="1">
                <a:solidFill>
                  <a:srgbClr val="FF00FF"/>
                </a:solidFill>
              </a:rPr>
              <a:t>ch</a:t>
            </a:r>
            <a:r>
              <a:rPr lang="en-US" altLang="zh-TW" dirty="0" err="1">
                <a:solidFill>
                  <a:prstClr val="black"/>
                </a:solidFill>
              </a:rPr>
              <a:t>mod</a:t>
            </a:r>
            <a:endParaRPr lang="zh-TW" altLang="en-US" dirty="0"/>
          </a:p>
        </p:txBody>
      </p:sp>
      <p:sp>
        <p:nvSpPr>
          <p:cNvPr id="3" name="內容版面配置區 2"/>
          <p:cNvSpPr>
            <a:spLocks noGrp="1"/>
          </p:cNvSpPr>
          <p:nvPr>
            <p:ph idx="1"/>
          </p:nvPr>
        </p:nvSpPr>
        <p:spPr/>
        <p:txBody>
          <a:bodyPr>
            <a:normAutofit/>
          </a:bodyPr>
          <a:lstStyle/>
          <a:p>
            <a:pPr marL="0" indent="0">
              <a:lnSpc>
                <a:spcPct val="100000"/>
              </a:lnSpc>
              <a:spcBef>
                <a:spcPts val="0"/>
              </a:spcBef>
              <a:buNone/>
            </a:pPr>
            <a:r>
              <a:rPr lang="en-US" altLang="zh-TW" sz="4400" dirty="0" err="1">
                <a:solidFill>
                  <a:srgbClr val="FF00FF"/>
                </a:solidFill>
                <a:hlinkClick r:id="rId2" action="ppaction://hlinksldjump"/>
              </a:rPr>
              <a:t>ch</a:t>
            </a:r>
            <a:r>
              <a:rPr lang="en-US" altLang="zh-TW" sz="4400" dirty="0" err="1">
                <a:solidFill>
                  <a:prstClr val="black"/>
                </a:solidFill>
                <a:hlinkClick r:id="rId2" action="ppaction://hlinksldjump"/>
              </a:rPr>
              <a:t>grp</a:t>
            </a:r>
            <a:r>
              <a:rPr lang="en-US" altLang="zh-TW" sz="4000" dirty="0">
                <a:solidFill>
                  <a:prstClr val="black"/>
                </a:solidFill>
                <a:hlinkClick r:id="rId2" action="ppaction://hlinksldjump"/>
              </a:rPr>
              <a:t> </a:t>
            </a:r>
            <a:r>
              <a:rPr lang="zh-TW" altLang="zh-TW" sz="4000" dirty="0">
                <a:solidFill>
                  <a:prstClr val="black"/>
                </a:solidFill>
                <a:hlinkClick r:id="rId2" action="ppaction://hlinksldjump"/>
              </a:rPr>
              <a:t>：改變檔案所屬群組</a:t>
            </a:r>
            <a:r>
              <a:rPr lang="en-US" altLang="zh-TW" sz="4000" dirty="0">
                <a:solidFill>
                  <a:srgbClr val="FF00FF"/>
                </a:solidFill>
                <a:hlinkClick r:id="rId2" action="ppaction://hlinksldjump"/>
              </a:rPr>
              <a:t>ch</a:t>
            </a:r>
            <a:r>
              <a:rPr lang="en-US" altLang="zh-TW" sz="4000" dirty="0">
                <a:solidFill>
                  <a:prstClr val="black"/>
                </a:solidFill>
                <a:hlinkClick r:id="rId2" action="ppaction://hlinksldjump"/>
              </a:rPr>
              <a:t>ange </a:t>
            </a:r>
            <a:r>
              <a:rPr lang="en-US" altLang="zh-TW" sz="4000" dirty="0">
                <a:solidFill>
                  <a:srgbClr val="FF00FF"/>
                </a:solidFill>
                <a:hlinkClick r:id="rId2" action="ppaction://hlinksldjump"/>
              </a:rPr>
              <a:t>gr</a:t>
            </a:r>
            <a:r>
              <a:rPr lang="en-US" altLang="zh-TW" sz="4000" dirty="0">
                <a:solidFill>
                  <a:prstClr val="black"/>
                </a:solidFill>
                <a:hlinkClick r:id="rId2" action="ppaction://hlinksldjump"/>
              </a:rPr>
              <a:t>ou</a:t>
            </a:r>
            <a:r>
              <a:rPr lang="en-US" altLang="zh-TW" sz="4000" dirty="0">
                <a:solidFill>
                  <a:srgbClr val="FF00FF"/>
                </a:solidFill>
                <a:hlinkClick r:id="rId2" action="ppaction://hlinksldjump"/>
              </a:rPr>
              <a:t>p</a:t>
            </a:r>
            <a:r>
              <a:rPr lang="zh-TW" altLang="zh-TW" sz="4000" dirty="0">
                <a:solidFill>
                  <a:prstClr val="black"/>
                </a:solidFill>
                <a:hlinkClick r:id="rId2" action="ppaction://hlinksldjump"/>
              </a:rPr>
              <a:t>的縮寫</a:t>
            </a:r>
            <a:endParaRPr lang="zh-TW" altLang="zh-TW" sz="4000" dirty="0">
              <a:solidFill>
                <a:prstClr val="black"/>
              </a:solidFill>
            </a:endParaRPr>
          </a:p>
          <a:p>
            <a:pPr marL="0" indent="0">
              <a:lnSpc>
                <a:spcPct val="100000"/>
              </a:lnSpc>
              <a:spcBef>
                <a:spcPts val="0"/>
              </a:spcBef>
              <a:buNone/>
            </a:pPr>
            <a:r>
              <a:rPr lang="en-US" altLang="zh-TW" sz="4000" dirty="0" err="1">
                <a:solidFill>
                  <a:srgbClr val="FF00FF"/>
                </a:solidFill>
                <a:hlinkClick r:id="rId3" action="ppaction://hlinksldjump"/>
              </a:rPr>
              <a:t>ch</a:t>
            </a:r>
            <a:r>
              <a:rPr lang="en-US" altLang="zh-TW" sz="4000" dirty="0" err="1">
                <a:solidFill>
                  <a:prstClr val="black"/>
                </a:solidFill>
                <a:hlinkClick r:id="rId3" action="ppaction://hlinksldjump"/>
              </a:rPr>
              <a:t>own</a:t>
            </a:r>
            <a:r>
              <a:rPr lang="en-US" altLang="zh-TW" sz="4000" dirty="0">
                <a:solidFill>
                  <a:prstClr val="black"/>
                </a:solidFill>
                <a:hlinkClick r:id="rId3" action="ppaction://hlinksldjump"/>
              </a:rPr>
              <a:t> </a:t>
            </a:r>
            <a:r>
              <a:rPr lang="zh-TW" altLang="zh-TW" sz="4000" dirty="0">
                <a:solidFill>
                  <a:prstClr val="black"/>
                </a:solidFill>
                <a:hlinkClick r:id="rId3" action="ppaction://hlinksldjump"/>
              </a:rPr>
              <a:t>：改變檔案擁有者</a:t>
            </a:r>
            <a:r>
              <a:rPr lang="en-US" altLang="zh-TW" sz="4000" dirty="0">
                <a:solidFill>
                  <a:srgbClr val="FF00FF"/>
                </a:solidFill>
                <a:hlinkClick r:id="rId3" action="ppaction://hlinksldjump"/>
              </a:rPr>
              <a:t>ch</a:t>
            </a:r>
            <a:r>
              <a:rPr lang="en-US" altLang="zh-TW" sz="4000" dirty="0">
                <a:solidFill>
                  <a:prstClr val="black"/>
                </a:solidFill>
                <a:hlinkClick r:id="rId3" action="ppaction://hlinksldjump"/>
              </a:rPr>
              <a:t>ange </a:t>
            </a:r>
            <a:r>
              <a:rPr lang="en-US" altLang="zh-TW" sz="4000" dirty="0">
                <a:solidFill>
                  <a:srgbClr val="FF00FF"/>
                </a:solidFill>
                <a:hlinkClick r:id="rId3" action="ppaction://hlinksldjump"/>
              </a:rPr>
              <a:t>own</a:t>
            </a:r>
            <a:r>
              <a:rPr lang="en-US" altLang="zh-TW" sz="4000" dirty="0">
                <a:solidFill>
                  <a:prstClr val="black"/>
                </a:solidFill>
                <a:hlinkClick r:id="rId3" action="ppaction://hlinksldjump"/>
              </a:rPr>
              <a:t>er</a:t>
            </a:r>
            <a:r>
              <a:rPr lang="zh-TW" altLang="zh-TW" sz="4000" dirty="0">
                <a:solidFill>
                  <a:prstClr val="black"/>
                </a:solidFill>
                <a:hlinkClick r:id="rId3" action="ppaction://hlinksldjump"/>
              </a:rPr>
              <a:t>的縮寫</a:t>
            </a:r>
            <a:endParaRPr lang="zh-TW" altLang="zh-TW" sz="4000" dirty="0">
              <a:solidFill>
                <a:prstClr val="black"/>
              </a:solidFill>
            </a:endParaRPr>
          </a:p>
          <a:p>
            <a:pPr marL="0" indent="0">
              <a:lnSpc>
                <a:spcPct val="100000"/>
              </a:lnSpc>
              <a:spcBef>
                <a:spcPts val="0"/>
              </a:spcBef>
              <a:buNone/>
            </a:pPr>
            <a:r>
              <a:rPr lang="en-US" altLang="zh-TW" sz="4000" dirty="0" err="1">
                <a:solidFill>
                  <a:srgbClr val="FF00FF"/>
                </a:solidFill>
                <a:hlinkClick r:id="rId4" action="ppaction://hlinksldjump"/>
              </a:rPr>
              <a:t>ch</a:t>
            </a:r>
            <a:r>
              <a:rPr lang="en-US" altLang="zh-TW" sz="4000" dirty="0" err="1">
                <a:solidFill>
                  <a:prstClr val="black"/>
                </a:solidFill>
                <a:hlinkClick r:id="rId4" action="ppaction://hlinksldjump"/>
              </a:rPr>
              <a:t>mod</a:t>
            </a:r>
            <a:r>
              <a:rPr lang="en-US" altLang="zh-TW" sz="4000" dirty="0">
                <a:solidFill>
                  <a:prstClr val="black"/>
                </a:solidFill>
                <a:hlinkClick r:id="rId4" action="ppaction://hlinksldjump"/>
              </a:rPr>
              <a:t> </a:t>
            </a:r>
            <a:r>
              <a:rPr lang="zh-TW" altLang="zh-TW" sz="4000" dirty="0">
                <a:solidFill>
                  <a:prstClr val="black"/>
                </a:solidFill>
                <a:hlinkClick r:id="rId4" action="ppaction://hlinksldjump"/>
              </a:rPr>
              <a:t>：改變檔案的權限</a:t>
            </a:r>
            <a:r>
              <a:rPr lang="en-US" altLang="zh-TW" sz="4000" dirty="0">
                <a:solidFill>
                  <a:srgbClr val="FF00FF"/>
                </a:solidFill>
                <a:hlinkClick r:id="rId4" action="ppaction://hlinksldjump"/>
              </a:rPr>
              <a:t>ch</a:t>
            </a:r>
            <a:r>
              <a:rPr lang="en-US" altLang="zh-TW" sz="4000" dirty="0">
                <a:solidFill>
                  <a:prstClr val="black"/>
                </a:solidFill>
                <a:hlinkClick r:id="rId4" action="ppaction://hlinksldjump"/>
              </a:rPr>
              <a:t>ange </a:t>
            </a:r>
            <a:r>
              <a:rPr lang="en-US" altLang="zh-TW" sz="4000" dirty="0">
                <a:solidFill>
                  <a:srgbClr val="FF00FF"/>
                </a:solidFill>
                <a:hlinkClick r:id="rId4" action="ppaction://hlinksldjump"/>
              </a:rPr>
              <a:t>mod</a:t>
            </a:r>
            <a:r>
              <a:rPr lang="en-US" altLang="zh-TW" sz="4000" dirty="0">
                <a:solidFill>
                  <a:prstClr val="black"/>
                </a:solidFill>
                <a:hlinkClick r:id="rId4" action="ppaction://hlinksldjump"/>
              </a:rPr>
              <a:t>e</a:t>
            </a:r>
            <a:r>
              <a:rPr lang="zh-TW" altLang="zh-TW" sz="4000" dirty="0">
                <a:solidFill>
                  <a:prstClr val="black"/>
                </a:solidFill>
                <a:hlinkClick r:id="rId4" action="ppaction://hlinksldjump"/>
              </a:rPr>
              <a:t>的縮寫</a:t>
            </a:r>
            <a:endParaRPr lang="en-US" altLang="zh-TW" sz="4000" dirty="0">
              <a:solidFill>
                <a:prstClr val="black"/>
              </a:solidFill>
            </a:endParaRPr>
          </a:p>
        </p:txBody>
      </p:sp>
      <p:sp>
        <p:nvSpPr>
          <p:cNvPr id="4" name="投影片編號版面配置區 3"/>
          <p:cNvSpPr>
            <a:spLocks noGrp="1"/>
          </p:cNvSpPr>
          <p:nvPr>
            <p:ph type="sldNum" sz="quarter" idx="12"/>
          </p:nvPr>
        </p:nvSpPr>
        <p:spPr/>
        <p:txBody>
          <a:bodyPr/>
          <a:lstStyle/>
          <a:p>
            <a:fld id="{D5832DEC-7162-4444-8C4D-0D97B04D006A}" type="slidenum">
              <a:rPr lang="zh-TW" altLang="en-US" smtClean="0"/>
              <a:t>1</a:t>
            </a:fld>
            <a:endParaRPr lang="zh-TW" altLang="en-US"/>
          </a:p>
        </p:txBody>
      </p:sp>
    </p:spTree>
    <p:extLst>
      <p:ext uri="{BB962C8B-B14F-4D97-AF65-F5344CB8AC3E}">
        <p14:creationId xmlns:p14="http://schemas.microsoft.com/office/powerpoint/2010/main" val="40715423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err="1">
                <a:solidFill>
                  <a:srgbClr val="FF0000"/>
                </a:solidFill>
              </a:rPr>
              <a:t>ch</a:t>
            </a:r>
            <a:r>
              <a:rPr lang="en-US" altLang="zh-TW" b="1" dirty="0" err="1"/>
              <a:t>own</a:t>
            </a:r>
            <a:r>
              <a:rPr lang="zh-TW" altLang="zh-TW" dirty="0"/>
              <a:t>範例</a:t>
            </a:r>
            <a:r>
              <a:rPr lang="zh-TW" altLang="zh-TW" dirty="0" smtClean="0"/>
              <a:t>：</a:t>
            </a:r>
            <a:r>
              <a:rPr lang="zh-TW" altLang="en-US" dirty="0"/>
              <a:t>單純的修改所屬群組呢</a:t>
            </a:r>
          </a:p>
        </p:txBody>
      </p:sp>
      <p:sp>
        <p:nvSpPr>
          <p:cNvPr id="3" name="內容版面配置區 2"/>
          <p:cNvSpPr>
            <a:spLocks noGrp="1"/>
          </p:cNvSpPr>
          <p:nvPr>
            <p:ph idx="1"/>
          </p:nvPr>
        </p:nvSpPr>
        <p:spPr>
          <a:xfrm>
            <a:off x="838199" y="1825625"/>
            <a:ext cx="11128513" cy="4351338"/>
          </a:xfrm>
        </p:spPr>
        <p:txBody>
          <a:bodyPr>
            <a:normAutofit/>
          </a:bodyPr>
          <a:lstStyle/>
          <a:p>
            <a:pPr marL="0" indent="0">
              <a:buNone/>
            </a:pPr>
            <a:r>
              <a:rPr lang="en-US" altLang="zh-TW" sz="3600" dirty="0" err="1"/>
              <a:t>chown</a:t>
            </a:r>
            <a:r>
              <a:rPr lang="zh-TW" altLang="en-US" sz="3600" dirty="0"/>
              <a:t>也能單純的修改所屬群組呢！ </a:t>
            </a:r>
          </a:p>
          <a:p>
            <a:pPr marL="0" indent="0">
              <a:buNone/>
            </a:pPr>
            <a:r>
              <a:rPr lang="zh-TW" altLang="en-US" sz="3600" dirty="0"/>
              <a:t>例如</a:t>
            </a:r>
            <a:r>
              <a:rPr lang="en-US" altLang="zh-TW" sz="3600" dirty="0"/>
              <a:t>『</a:t>
            </a:r>
            <a:r>
              <a:rPr lang="en-US" altLang="zh-TW" sz="3600" dirty="0" err="1"/>
              <a:t>chown</a:t>
            </a:r>
            <a:r>
              <a:rPr lang="en-US" altLang="zh-TW" sz="3600" dirty="0"/>
              <a:t> .</a:t>
            </a:r>
            <a:r>
              <a:rPr lang="en-US" altLang="zh-TW" sz="3600" dirty="0" err="1"/>
              <a:t>sshd</a:t>
            </a:r>
            <a:r>
              <a:rPr lang="en-US" altLang="zh-TW" sz="3600" dirty="0"/>
              <a:t> initial-setup-</a:t>
            </a:r>
            <a:r>
              <a:rPr lang="en-US" altLang="zh-TW" sz="3600" dirty="0" err="1"/>
              <a:t>ks.cfg</a:t>
            </a:r>
            <a:r>
              <a:rPr lang="en-US" altLang="zh-TW" sz="3600" dirty="0"/>
              <a:t>』</a:t>
            </a:r>
            <a:r>
              <a:rPr lang="zh-TW" altLang="en-US" sz="3600" dirty="0"/>
              <a:t>就是修改群組</a:t>
            </a:r>
          </a:p>
          <a:p>
            <a:pPr marL="0" indent="0">
              <a:buNone/>
            </a:pPr>
            <a:r>
              <a:rPr lang="zh-TW" altLang="en-US" sz="3600" dirty="0"/>
              <a:t>就是那個小數點的用途</a:t>
            </a:r>
            <a:r>
              <a:rPr lang="zh-TW" altLang="en-US" sz="3600" dirty="0" smtClean="0"/>
              <a:t>！</a:t>
            </a:r>
            <a:endParaRPr lang="en-US" altLang="zh-TW" sz="3600" dirty="0" smtClean="0"/>
          </a:p>
          <a:p>
            <a:pPr marL="0" indent="0">
              <a:buNone/>
            </a:pPr>
            <a:r>
              <a:rPr lang="en-US" altLang="zh-TW" sz="3600" dirty="0">
                <a:solidFill>
                  <a:srgbClr val="00B0F0"/>
                </a:solidFill>
              </a:rPr>
              <a:t>#</a:t>
            </a:r>
            <a:r>
              <a:rPr lang="en-US" altLang="zh-TW" sz="3600" dirty="0"/>
              <a:t> </a:t>
            </a:r>
            <a:r>
              <a:rPr lang="en-US" altLang="zh-TW" sz="3600" dirty="0" err="1"/>
              <a:t>chown</a:t>
            </a:r>
            <a:r>
              <a:rPr lang="en-US" altLang="zh-TW" sz="3600" dirty="0"/>
              <a:t> </a:t>
            </a:r>
            <a:r>
              <a:rPr lang="en-US" altLang="zh-TW" sz="3600" dirty="0">
                <a:solidFill>
                  <a:srgbClr val="FF0000"/>
                </a:solidFill>
              </a:rPr>
              <a:t>.</a:t>
            </a:r>
            <a:r>
              <a:rPr lang="en-US" altLang="zh-TW" sz="3600" dirty="0" err="1"/>
              <a:t>sshd</a:t>
            </a:r>
            <a:r>
              <a:rPr lang="en-US" altLang="zh-TW" sz="3600" dirty="0"/>
              <a:t> initial-setup-</a:t>
            </a:r>
            <a:r>
              <a:rPr lang="en-US" altLang="zh-TW" sz="3600" dirty="0" err="1"/>
              <a:t>ks.cfg</a:t>
            </a:r>
            <a:endParaRPr lang="en-US" altLang="zh-TW" sz="3600" dirty="0"/>
          </a:p>
          <a:p>
            <a:pPr marL="0" indent="0">
              <a:buNone/>
            </a:pPr>
            <a:endParaRPr lang="zh-TW" altLang="en-US" sz="3600" dirty="0"/>
          </a:p>
        </p:txBody>
      </p:sp>
      <p:sp>
        <p:nvSpPr>
          <p:cNvPr id="5" name="投影片編號版面配置區 4"/>
          <p:cNvSpPr>
            <a:spLocks noGrp="1"/>
          </p:cNvSpPr>
          <p:nvPr>
            <p:ph type="sldNum" sz="quarter" idx="12"/>
          </p:nvPr>
        </p:nvSpPr>
        <p:spPr/>
        <p:txBody>
          <a:bodyPr/>
          <a:lstStyle/>
          <a:p>
            <a:fld id="{D5832DEC-7162-4444-8C4D-0D97B04D006A}" type="slidenum">
              <a:rPr lang="zh-TW" altLang="en-US" smtClean="0"/>
              <a:t>10</a:t>
            </a:fld>
            <a:endParaRPr lang="zh-TW" altLang="en-US"/>
          </a:p>
        </p:txBody>
      </p:sp>
    </p:spTree>
    <p:extLst>
      <p:ext uri="{BB962C8B-B14F-4D97-AF65-F5344CB8AC3E}">
        <p14:creationId xmlns:p14="http://schemas.microsoft.com/office/powerpoint/2010/main" val="578081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24948" y="117302"/>
            <a:ext cx="10813773" cy="976002"/>
          </a:xfrm>
        </p:spPr>
        <p:txBody>
          <a:bodyPr anchor="t">
            <a:normAutofit fontScale="90000"/>
          </a:bodyPr>
          <a:lstStyle/>
          <a:p>
            <a:r>
              <a:rPr lang="en-US" altLang="zh-TW" b="1" dirty="0" err="1">
                <a:solidFill>
                  <a:srgbClr val="FF00FF"/>
                </a:solidFill>
              </a:rPr>
              <a:t>ch</a:t>
            </a:r>
            <a:r>
              <a:rPr lang="en-US" altLang="zh-TW" b="1" dirty="0" err="1"/>
              <a:t>mod</a:t>
            </a:r>
            <a:r>
              <a:rPr lang="en-US" altLang="zh-TW" b="1" dirty="0"/>
              <a:t> </a:t>
            </a:r>
            <a:r>
              <a:rPr lang="zh-TW" altLang="zh-TW" b="1" dirty="0"/>
              <a:t>：改變檔案的權限</a:t>
            </a:r>
            <a:r>
              <a:rPr lang="en-US" altLang="zh-TW" b="1" dirty="0">
                <a:solidFill>
                  <a:srgbClr val="FF00FF"/>
                </a:solidFill>
              </a:rPr>
              <a:t>ch</a:t>
            </a:r>
            <a:r>
              <a:rPr lang="en-US" altLang="zh-TW" b="1" dirty="0"/>
              <a:t>ange </a:t>
            </a:r>
            <a:r>
              <a:rPr lang="en-US" altLang="zh-TW" b="1" dirty="0">
                <a:solidFill>
                  <a:srgbClr val="FF00FF"/>
                </a:solidFill>
              </a:rPr>
              <a:t>mod</a:t>
            </a:r>
            <a:r>
              <a:rPr lang="en-US" altLang="zh-TW" b="1" dirty="0"/>
              <a:t>e</a:t>
            </a:r>
            <a:r>
              <a:rPr lang="zh-TW" altLang="zh-TW" b="1" dirty="0"/>
              <a:t>的縮寫</a:t>
            </a:r>
            <a:br>
              <a:rPr lang="zh-TW" altLang="zh-TW" b="1" dirty="0"/>
            </a:br>
            <a:endParaRPr lang="zh-TW" altLang="en-US" b="1" dirty="0"/>
          </a:p>
        </p:txBody>
      </p:sp>
      <p:sp>
        <p:nvSpPr>
          <p:cNvPr id="3" name="內容版面配置區 2"/>
          <p:cNvSpPr>
            <a:spLocks noGrp="1"/>
          </p:cNvSpPr>
          <p:nvPr>
            <p:ph idx="1"/>
          </p:nvPr>
        </p:nvSpPr>
        <p:spPr>
          <a:xfrm>
            <a:off x="824948" y="904460"/>
            <a:ext cx="10485782" cy="5764695"/>
          </a:xfrm>
        </p:spPr>
        <p:txBody>
          <a:bodyPr>
            <a:noAutofit/>
          </a:bodyPr>
          <a:lstStyle/>
          <a:p>
            <a:pPr marL="0" indent="0">
              <a:buNone/>
            </a:pPr>
            <a:r>
              <a:rPr lang="zh-TW" altLang="en-US" sz="2000" dirty="0"/>
              <a:t>權限的設定方法有兩種， </a:t>
            </a:r>
          </a:p>
          <a:p>
            <a:pPr marL="0" indent="0">
              <a:buNone/>
            </a:pPr>
            <a:r>
              <a:rPr lang="zh-TW" altLang="en-US" sz="2000" dirty="0"/>
              <a:t>分別可以使用</a:t>
            </a:r>
            <a:r>
              <a:rPr lang="zh-TW" altLang="en-US" sz="2000" dirty="0">
                <a:solidFill>
                  <a:srgbClr val="FF00FF"/>
                </a:solidFill>
              </a:rPr>
              <a:t>數字</a:t>
            </a:r>
          </a:p>
          <a:p>
            <a:pPr marL="0" indent="0">
              <a:buNone/>
            </a:pPr>
            <a:r>
              <a:rPr lang="zh-TW" altLang="en-US" sz="2000" dirty="0"/>
              <a:t>或者是</a:t>
            </a:r>
            <a:r>
              <a:rPr lang="zh-TW" altLang="en-US" sz="2000" dirty="0">
                <a:solidFill>
                  <a:srgbClr val="FF00FF"/>
                </a:solidFill>
              </a:rPr>
              <a:t>符號</a:t>
            </a:r>
            <a:r>
              <a:rPr lang="zh-TW" altLang="en-US" sz="2000" dirty="0"/>
              <a:t>來進行權限的變更。</a:t>
            </a:r>
          </a:p>
          <a:p>
            <a:pPr marL="0" indent="0">
              <a:buNone/>
            </a:pPr>
            <a:r>
              <a:rPr lang="zh-TW" altLang="en-US" sz="2000" dirty="0"/>
              <a:t>各權限的分數對照表如下：</a:t>
            </a:r>
          </a:p>
          <a:p>
            <a:pPr marL="0" indent="0">
              <a:buNone/>
            </a:pPr>
            <a:r>
              <a:rPr lang="en-US" altLang="zh-TW" sz="2000" dirty="0" smtClean="0"/>
              <a:t>r:4   w:2   x:1</a:t>
            </a:r>
            <a:endParaRPr lang="en-US" altLang="zh-TW" sz="2000" dirty="0"/>
          </a:p>
          <a:p>
            <a:pPr marL="0" indent="0">
              <a:buNone/>
            </a:pPr>
            <a:r>
              <a:rPr lang="zh-TW" altLang="en-US" sz="2000" dirty="0"/>
              <a:t>每種身份</a:t>
            </a:r>
            <a:r>
              <a:rPr lang="en-US" altLang="zh-TW" sz="2000" dirty="0"/>
              <a:t>(owner/group/others)</a:t>
            </a:r>
            <a:r>
              <a:rPr lang="zh-TW" altLang="en-US" sz="2000" dirty="0"/>
              <a:t>各自的三個權限</a:t>
            </a:r>
            <a:r>
              <a:rPr lang="en-US" altLang="zh-TW" sz="2000" dirty="0"/>
              <a:t>(r/w/x)</a:t>
            </a:r>
            <a:r>
              <a:rPr lang="zh-TW" altLang="en-US" sz="2000" dirty="0"/>
              <a:t>分數是需要累加的，</a:t>
            </a:r>
          </a:p>
          <a:p>
            <a:pPr marL="0" indent="0">
              <a:buNone/>
            </a:pPr>
            <a:r>
              <a:rPr lang="zh-TW" altLang="en-US" sz="2000" dirty="0"/>
              <a:t>例如當權限為： </a:t>
            </a:r>
            <a:r>
              <a:rPr lang="en-US" altLang="zh-TW" sz="2000" dirty="0"/>
              <a:t>[-</a:t>
            </a:r>
            <a:r>
              <a:rPr lang="en-US" altLang="zh-TW" sz="2000" dirty="0" err="1">
                <a:solidFill>
                  <a:srgbClr val="FF0000"/>
                </a:solidFill>
              </a:rPr>
              <a:t>rwx</a:t>
            </a:r>
            <a:r>
              <a:rPr lang="en-US" altLang="zh-TW" sz="2000" dirty="0" err="1">
                <a:solidFill>
                  <a:srgbClr val="00B0F0"/>
                </a:solidFill>
              </a:rPr>
              <a:t>rwx</a:t>
            </a:r>
            <a:r>
              <a:rPr lang="en-US" altLang="zh-TW" sz="2000" dirty="0">
                <a:solidFill>
                  <a:srgbClr val="FF00FF"/>
                </a:solidFill>
              </a:rPr>
              <a:t>---</a:t>
            </a:r>
            <a:r>
              <a:rPr lang="en-US" altLang="zh-TW" sz="2000" dirty="0"/>
              <a:t>] </a:t>
            </a:r>
            <a:r>
              <a:rPr lang="zh-TW" altLang="en-US" sz="2000" dirty="0"/>
              <a:t>分數則是：</a:t>
            </a:r>
          </a:p>
          <a:p>
            <a:pPr marL="0" indent="0">
              <a:buNone/>
            </a:pPr>
            <a:r>
              <a:rPr lang="en-US" altLang="zh-TW" sz="2000" dirty="0"/>
              <a:t>owner = </a:t>
            </a:r>
            <a:r>
              <a:rPr lang="en-US" altLang="zh-TW" sz="2000" dirty="0" err="1"/>
              <a:t>rwx</a:t>
            </a:r>
            <a:r>
              <a:rPr lang="en-US" altLang="zh-TW" sz="2000" dirty="0"/>
              <a:t> = 4+2+1 = </a:t>
            </a:r>
            <a:r>
              <a:rPr lang="en-US" altLang="zh-TW" sz="2000" dirty="0">
                <a:solidFill>
                  <a:srgbClr val="FF0000"/>
                </a:solidFill>
              </a:rPr>
              <a:t>7</a:t>
            </a:r>
          </a:p>
          <a:p>
            <a:pPr marL="0" indent="0">
              <a:buNone/>
            </a:pPr>
            <a:r>
              <a:rPr lang="en-US" altLang="zh-TW" sz="2000" dirty="0"/>
              <a:t>group = </a:t>
            </a:r>
            <a:r>
              <a:rPr lang="en-US" altLang="zh-TW" sz="2000" dirty="0" err="1"/>
              <a:t>rwx</a:t>
            </a:r>
            <a:r>
              <a:rPr lang="en-US" altLang="zh-TW" sz="2000" dirty="0"/>
              <a:t> = 4+2+1 = </a:t>
            </a:r>
            <a:r>
              <a:rPr lang="en-US" altLang="zh-TW" sz="2000" dirty="0">
                <a:solidFill>
                  <a:srgbClr val="00B0F0"/>
                </a:solidFill>
              </a:rPr>
              <a:t>7</a:t>
            </a:r>
          </a:p>
          <a:p>
            <a:pPr marL="0" indent="0">
              <a:buNone/>
            </a:pPr>
            <a:r>
              <a:rPr lang="en-US" altLang="zh-TW" sz="2000" dirty="0"/>
              <a:t>others= --- = 0+0+0 = </a:t>
            </a:r>
            <a:r>
              <a:rPr lang="en-US" altLang="zh-TW" sz="2000" dirty="0" smtClean="0">
                <a:solidFill>
                  <a:srgbClr val="FF00FF"/>
                </a:solidFill>
              </a:rPr>
              <a:t>0</a:t>
            </a:r>
          </a:p>
          <a:p>
            <a:pPr marL="0" indent="0">
              <a:buNone/>
            </a:pPr>
            <a:r>
              <a:rPr lang="en-US" altLang="zh-TW" sz="2400" dirty="0">
                <a:solidFill>
                  <a:srgbClr val="FF00FF"/>
                </a:solidFill>
              </a:rPr>
              <a:t># </a:t>
            </a:r>
            <a:r>
              <a:rPr lang="en-US" altLang="zh-TW" sz="2400" dirty="0" err="1">
                <a:solidFill>
                  <a:srgbClr val="FF00FF"/>
                </a:solidFill>
              </a:rPr>
              <a:t>chmod</a:t>
            </a:r>
            <a:r>
              <a:rPr lang="en-US" altLang="zh-TW" sz="2400" dirty="0">
                <a:solidFill>
                  <a:srgbClr val="FF00FF"/>
                </a:solidFill>
              </a:rPr>
              <a:t> [-R]  xyz  </a:t>
            </a:r>
            <a:r>
              <a:rPr lang="zh-TW" altLang="en-US" sz="2400" dirty="0">
                <a:solidFill>
                  <a:srgbClr val="FF00FF"/>
                </a:solidFill>
              </a:rPr>
              <a:t>檔案或目錄</a:t>
            </a:r>
          </a:p>
          <a:p>
            <a:pPr marL="0" indent="0">
              <a:buNone/>
            </a:pPr>
            <a:r>
              <a:rPr lang="zh-TW" altLang="en-US" sz="2400" dirty="0"/>
              <a:t>選項與參數：</a:t>
            </a:r>
          </a:p>
          <a:p>
            <a:pPr marL="0" indent="0">
              <a:buNone/>
            </a:pPr>
            <a:r>
              <a:rPr lang="en-US" altLang="zh-TW" sz="2400" dirty="0"/>
              <a:t>xyz : </a:t>
            </a:r>
            <a:r>
              <a:rPr lang="zh-TW" altLang="en-US" sz="2400" dirty="0">
                <a:solidFill>
                  <a:srgbClr val="FF0000"/>
                </a:solidFill>
              </a:rPr>
              <a:t>數字</a:t>
            </a:r>
            <a:r>
              <a:rPr lang="zh-TW" altLang="en-US" sz="2400" dirty="0"/>
              <a:t>類型的權限屬性，為 </a:t>
            </a:r>
            <a:r>
              <a:rPr lang="en-US" altLang="zh-TW" sz="2400" dirty="0" err="1"/>
              <a:t>rwx</a:t>
            </a:r>
            <a:r>
              <a:rPr lang="en-US" altLang="zh-TW" sz="2400" dirty="0"/>
              <a:t> </a:t>
            </a:r>
            <a:r>
              <a:rPr lang="zh-TW" altLang="en-US" sz="2400" dirty="0"/>
              <a:t>屬性數值的相加。</a:t>
            </a:r>
          </a:p>
          <a:p>
            <a:pPr marL="0" indent="0">
              <a:buNone/>
            </a:pPr>
            <a:r>
              <a:rPr lang="en-US" altLang="zh-TW" sz="2400" dirty="0"/>
              <a:t>-R : </a:t>
            </a:r>
            <a:r>
              <a:rPr lang="zh-TW" altLang="en-US" sz="2400" dirty="0"/>
              <a:t>進行遞迴</a:t>
            </a:r>
            <a:r>
              <a:rPr lang="en-US" altLang="zh-TW" sz="2400" dirty="0"/>
              <a:t>(</a:t>
            </a:r>
            <a:r>
              <a:rPr lang="en-US" altLang="zh-TW" sz="2400" dirty="0">
                <a:solidFill>
                  <a:srgbClr val="FF0000"/>
                </a:solidFill>
              </a:rPr>
              <a:t>r</a:t>
            </a:r>
            <a:r>
              <a:rPr lang="en-US" altLang="zh-TW" sz="2400" dirty="0"/>
              <a:t>ecursive)</a:t>
            </a:r>
            <a:r>
              <a:rPr lang="zh-TW" altLang="en-US" sz="2400" dirty="0"/>
              <a:t>的持續變更，亦即連同次目錄下的所有檔案都會變更</a:t>
            </a:r>
            <a:endParaRPr lang="en-US" altLang="zh-TW" sz="2400" dirty="0"/>
          </a:p>
          <a:p>
            <a:pPr marL="0" indent="0">
              <a:buNone/>
            </a:pPr>
            <a:endParaRPr lang="zh-TW" altLang="en-US" sz="2000" dirty="0"/>
          </a:p>
        </p:txBody>
      </p:sp>
      <p:sp>
        <p:nvSpPr>
          <p:cNvPr id="4" name="投影片編號版面配置區 3"/>
          <p:cNvSpPr>
            <a:spLocks noGrp="1"/>
          </p:cNvSpPr>
          <p:nvPr>
            <p:ph type="sldNum" sz="quarter" idx="12"/>
          </p:nvPr>
        </p:nvSpPr>
        <p:spPr/>
        <p:txBody>
          <a:bodyPr/>
          <a:lstStyle/>
          <a:p>
            <a:fld id="{D5832DEC-7162-4444-8C4D-0D97B04D006A}" type="slidenum">
              <a:rPr lang="zh-TW" altLang="en-US" smtClean="0"/>
              <a:t>11</a:t>
            </a:fld>
            <a:endParaRPr lang="zh-TW" altLang="en-US"/>
          </a:p>
        </p:txBody>
      </p:sp>
    </p:spTree>
    <p:extLst>
      <p:ext uri="{BB962C8B-B14F-4D97-AF65-F5344CB8AC3E}">
        <p14:creationId xmlns:p14="http://schemas.microsoft.com/office/powerpoint/2010/main" val="35352868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err="1" smtClean="0">
                <a:solidFill>
                  <a:srgbClr val="FF0000"/>
                </a:solidFill>
              </a:rPr>
              <a:t>ch</a:t>
            </a:r>
            <a:r>
              <a:rPr lang="en-US" altLang="zh-TW" b="1" dirty="0" err="1" smtClean="0"/>
              <a:t>mod</a:t>
            </a:r>
            <a:r>
              <a:rPr lang="zh-TW" altLang="zh-TW" dirty="0" smtClean="0"/>
              <a:t>範例：</a:t>
            </a:r>
            <a:r>
              <a:rPr lang="en-US" altLang="zh-TW" dirty="0" smtClean="0"/>
              <a:t>test.sh</a:t>
            </a:r>
            <a:r>
              <a:rPr lang="zh-TW" altLang="en-US" dirty="0" smtClean="0"/>
              <a:t>這個</a:t>
            </a:r>
            <a:r>
              <a:rPr lang="zh-TW" altLang="en-US" dirty="0"/>
              <a:t>檔案</a:t>
            </a:r>
            <a:r>
              <a:rPr lang="zh-TW" altLang="en-US" dirty="0">
                <a:solidFill>
                  <a:srgbClr val="FF00FF"/>
                </a:solidFill>
              </a:rPr>
              <a:t>所有</a:t>
            </a:r>
            <a:r>
              <a:rPr lang="zh-TW" altLang="en-US" dirty="0"/>
              <a:t>的權限都設定啟用</a:t>
            </a:r>
          </a:p>
        </p:txBody>
      </p:sp>
      <p:sp>
        <p:nvSpPr>
          <p:cNvPr id="3" name="內容版面配置區 2"/>
          <p:cNvSpPr>
            <a:spLocks noGrp="1"/>
          </p:cNvSpPr>
          <p:nvPr>
            <p:ph idx="1"/>
          </p:nvPr>
        </p:nvSpPr>
        <p:spPr>
          <a:xfrm>
            <a:off x="1902374" y="2226469"/>
            <a:ext cx="8765627" cy="3263504"/>
          </a:xfrm>
        </p:spPr>
        <p:txBody>
          <a:bodyPr>
            <a:normAutofit/>
          </a:bodyPr>
          <a:lstStyle/>
          <a:p>
            <a:pPr marL="0" indent="0">
              <a:buNone/>
            </a:pPr>
            <a:r>
              <a:rPr lang="en-US" altLang="zh-TW" sz="3300" dirty="0">
                <a:solidFill>
                  <a:srgbClr val="00B0F0"/>
                </a:solidFill>
              </a:rPr>
              <a:t># </a:t>
            </a:r>
            <a:r>
              <a:rPr lang="en-US" altLang="zh-TW" sz="3300" dirty="0"/>
              <a:t>ls -al test.sh</a:t>
            </a:r>
          </a:p>
          <a:p>
            <a:pPr marL="0" indent="0">
              <a:buNone/>
            </a:pPr>
            <a:r>
              <a:rPr lang="en-US" altLang="zh-TW" sz="3300" dirty="0">
                <a:solidFill>
                  <a:srgbClr val="00B050"/>
                </a:solidFill>
              </a:rPr>
              <a:t>-</a:t>
            </a:r>
            <a:r>
              <a:rPr lang="en-US" altLang="zh-TW" sz="3300" dirty="0" err="1">
                <a:solidFill>
                  <a:srgbClr val="FF0000"/>
                </a:solidFill>
              </a:rPr>
              <a:t>rw</a:t>
            </a:r>
            <a:r>
              <a:rPr lang="en-US" altLang="zh-TW" sz="3300" dirty="0">
                <a:solidFill>
                  <a:srgbClr val="FF0000"/>
                </a:solidFill>
              </a:rPr>
              <a:t>-</a:t>
            </a:r>
            <a:r>
              <a:rPr lang="en-US" altLang="zh-TW" sz="3300" dirty="0">
                <a:solidFill>
                  <a:srgbClr val="00B0F0"/>
                </a:solidFill>
              </a:rPr>
              <a:t>r--</a:t>
            </a:r>
            <a:r>
              <a:rPr lang="en-US" altLang="zh-TW" sz="3300" dirty="0">
                <a:solidFill>
                  <a:srgbClr val="FF00FF"/>
                </a:solidFill>
              </a:rPr>
              <a:t>r--</a:t>
            </a:r>
            <a:r>
              <a:rPr lang="en-US" altLang="zh-TW" sz="3300" dirty="0">
                <a:solidFill>
                  <a:srgbClr val="00B050"/>
                </a:solidFill>
              </a:rPr>
              <a:t>. 1 root </a:t>
            </a:r>
            <a:r>
              <a:rPr lang="en-US" altLang="zh-TW" sz="3300" dirty="0" err="1">
                <a:solidFill>
                  <a:srgbClr val="00B050"/>
                </a:solidFill>
              </a:rPr>
              <a:t>root</a:t>
            </a:r>
            <a:r>
              <a:rPr lang="en-US" altLang="zh-TW" sz="3300" dirty="0">
                <a:solidFill>
                  <a:srgbClr val="00B050"/>
                </a:solidFill>
              </a:rPr>
              <a:t> 176 Dec 29  2013 test.sh</a:t>
            </a:r>
          </a:p>
          <a:p>
            <a:pPr marL="0" indent="0">
              <a:buNone/>
            </a:pPr>
            <a:r>
              <a:rPr lang="en-US" altLang="zh-TW" sz="3300" dirty="0">
                <a:solidFill>
                  <a:srgbClr val="00B0F0"/>
                </a:solidFill>
              </a:rPr>
              <a:t>#</a:t>
            </a:r>
            <a:r>
              <a:rPr lang="en-US" altLang="zh-TW" sz="3300" dirty="0"/>
              <a:t> </a:t>
            </a:r>
            <a:r>
              <a:rPr lang="en-US" altLang="zh-TW" sz="3300" dirty="0" err="1"/>
              <a:t>chmod</a:t>
            </a:r>
            <a:r>
              <a:rPr lang="en-US" altLang="zh-TW" sz="3300" dirty="0"/>
              <a:t> 777 test.sh</a:t>
            </a:r>
          </a:p>
          <a:p>
            <a:pPr marL="0" indent="0">
              <a:buNone/>
            </a:pPr>
            <a:r>
              <a:rPr lang="en-US" altLang="zh-TW" sz="3300" dirty="0">
                <a:solidFill>
                  <a:srgbClr val="00B0F0"/>
                </a:solidFill>
              </a:rPr>
              <a:t>#</a:t>
            </a:r>
            <a:r>
              <a:rPr lang="en-US" altLang="zh-TW" sz="3300" dirty="0"/>
              <a:t> ls -al test.sh</a:t>
            </a:r>
          </a:p>
          <a:p>
            <a:pPr marL="0" indent="0">
              <a:buNone/>
            </a:pPr>
            <a:r>
              <a:rPr lang="en-US" altLang="zh-TW" sz="3300" dirty="0">
                <a:solidFill>
                  <a:srgbClr val="00B050"/>
                </a:solidFill>
              </a:rPr>
              <a:t>-</a:t>
            </a:r>
            <a:r>
              <a:rPr lang="en-US" altLang="zh-TW" sz="3300" dirty="0" err="1">
                <a:solidFill>
                  <a:srgbClr val="FF0000"/>
                </a:solidFill>
              </a:rPr>
              <a:t>rwx</a:t>
            </a:r>
            <a:r>
              <a:rPr lang="en-US" altLang="zh-TW" sz="3300" dirty="0" err="1">
                <a:solidFill>
                  <a:srgbClr val="00B0F0"/>
                </a:solidFill>
              </a:rPr>
              <a:t>rwx</a:t>
            </a:r>
            <a:r>
              <a:rPr lang="en-US" altLang="zh-TW" sz="3300" dirty="0" err="1">
                <a:solidFill>
                  <a:srgbClr val="FF00FF"/>
                </a:solidFill>
              </a:rPr>
              <a:t>rwx</a:t>
            </a:r>
            <a:r>
              <a:rPr lang="en-US" altLang="zh-TW" sz="3300" dirty="0">
                <a:solidFill>
                  <a:srgbClr val="00B050"/>
                </a:solidFill>
              </a:rPr>
              <a:t>. 1 root </a:t>
            </a:r>
            <a:r>
              <a:rPr lang="en-US" altLang="zh-TW" sz="3300" dirty="0" err="1">
                <a:solidFill>
                  <a:srgbClr val="00B050"/>
                </a:solidFill>
              </a:rPr>
              <a:t>root</a:t>
            </a:r>
            <a:r>
              <a:rPr lang="en-US" altLang="zh-TW" sz="3300" dirty="0">
                <a:solidFill>
                  <a:srgbClr val="00B050"/>
                </a:solidFill>
              </a:rPr>
              <a:t> 176 Dec 29  2013 test.sh</a:t>
            </a:r>
          </a:p>
          <a:p>
            <a:pPr marL="0" indent="0">
              <a:buNone/>
            </a:pPr>
            <a:endParaRPr lang="zh-TW" altLang="en-US" sz="3300" dirty="0"/>
          </a:p>
        </p:txBody>
      </p:sp>
      <p:sp>
        <p:nvSpPr>
          <p:cNvPr id="5" name="投影片編號版面配置區 4"/>
          <p:cNvSpPr>
            <a:spLocks noGrp="1"/>
          </p:cNvSpPr>
          <p:nvPr>
            <p:ph type="sldNum" sz="quarter" idx="12"/>
          </p:nvPr>
        </p:nvSpPr>
        <p:spPr/>
        <p:txBody>
          <a:bodyPr/>
          <a:lstStyle/>
          <a:p>
            <a:fld id="{D5832DEC-7162-4444-8C4D-0D97B04D006A}" type="slidenum">
              <a:rPr lang="zh-TW" altLang="en-US" smtClean="0"/>
              <a:t>12</a:t>
            </a:fld>
            <a:endParaRPr lang="zh-TW" altLang="en-US"/>
          </a:p>
        </p:txBody>
      </p:sp>
    </p:spTree>
    <p:extLst>
      <p:ext uri="{BB962C8B-B14F-4D97-AF65-F5344CB8AC3E}">
        <p14:creationId xmlns:p14="http://schemas.microsoft.com/office/powerpoint/2010/main" val="24351441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2850412" y="2775568"/>
            <a:ext cx="6858000" cy="832856"/>
          </a:xfrm>
          <a:solidFill>
            <a:srgbClr val="FFFF00"/>
          </a:solidFill>
        </p:spPr>
        <p:txBody>
          <a:bodyPr anchor="t">
            <a:normAutofit fontScale="90000"/>
          </a:bodyPr>
          <a:lstStyle/>
          <a:p>
            <a:r>
              <a:rPr lang="zh-TW" altLang="en-US" dirty="0" smtClean="0"/>
              <a:t>練習</a:t>
            </a:r>
            <a:r>
              <a:rPr lang="en-US" altLang="zh-TW" dirty="0" smtClean="0"/>
              <a:t>:</a:t>
            </a:r>
            <a:r>
              <a:rPr lang="zh-TW" altLang="en-US" dirty="0" smtClean="0"/>
              <a:t>將</a:t>
            </a:r>
            <a:r>
              <a:rPr lang="en-US" altLang="zh-TW" dirty="0" smtClean="0"/>
              <a:t>test.sh </a:t>
            </a:r>
            <a:r>
              <a:rPr lang="zh-TW" altLang="en-US" dirty="0" smtClean="0"/>
              <a:t>改為</a:t>
            </a:r>
            <a:r>
              <a:rPr lang="en-US" altLang="zh-TW" dirty="0"/>
              <a:t>-</a:t>
            </a:r>
            <a:r>
              <a:rPr lang="en-US" altLang="zh-TW" dirty="0" err="1">
                <a:solidFill>
                  <a:srgbClr val="FF0000"/>
                </a:solidFill>
              </a:rPr>
              <a:t>rw</a:t>
            </a:r>
            <a:r>
              <a:rPr lang="en-US" altLang="zh-TW" dirty="0">
                <a:solidFill>
                  <a:srgbClr val="FF0000"/>
                </a:solidFill>
              </a:rPr>
              <a:t>-</a:t>
            </a:r>
            <a:r>
              <a:rPr lang="en-US" altLang="zh-TW" dirty="0">
                <a:solidFill>
                  <a:srgbClr val="00B0F0"/>
                </a:solidFill>
              </a:rPr>
              <a:t>r--</a:t>
            </a:r>
            <a:r>
              <a:rPr lang="en-US" altLang="zh-TW" dirty="0">
                <a:solidFill>
                  <a:srgbClr val="FF00FF"/>
                </a:solidFill>
              </a:rPr>
              <a:t>r--</a:t>
            </a:r>
            <a:endParaRPr lang="zh-TW" altLang="en-US" dirty="0">
              <a:solidFill>
                <a:srgbClr val="FF00FF"/>
              </a:solidFill>
            </a:endParaRPr>
          </a:p>
        </p:txBody>
      </p:sp>
      <p:sp>
        <p:nvSpPr>
          <p:cNvPr id="3" name="投影片編號版面配置區 2"/>
          <p:cNvSpPr>
            <a:spLocks noGrp="1"/>
          </p:cNvSpPr>
          <p:nvPr>
            <p:ph type="sldNum" sz="quarter" idx="12"/>
          </p:nvPr>
        </p:nvSpPr>
        <p:spPr/>
        <p:txBody>
          <a:bodyPr/>
          <a:lstStyle/>
          <a:p>
            <a:fld id="{D5832DEC-7162-4444-8C4D-0D97B04D006A}" type="slidenum">
              <a:rPr lang="zh-TW" altLang="en-US" smtClean="0"/>
              <a:t>13</a:t>
            </a:fld>
            <a:endParaRPr lang="zh-TW" altLang="en-US"/>
          </a:p>
        </p:txBody>
      </p:sp>
    </p:spTree>
    <p:extLst>
      <p:ext uri="{BB962C8B-B14F-4D97-AF65-F5344CB8AC3E}">
        <p14:creationId xmlns:p14="http://schemas.microsoft.com/office/powerpoint/2010/main" val="24213399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72831" y="1730969"/>
            <a:ext cx="8649475" cy="798272"/>
          </a:xfrm>
          <a:solidFill>
            <a:srgbClr val="FFFF00"/>
          </a:solidFill>
        </p:spPr>
        <p:txBody>
          <a:bodyPr>
            <a:normAutofit fontScale="90000"/>
          </a:bodyPr>
          <a:lstStyle/>
          <a:p>
            <a:r>
              <a:rPr lang="zh-TW" altLang="en-US" dirty="0" smtClean="0"/>
              <a:t>練習</a:t>
            </a:r>
            <a:r>
              <a:rPr lang="en-US" altLang="zh-TW" dirty="0" smtClean="0"/>
              <a:t>:</a:t>
            </a:r>
            <a:r>
              <a:rPr lang="zh-TW" altLang="en-US" dirty="0" smtClean="0"/>
              <a:t>將</a:t>
            </a:r>
            <a:r>
              <a:rPr lang="en-US" altLang="zh-TW" dirty="0" smtClean="0"/>
              <a:t>test.sh </a:t>
            </a:r>
            <a:r>
              <a:rPr lang="zh-TW" altLang="en-US" dirty="0" smtClean="0"/>
              <a:t>改為</a:t>
            </a:r>
            <a:r>
              <a:rPr lang="en-US" altLang="zh-TW" dirty="0"/>
              <a:t>-</a:t>
            </a:r>
            <a:r>
              <a:rPr lang="en-US" altLang="zh-TW" dirty="0" err="1">
                <a:solidFill>
                  <a:srgbClr val="FF0000"/>
                </a:solidFill>
              </a:rPr>
              <a:t>rw</a:t>
            </a:r>
            <a:r>
              <a:rPr lang="en-US" altLang="zh-TW" dirty="0">
                <a:solidFill>
                  <a:srgbClr val="FF0000"/>
                </a:solidFill>
              </a:rPr>
              <a:t>-</a:t>
            </a:r>
            <a:r>
              <a:rPr lang="en-US" altLang="zh-TW" dirty="0">
                <a:solidFill>
                  <a:srgbClr val="00B0F0"/>
                </a:solidFill>
              </a:rPr>
              <a:t>r--</a:t>
            </a:r>
            <a:r>
              <a:rPr lang="en-US" altLang="zh-TW" dirty="0">
                <a:solidFill>
                  <a:srgbClr val="FF00FF"/>
                </a:solidFill>
              </a:rPr>
              <a:t>r--</a:t>
            </a:r>
            <a:endParaRPr lang="zh-TW" altLang="en-US" dirty="0">
              <a:solidFill>
                <a:srgbClr val="FF00FF"/>
              </a:solidFill>
            </a:endParaRPr>
          </a:p>
        </p:txBody>
      </p:sp>
      <p:sp>
        <p:nvSpPr>
          <p:cNvPr id="3" name="內容版面配置區 2"/>
          <p:cNvSpPr>
            <a:spLocks noGrp="1"/>
          </p:cNvSpPr>
          <p:nvPr>
            <p:ph type="body" idx="1"/>
          </p:nvPr>
        </p:nvSpPr>
        <p:spPr>
          <a:xfrm>
            <a:off x="2235606" y="3876704"/>
            <a:ext cx="7886700" cy="1125140"/>
          </a:xfrm>
        </p:spPr>
        <p:txBody>
          <a:bodyPr>
            <a:normAutofit/>
          </a:bodyPr>
          <a:lstStyle/>
          <a:p>
            <a:r>
              <a:rPr lang="en-US" altLang="zh-TW" sz="4800" dirty="0">
                <a:solidFill>
                  <a:srgbClr val="00B050"/>
                </a:solidFill>
              </a:rPr>
              <a:t>$</a:t>
            </a:r>
            <a:r>
              <a:rPr lang="en-US" altLang="zh-TW" sz="4800" dirty="0" err="1"/>
              <a:t>chmod</a:t>
            </a:r>
            <a:r>
              <a:rPr lang="en-US" altLang="zh-TW" sz="4800" dirty="0"/>
              <a:t> 644 test.sh</a:t>
            </a:r>
            <a:endParaRPr lang="zh-TW" altLang="en-US" sz="4800" dirty="0"/>
          </a:p>
          <a:p>
            <a:endParaRPr lang="zh-TW" altLang="en-US" sz="4800" dirty="0"/>
          </a:p>
        </p:txBody>
      </p:sp>
      <p:sp>
        <p:nvSpPr>
          <p:cNvPr id="5" name="投影片編號版面配置區 4"/>
          <p:cNvSpPr>
            <a:spLocks noGrp="1"/>
          </p:cNvSpPr>
          <p:nvPr>
            <p:ph type="sldNum" sz="quarter" idx="12"/>
          </p:nvPr>
        </p:nvSpPr>
        <p:spPr/>
        <p:txBody>
          <a:bodyPr/>
          <a:lstStyle/>
          <a:p>
            <a:fld id="{D5832DEC-7162-4444-8C4D-0D97B04D006A}" type="slidenum">
              <a:rPr lang="zh-TW" altLang="en-US" smtClean="0"/>
              <a:t>14</a:t>
            </a:fld>
            <a:endParaRPr lang="zh-TW" altLang="en-US"/>
          </a:p>
        </p:txBody>
      </p:sp>
    </p:spTree>
    <p:extLst>
      <p:ext uri="{BB962C8B-B14F-4D97-AF65-F5344CB8AC3E}">
        <p14:creationId xmlns:p14="http://schemas.microsoft.com/office/powerpoint/2010/main" val="26013748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378195329"/>
              </p:ext>
            </p:extLst>
          </p:nvPr>
        </p:nvGraphicFramePr>
        <p:xfrm>
          <a:off x="1411356" y="0"/>
          <a:ext cx="8980746" cy="2825409"/>
        </p:xfrm>
        <a:graphic>
          <a:graphicData uri="http://schemas.openxmlformats.org/drawingml/2006/table">
            <a:tbl>
              <a:tblPr firstRow="1" bandRow="1">
                <a:tableStyleId>{5C22544A-7EE6-4342-B048-85BDC9FD1C3A}</a:tableStyleId>
              </a:tblPr>
              <a:tblGrid>
                <a:gridCol w="1796149">
                  <a:extLst>
                    <a:ext uri="{9D8B030D-6E8A-4147-A177-3AD203B41FA5}">
                      <a16:colId xmlns:a16="http://schemas.microsoft.com/office/drawing/2014/main" val="3779558072"/>
                    </a:ext>
                  </a:extLst>
                </a:gridCol>
                <a:gridCol w="1796149">
                  <a:extLst>
                    <a:ext uri="{9D8B030D-6E8A-4147-A177-3AD203B41FA5}">
                      <a16:colId xmlns:a16="http://schemas.microsoft.com/office/drawing/2014/main" val="2137846211"/>
                    </a:ext>
                  </a:extLst>
                </a:gridCol>
                <a:gridCol w="1796149">
                  <a:extLst>
                    <a:ext uri="{9D8B030D-6E8A-4147-A177-3AD203B41FA5}">
                      <a16:colId xmlns:a16="http://schemas.microsoft.com/office/drawing/2014/main" val="1913402115"/>
                    </a:ext>
                  </a:extLst>
                </a:gridCol>
                <a:gridCol w="1398845">
                  <a:extLst>
                    <a:ext uri="{9D8B030D-6E8A-4147-A177-3AD203B41FA5}">
                      <a16:colId xmlns:a16="http://schemas.microsoft.com/office/drawing/2014/main" val="3214117551"/>
                    </a:ext>
                  </a:extLst>
                </a:gridCol>
                <a:gridCol w="2193454">
                  <a:extLst>
                    <a:ext uri="{9D8B030D-6E8A-4147-A177-3AD203B41FA5}">
                      <a16:colId xmlns:a16="http://schemas.microsoft.com/office/drawing/2014/main" val="83082417"/>
                    </a:ext>
                  </a:extLst>
                </a:gridCol>
              </a:tblGrid>
              <a:tr h="2825409">
                <a:tc>
                  <a:txBody>
                    <a:bodyPr/>
                    <a:lstStyle/>
                    <a:p>
                      <a:r>
                        <a:rPr lang="en-US" sz="4400" dirty="0" err="1">
                          <a:effectLst/>
                        </a:rPr>
                        <a:t>chmod</a:t>
                      </a:r>
                      <a:endParaRPr lang="en-US" sz="4400" dirty="0">
                        <a:effectLst/>
                      </a:endParaRPr>
                    </a:p>
                  </a:txBody>
                  <a:tcPr marL="28575" marR="28575" marT="28575" marB="28575" anchor="ctr"/>
                </a:tc>
                <a:tc>
                  <a:txBody>
                    <a:bodyPr/>
                    <a:lstStyle/>
                    <a:p>
                      <a:r>
                        <a:rPr lang="en-US" sz="4400" dirty="0">
                          <a:solidFill>
                            <a:srgbClr val="FF0000"/>
                          </a:solidFill>
                          <a:effectLst/>
                        </a:rPr>
                        <a:t>u</a:t>
                      </a:r>
                      <a:br>
                        <a:rPr lang="en-US" sz="4400" dirty="0">
                          <a:solidFill>
                            <a:srgbClr val="FF0000"/>
                          </a:solidFill>
                          <a:effectLst/>
                        </a:rPr>
                      </a:br>
                      <a:r>
                        <a:rPr lang="en-US" sz="4400" dirty="0">
                          <a:solidFill>
                            <a:srgbClr val="FF0000"/>
                          </a:solidFill>
                          <a:effectLst/>
                        </a:rPr>
                        <a:t>g</a:t>
                      </a:r>
                      <a:br>
                        <a:rPr lang="en-US" sz="4400" dirty="0">
                          <a:solidFill>
                            <a:srgbClr val="FF0000"/>
                          </a:solidFill>
                          <a:effectLst/>
                        </a:rPr>
                      </a:br>
                      <a:r>
                        <a:rPr lang="en-US" sz="4400" dirty="0">
                          <a:solidFill>
                            <a:srgbClr val="FF0000"/>
                          </a:solidFill>
                          <a:effectLst/>
                        </a:rPr>
                        <a:t>o</a:t>
                      </a:r>
                      <a:br>
                        <a:rPr lang="en-US" sz="4400" dirty="0">
                          <a:solidFill>
                            <a:srgbClr val="FF0000"/>
                          </a:solidFill>
                          <a:effectLst/>
                        </a:rPr>
                      </a:br>
                      <a:r>
                        <a:rPr lang="en-US" sz="4400" dirty="0">
                          <a:solidFill>
                            <a:srgbClr val="FF0000"/>
                          </a:solidFill>
                          <a:effectLst/>
                        </a:rPr>
                        <a:t>a</a:t>
                      </a:r>
                    </a:p>
                  </a:txBody>
                  <a:tcPr marL="28575" marR="28575" marT="28575" marB="28575" anchor="ctr"/>
                </a:tc>
                <a:tc>
                  <a:txBody>
                    <a:bodyPr/>
                    <a:lstStyle/>
                    <a:p>
                      <a:r>
                        <a:rPr lang="en-US" altLang="zh-TW" sz="3200" dirty="0">
                          <a:effectLst/>
                          <a:latin typeface="細明體" panose="02020509000000000000" pitchFamily="49" charset="-120"/>
                          <a:ea typeface="細明體" panose="02020509000000000000" pitchFamily="49" charset="-120"/>
                        </a:rPr>
                        <a:t>+(</a:t>
                      </a:r>
                      <a:r>
                        <a:rPr lang="zh-TW" altLang="en-US" sz="3200" dirty="0">
                          <a:effectLst/>
                          <a:latin typeface="細明體" panose="02020509000000000000" pitchFamily="49" charset="-120"/>
                          <a:ea typeface="細明體" panose="02020509000000000000" pitchFamily="49" charset="-120"/>
                        </a:rPr>
                        <a:t>加入</a:t>
                      </a:r>
                      <a:r>
                        <a:rPr lang="en-US" altLang="zh-TW" sz="3200" dirty="0">
                          <a:effectLst/>
                          <a:latin typeface="細明體" panose="02020509000000000000" pitchFamily="49" charset="-120"/>
                          <a:ea typeface="細明體" panose="02020509000000000000" pitchFamily="49" charset="-120"/>
                        </a:rPr>
                        <a:t>)</a:t>
                      </a:r>
                      <a:br>
                        <a:rPr lang="en-US" altLang="zh-TW" sz="3200" dirty="0">
                          <a:effectLst/>
                          <a:latin typeface="細明體" panose="02020509000000000000" pitchFamily="49" charset="-120"/>
                          <a:ea typeface="細明體" panose="02020509000000000000" pitchFamily="49" charset="-120"/>
                        </a:rPr>
                      </a:br>
                      <a:r>
                        <a:rPr lang="en-US" altLang="zh-TW" sz="3200" dirty="0">
                          <a:effectLst/>
                          <a:latin typeface="細明體" panose="02020509000000000000" pitchFamily="49" charset="-120"/>
                          <a:ea typeface="細明體" panose="02020509000000000000" pitchFamily="49" charset="-120"/>
                        </a:rPr>
                        <a:t>-(</a:t>
                      </a:r>
                      <a:r>
                        <a:rPr lang="zh-TW" altLang="en-US" sz="3200" dirty="0">
                          <a:effectLst/>
                          <a:latin typeface="細明體" panose="02020509000000000000" pitchFamily="49" charset="-120"/>
                          <a:ea typeface="細明體" panose="02020509000000000000" pitchFamily="49" charset="-120"/>
                        </a:rPr>
                        <a:t>除去</a:t>
                      </a:r>
                      <a:r>
                        <a:rPr lang="en-US" altLang="zh-TW" sz="3200" dirty="0">
                          <a:effectLst/>
                          <a:latin typeface="細明體" panose="02020509000000000000" pitchFamily="49" charset="-120"/>
                          <a:ea typeface="細明體" panose="02020509000000000000" pitchFamily="49" charset="-120"/>
                        </a:rPr>
                        <a:t>)</a:t>
                      </a:r>
                      <a:br>
                        <a:rPr lang="en-US" altLang="zh-TW" sz="3200" dirty="0">
                          <a:effectLst/>
                          <a:latin typeface="細明體" panose="02020509000000000000" pitchFamily="49" charset="-120"/>
                          <a:ea typeface="細明體" panose="02020509000000000000" pitchFamily="49" charset="-120"/>
                        </a:rPr>
                      </a:br>
                      <a:r>
                        <a:rPr lang="en-US" altLang="zh-TW" sz="3200" dirty="0">
                          <a:effectLst/>
                          <a:latin typeface="細明體" panose="02020509000000000000" pitchFamily="49" charset="-120"/>
                          <a:ea typeface="細明體" panose="02020509000000000000" pitchFamily="49" charset="-120"/>
                        </a:rPr>
                        <a:t>=(</a:t>
                      </a:r>
                      <a:r>
                        <a:rPr lang="zh-TW" altLang="en-US" sz="3200" dirty="0">
                          <a:effectLst/>
                          <a:latin typeface="細明體" panose="02020509000000000000" pitchFamily="49" charset="-120"/>
                          <a:ea typeface="細明體" panose="02020509000000000000" pitchFamily="49" charset="-120"/>
                        </a:rPr>
                        <a:t>設定</a:t>
                      </a:r>
                      <a:r>
                        <a:rPr lang="en-US" altLang="zh-TW" sz="3200" dirty="0">
                          <a:effectLst/>
                          <a:latin typeface="細明體" panose="02020509000000000000" pitchFamily="49" charset="-120"/>
                          <a:ea typeface="細明體" panose="02020509000000000000" pitchFamily="49" charset="-120"/>
                        </a:rPr>
                        <a:t>)</a:t>
                      </a:r>
                    </a:p>
                  </a:txBody>
                  <a:tcPr marL="28575" marR="28575" marT="28575" marB="28575" anchor="ctr"/>
                </a:tc>
                <a:tc>
                  <a:txBody>
                    <a:bodyPr/>
                    <a:lstStyle/>
                    <a:p>
                      <a:r>
                        <a:rPr lang="en-US" sz="4400" dirty="0">
                          <a:solidFill>
                            <a:srgbClr val="FF00FF"/>
                          </a:solidFill>
                          <a:effectLst/>
                        </a:rPr>
                        <a:t>r</a:t>
                      </a:r>
                      <a:br>
                        <a:rPr lang="en-US" sz="4400" dirty="0">
                          <a:solidFill>
                            <a:srgbClr val="FF00FF"/>
                          </a:solidFill>
                          <a:effectLst/>
                        </a:rPr>
                      </a:br>
                      <a:r>
                        <a:rPr lang="en-US" sz="4400" dirty="0">
                          <a:solidFill>
                            <a:srgbClr val="FF00FF"/>
                          </a:solidFill>
                          <a:effectLst/>
                        </a:rPr>
                        <a:t>w</a:t>
                      </a:r>
                      <a:br>
                        <a:rPr lang="en-US" sz="4400" dirty="0">
                          <a:solidFill>
                            <a:srgbClr val="FF00FF"/>
                          </a:solidFill>
                          <a:effectLst/>
                        </a:rPr>
                      </a:br>
                      <a:r>
                        <a:rPr lang="en-US" sz="4400" dirty="0">
                          <a:solidFill>
                            <a:srgbClr val="FF00FF"/>
                          </a:solidFill>
                          <a:effectLst/>
                        </a:rPr>
                        <a:t>x</a:t>
                      </a:r>
                    </a:p>
                  </a:txBody>
                  <a:tcPr marL="28575" marR="28575" marT="28575" marB="28575" anchor="ctr"/>
                </a:tc>
                <a:tc>
                  <a:txBody>
                    <a:bodyPr/>
                    <a:lstStyle/>
                    <a:p>
                      <a:r>
                        <a:rPr lang="zh-TW" altLang="en-US" sz="4400" dirty="0">
                          <a:effectLst/>
                        </a:rPr>
                        <a:t>檔案或目錄</a:t>
                      </a:r>
                    </a:p>
                  </a:txBody>
                  <a:tcPr marL="28575" marR="28575" marT="28575" marB="28575" anchor="ctr"/>
                </a:tc>
                <a:extLst>
                  <a:ext uri="{0D108BD9-81ED-4DB2-BD59-A6C34878D82A}">
                    <a16:rowId xmlns:a16="http://schemas.microsoft.com/office/drawing/2014/main" val="213611125"/>
                  </a:ext>
                </a:extLst>
              </a:tr>
            </a:tbl>
          </a:graphicData>
        </a:graphic>
      </p:graphicFrame>
      <p:sp>
        <p:nvSpPr>
          <p:cNvPr id="5" name="文字方塊 4"/>
          <p:cNvSpPr txBox="1"/>
          <p:nvPr/>
        </p:nvSpPr>
        <p:spPr>
          <a:xfrm>
            <a:off x="614111" y="3384532"/>
            <a:ext cx="10575235" cy="3046988"/>
          </a:xfrm>
          <a:prstGeom prst="rect">
            <a:avLst/>
          </a:prstGeom>
          <a:noFill/>
        </p:spPr>
        <p:txBody>
          <a:bodyPr wrap="square" rtlCol="0">
            <a:spAutoFit/>
          </a:bodyPr>
          <a:lstStyle/>
          <a:p>
            <a:pPr defTabSz="685800">
              <a:defRPr/>
            </a:pPr>
            <a:r>
              <a:rPr lang="en-US" altLang="zh-TW" sz="3200" dirty="0">
                <a:solidFill>
                  <a:srgbClr val="FF0000"/>
                </a:solidFill>
                <a:latin typeface="Calibri" panose="020F0502020204030204"/>
                <a:ea typeface="新細明體" panose="02020500000000000000" pitchFamily="18" charset="-120"/>
              </a:rPr>
              <a:t>u</a:t>
            </a:r>
            <a:r>
              <a:rPr lang="en-US" altLang="zh-TW" sz="3200" dirty="0">
                <a:solidFill>
                  <a:prstClr val="black"/>
                </a:solidFill>
                <a:latin typeface="Calibri" panose="020F0502020204030204"/>
                <a:ea typeface="新細明體" panose="02020500000000000000" pitchFamily="18" charset="-120"/>
              </a:rPr>
              <a:t>(</a:t>
            </a:r>
            <a:r>
              <a:rPr lang="en-US" altLang="zh-TW" sz="3200" dirty="0">
                <a:solidFill>
                  <a:srgbClr val="FF0000"/>
                </a:solidFill>
                <a:latin typeface="Calibri" panose="020F0502020204030204"/>
                <a:ea typeface="新細明體" panose="02020500000000000000" pitchFamily="18" charset="-120"/>
              </a:rPr>
              <a:t>u</a:t>
            </a:r>
            <a:r>
              <a:rPr lang="en-US" altLang="zh-TW" sz="3200" dirty="0">
                <a:solidFill>
                  <a:prstClr val="black"/>
                </a:solidFill>
                <a:latin typeface="Calibri" panose="020F0502020204030204"/>
                <a:ea typeface="新細明體" panose="02020500000000000000" pitchFamily="18" charset="-120"/>
              </a:rPr>
              <a:t>ser), </a:t>
            </a:r>
            <a:r>
              <a:rPr lang="en-US" altLang="zh-TW" sz="3200" dirty="0">
                <a:solidFill>
                  <a:srgbClr val="FF0000"/>
                </a:solidFill>
                <a:latin typeface="Calibri" panose="020F0502020204030204"/>
                <a:ea typeface="新細明體" panose="02020500000000000000" pitchFamily="18" charset="-120"/>
              </a:rPr>
              <a:t>g</a:t>
            </a:r>
            <a:r>
              <a:rPr lang="en-US" altLang="zh-TW" sz="3200" dirty="0">
                <a:solidFill>
                  <a:prstClr val="black"/>
                </a:solidFill>
                <a:latin typeface="Calibri" panose="020F0502020204030204"/>
                <a:ea typeface="新細明體" panose="02020500000000000000" pitchFamily="18" charset="-120"/>
              </a:rPr>
              <a:t>(</a:t>
            </a:r>
            <a:r>
              <a:rPr lang="en-US" altLang="zh-TW" sz="3200" dirty="0">
                <a:solidFill>
                  <a:srgbClr val="FF0000"/>
                </a:solidFill>
                <a:latin typeface="Calibri" panose="020F0502020204030204"/>
                <a:ea typeface="新細明體" panose="02020500000000000000" pitchFamily="18" charset="-120"/>
              </a:rPr>
              <a:t>g</a:t>
            </a:r>
            <a:r>
              <a:rPr lang="en-US" altLang="zh-TW" sz="3200" dirty="0">
                <a:solidFill>
                  <a:prstClr val="black"/>
                </a:solidFill>
                <a:latin typeface="Calibri" panose="020F0502020204030204"/>
                <a:ea typeface="新細明體" panose="02020500000000000000" pitchFamily="18" charset="-120"/>
              </a:rPr>
              <a:t>roup), </a:t>
            </a:r>
            <a:r>
              <a:rPr lang="en-US" altLang="zh-TW" sz="3200" dirty="0">
                <a:solidFill>
                  <a:srgbClr val="FF0000"/>
                </a:solidFill>
                <a:latin typeface="Calibri" panose="020F0502020204030204"/>
                <a:ea typeface="新細明體" panose="02020500000000000000" pitchFamily="18" charset="-120"/>
              </a:rPr>
              <a:t>o</a:t>
            </a:r>
            <a:r>
              <a:rPr lang="en-US" altLang="zh-TW" sz="3200" dirty="0">
                <a:solidFill>
                  <a:prstClr val="black"/>
                </a:solidFill>
                <a:latin typeface="Calibri" panose="020F0502020204030204"/>
                <a:ea typeface="新細明體" panose="02020500000000000000" pitchFamily="18" charset="-120"/>
              </a:rPr>
              <a:t>(</a:t>
            </a:r>
            <a:r>
              <a:rPr lang="en-US" altLang="zh-TW" sz="3200" dirty="0">
                <a:solidFill>
                  <a:srgbClr val="FF0000"/>
                </a:solidFill>
                <a:latin typeface="Calibri" panose="020F0502020204030204"/>
                <a:ea typeface="新細明體" panose="02020500000000000000" pitchFamily="18" charset="-120"/>
              </a:rPr>
              <a:t>o</a:t>
            </a:r>
            <a:r>
              <a:rPr lang="en-US" altLang="zh-TW" sz="3200" dirty="0">
                <a:solidFill>
                  <a:prstClr val="black"/>
                </a:solidFill>
                <a:latin typeface="Calibri" panose="020F0502020204030204"/>
                <a:ea typeface="新細明體" panose="02020500000000000000" pitchFamily="18" charset="-120"/>
              </a:rPr>
              <a:t>ther)</a:t>
            </a:r>
            <a:r>
              <a:rPr lang="zh-TW" altLang="en-US" sz="3200" dirty="0">
                <a:solidFill>
                  <a:prstClr val="black"/>
                </a:solidFill>
                <a:latin typeface="Calibri" panose="020F0502020204030204"/>
                <a:ea typeface="新細明體" panose="02020500000000000000" pitchFamily="18" charset="-120"/>
              </a:rPr>
              <a:t>來代表三種身份的權限！</a:t>
            </a:r>
          </a:p>
          <a:p>
            <a:pPr defTabSz="685800">
              <a:defRPr/>
            </a:pPr>
            <a:r>
              <a:rPr lang="en-US" altLang="zh-TW" sz="3200" dirty="0">
                <a:solidFill>
                  <a:srgbClr val="FF0000"/>
                </a:solidFill>
                <a:latin typeface="Calibri" panose="020F0502020204030204"/>
                <a:ea typeface="新細明體" panose="02020500000000000000" pitchFamily="18" charset="-120"/>
              </a:rPr>
              <a:t>a</a:t>
            </a:r>
            <a:r>
              <a:rPr lang="en-US" altLang="zh-TW" sz="3200" dirty="0">
                <a:solidFill>
                  <a:prstClr val="black"/>
                </a:solidFill>
                <a:latin typeface="Calibri" panose="020F0502020204030204"/>
                <a:ea typeface="新細明體" panose="02020500000000000000" pitchFamily="18" charset="-120"/>
              </a:rPr>
              <a:t> </a:t>
            </a:r>
            <a:r>
              <a:rPr lang="zh-TW" altLang="en-US" sz="3200" dirty="0">
                <a:solidFill>
                  <a:prstClr val="black"/>
                </a:solidFill>
                <a:latin typeface="Calibri" panose="020F0502020204030204"/>
                <a:ea typeface="新細明體" panose="02020500000000000000" pitchFamily="18" charset="-120"/>
              </a:rPr>
              <a:t>則代表 </a:t>
            </a:r>
            <a:r>
              <a:rPr lang="en-US" altLang="zh-TW" sz="3200" dirty="0">
                <a:solidFill>
                  <a:prstClr val="black"/>
                </a:solidFill>
                <a:latin typeface="Calibri" panose="020F0502020204030204"/>
                <a:ea typeface="新細明體" panose="02020500000000000000" pitchFamily="18" charset="-120"/>
              </a:rPr>
              <a:t>all </a:t>
            </a:r>
            <a:r>
              <a:rPr lang="zh-TW" altLang="en-US" sz="3200" dirty="0">
                <a:solidFill>
                  <a:prstClr val="black"/>
                </a:solidFill>
                <a:latin typeface="Calibri" panose="020F0502020204030204"/>
                <a:ea typeface="新細明體" panose="02020500000000000000" pitchFamily="18" charset="-120"/>
              </a:rPr>
              <a:t>亦即全部的身份！</a:t>
            </a:r>
          </a:p>
          <a:p>
            <a:pPr defTabSz="685800">
              <a:defRPr/>
            </a:pPr>
            <a:r>
              <a:rPr lang="zh-TW" altLang="en-US" sz="3200" dirty="0">
                <a:solidFill>
                  <a:prstClr val="black"/>
                </a:solidFill>
                <a:latin typeface="Calibri" panose="020F0502020204030204"/>
                <a:ea typeface="新細明體" panose="02020500000000000000" pitchFamily="18" charset="-120"/>
              </a:rPr>
              <a:t>那麼讀、寫、執行的權限就可以寫成</a:t>
            </a:r>
          </a:p>
          <a:p>
            <a:pPr defTabSz="685800">
              <a:defRPr/>
            </a:pPr>
            <a:r>
              <a:rPr lang="en-US" altLang="zh-TW" sz="3200" dirty="0">
                <a:solidFill>
                  <a:srgbClr val="FF00FF"/>
                </a:solidFill>
                <a:latin typeface="Calibri" panose="020F0502020204030204"/>
                <a:ea typeface="新細明體" panose="02020500000000000000" pitchFamily="18" charset="-120"/>
              </a:rPr>
              <a:t>r</a:t>
            </a:r>
            <a:r>
              <a:rPr lang="en-US" altLang="zh-TW" sz="3200" dirty="0">
                <a:solidFill>
                  <a:prstClr val="black"/>
                </a:solidFill>
                <a:latin typeface="Calibri" panose="020F0502020204030204"/>
                <a:ea typeface="新細明體" panose="02020500000000000000" pitchFamily="18" charset="-120"/>
              </a:rPr>
              <a:t>(</a:t>
            </a:r>
            <a:r>
              <a:rPr lang="en-US" altLang="zh-TW" sz="3200" dirty="0">
                <a:solidFill>
                  <a:srgbClr val="FF00FF"/>
                </a:solidFill>
                <a:latin typeface="Calibri" panose="020F0502020204030204"/>
                <a:ea typeface="新細明體" panose="02020500000000000000" pitchFamily="18" charset="-120"/>
              </a:rPr>
              <a:t>R</a:t>
            </a:r>
            <a:r>
              <a:rPr lang="en-US" altLang="zh-TW" sz="3200" dirty="0">
                <a:solidFill>
                  <a:prstClr val="black"/>
                </a:solidFill>
                <a:latin typeface="Calibri" panose="020F0502020204030204"/>
                <a:ea typeface="新細明體" panose="02020500000000000000" pitchFamily="18" charset="-120"/>
              </a:rPr>
              <a:t>ead), </a:t>
            </a:r>
            <a:r>
              <a:rPr lang="en-US" altLang="zh-TW" sz="3200" dirty="0">
                <a:solidFill>
                  <a:srgbClr val="FF00FF"/>
                </a:solidFill>
                <a:latin typeface="Calibri" panose="020F0502020204030204"/>
                <a:ea typeface="新細明體" panose="02020500000000000000" pitchFamily="18" charset="-120"/>
              </a:rPr>
              <a:t>w</a:t>
            </a:r>
            <a:r>
              <a:rPr lang="en-US" altLang="zh-TW" sz="3200" dirty="0">
                <a:solidFill>
                  <a:prstClr val="black"/>
                </a:solidFill>
                <a:latin typeface="Calibri" panose="020F0502020204030204"/>
                <a:ea typeface="新細明體" panose="02020500000000000000" pitchFamily="18" charset="-120"/>
              </a:rPr>
              <a:t>(</a:t>
            </a:r>
            <a:r>
              <a:rPr lang="en-US" altLang="zh-TW" sz="3200" dirty="0">
                <a:solidFill>
                  <a:srgbClr val="FF00FF"/>
                </a:solidFill>
                <a:latin typeface="Calibri" panose="020F0502020204030204"/>
                <a:ea typeface="新細明體" panose="02020500000000000000" pitchFamily="18" charset="-120"/>
              </a:rPr>
              <a:t>W</a:t>
            </a:r>
            <a:r>
              <a:rPr lang="en-US" altLang="zh-TW" sz="3200" dirty="0">
                <a:solidFill>
                  <a:prstClr val="black"/>
                </a:solidFill>
                <a:latin typeface="Calibri" panose="020F0502020204030204"/>
                <a:ea typeface="新細明體" panose="02020500000000000000" pitchFamily="18" charset="-120"/>
              </a:rPr>
              <a:t>rite</a:t>
            </a:r>
            <a:r>
              <a:rPr lang="zh-TW" altLang="en-US" sz="3200" dirty="0">
                <a:solidFill>
                  <a:prstClr val="black"/>
                </a:solidFill>
                <a:latin typeface="Calibri" panose="020F0502020204030204"/>
                <a:ea typeface="新細明體" panose="02020500000000000000" pitchFamily="18" charset="-120"/>
              </a:rPr>
              <a:t>寫</a:t>
            </a:r>
            <a:r>
              <a:rPr lang="en-US" altLang="zh-TW" sz="3200" dirty="0">
                <a:solidFill>
                  <a:prstClr val="black"/>
                </a:solidFill>
                <a:latin typeface="Calibri" panose="020F0502020204030204"/>
                <a:ea typeface="新細明體" panose="02020500000000000000" pitchFamily="18" charset="-120"/>
              </a:rPr>
              <a:t>), </a:t>
            </a:r>
            <a:r>
              <a:rPr lang="en-US" altLang="zh-TW" sz="3200" dirty="0">
                <a:solidFill>
                  <a:srgbClr val="FF00FF"/>
                </a:solidFill>
                <a:latin typeface="Calibri" panose="020F0502020204030204"/>
                <a:ea typeface="新細明體" panose="02020500000000000000" pitchFamily="18" charset="-120"/>
              </a:rPr>
              <a:t>x</a:t>
            </a:r>
            <a:r>
              <a:rPr lang="en-US" altLang="zh-TW" sz="3200" dirty="0">
                <a:solidFill>
                  <a:prstClr val="black"/>
                </a:solidFill>
                <a:latin typeface="Calibri" panose="020F0502020204030204"/>
                <a:ea typeface="新細明體" panose="02020500000000000000" pitchFamily="18" charset="-120"/>
              </a:rPr>
              <a:t>(</a:t>
            </a:r>
            <a:r>
              <a:rPr lang="en-US" altLang="zh-TW" sz="3200" dirty="0" err="1">
                <a:solidFill>
                  <a:prstClr val="black"/>
                </a:solidFill>
                <a:latin typeface="Calibri" panose="020F0502020204030204"/>
                <a:ea typeface="新細明體" panose="02020500000000000000" pitchFamily="18" charset="-120"/>
              </a:rPr>
              <a:t>e</a:t>
            </a:r>
            <a:r>
              <a:rPr lang="en-US" altLang="zh-TW" sz="3200" dirty="0" err="1">
                <a:solidFill>
                  <a:srgbClr val="FF00FF"/>
                </a:solidFill>
                <a:latin typeface="Calibri" panose="020F0502020204030204"/>
                <a:ea typeface="新細明體" panose="02020500000000000000" pitchFamily="18" charset="-120"/>
              </a:rPr>
              <a:t>X</a:t>
            </a:r>
            <a:r>
              <a:rPr lang="en-US" altLang="zh-TW" sz="3200" dirty="0" err="1">
                <a:solidFill>
                  <a:prstClr val="black"/>
                </a:solidFill>
                <a:latin typeface="Calibri" panose="020F0502020204030204"/>
                <a:ea typeface="新細明體" panose="02020500000000000000" pitchFamily="18" charset="-120"/>
              </a:rPr>
              <a:t>cute</a:t>
            </a:r>
            <a:r>
              <a:rPr lang="zh-TW" altLang="en-US" sz="3200" dirty="0">
                <a:solidFill>
                  <a:prstClr val="black"/>
                </a:solidFill>
                <a:latin typeface="Calibri" panose="020F0502020204030204"/>
                <a:ea typeface="新細明體" panose="02020500000000000000" pitchFamily="18" charset="-120"/>
              </a:rPr>
              <a:t>執行</a:t>
            </a:r>
            <a:r>
              <a:rPr lang="en-US" altLang="zh-TW" sz="3200" dirty="0">
                <a:solidFill>
                  <a:prstClr val="black"/>
                </a:solidFill>
                <a:latin typeface="Calibri" panose="020F0502020204030204"/>
                <a:ea typeface="新細明體" panose="02020500000000000000" pitchFamily="18" charset="-120"/>
              </a:rPr>
              <a:t>)</a:t>
            </a:r>
          </a:p>
          <a:p>
            <a:pPr defTabSz="685800">
              <a:defRPr/>
            </a:pPr>
            <a:r>
              <a:rPr lang="en-US" altLang="zh-TW" sz="3200" dirty="0">
                <a:solidFill>
                  <a:prstClr val="black"/>
                </a:solidFill>
                <a:latin typeface="Calibri" panose="020F0502020204030204"/>
                <a:ea typeface="新細明體" panose="02020500000000000000" pitchFamily="18" charset="-120"/>
              </a:rPr>
              <a:t>+ </a:t>
            </a:r>
            <a:r>
              <a:rPr lang="zh-TW" altLang="en-US" sz="3200" dirty="0">
                <a:solidFill>
                  <a:prstClr val="black"/>
                </a:solidFill>
                <a:latin typeface="Calibri" panose="020F0502020204030204"/>
                <a:ea typeface="新細明體" panose="02020500000000000000" pitchFamily="18" charset="-120"/>
              </a:rPr>
              <a:t>與 </a:t>
            </a:r>
            <a:r>
              <a:rPr lang="en-US" altLang="zh-TW" sz="3200" dirty="0">
                <a:solidFill>
                  <a:prstClr val="black"/>
                </a:solidFill>
                <a:latin typeface="Calibri" panose="020F0502020204030204"/>
                <a:ea typeface="新細明體" panose="02020500000000000000" pitchFamily="18" charset="-120"/>
              </a:rPr>
              <a:t>– </a:t>
            </a:r>
            <a:r>
              <a:rPr lang="zh-TW" altLang="en-US" sz="3200" dirty="0">
                <a:solidFill>
                  <a:prstClr val="black"/>
                </a:solidFill>
                <a:latin typeface="Calibri" panose="020F0502020204030204"/>
                <a:ea typeface="新細明體" panose="02020500000000000000" pitchFamily="18" charset="-120"/>
              </a:rPr>
              <a:t>的狀態下，只要是沒有指定到的項目，則該權限</a:t>
            </a:r>
            <a:r>
              <a:rPr lang="en-US" altLang="zh-TW" sz="3200" dirty="0">
                <a:solidFill>
                  <a:prstClr val="black"/>
                </a:solidFill>
                <a:latin typeface="Calibri" panose="020F0502020204030204"/>
                <a:ea typeface="新細明體" panose="02020500000000000000" pitchFamily="18" charset="-120"/>
              </a:rPr>
              <a:t>『</a:t>
            </a:r>
            <a:r>
              <a:rPr lang="zh-TW" altLang="en-US" sz="3200" dirty="0">
                <a:solidFill>
                  <a:prstClr val="black"/>
                </a:solidFill>
                <a:latin typeface="Calibri" panose="020F0502020204030204"/>
                <a:ea typeface="新細明體" panose="02020500000000000000" pitchFamily="18" charset="-120"/>
              </a:rPr>
              <a:t>不會被變動</a:t>
            </a:r>
            <a:r>
              <a:rPr lang="en-US" altLang="zh-TW" sz="3200" dirty="0">
                <a:solidFill>
                  <a:prstClr val="black"/>
                </a:solidFill>
                <a:latin typeface="Calibri" panose="020F0502020204030204"/>
                <a:ea typeface="新細明體" panose="02020500000000000000" pitchFamily="18" charset="-120"/>
              </a:rPr>
              <a:t>』</a:t>
            </a:r>
          </a:p>
        </p:txBody>
      </p:sp>
      <p:sp>
        <p:nvSpPr>
          <p:cNvPr id="2" name="投影片編號版面配置區 1"/>
          <p:cNvSpPr>
            <a:spLocks noGrp="1"/>
          </p:cNvSpPr>
          <p:nvPr>
            <p:ph type="sldNum" sz="quarter" idx="12"/>
          </p:nvPr>
        </p:nvSpPr>
        <p:spPr/>
        <p:txBody>
          <a:bodyPr/>
          <a:lstStyle/>
          <a:p>
            <a:fld id="{D5832DEC-7162-4444-8C4D-0D97B04D006A}" type="slidenum">
              <a:rPr lang="zh-TW" altLang="en-US" smtClean="0"/>
              <a:t>15</a:t>
            </a:fld>
            <a:endParaRPr lang="zh-TW" altLang="en-US"/>
          </a:p>
        </p:txBody>
      </p:sp>
    </p:spTree>
    <p:extLst>
      <p:ext uri="{BB962C8B-B14F-4D97-AF65-F5344CB8AC3E}">
        <p14:creationId xmlns:p14="http://schemas.microsoft.com/office/powerpoint/2010/main" val="1634358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37322" y="268357"/>
            <a:ext cx="11062252" cy="1856909"/>
          </a:xfrm>
        </p:spPr>
        <p:txBody>
          <a:bodyPr anchor="t">
            <a:normAutofit fontScale="90000"/>
          </a:bodyPr>
          <a:lstStyle/>
          <a:p>
            <a:r>
              <a:rPr lang="en-US" altLang="zh-TW" b="1" dirty="0" err="1">
                <a:solidFill>
                  <a:srgbClr val="FF0000"/>
                </a:solidFill>
              </a:rPr>
              <a:t>ch</a:t>
            </a:r>
            <a:r>
              <a:rPr lang="en-US" altLang="zh-TW" b="1" dirty="0" err="1"/>
              <a:t>mod</a:t>
            </a:r>
            <a:r>
              <a:rPr lang="zh-TW" altLang="zh-TW" dirty="0"/>
              <a:t>範例</a:t>
            </a:r>
            <a:r>
              <a:rPr lang="zh-TW" altLang="zh-TW" dirty="0" smtClean="0"/>
              <a:t>：</a:t>
            </a:r>
            <a:r>
              <a:rPr lang="en-US" altLang="zh-TW" dirty="0"/>
              <a:t> 『 -</a:t>
            </a:r>
            <a:r>
              <a:rPr lang="en-US" altLang="zh-TW" dirty="0" err="1">
                <a:solidFill>
                  <a:srgbClr val="FF0000"/>
                </a:solidFill>
              </a:rPr>
              <a:t>rwx</a:t>
            </a:r>
            <a:r>
              <a:rPr lang="en-US" altLang="zh-TW" dirty="0" err="1">
                <a:solidFill>
                  <a:srgbClr val="00B0F0"/>
                </a:solidFill>
              </a:rPr>
              <a:t>r</a:t>
            </a:r>
            <a:r>
              <a:rPr lang="en-US" altLang="zh-TW" dirty="0">
                <a:solidFill>
                  <a:srgbClr val="00B0F0"/>
                </a:solidFill>
              </a:rPr>
              <a:t>-</a:t>
            </a:r>
            <a:r>
              <a:rPr lang="en-US" altLang="zh-TW" dirty="0" err="1">
                <a:solidFill>
                  <a:srgbClr val="00B0F0"/>
                </a:solidFill>
              </a:rPr>
              <a:t>x</a:t>
            </a:r>
            <a:r>
              <a:rPr lang="en-US" altLang="zh-TW" dirty="0" err="1">
                <a:solidFill>
                  <a:srgbClr val="FF00FF"/>
                </a:solidFill>
              </a:rPr>
              <a:t>r</a:t>
            </a:r>
            <a:r>
              <a:rPr lang="en-US" altLang="zh-TW" dirty="0">
                <a:solidFill>
                  <a:srgbClr val="FF00FF"/>
                </a:solidFill>
              </a:rPr>
              <a:t>--</a:t>
            </a:r>
            <a:r>
              <a:rPr lang="en-US" altLang="zh-TW" dirty="0"/>
              <a:t> </a:t>
            </a:r>
            <a:r>
              <a:rPr lang="en-US" altLang="zh-TW" dirty="0" smtClean="0"/>
              <a:t>』</a:t>
            </a:r>
            <a:r>
              <a:rPr lang="zh-TW" altLang="en-US" dirty="0"/>
              <a:t>設定</a:t>
            </a:r>
            <a:r>
              <a:rPr lang="zh-TW" altLang="en-US" dirty="0" smtClean="0"/>
              <a:t>這樣</a:t>
            </a:r>
            <a:r>
              <a:rPr lang="zh-TW" altLang="en-US" dirty="0"/>
              <a:t>的</a:t>
            </a:r>
            <a:r>
              <a:rPr lang="zh-TW" altLang="en-US" dirty="0" smtClean="0"/>
              <a:t>權限？</a:t>
            </a:r>
            <a:r>
              <a:rPr lang="zh-TW" altLang="en-US" dirty="0"/>
              <a:t>可以使用</a:t>
            </a:r>
            <a:r>
              <a:rPr lang="en-US" altLang="zh-TW" dirty="0"/>
              <a:t>『 </a:t>
            </a:r>
            <a:r>
              <a:rPr lang="en-US" altLang="zh-TW" dirty="0" err="1"/>
              <a:t>chmod</a:t>
            </a:r>
            <a:r>
              <a:rPr lang="en-US" altLang="zh-TW" dirty="0"/>
              <a:t> u=</a:t>
            </a:r>
            <a:r>
              <a:rPr lang="en-US" altLang="zh-TW" dirty="0" err="1">
                <a:solidFill>
                  <a:srgbClr val="FF0000"/>
                </a:solidFill>
              </a:rPr>
              <a:t>rwx</a:t>
            </a:r>
            <a:r>
              <a:rPr lang="en-US" altLang="zh-TW" dirty="0" err="1"/>
              <a:t>,g</a:t>
            </a:r>
            <a:r>
              <a:rPr lang="en-US" altLang="zh-TW" dirty="0"/>
              <a:t>=</a:t>
            </a:r>
            <a:r>
              <a:rPr lang="en-US" altLang="zh-TW" dirty="0" err="1">
                <a:solidFill>
                  <a:srgbClr val="00B0F0"/>
                </a:solidFill>
              </a:rPr>
              <a:t>rx</a:t>
            </a:r>
            <a:r>
              <a:rPr lang="en-US" altLang="zh-TW" dirty="0" err="1"/>
              <a:t>,o</a:t>
            </a:r>
            <a:r>
              <a:rPr lang="en-US" altLang="zh-TW" dirty="0"/>
              <a:t>=</a:t>
            </a:r>
            <a:r>
              <a:rPr lang="en-US" altLang="zh-TW" dirty="0">
                <a:solidFill>
                  <a:srgbClr val="FF00FF"/>
                </a:solidFill>
              </a:rPr>
              <a:t>r</a:t>
            </a:r>
            <a:r>
              <a:rPr lang="en-US" altLang="zh-TW" dirty="0"/>
              <a:t> filename 』</a:t>
            </a:r>
            <a:r>
              <a:rPr lang="zh-TW" altLang="en-US" dirty="0"/>
              <a:t>來設定</a:t>
            </a:r>
          </a:p>
        </p:txBody>
      </p:sp>
      <p:sp>
        <p:nvSpPr>
          <p:cNvPr id="3" name="內容版面配置區 2"/>
          <p:cNvSpPr>
            <a:spLocks noGrp="1"/>
          </p:cNvSpPr>
          <p:nvPr>
            <p:ph idx="1"/>
          </p:nvPr>
        </p:nvSpPr>
        <p:spPr>
          <a:xfrm>
            <a:off x="380314" y="1825625"/>
            <a:ext cx="11665912" cy="4351338"/>
          </a:xfrm>
        </p:spPr>
        <p:txBody>
          <a:bodyPr>
            <a:normAutofit/>
          </a:bodyPr>
          <a:lstStyle/>
          <a:p>
            <a:pPr marL="0" indent="0">
              <a:buNone/>
            </a:pPr>
            <a:r>
              <a:rPr lang="en-US" altLang="zh-TW" sz="3600" dirty="0"/>
              <a:t>u=</a:t>
            </a:r>
            <a:r>
              <a:rPr lang="en-US" altLang="zh-TW" sz="3600" dirty="0" err="1">
                <a:solidFill>
                  <a:srgbClr val="FF0000"/>
                </a:solidFill>
              </a:rPr>
              <a:t>rwx</a:t>
            </a:r>
            <a:r>
              <a:rPr lang="en-US" altLang="zh-TW" sz="3600" dirty="0" err="1"/>
              <a:t>,g</a:t>
            </a:r>
            <a:r>
              <a:rPr lang="en-US" altLang="zh-TW" sz="3600" dirty="0"/>
              <a:t>=</a:t>
            </a:r>
            <a:r>
              <a:rPr lang="en-US" altLang="zh-TW" sz="3600" dirty="0" err="1">
                <a:solidFill>
                  <a:srgbClr val="00B0F0"/>
                </a:solidFill>
              </a:rPr>
              <a:t>rx</a:t>
            </a:r>
            <a:r>
              <a:rPr lang="en-US" altLang="zh-TW" sz="3600" dirty="0" err="1"/>
              <a:t>,o</a:t>
            </a:r>
            <a:r>
              <a:rPr lang="en-US" altLang="zh-TW" sz="3600" dirty="0"/>
              <a:t>=</a:t>
            </a:r>
            <a:r>
              <a:rPr lang="en-US" altLang="zh-TW" sz="3600" dirty="0">
                <a:solidFill>
                  <a:srgbClr val="FF00FF"/>
                </a:solidFill>
              </a:rPr>
              <a:t>r</a:t>
            </a:r>
            <a:r>
              <a:rPr lang="zh-TW" altLang="en-US" sz="3600" dirty="0"/>
              <a:t>是連在一起的，中間並</a:t>
            </a:r>
            <a:r>
              <a:rPr lang="zh-TW" altLang="en-US" sz="3600" dirty="0">
                <a:solidFill>
                  <a:srgbClr val="FF0000"/>
                </a:solidFill>
              </a:rPr>
              <a:t>沒有</a:t>
            </a:r>
            <a:r>
              <a:rPr lang="zh-TW" altLang="en-US" sz="3600" dirty="0"/>
              <a:t>任何</a:t>
            </a:r>
            <a:r>
              <a:rPr lang="zh-TW" altLang="en-US" sz="3600" dirty="0">
                <a:solidFill>
                  <a:srgbClr val="FF0000"/>
                </a:solidFill>
              </a:rPr>
              <a:t>空白</a:t>
            </a:r>
            <a:r>
              <a:rPr lang="zh-TW" altLang="en-US" sz="3600" dirty="0"/>
              <a:t>字元！</a:t>
            </a:r>
            <a:endParaRPr lang="en-US" altLang="zh-TW" sz="3600" dirty="0"/>
          </a:p>
          <a:p>
            <a:pPr marL="0" indent="0">
              <a:buNone/>
            </a:pPr>
            <a:endParaRPr lang="en-US" altLang="zh-TW" sz="4000" dirty="0" smtClean="0"/>
          </a:p>
          <a:p>
            <a:pPr marL="0" indent="0">
              <a:buNone/>
            </a:pPr>
            <a:r>
              <a:rPr lang="en-US" altLang="zh-TW" sz="4000" dirty="0">
                <a:solidFill>
                  <a:srgbClr val="00B0F0"/>
                </a:solidFill>
              </a:rPr>
              <a:t>#</a:t>
            </a:r>
            <a:r>
              <a:rPr lang="en-US" altLang="zh-TW" sz="4000" dirty="0"/>
              <a:t> </a:t>
            </a:r>
            <a:r>
              <a:rPr lang="en-US" altLang="zh-TW" sz="4000" dirty="0" err="1"/>
              <a:t>chmod</a:t>
            </a:r>
            <a:r>
              <a:rPr lang="en-US" altLang="zh-TW" sz="4000" dirty="0"/>
              <a:t>  u=</a:t>
            </a:r>
            <a:r>
              <a:rPr lang="en-US" altLang="zh-TW" sz="4000" dirty="0" err="1">
                <a:solidFill>
                  <a:srgbClr val="FF0000"/>
                </a:solidFill>
              </a:rPr>
              <a:t>rwx</a:t>
            </a:r>
            <a:r>
              <a:rPr lang="en-US" altLang="zh-TW" sz="4000" dirty="0" err="1"/>
              <a:t>,</a:t>
            </a:r>
            <a:r>
              <a:rPr lang="en-US" altLang="zh-TW" sz="4000" dirty="0" err="1">
                <a:solidFill>
                  <a:srgbClr val="00B0F0"/>
                </a:solidFill>
              </a:rPr>
              <a:t>g</a:t>
            </a:r>
            <a:r>
              <a:rPr lang="en-US" altLang="zh-TW" sz="4000" dirty="0" err="1">
                <a:solidFill>
                  <a:srgbClr val="FF00FF"/>
                </a:solidFill>
              </a:rPr>
              <a:t>o</a:t>
            </a:r>
            <a:r>
              <a:rPr lang="en-US" altLang="zh-TW" sz="4000" dirty="0"/>
              <a:t>=</a:t>
            </a:r>
            <a:r>
              <a:rPr lang="en-US" altLang="zh-TW" sz="4000" dirty="0" err="1"/>
              <a:t>rx</a:t>
            </a:r>
            <a:r>
              <a:rPr lang="en-US" altLang="zh-TW" sz="4000" dirty="0"/>
              <a:t>  test.sh</a:t>
            </a:r>
          </a:p>
          <a:p>
            <a:pPr marL="0" indent="0">
              <a:buNone/>
            </a:pPr>
            <a:r>
              <a:rPr lang="en-US" altLang="zh-TW" sz="4000" dirty="0">
                <a:solidFill>
                  <a:srgbClr val="00B0F0"/>
                </a:solidFill>
              </a:rPr>
              <a:t>#</a:t>
            </a:r>
            <a:r>
              <a:rPr lang="en-US" altLang="zh-TW" sz="4000" dirty="0"/>
              <a:t> ls -al test.sh</a:t>
            </a:r>
          </a:p>
          <a:p>
            <a:pPr marL="0" indent="0">
              <a:buNone/>
            </a:pPr>
            <a:r>
              <a:rPr lang="en-US" altLang="zh-TW" sz="4000" dirty="0">
                <a:solidFill>
                  <a:srgbClr val="00B050"/>
                </a:solidFill>
              </a:rPr>
              <a:t>-</a:t>
            </a:r>
            <a:r>
              <a:rPr lang="en-US" altLang="zh-TW" sz="4000" dirty="0" err="1">
                <a:solidFill>
                  <a:srgbClr val="FF0000"/>
                </a:solidFill>
              </a:rPr>
              <a:t>rwx</a:t>
            </a:r>
            <a:r>
              <a:rPr lang="en-US" altLang="zh-TW" sz="4000" dirty="0" err="1">
                <a:solidFill>
                  <a:srgbClr val="00B0F0"/>
                </a:solidFill>
              </a:rPr>
              <a:t>r</a:t>
            </a:r>
            <a:r>
              <a:rPr lang="en-US" altLang="zh-TW" sz="4000" dirty="0">
                <a:solidFill>
                  <a:srgbClr val="00B0F0"/>
                </a:solidFill>
              </a:rPr>
              <a:t>-</a:t>
            </a:r>
            <a:r>
              <a:rPr lang="en-US" altLang="zh-TW" sz="4000" dirty="0" err="1">
                <a:solidFill>
                  <a:srgbClr val="00B0F0"/>
                </a:solidFill>
              </a:rPr>
              <a:t>x</a:t>
            </a:r>
            <a:r>
              <a:rPr lang="en-US" altLang="zh-TW" sz="4000" dirty="0" err="1">
                <a:solidFill>
                  <a:srgbClr val="FF00FF"/>
                </a:solidFill>
              </a:rPr>
              <a:t>r</a:t>
            </a:r>
            <a:r>
              <a:rPr lang="en-US" altLang="zh-TW" sz="4000" dirty="0">
                <a:solidFill>
                  <a:srgbClr val="FF00FF"/>
                </a:solidFill>
              </a:rPr>
              <a:t>-x</a:t>
            </a:r>
            <a:r>
              <a:rPr lang="en-US" altLang="zh-TW" sz="4000" dirty="0">
                <a:solidFill>
                  <a:srgbClr val="00B050"/>
                </a:solidFill>
              </a:rPr>
              <a:t>. 1 root </a:t>
            </a:r>
            <a:r>
              <a:rPr lang="en-US" altLang="zh-TW" sz="4000" dirty="0" err="1">
                <a:solidFill>
                  <a:srgbClr val="00B050"/>
                </a:solidFill>
              </a:rPr>
              <a:t>root</a:t>
            </a:r>
            <a:r>
              <a:rPr lang="en-US" altLang="zh-TW" sz="4000" dirty="0">
                <a:solidFill>
                  <a:srgbClr val="00B050"/>
                </a:solidFill>
              </a:rPr>
              <a:t> 176 Dec 29  2013 test.sh</a:t>
            </a:r>
            <a:endParaRPr lang="zh-TW" altLang="en-US" sz="4000" dirty="0">
              <a:solidFill>
                <a:srgbClr val="00B050"/>
              </a:solidFill>
            </a:endParaRPr>
          </a:p>
        </p:txBody>
      </p:sp>
      <p:sp>
        <p:nvSpPr>
          <p:cNvPr id="5" name="投影片編號版面配置區 4"/>
          <p:cNvSpPr>
            <a:spLocks noGrp="1"/>
          </p:cNvSpPr>
          <p:nvPr>
            <p:ph type="sldNum" sz="quarter" idx="12"/>
          </p:nvPr>
        </p:nvSpPr>
        <p:spPr/>
        <p:txBody>
          <a:bodyPr/>
          <a:lstStyle/>
          <a:p>
            <a:fld id="{D5832DEC-7162-4444-8C4D-0D97B04D006A}" type="slidenum">
              <a:rPr lang="zh-TW" altLang="en-US" smtClean="0"/>
              <a:t>16</a:t>
            </a:fld>
            <a:endParaRPr lang="zh-TW" altLang="en-US"/>
          </a:p>
        </p:txBody>
      </p:sp>
    </p:spTree>
    <p:extLst>
      <p:ext uri="{BB962C8B-B14F-4D97-AF65-F5344CB8AC3E}">
        <p14:creationId xmlns:p14="http://schemas.microsoft.com/office/powerpoint/2010/main" val="8957653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err="1">
                <a:solidFill>
                  <a:srgbClr val="FF0000"/>
                </a:solidFill>
              </a:rPr>
              <a:t>ch</a:t>
            </a:r>
            <a:r>
              <a:rPr lang="en-US" altLang="zh-TW" b="1" dirty="0" err="1"/>
              <a:t>mod</a:t>
            </a:r>
            <a:r>
              <a:rPr lang="zh-TW" altLang="zh-TW" dirty="0"/>
              <a:t>範例</a:t>
            </a:r>
            <a:r>
              <a:rPr lang="zh-TW" altLang="zh-TW" dirty="0" smtClean="0"/>
              <a:t>：</a:t>
            </a:r>
            <a:r>
              <a:rPr lang="zh-TW" altLang="en-US" dirty="0"/>
              <a:t> </a:t>
            </a:r>
            <a:r>
              <a:rPr lang="en-US" altLang="zh-TW" dirty="0"/>
              <a:t>test.sh</a:t>
            </a:r>
            <a:r>
              <a:rPr lang="zh-TW" altLang="en-US" dirty="0"/>
              <a:t>這個檔案的每個人均可寫入的權限</a:t>
            </a:r>
          </a:p>
        </p:txBody>
      </p:sp>
      <p:sp>
        <p:nvSpPr>
          <p:cNvPr id="3" name="內容版面配置區 2"/>
          <p:cNvSpPr>
            <a:spLocks noGrp="1"/>
          </p:cNvSpPr>
          <p:nvPr>
            <p:ph idx="1"/>
          </p:nvPr>
        </p:nvSpPr>
        <p:spPr>
          <a:xfrm>
            <a:off x="838200" y="1915077"/>
            <a:ext cx="10515600" cy="4351338"/>
          </a:xfrm>
        </p:spPr>
        <p:txBody>
          <a:bodyPr>
            <a:normAutofit/>
          </a:bodyPr>
          <a:lstStyle/>
          <a:p>
            <a:pPr marL="0" indent="0">
              <a:buNone/>
            </a:pPr>
            <a:r>
              <a:rPr lang="en-US" altLang="zh-TW" sz="4000" dirty="0">
                <a:solidFill>
                  <a:srgbClr val="00B0F0"/>
                </a:solidFill>
              </a:rPr>
              <a:t>#</a:t>
            </a:r>
            <a:r>
              <a:rPr lang="en-US" altLang="zh-TW" sz="4000" dirty="0"/>
              <a:t> ls -al test.sh</a:t>
            </a:r>
          </a:p>
          <a:p>
            <a:pPr marL="0" indent="0">
              <a:buNone/>
            </a:pPr>
            <a:r>
              <a:rPr lang="en-US" altLang="zh-TW" sz="4000" dirty="0">
                <a:solidFill>
                  <a:srgbClr val="2BF565"/>
                </a:solidFill>
              </a:rPr>
              <a:t>-</a:t>
            </a:r>
            <a:r>
              <a:rPr lang="en-US" altLang="zh-TW" sz="4000" dirty="0" err="1">
                <a:solidFill>
                  <a:srgbClr val="2BF565"/>
                </a:solidFill>
              </a:rPr>
              <a:t>rwxr</a:t>
            </a:r>
            <a:r>
              <a:rPr lang="en-US" altLang="zh-TW" sz="4000" dirty="0">
                <a:solidFill>
                  <a:srgbClr val="2BF565"/>
                </a:solidFill>
              </a:rPr>
              <a:t>-</a:t>
            </a:r>
            <a:r>
              <a:rPr lang="en-US" altLang="zh-TW" sz="4000" dirty="0" err="1">
                <a:solidFill>
                  <a:srgbClr val="2BF565"/>
                </a:solidFill>
              </a:rPr>
              <a:t>xr</a:t>
            </a:r>
            <a:r>
              <a:rPr lang="en-US" altLang="zh-TW" sz="4000" dirty="0">
                <a:solidFill>
                  <a:srgbClr val="2BF565"/>
                </a:solidFill>
              </a:rPr>
              <a:t>-x. 1 root </a:t>
            </a:r>
            <a:r>
              <a:rPr lang="en-US" altLang="zh-TW" sz="4000" dirty="0" err="1">
                <a:solidFill>
                  <a:srgbClr val="2BF565"/>
                </a:solidFill>
              </a:rPr>
              <a:t>root</a:t>
            </a:r>
            <a:r>
              <a:rPr lang="en-US" altLang="zh-TW" sz="4000" dirty="0">
                <a:solidFill>
                  <a:srgbClr val="2BF565"/>
                </a:solidFill>
              </a:rPr>
              <a:t> 176 Dec 29  2013 test.sh</a:t>
            </a:r>
          </a:p>
          <a:p>
            <a:pPr marL="0" indent="0">
              <a:buNone/>
            </a:pPr>
            <a:r>
              <a:rPr lang="en-US" altLang="zh-TW" sz="4000" dirty="0">
                <a:solidFill>
                  <a:srgbClr val="00B0F0"/>
                </a:solidFill>
              </a:rPr>
              <a:t>#</a:t>
            </a:r>
            <a:r>
              <a:rPr lang="en-US" altLang="zh-TW" sz="4000" dirty="0"/>
              <a:t> </a:t>
            </a:r>
            <a:r>
              <a:rPr lang="en-US" altLang="zh-TW" sz="4000" dirty="0" err="1"/>
              <a:t>chmod</a:t>
            </a:r>
            <a:r>
              <a:rPr lang="en-US" altLang="zh-TW" sz="4000" dirty="0"/>
              <a:t>  </a:t>
            </a:r>
            <a:r>
              <a:rPr lang="en-US" altLang="zh-TW" sz="4000" dirty="0" err="1">
                <a:solidFill>
                  <a:srgbClr val="FF0000"/>
                </a:solidFill>
              </a:rPr>
              <a:t>a</a:t>
            </a:r>
            <a:r>
              <a:rPr lang="en-US" altLang="zh-TW" sz="4000" dirty="0" err="1"/>
              <a:t>+w</a:t>
            </a:r>
            <a:r>
              <a:rPr lang="en-US" altLang="zh-TW" sz="4000" dirty="0"/>
              <a:t>  test.sh</a:t>
            </a:r>
          </a:p>
          <a:p>
            <a:pPr marL="0" indent="0">
              <a:buNone/>
            </a:pPr>
            <a:r>
              <a:rPr lang="en-US" altLang="zh-TW" sz="4000" dirty="0">
                <a:solidFill>
                  <a:srgbClr val="00B0F0"/>
                </a:solidFill>
              </a:rPr>
              <a:t>#</a:t>
            </a:r>
            <a:r>
              <a:rPr lang="en-US" altLang="zh-TW" sz="4000" dirty="0"/>
              <a:t> ls -al test.sh</a:t>
            </a:r>
          </a:p>
          <a:p>
            <a:pPr marL="0" indent="0">
              <a:buNone/>
            </a:pPr>
            <a:r>
              <a:rPr lang="en-US" altLang="zh-TW" sz="4000" dirty="0">
                <a:solidFill>
                  <a:srgbClr val="2BF565"/>
                </a:solidFill>
              </a:rPr>
              <a:t>-</a:t>
            </a:r>
            <a:r>
              <a:rPr lang="en-US" altLang="zh-TW" sz="4000" dirty="0" err="1">
                <a:solidFill>
                  <a:srgbClr val="FF0000"/>
                </a:solidFill>
              </a:rPr>
              <a:t>rwx</a:t>
            </a:r>
            <a:r>
              <a:rPr lang="en-US" altLang="zh-TW" sz="4000" dirty="0" err="1">
                <a:solidFill>
                  <a:srgbClr val="00B0F0"/>
                </a:solidFill>
              </a:rPr>
              <a:t>rwx</a:t>
            </a:r>
            <a:r>
              <a:rPr lang="en-US" altLang="zh-TW" sz="4000" dirty="0" err="1">
                <a:solidFill>
                  <a:srgbClr val="FF00FF"/>
                </a:solidFill>
              </a:rPr>
              <a:t>rwx</a:t>
            </a:r>
            <a:r>
              <a:rPr lang="en-US" altLang="zh-TW" sz="4000" dirty="0">
                <a:solidFill>
                  <a:srgbClr val="2BF565"/>
                </a:solidFill>
              </a:rPr>
              <a:t>. 1 root </a:t>
            </a:r>
            <a:r>
              <a:rPr lang="en-US" altLang="zh-TW" sz="4000" dirty="0" err="1">
                <a:solidFill>
                  <a:srgbClr val="2BF565"/>
                </a:solidFill>
              </a:rPr>
              <a:t>root</a:t>
            </a:r>
            <a:r>
              <a:rPr lang="en-US" altLang="zh-TW" sz="4000" dirty="0">
                <a:solidFill>
                  <a:srgbClr val="2BF565"/>
                </a:solidFill>
              </a:rPr>
              <a:t> 176 Dec 29  2013 test.sh</a:t>
            </a:r>
          </a:p>
          <a:p>
            <a:pPr marL="0" indent="0">
              <a:buNone/>
            </a:pPr>
            <a:endParaRPr lang="zh-TW" altLang="en-US" sz="4000" dirty="0"/>
          </a:p>
        </p:txBody>
      </p:sp>
      <p:sp>
        <p:nvSpPr>
          <p:cNvPr id="5" name="投影片編號版面配置區 4"/>
          <p:cNvSpPr>
            <a:spLocks noGrp="1"/>
          </p:cNvSpPr>
          <p:nvPr>
            <p:ph type="sldNum" sz="quarter" idx="12"/>
          </p:nvPr>
        </p:nvSpPr>
        <p:spPr/>
        <p:txBody>
          <a:bodyPr/>
          <a:lstStyle/>
          <a:p>
            <a:fld id="{D5832DEC-7162-4444-8C4D-0D97B04D006A}" type="slidenum">
              <a:rPr lang="zh-TW" altLang="en-US" smtClean="0"/>
              <a:t>17</a:t>
            </a:fld>
            <a:endParaRPr lang="zh-TW" altLang="en-US"/>
          </a:p>
        </p:txBody>
      </p:sp>
    </p:spTree>
    <p:extLst>
      <p:ext uri="{BB962C8B-B14F-4D97-AF65-F5344CB8AC3E}">
        <p14:creationId xmlns:p14="http://schemas.microsoft.com/office/powerpoint/2010/main" val="11510452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err="1">
                <a:solidFill>
                  <a:srgbClr val="FF0000"/>
                </a:solidFill>
              </a:rPr>
              <a:t>ch</a:t>
            </a:r>
            <a:r>
              <a:rPr lang="en-US" altLang="zh-TW" b="1" dirty="0" err="1"/>
              <a:t>mod</a:t>
            </a:r>
            <a:r>
              <a:rPr lang="zh-TW" altLang="zh-TW" dirty="0"/>
              <a:t>範例</a:t>
            </a:r>
            <a:r>
              <a:rPr lang="zh-TW" altLang="zh-TW" dirty="0" smtClean="0"/>
              <a:t>：</a:t>
            </a:r>
            <a:r>
              <a:rPr lang="zh-TW" altLang="en-US" dirty="0"/>
              <a:t>要拿掉全部人的可執行權限</a:t>
            </a:r>
          </a:p>
        </p:txBody>
      </p:sp>
      <p:sp>
        <p:nvSpPr>
          <p:cNvPr id="3" name="內容版面配置區 2"/>
          <p:cNvSpPr>
            <a:spLocks noGrp="1"/>
          </p:cNvSpPr>
          <p:nvPr>
            <p:ph idx="1"/>
          </p:nvPr>
        </p:nvSpPr>
        <p:spPr/>
        <p:txBody>
          <a:bodyPr>
            <a:normAutofit/>
          </a:bodyPr>
          <a:lstStyle/>
          <a:p>
            <a:pPr marL="0" indent="0">
              <a:buNone/>
            </a:pPr>
            <a:r>
              <a:rPr lang="en-US" altLang="zh-TW" sz="4000" dirty="0">
                <a:solidFill>
                  <a:srgbClr val="00B0F0"/>
                </a:solidFill>
              </a:rPr>
              <a:t>#</a:t>
            </a:r>
            <a:r>
              <a:rPr lang="en-US" altLang="zh-TW" sz="4000" dirty="0"/>
              <a:t> </a:t>
            </a:r>
            <a:r>
              <a:rPr lang="en-US" altLang="zh-TW" sz="4000" dirty="0" err="1"/>
              <a:t>chmod</a:t>
            </a:r>
            <a:r>
              <a:rPr lang="en-US" altLang="zh-TW" sz="4000" dirty="0"/>
              <a:t>  </a:t>
            </a:r>
            <a:r>
              <a:rPr lang="en-US" altLang="zh-TW" sz="4000" dirty="0">
                <a:solidFill>
                  <a:srgbClr val="FF0000"/>
                </a:solidFill>
              </a:rPr>
              <a:t>a</a:t>
            </a:r>
            <a:r>
              <a:rPr lang="en-US" altLang="zh-TW" sz="4000" dirty="0"/>
              <a:t>-x  test.sh</a:t>
            </a:r>
          </a:p>
          <a:p>
            <a:pPr marL="0" indent="0">
              <a:buNone/>
            </a:pPr>
            <a:r>
              <a:rPr lang="en-US" altLang="zh-TW" sz="4000" dirty="0">
                <a:solidFill>
                  <a:srgbClr val="00B0F0"/>
                </a:solidFill>
              </a:rPr>
              <a:t>#</a:t>
            </a:r>
            <a:r>
              <a:rPr lang="en-US" altLang="zh-TW" sz="4000" dirty="0"/>
              <a:t> ls -al test.sh</a:t>
            </a:r>
          </a:p>
          <a:p>
            <a:pPr marL="0" indent="0">
              <a:buNone/>
            </a:pPr>
            <a:r>
              <a:rPr lang="en-US" altLang="zh-TW" sz="4000" dirty="0"/>
              <a:t>-</a:t>
            </a:r>
            <a:r>
              <a:rPr lang="en-US" altLang="zh-TW" sz="4000" dirty="0" err="1">
                <a:solidFill>
                  <a:srgbClr val="FF0000"/>
                </a:solidFill>
              </a:rPr>
              <a:t>rw</a:t>
            </a:r>
            <a:r>
              <a:rPr lang="en-US" altLang="zh-TW" sz="4000" dirty="0">
                <a:solidFill>
                  <a:srgbClr val="FF0000"/>
                </a:solidFill>
              </a:rPr>
              <a:t>-</a:t>
            </a:r>
            <a:r>
              <a:rPr lang="en-US" altLang="zh-TW" sz="4000" dirty="0" err="1">
                <a:solidFill>
                  <a:srgbClr val="00B0F0"/>
                </a:solidFill>
              </a:rPr>
              <a:t>rw</a:t>
            </a:r>
            <a:r>
              <a:rPr lang="en-US" altLang="zh-TW" sz="4000" dirty="0">
                <a:solidFill>
                  <a:srgbClr val="00B0F0"/>
                </a:solidFill>
              </a:rPr>
              <a:t>-</a:t>
            </a:r>
            <a:r>
              <a:rPr lang="en-US" altLang="zh-TW" sz="4000" dirty="0" err="1">
                <a:solidFill>
                  <a:srgbClr val="FF00FF"/>
                </a:solidFill>
              </a:rPr>
              <a:t>rw</a:t>
            </a:r>
            <a:r>
              <a:rPr lang="en-US" altLang="zh-TW" sz="4000" dirty="0">
                <a:solidFill>
                  <a:srgbClr val="FF00FF"/>
                </a:solidFill>
              </a:rPr>
              <a:t>-</a:t>
            </a:r>
            <a:r>
              <a:rPr lang="en-US" altLang="zh-TW" sz="4000" dirty="0"/>
              <a:t>. 1 root </a:t>
            </a:r>
            <a:r>
              <a:rPr lang="en-US" altLang="zh-TW" sz="4000" dirty="0" err="1"/>
              <a:t>root</a:t>
            </a:r>
            <a:r>
              <a:rPr lang="en-US" altLang="zh-TW" sz="4000" dirty="0"/>
              <a:t> 176 Dec 29  2013 test.sh</a:t>
            </a:r>
          </a:p>
          <a:p>
            <a:pPr marL="0" indent="0">
              <a:buNone/>
            </a:pPr>
            <a:r>
              <a:rPr lang="en-US" altLang="zh-TW" sz="4000" dirty="0">
                <a:solidFill>
                  <a:srgbClr val="00B0F0"/>
                </a:solidFill>
              </a:rPr>
              <a:t>#</a:t>
            </a:r>
            <a:r>
              <a:rPr lang="en-US" altLang="zh-TW" sz="4000" dirty="0"/>
              <a:t> </a:t>
            </a:r>
            <a:r>
              <a:rPr lang="en-US" altLang="zh-TW" sz="4000" dirty="0" err="1"/>
              <a:t>chmod</a:t>
            </a:r>
            <a:r>
              <a:rPr lang="en-US" altLang="zh-TW" sz="4000" dirty="0"/>
              <a:t> 644 test.sh  # </a:t>
            </a:r>
            <a:r>
              <a:rPr lang="zh-TW" altLang="en-US" sz="4000" dirty="0"/>
              <a:t>測試完畢得要改回來喔！</a:t>
            </a:r>
          </a:p>
          <a:p>
            <a:pPr marL="0" indent="0">
              <a:buNone/>
            </a:pPr>
            <a:endParaRPr lang="zh-TW" altLang="en-US" sz="4000" dirty="0"/>
          </a:p>
        </p:txBody>
      </p:sp>
      <p:sp>
        <p:nvSpPr>
          <p:cNvPr id="5" name="投影片編號版面配置區 4"/>
          <p:cNvSpPr>
            <a:spLocks noGrp="1"/>
          </p:cNvSpPr>
          <p:nvPr>
            <p:ph type="sldNum" sz="quarter" idx="12"/>
          </p:nvPr>
        </p:nvSpPr>
        <p:spPr/>
        <p:txBody>
          <a:bodyPr/>
          <a:lstStyle/>
          <a:p>
            <a:fld id="{D5832DEC-7162-4444-8C4D-0D97B04D006A}" type="slidenum">
              <a:rPr lang="zh-TW" altLang="en-US" smtClean="0"/>
              <a:t>18</a:t>
            </a:fld>
            <a:endParaRPr lang="zh-TW" altLang="en-US"/>
          </a:p>
        </p:txBody>
      </p:sp>
    </p:spTree>
    <p:extLst>
      <p:ext uri="{BB962C8B-B14F-4D97-AF65-F5344CB8AC3E}">
        <p14:creationId xmlns:p14="http://schemas.microsoft.com/office/powerpoint/2010/main" val="10669889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idx="4294967295"/>
          </p:nvPr>
        </p:nvSpPr>
        <p:spPr>
          <a:xfrm>
            <a:off x="1411357" y="586408"/>
            <a:ext cx="9312965" cy="1143000"/>
          </a:xfrm>
        </p:spPr>
        <p:txBody>
          <a:bodyPr anchor="t">
            <a:normAutofit/>
          </a:bodyPr>
          <a:lstStyle/>
          <a:p>
            <a:pPr algn="ctr"/>
            <a:r>
              <a:rPr lang="zh-TW" altLang="en-US" sz="4800" dirty="0" smtClean="0"/>
              <a:t>檔案</a:t>
            </a:r>
            <a:r>
              <a:rPr lang="zh-TW" altLang="en-US" sz="4800" dirty="0"/>
              <a:t>屬性的示意圖</a:t>
            </a:r>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893" y="2246244"/>
            <a:ext cx="10953892" cy="3409120"/>
          </a:xfrm>
          <a:prstGeom prst="rect">
            <a:avLst/>
          </a:prstGeom>
        </p:spPr>
      </p:pic>
      <p:sp>
        <p:nvSpPr>
          <p:cNvPr id="3" name="投影片編號版面配置區 2"/>
          <p:cNvSpPr>
            <a:spLocks noGrp="1"/>
          </p:cNvSpPr>
          <p:nvPr>
            <p:ph type="sldNum" sz="quarter" idx="12"/>
          </p:nvPr>
        </p:nvSpPr>
        <p:spPr/>
        <p:txBody>
          <a:bodyPr/>
          <a:lstStyle/>
          <a:p>
            <a:fld id="{D5832DEC-7162-4444-8C4D-0D97B04D006A}" type="slidenum">
              <a:rPr lang="zh-TW" altLang="en-US" smtClean="0"/>
              <a:t>2</a:t>
            </a:fld>
            <a:endParaRPr lang="zh-TW" altLang="en-US"/>
          </a:p>
        </p:txBody>
      </p:sp>
    </p:spTree>
    <p:extLst>
      <p:ext uri="{BB962C8B-B14F-4D97-AF65-F5344CB8AC3E}">
        <p14:creationId xmlns:p14="http://schemas.microsoft.com/office/powerpoint/2010/main" val="20326875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idx="4294967295"/>
          </p:nvPr>
        </p:nvSpPr>
        <p:spPr>
          <a:xfrm>
            <a:off x="2385392" y="426938"/>
            <a:ext cx="6866502" cy="631031"/>
          </a:xfrm>
        </p:spPr>
        <p:txBody>
          <a:bodyPr>
            <a:noAutofit/>
          </a:bodyPr>
          <a:lstStyle/>
          <a:p>
            <a:pPr algn="ctr"/>
            <a:r>
              <a:rPr lang="zh-TW" altLang="en-US" dirty="0" smtClean="0"/>
              <a:t>檔案</a:t>
            </a:r>
            <a:r>
              <a:rPr lang="zh-TW" altLang="en-US" dirty="0"/>
              <a:t>的類型與權限之內容</a:t>
            </a:r>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2310" y="3609257"/>
            <a:ext cx="7980831" cy="2642456"/>
          </a:xfrm>
          <a:prstGeom prst="rect">
            <a:avLst/>
          </a:prstGeom>
        </p:spPr>
      </p:pic>
      <p:sp>
        <p:nvSpPr>
          <p:cNvPr id="3" name="文字方塊 2"/>
          <p:cNvSpPr txBox="1"/>
          <p:nvPr/>
        </p:nvSpPr>
        <p:spPr>
          <a:xfrm>
            <a:off x="2673627" y="1510748"/>
            <a:ext cx="7444408" cy="15465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defRPr/>
            </a:pPr>
            <a:r>
              <a:rPr lang="zh-TW" altLang="en-US" sz="2400" dirty="0">
                <a:solidFill>
                  <a:prstClr val="black"/>
                </a:solidFill>
                <a:latin typeface="Calibri" panose="020F0502020204030204"/>
                <a:ea typeface="新細明體" panose="02020500000000000000" pitchFamily="18" charset="-120"/>
              </a:rPr>
              <a:t>可讀取（</a:t>
            </a:r>
            <a:r>
              <a:rPr lang="en-US" altLang="zh-TW" sz="2400" dirty="0">
                <a:solidFill>
                  <a:prstClr val="black"/>
                </a:solidFill>
                <a:latin typeface="Calibri" panose="020F0502020204030204"/>
                <a:ea typeface="新細明體" panose="02020500000000000000" pitchFamily="18" charset="-120"/>
              </a:rPr>
              <a:t>r</a:t>
            </a:r>
            <a:r>
              <a:rPr lang="zh-TW" altLang="en-US" sz="2400" dirty="0">
                <a:solidFill>
                  <a:prstClr val="black"/>
                </a:solidFill>
                <a:latin typeface="Calibri" panose="020F0502020204030204"/>
                <a:ea typeface="新細明體" panose="02020500000000000000" pitchFamily="18" charset="-120"/>
              </a:rPr>
              <a:t>，</a:t>
            </a:r>
            <a:r>
              <a:rPr lang="en-US" altLang="zh-TW" sz="2400" dirty="0">
                <a:solidFill>
                  <a:srgbClr val="FF0000"/>
                </a:solidFill>
                <a:latin typeface="Calibri" panose="020F0502020204030204"/>
                <a:ea typeface="新細明體" panose="02020500000000000000" pitchFamily="18" charset="-120"/>
              </a:rPr>
              <a:t>R</a:t>
            </a:r>
            <a:r>
              <a:rPr lang="en-US" altLang="zh-TW" sz="2400" dirty="0">
                <a:solidFill>
                  <a:prstClr val="black"/>
                </a:solidFill>
                <a:latin typeface="Calibri" panose="020F0502020204030204"/>
                <a:ea typeface="新細明體" panose="02020500000000000000" pitchFamily="18" charset="-120"/>
              </a:rPr>
              <a:t>eadable</a:t>
            </a:r>
            <a:r>
              <a:rPr lang="zh-TW" altLang="en-US" sz="2400" dirty="0">
                <a:solidFill>
                  <a:prstClr val="black"/>
                </a:solidFill>
                <a:latin typeface="Calibri" panose="020F0502020204030204"/>
                <a:ea typeface="新細明體" panose="02020500000000000000" pitchFamily="18" charset="-120"/>
              </a:rPr>
              <a:t>），用數字 </a:t>
            </a:r>
            <a:r>
              <a:rPr lang="en-US" altLang="zh-TW" sz="2400" dirty="0">
                <a:solidFill>
                  <a:srgbClr val="FF0000"/>
                </a:solidFill>
                <a:latin typeface="Calibri" panose="020F0502020204030204"/>
                <a:ea typeface="新細明體" panose="02020500000000000000" pitchFamily="18" charset="-120"/>
              </a:rPr>
              <a:t>4</a:t>
            </a:r>
            <a:r>
              <a:rPr lang="en-US" altLang="zh-TW" sz="2400" dirty="0">
                <a:solidFill>
                  <a:prstClr val="black"/>
                </a:solidFill>
                <a:latin typeface="Calibri" panose="020F0502020204030204"/>
                <a:ea typeface="新細明體" panose="02020500000000000000" pitchFamily="18" charset="-120"/>
              </a:rPr>
              <a:t> </a:t>
            </a:r>
            <a:r>
              <a:rPr lang="zh-TW" altLang="en-US" sz="2400" dirty="0">
                <a:solidFill>
                  <a:prstClr val="black"/>
                </a:solidFill>
                <a:latin typeface="Calibri" panose="020F0502020204030204"/>
                <a:ea typeface="新細明體" panose="02020500000000000000" pitchFamily="18" charset="-120"/>
              </a:rPr>
              <a:t>表示</a:t>
            </a:r>
          </a:p>
          <a:p>
            <a:pPr defTabSz="685800">
              <a:defRPr/>
            </a:pPr>
            <a:r>
              <a:rPr lang="zh-TW" altLang="en-US" sz="2400" dirty="0">
                <a:solidFill>
                  <a:prstClr val="black"/>
                </a:solidFill>
                <a:latin typeface="Calibri" panose="020F0502020204030204"/>
                <a:ea typeface="新細明體" panose="02020500000000000000" pitchFamily="18" charset="-120"/>
              </a:rPr>
              <a:t>可寫入（</a:t>
            </a:r>
            <a:r>
              <a:rPr lang="en-US" altLang="zh-TW" sz="2400" dirty="0">
                <a:solidFill>
                  <a:prstClr val="black"/>
                </a:solidFill>
                <a:latin typeface="Calibri" panose="020F0502020204030204"/>
                <a:ea typeface="新細明體" panose="02020500000000000000" pitchFamily="18" charset="-120"/>
              </a:rPr>
              <a:t>w</a:t>
            </a:r>
            <a:r>
              <a:rPr lang="zh-TW" altLang="en-US" sz="2400" dirty="0">
                <a:solidFill>
                  <a:prstClr val="black"/>
                </a:solidFill>
                <a:latin typeface="Calibri" panose="020F0502020204030204"/>
                <a:ea typeface="新細明體" panose="02020500000000000000" pitchFamily="18" charset="-120"/>
              </a:rPr>
              <a:t>，</a:t>
            </a:r>
            <a:r>
              <a:rPr lang="en-US" altLang="zh-TW" sz="2400" dirty="0">
                <a:solidFill>
                  <a:srgbClr val="FF0000"/>
                </a:solidFill>
                <a:latin typeface="Calibri" panose="020F0502020204030204"/>
                <a:ea typeface="新細明體" panose="02020500000000000000" pitchFamily="18" charset="-120"/>
              </a:rPr>
              <a:t>w</a:t>
            </a:r>
            <a:r>
              <a:rPr lang="en-US" altLang="zh-TW" sz="2400" dirty="0">
                <a:solidFill>
                  <a:prstClr val="black"/>
                </a:solidFill>
                <a:latin typeface="Calibri" panose="020F0502020204030204"/>
                <a:ea typeface="新細明體" panose="02020500000000000000" pitchFamily="18" charset="-120"/>
              </a:rPr>
              <a:t>ritable</a:t>
            </a:r>
            <a:r>
              <a:rPr lang="zh-TW" altLang="en-US" sz="2400" dirty="0">
                <a:solidFill>
                  <a:prstClr val="black"/>
                </a:solidFill>
                <a:latin typeface="Calibri" panose="020F0502020204030204"/>
                <a:ea typeface="新細明體" panose="02020500000000000000" pitchFamily="18" charset="-120"/>
              </a:rPr>
              <a:t>），用數字 </a:t>
            </a:r>
            <a:r>
              <a:rPr lang="en-US" altLang="zh-TW" sz="2400" dirty="0">
                <a:solidFill>
                  <a:srgbClr val="FF0000"/>
                </a:solidFill>
                <a:latin typeface="Calibri" panose="020F0502020204030204"/>
                <a:ea typeface="新細明體" panose="02020500000000000000" pitchFamily="18" charset="-120"/>
              </a:rPr>
              <a:t>2</a:t>
            </a:r>
            <a:r>
              <a:rPr lang="en-US" altLang="zh-TW" sz="2400" dirty="0">
                <a:solidFill>
                  <a:prstClr val="black"/>
                </a:solidFill>
                <a:latin typeface="Calibri" panose="020F0502020204030204"/>
                <a:ea typeface="新細明體" panose="02020500000000000000" pitchFamily="18" charset="-120"/>
              </a:rPr>
              <a:t> </a:t>
            </a:r>
            <a:r>
              <a:rPr lang="zh-TW" altLang="en-US" sz="2400" dirty="0">
                <a:solidFill>
                  <a:prstClr val="black"/>
                </a:solidFill>
                <a:latin typeface="Calibri" panose="020F0502020204030204"/>
                <a:ea typeface="新細明體" panose="02020500000000000000" pitchFamily="18" charset="-120"/>
              </a:rPr>
              <a:t>表示</a:t>
            </a:r>
          </a:p>
          <a:p>
            <a:pPr defTabSz="685800">
              <a:defRPr/>
            </a:pPr>
            <a:r>
              <a:rPr lang="zh-TW" altLang="en-US" sz="2400" dirty="0">
                <a:solidFill>
                  <a:prstClr val="black"/>
                </a:solidFill>
                <a:latin typeface="Calibri" panose="020F0502020204030204"/>
                <a:ea typeface="新細明體" panose="02020500000000000000" pitchFamily="18" charset="-120"/>
              </a:rPr>
              <a:t>可執行：（</a:t>
            </a:r>
            <a:r>
              <a:rPr lang="en-US" altLang="zh-TW" sz="2400" dirty="0">
                <a:solidFill>
                  <a:prstClr val="black"/>
                </a:solidFill>
                <a:latin typeface="Calibri" panose="020F0502020204030204"/>
                <a:ea typeface="新細明體" panose="02020500000000000000" pitchFamily="18" charset="-120"/>
              </a:rPr>
              <a:t>x</a:t>
            </a:r>
            <a:r>
              <a:rPr lang="zh-TW" altLang="en-US" sz="2400" dirty="0">
                <a:solidFill>
                  <a:prstClr val="black"/>
                </a:solidFill>
                <a:latin typeface="Calibri" panose="020F0502020204030204"/>
                <a:ea typeface="新細明體" panose="02020500000000000000" pitchFamily="18" charset="-120"/>
              </a:rPr>
              <a:t>，</a:t>
            </a:r>
            <a:r>
              <a:rPr lang="en-US" altLang="zh-TW" sz="2400" dirty="0" err="1">
                <a:solidFill>
                  <a:prstClr val="black"/>
                </a:solidFill>
                <a:latin typeface="Calibri" panose="020F0502020204030204"/>
                <a:ea typeface="新細明體" panose="02020500000000000000" pitchFamily="18" charset="-120"/>
              </a:rPr>
              <a:t>e</a:t>
            </a:r>
            <a:r>
              <a:rPr lang="en-US" altLang="zh-TW" sz="2400" dirty="0" err="1">
                <a:solidFill>
                  <a:srgbClr val="FF0000"/>
                </a:solidFill>
                <a:latin typeface="Calibri" panose="020F0502020204030204"/>
                <a:ea typeface="新細明體" panose="02020500000000000000" pitchFamily="18" charset="-120"/>
              </a:rPr>
              <a:t>X</a:t>
            </a:r>
            <a:r>
              <a:rPr lang="en-US" altLang="zh-TW" sz="2400" dirty="0" err="1">
                <a:solidFill>
                  <a:prstClr val="black"/>
                </a:solidFill>
                <a:latin typeface="Calibri" panose="020F0502020204030204"/>
                <a:ea typeface="新細明體" panose="02020500000000000000" pitchFamily="18" charset="-120"/>
              </a:rPr>
              <a:t>ecute</a:t>
            </a:r>
            <a:r>
              <a:rPr lang="zh-TW" altLang="en-US" sz="2400" dirty="0">
                <a:solidFill>
                  <a:prstClr val="black"/>
                </a:solidFill>
                <a:latin typeface="Calibri" panose="020F0502020204030204"/>
                <a:ea typeface="新細明體" panose="02020500000000000000" pitchFamily="18" charset="-120"/>
              </a:rPr>
              <a:t>），用數字 </a:t>
            </a:r>
            <a:r>
              <a:rPr lang="en-US" altLang="zh-TW" sz="2400" dirty="0">
                <a:solidFill>
                  <a:srgbClr val="FF0000"/>
                </a:solidFill>
                <a:latin typeface="Calibri" panose="020F0502020204030204"/>
                <a:ea typeface="新細明體" panose="02020500000000000000" pitchFamily="18" charset="-120"/>
              </a:rPr>
              <a:t>1 </a:t>
            </a:r>
            <a:r>
              <a:rPr lang="zh-TW" altLang="en-US" sz="2400" dirty="0">
                <a:solidFill>
                  <a:prstClr val="black"/>
                </a:solidFill>
                <a:latin typeface="Calibri" panose="020F0502020204030204"/>
                <a:ea typeface="新細明體" panose="02020500000000000000" pitchFamily="18" charset="-120"/>
              </a:rPr>
              <a:t>表示</a:t>
            </a:r>
          </a:p>
          <a:p>
            <a:pPr defTabSz="685800">
              <a:defRPr/>
            </a:pPr>
            <a:r>
              <a:rPr lang="zh-TW" altLang="en-US" sz="2400" dirty="0">
                <a:solidFill>
                  <a:prstClr val="black"/>
                </a:solidFill>
                <a:latin typeface="Calibri" panose="020F0502020204030204"/>
                <a:ea typeface="新細明體" panose="02020500000000000000" pitchFamily="18" charset="-120"/>
              </a:rPr>
              <a:t>無權限（</a:t>
            </a:r>
            <a:r>
              <a:rPr lang="en-US" altLang="zh-TW" sz="2400" dirty="0">
                <a:solidFill>
                  <a:prstClr val="black"/>
                </a:solidFill>
                <a:latin typeface="Calibri" panose="020F0502020204030204"/>
                <a:ea typeface="新細明體" panose="02020500000000000000" pitchFamily="18" charset="-120"/>
              </a:rPr>
              <a:t>-</a:t>
            </a:r>
            <a:r>
              <a:rPr lang="zh-TW" altLang="en-US" sz="2400" dirty="0">
                <a:solidFill>
                  <a:prstClr val="black"/>
                </a:solidFill>
                <a:latin typeface="Calibri" panose="020F0502020204030204"/>
                <a:ea typeface="新細明體" panose="02020500000000000000" pitchFamily="18" charset="-120"/>
              </a:rPr>
              <a:t>），用數字 </a:t>
            </a:r>
            <a:r>
              <a:rPr lang="en-US" altLang="zh-TW" sz="2400" dirty="0">
                <a:solidFill>
                  <a:prstClr val="black"/>
                </a:solidFill>
                <a:latin typeface="Calibri" panose="020F0502020204030204"/>
                <a:ea typeface="新細明體" panose="02020500000000000000" pitchFamily="18" charset="-120"/>
              </a:rPr>
              <a:t>0 </a:t>
            </a:r>
            <a:r>
              <a:rPr lang="zh-TW" altLang="en-US" sz="2400" dirty="0">
                <a:solidFill>
                  <a:prstClr val="black"/>
                </a:solidFill>
                <a:latin typeface="Calibri" panose="020F0502020204030204"/>
                <a:ea typeface="新細明體" panose="02020500000000000000" pitchFamily="18" charset="-120"/>
              </a:rPr>
              <a:t>表示</a:t>
            </a:r>
            <a:endParaRPr lang="zh-TW" altLang="en-US" sz="2400" dirty="0"/>
          </a:p>
        </p:txBody>
      </p:sp>
      <p:sp>
        <p:nvSpPr>
          <p:cNvPr id="5" name="投影片編號版面配置區 4"/>
          <p:cNvSpPr>
            <a:spLocks noGrp="1"/>
          </p:cNvSpPr>
          <p:nvPr>
            <p:ph type="sldNum" sz="quarter" idx="12"/>
          </p:nvPr>
        </p:nvSpPr>
        <p:spPr/>
        <p:txBody>
          <a:bodyPr/>
          <a:lstStyle/>
          <a:p>
            <a:fld id="{D5832DEC-7162-4444-8C4D-0D97B04D006A}" type="slidenum">
              <a:rPr lang="zh-TW" altLang="en-US" smtClean="0"/>
              <a:t>3</a:t>
            </a:fld>
            <a:endParaRPr lang="zh-TW" altLang="en-US"/>
          </a:p>
        </p:txBody>
      </p:sp>
    </p:spTree>
    <p:extLst>
      <p:ext uri="{BB962C8B-B14F-4D97-AF65-F5344CB8AC3E}">
        <p14:creationId xmlns:p14="http://schemas.microsoft.com/office/powerpoint/2010/main" val="2811702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chor="t">
            <a:normAutofit/>
          </a:bodyPr>
          <a:lstStyle/>
          <a:p>
            <a:pPr algn="ctr"/>
            <a:r>
              <a:rPr lang="en-US" altLang="zh-TW" sz="4800" dirty="0"/>
              <a:t>(</a:t>
            </a:r>
            <a:r>
              <a:rPr lang="en-US" altLang="zh-TW" sz="4800" dirty="0" err="1"/>
              <a:t>cp</a:t>
            </a:r>
            <a:r>
              <a:rPr lang="en-US" altLang="zh-TW" sz="4800" dirty="0"/>
              <a:t>)</a:t>
            </a:r>
            <a:r>
              <a:rPr lang="zh-TW" altLang="en-US" sz="4800" dirty="0"/>
              <a:t>會複製執行者的</a:t>
            </a:r>
            <a:r>
              <a:rPr lang="zh-TW" altLang="en-US" sz="4800" dirty="0">
                <a:solidFill>
                  <a:srgbClr val="FF0000"/>
                </a:solidFill>
              </a:rPr>
              <a:t>屬性</a:t>
            </a:r>
            <a:r>
              <a:rPr lang="zh-TW" altLang="en-US" sz="4800" dirty="0"/>
              <a:t>與</a:t>
            </a:r>
            <a:r>
              <a:rPr lang="zh-TW" altLang="en-US" sz="4800" dirty="0" smtClean="0">
                <a:solidFill>
                  <a:srgbClr val="FF0000"/>
                </a:solidFill>
              </a:rPr>
              <a:t>權限</a:t>
            </a:r>
            <a:endParaRPr lang="zh-TW" altLang="en-US" sz="4800" dirty="0"/>
          </a:p>
        </p:txBody>
      </p:sp>
      <p:sp>
        <p:nvSpPr>
          <p:cNvPr id="3" name="文字版面配置區 2"/>
          <p:cNvSpPr>
            <a:spLocks noGrp="1"/>
          </p:cNvSpPr>
          <p:nvPr>
            <p:ph type="body" sz="half" idx="1"/>
          </p:nvPr>
        </p:nvSpPr>
        <p:spPr>
          <a:xfrm>
            <a:off x="1480930" y="1351722"/>
            <a:ext cx="9591261" cy="2801209"/>
          </a:xfrm>
        </p:spPr>
        <p:txBody>
          <a:bodyPr>
            <a:normAutofit/>
          </a:bodyPr>
          <a:lstStyle/>
          <a:p>
            <a:pPr marL="0" indent="0">
              <a:buNone/>
            </a:pPr>
            <a:r>
              <a:rPr lang="zh-TW" altLang="en-US" sz="3200" dirty="0"/>
              <a:t>由於複製行為</a:t>
            </a:r>
            <a:r>
              <a:rPr lang="en-US" altLang="zh-TW" sz="3200" dirty="0"/>
              <a:t>(</a:t>
            </a:r>
            <a:r>
              <a:rPr lang="en-US" altLang="zh-TW" sz="3200" dirty="0" err="1"/>
              <a:t>cp</a:t>
            </a:r>
            <a:r>
              <a:rPr lang="en-US" altLang="zh-TW" sz="3200" dirty="0"/>
              <a:t>)</a:t>
            </a:r>
            <a:r>
              <a:rPr lang="zh-TW" altLang="en-US" sz="3200" dirty="0"/>
              <a:t>會複製執行者的</a:t>
            </a:r>
            <a:r>
              <a:rPr lang="zh-TW" altLang="en-US" sz="3200" dirty="0">
                <a:solidFill>
                  <a:srgbClr val="FF0000"/>
                </a:solidFill>
              </a:rPr>
              <a:t>屬性</a:t>
            </a:r>
            <a:r>
              <a:rPr lang="zh-TW" altLang="en-US" sz="3200" dirty="0"/>
              <a:t>與</a:t>
            </a:r>
            <a:r>
              <a:rPr lang="zh-TW" altLang="en-US" sz="3200" dirty="0">
                <a:solidFill>
                  <a:srgbClr val="FF0000"/>
                </a:solidFill>
              </a:rPr>
              <a:t>權限</a:t>
            </a:r>
          </a:p>
          <a:p>
            <a:pPr marL="0" indent="0">
              <a:buNone/>
            </a:pPr>
            <a:r>
              <a:rPr lang="zh-TW" altLang="en-US" sz="3200" dirty="0"/>
              <a:t>你將檔案拿給</a:t>
            </a:r>
            <a:r>
              <a:rPr lang="en-US" altLang="zh-TW" sz="3200" dirty="0"/>
              <a:t>bin</a:t>
            </a:r>
            <a:r>
              <a:rPr lang="zh-TW" altLang="en-US" sz="3200" dirty="0"/>
              <a:t>這個使用者了</a:t>
            </a:r>
            <a:r>
              <a:rPr lang="zh-TW" altLang="en-US" sz="3200" dirty="0" smtClean="0"/>
              <a:t>，</a:t>
            </a:r>
            <a:endParaRPr lang="en-US" altLang="zh-TW" sz="3200" dirty="0" smtClean="0"/>
          </a:p>
          <a:p>
            <a:pPr marL="0" indent="0">
              <a:buNone/>
            </a:pPr>
            <a:r>
              <a:rPr lang="zh-TW" altLang="en-US" sz="3200" dirty="0" smtClean="0"/>
              <a:t>那</a:t>
            </a:r>
            <a:r>
              <a:rPr lang="zh-TW" altLang="en-US" sz="3200" dirty="0"/>
              <a:t>他仍然無法修改的</a:t>
            </a:r>
            <a:r>
              <a:rPr lang="en-US" altLang="zh-TW" sz="3200" dirty="0"/>
              <a:t>(</a:t>
            </a:r>
            <a:r>
              <a:rPr lang="zh-TW" altLang="en-US" sz="3200" dirty="0"/>
              <a:t>看屬性</a:t>
            </a:r>
            <a:r>
              <a:rPr lang="en-US" altLang="zh-TW" sz="3200" dirty="0"/>
              <a:t>/</a:t>
            </a:r>
            <a:r>
              <a:rPr lang="zh-TW" altLang="en-US" sz="3200" dirty="0"/>
              <a:t>權限就知道了吧</a:t>
            </a:r>
            <a:r>
              <a:rPr lang="en-US" altLang="zh-TW" sz="3200" dirty="0"/>
              <a:t>)</a:t>
            </a:r>
            <a:r>
              <a:rPr lang="zh-TW" altLang="en-US" sz="3200" dirty="0"/>
              <a:t>， </a:t>
            </a:r>
            <a:endParaRPr lang="en-US" altLang="zh-TW" sz="3200" dirty="0" smtClean="0"/>
          </a:p>
          <a:p>
            <a:pPr marL="0" indent="0">
              <a:buNone/>
            </a:pPr>
            <a:r>
              <a:rPr lang="zh-TW" altLang="en-US" sz="3200" dirty="0" smtClean="0"/>
              <a:t>所以</a:t>
            </a:r>
            <a:r>
              <a:rPr lang="zh-TW" altLang="en-US" sz="3200" dirty="0"/>
              <a:t>你就必須要將這個檔案的</a:t>
            </a:r>
            <a:r>
              <a:rPr lang="zh-TW" altLang="en-US" sz="3200" dirty="0">
                <a:solidFill>
                  <a:srgbClr val="FF0000"/>
                </a:solidFill>
              </a:rPr>
              <a:t>擁有者</a:t>
            </a:r>
            <a:r>
              <a:rPr lang="zh-TW" altLang="en-US" sz="3200" dirty="0"/>
              <a:t>與</a:t>
            </a:r>
            <a:r>
              <a:rPr lang="zh-TW" altLang="en-US" sz="3200" dirty="0">
                <a:solidFill>
                  <a:srgbClr val="FF0000"/>
                </a:solidFill>
              </a:rPr>
              <a:t>群組</a:t>
            </a:r>
            <a:r>
              <a:rPr lang="zh-TW" altLang="en-US" sz="3200" dirty="0"/>
              <a:t>修改</a:t>
            </a:r>
            <a:r>
              <a:rPr lang="zh-TW" altLang="en-US" sz="3200" dirty="0" smtClean="0"/>
              <a:t>一下！</a:t>
            </a:r>
            <a:endParaRPr lang="zh-TW" altLang="en-US" sz="3200" dirty="0"/>
          </a:p>
        </p:txBody>
      </p:sp>
      <p:sp>
        <p:nvSpPr>
          <p:cNvPr id="4" name="文字方塊 3"/>
          <p:cNvSpPr txBox="1"/>
          <p:nvPr/>
        </p:nvSpPr>
        <p:spPr>
          <a:xfrm>
            <a:off x="1689652" y="3935896"/>
            <a:ext cx="9664148" cy="1815882"/>
          </a:xfrm>
          <a:prstGeom prst="rect">
            <a:avLst/>
          </a:prstGeom>
          <a:noFill/>
        </p:spPr>
        <p:txBody>
          <a:bodyPr wrap="square" rtlCol="0">
            <a:spAutoFit/>
          </a:bodyPr>
          <a:lstStyle/>
          <a:p>
            <a:pPr defTabSz="685800">
              <a:defRPr/>
            </a:pPr>
            <a:r>
              <a:rPr lang="en-US" altLang="zh-TW" sz="3200" dirty="0" err="1">
                <a:solidFill>
                  <a:srgbClr val="FF00FF"/>
                </a:solidFill>
                <a:latin typeface="Calibri" panose="020F0502020204030204"/>
                <a:ea typeface="新細明體" panose="02020500000000000000" pitchFamily="18" charset="-120"/>
              </a:rPr>
              <a:t>ch</a:t>
            </a:r>
            <a:r>
              <a:rPr lang="en-US" altLang="zh-TW" sz="3200" dirty="0" err="1">
                <a:solidFill>
                  <a:prstClr val="black"/>
                </a:solidFill>
                <a:latin typeface="Calibri" panose="020F0502020204030204"/>
                <a:ea typeface="新細明體" panose="02020500000000000000" pitchFamily="18" charset="-120"/>
              </a:rPr>
              <a:t>grp</a:t>
            </a:r>
            <a:r>
              <a:rPr lang="en-US" altLang="zh-TW" sz="2800" dirty="0">
                <a:solidFill>
                  <a:prstClr val="black"/>
                </a:solidFill>
                <a:latin typeface="Calibri" panose="020F0502020204030204"/>
                <a:ea typeface="新細明體" panose="02020500000000000000" pitchFamily="18" charset="-120"/>
              </a:rPr>
              <a:t> </a:t>
            </a:r>
            <a:r>
              <a:rPr lang="zh-TW" altLang="zh-TW" sz="2800" dirty="0">
                <a:solidFill>
                  <a:prstClr val="black"/>
                </a:solidFill>
                <a:latin typeface="Calibri" panose="020F0502020204030204"/>
                <a:ea typeface="新細明體" panose="02020500000000000000" pitchFamily="18" charset="-120"/>
              </a:rPr>
              <a:t>：改變檔案所屬群組</a:t>
            </a:r>
            <a:r>
              <a:rPr lang="en-US" altLang="zh-TW" sz="2800" dirty="0">
                <a:solidFill>
                  <a:srgbClr val="FF00FF"/>
                </a:solidFill>
                <a:latin typeface="Calibri" panose="020F0502020204030204"/>
                <a:ea typeface="新細明體" panose="02020500000000000000" pitchFamily="18" charset="-120"/>
              </a:rPr>
              <a:t>ch</a:t>
            </a:r>
            <a:r>
              <a:rPr lang="en-US" altLang="zh-TW" sz="2800" dirty="0">
                <a:solidFill>
                  <a:prstClr val="black"/>
                </a:solidFill>
                <a:latin typeface="Calibri" panose="020F0502020204030204"/>
                <a:ea typeface="新細明體" panose="02020500000000000000" pitchFamily="18" charset="-120"/>
              </a:rPr>
              <a:t>ange </a:t>
            </a:r>
            <a:r>
              <a:rPr lang="en-US" altLang="zh-TW" sz="2800" dirty="0">
                <a:solidFill>
                  <a:srgbClr val="FF00FF"/>
                </a:solidFill>
                <a:latin typeface="Calibri" panose="020F0502020204030204"/>
                <a:ea typeface="新細明體" panose="02020500000000000000" pitchFamily="18" charset="-120"/>
              </a:rPr>
              <a:t>gr</a:t>
            </a:r>
            <a:r>
              <a:rPr lang="en-US" altLang="zh-TW" sz="2800" dirty="0">
                <a:solidFill>
                  <a:prstClr val="black"/>
                </a:solidFill>
                <a:latin typeface="Calibri" panose="020F0502020204030204"/>
                <a:ea typeface="新細明體" panose="02020500000000000000" pitchFamily="18" charset="-120"/>
              </a:rPr>
              <a:t>ou</a:t>
            </a:r>
            <a:r>
              <a:rPr lang="en-US" altLang="zh-TW" sz="2800" dirty="0">
                <a:solidFill>
                  <a:srgbClr val="FF00FF"/>
                </a:solidFill>
                <a:latin typeface="Calibri" panose="020F0502020204030204"/>
                <a:ea typeface="新細明體" panose="02020500000000000000" pitchFamily="18" charset="-120"/>
              </a:rPr>
              <a:t>p</a:t>
            </a:r>
            <a:r>
              <a:rPr lang="zh-TW" altLang="zh-TW" sz="2800" dirty="0">
                <a:solidFill>
                  <a:prstClr val="black"/>
                </a:solidFill>
                <a:latin typeface="Calibri" panose="020F0502020204030204"/>
                <a:ea typeface="新細明體" panose="02020500000000000000" pitchFamily="18" charset="-120"/>
              </a:rPr>
              <a:t>的縮寫</a:t>
            </a:r>
          </a:p>
          <a:p>
            <a:pPr defTabSz="685800">
              <a:defRPr/>
            </a:pPr>
            <a:r>
              <a:rPr lang="en-US" altLang="zh-TW" sz="2800" dirty="0" err="1">
                <a:solidFill>
                  <a:srgbClr val="FF00FF"/>
                </a:solidFill>
                <a:latin typeface="Calibri" panose="020F0502020204030204"/>
                <a:ea typeface="新細明體" panose="02020500000000000000" pitchFamily="18" charset="-120"/>
              </a:rPr>
              <a:t>ch</a:t>
            </a:r>
            <a:r>
              <a:rPr lang="en-US" altLang="zh-TW" sz="2800" dirty="0" err="1">
                <a:solidFill>
                  <a:prstClr val="black"/>
                </a:solidFill>
                <a:latin typeface="Calibri" panose="020F0502020204030204"/>
                <a:ea typeface="新細明體" panose="02020500000000000000" pitchFamily="18" charset="-120"/>
              </a:rPr>
              <a:t>own</a:t>
            </a:r>
            <a:r>
              <a:rPr lang="en-US" altLang="zh-TW" sz="2800" dirty="0">
                <a:solidFill>
                  <a:prstClr val="black"/>
                </a:solidFill>
                <a:latin typeface="Calibri" panose="020F0502020204030204"/>
                <a:ea typeface="新細明體" panose="02020500000000000000" pitchFamily="18" charset="-120"/>
              </a:rPr>
              <a:t> </a:t>
            </a:r>
            <a:r>
              <a:rPr lang="zh-TW" altLang="zh-TW" sz="2800" dirty="0">
                <a:solidFill>
                  <a:prstClr val="black"/>
                </a:solidFill>
                <a:latin typeface="Calibri" panose="020F0502020204030204"/>
                <a:ea typeface="新細明體" panose="02020500000000000000" pitchFamily="18" charset="-120"/>
              </a:rPr>
              <a:t>：改變檔案擁有者</a:t>
            </a:r>
            <a:r>
              <a:rPr lang="en-US" altLang="zh-TW" sz="2800" dirty="0">
                <a:solidFill>
                  <a:srgbClr val="FF00FF"/>
                </a:solidFill>
                <a:latin typeface="Calibri" panose="020F0502020204030204"/>
                <a:ea typeface="新細明體" panose="02020500000000000000" pitchFamily="18" charset="-120"/>
              </a:rPr>
              <a:t>ch</a:t>
            </a:r>
            <a:r>
              <a:rPr lang="en-US" altLang="zh-TW" sz="2800" dirty="0">
                <a:solidFill>
                  <a:prstClr val="black"/>
                </a:solidFill>
                <a:latin typeface="Calibri" panose="020F0502020204030204"/>
                <a:ea typeface="新細明體" panose="02020500000000000000" pitchFamily="18" charset="-120"/>
              </a:rPr>
              <a:t>ange </a:t>
            </a:r>
            <a:r>
              <a:rPr lang="en-US" altLang="zh-TW" sz="2800" dirty="0">
                <a:solidFill>
                  <a:srgbClr val="FF00FF"/>
                </a:solidFill>
                <a:latin typeface="Calibri" panose="020F0502020204030204"/>
                <a:ea typeface="新細明體" panose="02020500000000000000" pitchFamily="18" charset="-120"/>
              </a:rPr>
              <a:t>own</a:t>
            </a:r>
            <a:r>
              <a:rPr lang="en-US" altLang="zh-TW" sz="2800" dirty="0">
                <a:solidFill>
                  <a:prstClr val="black"/>
                </a:solidFill>
                <a:latin typeface="Calibri" panose="020F0502020204030204"/>
                <a:ea typeface="新細明體" panose="02020500000000000000" pitchFamily="18" charset="-120"/>
              </a:rPr>
              <a:t>er</a:t>
            </a:r>
            <a:r>
              <a:rPr lang="zh-TW" altLang="zh-TW" sz="2800" dirty="0">
                <a:solidFill>
                  <a:prstClr val="black"/>
                </a:solidFill>
                <a:latin typeface="Calibri" panose="020F0502020204030204"/>
                <a:ea typeface="新細明體" panose="02020500000000000000" pitchFamily="18" charset="-120"/>
              </a:rPr>
              <a:t>的縮寫</a:t>
            </a:r>
          </a:p>
          <a:p>
            <a:pPr defTabSz="685800">
              <a:defRPr/>
            </a:pPr>
            <a:r>
              <a:rPr lang="en-US" altLang="zh-TW" sz="2800" dirty="0" err="1">
                <a:solidFill>
                  <a:srgbClr val="FF00FF"/>
                </a:solidFill>
                <a:latin typeface="Calibri" panose="020F0502020204030204"/>
                <a:ea typeface="新細明體" panose="02020500000000000000" pitchFamily="18" charset="-120"/>
              </a:rPr>
              <a:t>ch</a:t>
            </a:r>
            <a:r>
              <a:rPr lang="en-US" altLang="zh-TW" sz="2800" dirty="0" err="1">
                <a:solidFill>
                  <a:prstClr val="black"/>
                </a:solidFill>
                <a:latin typeface="Calibri" panose="020F0502020204030204"/>
                <a:ea typeface="新細明體" panose="02020500000000000000" pitchFamily="18" charset="-120"/>
              </a:rPr>
              <a:t>mod</a:t>
            </a:r>
            <a:r>
              <a:rPr lang="en-US" altLang="zh-TW" sz="2800" dirty="0">
                <a:solidFill>
                  <a:prstClr val="black"/>
                </a:solidFill>
                <a:latin typeface="Calibri" panose="020F0502020204030204"/>
                <a:ea typeface="新細明體" panose="02020500000000000000" pitchFamily="18" charset="-120"/>
              </a:rPr>
              <a:t> </a:t>
            </a:r>
            <a:r>
              <a:rPr lang="zh-TW" altLang="zh-TW" sz="2800" dirty="0">
                <a:solidFill>
                  <a:prstClr val="black"/>
                </a:solidFill>
                <a:latin typeface="Calibri" panose="020F0502020204030204"/>
                <a:ea typeface="新細明體" panose="02020500000000000000" pitchFamily="18" charset="-120"/>
              </a:rPr>
              <a:t>：改變檔案的權限</a:t>
            </a:r>
            <a:r>
              <a:rPr lang="en-US" altLang="zh-TW" sz="2800" dirty="0">
                <a:solidFill>
                  <a:srgbClr val="FF00FF"/>
                </a:solidFill>
                <a:latin typeface="Calibri" panose="020F0502020204030204"/>
                <a:ea typeface="新細明體" panose="02020500000000000000" pitchFamily="18" charset="-120"/>
              </a:rPr>
              <a:t>ch</a:t>
            </a:r>
            <a:r>
              <a:rPr lang="en-US" altLang="zh-TW" sz="2800" dirty="0">
                <a:solidFill>
                  <a:prstClr val="black"/>
                </a:solidFill>
                <a:latin typeface="Calibri" panose="020F0502020204030204"/>
                <a:ea typeface="新細明體" panose="02020500000000000000" pitchFamily="18" charset="-120"/>
              </a:rPr>
              <a:t>ange </a:t>
            </a:r>
            <a:r>
              <a:rPr lang="en-US" altLang="zh-TW" sz="2800" dirty="0">
                <a:solidFill>
                  <a:srgbClr val="FF00FF"/>
                </a:solidFill>
                <a:latin typeface="Calibri" panose="020F0502020204030204"/>
                <a:ea typeface="新細明體" panose="02020500000000000000" pitchFamily="18" charset="-120"/>
              </a:rPr>
              <a:t>mod</a:t>
            </a:r>
            <a:r>
              <a:rPr lang="en-US" altLang="zh-TW" sz="2800" dirty="0">
                <a:solidFill>
                  <a:prstClr val="black"/>
                </a:solidFill>
                <a:latin typeface="Calibri" panose="020F0502020204030204"/>
                <a:ea typeface="新細明體" panose="02020500000000000000" pitchFamily="18" charset="-120"/>
              </a:rPr>
              <a:t>e</a:t>
            </a:r>
            <a:r>
              <a:rPr lang="zh-TW" altLang="zh-TW" sz="2800" dirty="0">
                <a:solidFill>
                  <a:prstClr val="black"/>
                </a:solidFill>
                <a:latin typeface="Calibri" panose="020F0502020204030204"/>
                <a:ea typeface="新細明體" panose="02020500000000000000" pitchFamily="18" charset="-120"/>
              </a:rPr>
              <a:t>的縮寫</a:t>
            </a:r>
            <a:endParaRPr lang="en-US" altLang="zh-TW" sz="2800" dirty="0">
              <a:solidFill>
                <a:prstClr val="black"/>
              </a:solidFill>
              <a:latin typeface="Calibri" panose="020F0502020204030204"/>
              <a:ea typeface="新細明體" panose="02020500000000000000" pitchFamily="18" charset="-120"/>
            </a:endParaRPr>
          </a:p>
          <a:p>
            <a:pPr defTabSz="685800">
              <a:defRPr/>
            </a:pPr>
            <a:r>
              <a:rPr lang="zh-TW" altLang="en-US" sz="2400" dirty="0">
                <a:solidFill>
                  <a:prstClr val="black"/>
                </a:solidFill>
                <a:latin typeface="Calibri" panose="020F0502020204030204"/>
                <a:ea typeface="新細明體" panose="02020500000000000000" pitchFamily="18" charset="-120"/>
              </a:rPr>
              <a:t>利用</a:t>
            </a:r>
            <a:r>
              <a:rPr lang="en-US" altLang="zh-TW" sz="2400" dirty="0">
                <a:solidFill>
                  <a:prstClr val="black"/>
                </a:solidFill>
                <a:latin typeface="Calibri" panose="020F0502020204030204"/>
                <a:ea typeface="新細明體" panose="02020500000000000000" pitchFamily="18" charset="-120"/>
              </a:rPr>
              <a:t>『</a:t>
            </a:r>
            <a:r>
              <a:rPr lang="en-US" altLang="zh-TW" sz="2400" dirty="0" err="1">
                <a:solidFill>
                  <a:prstClr val="black"/>
                </a:solidFill>
                <a:latin typeface="Calibri" panose="020F0502020204030204"/>
                <a:ea typeface="新細明體" panose="02020500000000000000" pitchFamily="18" charset="-120"/>
              </a:rPr>
              <a:t>chmod</a:t>
            </a:r>
            <a:r>
              <a:rPr lang="en-US" altLang="zh-TW" sz="2400" dirty="0">
                <a:solidFill>
                  <a:prstClr val="black"/>
                </a:solidFill>
                <a:latin typeface="Calibri" panose="020F0502020204030204"/>
                <a:ea typeface="新細明體" panose="02020500000000000000" pitchFamily="18" charset="-120"/>
              </a:rPr>
              <a:t> </a:t>
            </a:r>
            <a:r>
              <a:rPr lang="en-US" altLang="zh-TW" sz="2400" dirty="0" err="1">
                <a:solidFill>
                  <a:prstClr val="black"/>
                </a:solidFill>
                <a:latin typeface="Calibri" panose="020F0502020204030204"/>
                <a:ea typeface="新細明體" panose="02020500000000000000" pitchFamily="18" charset="-120"/>
              </a:rPr>
              <a:t>a+x</a:t>
            </a:r>
            <a:r>
              <a:rPr lang="en-US" altLang="zh-TW" sz="2400" dirty="0">
                <a:solidFill>
                  <a:prstClr val="black"/>
                </a:solidFill>
                <a:latin typeface="Calibri" panose="020F0502020204030204"/>
                <a:ea typeface="新細明體" panose="02020500000000000000" pitchFamily="18" charset="-120"/>
              </a:rPr>
              <a:t> filename』 </a:t>
            </a:r>
            <a:r>
              <a:rPr lang="zh-TW" altLang="en-US" sz="2400" dirty="0">
                <a:solidFill>
                  <a:prstClr val="black"/>
                </a:solidFill>
                <a:latin typeface="Calibri" panose="020F0502020204030204"/>
                <a:ea typeface="新細明體" panose="02020500000000000000" pitchFamily="18" charset="-120"/>
              </a:rPr>
              <a:t>，就可以讓該程式擁有執行的權限了</a:t>
            </a:r>
            <a:endParaRPr lang="zh-TW" altLang="zh-TW" sz="2400" dirty="0">
              <a:solidFill>
                <a:prstClr val="black"/>
              </a:solidFill>
              <a:latin typeface="Calibri" panose="020F0502020204030204"/>
              <a:ea typeface="新細明體" panose="02020500000000000000" pitchFamily="18" charset="-120"/>
            </a:endParaRPr>
          </a:p>
        </p:txBody>
      </p:sp>
      <p:sp>
        <p:nvSpPr>
          <p:cNvPr id="5" name="投影片編號版面配置區 4"/>
          <p:cNvSpPr>
            <a:spLocks noGrp="1"/>
          </p:cNvSpPr>
          <p:nvPr>
            <p:ph type="sldNum" sz="quarter" idx="2"/>
          </p:nvPr>
        </p:nvSpPr>
        <p:spPr/>
        <p:txBody>
          <a:bodyPr/>
          <a:lstStyle/>
          <a:p>
            <a:pPr defTabSz="685800"/>
            <a:fld id="{86CB4B4D-7CA3-9044-876B-883B54F8677D}" type="slidenum">
              <a:rPr lang="en-US" altLang="zh-TW" smtClean="0">
                <a:solidFill>
                  <a:prstClr val="black">
                    <a:tint val="75000"/>
                  </a:prstClr>
                </a:solidFill>
              </a:rPr>
              <a:pPr defTabSz="685800"/>
              <a:t>4</a:t>
            </a:fld>
            <a:endParaRPr lang="en-US" altLang="zh-TW">
              <a:solidFill>
                <a:prstClr val="black">
                  <a:tint val="75000"/>
                </a:prstClr>
              </a:solidFill>
            </a:endParaRPr>
          </a:p>
        </p:txBody>
      </p:sp>
    </p:spTree>
    <p:extLst>
      <p:ext uri="{BB962C8B-B14F-4D97-AF65-F5344CB8AC3E}">
        <p14:creationId xmlns:p14="http://schemas.microsoft.com/office/powerpoint/2010/main" val="1635419232"/>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86410" y="278296"/>
            <a:ext cx="11509512" cy="1343582"/>
          </a:xfrm>
        </p:spPr>
        <p:txBody>
          <a:bodyPr anchor="t">
            <a:normAutofit/>
          </a:bodyPr>
          <a:lstStyle/>
          <a:p>
            <a:pPr algn="ctr"/>
            <a:r>
              <a:rPr lang="en-US" altLang="zh-TW" b="1" dirty="0" err="1">
                <a:solidFill>
                  <a:srgbClr val="FF0000"/>
                </a:solidFill>
              </a:rPr>
              <a:t>ch</a:t>
            </a:r>
            <a:r>
              <a:rPr lang="en-US" altLang="zh-TW" b="1" dirty="0" err="1"/>
              <a:t>grp</a:t>
            </a:r>
            <a:r>
              <a:rPr lang="en-US" altLang="zh-TW" b="1" dirty="0"/>
              <a:t> </a:t>
            </a:r>
            <a:r>
              <a:rPr lang="zh-TW" altLang="zh-TW" b="1" dirty="0"/>
              <a:t>：改變檔案所屬群</a:t>
            </a:r>
            <a:r>
              <a:rPr lang="zh-TW" altLang="zh-TW" b="1" dirty="0" smtClean="0"/>
              <a:t>組</a:t>
            </a:r>
            <a:r>
              <a:rPr lang="en-US" altLang="zh-TW" b="1" dirty="0" smtClean="0"/>
              <a:t>(</a:t>
            </a:r>
            <a:r>
              <a:rPr lang="en-US" altLang="zh-TW" b="1" dirty="0" smtClean="0">
                <a:solidFill>
                  <a:srgbClr val="FF0000"/>
                </a:solidFill>
              </a:rPr>
              <a:t>ch</a:t>
            </a:r>
            <a:r>
              <a:rPr lang="en-US" altLang="zh-TW" b="1" dirty="0" smtClean="0"/>
              <a:t>ange </a:t>
            </a:r>
            <a:r>
              <a:rPr lang="en-US" altLang="zh-TW" b="1" dirty="0">
                <a:solidFill>
                  <a:srgbClr val="FF0000"/>
                </a:solidFill>
              </a:rPr>
              <a:t>gr</a:t>
            </a:r>
            <a:r>
              <a:rPr lang="en-US" altLang="zh-TW" b="1" dirty="0"/>
              <a:t>ou</a:t>
            </a:r>
            <a:r>
              <a:rPr lang="en-US" altLang="zh-TW" b="1" dirty="0">
                <a:solidFill>
                  <a:srgbClr val="FF0000"/>
                </a:solidFill>
              </a:rPr>
              <a:t>p</a:t>
            </a:r>
            <a:r>
              <a:rPr lang="zh-TW" altLang="zh-TW" b="1" dirty="0"/>
              <a:t>的</a:t>
            </a:r>
            <a:r>
              <a:rPr lang="zh-TW" altLang="zh-TW" b="1" dirty="0" smtClean="0"/>
              <a:t>縮寫</a:t>
            </a:r>
            <a:r>
              <a:rPr lang="en-US" altLang="zh-TW" b="1" dirty="0" smtClean="0"/>
              <a:t>)</a:t>
            </a:r>
            <a:endParaRPr lang="zh-TW" altLang="en-US" b="1" dirty="0"/>
          </a:p>
        </p:txBody>
      </p:sp>
      <p:sp>
        <p:nvSpPr>
          <p:cNvPr id="4" name="內容版面配置區 3"/>
          <p:cNvSpPr>
            <a:spLocks noGrp="1"/>
          </p:cNvSpPr>
          <p:nvPr>
            <p:ph idx="1"/>
          </p:nvPr>
        </p:nvSpPr>
        <p:spPr>
          <a:xfrm>
            <a:off x="586410" y="1621878"/>
            <a:ext cx="11410120" cy="4659652"/>
          </a:xfrm>
        </p:spPr>
        <p:txBody>
          <a:bodyPr>
            <a:normAutofit/>
          </a:bodyPr>
          <a:lstStyle/>
          <a:p>
            <a:pPr marL="0" indent="0">
              <a:buNone/>
            </a:pPr>
            <a:r>
              <a:rPr lang="zh-TW" altLang="zh-TW" sz="3200" dirty="0"/>
              <a:t>要被改變的群組名稱必須要在</a:t>
            </a:r>
            <a:r>
              <a:rPr lang="en-US" altLang="zh-TW" sz="3200" dirty="0">
                <a:solidFill>
                  <a:srgbClr val="FF0000"/>
                </a:solidFill>
              </a:rPr>
              <a:t>/</a:t>
            </a:r>
            <a:r>
              <a:rPr lang="en-US" altLang="zh-TW" sz="3200" dirty="0" err="1">
                <a:solidFill>
                  <a:srgbClr val="FF0000"/>
                </a:solidFill>
              </a:rPr>
              <a:t>etc</a:t>
            </a:r>
            <a:r>
              <a:rPr lang="en-US" altLang="zh-TW" sz="3200" dirty="0">
                <a:solidFill>
                  <a:srgbClr val="FF0000"/>
                </a:solidFill>
              </a:rPr>
              <a:t>/group</a:t>
            </a:r>
            <a:r>
              <a:rPr lang="zh-TW" altLang="zh-TW" sz="3200" dirty="0"/>
              <a:t>檔案內存在才行，否則就會顯示錯誤</a:t>
            </a:r>
          </a:p>
          <a:p>
            <a:pPr marL="0" indent="0">
              <a:buNone/>
            </a:pPr>
            <a:r>
              <a:rPr lang="en-US" altLang="zh-TW" sz="3200" b="1" dirty="0" err="1">
                <a:solidFill>
                  <a:srgbClr val="FF00FF"/>
                </a:solidFill>
              </a:rPr>
              <a:t>chgrp</a:t>
            </a:r>
            <a:r>
              <a:rPr lang="en-US" altLang="zh-TW" sz="3200" b="1" dirty="0">
                <a:solidFill>
                  <a:srgbClr val="FF00FF"/>
                </a:solidFill>
              </a:rPr>
              <a:t> </a:t>
            </a:r>
            <a:r>
              <a:rPr lang="zh-TW" altLang="en-US" sz="3200" b="1" dirty="0" smtClean="0">
                <a:solidFill>
                  <a:srgbClr val="FF00FF"/>
                </a:solidFill>
              </a:rPr>
              <a:t> </a:t>
            </a:r>
            <a:r>
              <a:rPr lang="en-US" altLang="zh-TW" sz="3200" b="1" dirty="0" smtClean="0">
                <a:solidFill>
                  <a:srgbClr val="FF00FF"/>
                </a:solidFill>
              </a:rPr>
              <a:t>[-</a:t>
            </a:r>
            <a:r>
              <a:rPr lang="en-US" altLang="zh-TW" sz="3200" b="1" dirty="0">
                <a:solidFill>
                  <a:srgbClr val="FF00FF"/>
                </a:solidFill>
              </a:rPr>
              <a:t>R] </a:t>
            </a:r>
            <a:r>
              <a:rPr lang="zh-TW" altLang="en-US" sz="3200" b="1" dirty="0" smtClean="0">
                <a:solidFill>
                  <a:srgbClr val="FF00FF"/>
                </a:solidFill>
              </a:rPr>
              <a:t> </a:t>
            </a:r>
            <a:r>
              <a:rPr lang="en-US" altLang="zh-TW" sz="3200" b="1" dirty="0" err="1" smtClean="0">
                <a:solidFill>
                  <a:srgbClr val="FF00FF"/>
                </a:solidFill>
              </a:rPr>
              <a:t>dirname</a:t>
            </a:r>
            <a:r>
              <a:rPr lang="en-US" altLang="zh-TW" sz="3200" b="1" dirty="0" smtClean="0">
                <a:solidFill>
                  <a:srgbClr val="FF00FF"/>
                </a:solidFill>
              </a:rPr>
              <a:t>/filename </a:t>
            </a:r>
            <a:r>
              <a:rPr lang="en-US" altLang="zh-TW" sz="3200" dirty="0"/>
              <a:t>...</a:t>
            </a:r>
            <a:endParaRPr lang="zh-TW" altLang="zh-TW" sz="3200" dirty="0"/>
          </a:p>
          <a:p>
            <a:pPr marL="0" indent="0">
              <a:buNone/>
            </a:pPr>
            <a:r>
              <a:rPr lang="zh-TW" altLang="zh-TW" sz="3200" dirty="0"/>
              <a:t>選項與參數：</a:t>
            </a:r>
          </a:p>
          <a:p>
            <a:pPr marL="0" indent="0">
              <a:buNone/>
            </a:pPr>
            <a:r>
              <a:rPr lang="en-US" altLang="zh-TW" sz="3200" dirty="0">
                <a:solidFill>
                  <a:srgbClr val="FF0000"/>
                </a:solidFill>
              </a:rPr>
              <a:t>-R </a:t>
            </a:r>
            <a:r>
              <a:rPr lang="en-US" altLang="zh-TW" sz="3200" dirty="0"/>
              <a:t>: </a:t>
            </a:r>
            <a:r>
              <a:rPr lang="zh-TW" altLang="zh-TW" sz="3200" dirty="0"/>
              <a:t>進行遞迴</a:t>
            </a:r>
            <a:r>
              <a:rPr lang="en-US" altLang="zh-TW" sz="3200" dirty="0"/>
              <a:t>(</a:t>
            </a:r>
            <a:r>
              <a:rPr lang="en-US" altLang="zh-TW" sz="3200" dirty="0">
                <a:solidFill>
                  <a:srgbClr val="FF0000"/>
                </a:solidFill>
              </a:rPr>
              <a:t>r</a:t>
            </a:r>
            <a:r>
              <a:rPr lang="en-US" altLang="zh-TW" sz="3200" dirty="0"/>
              <a:t>ecursive)</a:t>
            </a:r>
            <a:r>
              <a:rPr lang="zh-TW" altLang="zh-TW" sz="3200" dirty="0"/>
              <a:t>的持續變更，亦即連同次目錄下的所有檔案、</a:t>
            </a:r>
            <a:r>
              <a:rPr lang="zh-TW" altLang="zh-TW" sz="3200" dirty="0" smtClean="0"/>
              <a:t>目錄都</a:t>
            </a:r>
            <a:r>
              <a:rPr lang="zh-TW" altLang="zh-TW" sz="3200" dirty="0"/>
              <a:t>更新成為這個群組之意。</a:t>
            </a:r>
          </a:p>
          <a:p>
            <a:pPr marL="0" indent="0">
              <a:buNone/>
            </a:pPr>
            <a:r>
              <a:rPr lang="zh-TW" altLang="zh-TW" sz="3200" dirty="0" smtClean="0"/>
              <a:t>常用</a:t>
            </a:r>
            <a:r>
              <a:rPr lang="zh-TW" altLang="zh-TW" sz="3200" dirty="0"/>
              <a:t>在變更某一目錄內所有的檔案之情況。</a:t>
            </a:r>
          </a:p>
          <a:p>
            <a:pPr marL="0" indent="0">
              <a:buNone/>
            </a:pPr>
            <a:endParaRPr lang="zh-TW" altLang="en-US" sz="3200" dirty="0"/>
          </a:p>
        </p:txBody>
      </p:sp>
      <p:sp>
        <p:nvSpPr>
          <p:cNvPr id="3" name="投影片編號版面配置區 2"/>
          <p:cNvSpPr>
            <a:spLocks noGrp="1"/>
          </p:cNvSpPr>
          <p:nvPr>
            <p:ph type="sldNum" sz="quarter" idx="12"/>
          </p:nvPr>
        </p:nvSpPr>
        <p:spPr/>
        <p:txBody>
          <a:bodyPr/>
          <a:lstStyle/>
          <a:p>
            <a:fld id="{D5832DEC-7162-4444-8C4D-0D97B04D006A}" type="slidenum">
              <a:rPr lang="zh-TW" altLang="en-US" smtClean="0"/>
              <a:t>5</a:t>
            </a:fld>
            <a:endParaRPr lang="zh-TW" altLang="en-US"/>
          </a:p>
        </p:txBody>
      </p:sp>
    </p:spTree>
    <p:extLst>
      <p:ext uri="{BB962C8B-B14F-4D97-AF65-F5344CB8AC3E}">
        <p14:creationId xmlns:p14="http://schemas.microsoft.com/office/powerpoint/2010/main" val="39319830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b="1" dirty="0" err="1"/>
              <a:t>chgrp</a:t>
            </a:r>
            <a:r>
              <a:rPr lang="zh-TW" altLang="en-US" dirty="0" smtClean="0"/>
              <a:t>範例：</a:t>
            </a:r>
            <a:endParaRPr lang="zh-TW" altLang="en-US" dirty="0"/>
          </a:p>
        </p:txBody>
      </p:sp>
      <p:sp>
        <p:nvSpPr>
          <p:cNvPr id="5" name="內容版面配置區 4"/>
          <p:cNvSpPr>
            <a:spLocks noGrp="1"/>
          </p:cNvSpPr>
          <p:nvPr>
            <p:ph idx="1"/>
          </p:nvPr>
        </p:nvSpPr>
        <p:spPr>
          <a:xfrm>
            <a:off x="139148" y="2571175"/>
            <a:ext cx="11767929" cy="3263504"/>
          </a:xfrm>
        </p:spPr>
        <p:txBody>
          <a:bodyPr>
            <a:noAutofit/>
          </a:bodyPr>
          <a:lstStyle/>
          <a:p>
            <a:pPr marL="0" indent="0">
              <a:buNone/>
            </a:pPr>
            <a:r>
              <a:rPr lang="en-US" altLang="zh-TW" sz="3600" dirty="0">
                <a:solidFill>
                  <a:srgbClr val="00B0F0"/>
                </a:solidFill>
              </a:rPr>
              <a:t>#</a:t>
            </a:r>
            <a:r>
              <a:rPr lang="en-US" altLang="zh-TW" sz="3600" dirty="0"/>
              <a:t> </a:t>
            </a:r>
            <a:r>
              <a:rPr lang="en-US" altLang="zh-TW" sz="3600" dirty="0" err="1"/>
              <a:t>chgrp</a:t>
            </a:r>
            <a:r>
              <a:rPr lang="en-US" altLang="zh-TW" sz="3600" dirty="0"/>
              <a:t> </a:t>
            </a:r>
            <a:r>
              <a:rPr lang="en-US" altLang="zh-TW" sz="3600" dirty="0">
                <a:solidFill>
                  <a:srgbClr val="FF0000"/>
                </a:solidFill>
              </a:rPr>
              <a:t>users</a:t>
            </a:r>
            <a:r>
              <a:rPr lang="en-US" altLang="zh-TW" sz="3600" dirty="0"/>
              <a:t> initial-setup-</a:t>
            </a:r>
            <a:r>
              <a:rPr lang="en-US" altLang="zh-TW" sz="3600" dirty="0" err="1"/>
              <a:t>ks.cfg</a:t>
            </a:r>
            <a:endParaRPr lang="en-US" altLang="zh-TW" sz="3600" dirty="0"/>
          </a:p>
          <a:p>
            <a:pPr marL="0" indent="0">
              <a:buNone/>
            </a:pPr>
            <a:r>
              <a:rPr lang="en-US" altLang="zh-TW" sz="3600" dirty="0">
                <a:solidFill>
                  <a:srgbClr val="00B0F0"/>
                </a:solidFill>
              </a:rPr>
              <a:t>#</a:t>
            </a:r>
            <a:r>
              <a:rPr lang="en-US" altLang="zh-TW" sz="3600" dirty="0"/>
              <a:t> ls -l</a:t>
            </a:r>
          </a:p>
          <a:p>
            <a:pPr marL="0" indent="0">
              <a:buNone/>
            </a:pPr>
            <a:r>
              <a:rPr lang="en-US" altLang="zh-TW" sz="3600" dirty="0">
                <a:solidFill>
                  <a:srgbClr val="00B050"/>
                </a:solidFill>
              </a:rPr>
              <a:t>-</a:t>
            </a:r>
            <a:r>
              <a:rPr lang="en-US" altLang="zh-TW" sz="3600" dirty="0" err="1">
                <a:solidFill>
                  <a:srgbClr val="00B050"/>
                </a:solidFill>
              </a:rPr>
              <a:t>rw</a:t>
            </a:r>
            <a:r>
              <a:rPr lang="en-US" altLang="zh-TW" sz="3600" dirty="0">
                <a:solidFill>
                  <a:srgbClr val="00B050"/>
                </a:solidFill>
              </a:rPr>
              <a:t>-r--r--. 1 root </a:t>
            </a:r>
            <a:r>
              <a:rPr lang="en-US" altLang="zh-TW" sz="3600" dirty="0">
                <a:solidFill>
                  <a:srgbClr val="FF0000"/>
                </a:solidFill>
              </a:rPr>
              <a:t>users</a:t>
            </a:r>
            <a:r>
              <a:rPr lang="en-US" altLang="zh-TW" sz="3600" dirty="0">
                <a:solidFill>
                  <a:srgbClr val="00B050"/>
                </a:solidFill>
              </a:rPr>
              <a:t> 1864 May  4 18:01 initial-setup-</a:t>
            </a:r>
            <a:r>
              <a:rPr lang="en-US" altLang="zh-TW" sz="3600" dirty="0" err="1">
                <a:solidFill>
                  <a:srgbClr val="00B050"/>
                </a:solidFill>
              </a:rPr>
              <a:t>ks.cfg</a:t>
            </a:r>
            <a:endParaRPr lang="en-US" altLang="zh-TW" sz="3600" dirty="0">
              <a:solidFill>
                <a:srgbClr val="00B050"/>
              </a:solidFill>
            </a:endParaRPr>
          </a:p>
          <a:p>
            <a:pPr marL="0" indent="0">
              <a:buNone/>
            </a:pPr>
            <a:r>
              <a:rPr lang="en-US" altLang="zh-TW" sz="3600" dirty="0">
                <a:solidFill>
                  <a:srgbClr val="00B0F0"/>
                </a:solidFill>
              </a:rPr>
              <a:t>#</a:t>
            </a:r>
            <a:r>
              <a:rPr lang="en-US" altLang="zh-TW" sz="3600" dirty="0"/>
              <a:t> </a:t>
            </a:r>
            <a:r>
              <a:rPr lang="en-US" altLang="zh-TW" sz="3600" dirty="0" err="1"/>
              <a:t>chgrp</a:t>
            </a:r>
            <a:r>
              <a:rPr lang="en-US" altLang="zh-TW" sz="3600" dirty="0"/>
              <a:t> </a:t>
            </a:r>
            <a:r>
              <a:rPr lang="en-US" altLang="zh-TW" sz="3600" dirty="0">
                <a:solidFill>
                  <a:srgbClr val="FF0000"/>
                </a:solidFill>
              </a:rPr>
              <a:t>testing</a:t>
            </a:r>
            <a:r>
              <a:rPr lang="en-US" altLang="zh-TW" sz="3600" dirty="0"/>
              <a:t> initial-setup-</a:t>
            </a:r>
            <a:r>
              <a:rPr lang="en-US" altLang="zh-TW" sz="3600" dirty="0" err="1"/>
              <a:t>ks.cfg</a:t>
            </a:r>
            <a:endParaRPr lang="en-US" altLang="zh-TW" sz="3600" dirty="0"/>
          </a:p>
          <a:p>
            <a:pPr marL="0" indent="0">
              <a:buNone/>
            </a:pPr>
            <a:r>
              <a:rPr lang="en-US" altLang="zh-TW" sz="3600" dirty="0" err="1">
                <a:solidFill>
                  <a:srgbClr val="00B050"/>
                </a:solidFill>
              </a:rPr>
              <a:t>chgrp</a:t>
            </a:r>
            <a:r>
              <a:rPr lang="en-US" altLang="zh-TW" sz="3600" dirty="0">
                <a:solidFill>
                  <a:srgbClr val="00B050"/>
                </a:solidFill>
              </a:rPr>
              <a:t>: invalid group:  `testing‘ </a:t>
            </a:r>
            <a:r>
              <a:rPr lang="en-US" altLang="zh-TW" sz="3600" dirty="0"/>
              <a:t>&lt;==</a:t>
            </a:r>
            <a:r>
              <a:rPr lang="zh-TW" altLang="en-US" sz="3600" dirty="0"/>
              <a:t>找不到這個群組名</a:t>
            </a:r>
            <a:r>
              <a:rPr lang="en-US" altLang="zh-TW" sz="3600" dirty="0"/>
              <a:t>~</a:t>
            </a:r>
            <a:r>
              <a:rPr lang="zh-TW" altLang="en-US" sz="3600" dirty="0"/>
              <a:t>發生錯誤訊息</a:t>
            </a:r>
          </a:p>
        </p:txBody>
      </p:sp>
      <p:grpSp>
        <p:nvGrpSpPr>
          <p:cNvPr id="9" name="群組 8"/>
          <p:cNvGrpSpPr/>
          <p:nvPr/>
        </p:nvGrpSpPr>
        <p:grpSpPr>
          <a:xfrm>
            <a:off x="4976934" y="1728417"/>
            <a:ext cx="2313190" cy="1344025"/>
            <a:chOff x="4677103" y="1857156"/>
            <a:chExt cx="2543504" cy="779700"/>
          </a:xfrm>
        </p:grpSpPr>
        <p:cxnSp>
          <p:nvCxnSpPr>
            <p:cNvPr id="7" name="直線單箭頭接點 6"/>
            <p:cNvCxnSpPr/>
            <p:nvPr/>
          </p:nvCxnSpPr>
          <p:spPr>
            <a:xfrm flipH="1">
              <a:off x="4677103" y="2049517"/>
              <a:ext cx="1145628" cy="36786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文字方塊 7"/>
            <p:cNvSpPr txBox="1"/>
            <p:nvPr/>
          </p:nvSpPr>
          <p:spPr>
            <a:xfrm>
              <a:off x="5749158" y="1857156"/>
              <a:ext cx="1471449" cy="779700"/>
            </a:xfrm>
            <a:prstGeom prst="rect">
              <a:avLst/>
            </a:prstGeom>
            <a:noFill/>
          </p:spPr>
          <p:txBody>
            <a:bodyPr wrap="square" rtlCol="0">
              <a:spAutoFit/>
            </a:bodyPr>
            <a:lstStyle/>
            <a:p>
              <a:pPr defTabSz="685800">
                <a:defRPr/>
              </a:pPr>
              <a:r>
                <a:rPr lang="zh-TW" altLang="en-US" sz="3200" dirty="0">
                  <a:solidFill>
                    <a:srgbClr val="FF0000"/>
                  </a:solidFill>
                  <a:latin typeface="Calibri" panose="020F0502020204030204"/>
                  <a:ea typeface="新細明體" panose="02020500000000000000" pitchFamily="18" charset="-120"/>
                </a:rPr>
                <a:t>檔案</a:t>
              </a:r>
            </a:p>
          </p:txBody>
        </p:sp>
      </p:grpSp>
      <p:grpSp>
        <p:nvGrpSpPr>
          <p:cNvPr id="13" name="群組 12"/>
          <p:cNvGrpSpPr/>
          <p:nvPr/>
        </p:nvGrpSpPr>
        <p:grpSpPr>
          <a:xfrm>
            <a:off x="2184440" y="2057125"/>
            <a:ext cx="1868548" cy="608492"/>
            <a:chOff x="2669628" y="1595546"/>
            <a:chExt cx="2491397" cy="811323"/>
          </a:xfrm>
        </p:grpSpPr>
        <p:cxnSp>
          <p:nvCxnSpPr>
            <p:cNvPr id="11" name="直線單箭頭接點 10"/>
            <p:cNvCxnSpPr/>
            <p:nvPr/>
          </p:nvCxnSpPr>
          <p:spPr>
            <a:xfrm flipH="1">
              <a:off x="2669628" y="1825625"/>
              <a:ext cx="651641" cy="58124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文字方塊 11"/>
            <p:cNvSpPr txBox="1"/>
            <p:nvPr/>
          </p:nvSpPr>
          <p:spPr>
            <a:xfrm>
              <a:off x="3273329" y="1595546"/>
              <a:ext cx="1887696" cy="779700"/>
            </a:xfrm>
            <a:prstGeom prst="rect">
              <a:avLst/>
            </a:prstGeom>
            <a:noFill/>
          </p:spPr>
          <p:txBody>
            <a:bodyPr wrap="none" rtlCol="0">
              <a:spAutoFit/>
            </a:bodyPr>
            <a:lstStyle/>
            <a:p>
              <a:pPr defTabSz="685800">
                <a:defRPr/>
              </a:pPr>
              <a:r>
                <a:rPr lang="zh-TW" altLang="en-US" sz="3200" dirty="0">
                  <a:solidFill>
                    <a:srgbClr val="FF0000"/>
                  </a:solidFill>
                  <a:latin typeface="Calibri" panose="020F0502020204030204"/>
                  <a:ea typeface="新細明體" panose="02020500000000000000" pitchFamily="18" charset="-120"/>
                </a:rPr>
                <a:t>群組名</a:t>
              </a:r>
            </a:p>
          </p:txBody>
        </p:sp>
      </p:grpSp>
      <p:sp>
        <p:nvSpPr>
          <p:cNvPr id="2" name="投影片編號版面配置區 1"/>
          <p:cNvSpPr>
            <a:spLocks noGrp="1"/>
          </p:cNvSpPr>
          <p:nvPr>
            <p:ph type="sldNum" sz="quarter" idx="12"/>
          </p:nvPr>
        </p:nvSpPr>
        <p:spPr/>
        <p:txBody>
          <a:bodyPr/>
          <a:lstStyle/>
          <a:p>
            <a:fld id="{D5832DEC-7162-4444-8C4D-0D97B04D006A}" type="slidenum">
              <a:rPr lang="zh-TW" altLang="en-US" smtClean="0"/>
              <a:t>6</a:t>
            </a:fld>
            <a:endParaRPr lang="zh-TW" altLang="en-US"/>
          </a:p>
        </p:txBody>
      </p:sp>
    </p:spTree>
    <p:extLst>
      <p:ext uri="{BB962C8B-B14F-4D97-AF65-F5344CB8AC3E}">
        <p14:creationId xmlns:p14="http://schemas.microsoft.com/office/powerpoint/2010/main" val="6766981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580321" y="308200"/>
            <a:ext cx="10048462" cy="834800"/>
          </a:xfrm>
        </p:spPr>
        <p:txBody>
          <a:bodyPr anchor="t">
            <a:noAutofit/>
          </a:bodyPr>
          <a:lstStyle/>
          <a:p>
            <a:r>
              <a:rPr lang="en-US" altLang="zh-TW" b="1" dirty="0" err="1">
                <a:solidFill>
                  <a:srgbClr val="FF0000"/>
                </a:solidFill>
              </a:rPr>
              <a:t>ch</a:t>
            </a:r>
            <a:r>
              <a:rPr lang="en-US" altLang="zh-TW" b="1" dirty="0" err="1"/>
              <a:t>own</a:t>
            </a:r>
            <a:r>
              <a:rPr lang="en-US" altLang="zh-TW" b="1" dirty="0"/>
              <a:t> </a:t>
            </a:r>
            <a:r>
              <a:rPr lang="zh-TW" altLang="zh-TW" b="1" dirty="0"/>
              <a:t>：改變檔案擁有者</a:t>
            </a:r>
            <a:r>
              <a:rPr lang="en-US" altLang="zh-TW" b="1" dirty="0">
                <a:solidFill>
                  <a:srgbClr val="FF0000"/>
                </a:solidFill>
              </a:rPr>
              <a:t>ch</a:t>
            </a:r>
            <a:r>
              <a:rPr lang="en-US" altLang="zh-TW" b="1" dirty="0"/>
              <a:t>ange </a:t>
            </a:r>
            <a:r>
              <a:rPr lang="en-US" altLang="zh-TW" b="1" dirty="0" smtClean="0">
                <a:solidFill>
                  <a:srgbClr val="FF0000"/>
                </a:solidFill>
              </a:rPr>
              <a:t>own</a:t>
            </a:r>
            <a:r>
              <a:rPr lang="en-US" altLang="zh-TW" b="1" dirty="0" smtClean="0"/>
              <a:t>er</a:t>
            </a:r>
            <a:endParaRPr lang="zh-TW" altLang="en-US" b="1" dirty="0"/>
          </a:p>
        </p:txBody>
      </p:sp>
      <p:sp>
        <p:nvSpPr>
          <p:cNvPr id="3" name="內容版面配置區 2"/>
          <p:cNvSpPr>
            <a:spLocks noGrp="1"/>
          </p:cNvSpPr>
          <p:nvPr>
            <p:ph idx="1"/>
          </p:nvPr>
        </p:nvSpPr>
        <p:spPr>
          <a:xfrm>
            <a:off x="1053548" y="1449144"/>
            <a:ext cx="10873409" cy="4981473"/>
          </a:xfrm>
        </p:spPr>
        <p:txBody>
          <a:bodyPr>
            <a:noAutofit/>
          </a:bodyPr>
          <a:lstStyle/>
          <a:p>
            <a:pPr marL="0" indent="0">
              <a:buNone/>
            </a:pPr>
            <a:r>
              <a:rPr lang="en-US" altLang="zh-TW" sz="2400" dirty="0" err="1"/>
              <a:t>chown</a:t>
            </a:r>
            <a:r>
              <a:rPr lang="zh-TW" altLang="zh-TW" sz="2400" dirty="0"/>
              <a:t>改變檔案擁有者 </a:t>
            </a:r>
            <a:r>
              <a:rPr lang="en-US" altLang="zh-TW" sz="2400" dirty="0"/>
              <a:t>,</a:t>
            </a:r>
            <a:r>
              <a:rPr lang="zh-TW" altLang="zh-TW" sz="2400" dirty="0"/>
              <a:t>使用者</a:t>
            </a:r>
            <a:r>
              <a:rPr lang="en-US" altLang="zh-TW" sz="2400" dirty="0"/>
              <a:t>(</a:t>
            </a:r>
            <a:r>
              <a:rPr lang="zh-TW" altLang="zh-TW" sz="2400" dirty="0"/>
              <a:t>擁有者</a:t>
            </a:r>
            <a:r>
              <a:rPr lang="en-US" altLang="zh-TW" sz="2400" dirty="0"/>
              <a:t>)</a:t>
            </a:r>
            <a:r>
              <a:rPr lang="zh-TW" altLang="zh-TW" sz="2400" dirty="0"/>
              <a:t>必須是已經存在系統中的帳號，</a:t>
            </a:r>
          </a:p>
          <a:p>
            <a:pPr marL="0" indent="0">
              <a:buNone/>
            </a:pPr>
            <a:r>
              <a:rPr lang="zh-TW" altLang="zh-TW" sz="2400" dirty="0"/>
              <a:t>也就是在</a:t>
            </a:r>
            <a:r>
              <a:rPr lang="en-US" altLang="zh-TW" sz="2400" dirty="0"/>
              <a:t>/</a:t>
            </a:r>
            <a:r>
              <a:rPr lang="en-US" altLang="zh-TW" sz="2400" dirty="0" err="1"/>
              <a:t>etc</a:t>
            </a:r>
            <a:r>
              <a:rPr lang="en-US" altLang="zh-TW" sz="2400" dirty="0"/>
              <a:t>/</a:t>
            </a:r>
            <a:r>
              <a:rPr lang="en-US" altLang="zh-TW" sz="2400" dirty="0" err="1"/>
              <a:t>passwd</a:t>
            </a:r>
            <a:r>
              <a:rPr lang="en-US" altLang="zh-TW" sz="2400" dirty="0"/>
              <a:t> </a:t>
            </a:r>
            <a:r>
              <a:rPr lang="zh-TW" altLang="zh-TW" sz="2400" dirty="0"/>
              <a:t>這個檔案中有紀錄的使用者名稱才能改變。</a:t>
            </a:r>
          </a:p>
          <a:p>
            <a:pPr marL="0" indent="0">
              <a:buNone/>
            </a:pPr>
            <a:r>
              <a:rPr lang="en-US" altLang="zh-TW" sz="2400" dirty="0" err="1"/>
              <a:t>chown</a:t>
            </a:r>
            <a:r>
              <a:rPr lang="zh-TW" altLang="zh-TW" sz="2400" dirty="0"/>
              <a:t>還可以順便直接修改群組的名稱</a:t>
            </a:r>
          </a:p>
          <a:p>
            <a:pPr marL="0" indent="0">
              <a:buNone/>
            </a:pPr>
            <a:r>
              <a:rPr lang="zh-TW" altLang="zh-TW" sz="2400" dirty="0"/>
              <a:t>要連目錄下的所有次目錄或檔案同時更改檔案擁有者的話，直</a:t>
            </a:r>
          </a:p>
          <a:p>
            <a:pPr marL="0" indent="0">
              <a:buNone/>
            </a:pPr>
            <a:r>
              <a:rPr lang="zh-TW" altLang="zh-TW" sz="2400" dirty="0"/>
              <a:t>接加上</a:t>
            </a:r>
            <a:r>
              <a:rPr lang="en-US" altLang="zh-TW" sz="2400" dirty="0"/>
              <a:t> -R </a:t>
            </a:r>
            <a:r>
              <a:rPr lang="zh-TW" altLang="zh-TW" sz="2400" dirty="0"/>
              <a:t>的選項</a:t>
            </a:r>
            <a:r>
              <a:rPr lang="zh-TW" altLang="zh-TW" sz="2400" dirty="0" smtClean="0"/>
              <a:t>即可</a:t>
            </a:r>
            <a:endParaRPr lang="en-US" altLang="zh-TW" sz="2400" dirty="0" smtClean="0"/>
          </a:p>
          <a:p>
            <a:pPr marL="0" indent="0">
              <a:buNone/>
            </a:pPr>
            <a:r>
              <a:rPr lang="en-US" altLang="zh-TW" sz="2400" dirty="0" smtClean="0"/>
              <a:t> </a:t>
            </a:r>
            <a:r>
              <a:rPr lang="en-US" altLang="zh-TW" sz="2400" dirty="0" err="1">
                <a:solidFill>
                  <a:srgbClr val="FF00FF"/>
                </a:solidFill>
              </a:rPr>
              <a:t>chown</a:t>
            </a:r>
            <a:r>
              <a:rPr lang="en-US" altLang="zh-TW" sz="2400" dirty="0">
                <a:solidFill>
                  <a:srgbClr val="FF00FF"/>
                </a:solidFill>
              </a:rPr>
              <a:t> [-R] </a:t>
            </a:r>
            <a:r>
              <a:rPr lang="zh-TW" altLang="zh-TW" sz="2400" dirty="0">
                <a:solidFill>
                  <a:srgbClr val="FF00FF"/>
                </a:solidFill>
              </a:rPr>
              <a:t>帳號名稱 </a:t>
            </a:r>
            <a:r>
              <a:rPr lang="en-US" altLang="zh-TW" sz="2400" dirty="0" smtClean="0">
                <a:solidFill>
                  <a:srgbClr val="FF00FF"/>
                </a:solidFill>
              </a:rPr>
              <a:t> </a:t>
            </a:r>
            <a:r>
              <a:rPr lang="zh-TW" altLang="zh-TW" sz="2400" dirty="0" smtClean="0">
                <a:solidFill>
                  <a:srgbClr val="FF00FF"/>
                </a:solidFill>
              </a:rPr>
              <a:t>檔案</a:t>
            </a:r>
            <a:r>
              <a:rPr lang="zh-TW" altLang="zh-TW" sz="2400" dirty="0">
                <a:solidFill>
                  <a:srgbClr val="FF00FF"/>
                </a:solidFill>
              </a:rPr>
              <a:t>或目錄</a:t>
            </a:r>
          </a:p>
          <a:p>
            <a:pPr marL="0" indent="0">
              <a:buNone/>
            </a:pPr>
            <a:r>
              <a:rPr lang="en-US" altLang="zh-TW" sz="2400" dirty="0" smtClean="0">
                <a:solidFill>
                  <a:srgbClr val="FF00FF"/>
                </a:solidFill>
              </a:rPr>
              <a:t> </a:t>
            </a:r>
            <a:r>
              <a:rPr lang="en-US" altLang="zh-TW" sz="2400" dirty="0" err="1">
                <a:solidFill>
                  <a:srgbClr val="FF00FF"/>
                </a:solidFill>
              </a:rPr>
              <a:t>chown</a:t>
            </a:r>
            <a:r>
              <a:rPr lang="en-US" altLang="zh-TW" sz="2400" dirty="0">
                <a:solidFill>
                  <a:srgbClr val="FF00FF"/>
                </a:solidFill>
              </a:rPr>
              <a:t> [-R] </a:t>
            </a:r>
            <a:r>
              <a:rPr lang="zh-TW" altLang="zh-TW" sz="2400" dirty="0">
                <a:solidFill>
                  <a:srgbClr val="FF00FF"/>
                </a:solidFill>
              </a:rPr>
              <a:t>帳號名稱</a:t>
            </a:r>
            <a:r>
              <a:rPr lang="en-US" altLang="zh-TW" sz="2400" dirty="0">
                <a:solidFill>
                  <a:srgbClr val="FF0000"/>
                </a:solidFill>
              </a:rPr>
              <a:t>:</a:t>
            </a:r>
            <a:r>
              <a:rPr lang="zh-TW" altLang="zh-TW" sz="2400" dirty="0">
                <a:solidFill>
                  <a:srgbClr val="FF00FF"/>
                </a:solidFill>
              </a:rPr>
              <a:t>群組名稱 檔案或</a:t>
            </a:r>
            <a:r>
              <a:rPr lang="zh-TW" altLang="zh-TW" sz="2400" dirty="0" smtClean="0">
                <a:solidFill>
                  <a:srgbClr val="FF00FF"/>
                </a:solidFill>
              </a:rPr>
              <a:t>目錄</a:t>
            </a:r>
            <a:endParaRPr lang="en-US" altLang="zh-TW" sz="2400" dirty="0" smtClean="0">
              <a:solidFill>
                <a:srgbClr val="FF00FF"/>
              </a:solidFill>
            </a:endParaRPr>
          </a:p>
          <a:p>
            <a:pPr marL="0" indent="0">
              <a:buNone/>
            </a:pPr>
            <a:r>
              <a:rPr lang="en-US" altLang="zh-TW" sz="2400" dirty="0" err="1">
                <a:solidFill>
                  <a:srgbClr val="FF00FF"/>
                </a:solidFill>
              </a:rPr>
              <a:t>chown</a:t>
            </a:r>
            <a:r>
              <a:rPr lang="en-US" altLang="zh-TW" sz="2400" dirty="0">
                <a:solidFill>
                  <a:srgbClr val="FF00FF"/>
                </a:solidFill>
              </a:rPr>
              <a:t> [-R] </a:t>
            </a:r>
            <a:r>
              <a:rPr lang="zh-TW" altLang="zh-TW" sz="2400" dirty="0">
                <a:solidFill>
                  <a:srgbClr val="FF00FF"/>
                </a:solidFill>
              </a:rPr>
              <a:t>帳號</a:t>
            </a:r>
            <a:r>
              <a:rPr lang="zh-TW" altLang="zh-TW" sz="2400" dirty="0" smtClean="0">
                <a:solidFill>
                  <a:srgbClr val="FF00FF"/>
                </a:solidFill>
              </a:rPr>
              <a:t>名稱</a:t>
            </a:r>
            <a:r>
              <a:rPr lang="en-US" altLang="zh-TW" sz="2400" dirty="0">
                <a:solidFill>
                  <a:srgbClr val="FF0000"/>
                </a:solidFill>
              </a:rPr>
              <a:t>.</a:t>
            </a:r>
            <a:r>
              <a:rPr lang="zh-TW" altLang="zh-TW" sz="2400" dirty="0" smtClean="0">
                <a:solidFill>
                  <a:srgbClr val="FF00FF"/>
                </a:solidFill>
              </a:rPr>
              <a:t>群</a:t>
            </a:r>
            <a:r>
              <a:rPr lang="zh-TW" altLang="zh-TW" sz="2400" dirty="0">
                <a:solidFill>
                  <a:srgbClr val="FF00FF"/>
                </a:solidFill>
              </a:rPr>
              <a:t>組名稱 檔案或目錄</a:t>
            </a:r>
          </a:p>
          <a:p>
            <a:pPr marL="0" indent="0">
              <a:buNone/>
            </a:pPr>
            <a:r>
              <a:rPr lang="zh-TW" altLang="zh-TW" sz="2400" dirty="0" smtClean="0"/>
              <a:t>選項</a:t>
            </a:r>
            <a:r>
              <a:rPr lang="zh-TW" altLang="zh-TW" sz="2400" dirty="0"/>
              <a:t>與參數：</a:t>
            </a:r>
          </a:p>
          <a:p>
            <a:pPr marL="0" indent="0">
              <a:buNone/>
            </a:pPr>
            <a:r>
              <a:rPr lang="en-US" altLang="zh-TW" sz="2400" dirty="0">
                <a:solidFill>
                  <a:srgbClr val="FF0000"/>
                </a:solidFill>
              </a:rPr>
              <a:t>-R </a:t>
            </a:r>
            <a:r>
              <a:rPr lang="en-US" altLang="zh-TW" sz="2400" dirty="0"/>
              <a:t>: </a:t>
            </a:r>
            <a:r>
              <a:rPr lang="zh-TW" altLang="zh-TW" sz="2400" dirty="0"/>
              <a:t>進行遞迴</a:t>
            </a:r>
            <a:r>
              <a:rPr lang="en-US" altLang="zh-TW" sz="2400" dirty="0"/>
              <a:t>(recursive)</a:t>
            </a:r>
            <a:r>
              <a:rPr lang="zh-TW" altLang="zh-TW" sz="2400" dirty="0"/>
              <a:t>的持續變更，亦即連同次目錄下的所有檔案都變更</a:t>
            </a:r>
          </a:p>
          <a:p>
            <a:pPr marL="0" indent="0">
              <a:buNone/>
            </a:pPr>
            <a:endParaRPr lang="zh-TW" altLang="zh-TW" sz="2400" dirty="0"/>
          </a:p>
          <a:p>
            <a:pPr marL="0" indent="0">
              <a:buNone/>
            </a:pPr>
            <a:endParaRPr lang="zh-TW" altLang="en-US" sz="2400" dirty="0"/>
          </a:p>
        </p:txBody>
      </p:sp>
      <p:sp>
        <p:nvSpPr>
          <p:cNvPr id="4" name="投影片編號版面配置區 3"/>
          <p:cNvSpPr>
            <a:spLocks noGrp="1"/>
          </p:cNvSpPr>
          <p:nvPr>
            <p:ph type="sldNum" sz="quarter" idx="12"/>
          </p:nvPr>
        </p:nvSpPr>
        <p:spPr/>
        <p:txBody>
          <a:bodyPr/>
          <a:lstStyle/>
          <a:p>
            <a:fld id="{D5832DEC-7162-4444-8C4D-0D97B04D006A}" type="slidenum">
              <a:rPr lang="zh-TW" altLang="en-US" smtClean="0"/>
              <a:t>7</a:t>
            </a:fld>
            <a:endParaRPr lang="zh-TW" altLang="en-US"/>
          </a:p>
        </p:txBody>
      </p:sp>
    </p:spTree>
    <p:extLst>
      <p:ext uri="{BB962C8B-B14F-4D97-AF65-F5344CB8AC3E}">
        <p14:creationId xmlns:p14="http://schemas.microsoft.com/office/powerpoint/2010/main" val="35256371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chor="t">
            <a:normAutofit fontScale="90000"/>
          </a:bodyPr>
          <a:lstStyle/>
          <a:p>
            <a:r>
              <a:rPr lang="en-US" altLang="zh-TW" b="1" dirty="0" err="1">
                <a:solidFill>
                  <a:srgbClr val="FF0000"/>
                </a:solidFill>
              </a:rPr>
              <a:t>ch</a:t>
            </a:r>
            <a:r>
              <a:rPr lang="en-US" altLang="zh-TW" b="1" dirty="0" err="1"/>
              <a:t>own</a:t>
            </a:r>
            <a:r>
              <a:rPr lang="zh-TW" altLang="zh-TW" dirty="0" smtClean="0"/>
              <a:t>範例</a:t>
            </a:r>
            <a:r>
              <a:rPr lang="zh-TW" altLang="zh-TW" dirty="0"/>
              <a:t>：將</a:t>
            </a:r>
            <a:r>
              <a:rPr lang="en-US" altLang="zh-TW" dirty="0"/>
              <a:t> initial-setup-</a:t>
            </a:r>
            <a:r>
              <a:rPr lang="en-US" altLang="zh-TW" dirty="0" err="1"/>
              <a:t>ks.cfg</a:t>
            </a:r>
            <a:r>
              <a:rPr lang="en-US" altLang="zh-TW" dirty="0"/>
              <a:t> </a:t>
            </a:r>
            <a:r>
              <a:rPr lang="zh-TW" altLang="zh-TW" dirty="0"/>
              <a:t>的擁有者改為</a:t>
            </a:r>
            <a:r>
              <a:rPr lang="en-US" altLang="zh-TW" dirty="0"/>
              <a:t>bin</a:t>
            </a:r>
            <a:r>
              <a:rPr lang="zh-TW" altLang="zh-TW" dirty="0"/>
              <a:t>這個帳號：</a:t>
            </a:r>
            <a:br>
              <a:rPr lang="zh-TW" altLang="zh-TW" dirty="0"/>
            </a:br>
            <a:endParaRPr lang="zh-TW" altLang="en-US" dirty="0"/>
          </a:p>
        </p:txBody>
      </p:sp>
      <p:sp>
        <p:nvSpPr>
          <p:cNvPr id="3" name="內容版面配置區 2"/>
          <p:cNvSpPr>
            <a:spLocks noGrp="1"/>
          </p:cNvSpPr>
          <p:nvPr>
            <p:ph idx="1"/>
          </p:nvPr>
        </p:nvSpPr>
        <p:spPr>
          <a:xfrm>
            <a:off x="1152939" y="2549663"/>
            <a:ext cx="10694504" cy="2340389"/>
          </a:xfrm>
        </p:spPr>
        <p:txBody>
          <a:bodyPr>
            <a:noAutofit/>
          </a:bodyPr>
          <a:lstStyle/>
          <a:p>
            <a:pPr marL="0" indent="0">
              <a:buNone/>
            </a:pPr>
            <a:r>
              <a:rPr lang="en-US" altLang="zh-TW" sz="3600" dirty="0"/>
              <a:t># </a:t>
            </a:r>
            <a:r>
              <a:rPr lang="en-US" altLang="zh-TW" sz="3600" dirty="0" err="1"/>
              <a:t>chown</a:t>
            </a:r>
            <a:r>
              <a:rPr lang="en-US" altLang="zh-TW" sz="3600" dirty="0"/>
              <a:t> </a:t>
            </a:r>
            <a:r>
              <a:rPr lang="en-US" altLang="zh-TW" sz="3600" dirty="0">
                <a:solidFill>
                  <a:srgbClr val="FF0000"/>
                </a:solidFill>
              </a:rPr>
              <a:t>bin</a:t>
            </a:r>
            <a:r>
              <a:rPr lang="en-US" altLang="zh-TW" sz="3600" dirty="0"/>
              <a:t> initial-setup-</a:t>
            </a:r>
            <a:r>
              <a:rPr lang="en-US" altLang="zh-TW" sz="3600" dirty="0" err="1"/>
              <a:t>ks.cfg</a:t>
            </a:r>
            <a:endParaRPr lang="zh-TW" altLang="zh-TW" sz="3600" dirty="0"/>
          </a:p>
          <a:p>
            <a:pPr marL="0" indent="0">
              <a:buNone/>
            </a:pPr>
            <a:r>
              <a:rPr lang="en-US" altLang="zh-TW" sz="3600" dirty="0"/>
              <a:t># ls -l</a:t>
            </a:r>
            <a:endParaRPr lang="zh-TW" altLang="zh-TW" sz="3600" dirty="0"/>
          </a:p>
          <a:p>
            <a:pPr marL="0" indent="0">
              <a:buNone/>
            </a:pPr>
            <a:r>
              <a:rPr lang="en-US" altLang="zh-TW" sz="3200" dirty="0">
                <a:solidFill>
                  <a:srgbClr val="2BF565"/>
                </a:solidFill>
              </a:rPr>
              <a:t>-</a:t>
            </a:r>
            <a:r>
              <a:rPr lang="en-US" altLang="zh-TW" sz="3200" dirty="0" err="1">
                <a:solidFill>
                  <a:srgbClr val="2BF565"/>
                </a:solidFill>
              </a:rPr>
              <a:t>rw</a:t>
            </a:r>
            <a:r>
              <a:rPr lang="en-US" altLang="zh-TW" sz="3200" dirty="0">
                <a:solidFill>
                  <a:srgbClr val="2BF565"/>
                </a:solidFill>
              </a:rPr>
              <a:t>-r--r--. 1 </a:t>
            </a:r>
            <a:r>
              <a:rPr lang="en-US" altLang="zh-TW" sz="3200" dirty="0">
                <a:solidFill>
                  <a:srgbClr val="FF0000"/>
                </a:solidFill>
              </a:rPr>
              <a:t>bin</a:t>
            </a:r>
            <a:r>
              <a:rPr lang="en-US" altLang="zh-TW" sz="3200" dirty="0">
                <a:solidFill>
                  <a:srgbClr val="2BF565"/>
                </a:solidFill>
              </a:rPr>
              <a:t>  users 1864 May  4 18:01 initial-setup-</a:t>
            </a:r>
            <a:r>
              <a:rPr lang="en-US" altLang="zh-TW" sz="3200" dirty="0" err="1">
                <a:solidFill>
                  <a:srgbClr val="2BF565"/>
                </a:solidFill>
              </a:rPr>
              <a:t>ks.cfg</a:t>
            </a:r>
            <a:endParaRPr lang="zh-TW" altLang="zh-TW" sz="3200" dirty="0">
              <a:solidFill>
                <a:srgbClr val="2BF565"/>
              </a:solidFill>
            </a:endParaRPr>
          </a:p>
          <a:p>
            <a:pPr marL="0" indent="0">
              <a:buNone/>
            </a:pPr>
            <a:endParaRPr lang="zh-TW" altLang="en-US" sz="3600" dirty="0"/>
          </a:p>
        </p:txBody>
      </p:sp>
      <p:sp>
        <p:nvSpPr>
          <p:cNvPr id="5" name="投影片編號版面配置區 4"/>
          <p:cNvSpPr>
            <a:spLocks noGrp="1"/>
          </p:cNvSpPr>
          <p:nvPr>
            <p:ph type="sldNum" sz="quarter" idx="12"/>
          </p:nvPr>
        </p:nvSpPr>
        <p:spPr/>
        <p:txBody>
          <a:bodyPr/>
          <a:lstStyle/>
          <a:p>
            <a:fld id="{D5832DEC-7162-4444-8C4D-0D97B04D006A}" type="slidenum">
              <a:rPr lang="zh-TW" altLang="en-US" smtClean="0"/>
              <a:t>8</a:t>
            </a:fld>
            <a:endParaRPr lang="zh-TW" altLang="en-US"/>
          </a:p>
        </p:txBody>
      </p:sp>
    </p:spTree>
    <p:extLst>
      <p:ext uri="{BB962C8B-B14F-4D97-AF65-F5344CB8AC3E}">
        <p14:creationId xmlns:p14="http://schemas.microsoft.com/office/powerpoint/2010/main" val="30723308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chor="t">
            <a:normAutofit fontScale="90000"/>
          </a:bodyPr>
          <a:lstStyle/>
          <a:p>
            <a:r>
              <a:rPr lang="en-US" altLang="zh-TW" b="1" dirty="0" err="1">
                <a:solidFill>
                  <a:srgbClr val="FF0000"/>
                </a:solidFill>
              </a:rPr>
              <a:t>ch</a:t>
            </a:r>
            <a:r>
              <a:rPr lang="en-US" altLang="zh-TW" b="1" dirty="0" err="1"/>
              <a:t>own</a:t>
            </a:r>
            <a:r>
              <a:rPr lang="zh-TW" altLang="zh-TW" dirty="0"/>
              <a:t>範例</a:t>
            </a:r>
            <a:r>
              <a:rPr lang="zh-TW" altLang="zh-TW" dirty="0" smtClean="0"/>
              <a:t>：</a:t>
            </a:r>
            <a:r>
              <a:rPr lang="zh-TW" altLang="zh-TW" dirty="0"/>
              <a:t>將</a:t>
            </a:r>
            <a:r>
              <a:rPr lang="en-US" altLang="zh-TW" dirty="0"/>
              <a:t> initial-setup-</a:t>
            </a:r>
            <a:r>
              <a:rPr lang="en-US" altLang="zh-TW" dirty="0" err="1"/>
              <a:t>ks.cfg</a:t>
            </a:r>
            <a:r>
              <a:rPr lang="en-US" altLang="zh-TW" dirty="0"/>
              <a:t> </a:t>
            </a:r>
            <a:r>
              <a:rPr lang="zh-TW" altLang="zh-TW" dirty="0"/>
              <a:t>的擁有者與群組改回為</a:t>
            </a:r>
            <a:r>
              <a:rPr lang="en-US" altLang="zh-TW" dirty="0"/>
              <a:t>root</a:t>
            </a:r>
            <a:r>
              <a:rPr lang="zh-TW" altLang="zh-TW" dirty="0"/>
              <a:t>：</a:t>
            </a:r>
            <a:br>
              <a:rPr lang="zh-TW" altLang="zh-TW" dirty="0"/>
            </a:br>
            <a:endParaRPr lang="zh-TW" altLang="en-US" dirty="0"/>
          </a:p>
        </p:txBody>
      </p:sp>
      <p:sp>
        <p:nvSpPr>
          <p:cNvPr id="3" name="內容版面配置區 2"/>
          <p:cNvSpPr>
            <a:spLocks noGrp="1"/>
          </p:cNvSpPr>
          <p:nvPr>
            <p:ph idx="1"/>
          </p:nvPr>
        </p:nvSpPr>
        <p:spPr>
          <a:xfrm>
            <a:off x="1886608" y="2226469"/>
            <a:ext cx="8513379" cy="3263504"/>
          </a:xfrm>
        </p:spPr>
        <p:txBody>
          <a:bodyPr>
            <a:normAutofit/>
          </a:bodyPr>
          <a:lstStyle/>
          <a:p>
            <a:pPr marL="0" indent="0">
              <a:buNone/>
            </a:pPr>
            <a:r>
              <a:rPr lang="en-US" altLang="zh-TW" sz="3300" dirty="0"/>
              <a:t># </a:t>
            </a:r>
            <a:r>
              <a:rPr lang="en-US" altLang="zh-TW" sz="3300" dirty="0" err="1"/>
              <a:t>chown</a:t>
            </a:r>
            <a:r>
              <a:rPr lang="en-US" altLang="zh-TW" sz="3300" dirty="0"/>
              <a:t> </a:t>
            </a:r>
            <a:r>
              <a:rPr lang="en-US" altLang="zh-TW" sz="3300" dirty="0" err="1">
                <a:solidFill>
                  <a:srgbClr val="FF0000"/>
                </a:solidFill>
              </a:rPr>
              <a:t>root:root</a:t>
            </a:r>
            <a:r>
              <a:rPr lang="en-US" altLang="zh-TW" sz="3300" dirty="0"/>
              <a:t> initial-setup-</a:t>
            </a:r>
            <a:r>
              <a:rPr lang="en-US" altLang="zh-TW" sz="3300" dirty="0" err="1"/>
              <a:t>ks.cfg</a:t>
            </a:r>
            <a:endParaRPr lang="zh-TW" altLang="zh-TW" sz="3300" dirty="0"/>
          </a:p>
          <a:p>
            <a:pPr marL="0" indent="0">
              <a:buNone/>
            </a:pPr>
            <a:r>
              <a:rPr lang="en-US" altLang="zh-TW" sz="3300" dirty="0"/>
              <a:t># ls -l</a:t>
            </a:r>
            <a:endParaRPr lang="zh-TW" altLang="zh-TW" sz="3300" dirty="0"/>
          </a:p>
          <a:p>
            <a:pPr marL="0" indent="0">
              <a:buNone/>
            </a:pPr>
            <a:r>
              <a:rPr lang="en-US" altLang="zh-TW" sz="2700" dirty="0">
                <a:solidFill>
                  <a:srgbClr val="2BF565"/>
                </a:solidFill>
              </a:rPr>
              <a:t>-</a:t>
            </a:r>
            <a:r>
              <a:rPr lang="en-US" altLang="zh-TW" sz="2700" dirty="0" err="1">
                <a:solidFill>
                  <a:srgbClr val="2BF565"/>
                </a:solidFill>
              </a:rPr>
              <a:t>rw</a:t>
            </a:r>
            <a:r>
              <a:rPr lang="en-US" altLang="zh-TW" sz="2700" dirty="0">
                <a:solidFill>
                  <a:srgbClr val="2BF565"/>
                </a:solidFill>
              </a:rPr>
              <a:t>-r--r--. 1 </a:t>
            </a:r>
            <a:r>
              <a:rPr lang="en-US" altLang="zh-TW" sz="2700" dirty="0">
                <a:solidFill>
                  <a:srgbClr val="FF0000"/>
                </a:solidFill>
              </a:rPr>
              <a:t>root </a:t>
            </a:r>
            <a:r>
              <a:rPr lang="en-US" altLang="zh-TW" sz="2700" dirty="0" err="1">
                <a:solidFill>
                  <a:srgbClr val="FF0000"/>
                </a:solidFill>
              </a:rPr>
              <a:t>root</a:t>
            </a:r>
            <a:r>
              <a:rPr lang="en-US" altLang="zh-TW" sz="2700" dirty="0">
                <a:solidFill>
                  <a:srgbClr val="FF0000"/>
                </a:solidFill>
              </a:rPr>
              <a:t> </a:t>
            </a:r>
            <a:r>
              <a:rPr lang="en-US" altLang="zh-TW" sz="2700" dirty="0">
                <a:solidFill>
                  <a:srgbClr val="2BF565"/>
                </a:solidFill>
              </a:rPr>
              <a:t>1864 May  4 18:01 initial-setup-</a:t>
            </a:r>
            <a:r>
              <a:rPr lang="en-US" altLang="zh-TW" sz="2700" dirty="0" err="1">
                <a:solidFill>
                  <a:srgbClr val="2BF565"/>
                </a:solidFill>
              </a:rPr>
              <a:t>ks.cfg</a:t>
            </a:r>
            <a:endParaRPr lang="en-US" altLang="zh-TW" sz="2700" dirty="0">
              <a:solidFill>
                <a:srgbClr val="2BF565"/>
              </a:solidFill>
            </a:endParaRPr>
          </a:p>
          <a:p>
            <a:pPr marL="0" indent="0">
              <a:buNone/>
            </a:pPr>
            <a:r>
              <a:rPr lang="en-US" altLang="zh-TW" sz="2700" dirty="0" err="1"/>
              <a:t>chown</a:t>
            </a:r>
            <a:r>
              <a:rPr lang="zh-TW" altLang="en-US" sz="2700" dirty="0"/>
              <a:t>也可以使用</a:t>
            </a:r>
            <a:r>
              <a:rPr lang="en-US" altLang="zh-TW" sz="2700" dirty="0"/>
              <a:t>『</a:t>
            </a:r>
            <a:r>
              <a:rPr lang="en-US" altLang="zh-TW" sz="2700" dirty="0" err="1"/>
              <a:t>chown</a:t>
            </a:r>
            <a:r>
              <a:rPr lang="en-US" altLang="zh-TW" sz="2700" dirty="0"/>
              <a:t> </a:t>
            </a:r>
            <a:r>
              <a:rPr lang="en-US" altLang="zh-TW" sz="2700" dirty="0" err="1"/>
              <a:t>user</a:t>
            </a:r>
            <a:r>
              <a:rPr lang="en-US" altLang="zh-TW" sz="2700" dirty="0" err="1">
                <a:solidFill>
                  <a:srgbClr val="FF0000"/>
                </a:solidFill>
              </a:rPr>
              <a:t>.</a:t>
            </a:r>
            <a:r>
              <a:rPr lang="en-US" altLang="zh-TW" sz="2700" dirty="0" err="1"/>
              <a:t>group</a:t>
            </a:r>
            <a:r>
              <a:rPr lang="en-US" altLang="zh-TW" sz="2700" dirty="0"/>
              <a:t> file』</a:t>
            </a:r>
            <a:r>
              <a:rPr lang="zh-TW" altLang="en-US" sz="2700" dirty="0"/>
              <a:t>，</a:t>
            </a:r>
            <a:endParaRPr lang="en-US" altLang="zh-TW" sz="2700" dirty="0"/>
          </a:p>
          <a:p>
            <a:pPr marL="0" indent="0">
              <a:buNone/>
            </a:pPr>
            <a:r>
              <a:rPr lang="zh-TW" altLang="en-US" sz="2700" dirty="0"/>
              <a:t>亦即在</a:t>
            </a:r>
            <a:r>
              <a:rPr lang="zh-TW" altLang="en-US" sz="2700" dirty="0">
                <a:solidFill>
                  <a:srgbClr val="FF00FF"/>
                </a:solidFill>
              </a:rPr>
              <a:t>擁有者</a:t>
            </a:r>
            <a:r>
              <a:rPr lang="zh-TW" altLang="en-US" sz="2700" dirty="0"/>
              <a:t>與</a:t>
            </a:r>
            <a:r>
              <a:rPr lang="zh-TW" altLang="en-US" sz="2700" dirty="0">
                <a:solidFill>
                  <a:srgbClr val="FF00FF"/>
                </a:solidFill>
              </a:rPr>
              <a:t>群組</a:t>
            </a:r>
            <a:r>
              <a:rPr lang="zh-TW" altLang="en-US" sz="2700" dirty="0"/>
              <a:t>間加上小數點</a:t>
            </a:r>
            <a:r>
              <a:rPr lang="en-US" altLang="zh-TW" sz="2700" dirty="0"/>
              <a:t>『 </a:t>
            </a:r>
            <a:r>
              <a:rPr lang="en-US" altLang="zh-TW" sz="2700" dirty="0">
                <a:solidFill>
                  <a:srgbClr val="FF00FF"/>
                </a:solidFill>
              </a:rPr>
              <a:t>. </a:t>
            </a:r>
            <a:r>
              <a:rPr lang="en-US" altLang="zh-TW" sz="2700" dirty="0"/>
              <a:t>』</a:t>
            </a:r>
            <a:r>
              <a:rPr lang="zh-TW" altLang="en-US" sz="2700" dirty="0"/>
              <a:t>也行</a:t>
            </a:r>
            <a:endParaRPr lang="en-US" altLang="zh-TW" sz="2700" dirty="0"/>
          </a:p>
          <a:p>
            <a:pPr marL="0" indent="0">
              <a:buNone/>
            </a:pPr>
            <a:r>
              <a:rPr lang="en-US" altLang="zh-TW" sz="2700" dirty="0"/>
              <a:t># </a:t>
            </a:r>
            <a:r>
              <a:rPr lang="en-US" altLang="zh-TW" sz="2700" dirty="0" err="1"/>
              <a:t>chown</a:t>
            </a:r>
            <a:r>
              <a:rPr lang="en-US" altLang="zh-TW" sz="2700" dirty="0"/>
              <a:t> </a:t>
            </a:r>
            <a:r>
              <a:rPr lang="en-US" altLang="zh-TW" sz="2700" dirty="0" err="1">
                <a:solidFill>
                  <a:srgbClr val="FF0000"/>
                </a:solidFill>
              </a:rPr>
              <a:t>root.root</a:t>
            </a:r>
            <a:r>
              <a:rPr lang="en-US" altLang="zh-TW" sz="2700" dirty="0"/>
              <a:t> initial-setup-</a:t>
            </a:r>
            <a:r>
              <a:rPr lang="en-US" altLang="zh-TW" sz="2700" dirty="0" err="1"/>
              <a:t>ks.cfg</a:t>
            </a:r>
            <a:endParaRPr lang="zh-TW" altLang="zh-TW" sz="2700" dirty="0"/>
          </a:p>
          <a:p>
            <a:pPr marL="0" indent="0">
              <a:buNone/>
            </a:pPr>
            <a:endParaRPr lang="en-US" altLang="zh-TW" sz="2700" dirty="0"/>
          </a:p>
          <a:p>
            <a:pPr marL="0" indent="0">
              <a:buNone/>
            </a:pPr>
            <a:endParaRPr lang="zh-TW" altLang="zh-TW" sz="2700" dirty="0">
              <a:solidFill>
                <a:srgbClr val="2BF565"/>
              </a:solidFill>
            </a:endParaRPr>
          </a:p>
          <a:p>
            <a:pPr marL="0" indent="0">
              <a:buNone/>
            </a:pPr>
            <a:endParaRPr lang="zh-TW" altLang="en-US" sz="3300" dirty="0"/>
          </a:p>
        </p:txBody>
      </p:sp>
      <p:sp>
        <p:nvSpPr>
          <p:cNvPr id="5" name="投影片編號版面配置區 4"/>
          <p:cNvSpPr>
            <a:spLocks noGrp="1"/>
          </p:cNvSpPr>
          <p:nvPr>
            <p:ph type="sldNum" sz="quarter" idx="12"/>
          </p:nvPr>
        </p:nvSpPr>
        <p:spPr/>
        <p:txBody>
          <a:bodyPr/>
          <a:lstStyle/>
          <a:p>
            <a:fld id="{D5832DEC-7162-4444-8C4D-0D97B04D006A}" type="slidenum">
              <a:rPr lang="zh-TW" altLang="en-US" smtClean="0"/>
              <a:t>9</a:t>
            </a:fld>
            <a:endParaRPr lang="zh-TW" altLang="en-US"/>
          </a:p>
        </p:txBody>
      </p:sp>
    </p:spTree>
    <p:extLst>
      <p:ext uri="{BB962C8B-B14F-4D97-AF65-F5344CB8AC3E}">
        <p14:creationId xmlns:p14="http://schemas.microsoft.com/office/powerpoint/2010/main" val="14398639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3757</Words>
  <Application>Microsoft Office PowerPoint</Application>
  <PresentationFormat>寬螢幕</PresentationFormat>
  <Paragraphs>330</Paragraphs>
  <Slides>18</Slides>
  <Notes>16</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18</vt:i4>
      </vt:variant>
    </vt:vector>
  </HeadingPairs>
  <TitlesOfParts>
    <vt:vector size="29" baseType="lpstr">
      <vt:lpstr>Arial Unicode MS</vt:lpstr>
      <vt:lpstr>等线</vt:lpstr>
      <vt:lpstr>Lucida Grande</vt:lpstr>
      <vt:lpstr>Menlo</vt:lpstr>
      <vt:lpstr>細明體</vt:lpstr>
      <vt:lpstr>新細明體</vt:lpstr>
      <vt:lpstr>Arial</vt:lpstr>
      <vt:lpstr>Calibri</vt:lpstr>
      <vt:lpstr>Calibri Light</vt:lpstr>
      <vt:lpstr>Times New Roman</vt:lpstr>
      <vt:lpstr>Office 佈景主題</vt:lpstr>
      <vt:lpstr>Chgrp、 chown、 chmod</vt:lpstr>
      <vt:lpstr>檔案屬性的示意圖</vt:lpstr>
      <vt:lpstr>檔案的類型與權限之內容</vt:lpstr>
      <vt:lpstr>(cp)會複製執行者的屬性與權限</vt:lpstr>
      <vt:lpstr>chgrp ：改變檔案所屬群組(change group的縮寫)</vt:lpstr>
      <vt:lpstr>chgrp範例：</vt:lpstr>
      <vt:lpstr>chown ：改變檔案擁有者change owner</vt:lpstr>
      <vt:lpstr>chown範例：將 initial-setup-ks.cfg 的擁有者改為bin這個帳號： </vt:lpstr>
      <vt:lpstr>chown範例：將 initial-setup-ks.cfg 的擁有者與群組改回為root： </vt:lpstr>
      <vt:lpstr>chown範例：單純的修改所屬群組呢</vt:lpstr>
      <vt:lpstr>chmod ：改變檔案的權限change mode的縮寫 </vt:lpstr>
      <vt:lpstr>chmod範例：test.sh這個檔案所有的權限都設定啟用</vt:lpstr>
      <vt:lpstr>練習:將test.sh 改為-rw-r--r--</vt:lpstr>
      <vt:lpstr>練習:將test.sh 改為-rw-r--r--</vt:lpstr>
      <vt:lpstr>PowerPoint 簡報</vt:lpstr>
      <vt:lpstr>chmod範例： 『 -rwxr-xr-- 』設定這樣的權限？可以使用『 chmod u=rwx,g=rx,o=r filename 』來設定</vt:lpstr>
      <vt:lpstr>chmod範例： test.sh這個檔案的每個人均可寫入的權限</vt:lpstr>
      <vt:lpstr>chmod範例：要拿掉全部人的可執行權限</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Chgrp、 chown、 chmod</dc:title>
  <dc:creator>yangcc</dc:creator>
  <cp:lastModifiedBy>yangcc</cp:lastModifiedBy>
  <cp:revision>8</cp:revision>
  <dcterms:created xsi:type="dcterms:W3CDTF">2020-10-26T13:03:50Z</dcterms:created>
  <dcterms:modified xsi:type="dcterms:W3CDTF">2020-10-28T06:04:05Z</dcterms:modified>
</cp:coreProperties>
</file>