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8" r:id="rId3"/>
    <p:sldId id="257" r:id="rId4"/>
    <p:sldId id="300" r:id="rId5"/>
    <p:sldId id="265" r:id="rId6"/>
    <p:sldId id="261" r:id="rId7"/>
    <p:sldId id="267" r:id="rId8"/>
    <p:sldId id="264" r:id="rId9"/>
    <p:sldId id="268" r:id="rId10"/>
    <p:sldId id="288" r:id="rId11"/>
    <p:sldId id="310" r:id="rId12"/>
    <p:sldId id="286" r:id="rId13"/>
    <p:sldId id="287" r:id="rId14"/>
    <p:sldId id="289" r:id="rId15"/>
    <p:sldId id="311" r:id="rId16"/>
    <p:sldId id="270" r:id="rId17"/>
    <p:sldId id="297" r:id="rId18"/>
    <p:sldId id="259" r:id="rId19"/>
    <p:sldId id="263" r:id="rId20"/>
    <p:sldId id="266" r:id="rId21"/>
    <p:sldId id="299" r:id="rId22"/>
    <p:sldId id="260" r:id="rId23"/>
    <p:sldId id="298" r:id="rId24"/>
    <p:sldId id="284" r:id="rId25"/>
    <p:sldId id="301" r:id="rId26"/>
    <p:sldId id="285" r:id="rId27"/>
    <p:sldId id="271" r:id="rId28"/>
    <p:sldId id="272" r:id="rId29"/>
    <p:sldId id="302" r:id="rId30"/>
    <p:sldId id="304" r:id="rId31"/>
    <p:sldId id="303" r:id="rId32"/>
    <p:sldId id="275" r:id="rId33"/>
    <p:sldId id="276" r:id="rId34"/>
    <p:sldId id="273" r:id="rId35"/>
    <p:sldId id="305" r:id="rId36"/>
    <p:sldId id="306" r:id="rId37"/>
    <p:sldId id="277" r:id="rId38"/>
    <p:sldId id="278" r:id="rId39"/>
    <p:sldId id="279" r:id="rId40"/>
    <p:sldId id="307" r:id="rId41"/>
    <p:sldId id="280" r:id="rId42"/>
    <p:sldId id="282" r:id="rId43"/>
    <p:sldId id="308" r:id="rId44"/>
    <p:sldId id="309" r:id="rId45"/>
    <p:sldId id="262" r:id="rId46"/>
    <p:sldId id="312" r:id="rId47"/>
    <p:sldId id="313" r:id="rId48"/>
    <p:sldId id="283" r:id="rId49"/>
    <p:sldId id="290" r:id="rId50"/>
    <p:sldId id="292" r:id="rId51"/>
    <p:sldId id="291" r:id="rId52"/>
    <p:sldId id="296" r:id="rId53"/>
    <p:sldId id="294" r:id="rId54"/>
    <p:sldId id="29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122"/>
    <a:srgbClr val="EA8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6370" autoAdjust="0"/>
  </p:normalViewPr>
  <p:slideViewPr>
    <p:cSldViewPr>
      <p:cViewPr varScale="1">
        <p:scale>
          <a:sx n="81" d="100"/>
          <a:sy n="81" d="100"/>
        </p:scale>
        <p:origin x="3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6B4C342-1408-496F-834F-C6D3673EED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51BCEE-1DA2-4C63-B1E6-3C5376CB8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2752F-F75C-495D-ACCA-8423CA7208D3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1C1F74-1A70-4D79-9CB9-A8EEDC0FE1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426D2A-55F5-4C61-BFB2-D2D5188DD0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4AEA-FB86-4D89-94A4-097B2AD64E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687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0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https://docs.docker.com/compose/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2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  <a:prstGeom prst="rect">
            <a:avLst/>
          </a:prstGeom>
        </p:spPr>
        <p:txBody>
          <a:bodyPr tIns="0" bIns="0" anchor="b"/>
          <a:lstStyle>
            <a:lvl1pPr algn="r">
              <a:defRPr sz="1100"/>
            </a:lvl1pPr>
          </a:lstStyle>
          <a:p>
            <a:r>
              <a:rPr lang="en-US" altLang="zh-TW" sz="18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2pPr>
            <a:lvl3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3pPr>
            <a:lvl4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4pPr>
            <a:lvl5pPr>
              <a:spcBef>
                <a:spcPts val="300"/>
              </a:spcBef>
              <a:spcAft>
                <a:spcPts val="300"/>
              </a:spcAft>
              <a:defRPr>
                <a:latin typeface="Verdana" panose="020B060403050404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91196B8-C891-4AFE-B741-2756EED4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1FB355E8-BB97-4204-9B7B-1EA32560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728680C-886B-4323-8958-EB5629BA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8AE56D-C6EF-4E94-BB4F-B0537F110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AF8BD39-D9A9-4B95-B5E3-7AE634E3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748B9234-59D1-4DA0-8E18-653D954D9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BEFDEDD-D1EC-4203-A579-FE0FF6A6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0" name="Slide Number Placeholder 22">
            <a:extLst>
              <a:ext uri="{FF2B5EF4-FFF2-40B4-BE49-F238E27FC236}">
                <a16:creationId xmlns:a16="http://schemas.microsoft.com/office/drawing/2014/main" id="{05D99BF1-B337-46EE-8774-5DE9D623D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sv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3E46AED-EDDC-42E0-8032-EFC47731A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5" name="Slide Number Placeholder 22">
            <a:extLst>
              <a:ext uri="{FF2B5EF4-FFF2-40B4-BE49-F238E27FC236}">
                <a16:creationId xmlns:a16="http://schemas.microsoft.com/office/drawing/2014/main" id="{63C61A77-CDE2-4D9A-AB9D-A3AA960F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6" r:id="rId4"/>
  </p:sldLayoutIdLst>
  <p:hf hdr="0" dt="0"/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pad.net/ubuntu/+archivemirro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build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pPr algn="ctr"/>
            <a:r>
              <a:rPr lang="zh-TW" altLang="en-US" sz="8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專題研究</a:t>
            </a:r>
            <a:endParaRPr lang="en-US" altLang="zh-TW" sz="8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4008" y="3849666"/>
            <a:ext cx="3959448" cy="1425577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ea typeface="Verdana" panose="020B0604030504040204" pitchFamily="34" charset="0"/>
              </a:rPr>
              <a:t>Docker </a:t>
            </a:r>
            <a:r>
              <a:rPr lang="zh-TW" altLang="en-US" sz="3200" dirty="0"/>
              <a:t>進階應用</a:t>
            </a:r>
            <a:endParaRPr lang="en-US" sz="3200" dirty="0"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52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</a:t>
            </a:r>
            <a:r>
              <a:rPr lang="en-US" altLang="zh-TW" dirty="0"/>
              <a:t>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altLang="zh-TW" sz="240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439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改造 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自動執行的命令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446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33f557841cf9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image:entrypoint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bash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395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["/bin/bash", "-c", "curl -I https://github.com"]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665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entrypoint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目錄中修改 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請問 </a:t>
            </a: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ENTRYPOINT 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最後預設自動啟動哪個命令？</a:t>
            </a:r>
            <a:endParaRPr lang="en-US" altLang="zh-TW" sz="24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不</a:t>
            </a:r>
            <a:r>
              <a:rPr lang="zh-TW" alt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能執行</a:t>
            </a:r>
            <a:r>
              <a:rPr lang="en-US" altLang="zh-TW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zh-TW" altLang="en-US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一個</a:t>
            </a:r>
            <a:r>
              <a:rPr lang="zh-TW" altLang="en-US" sz="2400" b="1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b="1" dirty="0" err="1" smtClean="0">
                <a:solidFill>
                  <a:srgbClr val="C00000"/>
                </a:solidFill>
                <a:ea typeface="Verdana" panose="020B0604030504040204" pitchFamily="34" charset="0"/>
              </a:rPr>
              <a:t>Dockerfile</a:t>
            </a:r>
            <a:r>
              <a:rPr lang="zh-TW" altLang="en-US" sz="2400" b="1" dirty="0" smtClean="0">
                <a:ea typeface="Verdana" panose="020B0604030504040204" pitchFamily="34" charset="0"/>
              </a:rPr>
              <a:t> </a:t>
            </a:r>
            <a:r>
              <a:rPr lang="zh-TW" altLang="en-US" sz="2400" dirty="0" smtClean="0">
                <a:ea typeface="Verdana" panose="020B0604030504040204" pitchFamily="34" charset="0"/>
              </a:rPr>
              <a:t>只能有一個 </a:t>
            </a:r>
            <a:r>
              <a:rPr lang="en-US" altLang="zh-TW" sz="2400" b="1" dirty="0">
                <a:solidFill>
                  <a:srgbClr val="C00000"/>
                </a:solidFill>
                <a:ea typeface="Verdana" panose="020B0604030504040204" pitchFamily="34" charset="0"/>
              </a:rPr>
              <a:t>ENTRYPOINT</a:t>
            </a:r>
            <a:endParaRPr lang="en-US" altLang="zh-TW" sz="2400" dirty="0">
              <a:solidFill>
                <a:srgbClr val="C0000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519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get_sysinfo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目錄，並建立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完成以下功能：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啟動 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Container 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自動執行取得 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、取得記憶體、取得作業系統版本代號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 build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命名為 </a:t>
            </a:r>
            <a:r>
              <a:rPr lang="en-US" altLang="zh-TW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</a:t>
            </a:r>
            <a:r>
              <a:rPr lang="en-US" altLang="zh-TW" sz="2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get_sysinfo</a:t>
            </a:r>
            <a:endParaRPr lang="en-US" altLang="zh-TW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endParaRPr lang="en-US" altLang="zh-TW" sz="2400" dirty="0" smtClean="0">
              <a:solidFill>
                <a:schemeClr val="bg1"/>
              </a:solidFill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81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* 實</a:t>
            </a:r>
            <a:r>
              <a:rPr lang="zh-TW" altLang="en-US" dirty="0"/>
              <a:t>作練習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ea typeface="Verdana" panose="020B0604030504040204" pitchFamily="34" charset="0"/>
              </a:rPr>
              <a:t>get_sysinfo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; cd </a:t>
            </a:r>
            <a:r>
              <a:rPr lang="en-US" altLang="zh-TW" sz="2400" dirty="0" err="1">
                <a:ea typeface="Verdana" panose="020B0604030504040204" pitchFamily="34" charset="0"/>
              </a:rPr>
              <a:t>get_sysinfo</a:t>
            </a:r>
            <a:r>
              <a:rPr lang="en-US" altLang="zh-TW" sz="2400" dirty="0">
                <a:ea typeface="Verdana" panose="020B0604030504040204" pitchFamily="34" charset="0"/>
              </a:rPr>
              <a:t> </a:t>
            </a:r>
            <a:endParaRPr lang="en-US" altLang="zh-TW" sz="2400" dirty="0" smtClean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sz="2400" dirty="0" smtClean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sz="2400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rgbClr val="00B050"/>
                </a:solidFill>
                <a:ea typeface="Verdana" panose="020B0604030504040204" pitchFamily="34" charset="0"/>
              </a:rPr>
              <a:t>FROM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 ubuntu:18.04</a:t>
            </a:r>
            <a:endParaRPr lang="en-US" altLang="zh-TW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solidFill>
                  <a:srgbClr val="00B050"/>
                </a:solidFill>
                <a:ea typeface="Verdana" panose="020B0604030504040204" pitchFamily="34" charset="0"/>
              </a:rPr>
              <a:t>CMD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["/bin/bash", "-c", "hostname -I &amp;&amp; free -h &amp;&amp; cat /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os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-release"]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 smtClean="0">
                <a:ea typeface="Verdana" panose="020B0604030504040204" pitchFamily="34" charset="0"/>
              </a:rPr>
              <a:t>get_sysinfo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 .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run 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-it 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>
                <a:ea typeface="Verdana" panose="020B0604030504040204" pitchFamily="34" charset="0"/>
              </a:rPr>
              <a:t>get_sysinfo</a:t>
            </a:r>
            <a:endParaRPr lang="en-US" altLang="zh-TW" sz="24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179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600" dirty="0">
                <a:latin typeface="Verdana" panose="020B0604030504040204" pitchFamily="34" charset="0"/>
                <a:ea typeface="微軟正黑體" panose="020B0604030504040204" pitchFamily="34" charset="-120"/>
              </a:rPr>
              <a:t>請打開以下網址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6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https://launchpad.net/ubuntu/+archivemirrors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600" dirty="0">
                <a:latin typeface="Verdana" panose="020B0604030504040204" pitchFamily="34" charset="0"/>
                <a:ea typeface="微軟正黑體" panose="020B0604030504040204" pitchFamily="34" charset="-120"/>
              </a:rPr>
              <a:t>請找出台灣地區下載速率最高的來源</a:t>
            </a:r>
            <a:endParaRPr lang="en-US" altLang="zh-TW" sz="2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668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請在虛擬機器上進行更改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cp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sources.list.bk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sed -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's/tw.archive.ubuntu.com/free.nchc.org.tw/g' 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apt update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19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27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AF052D1-D8A1-47DB-A07A-AC664F9E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973A661-BCC3-4309-B40A-E18FB30B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6" y="1628800"/>
            <a:ext cx="7850427" cy="4769053"/>
          </a:xfrm>
          <a:prstGeom prst="rect">
            <a:avLst/>
          </a:prstGeom>
        </p:spPr>
      </p:pic>
      <p:pic>
        <p:nvPicPr>
          <p:cNvPr id="30" name="圖形 29" descr="核取記號">
            <a:extLst>
              <a:ext uri="{FF2B5EF4-FFF2-40B4-BE49-F238E27FC236}">
                <a16:creationId xmlns:a16="http://schemas.microsoft.com/office/drawing/2014/main" id="{A60B2D82-A40D-4368-A0C3-DCAA19E44D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6007" y="1283246"/>
            <a:ext cx="662941" cy="662941"/>
          </a:xfrm>
          <a:prstGeom prst="rect">
            <a:avLst/>
          </a:prstGeom>
        </p:spPr>
      </p:pic>
      <p:pic>
        <p:nvPicPr>
          <p:cNvPr id="31" name="圖形 30" descr="核取記號">
            <a:extLst>
              <a:ext uri="{FF2B5EF4-FFF2-40B4-BE49-F238E27FC236}">
                <a16:creationId xmlns:a16="http://schemas.microsoft.com/office/drawing/2014/main" id="{69A0D320-8684-4EC3-BED7-BDF1EBC7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0941" y="3090345"/>
            <a:ext cx="662941" cy="662941"/>
          </a:xfrm>
          <a:prstGeom prst="rect">
            <a:avLst/>
          </a:prstGeom>
        </p:spPr>
      </p:pic>
      <p:pic>
        <p:nvPicPr>
          <p:cNvPr id="34" name="圖形 33" descr="核取記號">
            <a:extLst>
              <a:ext uri="{FF2B5EF4-FFF2-40B4-BE49-F238E27FC236}">
                <a16:creationId xmlns:a16="http://schemas.microsoft.com/office/drawing/2014/main" id="{1DE6C512-D6DC-42F7-9454-8D44A9E47B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0032" y="2996952"/>
            <a:ext cx="662941" cy="662941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2651CCD5-D972-4082-A013-607185A4C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12" name="Slide Number Placeholder 22">
            <a:extLst>
              <a:ext uri="{FF2B5EF4-FFF2-40B4-BE49-F238E27FC236}">
                <a16:creationId xmlns:a16="http://schemas.microsoft.com/office/drawing/2014/main" id="{1519B5A0-2E5E-457C-9EEE-D66A17A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387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</a:t>
            </a:r>
            <a:r>
              <a:rPr lang="zh-TW" altLang="en-US" dirty="0"/>
              <a:t>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變更系統檔案時，可透過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模擬</a:t>
            </a:r>
            <a:endParaRPr lang="en-US" altLang="zh-TW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請在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中更改 </a:t>
            </a:r>
            <a:r>
              <a:rPr lang="en-US" altLang="zh-TW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en-US" altLang="zh-TW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-it ubuntu:20.04 /</a:t>
            </a:r>
            <a:r>
              <a:rPr lang="en-US" altLang="zh-TW" dirty="0" smtClean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bin/bash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 smtClean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064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#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-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's/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archive.ubuntu.com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/free.nchc.org.tw/g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' /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sources.list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#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apt 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update –fix--missing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Get:1 http://free.nchc.org.tw/ubuntu focal-security 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InRelease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[109 kB]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Get:2 http://free.nchc.org.tw/ubuntu focal-security/multiverse amd64 Packages [1165 B]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Get:3 http://free.nchc.org.tw/ubuntu focal-security/main amd64 Packages [479 kB]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Get:4 http://free.nchc.org.tw/ubuntu focal-security/restricted amd64 Packages [96.7 kB]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Get:5 http://free.nchc.org.tw/ubuntu focal-security/universe amd64 Packages [643 kB]         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Hit:6 http://archive.ubuntu.com/ubuntu focal 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InRelease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                                    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Hit:7 http://archive.ubuntu.com/ubuntu focal-updates 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InRelease</a:t>
            </a:r>
            <a:endParaRPr lang="en-US" altLang="zh-TW" dirty="0">
              <a:solidFill>
                <a:srgbClr val="C0000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Hit:8 http://archive.ubuntu.com/ubuntu focal-backports 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InRelease</a:t>
            </a:r>
            <a:endParaRPr lang="en-US" altLang="zh-TW" dirty="0">
              <a:solidFill>
                <a:srgbClr val="C0000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Fetched 1329 kB in 1s (1061 kB/s)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Reading package lists... Done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Building dependency tree       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Reading state information... Done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All packages are up to date.</a:t>
            </a: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#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exit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exit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92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請建立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change_apt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目錄，並撰寫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完成以下功能：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請先觀察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來源為何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更改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apt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來源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更改自動啟動命令為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78358" indent="-5143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AutoNum type="circleNumWdWhitePlain"/>
            </a:pP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 build </a:t>
            </a: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命名為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</a:t>
            </a:r>
            <a:r>
              <a:rPr lang="en-US" altLang="zh-TW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change_apt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10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 smtClean="0"/>
              <a:t>作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ea typeface="Verdana" panose="020B0604030504040204" pitchFamily="34" charset="0"/>
              </a:rPr>
              <a:t>change_apt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 err="1">
                <a:ea typeface="Verdana" panose="020B0604030504040204" pitchFamily="34" charset="0"/>
              </a:rPr>
              <a:t>change_apt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endParaRPr lang="en-US" altLang="zh-TW" dirty="0" smtClean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FROM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ubuntu:20.04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RUN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\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's/archive.ubuntu.com/free.nchc.org.tw/g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'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apt update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CMD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["/bin/bash", "-c"]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build -t '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dirty="0" err="1" smtClean="0">
                <a:ea typeface="Verdana" panose="020B0604030504040204" pitchFamily="34" charset="0"/>
              </a:rPr>
              <a:t>change_apt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 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84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 </a:t>
            </a:r>
            <a:r>
              <a:rPr lang="en-US" altLang="zh-TW" dirty="0"/>
              <a:t>apt</a:t>
            </a:r>
            <a:r>
              <a:rPr lang="zh-TW" altLang="en-US" dirty="0"/>
              <a:t> 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/>
              <a:t>一個比較巧妙的</a:t>
            </a:r>
            <a:r>
              <a:rPr lang="zh-TW" altLang="en-US" sz="2400" dirty="0" smtClean="0"/>
              <a:t>手法</a:t>
            </a:r>
            <a:r>
              <a:rPr lang="en-US" altLang="zh-TW" sz="2400" dirty="0" smtClean="0"/>
              <a:t>7</a:t>
            </a:r>
            <a:endParaRPr lang="en-US" altLang="zh-TW" sz="2400" dirty="0"/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copy_file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</a:rPr>
              <a:t>copy_file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</a:rPr>
              <a:t>Dockerfile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</a:rPr>
              <a:t>ubuntu:20.04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COPY </a:t>
            </a:r>
            <a:r>
              <a:rPr lang="en-US" altLang="zh-TW" sz="2400" dirty="0" err="1" smtClean="0"/>
              <a:t>sources.list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/apt/</a:t>
            </a:r>
            <a:r>
              <a:rPr lang="en-US" altLang="zh-TW" sz="2400" dirty="0" err="1" smtClean="0"/>
              <a:t>sources.list</a:t>
            </a:r>
            <a:endParaRPr lang="en-US" altLang="zh-TW" sz="2400" dirty="0"/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  apt update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</a:rPr>
              <a:t> ["/bin/bash", "-c", "cat /</a:t>
            </a:r>
            <a:r>
              <a:rPr lang="en-US" altLang="zh-TW" sz="2400" dirty="0" err="1">
                <a:solidFill>
                  <a:schemeClr val="bg1"/>
                </a:solidFill>
              </a:rPr>
              <a:t>etc</a:t>
            </a:r>
            <a:r>
              <a:rPr lang="en-US" altLang="zh-TW" sz="2400" dirty="0">
                <a:solidFill>
                  <a:schemeClr val="bg1"/>
                </a:solidFill>
              </a:rPr>
              <a:t>/apt/</a:t>
            </a:r>
            <a:r>
              <a:rPr lang="en-US" altLang="zh-TW" sz="2400" dirty="0" err="1">
                <a:solidFill>
                  <a:schemeClr val="bg1"/>
                </a:solidFill>
              </a:rPr>
              <a:t>sources.list</a:t>
            </a:r>
            <a:r>
              <a:rPr lang="en-US" altLang="zh-TW" sz="2400" dirty="0">
                <a:solidFill>
                  <a:schemeClr val="bg1"/>
                </a:solidFill>
              </a:rPr>
              <a:t>"]</a:t>
            </a:r>
            <a:endParaRPr lang="en-US" altLang="zh-TW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06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98976-DBE9-4C24-8A9C-55DA264B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複製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sources.list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E288A-B5B4-40D6-B2A1-A52AFB0F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 smtClean="0"/>
              <a:t>複製 </a:t>
            </a:r>
            <a:r>
              <a:rPr lang="en-US" altLang="zh-TW" sz="2400" dirty="0"/>
              <a:t>/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/apt/</a:t>
            </a:r>
            <a:r>
              <a:rPr lang="en-US" altLang="zh-TW" sz="2400" dirty="0" err="1" smtClean="0"/>
              <a:t>sources.list</a:t>
            </a:r>
            <a:r>
              <a:rPr lang="zh-TW" altLang="en-US" sz="2400" dirty="0" smtClean="0"/>
              <a:t> 到 </a:t>
            </a:r>
            <a:r>
              <a:rPr lang="en-US" altLang="zh-TW" sz="2400" dirty="0" err="1" smtClean="0"/>
              <a:t>copy_file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 smtClean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cp</a:t>
            </a:r>
            <a:r>
              <a:rPr lang="en-US" altLang="zh-TW" sz="2400" dirty="0">
                <a:solidFill>
                  <a:srgbClr val="0070C0"/>
                </a:solidFill>
              </a:rPr>
              <a:t> /</a:t>
            </a:r>
            <a:r>
              <a:rPr lang="en-US" altLang="zh-TW" sz="2400" dirty="0" err="1">
                <a:solidFill>
                  <a:srgbClr val="0070C0"/>
                </a:solidFill>
              </a:rPr>
              <a:t>etc</a:t>
            </a:r>
            <a:r>
              <a:rPr lang="en-US" altLang="zh-TW" sz="2400" dirty="0">
                <a:solidFill>
                  <a:srgbClr val="0070C0"/>
                </a:solidFill>
              </a:rPr>
              <a:t>/apt/</a:t>
            </a:r>
            <a:r>
              <a:rPr lang="en-US" altLang="zh-TW" sz="2400" dirty="0" err="1">
                <a:solidFill>
                  <a:srgbClr val="0070C0"/>
                </a:solidFill>
              </a:rPr>
              <a:t>sources.list</a:t>
            </a:r>
            <a:r>
              <a:rPr lang="en-US" altLang="zh-TW" sz="2400" dirty="0">
                <a:solidFill>
                  <a:srgbClr val="0070C0"/>
                </a:solidFill>
              </a:rPr>
              <a:t> ~/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wk</a:t>
            </a:r>
            <a:r>
              <a:rPr lang="en-US" altLang="zh-TW" sz="2400" dirty="0" smtClean="0">
                <a:solidFill>
                  <a:srgbClr val="0070C0"/>
                </a:solidFill>
              </a:rPr>
              <a:t>/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copy_file</a:t>
            </a:r>
            <a:r>
              <a:rPr lang="en-US" altLang="zh-TW" sz="2400" dirty="0" smtClean="0">
                <a:solidFill>
                  <a:srgbClr val="0070C0"/>
                </a:solidFill>
              </a:rPr>
              <a:t>/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sources.list</a:t>
            </a:r>
            <a:endParaRPr lang="en-US" altLang="zh-TW" sz="2400" dirty="0" smtClean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3FB7FC-9FEB-4D11-BA0F-6F665FCF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EFDABD-67FA-45AE-B72F-4D6372024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53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打造 </a:t>
            </a:r>
            <a:r>
              <a:rPr lang="en-US" altLang="zh-TW" dirty="0"/>
              <a:t>image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build -t '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image:copy_file</a:t>
            </a:r>
            <a:r>
              <a:rPr lang="en-US" altLang="zh-TW" dirty="0">
                <a:solidFill>
                  <a:srgbClr val="0070C0"/>
                </a:solidFill>
              </a:rPr>
              <a:t>' .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built 6429d040b74d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tagged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image:copy_file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測試結果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run -it 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image:copy_file</a:t>
            </a:r>
            <a:endParaRPr lang="en-US" altLang="zh-TW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65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請在 </a:t>
            </a:r>
            <a:r>
              <a:rPr lang="en-US" altLang="zh-TW" dirty="0"/>
              <a:t>Container</a:t>
            </a:r>
            <a:r>
              <a:rPr lang="zh-TW" altLang="en-US" dirty="0"/>
              <a:t> 中完成以下動作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apt update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apt install -y </a:t>
            </a:r>
            <a:r>
              <a:rPr lang="en-US" altLang="zh-TW" dirty="0" err="1">
                <a:solidFill>
                  <a:srgbClr val="0070C0"/>
                </a:solidFill>
              </a:rPr>
              <a:t>ssh</a:t>
            </a:r>
            <a:r>
              <a:rPr lang="en-US" altLang="zh-TW" dirty="0">
                <a:solidFill>
                  <a:srgbClr val="0070C0"/>
                </a:solidFill>
              </a:rPr>
              <a:t> nano </a:t>
            </a:r>
            <a:r>
              <a:rPr lang="en-US" altLang="zh-TW" dirty="0" err="1">
                <a:solidFill>
                  <a:srgbClr val="0070C0"/>
                </a:solidFill>
              </a:rPr>
              <a:t>wget</a:t>
            </a:r>
            <a:r>
              <a:rPr lang="en-US" altLang="zh-TW" dirty="0">
                <a:solidFill>
                  <a:srgbClr val="0070C0"/>
                </a:solidFill>
              </a:rPr>
              <a:t> curl </a:t>
            </a:r>
            <a:r>
              <a:rPr lang="en-US" altLang="zh-TW" b="1" dirty="0" err="1">
                <a:solidFill>
                  <a:srgbClr val="00B050"/>
                </a:solidFill>
              </a:rPr>
              <a:t>sudo</a:t>
            </a:r>
            <a:endParaRPr lang="en-US" altLang="zh-TW" b="1" dirty="0">
              <a:solidFill>
                <a:srgbClr val="00B050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b="1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useradd</a:t>
            </a:r>
            <a:r>
              <a:rPr lang="en-US" altLang="zh-TW" dirty="0">
                <a:solidFill>
                  <a:srgbClr val="0070C0"/>
                </a:solidFill>
              </a:rPr>
              <a:t> -m -s /bin/bash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usermod</a:t>
            </a:r>
            <a:r>
              <a:rPr lang="en-US" altLang="zh-TW" dirty="0">
                <a:solidFill>
                  <a:srgbClr val="0070C0"/>
                </a:solidFill>
              </a:rPr>
              <a:t> -a -G </a:t>
            </a:r>
            <a:r>
              <a:rPr lang="en-US" altLang="zh-TW" dirty="0" err="1">
                <a:solidFill>
                  <a:srgbClr val="0070C0"/>
                </a:solidFill>
              </a:rPr>
              <a:t>adm,sudo</a:t>
            </a:r>
            <a:r>
              <a:rPr lang="en-US" altLang="zh-TW" dirty="0">
                <a:solidFill>
                  <a:srgbClr val="0070C0"/>
                </a:solidFill>
              </a:rPr>
              <a:t>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echo "</a:t>
            </a:r>
            <a:r>
              <a:rPr lang="en-US" altLang="zh-TW" dirty="0" err="1">
                <a:solidFill>
                  <a:srgbClr val="0070C0"/>
                </a:solidFill>
              </a:rPr>
              <a:t>teacher:teacher</a:t>
            </a:r>
            <a:r>
              <a:rPr lang="en-US" altLang="zh-TW" dirty="0">
                <a:solidFill>
                  <a:srgbClr val="0070C0"/>
                </a:solidFill>
              </a:rPr>
              <a:t>" | </a:t>
            </a:r>
            <a:r>
              <a:rPr lang="en-US" altLang="zh-TW" dirty="0" err="1">
                <a:solidFill>
                  <a:srgbClr val="0070C0"/>
                </a:solidFill>
              </a:rPr>
              <a:t>chpasswd</a:t>
            </a:r>
            <a:r>
              <a:rPr lang="en-US" altLang="zh-TW" dirty="0">
                <a:solidFill>
                  <a:srgbClr val="0070C0"/>
                </a:solidFill>
              </a:rPr>
              <a:t> -m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login teacher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sudo</a:t>
            </a:r>
            <a:r>
              <a:rPr lang="en-US" altLang="zh-TW" dirty="0">
                <a:solidFill>
                  <a:srgbClr val="0070C0"/>
                </a:solidFill>
              </a:rPr>
              <a:t> apt update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3148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/>
              <a:t>teacher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使用 </a:t>
            </a:r>
            <a:r>
              <a:rPr lang="en-US" altLang="zh-TW" dirty="0">
                <a:solidFill>
                  <a:schemeClr val="bg1"/>
                </a:solidFill>
              </a:rPr>
              <a:t>ubuntu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20.04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建立使用者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  <a:r>
              <a:rPr lang="zh-TW" altLang="en-US" dirty="0">
                <a:solidFill>
                  <a:schemeClr val="bg1"/>
                </a:solidFill>
              </a:rPr>
              <a:t>，密碼為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賦予 </a:t>
            </a:r>
            <a:r>
              <a:rPr lang="en-US" altLang="zh-TW" dirty="0">
                <a:solidFill>
                  <a:schemeClr val="bg1"/>
                </a:solidFill>
              </a:rPr>
              <a:t>teacher</a:t>
            </a:r>
            <a:r>
              <a:rPr lang="zh-TW" altLang="en-US" dirty="0">
                <a:solidFill>
                  <a:schemeClr val="bg1"/>
                </a:solidFill>
              </a:rPr>
              <a:t> 帳號 </a:t>
            </a:r>
            <a:r>
              <a:rPr lang="en-US" altLang="zh-TW" dirty="0" err="1">
                <a:solidFill>
                  <a:schemeClr val="bg1"/>
                </a:solidFill>
              </a:rPr>
              <a:t>sudo</a:t>
            </a:r>
            <a:r>
              <a:rPr lang="zh-TW" altLang="en-US" dirty="0">
                <a:solidFill>
                  <a:schemeClr val="bg1"/>
                </a:solidFill>
              </a:rPr>
              <a:t> 權限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將 </a:t>
            </a:r>
            <a:r>
              <a:rPr lang="en-US" altLang="zh-TW" dirty="0" err="1">
                <a:solidFill>
                  <a:schemeClr val="bg1"/>
                </a:solidFill>
              </a:rPr>
              <a:t>sudo</a:t>
            </a:r>
            <a:r>
              <a:rPr lang="zh-TW" altLang="en-US" dirty="0">
                <a:solidFill>
                  <a:schemeClr val="bg1"/>
                </a:solidFill>
              </a:rPr>
              <a:t> 提示 </a:t>
            </a:r>
            <a:r>
              <a:rPr lang="en-US" altLang="zh-TW" dirty="0">
                <a:solidFill>
                  <a:schemeClr val="bg1"/>
                </a:solidFill>
              </a:rPr>
              <a:t>password</a:t>
            </a:r>
            <a:r>
              <a:rPr lang="zh-TW" altLang="en-US" dirty="0">
                <a:solidFill>
                  <a:schemeClr val="bg1"/>
                </a:solidFill>
              </a:rPr>
              <a:t> 關閉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docker build </a:t>
            </a:r>
            <a:r>
              <a:rPr lang="zh-TW" altLang="en-US" dirty="0"/>
              <a:t>命名為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</a:t>
            </a:r>
            <a:r>
              <a:rPr lang="en-US" altLang="zh-TW" dirty="0" err="1"/>
              <a:t>teacher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使用 </a:t>
            </a:r>
            <a:r>
              <a:rPr lang="en-US" altLang="zh-TW" dirty="0">
                <a:solidFill>
                  <a:schemeClr val="bg1"/>
                </a:solidFill>
              </a:rPr>
              <a:t>docker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run</a:t>
            </a:r>
            <a:r>
              <a:rPr lang="zh-TW" altLang="en-US" dirty="0">
                <a:solidFill>
                  <a:schemeClr val="bg1"/>
                </a:solidFill>
              </a:rPr>
              <a:t> 驗證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86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ea typeface="Verdana" panose="020B0604030504040204" pitchFamily="34" charset="0"/>
              </a:rPr>
              <a:t>teacher_add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 err="1">
                <a:ea typeface="Verdana" panose="020B0604030504040204" pitchFamily="34" charset="0"/>
              </a:rPr>
              <a:t>teacher_add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endParaRPr lang="en-US" altLang="zh-TW" dirty="0" smtClean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F</a:t>
            </a: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ROM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ubuntu:20.04</a:t>
            </a: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's/archive.ubuntu.com/free.nchc.org.tw/g'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update --fix-missing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 DEBIAN_FRONTEND=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noninteractive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ssh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wget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curl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useradd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-s /bin/bash teacher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usermod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aG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adm,sudo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teacher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"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teacher:teacher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" |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chpasswd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'%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ALL=(ALL) NOPASSWD: ALL' &gt;&gt;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sudoers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CMD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["/bin/bash"]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29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135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59673-07C3-4586-A563-F4E3890C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課前練習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6DADB-18EC-4501-BDEB-7F61EAFE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請檢查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版本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請檢查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版本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 20.04 image 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啟動一個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名為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使用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命令取得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網路位置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將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myubuntu2004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刪除</a:t>
            </a:r>
            <a:endParaRPr lang="en-US" altLang="zh-TW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將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ubuntu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20.04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r>
              <a:rPr lang="zh-TW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刪除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53DF6E-B66B-4FC8-A204-7B52E42A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189BB33-0B8D-4CFC-BC2D-FD83A79F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283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395"/>
            <a:ext cx="8291264" cy="799306"/>
          </a:xfrm>
        </p:spPr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C00000"/>
                </a:solidFill>
              </a:rPr>
              <a:t>teacher do.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ea typeface="Verdana" panose="020B0604030504040204" pitchFamily="34" charset="0"/>
              </a:rPr>
              <a:t>teacher_add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 err="1">
                <a:ea typeface="Verdana" panose="020B0604030504040204" pitchFamily="34" charset="0"/>
              </a:rPr>
              <a:t>teacher_add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endParaRPr lang="en-US" altLang="zh-TW" dirty="0" smtClean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FROM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ubuntu:20.04</a:t>
            </a: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's/archive.ubuntu.com/free.nchc.org.tw/g'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</a:t>
            </a: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\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apt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update --fix-missing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 DEBIAN_FRONTEND=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noninteractive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ssh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wget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curl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</a:t>
            </a: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\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useradd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-m -s /bin/bash teacher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usermod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-a -G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adm,sudo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teacher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"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teacher:teacher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" |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chpasswd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&amp;&amp;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'%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/s/…$/</a:t>
            </a:r>
            <a:r>
              <a:rPr lang="en-US" altLang="zh-TW" dirty="0" smtClean="0"/>
              <a:t>NOPASSWD:ALL/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'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sudoers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CMD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"]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7123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測試</a:t>
            </a:r>
            <a:r>
              <a:rPr lang="zh-TW" altLang="en-US" dirty="0">
                <a:solidFill>
                  <a:schemeClr val="bg1"/>
                </a:solidFill>
              </a:rPr>
              <a:t>結果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dirty="0" err="1">
                <a:ea typeface="Verdana" panose="020B0604030504040204" pitchFamily="34" charset="0"/>
              </a:rPr>
              <a:t>teacher_add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 .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run -it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mytest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image:</a:t>
            </a:r>
            <a:r>
              <a:rPr lang="en-US" altLang="zh-TW" dirty="0" err="1">
                <a:ea typeface="Verdana" panose="020B0604030504040204" pitchFamily="34" charset="0"/>
              </a:rPr>
              <a:t>teacher_add</a:t>
            </a:r>
            <a:r>
              <a:rPr lang="en-US" altLang="zh-TW" dirty="0">
                <a:ea typeface="Verdana" panose="020B0604030504040204" pitchFamily="34" charset="0"/>
              </a:rPr>
              <a:t> 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5768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練習 </a:t>
            </a:r>
            <a:r>
              <a:rPr lang="en-US" altLang="zh-TW" dirty="0" err="1"/>
              <a:t>Dockerfile</a:t>
            </a:r>
            <a:r>
              <a:rPr lang="en-US" altLang="zh-TW" dirty="0"/>
              <a:t> ARG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mkdir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</a:rPr>
              <a:t>arg</a:t>
            </a:r>
            <a:r>
              <a:rPr lang="en-US" altLang="zh-TW" dirty="0" smtClean="0">
                <a:solidFill>
                  <a:srgbClr val="0070C0"/>
                </a:solidFill>
              </a:rPr>
              <a:t>; </a:t>
            </a:r>
            <a:r>
              <a:rPr lang="en-US" altLang="zh-TW" dirty="0">
                <a:solidFill>
                  <a:srgbClr val="0070C0"/>
                </a:solidFill>
              </a:rPr>
              <a:t>cd </a:t>
            </a:r>
            <a:r>
              <a:rPr lang="en-US" altLang="zh-TW" dirty="0" err="1">
                <a:solidFill>
                  <a:srgbClr val="0070C0"/>
                </a:solidFill>
              </a:rPr>
              <a:t>arg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nano </a:t>
            </a:r>
            <a:r>
              <a:rPr lang="en-US" altLang="zh-TW" dirty="0" err="1">
                <a:solidFill>
                  <a:srgbClr val="0070C0"/>
                </a:solidFill>
              </a:rPr>
              <a:t>Dockerfile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FROM</a:t>
            </a:r>
            <a:r>
              <a:rPr lang="en-US" altLang="zh-TW" dirty="0"/>
              <a:t> ubuntu:18.04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ARG</a:t>
            </a:r>
            <a:r>
              <a:rPr lang="en-US" altLang="zh-TW" dirty="0"/>
              <a:t> </a:t>
            </a:r>
            <a:r>
              <a:rPr lang="en-US" altLang="zh-TW" dirty="0" err="1"/>
              <a:t>myarg</a:t>
            </a:r>
            <a:r>
              <a:rPr lang="en-US" altLang="zh-TW" dirty="0"/>
              <a:t>='Hello World'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RUN</a:t>
            </a:r>
            <a:r>
              <a:rPr lang="en-US" altLang="zh-TW" dirty="0"/>
              <a:t> \</a:t>
            </a:r>
          </a:p>
          <a:p>
            <a:pPr marL="64008" indent="0">
              <a:buNone/>
            </a:pPr>
            <a:r>
              <a:rPr lang="en-US" altLang="zh-TW" dirty="0"/>
              <a:t>  echo ${</a:t>
            </a:r>
            <a:r>
              <a:rPr lang="en-US" altLang="zh-TW" dirty="0" err="1"/>
              <a:t>myarg</a:t>
            </a:r>
            <a:r>
              <a:rPr lang="en-US" altLang="zh-TW" dirty="0" smtClean="0"/>
              <a:t>} &amp;&amp; \</a:t>
            </a:r>
          </a:p>
          <a:p>
            <a:pPr marL="64008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echo $</a:t>
            </a:r>
            <a:r>
              <a:rPr lang="en-US" altLang="zh-TW" dirty="0" err="1" smtClean="0"/>
              <a:t>myarg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CMD</a:t>
            </a:r>
            <a:r>
              <a:rPr lang="en-US" altLang="zh-TW" dirty="0"/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08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打造 </a:t>
            </a:r>
            <a:r>
              <a:rPr lang="en-US" altLang="zh-TW" dirty="0"/>
              <a:t>image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$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docker build -t '</a:t>
            </a:r>
            <a:r>
              <a:rPr lang="en-US" altLang="zh-TW" dirty="0" err="1">
                <a:solidFill>
                  <a:srgbClr val="0070C0"/>
                </a:solidFill>
              </a:rPr>
              <a:t>mytest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image:arg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highlight>
                  <a:srgbClr val="FFFF00"/>
                </a:highlight>
              </a:rPr>
              <a:t>Hello World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built bd68a274ac91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Successfully tagged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image:arg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748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zh-TW" altLang="en-US" dirty="0" smtClean="0"/>
              <a:t>練習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/>
              <a:t>student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完成以下功能，</a:t>
            </a: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zh-TW" altLang="en-US" dirty="0"/>
              <a:t>使用 </a:t>
            </a:r>
            <a:r>
              <a:rPr lang="en-US" altLang="zh-TW" dirty="0"/>
              <a:t>ARG</a:t>
            </a:r>
            <a:r>
              <a:rPr lang="zh-TW" altLang="en-US" dirty="0"/>
              <a:t> 設計：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ubuntu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20.04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建立使用者 </a:t>
            </a:r>
            <a:r>
              <a:rPr lang="en-US" altLang="zh-TW" sz="2400" dirty="0"/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，密碼為 </a:t>
            </a:r>
            <a:r>
              <a:rPr lang="en-US" altLang="zh-TW" sz="2400" dirty="0"/>
              <a:t>student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賦予 </a:t>
            </a:r>
            <a:r>
              <a:rPr lang="en-US" altLang="zh-TW" sz="2400" dirty="0"/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 帳號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權限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將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提示 </a:t>
            </a:r>
            <a:r>
              <a:rPr lang="en-US" altLang="zh-TW" sz="2400" dirty="0">
                <a:solidFill>
                  <a:schemeClr val="bg1"/>
                </a:solidFill>
              </a:rPr>
              <a:t>password</a:t>
            </a:r>
            <a:r>
              <a:rPr lang="zh-TW" altLang="en-US" sz="2400" dirty="0">
                <a:solidFill>
                  <a:schemeClr val="bg1"/>
                </a:solidFill>
              </a:rPr>
              <a:t> 關閉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</a:t>
            </a:r>
            <a:endParaRPr lang="en-US" altLang="zh-TW" sz="2400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run</a:t>
            </a:r>
            <a:r>
              <a:rPr lang="zh-TW" altLang="en-US" sz="2400" dirty="0">
                <a:solidFill>
                  <a:schemeClr val="bg1"/>
                </a:solidFill>
              </a:rPr>
              <a:t> 驗證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70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/>
              <a:t>student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/>
              <a:t>student</a:t>
            </a:r>
            <a:r>
              <a:rPr lang="en-US" altLang="zh-TW" dirty="0" smtClean="0">
                <a:ea typeface="Verdana" panose="020B0604030504040204" pitchFamily="34" charset="0"/>
              </a:rPr>
              <a:t> </a:t>
            </a:r>
            <a:endParaRPr lang="en-US" altLang="zh-TW" dirty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FROM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</a:t>
            </a:r>
            <a:r>
              <a:rPr lang="en-US" altLang="zh-TW" dirty="0" err="1"/>
              <a:t>student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ARG</a:t>
            </a:r>
            <a:r>
              <a:rPr lang="en-US" altLang="zh-TW" dirty="0" smtClean="0"/>
              <a:t> user='student'</a:t>
            </a: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's/archive.ubuntu.com/free.nchc.org.tw/g'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update --fix-missing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 DEBIAN_FRONTEND=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noninteractive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ssh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wget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curl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useradd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-s /bin/bash 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usermod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aG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adm,sudo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"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: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"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|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chpasswd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'%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ALL=(ALL) NOPASSWD: ALL' &gt;&gt;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sudoers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CMD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["/bin/bash"]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6465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測試結果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dirty="0" err="1" smtClean="0"/>
              <a:t>student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'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.</a:t>
            </a:r>
          </a:p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run -it </a:t>
            </a: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mytest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image:</a:t>
            </a:r>
            <a:r>
              <a:rPr lang="en-US" altLang="zh-TW" dirty="0" err="1" smtClean="0"/>
              <a:t>student</a:t>
            </a:r>
            <a:r>
              <a:rPr lang="en-US" altLang="zh-TW" dirty="0" smtClean="0">
                <a:ea typeface="Verdana" panose="020B0604030504040204" pitchFamily="34" charset="0"/>
              </a:rPr>
              <a:t> 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64008" indent="0">
              <a:buNone/>
            </a:pP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 smtClean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 smtClean="0"/>
              <a:t>第 </a:t>
            </a:r>
            <a:fld id="{49598980-D22C-4904-9F8F-3DB09B2ECD84}" type="slidenum">
              <a:rPr lang="en-US" smtClean="0"/>
              <a:pPr/>
              <a:t>36</a:t>
            </a:fld>
            <a:r>
              <a:rPr lang="en-US" smtClean="0"/>
              <a:t> </a:t>
            </a:r>
            <a:r>
              <a:rPr lang="zh-TW" altLang="en-US" smtClean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4506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練習 </a:t>
            </a:r>
            <a:r>
              <a:rPr lang="en-US" altLang="zh-TW" sz="2400" dirty="0" err="1"/>
              <a:t>Dockerfile</a:t>
            </a:r>
            <a:r>
              <a:rPr lang="en-US" altLang="zh-TW" sz="2400" dirty="0"/>
              <a:t> USER</a:t>
            </a:r>
            <a:r>
              <a:rPr lang="zh-TW" altLang="en-US" sz="2400" dirty="0"/>
              <a:t>、</a:t>
            </a:r>
            <a:r>
              <a:rPr lang="en-US" altLang="zh-TW" sz="2400" dirty="0"/>
              <a:t>WORKDIR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dirty="0"/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user_workdir</a:t>
            </a:r>
            <a:r>
              <a:rPr lang="en-US" altLang="zh-TW" sz="2400" dirty="0">
                <a:solidFill>
                  <a:srgbClr val="0070C0"/>
                </a:solidFill>
              </a:rPr>
              <a:t>; cd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user_workdir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</a:rPr>
              <a:t>Dockerfile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FROM</a:t>
            </a: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USER</a:t>
            </a:r>
            <a:r>
              <a:rPr lang="en-US" altLang="zh-TW" sz="2400" dirty="0"/>
              <a:t> 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RUN</a:t>
            </a:r>
            <a:r>
              <a:rPr lang="en-US" altLang="zh-TW" sz="2400" dirty="0"/>
              <a:t> \</a:t>
            </a:r>
          </a:p>
          <a:p>
            <a:pPr marL="64008" indent="0">
              <a:buNone/>
            </a:pPr>
            <a:r>
              <a:rPr lang="en-US" altLang="zh-TW" sz="2400" dirty="0"/>
              <a:t>  echo $(</a:t>
            </a:r>
            <a:r>
              <a:rPr lang="en-US" altLang="zh-TW" sz="2400" dirty="0" err="1"/>
              <a:t>whoami</a:t>
            </a:r>
            <a:r>
              <a:rPr lang="en-US" altLang="zh-TW" sz="2400" dirty="0"/>
              <a:t>)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WORKDIR</a:t>
            </a:r>
            <a:r>
              <a:rPr lang="en-US" altLang="zh-TW" sz="2400" dirty="0"/>
              <a:t> /home/student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CMD</a:t>
            </a:r>
            <a:r>
              <a:rPr lang="en-US" altLang="zh-TW" sz="2400" dirty="0"/>
              <a:t> ["/bin/bash"]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8531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使用者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開始打造 </a:t>
            </a:r>
            <a:r>
              <a:rPr lang="en-US" altLang="zh-TW" sz="2400" dirty="0"/>
              <a:t>image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image:user_workdir</a:t>
            </a:r>
            <a:r>
              <a:rPr lang="en-US" altLang="zh-TW" sz="2400" dirty="0">
                <a:solidFill>
                  <a:srgbClr val="0070C0"/>
                </a:solidFill>
              </a:rPr>
              <a:t>' .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</a:rPr>
              <a:t>student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Successfully built 4b5de6b2daf5</a:t>
            </a:r>
          </a:p>
          <a:p>
            <a:pPr marL="64008" indent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image:user_workdir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測試結果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image:user_workdir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bash</a:t>
            </a:r>
          </a:p>
          <a:p>
            <a:pPr marL="64008" indent="0">
              <a:buNone/>
            </a:pPr>
            <a:endParaRPr lang="en-US" altLang="zh-TW" sz="2400" dirty="0">
              <a:solidFill>
                <a:srgbClr val="0070C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01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請在 </a:t>
            </a:r>
            <a:r>
              <a:rPr lang="en-US" altLang="zh-TW" sz="2400" dirty="0"/>
              <a:t>student</a:t>
            </a:r>
            <a:r>
              <a:rPr lang="zh-TW" altLang="en-US" sz="2400" dirty="0"/>
              <a:t> 帳號執行以下命令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-keygen -t </a:t>
            </a:r>
            <a:r>
              <a:rPr lang="en-US" altLang="zh-TW" sz="2400" dirty="0" err="1">
                <a:solidFill>
                  <a:srgbClr val="0070C0"/>
                </a:solidFill>
              </a:rPr>
              <a:t>rsa</a:t>
            </a:r>
            <a:r>
              <a:rPr lang="en-US" altLang="zh-TW" sz="2400" dirty="0">
                <a:solidFill>
                  <a:srgbClr val="0070C0"/>
                </a:solidFill>
              </a:rPr>
              <a:t> -P '' -f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id_rsa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cat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/id_rsa.pub &gt;&gt; ~/.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authorized_keys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image:ssh</a:t>
            </a:r>
            <a:endParaRPr lang="en-US" altLang="zh-TW" sz="2400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docker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run</a:t>
            </a:r>
            <a:r>
              <a:rPr lang="zh-TW" altLang="en-US" sz="2400" dirty="0">
                <a:solidFill>
                  <a:schemeClr val="bg1"/>
                </a:solidFill>
              </a:rPr>
              <a:t> 驗證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39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82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59673-07C3-4586-A563-F4E3890C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課</a:t>
            </a:r>
            <a:r>
              <a:rPr lang="zh-TW" altLang="en-US" dirty="0"/>
              <a:t>前</a:t>
            </a:r>
            <a:r>
              <a:rPr lang="zh-TW" altLang="en-US" dirty="0" smtClean="0"/>
              <a:t>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76DADB-18EC-4501-BDEB-7F61EAFE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b="1" dirty="0" err="1">
                <a:ea typeface="Verdana" panose="020B0604030504040204" pitchFamily="34" charset="0"/>
              </a:rPr>
              <a:t>docker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zh-TW" altLang="en-US" sz="1400" b="1" dirty="0" smtClean="0">
                <a:ea typeface="Verdana" panose="020B0604030504040204" pitchFamily="34" charset="0"/>
              </a:rPr>
              <a:t>版本</a:t>
            </a:r>
            <a:r>
              <a:rPr lang="en-US" altLang="zh-TW" sz="1400" b="1" dirty="0" smtClean="0">
                <a:ea typeface="Verdana" panose="020B0604030504040204" pitchFamily="34" charset="0"/>
              </a:rPr>
              <a:t>, </a:t>
            </a:r>
            <a:r>
              <a:rPr lang="en-US" altLang="zh-TW" sz="1400" b="1" dirty="0" err="1">
                <a:ea typeface="Verdana" panose="020B0604030504040204" pitchFamily="34" charset="0"/>
              </a:rPr>
              <a:t>docker</a:t>
            </a:r>
            <a:r>
              <a:rPr lang="en-US" altLang="zh-TW" sz="1400" b="1" dirty="0">
                <a:ea typeface="Verdana" panose="020B0604030504040204" pitchFamily="34" charset="0"/>
              </a:rPr>
              <a:t>-compose </a:t>
            </a:r>
            <a:r>
              <a:rPr lang="zh-TW" altLang="en-US" sz="1400" b="1" dirty="0" smtClean="0">
                <a:ea typeface="Verdana" panose="020B0604030504040204" pitchFamily="34" charset="0"/>
              </a:rPr>
              <a:t>版本</a:t>
            </a:r>
            <a:endParaRPr lang="en-US" altLang="zh-TW" sz="1400" b="1" dirty="0" smtClean="0"/>
          </a:p>
          <a:p>
            <a:pPr marL="0" indent="0">
              <a:buNone/>
            </a:pPr>
            <a:r>
              <a:rPr lang="en-US" altLang="zh-TW" sz="1400" b="1" dirty="0" smtClean="0">
                <a:solidFill>
                  <a:srgbClr val="C00000"/>
                </a:solidFill>
              </a:rPr>
              <a:t>$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>
                <a:solidFill>
                  <a:srgbClr val="0070C0"/>
                </a:solidFill>
              </a:rPr>
              <a:t>version 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Version:      2.1.1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API Version:  2.0.0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Go Version:   go1.15.2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Built:        Thu Jan  1 08:00:00 1970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rgbClr val="C00000"/>
                </a:solidFill>
              </a:rPr>
              <a:t>OS/Arch:      </a:t>
            </a:r>
            <a:r>
              <a:rPr lang="en-US" altLang="zh-TW" sz="1400" dirty="0" err="1">
                <a:solidFill>
                  <a:srgbClr val="C00000"/>
                </a:solidFill>
              </a:rPr>
              <a:t>linux</a:t>
            </a:r>
            <a:r>
              <a:rPr lang="en-US" altLang="zh-TW" sz="1400" dirty="0">
                <a:solidFill>
                  <a:srgbClr val="C00000"/>
                </a:solidFill>
              </a:rPr>
              <a:t>/amd64</a:t>
            </a:r>
          </a:p>
          <a:p>
            <a:pPr marL="0" indent="0">
              <a:buNone/>
            </a:pPr>
            <a:r>
              <a:rPr lang="zh-TW" altLang="en-US" sz="1400" b="1" dirty="0">
                <a:ea typeface="Verdana" panose="020B0604030504040204" pitchFamily="34" charset="0"/>
              </a:rPr>
              <a:t>使用 </a:t>
            </a:r>
            <a:r>
              <a:rPr lang="en-US" altLang="zh-TW" sz="1400" b="1" dirty="0" err="1">
                <a:ea typeface="Verdana" panose="020B0604030504040204" pitchFamily="34" charset="0"/>
              </a:rPr>
              <a:t>ubuntu</a:t>
            </a:r>
            <a:r>
              <a:rPr lang="en-US" altLang="zh-TW" sz="1400" b="1" dirty="0">
                <a:ea typeface="Verdana" panose="020B0604030504040204" pitchFamily="34" charset="0"/>
              </a:rPr>
              <a:t> 20.04 image </a:t>
            </a:r>
            <a:r>
              <a:rPr lang="zh-TW" altLang="en-US" sz="1400" b="1" dirty="0">
                <a:ea typeface="Verdana" panose="020B0604030504040204" pitchFamily="34" charset="0"/>
              </a:rPr>
              <a:t>啟動一個 </a:t>
            </a:r>
            <a:r>
              <a:rPr lang="en-US" altLang="zh-TW" sz="1400" b="1" dirty="0">
                <a:ea typeface="Verdana" panose="020B0604030504040204" pitchFamily="34" charset="0"/>
              </a:rPr>
              <a:t>container</a:t>
            </a:r>
            <a:r>
              <a:rPr lang="zh-TW" altLang="en-US" sz="1400" b="1" dirty="0">
                <a:ea typeface="Verdana" panose="020B0604030504040204" pitchFamily="34" charset="0"/>
              </a:rPr>
              <a:t> 名為</a:t>
            </a:r>
            <a:r>
              <a:rPr lang="en-US" altLang="zh-TW" sz="1400" b="1" dirty="0">
                <a:ea typeface="Verdana" panose="020B0604030504040204" pitchFamily="34" charset="0"/>
              </a:rPr>
              <a:t>myubuntu2004</a:t>
            </a:r>
          </a:p>
          <a:p>
            <a:pPr marL="0" indent="0">
              <a:buNone/>
            </a:pPr>
            <a:r>
              <a:rPr lang="en-US" altLang="zh-TW" sz="1400" b="1" dirty="0" smtClean="0">
                <a:solidFill>
                  <a:srgbClr val="C00000"/>
                </a:solidFill>
              </a:rPr>
              <a:t>$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>
                <a:solidFill>
                  <a:srgbClr val="0070C0"/>
                </a:solidFill>
              </a:rPr>
              <a:t>run --name myubuntu2004 -it ubuntu:20.04 bash 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1400" b="1" dirty="0">
                <a:ea typeface="Verdana" panose="020B0604030504040204" pitchFamily="34" charset="0"/>
              </a:rPr>
              <a:t>使用 </a:t>
            </a:r>
            <a:r>
              <a:rPr lang="en-US" altLang="zh-TW" sz="1400" b="1" dirty="0" err="1">
                <a:ea typeface="Verdana" panose="020B0604030504040204" pitchFamily="34" charset="0"/>
              </a:rPr>
              <a:t>docker</a:t>
            </a:r>
            <a:r>
              <a:rPr lang="zh-TW" altLang="en-US" sz="1400" b="1" dirty="0">
                <a:ea typeface="Verdana" panose="020B0604030504040204" pitchFamily="34" charset="0"/>
              </a:rPr>
              <a:t> 命令取得 </a:t>
            </a:r>
            <a:r>
              <a:rPr lang="en-US" altLang="zh-TW" sz="1400" b="1" dirty="0">
                <a:ea typeface="Verdana" panose="020B0604030504040204" pitchFamily="34" charset="0"/>
              </a:rPr>
              <a:t>myubuntu2004</a:t>
            </a:r>
            <a:r>
              <a:rPr lang="zh-TW" altLang="en-US" sz="1400" b="1" dirty="0">
                <a:ea typeface="Verdana" panose="020B0604030504040204" pitchFamily="34" charset="0"/>
              </a:rPr>
              <a:t> 網路</a:t>
            </a:r>
            <a:r>
              <a:rPr lang="zh-TW" altLang="en-US" sz="1400" b="1" dirty="0" smtClean="0">
                <a:ea typeface="Verdana" panose="020B0604030504040204" pitchFamily="34" charset="0"/>
              </a:rPr>
              <a:t>位置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b="1" dirty="0" err="1" smtClean="0">
                <a:solidFill>
                  <a:srgbClr val="C00000"/>
                </a:solidFill>
              </a:rPr>
              <a:t>docker</a:t>
            </a:r>
            <a:r>
              <a:rPr lang="en-US" altLang="zh-TW" sz="1400" b="1" dirty="0">
                <a:solidFill>
                  <a:srgbClr val="C00000"/>
                </a:solidFill>
              </a:rPr>
              <a:t>#</a:t>
            </a:r>
            <a:r>
              <a:rPr lang="en-US" altLang="zh-TW" sz="1400" b="1" dirty="0">
                <a:solidFill>
                  <a:srgbClr val="0070C0"/>
                </a:solidFill>
              </a:rPr>
              <a:t> hostname -</a:t>
            </a:r>
            <a:r>
              <a:rPr lang="en-US" altLang="zh-TW" sz="1400" b="1" dirty="0" err="1">
                <a:solidFill>
                  <a:srgbClr val="0070C0"/>
                </a:solidFill>
              </a:rPr>
              <a:t>i</a:t>
            </a:r>
            <a:r>
              <a:rPr lang="en-US" altLang="zh-TW" sz="1400" b="1" dirty="0">
                <a:solidFill>
                  <a:srgbClr val="0070C0"/>
                </a:solidFill>
              </a:rPr>
              <a:t> 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sz="1400" b="1" dirty="0">
                <a:ea typeface="Verdana" panose="020B0604030504040204" pitchFamily="34" charset="0"/>
              </a:rPr>
              <a:t>將 </a:t>
            </a:r>
            <a:r>
              <a:rPr lang="en-US" altLang="zh-TW" sz="1400" b="1" dirty="0">
                <a:ea typeface="Verdana" panose="020B0604030504040204" pitchFamily="34" charset="0"/>
              </a:rPr>
              <a:t>myubuntu2004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en-US" altLang="zh-TW" sz="1400" b="1" dirty="0">
                <a:ea typeface="Verdana" panose="020B0604030504040204" pitchFamily="34" charset="0"/>
              </a:rPr>
              <a:t>container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zh-TW" altLang="en-US" sz="1400" b="1" dirty="0" smtClean="0">
                <a:ea typeface="Verdana" panose="020B0604030504040204" pitchFamily="34" charset="0"/>
              </a:rPr>
              <a:t>刪除</a:t>
            </a:r>
            <a:endParaRPr lang="en-US" altLang="zh-TW" sz="1400" b="1" dirty="0" smtClean="0"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TW" sz="1400" b="1" dirty="0" smtClean="0">
                <a:solidFill>
                  <a:srgbClr val="C00000"/>
                </a:solidFill>
              </a:rPr>
              <a:t>$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 err="1">
                <a:solidFill>
                  <a:srgbClr val="0070C0"/>
                </a:solidFill>
              </a:rPr>
              <a:t>rm</a:t>
            </a:r>
            <a:r>
              <a:rPr lang="en-US" altLang="zh-TW" sz="1400" b="1" dirty="0">
                <a:solidFill>
                  <a:srgbClr val="0070C0"/>
                </a:solidFill>
              </a:rPr>
              <a:t> -f myubuntu2004 </a:t>
            </a:r>
            <a:endParaRPr lang="en-US" altLang="zh-TW" sz="1400" b="1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zh-TW" altLang="en-US" sz="1400" b="1" dirty="0">
                <a:ea typeface="Verdana" panose="020B0604030504040204" pitchFamily="34" charset="0"/>
              </a:rPr>
              <a:t>將 </a:t>
            </a:r>
            <a:r>
              <a:rPr lang="en-US" altLang="zh-TW" sz="1400" b="1" dirty="0" err="1">
                <a:ea typeface="Verdana" panose="020B0604030504040204" pitchFamily="34" charset="0"/>
              </a:rPr>
              <a:t>ubuntu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en-US" altLang="zh-TW" sz="1400" b="1" dirty="0">
                <a:ea typeface="Verdana" panose="020B0604030504040204" pitchFamily="34" charset="0"/>
              </a:rPr>
              <a:t>20.04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en-US" altLang="zh-TW" sz="1400" b="1" dirty="0">
                <a:ea typeface="Verdana" panose="020B0604030504040204" pitchFamily="34" charset="0"/>
              </a:rPr>
              <a:t>image</a:t>
            </a:r>
            <a:r>
              <a:rPr lang="zh-TW" altLang="en-US" sz="1400" b="1" dirty="0">
                <a:ea typeface="Verdana" panose="020B0604030504040204" pitchFamily="34" charset="0"/>
              </a:rPr>
              <a:t> </a:t>
            </a:r>
            <a:r>
              <a:rPr lang="zh-TW" altLang="en-US" sz="1400" b="1" dirty="0" smtClean="0">
                <a:ea typeface="Verdana" panose="020B0604030504040204" pitchFamily="34" charset="0"/>
              </a:rPr>
              <a:t>刪除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1400" b="1" dirty="0" smtClean="0">
                <a:solidFill>
                  <a:srgbClr val="C00000"/>
                </a:solidFill>
              </a:rPr>
              <a:t>$ </a:t>
            </a:r>
            <a:r>
              <a:rPr lang="en-US" altLang="zh-TW" sz="1400" b="1" dirty="0" err="1" smtClean="0">
                <a:solidFill>
                  <a:srgbClr val="0070C0"/>
                </a:solidFill>
              </a:rPr>
              <a:t>docker</a:t>
            </a:r>
            <a:r>
              <a:rPr lang="en-US" altLang="zh-TW" sz="1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1400" b="1" dirty="0" err="1">
                <a:solidFill>
                  <a:srgbClr val="0070C0"/>
                </a:solidFill>
              </a:rPr>
              <a:t>rmi</a:t>
            </a:r>
            <a:r>
              <a:rPr lang="en-US" altLang="zh-TW" sz="1400" b="1" dirty="0">
                <a:solidFill>
                  <a:srgbClr val="0070C0"/>
                </a:solidFill>
              </a:rPr>
              <a:t> ubuntu:20.04</a:t>
            </a:r>
            <a:endParaRPr lang="zh-TW" altLang="en-US" sz="1200" b="1" dirty="0">
              <a:solidFill>
                <a:srgbClr val="0070C0"/>
              </a:solidFill>
              <a:ea typeface="Verdana" panose="020B0604030504040204" pitchFamily="34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53DF6E-B66B-4FC8-A204-7B52E42AE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8660" y="173195"/>
            <a:ext cx="1859280" cy="300831"/>
          </a:xfrm>
          <a:prstGeom prst="rect">
            <a:avLst/>
          </a:prstGeom>
        </p:spPr>
        <p:txBody>
          <a:bodyPr vert="horz" anchor="b"/>
          <a:lstStyle>
            <a:lvl1pPr algn="ctr">
              <a:defRPr sz="11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defTabSz="457200"/>
            <a:r>
              <a:rPr lang="en-US" altLang="zh-TW" b="1" i="1" dirty="0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189BB33-0B8D-4CFC-BC2D-FD83A79F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6376" y="173195"/>
            <a:ext cx="792088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100" b="1">
                <a:solidFill>
                  <a:schemeClr val="bg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第 </a:t>
            </a:r>
            <a:fld id="{49598980-D22C-4904-9F8F-3DB09B2ECD84}" type="slidenum">
              <a:rPr lang="en-US" smtClean="0"/>
              <a:pPr/>
              <a:t>4</a:t>
            </a:fld>
            <a:r>
              <a:rPr lang="en-US" dirty="0"/>
              <a:t> </a:t>
            </a:r>
            <a:r>
              <a:rPr lang="zh-TW" altLang="en-US" dirty="0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168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* </a:t>
            </a:r>
            <a:r>
              <a:rPr lang="zh-TW" altLang="en-US" dirty="0" smtClean="0"/>
              <a:t>實</a:t>
            </a:r>
            <a:r>
              <a:rPr lang="zh-TW" altLang="en-US" dirty="0"/>
              <a:t>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/>
              <a:t>ssh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 err="1" smtClean="0"/>
              <a:t>ssh</a:t>
            </a:r>
            <a:endParaRPr lang="en-US" altLang="zh-TW" dirty="0" smtClean="0"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 smtClean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FROM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</a:t>
            </a:r>
            <a:r>
              <a:rPr lang="en-US" altLang="zh-TW" dirty="0" err="1"/>
              <a:t>student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ARG</a:t>
            </a:r>
            <a:r>
              <a:rPr lang="en-US" altLang="zh-TW" dirty="0" smtClean="0"/>
              <a:t> </a:t>
            </a:r>
            <a:r>
              <a:rPr lang="en-US" altLang="zh-TW" dirty="0"/>
              <a:t>user= 'student'</a:t>
            </a: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's/archive.ubuntu.com/free.nchc.org.tw/g' 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apt update --fix-missing 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C00000"/>
                </a:solidFill>
                <a:ea typeface="Verdana" panose="020B0604030504040204" pitchFamily="34" charset="0"/>
              </a:rPr>
              <a:t>  DEBIAN_FRONTEND=</a:t>
            </a:r>
            <a:r>
              <a:rPr lang="en-US" altLang="zh-TW" dirty="0" err="1" smtClean="0">
                <a:solidFill>
                  <a:srgbClr val="C00000"/>
                </a:solidFill>
                <a:ea typeface="Verdana" panose="020B0604030504040204" pitchFamily="34" charset="0"/>
              </a:rPr>
              <a:t>noninteractive</a:t>
            </a:r>
            <a:r>
              <a:rPr lang="en-US" altLang="zh-TW" dirty="0" smtClean="0">
                <a:solidFill>
                  <a:srgbClr val="C00000"/>
                </a:solidFill>
                <a:ea typeface="Verdana" panose="020B0604030504040204" pitchFamily="34" charset="0"/>
              </a:rPr>
              <a:t>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apt install -y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ssh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b="1" dirty="0" err="1"/>
              <a:t>openssh</a:t>
            </a:r>
            <a:r>
              <a:rPr lang="en-US" altLang="zh-TW" b="1" dirty="0"/>
              <a:t>-server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wget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curl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</a:t>
            </a: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\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useradd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-m -s /bin/bash 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usermod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aG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adm,sudo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echo "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:</a:t>
            </a:r>
            <a:r>
              <a:rPr lang="en-US" altLang="zh-TW" dirty="0" smtClean="0"/>
              <a:t>$user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chpasswd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-m &amp;&amp; 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 echo '%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ALL=(ALL) NOPASSWD: ALL' &gt;&gt; 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sudoers</a:t>
            </a:r>
            <a:endParaRPr lang="en-US" altLang="zh-TW" dirty="0" smtClean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</a:t>
            </a:r>
            <a:r>
              <a:rPr lang="en-US" altLang="zh-TW" dirty="0" smtClean="0">
                <a:solidFill>
                  <a:srgbClr val="00B050"/>
                </a:solidFill>
                <a:ea typeface="Verdana" panose="020B0604030504040204" pitchFamily="34" charset="0"/>
              </a:rPr>
              <a:t>\</a:t>
            </a: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dirty="0" err="1" smtClean="0">
                <a:solidFill>
                  <a:srgbClr val="0070C0"/>
                </a:solidFill>
              </a:rPr>
              <a:t>ssh-keygen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-t </a:t>
            </a:r>
            <a:r>
              <a:rPr lang="en-US" altLang="zh-TW" dirty="0" err="1">
                <a:solidFill>
                  <a:srgbClr val="0070C0"/>
                </a:solidFill>
              </a:rPr>
              <a:t>rsa</a:t>
            </a:r>
            <a:r>
              <a:rPr lang="en-US" altLang="zh-TW" dirty="0">
                <a:solidFill>
                  <a:srgbClr val="0070C0"/>
                </a:solidFill>
              </a:rPr>
              <a:t> -P '' -f ~/.</a:t>
            </a:r>
            <a:r>
              <a:rPr lang="en-US" altLang="zh-TW" dirty="0" err="1">
                <a:solidFill>
                  <a:srgbClr val="0070C0"/>
                </a:solidFill>
              </a:rPr>
              <a:t>ssh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id_rsa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cat </a:t>
            </a:r>
            <a:r>
              <a:rPr lang="en-US" altLang="zh-TW" dirty="0">
                <a:solidFill>
                  <a:srgbClr val="0070C0"/>
                </a:solidFill>
              </a:rPr>
              <a:t>~/.</a:t>
            </a:r>
            <a:r>
              <a:rPr lang="en-US" altLang="zh-TW" dirty="0" err="1">
                <a:solidFill>
                  <a:srgbClr val="0070C0"/>
                </a:solidFill>
              </a:rPr>
              <a:t>ssh</a:t>
            </a:r>
            <a:r>
              <a:rPr lang="en-US" altLang="zh-TW" dirty="0">
                <a:solidFill>
                  <a:srgbClr val="0070C0"/>
                </a:solidFill>
              </a:rPr>
              <a:t>/id_rsa.pub &gt;&gt; ~/.</a:t>
            </a:r>
            <a:r>
              <a:rPr lang="en-US" altLang="zh-TW" dirty="0" err="1">
                <a:solidFill>
                  <a:srgbClr val="0070C0"/>
                </a:solidFill>
              </a:rPr>
              <a:t>ssh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authorized_keys</a:t>
            </a:r>
            <a:endParaRPr lang="en-US" altLang="zh-TW" dirty="0">
              <a:solidFill>
                <a:srgbClr val="0070C0"/>
              </a:solidFill>
            </a:endParaRPr>
          </a:p>
          <a:p>
            <a:pPr marL="64008" indent="0">
              <a:buNone/>
            </a:pP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CMD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["/bin/bash"]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9398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登入執行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測試結果</a:t>
            </a:r>
            <a:endParaRPr lang="en-US" altLang="zh-TW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 smtClean="0"/>
              <a:t>ssh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 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.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run -it </a:t>
            </a:r>
            <a:r>
              <a:rPr lang="en-US" altLang="zh-TW" sz="2400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 smtClean="0">
                <a:solidFill>
                  <a:srgbClr val="0070C0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 smtClean="0"/>
              <a:t>ssh</a:t>
            </a:r>
            <a:r>
              <a:rPr lang="en-US" altLang="zh-TW" sz="2400" dirty="0" smtClean="0">
                <a:ea typeface="Verdana" panose="020B0604030504040204" pitchFamily="34" charset="0"/>
              </a:rPr>
              <a:t> </a:t>
            </a:r>
            <a:endParaRPr lang="en-US" altLang="zh-TW" sz="24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sz="2400" dirty="0" smtClean="0"/>
          </a:p>
          <a:p>
            <a:pPr marL="64008" indent="0">
              <a:buNone/>
            </a:pPr>
            <a:r>
              <a:rPr lang="zh-TW" altLang="en-US" sz="2400" dirty="0" smtClean="0"/>
              <a:t>請</a:t>
            </a:r>
            <a:r>
              <a:rPr lang="zh-TW" altLang="en-US" sz="2400" dirty="0"/>
              <a:t>在 </a:t>
            </a:r>
            <a:r>
              <a:rPr lang="en-US" altLang="zh-TW" sz="2400" dirty="0"/>
              <a:t>Container</a:t>
            </a:r>
            <a:r>
              <a:rPr lang="zh-TW" altLang="en-US" sz="2400" dirty="0"/>
              <a:t> 中完成以下動作</a:t>
            </a:r>
            <a:endParaRPr lang="en-US" altLang="zh-TW" sz="2400" dirty="0"/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echo '</a:t>
            </a:r>
            <a:r>
              <a:rPr lang="en-US" altLang="zh-TW" sz="2400" dirty="0" err="1">
                <a:solidFill>
                  <a:srgbClr val="0070C0"/>
                </a:solidFill>
              </a:rPr>
              <a:t>sudo</a:t>
            </a:r>
            <a:r>
              <a:rPr lang="en-US" altLang="zh-TW" sz="2400" dirty="0">
                <a:solidFill>
                  <a:srgbClr val="0070C0"/>
                </a:solidFill>
              </a:rPr>
              <a:t> service </a:t>
            </a:r>
            <a:r>
              <a:rPr lang="en-US" altLang="zh-TW" sz="2400" dirty="0" err="1">
                <a:solidFill>
                  <a:srgbClr val="0070C0"/>
                </a:solidFill>
              </a:rPr>
              <a:t>ssh</a:t>
            </a:r>
            <a:r>
              <a:rPr lang="en-US" altLang="zh-TW" sz="2400" dirty="0">
                <a:solidFill>
                  <a:srgbClr val="0070C0"/>
                </a:solidFill>
              </a:rPr>
              <a:t> start' &gt;&gt; /</a:t>
            </a:r>
            <a:r>
              <a:rPr lang="en-US" altLang="zh-TW" sz="2400" dirty="0" err="1">
                <a:solidFill>
                  <a:srgbClr val="0070C0"/>
                </a:solidFill>
              </a:rPr>
              <a:t>etc</a:t>
            </a:r>
            <a:r>
              <a:rPr lang="en-US" altLang="zh-TW" sz="2400" dirty="0">
                <a:solidFill>
                  <a:srgbClr val="0070C0"/>
                </a:solidFill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</a:rPr>
              <a:t>bash.bashrc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login student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7274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請建立 </a:t>
            </a:r>
            <a:r>
              <a:rPr lang="en-US" altLang="zh-TW" dirty="0" err="1"/>
              <a:t>ssh_student</a:t>
            </a:r>
            <a:r>
              <a:rPr lang="en-US" altLang="zh-TW" dirty="0"/>
              <a:t> </a:t>
            </a:r>
            <a:r>
              <a:rPr lang="zh-TW" altLang="en-US" dirty="0"/>
              <a:t>目錄，並撰寫 </a:t>
            </a:r>
            <a:r>
              <a:rPr lang="en-US" altLang="zh-TW" dirty="0" err="1"/>
              <a:t>Dockefile</a:t>
            </a:r>
            <a:r>
              <a:rPr lang="en-US" altLang="zh-TW" dirty="0"/>
              <a:t> </a:t>
            </a:r>
            <a:r>
              <a:rPr lang="zh-TW" altLang="en-US" dirty="0"/>
              <a:t>完成以下功能：</a:t>
            </a:r>
            <a:endParaRPr lang="en-US" altLang="zh-TW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chemeClr val="bg1"/>
                </a:solidFill>
              </a:rPr>
              <a:t>請在登入執行啟動 </a:t>
            </a:r>
            <a:r>
              <a:rPr lang="en-US" altLang="zh-TW" dirty="0" err="1">
                <a:solidFill>
                  <a:schemeClr val="bg1"/>
                </a:solidFill>
              </a:rPr>
              <a:t>ssh</a:t>
            </a:r>
            <a:r>
              <a:rPr lang="zh-TW" altLang="en-US" dirty="0">
                <a:solidFill>
                  <a:schemeClr val="bg1"/>
                </a:solidFill>
              </a:rPr>
              <a:t> 服務</a:t>
            </a:r>
            <a:endParaRPr lang="en-US" altLang="zh-TW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en-US" altLang="zh-TW" dirty="0"/>
              <a:t>docker build </a:t>
            </a:r>
            <a:r>
              <a:rPr lang="zh-TW" altLang="en-US" dirty="0"/>
              <a:t>命名為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image:ssh_</a:t>
            </a:r>
            <a:r>
              <a:rPr lang="en-US" altLang="zh-TW" dirty="0" err="1"/>
              <a:t>student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使用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r>
              <a:rPr lang="zh-TW" altLang="en-US" dirty="0"/>
              <a:t> 驗證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 startAt="2"/>
            </a:pPr>
            <a:r>
              <a:rPr lang="zh-TW" altLang="en-US" dirty="0"/>
              <a:t>使用 </a:t>
            </a:r>
            <a:r>
              <a:rPr lang="en-US" altLang="zh-TW" dirty="0" err="1"/>
              <a:t>ssh</a:t>
            </a:r>
            <a:r>
              <a:rPr lang="zh-TW" altLang="en-US" dirty="0"/>
              <a:t> 連到 </a:t>
            </a:r>
            <a:r>
              <a:rPr lang="en-US" altLang="zh-TW" dirty="0"/>
              <a:t>docker</a:t>
            </a:r>
            <a:r>
              <a:rPr lang="zh-TW" altLang="en-US" dirty="0"/>
              <a:t> </a:t>
            </a:r>
            <a:r>
              <a:rPr lang="en-US" altLang="zh-TW" dirty="0"/>
              <a:t>container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70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23300-1717-4199-8299-98960059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86C78-B2BA-4461-A858-0002FA62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4008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/>
              <a:t>ssh_student</a:t>
            </a:r>
            <a:r>
              <a:rPr lang="en-US" altLang="zh-TW" dirty="0" smtClean="0">
                <a:solidFill>
                  <a:srgbClr val="0070C0"/>
                </a:solidFill>
                <a:ea typeface="Verdana" panose="020B0604030504040204" pitchFamily="34" charset="0"/>
              </a:rPr>
              <a:t>; 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cd </a:t>
            </a:r>
            <a:r>
              <a:rPr lang="en-US" altLang="zh-TW" dirty="0" err="1"/>
              <a:t>ssh_student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64008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ea typeface="Verdana" panose="020B0604030504040204" pitchFamily="34" charset="0"/>
              </a:rPr>
              <a:t>Dockerfile</a:t>
            </a:r>
            <a:endParaRPr lang="en-US" altLang="zh-TW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FROM </a:t>
            </a:r>
            <a:r>
              <a:rPr lang="en-US" altLang="zh-TW" dirty="0" err="1">
                <a:solidFill>
                  <a:schemeClr val="bg1"/>
                </a:solidFill>
              </a:rPr>
              <a:t>mytest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en-US" altLang="zh-TW" dirty="0" err="1">
                <a:solidFill>
                  <a:schemeClr val="bg1"/>
                </a:solidFill>
              </a:rPr>
              <a:t>image:</a:t>
            </a:r>
            <a:r>
              <a:rPr lang="en-US" altLang="zh-TW" dirty="0" err="1"/>
              <a:t>student</a:t>
            </a:r>
            <a:endParaRPr lang="en-US" altLang="zh-TW" dirty="0"/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ARG</a:t>
            </a:r>
            <a:r>
              <a:rPr lang="en-US" altLang="zh-TW" dirty="0"/>
              <a:t> user= 'student'</a:t>
            </a:r>
            <a:endParaRPr lang="en-US" altLang="zh-TW" dirty="0">
              <a:solidFill>
                <a:srgbClr val="00B05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sed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i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's/archive.ubuntu.com/free.nchc.org.tw/g'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/apt/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sources.list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update --fix-missing 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 DEBIAN_FRONTEND=</a:t>
            </a:r>
            <a:r>
              <a:rPr lang="en-US" altLang="zh-TW" dirty="0" err="1">
                <a:solidFill>
                  <a:srgbClr val="C00000"/>
                </a:solidFill>
                <a:ea typeface="Verdana" panose="020B0604030504040204" pitchFamily="34" charset="0"/>
              </a:rPr>
              <a:t>noninteractive</a:t>
            </a:r>
            <a:r>
              <a:rPr lang="en-US" altLang="zh-TW" dirty="0">
                <a:solidFill>
                  <a:srgbClr val="C00000"/>
                </a:solidFill>
                <a:ea typeface="Verdana" panose="020B0604030504040204" pitchFamily="34" charset="0"/>
              </a:rPr>
              <a:t>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ssh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nano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wget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curl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useradd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-s /bin/bash </a:t>
            </a:r>
            <a:r>
              <a:rPr lang="en-US" altLang="zh-TW" dirty="0"/>
              <a:t>$user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usermod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aG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adm,sudo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/>
              <a:t>$user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"</a:t>
            </a:r>
            <a:r>
              <a:rPr lang="en-US" altLang="zh-TW" dirty="0"/>
              <a:t>$user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:</a:t>
            </a:r>
            <a:r>
              <a:rPr lang="en-US" altLang="zh-TW" dirty="0"/>
              <a:t>$user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" | 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chpasswd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-m &amp;&amp;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 echo '%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ALL=(ALL) NOPASSWD: ALL' &gt;&gt; 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etc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ea typeface="Verdana" panose="020B0604030504040204" pitchFamily="34" charset="0"/>
              </a:rPr>
              <a:t>sudoers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RUN \</a:t>
            </a:r>
          </a:p>
          <a:p>
            <a:pPr marL="64008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dirty="0" err="1">
                <a:solidFill>
                  <a:schemeClr val="bg1"/>
                </a:solidFill>
              </a:rPr>
              <a:t>ssh-keygen</a:t>
            </a:r>
            <a:r>
              <a:rPr lang="en-US" altLang="zh-TW" dirty="0">
                <a:solidFill>
                  <a:schemeClr val="bg1"/>
                </a:solidFill>
              </a:rPr>
              <a:t> -t </a:t>
            </a:r>
            <a:r>
              <a:rPr lang="en-US" altLang="zh-TW" dirty="0" err="1">
                <a:solidFill>
                  <a:schemeClr val="bg1"/>
                </a:solidFill>
              </a:rPr>
              <a:t>rsa</a:t>
            </a:r>
            <a:r>
              <a:rPr lang="en-US" altLang="zh-TW" dirty="0">
                <a:solidFill>
                  <a:schemeClr val="bg1"/>
                </a:solidFill>
              </a:rPr>
              <a:t> -P '' -f ~/.</a:t>
            </a:r>
            <a:r>
              <a:rPr lang="en-US" altLang="zh-TW" dirty="0" err="1" smtClean="0">
                <a:solidFill>
                  <a:schemeClr val="bg1"/>
                </a:solidFill>
              </a:rPr>
              <a:t>ssh</a:t>
            </a:r>
            <a:r>
              <a:rPr lang="en-US" altLang="zh-TW" dirty="0" smtClean="0">
                <a:solidFill>
                  <a:schemeClr val="bg1"/>
                </a:solidFill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</a:rPr>
              <a:t>id_rsa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&amp;&amp; \</a:t>
            </a:r>
            <a:endParaRPr lang="en-US" altLang="zh-TW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 cat ~/.</a:t>
            </a:r>
            <a:r>
              <a:rPr lang="en-US" altLang="zh-TW" dirty="0" err="1">
                <a:solidFill>
                  <a:schemeClr val="bg1"/>
                </a:solidFill>
              </a:rPr>
              <a:t>ssh</a:t>
            </a:r>
            <a:r>
              <a:rPr lang="en-US" altLang="zh-TW" dirty="0">
                <a:solidFill>
                  <a:schemeClr val="bg1"/>
                </a:solidFill>
              </a:rPr>
              <a:t>/id_rsa.pub &gt;&gt; ~/.</a:t>
            </a:r>
            <a:r>
              <a:rPr lang="en-US" altLang="zh-TW" dirty="0" err="1" smtClean="0">
                <a:solidFill>
                  <a:schemeClr val="bg1"/>
                </a:solidFill>
              </a:rPr>
              <a:t>ssh</a:t>
            </a:r>
            <a:r>
              <a:rPr lang="en-US" altLang="zh-TW" dirty="0" smtClean="0">
                <a:solidFill>
                  <a:schemeClr val="bg1"/>
                </a:solidFill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</a:rPr>
              <a:t>authorized_keys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&amp;&amp; \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Verdana" panose="020B0604030504040204" pitchFamily="34" charset="0"/>
              </a:rPr>
              <a:t> echo </a:t>
            </a:r>
            <a:r>
              <a:rPr lang="en-US" altLang="zh-TW" dirty="0" smtClean="0">
                <a:solidFill>
                  <a:schemeClr val="bg1"/>
                </a:solidFill>
              </a:rPr>
              <a:t>‘</a:t>
            </a:r>
            <a:r>
              <a:rPr lang="en-US" altLang="zh-TW" dirty="0" err="1" smtClean="0">
                <a:solidFill>
                  <a:schemeClr val="bg1"/>
                </a:solidFill>
              </a:rPr>
              <a:t>sudo</a:t>
            </a:r>
            <a:r>
              <a:rPr lang="en-US" altLang="zh-TW" dirty="0" smtClean="0">
                <a:solidFill>
                  <a:schemeClr val="bg1"/>
                </a:solidFill>
              </a:rPr>
              <a:t> service </a:t>
            </a:r>
            <a:r>
              <a:rPr lang="en-US" altLang="zh-TW" dirty="0" err="1" smtClean="0">
                <a:solidFill>
                  <a:schemeClr val="bg1"/>
                </a:solidFill>
              </a:rPr>
              <a:t>ssh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stsrt</a:t>
            </a:r>
            <a:r>
              <a:rPr lang="en-US" altLang="zh-TW" dirty="0" smtClean="0">
                <a:solidFill>
                  <a:schemeClr val="bg1"/>
                </a:solidFill>
              </a:rPr>
              <a:t>‘ &gt;&gt; /</a:t>
            </a:r>
            <a:r>
              <a:rPr lang="en-US" altLang="zh-TW" dirty="0" err="1" smtClean="0">
                <a:solidFill>
                  <a:schemeClr val="bg1"/>
                </a:solidFill>
              </a:rPr>
              <a:t>etc</a:t>
            </a:r>
            <a:r>
              <a:rPr lang="en-US" altLang="zh-TW" dirty="0" smtClean="0">
                <a:solidFill>
                  <a:schemeClr val="bg1"/>
                </a:solidFill>
              </a:rPr>
              <a:t>/</a:t>
            </a:r>
            <a:r>
              <a:rPr lang="en-US" altLang="zh-TW" dirty="0" err="1" smtClean="0">
                <a:solidFill>
                  <a:schemeClr val="bg1"/>
                </a:solidFill>
              </a:rPr>
              <a:t>bash.bashrc</a:t>
            </a:r>
            <a:endParaRPr lang="en-US" altLang="zh-TW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dirty="0">
                <a:solidFill>
                  <a:srgbClr val="00B050"/>
                </a:solidFill>
                <a:ea typeface="Verdana" panose="020B0604030504040204" pitchFamily="34" charset="0"/>
              </a:rPr>
              <a:t>CMD </a:t>
            </a:r>
            <a:r>
              <a:rPr lang="en-US" altLang="zh-TW" dirty="0">
                <a:solidFill>
                  <a:schemeClr val="bg1"/>
                </a:solidFill>
                <a:ea typeface="Verdana" panose="020B0604030504040204" pitchFamily="34" charset="0"/>
              </a:rPr>
              <a:t>["/bin/bash"]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7F82D8-AC1C-47D7-B3F2-8547C399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717CCA-01AA-412E-BB16-0DBB41F5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15846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測試結果</a:t>
            </a:r>
            <a:endParaRPr lang="en-US" altLang="zh-TW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 smtClean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 smtClean="0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 smtClean="0"/>
              <a:t>ssh_student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 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.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run -it 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ea typeface="Verdana" panose="020B0604030504040204" pitchFamily="34" charset="0"/>
              </a:rPr>
              <a:t>image:</a:t>
            </a:r>
            <a:r>
              <a:rPr lang="en-US" altLang="zh-TW" sz="2400" dirty="0" err="1"/>
              <a:t>ssh_student</a:t>
            </a:r>
            <a:r>
              <a:rPr lang="en-US" altLang="zh-TW" sz="2400" dirty="0" smtClean="0">
                <a:ea typeface="Verdana" panose="020B0604030504040204" pitchFamily="34" charset="0"/>
              </a:rPr>
              <a:t> </a:t>
            </a:r>
            <a:endParaRPr lang="en-US" altLang="zh-TW" sz="24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sz="2400" dirty="0" smtClean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6616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DE4A3-91E3-414D-8DAA-551A2C5D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06967-52B6-4B4B-B86C-552AF62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/>
              <a:t>請建立 </a:t>
            </a:r>
            <a:r>
              <a:rPr lang="en-US" altLang="zh-TW" sz="2400" dirty="0" err="1"/>
              <a:t>student_server</a:t>
            </a:r>
            <a:r>
              <a:rPr lang="en-US" altLang="zh-TW" sz="2400" dirty="0"/>
              <a:t> </a:t>
            </a:r>
            <a:r>
              <a:rPr lang="zh-TW" altLang="en-US" sz="2400" dirty="0"/>
              <a:t>目錄，並撰寫 </a:t>
            </a:r>
            <a:r>
              <a:rPr lang="en-US" altLang="zh-TW" sz="2400" dirty="0" err="1"/>
              <a:t>Dockefile</a:t>
            </a:r>
            <a:r>
              <a:rPr lang="en-US" altLang="zh-TW" sz="2400" dirty="0"/>
              <a:t> </a:t>
            </a:r>
            <a:r>
              <a:rPr lang="zh-TW" altLang="en-US" sz="2400" dirty="0"/>
              <a:t>完成以下功能：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使用 </a:t>
            </a:r>
            <a:r>
              <a:rPr lang="en-US" altLang="zh-TW" sz="2400" dirty="0">
                <a:solidFill>
                  <a:schemeClr val="bg1"/>
                </a:solidFill>
              </a:rPr>
              <a:t>ubuntu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20.04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image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安裝基本套件 </a:t>
            </a:r>
            <a:r>
              <a:rPr lang="en-US" altLang="zh-TW" sz="2400" dirty="0">
                <a:solidFill>
                  <a:schemeClr val="bg1"/>
                </a:solidFill>
              </a:rPr>
              <a:t>(</a:t>
            </a:r>
            <a:r>
              <a:rPr lang="en-US" altLang="zh-TW" sz="2400" dirty="0" err="1">
                <a:solidFill>
                  <a:schemeClr val="bg1"/>
                </a:solidFill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 err="1">
                <a:solidFill>
                  <a:schemeClr val="bg1"/>
                </a:solidFill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</a:rPr>
              <a:t> curl nano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en-US" altLang="zh-TW" sz="2400" dirty="0">
                <a:solidFill>
                  <a:schemeClr val="bg1"/>
                </a:solidFill>
              </a:rPr>
              <a:t>)</a:t>
            </a: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 </a:t>
            </a:r>
            <a:r>
              <a:rPr lang="en-US" altLang="zh-TW" sz="2400" dirty="0">
                <a:solidFill>
                  <a:schemeClr val="bg1"/>
                </a:solidFill>
              </a:rPr>
              <a:t>student</a:t>
            </a:r>
            <a:r>
              <a:rPr lang="zh-TW" altLang="en-US" sz="2400" dirty="0">
                <a:solidFill>
                  <a:schemeClr val="bg1"/>
                </a:solidFill>
              </a:rPr>
              <a:t> 帳號，賦予密碼、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zh-TW" altLang="en-US" sz="2400" dirty="0">
                <a:solidFill>
                  <a:schemeClr val="bg1"/>
                </a:solidFill>
              </a:rPr>
              <a:t>權限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將 </a:t>
            </a:r>
            <a:r>
              <a:rPr lang="en-US" altLang="zh-TW" sz="2400" dirty="0" err="1">
                <a:solidFill>
                  <a:schemeClr val="bg1"/>
                </a:solidFill>
              </a:rPr>
              <a:t>sudo</a:t>
            </a:r>
            <a:r>
              <a:rPr lang="zh-TW" altLang="en-US" sz="2400" dirty="0">
                <a:solidFill>
                  <a:schemeClr val="bg1"/>
                </a:solidFill>
              </a:rPr>
              <a:t> 提示 </a:t>
            </a:r>
            <a:r>
              <a:rPr lang="en-US" altLang="zh-TW" sz="2400" dirty="0">
                <a:solidFill>
                  <a:schemeClr val="bg1"/>
                </a:solidFill>
              </a:rPr>
              <a:t>password</a:t>
            </a:r>
            <a:r>
              <a:rPr lang="zh-TW" altLang="en-US" sz="2400" dirty="0">
                <a:solidFill>
                  <a:schemeClr val="bg1"/>
                </a:solidFill>
              </a:rPr>
              <a:t> 關閉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建立 </a:t>
            </a:r>
            <a:r>
              <a:rPr lang="en-US" altLang="zh-TW" sz="2400" dirty="0" err="1">
                <a:solidFill>
                  <a:schemeClr val="bg1"/>
                </a:solidFill>
              </a:rPr>
              <a:t>ssh</a:t>
            </a:r>
            <a:r>
              <a:rPr lang="zh-TW" altLang="en-US" sz="2400" dirty="0">
                <a:solidFill>
                  <a:schemeClr val="bg1"/>
                </a:solidFill>
              </a:rPr>
              <a:t> 憑證及登入啟動服務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sz="2400" dirty="0">
                <a:solidFill>
                  <a:schemeClr val="bg1"/>
                </a:solidFill>
              </a:rPr>
              <a:t>設定收集學生執行命令及檔案編輯記錄為自動執行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en-US" altLang="zh-TW" sz="2400" dirty="0"/>
              <a:t>docker build </a:t>
            </a:r>
            <a:r>
              <a:rPr lang="zh-TW" altLang="en-US" sz="2400" dirty="0"/>
              <a:t>命名為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student_server</a:t>
            </a:r>
            <a:r>
              <a:rPr lang="en-US" altLang="zh-TW" sz="2400" dirty="0"/>
              <a:t> 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49C89A-9A94-403A-8F10-51A7F6A6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3DA04-3031-4A23-99E6-D2A5FA6F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685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DE4A3-91E3-414D-8DAA-551A2C5D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* </a:t>
            </a:r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06967-52B6-4B4B-B86C-552AF62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49C89A-9A94-403A-8F10-51A7F6A6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3DA04-3031-4A23-99E6-D2A5FA6F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3493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7C2A7-4DB5-4828-A4D7-5B091EE3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 </a:t>
            </a:r>
            <a:r>
              <a:rPr lang="en-US" altLang="zh-TW" dirty="0" err="1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59696-742B-46DF-8CD1-8952083E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sz="2400" dirty="0">
                <a:solidFill>
                  <a:schemeClr val="bg1"/>
                </a:solidFill>
              </a:rPr>
              <a:t>測試結果</a:t>
            </a:r>
            <a:endParaRPr lang="en-US" altLang="zh-TW" sz="2400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build -t 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mytest</a:t>
            </a:r>
            <a:r>
              <a:rPr lang="en-US" altLang="zh-TW" sz="2400" dirty="0" smtClean="0">
                <a:solidFill>
                  <a:schemeClr val="bg1"/>
                </a:solidFill>
              </a:rPr>
              <a:t>/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image:</a:t>
            </a:r>
            <a:r>
              <a:rPr lang="en-US" altLang="zh-TW" sz="2400" dirty="0" err="1" smtClean="0"/>
              <a:t>student_server</a:t>
            </a:r>
            <a:r>
              <a:rPr lang="en-US" altLang="zh-TW" sz="2400" dirty="0" smtClean="0">
                <a:solidFill>
                  <a:srgbClr val="0070C0"/>
                </a:solidFill>
                <a:ea typeface="Verdana" panose="020B0604030504040204" pitchFamily="34" charset="0"/>
              </a:rPr>
              <a:t>' 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.</a:t>
            </a:r>
          </a:p>
          <a:p>
            <a:pPr marL="64008" indent="0"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ea typeface="Verdana" panose="020B0604030504040204" pitchFamily="34" charset="0"/>
              </a:rPr>
              <a:t>docker</a:t>
            </a:r>
            <a:r>
              <a:rPr lang="en-US" altLang="zh-TW" sz="2400" dirty="0">
                <a:solidFill>
                  <a:srgbClr val="0070C0"/>
                </a:solidFill>
                <a:ea typeface="Verdana" panose="020B0604030504040204" pitchFamily="34" charset="0"/>
              </a:rPr>
              <a:t> run -it </a:t>
            </a:r>
            <a:r>
              <a:rPr lang="en-US" altLang="zh-TW" sz="2400" dirty="0" err="1">
                <a:solidFill>
                  <a:schemeClr val="bg1"/>
                </a:solidFill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</a:rPr>
              <a:t>image:</a:t>
            </a:r>
            <a:r>
              <a:rPr lang="en-US" altLang="zh-TW" sz="2400" dirty="0" err="1"/>
              <a:t>student_server</a:t>
            </a:r>
            <a:r>
              <a:rPr lang="en-US" altLang="zh-TW" sz="2400" dirty="0" smtClean="0">
                <a:ea typeface="Verdana" panose="020B0604030504040204" pitchFamily="34" charset="0"/>
              </a:rPr>
              <a:t> </a:t>
            </a:r>
            <a:endParaRPr lang="en-US" altLang="zh-TW" sz="24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endParaRPr lang="en-US" altLang="zh-TW" sz="2400" dirty="0" smtClean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3EC33-1F67-4CE3-BF91-5F36E5094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93525-A7BA-4A1B-929D-21AC6F6BA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0257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DE4A3-91E3-414D-8DAA-551A2C5D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06967-52B6-4B4B-B86C-552AF62A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zh-TW" altLang="en-US" dirty="0"/>
              <a:t>請完成以下功能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請先確認目錄結構</a:t>
            </a:r>
            <a:endParaRPr lang="en-US" altLang="zh-TW" dirty="0"/>
          </a:p>
          <a:p>
            <a:pPr marL="578358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編輯完 </a:t>
            </a:r>
            <a:r>
              <a:rPr lang="en-US" altLang="zh-TW" dirty="0" err="1"/>
              <a:t>Dockerfile</a:t>
            </a:r>
            <a:r>
              <a:rPr lang="zh-TW" altLang="en-US" dirty="0"/>
              <a:t> 自動 </a:t>
            </a:r>
            <a:r>
              <a:rPr lang="en-US" altLang="zh-TW" dirty="0"/>
              <a:t>build docker image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49C89A-9A94-403A-8F10-51A7F6A6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B3DA04-3031-4A23-99E6-D2A5FA6FF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7053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Docker Compose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test-app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cd test-app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docker-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compose.yml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49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82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A0980-C67F-48A4-AE4B-24AEE14D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D83AB4-3DE3-42C3-92BA-0ED14BDF6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The docker build command builds Docker images from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altLang="zh-TW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a “context”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. A build’s context is the set of files located in the </a:t>
            </a:r>
            <a:r>
              <a:rPr lang="en-US" altLang="zh-TW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specified PATH or URL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. The build process can refer to any of the files in the context. For example, your build can use a COPY instruction to reference a file in the context.</a:t>
            </a:r>
          </a:p>
          <a:p>
            <a:pPr marL="64008" indent="0"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https://docs.docker.com/engine/reference/commandline/build/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7CD270-780B-4321-946D-5AD7D42A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92394C-0AB3-43E2-AC44-EA480EC53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963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 </a:t>
            </a:r>
            <a:r>
              <a:rPr lang="en-US" altLang="zh-TW" dirty="0"/>
              <a:t>YAML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version: </a:t>
            </a:r>
            <a:r>
              <a:rPr lang="fr-FR" altLang="zh-TW" sz="1800" dirty="0"/>
              <a:t>"3"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services:</a:t>
            </a:r>
          </a:p>
          <a:p>
            <a:pPr marL="64008" indent="0">
              <a:buNone/>
            </a:pPr>
            <a:r>
              <a:rPr lang="fr-FR" altLang="zh-TW" sz="1800" dirty="0"/>
              <a:t>  </a:t>
            </a:r>
            <a:r>
              <a:rPr lang="fr-FR" altLang="zh-TW" sz="1800" dirty="0">
                <a:solidFill>
                  <a:srgbClr val="00B050"/>
                </a:solidFill>
              </a:rPr>
              <a:t>test-app: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image: </a:t>
            </a:r>
            <a:r>
              <a:rPr lang="fr-FR" altLang="zh-TW" sz="1800" dirty="0">
                <a:solidFill>
                  <a:schemeClr val="bg1"/>
                </a:solidFill>
              </a:rPr>
              <a:t>ubuntu:18.04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container_name: </a:t>
            </a:r>
            <a:r>
              <a:rPr lang="fr-FR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command:</a:t>
            </a:r>
            <a:r>
              <a:rPr lang="en-US" altLang="zh-TW" sz="1800" dirty="0"/>
              <a:t> /bin/bash</a:t>
            </a:r>
          </a:p>
          <a:p>
            <a:pPr marL="64008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hostname: </a:t>
            </a:r>
            <a:r>
              <a:rPr lang="en-US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volumes: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  </a:t>
            </a:r>
            <a:r>
              <a:rPr lang="en-US" altLang="zh-TW" sz="1800" dirty="0">
                <a:solidFill>
                  <a:schemeClr val="bg1"/>
                </a:solidFill>
              </a:rPr>
              <a:t>-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r>
              <a:rPr lang="en-US" altLang="zh-TW" sz="1800" dirty="0"/>
              <a:t>:/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endParaRPr lang="en-US" altLang="zh-TW" sz="1800" dirty="0"/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environment: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      STUDENT_NAME: Docker</a:t>
            </a:r>
            <a:endParaRPr lang="fr-FR" altLang="zh-TW" sz="1800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50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0893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啟動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up -d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檢查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 狀態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</a:t>
            </a: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 Name      Command    State    Ports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-------------------------------------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test-app   /bin/bash   Exit 0 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51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27862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 </a:t>
            </a:r>
            <a:r>
              <a:rPr lang="en-US" altLang="zh-TW" dirty="0"/>
              <a:t>YAML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version: </a:t>
            </a:r>
            <a:r>
              <a:rPr lang="fr-FR" altLang="zh-TW" sz="1800" dirty="0"/>
              <a:t>"3"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services:</a:t>
            </a:r>
          </a:p>
          <a:p>
            <a:pPr marL="64008" indent="0">
              <a:buNone/>
            </a:pPr>
            <a:r>
              <a:rPr lang="fr-FR" altLang="zh-TW" sz="1800" dirty="0"/>
              <a:t>  </a:t>
            </a:r>
            <a:r>
              <a:rPr lang="fr-FR" altLang="zh-TW" sz="1800" dirty="0">
                <a:solidFill>
                  <a:srgbClr val="00B050"/>
                </a:solidFill>
              </a:rPr>
              <a:t>test-app: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image: </a:t>
            </a:r>
            <a:r>
              <a:rPr lang="fr-FR" altLang="zh-TW" sz="1800" dirty="0">
                <a:solidFill>
                  <a:schemeClr val="bg1"/>
                </a:solidFill>
              </a:rPr>
              <a:t>ubuntu:18.04</a:t>
            </a:r>
          </a:p>
          <a:p>
            <a:pPr marL="64008" indent="0">
              <a:buNone/>
            </a:pPr>
            <a:r>
              <a:rPr lang="fr-FR" altLang="zh-TW" sz="1800" dirty="0">
                <a:solidFill>
                  <a:srgbClr val="00B050"/>
                </a:solidFill>
              </a:rPr>
              <a:t>    container_name: </a:t>
            </a:r>
            <a:r>
              <a:rPr lang="fr-FR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</a:rPr>
              <a:t>stdin_open</a:t>
            </a:r>
            <a:r>
              <a:rPr lang="en-US" altLang="zh-TW" sz="1800" b="1" dirty="0">
                <a:solidFill>
                  <a:srgbClr val="FF0000"/>
                </a:solidFill>
              </a:rPr>
              <a:t>: true</a:t>
            </a:r>
          </a:p>
          <a:p>
            <a:pPr marL="64008" indent="0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    </a:t>
            </a:r>
            <a:r>
              <a:rPr lang="en-US" altLang="zh-TW" sz="1800" b="1" dirty="0" err="1">
                <a:solidFill>
                  <a:srgbClr val="FF0000"/>
                </a:solidFill>
              </a:rPr>
              <a:t>tty</a:t>
            </a:r>
            <a:r>
              <a:rPr lang="en-US" altLang="zh-TW" sz="1800" b="1" dirty="0">
                <a:solidFill>
                  <a:srgbClr val="FF0000"/>
                </a:solidFill>
              </a:rPr>
              <a:t>: true</a:t>
            </a:r>
            <a:endParaRPr lang="fr-FR" altLang="zh-TW" sz="1800" dirty="0">
              <a:solidFill>
                <a:schemeClr val="bg1"/>
              </a:solidFill>
            </a:endParaRP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command:</a:t>
            </a:r>
            <a:r>
              <a:rPr lang="en-US" altLang="zh-TW" sz="1800" dirty="0"/>
              <a:t> /bin/bash</a:t>
            </a:r>
          </a:p>
          <a:p>
            <a:pPr marL="64008" indent="0">
              <a:buNone/>
            </a:pPr>
            <a:r>
              <a:rPr lang="zh-TW" altLang="en-US" sz="1800" dirty="0"/>
              <a:t>    </a:t>
            </a:r>
            <a:r>
              <a:rPr lang="en-US" altLang="zh-TW" sz="1800" dirty="0">
                <a:solidFill>
                  <a:srgbClr val="00B050"/>
                </a:solidFill>
              </a:rPr>
              <a:t>hostname: </a:t>
            </a:r>
            <a:r>
              <a:rPr lang="en-US" altLang="zh-TW" sz="1800" dirty="0">
                <a:solidFill>
                  <a:schemeClr val="bg1"/>
                </a:solidFill>
              </a:rPr>
              <a:t>test-app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volumes: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  </a:t>
            </a:r>
            <a:r>
              <a:rPr lang="en-US" altLang="zh-TW" sz="1800" dirty="0">
                <a:solidFill>
                  <a:schemeClr val="bg1"/>
                </a:solidFill>
              </a:rPr>
              <a:t>- </a:t>
            </a:r>
            <a:r>
              <a:rPr lang="en-US" altLang="zh-TW" sz="1800" dirty="0"/>
              <a:t>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r>
              <a:rPr lang="en-US" altLang="zh-TW" sz="1800" dirty="0"/>
              <a:t>:/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/apt/</a:t>
            </a:r>
            <a:r>
              <a:rPr lang="en-US" altLang="zh-TW" sz="1800" dirty="0" err="1"/>
              <a:t>sources.list</a:t>
            </a:r>
            <a:endParaRPr lang="en-US" altLang="zh-TW" sz="1800" dirty="0"/>
          </a:p>
          <a:p>
            <a:pPr marL="64008" indent="0">
              <a:buNone/>
            </a:pPr>
            <a:r>
              <a:rPr lang="en-US" altLang="zh-TW" sz="1800" dirty="0">
                <a:solidFill>
                  <a:srgbClr val="00B050"/>
                </a:solidFill>
              </a:rPr>
              <a:t>    environment:</a:t>
            </a:r>
          </a:p>
          <a:p>
            <a:pPr marL="64008" indent="0">
              <a:buNone/>
            </a:pPr>
            <a:r>
              <a:rPr lang="en-US" altLang="zh-TW" sz="1800" dirty="0">
                <a:solidFill>
                  <a:schemeClr val="bg1"/>
                </a:solidFill>
              </a:rPr>
              <a:t>      STUDENT_NAME: Docker</a:t>
            </a:r>
            <a:endParaRPr lang="fr-FR" altLang="zh-TW" sz="1800" dirty="0">
              <a:solidFill>
                <a:schemeClr val="bg1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52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0141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移除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down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啟動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up -d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檢查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 狀態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docker-compose 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</a:t>
            </a: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53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9280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6F88E-1E94-4903-86F7-F50CC5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啟動 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EF6C-6939-48F1-9265-D396D625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連接 </a:t>
            </a:r>
            <a:r>
              <a:rPr lang="en-US" altLang="zh-TW" sz="2200" dirty="0">
                <a:solidFill>
                  <a:schemeClr val="bg1"/>
                </a:solidFill>
                <a:ea typeface="Verdana" panose="020B0604030504040204" pitchFamily="34" charset="0"/>
              </a:rPr>
              <a:t>Container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zh-TW" altLang="en-US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exec -it test-app /bin/bash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200" dirty="0">
                <a:solidFill>
                  <a:schemeClr val="bg1"/>
                </a:solidFill>
                <a:ea typeface="Verdana" panose="020B0604030504040204" pitchFamily="34" charset="0"/>
              </a:rPr>
              <a:t>驗證</a:t>
            </a:r>
            <a:endParaRPr lang="en-US" altLang="zh-TW" sz="2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hostname</a:t>
            </a:r>
          </a:p>
          <a:p>
            <a:pPr marL="64008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echo $STUDENT_NAME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200" b="1" dirty="0">
                <a:solidFill>
                  <a:srgbClr val="FF000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</a:t>
            </a:r>
            <a:r>
              <a:rPr lang="en-US" altLang="zh-TW" sz="2200" dirty="0">
                <a:solidFill>
                  <a:srgbClr val="0070C0"/>
                </a:solidFill>
                <a:ea typeface="Verdana" panose="020B0604030504040204" pitchFamily="34" charset="0"/>
              </a:rPr>
              <a:t> 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altLang="zh-TW" sz="2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/apt/</a:t>
            </a:r>
            <a:r>
              <a:rPr lang="en-US" altLang="zh-TW" sz="22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sources.list</a:t>
            </a: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49BB3D-924A-4B20-849C-FFCC11F2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F351FC-BCC9-417B-984C-F1B40EF6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54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75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zh-TW" altLang="en-US" dirty="0">
                <a:latin typeface="Verdana" panose="020B0604030504040204" pitchFamily="34" charset="0"/>
                <a:ea typeface="微軟正黑體" panose="020B0604030504040204" pitchFamily="34" charset="-120"/>
              </a:rPr>
              <a:t>起手式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base_package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cd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base_package</a:t>
            </a:r>
            <a:endParaRPr lang="en-US" altLang="zh-TW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</a:rPr>
              <a:t> ["/bin/bash"]</a:t>
            </a:r>
            <a:endParaRPr lang="zh-TW" altLang="en-US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6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81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安裝基本套件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bafa13e62d80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image:base_package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/bin/bash -c "curl -I https://github.com"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7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改造 </a:t>
            </a:r>
            <a:r>
              <a:rPr lang="en-US" altLang="zh-TW" sz="2400" dirty="0">
                <a:solidFill>
                  <a:schemeClr val="bg1"/>
                </a:solidFill>
                <a:ea typeface="Verdana" panose="020B0604030504040204" pitchFamily="34" charset="0"/>
              </a:rPr>
              <a:t>C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ontainer</a:t>
            </a: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自動執行的命令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mkdir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nano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Dockerfile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ubuntu:18.04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update &amp;&amp; \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apt install -y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nano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wget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curl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CMD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["/bin/bash", "-c", "curl -I https://github.com"]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8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6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41775-D72E-4700-A43E-91D3FA91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 </a:t>
            </a:r>
            <a:r>
              <a:rPr lang="zh-TW" altLang="en-US" dirty="0"/>
              <a:t>自動執行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4A9410-5F4D-45C2-9D3E-97A2747A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latin typeface="Verdana" panose="020B0604030504040204" pitchFamily="34" charset="0"/>
                <a:ea typeface="微軟正黑體" panose="020B0604030504040204" pitchFamily="34" charset="-120"/>
              </a:rPr>
              <a:t>打造 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en-US" altLang="zh-TW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build -t '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' .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built 33f557841cf9</a:t>
            </a: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Successfully tagged 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微軟正黑體" panose="020B0604030504040204" pitchFamily="34" charset="-12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zh-TW" altLang="en-US" sz="2400" dirty="0">
                <a:solidFill>
                  <a:schemeClr val="bg1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測試結果</a:t>
            </a:r>
            <a:endParaRPr lang="en-US" altLang="zh-TW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endParaRPr lang="en-US" altLang="zh-TW" sz="24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4008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docker run -it 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mytest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n-US" altLang="zh-TW" sz="2400" dirty="0" err="1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image:curl_github</a:t>
            </a:r>
            <a:r>
              <a:rPr lang="zh-TW" altLang="en-US" sz="2400" dirty="0">
                <a:solidFill>
                  <a:srgbClr val="0070C0"/>
                </a:solidFill>
                <a:latin typeface="Verdana" panose="020B060403050404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bash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97B518-CC8B-44F2-A545-4B2ECF3BA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457200"/>
            <a:r>
              <a:rPr lang="en-US" altLang="zh-TW" b="1" i="1">
                <a:latin typeface="Verdana" panose="020B0604030504040204" pitchFamily="34" charset="0"/>
                <a:ea typeface="Verdana" panose="020B0604030504040204" pitchFamily="34" charset="0"/>
              </a:rPr>
              <a:t>SRE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網站可靠性工程師班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87EA97-E12F-470D-A781-73A89D7AB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TW" altLang="en-US"/>
              <a:t>第 </a:t>
            </a:r>
            <a:fld id="{49598980-D22C-4904-9F8F-3DB09B2ECD84}" type="slidenum">
              <a:rPr lang="en-US" smtClean="0"/>
              <a:pPr/>
              <a:t>9</a:t>
            </a:fld>
            <a:r>
              <a:rPr lang="en-US"/>
              <a:t> </a:t>
            </a:r>
            <a:r>
              <a:rPr lang="zh-TW" altLang="en-US"/>
              <a:t>頁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020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0167107 - Reporting progress or status presentation - NEW.potx" id="{24ADC811-FCB2-4A9B-852A-BB14EA0B4C87}" vid="{F865C24B-81F8-4D59-BA13-A775229E76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 進階系統管理</Template>
  <TotalTime>2142</TotalTime>
  <Words>2883</Words>
  <Application>Microsoft Office PowerPoint</Application>
  <PresentationFormat>如螢幕大小 (4:3)</PresentationFormat>
  <Paragraphs>607</Paragraphs>
  <Slides>54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3" baseType="lpstr">
      <vt:lpstr>微軟正黑體</vt:lpstr>
      <vt:lpstr>新細明體</vt:lpstr>
      <vt:lpstr>Arial</vt:lpstr>
      <vt:lpstr>Calibri</vt:lpstr>
      <vt:lpstr>Consolas</vt:lpstr>
      <vt:lpstr>Verdana</vt:lpstr>
      <vt:lpstr>Wingdings</vt:lpstr>
      <vt:lpstr>Wingdings 2</vt:lpstr>
      <vt:lpstr>神韻</vt:lpstr>
      <vt:lpstr>專題研究</vt:lpstr>
      <vt:lpstr>專題目標</vt:lpstr>
      <vt:lpstr>課前練習</vt:lpstr>
      <vt:lpstr>* 課前練習 Ans:</vt:lpstr>
      <vt:lpstr>Dockerfile</vt:lpstr>
      <vt:lpstr>安裝基本套件</vt:lpstr>
      <vt:lpstr>安裝基本套件</vt:lpstr>
      <vt:lpstr>Container 自動執行</vt:lpstr>
      <vt:lpstr>Container 自動執行</vt:lpstr>
      <vt:lpstr>實作練習</vt:lpstr>
      <vt:lpstr>* 實作練習 Ans:</vt:lpstr>
      <vt:lpstr>Container 自動執行</vt:lpstr>
      <vt:lpstr>Container 自動執行</vt:lpstr>
      <vt:lpstr>實作練習</vt:lpstr>
      <vt:lpstr>* 實作練習 Ans:</vt:lpstr>
      <vt:lpstr>實作練習</vt:lpstr>
      <vt:lpstr>* 實作練習Ans:</vt:lpstr>
      <vt:lpstr>更改 apt 來源</vt:lpstr>
      <vt:lpstr>更改 apt 來源</vt:lpstr>
      <vt:lpstr>實作練習</vt:lpstr>
      <vt:lpstr>* 實作練習 Ans:</vt:lpstr>
      <vt:lpstr>實作練習</vt:lpstr>
      <vt:lpstr>* 實作 Ans:</vt:lpstr>
      <vt:lpstr>更改 apt 來源</vt:lpstr>
      <vt:lpstr>* 複製 sources.list</vt:lpstr>
      <vt:lpstr>Container 自動執行</vt:lpstr>
      <vt:lpstr>Container 使用者</vt:lpstr>
      <vt:lpstr>實作練習</vt:lpstr>
      <vt:lpstr>* 實作練習 Ans: </vt:lpstr>
      <vt:lpstr>* 實作練習 Ans: teacher do.</vt:lpstr>
      <vt:lpstr>* 實作練習 Ans: </vt:lpstr>
      <vt:lpstr>Container 使用者</vt:lpstr>
      <vt:lpstr>安裝基本套件</vt:lpstr>
      <vt:lpstr>* 實作練習 Ans:</vt:lpstr>
      <vt:lpstr>* 實作練習 Ans:</vt:lpstr>
      <vt:lpstr>* 實作練習 Ans:</vt:lpstr>
      <vt:lpstr>Container 使用者</vt:lpstr>
      <vt:lpstr>Container 使用者</vt:lpstr>
      <vt:lpstr>實作練習</vt:lpstr>
      <vt:lpstr>* 實作練習 Ans:</vt:lpstr>
      <vt:lpstr>Container 登入執行</vt:lpstr>
      <vt:lpstr>實作練習 Ans:</vt:lpstr>
      <vt:lpstr>* 實作練習 Ans:</vt:lpstr>
      <vt:lpstr>實作練習 Ans:</vt:lpstr>
      <vt:lpstr>實作練習</vt:lpstr>
      <vt:lpstr>* 實作練習 Ans:</vt:lpstr>
      <vt:lpstr>實作練習 Ans:</vt:lpstr>
      <vt:lpstr>實作練習</vt:lpstr>
      <vt:lpstr>Docker Compose</vt:lpstr>
      <vt:lpstr>撰寫 YAML</vt:lpstr>
      <vt:lpstr>啟動 Container</vt:lpstr>
      <vt:lpstr>撰寫 YAML</vt:lpstr>
      <vt:lpstr>啟動 Container</vt:lpstr>
      <vt:lpstr>啟動 Container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</dc:title>
  <dc:creator>C</dc:creator>
  <cp:lastModifiedBy>student</cp:lastModifiedBy>
  <cp:revision>140</cp:revision>
  <dcterms:created xsi:type="dcterms:W3CDTF">2020-11-23T13:19:21Z</dcterms:created>
  <dcterms:modified xsi:type="dcterms:W3CDTF">2020-12-03T09:03:18Z</dcterms:modified>
</cp:coreProperties>
</file>