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22"/>
    <a:srgbClr val="D9D9D9"/>
    <a:srgbClr val="EA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90" d="100"/>
          <a:sy n="90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6B4C342-1408-496F-834F-C6D3673EE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51BCEE-1DA2-4C63-B1E6-3C5376CB8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752F-F75C-495D-ACCA-8423CA7208D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1C1F74-1A70-4D79-9CB9-A8EEDC0FE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426D2A-55F5-4C61-BFB2-D2D5188DD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4AEA-FB86-4D89-94A4-097B2AD64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8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altLang="zh-TW" sz="18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91196B8-C891-4AFE-B741-2756EED4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1FB355E8-BB97-4204-9B7B-1EA32560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728680C-886B-4323-8958-EB5629B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8AE56D-C6EF-4E94-BB4F-B0537F11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Verdana" panose="020B060403050404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Verdana" panose="020B060403050404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Verdana" panose="020B060403050404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Verdana" panose="020B060403050404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AF8BD39-D9A9-4B95-B5E3-7AE634E3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48B9234-59D1-4DA0-8E18-653D954D9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 sz="1200" baseline="0"/>
            </a:lvl2pPr>
            <a:lvl3pPr>
              <a:buNone/>
              <a:defRPr sz="1000" baseline="0"/>
            </a:lvl3pPr>
            <a:lvl4pPr>
              <a:buNone/>
              <a:defRPr sz="900" baseline="0"/>
            </a:lvl4pPr>
            <a:lvl5pPr>
              <a:buNone/>
              <a:defRPr sz="900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BEFDEDD-D1EC-4203-A579-FE0FF6A6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05D99BF1-B337-46EE-8774-5DE9D623D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theme" Target="../theme/them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3E46AED-EDDC-42E0-8032-EFC47731A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63C61A77-CDE2-4D9A-AB9D-A3AA960F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6" r:id="rId4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 baseline="0">
          <a:solidFill>
            <a:schemeClr val="bg2"/>
          </a:solidFill>
          <a:latin typeface="Verdana" panose="020B0604030504040204" pitchFamily="34" charset="0"/>
          <a:ea typeface="微軟正黑體" panose="020B0604030504040204" pitchFamily="34" charset="-120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 baseline="0">
          <a:solidFill>
            <a:schemeClr val="bg2"/>
          </a:solidFill>
          <a:latin typeface="Verdana" panose="020B0604030504040204" pitchFamily="34" charset="0"/>
          <a:ea typeface="微軟正黑體" panose="020B0604030504040204" pitchFamily="34" charset="-120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bg2"/>
          </a:solidFill>
          <a:latin typeface="Verdana" panose="020B0604030504040204" pitchFamily="34" charset="0"/>
          <a:ea typeface="微軟正黑體" panose="020B0604030504040204" pitchFamily="34" charset="-120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bg2"/>
          </a:solidFill>
          <a:latin typeface="Verdana" panose="020B0604030504040204" pitchFamily="34" charset="0"/>
          <a:ea typeface="微軟正黑體" panose="020B0604030504040204" pitchFamily="34" charset="-120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bg2"/>
          </a:solidFill>
          <a:latin typeface="Verdana" panose="020B0604030504040204" pitchFamily="34" charset="0"/>
          <a:ea typeface="微軟正黑體" panose="020B0604030504040204" pitchFamily="34" charset="-120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pPr algn="ctr"/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專題研究</a:t>
            </a:r>
            <a:endParaRPr lang="en-US" altLang="zh-TW" sz="8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4008" y="3849666"/>
            <a:ext cx="3959448" cy="142557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Verdana" panose="020B0604030504040204" pitchFamily="34" charset="0"/>
              </a:rPr>
              <a:t>Linux </a:t>
            </a:r>
            <a:r>
              <a:rPr lang="zh-TW" altLang="en-US" sz="3200" dirty="0"/>
              <a:t>系統進階管理</a:t>
            </a:r>
            <a:endParaRPr lang="en-US" sz="3200" dirty="0"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DFE31-A741-4ACE-A458-F3A3A757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zh-TW" altLang="en-US" dirty="0"/>
              <a:t>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84153-D7A0-40B9-B198-C20F23D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請利用 </a:t>
            </a:r>
            <a:r>
              <a:rPr lang="en-US" altLang="zh-TW" dirty="0">
                <a:ea typeface="Verdana" panose="020B0604030504040204" pitchFamily="34" charset="0"/>
              </a:rPr>
              <a:t>date --help </a:t>
            </a:r>
            <a:r>
              <a:rPr lang="zh-TW" altLang="en-US" dirty="0"/>
              <a:t>完成以下輸出格式</a:t>
            </a:r>
            <a:endParaRPr lang="en-US" altLang="zh-TW" dirty="0">
              <a:ea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date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[+FORMAT]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Verdana" panose="020B0604030504040204" pitchFamily="34" charset="0"/>
              </a:rPr>
              <a:t>2020-11-20-03-00-44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年</a:t>
            </a:r>
            <a:r>
              <a:rPr lang="en-US" altLang="zh-TW" dirty="0">
                <a:ea typeface="Verdana" panose="020B0604030504040204" pitchFamily="34" charset="0"/>
              </a:rPr>
              <a:t>-</a:t>
            </a:r>
            <a:r>
              <a:rPr lang="zh-TW" altLang="en-US" dirty="0"/>
              <a:t>月</a:t>
            </a:r>
            <a:r>
              <a:rPr lang="en-US" altLang="zh-TW" dirty="0">
                <a:ea typeface="Verdana" panose="020B0604030504040204" pitchFamily="34" charset="0"/>
              </a:rPr>
              <a:t>-</a:t>
            </a:r>
            <a:r>
              <a:rPr lang="zh-TW" altLang="en-US" dirty="0"/>
              <a:t>日</a:t>
            </a:r>
            <a:r>
              <a:rPr lang="en-US" altLang="zh-TW" dirty="0">
                <a:ea typeface="Verdana" panose="020B0604030504040204" pitchFamily="34" charset="0"/>
              </a:rPr>
              <a:t>-</a:t>
            </a:r>
            <a:r>
              <a:rPr lang="zh-TW" altLang="en-US" dirty="0"/>
              <a:t>時</a:t>
            </a:r>
            <a:r>
              <a:rPr lang="en-US" altLang="zh-TW" dirty="0">
                <a:ea typeface="Verdana" panose="020B0604030504040204" pitchFamily="34" charset="0"/>
              </a:rPr>
              <a:t>-</a:t>
            </a:r>
            <a:r>
              <a:rPr lang="zh-TW" altLang="en-US" dirty="0"/>
              <a:t>分</a:t>
            </a:r>
            <a:r>
              <a:rPr lang="en-US" altLang="zh-TW" dirty="0">
                <a:ea typeface="Verdana" panose="020B0604030504040204" pitchFamily="34" charset="0"/>
              </a:rPr>
              <a:t>-</a:t>
            </a:r>
            <a:r>
              <a:rPr lang="zh-TW" altLang="en-US" dirty="0"/>
              <a:t>秒</a:t>
            </a:r>
            <a:endParaRPr lang="en-US" altLang="zh-TW" dirty="0"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BAAC61-9A4B-4654-8F03-78AF2B07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D73234-E3AB-4EDC-87DF-5FD43D589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6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1788C-5531-4B1D-9464-2720DB16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zh-TW" altLang="en-US" dirty="0"/>
              <a:t>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6C756-1860-473A-A857-E5D6E3A3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export </a:t>
            </a:r>
            <a:r>
              <a:rPr lang="pt-BR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HISTTIMEFORMAT=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"</a:t>
            </a:r>
            <a:r>
              <a:rPr lang="pt-BR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%Y-%m-%d-%H-%M-%S,"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history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哪種</a:t>
            </a:r>
            <a:r>
              <a:rPr lang="zh-TW" altLang="en-US" dirty="0">
                <a:latin typeface="Verdana" panose="020B0604030504040204" pitchFamily="34" charset="0"/>
              </a:rPr>
              <a:t>情況下 </a:t>
            </a:r>
            <a:r>
              <a:rPr lang="en-US" altLang="zh-TW" dirty="0">
                <a:latin typeface="Verdana" panose="020B0604030504040204" pitchFamily="34" charset="0"/>
              </a:rPr>
              <a:t>history</a:t>
            </a:r>
            <a:r>
              <a:rPr lang="zh-TW" altLang="en-US" dirty="0">
                <a:latin typeface="Verdana" panose="020B0604030504040204" pitchFamily="34" charset="0"/>
              </a:rPr>
              <a:t> 不會記錄指令？</a:t>
            </a:r>
            <a:endParaRPr lang="en-US" altLang="zh-TW" dirty="0"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</a:rPr>
              <a:t>如何改善此問題？</a:t>
            </a:r>
            <a:endParaRPr lang="en-US" altLang="zh-TW" dirty="0"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請仔細觀察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~/.</a:t>
            </a:r>
            <a:r>
              <a:rPr lang="en-US" altLang="zh-TW" dirty="0" err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bashrc</a:t>
            </a:r>
            <a:endParaRPr lang="en-US" altLang="zh-TW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8CB92A-E6E2-4EF3-ADF9-9A777B28D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BC17D5-36E1-4B8D-AF82-2E309BB5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6" name="圖形 5" descr="集體討論">
            <a:extLst>
              <a:ext uri="{FF2B5EF4-FFF2-40B4-BE49-F238E27FC236}">
                <a16:creationId xmlns:a16="http://schemas.microsoft.com/office/drawing/2014/main" id="{C43F9FB9-3866-40C2-A216-E53BA578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800" y="49122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1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DE86D-384B-4144-9623-C816FBE0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實作練習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B9F1B-E211-49C1-B6A5-618121DD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請完成以下功能：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建立</a:t>
            </a:r>
            <a:r>
              <a:rPr lang="zh-TW" altLang="en-US" dirty="0">
                <a:latin typeface="Verdana" panose="020B0604030504040204" pitchFamily="34" charset="0"/>
              </a:rPr>
              <a:t>一個指令清單命名為</a:t>
            </a:r>
            <a:r>
              <a:rPr lang="en-US" altLang="zh-TW" dirty="0">
                <a:latin typeface="Verdana" panose="020B0604030504040204" pitchFamily="34" charset="0"/>
              </a:rPr>
              <a:t> </a:t>
            </a:r>
            <a:r>
              <a:rPr lang="en-US" altLang="zh-TW" dirty="0" err="1">
                <a:latin typeface="Verdana" panose="020B0604030504040204" pitchFamily="34" charset="0"/>
              </a:rPr>
              <a:t>command.list</a:t>
            </a:r>
            <a:endParaRPr lang="en-US" altLang="zh-TW" dirty="0">
              <a:latin typeface="Verdana" panose="020B060403050404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AutoNum type="circleNumWdWhitePlain"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用指令清單與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Verdana" panose="020B0604030504040204" pitchFamily="34" charset="0"/>
                <a:ea typeface="微軟正黑體" panose="020B0604030504040204" pitchFamily="34" charset="-120"/>
              </a:rPr>
              <a:t>bash_history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比對正確指令與錯誤指令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06A415-6E5F-4C24-ACE3-6F71F49D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14DEA1-2B6A-43C4-BE02-C853E341A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8" name="圖形 7" descr="程式設計師">
            <a:extLst>
              <a:ext uri="{FF2B5EF4-FFF2-40B4-BE49-F238E27FC236}">
                <a16:creationId xmlns:a16="http://schemas.microsoft.com/office/drawing/2014/main" id="{9CDB89CC-5AB3-4248-BA3A-7E7071AEA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368" y="4969768"/>
            <a:ext cx="1202432" cy="1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6F07A-99DC-467B-879D-DE2EBB0D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實作練習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F61FD-33E4-4AA4-BCFB-4688C8CF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</a:t>
            </a:r>
            <a:r>
              <a:rPr lang="zh-TW" altLang="en-US" dirty="0"/>
              <a:t>完成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以下功能：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取得使用者登入</a:t>
            </a:r>
            <a:r>
              <a:rPr lang="en-US" altLang="zh-TW" dirty="0"/>
              <a:t>/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登出時間的紀錄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53CEFE-5545-4DD6-A57C-62540651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F3A2FB-D6CA-481A-993D-02C419FEE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9" name="圖形 8" descr="程式設計師">
            <a:extLst>
              <a:ext uri="{FF2B5EF4-FFF2-40B4-BE49-F238E27FC236}">
                <a16:creationId xmlns:a16="http://schemas.microsoft.com/office/drawing/2014/main" id="{4A02922C-5741-4622-B9CB-D6736975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368" y="4969768"/>
            <a:ext cx="1202432" cy="1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04A44-3FDE-4BB0-94F7-DB7D6BD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遠端連線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0C8F54-7B51-42C3-80F6-283A0353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5D6300-B3AE-4A30-9726-673033A4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076D5C96-5707-4CA3-AA8A-B2A6ED3ADDA7}"/>
              </a:ext>
            </a:extLst>
          </p:cNvPr>
          <p:cNvGrpSpPr/>
          <p:nvPr/>
        </p:nvGrpSpPr>
        <p:grpSpPr>
          <a:xfrm>
            <a:off x="275933" y="1988840"/>
            <a:ext cx="8592134" cy="3963546"/>
            <a:chOff x="666179" y="2132856"/>
            <a:chExt cx="7811643" cy="3603506"/>
          </a:xfrm>
        </p:grpSpPr>
        <p:pic>
          <p:nvPicPr>
            <p:cNvPr id="7" name="圖形 6" descr="膝上型電腦">
              <a:extLst>
                <a:ext uri="{FF2B5EF4-FFF2-40B4-BE49-F238E27FC236}">
                  <a16:creationId xmlns:a16="http://schemas.microsoft.com/office/drawing/2014/main" id="{95B76975-C9EA-4FE2-A6CA-1501BFD60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179" y="3193237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A930CAC5-B63E-47D1-873A-620DFE24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3422" y="3193237"/>
              <a:ext cx="914400" cy="914400"/>
            </a:xfrm>
            <a:prstGeom prst="rect">
              <a:avLst/>
            </a:prstGeom>
          </p:spPr>
        </p:pic>
        <p:pic>
          <p:nvPicPr>
            <p:cNvPr id="11" name="圖形 10" descr="文件">
              <a:extLst>
                <a:ext uri="{FF2B5EF4-FFF2-40B4-BE49-F238E27FC236}">
                  <a16:creationId xmlns:a16="http://schemas.microsoft.com/office/drawing/2014/main" id="{090223B5-060C-4214-AD26-9A66A367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06919" y="2200811"/>
              <a:ext cx="665748" cy="665748"/>
            </a:xfrm>
            <a:prstGeom prst="rect">
              <a:avLst/>
            </a:prstGeom>
          </p:spPr>
        </p:pic>
        <p:pic>
          <p:nvPicPr>
            <p:cNvPr id="13" name="圖形 12" descr="紙張">
              <a:extLst>
                <a:ext uri="{FF2B5EF4-FFF2-40B4-BE49-F238E27FC236}">
                  <a16:creationId xmlns:a16="http://schemas.microsoft.com/office/drawing/2014/main" id="{840B93F2-76E2-4753-9E2B-B7C54B5F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5119" y="2200811"/>
              <a:ext cx="665749" cy="665749"/>
            </a:xfrm>
            <a:prstGeom prst="rect">
              <a:avLst/>
            </a:prstGeom>
          </p:spPr>
        </p:pic>
        <p:pic>
          <p:nvPicPr>
            <p:cNvPr id="15" name="圖形 14" descr="鎖">
              <a:extLst>
                <a:ext uri="{FF2B5EF4-FFF2-40B4-BE49-F238E27FC236}">
                  <a16:creationId xmlns:a16="http://schemas.microsoft.com/office/drawing/2014/main" id="{C367BAC1-A789-4A72-B0CA-FD6DDC33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33977" y="2419830"/>
              <a:ext cx="288032" cy="288032"/>
            </a:xfrm>
            <a:prstGeom prst="rect">
              <a:avLst/>
            </a:prstGeom>
          </p:spPr>
        </p:pic>
        <p:pic>
          <p:nvPicPr>
            <p:cNvPr id="17" name="圖形 16" descr="鑰匙">
              <a:extLst>
                <a:ext uri="{FF2B5EF4-FFF2-40B4-BE49-F238E27FC236}">
                  <a16:creationId xmlns:a16="http://schemas.microsoft.com/office/drawing/2014/main" id="{2F7CEA0F-1C35-4214-B9FD-C9CFFC6FE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1110" y="2738674"/>
              <a:ext cx="665748" cy="66574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EB33FFB-9B78-44C4-A66F-4227522E9618}"/>
                </a:ext>
              </a:extLst>
            </p:cNvPr>
            <p:cNvSpPr txBox="1"/>
            <p:nvPr/>
          </p:nvSpPr>
          <p:spPr>
            <a:xfrm>
              <a:off x="2280032" y="2592298"/>
              <a:ext cx="130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伺服器公鑰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A97D29-5168-4136-956B-6B8CC30130FB}"/>
                </a:ext>
              </a:extLst>
            </p:cNvPr>
            <p:cNvSpPr txBox="1"/>
            <p:nvPr/>
          </p:nvSpPr>
          <p:spPr>
            <a:xfrm>
              <a:off x="1706919" y="2825428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原文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7EDE50-2C8E-4819-9766-EA2D02ABB7F3}"/>
                </a:ext>
              </a:extLst>
            </p:cNvPr>
            <p:cNvSpPr txBox="1"/>
            <p:nvPr/>
          </p:nvSpPr>
          <p:spPr>
            <a:xfrm>
              <a:off x="666179" y="402316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用戶端</a:t>
              </a:r>
              <a:endPara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C341737-1A91-4F72-9940-D71249B5102E}"/>
                </a:ext>
              </a:extLst>
            </p:cNvPr>
            <p:cNvCxnSpPr>
              <a:cxnSpLocks/>
            </p:cNvCxnSpPr>
            <p:nvPr/>
          </p:nvCxnSpPr>
          <p:spPr>
            <a:xfrm>
              <a:off x="2588423" y="2533685"/>
              <a:ext cx="72971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D001BB9-7A30-4810-B775-B84C1C4157CF}"/>
                </a:ext>
              </a:extLst>
            </p:cNvPr>
            <p:cNvSpPr txBox="1"/>
            <p:nvPr/>
          </p:nvSpPr>
          <p:spPr>
            <a:xfrm>
              <a:off x="2597682" y="2150106"/>
              <a:ext cx="665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加密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17FA192-2922-4360-97EA-3A54B2723A46}"/>
                </a:ext>
              </a:extLst>
            </p:cNvPr>
            <p:cNvSpPr txBox="1"/>
            <p:nvPr/>
          </p:nvSpPr>
          <p:spPr>
            <a:xfrm>
              <a:off x="3432160" y="2825428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密文</a:t>
              </a:r>
            </a:p>
          </p:txBody>
        </p:sp>
        <p:pic>
          <p:nvPicPr>
            <p:cNvPr id="32" name="圖形 31" descr="鑰匙">
              <a:extLst>
                <a:ext uri="{FF2B5EF4-FFF2-40B4-BE49-F238E27FC236}">
                  <a16:creationId xmlns:a16="http://schemas.microsoft.com/office/drawing/2014/main" id="{EF0E5AF2-6C02-44FA-BB7C-30A1FAD2E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78864" y="2742271"/>
              <a:ext cx="665748" cy="665748"/>
            </a:xfrm>
            <a:prstGeom prst="rect">
              <a:avLst/>
            </a:prstGeom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E7307BF-7A0F-4A3B-A95B-A535900DD801}"/>
                </a:ext>
              </a:extLst>
            </p:cNvPr>
            <p:cNvSpPr txBox="1"/>
            <p:nvPr/>
          </p:nvSpPr>
          <p:spPr>
            <a:xfrm>
              <a:off x="5657786" y="2595895"/>
              <a:ext cx="130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伺服器私鑰</a:t>
              </a:r>
            </a:p>
          </p:txBody>
        </p:sp>
        <p:pic>
          <p:nvPicPr>
            <p:cNvPr id="34" name="圖形 33" descr="紙張">
              <a:extLst>
                <a:ext uri="{FF2B5EF4-FFF2-40B4-BE49-F238E27FC236}">
                  <a16:creationId xmlns:a16="http://schemas.microsoft.com/office/drawing/2014/main" id="{72DACD9A-E120-4334-8BAA-DBF7EB37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1303" y="2200811"/>
              <a:ext cx="665749" cy="665749"/>
            </a:xfrm>
            <a:prstGeom prst="rect">
              <a:avLst/>
            </a:prstGeom>
          </p:spPr>
        </p:pic>
        <p:pic>
          <p:nvPicPr>
            <p:cNvPr id="35" name="圖形 34" descr="鎖">
              <a:extLst>
                <a:ext uri="{FF2B5EF4-FFF2-40B4-BE49-F238E27FC236}">
                  <a16:creationId xmlns:a16="http://schemas.microsoft.com/office/drawing/2014/main" id="{26638D45-888A-402C-8804-457808AC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90161" y="2419830"/>
              <a:ext cx="288032" cy="288032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3D73C7F-6B8F-4C86-A4B0-F7ACFF4EC084}"/>
                </a:ext>
              </a:extLst>
            </p:cNvPr>
            <p:cNvSpPr txBox="1"/>
            <p:nvPr/>
          </p:nvSpPr>
          <p:spPr>
            <a:xfrm>
              <a:off x="5088344" y="2825428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密文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1E51290-AC35-4E56-9AA8-C363E205E251}"/>
                </a:ext>
              </a:extLst>
            </p:cNvPr>
            <p:cNvCxnSpPr>
              <a:cxnSpLocks/>
            </p:cNvCxnSpPr>
            <p:nvPr/>
          </p:nvCxnSpPr>
          <p:spPr>
            <a:xfrm>
              <a:off x="5975884" y="2533685"/>
              <a:ext cx="72971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圖形 37" descr="文件">
              <a:extLst>
                <a:ext uri="{FF2B5EF4-FFF2-40B4-BE49-F238E27FC236}">
                  <a16:creationId xmlns:a16="http://schemas.microsoft.com/office/drawing/2014/main" id="{71367115-8AE9-4187-AE9B-6117DC533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9487" y="2200811"/>
              <a:ext cx="665748" cy="665748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DCBD8C7-9A23-49CF-941D-3310251F7EC7}"/>
                </a:ext>
              </a:extLst>
            </p:cNvPr>
            <p:cNvSpPr txBox="1"/>
            <p:nvPr/>
          </p:nvSpPr>
          <p:spPr>
            <a:xfrm>
              <a:off x="6819487" y="2825428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原文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9CCA3FB-F3F3-4628-9488-CE0FA5910A1E}"/>
                </a:ext>
              </a:extLst>
            </p:cNvPr>
            <p:cNvSpPr txBox="1"/>
            <p:nvPr/>
          </p:nvSpPr>
          <p:spPr>
            <a:xfrm>
              <a:off x="6005930" y="2132856"/>
              <a:ext cx="665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解</a:t>
              </a:r>
              <a:r>
                <a:rPr lang="zh-TW" altLang="en-US" sz="18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密</a:t>
              </a:r>
              <a:endParaRPr lang="zh-TW" altLang="en-US" dirty="0"/>
            </a:p>
          </p:txBody>
        </p:sp>
        <p:sp>
          <p:nvSpPr>
            <p:cNvPr id="41" name="箭號: 向右 40">
              <a:extLst>
                <a:ext uri="{FF2B5EF4-FFF2-40B4-BE49-F238E27FC236}">
                  <a16:creationId xmlns:a16="http://schemas.microsoft.com/office/drawing/2014/main" id="{2CEA948D-B91F-4B64-AC12-B0B8FA51E63E}"/>
                </a:ext>
              </a:extLst>
            </p:cNvPr>
            <p:cNvSpPr/>
            <p:nvPr/>
          </p:nvSpPr>
          <p:spPr>
            <a:xfrm>
              <a:off x="4296256" y="2248235"/>
              <a:ext cx="606110" cy="507906"/>
            </a:xfrm>
            <a:prstGeom prst="rightArrow">
              <a:avLst/>
            </a:prstGeom>
            <a:solidFill>
              <a:srgbClr val="E67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圖形 41" descr="文件">
              <a:extLst>
                <a:ext uri="{FF2B5EF4-FFF2-40B4-BE49-F238E27FC236}">
                  <a16:creationId xmlns:a16="http://schemas.microsoft.com/office/drawing/2014/main" id="{59A89088-B220-4DD4-BED2-D49603519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655538" y="4529154"/>
              <a:ext cx="665748" cy="665748"/>
            </a:xfrm>
            <a:prstGeom prst="rect">
              <a:avLst/>
            </a:prstGeom>
          </p:spPr>
        </p:pic>
        <p:pic>
          <p:nvPicPr>
            <p:cNvPr id="43" name="圖形 42" descr="紙張">
              <a:extLst>
                <a:ext uri="{FF2B5EF4-FFF2-40B4-BE49-F238E27FC236}">
                  <a16:creationId xmlns:a16="http://schemas.microsoft.com/office/drawing/2014/main" id="{37C7DCC0-D453-479B-9272-043BD767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3393738" y="4529154"/>
              <a:ext cx="665749" cy="665749"/>
            </a:xfrm>
            <a:prstGeom prst="rect">
              <a:avLst/>
            </a:prstGeom>
          </p:spPr>
        </p:pic>
        <p:pic>
          <p:nvPicPr>
            <p:cNvPr id="44" name="圖形 43" descr="鎖">
              <a:extLst>
                <a:ext uri="{FF2B5EF4-FFF2-40B4-BE49-F238E27FC236}">
                  <a16:creationId xmlns:a16="http://schemas.microsoft.com/office/drawing/2014/main" id="{1CF37630-8FD3-473D-924C-CDCE5E3D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3582596" y="4748173"/>
              <a:ext cx="288032" cy="288032"/>
            </a:xfrm>
            <a:prstGeom prst="rect">
              <a:avLst/>
            </a:prstGeom>
          </p:spPr>
        </p:pic>
        <p:pic>
          <p:nvPicPr>
            <p:cNvPr id="45" name="圖形 44" descr="鑰匙">
              <a:extLst>
                <a:ext uri="{FF2B5EF4-FFF2-40B4-BE49-F238E27FC236}">
                  <a16:creationId xmlns:a16="http://schemas.microsoft.com/office/drawing/2014/main" id="{363D4ED1-C95D-48DC-B934-2DA3ACB3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549729" y="5067017"/>
              <a:ext cx="665748" cy="665748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EE587FF-B1A7-4ED2-ABBA-8AB259B60F40}"/>
                </a:ext>
              </a:extLst>
            </p:cNvPr>
            <p:cNvSpPr txBox="1"/>
            <p:nvPr/>
          </p:nvSpPr>
          <p:spPr>
            <a:xfrm flipH="1">
              <a:off x="2228651" y="4920641"/>
              <a:ext cx="130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用戶端私鑰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14EABE6-FB7F-4A1A-BB42-89FC759D06BD}"/>
                </a:ext>
              </a:extLst>
            </p:cNvPr>
            <p:cNvSpPr txBox="1"/>
            <p:nvPr/>
          </p:nvSpPr>
          <p:spPr>
            <a:xfrm flipH="1">
              <a:off x="1655538" y="5153771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原文</a:t>
              </a:r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8502F0A-BD1F-49B0-9731-A677F5379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7042" y="4862028"/>
              <a:ext cx="72971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3220A0C-121F-414C-A702-7D2FAB1FEB29}"/>
                </a:ext>
              </a:extLst>
            </p:cNvPr>
            <p:cNvSpPr txBox="1"/>
            <p:nvPr/>
          </p:nvSpPr>
          <p:spPr>
            <a:xfrm flipH="1">
              <a:off x="2546301" y="4478449"/>
              <a:ext cx="665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解密</a:t>
              </a:r>
              <a:endParaRPr lang="zh-TW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130B686-A8D7-47EC-AEED-610982852A14}"/>
                </a:ext>
              </a:extLst>
            </p:cNvPr>
            <p:cNvSpPr txBox="1"/>
            <p:nvPr/>
          </p:nvSpPr>
          <p:spPr>
            <a:xfrm flipH="1">
              <a:off x="3380779" y="5153771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密文</a:t>
              </a:r>
            </a:p>
          </p:txBody>
        </p:sp>
        <p:pic>
          <p:nvPicPr>
            <p:cNvPr id="51" name="圖形 50" descr="鑰匙">
              <a:extLst>
                <a:ext uri="{FF2B5EF4-FFF2-40B4-BE49-F238E27FC236}">
                  <a16:creationId xmlns:a16="http://schemas.microsoft.com/office/drawing/2014/main" id="{D6D6B8AE-6B6C-4147-B0D9-9C5AE630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5927483" y="5070614"/>
              <a:ext cx="665748" cy="665748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154D195-5F61-44E5-A031-AE9DE7C9F12F}"/>
                </a:ext>
              </a:extLst>
            </p:cNvPr>
            <p:cNvSpPr txBox="1"/>
            <p:nvPr/>
          </p:nvSpPr>
          <p:spPr>
            <a:xfrm flipH="1">
              <a:off x="5606405" y="4924238"/>
              <a:ext cx="130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用戶端公鑰</a:t>
              </a:r>
            </a:p>
          </p:txBody>
        </p:sp>
        <p:pic>
          <p:nvPicPr>
            <p:cNvPr id="53" name="圖形 52" descr="紙張">
              <a:extLst>
                <a:ext uri="{FF2B5EF4-FFF2-40B4-BE49-F238E27FC236}">
                  <a16:creationId xmlns:a16="http://schemas.microsoft.com/office/drawing/2014/main" id="{AE84990D-3342-41BB-841A-0A30E942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5049922" y="4529154"/>
              <a:ext cx="665749" cy="665749"/>
            </a:xfrm>
            <a:prstGeom prst="rect">
              <a:avLst/>
            </a:prstGeom>
          </p:spPr>
        </p:pic>
        <p:pic>
          <p:nvPicPr>
            <p:cNvPr id="54" name="圖形 53" descr="鎖">
              <a:extLst>
                <a:ext uri="{FF2B5EF4-FFF2-40B4-BE49-F238E27FC236}">
                  <a16:creationId xmlns:a16="http://schemas.microsoft.com/office/drawing/2014/main" id="{2BA10B1E-F446-4B7A-B1F2-0F5FDF94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238780" y="4748173"/>
              <a:ext cx="288032" cy="288032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6E4AE0-1DA0-4E63-A811-AB625A26FF55}"/>
                </a:ext>
              </a:extLst>
            </p:cNvPr>
            <p:cNvSpPr txBox="1"/>
            <p:nvPr/>
          </p:nvSpPr>
          <p:spPr>
            <a:xfrm flipH="1">
              <a:off x="5036963" y="5153771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密文</a:t>
              </a: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5EB9BE1F-3EBF-4EA9-9517-9212BAD7B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4503" y="4862028"/>
              <a:ext cx="72971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圖形 56" descr="文件">
              <a:extLst>
                <a:ext uri="{FF2B5EF4-FFF2-40B4-BE49-F238E27FC236}">
                  <a16:creationId xmlns:a16="http://schemas.microsoft.com/office/drawing/2014/main" id="{A8E7E5B1-FBA1-429E-BAAF-13A8EB851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68106" y="4529154"/>
              <a:ext cx="665748" cy="665748"/>
            </a:xfrm>
            <a:prstGeom prst="rect">
              <a:avLst/>
            </a:prstGeom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C862010-FA12-48D8-8EAA-F9DB4B7BFB2F}"/>
                </a:ext>
              </a:extLst>
            </p:cNvPr>
            <p:cNvSpPr txBox="1"/>
            <p:nvPr/>
          </p:nvSpPr>
          <p:spPr>
            <a:xfrm flipH="1">
              <a:off x="6768106" y="5153771"/>
              <a:ext cx="6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原文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BC1AF9F-D039-4C26-9E15-031A0C92C0C9}"/>
                </a:ext>
              </a:extLst>
            </p:cNvPr>
            <p:cNvSpPr txBox="1"/>
            <p:nvPr/>
          </p:nvSpPr>
          <p:spPr>
            <a:xfrm flipH="1">
              <a:off x="5954549" y="4461199"/>
              <a:ext cx="665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加密</a:t>
              </a:r>
              <a:endParaRPr lang="zh-TW" altLang="en-US" dirty="0"/>
            </a:p>
          </p:txBody>
        </p:sp>
        <p:sp>
          <p:nvSpPr>
            <p:cNvPr id="60" name="箭號: 向右 59">
              <a:extLst>
                <a:ext uri="{FF2B5EF4-FFF2-40B4-BE49-F238E27FC236}">
                  <a16:creationId xmlns:a16="http://schemas.microsoft.com/office/drawing/2014/main" id="{BACCF9E7-36C6-4C46-8BE3-7268D057AF11}"/>
                </a:ext>
              </a:extLst>
            </p:cNvPr>
            <p:cNvSpPr/>
            <p:nvPr/>
          </p:nvSpPr>
          <p:spPr>
            <a:xfrm flipH="1">
              <a:off x="4244875" y="4576578"/>
              <a:ext cx="606110" cy="50790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D28A2A9F-246D-4A1C-BE32-615BD32A1C2E}"/>
                </a:ext>
              </a:extLst>
            </p:cNvPr>
            <p:cNvSpPr txBox="1"/>
            <p:nvPr/>
          </p:nvSpPr>
          <p:spPr>
            <a:xfrm>
              <a:off x="7557243" y="402316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伺服器</a:t>
              </a:r>
              <a:endPara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60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2DA15-6F86-494C-8547-9945B49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遠端連線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75CE5-C95F-4239-B0FD-654D10A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帳號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@IP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/>
              <a:t>The authenticity of host '</a:t>
            </a:r>
            <a:r>
              <a:rPr lang="en-US" altLang="zh-TW" dirty="0">
                <a:solidFill>
                  <a:srgbClr val="0070C0"/>
                </a:solidFill>
              </a:rPr>
              <a:t>XXX.XXX.X.XXX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0070C0"/>
                </a:solidFill>
              </a:rPr>
              <a:t>XXX.XXX.X.XXX</a:t>
            </a:r>
            <a:r>
              <a:rPr lang="en-US" altLang="zh-TW" dirty="0"/>
              <a:t>)' can't be established.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/>
              <a:t>ECDSA key fingerprint is SHA256:ncTTr0Q4qq11KOPtyZ+81o852yMOQR5rCbiTcG8Q0qc.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/>
              <a:t>Are you sure you want to continue connecting (yes/no)? </a:t>
            </a:r>
            <a:r>
              <a:rPr lang="en-US" altLang="zh-TW" b="1" dirty="0">
                <a:solidFill>
                  <a:srgbClr val="FF0000"/>
                </a:solidFill>
              </a:rPr>
              <a:t>yes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20AE68-264C-408B-AB50-8F41FEE6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1F6405-9225-42E7-A8A1-24C11F44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529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6A152-B11A-4BB1-A2EF-0BD42F6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97A7F-ECA6-4315-A8E7-C7BD03AA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安裝 </a:t>
            </a:r>
            <a:r>
              <a:rPr lang="en-US" altLang="zh-TW" dirty="0" err="1"/>
              <a:t>inotify</a:t>
            </a:r>
            <a:r>
              <a:rPr lang="zh-TW" altLang="en-US" dirty="0"/>
              <a:t> 套件</a:t>
            </a:r>
            <a:endParaRPr lang="en-US" altLang="zh-TW" dirty="0">
              <a:ea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apt update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apt install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inotify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-tools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inotifywait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--help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44D4B1-E4E9-42B2-B2DE-77BA52DD7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08D7F2-1C4F-4761-AD57-8AE613B57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14FD4-9BC4-46E8-B873-2338FB9C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09AB3-B625-4D16-AA37-9D169465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請打開</a:t>
            </a:r>
            <a:r>
              <a:rPr lang="zh-TW" altLang="en-US" dirty="0">
                <a:latin typeface="Verdana" panose="020B0604030504040204" pitchFamily="34" charset="0"/>
              </a:rPr>
              <a:t>兩個文字介面</a:t>
            </a:r>
            <a:endParaRPr lang="en-US" altLang="zh-TW" dirty="0"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第一個介面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inotifywait</a:t>
            </a:r>
            <a:r>
              <a:rPr lang="zh-TW" altLang="en-US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第二個介面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ls -al ~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F93E30-31DE-4FC6-91D1-EE4D1589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67795-19B8-453B-8AD1-7A9F1A43D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64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B217B-99A9-4863-A7D8-E4951A1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2139D-C7B9-44AE-A48A-BAC63F13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第一個介面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inotifywait</a:t>
            </a:r>
            <a:r>
              <a:rPr lang="zh-TW" altLang="en-US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latin typeface="Verdana" panose="020B0604030504040204" pitchFamily="34" charset="0"/>
              </a:rPr>
              <a:t>-</a:t>
            </a:r>
            <a:r>
              <a:rPr lang="en-US" altLang="zh-TW" b="1" dirty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第二個介面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ls -al 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nano myfile.txt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D652F5-DAEE-4CB9-915F-CD7D9DA3B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F05125-21C7-4FF8-9416-6DA91955E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20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4A2D-7788-42F2-B044-5DF914BC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1A897-1A9E-4658-AB18-9B113608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第一個介面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inotifywait</a:t>
            </a:r>
            <a:r>
              <a:rPr lang="zh-TW" altLang="en-US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-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第二個介面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ls -al 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</a:rPr>
              <a:t>noway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cd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noway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touch 123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D98A58-59B8-4C27-841B-605FA1CD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F8D22D-CBD7-4391-84BD-D99B1B7F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0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F052D1-D8A1-47DB-A07A-AC664F9E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973A661-BCC3-4309-B40A-E18FB30B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" y="1628800"/>
            <a:ext cx="7850427" cy="4769053"/>
          </a:xfrm>
          <a:prstGeom prst="rect">
            <a:avLst/>
          </a:prstGeom>
        </p:spPr>
      </p:pic>
      <p:pic>
        <p:nvPicPr>
          <p:cNvPr id="30" name="圖形 29" descr="核取記號">
            <a:extLst>
              <a:ext uri="{FF2B5EF4-FFF2-40B4-BE49-F238E27FC236}">
                <a16:creationId xmlns:a16="http://schemas.microsoft.com/office/drawing/2014/main" id="{A60B2D82-A40D-4368-A0C3-DCAA19E4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6007" y="1283246"/>
            <a:ext cx="662941" cy="662941"/>
          </a:xfrm>
          <a:prstGeom prst="rect">
            <a:avLst/>
          </a:prstGeom>
        </p:spPr>
      </p:pic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69A0D320-8684-4EC3-BED7-BDF1EBC75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0941" y="3090345"/>
            <a:ext cx="662941" cy="662941"/>
          </a:xfrm>
          <a:prstGeom prst="rect">
            <a:avLst/>
          </a:prstGeom>
        </p:spPr>
      </p:pic>
      <p:pic>
        <p:nvPicPr>
          <p:cNvPr id="34" name="圖形 33" descr="核取記號">
            <a:extLst>
              <a:ext uri="{FF2B5EF4-FFF2-40B4-BE49-F238E27FC236}">
                <a16:creationId xmlns:a16="http://schemas.microsoft.com/office/drawing/2014/main" id="{1DE6C512-D6DC-42F7-9454-8D44A9E4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2996952"/>
            <a:ext cx="662941" cy="662941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651CCD5-D972-4082-A013-607185A4C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1519B5A0-2E5E-457C-9EEE-D66A17A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387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15DA1-6889-431D-9403-1F88740D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FD23B-9B53-4D15-8B70-D78ED5C1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第一個介面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inotifywait</a:t>
            </a:r>
            <a:r>
              <a:rPr lang="zh-TW" altLang="en-US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latin typeface="Verdana" panose="020B0604030504040204" pitchFamily="34" charset="0"/>
              </a:rPr>
              <a:t>-</a:t>
            </a:r>
            <a:r>
              <a:rPr lang="en-US" altLang="zh-TW" b="1" dirty="0" err="1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ea typeface="微軟正黑體" panose="020B0604030504040204" pitchFamily="34" charset="-120"/>
              </a:rPr>
              <a:t>第二個介面</a:t>
            </a:r>
            <a:r>
              <a:rPr lang="en-US" altLang="zh-TW" dirty="0">
                <a:ea typeface="微軟正黑體" panose="020B0604030504040204" pitchFamily="34" charset="-120"/>
              </a:rPr>
              <a:t>]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ls -al 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</a:rPr>
              <a:t>noway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cd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noway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touch 123</a:t>
            </a:r>
            <a:endParaRPr lang="en-US" altLang="zh-TW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842E70-2A74-4AC0-9BC6-727766DCB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19FEBC-5E41-4C55-AB79-73172E55F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43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0AF97-558A-4262-82D7-6FE8F96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如何偵測檔案異動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7B687-9D4A-4EDF-A6C9-F3A6D911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ea typeface="微軟正黑體" panose="020B0604030504040204" pitchFamily="34" charset="-120"/>
              </a:rPr>
              <a:t>第一個介面</a:t>
            </a:r>
            <a:r>
              <a:rPr lang="en-US" altLang="zh-TW" sz="2400" dirty="0">
                <a:ea typeface="微軟正黑體" panose="020B0604030504040204" pitchFamily="34" charset="-120"/>
              </a:rPr>
              <a:t>]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</a:rPr>
              <a:t>改變顯示方式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inotifywait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</a:rPr>
              <a:t>-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</a:rPr>
              <a:t>~ </a:t>
            </a:r>
            <a:r>
              <a:rPr lang="en-US" altLang="zh-TW" sz="2400" b="1" dirty="0">
                <a:solidFill>
                  <a:srgbClr val="00B050"/>
                </a:solidFill>
                <a:latin typeface="Verdana" panose="020B0604030504040204" pitchFamily="34" charset="0"/>
              </a:rPr>
              <a:t>\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00B050"/>
                </a:solidFill>
                <a:latin typeface="Verdana" panose="020B0604030504040204" pitchFamily="34" charset="0"/>
              </a:rPr>
              <a:t>--format '%</a:t>
            </a:r>
            <a:r>
              <a:rPr lang="en-US" altLang="zh-TW" sz="2400" b="1" dirty="0" err="1">
                <a:solidFill>
                  <a:srgbClr val="00B050"/>
                </a:solidFill>
                <a:latin typeface="Verdana" panose="020B0604030504040204" pitchFamily="34" charset="0"/>
              </a:rPr>
              <a:t>T,%w,%f,%e</a:t>
            </a:r>
            <a:r>
              <a:rPr lang="en-US" altLang="zh-TW" sz="2400" b="1" dirty="0">
                <a:solidFill>
                  <a:srgbClr val="00B050"/>
                </a:solidFill>
                <a:latin typeface="Verdana" panose="020B0604030504040204" pitchFamily="34" charset="0"/>
              </a:rPr>
              <a:t>' \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00B050"/>
                </a:solidFill>
                <a:latin typeface="Verdana" panose="020B0604030504040204" pitchFamily="34" charset="0"/>
              </a:rPr>
              <a:t>--</a:t>
            </a:r>
            <a:r>
              <a:rPr lang="en-US" altLang="zh-TW" sz="2400" b="1" dirty="0" err="1">
                <a:solidFill>
                  <a:srgbClr val="00B050"/>
                </a:solidFill>
                <a:latin typeface="Verdana" panose="020B0604030504040204" pitchFamily="34" charset="0"/>
              </a:rPr>
              <a:t>timefmt</a:t>
            </a:r>
            <a:r>
              <a:rPr lang="en-US" altLang="zh-TW" sz="2400" b="1" dirty="0">
                <a:solidFill>
                  <a:srgbClr val="00B050"/>
                </a:solidFill>
                <a:latin typeface="Verdana" panose="020B0604030504040204" pitchFamily="34" charset="0"/>
              </a:rPr>
              <a:t> '%Y-%m-%d-%H-%M-%S'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ea typeface="微軟正黑體" panose="020B0604030504040204" pitchFamily="34" charset="-120"/>
              </a:rPr>
              <a:t>第二個介面</a:t>
            </a:r>
            <a:r>
              <a:rPr lang="en-US" altLang="zh-TW" sz="2400" dirty="0">
                <a:ea typeface="微軟正黑體" panose="020B0604030504040204" pitchFamily="34" charset="-120"/>
              </a:rPr>
              <a:t>]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ls -al ~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</a:rPr>
              <a:t>noway</a:t>
            </a:r>
            <a:endParaRPr lang="en-US" altLang="zh-TW" sz="2400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noway</a:t>
            </a:r>
            <a:endParaRPr lang="en-US" altLang="zh-TW" sz="2400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</a:rPr>
              <a:t>touch 123</a:t>
            </a:r>
            <a:endParaRPr lang="en-US" altLang="zh-TW" sz="24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C166E6-E035-4EF5-AA94-B5D55185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BA70E7-A936-4C5C-84AE-596C4DD02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42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6715B-35F9-4546-8ACE-7C8BBE34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實作練習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21D09-10A5-41B2-B8F4-30EDE948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</a:t>
            </a:r>
            <a:r>
              <a:rPr lang="zh-TW" altLang="en-US" dirty="0"/>
              <a:t>完成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以下功能：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zh-TW" altLang="en-US" dirty="0">
                <a:latin typeface="Verdana" panose="020B0604030504040204" pitchFamily="34" charset="0"/>
              </a:rPr>
              <a:t>新增 </a:t>
            </a:r>
            <a:r>
              <a:rPr lang="en-US" altLang="zh-TW" dirty="0">
                <a:latin typeface="Verdana" panose="020B0604030504040204" pitchFamily="34" charset="0"/>
              </a:rPr>
              <a:t>teacher</a:t>
            </a:r>
            <a:r>
              <a:rPr lang="zh-TW" altLang="en-US" dirty="0">
                <a:latin typeface="Verdana" panose="020B0604030504040204" pitchFamily="34" charset="0"/>
              </a:rPr>
              <a:t> 帳號</a:t>
            </a:r>
            <a:endParaRPr lang="en-US" altLang="zh-TW" dirty="0">
              <a:latin typeface="Verdana" panose="020B060403050404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記錄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teacher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帳號登入後執行的指令，並存到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Verdana" panose="020B0604030504040204" pitchFamily="34" charset="0"/>
                <a:ea typeface="微軟正黑體" panose="020B0604030504040204" pitchFamily="34" charset="-120"/>
              </a:rPr>
              <a:t>tmp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/teacher_</a:t>
            </a:r>
            <a:r>
              <a:rPr lang="en-US" altLang="zh-TW" dirty="0">
                <a:latin typeface="Verdana" panose="020B0604030504040204" pitchFamily="34" charset="0"/>
              </a:rPr>
              <a:t>history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.log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記錄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teacher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帳號登入後的檔案</a:t>
            </a:r>
            <a:r>
              <a:rPr lang="zh-TW" altLang="en-US" dirty="0">
                <a:latin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</a:rPr>
              <a:t>MODIFY</a:t>
            </a:r>
            <a:r>
              <a:rPr lang="zh-TW" altLang="en-US" dirty="0">
                <a:latin typeface="Verdana" panose="020B0604030504040204" pitchFamily="34" charset="0"/>
              </a:rPr>
              <a:t> 事件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，並存到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Verdana" panose="020B0604030504040204" pitchFamily="34" charset="0"/>
                <a:ea typeface="微軟正黑體" panose="020B0604030504040204" pitchFamily="34" charset="-120"/>
              </a:rPr>
              <a:t>tmp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/teacher_inotify.log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96F46C-892D-44E4-AD0E-50E1A1E4B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C57467-389A-4D7B-8378-8B10043D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7" name="圖形 6" descr="程式設計師">
            <a:extLst>
              <a:ext uri="{FF2B5EF4-FFF2-40B4-BE49-F238E27FC236}">
                <a16:creationId xmlns:a16="http://schemas.microsoft.com/office/drawing/2014/main" id="{8E28D147-E8E8-4531-9E6F-1AA0A8D5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368" y="4969768"/>
            <a:ext cx="1202432" cy="1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59673-07C3-4586-A563-F4E3890C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6DADB-18EC-4501-BDEB-7F61EAFE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ea typeface="微軟正黑體" panose="020B0604030504040204" pitchFamily="34" charset="-120"/>
              </a:rPr>
              <a:t>請依下列敘述完成動作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使用 </a:t>
            </a:r>
            <a:r>
              <a:rPr lang="en-US" altLang="zh-TW" sz="2400" dirty="0" err="1">
                <a:ea typeface="微軟正黑體" panose="020B0604030504040204" pitchFamily="34" charset="-120"/>
              </a:rPr>
              <a:t>wget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ea typeface="微軟正黑體" panose="020B0604030504040204" pitchFamily="34" charset="-120"/>
              </a:rPr>
              <a:t>下載 </a:t>
            </a:r>
            <a:r>
              <a:rPr lang="en-US" altLang="zh-TW" sz="2400" dirty="0">
                <a:ea typeface="微軟正黑體" panose="020B0604030504040204" pitchFamily="34" charset="-120"/>
              </a:rPr>
              <a:t>github.com</a:t>
            </a:r>
            <a:r>
              <a:rPr lang="zh-TW" altLang="en-US" sz="2400" dirty="0">
                <a:ea typeface="微軟正黑體" panose="020B0604030504040204" pitchFamily="34" charset="-120"/>
              </a:rPr>
              <a:t> 網頁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ea typeface="微軟正黑體" panose="020B0604030504040204" pitchFamily="34" charset="-120"/>
              </a:rPr>
              <a:t>index.html</a:t>
            </a:r>
            <a:r>
              <a:rPr lang="zh-TW" altLang="en-US" sz="2400" dirty="0">
                <a:ea typeface="微軟正黑體" panose="020B0604030504040204" pitchFamily="34" charset="-120"/>
              </a:rPr>
              <a:t> 複製並命名為 </a:t>
            </a:r>
            <a:r>
              <a:rPr lang="en-US" altLang="zh-TW" sz="2400" dirty="0">
                <a:ea typeface="微軟正黑體" panose="020B0604030504040204" pitchFamily="34" charset="-120"/>
              </a:rPr>
              <a:t>github.html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建立一個目錄，名稱為 </a:t>
            </a:r>
            <a:r>
              <a:rPr lang="en-US" altLang="zh-TW" sz="2400" dirty="0" err="1">
                <a:ea typeface="微軟正黑體" panose="020B0604030504040204" pitchFamily="34" charset="-120"/>
              </a:rPr>
              <a:t>mysc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ea typeface="微軟正黑體" panose="020B0604030504040204" pitchFamily="34" charset="-120"/>
              </a:rPr>
              <a:t>github.html </a:t>
            </a:r>
            <a:r>
              <a:rPr lang="zh-TW" altLang="en-US" sz="2400" dirty="0">
                <a:ea typeface="微軟正黑體" panose="020B0604030504040204" pitchFamily="34" charset="-120"/>
              </a:rPr>
              <a:t>放到 </a:t>
            </a:r>
            <a:r>
              <a:rPr lang="en-US" altLang="zh-TW" sz="2400" dirty="0" err="1">
                <a:ea typeface="微軟正黑體" panose="020B0604030504040204" pitchFamily="34" charset="-120"/>
              </a:rPr>
              <a:t>mysc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ea typeface="微軟正黑體" panose="020B0604030504040204" pitchFamily="34" charset="-120"/>
              </a:rPr>
              <a:t>tree</a:t>
            </a:r>
            <a:r>
              <a:rPr lang="zh-TW" altLang="en-US" sz="2400" dirty="0">
                <a:ea typeface="微軟正黑體" panose="020B0604030504040204" pitchFamily="34" charset="-120"/>
              </a:rPr>
              <a:t> 顯示目錄結構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ea typeface="微軟正黑體" panose="020B0604030504040204" pitchFamily="34" charset="-120"/>
              </a:rPr>
              <a:t>將 </a:t>
            </a:r>
            <a:r>
              <a:rPr lang="en-US" altLang="zh-TW" sz="2400" dirty="0" err="1">
                <a:ea typeface="微軟正黑體" panose="020B0604030504040204" pitchFamily="34" charset="-120"/>
              </a:rPr>
              <a:t>mysc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ea typeface="微軟正黑體" panose="020B0604030504040204" pitchFamily="34" charset="-120"/>
              </a:rPr>
              <a:t>資料夾刪除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53DF6E-B66B-4FC8-A204-7B52E42A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189BB33-0B8D-4CFC-BC2D-FD83A79F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  <p:pic>
        <p:nvPicPr>
          <p:cNvPr id="7" name="圖形 6" descr="程式設計師">
            <a:extLst>
              <a:ext uri="{FF2B5EF4-FFF2-40B4-BE49-F238E27FC236}">
                <a16:creationId xmlns:a16="http://schemas.microsoft.com/office/drawing/2014/main" id="{0087D40C-2318-4A4F-A97C-9B55F294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368" y="4969768"/>
            <a:ext cx="1202432" cy="1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CFDAA-697A-4632-8925-0DEF722B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即時儲存歷史紀錄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F7AD1-90CC-41A5-A1CD-E3C825A1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「</a:t>
            </a:r>
            <a:r>
              <a:rPr lang="zh-TW" altLang="en-US" sz="2800" dirty="0">
                <a:ea typeface="微軟正黑體" panose="020B0604030504040204" pitchFamily="34" charset="-120"/>
              </a:rPr>
              <a:t>家目錄</a:t>
            </a:r>
            <a:r>
              <a:rPr lang="zh-TW" altLang="en-US" sz="2800" dirty="0"/>
              <a:t>」中</a:t>
            </a:r>
            <a:r>
              <a:rPr lang="zh-TW" altLang="en-US" sz="2800" dirty="0">
                <a:ea typeface="微軟正黑體" panose="020B0604030504040204" pitchFamily="34" charset="-120"/>
              </a:rPr>
              <a:t>哪個檔案是儲存</a:t>
            </a:r>
            <a:r>
              <a:rPr lang="zh-TW" altLang="en-US" sz="2800" dirty="0"/>
              <a:t>指令歷史紀錄</a:t>
            </a:r>
            <a:r>
              <a:rPr lang="zh-TW" altLang="en-US" sz="2800" dirty="0"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en-US" sz="2800" dirty="0"/>
              <a:t>如何顯示全部指令歷史紀錄</a:t>
            </a:r>
            <a:r>
              <a:rPr lang="zh-TW" altLang="en-US" sz="2800" dirty="0"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E66BBE-9BF4-44EE-B2ED-F0C408BC5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FF2744-2FE5-4AC2-B5D7-690269C4A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58AD38-22CB-4777-AED2-56A29A71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6" y="2897664"/>
            <a:ext cx="6712268" cy="33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3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E5679-3C59-4520-9899-3F520C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即時儲存歷史紀錄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BB293-2A47-45CB-A7EE-C17033D5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微軟正黑體" panose="020B0604030504040204" pitchFamily="34" charset="-120"/>
              </a:rPr>
              <a:t>history </a:t>
            </a:r>
            <a:r>
              <a:rPr lang="en-US" altLang="zh-TW" dirty="0">
                <a:solidFill>
                  <a:srgbClr val="0070C0"/>
                </a:solidFill>
              </a:rPr>
              <a:t>--</a:t>
            </a:r>
            <a:r>
              <a:rPr lang="en-US" altLang="zh-TW" dirty="0">
                <a:solidFill>
                  <a:srgbClr val="0070C0"/>
                </a:solidFill>
                <a:ea typeface="微軟正黑體" panose="020B0604030504040204" pitchFamily="34" charset="-120"/>
              </a:rPr>
              <a:t>help</a:t>
            </a:r>
          </a:p>
          <a:p>
            <a:pPr marL="0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請問那些參數跟儲存有關？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49322-C8C1-4F10-9907-D22DE751A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513C98-DAB3-4EC0-A3C9-1B9C94E69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77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0C7B0-53A5-46F7-A57F-027DFD48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即時儲存歷史紀錄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9806B-5AD1-43F9-9EC2-14D6092D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240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請依序輸入以下指令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微軟正黑體" panose="020B0604030504040204" pitchFamily="34" charset="-120"/>
              </a:rPr>
              <a:t>cat ~/.</a:t>
            </a:r>
            <a:r>
              <a:rPr lang="en-US" altLang="zh-TW" dirty="0" err="1">
                <a:solidFill>
                  <a:srgbClr val="0070C0"/>
                </a:solidFill>
                <a:ea typeface="微軟正黑體" panose="020B0604030504040204" pitchFamily="34" charset="-120"/>
              </a:rPr>
              <a:t>bash_history</a:t>
            </a:r>
            <a:endParaRPr lang="en-US" altLang="zh-TW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echo Hello</a:t>
            </a:r>
            <a:endParaRPr lang="en-US" altLang="zh-TW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echo $(date)</a:t>
            </a:r>
            <a:endParaRPr lang="en-US" altLang="zh-TW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微軟正黑體" panose="020B0604030504040204" pitchFamily="34" charset="-120"/>
              </a:rPr>
              <a:t>history -a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cat ~/.</a:t>
            </a:r>
            <a:r>
              <a:rPr lang="en-US" altLang="zh-TW" dirty="0" err="1">
                <a:solidFill>
                  <a:srgbClr val="0070C0"/>
                </a:solidFill>
              </a:rPr>
              <a:t>bash_history</a:t>
            </a:r>
            <a:endParaRPr lang="en-US" altLang="zh-TW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請問指令是否即時儲存？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2701A8-2D86-4B57-BC5F-8861EF06A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B55AB9-A58C-4FF4-8E03-B436D401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6" name="圖形 5" descr="集體討論">
            <a:extLst>
              <a:ext uri="{FF2B5EF4-FFF2-40B4-BE49-F238E27FC236}">
                <a16:creationId xmlns:a16="http://schemas.microsoft.com/office/drawing/2014/main" id="{18968962-CF8A-4353-9AF3-71766160C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800" y="49122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5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7FB17-527E-47D5-9C59-9841CCE7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即時儲存歷史紀錄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BFE6E-B476-4824-B473-CF315B6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460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兩個文字介面同步 </a:t>
            </a:r>
            <a:r>
              <a:rPr lang="en-US" altLang="zh-TW" dirty="0"/>
              <a:t>history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cat ~/.</a:t>
            </a:r>
            <a:r>
              <a:rPr lang="en-US" altLang="zh-TW" dirty="0" err="1">
                <a:solidFill>
                  <a:srgbClr val="0070C0"/>
                </a:solidFill>
              </a:rPr>
              <a:t>bash_history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echo Hello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echo $(date)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history -a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history -n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在另一個文字介面使用向上鍵 </a:t>
            </a:r>
            <a:r>
              <a:rPr lang="zh-TW" altLang="en-US" dirty="0">
                <a:sym typeface="Wingdings" panose="05000000000000000000" pitchFamily="2" charset="2"/>
              </a:rPr>
              <a:t>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是否出現以上指令？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B54581-C55D-4952-8293-AA78203D1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E84E44-E08A-4A5F-BFF4-F9F1B1405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6" name="圖形 5" descr="集體討論">
            <a:extLst>
              <a:ext uri="{FF2B5EF4-FFF2-40B4-BE49-F238E27FC236}">
                <a16:creationId xmlns:a16="http://schemas.microsoft.com/office/drawing/2014/main" id="{BF6AF9CA-339F-4478-A75E-1187B2F6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800" y="49122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C3391-70FB-4CD9-A574-AD1C92F6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即時儲存歷史紀錄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C78A4-2D42-45A7-BD35-93BD572A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240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將指令立即儲存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history -a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從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~/.</a:t>
            </a:r>
            <a:r>
              <a:rPr lang="en-US" altLang="zh-TW" dirty="0" err="1">
                <a:latin typeface="Verdana" panose="020B0604030504040204" pitchFamily="34" charset="0"/>
                <a:ea typeface="微軟正黑體" panose="020B0604030504040204" pitchFamily="34" charset="-120"/>
              </a:rPr>
              <a:t>bash_history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中將未讀取的記錄增加到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history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</a:rPr>
              <a:t>history -n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同時使用可讓多個文字介面同步 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history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8CBD85-59E1-41E3-9211-EF993332F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A75CB0-2F93-457E-BB74-F00D555E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6" name="圖形 5" descr="清單">
            <a:extLst>
              <a:ext uri="{FF2B5EF4-FFF2-40B4-BE49-F238E27FC236}">
                <a16:creationId xmlns:a16="http://schemas.microsoft.com/office/drawing/2014/main" id="{227E0799-DFD5-4F9D-AEF6-F7DA170A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464" y="49122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72845-4279-4B7B-8BD1-5DD42843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zh-TW" altLang="en-US" dirty="0"/>
              <a:t>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05349-AD09-4D78-8942-64EBC099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history --help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如果現在改變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HISTTIMEFORMAT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/>
              <a:t>之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前的歷史</a:t>
            </a:r>
            <a:r>
              <a:rPr lang="zh-TW" altLang="en-US" dirty="0"/>
              <a:t>紀錄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會有時間戳嗎？</a:t>
            </a:r>
            <a:endParaRPr lang="en-US" altLang="zh-TW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9893D2-8968-4167-AC77-D8651725C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272AB3-7FCB-4876-A384-2E6F6AE6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  <p:pic>
        <p:nvPicPr>
          <p:cNvPr id="8" name="圖形 7" descr="集體討論">
            <a:extLst>
              <a:ext uri="{FF2B5EF4-FFF2-40B4-BE49-F238E27FC236}">
                <a16:creationId xmlns:a16="http://schemas.microsoft.com/office/drawing/2014/main" id="{55C08350-2879-404E-B529-C71D70C9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800" y="49122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 進階系統管理</Template>
  <TotalTime>266</TotalTime>
  <Words>901</Words>
  <Application>Microsoft Office PowerPoint</Application>
  <PresentationFormat>如螢幕大小 (4:3)</PresentationFormat>
  <Paragraphs>191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Arial</vt:lpstr>
      <vt:lpstr>Calibri</vt:lpstr>
      <vt:lpstr>Verdana</vt:lpstr>
      <vt:lpstr>Wingdings</vt:lpstr>
      <vt:lpstr>Wingdings 2</vt:lpstr>
      <vt:lpstr>神韻</vt:lpstr>
      <vt:lpstr>專題研究</vt:lpstr>
      <vt:lpstr>專題目標</vt:lpstr>
      <vt:lpstr>課前練習</vt:lpstr>
      <vt:lpstr>即時儲存歷史紀錄</vt:lpstr>
      <vt:lpstr>即時儲存歷史紀錄</vt:lpstr>
      <vt:lpstr>即時儲存歷史紀錄</vt:lpstr>
      <vt:lpstr>即時儲存歷史紀錄</vt:lpstr>
      <vt:lpstr>即時儲存歷史紀錄</vt:lpstr>
      <vt:lpstr>修改歷史紀錄格式</vt:lpstr>
      <vt:lpstr>修改歷史紀錄格式</vt:lpstr>
      <vt:lpstr>修改歷史紀錄格式</vt:lpstr>
      <vt:lpstr>實作練習(1)</vt:lpstr>
      <vt:lpstr>實作練習(2)</vt:lpstr>
      <vt:lpstr>SSH 遠端連線</vt:lpstr>
      <vt:lpstr>SSH 遠端連線</vt:lpstr>
      <vt:lpstr>如何偵測檔案異動</vt:lpstr>
      <vt:lpstr>如何偵測檔案異動</vt:lpstr>
      <vt:lpstr>如何偵測檔案異動</vt:lpstr>
      <vt:lpstr>如何偵測檔案異動</vt:lpstr>
      <vt:lpstr>如何偵測檔案異動</vt:lpstr>
      <vt:lpstr>如何偵測檔案異動</vt:lpstr>
      <vt:lpstr>實作練習(3)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</dc:title>
  <dc:creator>C</dc:creator>
  <cp:lastModifiedBy>vmadmin</cp:lastModifiedBy>
  <cp:revision>95</cp:revision>
  <dcterms:created xsi:type="dcterms:W3CDTF">2020-11-23T13:19:21Z</dcterms:created>
  <dcterms:modified xsi:type="dcterms:W3CDTF">2020-11-24T00:55:50Z</dcterms:modified>
</cp:coreProperties>
</file>