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79" r:id="rId2"/>
    <p:sldId id="278" r:id="rId3"/>
    <p:sldId id="272" r:id="rId4"/>
    <p:sldId id="257" r:id="rId5"/>
    <p:sldId id="273" r:id="rId6"/>
    <p:sldId id="274" r:id="rId7"/>
    <p:sldId id="275" r:id="rId8"/>
    <p:sldId id="276" r:id="rId9"/>
    <p:sldId id="277" r:id="rId10"/>
    <p:sldId id="260" r:id="rId11"/>
    <p:sldId id="262" r:id="rId12"/>
    <p:sldId id="263" r:id="rId13"/>
    <p:sldId id="264" r:id="rId14"/>
    <p:sldId id="265" r:id="rId15"/>
    <p:sldId id="280" r:id="rId1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8601" autoAdjust="0"/>
  </p:normalViewPr>
  <p:slideViewPr>
    <p:cSldViewPr snapToGrid="0">
      <p:cViewPr varScale="1">
        <p:scale>
          <a:sx n="39" d="100"/>
          <a:sy n="39" d="100"/>
        </p:scale>
        <p:origin x="38" y="123"/>
      </p:cViewPr>
      <p:guideLst/>
    </p:cSldViewPr>
  </p:slideViewPr>
  <p:notesTextViewPr>
    <p:cViewPr>
      <p:scale>
        <a:sx n="1" d="1"/>
        <a:sy n="1" d="1"/>
      </p:scale>
      <p:origin x="0" y="0"/>
    </p:cViewPr>
  </p:notesTextViewPr>
  <p:notesViewPr>
    <p:cSldViewPr snapToGrid="0">
      <p:cViewPr varScale="1">
        <p:scale>
          <a:sx n="42" d="100"/>
          <a:sy n="42" d="100"/>
        </p:scale>
        <p:origin x="234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F26BC1-02AE-4ADB-AD48-D15A73949837}" type="datetimeFigureOut">
              <a:rPr lang="zh-TW" altLang="en-US" smtClean="0"/>
              <a:t>2020/11/8</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0F87C-6199-4B70-AC9C-FDC0D0669FB7}" type="slidenum">
              <a:rPr lang="zh-TW" altLang="en-US" smtClean="0"/>
              <a:t>‹#›</a:t>
            </a:fld>
            <a:endParaRPr lang="zh-TW" altLang="en-US"/>
          </a:p>
        </p:txBody>
      </p:sp>
    </p:spTree>
    <p:extLst>
      <p:ext uri="{BB962C8B-B14F-4D97-AF65-F5344CB8AC3E}">
        <p14:creationId xmlns:p14="http://schemas.microsoft.com/office/powerpoint/2010/main" val="1734035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1AFF0-FB3F-4E1F-9919-DFEF19294C8C}" type="datetimeFigureOut">
              <a:rPr lang="zh-TW" altLang="en-US" smtClean="0"/>
              <a:t>2020/11/8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55A806-AB34-4437-A4CE-B2AEF69D00E7}" type="slidenum">
              <a:rPr lang="zh-TW" altLang="en-US" smtClean="0"/>
              <a:t>‹#›</a:t>
            </a:fld>
            <a:endParaRPr lang="zh-TW" altLang="en-US"/>
          </a:p>
        </p:txBody>
      </p:sp>
    </p:spTree>
    <p:extLst>
      <p:ext uri="{BB962C8B-B14F-4D97-AF65-F5344CB8AC3E}">
        <p14:creationId xmlns:p14="http://schemas.microsoft.com/office/powerpoint/2010/main" val="1093497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unoob.com/linux/linux-command-manual.html"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n.sfs.tw/mymedia/index/10007"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kknews.cc/zh-tw/code/egojj6y.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tread01.com/infolist/%E5%85%B6%E4%BB%96/1/"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itread01.com/cdn-cgi/l/email-protec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bigred@us1804s:~$ alias </a:t>
            </a:r>
            <a:r>
              <a:rPr lang="en-US" altLang="zh-TW" sz="1200" b="0" i="0" kern="1200" dirty="0" err="1" smtClean="0">
                <a:solidFill>
                  <a:schemeClr val="tx1"/>
                </a:solidFill>
                <a:effectLst/>
                <a:latin typeface="+mn-lt"/>
                <a:ea typeface="+mn-ea"/>
                <a:cs typeface="+mn-cs"/>
              </a:rPr>
              <a:t>ll</a:t>
            </a:r>
            <a:r>
              <a:rPr lang="en-US" altLang="zh-TW" sz="1200" b="0" i="0" kern="1200" dirty="0" smtClean="0">
                <a:solidFill>
                  <a:schemeClr val="tx1"/>
                </a:solidFill>
                <a:effectLst/>
                <a:latin typeface="+mn-lt"/>
                <a:ea typeface="+mn-ea"/>
                <a:cs typeface="+mn-cs"/>
              </a:rPr>
              <a:t>='ls -F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bigred@us1804s:~$ </a:t>
            </a:r>
            <a:r>
              <a:rPr lang="en-US" altLang="zh-TW" sz="1200" b="0" i="0" kern="1200" dirty="0" err="1" smtClean="0">
                <a:solidFill>
                  <a:schemeClr val="tx1"/>
                </a:solidFill>
                <a:effectLst/>
                <a:latin typeface="+mn-lt"/>
                <a:ea typeface="+mn-ea"/>
                <a:cs typeface="+mn-cs"/>
              </a:rPr>
              <a:t>ll</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44             account03.sh*  input        password02yy  readinput02*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account.sh*    account04.sh*  input01      </a:t>
            </a:r>
            <a:r>
              <a:rPr lang="en-US" altLang="zh-TW" sz="1200" b="0" i="0" kern="1200" dirty="0" err="1" smtClean="0">
                <a:solidFill>
                  <a:schemeClr val="tx1"/>
                </a:solidFill>
                <a:effectLst/>
                <a:latin typeface="+mn-lt"/>
                <a:ea typeface="+mn-ea"/>
                <a:cs typeface="+mn-cs"/>
              </a:rPr>
              <a:t>pwinput</a:t>
            </a:r>
            <a:r>
              <a:rPr lang="en-US" altLang="zh-TW" sz="1200" b="0" i="0" kern="1200" dirty="0" smtClean="0">
                <a:solidFill>
                  <a:schemeClr val="tx1"/>
                </a:solidFill>
                <a:effectLst/>
                <a:latin typeface="+mn-lt"/>
                <a:ea typeface="+mn-ea"/>
                <a:cs typeface="+mn-cs"/>
              </a:rPr>
              <a:t>       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account01.sh*  </a:t>
            </a:r>
            <a:r>
              <a:rPr lang="en-US" altLang="zh-TW" sz="1200" b="0" i="0" kern="1200" dirty="0" err="1" smtClean="0">
                <a:solidFill>
                  <a:schemeClr val="tx1"/>
                </a:solidFill>
                <a:effectLst/>
                <a:latin typeface="+mn-lt"/>
                <a:ea typeface="+mn-ea"/>
                <a:cs typeface="+mn-cs"/>
              </a:rPr>
              <a:t>grep</a:t>
            </a:r>
            <a:r>
              <a:rPr lang="en-US" altLang="zh-TW" sz="1200" b="0" i="0" kern="1200" dirty="0" smtClean="0">
                <a:solidFill>
                  <a:schemeClr val="tx1"/>
                </a:solidFill>
                <a:effectLst/>
                <a:latin typeface="+mn-lt"/>
                <a:ea typeface="+mn-ea"/>
                <a:cs typeface="+mn-cs"/>
              </a:rPr>
              <a:t>           password01*  </a:t>
            </a:r>
            <a:r>
              <a:rPr lang="en-US" altLang="zh-TW" sz="1200" b="0" i="0" kern="1200" dirty="0" err="1" smtClean="0">
                <a:solidFill>
                  <a:schemeClr val="tx1"/>
                </a:solidFill>
                <a:effectLst/>
                <a:latin typeface="+mn-lt"/>
                <a:ea typeface="+mn-ea"/>
                <a:cs typeface="+mn-cs"/>
              </a:rPr>
              <a:t>pwlist</a:t>
            </a:r>
            <a:r>
              <a:rPr lang="en-US" altLang="zh-TW" sz="1200" b="0" i="0" kern="1200" dirty="0" smtClean="0">
                <a:solidFill>
                  <a:schemeClr val="tx1"/>
                </a:solidFill>
                <a:effectLst/>
                <a:latin typeface="+mn-lt"/>
                <a:ea typeface="+mn-ea"/>
                <a:cs typeface="+mn-cs"/>
              </a:rPr>
              <a:t>        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account02.sh*  </a:t>
            </a:r>
            <a:r>
              <a:rPr lang="en-US" altLang="zh-TW" sz="1200" b="0" i="0" kern="1200" dirty="0" err="1" smtClean="0">
                <a:solidFill>
                  <a:schemeClr val="tx1"/>
                </a:solidFill>
                <a:effectLst/>
                <a:latin typeface="+mn-lt"/>
                <a:ea typeface="+mn-ea"/>
                <a:cs typeface="+mn-cs"/>
              </a:rPr>
              <a:t>homeip</a:t>
            </a:r>
            <a:r>
              <a:rPr lang="en-US" altLang="zh-TW" sz="1200" b="0" i="0" kern="1200" dirty="0" smtClean="0">
                <a:solidFill>
                  <a:schemeClr val="tx1"/>
                </a:solidFill>
                <a:effectLst/>
                <a:latin typeface="+mn-lt"/>
                <a:ea typeface="+mn-ea"/>
                <a:cs typeface="+mn-cs"/>
              </a:rPr>
              <a:t>*        password02*  readinput01*  test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bigred@us1804s:~$ alias </a:t>
            </a:r>
            <a:r>
              <a:rPr lang="en-US" altLang="zh-TW" sz="1200" b="0" i="0" kern="1200" dirty="0" err="1" smtClean="0">
                <a:solidFill>
                  <a:schemeClr val="tx1"/>
                </a:solidFill>
                <a:effectLst/>
                <a:latin typeface="+mn-lt"/>
                <a:ea typeface="+mn-ea"/>
                <a:cs typeface="+mn-cs"/>
              </a:rPr>
              <a:t>dir</a:t>
            </a:r>
            <a:r>
              <a:rPr lang="en-US" altLang="zh-TW" sz="1200" b="0" i="0" kern="1200" dirty="0" smtClean="0">
                <a:solidFill>
                  <a:schemeClr val="tx1"/>
                </a:solidFill>
                <a:effectLst/>
                <a:latin typeface="+mn-lt"/>
                <a:ea typeface="+mn-ea"/>
                <a:cs typeface="+mn-cs"/>
              </a:rPr>
              <a:t>='ls -</a:t>
            </a:r>
            <a:r>
              <a:rPr lang="en-US" altLang="zh-TW" sz="1200" b="0" i="0" kern="1200" dirty="0" err="1" smtClean="0">
                <a:solidFill>
                  <a:schemeClr val="tx1"/>
                </a:solidFill>
                <a:effectLst/>
                <a:latin typeface="+mn-lt"/>
                <a:ea typeface="+mn-ea"/>
                <a:cs typeface="+mn-cs"/>
              </a:rPr>
              <a:t>lah</a:t>
            </a:r>
            <a:r>
              <a:rPr lang="en-US" altLang="zh-TW" sz="1200" b="0"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bigred@us1804s:~$ </a:t>
            </a:r>
            <a:r>
              <a:rPr lang="en-US" altLang="zh-TW" sz="1200" b="0" i="0" kern="1200" dirty="0" err="1" smtClean="0">
                <a:solidFill>
                  <a:schemeClr val="tx1"/>
                </a:solidFill>
                <a:effectLst/>
                <a:latin typeface="+mn-lt"/>
                <a:ea typeface="+mn-ea"/>
                <a:cs typeface="+mn-cs"/>
              </a:rPr>
              <a:t>dir</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total 124K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effectLst/>
                <a:latin typeface="+mn-lt"/>
                <a:ea typeface="+mn-ea"/>
                <a:cs typeface="+mn-cs"/>
              </a:rPr>
              <a:t>drwxr</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xr</a:t>
            </a:r>
            <a:r>
              <a:rPr lang="en-US" altLang="zh-TW" sz="1200" b="0" i="0" kern="1200" dirty="0" smtClean="0">
                <a:solidFill>
                  <a:schemeClr val="tx1"/>
                </a:solidFill>
                <a:effectLst/>
                <a:latin typeface="+mn-lt"/>
                <a:ea typeface="+mn-ea"/>
                <a:cs typeface="+mn-cs"/>
              </a:rPr>
              <a:t>-x  7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4.0K Jun  6 15:16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effectLst/>
                <a:latin typeface="+mn-lt"/>
                <a:ea typeface="+mn-ea"/>
                <a:cs typeface="+mn-cs"/>
              </a:rPr>
              <a:t>drwxr</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xr</a:t>
            </a:r>
            <a:r>
              <a:rPr lang="en-US" altLang="zh-TW" sz="1200" b="0" i="0" kern="1200" dirty="0" smtClean="0">
                <a:solidFill>
                  <a:schemeClr val="tx1"/>
                </a:solidFill>
                <a:effectLst/>
                <a:latin typeface="+mn-lt"/>
                <a:ea typeface="+mn-ea"/>
                <a:cs typeface="+mn-cs"/>
              </a:rPr>
              <a:t>-x 14 root   </a:t>
            </a:r>
            <a:r>
              <a:rPr lang="en-US" altLang="zh-TW" sz="1200" b="0" i="0" kern="1200" dirty="0" err="1" smtClean="0">
                <a:solidFill>
                  <a:schemeClr val="tx1"/>
                </a:solidFill>
                <a:effectLst/>
                <a:latin typeface="+mn-lt"/>
                <a:ea typeface="+mn-ea"/>
                <a:cs typeface="+mn-cs"/>
              </a:rPr>
              <a:t>root</a:t>
            </a:r>
            <a:r>
              <a:rPr lang="en-US" altLang="zh-TW" sz="1200" b="0" i="0" kern="1200" dirty="0" smtClean="0">
                <a:solidFill>
                  <a:schemeClr val="tx1"/>
                </a:solidFill>
                <a:effectLst/>
                <a:latin typeface="+mn-lt"/>
                <a:ea typeface="+mn-ea"/>
                <a:cs typeface="+mn-cs"/>
              </a:rPr>
              <a:t>   4.0K Jun  6 06:35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rw</a:t>
            </a:r>
            <a:r>
              <a:rPr lang="en-US" altLang="zh-TW" sz="1200" b="0" i="0" kern="1200" dirty="0" smtClean="0">
                <a:solidFill>
                  <a:schemeClr val="tx1"/>
                </a:solidFill>
                <a:effectLst/>
                <a:latin typeface="+mn-lt"/>
                <a:ea typeface="+mn-ea"/>
                <a:cs typeface="+mn-cs"/>
              </a:rPr>
              <a:t>-------  1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6.3K Jun  6 10:33 .</a:t>
            </a:r>
            <a:r>
              <a:rPr lang="en-US" altLang="zh-TW" sz="1200" b="0" i="0" kern="1200" dirty="0" err="1" smtClean="0">
                <a:solidFill>
                  <a:schemeClr val="tx1"/>
                </a:solidFill>
                <a:effectLst/>
                <a:latin typeface="+mn-lt"/>
                <a:ea typeface="+mn-ea"/>
                <a:cs typeface="+mn-cs"/>
              </a:rPr>
              <a:t>bash_history</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rw</a:t>
            </a:r>
            <a:r>
              <a:rPr lang="en-US" altLang="zh-TW" sz="1200" b="0" i="0" kern="1200" dirty="0" smtClean="0">
                <a:solidFill>
                  <a:schemeClr val="tx1"/>
                </a:solidFill>
                <a:effectLst/>
                <a:latin typeface="+mn-lt"/>
                <a:ea typeface="+mn-ea"/>
                <a:cs typeface="+mn-cs"/>
              </a:rPr>
              <a:t>-r--r--  1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220 May 27 14:34 .</a:t>
            </a:r>
            <a:r>
              <a:rPr lang="en-US" altLang="zh-TW" sz="1200" b="0" i="0" kern="1200" dirty="0" err="1" smtClean="0">
                <a:solidFill>
                  <a:schemeClr val="tx1"/>
                </a:solidFill>
                <a:effectLst/>
                <a:latin typeface="+mn-lt"/>
                <a:ea typeface="+mn-ea"/>
                <a:cs typeface="+mn-cs"/>
              </a:rPr>
              <a:t>bash_logout</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rwxr</a:t>
            </a: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xr</a:t>
            </a:r>
            <a:r>
              <a:rPr lang="en-US" altLang="zh-TW" sz="1200" b="0" i="0" kern="1200" dirty="0" smtClean="0">
                <a:solidFill>
                  <a:schemeClr val="tx1"/>
                </a:solidFill>
                <a:effectLst/>
                <a:latin typeface="+mn-lt"/>
                <a:ea typeface="+mn-ea"/>
                <a:cs typeface="+mn-cs"/>
              </a:rPr>
              <a:t>-x  1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3.8K May 30 15:52 .</a:t>
            </a:r>
            <a:r>
              <a:rPr lang="en-US" altLang="zh-TW" sz="1200" b="0" i="0" kern="1200" dirty="0" err="1" smtClean="0">
                <a:solidFill>
                  <a:schemeClr val="tx1"/>
                </a:solidFill>
                <a:effectLst/>
                <a:latin typeface="+mn-lt"/>
                <a:ea typeface="+mn-ea"/>
                <a:cs typeface="+mn-cs"/>
              </a:rPr>
              <a:t>bashrc</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effectLst/>
                <a:latin typeface="+mn-lt"/>
                <a:ea typeface="+mn-ea"/>
                <a:cs typeface="+mn-cs"/>
              </a:rPr>
              <a:t>drwx</a:t>
            </a:r>
            <a:r>
              <a:rPr lang="en-US" altLang="zh-TW" sz="1200" b="0" i="0" kern="1200" dirty="0" smtClean="0">
                <a:solidFill>
                  <a:schemeClr val="tx1"/>
                </a:solidFill>
                <a:effectLst/>
                <a:latin typeface="+mn-lt"/>
                <a:ea typeface="+mn-ea"/>
                <a:cs typeface="+mn-cs"/>
              </a:rPr>
              <a:t>------  2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4.0K May 27 14:43 .cache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effectLst/>
                <a:latin typeface="+mn-lt"/>
                <a:ea typeface="+mn-ea"/>
                <a:cs typeface="+mn-cs"/>
              </a:rPr>
              <a:t>drwx</a:t>
            </a:r>
            <a:r>
              <a:rPr lang="en-US" altLang="zh-TW" sz="1200" b="0" i="0" kern="1200" dirty="0" smtClean="0">
                <a:solidFill>
                  <a:schemeClr val="tx1"/>
                </a:solidFill>
                <a:effectLst/>
                <a:latin typeface="+mn-lt"/>
                <a:ea typeface="+mn-ea"/>
                <a:cs typeface="+mn-cs"/>
              </a:rPr>
              <a:t>------  3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4.0K May 27 14:43 .</a:t>
            </a:r>
            <a:r>
              <a:rPr lang="en-US" altLang="zh-TW" sz="1200" b="0" i="0" kern="1200" dirty="0" err="1" smtClean="0">
                <a:solidFill>
                  <a:schemeClr val="tx1"/>
                </a:solidFill>
                <a:effectLst/>
                <a:latin typeface="+mn-lt"/>
                <a:ea typeface="+mn-ea"/>
                <a:cs typeface="+mn-cs"/>
              </a:rPr>
              <a:t>gnupg</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err="1" smtClean="0">
                <a:solidFill>
                  <a:schemeClr val="tx1"/>
                </a:solidFill>
                <a:effectLst/>
                <a:latin typeface="+mn-lt"/>
                <a:ea typeface="+mn-ea"/>
                <a:cs typeface="+mn-cs"/>
              </a:rPr>
              <a:t>drwxrwxr</a:t>
            </a:r>
            <a:r>
              <a:rPr lang="en-US" altLang="zh-TW" sz="1200" b="0" i="0" kern="1200" dirty="0" smtClean="0">
                <a:solidFill>
                  <a:schemeClr val="tx1"/>
                </a:solidFill>
                <a:effectLst/>
                <a:latin typeface="+mn-lt"/>
                <a:ea typeface="+mn-ea"/>
                <a:cs typeface="+mn-cs"/>
              </a:rPr>
              <a:t>-x  3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4.0K May 27 16:41 .local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rw</a:t>
            </a:r>
            <a:r>
              <a:rPr lang="en-US" altLang="zh-TW" sz="1200" b="0" i="0" kern="1200" dirty="0" smtClean="0">
                <a:solidFill>
                  <a:schemeClr val="tx1"/>
                </a:solidFill>
                <a:effectLst/>
                <a:latin typeface="+mn-lt"/>
                <a:ea typeface="+mn-ea"/>
                <a:cs typeface="+mn-cs"/>
              </a:rPr>
              <a:t>-r--r--  1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a:t>
            </a:r>
            <a:r>
              <a:rPr lang="en-US" altLang="zh-TW" sz="1200" b="0" i="0" kern="1200" dirty="0" err="1" smtClean="0">
                <a:solidFill>
                  <a:schemeClr val="tx1"/>
                </a:solidFill>
                <a:effectLst/>
                <a:latin typeface="+mn-lt"/>
                <a:ea typeface="+mn-ea"/>
                <a:cs typeface="+mn-cs"/>
              </a:rPr>
              <a:t>bigred</a:t>
            </a:r>
            <a:r>
              <a:rPr lang="en-US" altLang="zh-TW" sz="1200" b="0" i="0" kern="1200" dirty="0" smtClean="0">
                <a:solidFill>
                  <a:schemeClr val="tx1"/>
                </a:solidFill>
                <a:effectLst/>
                <a:latin typeface="+mn-lt"/>
                <a:ea typeface="+mn-ea"/>
                <a:cs typeface="+mn-cs"/>
              </a:rPr>
              <a:t>  807 May 27 14:34 .profile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t>
            </a:r>
          </a:p>
          <a:p>
            <a:r>
              <a:rPr lang="en-US" altLang="zh-TW" sz="1200" b="1" i="0" u="none" strike="noStrike" kern="1200" dirty="0" smtClean="0">
                <a:solidFill>
                  <a:schemeClr val="tx1"/>
                </a:solidFill>
                <a:effectLst/>
                <a:latin typeface="+mn-lt"/>
                <a:ea typeface="+mn-ea"/>
                <a:cs typeface="+mn-cs"/>
              </a:rPr>
              <a:t>Linux ls</a:t>
            </a:r>
            <a:r>
              <a:rPr lang="zh-TW" altLang="en-US" sz="1200" b="1" i="0" u="none" strike="noStrike" kern="1200" dirty="0" smtClean="0">
                <a:solidFill>
                  <a:schemeClr val="tx1"/>
                </a:solidFill>
                <a:effectLst/>
                <a:latin typeface="+mn-lt"/>
                <a:ea typeface="+mn-ea"/>
                <a:cs typeface="+mn-cs"/>
              </a:rPr>
              <a:t>命令</a:t>
            </a:r>
          </a:p>
          <a:p>
            <a:pPr latinLnBrk="1"/>
            <a:r>
              <a:rPr lang="zh-TW" altLang="en-US" sz="1200" b="0" i="0" u="sng" kern="1200" dirty="0" smtClean="0">
                <a:solidFill>
                  <a:schemeClr val="tx1"/>
                </a:solidFill>
                <a:effectLst/>
                <a:latin typeface="+mn-lt"/>
                <a:ea typeface="+mn-ea"/>
                <a:cs typeface="+mn-cs"/>
                <a:hlinkClick r:id="rId3"/>
              </a:rPr>
              <a:t> </a:t>
            </a:r>
            <a:r>
              <a:rPr lang="en-US" altLang="zh-TW" sz="1200" b="0" i="0" u="sng" kern="1200" dirty="0" smtClean="0">
                <a:solidFill>
                  <a:schemeClr val="tx1"/>
                </a:solidFill>
                <a:effectLst/>
                <a:latin typeface="+mn-lt"/>
                <a:ea typeface="+mn-ea"/>
                <a:cs typeface="+mn-cs"/>
                <a:hlinkClick r:id="rId3"/>
              </a:rPr>
              <a:t>Linux </a:t>
            </a:r>
            <a:r>
              <a:rPr lang="zh-TW" altLang="en-US" sz="1200" b="0" i="0" u="sng" kern="1200" dirty="0" smtClean="0">
                <a:solidFill>
                  <a:schemeClr val="tx1"/>
                </a:solidFill>
                <a:effectLst/>
                <a:latin typeface="+mn-lt"/>
                <a:ea typeface="+mn-ea"/>
                <a:cs typeface="+mn-cs"/>
                <a:hlinkClick r:id="rId3"/>
              </a:rPr>
              <a:t>命令大全</a:t>
            </a:r>
            <a:endParaRPr lang="zh-TW" altLang="en-US" sz="1200" b="0" i="0" kern="1200" dirty="0" smtClean="0">
              <a:solidFill>
                <a:schemeClr val="tx1"/>
              </a:solidFill>
              <a:effectLst/>
              <a:latin typeface="+mn-lt"/>
              <a:ea typeface="+mn-ea"/>
              <a:cs typeface="+mn-cs"/>
            </a:endParaRPr>
          </a:p>
          <a:p>
            <a:pPr latinLnBrk="1"/>
            <a:r>
              <a:rPr lang="en-US" altLang="zh-TW" sz="1200" b="0" i="0" kern="1200" dirty="0" smtClean="0">
                <a:solidFill>
                  <a:schemeClr val="tx1"/>
                </a:solidFill>
                <a:effectLst/>
                <a:latin typeface="+mn-lt"/>
                <a:ea typeface="+mn-ea"/>
                <a:cs typeface="+mn-cs"/>
              </a:rPr>
              <a:t>Linux ls</a:t>
            </a:r>
            <a:r>
              <a:rPr lang="zh-TW" altLang="en-US" sz="1200" b="0" i="0" kern="1200" dirty="0" smtClean="0">
                <a:solidFill>
                  <a:schemeClr val="tx1"/>
                </a:solidFill>
                <a:effectLst/>
                <a:latin typeface="+mn-lt"/>
                <a:ea typeface="+mn-ea"/>
                <a:cs typeface="+mn-cs"/>
              </a:rPr>
              <a:t>命令用于显示指定工作目录下之内容（列出目前工作目录所含之文件及子目录</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a:t>
            </a:r>
          </a:p>
          <a:p>
            <a:pPr latinLnBrk="1"/>
            <a:endParaRPr lang="en-US" altLang="zh-CN" sz="1200" b="0" i="0" kern="1200" dirty="0" smtClean="0">
              <a:solidFill>
                <a:schemeClr val="tx1"/>
              </a:solidFill>
              <a:effectLst/>
              <a:latin typeface="+mn-lt"/>
              <a:ea typeface="+mn-ea"/>
              <a:cs typeface="+mn-cs"/>
            </a:endParaRPr>
          </a:p>
          <a:p>
            <a:pPr latinLnBrk="1"/>
            <a:endParaRPr lang="en-US" altLang="zh-CN" sz="1200" b="0" i="0" kern="1200" dirty="0" smtClean="0">
              <a:solidFill>
                <a:schemeClr val="tx1"/>
              </a:solidFill>
              <a:effectLst/>
              <a:latin typeface="+mn-lt"/>
              <a:ea typeface="+mn-ea"/>
              <a:cs typeface="+mn-cs"/>
            </a:endParaRPr>
          </a:p>
          <a:p>
            <a:pPr latinLnBrk="1"/>
            <a:r>
              <a:rPr lang="en-US" altLang="zh-CN" sz="1200" b="0" i="0" kern="1200" dirty="0" smtClean="0">
                <a:solidFill>
                  <a:schemeClr val="tx1"/>
                </a:solidFill>
                <a:effectLst/>
                <a:latin typeface="+mn-lt"/>
                <a:ea typeface="+mn-ea"/>
                <a:cs typeface="+mn-cs"/>
              </a:rPr>
              <a:t>-a </a:t>
            </a:r>
            <a:r>
              <a:rPr lang="zh-CN" altLang="en-US" sz="1200" b="0" i="0" kern="1200" dirty="0" smtClean="0">
                <a:solidFill>
                  <a:schemeClr val="tx1"/>
                </a:solidFill>
                <a:effectLst/>
                <a:latin typeface="+mn-lt"/>
                <a:ea typeface="+mn-ea"/>
                <a:cs typeface="+mn-cs"/>
              </a:rPr>
              <a:t>显示所有文件及目录 </a:t>
            </a:r>
            <a:r>
              <a:rPr lang="en-US" altLang="zh-CN" sz="1200" b="0" i="0" kern="1200" dirty="0" smtClean="0">
                <a:solidFill>
                  <a:schemeClr val="tx1"/>
                </a:solidFill>
                <a:effectLst/>
                <a:latin typeface="+mn-lt"/>
                <a:ea typeface="+mn-ea"/>
                <a:cs typeface="+mn-cs"/>
              </a:rPr>
              <a:t>(ls</a:t>
            </a:r>
            <a:r>
              <a:rPr lang="zh-CN" altLang="en-US" sz="1200" b="0" i="0" kern="1200" dirty="0" smtClean="0">
                <a:solidFill>
                  <a:schemeClr val="tx1"/>
                </a:solidFill>
                <a:effectLst/>
                <a:latin typeface="+mn-lt"/>
                <a:ea typeface="+mn-ea"/>
                <a:cs typeface="+mn-cs"/>
              </a:rPr>
              <a:t>内定将文件名或目录名称开头为</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的视为隐藏档，不会列出</a:t>
            </a:r>
            <a:r>
              <a:rPr lang="en-US" altLang="zh-CN" sz="1200" b="0" i="0" kern="1200" dirty="0" smtClean="0">
                <a:solidFill>
                  <a:schemeClr val="tx1"/>
                </a:solidFill>
                <a:effectLst/>
                <a:latin typeface="+mn-lt"/>
                <a:ea typeface="+mn-ea"/>
                <a:cs typeface="+mn-cs"/>
              </a:rPr>
              <a:t>)</a:t>
            </a:r>
          </a:p>
          <a:p>
            <a:pPr latinLnBrk="1"/>
            <a:r>
              <a:rPr lang="en-US" altLang="zh-CN" sz="1200" b="0" i="0" kern="1200" dirty="0" smtClean="0">
                <a:solidFill>
                  <a:schemeClr val="tx1"/>
                </a:solidFill>
                <a:effectLst/>
                <a:latin typeface="+mn-lt"/>
                <a:ea typeface="+mn-ea"/>
                <a:cs typeface="+mn-cs"/>
              </a:rPr>
              <a:t>-l </a:t>
            </a:r>
            <a:r>
              <a:rPr lang="zh-CN" altLang="en-US" sz="1200" b="0" i="0" kern="1200" dirty="0" smtClean="0">
                <a:solidFill>
                  <a:schemeClr val="tx1"/>
                </a:solidFill>
                <a:effectLst/>
                <a:latin typeface="+mn-lt"/>
                <a:ea typeface="+mn-ea"/>
                <a:cs typeface="+mn-cs"/>
              </a:rPr>
              <a:t>除文件名称外，亦将文件型态、权限、拥有者、文件大小等资讯详细列出</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-F </a:t>
            </a:r>
            <a:r>
              <a:rPr lang="zh-CN" altLang="en-US" sz="1200" b="0" i="0" kern="1200" dirty="0" smtClean="0">
                <a:solidFill>
                  <a:schemeClr val="tx1"/>
                </a:solidFill>
                <a:effectLst/>
                <a:latin typeface="+mn-lt"/>
                <a:ea typeface="+mn-ea"/>
                <a:cs typeface="+mn-cs"/>
              </a:rPr>
              <a:t>在列出的文件名称后加一符号；例如可执行档则加 </a:t>
            </a:r>
            <a:r>
              <a:rPr lang="en-US" altLang="zh-CN"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Ls –F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[Linux] ls</a:t>
            </a:r>
            <a:r>
              <a:rPr lang="zh-TW" altLang="en-US" sz="1200" b="0" i="0" kern="1200" dirty="0" smtClean="0">
                <a:solidFill>
                  <a:schemeClr val="tx1"/>
                </a:solidFill>
                <a:effectLst/>
                <a:latin typeface="+mn-lt"/>
                <a:ea typeface="+mn-ea"/>
                <a:cs typeface="+mn-cs"/>
              </a:rPr>
              <a:t>只列出目錄的方法</a:t>
            </a:r>
          </a:p>
          <a:p>
            <a:endParaRPr lang="en-US" altLang="zh-TW" sz="1200" b="0" i="0" kern="1200" dirty="0" smtClean="0">
              <a:solidFill>
                <a:schemeClr val="tx1"/>
              </a:solidFill>
              <a:effectLst/>
              <a:latin typeface="+mn-lt"/>
              <a:ea typeface="+mn-ea"/>
              <a:cs typeface="+mn-cs"/>
            </a:endParaRPr>
          </a:p>
          <a:p>
            <a:r>
              <a:rPr lang="en-US" altLang="zh-TW" dirty="0" smtClean="0">
                <a:hlinkClick r:id="rId4"/>
              </a:rPr>
              <a:t>http://n.sfs.tw/mymedia/index/10007</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法一：搞不懂為什麼要加 *</a:t>
            </a:r>
            <a:r>
              <a:rPr lang="en-US" altLang="zh-TW" sz="1200" b="0" i="0" kern="1200" dirty="0" smtClean="0">
                <a:solidFill>
                  <a:schemeClr val="tx1"/>
                </a:solidFill>
                <a:effectLst/>
                <a:latin typeface="+mn-lt"/>
                <a:ea typeface="+mn-ea"/>
                <a:cs typeface="+mn-cs"/>
              </a:rPr>
              <a:t>/</a:t>
            </a:r>
          </a:p>
          <a:p>
            <a:r>
              <a:rPr lang="en-US" altLang="zh-TW" dirty="0" smtClean="0">
                <a:effectLst/>
              </a:rPr>
              <a:t>ls -d */</a:t>
            </a:r>
          </a:p>
          <a:p>
            <a:r>
              <a:rPr lang="zh-TW" altLang="en-US" sz="1200" b="0" i="0" kern="1200" dirty="0" smtClean="0">
                <a:solidFill>
                  <a:schemeClr val="tx1"/>
                </a:solidFill>
                <a:effectLst/>
                <a:latin typeface="+mn-lt"/>
                <a:ea typeface="+mn-ea"/>
                <a:cs typeface="+mn-cs"/>
              </a:rPr>
              <a:t>法二：利用</a:t>
            </a:r>
            <a:r>
              <a:rPr lang="en-US" altLang="zh-TW" sz="1200" b="0" i="0" kern="1200" dirty="0" err="1" smtClean="0">
                <a:solidFill>
                  <a:schemeClr val="tx1"/>
                </a:solidFill>
                <a:effectLst/>
                <a:latin typeface="+mn-lt"/>
                <a:ea typeface="+mn-ea"/>
                <a:cs typeface="+mn-cs"/>
              </a:rPr>
              <a:t>grep</a:t>
            </a:r>
            <a:endParaRPr lang="en-US" altLang="zh-TW" sz="1200" b="0" i="0" kern="1200" dirty="0" smtClean="0">
              <a:solidFill>
                <a:schemeClr val="tx1"/>
              </a:solidFill>
              <a:effectLst/>
              <a:latin typeface="+mn-lt"/>
              <a:ea typeface="+mn-ea"/>
              <a:cs typeface="+mn-cs"/>
            </a:endParaRPr>
          </a:p>
          <a:p>
            <a:r>
              <a:rPr lang="en-US" altLang="zh-TW" dirty="0" smtClean="0">
                <a:effectLst/>
              </a:rPr>
              <a:t>ls -</a:t>
            </a:r>
            <a:r>
              <a:rPr lang="en-US" altLang="zh-TW" dirty="0" err="1" smtClean="0">
                <a:effectLst/>
              </a:rPr>
              <a:t>l|grep</a:t>
            </a:r>
            <a:r>
              <a:rPr lang="en-US" altLang="zh-TW" dirty="0" smtClean="0">
                <a:effectLst/>
              </a:rPr>
              <a:t> ^d</a:t>
            </a:r>
          </a:p>
          <a:p>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法一：搞不懂為什麼要加 *</a:t>
            </a:r>
            <a:r>
              <a:rPr lang="en-US" altLang="zh-TW" sz="1200" b="0" i="0" kern="1200" dirty="0" smtClean="0">
                <a:solidFill>
                  <a:schemeClr val="tx1"/>
                </a:solidFill>
                <a:effectLst/>
                <a:latin typeface="+mn-lt"/>
                <a:ea typeface="+mn-ea"/>
                <a:cs typeface="+mn-cs"/>
              </a:rPr>
              <a:t>/</a:t>
            </a:r>
          </a:p>
          <a:p>
            <a:r>
              <a:rPr lang="en-US" altLang="zh-TW" dirty="0" smtClean="0">
                <a:effectLst/>
              </a:rPr>
              <a:t>ls -d */</a:t>
            </a:r>
          </a:p>
          <a:p>
            <a:r>
              <a:rPr lang="zh-TW" altLang="en-US" sz="1200" b="0" i="0" kern="1200" dirty="0" smtClean="0">
                <a:solidFill>
                  <a:schemeClr val="tx1"/>
                </a:solidFill>
                <a:effectLst/>
                <a:latin typeface="+mn-lt"/>
                <a:ea typeface="+mn-ea"/>
                <a:cs typeface="+mn-cs"/>
              </a:rPr>
              <a:t>法二：利用</a:t>
            </a:r>
            <a:r>
              <a:rPr lang="en-US" altLang="zh-TW" sz="1200" b="0" i="0" kern="1200" dirty="0" err="1" smtClean="0">
                <a:solidFill>
                  <a:schemeClr val="tx1"/>
                </a:solidFill>
                <a:effectLst/>
                <a:latin typeface="+mn-lt"/>
                <a:ea typeface="+mn-ea"/>
                <a:cs typeface="+mn-cs"/>
              </a:rPr>
              <a:t>grep</a:t>
            </a:r>
            <a:endParaRPr lang="en-US" altLang="zh-TW" sz="1200" b="0" i="0" kern="1200" dirty="0" smtClean="0">
              <a:solidFill>
                <a:schemeClr val="tx1"/>
              </a:solidFill>
              <a:effectLst/>
              <a:latin typeface="+mn-lt"/>
              <a:ea typeface="+mn-ea"/>
              <a:cs typeface="+mn-cs"/>
            </a:endParaRPr>
          </a:p>
          <a:p>
            <a:r>
              <a:rPr lang="en-US" altLang="zh-TW" dirty="0" smtClean="0">
                <a:effectLst/>
              </a:rPr>
              <a:t>ls -</a:t>
            </a:r>
            <a:r>
              <a:rPr lang="en-US" altLang="zh-TW" dirty="0" err="1" smtClean="0">
                <a:effectLst/>
              </a:rPr>
              <a:t>l|grep</a:t>
            </a:r>
            <a:r>
              <a:rPr lang="en-US" altLang="zh-TW" dirty="0" smtClean="0">
                <a:effectLst/>
              </a:rPr>
              <a:t> ^d</a:t>
            </a:r>
          </a:p>
          <a:p>
            <a:endParaRPr lang="zh-TW" altLang="en-US" dirty="0"/>
          </a:p>
        </p:txBody>
      </p:sp>
      <p:sp>
        <p:nvSpPr>
          <p:cNvPr id="4" name="投影片編號版面配置區 3"/>
          <p:cNvSpPr>
            <a:spLocks noGrp="1"/>
          </p:cNvSpPr>
          <p:nvPr>
            <p:ph type="sldNum" sz="quarter" idx="10"/>
          </p:nvPr>
        </p:nvSpPr>
        <p:spPr/>
        <p:txBody>
          <a:bodyPr/>
          <a:lstStyle/>
          <a:p>
            <a:fld id="{134760A3-818D-40F9-AE18-8EBD005E6CC0}" type="slidenum">
              <a:rPr lang="zh-TW" altLang="en-US" smtClean="0"/>
              <a:t>3</a:t>
            </a:fld>
            <a:endParaRPr lang="zh-TW" altLang="en-US"/>
          </a:p>
        </p:txBody>
      </p:sp>
    </p:spTree>
    <p:extLst>
      <p:ext uri="{BB962C8B-B14F-4D97-AF65-F5344CB8AC3E}">
        <p14:creationId xmlns:p14="http://schemas.microsoft.com/office/powerpoint/2010/main" val="2340377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r>
              <a:rPr lang="en-US" altLang="zh-TW" dirty="0" smtClean="0"/>
              <a:t>#</a:t>
            </a:r>
          </a:p>
          <a:p>
            <a:r>
              <a:rPr lang="en-US" altLang="zh-TW" dirty="0" smtClean="0"/>
              <a:t># This file MUST be edited with the '</a:t>
            </a:r>
            <a:r>
              <a:rPr lang="en-US" altLang="zh-TW" dirty="0" err="1" smtClean="0"/>
              <a:t>visudo</a:t>
            </a:r>
            <a:r>
              <a:rPr lang="en-US" altLang="zh-TW" dirty="0" smtClean="0"/>
              <a:t>' command as root.</a:t>
            </a:r>
          </a:p>
          <a:p>
            <a:r>
              <a:rPr lang="en-US" altLang="zh-TW" dirty="0" smtClean="0"/>
              <a:t>#</a:t>
            </a:r>
          </a:p>
          <a:p>
            <a:r>
              <a:rPr lang="en-US" altLang="zh-TW" dirty="0" smtClean="0"/>
              <a:t># Please consider adding local content in /</a:t>
            </a:r>
            <a:r>
              <a:rPr lang="en-US" altLang="zh-TW" dirty="0" err="1" smtClean="0"/>
              <a:t>etc</a:t>
            </a:r>
            <a:r>
              <a:rPr lang="en-US" altLang="zh-TW" dirty="0" smtClean="0"/>
              <a:t>/</a:t>
            </a:r>
            <a:r>
              <a:rPr lang="en-US" altLang="zh-TW" dirty="0" err="1" smtClean="0"/>
              <a:t>sudoers.d</a:t>
            </a:r>
            <a:r>
              <a:rPr lang="en-US" altLang="zh-TW" dirty="0" smtClean="0"/>
              <a:t>/ instead of</a:t>
            </a:r>
          </a:p>
          <a:p>
            <a:r>
              <a:rPr lang="en-US" altLang="zh-TW" dirty="0" smtClean="0"/>
              <a:t># directly modifying this file.</a:t>
            </a:r>
          </a:p>
          <a:p>
            <a:r>
              <a:rPr lang="en-US" altLang="zh-TW" dirty="0" smtClean="0"/>
              <a:t>#</a:t>
            </a:r>
          </a:p>
          <a:p>
            <a:r>
              <a:rPr lang="en-US" altLang="zh-TW" dirty="0" smtClean="0"/>
              <a:t># See the man page for details on how to write a </a:t>
            </a:r>
            <a:r>
              <a:rPr lang="en-US" altLang="zh-TW" dirty="0" err="1" smtClean="0"/>
              <a:t>sudoers</a:t>
            </a:r>
            <a:r>
              <a:rPr lang="en-US" altLang="zh-TW" dirty="0" smtClean="0"/>
              <a:t> file.</a:t>
            </a:r>
          </a:p>
          <a:p>
            <a:r>
              <a:rPr lang="en-US" altLang="zh-TW" dirty="0" smtClean="0"/>
              <a:t>#</a:t>
            </a:r>
          </a:p>
          <a:p>
            <a:r>
              <a:rPr lang="en-US" altLang="zh-TW" dirty="0" smtClean="0"/>
              <a:t>Defaults        </a:t>
            </a:r>
            <a:r>
              <a:rPr lang="en-US" altLang="zh-TW" dirty="0" err="1" smtClean="0"/>
              <a:t>env_reset</a:t>
            </a:r>
            <a:endParaRPr lang="en-US" altLang="zh-TW" dirty="0" smtClean="0"/>
          </a:p>
          <a:p>
            <a:r>
              <a:rPr lang="en-US" altLang="zh-TW" dirty="0" smtClean="0"/>
              <a:t>Defaults        </a:t>
            </a:r>
            <a:r>
              <a:rPr lang="en-US" altLang="zh-TW" dirty="0" err="1" smtClean="0"/>
              <a:t>mail_badpass</a:t>
            </a:r>
            <a:endParaRPr lang="en-US" altLang="zh-TW" dirty="0" smtClean="0"/>
          </a:p>
          <a:p>
            <a:r>
              <a:rPr lang="en-US" altLang="zh-TW" dirty="0" smtClean="0"/>
              <a:t>Defaults        </a:t>
            </a:r>
            <a:r>
              <a:rPr lang="en-US" altLang="zh-TW" dirty="0" err="1" smtClean="0"/>
              <a:t>secure_path</a:t>
            </a:r>
            <a:r>
              <a:rPr lang="en-US" altLang="zh-TW" dirty="0" smtClean="0"/>
              <a:t>="/</a:t>
            </a:r>
            <a:r>
              <a:rPr lang="en-US" altLang="zh-TW" dirty="0" err="1" smtClean="0"/>
              <a:t>usr</a:t>
            </a:r>
            <a:r>
              <a:rPr lang="en-US" altLang="zh-TW" dirty="0" smtClean="0"/>
              <a:t>/local/</a:t>
            </a:r>
            <a:r>
              <a:rPr lang="en-US" altLang="zh-TW" dirty="0" err="1" smtClean="0"/>
              <a:t>sbin</a:t>
            </a:r>
            <a:r>
              <a:rPr lang="en-US" altLang="zh-TW" dirty="0" smtClean="0"/>
              <a:t>:/</a:t>
            </a:r>
            <a:r>
              <a:rPr lang="en-US" altLang="zh-TW" dirty="0" err="1" smtClean="0"/>
              <a:t>usr</a:t>
            </a:r>
            <a:r>
              <a:rPr lang="en-US" altLang="zh-TW" dirty="0" smtClean="0"/>
              <a:t>/local/bin:/</a:t>
            </a:r>
            <a:r>
              <a:rPr lang="en-US" altLang="zh-TW" dirty="0" err="1" smtClean="0"/>
              <a:t>usr</a:t>
            </a:r>
            <a:r>
              <a:rPr lang="en-US" altLang="zh-TW" dirty="0" smtClean="0"/>
              <a:t>/</a:t>
            </a:r>
            <a:r>
              <a:rPr lang="en-US" altLang="zh-TW" dirty="0" err="1" smtClean="0"/>
              <a:t>sbin</a:t>
            </a:r>
            <a:r>
              <a:rPr lang="en-US" altLang="zh-TW" dirty="0" smtClean="0"/>
              <a:t>:/</a:t>
            </a:r>
            <a:r>
              <a:rPr lang="en-US" altLang="zh-TW" dirty="0" err="1" smtClean="0"/>
              <a:t>usr</a:t>
            </a:r>
            <a:r>
              <a:rPr lang="en-US" altLang="zh-TW" dirty="0" smtClean="0"/>
              <a:t>/bin:/</a:t>
            </a:r>
            <a:r>
              <a:rPr lang="en-US" altLang="zh-TW" dirty="0" err="1" smtClean="0"/>
              <a:t>sbin</a:t>
            </a:r>
            <a:r>
              <a:rPr lang="en-US" altLang="zh-TW" dirty="0" smtClean="0"/>
              <a:t>:/bin:/snap/bin"</a:t>
            </a:r>
          </a:p>
          <a:p>
            <a:endParaRPr lang="en-US" altLang="zh-TW" dirty="0" smtClean="0"/>
          </a:p>
          <a:p>
            <a:r>
              <a:rPr lang="en-US" altLang="zh-TW" dirty="0" smtClean="0"/>
              <a:t># Host alias specification</a:t>
            </a:r>
          </a:p>
          <a:p>
            <a:endParaRPr lang="en-US" altLang="zh-TW" dirty="0" smtClean="0"/>
          </a:p>
          <a:p>
            <a:r>
              <a:rPr lang="en-US" altLang="zh-TW" dirty="0" smtClean="0"/>
              <a:t># User alias specification</a:t>
            </a:r>
          </a:p>
          <a:p>
            <a:endParaRPr lang="en-US" altLang="zh-TW" dirty="0" smtClean="0"/>
          </a:p>
          <a:p>
            <a:r>
              <a:rPr lang="en-US" altLang="zh-TW" dirty="0" smtClean="0"/>
              <a:t># </a:t>
            </a:r>
            <a:r>
              <a:rPr lang="en-US" altLang="zh-TW" dirty="0" err="1" smtClean="0"/>
              <a:t>Cmnd</a:t>
            </a:r>
            <a:r>
              <a:rPr lang="en-US" altLang="zh-TW" dirty="0" smtClean="0"/>
              <a:t> alias specification</a:t>
            </a:r>
          </a:p>
          <a:p>
            <a:endParaRPr lang="en-US" altLang="zh-TW" dirty="0" smtClean="0"/>
          </a:p>
          <a:p>
            <a:r>
              <a:rPr lang="en-US" altLang="zh-TW" dirty="0" smtClean="0"/>
              <a:t># User privilege specification</a:t>
            </a:r>
          </a:p>
          <a:p>
            <a:r>
              <a:rPr lang="en-US" altLang="zh-TW" dirty="0" smtClean="0"/>
              <a:t>root    ALL=(ALL:ALL) ALL</a:t>
            </a:r>
          </a:p>
          <a:p>
            <a:endParaRPr lang="en-US" altLang="zh-TW" dirty="0" smtClean="0"/>
          </a:p>
          <a:p>
            <a:r>
              <a:rPr lang="en-US" altLang="zh-TW" dirty="0" smtClean="0"/>
              <a:t># Members of the admin group may gain root privileges</a:t>
            </a:r>
          </a:p>
          <a:p>
            <a:r>
              <a:rPr lang="en-US" altLang="zh-TW" dirty="0" smtClean="0"/>
              <a:t>%admin ALL=(ALL) ALL</a:t>
            </a:r>
          </a:p>
          <a:p>
            <a:endParaRPr lang="en-US" altLang="zh-TW" dirty="0" smtClean="0"/>
          </a:p>
          <a:p>
            <a:r>
              <a:rPr lang="en-US" altLang="zh-TW" dirty="0" smtClean="0"/>
              <a:t># Allow members of group </a:t>
            </a:r>
            <a:r>
              <a:rPr lang="en-US" altLang="zh-TW" dirty="0" err="1" smtClean="0"/>
              <a:t>sudo</a:t>
            </a:r>
            <a:r>
              <a:rPr lang="en-US" altLang="zh-TW" dirty="0" smtClean="0"/>
              <a:t> to execute any command</a:t>
            </a:r>
          </a:p>
          <a:p>
            <a:r>
              <a:rPr lang="en-US" altLang="zh-TW" dirty="0" smtClean="0"/>
              <a:t>%</a:t>
            </a:r>
            <a:r>
              <a:rPr lang="en-US" altLang="zh-TW" dirty="0" err="1" smtClean="0"/>
              <a:t>sudo</a:t>
            </a:r>
            <a:r>
              <a:rPr lang="en-US" altLang="zh-TW" dirty="0" smtClean="0"/>
              <a:t>   ALL=(ALL:ALL) ALL</a:t>
            </a:r>
          </a:p>
          <a:p>
            <a:endParaRPr lang="en-US" altLang="zh-TW" dirty="0" smtClean="0"/>
          </a:p>
          <a:p>
            <a:r>
              <a:rPr lang="en-US" altLang="zh-TW" dirty="0" smtClean="0"/>
              <a:t># See </a:t>
            </a:r>
            <a:r>
              <a:rPr lang="en-US" altLang="zh-TW" dirty="0" err="1" smtClean="0"/>
              <a:t>sudoers</a:t>
            </a:r>
            <a:r>
              <a:rPr lang="en-US" altLang="zh-TW" dirty="0" smtClean="0"/>
              <a:t>(5) for more information on "#include" directives:</a:t>
            </a:r>
          </a:p>
          <a:p>
            <a:endParaRPr lang="en-US" altLang="zh-TW" dirty="0" smtClean="0"/>
          </a:p>
          <a:p>
            <a:r>
              <a:rPr lang="en-US" altLang="zh-TW" dirty="0" smtClean="0"/>
              <a:t>#</a:t>
            </a:r>
            <a:r>
              <a:rPr lang="en-US" altLang="zh-TW" dirty="0" err="1" smtClean="0"/>
              <a:t>includedir</a:t>
            </a:r>
            <a:r>
              <a:rPr lang="en-US" altLang="zh-TW" dirty="0" smtClean="0"/>
              <a:t> /</a:t>
            </a:r>
            <a:r>
              <a:rPr lang="en-US" altLang="zh-TW" dirty="0" err="1" smtClean="0"/>
              <a:t>etc</a:t>
            </a:r>
            <a:r>
              <a:rPr lang="en-US" altLang="zh-TW" dirty="0" smtClean="0"/>
              <a:t>/</a:t>
            </a:r>
            <a:r>
              <a:rPr lang="en-US" altLang="zh-TW" dirty="0" err="1" smtClean="0"/>
              <a:t>sudoers.d</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134760A3-818D-40F9-AE18-8EBD005E6CC0}" type="slidenum">
              <a:rPr lang="zh-TW" altLang="en-US" smtClean="0"/>
              <a:t>13</a:t>
            </a:fld>
            <a:endParaRPr lang="zh-TW" altLang="en-US"/>
          </a:p>
        </p:txBody>
      </p:sp>
    </p:spTree>
    <p:extLst>
      <p:ext uri="{BB962C8B-B14F-4D97-AF65-F5344CB8AC3E}">
        <p14:creationId xmlns:p14="http://schemas.microsoft.com/office/powerpoint/2010/main" val="2638167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mtClean="0"/>
              <a:t>openssh-server</a:t>
            </a:r>
          </a:p>
          <a:p>
            <a:endParaRPr lang="zh-TW" altLang="en-US"/>
          </a:p>
        </p:txBody>
      </p:sp>
      <p:sp>
        <p:nvSpPr>
          <p:cNvPr id="4" name="投影片編號版面配置區 3"/>
          <p:cNvSpPr>
            <a:spLocks noGrp="1"/>
          </p:cNvSpPr>
          <p:nvPr>
            <p:ph type="sldNum" sz="quarter" idx="10"/>
          </p:nvPr>
        </p:nvSpPr>
        <p:spPr/>
        <p:txBody>
          <a:bodyPr/>
          <a:lstStyle/>
          <a:p>
            <a:fld id="{E755A806-AB34-4437-A4CE-B2AEF69D00E7}" type="slidenum">
              <a:rPr lang="zh-TW" altLang="en-US" smtClean="0"/>
              <a:t>15</a:t>
            </a:fld>
            <a:endParaRPr lang="zh-TW" altLang="en-US"/>
          </a:p>
        </p:txBody>
      </p:sp>
    </p:spTree>
    <p:extLst>
      <p:ext uri="{BB962C8B-B14F-4D97-AF65-F5344CB8AC3E}">
        <p14:creationId xmlns:p14="http://schemas.microsoft.com/office/powerpoint/2010/main" val="134836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Putty exit </a:t>
            </a:r>
            <a:r>
              <a:rPr lang="zh-TW" altLang="en-US" smtClean="0"/>
              <a:t>就關閉</a:t>
            </a:r>
            <a:endParaRPr lang="en-US" altLang="zh-TW" smtClean="0"/>
          </a:p>
          <a:p>
            <a:r>
              <a:rPr lang="en-US" altLang="zh-TW" smtClean="0"/>
              <a:t>Vmware exit </a:t>
            </a:r>
            <a:r>
              <a:rPr lang="zh-TW" altLang="en-US" smtClean="0"/>
              <a:t>相當</a:t>
            </a:r>
            <a:r>
              <a:rPr lang="en-US" altLang="zh-TW" smtClean="0"/>
              <a:t>logout</a:t>
            </a:r>
          </a:p>
          <a:p>
            <a:endParaRPr lang="en-US" altLang="zh-TW" smtClean="0"/>
          </a:p>
          <a:p>
            <a:endParaRPr lang="zh-TW" altLang="en-US"/>
          </a:p>
        </p:txBody>
      </p:sp>
      <p:sp>
        <p:nvSpPr>
          <p:cNvPr id="4" name="投影片編號版面配置區 3"/>
          <p:cNvSpPr>
            <a:spLocks noGrp="1"/>
          </p:cNvSpPr>
          <p:nvPr>
            <p:ph type="sldNum" sz="quarter" idx="10"/>
          </p:nvPr>
        </p:nvSpPr>
        <p:spPr/>
        <p:txBody>
          <a:bodyPr/>
          <a:lstStyle/>
          <a:p>
            <a:fld id="{E755A806-AB34-4437-A4CE-B2AEF69D00E7}" type="slidenum">
              <a:rPr lang="zh-TW" altLang="en-US" smtClean="0"/>
              <a:t>4</a:t>
            </a:fld>
            <a:endParaRPr lang="zh-TW" altLang="en-US"/>
          </a:p>
        </p:txBody>
      </p:sp>
    </p:spTree>
    <p:extLst>
      <p:ext uri="{BB962C8B-B14F-4D97-AF65-F5344CB8AC3E}">
        <p14:creationId xmlns:p14="http://schemas.microsoft.com/office/powerpoint/2010/main" val="315643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https://kknews.cc/zh-tw/code/egojj6y.html</a:t>
            </a:r>
            <a:endParaRPr lang="en-US" altLang="zh-TW" dirty="0" smtClean="0"/>
          </a:p>
          <a:p>
            <a:endParaRPr lang="en-US" altLang="zh-TW" dirty="0" smtClean="0"/>
          </a:p>
          <a:p>
            <a:r>
              <a:rPr lang="zh-TW" altLang="en-US" dirty="0" smtClean="0"/>
              <a:t>你不登出系統而要讓某些寫入 </a:t>
            </a:r>
            <a:r>
              <a:rPr lang="en-US" altLang="zh-TW" dirty="0" smtClean="0"/>
              <a:t>~/.</a:t>
            </a:r>
            <a:r>
              <a:rPr lang="en-US" altLang="zh-TW" dirty="0" err="1" smtClean="0"/>
              <a:t>bashrc</a:t>
            </a:r>
            <a:r>
              <a:rPr lang="en-US" altLang="zh-TW" dirty="0" smtClean="0"/>
              <a:t> </a:t>
            </a:r>
            <a:r>
              <a:rPr lang="zh-TW" altLang="en-US" dirty="0" smtClean="0"/>
              <a:t>的設定生效時，需要使用</a:t>
            </a:r>
            <a:r>
              <a:rPr lang="en-US" altLang="zh-TW" dirty="0" smtClean="0"/>
              <a:t>『 source ~/.</a:t>
            </a:r>
            <a:r>
              <a:rPr lang="en-US" altLang="zh-TW" dirty="0" err="1" smtClean="0"/>
              <a:t>bashrc</a:t>
            </a:r>
            <a:r>
              <a:rPr lang="en-US" altLang="zh-TW" dirty="0" smtClean="0"/>
              <a:t> 』</a:t>
            </a:r>
            <a:r>
              <a:rPr lang="zh-TW" altLang="en-US" dirty="0" smtClean="0"/>
              <a:t>而不能使用</a:t>
            </a:r>
            <a:r>
              <a:rPr lang="en-US" altLang="zh-TW" dirty="0" smtClean="0"/>
              <a:t>『 bash ~/.</a:t>
            </a:r>
            <a:r>
              <a:rPr lang="en-US" altLang="zh-TW" dirty="0" err="1" smtClean="0"/>
              <a:t>bashrc</a:t>
            </a:r>
            <a:r>
              <a:rPr lang="en-US" altLang="zh-TW" dirty="0" smtClean="0"/>
              <a:t> 』</a:t>
            </a:r>
            <a:r>
              <a:rPr lang="zh-TW" altLang="en-US" dirty="0" smtClean="0"/>
              <a:t>是一樣的啊！</a:t>
            </a:r>
          </a:p>
          <a:p>
            <a:endParaRPr lang="zh-TW" altLang="en-US" dirty="0" smtClean="0"/>
          </a:p>
          <a:p>
            <a:r>
              <a:rPr lang="zh-TW" altLang="en-US" dirty="0" smtClean="0"/>
              <a:t>直接指令下達 </a:t>
            </a:r>
            <a:r>
              <a:rPr lang="en-US" altLang="zh-TW" dirty="0" smtClean="0"/>
              <a:t>(</a:t>
            </a:r>
            <a:r>
              <a:rPr lang="zh-TW" altLang="en-US" dirty="0" smtClean="0"/>
              <a:t>不論是絕對路徑</a:t>
            </a:r>
            <a:r>
              <a:rPr lang="en-US" altLang="zh-TW" dirty="0" smtClean="0"/>
              <a:t>/</a:t>
            </a:r>
            <a:r>
              <a:rPr lang="zh-TW" altLang="en-US" dirty="0" smtClean="0"/>
              <a:t>相對路徑還是 </a:t>
            </a:r>
            <a:r>
              <a:rPr lang="en-US" altLang="zh-TW" dirty="0" smtClean="0"/>
              <a:t>${PATH} </a:t>
            </a:r>
            <a:r>
              <a:rPr lang="zh-TW" altLang="en-US" dirty="0" smtClean="0"/>
              <a:t>內</a:t>
            </a:r>
            <a:r>
              <a:rPr lang="en-US" altLang="zh-TW" dirty="0" smtClean="0"/>
              <a:t>)</a:t>
            </a:r>
            <a:r>
              <a:rPr lang="zh-TW" altLang="en-US" dirty="0" smtClean="0"/>
              <a:t>，或者是利用 </a:t>
            </a:r>
            <a:r>
              <a:rPr lang="en-US" altLang="zh-TW" dirty="0" smtClean="0"/>
              <a:t>bash (</a:t>
            </a:r>
            <a:r>
              <a:rPr lang="zh-TW" altLang="en-US" dirty="0" smtClean="0"/>
              <a:t>或 </a:t>
            </a:r>
            <a:r>
              <a:rPr lang="en-US" altLang="zh-TW" dirty="0" err="1" smtClean="0"/>
              <a:t>sh</a:t>
            </a:r>
            <a:r>
              <a:rPr lang="en-US" altLang="zh-TW" dirty="0" smtClean="0"/>
              <a:t>) </a:t>
            </a:r>
            <a:r>
              <a:rPr lang="zh-TW" altLang="en-US" dirty="0" smtClean="0"/>
              <a:t>來下達腳本時， 該 </a:t>
            </a:r>
            <a:r>
              <a:rPr lang="en-US" altLang="zh-TW" dirty="0" smtClean="0"/>
              <a:t>script </a:t>
            </a:r>
            <a:r>
              <a:rPr lang="zh-TW" altLang="en-US" dirty="0" smtClean="0"/>
              <a:t>都會使用一個新的 </a:t>
            </a:r>
            <a:r>
              <a:rPr lang="en-US" altLang="zh-TW" dirty="0" smtClean="0"/>
              <a:t>bash </a:t>
            </a:r>
            <a:r>
              <a:rPr lang="zh-TW" altLang="en-US" dirty="0" smtClean="0"/>
              <a:t>環境來執行腳本內的指令！也就是說，使用這種執行方式時， 其實 </a:t>
            </a:r>
            <a:r>
              <a:rPr lang="en-US" altLang="zh-TW" dirty="0" smtClean="0"/>
              <a:t>script </a:t>
            </a:r>
            <a:r>
              <a:rPr lang="zh-TW" altLang="en-US" dirty="0" smtClean="0"/>
              <a:t>是在子程序的 </a:t>
            </a:r>
            <a:r>
              <a:rPr lang="en-US" altLang="zh-TW" dirty="0" smtClean="0"/>
              <a:t>bash </a:t>
            </a:r>
            <a:r>
              <a:rPr lang="zh-TW" altLang="en-US" dirty="0" smtClean="0"/>
              <a:t>內執行的！我們在第十章 </a:t>
            </a:r>
            <a:r>
              <a:rPr lang="en-US" altLang="zh-TW" dirty="0" smtClean="0"/>
              <a:t>BASH </a:t>
            </a:r>
            <a:r>
              <a:rPr lang="zh-TW" altLang="en-US" dirty="0" smtClean="0"/>
              <a:t>內談到 </a:t>
            </a:r>
            <a:r>
              <a:rPr lang="en-US" altLang="zh-TW" dirty="0" smtClean="0"/>
              <a:t>export </a:t>
            </a:r>
            <a:r>
              <a:rPr lang="zh-TW" altLang="en-US" dirty="0" smtClean="0"/>
              <a:t>的功能時，曾經就父程序</a:t>
            </a:r>
            <a:r>
              <a:rPr lang="en-US" altLang="zh-TW" dirty="0" smtClean="0"/>
              <a:t>/</a:t>
            </a:r>
            <a:r>
              <a:rPr lang="zh-TW" altLang="en-US" dirty="0" smtClean="0"/>
              <a:t>子程序談過一些概念性的問題， 重點在於：</a:t>
            </a:r>
            <a:r>
              <a:rPr lang="en-US" altLang="zh-TW" dirty="0" smtClean="0"/>
              <a:t>『</a:t>
            </a:r>
            <a:r>
              <a:rPr lang="zh-TW" altLang="en-US" dirty="0" smtClean="0"/>
              <a:t>當子程序完成後，在子程序內的各項變數或動作將會結束而不會傳回到父程序中</a:t>
            </a:r>
            <a:r>
              <a:rPr lang="en-US" altLang="zh-TW" dirty="0" smtClean="0"/>
              <a:t>』</a:t>
            </a:r>
            <a:r>
              <a:rPr lang="zh-TW" altLang="en-US" smtClean="0"/>
              <a:t>！ 這是什麼意思呢？</a:t>
            </a:r>
            <a:endParaRPr lang="zh-TW" altLang="en-US" dirty="0"/>
          </a:p>
        </p:txBody>
      </p:sp>
      <p:sp>
        <p:nvSpPr>
          <p:cNvPr id="4" name="投影片編號版面配置區 3"/>
          <p:cNvSpPr>
            <a:spLocks noGrp="1"/>
          </p:cNvSpPr>
          <p:nvPr>
            <p:ph type="sldNum" sz="quarter" idx="10"/>
          </p:nvPr>
        </p:nvSpPr>
        <p:spPr/>
        <p:txBody>
          <a:bodyPr/>
          <a:lstStyle/>
          <a:p>
            <a:fld id="{134760A3-818D-40F9-AE18-8EBD005E6CC0}" type="slidenum">
              <a:rPr lang="zh-TW" altLang="en-US" smtClean="0"/>
              <a:t>5</a:t>
            </a:fld>
            <a:endParaRPr lang="zh-TW" altLang="en-US"/>
          </a:p>
        </p:txBody>
      </p:sp>
    </p:spTree>
    <p:extLst>
      <p:ext uri="{BB962C8B-B14F-4D97-AF65-F5344CB8AC3E}">
        <p14:creationId xmlns:p14="http://schemas.microsoft.com/office/powerpoint/2010/main" val="3393164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nano</a:t>
            </a:r>
            <a:r>
              <a:rPr lang="en-US" altLang="zh-TW" dirty="0" smtClean="0"/>
              <a:t> ~/.</a:t>
            </a:r>
            <a:r>
              <a:rPr lang="en-US" altLang="zh-TW" dirty="0" err="1" smtClean="0"/>
              <a:t>bashrc</a:t>
            </a:r>
            <a:endParaRPr lang="en-US" altLang="zh-TW" dirty="0" smtClean="0"/>
          </a:p>
          <a:p>
            <a:endParaRPr lang="en-US" altLang="zh-TW" dirty="0" smtClean="0"/>
          </a:p>
          <a:p>
            <a:r>
              <a:rPr lang="zh-TW" altLang="en-US" dirty="0" smtClean="0"/>
              <a:t>什麼是</a:t>
            </a:r>
            <a:r>
              <a:rPr lang="en-US" altLang="zh-TW" dirty="0" err="1" smtClean="0"/>
              <a:t>bashrc</a:t>
            </a:r>
            <a:r>
              <a:rPr lang="zh-TW" altLang="en-US" dirty="0" smtClean="0"/>
              <a:t>配置文件？</a:t>
            </a:r>
          </a:p>
          <a:p>
            <a:r>
              <a:rPr lang="en-US" altLang="zh-TW" dirty="0" smtClean="0"/>
              <a:t>Unix </a:t>
            </a:r>
            <a:r>
              <a:rPr lang="zh-TW" altLang="en-US" dirty="0" smtClean="0"/>
              <a:t>或類 </a:t>
            </a:r>
            <a:r>
              <a:rPr lang="en-US" altLang="zh-TW" dirty="0" smtClean="0"/>
              <a:t>Unix </a:t>
            </a:r>
            <a:r>
              <a:rPr lang="zh-TW" altLang="en-US" dirty="0" smtClean="0"/>
              <a:t>作業系統，一般情況下都將 </a:t>
            </a:r>
            <a:r>
              <a:rPr lang="en-US" altLang="zh-TW" dirty="0" smtClean="0"/>
              <a:t>bash </a:t>
            </a:r>
            <a:r>
              <a:rPr lang="zh-TW" altLang="en-US" dirty="0" smtClean="0"/>
              <a:t>作為默認的終端 </a:t>
            </a:r>
            <a:r>
              <a:rPr lang="en-US" altLang="zh-TW" dirty="0" smtClean="0"/>
              <a:t>shell</a:t>
            </a:r>
          </a:p>
          <a:p>
            <a:r>
              <a:rPr lang="zh-TW" altLang="en-US" dirty="0" smtClean="0"/>
              <a:t>（雖然 </a:t>
            </a:r>
            <a:r>
              <a:rPr lang="en-US" altLang="zh-TW" dirty="0" smtClean="0"/>
              <a:t>shell </a:t>
            </a:r>
            <a:r>
              <a:rPr lang="zh-TW" altLang="en-US" dirty="0" smtClean="0"/>
              <a:t>種類很多，但 </a:t>
            </a:r>
            <a:r>
              <a:rPr lang="en-US" altLang="zh-TW" dirty="0" smtClean="0"/>
              <a:t>bash </a:t>
            </a:r>
            <a:r>
              <a:rPr lang="zh-TW" altLang="en-US" dirty="0" smtClean="0"/>
              <a:t>還是最為常見和流行的）。</a:t>
            </a:r>
          </a:p>
          <a:p>
            <a:r>
              <a:rPr lang="en-US" altLang="zh-TW" dirty="0" smtClean="0"/>
              <a:t>Bash </a:t>
            </a:r>
            <a:r>
              <a:rPr lang="zh-TW" altLang="en-US" dirty="0" smtClean="0"/>
              <a:t>將在終端中程序中對用戶輸入的命令進行解釋並執行，</a:t>
            </a:r>
          </a:p>
          <a:p>
            <a:r>
              <a:rPr lang="zh-TW" altLang="en-US" dirty="0" smtClean="0"/>
              <a:t>允許使用腳本進行一定程序的自定義，</a:t>
            </a:r>
          </a:p>
          <a:p>
            <a:r>
              <a:rPr lang="zh-TW" altLang="en-US" dirty="0" smtClean="0"/>
              <a:t>這就是 </a:t>
            </a:r>
            <a:r>
              <a:rPr lang="en-US" altLang="zh-TW" dirty="0" err="1" smtClean="0"/>
              <a:t>bashrc</a:t>
            </a:r>
            <a:r>
              <a:rPr lang="en-US" altLang="zh-TW" dirty="0" smtClean="0"/>
              <a:t> </a:t>
            </a:r>
            <a:r>
              <a:rPr lang="zh-TW" altLang="en-US" dirty="0" smtClean="0"/>
              <a:t>配置文件的作用。</a:t>
            </a:r>
          </a:p>
          <a:p>
            <a:endParaRPr lang="zh-TW" altLang="en-US" dirty="0" smtClean="0"/>
          </a:p>
          <a:p>
            <a:r>
              <a:rPr lang="zh-TW" altLang="en-US" dirty="0" smtClean="0"/>
              <a:t>通過編輯</a:t>
            </a:r>
            <a:r>
              <a:rPr lang="en-US" altLang="zh-TW" dirty="0" err="1" smtClean="0"/>
              <a:t>bashrc</a:t>
            </a:r>
            <a:r>
              <a:rPr lang="zh-TW" altLang="en-US" dirty="0" smtClean="0"/>
              <a:t>配置文件</a:t>
            </a:r>
          </a:p>
          <a:p>
            <a:r>
              <a:rPr lang="zh-TW" altLang="en-US" dirty="0" smtClean="0"/>
              <a:t>可以提高用戶的使用效率</a:t>
            </a:r>
          </a:p>
          <a:p>
            <a:endParaRPr lang="zh-TW" altLang="en-US" dirty="0" smtClean="0"/>
          </a:p>
          <a:p>
            <a:endParaRPr lang="zh-TW" altLang="en-US" dirty="0" smtClean="0"/>
          </a:p>
          <a:p>
            <a:endParaRPr lang="zh-TW" altLang="en-US" dirty="0" smtClean="0"/>
          </a:p>
          <a:p>
            <a:r>
              <a:rPr lang="en-US" altLang="zh-TW" dirty="0" smtClean="0"/>
              <a:t>bash </a:t>
            </a:r>
            <a:r>
              <a:rPr lang="zh-TW" altLang="en-US" dirty="0" smtClean="0"/>
              <a:t>在每次啟動時都會自動載入 </a:t>
            </a:r>
            <a:r>
              <a:rPr lang="en-US" altLang="zh-TW" dirty="0" err="1" smtClean="0"/>
              <a:t>bashrc</a:t>
            </a:r>
            <a:r>
              <a:rPr lang="en-US" altLang="zh-TW" dirty="0" smtClean="0"/>
              <a:t> </a:t>
            </a:r>
            <a:r>
              <a:rPr lang="zh-TW" altLang="en-US" dirty="0" smtClean="0"/>
              <a:t>配置文件中的內容，</a:t>
            </a:r>
          </a:p>
          <a:p>
            <a:r>
              <a:rPr lang="zh-TW" altLang="en-US" dirty="0" smtClean="0"/>
              <a:t>這個 </a:t>
            </a:r>
            <a:r>
              <a:rPr lang="en-US" altLang="zh-TW" dirty="0" smtClean="0"/>
              <a:t>.</a:t>
            </a:r>
            <a:r>
              <a:rPr lang="en-US" altLang="zh-TW" dirty="0" err="1" smtClean="0"/>
              <a:t>bashrc</a:t>
            </a:r>
            <a:r>
              <a:rPr lang="en-US" altLang="zh-TW" dirty="0" smtClean="0"/>
              <a:t> </a:t>
            </a:r>
            <a:r>
              <a:rPr lang="zh-TW" altLang="en-US" dirty="0" smtClean="0"/>
              <a:t>隱藏配置文件可以在每個用戶的家目錄中找到，</a:t>
            </a:r>
          </a:p>
          <a:p>
            <a:r>
              <a:rPr lang="zh-TW" altLang="en-US" dirty="0" smtClean="0"/>
              <a:t>它用於保存和加載不同用戶的終端首選項和環境變量。</a:t>
            </a:r>
          </a:p>
          <a:p>
            <a:endParaRPr lang="zh-TW" altLang="en-US" dirty="0" smtClean="0"/>
          </a:p>
          <a:p>
            <a:r>
              <a:rPr lang="zh-TW" altLang="en-US" dirty="0" smtClean="0"/>
              <a:t>通過 </a:t>
            </a:r>
            <a:r>
              <a:rPr lang="en-US" altLang="zh-TW" dirty="0" err="1" smtClean="0"/>
              <a:t>bashrc</a:t>
            </a:r>
            <a:r>
              <a:rPr lang="en-US" altLang="zh-TW" dirty="0" smtClean="0"/>
              <a:t> </a:t>
            </a:r>
            <a:r>
              <a:rPr lang="zh-TW" altLang="en-US" dirty="0" smtClean="0"/>
              <a:t>配置文件對命令進行自定義，</a:t>
            </a:r>
          </a:p>
          <a:p>
            <a:r>
              <a:rPr lang="zh-TW" altLang="en-US" dirty="0" smtClean="0"/>
              <a:t>可快速通過用戶自定義的命令</a:t>
            </a:r>
          </a:p>
          <a:p>
            <a:r>
              <a:rPr lang="zh-TW" altLang="en-US" dirty="0" smtClean="0"/>
              <a:t>寫入命令的別名「</a:t>
            </a:r>
            <a:r>
              <a:rPr lang="en-US" altLang="zh-TW" dirty="0" smtClean="0"/>
              <a:t>Aliases</a:t>
            </a:r>
            <a:r>
              <a:rPr lang="zh-TW" altLang="en-US" dirty="0" smtClean="0"/>
              <a:t>」，</a:t>
            </a:r>
          </a:p>
          <a:p>
            <a:r>
              <a:rPr lang="zh-TW" altLang="en-US" dirty="0" smtClean="0"/>
              <a:t>以使用更短或替代名稱的引用命令，</a:t>
            </a:r>
          </a:p>
          <a:p>
            <a:r>
              <a:rPr lang="zh-TW" altLang="en-US" dirty="0" smtClean="0"/>
              <a:t>來執行帶參數的命令甚至腳本。</a:t>
            </a:r>
          </a:p>
          <a:p>
            <a:r>
              <a:rPr lang="zh-TW" altLang="en-US" dirty="0" smtClean="0"/>
              <a:t>這對經常使用終端來執行特定命令的用戶來說</a:t>
            </a:r>
          </a:p>
          <a:p>
            <a:r>
              <a:rPr lang="zh-TW" altLang="en-US" dirty="0" smtClean="0"/>
              <a:t>可以大大節省時間並提高效率</a:t>
            </a:r>
          </a:p>
          <a:p>
            <a:endParaRPr lang="zh-TW" altLang="en-US" dirty="0" smtClean="0"/>
          </a:p>
          <a:p>
            <a:r>
              <a:rPr lang="zh-TW" altLang="en-US" dirty="0" smtClean="0"/>
              <a:t>常見的使用方式就是，可以在 </a:t>
            </a:r>
            <a:r>
              <a:rPr lang="en-US" altLang="zh-TW" dirty="0" err="1" smtClean="0"/>
              <a:t>bashrc</a:t>
            </a:r>
            <a:r>
              <a:rPr lang="en-US" altLang="zh-TW" dirty="0" smtClean="0"/>
              <a:t> </a:t>
            </a:r>
            <a:r>
              <a:rPr lang="zh-TW" altLang="en-US" dirty="0" smtClean="0"/>
              <a:t>中</a:t>
            </a:r>
          </a:p>
          <a:p>
            <a:r>
              <a:rPr lang="zh-TW" altLang="en-US" dirty="0" smtClean="0"/>
              <a:t>寫入命令的別名「</a:t>
            </a:r>
            <a:r>
              <a:rPr lang="en-US" altLang="zh-TW" dirty="0" smtClean="0"/>
              <a:t>Aliases</a:t>
            </a:r>
            <a:r>
              <a:rPr lang="zh-TW" altLang="en-US" dirty="0" smtClean="0"/>
              <a:t>」，</a:t>
            </a:r>
          </a:p>
          <a:p>
            <a:r>
              <a:rPr lang="zh-TW" altLang="en-US" dirty="0" smtClean="0"/>
              <a:t>以使用更短或替代名稱的引用命令，</a:t>
            </a:r>
          </a:p>
          <a:p>
            <a:r>
              <a:rPr lang="zh-TW" altLang="en-US" dirty="0" smtClean="0"/>
              <a:t>這對經常使用終端來執行特定命令的用戶來說可以大大節省時間並提高</a:t>
            </a:r>
            <a:r>
              <a:rPr lang="zh-TW" altLang="en-US" smtClean="0"/>
              <a:t>效率。</a:t>
            </a:r>
            <a:endParaRPr lang="en-US" altLang="zh-TW" smtClean="0"/>
          </a:p>
          <a:p>
            <a:endParaRPr lang="en-US" altLang="zh-TW" smtClean="0"/>
          </a:p>
          <a:p>
            <a:r>
              <a:rPr lang="zh-TW" altLang="en-US" smtClean="0"/>
              <a:t>每次修改</a:t>
            </a:r>
            <a:r>
              <a:rPr lang="en-US" altLang="zh-TW" smtClean="0"/>
              <a:t>.bashrc</a:t>
            </a:r>
            <a:r>
              <a:rPr lang="zh-TW" altLang="en-US" smtClean="0"/>
              <a:t>後，使用</a:t>
            </a:r>
            <a:r>
              <a:rPr lang="en-US" altLang="zh-TW" smtClean="0"/>
              <a:t>source ~/.bashrc</a:t>
            </a:r>
            <a:r>
              <a:rPr lang="zh-TW" altLang="en-US" smtClean="0"/>
              <a:t>（或者 </a:t>
            </a:r>
            <a:r>
              <a:rPr lang="en-US" altLang="zh-TW" smtClean="0"/>
              <a:t>. ~/.bashrc</a:t>
            </a:r>
            <a:r>
              <a:rPr lang="zh-TW" altLang="en-US" smtClean="0"/>
              <a:t>）</a:t>
            </a:r>
            <a:br>
              <a:rPr lang="zh-TW" altLang="en-US" smtClean="0"/>
            </a:br>
            <a:r>
              <a:rPr lang="zh-TW" altLang="en-US" smtClean="0"/>
              <a:t>就可以立刻載入修改後的設定，使之生效。</a:t>
            </a:r>
            <a:br>
              <a:rPr lang="zh-TW" altLang="en-US" smtClean="0"/>
            </a:br>
            <a:r>
              <a:rPr lang="zh-TW" altLang="en-US" smtClean="0"/>
              <a:t>一般會在</a:t>
            </a:r>
            <a:r>
              <a:rPr lang="en-US" altLang="zh-TW" smtClean="0"/>
              <a:t>.bash_profile</a:t>
            </a:r>
            <a:r>
              <a:rPr lang="zh-TW" altLang="en-US" smtClean="0"/>
              <a:t>檔案中顯式呼叫</a:t>
            </a:r>
            <a:r>
              <a:rPr lang="en-US" altLang="zh-TW" smtClean="0"/>
              <a:t>.bashrc</a:t>
            </a:r>
            <a:r>
              <a:rPr lang="zh-TW" altLang="en-US" smtClean="0"/>
              <a:t>。登陸</a:t>
            </a:r>
            <a:r>
              <a:rPr lang="en-US" altLang="zh-TW" smtClean="0"/>
              <a:t>linux</a:t>
            </a:r>
            <a:r>
              <a:rPr lang="zh-TW" altLang="en-US" smtClean="0"/>
              <a:t>啟動</a:t>
            </a:r>
            <a:r>
              <a:rPr lang="en-US" altLang="zh-TW" smtClean="0"/>
              <a:t>bash</a:t>
            </a:r>
            <a:r>
              <a:rPr lang="zh-TW" altLang="en-US" smtClean="0"/>
              <a:t>時首先會</a:t>
            </a:r>
            <a:br>
              <a:rPr lang="zh-TW" altLang="en-US" smtClean="0"/>
            </a:br>
            <a:r>
              <a:rPr lang="zh-TW" altLang="en-US" smtClean="0"/>
              <a:t>去讀取</a:t>
            </a:r>
            <a:r>
              <a:rPr lang="en-US" altLang="zh-TW" smtClean="0"/>
              <a:t>~/.bash_profile</a:t>
            </a:r>
            <a:r>
              <a:rPr lang="zh-TW" altLang="en-US" smtClean="0"/>
              <a:t>檔案，這樣</a:t>
            </a:r>
            <a:r>
              <a:rPr lang="en-US" altLang="zh-TW" smtClean="0"/>
              <a:t>~/.bashrc</a:t>
            </a:r>
            <a:r>
              <a:rPr lang="zh-TW" altLang="en-US" smtClean="0"/>
              <a:t>也就得到執行了，你的個性化設</a:t>
            </a:r>
            <a:br>
              <a:rPr lang="zh-TW" altLang="en-US" smtClean="0"/>
            </a:br>
            <a:r>
              <a:rPr lang="zh-TW" altLang="en-US" smtClean="0"/>
              <a:t>置也就生效了。</a:t>
            </a:r>
            <a:endParaRPr lang="en-US" altLang="zh-TW" smtClean="0"/>
          </a:p>
          <a:p>
            <a:r>
              <a:rPr lang="en-US" altLang="zh-TW" smtClean="0"/>
              <a:t>https://www.itread01.com/content/1544237658.html</a:t>
            </a:r>
          </a:p>
          <a:p>
            <a:endParaRPr lang="en-US" altLang="zh-TW" smtClean="0"/>
          </a:p>
          <a:p>
            <a:pPr fontAlgn="base"/>
            <a:r>
              <a:rPr lang="en-US" altLang="zh-TW" sz="1200" b="1" i="0" kern="1200" smtClean="0">
                <a:solidFill>
                  <a:schemeClr val="tx1"/>
                </a:solidFill>
                <a:effectLst/>
                <a:latin typeface="+mn-lt"/>
                <a:ea typeface="+mn-ea"/>
                <a:cs typeface="+mn-cs"/>
              </a:rPr>
              <a:t>linux</a:t>
            </a:r>
            <a:r>
              <a:rPr lang="zh-TW" altLang="en-US" sz="1200" b="1" i="0" kern="1200" smtClean="0">
                <a:solidFill>
                  <a:schemeClr val="tx1"/>
                </a:solidFill>
                <a:effectLst/>
                <a:latin typeface="+mn-lt"/>
                <a:ea typeface="+mn-ea"/>
                <a:cs typeface="+mn-cs"/>
              </a:rPr>
              <a:t>下</a:t>
            </a:r>
            <a:r>
              <a:rPr lang="en-US" altLang="zh-TW" sz="1200" b="1" i="0" kern="1200" smtClean="0">
                <a:solidFill>
                  <a:schemeClr val="tx1"/>
                </a:solidFill>
                <a:effectLst/>
                <a:latin typeface="+mn-lt"/>
                <a:ea typeface="+mn-ea"/>
                <a:cs typeface="+mn-cs"/>
              </a:rPr>
              <a:t>.bashrc</a:t>
            </a:r>
            <a:r>
              <a:rPr lang="zh-TW" altLang="en-US" sz="1200" b="1" i="0" kern="1200" smtClean="0">
                <a:solidFill>
                  <a:schemeClr val="tx1"/>
                </a:solidFill>
                <a:effectLst/>
                <a:latin typeface="+mn-lt"/>
                <a:ea typeface="+mn-ea"/>
                <a:cs typeface="+mn-cs"/>
              </a:rPr>
              <a:t>檔案修改和生效</a:t>
            </a:r>
          </a:p>
          <a:p>
            <a:pPr fontAlgn="base"/>
            <a:r>
              <a:rPr lang="zh-TW" altLang="en-US" sz="1200" b="0" i="0" u="none" strike="noStrike" kern="1200" cap="all" smtClean="0">
                <a:solidFill>
                  <a:schemeClr val="tx1"/>
                </a:solidFill>
                <a:effectLst/>
                <a:latin typeface="+mn-lt"/>
                <a:ea typeface="+mn-ea"/>
                <a:cs typeface="+mn-cs"/>
                <a:hlinkClick r:id="rId3"/>
              </a:rPr>
              <a:t>其他</a:t>
            </a:r>
            <a:r>
              <a:rPr lang="zh-TW" altLang="en-US" sz="1200" b="0" i="0" kern="1200" cap="all" smtClean="0">
                <a:solidFill>
                  <a:schemeClr val="tx1"/>
                </a:solidFill>
                <a:effectLst/>
                <a:latin typeface="+mn-lt"/>
                <a:ea typeface="+mn-ea"/>
                <a:cs typeface="+mn-cs"/>
              </a:rPr>
              <a:t> </a:t>
            </a:r>
            <a:r>
              <a:rPr lang="en-US" altLang="zh-TW" sz="1200" b="0" i="0" kern="1200" cap="all" smtClean="0">
                <a:solidFill>
                  <a:schemeClr val="tx1"/>
                </a:solidFill>
                <a:effectLst/>
                <a:latin typeface="+mn-lt"/>
                <a:ea typeface="+mn-ea"/>
                <a:cs typeface="+mn-cs"/>
              </a:rPr>
              <a:t>· </a:t>
            </a:r>
            <a:r>
              <a:rPr lang="zh-TW" altLang="en-US" sz="1200" b="0" i="0" kern="1200" cap="all" smtClean="0">
                <a:solidFill>
                  <a:schemeClr val="tx1"/>
                </a:solidFill>
                <a:effectLst/>
                <a:latin typeface="+mn-lt"/>
                <a:ea typeface="+mn-ea"/>
                <a:cs typeface="+mn-cs"/>
              </a:rPr>
              <a:t>發表 </a:t>
            </a:r>
            <a:r>
              <a:rPr lang="en-US" altLang="zh-TW" sz="1200" b="0" i="0" kern="1200" cap="all" smtClean="0">
                <a:solidFill>
                  <a:schemeClr val="tx1"/>
                </a:solidFill>
                <a:effectLst/>
                <a:latin typeface="+mn-lt"/>
                <a:ea typeface="+mn-ea"/>
                <a:cs typeface="+mn-cs"/>
              </a:rPr>
              <a:t>2018-12-08</a:t>
            </a:r>
          </a:p>
          <a:p>
            <a:pPr fontAlgn="base"/>
            <a:r>
              <a:rPr lang="en-US" altLang="zh-TW" sz="1200" b="0" i="0" kern="1200" smtClean="0">
                <a:solidFill>
                  <a:schemeClr val="tx1"/>
                </a:solidFill>
                <a:effectLst/>
                <a:latin typeface="+mn-lt"/>
                <a:ea typeface="+mn-ea"/>
                <a:cs typeface="+mn-cs"/>
              </a:rPr>
              <a:t>1</a:t>
            </a:r>
            <a:r>
              <a:rPr lang="zh-TW" altLang="en-US" sz="1200" b="0" i="0" kern="1200" smtClean="0">
                <a:solidFill>
                  <a:schemeClr val="tx1"/>
                </a:solidFill>
                <a:effectLst/>
                <a:latin typeface="+mn-lt"/>
                <a:ea typeface="+mn-ea"/>
                <a:cs typeface="+mn-cs"/>
              </a:rPr>
              <a:t>） </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檔案 </a:t>
            </a:r>
            <a:br>
              <a:rPr lang="zh-TW" altLang="en-US"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在</a:t>
            </a:r>
            <a:r>
              <a:rPr lang="en-US" altLang="zh-TW" sz="1200" b="0" i="0" kern="1200" smtClean="0">
                <a:solidFill>
                  <a:schemeClr val="tx1"/>
                </a:solidFill>
                <a:effectLst/>
                <a:latin typeface="+mn-lt"/>
                <a:ea typeface="+mn-ea"/>
                <a:cs typeface="+mn-cs"/>
              </a:rPr>
              <a:t>linux</a:t>
            </a:r>
            <a:r>
              <a:rPr lang="zh-TW" altLang="en-US" sz="1200" b="0" i="0" kern="1200" smtClean="0">
                <a:solidFill>
                  <a:schemeClr val="tx1"/>
                </a:solidFill>
                <a:effectLst/>
                <a:latin typeface="+mn-lt"/>
                <a:ea typeface="+mn-ea"/>
                <a:cs typeface="+mn-cs"/>
              </a:rPr>
              <a:t>系統普通使用者目錄（</a:t>
            </a:r>
            <a:r>
              <a:rPr lang="en-US" altLang="zh-TW" sz="1200" b="0" i="0" kern="1200" smtClean="0">
                <a:solidFill>
                  <a:schemeClr val="tx1"/>
                </a:solidFill>
                <a:effectLst/>
                <a:latin typeface="+mn-lt"/>
                <a:ea typeface="+mn-ea"/>
                <a:cs typeface="+mn-cs"/>
              </a:rPr>
              <a:t>cd /home/xxx</a:t>
            </a:r>
            <a:r>
              <a:rPr lang="zh-TW" altLang="en-US" sz="1200" b="0" i="0" kern="1200" smtClean="0">
                <a:solidFill>
                  <a:schemeClr val="tx1"/>
                </a:solidFill>
                <a:effectLst/>
                <a:latin typeface="+mn-lt"/>
                <a:ea typeface="+mn-ea"/>
                <a:cs typeface="+mn-cs"/>
              </a:rPr>
              <a:t>）或</a:t>
            </a:r>
            <a:r>
              <a:rPr lang="en-US" altLang="zh-TW" sz="1200" b="0" i="0" kern="1200" smtClean="0">
                <a:solidFill>
                  <a:schemeClr val="tx1"/>
                </a:solidFill>
                <a:effectLst/>
                <a:latin typeface="+mn-lt"/>
                <a:ea typeface="+mn-ea"/>
                <a:cs typeface="+mn-cs"/>
              </a:rPr>
              <a:t>root</a:t>
            </a:r>
            <a:r>
              <a:rPr lang="zh-TW" altLang="en-US" sz="1200" b="0" i="0" kern="1200" smtClean="0">
                <a:solidFill>
                  <a:schemeClr val="tx1"/>
                </a:solidFill>
                <a:effectLst/>
                <a:latin typeface="+mn-lt"/>
                <a:ea typeface="+mn-ea"/>
                <a:cs typeface="+mn-cs"/>
              </a:rPr>
              <a:t>使用者目錄（</a:t>
            </a:r>
            <a:r>
              <a:rPr lang="en-US" altLang="zh-TW" sz="1200" b="0" i="0" kern="1200" smtClean="0">
                <a:solidFill>
                  <a:schemeClr val="tx1"/>
                </a:solidFill>
                <a:effectLst/>
                <a:latin typeface="+mn-lt"/>
                <a:ea typeface="+mn-ea"/>
                <a:cs typeface="+mn-cs"/>
              </a:rPr>
              <a:t>cd /root</a:t>
            </a:r>
            <a:r>
              <a:rPr lang="zh-TW" altLang="en-US" sz="1200" b="0" i="0" kern="1200" smtClean="0">
                <a:solidFill>
                  <a:schemeClr val="tx1"/>
                </a:solidFill>
                <a:effectLst/>
                <a:latin typeface="+mn-lt"/>
                <a:ea typeface="+mn-ea"/>
                <a:cs typeface="+mn-cs"/>
              </a:rPr>
              <a:t>）下，用指令</a:t>
            </a:r>
            <a:r>
              <a:rPr lang="en-US" altLang="zh-TW" sz="1200" b="0" i="0" kern="1200" smtClean="0">
                <a:solidFill>
                  <a:schemeClr val="tx1"/>
                </a:solidFill>
                <a:effectLst/>
                <a:latin typeface="+mn-lt"/>
                <a:ea typeface="+mn-ea"/>
                <a:cs typeface="+mn-cs"/>
              </a:rPr>
              <a:t>ls -al</a:t>
            </a:r>
            <a:r>
              <a:rPr lang="zh-TW" altLang="en-US" sz="1200" b="0" i="0" kern="1200" smtClean="0">
                <a:solidFill>
                  <a:schemeClr val="tx1"/>
                </a:solidFill>
                <a:effectLst/>
                <a:latin typeface="+mn-lt"/>
                <a:ea typeface="+mn-ea"/>
                <a:cs typeface="+mn-cs"/>
              </a:rPr>
              <a:t>可以看到</a:t>
            </a:r>
            <a:r>
              <a:rPr lang="en-US" altLang="zh-TW" sz="1200" b="0" i="0" kern="1200" smtClean="0">
                <a:solidFill>
                  <a:schemeClr val="tx1"/>
                </a:solidFill>
                <a:effectLst/>
                <a:latin typeface="+mn-lt"/>
                <a:ea typeface="+mn-ea"/>
                <a:cs typeface="+mn-cs"/>
              </a:rPr>
              <a:t>4</a:t>
            </a:r>
            <a:r>
              <a:rPr lang="zh-TW" altLang="en-US" sz="1200" b="0" i="0" kern="1200" smtClean="0">
                <a:solidFill>
                  <a:schemeClr val="tx1"/>
                </a:solidFill>
                <a:effectLst/>
                <a:latin typeface="+mn-lt"/>
                <a:ea typeface="+mn-ea"/>
                <a:cs typeface="+mn-cs"/>
              </a:rPr>
              <a:t>個隱藏檔案，</a:t>
            </a:r>
          </a:p>
          <a:p>
            <a:pPr fontAlgn="base"/>
            <a:r>
              <a:rPr lang="en-US" altLang="zh-TW" sz="1200" b="0" i="0" kern="1200" smtClean="0">
                <a:solidFill>
                  <a:schemeClr val="tx1"/>
                </a:solidFill>
                <a:effectLst/>
                <a:latin typeface="+mn-lt"/>
                <a:ea typeface="+mn-ea"/>
                <a:cs typeface="+mn-cs"/>
              </a:rPr>
              <a:t>.bash_history </a:t>
            </a:r>
            <a:r>
              <a:rPr lang="zh-TW" altLang="en-US" sz="1200" b="0" i="0" kern="1200" smtClean="0">
                <a:solidFill>
                  <a:schemeClr val="tx1"/>
                </a:solidFill>
                <a:effectLst/>
                <a:latin typeface="+mn-lt"/>
                <a:ea typeface="+mn-ea"/>
                <a:cs typeface="+mn-cs"/>
              </a:rPr>
              <a:t>記錄之前輸入的命令</a:t>
            </a:r>
          </a:p>
          <a:p>
            <a:pPr fontAlgn="base"/>
            <a:r>
              <a:rPr lang="en-US" altLang="zh-TW" sz="1200" b="0" i="0" kern="1200" smtClean="0">
                <a:solidFill>
                  <a:schemeClr val="tx1"/>
                </a:solidFill>
                <a:effectLst/>
                <a:latin typeface="+mn-lt"/>
                <a:ea typeface="+mn-ea"/>
                <a:cs typeface="+mn-cs"/>
              </a:rPr>
              <a:t>.bash_logout </a:t>
            </a:r>
            <a:r>
              <a:rPr lang="zh-TW" altLang="en-US" sz="1200" b="0" i="0" kern="1200" smtClean="0">
                <a:solidFill>
                  <a:schemeClr val="tx1"/>
                </a:solidFill>
                <a:effectLst/>
                <a:latin typeface="+mn-lt"/>
                <a:ea typeface="+mn-ea"/>
                <a:cs typeface="+mn-cs"/>
              </a:rPr>
              <a:t>當你退出時執行的命令</a:t>
            </a:r>
          </a:p>
          <a:p>
            <a:pPr fontAlgn="base"/>
            <a:r>
              <a:rPr lang="en-US" altLang="zh-TW" sz="1200" b="0" i="0" kern="1200" smtClean="0">
                <a:solidFill>
                  <a:schemeClr val="tx1"/>
                </a:solidFill>
                <a:effectLst/>
                <a:latin typeface="+mn-lt"/>
                <a:ea typeface="+mn-ea"/>
                <a:cs typeface="+mn-cs"/>
              </a:rPr>
              <a:t>.bash_profile </a:t>
            </a:r>
            <a:r>
              <a:rPr lang="zh-TW" altLang="en-US" sz="1200" b="0" i="0" kern="1200" smtClean="0">
                <a:solidFill>
                  <a:schemeClr val="tx1"/>
                </a:solidFill>
                <a:effectLst/>
                <a:latin typeface="+mn-lt"/>
                <a:ea typeface="+mn-ea"/>
                <a:cs typeface="+mn-cs"/>
              </a:rPr>
              <a:t>當你登入</a:t>
            </a:r>
            <a:r>
              <a:rPr lang="en-US" altLang="zh-TW" sz="1200" b="0" i="0" kern="1200" smtClean="0">
                <a:solidFill>
                  <a:schemeClr val="tx1"/>
                </a:solidFill>
                <a:effectLst/>
                <a:latin typeface="+mn-lt"/>
                <a:ea typeface="+mn-ea"/>
                <a:cs typeface="+mn-cs"/>
              </a:rPr>
              <a:t>shell</a:t>
            </a:r>
            <a:r>
              <a:rPr lang="zh-TW" altLang="en-US" sz="1200" b="0" i="0" kern="1200" smtClean="0">
                <a:solidFill>
                  <a:schemeClr val="tx1"/>
                </a:solidFill>
                <a:effectLst/>
                <a:latin typeface="+mn-lt"/>
                <a:ea typeface="+mn-ea"/>
                <a:cs typeface="+mn-cs"/>
              </a:rPr>
              <a:t>時執行</a:t>
            </a:r>
          </a:p>
          <a:p>
            <a:pPr fontAlgn="base"/>
            <a:r>
              <a:rPr lang="en-US" altLang="zh-TW" sz="1200" b="0" i="0" kern="1200" smtClean="0">
                <a:solidFill>
                  <a:schemeClr val="tx1"/>
                </a:solidFill>
                <a:effectLst/>
                <a:latin typeface="+mn-lt"/>
                <a:ea typeface="+mn-ea"/>
                <a:cs typeface="+mn-cs"/>
              </a:rPr>
              <a:t>.bashrc </a:t>
            </a:r>
            <a:r>
              <a:rPr lang="zh-TW" altLang="en-US" sz="1200" b="0" i="0" kern="1200" smtClean="0">
                <a:solidFill>
                  <a:schemeClr val="tx1"/>
                </a:solidFill>
                <a:effectLst/>
                <a:latin typeface="+mn-lt"/>
                <a:ea typeface="+mn-ea"/>
                <a:cs typeface="+mn-cs"/>
              </a:rPr>
              <a:t>當你登入</a:t>
            </a:r>
            <a:r>
              <a:rPr lang="en-US" altLang="zh-TW" sz="1200" b="0" i="0" kern="1200" smtClean="0">
                <a:solidFill>
                  <a:schemeClr val="tx1"/>
                </a:solidFill>
                <a:effectLst/>
                <a:latin typeface="+mn-lt"/>
                <a:ea typeface="+mn-ea"/>
                <a:cs typeface="+mn-cs"/>
              </a:rPr>
              <a:t>shell</a:t>
            </a:r>
            <a:r>
              <a:rPr lang="zh-TW" altLang="en-US" sz="1200" b="0" i="0" kern="1200" smtClean="0">
                <a:solidFill>
                  <a:schemeClr val="tx1"/>
                </a:solidFill>
                <a:effectLst/>
                <a:latin typeface="+mn-lt"/>
                <a:ea typeface="+mn-ea"/>
                <a:cs typeface="+mn-cs"/>
              </a:rPr>
              <a:t>時執行</a:t>
            </a:r>
          </a:p>
          <a:p>
            <a:pPr fontAlgn="base"/>
            <a:r>
              <a:rPr lang="zh-TW" altLang="en-US" sz="1200" b="0" i="0" kern="1200" smtClean="0">
                <a:solidFill>
                  <a:schemeClr val="tx1"/>
                </a:solidFill>
                <a:effectLst/>
                <a:latin typeface="+mn-lt"/>
                <a:ea typeface="+mn-ea"/>
                <a:cs typeface="+mn-cs"/>
              </a:rPr>
              <a:t>請注意後兩個的區別：’</a:t>
            </a:r>
            <a:r>
              <a:rPr lang="en-US" altLang="zh-TW" sz="1200" b="0" i="0" kern="1200" smtClean="0">
                <a:solidFill>
                  <a:schemeClr val="tx1"/>
                </a:solidFill>
                <a:effectLst/>
                <a:latin typeface="+mn-lt"/>
                <a:ea typeface="+mn-ea"/>
                <a:cs typeface="+mn-cs"/>
              </a:rPr>
              <a:t>.bash_profile’</a:t>
            </a:r>
            <a:r>
              <a:rPr lang="zh-TW" altLang="en-US" sz="1200" b="0" i="0" kern="1200" smtClean="0">
                <a:solidFill>
                  <a:schemeClr val="tx1"/>
                </a:solidFill>
                <a:effectLst/>
                <a:latin typeface="+mn-lt"/>
                <a:ea typeface="+mn-ea"/>
                <a:cs typeface="+mn-cs"/>
              </a:rPr>
              <a:t>只在會話開始時被讀取一次，而’</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則每次開啟新的終端時，都要被讀取。</a:t>
            </a:r>
          </a:p>
          <a:p>
            <a:pPr fontAlgn="base"/>
            <a:r>
              <a:rPr lang="zh-TW" altLang="en-US" sz="1200" b="0" i="0" kern="1200" smtClean="0">
                <a:solidFill>
                  <a:schemeClr val="tx1"/>
                </a:solidFill>
                <a:effectLst/>
                <a:latin typeface="+mn-lt"/>
                <a:ea typeface="+mn-ea"/>
                <a:cs typeface="+mn-cs"/>
              </a:rPr>
              <a:t>這些檔案是每一位使用者對終端功能和屬性設定，修改</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可以改變環境變數</a:t>
            </a:r>
            <a:r>
              <a:rPr lang="en-US" altLang="zh-TW" sz="1200" b="0" i="0" kern="1200" smtClean="0">
                <a:solidFill>
                  <a:schemeClr val="tx1"/>
                </a:solidFill>
                <a:effectLst/>
                <a:latin typeface="+mn-lt"/>
                <a:ea typeface="+mn-ea"/>
                <a:cs typeface="+mn-cs"/>
              </a:rPr>
              <a:t>PATH</a:t>
            </a:r>
            <a:r>
              <a:rPr lang="zh-TW" altLang="en-US" sz="1200" b="0" i="0" kern="1200" smtClean="0">
                <a:solidFill>
                  <a:schemeClr val="tx1"/>
                </a:solidFill>
                <a:effectLst/>
                <a:latin typeface="+mn-lt"/>
                <a:ea typeface="+mn-ea"/>
                <a:cs typeface="+mn-cs"/>
              </a:rPr>
              <a:t>、別名</a:t>
            </a:r>
            <a:r>
              <a:rPr lang="en-US" altLang="zh-TW" sz="1200" b="0" i="0" kern="1200" smtClean="0">
                <a:solidFill>
                  <a:schemeClr val="tx1"/>
                </a:solidFill>
                <a:effectLst/>
                <a:latin typeface="+mn-lt"/>
                <a:ea typeface="+mn-ea"/>
                <a:cs typeface="+mn-cs"/>
              </a:rPr>
              <a:t>alias</a:t>
            </a:r>
            <a:r>
              <a:rPr lang="zh-TW" altLang="en-US" sz="1200" b="0" i="0" kern="1200" smtClean="0">
                <a:solidFill>
                  <a:schemeClr val="tx1"/>
                </a:solidFill>
                <a:effectLst/>
                <a:latin typeface="+mn-lt"/>
                <a:ea typeface="+mn-ea"/>
                <a:cs typeface="+mn-cs"/>
              </a:rPr>
              <a:t>和提示符。具體如何修改會在下面做介紹。</a:t>
            </a:r>
          </a:p>
          <a:p>
            <a:pPr fontAlgn="base"/>
            <a:r>
              <a:rPr lang="zh-TW" altLang="en-US" sz="1200" b="0" i="0" kern="1200" smtClean="0">
                <a:solidFill>
                  <a:schemeClr val="tx1"/>
                </a:solidFill>
                <a:effectLst/>
                <a:latin typeface="+mn-lt"/>
                <a:ea typeface="+mn-ea"/>
                <a:cs typeface="+mn-cs"/>
              </a:rPr>
              <a:t>除了可以修改使用者目錄下的</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檔案外，還可以修改如“</a:t>
            </a:r>
            <a:r>
              <a:rPr lang="en-US" altLang="zh-TW" sz="1200" b="0" i="0" kern="1200" smtClean="0">
                <a:solidFill>
                  <a:schemeClr val="tx1"/>
                </a:solidFill>
                <a:effectLst/>
                <a:latin typeface="+mn-lt"/>
                <a:ea typeface="+mn-ea"/>
                <a:cs typeface="+mn-cs"/>
              </a:rPr>
              <a:t>/etc/profile”</a:t>
            </a:r>
            <a:r>
              <a:rPr lang="zh-TW" altLang="en-US" sz="1200" b="0" i="0" kern="1200" smtClean="0">
                <a:solidFill>
                  <a:schemeClr val="tx1"/>
                </a:solidFill>
                <a:effectLst/>
                <a:latin typeface="+mn-lt"/>
                <a:ea typeface="+mn-ea"/>
                <a:cs typeface="+mn-cs"/>
              </a:rPr>
              <a:t>檔案、“</a:t>
            </a:r>
            <a:r>
              <a:rPr lang="en-US" altLang="zh-TW" sz="1200" b="0" i="0" kern="1200" smtClean="0">
                <a:solidFill>
                  <a:schemeClr val="tx1"/>
                </a:solidFill>
                <a:effectLst/>
                <a:latin typeface="+mn-lt"/>
                <a:ea typeface="+mn-ea"/>
                <a:cs typeface="+mn-cs"/>
              </a:rPr>
              <a:t>/etc/bashrc”</a:t>
            </a:r>
            <a:r>
              <a:rPr lang="zh-TW" altLang="en-US" sz="1200" b="0" i="0" kern="1200" smtClean="0">
                <a:solidFill>
                  <a:schemeClr val="tx1"/>
                </a:solidFill>
                <a:effectLst/>
                <a:latin typeface="+mn-lt"/>
                <a:ea typeface="+mn-ea"/>
                <a:cs typeface="+mn-cs"/>
              </a:rPr>
              <a:t>檔案及目錄“</a:t>
            </a:r>
            <a:r>
              <a:rPr lang="en-US" altLang="zh-TW" sz="1200" b="0" i="0" kern="1200" smtClean="0">
                <a:solidFill>
                  <a:schemeClr val="tx1"/>
                </a:solidFill>
                <a:effectLst/>
                <a:latin typeface="+mn-lt"/>
                <a:ea typeface="+mn-ea"/>
                <a:cs typeface="+mn-cs"/>
              </a:rPr>
              <a:t>/etc /profile.d”</a:t>
            </a:r>
            <a:r>
              <a:rPr lang="zh-TW" altLang="en-US" sz="1200" b="0" i="0" kern="1200" smtClean="0">
                <a:solidFill>
                  <a:schemeClr val="tx1"/>
                </a:solidFill>
                <a:effectLst/>
                <a:latin typeface="+mn-lt"/>
                <a:ea typeface="+mn-ea"/>
                <a:cs typeface="+mn-cs"/>
              </a:rPr>
              <a:t>下的檔案。但是修改</a:t>
            </a:r>
            <a:r>
              <a:rPr lang="en-US" altLang="zh-TW" sz="1200" b="0" i="0" kern="1200" smtClean="0">
                <a:solidFill>
                  <a:schemeClr val="tx1"/>
                </a:solidFill>
                <a:effectLst/>
                <a:latin typeface="+mn-lt"/>
                <a:ea typeface="+mn-ea"/>
                <a:cs typeface="+mn-cs"/>
              </a:rPr>
              <a:t>/etc</a:t>
            </a:r>
            <a:r>
              <a:rPr lang="zh-TW" altLang="en-US" sz="1200" b="0" i="0" kern="1200" smtClean="0">
                <a:solidFill>
                  <a:schemeClr val="tx1"/>
                </a:solidFill>
                <a:effectLst/>
                <a:latin typeface="+mn-lt"/>
                <a:ea typeface="+mn-ea"/>
                <a:cs typeface="+mn-cs"/>
              </a:rPr>
              <a:t>路徑下的配置檔案將會應用到整個系統，屬於系統級的配置，而修改使用者目錄下的</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則只是限制在使用者應用上，屬於使用者級設定。兩者在應用範圍上有所區別，建議如需修改的話，修改使用者目錄下的</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，即無需</a:t>
            </a:r>
            <a:r>
              <a:rPr lang="en-US" altLang="zh-TW" sz="1200" b="0" i="0" kern="1200" smtClean="0">
                <a:solidFill>
                  <a:schemeClr val="tx1"/>
                </a:solidFill>
                <a:effectLst/>
                <a:latin typeface="+mn-lt"/>
                <a:ea typeface="+mn-ea"/>
                <a:cs typeface="+mn-cs"/>
              </a:rPr>
              <a:t>root</a:t>
            </a:r>
            <a:r>
              <a:rPr lang="zh-TW" altLang="en-US" sz="1200" b="0" i="0" kern="1200" smtClean="0">
                <a:solidFill>
                  <a:schemeClr val="tx1"/>
                </a:solidFill>
                <a:effectLst/>
                <a:latin typeface="+mn-lt"/>
                <a:ea typeface="+mn-ea"/>
                <a:cs typeface="+mn-cs"/>
              </a:rPr>
              <a:t>許可權，也不會影響其他使用者。</a:t>
            </a:r>
          </a:p>
          <a:p>
            <a:pPr fontAlgn="base"/>
            <a:r>
              <a:rPr lang="en-US" altLang="zh-TW" sz="1200" b="0" i="0" kern="1200" smtClean="0">
                <a:solidFill>
                  <a:schemeClr val="tx1"/>
                </a:solidFill>
                <a:effectLst/>
                <a:latin typeface="+mn-lt"/>
                <a:ea typeface="+mn-ea"/>
                <a:cs typeface="+mn-cs"/>
              </a:rPr>
              <a:t>2</a:t>
            </a:r>
            <a:r>
              <a:rPr lang="zh-TW" altLang="en-US" sz="1200" b="0" i="0" kern="1200" smtClean="0">
                <a:solidFill>
                  <a:schemeClr val="tx1"/>
                </a:solidFill>
                <a:effectLst/>
                <a:latin typeface="+mn-lt"/>
                <a:ea typeface="+mn-ea"/>
                <a:cs typeface="+mn-cs"/>
              </a:rPr>
              <a:t>） </a:t>
            </a:r>
            <a:r>
              <a:rPr lang="en-US" altLang="zh-TW" sz="1200" b="0" i="0" kern="1200" smtClean="0">
                <a:solidFill>
                  <a:schemeClr val="tx1"/>
                </a:solidFill>
                <a:effectLst/>
                <a:latin typeface="+mn-lt"/>
                <a:ea typeface="+mn-ea"/>
                <a:cs typeface="+mn-cs"/>
              </a:rPr>
              <a:t>PATH</a:t>
            </a:r>
            <a:r>
              <a:rPr lang="zh-TW" altLang="en-US" sz="1200" b="0" i="0" kern="1200" smtClean="0">
                <a:solidFill>
                  <a:schemeClr val="tx1"/>
                </a:solidFill>
                <a:effectLst/>
                <a:latin typeface="+mn-lt"/>
                <a:ea typeface="+mn-ea"/>
                <a:cs typeface="+mn-cs"/>
              </a:rPr>
              <a:t>環境變數修改</a:t>
            </a:r>
          </a:p>
          <a:p>
            <a:pPr fontAlgn="base"/>
            <a:r>
              <a:rPr lang="en-US" altLang="zh-TW" sz="1200" b="0" i="0" kern="1200" smtClean="0">
                <a:solidFill>
                  <a:schemeClr val="tx1"/>
                </a:solidFill>
                <a:effectLst/>
                <a:latin typeface="+mn-lt"/>
                <a:ea typeface="+mn-ea"/>
                <a:cs typeface="+mn-cs"/>
              </a:rPr>
              <a:t>PATH</a:t>
            </a:r>
            <a:r>
              <a:rPr lang="zh-TW" altLang="en-US" sz="1200" b="0" i="0" kern="1200" smtClean="0">
                <a:solidFill>
                  <a:schemeClr val="tx1"/>
                </a:solidFill>
                <a:effectLst/>
                <a:latin typeface="+mn-lt"/>
                <a:ea typeface="+mn-ea"/>
                <a:cs typeface="+mn-cs"/>
              </a:rPr>
              <a:t>變數決定了</a:t>
            </a:r>
            <a:r>
              <a:rPr lang="en-US" altLang="zh-TW" sz="1200" b="0" i="0" kern="1200" smtClean="0">
                <a:solidFill>
                  <a:schemeClr val="tx1"/>
                </a:solidFill>
                <a:effectLst/>
                <a:latin typeface="+mn-lt"/>
                <a:ea typeface="+mn-ea"/>
                <a:cs typeface="+mn-cs"/>
              </a:rPr>
              <a:t>shell </a:t>
            </a:r>
            <a:r>
              <a:rPr lang="zh-TW" altLang="en-US" sz="1200" b="0" i="0" kern="1200" smtClean="0">
                <a:solidFill>
                  <a:schemeClr val="tx1"/>
                </a:solidFill>
                <a:effectLst/>
                <a:latin typeface="+mn-lt"/>
                <a:ea typeface="+mn-ea"/>
                <a:cs typeface="+mn-cs"/>
              </a:rPr>
              <a:t>將到哪些目錄中尋找命令或程式。如果要執行的命令的目錄在 </a:t>
            </a:r>
            <a:r>
              <a:rPr lang="en-US" altLang="zh-TW" sz="1200" b="0" i="0" kern="1200" smtClean="0">
                <a:solidFill>
                  <a:schemeClr val="tx1"/>
                </a:solidFill>
                <a:effectLst/>
                <a:latin typeface="+mn-lt"/>
                <a:ea typeface="+mn-ea"/>
                <a:cs typeface="+mn-cs"/>
              </a:rPr>
              <a:t>$PATH </a:t>
            </a:r>
            <a:r>
              <a:rPr lang="zh-TW" altLang="en-US" sz="1200" b="0" i="0" kern="1200" smtClean="0">
                <a:solidFill>
                  <a:schemeClr val="tx1"/>
                </a:solidFill>
                <a:effectLst/>
                <a:latin typeface="+mn-lt"/>
                <a:ea typeface="+mn-ea"/>
                <a:cs typeface="+mn-cs"/>
              </a:rPr>
              <a:t>中，您就不必輸入這個命令的完整路徑，直接輸入命令就可以了。一些第三方軟體沒有將可執行檔案放到 </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的標準目錄中。因此，將這些非標準的安裝目錄新增到 </a:t>
            </a:r>
            <a:r>
              <a:rPr lang="en-US" altLang="zh-TW" sz="1200" b="0" i="0" kern="1200" smtClean="0">
                <a:solidFill>
                  <a:schemeClr val="tx1"/>
                </a:solidFill>
                <a:effectLst/>
                <a:latin typeface="+mn-lt"/>
                <a:ea typeface="+mn-ea"/>
                <a:cs typeface="+mn-cs"/>
              </a:rPr>
              <a:t>$PATH </a:t>
            </a:r>
            <a:r>
              <a:rPr lang="zh-TW" altLang="en-US" sz="1200" b="0" i="0" kern="1200" smtClean="0">
                <a:solidFill>
                  <a:schemeClr val="tx1"/>
                </a:solidFill>
                <a:effectLst/>
                <a:latin typeface="+mn-lt"/>
                <a:ea typeface="+mn-ea"/>
                <a:cs typeface="+mn-cs"/>
              </a:rPr>
              <a:t>是一種解決的辦法。此外，您也將看到如何處理一般的環境變數。</a:t>
            </a:r>
          </a:p>
          <a:p>
            <a:pPr fontAlgn="base"/>
            <a:r>
              <a:rPr lang="zh-TW" altLang="en-US" sz="1200" b="0" i="0" kern="1200" smtClean="0">
                <a:solidFill>
                  <a:schemeClr val="tx1"/>
                </a:solidFill>
                <a:effectLst/>
                <a:latin typeface="+mn-lt"/>
                <a:ea typeface="+mn-ea"/>
                <a:cs typeface="+mn-cs"/>
              </a:rPr>
              <a:t>首先，作為慣例，所有環境變數名都是大寫。由於 </a:t>
            </a:r>
            <a:r>
              <a:rPr lang="en-US" altLang="zh-TW" sz="1200" b="0" i="0" kern="1200" smtClean="0">
                <a:solidFill>
                  <a:schemeClr val="tx1"/>
                </a:solidFill>
                <a:effectLst/>
                <a:latin typeface="+mn-lt"/>
                <a:ea typeface="+mn-ea"/>
                <a:cs typeface="+mn-cs"/>
              </a:rPr>
              <a:t>Linux </a:t>
            </a:r>
            <a:r>
              <a:rPr lang="zh-TW" altLang="en-US" sz="1200" b="0" i="0" kern="1200" smtClean="0">
                <a:solidFill>
                  <a:schemeClr val="tx1"/>
                </a:solidFill>
                <a:effectLst/>
                <a:latin typeface="+mn-lt"/>
                <a:ea typeface="+mn-ea"/>
                <a:cs typeface="+mn-cs"/>
              </a:rPr>
              <a:t>區分大小寫，這點您要留意。當然，您可以自己定義一些變數，如’</a:t>
            </a:r>
            <a:r>
              <a:rPr lang="en-US" altLang="zh-TW" sz="1200" b="0" i="0" kern="1200" smtClean="0">
                <a:solidFill>
                  <a:schemeClr val="tx1"/>
                </a:solidFill>
                <a:effectLst/>
                <a:latin typeface="+mn-lt"/>
                <a:ea typeface="+mn-ea"/>
                <a:cs typeface="+mn-cs"/>
              </a:rPr>
              <a:t>$path’</a:t>
            </a:r>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$pAtH’</a:t>
            </a:r>
            <a:r>
              <a:rPr lang="zh-TW" altLang="en-US" sz="1200" b="0" i="0" kern="1200" smtClean="0">
                <a:solidFill>
                  <a:schemeClr val="tx1"/>
                </a:solidFill>
                <a:effectLst/>
                <a:latin typeface="+mn-lt"/>
                <a:ea typeface="+mn-ea"/>
                <a:cs typeface="+mn-cs"/>
              </a:rPr>
              <a:t>，但 </a:t>
            </a:r>
            <a:r>
              <a:rPr lang="en-US" altLang="zh-TW" sz="1200" b="0" i="0" kern="1200" smtClean="0">
                <a:solidFill>
                  <a:schemeClr val="tx1"/>
                </a:solidFill>
                <a:effectLst/>
                <a:latin typeface="+mn-lt"/>
                <a:ea typeface="+mn-ea"/>
                <a:cs typeface="+mn-cs"/>
              </a:rPr>
              <a:t>shell </a:t>
            </a:r>
            <a:r>
              <a:rPr lang="zh-TW" altLang="en-US" sz="1200" b="0" i="0" kern="1200" smtClean="0">
                <a:solidFill>
                  <a:schemeClr val="tx1"/>
                </a:solidFill>
                <a:effectLst/>
                <a:latin typeface="+mn-lt"/>
                <a:ea typeface="+mn-ea"/>
                <a:cs typeface="+mn-cs"/>
              </a:rPr>
              <a:t>不會理睬這些變數。</a:t>
            </a:r>
          </a:p>
          <a:p>
            <a:pPr fontAlgn="base"/>
            <a:r>
              <a:rPr lang="zh-TW" altLang="en-US" sz="1200" b="0" i="0" kern="1200" smtClean="0">
                <a:solidFill>
                  <a:schemeClr val="tx1"/>
                </a:solidFill>
                <a:effectLst/>
                <a:latin typeface="+mn-lt"/>
                <a:ea typeface="+mn-ea"/>
                <a:cs typeface="+mn-cs"/>
              </a:rPr>
              <a:t>第二點是變數名有時候以’</a:t>
            </a:r>
            <a:r>
              <a:rPr lang="en-US" altLang="zh-TW" sz="1200" b="0" i="0" kern="1200" smtClean="0">
                <a:solidFill>
                  <a:schemeClr val="tx1"/>
                </a:solidFill>
                <a:effectLst/>
                <a:latin typeface="+mn-lt"/>
                <a:ea typeface="+mn-ea"/>
                <a:cs typeface="+mn-cs"/>
              </a:rPr>
              <a:t>$’</a:t>
            </a:r>
            <a:r>
              <a:rPr lang="zh-TW" altLang="en-US" sz="1200" b="0" i="0" kern="1200" smtClean="0">
                <a:solidFill>
                  <a:schemeClr val="tx1"/>
                </a:solidFill>
                <a:effectLst/>
                <a:latin typeface="+mn-lt"/>
                <a:ea typeface="+mn-ea"/>
                <a:cs typeface="+mn-cs"/>
              </a:rPr>
              <a:t>開頭，但有時又不是。當設定一個變數時，直接用名稱，而不需要加“</a:t>
            </a:r>
            <a:r>
              <a:rPr lang="en-US" altLang="zh-TW" sz="1200" b="0" i="0" kern="1200" smtClean="0">
                <a:solidFill>
                  <a:schemeClr val="tx1"/>
                </a:solidFill>
                <a:effectLst/>
                <a:latin typeface="+mn-lt"/>
                <a:ea typeface="+mn-ea"/>
                <a:cs typeface="+mn-cs"/>
              </a:rPr>
              <a:t>$”</a:t>
            </a:r>
            <a:r>
              <a:rPr lang="zh-TW" altLang="en-US" sz="1200" b="0" i="0" kern="1200" smtClean="0">
                <a:solidFill>
                  <a:schemeClr val="tx1"/>
                </a:solidFill>
                <a:effectLst/>
                <a:latin typeface="+mn-lt"/>
                <a:ea typeface="+mn-ea"/>
                <a:cs typeface="+mn-cs"/>
              </a:rPr>
              <a:t>，如</a:t>
            </a:r>
          </a:p>
          <a:p>
            <a:pPr fontAlgn="base"/>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PATH=/usr/bin:/usr/local/bin:/bin”</a:t>
            </a:r>
          </a:p>
          <a:p>
            <a:pPr fontAlgn="base"/>
            <a:r>
              <a:rPr lang="zh-TW" altLang="en-US" sz="1200" b="0" i="0" kern="1200" smtClean="0">
                <a:solidFill>
                  <a:schemeClr val="tx1"/>
                </a:solidFill>
                <a:effectLst/>
                <a:latin typeface="+mn-lt"/>
                <a:ea typeface="+mn-ea"/>
                <a:cs typeface="+mn-cs"/>
              </a:rPr>
              <a:t>假如要獲取變數值的話，就要在變數名前加’</a:t>
            </a:r>
            <a:r>
              <a:rPr lang="en-US" altLang="zh-TW" sz="1200" b="0" i="0" kern="1200" smtClean="0">
                <a:solidFill>
                  <a:schemeClr val="tx1"/>
                </a:solidFill>
                <a:effectLst/>
                <a:latin typeface="+mn-lt"/>
                <a:ea typeface="+mn-ea"/>
                <a:cs typeface="+mn-cs"/>
              </a:rPr>
              <a:t>$’</a:t>
            </a:r>
            <a:r>
              <a:rPr lang="zh-TW" altLang="en-US" sz="1200" b="0" i="0" kern="1200" smtClean="0">
                <a:solidFill>
                  <a:schemeClr val="tx1"/>
                </a:solidFill>
                <a:effectLst/>
                <a:latin typeface="+mn-lt"/>
                <a:ea typeface="+mn-ea"/>
                <a:cs typeface="+mn-cs"/>
              </a:rPr>
              <a:t>： </a:t>
            </a:r>
            <a:br>
              <a:rPr lang="zh-TW" altLang="en-US"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echo $PATH” </a:t>
            </a:r>
            <a:br>
              <a:rPr lang="en-US" altLang="zh-TW"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則會顯示當前設定的</a:t>
            </a:r>
            <a:r>
              <a:rPr lang="en-US" altLang="zh-TW" sz="1200" b="0" i="0" kern="1200" smtClean="0">
                <a:solidFill>
                  <a:schemeClr val="tx1"/>
                </a:solidFill>
                <a:effectLst/>
                <a:latin typeface="+mn-lt"/>
                <a:ea typeface="+mn-ea"/>
                <a:cs typeface="+mn-cs"/>
              </a:rPr>
              <a:t>PATH</a:t>
            </a:r>
            <a:r>
              <a:rPr lang="zh-TW" altLang="en-US" sz="1200" b="0" i="0" kern="1200" smtClean="0">
                <a:solidFill>
                  <a:schemeClr val="tx1"/>
                </a:solidFill>
                <a:effectLst/>
                <a:latin typeface="+mn-lt"/>
                <a:ea typeface="+mn-ea"/>
                <a:cs typeface="+mn-cs"/>
              </a:rPr>
              <a:t>變數“</a:t>
            </a:r>
            <a:r>
              <a:rPr lang="en-US" altLang="zh-TW" sz="1200" b="0" i="0" kern="1200" smtClean="0">
                <a:solidFill>
                  <a:schemeClr val="tx1"/>
                </a:solidFill>
                <a:effectLst/>
                <a:latin typeface="+mn-lt"/>
                <a:ea typeface="+mn-ea"/>
                <a:cs typeface="+mn-cs"/>
              </a:rPr>
              <a:t>/usr/bin:/usr/local/bin:/bin”</a:t>
            </a:r>
          </a:p>
          <a:p>
            <a:pPr fontAlgn="base"/>
            <a:r>
              <a:rPr lang="zh-TW" altLang="en-US" sz="1200" b="0" i="0" kern="1200" smtClean="0">
                <a:solidFill>
                  <a:schemeClr val="tx1"/>
                </a:solidFill>
                <a:effectLst/>
                <a:latin typeface="+mn-lt"/>
                <a:ea typeface="+mn-ea"/>
                <a:cs typeface="+mn-cs"/>
              </a:rPr>
              <a:t>否則的話，變數名就會被當作普通文字了： </a:t>
            </a:r>
            <a:br>
              <a:rPr lang="zh-TW" altLang="en-US"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echo PATH” </a:t>
            </a:r>
            <a:br>
              <a:rPr lang="en-US" altLang="zh-TW"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顯示“</a:t>
            </a:r>
            <a:r>
              <a:rPr lang="en-US" altLang="zh-TW" sz="1200" b="0" i="0" kern="1200" smtClean="0">
                <a:solidFill>
                  <a:schemeClr val="tx1"/>
                </a:solidFill>
                <a:effectLst/>
                <a:latin typeface="+mn-lt"/>
                <a:ea typeface="+mn-ea"/>
                <a:cs typeface="+mn-cs"/>
              </a:rPr>
              <a:t>PATH” </a:t>
            </a:r>
            <a:br>
              <a:rPr lang="en-US" altLang="zh-TW"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處理 </a:t>
            </a:r>
            <a:r>
              <a:rPr lang="en-US" altLang="zh-TW" sz="1200" b="0" i="0" kern="1200" smtClean="0">
                <a:solidFill>
                  <a:schemeClr val="tx1"/>
                </a:solidFill>
                <a:effectLst/>
                <a:latin typeface="+mn-lt"/>
                <a:ea typeface="+mn-ea"/>
                <a:cs typeface="+mn-cs"/>
              </a:rPr>
              <a:t>$PATH </a:t>
            </a:r>
            <a:r>
              <a:rPr lang="zh-TW" altLang="en-US" sz="1200" b="0" i="0" kern="1200" smtClean="0">
                <a:solidFill>
                  <a:schemeClr val="tx1"/>
                </a:solidFill>
                <a:effectLst/>
                <a:latin typeface="+mn-lt"/>
                <a:ea typeface="+mn-ea"/>
                <a:cs typeface="+mn-cs"/>
              </a:rPr>
              <a:t>變數要注意的第三點是：您不能只替換變數，而是要將新的字串新增到原來的值中。在大多數情況下，您不能用“</a:t>
            </a:r>
            <a:r>
              <a:rPr lang="en-US" altLang="zh-TW" sz="1200" b="0" i="0" kern="1200" smtClean="0">
                <a:solidFill>
                  <a:schemeClr val="tx1"/>
                </a:solidFill>
                <a:effectLst/>
                <a:latin typeface="+mn-lt"/>
                <a:ea typeface="+mn-ea"/>
                <a:cs typeface="+mn-cs"/>
              </a:rPr>
              <a:t>PATH=/some /directory”</a:t>
            </a:r>
            <a:r>
              <a:rPr lang="zh-TW" altLang="en-US" sz="1200" b="0" i="0" kern="1200" smtClean="0">
                <a:solidFill>
                  <a:schemeClr val="tx1"/>
                </a:solidFill>
                <a:effectLst/>
                <a:latin typeface="+mn-lt"/>
                <a:ea typeface="+mn-ea"/>
                <a:cs typeface="+mn-cs"/>
              </a:rPr>
              <a:t>，因為這將刪除 </a:t>
            </a:r>
            <a:r>
              <a:rPr lang="en-US" altLang="zh-TW" sz="1200" b="0" i="0" kern="1200" smtClean="0">
                <a:solidFill>
                  <a:schemeClr val="tx1"/>
                </a:solidFill>
                <a:effectLst/>
                <a:latin typeface="+mn-lt"/>
                <a:ea typeface="+mn-ea"/>
                <a:cs typeface="+mn-cs"/>
              </a:rPr>
              <a:t>$PATH </a:t>
            </a:r>
            <a:r>
              <a:rPr lang="zh-TW" altLang="en-US" sz="1200" b="0" i="0" kern="1200" smtClean="0">
                <a:solidFill>
                  <a:schemeClr val="tx1"/>
                </a:solidFill>
                <a:effectLst/>
                <a:latin typeface="+mn-lt"/>
                <a:ea typeface="+mn-ea"/>
                <a:cs typeface="+mn-cs"/>
              </a:rPr>
              <a:t>中其他的所有目錄，這樣您在該終端執行程式時，就不得不給出完整路徑。所以，只能作新增：“</a:t>
            </a:r>
            <a:r>
              <a:rPr lang="en-US" altLang="zh-TW" sz="1200" b="0" i="0" kern="1200" smtClean="0">
                <a:solidFill>
                  <a:schemeClr val="tx1"/>
                </a:solidFill>
                <a:effectLst/>
                <a:latin typeface="+mn-lt"/>
                <a:ea typeface="+mn-ea"/>
                <a:cs typeface="+mn-cs"/>
              </a:rPr>
              <a:t>PATH=$PATH:/some/directory”</a:t>
            </a:r>
            <a:r>
              <a:rPr lang="zh-TW" altLang="en-US" sz="1200" b="0" i="0" kern="1200" smtClean="0">
                <a:solidFill>
                  <a:schemeClr val="tx1"/>
                </a:solidFill>
                <a:effectLst/>
                <a:latin typeface="+mn-lt"/>
                <a:ea typeface="+mn-ea"/>
                <a:cs typeface="+mn-cs"/>
              </a:rPr>
              <a:t>，假如你要新增</a:t>
            </a:r>
            <a:r>
              <a:rPr lang="en-US" altLang="zh-TW" sz="1200" b="0" i="0" kern="1200" smtClean="0">
                <a:solidFill>
                  <a:schemeClr val="tx1"/>
                </a:solidFill>
                <a:effectLst/>
                <a:latin typeface="+mn-lt"/>
                <a:ea typeface="+mn-ea"/>
                <a:cs typeface="+mn-cs"/>
              </a:rPr>
              <a:t>/usr/local/arm/3.4.1/bin</a:t>
            </a:r>
            <a:r>
              <a:rPr lang="zh-TW" altLang="en-US" sz="1200" b="0" i="0" kern="1200" smtClean="0">
                <a:solidFill>
                  <a:schemeClr val="tx1"/>
                </a:solidFill>
                <a:effectLst/>
                <a:latin typeface="+mn-lt"/>
                <a:ea typeface="+mn-ea"/>
                <a:cs typeface="+mn-cs"/>
              </a:rPr>
              <a:t>交叉編譯命令，則操作為“</a:t>
            </a:r>
            <a:r>
              <a:rPr lang="en-US" altLang="zh-TW" sz="1200" b="0" i="0" kern="1200" smtClean="0">
                <a:solidFill>
                  <a:schemeClr val="tx1"/>
                </a:solidFill>
                <a:effectLst/>
                <a:latin typeface="+mn-lt"/>
                <a:ea typeface="+mn-ea"/>
                <a:cs typeface="+mn-cs"/>
              </a:rPr>
              <a:t>PATH=$PATH:/usr/local/arm/3.4.1/bin” </a:t>
            </a:r>
            <a:br>
              <a:rPr lang="en-US" altLang="zh-TW"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這樣，</a:t>
            </a:r>
            <a:r>
              <a:rPr lang="en-US" altLang="zh-TW" sz="1200" b="0" i="0" kern="1200" smtClean="0">
                <a:solidFill>
                  <a:schemeClr val="tx1"/>
                </a:solidFill>
                <a:effectLst/>
                <a:latin typeface="+mn-lt"/>
                <a:ea typeface="+mn-ea"/>
                <a:cs typeface="+mn-cs"/>
              </a:rPr>
              <a:t>PATH </a:t>
            </a:r>
            <a:r>
              <a:rPr lang="zh-TW" altLang="en-US" sz="1200" b="0" i="0" kern="1200" smtClean="0">
                <a:solidFill>
                  <a:schemeClr val="tx1"/>
                </a:solidFill>
                <a:effectLst/>
                <a:latin typeface="+mn-lt"/>
                <a:ea typeface="+mn-ea"/>
                <a:cs typeface="+mn-cs"/>
              </a:rPr>
              <a:t>被設成當前的值（以 </a:t>
            </a:r>
            <a:r>
              <a:rPr lang="en-US" altLang="zh-TW" sz="1200" b="0" i="0" kern="1200" smtClean="0">
                <a:solidFill>
                  <a:schemeClr val="tx1"/>
                </a:solidFill>
                <a:effectLst/>
                <a:latin typeface="+mn-lt"/>
                <a:ea typeface="+mn-ea"/>
                <a:cs typeface="+mn-cs"/>
              </a:rPr>
              <a:t>$PATH </a:t>
            </a:r>
            <a:r>
              <a:rPr lang="zh-TW" altLang="en-US" sz="1200" b="0" i="0" kern="1200" smtClean="0">
                <a:solidFill>
                  <a:schemeClr val="tx1"/>
                </a:solidFill>
                <a:effectLst/>
                <a:latin typeface="+mn-lt"/>
                <a:ea typeface="+mn-ea"/>
                <a:cs typeface="+mn-cs"/>
              </a:rPr>
              <a:t>來表示）＋新添的目錄。</a:t>
            </a:r>
          </a:p>
          <a:p>
            <a:pPr fontAlgn="base"/>
            <a:r>
              <a:rPr lang="zh-TW" altLang="en-US" sz="1200" b="0" i="0" kern="1200" smtClean="0">
                <a:solidFill>
                  <a:schemeClr val="tx1"/>
                </a:solidFill>
                <a:effectLst/>
                <a:latin typeface="+mn-lt"/>
                <a:ea typeface="+mn-ea"/>
                <a:cs typeface="+mn-cs"/>
              </a:rPr>
              <a:t>到目前為止，你只為當前終端設定了新的 </a:t>
            </a:r>
            <a:r>
              <a:rPr lang="en-US" altLang="zh-TW" sz="1200" b="0" i="0" kern="1200" smtClean="0">
                <a:solidFill>
                  <a:schemeClr val="tx1"/>
                </a:solidFill>
                <a:effectLst/>
                <a:latin typeface="+mn-lt"/>
                <a:ea typeface="+mn-ea"/>
                <a:cs typeface="+mn-cs"/>
              </a:rPr>
              <a:t>$PATH </a:t>
            </a:r>
            <a:r>
              <a:rPr lang="zh-TW" altLang="en-US" sz="1200" b="0" i="0" kern="1200" smtClean="0">
                <a:solidFill>
                  <a:schemeClr val="tx1"/>
                </a:solidFill>
                <a:effectLst/>
                <a:latin typeface="+mn-lt"/>
                <a:ea typeface="+mn-ea"/>
                <a:cs typeface="+mn-cs"/>
              </a:rPr>
              <a:t>變數。如果您開啟一個新的終端，執行 </a:t>
            </a:r>
            <a:r>
              <a:rPr lang="en-US" altLang="zh-TW" sz="1200" b="0" i="0" kern="1200" smtClean="0">
                <a:solidFill>
                  <a:schemeClr val="tx1"/>
                </a:solidFill>
                <a:effectLst/>
                <a:latin typeface="+mn-lt"/>
                <a:ea typeface="+mn-ea"/>
                <a:cs typeface="+mn-cs"/>
              </a:rPr>
              <a:t>echo $PATH </a:t>
            </a:r>
            <a:r>
              <a:rPr lang="zh-TW" altLang="en-US" sz="1200" b="0" i="0" kern="1200" smtClean="0">
                <a:solidFill>
                  <a:schemeClr val="tx1"/>
                </a:solidFill>
                <a:effectLst/>
                <a:latin typeface="+mn-lt"/>
                <a:ea typeface="+mn-ea"/>
                <a:cs typeface="+mn-cs"/>
              </a:rPr>
              <a:t>，將顯示舊的 </a:t>
            </a:r>
            <a:r>
              <a:rPr lang="en-US" altLang="zh-TW" sz="1200" b="0" i="0" kern="1200" smtClean="0">
                <a:solidFill>
                  <a:schemeClr val="tx1"/>
                </a:solidFill>
                <a:effectLst/>
                <a:latin typeface="+mn-lt"/>
                <a:ea typeface="+mn-ea"/>
                <a:cs typeface="+mn-cs"/>
              </a:rPr>
              <a:t>$PATH </a:t>
            </a:r>
            <a:r>
              <a:rPr lang="zh-TW" altLang="en-US" sz="1200" b="0" i="0" kern="1200" smtClean="0">
                <a:solidFill>
                  <a:schemeClr val="tx1"/>
                </a:solidFill>
                <a:effectLst/>
                <a:latin typeface="+mn-lt"/>
                <a:ea typeface="+mn-ea"/>
                <a:cs typeface="+mn-cs"/>
              </a:rPr>
              <a:t>值，而看不到你剛才新增的新目錄。因為你先前定義的是一個區域性環境變數（僅限於當前的終端）。</a:t>
            </a:r>
          </a:p>
          <a:p>
            <a:pPr fontAlgn="base"/>
            <a:r>
              <a:rPr lang="zh-TW" altLang="en-US" sz="1200" b="0" i="0" kern="1200" smtClean="0">
                <a:solidFill>
                  <a:schemeClr val="tx1"/>
                </a:solidFill>
                <a:effectLst/>
                <a:latin typeface="+mn-lt"/>
                <a:ea typeface="+mn-ea"/>
                <a:cs typeface="+mn-cs"/>
              </a:rPr>
              <a:t>要定義一個全域性變數，使在以後開啟的終端中生效，您需要將區域性變數輸出</a:t>
            </a:r>
            <a:r>
              <a:rPr lang="en-US" altLang="zh-TW" sz="1200" b="0" i="0" kern="1200" smtClean="0">
                <a:solidFill>
                  <a:schemeClr val="tx1"/>
                </a:solidFill>
                <a:effectLst/>
                <a:latin typeface="+mn-lt"/>
                <a:ea typeface="+mn-ea"/>
                <a:cs typeface="+mn-cs"/>
              </a:rPr>
              <a:t>(export)</a:t>
            </a:r>
            <a:r>
              <a:rPr lang="zh-TW" altLang="en-US" sz="1200" b="0" i="0" kern="1200" smtClean="0">
                <a:solidFill>
                  <a:schemeClr val="tx1"/>
                </a:solidFill>
                <a:effectLst/>
                <a:latin typeface="+mn-lt"/>
                <a:ea typeface="+mn-ea"/>
                <a:cs typeface="+mn-cs"/>
              </a:rPr>
              <a:t>，可以用”</a:t>
            </a:r>
            <a:r>
              <a:rPr lang="en-US" altLang="zh-TW" sz="1200" b="0" i="0" kern="1200" smtClean="0">
                <a:solidFill>
                  <a:schemeClr val="tx1"/>
                </a:solidFill>
                <a:effectLst/>
                <a:latin typeface="+mn-lt"/>
                <a:ea typeface="+mn-ea"/>
                <a:cs typeface="+mn-cs"/>
              </a:rPr>
              <a:t>export”</a:t>
            </a:r>
            <a:r>
              <a:rPr lang="zh-TW" altLang="en-US" sz="1200" b="0" i="0" kern="1200" smtClean="0">
                <a:solidFill>
                  <a:schemeClr val="tx1"/>
                </a:solidFill>
                <a:effectLst/>
                <a:latin typeface="+mn-lt"/>
                <a:ea typeface="+mn-ea"/>
                <a:cs typeface="+mn-cs"/>
              </a:rPr>
              <a:t>命令：</a:t>
            </a:r>
          </a:p>
          <a:p>
            <a:pPr fontAlgn="base"/>
            <a:r>
              <a:rPr lang="en-US" altLang="zh-TW" sz="1200" b="0" i="0" kern="1200" smtClean="0">
                <a:solidFill>
                  <a:schemeClr val="tx1"/>
                </a:solidFill>
                <a:effectLst/>
                <a:latin typeface="+mn-lt"/>
                <a:ea typeface="+mn-ea"/>
                <a:cs typeface="+mn-cs"/>
              </a:rPr>
              <a:t>export PATH=$PATH:/some/directory</a:t>
            </a:r>
            <a:r>
              <a:rPr lang="zh-TW" altLang="en-US" sz="1200" b="0" i="0" kern="1200" smtClean="0">
                <a:solidFill>
                  <a:schemeClr val="tx1"/>
                </a:solidFill>
                <a:effectLst/>
                <a:latin typeface="+mn-lt"/>
                <a:ea typeface="+mn-ea"/>
                <a:cs typeface="+mn-cs"/>
              </a:rPr>
              <a:t> 現在如果開啟一個新的終端，輸入 </a:t>
            </a:r>
            <a:r>
              <a:rPr lang="en-US" altLang="zh-TW" sz="1200" b="0" i="0" kern="1200" smtClean="0">
                <a:solidFill>
                  <a:schemeClr val="tx1"/>
                </a:solidFill>
                <a:effectLst/>
                <a:latin typeface="+mn-lt"/>
                <a:ea typeface="+mn-ea"/>
                <a:cs typeface="+mn-cs"/>
              </a:rPr>
              <a:t>echo $PATH </a:t>
            </a:r>
            <a:r>
              <a:rPr lang="zh-TW" altLang="en-US" sz="1200" b="0" i="0" kern="1200" smtClean="0">
                <a:solidFill>
                  <a:schemeClr val="tx1"/>
                </a:solidFill>
                <a:effectLst/>
                <a:latin typeface="+mn-lt"/>
                <a:ea typeface="+mn-ea"/>
                <a:cs typeface="+mn-cs"/>
              </a:rPr>
              <a:t>，也能看到新設定的</a:t>
            </a:r>
            <a:r>
              <a:rPr lang="en-US" altLang="zh-TW" sz="1200" b="0" i="0" kern="1200" smtClean="0">
                <a:solidFill>
                  <a:schemeClr val="tx1"/>
                </a:solidFill>
                <a:effectLst/>
                <a:latin typeface="+mn-lt"/>
                <a:ea typeface="+mn-ea"/>
                <a:cs typeface="+mn-cs"/>
              </a:rPr>
              <a:t>$PATH </a:t>
            </a:r>
            <a:r>
              <a:rPr lang="zh-TW" altLang="en-US" sz="1200" b="0" i="0" kern="1200" smtClean="0">
                <a:solidFill>
                  <a:schemeClr val="tx1"/>
                </a:solidFill>
                <a:effectLst/>
                <a:latin typeface="+mn-lt"/>
                <a:ea typeface="+mn-ea"/>
                <a:cs typeface="+mn-cs"/>
              </a:rPr>
              <a:t>了。請注意，命令’</a:t>
            </a:r>
            <a:r>
              <a:rPr lang="en-US" altLang="zh-TW" sz="1200" b="0" i="0" kern="1200" smtClean="0">
                <a:solidFill>
                  <a:schemeClr val="tx1"/>
                </a:solidFill>
                <a:effectLst/>
                <a:latin typeface="+mn-lt"/>
                <a:ea typeface="+mn-ea"/>
                <a:cs typeface="+mn-cs"/>
              </a:rPr>
              <a:t>export’</a:t>
            </a:r>
            <a:r>
              <a:rPr lang="zh-TW" altLang="en-US" sz="1200" b="0" i="0" kern="1200" smtClean="0">
                <a:solidFill>
                  <a:schemeClr val="tx1"/>
                </a:solidFill>
                <a:effectLst/>
                <a:latin typeface="+mn-lt"/>
                <a:ea typeface="+mn-ea"/>
                <a:cs typeface="+mn-cs"/>
              </a:rPr>
              <a:t>只能改變當前終端及以後執行的終端裡的變數。對於已經執行的終端沒有作用。</a:t>
            </a:r>
          </a:p>
          <a:p>
            <a:pPr fontAlgn="base"/>
            <a:r>
              <a:rPr lang="zh-TW" altLang="en-US" sz="1200" b="0" i="0" kern="1200" smtClean="0">
                <a:solidFill>
                  <a:schemeClr val="tx1"/>
                </a:solidFill>
                <a:effectLst/>
                <a:latin typeface="+mn-lt"/>
                <a:ea typeface="+mn-ea"/>
                <a:cs typeface="+mn-cs"/>
              </a:rPr>
              <a:t>為了將目錄永久新增到 </a:t>
            </a:r>
            <a:r>
              <a:rPr lang="en-US" altLang="zh-TW" sz="1200" b="0" i="0" kern="1200" smtClean="0">
                <a:solidFill>
                  <a:schemeClr val="tx1"/>
                </a:solidFill>
                <a:effectLst/>
                <a:latin typeface="+mn-lt"/>
                <a:ea typeface="+mn-ea"/>
                <a:cs typeface="+mn-cs"/>
              </a:rPr>
              <a:t>$PATH </a:t>
            </a:r>
            <a:r>
              <a:rPr lang="zh-TW" altLang="en-US" sz="1200" b="0" i="0" kern="1200" smtClean="0">
                <a:solidFill>
                  <a:schemeClr val="tx1"/>
                </a:solidFill>
                <a:effectLst/>
                <a:latin typeface="+mn-lt"/>
                <a:ea typeface="+mn-ea"/>
                <a:cs typeface="+mn-cs"/>
              </a:rPr>
              <a:t>，只要將”</a:t>
            </a:r>
            <a:r>
              <a:rPr lang="en-US" altLang="zh-TW" sz="1200" b="0" i="0" kern="1200" smtClean="0">
                <a:solidFill>
                  <a:schemeClr val="tx1"/>
                </a:solidFill>
                <a:effectLst/>
                <a:latin typeface="+mn-lt"/>
                <a:ea typeface="+mn-ea"/>
                <a:cs typeface="+mn-cs"/>
              </a:rPr>
              <a:t>export”</a:t>
            </a:r>
            <a:r>
              <a:rPr lang="zh-TW" altLang="en-US" sz="1200" b="0" i="0" kern="1200" smtClean="0">
                <a:solidFill>
                  <a:schemeClr val="tx1"/>
                </a:solidFill>
                <a:effectLst/>
                <a:latin typeface="+mn-lt"/>
                <a:ea typeface="+mn-ea"/>
                <a:cs typeface="+mn-cs"/>
              </a:rPr>
              <a:t>的那行新增到</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或</a:t>
            </a:r>
            <a:r>
              <a:rPr lang="en-US" altLang="zh-TW" sz="1200" b="0" i="0" kern="1200" smtClean="0">
                <a:solidFill>
                  <a:schemeClr val="tx1"/>
                </a:solidFill>
                <a:effectLst/>
                <a:latin typeface="+mn-lt"/>
                <a:ea typeface="+mn-ea"/>
                <a:cs typeface="+mn-cs"/>
              </a:rPr>
              <a:t>/etc/bashrc</a:t>
            </a:r>
            <a:r>
              <a:rPr lang="zh-TW" altLang="en-US" sz="1200" b="0" i="0" kern="1200" smtClean="0">
                <a:solidFill>
                  <a:schemeClr val="tx1"/>
                </a:solidFill>
                <a:effectLst/>
                <a:latin typeface="+mn-lt"/>
                <a:ea typeface="+mn-ea"/>
                <a:cs typeface="+mn-cs"/>
              </a:rPr>
              <a:t>檔案中。</a:t>
            </a:r>
          </a:p>
          <a:p>
            <a:pPr fontAlgn="base"/>
            <a:r>
              <a:rPr lang="en-US" altLang="zh-TW" sz="1200" b="0" i="0" kern="1200" smtClean="0">
                <a:solidFill>
                  <a:schemeClr val="tx1"/>
                </a:solidFill>
                <a:effectLst/>
                <a:latin typeface="+mn-lt"/>
                <a:ea typeface="+mn-ea"/>
                <a:cs typeface="+mn-cs"/>
              </a:rPr>
              <a:t>3) alias</a:t>
            </a:r>
            <a:r>
              <a:rPr lang="zh-TW" altLang="en-US" sz="1200" b="0" i="0" kern="1200" smtClean="0">
                <a:solidFill>
                  <a:schemeClr val="tx1"/>
                </a:solidFill>
                <a:effectLst/>
                <a:latin typeface="+mn-lt"/>
                <a:ea typeface="+mn-ea"/>
                <a:cs typeface="+mn-cs"/>
              </a:rPr>
              <a:t>別名 </a:t>
            </a:r>
            <a:br>
              <a:rPr lang="zh-TW" altLang="en-US"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一般在</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或</a:t>
            </a:r>
            <a:r>
              <a:rPr lang="en-US" altLang="zh-TW" sz="1200" b="0" i="0" kern="1200" smtClean="0">
                <a:solidFill>
                  <a:schemeClr val="tx1"/>
                </a:solidFill>
                <a:effectLst/>
                <a:latin typeface="+mn-lt"/>
                <a:ea typeface="+mn-ea"/>
                <a:cs typeface="+mn-cs"/>
              </a:rPr>
              <a:t>/etc/bashrc</a:t>
            </a:r>
            <a:r>
              <a:rPr lang="zh-TW" altLang="en-US" sz="1200" b="0" i="0" kern="1200" smtClean="0">
                <a:solidFill>
                  <a:schemeClr val="tx1"/>
                </a:solidFill>
                <a:effectLst/>
                <a:latin typeface="+mn-lt"/>
                <a:ea typeface="+mn-ea"/>
                <a:cs typeface="+mn-cs"/>
              </a:rPr>
              <a:t>檔案裡有幾句話</a:t>
            </a:r>
          </a:p>
          <a:p>
            <a:pPr fontAlgn="base"/>
            <a:r>
              <a:rPr lang="en-US" altLang="zh-TW" sz="1200" b="0" i="0" kern="1200" smtClean="0">
                <a:solidFill>
                  <a:schemeClr val="tx1"/>
                </a:solidFill>
                <a:effectLst/>
                <a:latin typeface="+mn-lt"/>
                <a:ea typeface="+mn-ea"/>
                <a:cs typeface="+mn-cs"/>
              </a:rPr>
              <a:t>alias rm=’rm -i’</a:t>
            </a:r>
          </a:p>
          <a:p>
            <a:pPr fontAlgn="base"/>
            <a:r>
              <a:rPr lang="en-US" altLang="zh-TW" sz="1200" b="0" i="0" kern="1200" smtClean="0">
                <a:solidFill>
                  <a:schemeClr val="tx1"/>
                </a:solidFill>
                <a:effectLst/>
                <a:latin typeface="+mn-lt"/>
                <a:ea typeface="+mn-ea"/>
                <a:cs typeface="+mn-cs"/>
              </a:rPr>
              <a:t>alias cp=’cp -i’</a:t>
            </a:r>
          </a:p>
          <a:p>
            <a:pPr fontAlgn="base"/>
            <a:r>
              <a:rPr lang="en-US" altLang="zh-TW" sz="1200" b="0" i="0" kern="1200" smtClean="0">
                <a:solidFill>
                  <a:schemeClr val="tx1"/>
                </a:solidFill>
                <a:effectLst/>
                <a:latin typeface="+mn-lt"/>
                <a:ea typeface="+mn-ea"/>
                <a:cs typeface="+mn-cs"/>
              </a:rPr>
              <a:t>alias mv=’mv -i’</a:t>
            </a:r>
          </a:p>
          <a:p>
            <a:pPr fontAlgn="base"/>
            <a:r>
              <a:rPr lang="zh-TW" altLang="en-US" sz="1200" b="0" i="0" kern="1200" smtClean="0">
                <a:solidFill>
                  <a:schemeClr val="tx1"/>
                </a:solidFill>
                <a:effectLst/>
                <a:latin typeface="+mn-lt"/>
                <a:ea typeface="+mn-ea"/>
                <a:cs typeface="+mn-cs"/>
              </a:rPr>
              <a:t>有了這幾句話，當在終端中輸入“</a:t>
            </a:r>
            <a:r>
              <a:rPr lang="en-US" altLang="zh-TW" sz="1200" b="0" i="0" kern="1200" smtClean="0">
                <a:solidFill>
                  <a:schemeClr val="tx1"/>
                </a:solidFill>
                <a:effectLst/>
                <a:latin typeface="+mn-lt"/>
                <a:ea typeface="+mn-ea"/>
                <a:cs typeface="+mn-cs"/>
              </a:rPr>
              <a:t>mv test.c led.c”</a:t>
            </a:r>
            <a:r>
              <a:rPr lang="zh-TW" altLang="en-US" sz="1200" b="0" i="0" kern="1200" smtClean="0">
                <a:solidFill>
                  <a:schemeClr val="tx1"/>
                </a:solidFill>
                <a:effectLst/>
                <a:latin typeface="+mn-lt"/>
                <a:ea typeface="+mn-ea"/>
                <a:cs typeface="+mn-cs"/>
              </a:rPr>
              <a:t>實際上輸入的是“</a:t>
            </a:r>
            <a:r>
              <a:rPr lang="en-US" altLang="zh-TW" sz="1200" b="0" i="0" kern="1200" smtClean="0">
                <a:solidFill>
                  <a:schemeClr val="tx1"/>
                </a:solidFill>
                <a:effectLst/>
                <a:latin typeface="+mn-lt"/>
                <a:ea typeface="+mn-ea"/>
                <a:cs typeface="+mn-cs"/>
              </a:rPr>
              <a:t>mv -i test.c led.c”</a:t>
            </a:r>
            <a:r>
              <a:rPr lang="zh-TW" altLang="en-US" sz="1200" b="0" i="0" kern="1200" smtClean="0">
                <a:solidFill>
                  <a:schemeClr val="tx1"/>
                </a:solidFill>
                <a:effectLst/>
                <a:latin typeface="+mn-lt"/>
                <a:ea typeface="+mn-ea"/>
                <a:cs typeface="+mn-cs"/>
              </a:rPr>
              <a:t>，所以說</a:t>
            </a:r>
            <a:r>
              <a:rPr lang="en-US" altLang="zh-TW" sz="1200" b="0" i="0" kern="1200" smtClean="0">
                <a:solidFill>
                  <a:schemeClr val="tx1"/>
                </a:solidFill>
                <a:effectLst/>
                <a:latin typeface="+mn-lt"/>
                <a:ea typeface="+mn-ea"/>
                <a:cs typeface="+mn-cs"/>
              </a:rPr>
              <a:t>alias</a:t>
            </a:r>
            <a:r>
              <a:rPr lang="zh-TW" altLang="en-US" sz="1200" b="0" i="0" kern="1200" smtClean="0">
                <a:solidFill>
                  <a:schemeClr val="tx1"/>
                </a:solidFill>
                <a:effectLst/>
                <a:latin typeface="+mn-lt"/>
                <a:ea typeface="+mn-ea"/>
                <a:cs typeface="+mn-cs"/>
              </a:rPr>
              <a:t>是一個別名。你可以在該配置檔案中新增自己風格的別名，如“</a:t>
            </a:r>
            <a:r>
              <a:rPr lang="en-US" altLang="zh-TW" sz="1200" b="0" i="0" kern="1200" smtClean="0">
                <a:solidFill>
                  <a:schemeClr val="tx1"/>
                </a:solidFill>
                <a:effectLst/>
                <a:latin typeface="+mn-lt"/>
                <a:ea typeface="+mn-ea"/>
                <a:cs typeface="+mn-cs"/>
              </a:rPr>
              <a:t>alias ll=’ls -l’”</a:t>
            </a:r>
            <a:r>
              <a:rPr lang="zh-TW" altLang="en-US" sz="1200" b="0" i="0" kern="1200" smtClean="0">
                <a:solidFill>
                  <a:schemeClr val="tx1"/>
                </a:solidFill>
                <a:effectLst/>
                <a:latin typeface="+mn-lt"/>
                <a:ea typeface="+mn-ea"/>
                <a:cs typeface="+mn-cs"/>
              </a:rPr>
              <a:t>，只需要在終端中輸入“</a:t>
            </a:r>
            <a:r>
              <a:rPr lang="en-US" altLang="zh-TW" sz="1200" b="0" i="0" kern="1200" smtClean="0">
                <a:solidFill>
                  <a:schemeClr val="tx1"/>
                </a:solidFill>
                <a:effectLst/>
                <a:latin typeface="+mn-lt"/>
                <a:ea typeface="+mn-ea"/>
                <a:cs typeface="+mn-cs"/>
              </a:rPr>
              <a:t>ll”</a:t>
            </a:r>
            <a:r>
              <a:rPr lang="zh-TW" altLang="en-US" sz="1200" b="0" i="0" kern="1200" smtClean="0">
                <a:solidFill>
                  <a:schemeClr val="tx1"/>
                </a:solidFill>
                <a:effectLst/>
                <a:latin typeface="+mn-lt"/>
                <a:ea typeface="+mn-ea"/>
                <a:cs typeface="+mn-cs"/>
              </a:rPr>
              <a:t>就實現了“</a:t>
            </a:r>
            <a:r>
              <a:rPr lang="en-US" altLang="zh-TW" sz="1200" b="0" i="0" kern="1200" smtClean="0">
                <a:solidFill>
                  <a:schemeClr val="tx1"/>
                </a:solidFill>
                <a:effectLst/>
                <a:latin typeface="+mn-lt"/>
                <a:ea typeface="+mn-ea"/>
                <a:cs typeface="+mn-cs"/>
              </a:rPr>
              <a:t>ls -l”</a:t>
            </a:r>
            <a:r>
              <a:rPr lang="zh-TW" altLang="en-US" sz="1200" b="0" i="0" kern="1200" smtClean="0">
                <a:solidFill>
                  <a:schemeClr val="tx1"/>
                </a:solidFill>
                <a:effectLst/>
                <a:latin typeface="+mn-lt"/>
                <a:ea typeface="+mn-ea"/>
                <a:cs typeface="+mn-cs"/>
              </a:rPr>
              <a:t>的功能。還可以新增其他語句，隨自己喜好。</a:t>
            </a:r>
          </a:p>
          <a:p>
            <a:pPr fontAlgn="base"/>
            <a:r>
              <a:rPr lang="en-US" altLang="zh-TW" sz="1200" b="0" i="0" kern="1200" smtClean="0">
                <a:solidFill>
                  <a:schemeClr val="tx1"/>
                </a:solidFill>
                <a:effectLst/>
                <a:latin typeface="+mn-lt"/>
                <a:ea typeface="+mn-ea"/>
                <a:cs typeface="+mn-cs"/>
              </a:rPr>
              <a:t>4</a:t>
            </a:r>
            <a:r>
              <a:rPr lang="zh-TW" altLang="en-US" sz="1200" b="0" i="0" kern="1200" smtClean="0">
                <a:solidFill>
                  <a:schemeClr val="tx1"/>
                </a:solidFill>
                <a:effectLst/>
                <a:latin typeface="+mn-lt"/>
                <a:ea typeface="+mn-ea"/>
                <a:cs typeface="+mn-cs"/>
              </a:rPr>
              <a:t>） 提示符</a:t>
            </a:r>
          </a:p>
          <a:p>
            <a:pPr fontAlgn="base"/>
            <a:r>
              <a:rPr lang="zh-TW" altLang="en-US" sz="1200" b="0" i="0" kern="1200" smtClean="0">
                <a:solidFill>
                  <a:schemeClr val="tx1"/>
                </a:solidFill>
                <a:effectLst/>
                <a:latin typeface="+mn-lt"/>
                <a:ea typeface="+mn-ea"/>
                <a:cs typeface="+mn-cs"/>
              </a:rPr>
              <a:t>當開啟一個控制檯</a:t>
            </a:r>
            <a:r>
              <a:rPr lang="en-US" altLang="zh-TW" sz="1200" b="0" i="0" kern="1200" smtClean="0">
                <a:solidFill>
                  <a:schemeClr val="tx1"/>
                </a:solidFill>
                <a:effectLst/>
                <a:latin typeface="+mn-lt"/>
                <a:ea typeface="+mn-ea"/>
                <a:cs typeface="+mn-cs"/>
              </a:rPr>
              <a:t>(console) </a:t>
            </a:r>
            <a:r>
              <a:rPr lang="zh-TW" altLang="en-US" sz="1200" b="0" i="0" kern="1200" smtClean="0">
                <a:solidFill>
                  <a:schemeClr val="tx1"/>
                </a:solidFill>
                <a:effectLst/>
                <a:latin typeface="+mn-lt"/>
                <a:ea typeface="+mn-ea"/>
                <a:cs typeface="+mn-cs"/>
              </a:rPr>
              <a:t>時，最先看到的就是提示符</a:t>
            </a:r>
            <a:r>
              <a:rPr lang="en-US" altLang="zh-TW" sz="1200" b="0" i="0" kern="1200" smtClean="0">
                <a:solidFill>
                  <a:schemeClr val="tx1"/>
                </a:solidFill>
                <a:effectLst/>
                <a:latin typeface="+mn-lt"/>
                <a:ea typeface="+mn-ea"/>
                <a:cs typeface="+mn-cs"/>
              </a:rPr>
              <a:t>(prompt)</a:t>
            </a:r>
            <a:r>
              <a:rPr lang="zh-TW" altLang="en-US" sz="1200" b="0" i="0" kern="1200" smtClean="0">
                <a:solidFill>
                  <a:schemeClr val="tx1"/>
                </a:solidFill>
                <a:effectLst/>
                <a:latin typeface="+mn-lt"/>
                <a:ea typeface="+mn-ea"/>
                <a:cs typeface="+mn-cs"/>
              </a:rPr>
              <a:t>，如：</a:t>
            </a:r>
            <a:r>
              <a:rPr lang="en-US" altLang="zh-TW" sz="1200" b="0" i="0" kern="1200" smtClean="0">
                <a:solidFill>
                  <a:schemeClr val="tx1"/>
                </a:solidFill>
                <a:effectLst/>
                <a:latin typeface="+mn-lt"/>
                <a:ea typeface="+mn-ea"/>
                <a:cs typeface="+mn-cs"/>
              </a:rPr>
              <a:t>[</a:t>
            </a:r>
            <a:r>
              <a:rPr lang="en-US" altLang="zh-TW" sz="1200" b="0" i="0" u="none" strike="noStrike" kern="1200" smtClean="0">
                <a:solidFill>
                  <a:schemeClr val="tx1"/>
                </a:solidFill>
                <a:effectLst/>
                <a:latin typeface="+mn-lt"/>
                <a:ea typeface="+mn-ea"/>
                <a:cs typeface="+mn-cs"/>
                <a:hlinkClick r:id="rId4"/>
              </a:rPr>
              <a:t>[email protected]</a:t>
            </a:r>
            <a:r>
              <a:rPr lang="zh-TW" altLang="en-US" sz="1200" b="0" i="0" kern="1200" smtClean="0">
                <a:solidFill>
                  <a:schemeClr val="tx1"/>
                </a:solidFill>
                <a:effectLst/>
                <a:latin typeface="+mn-lt"/>
                <a:ea typeface="+mn-ea"/>
                <a:cs typeface="+mn-cs"/>
              </a:rPr>
              <a:t> </a:t>
            </a:r>
            <a:r>
              <a:rPr lang="en-US" altLang="zh-TW" sz="1200" b="0" i="0" kern="1200" smtClean="0">
                <a:solidFill>
                  <a:schemeClr val="tx1"/>
                </a:solidFill>
                <a:effectLst/>
                <a:latin typeface="+mn-lt"/>
                <a:ea typeface="+mn-ea"/>
                <a:cs typeface="+mn-cs"/>
              </a:rPr>
              <a:t>~]#</a:t>
            </a:r>
          </a:p>
          <a:p>
            <a:pPr fontAlgn="base"/>
            <a:r>
              <a:rPr lang="zh-TW" altLang="en-US" sz="1200" b="0" i="0" kern="1200" smtClean="0">
                <a:solidFill>
                  <a:schemeClr val="tx1"/>
                </a:solidFill>
                <a:effectLst/>
                <a:latin typeface="+mn-lt"/>
                <a:ea typeface="+mn-ea"/>
                <a:cs typeface="+mn-cs"/>
              </a:rPr>
              <a:t>在預設設定下，提示符將顯示使用者名稱、主機名（預設是’</a:t>
            </a:r>
            <a:r>
              <a:rPr lang="en-US" altLang="zh-TW" sz="1200" b="0" i="0" kern="1200" smtClean="0">
                <a:solidFill>
                  <a:schemeClr val="tx1"/>
                </a:solidFill>
                <a:effectLst/>
                <a:latin typeface="+mn-lt"/>
                <a:ea typeface="+mn-ea"/>
                <a:cs typeface="+mn-cs"/>
              </a:rPr>
              <a:t>localhost’</a:t>
            </a:r>
            <a:r>
              <a:rPr lang="zh-TW" altLang="en-US" sz="1200" b="0" i="0" kern="1200" smtClean="0">
                <a:solidFill>
                  <a:schemeClr val="tx1"/>
                </a:solidFill>
                <a:effectLst/>
                <a:latin typeface="+mn-lt"/>
                <a:ea typeface="+mn-ea"/>
                <a:cs typeface="+mn-cs"/>
              </a:rPr>
              <a:t>）、當前所在目錄（在 </a:t>
            </a:r>
            <a:r>
              <a:rPr lang="en-US" altLang="zh-TW" sz="1200" b="0" i="0" kern="1200" smtClean="0">
                <a:solidFill>
                  <a:schemeClr val="tx1"/>
                </a:solidFill>
                <a:effectLst/>
                <a:latin typeface="+mn-lt"/>
                <a:ea typeface="+mn-ea"/>
                <a:cs typeface="+mn-cs"/>
              </a:rPr>
              <a:t>Unix </a:t>
            </a:r>
            <a:r>
              <a:rPr lang="zh-TW" altLang="en-US" sz="1200" b="0" i="0" kern="1200" smtClean="0">
                <a:solidFill>
                  <a:schemeClr val="tx1"/>
                </a:solidFill>
                <a:effectLst/>
                <a:latin typeface="+mn-lt"/>
                <a:ea typeface="+mn-ea"/>
                <a:cs typeface="+mn-cs"/>
              </a:rPr>
              <a:t>中，’</a:t>
            </a:r>
            <a:r>
              <a:rPr lang="en-US" altLang="zh-TW" sz="1200" b="0" i="0" kern="1200" smtClean="0">
                <a:solidFill>
                  <a:schemeClr val="tx1"/>
                </a:solidFill>
                <a:effectLst/>
                <a:latin typeface="+mn-lt"/>
                <a:ea typeface="+mn-ea"/>
                <a:cs typeface="+mn-cs"/>
              </a:rPr>
              <a:t>~’</a:t>
            </a:r>
            <a:r>
              <a:rPr lang="zh-TW" altLang="en-US" sz="1200" b="0" i="0" kern="1200" smtClean="0">
                <a:solidFill>
                  <a:schemeClr val="tx1"/>
                </a:solidFill>
                <a:effectLst/>
                <a:latin typeface="+mn-lt"/>
                <a:ea typeface="+mn-ea"/>
                <a:cs typeface="+mn-cs"/>
              </a:rPr>
              <a:t>表示您的 </a:t>
            </a:r>
            <a:r>
              <a:rPr lang="en-US" altLang="zh-TW" sz="1200" b="0" i="0" kern="1200" smtClean="0">
                <a:solidFill>
                  <a:schemeClr val="tx1"/>
                </a:solidFill>
                <a:effectLst/>
                <a:latin typeface="+mn-lt"/>
                <a:ea typeface="+mn-ea"/>
                <a:cs typeface="+mn-cs"/>
              </a:rPr>
              <a:t>home </a:t>
            </a:r>
            <a:r>
              <a:rPr lang="zh-TW" altLang="en-US" sz="1200" b="0" i="0" kern="1200" smtClean="0">
                <a:solidFill>
                  <a:schemeClr val="tx1"/>
                </a:solidFill>
                <a:effectLst/>
                <a:latin typeface="+mn-lt"/>
                <a:ea typeface="+mn-ea"/>
                <a:cs typeface="+mn-cs"/>
              </a:rPr>
              <a:t>目錄）。</a:t>
            </a:r>
          </a:p>
          <a:p>
            <a:pPr fontAlgn="base"/>
            <a:r>
              <a:rPr lang="zh-TW" altLang="en-US" sz="1200" b="0" i="0" kern="1200" smtClean="0">
                <a:solidFill>
                  <a:schemeClr val="tx1"/>
                </a:solidFill>
                <a:effectLst/>
                <a:latin typeface="+mn-lt"/>
                <a:ea typeface="+mn-ea"/>
                <a:cs typeface="+mn-cs"/>
              </a:rPr>
              <a:t>按照傳統，最後一個字元可以標識普通使用者（</a:t>
            </a:r>
            <a:r>
              <a:rPr lang="en-US" altLang="zh-TW" sz="1200" b="0" i="0" kern="1200" smtClean="0">
                <a:solidFill>
                  <a:schemeClr val="tx1"/>
                </a:solidFill>
                <a:effectLst/>
                <a:latin typeface="+mn-lt"/>
                <a:ea typeface="+mn-ea"/>
                <a:cs typeface="+mn-cs"/>
              </a:rPr>
              <a:t>$</a:t>
            </a:r>
            <a:r>
              <a:rPr lang="zh-TW" altLang="en-US" sz="1200" b="0" i="0" kern="1200" smtClean="0">
                <a:solidFill>
                  <a:schemeClr val="tx1"/>
                </a:solidFill>
                <a:effectLst/>
                <a:latin typeface="+mn-lt"/>
                <a:ea typeface="+mn-ea"/>
                <a:cs typeface="+mn-cs"/>
              </a:rPr>
              <a:t>），還是’</a:t>
            </a:r>
            <a:r>
              <a:rPr lang="en-US" altLang="zh-TW" sz="1200" b="0" i="0" kern="1200" smtClean="0">
                <a:solidFill>
                  <a:schemeClr val="tx1"/>
                </a:solidFill>
                <a:effectLst/>
                <a:latin typeface="+mn-lt"/>
                <a:ea typeface="+mn-ea"/>
                <a:cs typeface="+mn-cs"/>
              </a:rPr>
              <a:t>root’</a:t>
            </a:r>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a:t>
            </a:r>
            <a:r>
              <a:rPr lang="zh-TW" altLang="en-US" sz="1200" b="0" i="0" kern="1200" smtClean="0">
                <a:solidFill>
                  <a:schemeClr val="tx1"/>
                </a:solidFill>
                <a:effectLst/>
                <a:latin typeface="+mn-lt"/>
                <a:ea typeface="+mn-ea"/>
                <a:cs typeface="+mn-cs"/>
              </a:rPr>
              <a:t>）。</a:t>
            </a:r>
          </a:p>
          <a:p>
            <a:pPr fontAlgn="base"/>
            <a:r>
              <a:rPr lang="zh-TW" altLang="en-US" sz="1200" b="0" i="0" kern="1200" smtClean="0">
                <a:solidFill>
                  <a:schemeClr val="tx1"/>
                </a:solidFill>
                <a:effectLst/>
                <a:latin typeface="+mn-lt"/>
                <a:ea typeface="+mn-ea"/>
                <a:cs typeface="+mn-cs"/>
              </a:rPr>
              <a:t>可以通過 </a:t>
            </a:r>
            <a:r>
              <a:rPr lang="en-US" altLang="zh-TW" sz="1200" b="0" i="0" kern="1200" smtClean="0">
                <a:solidFill>
                  <a:schemeClr val="tx1"/>
                </a:solidFill>
                <a:effectLst/>
                <a:latin typeface="+mn-lt"/>
                <a:ea typeface="+mn-ea"/>
                <a:cs typeface="+mn-cs"/>
              </a:rPr>
              <a:t>$PS1 </a:t>
            </a:r>
            <a:r>
              <a:rPr lang="zh-TW" altLang="en-US" sz="1200" b="0" i="0" kern="1200" smtClean="0">
                <a:solidFill>
                  <a:schemeClr val="tx1"/>
                </a:solidFill>
                <a:effectLst/>
                <a:latin typeface="+mn-lt"/>
                <a:ea typeface="+mn-ea"/>
                <a:cs typeface="+mn-cs"/>
              </a:rPr>
              <a:t>變數來設定提示符。</a:t>
            </a:r>
          </a:p>
          <a:p>
            <a:pPr fontAlgn="base"/>
            <a:r>
              <a:rPr lang="zh-TW" altLang="en-US" sz="1200" b="0" i="0" kern="1200" smtClean="0">
                <a:solidFill>
                  <a:schemeClr val="tx1"/>
                </a:solidFill>
                <a:effectLst/>
                <a:latin typeface="+mn-lt"/>
                <a:ea typeface="+mn-ea"/>
                <a:cs typeface="+mn-cs"/>
              </a:rPr>
              <a:t>命令“</a:t>
            </a:r>
            <a:r>
              <a:rPr lang="en-US" altLang="zh-TW" sz="1200" b="0" i="0" kern="1200" smtClean="0">
                <a:solidFill>
                  <a:schemeClr val="tx1"/>
                </a:solidFill>
                <a:effectLst/>
                <a:latin typeface="+mn-lt"/>
                <a:ea typeface="+mn-ea"/>
                <a:cs typeface="+mn-cs"/>
              </a:rPr>
              <a:t>echo $PS1”</a:t>
            </a:r>
            <a:r>
              <a:rPr lang="zh-TW" altLang="en-US" sz="1200" b="0" i="0" kern="1200" smtClean="0">
                <a:solidFill>
                  <a:schemeClr val="tx1"/>
                </a:solidFill>
                <a:effectLst/>
                <a:latin typeface="+mn-lt"/>
                <a:ea typeface="+mn-ea"/>
                <a:cs typeface="+mn-cs"/>
              </a:rPr>
              <a:t>，將顯示當前的設定。其中可用字元的含義在 </a:t>
            </a:r>
            <a:r>
              <a:rPr lang="en-US" altLang="zh-TW" sz="1200" b="0" i="0" kern="1200" smtClean="0">
                <a:solidFill>
                  <a:schemeClr val="tx1"/>
                </a:solidFill>
                <a:effectLst/>
                <a:latin typeface="+mn-lt"/>
                <a:ea typeface="+mn-ea"/>
                <a:cs typeface="+mn-cs"/>
              </a:rPr>
              <a:t>man bash </a:t>
            </a:r>
            <a:r>
              <a:rPr lang="zh-TW" altLang="en-US" sz="1200" b="0" i="0" kern="1200" smtClean="0">
                <a:solidFill>
                  <a:schemeClr val="tx1"/>
                </a:solidFill>
                <a:effectLst/>
                <a:latin typeface="+mn-lt"/>
                <a:ea typeface="+mn-ea"/>
                <a:cs typeface="+mn-cs"/>
              </a:rPr>
              <a:t>的’</a:t>
            </a:r>
            <a:r>
              <a:rPr lang="en-US" altLang="zh-TW" sz="1200" b="0" i="0" kern="1200" smtClean="0">
                <a:solidFill>
                  <a:schemeClr val="tx1"/>
                </a:solidFill>
                <a:effectLst/>
                <a:latin typeface="+mn-lt"/>
                <a:ea typeface="+mn-ea"/>
                <a:cs typeface="+mn-cs"/>
              </a:rPr>
              <a:t>PROMPTING’</a:t>
            </a:r>
            <a:r>
              <a:rPr lang="zh-TW" altLang="en-US" sz="1200" b="0" i="0" kern="1200" smtClean="0">
                <a:solidFill>
                  <a:schemeClr val="tx1"/>
                </a:solidFill>
                <a:effectLst/>
                <a:latin typeface="+mn-lt"/>
                <a:ea typeface="+mn-ea"/>
                <a:cs typeface="+mn-cs"/>
              </a:rPr>
              <a:t>部分有說明。</a:t>
            </a:r>
          </a:p>
          <a:p>
            <a:pPr fontAlgn="base"/>
            <a:r>
              <a:rPr lang="zh-TW" altLang="en-US" sz="1200" b="0" i="0" kern="1200" smtClean="0">
                <a:solidFill>
                  <a:schemeClr val="tx1"/>
                </a:solidFill>
                <a:effectLst/>
                <a:latin typeface="+mn-lt"/>
                <a:ea typeface="+mn-ea"/>
                <a:cs typeface="+mn-cs"/>
              </a:rPr>
              <a:t>如何才能完成理想的設定呢？對於健忘的初學者來講，預設設定有些不友好，因為提示符只顯示當前目錄的最後一部分。如果你看到象這樣的提示符</a:t>
            </a:r>
          </a:p>
          <a:p>
            <a:pPr fontAlgn="base"/>
            <a:r>
              <a:rPr lang="en-US" altLang="zh-TW" sz="1200" b="0" i="0" kern="1200" smtClean="0">
                <a:solidFill>
                  <a:schemeClr val="tx1"/>
                </a:solidFill>
                <a:effectLst/>
                <a:latin typeface="+mn-lt"/>
                <a:ea typeface="+mn-ea"/>
                <a:cs typeface="+mn-cs"/>
              </a:rPr>
              <a:t>[</a:t>
            </a:r>
            <a:r>
              <a:rPr lang="en-US" altLang="zh-TW" sz="1200" b="0" i="0" u="none" strike="noStrike" kern="1200" smtClean="0">
                <a:solidFill>
                  <a:schemeClr val="tx1"/>
                </a:solidFill>
                <a:effectLst/>
                <a:latin typeface="+mn-lt"/>
                <a:ea typeface="+mn-ea"/>
                <a:cs typeface="+mn-cs"/>
                <a:hlinkClick r:id="rId4"/>
              </a:rPr>
              <a:t>[email protected]</a:t>
            </a:r>
            <a:r>
              <a:rPr lang="zh-TW" altLang="en-US" sz="1200" b="0" i="0" kern="1200" smtClean="0">
                <a:solidFill>
                  <a:schemeClr val="tx1"/>
                </a:solidFill>
                <a:effectLst/>
                <a:latin typeface="+mn-lt"/>
                <a:ea typeface="+mn-ea"/>
                <a:cs typeface="+mn-cs"/>
              </a:rPr>
              <a:t> </a:t>
            </a:r>
            <a:r>
              <a:rPr lang="en-US" altLang="zh-TW" sz="1200" b="0" i="0" kern="1200" smtClean="0">
                <a:solidFill>
                  <a:schemeClr val="tx1"/>
                </a:solidFill>
                <a:effectLst/>
                <a:latin typeface="+mn-lt"/>
                <a:ea typeface="+mn-ea"/>
                <a:cs typeface="+mn-cs"/>
              </a:rPr>
              <a:t>bin]$ </a:t>
            </a:r>
            <a:br>
              <a:rPr lang="en-US" altLang="zh-TW"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則當前目錄可能是’</a:t>
            </a:r>
            <a:r>
              <a:rPr lang="en-US" altLang="zh-TW" sz="1200" b="0" i="0" kern="1200" smtClean="0">
                <a:solidFill>
                  <a:schemeClr val="tx1"/>
                </a:solidFill>
                <a:effectLst/>
                <a:latin typeface="+mn-lt"/>
                <a:ea typeface="+mn-ea"/>
                <a:cs typeface="+mn-cs"/>
              </a:rPr>
              <a:t>/bin’</a:t>
            </a:r>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/usr/bin’</a:t>
            </a:r>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/usr/local/bin’</a:t>
            </a:r>
            <a:r>
              <a:rPr lang="zh-TW" altLang="en-US" sz="1200" b="0" i="0" kern="1200" smtClean="0">
                <a:solidFill>
                  <a:schemeClr val="tx1"/>
                </a:solidFill>
                <a:effectLst/>
                <a:latin typeface="+mn-lt"/>
                <a:ea typeface="+mn-ea"/>
                <a:cs typeface="+mn-cs"/>
              </a:rPr>
              <a:t>及’</a:t>
            </a:r>
            <a:r>
              <a:rPr lang="en-US" altLang="zh-TW" sz="1200" b="0" i="0" kern="1200" smtClean="0">
                <a:solidFill>
                  <a:schemeClr val="tx1"/>
                </a:solidFill>
                <a:effectLst/>
                <a:latin typeface="+mn-lt"/>
                <a:ea typeface="+mn-ea"/>
                <a:cs typeface="+mn-cs"/>
              </a:rPr>
              <a:t>/usr/X11R6/bin’</a:t>
            </a:r>
            <a:r>
              <a:rPr lang="zh-TW" altLang="en-US" sz="1200" b="0" i="0" kern="1200" smtClean="0">
                <a:solidFill>
                  <a:schemeClr val="tx1"/>
                </a:solidFill>
                <a:effectLst/>
                <a:latin typeface="+mn-lt"/>
                <a:ea typeface="+mn-ea"/>
                <a:cs typeface="+mn-cs"/>
              </a:rPr>
              <a:t>。當然，你可以用</a:t>
            </a:r>
          </a:p>
          <a:p>
            <a:pPr fontAlgn="base"/>
            <a:r>
              <a:rPr lang="en-US" altLang="zh-TW" sz="1200" b="0" i="0" kern="1200" smtClean="0">
                <a:solidFill>
                  <a:schemeClr val="tx1"/>
                </a:solidFill>
                <a:effectLst/>
                <a:latin typeface="+mn-lt"/>
                <a:ea typeface="+mn-ea"/>
                <a:cs typeface="+mn-cs"/>
              </a:rPr>
              <a:t>pwd </a:t>
            </a:r>
            <a:r>
              <a:rPr lang="zh-TW" altLang="en-US" sz="1200" b="0" i="0" kern="1200" smtClean="0">
                <a:solidFill>
                  <a:schemeClr val="tx1"/>
                </a:solidFill>
                <a:effectLst/>
                <a:latin typeface="+mn-lt"/>
                <a:ea typeface="+mn-ea"/>
                <a:cs typeface="+mn-cs"/>
              </a:rPr>
              <a:t>（輸出當前目錄，</a:t>
            </a:r>
            <a:r>
              <a:rPr lang="en-US" altLang="zh-TW" sz="1200" b="0" i="0" kern="1200" smtClean="0">
                <a:solidFill>
                  <a:schemeClr val="tx1"/>
                </a:solidFill>
                <a:effectLst/>
                <a:latin typeface="+mn-lt"/>
                <a:ea typeface="+mn-ea"/>
                <a:cs typeface="+mn-cs"/>
              </a:rPr>
              <a:t>print working directory</a:t>
            </a:r>
            <a:r>
              <a:rPr lang="zh-TW" altLang="en-US" sz="1200" b="0" i="0" kern="1200" smtClean="0">
                <a:solidFill>
                  <a:schemeClr val="tx1"/>
                </a:solidFill>
                <a:effectLst/>
                <a:latin typeface="+mn-lt"/>
                <a:ea typeface="+mn-ea"/>
                <a:cs typeface="+mn-cs"/>
              </a:rPr>
              <a:t>）</a:t>
            </a:r>
          </a:p>
          <a:p>
            <a:pPr fontAlgn="base"/>
            <a:r>
              <a:rPr lang="zh-TW" altLang="en-US" sz="1200" b="0" i="0" kern="1200" smtClean="0">
                <a:solidFill>
                  <a:schemeClr val="tx1"/>
                </a:solidFill>
                <a:effectLst/>
                <a:latin typeface="+mn-lt"/>
                <a:ea typeface="+mn-ea"/>
                <a:cs typeface="+mn-cs"/>
              </a:rPr>
              <a:t>能不能叫 </a:t>
            </a:r>
            <a:r>
              <a:rPr lang="en-US" altLang="zh-TW" sz="1200" b="0" i="0" kern="1200" smtClean="0">
                <a:solidFill>
                  <a:schemeClr val="tx1"/>
                </a:solidFill>
                <a:effectLst/>
                <a:latin typeface="+mn-lt"/>
                <a:ea typeface="+mn-ea"/>
                <a:cs typeface="+mn-cs"/>
              </a:rPr>
              <a:t>shell </a:t>
            </a:r>
            <a:r>
              <a:rPr lang="zh-TW" altLang="en-US" sz="1200" b="0" i="0" kern="1200" smtClean="0">
                <a:solidFill>
                  <a:schemeClr val="tx1"/>
                </a:solidFill>
                <a:effectLst/>
                <a:latin typeface="+mn-lt"/>
                <a:ea typeface="+mn-ea"/>
                <a:cs typeface="+mn-cs"/>
              </a:rPr>
              <a:t>自動告訴你當前目錄呢？</a:t>
            </a:r>
          </a:p>
          <a:p>
            <a:pPr fontAlgn="base"/>
            <a:r>
              <a:rPr lang="zh-TW" altLang="en-US" sz="1200" b="0" i="0" kern="1200" smtClean="0">
                <a:solidFill>
                  <a:schemeClr val="tx1"/>
                </a:solidFill>
                <a:effectLst/>
                <a:latin typeface="+mn-lt"/>
                <a:ea typeface="+mn-ea"/>
                <a:cs typeface="+mn-cs"/>
              </a:rPr>
              <a:t>當然可以。這裡我將提到的設定，包括提示符，大都包含在檔案’</a:t>
            </a:r>
            <a:r>
              <a:rPr lang="en-US" altLang="zh-TW" sz="1200" b="0" i="0" kern="1200" smtClean="0">
                <a:solidFill>
                  <a:schemeClr val="tx1"/>
                </a:solidFill>
                <a:effectLst/>
                <a:latin typeface="+mn-lt"/>
                <a:ea typeface="+mn-ea"/>
                <a:cs typeface="+mn-cs"/>
              </a:rPr>
              <a:t>/etc/bashrc’</a:t>
            </a:r>
            <a:r>
              <a:rPr lang="zh-TW" altLang="en-US" sz="1200" b="0" i="0" kern="1200" smtClean="0">
                <a:solidFill>
                  <a:schemeClr val="tx1"/>
                </a:solidFill>
                <a:effectLst/>
                <a:latin typeface="+mn-lt"/>
                <a:ea typeface="+mn-ea"/>
                <a:cs typeface="+mn-cs"/>
              </a:rPr>
              <a:t>中。您可以通過編輯各自 </a:t>
            </a:r>
            <a:r>
              <a:rPr lang="en-US" altLang="zh-TW" sz="1200" b="0" i="0" kern="1200" smtClean="0">
                <a:solidFill>
                  <a:schemeClr val="tx1"/>
                </a:solidFill>
                <a:effectLst/>
                <a:latin typeface="+mn-lt"/>
                <a:ea typeface="+mn-ea"/>
                <a:cs typeface="+mn-cs"/>
              </a:rPr>
              <a:t>home </a:t>
            </a:r>
            <a:r>
              <a:rPr lang="zh-TW" altLang="en-US" sz="1200" b="0" i="0" kern="1200" smtClean="0">
                <a:solidFill>
                  <a:schemeClr val="tx1"/>
                </a:solidFill>
                <a:effectLst/>
                <a:latin typeface="+mn-lt"/>
                <a:ea typeface="+mn-ea"/>
                <a:cs typeface="+mn-cs"/>
              </a:rPr>
              <a:t>目錄下的’</a:t>
            </a:r>
            <a:r>
              <a:rPr lang="en-US" altLang="zh-TW" sz="1200" b="0" i="0" kern="1200" smtClean="0">
                <a:solidFill>
                  <a:schemeClr val="tx1"/>
                </a:solidFill>
                <a:effectLst/>
                <a:latin typeface="+mn-lt"/>
                <a:ea typeface="+mn-ea"/>
                <a:cs typeface="+mn-cs"/>
              </a:rPr>
              <a:t>.bash_profile’</a:t>
            </a:r>
            <a:r>
              <a:rPr lang="zh-TW" altLang="en-US" sz="1200" b="0" i="0" kern="1200" smtClean="0">
                <a:solidFill>
                  <a:schemeClr val="tx1"/>
                </a:solidFill>
                <a:effectLst/>
                <a:latin typeface="+mn-lt"/>
                <a:ea typeface="+mn-ea"/>
                <a:cs typeface="+mn-cs"/>
              </a:rPr>
              <a:t>和’</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來改變設定。</a:t>
            </a:r>
          </a:p>
          <a:p>
            <a:pPr fontAlgn="base"/>
            <a:r>
              <a:rPr lang="zh-TW" altLang="en-US" sz="1200" b="0" i="0" kern="1200" smtClean="0">
                <a:solidFill>
                  <a:schemeClr val="tx1"/>
                </a:solidFill>
                <a:effectLst/>
                <a:latin typeface="+mn-lt"/>
                <a:ea typeface="+mn-ea"/>
                <a:cs typeface="+mn-cs"/>
              </a:rPr>
              <a:t>在 </a:t>
            </a:r>
            <a:r>
              <a:rPr lang="en-US" altLang="zh-TW" sz="1200" b="0" i="0" kern="1200" smtClean="0">
                <a:solidFill>
                  <a:schemeClr val="tx1"/>
                </a:solidFill>
                <a:effectLst/>
                <a:latin typeface="+mn-lt"/>
                <a:ea typeface="+mn-ea"/>
                <a:cs typeface="+mn-cs"/>
              </a:rPr>
              <a:t>man bash </a:t>
            </a:r>
            <a:r>
              <a:rPr lang="zh-TW" altLang="en-US" sz="1200" b="0" i="0" kern="1200" smtClean="0">
                <a:solidFill>
                  <a:schemeClr val="tx1"/>
                </a:solidFill>
                <a:effectLst/>
                <a:latin typeface="+mn-lt"/>
                <a:ea typeface="+mn-ea"/>
                <a:cs typeface="+mn-cs"/>
              </a:rPr>
              <a:t>中的’</a:t>
            </a:r>
            <a:r>
              <a:rPr lang="en-US" altLang="zh-TW" sz="1200" b="0" i="0" kern="1200" smtClean="0">
                <a:solidFill>
                  <a:schemeClr val="tx1"/>
                </a:solidFill>
                <a:effectLst/>
                <a:latin typeface="+mn-lt"/>
                <a:ea typeface="+mn-ea"/>
                <a:cs typeface="+mn-cs"/>
              </a:rPr>
              <a:t>PROMPTING’</a:t>
            </a:r>
            <a:r>
              <a:rPr lang="zh-TW" altLang="en-US" sz="1200" b="0" i="0" kern="1200" smtClean="0">
                <a:solidFill>
                  <a:schemeClr val="tx1"/>
                </a:solidFill>
                <a:effectLst/>
                <a:latin typeface="+mn-lt"/>
                <a:ea typeface="+mn-ea"/>
                <a:cs typeface="+mn-cs"/>
              </a:rPr>
              <a:t>部分，對這些引數</a:t>
            </a:r>
            <a:r>
              <a:rPr lang="en-US" altLang="zh-TW" sz="1200" b="0" i="0" kern="1200" smtClean="0">
                <a:solidFill>
                  <a:schemeClr val="tx1"/>
                </a:solidFill>
                <a:effectLst/>
                <a:latin typeface="+mn-lt"/>
                <a:ea typeface="+mn-ea"/>
                <a:cs typeface="+mn-cs"/>
              </a:rPr>
              <a:t>(parameter)</a:t>
            </a:r>
            <a:r>
              <a:rPr lang="zh-TW" altLang="en-US" sz="1200" b="0" i="0" kern="1200" smtClean="0">
                <a:solidFill>
                  <a:schemeClr val="tx1"/>
                </a:solidFill>
                <a:effectLst/>
                <a:latin typeface="+mn-lt"/>
                <a:ea typeface="+mn-ea"/>
                <a:cs typeface="+mn-cs"/>
              </a:rPr>
              <a:t>有詳細說明。您可以加入一些小玩意，如不同格式的當前時間，命令的歷史記錄號，甚至不同的顏色。</a:t>
            </a:r>
          </a:p>
          <a:p>
            <a:pPr fontAlgn="base"/>
            <a:r>
              <a:rPr lang="zh-TW" altLang="en-US" sz="1200" b="0" i="0" kern="1200" smtClean="0">
                <a:solidFill>
                  <a:schemeClr val="tx1"/>
                </a:solidFill>
                <a:effectLst/>
                <a:latin typeface="+mn-lt"/>
                <a:ea typeface="+mn-ea"/>
                <a:cs typeface="+mn-cs"/>
              </a:rPr>
              <a:t>一種更適當的設定： </a:t>
            </a:r>
            <a:br>
              <a:rPr lang="zh-TW" altLang="en-US" sz="1200" b="0" i="0" kern="1200" smtClean="0">
                <a:solidFill>
                  <a:schemeClr val="tx1"/>
                </a:solidFill>
                <a:effectLst/>
                <a:latin typeface="+mn-lt"/>
                <a:ea typeface="+mn-ea"/>
                <a:cs typeface="+mn-cs"/>
              </a:rPr>
            </a:br>
            <a:r>
              <a:rPr lang="en-US" altLang="zh-TW" sz="1200" b="0" i="0" kern="1200" smtClean="0">
                <a:solidFill>
                  <a:schemeClr val="tx1"/>
                </a:solidFill>
                <a:effectLst/>
                <a:latin typeface="+mn-lt"/>
                <a:ea typeface="+mn-ea"/>
                <a:cs typeface="+mn-cs"/>
              </a:rPr>
              <a:t>PS1=”[\u: \w]$ ” </a:t>
            </a:r>
            <a:br>
              <a:rPr lang="en-US" altLang="zh-TW"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這樣，提示符就變成： </a:t>
            </a:r>
            <a:br>
              <a:rPr lang="zh-TW" altLang="en-US" sz="1200" b="0" i="0" kern="1200" smtClean="0">
                <a:solidFill>
                  <a:schemeClr val="tx1"/>
                </a:solidFill>
                <a:effectLst/>
                <a:latin typeface="+mn-lt"/>
                <a:ea typeface="+mn-ea"/>
                <a:cs typeface="+mn-cs"/>
              </a:rPr>
            </a:br>
            <a:r>
              <a:rPr lang="en-US" altLang="zh-TW" sz="1200" b="0" i="0" kern="1200" smtClean="0">
                <a:solidFill>
                  <a:schemeClr val="tx1"/>
                </a:solidFill>
                <a:effectLst/>
                <a:latin typeface="+mn-lt"/>
                <a:ea typeface="+mn-ea"/>
                <a:cs typeface="+mn-cs"/>
              </a:rPr>
              <a:t>[wsf: /usr/bin]$ </a:t>
            </a:r>
            <a:br>
              <a:rPr lang="en-US" altLang="zh-TW"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你可以通過命令 </a:t>
            </a:r>
            <a:r>
              <a:rPr lang="en-US" altLang="zh-TW" sz="1200" b="0" i="0" kern="1200" smtClean="0">
                <a:solidFill>
                  <a:schemeClr val="tx1"/>
                </a:solidFill>
                <a:effectLst/>
                <a:latin typeface="+mn-lt"/>
                <a:ea typeface="+mn-ea"/>
                <a:cs typeface="+mn-cs"/>
              </a:rPr>
              <a:t>export </a:t>
            </a:r>
            <a:r>
              <a:rPr lang="zh-TW" altLang="en-US" sz="1200" b="0" i="0" kern="1200" smtClean="0">
                <a:solidFill>
                  <a:schemeClr val="tx1"/>
                </a:solidFill>
                <a:effectLst/>
                <a:latin typeface="+mn-lt"/>
                <a:ea typeface="+mn-ea"/>
                <a:cs typeface="+mn-cs"/>
              </a:rPr>
              <a:t>來測試不同的設定（比如，</a:t>
            </a:r>
            <a:r>
              <a:rPr lang="en-US" altLang="zh-TW" sz="1200" b="0" i="0" kern="1200" smtClean="0">
                <a:solidFill>
                  <a:schemeClr val="tx1"/>
                </a:solidFill>
                <a:effectLst/>
                <a:latin typeface="+mn-lt"/>
                <a:ea typeface="+mn-ea"/>
                <a:cs typeface="+mn-cs"/>
              </a:rPr>
              <a:t>export PS1=”\u: \w\$ “</a:t>
            </a:r>
            <a:r>
              <a:rPr lang="zh-TW" altLang="en-US" sz="1200" b="0" i="0" kern="1200" smtClean="0">
                <a:solidFill>
                  <a:schemeClr val="tx1"/>
                </a:solidFill>
                <a:effectLst/>
                <a:latin typeface="+mn-lt"/>
                <a:ea typeface="+mn-ea"/>
                <a:cs typeface="+mn-cs"/>
              </a:rPr>
              <a:t>）。如果找到了適合的提示符，就將設定放到您的’</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中。這樣，每次開啟控制檯或終端視窗時，都會生效。</a:t>
            </a:r>
          </a:p>
          <a:p>
            <a:pPr fontAlgn="base"/>
            <a:r>
              <a:rPr lang="zh-TW" altLang="en-US" sz="1200" b="0" i="0" kern="1200" smtClean="0">
                <a:solidFill>
                  <a:schemeClr val="tx1"/>
                </a:solidFill>
                <a:effectLst/>
                <a:latin typeface="+mn-lt"/>
                <a:ea typeface="+mn-ea"/>
                <a:cs typeface="+mn-cs"/>
              </a:rPr>
              <a:t>（</a:t>
            </a:r>
            <a:r>
              <a:rPr lang="en-US" altLang="zh-TW" sz="1200" b="0" i="0" kern="1200" smtClean="0">
                <a:solidFill>
                  <a:schemeClr val="tx1"/>
                </a:solidFill>
                <a:effectLst/>
                <a:latin typeface="+mn-lt"/>
                <a:ea typeface="+mn-ea"/>
                <a:cs typeface="+mn-cs"/>
              </a:rPr>
              <a:t>5</a:t>
            </a:r>
            <a:r>
              <a:rPr lang="zh-TW" altLang="en-US" sz="1200" b="0" i="0" kern="1200" smtClean="0">
                <a:solidFill>
                  <a:schemeClr val="tx1"/>
                </a:solidFill>
                <a:effectLst/>
                <a:latin typeface="+mn-lt"/>
                <a:ea typeface="+mn-ea"/>
                <a:cs typeface="+mn-cs"/>
              </a:rPr>
              <a:t>）舉例，生效方式 </a:t>
            </a:r>
            <a:br>
              <a:rPr lang="zh-TW" altLang="en-US" sz="1200" b="0" i="0" kern="1200" smtClean="0">
                <a:solidFill>
                  <a:schemeClr val="tx1"/>
                </a:solidFill>
                <a:effectLst/>
                <a:latin typeface="+mn-lt"/>
                <a:ea typeface="+mn-ea"/>
                <a:cs typeface="+mn-cs"/>
              </a:rPr>
            </a:br>
            <a:r>
              <a:rPr lang="zh-TW" altLang="en-US" sz="1200" b="0" i="0" kern="1200" smtClean="0">
                <a:solidFill>
                  <a:schemeClr val="tx1"/>
                </a:solidFill>
                <a:effectLst/>
                <a:latin typeface="+mn-lt"/>
                <a:ea typeface="+mn-ea"/>
                <a:cs typeface="+mn-cs"/>
              </a:rPr>
              <a:t>這個檔案主要儲存個人的一些個性化設定，如命令別名、路徑等。下面是個例子：</a:t>
            </a:r>
          </a:p>
          <a:p>
            <a:pPr fontAlgn="base"/>
            <a:r>
              <a:rPr lang="en-US" altLang="zh-TW" sz="1200" b="0" i="1" kern="1200" smtClean="0">
                <a:solidFill>
                  <a:schemeClr val="tx1"/>
                </a:solidFill>
                <a:effectLst/>
                <a:latin typeface="+mn-lt"/>
                <a:ea typeface="+mn-ea"/>
                <a:cs typeface="+mn-cs"/>
              </a:rPr>
              <a:t># User specific aliases and functions</a:t>
            </a:r>
            <a:r>
              <a:rPr lang="zh-TW" altLang="en-US" sz="1200" b="0" i="0" kern="1200" smtClean="0">
                <a:solidFill>
                  <a:schemeClr val="tx1"/>
                </a:solidFill>
                <a:effectLst/>
                <a:latin typeface="+mn-lt"/>
                <a:ea typeface="+mn-ea"/>
                <a:cs typeface="+mn-cs"/>
              </a:rPr>
              <a:t> </a:t>
            </a:r>
            <a:r>
              <a:rPr lang="en-US" altLang="zh-TW" sz="1200" b="0" i="0" kern="1200" smtClean="0">
                <a:solidFill>
                  <a:schemeClr val="tx1"/>
                </a:solidFill>
                <a:effectLst/>
                <a:latin typeface="+mn-lt"/>
                <a:ea typeface="+mn-ea"/>
                <a:cs typeface="+mn-cs"/>
              </a:rPr>
              <a:t>PATH="/bin:/sbin:/usr/bin:/usr/sbin:/usr/local/bin:/usr/local/sbin"</a:t>
            </a:r>
            <a:r>
              <a:rPr lang="zh-TW" altLang="en-US" sz="1200" b="0" i="0" kern="1200" smtClean="0">
                <a:solidFill>
                  <a:schemeClr val="tx1"/>
                </a:solidFill>
                <a:effectLst/>
                <a:latin typeface="+mn-lt"/>
                <a:ea typeface="+mn-ea"/>
                <a:cs typeface="+mn-cs"/>
              </a:rPr>
              <a:t> </a:t>
            </a:r>
            <a:r>
              <a:rPr lang="en-US" altLang="zh-TW" sz="1200" b="0" i="0" kern="1200" smtClean="0">
                <a:solidFill>
                  <a:schemeClr val="tx1"/>
                </a:solidFill>
                <a:effectLst/>
                <a:latin typeface="+mn-lt"/>
                <a:ea typeface="+mn-ea"/>
                <a:cs typeface="+mn-cs"/>
              </a:rPr>
              <a:t>LANG=zh_CN.GBK export</a:t>
            </a:r>
            <a:r>
              <a:rPr lang="zh-TW" altLang="en-US" sz="1200" b="0" i="0" kern="1200" smtClean="0">
                <a:solidFill>
                  <a:schemeClr val="tx1"/>
                </a:solidFill>
                <a:effectLst/>
                <a:latin typeface="+mn-lt"/>
                <a:ea typeface="+mn-ea"/>
                <a:cs typeface="+mn-cs"/>
              </a:rPr>
              <a:t> </a:t>
            </a:r>
            <a:r>
              <a:rPr lang="en-US" altLang="zh-TW" sz="1200" b="0" i="0" kern="1200" smtClean="0">
                <a:solidFill>
                  <a:schemeClr val="tx1"/>
                </a:solidFill>
                <a:effectLst/>
                <a:latin typeface="+mn-lt"/>
                <a:ea typeface="+mn-ea"/>
                <a:cs typeface="+mn-cs"/>
              </a:rPr>
              <a:t>PATH LANG alias</a:t>
            </a:r>
            <a:r>
              <a:rPr lang="zh-TW" altLang="en-US" sz="1200" b="0" i="0" kern="1200" smtClean="0">
                <a:solidFill>
                  <a:schemeClr val="tx1"/>
                </a:solidFill>
                <a:effectLst/>
                <a:latin typeface="+mn-lt"/>
                <a:ea typeface="+mn-ea"/>
                <a:cs typeface="+mn-cs"/>
              </a:rPr>
              <a:t> </a:t>
            </a:r>
            <a:r>
              <a:rPr lang="en-US" altLang="zh-TW" sz="1200" b="0" i="0" kern="1200" smtClean="0">
                <a:solidFill>
                  <a:schemeClr val="tx1"/>
                </a:solidFill>
                <a:effectLst/>
                <a:latin typeface="+mn-lt"/>
                <a:ea typeface="+mn-ea"/>
                <a:cs typeface="+mn-cs"/>
              </a:rPr>
              <a:t>rm='rm -i'</a:t>
            </a:r>
            <a:r>
              <a:rPr lang="zh-TW" altLang="en-US" sz="1200" b="0" i="0" kern="1200" smtClean="0">
                <a:solidFill>
                  <a:schemeClr val="tx1"/>
                </a:solidFill>
                <a:effectLst/>
                <a:latin typeface="+mn-lt"/>
                <a:ea typeface="+mn-ea"/>
                <a:cs typeface="+mn-cs"/>
              </a:rPr>
              <a:t> </a:t>
            </a:r>
            <a:r>
              <a:rPr lang="en-US" altLang="zh-TW" sz="1200" b="0" i="0" kern="1200" smtClean="0">
                <a:solidFill>
                  <a:schemeClr val="tx1"/>
                </a:solidFill>
                <a:effectLst/>
                <a:latin typeface="+mn-lt"/>
                <a:ea typeface="+mn-ea"/>
                <a:cs typeface="+mn-cs"/>
              </a:rPr>
              <a:t>alias</a:t>
            </a:r>
            <a:r>
              <a:rPr lang="zh-TW" altLang="en-US" sz="1200" b="0" i="0" kern="1200" smtClean="0">
                <a:solidFill>
                  <a:schemeClr val="tx1"/>
                </a:solidFill>
                <a:effectLst/>
                <a:latin typeface="+mn-lt"/>
                <a:ea typeface="+mn-ea"/>
                <a:cs typeface="+mn-cs"/>
              </a:rPr>
              <a:t> </a:t>
            </a:r>
            <a:r>
              <a:rPr lang="en-US" altLang="zh-TW" sz="1200" b="0" i="0" kern="1200" smtClean="0">
                <a:solidFill>
                  <a:schemeClr val="tx1"/>
                </a:solidFill>
                <a:effectLst/>
                <a:latin typeface="+mn-lt"/>
                <a:ea typeface="+mn-ea"/>
                <a:cs typeface="+mn-cs"/>
              </a:rPr>
              <a:t>ls='/bin/ls -F --color=tty --show-control-chars'</a:t>
            </a:r>
            <a:r>
              <a:rPr lang="zh-TW" altLang="en-US" sz="1200" b="0" i="0" kern="1200" smtClean="0">
                <a:solidFill>
                  <a:schemeClr val="tx1"/>
                </a:solidFill>
                <a:effectLst/>
                <a:latin typeface="+mn-lt"/>
                <a:ea typeface="+mn-ea"/>
                <a:cs typeface="+mn-cs"/>
              </a:rPr>
              <a:t> 例子中定義了路徑，語言，命令別名（使用</a:t>
            </a:r>
            <a:r>
              <a:rPr lang="en-US" altLang="zh-TW" sz="1200" b="0" i="0" kern="1200" smtClean="0">
                <a:solidFill>
                  <a:schemeClr val="tx1"/>
                </a:solidFill>
                <a:effectLst/>
                <a:latin typeface="+mn-lt"/>
                <a:ea typeface="+mn-ea"/>
                <a:cs typeface="+mn-cs"/>
              </a:rPr>
              <a:t>rm</a:t>
            </a:r>
            <a:r>
              <a:rPr lang="zh-TW" altLang="en-US" sz="1200" b="0" i="0" kern="1200" smtClean="0">
                <a:solidFill>
                  <a:schemeClr val="tx1"/>
                </a:solidFill>
                <a:effectLst/>
                <a:latin typeface="+mn-lt"/>
                <a:ea typeface="+mn-ea"/>
                <a:cs typeface="+mn-cs"/>
              </a:rPr>
              <a:t>刪除命令時總是加上</a:t>
            </a:r>
            <a:r>
              <a:rPr lang="en-US" altLang="zh-TW" sz="1200" b="0" i="0" kern="1200" smtClean="0">
                <a:solidFill>
                  <a:schemeClr val="tx1"/>
                </a:solidFill>
                <a:effectLst/>
                <a:latin typeface="+mn-lt"/>
                <a:ea typeface="+mn-ea"/>
                <a:cs typeface="+mn-cs"/>
              </a:rPr>
              <a:t>-i</a:t>
            </a:r>
            <a:r>
              <a:rPr lang="zh-TW" altLang="en-US" sz="1200" b="0" i="0" kern="1200" smtClean="0">
                <a:solidFill>
                  <a:schemeClr val="tx1"/>
                </a:solidFill>
                <a:effectLst/>
                <a:latin typeface="+mn-lt"/>
                <a:ea typeface="+mn-ea"/>
                <a:cs typeface="+mn-cs"/>
              </a:rPr>
              <a:t>引數需要使用者確認，使用</a:t>
            </a:r>
            <a:r>
              <a:rPr lang="en-US" altLang="zh-TW" sz="1200" b="0" i="0" kern="1200" smtClean="0">
                <a:solidFill>
                  <a:schemeClr val="tx1"/>
                </a:solidFill>
                <a:effectLst/>
                <a:latin typeface="+mn-lt"/>
                <a:ea typeface="+mn-ea"/>
                <a:cs typeface="+mn-cs"/>
              </a:rPr>
              <a:t>ls</a:t>
            </a:r>
            <a:r>
              <a:rPr lang="zh-TW" altLang="en-US" sz="1200" b="0" i="0" kern="1200" smtClean="0">
                <a:solidFill>
                  <a:schemeClr val="tx1"/>
                </a:solidFill>
                <a:effectLst/>
                <a:latin typeface="+mn-lt"/>
                <a:ea typeface="+mn-ea"/>
                <a:cs typeface="+mn-cs"/>
              </a:rPr>
              <a:t>命令列出檔案列表時加上顏色顯示）。</a:t>
            </a:r>
          </a:p>
          <a:p>
            <a:pPr fontAlgn="base"/>
            <a:r>
              <a:rPr lang="zh-TW" altLang="en-US" sz="1200" b="0" i="0" kern="1200" smtClean="0">
                <a:solidFill>
                  <a:schemeClr val="tx1"/>
                </a:solidFill>
                <a:effectLst/>
                <a:latin typeface="+mn-lt"/>
                <a:ea typeface="+mn-ea"/>
                <a:cs typeface="+mn-cs"/>
              </a:rPr>
              <a:t>每次修改</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後，使用</a:t>
            </a:r>
            <a:r>
              <a:rPr lang="en-US" altLang="zh-TW" sz="1200" b="0" i="0" kern="1200" smtClean="0">
                <a:solidFill>
                  <a:schemeClr val="tx1"/>
                </a:solidFill>
                <a:effectLst/>
                <a:latin typeface="+mn-lt"/>
                <a:ea typeface="+mn-ea"/>
                <a:cs typeface="+mn-cs"/>
              </a:rPr>
              <a:t>source ~/.bashrc</a:t>
            </a:r>
            <a:r>
              <a:rPr lang="zh-TW" altLang="en-US" sz="1200" b="0" i="0" kern="1200" smtClean="0">
                <a:solidFill>
                  <a:schemeClr val="tx1"/>
                </a:solidFill>
                <a:effectLst/>
                <a:latin typeface="+mn-lt"/>
                <a:ea typeface="+mn-ea"/>
                <a:cs typeface="+mn-cs"/>
              </a:rPr>
              <a:t>（或者 </a:t>
            </a:r>
            <a:r>
              <a:rPr lang="en-US" altLang="zh-TW" sz="1200" b="0" i="0" kern="1200" smtClean="0">
                <a:solidFill>
                  <a:schemeClr val="tx1"/>
                </a:solidFill>
                <a:effectLst/>
                <a:latin typeface="+mn-lt"/>
                <a:ea typeface="+mn-ea"/>
                <a:cs typeface="+mn-cs"/>
              </a:rPr>
              <a:t>. ~/.bashrc</a:t>
            </a:r>
            <a:r>
              <a:rPr lang="zh-TW" altLang="en-US" sz="1200" b="0" i="0" kern="1200" smtClean="0">
                <a:solidFill>
                  <a:schemeClr val="tx1"/>
                </a:solidFill>
                <a:effectLst/>
                <a:latin typeface="+mn-lt"/>
                <a:ea typeface="+mn-ea"/>
                <a:cs typeface="+mn-cs"/>
              </a:rPr>
              <a:t>）</a:t>
            </a:r>
          </a:p>
          <a:p>
            <a:pPr fontAlgn="base"/>
            <a:r>
              <a:rPr lang="zh-TW" altLang="en-US" sz="1200" b="0" i="0" kern="1200" smtClean="0">
                <a:solidFill>
                  <a:schemeClr val="tx1"/>
                </a:solidFill>
                <a:effectLst/>
                <a:latin typeface="+mn-lt"/>
                <a:ea typeface="+mn-ea"/>
                <a:cs typeface="+mn-cs"/>
              </a:rPr>
              <a:t>就可以立刻載入修改後的設定，使之生效。</a:t>
            </a:r>
          </a:p>
          <a:p>
            <a:pPr fontAlgn="base"/>
            <a:r>
              <a:rPr lang="zh-TW" altLang="en-US" sz="1200" b="0" i="0" kern="1200" smtClean="0">
                <a:solidFill>
                  <a:schemeClr val="tx1"/>
                </a:solidFill>
                <a:effectLst/>
                <a:latin typeface="+mn-lt"/>
                <a:ea typeface="+mn-ea"/>
                <a:cs typeface="+mn-cs"/>
              </a:rPr>
              <a:t>一般會在</a:t>
            </a:r>
            <a:r>
              <a:rPr lang="en-US" altLang="zh-TW" sz="1200" b="0" i="0" kern="1200" smtClean="0">
                <a:solidFill>
                  <a:schemeClr val="tx1"/>
                </a:solidFill>
                <a:effectLst/>
                <a:latin typeface="+mn-lt"/>
                <a:ea typeface="+mn-ea"/>
                <a:cs typeface="+mn-cs"/>
              </a:rPr>
              <a:t>.bash_profile</a:t>
            </a:r>
            <a:r>
              <a:rPr lang="zh-TW" altLang="en-US" sz="1200" b="0" i="0" kern="1200" smtClean="0">
                <a:solidFill>
                  <a:schemeClr val="tx1"/>
                </a:solidFill>
                <a:effectLst/>
                <a:latin typeface="+mn-lt"/>
                <a:ea typeface="+mn-ea"/>
                <a:cs typeface="+mn-cs"/>
              </a:rPr>
              <a:t>檔案中顯式呼叫</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。登陸</a:t>
            </a:r>
            <a:r>
              <a:rPr lang="en-US" altLang="zh-TW" sz="1200" b="0" i="0" kern="1200" smtClean="0">
                <a:solidFill>
                  <a:schemeClr val="tx1"/>
                </a:solidFill>
                <a:effectLst/>
                <a:latin typeface="+mn-lt"/>
                <a:ea typeface="+mn-ea"/>
                <a:cs typeface="+mn-cs"/>
              </a:rPr>
              <a:t>linux</a:t>
            </a:r>
            <a:r>
              <a:rPr lang="zh-TW" altLang="en-US" sz="1200" b="0" i="0" kern="1200" smtClean="0">
                <a:solidFill>
                  <a:schemeClr val="tx1"/>
                </a:solidFill>
                <a:effectLst/>
                <a:latin typeface="+mn-lt"/>
                <a:ea typeface="+mn-ea"/>
                <a:cs typeface="+mn-cs"/>
              </a:rPr>
              <a:t>啟動</a:t>
            </a:r>
            <a:r>
              <a:rPr lang="en-US" altLang="zh-TW" sz="1200" b="0" i="0" kern="1200" smtClean="0">
                <a:solidFill>
                  <a:schemeClr val="tx1"/>
                </a:solidFill>
                <a:effectLst/>
                <a:latin typeface="+mn-lt"/>
                <a:ea typeface="+mn-ea"/>
                <a:cs typeface="+mn-cs"/>
              </a:rPr>
              <a:t>bash</a:t>
            </a:r>
            <a:r>
              <a:rPr lang="zh-TW" altLang="en-US" sz="1200" b="0" i="0" kern="1200" smtClean="0">
                <a:solidFill>
                  <a:schemeClr val="tx1"/>
                </a:solidFill>
                <a:effectLst/>
                <a:latin typeface="+mn-lt"/>
                <a:ea typeface="+mn-ea"/>
                <a:cs typeface="+mn-cs"/>
              </a:rPr>
              <a:t>時首先會</a:t>
            </a:r>
          </a:p>
          <a:p>
            <a:pPr fontAlgn="base"/>
            <a:r>
              <a:rPr lang="zh-TW" altLang="en-US" sz="1200" b="0" i="0" kern="1200" smtClean="0">
                <a:solidFill>
                  <a:schemeClr val="tx1"/>
                </a:solidFill>
                <a:effectLst/>
                <a:latin typeface="+mn-lt"/>
                <a:ea typeface="+mn-ea"/>
                <a:cs typeface="+mn-cs"/>
              </a:rPr>
              <a:t>去讀取</a:t>
            </a:r>
            <a:r>
              <a:rPr lang="en-US" altLang="zh-TW" sz="1200" b="0" i="0" kern="1200" smtClean="0">
                <a:solidFill>
                  <a:schemeClr val="tx1"/>
                </a:solidFill>
                <a:effectLst/>
                <a:latin typeface="+mn-lt"/>
                <a:ea typeface="+mn-ea"/>
                <a:cs typeface="+mn-cs"/>
              </a:rPr>
              <a:t>~/.bash_profile</a:t>
            </a:r>
            <a:r>
              <a:rPr lang="zh-TW" altLang="en-US" sz="1200" b="0" i="0" kern="1200" smtClean="0">
                <a:solidFill>
                  <a:schemeClr val="tx1"/>
                </a:solidFill>
                <a:effectLst/>
                <a:latin typeface="+mn-lt"/>
                <a:ea typeface="+mn-ea"/>
                <a:cs typeface="+mn-cs"/>
              </a:rPr>
              <a:t>檔案，這樣</a:t>
            </a:r>
            <a:r>
              <a:rPr lang="en-US" altLang="zh-TW" sz="1200" b="0" i="0" kern="1200" smtClean="0">
                <a:solidFill>
                  <a:schemeClr val="tx1"/>
                </a:solidFill>
                <a:effectLst/>
                <a:latin typeface="+mn-lt"/>
                <a:ea typeface="+mn-ea"/>
                <a:cs typeface="+mn-cs"/>
              </a:rPr>
              <a:t>~/.bashrc</a:t>
            </a:r>
            <a:r>
              <a:rPr lang="zh-TW" altLang="en-US" sz="1200" b="0" i="0" kern="1200" smtClean="0">
                <a:solidFill>
                  <a:schemeClr val="tx1"/>
                </a:solidFill>
                <a:effectLst/>
                <a:latin typeface="+mn-lt"/>
                <a:ea typeface="+mn-ea"/>
                <a:cs typeface="+mn-cs"/>
              </a:rPr>
              <a:t>也就得到執行了，你的個性化設</a:t>
            </a:r>
          </a:p>
          <a:p>
            <a:pPr fontAlgn="base"/>
            <a:r>
              <a:rPr lang="zh-TW" altLang="en-US" sz="1200" b="0" i="0" kern="1200" smtClean="0">
                <a:solidFill>
                  <a:schemeClr val="tx1"/>
                </a:solidFill>
                <a:effectLst/>
                <a:latin typeface="+mn-lt"/>
                <a:ea typeface="+mn-ea"/>
                <a:cs typeface="+mn-cs"/>
              </a:rPr>
              <a:t>置也就生效了。</a:t>
            </a:r>
          </a:p>
          <a:p>
            <a:endParaRPr lang="zh-TW" altLang="en-US" smtClean="0"/>
          </a:p>
          <a:p>
            <a:endParaRPr lang="zh-TW" altLang="en-US" dirty="0"/>
          </a:p>
        </p:txBody>
      </p:sp>
      <p:sp>
        <p:nvSpPr>
          <p:cNvPr id="4" name="投影片編號版面配置區 3"/>
          <p:cNvSpPr>
            <a:spLocks noGrp="1"/>
          </p:cNvSpPr>
          <p:nvPr>
            <p:ph type="sldNum" sz="quarter" idx="10"/>
          </p:nvPr>
        </p:nvSpPr>
        <p:spPr/>
        <p:txBody>
          <a:bodyPr/>
          <a:lstStyle/>
          <a:p>
            <a:fld id="{134760A3-818D-40F9-AE18-8EBD005E6CC0}" type="slidenum">
              <a:rPr lang="zh-TW" altLang="en-US" smtClean="0"/>
              <a:t>6</a:t>
            </a:fld>
            <a:endParaRPr lang="zh-TW" altLang="en-US"/>
          </a:p>
        </p:txBody>
      </p:sp>
    </p:spTree>
    <p:extLst>
      <p:ext uri="{BB962C8B-B14F-4D97-AF65-F5344CB8AC3E}">
        <p14:creationId xmlns:p14="http://schemas.microsoft.com/office/powerpoint/2010/main" val="291320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134760A3-818D-40F9-AE18-8EBD005E6CC0}" type="slidenum">
              <a:rPr lang="zh-TW" altLang="en-US" smtClean="0"/>
              <a:t>7</a:t>
            </a:fld>
            <a:endParaRPr lang="zh-TW" altLang="en-US"/>
          </a:p>
        </p:txBody>
      </p:sp>
    </p:spTree>
    <p:extLst>
      <p:ext uri="{BB962C8B-B14F-4D97-AF65-F5344CB8AC3E}">
        <p14:creationId xmlns:p14="http://schemas.microsoft.com/office/powerpoint/2010/main" val="3507297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nano</a:t>
            </a:r>
            <a:r>
              <a:rPr lang="en-US" altLang="zh-TW" dirty="0" smtClean="0"/>
              <a:t> ~/.</a:t>
            </a:r>
            <a:r>
              <a:rPr lang="en-US" altLang="zh-TW" dirty="0" err="1" smtClean="0"/>
              <a:t>bashrc</a:t>
            </a:r>
            <a:endParaRPr lang="en-US" altLang="zh-TW" dirty="0" smtClean="0"/>
          </a:p>
          <a:p>
            <a:endParaRPr lang="en-US" altLang="zh-TW" dirty="0" smtClean="0"/>
          </a:p>
          <a:p>
            <a:r>
              <a:rPr lang="zh-TW" altLang="en-US" dirty="0" smtClean="0"/>
              <a:t>什麼是</a:t>
            </a:r>
            <a:r>
              <a:rPr lang="en-US" altLang="zh-TW" dirty="0" err="1" smtClean="0"/>
              <a:t>bashrc</a:t>
            </a:r>
            <a:r>
              <a:rPr lang="zh-TW" altLang="en-US" dirty="0" smtClean="0"/>
              <a:t>配置文件？</a:t>
            </a:r>
          </a:p>
          <a:p>
            <a:r>
              <a:rPr lang="en-US" altLang="zh-TW" dirty="0" smtClean="0"/>
              <a:t>Unix </a:t>
            </a:r>
            <a:r>
              <a:rPr lang="zh-TW" altLang="en-US" dirty="0" smtClean="0"/>
              <a:t>或類 </a:t>
            </a:r>
            <a:r>
              <a:rPr lang="en-US" altLang="zh-TW" dirty="0" smtClean="0"/>
              <a:t>Unix </a:t>
            </a:r>
            <a:r>
              <a:rPr lang="zh-TW" altLang="en-US" dirty="0" smtClean="0"/>
              <a:t>作業系統，一般情況下都將 </a:t>
            </a:r>
            <a:r>
              <a:rPr lang="en-US" altLang="zh-TW" dirty="0" smtClean="0"/>
              <a:t>bash </a:t>
            </a:r>
            <a:r>
              <a:rPr lang="zh-TW" altLang="en-US" dirty="0" smtClean="0"/>
              <a:t>作為默認的終端 </a:t>
            </a:r>
            <a:r>
              <a:rPr lang="en-US" altLang="zh-TW" dirty="0" smtClean="0"/>
              <a:t>shell</a:t>
            </a:r>
            <a:r>
              <a:rPr lang="zh-TW" altLang="en-US" dirty="0" smtClean="0"/>
              <a:t>（雖然 </a:t>
            </a:r>
            <a:r>
              <a:rPr lang="en-US" altLang="zh-TW" dirty="0" smtClean="0"/>
              <a:t>shell </a:t>
            </a:r>
            <a:r>
              <a:rPr lang="zh-TW" altLang="en-US" dirty="0" smtClean="0"/>
              <a:t>種類很多，但 </a:t>
            </a:r>
            <a:r>
              <a:rPr lang="en-US" altLang="zh-TW" dirty="0" smtClean="0"/>
              <a:t>bash </a:t>
            </a:r>
            <a:r>
              <a:rPr lang="zh-TW" altLang="en-US" dirty="0" smtClean="0"/>
              <a:t>還是最為常見和流行的）。</a:t>
            </a:r>
            <a:r>
              <a:rPr lang="en-US" altLang="zh-TW" dirty="0" smtClean="0"/>
              <a:t>Bash </a:t>
            </a:r>
            <a:r>
              <a:rPr lang="zh-TW" altLang="en-US" dirty="0" smtClean="0"/>
              <a:t>將在終端中程序中對用戶輸入的命令進行解釋並執行，允許使用腳本進行一定程序的自定義，這就是 </a:t>
            </a:r>
            <a:r>
              <a:rPr lang="en-US" altLang="zh-TW" dirty="0" err="1" smtClean="0"/>
              <a:t>bashrc</a:t>
            </a:r>
            <a:r>
              <a:rPr lang="en-US" altLang="zh-TW" dirty="0" smtClean="0"/>
              <a:t> </a:t>
            </a:r>
            <a:r>
              <a:rPr lang="zh-TW" altLang="en-US" dirty="0" smtClean="0"/>
              <a:t>配置文件的作用。</a:t>
            </a:r>
          </a:p>
          <a:p>
            <a:endParaRPr lang="zh-TW" altLang="en-US" dirty="0" smtClean="0"/>
          </a:p>
          <a:p>
            <a:r>
              <a:rPr lang="zh-TW" altLang="en-US" dirty="0" smtClean="0"/>
              <a:t>通過編輯</a:t>
            </a:r>
            <a:r>
              <a:rPr lang="en-US" altLang="zh-TW" dirty="0" err="1" smtClean="0"/>
              <a:t>bashrc</a:t>
            </a:r>
            <a:r>
              <a:rPr lang="zh-TW" altLang="en-US" dirty="0" smtClean="0"/>
              <a:t>配置文件可以提高用戶的使用效率</a:t>
            </a:r>
          </a:p>
          <a:p>
            <a:endParaRPr lang="zh-TW" altLang="en-US" dirty="0" smtClean="0"/>
          </a:p>
          <a:p>
            <a:endParaRPr lang="zh-TW" altLang="en-US" dirty="0" smtClean="0"/>
          </a:p>
          <a:p>
            <a:r>
              <a:rPr lang="zh-TW" altLang="en-US" dirty="0" smtClean="0"/>
              <a:t>通過 </a:t>
            </a:r>
            <a:r>
              <a:rPr lang="en-US" altLang="zh-TW" dirty="0" err="1" smtClean="0"/>
              <a:t>bashrc</a:t>
            </a:r>
            <a:r>
              <a:rPr lang="en-US" altLang="zh-TW" dirty="0" smtClean="0"/>
              <a:t> </a:t>
            </a:r>
            <a:r>
              <a:rPr lang="zh-TW" altLang="en-US" dirty="0" smtClean="0"/>
              <a:t>配置文件對命令進行自定義，</a:t>
            </a:r>
          </a:p>
          <a:p>
            <a:r>
              <a:rPr lang="zh-TW" altLang="en-US" dirty="0" smtClean="0"/>
              <a:t>可快速通過用戶自定義的命令來執行帶參數的命令甚至腳本。</a:t>
            </a:r>
          </a:p>
          <a:p>
            <a:endParaRPr lang="zh-TW" altLang="en-US" dirty="0" smtClean="0"/>
          </a:p>
          <a:p>
            <a:endParaRPr lang="zh-TW" altLang="en-US" dirty="0" smtClean="0"/>
          </a:p>
          <a:p>
            <a:r>
              <a:rPr lang="en-US" altLang="zh-TW" dirty="0" smtClean="0"/>
              <a:t>bash </a:t>
            </a:r>
            <a:r>
              <a:rPr lang="zh-TW" altLang="en-US" dirty="0" smtClean="0"/>
              <a:t>在每次啟動時都會自動載入 </a:t>
            </a:r>
            <a:r>
              <a:rPr lang="en-US" altLang="zh-TW" dirty="0" err="1" smtClean="0"/>
              <a:t>bashrc</a:t>
            </a:r>
            <a:r>
              <a:rPr lang="en-US" altLang="zh-TW" dirty="0" smtClean="0"/>
              <a:t> </a:t>
            </a:r>
            <a:r>
              <a:rPr lang="zh-TW" altLang="en-US" dirty="0" smtClean="0"/>
              <a:t>配置文件中的內容，</a:t>
            </a:r>
          </a:p>
          <a:p>
            <a:r>
              <a:rPr lang="zh-TW" altLang="en-US" dirty="0" smtClean="0"/>
              <a:t>這個 </a:t>
            </a:r>
            <a:r>
              <a:rPr lang="en-US" altLang="zh-TW" dirty="0" smtClean="0"/>
              <a:t>.</a:t>
            </a:r>
            <a:r>
              <a:rPr lang="en-US" altLang="zh-TW" dirty="0" err="1" smtClean="0"/>
              <a:t>bashrc</a:t>
            </a:r>
            <a:r>
              <a:rPr lang="en-US" altLang="zh-TW" dirty="0" smtClean="0"/>
              <a:t> </a:t>
            </a:r>
            <a:r>
              <a:rPr lang="zh-TW" altLang="en-US" dirty="0" smtClean="0"/>
              <a:t>隱藏配置文件可以在每個用戶的家目錄中找到，</a:t>
            </a:r>
          </a:p>
          <a:p>
            <a:r>
              <a:rPr lang="zh-TW" altLang="en-US" dirty="0" smtClean="0"/>
              <a:t>它用於保存和加載不同用戶的終端首選項和環境變量。</a:t>
            </a:r>
          </a:p>
          <a:p>
            <a:endParaRPr lang="zh-TW" altLang="en-US" dirty="0" smtClean="0"/>
          </a:p>
          <a:p>
            <a:r>
              <a:rPr lang="zh-TW" altLang="en-US" dirty="0" smtClean="0"/>
              <a:t>常見的使用方式就是，可以在 </a:t>
            </a:r>
            <a:r>
              <a:rPr lang="en-US" altLang="zh-TW" dirty="0" err="1" smtClean="0"/>
              <a:t>bashrc</a:t>
            </a:r>
            <a:r>
              <a:rPr lang="en-US" altLang="zh-TW" dirty="0" smtClean="0"/>
              <a:t> </a:t>
            </a:r>
            <a:r>
              <a:rPr lang="zh-TW" altLang="en-US" dirty="0" smtClean="0"/>
              <a:t>中寫入命令的別名「</a:t>
            </a:r>
            <a:r>
              <a:rPr lang="en-US" altLang="zh-TW" dirty="0" smtClean="0"/>
              <a:t>Aliases</a:t>
            </a:r>
            <a:r>
              <a:rPr lang="zh-TW" altLang="en-US" dirty="0" smtClean="0"/>
              <a:t>」，以使用更短或替代名稱的引用命令，這對經常使用終端來執行特定命令的用戶來說可以大大節省時間並提高效率。</a:t>
            </a:r>
          </a:p>
          <a:p>
            <a:endParaRPr lang="zh-TW" altLang="en-US" dirty="0" smtClean="0"/>
          </a:p>
          <a:p>
            <a:r>
              <a:rPr lang="zh-TW" altLang="en-US" dirty="0" smtClean="0"/>
              <a:t>如何編輯</a:t>
            </a:r>
            <a:r>
              <a:rPr lang="en-US" altLang="zh-TW" dirty="0" err="1" smtClean="0"/>
              <a:t>bashrc</a:t>
            </a:r>
            <a:r>
              <a:rPr lang="zh-TW" altLang="en-US" dirty="0" smtClean="0"/>
              <a:t>配置文件？</a:t>
            </a:r>
          </a:p>
          <a:p>
            <a:endParaRPr lang="zh-TW" altLang="en-US" dirty="0" smtClean="0"/>
          </a:p>
          <a:p>
            <a:r>
              <a:rPr lang="en-US" altLang="zh-TW" dirty="0" err="1" smtClean="0"/>
              <a:t>nano</a:t>
            </a:r>
            <a:r>
              <a:rPr lang="en-US" altLang="zh-TW" dirty="0" smtClean="0"/>
              <a:t> ~/.</a:t>
            </a:r>
            <a:r>
              <a:rPr lang="en-US" altLang="zh-TW" dirty="0" err="1" smtClean="0"/>
              <a:t>bashrc</a:t>
            </a:r>
            <a:endParaRPr lang="en-US" altLang="zh-TW" dirty="0" smtClean="0"/>
          </a:p>
          <a:p>
            <a:r>
              <a:rPr lang="zh-TW" altLang="en-US" dirty="0" smtClean="0"/>
              <a:t>如果 </a:t>
            </a:r>
            <a:r>
              <a:rPr lang="en-US" altLang="zh-TW" dirty="0" smtClean="0"/>
              <a:t>.</a:t>
            </a:r>
            <a:r>
              <a:rPr lang="en-US" altLang="zh-TW" dirty="0" err="1" smtClean="0"/>
              <a:t>bashrc</a:t>
            </a:r>
            <a:r>
              <a:rPr lang="en-US" altLang="zh-TW" dirty="0" smtClean="0"/>
              <a:t> </a:t>
            </a:r>
            <a:r>
              <a:rPr lang="zh-TW" altLang="en-US" dirty="0" smtClean="0"/>
              <a:t>文件是空的，沒關係，你可以自行手動寫入內容。</a:t>
            </a:r>
          </a:p>
          <a:p>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134760A3-818D-40F9-AE18-8EBD005E6CC0}" type="slidenum">
              <a:rPr lang="zh-TW" altLang="en-US" smtClean="0"/>
              <a:t>8</a:t>
            </a:fld>
            <a:endParaRPr lang="zh-TW" altLang="en-US"/>
          </a:p>
        </p:txBody>
      </p:sp>
    </p:spTree>
    <p:extLst>
      <p:ext uri="{BB962C8B-B14F-4D97-AF65-F5344CB8AC3E}">
        <p14:creationId xmlns:p14="http://schemas.microsoft.com/office/powerpoint/2010/main" val="1330728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 ~/.</a:t>
            </a:r>
            <a:r>
              <a:rPr lang="en-US" altLang="zh-TW" dirty="0" err="1" smtClean="0"/>
              <a:t>bashrc</a:t>
            </a:r>
            <a:r>
              <a:rPr lang="en-US" altLang="zh-TW" dirty="0" smtClean="0"/>
              <a:t>: executed by bash(1) for non-login shells.</a:t>
            </a:r>
          </a:p>
          <a:p>
            <a:r>
              <a:rPr lang="en-US" altLang="zh-TW" dirty="0" smtClean="0"/>
              <a:t># see /</a:t>
            </a:r>
            <a:r>
              <a:rPr lang="en-US" altLang="zh-TW" dirty="0" err="1" smtClean="0"/>
              <a:t>usr</a:t>
            </a:r>
            <a:r>
              <a:rPr lang="en-US" altLang="zh-TW" dirty="0" smtClean="0"/>
              <a:t>/share/doc/bash/examples/startup-files (in the package bash-doc)</a:t>
            </a:r>
          </a:p>
          <a:p>
            <a:r>
              <a:rPr lang="en-US" altLang="zh-TW" dirty="0" smtClean="0"/>
              <a:t># for examples</a:t>
            </a:r>
          </a:p>
          <a:p>
            <a:endParaRPr lang="en-US" altLang="zh-TW" dirty="0" smtClean="0"/>
          </a:p>
          <a:p>
            <a:r>
              <a:rPr lang="en-US" altLang="zh-TW" dirty="0" smtClean="0"/>
              <a:t># If not running interactively, don't do anything</a:t>
            </a:r>
          </a:p>
          <a:p>
            <a:r>
              <a:rPr lang="en-US" altLang="zh-TW" dirty="0" smtClean="0"/>
              <a:t>#case $- in</a:t>
            </a:r>
          </a:p>
          <a:p>
            <a:r>
              <a:rPr lang="en-US" altLang="zh-TW" dirty="0" smtClean="0"/>
              <a:t>#    *</a:t>
            </a:r>
            <a:r>
              <a:rPr lang="en-US" altLang="zh-TW" dirty="0" err="1" smtClean="0"/>
              <a:t>i</a:t>
            </a:r>
            <a:r>
              <a:rPr lang="en-US" altLang="zh-TW" dirty="0" smtClean="0"/>
              <a:t>*) ;;</a:t>
            </a:r>
          </a:p>
          <a:p>
            <a:r>
              <a:rPr lang="en-US" altLang="zh-TW" dirty="0" smtClean="0"/>
              <a:t>#      *) return;;</a:t>
            </a:r>
          </a:p>
          <a:p>
            <a:r>
              <a:rPr lang="en-US" altLang="zh-TW" dirty="0" smtClean="0"/>
              <a:t>#</a:t>
            </a:r>
            <a:r>
              <a:rPr lang="en-US" altLang="zh-TW" dirty="0" err="1" smtClean="0"/>
              <a:t>esac</a:t>
            </a:r>
            <a:endParaRPr lang="en-US" altLang="zh-TW" dirty="0" smtClean="0"/>
          </a:p>
          <a:p>
            <a:endParaRPr lang="en-US" altLang="zh-TW" dirty="0" smtClean="0"/>
          </a:p>
          <a:p>
            <a:r>
              <a:rPr lang="en-US" altLang="zh-TW" dirty="0" smtClean="0"/>
              <a:t># don't put duplicate lines or lines starting with space in the history.</a:t>
            </a:r>
          </a:p>
          <a:p>
            <a:r>
              <a:rPr lang="en-US" altLang="zh-TW" dirty="0" smtClean="0"/>
              <a:t># See bash(1) for more options</a:t>
            </a:r>
          </a:p>
          <a:p>
            <a:r>
              <a:rPr lang="en-US" altLang="zh-TW" dirty="0" smtClean="0"/>
              <a:t>HISTCONTROL=</a:t>
            </a:r>
            <a:r>
              <a:rPr lang="en-US" altLang="zh-TW" dirty="0" err="1" smtClean="0"/>
              <a:t>ignoreboth</a:t>
            </a:r>
            <a:endParaRPr lang="en-US" altLang="zh-TW" dirty="0" smtClean="0"/>
          </a:p>
          <a:p>
            <a:endParaRPr lang="en-US" altLang="zh-TW" dirty="0" smtClean="0"/>
          </a:p>
          <a:p>
            <a:r>
              <a:rPr lang="en-US" altLang="zh-TW" dirty="0" smtClean="0"/>
              <a:t># append to the history file, don't overwrite it</a:t>
            </a:r>
          </a:p>
          <a:p>
            <a:r>
              <a:rPr lang="en-US" altLang="zh-TW" dirty="0" err="1" smtClean="0"/>
              <a:t>shopt</a:t>
            </a:r>
            <a:r>
              <a:rPr lang="en-US" altLang="zh-TW" dirty="0" smtClean="0"/>
              <a:t> -s </a:t>
            </a:r>
            <a:r>
              <a:rPr lang="en-US" altLang="zh-TW" dirty="0" err="1" smtClean="0"/>
              <a:t>histappend</a:t>
            </a:r>
            <a:endParaRPr lang="en-US" altLang="zh-TW" dirty="0" smtClean="0"/>
          </a:p>
          <a:p>
            <a:endParaRPr lang="en-US" altLang="zh-TW" dirty="0" smtClean="0"/>
          </a:p>
          <a:p>
            <a:r>
              <a:rPr lang="en-US" altLang="zh-TW" dirty="0" smtClean="0"/>
              <a:t># for setting history length see HISTSIZE and HISTFILESIZE in bash(1)</a:t>
            </a:r>
          </a:p>
          <a:p>
            <a:r>
              <a:rPr lang="en-US" altLang="zh-TW" dirty="0" smtClean="0"/>
              <a:t>HISTSIZE=1000</a:t>
            </a:r>
          </a:p>
          <a:p>
            <a:r>
              <a:rPr lang="en-US" altLang="zh-TW" dirty="0" smtClean="0"/>
              <a:t>HISTFILESIZE=2000</a:t>
            </a:r>
          </a:p>
          <a:p>
            <a:endParaRPr lang="en-US" altLang="zh-TW" dirty="0" smtClean="0"/>
          </a:p>
          <a:p>
            <a:r>
              <a:rPr lang="en-US" altLang="zh-TW" dirty="0" smtClean="0"/>
              <a:t># check the window size after each command and, if necessary,</a:t>
            </a:r>
          </a:p>
          <a:p>
            <a:r>
              <a:rPr lang="en-US" altLang="zh-TW" dirty="0" smtClean="0"/>
              <a:t># update the values of LINES and COLUMNS.</a:t>
            </a:r>
          </a:p>
          <a:p>
            <a:r>
              <a:rPr lang="en-US" altLang="zh-TW" dirty="0" err="1" smtClean="0"/>
              <a:t>shopt</a:t>
            </a:r>
            <a:r>
              <a:rPr lang="en-US" altLang="zh-TW" dirty="0" smtClean="0"/>
              <a:t> -s </a:t>
            </a:r>
            <a:r>
              <a:rPr lang="en-US" altLang="zh-TW" dirty="0" err="1" smtClean="0"/>
              <a:t>checkwinsize</a:t>
            </a:r>
            <a:endParaRPr lang="en-US" altLang="zh-TW" dirty="0" smtClean="0"/>
          </a:p>
          <a:p>
            <a:endParaRPr lang="en-US" altLang="zh-TW" dirty="0" smtClean="0"/>
          </a:p>
          <a:p>
            <a:r>
              <a:rPr lang="en-US" altLang="zh-TW" dirty="0" smtClean="0"/>
              <a:t># If set, the pattern "**" used in a pathname expansion context will</a:t>
            </a:r>
          </a:p>
          <a:p>
            <a:r>
              <a:rPr lang="en-US" altLang="zh-TW" dirty="0" smtClean="0"/>
              <a:t># match all files and zero or more directories and subdirectories.</a:t>
            </a:r>
          </a:p>
          <a:p>
            <a:r>
              <a:rPr lang="en-US" altLang="zh-TW" dirty="0" smtClean="0"/>
              <a:t>#</a:t>
            </a:r>
            <a:r>
              <a:rPr lang="en-US" altLang="zh-TW" dirty="0" err="1" smtClean="0"/>
              <a:t>shopt</a:t>
            </a:r>
            <a:r>
              <a:rPr lang="en-US" altLang="zh-TW" dirty="0" smtClean="0"/>
              <a:t> -s </a:t>
            </a:r>
            <a:r>
              <a:rPr lang="en-US" altLang="zh-TW" dirty="0" err="1" smtClean="0"/>
              <a:t>globstar</a:t>
            </a:r>
            <a:endParaRPr lang="en-US" altLang="zh-TW" dirty="0" smtClean="0"/>
          </a:p>
          <a:p>
            <a:endParaRPr lang="en-US" altLang="zh-TW" dirty="0" smtClean="0"/>
          </a:p>
          <a:p>
            <a:r>
              <a:rPr lang="en-US" altLang="zh-TW" dirty="0" smtClean="0"/>
              <a:t># make less more friendly for non-text input files, see </a:t>
            </a:r>
            <a:r>
              <a:rPr lang="en-US" altLang="zh-TW" dirty="0" err="1" smtClean="0"/>
              <a:t>lesspipe</a:t>
            </a:r>
            <a:r>
              <a:rPr lang="en-US" altLang="zh-TW" dirty="0" smtClean="0"/>
              <a:t>(1)</a:t>
            </a:r>
          </a:p>
          <a:p>
            <a:r>
              <a:rPr lang="en-US" altLang="zh-TW" dirty="0" smtClean="0"/>
              <a:t>[ -x /</a:t>
            </a:r>
            <a:r>
              <a:rPr lang="en-US" altLang="zh-TW" dirty="0" err="1" smtClean="0"/>
              <a:t>usr</a:t>
            </a:r>
            <a:r>
              <a:rPr lang="en-US" altLang="zh-TW" dirty="0" smtClean="0"/>
              <a:t>/bin/</a:t>
            </a:r>
            <a:r>
              <a:rPr lang="en-US" altLang="zh-TW" dirty="0" err="1" smtClean="0"/>
              <a:t>lesspipe</a:t>
            </a:r>
            <a:r>
              <a:rPr lang="en-US" altLang="zh-TW" dirty="0" smtClean="0"/>
              <a:t> ] &amp;&amp; </a:t>
            </a:r>
            <a:r>
              <a:rPr lang="en-US" altLang="zh-TW" dirty="0" err="1" smtClean="0"/>
              <a:t>eval</a:t>
            </a:r>
            <a:r>
              <a:rPr lang="en-US" altLang="zh-TW" dirty="0" smtClean="0"/>
              <a:t> "$(SHELL=/bin/</a:t>
            </a:r>
            <a:r>
              <a:rPr lang="en-US" altLang="zh-TW" dirty="0" err="1" smtClean="0"/>
              <a:t>sh</a:t>
            </a:r>
            <a:r>
              <a:rPr lang="en-US" altLang="zh-TW" dirty="0" smtClean="0"/>
              <a:t> </a:t>
            </a:r>
            <a:r>
              <a:rPr lang="en-US" altLang="zh-TW" dirty="0" err="1" smtClean="0"/>
              <a:t>lesspipe</a:t>
            </a:r>
            <a:r>
              <a:rPr lang="en-US" altLang="zh-TW" dirty="0" smtClean="0"/>
              <a:t>)"</a:t>
            </a:r>
          </a:p>
          <a:p>
            <a:endParaRPr lang="en-US" altLang="zh-TW" dirty="0" smtClean="0"/>
          </a:p>
          <a:p>
            <a:r>
              <a:rPr lang="en-US" altLang="zh-TW" dirty="0" smtClean="0"/>
              <a:t># set variable identifying the </a:t>
            </a:r>
            <a:r>
              <a:rPr lang="en-US" altLang="zh-TW" dirty="0" err="1" smtClean="0"/>
              <a:t>chroot</a:t>
            </a:r>
            <a:r>
              <a:rPr lang="en-US" altLang="zh-TW" dirty="0" smtClean="0"/>
              <a:t> you work in (used in the prompt below)</a:t>
            </a:r>
          </a:p>
          <a:p>
            <a:r>
              <a:rPr lang="en-US" altLang="zh-TW" dirty="0" smtClean="0"/>
              <a:t>if [ -z "${</a:t>
            </a:r>
            <a:r>
              <a:rPr lang="en-US" altLang="zh-TW" dirty="0" err="1" smtClean="0"/>
              <a:t>debian_chroot</a:t>
            </a:r>
            <a:r>
              <a:rPr lang="en-US" altLang="zh-TW" dirty="0" smtClean="0"/>
              <a:t>:-}" ] &amp;&amp; [ -r /</a:t>
            </a:r>
            <a:r>
              <a:rPr lang="en-US" altLang="zh-TW" dirty="0" err="1" smtClean="0"/>
              <a:t>etc</a:t>
            </a:r>
            <a:r>
              <a:rPr lang="en-US" altLang="zh-TW" dirty="0" smtClean="0"/>
              <a:t>/</a:t>
            </a:r>
            <a:r>
              <a:rPr lang="en-US" altLang="zh-TW" dirty="0" err="1" smtClean="0"/>
              <a:t>debian_chroot</a:t>
            </a:r>
            <a:r>
              <a:rPr lang="en-US" altLang="zh-TW" dirty="0" smtClean="0"/>
              <a:t> ]; then</a:t>
            </a:r>
          </a:p>
          <a:p>
            <a:r>
              <a:rPr lang="en-US" altLang="zh-TW" dirty="0" smtClean="0"/>
              <a:t>    </a:t>
            </a:r>
            <a:r>
              <a:rPr lang="en-US" altLang="zh-TW" dirty="0" err="1" smtClean="0"/>
              <a:t>debian_chroot</a:t>
            </a:r>
            <a:r>
              <a:rPr lang="en-US" altLang="zh-TW" dirty="0" smtClean="0"/>
              <a:t>=$(cat /</a:t>
            </a:r>
            <a:r>
              <a:rPr lang="en-US" altLang="zh-TW" dirty="0" err="1" smtClean="0"/>
              <a:t>etc</a:t>
            </a:r>
            <a:r>
              <a:rPr lang="en-US" altLang="zh-TW" dirty="0" smtClean="0"/>
              <a:t>/</a:t>
            </a:r>
            <a:r>
              <a:rPr lang="en-US" altLang="zh-TW" dirty="0" err="1" smtClean="0"/>
              <a:t>debian_chroot</a:t>
            </a:r>
            <a:r>
              <a:rPr lang="en-US" altLang="zh-TW" dirty="0" smtClean="0"/>
              <a:t>)</a:t>
            </a:r>
          </a:p>
          <a:p>
            <a:r>
              <a:rPr lang="en-US" altLang="zh-TW" dirty="0" smtClean="0"/>
              <a:t>fi</a:t>
            </a:r>
          </a:p>
          <a:p>
            <a:endParaRPr lang="en-US" altLang="zh-TW" dirty="0" smtClean="0"/>
          </a:p>
          <a:p>
            <a:r>
              <a:rPr lang="en-US" altLang="zh-TW" dirty="0" smtClean="0"/>
              <a:t># set a fancy prompt (non-color, unless we know we "want" color)</a:t>
            </a:r>
          </a:p>
          <a:p>
            <a:r>
              <a:rPr lang="en-US" altLang="zh-TW" dirty="0" smtClean="0"/>
              <a:t>case "$TERM" in</a:t>
            </a:r>
          </a:p>
          <a:p>
            <a:r>
              <a:rPr lang="en-US" altLang="zh-TW" dirty="0" smtClean="0"/>
              <a:t>    </a:t>
            </a:r>
            <a:r>
              <a:rPr lang="en-US" altLang="zh-TW" dirty="0" err="1" smtClean="0"/>
              <a:t>xterm</a:t>
            </a:r>
            <a:r>
              <a:rPr lang="en-US" altLang="zh-TW" dirty="0" smtClean="0"/>
              <a:t>-color|*-256color) </a:t>
            </a:r>
            <a:r>
              <a:rPr lang="en-US" altLang="zh-TW" dirty="0" err="1" smtClean="0"/>
              <a:t>color_prompt</a:t>
            </a:r>
            <a:r>
              <a:rPr lang="en-US" altLang="zh-TW" dirty="0" smtClean="0"/>
              <a:t>=yes;;</a:t>
            </a:r>
          </a:p>
          <a:p>
            <a:r>
              <a:rPr lang="en-US" altLang="zh-TW" dirty="0" err="1" smtClean="0"/>
              <a:t>esac</a:t>
            </a:r>
            <a:endParaRPr lang="en-US" altLang="zh-TW" dirty="0" smtClean="0"/>
          </a:p>
          <a:p>
            <a:endParaRPr lang="en-US" altLang="zh-TW" dirty="0" smtClean="0"/>
          </a:p>
          <a:p>
            <a:r>
              <a:rPr lang="en-US" altLang="zh-TW" dirty="0" smtClean="0"/>
              <a:t># uncomment for a colored prompt, if the terminal has the capability; turned</a:t>
            </a:r>
          </a:p>
          <a:p>
            <a:r>
              <a:rPr lang="en-US" altLang="zh-TW" dirty="0" smtClean="0"/>
              <a:t># off by default to not distract the user: the focus in a terminal window</a:t>
            </a:r>
          </a:p>
          <a:p>
            <a:r>
              <a:rPr lang="en-US" altLang="zh-TW" dirty="0" smtClean="0"/>
              <a:t># update the values of LINES and COLUMNS.</a:t>
            </a:r>
          </a:p>
          <a:p>
            <a:r>
              <a:rPr lang="en-US" altLang="zh-TW" dirty="0" err="1" smtClean="0"/>
              <a:t>shopt</a:t>
            </a:r>
            <a:r>
              <a:rPr lang="en-US" altLang="zh-TW" dirty="0" smtClean="0"/>
              <a:t> -s </a:t>
            </a:r>
            <a:r>
              <a:rPr lang="en-US" altLang="zh-TW" dirty="0" err="1" smtClean="0"/>
              <a:t>checkwinsize</a:t>
            </a:r>
            <a:endParaRPr lang="en-US" altLang="zh-TW" dirty="0" smtClean="0"/>
          </a:p>
          <a:p>
            <a:endParaRPr lang="en-US" altLang="zh-TW" dirty="0" smtClean="0"/>
          </a:p>
          <a:p>
            <a:r>
              <a:rPr lang="en-US" altLang="zh-TW" dirty="0" smtClean="0"/>
              <a:t># If set, the pattern "**" used in a pathname expansion context will</a:t>
            </a:r>
          </a:p>
          <a:p>
            <a:r>
              <a:rPr lang="en-US" altLang="zh-TW" dirty="0" smtClean="0"/>
              <a:t># match all files and zero or more directories and subdirectories.</a:t>
            </a:r>
          </a:p>
          <a:p>
            <a:r>
              <a:rPr lang="en-US" altLang="zh-TW" dirty="0" smtClean="0"/>
              <a:t>#</a:t>
            </a:r>
            <a:r>
              <a:rPr lang="en-US" altLang="zh-TW" dirty="0" err="1" smtClean="0"/>
              <a:t>shopt</a:t>
            </a:r>
            <a:r>
              <a:rPr lang="en-US" altLang="zh-TW" dirty="0" smtClean="0"/>
              <a:t> -s </a:t>
            </a:r>
            <a:r>
              <a:rPr lang="en-US" altLang="zh-TW" dirty="0" err="1" smtClean="0"/>
              <a:t>globstar</a:t>
            </a:r>
            <a:endParaRPr lang="en-US" altLang="zh-TW" dirty="0" smtClean="0"/>
          </a:p>
          <a:p>
            <a:endParaRPr lang="en-US" altLang="zh-TW" dirty="0" smtClean="0"/>
          </a:p>
          <a:p>
            <a:r>
              <a:rPr lang="en-US" altLang="zh-TW" dirty="0" smtClean="0"/>
              <a:t># make less more friendly for non-text input files, see </a:t>
            </a:r>
            <a:r>
              <a:rPr lang="en-US" altLang="zh-TW" dirty="0" err="1" smtClean="0"/>
              <a:t>lesspipe</a:t>
            </a:r>
            <a:r>
              <a:rPr lang="en-US" altLang="zh-TW" dirty="0" smtClean="0"/>
              <a:t>(1)</a:t>
            </a:r>
          </a:p>
          <a:p>
            <a:r>
              <a:rPr lang="en-US" altLang="zh-TW" dirty="0" smtClean="0"/>
              <a:t>[ -x /</a:t>
            </a:r>
            <a:r>
              <a:rPr lang="en-US" altLang="zh-TW" dirty="0" err="1" smtClean="0"/>
              <a:t>usr</a:t>
            </a:r>
            <a:r>
              <a:rPr lang="en-US" altLang="zh-TW" dirty="0" smtClean="0"/>
              <a:t>/bin/</a:t>
            </a:r>
            <a:r>
              <a:rPr lang="en-US" altLang="zh-TW" dirty="0" err="1" smtClean="0"/>
              <a:t>lesspipe</a:t>
            </a:r>
            <a:r>
              <a:rPr lang="en-US" altLang="zh-TW" dirty="0" smtClean="0"/>
              <a:t> ] &amp;&amp; </a:t>
            </a:r>
            <a:r>
              <a:rPr lang="en-US" altLang="zh-TW" dirty="0" err="1" smtClean="0"/>
              <a:t>eval</a:t>
            </a:r>
            <a:r>
              <a:rPr lang="en-US" altLang="zh-TW" dirty="0" smtClean="0"/>
              <a:t> "$(SHELL=/bin/</a:t>
            </a:r>
            <a:r>
              <a:rPr lang="en-US" altLang="zh-TW" dirty="0" err="1" smtClean="0"/>
              <a:t>sh</a:t>
            </a:r>
            <a:r>
              <a:rPr lang="en-US" altLang="zh-TW" dirty="0" smtClean="0"/>
              <a:t> </a:t>
            </a:r>
            <a:r>
              <a:rPr lang="en-US" altLang="zh-TW" dirty="0" err="1" smtClean="0"/>
              <a:t>lesspipe</a:t>
            </a:r>
            <a:r>
              <a:rPr lang="en-US" altLang="zh-TW" dirty="0" smtClean="0"/>
              <a:t>)"</a:t>
            </a:r>
          </a:p>
          <a:p>
            <a:endParaRPr lang="en-US" altLang="zh-TW" dirty="0" smtClean="0"/>
          </a:p>
          <a:p>
            <a:r>
              <a:rPr lang="en-US" altLang="zh-TW" dirty="0" smtClean="0"/>
              <a:t># set variable identifying the </a:t>
            </a:r>
            <a:r>
              <a:rPr lang="en-US" altLang="zh-TW" dirty="0" err="1" smtClean="0"/>
              <a:t>chroot</a:t>
            </a:r>
            <a:r>
              <a:rPr lang="en-US" altLang="zh-TW" dirty="0" smtClean="0"/>
              <a:t> you work in (used in the prompt below)</a:t>
            </a:r>
          </a:p>
          <a:p>
            <a:r>
              <a:rPr lang="en-US" altLang="zh-TW" dirty="0" smtClean="0"/>
              <a:t>if [ -z "${</a:t>
            </a:r>
            <a:r>
              <a:rPr lang="en-US" altLang="zh-TW" dirty="0" err="1" smtClean="0"/>
              <a:t>debian_chroot</a:t>
            </a:r>
            <a:r>
              <a:rPr lang="en-US" altLang="zh-TW" dirty="0" smtClean="0"/>
              <a:t>:-}" ] &amp;&amp; [ -r /</a:t>
            </a:r>
            <a:r>
              <a:rPr lang="en-US" altLang="zh-TW" dirty="0" err="1" smtClean="0"/>
              <a:t>etc</a:t>
            </a:r>
            <a:r>
              <a:rPr lang="en-US" altLang="zh-TW" dirty="0" smtClean="0"/>
              <a:t>/</a:t>
            </a:r>
            <a:r>
              <a:rPr lang="en-US" altLang="zh-TW" dirty="0" err="1" smtClean="0"/>
              <a:t>debian_chroot</a:t>
            </a:r>
            <a:r>
              <a:rPr lang="en-US" altLang="zh-TW" dirty="0" smtClean="0"/>
              <a:t> ]; then</a:t>
            </a:r>
          </a:p>
          <a:p>
            <a:r>
              <a:rPr lang="en-US" altLang="zh-TW" dirty="0" smtClean="0"/>
              <a:t>    </a:t>
            </a:r>
            <a:r>
              <a:rPr lang="en-US" altLang="zh-TW" dirty="0" err="1" smtClean="0"/>
              <a:t>debian_chroot</a:t>
            </a:r>
            <a:r>
              <a:rPr lang="en-US" altLang="zh-TW" dirty="0" smtClean="0"/>
              <a:t>=$(cat /</a:t>
            </a:r>
            <a:r>
              <a:rPr lang="en-US" altLang="zh-TW" dirty="0" err="1" smtClean="0"/>
              <a:t>etc</a:t>
            </a:r>
            <a:r>
              <a:rPr lang="en-US" altLang="zh-TW" dirty="0" smtClean="0"/>
              <a:t>/</a:t>
            </a:r>
            <a:r>
              <a:rPr lang="en-US" altLang="zh-TW" dirty="0" err="1" smtClean="0"/>
              <a:t>debian_chroot</a:t>
            </a:r>
            <a:r>
              <a:rPr lang="en-US" altLang="zh-TW" dirty="0" smtClean="0"/>
              <a:t>)</a:t>
            </a:r>
          </a:p>
          <a:p>
            <a:r>
              <a:rPr lang="en-US" altLang="zh-TW" dirty="0" smtClean="0"/>
              <a:t>fi</a:t>
            </a:r>
          </a:p>
          <a:p>
            <a:endParaRPr lang="en-US" altLang="zh-TW" dirty="0" smtClean="0"/>
          </a:p>
          <a:p>
            <a:r>
              <a:rPr lang="en-US" altLang="zh-TW" dirty="0" smtClean="0"/>
              <a:t># set a fancy prompt (non-color, unless we know we "want" color)</a:t>
            </a:r>
          </a:p>
          <a:p>
            <a:r>
              <a:rPr lang="en-US" altLang="zh-TW" dirty="0" smtClean="0"/>
              <a:t>case "$TERM" in</a:t>
            </a:r>
          </a:p>
          <a:p>
            <a:r>
              <a:rPr lang="en-US" altLang="zh-TW" dirty="0" smtClean="0"/>
              <a:t>    </a:t>
            </a:r>
            <a:r>
              <a:rPr lang="en-US" altLang="zh-TW" dirty="0" err="1" smtClean="0"/>
              <a:t>xterm</a:t>
            </a:r>
            <a:r>
              <a:rPr lang="en-US" altLang="zh-TW" dirty="0" smtClean="0"/>
              <a:t>-color|*-256color) </a:t>
            </a:r>
            <a:r>
              <a:rPr lang="en-US" altLang="zh-TW" dirty="0" err="1" smtClean="0"/>
              <a:t>color_prompt</a:t>
            </a:r>
            <a:r>
              <a:rPr lang="en-US" altLang="zh-TW" dirty="0" smtClean="0"/>
              <a:t>=yes;;</a:t>
            </a:r>
          </a:p>
          <a:p>
            <a:r>
              <a:rPr lang="en-US" altLang="zh-TW" dirty="0" err="1" smtClean="0"/>
              <a:t>esac</a:t>
            </a:r>
            <a:endParaRPr lang="en-US" altLang="zh-TW" dirty="0" smtClean="0"/>
          </a:p>
          <a:p>
            <a:endParaRPr lang="en-US" altLang="zh-TW" dirty="0" smtClean="0"/>
          </a:p>
          <a:p>
            <a:r>
              <a:rPr lang="en-US" altLang="zh-TW" dirty="0" smtClean="0"/>
              <a:t># uncomment for a colored prompt, if the terminal has the capability; turned</a:t>
            </a:r>
          </a:p>
          <a:p>
            <a:r>
              <a:rPr lang="en-US" altLang="zh-TW" dirty="0" smtClean="0"/>
              <a:t># off by default to not distract the user: the focus in a terminal window</a:t>
            </a:r>
          </a:p>
          <a:p>
            <a:r>
              <a:rPr lang="en-US" altLang="zh-TW" dirty="0" smtClean="0"/>
              <a:t># should be on the output of commands, not on the prompt</a:t>
            </a:r>
          </a:p>
          <a:p>
            <a:r>
              <a:rPr lang="en-US" altLang="zh-TW" dirty="0" smtClean="0"/>
              <a:t>#</a:t>
            </a:r>
            <a:r>
              <a:rPr lang="en-US" altLang="zh-TW" dirty="0" err="1" smtClean="0"/>
              <a:t>force_color_prompt</a:t>
            </a:r>
            <a:r>
              <a:rPr lang="en-US" altLang="zh-TW" dirty="0" smtClean="0"/>
              <a:t>=yes</a:t>
            </a:r>
          </a:p>
          <a:p>
            <a:endParaRPr lang="en-US" altLang="zh-TW" dirty="0" smtClean="0"/>
          </a:p>
          <a:p>
            <a:r>
              <a:rPr lang="en-US" altLang="zh-TW" dirty="0" smtClean="0"/>
              <a:t>if [ -n "$</a:t>
            </a:r>
            <a:r>
              <a:rPr lang="en-US" altLang="zh-TW" dirty="0" err="1" smtClean="0"/>
              <a:t>force_color_prompt</a:t>
            </a:r>
            <a:r>
              <a:rPr lang="en-US" altLang="zh-TW" dirty="0" smtClean="0"/>
              <a:t>" ]; then</a:t>
            </a:r>
          </a:p>
          <a:p>
            <a:r>
              <a:rPr lang="en-US" altLang="zh-TW" dirty="0" smtClean="0"/>
              <a:t>    if [ -x /</a:t>
            </a:r>
            <a:r>
              <a:rPr lang="en-US" altLang="zh-TW" dirty="0" err="1" smtClean="0"/>
              <a:t>usr</a:t>
            </a:r>
            <a:r>
              <a:rPr lang="en-US" altLang="zh-TW" dirty="0" smtClean="0"/>
              <a:t>/bin/</a:t>
            </a:r>
            <a:r>
              <a:rPr lang="en-US" altLang="zh-TW" dirty="0" err="1" smtClean="0"/>
              <a:t>tput</a:t>
            </a:r>
            <a:r>
              <a:rPr lang="en-US" altLang="zh-TW" dirty="0" smtClean="0"/>
              <a:t> ] &amp;&amp; </a:t>
            </a:r>
            <a:r>
              <a:rPr lang="en-US" altLang="zh-TW" dirty="0" err="1" smtClean="0"/>
              <a:t>tput</a:t>
            </a:r>
            <a:r>
              <a:rPr lang="en-US" altLang="zh-TW" dirty="0" smtClean="0"/>
              <a:t> </a:t>
            </a:r>
            <a:r>
              <a:rPr lang="en-US" altLang="zh-TW" dirty="0" err="1" smtClean="0"/>
              <a:t>setaf</a:t>
            </a:r>
            <a:r>
              <a:rPr lang="en-US" altLang="zh-TW" dirty="0" smtClean="0"/>
              <a:t> 1 &gt;&amp;/dev/null; then</a:t>
            </a:r>
          </a:p>
          <a:p>
            <a:r>
              <a:rPr lang="en-US" altLang="zh-TW" dirty="0" smtClean="0"/>
              <a:t>        # We have color support; assume it's compliant with Ecma-48</a:t>
            </a:r>
          </a:p>
          <a:p>
            <a:r>
              <a:rPr lang="en-US" altLang="zh-TW" dirty="0" smtClean="0"/>
              <a:t>        # (ISO/IEC-6429). (Lack of such support is extremely rare, and such</a:t>
            </a:r>
          </a:p>
          <a:p>
            <a:r>
              <a:rPr lang="en-US" altLang="zh-TW" dirty="0" smtClean="0"/>
              <a:t>        # a case would tend to support </a:t>
            </a:r>
            <a:r>
              <a:rPr lang="en-US" altLang="zh-TW" dirty="0" err="1" smtClean="0"/>
              <a:t>setf</a:t>
            </a:r>
            <a:r>
              <a:rPr lang="en-US" altLang="zh-TW" dirty="0" smtClean="0"/>
              <a:t> rather than </a:t>
            </a:r>
            <a:r>
              <a:rPr lang="en-US" altLang="zh-TW" dirty="0" err="1" smtClean="0"/>
              <a:t>setaf</a:t>
            </a:r>
            <a:r>
              <a:rPr lang="en-US" altLang="zh-TW" dirty="0" smtClean="0"/>
              <a:t>.)</a:t>
            </a:r>
          </a:p>
          <a:p>
            <a:r>
              <a:rPr lang="en-US" altLang="zh-TW" dirty="0" smtClean="0"/>
              <a:t>        </a:t>
            </a:r>
            <a:r>
              <a:rPr lang="en-US" altLang="zh-TW" dirty="0" err="1" smtClean="0"/>
              <a:t>color_prompt</a:t>
            </a:r>
            <a:r>
              <a:rPr lang="en-US" altLang="zh-TW" dirty="0" smtClean="0"/>
              <a:t>=yes</a:t>
            </a:r>
          </a:p>
          <a:p>
            <a:r>
              <a:rPr lang="en-US" altLang="zh-TW" dirty="0" smtClean="0"/>
              <a:t>    else</a:t>
            </a:r>
          </a:p>
          <a:p>
            <a:r>
              <a:rPr lang="en-US" altLang="zh-TW" dirty="0" smtClean="0"/>
              <a:t>        </a:t>
            </a:r>
            <a:r>
              <a:rPr lang="en-US" altLang="zh-TW" dirty="0" err="1" smtClean="0"/>
              <a:t>color_prompt</a:t>
            </a:r>
            <a:r>
              <a:rPr lang="en-US" altLang="zh-TW" dirty="0" smtClean="0"/>
              <a:t>=</a:t>
            </a:r>
          </a:p>
          <a:p>
            <a:r>
              <a:rPr lang="en-US" altLang="zh-TW" dirty="0" smtClean="0"/>
              <a:t>    fi</a:t>
            </a:r>
          </a:p>
          <a:p>
            <a:r>
              <a:rPr lang="en-US" altLang="zh-TW" dirty="0" smtClean="0"/>
              <a:t>fi</a:t>
            </a:r>
          </a:p>
          <a:p>
            <a:endParaRPr lang="en-US" altLang="zh-TW" dirty="0" smtClean="0"/>
          </a:p>
          <a:p>
            <a:r>
              <a:rPr lang="en-US" altLang="zh-TW" dirty="0" smtClean="0"/>
              <a:t>if [ "$</a:t>
            </a:r>
            <a:r>
              <a:rPr lang="en-US" altLang="zh-TW" dirty="0" err="1" smtClean="0"/>
              <a:t>color_prompt</a:t>
            </a:r>
            <a:r>
              <a:rPr lang="en-US" altLang="zh-TW" dirty="0" smtClean="0"/>
              <a:t>" = yes ]; then</a:t>
            </a:r>
          </a:p>
          <a:p>
            <a:r>
              <a:rPr lang="en-US" altLang="zh-TW" dirty="0" smtClean="0"/>
              <a:t>    PS1='${</a:t>
            </a:r>
            <a:r>
              <a:rPr lang="en-US" altLang="zh-TW" dirty="0" err="1" smtClean="0"/>
              <a:t>debian_chroot</a:t>
            </a:r>
            <a:r>
              <a:rPr lang="en-US" altLang="zh-TW" dirty="0" smtClean="0"/>
              <a:t>:+($</a:t>
            </a:r>
            <a:r>
              <a:rPr lang="en-US" altLang="zh-TW" dirty="0" err="1" smtClean="0"/>
              <a:t>debian_chroot</a:t>
            </a:r>
            <a:r>
              <a:rPr lang="en-US" altLang="zh-TW" dirty="0" smtClean="0"/>
              <a:t>)}\[\033[01;32m\]\u@\h\[\033[00m\]:\[\033[01;34m\]\w\[\033[00m\]\$ '</a:t>
            </a:r>
          </a:p>
          <a:p>
            <a:r>
              <a:rPr lang="en-US" altLang="zh-TW" dirty="0" smtClean="0"/>
              <a:t>else</a:t>
            </a:r>
          </a:p>
          <a:p>
            <a:r>
              <a:rPr lang="en-US" altLang="zh-TW" dirty="0" smtClean="0"/>
              <a:t>    PS1='${</a:t>
            </a:r>
            <a:r>
              <a:rPr lang="en-US" altLang="zh-TW" dirty="0" err="1" smtClean="0"/>
              <a:t>debian_chroot</a:t>
            </a:r>
            <a:r>
              <a:rPr lang="en-US" altLang="zh-TW" dirty="0" smtClean="0"/>
              <a:t>:+($</a:t>
            </a:r>
            <a:r>
              <a:rPr lang="en-US" altLang="zh-TW" dirty="0" err="1" smtClean="0"/>
              <a:t>debian_chroot</a:t>
            </a:r>
            <a:r>
              <a:rPr lang="en-US" altLang="zh-TW" dirty="0" smtClean="0"/>
              <a:t>)}\u@\h:\w\$ '</a:t>
            </a:r>
          </a:p>
          <a:p>
            <a:r>
              <a:rPr lang="en-US" altLang="zh-TW" dirty="0" smtClean="0"/>
              <a:t>fi</a:t>
            </a:r>
          </a:p>
          <a:p>
            <a:r>
              <a:rPr lang="en-US" altLang="zh-TW" dirty="0" smtClean="0"/>
              <a:t>unset </a:t>
            </a:r>
            <a:r>
              <a:rPr lang="en-US" altLang="zh-TW" dirty="0" err="1" smtClean="0"/>
              <a:t>color_prompt</a:t>
            </a:r>
            <a:r>
              <a:rPr lang="en-US" altLang="zh-TW" dirty="0" smtClean="0"/>
              <a:t> </a:t>
            </a:r>
            <a:r>
              <a:rPr lang="en-US" altLang="zh-TW" dirty="0" err="1" smtClean="0"/>
              <a:t>force_color_prompt</a:t>
            </a:r>
            <a:endParaRPr lang="en-US" altLang="zh-TW" dirty="0" smtClean="0"/>
          </a:p>
          <a:p>
            <a:endParaRPr lang="en-US" altLang="zh-TW" dirty="0" smtClean="0"/>
          </a:p>
          <a:p>
            <a:r>
              <a:rPr lang="en-US" altLang="zh-TW" dirty="0" smtClean="0"/>
              <a:t># If this is an </a:t>
            </a:r>
            <a:r>
              <a:rPr lang="en-US" altLang="zh-TW" dirty="0" err="1" smtClean="0"/>
              <a:t>xterm</a:t>
            </a:r>
            <a:r>
              <a:rPr lang="en-US" altLang="zh-TW" dirty="0" smtClean="0"/>
              <a:t> set the title to </a:t>
            </a:r>
            <a:r>
              <a:rPr lang="en-US" altLang="zh-TW" dirty="0" err="1" smtClean="0"/>
              <a:t>user@host:dir</a:t>
            </a:r>
            <a:endParaRPr lang="en-US" altLang="zh-TW" dirty="0" smtClean="0"/>
          </a:p>
          <a:p>
            <a:endParaRPr lang="en-US" altLang="zh-TW" dirty="0" smtClean="0"/>
          </a:p>
          <a:p>
            <a:r>
              <a:rPr lang="en-US" altLang="zh-TW" dirty="0" smtClean="0"/>
              <a:t># should be on the output of commands, not on the prompt</a:t>
            </a:r>
          </a:p>
          <a:p>
            <a:r>
              <a:rPr lang="en-US" altLang="zh-TW" dirty="0" smtClean="0"/>
              <a:t>#</a:t>
            </a:r>
            <a:r>
              <a:rPr lang="en-US" altLang="zh-TW" dirty="0" err="1" smtClean="0"/>
              <a:t>force_color_prompt</a:t>
            </a:r>
            <a:r>
              <a:rPr lang="en-US" altLang="zh-TW" dirty="0" smtClean="0"/>
              <a:t>=yes</a:t>
            </a:r>
          </a:p>
          <a:p>
            <a:endParaRPr lang="en-US" altLang="zh-TW" dirty="0" smtClean="0"/>
          </a:p>
          <a:p>
            <a:r>
              <a:rPr lang="en-US" altLang="zh-TW" dirty="0" smtClean="0"/>
              <a:t>if [ -n "$</a:t>
            </a:r>
            <a:r>
              <a:rPr lang="en-US" altLang="zh-TW" dirty="0" err="1" smtClean="0"/>
              <a:t>force_color_prompt</a:t>
            </a:r>
            <a:r>
              <a:rPr lang="en-US" altLang="zh-TW" dirty="0" smtClean="0"/>
              <a:t>" ]; then</a:t>
            </a:r>
          </a:p>
          <a:p>
            <a:r>
              <a:rPr lang="en-US" altLang="zh-TW" dirty="0" smtClean="0"/>
              <a:t>    if [ -x /</a:t>
            </a:r>
            <a:r>
              <a:rPr lang="en-US" altLang="zh-TW" dirty="0" err="1" smtClean="0"/>
              <a:t>usr</a:t>
            </a:r>
            <a:r>
              <a:rPr lang="en-US" altLang="zh-TW" dirty="0" smtClean="0"/>
              <a:t>/bin/</a:t>
            </a:r>
            <a:r>
              <a:rPr lang="en-US" altLang="zh-TW" dirty="0" err="1" smtClean="0"/>
              <a:t>tput</a:t>
            </a:r>
            <a:r>
              <a:rPr lang="en-US" altLang="zh-TW" dirty="0" smtClean="0"/>
              <a:t> ] &amp;&amp; </a:t>
            </a:r>
            <a:r>
              <a:rPr lang="en-US" altLang="zh-TW" dirty="0" err="1" smtClean="0"/>
              <a:t>tput</a:t>
            </a:r>
            <a:r>
              <a:rPr lang="en-US" altLang="zh-TW" dirty="0" smtClean="0"/>
              <a:t> </a:t>
            </a:r>
            <a:r>
              <a:rPr lang="en-US" altLang="zh-TW" dirty="0" err="1" smtClean="0"/>
              <a:t>setaf</a:t>
            </a:r>
            <a:r>
              <a:rPr lang="en-US" altLang="zh-TW" dirty="0" smtClean="0"/>
              <a:t> 1 &gt;&amp;/dev/null; then</a:t>
            </a:r>
          </a:p>
          <a:p>
            <a:r>
              <a:rPr lang="en-US" altLang="zh-TW" dirty="0" smtClean="0"/>
              <a:t>        # We have color support; assume it's compliant with Ecma-48</a:t>
            </a:r>
          </a:p>
          <a:p>
            <a:r>
              <a:rPr lang="en-US" altLang="zh-TW" dirty="0" smtClean="0"/>
              <a:t>        # (ISO/IEC-6429). (Lack of such support is extremely rare, and such</a:t>
            </a:r>
          </a:p>
          <a:p>
            <a:r>
              <a:rPr lang="en-US" altLang="zh-TW" dirty="0" smtClean="0"/>
              <a:t>        # a case would tend to support </a:t>
            </a:r>
            <a:r>
              <a:rPr lang="en-US" altLang="zh-TW" dirty="0" err="1" smtClean="0"/>
              <a:t>setf</a:t>
            </a:r>
            <a:r>
              <a:rPr lang="en-US" altLang="zh-TW" dirty="0" smtClean="0"/>
              <a:t> rather than </a:t>
            </a:r>
            <a:r>
              <a:rPr lang="en-US" altLang="zh-TW" dirty="0" err="1" smtClean="0"/>
              <a:t>setaf</a:t>
            </a:r>
            <a:r>
              <a:rPr lang="en-US" altLang="zh-TW" dirty="0" smtClean="0"/>
              <a:t>.)</a:t>
            </a:r>
          </a:p>
          <a:p>
            <a:r>
              <a:rPr lang="en-US" altLang="zh-TW" dirty="0" smtClean="0"/>
              <a:t>        </a:t>
            </a:r>
            <a:r>
              <a:rPr lang="en-US" altLang="zh-TW" dirty="0" err="1" smtClean="0"/>
              <a:t>color_prompt</a:t>
            </a:r>
            <a:r>
              <a:rPr lang="en-US" altLang="zh-TW" dirty="0" smtClean="0"/>
              <a:t>=yes</a:t>
            </a:r>
          </a:p>
          <a:p>
            <a:r>
              <a:rPr lang="en-US" altLang="zh-TW" dirty="0" smtClean="0"/>
              <a:t>    else</a:t>
            </a:r>
          </a:p>
          <a:p>
            <a:r>
              <a:rPr lang="en-US" altLang="zh-TW" dirty="0" smtClean="0"/>
              <a:t>        </a:t>
            </a:r>
            <a:r>
              <a:rPr lang="en-US" altLang="zh-TW" dirty="0" err="1" smtClean="0"/>
              <a:t>color_prompt</a:t>
            </a:r>
            <a:r>
              <a:rPr lang="en-US" altLang="zh-TW" dirty="0" smtClean="0"/>
              <a:t>=</a:t>
            </a:r>
          </a:p>
          <a:p>
            <a:r>
              <a:rPr lang="en-US" altLang="zh-TW" dirty="0" smtClean="0"/>
              <a:t>    fi</a:t>
            </a:r>
          </a:p>
          <a:p>
            <a:r>
              <a:rPr lang="en-US" altLang="zh-TW" dirty="0" smtClean="0"/>
              <a:t>fi</a:t>
            </a:r>
          </a:p>
          <a:p>
            <a:endParaRPr lang="en-US" altLang="zh-TW" dirty="0" smtClean="0"/>
          </a:p>
          <a:p>
            <a:r>
              <a:rPr lang="en-US" altLang="zh-TW" dirty="0" smtClean="0"/>
              <a:t>if [ "$</a:t>
            </a:r>
            <a:r>
              <a:rPr lang="en-US" altLang="zh-TW" dirty="0" err="1" smtClean="0"/>
              <a:t>color_prompt</a:t>
            </a:r>
            <a:r>
              <a:rPr lang="en-US" altLang="zh-TW" dirty="0" smtClean="0"/>
              <a:t>" = yes ]; then</a:t>
            </a:r>
          </a:p>
          <a:p>
            <a:r>
              <a:rPr lang="en-US" altLang="zh-TW" dirty="0" smtClean="0"/>
              <a:t>    PS1='${</a:t>
            </a:r>
            <a:r>
              <a:rPr lang="en-US" altLang="zh-TW" dirty="0" err="1" smtClean="0"/>
              <a:t>debian_chroot</a:t>
            </a:r>
            <a:r>
              <a:rPr lang="en-US" altLang="zh-TW" dirty="0" smtClean="0"/>
              <a:t>:+($</a:t>
            </a:r>
            <a:r>
              <a:rPr lang="en-US" altLang="zh-TW" dirty="0" err="1" smtClean="0"/>
              <a:t>debian_chroot</a:t>
            </a:r>
            <a:r>
              <a:rPr lang="en-US" altLang="zh-TW" dirty="0" smtClean="0"/>
              <a:t>)}\[\033[01;32m\]\u@\h\[\033[00m\]:\[\033[01;34m\]\w\[\033[00m\]\$ '</a:t>
            </a:r>
          </a:p>
          <a:p>
            <a:r>
              <a:rPr lang="en-US" altLang="zh-TW" dirty="0" smtClean="0"/>
              <a:t>else</a:t>
            </a:r>
          </a:p>
          <a:p>
            <a:r>
              <a:rPr lang="en-US" altLang="zh-TW" dirty="0" smtClean="0"/>
              <a:t>    PS1='${</a:t>
            </a:r>
            <a:r>
              <a:rPr lang="en-US" altLang="zh-TW" dirty="0" err="1" smtClean="0"/>
              <a:t>debian_chroot</a:t>
            </a:r>
            <a:r>
              <a:rPr lang="en-US" altLang="zh-TW" dirty="0" smtClean="0"/>
              <a:t>:+($</a:t>
            </a:r>
            <a:r>
              <a:rPr lang="en-US" altLang="zh-TW" dirty="0" err="1" smtClean="0"/>
              <a:t>debian_chroot</a:t>
            </a:r>
            <a:r>
              <a:rPr lang="en-US" altLang="zh-TW" dirty="0" smtClean="0"/>
              <a:t>)}\u@\h:\w\$ '</a:t>
            </a:r>
          </a:p>
          <a:p>
            <a:r>
              <a:rPr lang="en-US" altLang="zh-TW" dirty="0" smtClean="0"/>
              <a:t>fi</a:t>
            </a:r>
          </a:p>
          <a:p>
            <a:r>
              <a:rPr lang="en-US" altLang="zh-TW" dirty="0" smtClean="0"/>
              <a:t>unset </a:t>
            </a:r>
            <a:r>
              <a:rPr lang="en-US" altLang="zh-TW" dirty="0" err="1" smtClean="0"/>
              <a:t>color_prompt</a:t>
            </a:r>
            <a:r>
              <a:rPr lang="en-US" altLang="zh-TW" dirty="0" smtClean="0"/>
              <a:t> </a:t>
            </a:r>
            <a:r>
              <a:rPr lang="en-US" altLang="zh-TW" dirty="0" err="1" smtClean="0"/>
              <a:t>force_color_prompt</a:t>
            </a:r>
            <a:endParaRPr lang="en-US" altLang="zh-TW" dirty="0" smtClean="0"/>
          </a:p>
          <a:p>
            <a:endParaRPr lang="en-US" altLang="zh-TW" dirty="0" smtClean="0"/>
          </a:p>
          <a:p>
            <a:r>
              <a:rPr lang="en-US" altLang="zh-TW" dirty="0" smtClean="0"/>
              <a:t># If this is an </a:t>
            </a:r>
            <a:r>
              <a:rPr lang="en-US" altLang="zh-TW" dirty="0" err="1" smtClean="0"/>
              <a:t>xterm</a:t>
            </a:r>
            <a:r>
              <a:rPr lang="en-US" altLang="zh-TW" dirty="0" smtClean="0"/>
              <a:t> set the title to </a:t>
            </a:r>
            <a:r>
              <a:rPr lang="en-US" altLang="zh-TW" dirty="0" err="1" smtClean="0"/>
              <a:t>user@host:dir</a:t>
            </a:r>
            <a:endParaRPr lang="en-US" altLang="zh-TW" dirty="0" smtClean="0"/>
          </a:p>
          <a:p>
            <a:r>
              <a:rPr lang="en-US" altLang="zh-TW" dirty="0" smtClean="0"/>
              <a:t>case "$TERM" in</a:t>
            </a:r>
          </a:p>
          <a:p>
            <a:r>
              <a:rPr lang="en-US" altLang="zh-TW" dirty="0" err="1" smtClean="0"/>
              <a:t>xterm</a:t>
            </a:r>
            <a:r>
              <a:rPr lang="en-US" altLang="zh-TW" dirty="0" smtClean="0"/>
              <a:t>*|</a:t>
            </a:r>
            <a:r>
              <a:rPr lang="en-US" altLang="zh-TW" dirty="0" err="1" smtClean="0"/>
              <a:t>rxvt</a:t>
            </a:r>
            <a:r>
              <a:rPr lang="en-US" altLang="zh-TW" dirty="0" smtClean="0"/>
              <a:t>*)</a:t>
            </a:r>
          </a:p>
          <a:p>
            <a:r>
              <a:rPr lang="en-US" altLang="zh-TW" dirty="0" smtClean="0"/>
              <a:t>    PS1="\[\e]0;${</a:t>
            </a:r>
            <a:r>
              <a:rPr lang="en-US" altLang="zh-TW" dirty="0" err="1" smtClean="0"/>
              <a:t>debian_chroot</a:t>
            </a:r>
            <a:r>
              <a:rPr lang="en-US" altLang="zh-TW" dirty="0" smtClean="0"/>
              <a:t>:+($</a:t>
            </a:r>
            <a:r>
              <a:rPr lang="en-US" altLang="zh-TW" dirty="0" err="1" smtClean="0"/>
              <a:t>debian_chroot</a:t>
            </a:r>
            <a:r>
              <a:rPr lang="en-US" altLang="zh-TW" dirty="0" smtClean="0"/>
              <a:t>)}\u@\h: \w\a\]$PS1"</a:t>
            </a:r>
          </a:p>
          <a:p>
            <a:r>
              <a:rPr lang="en-US" altLang="zh-TW" dirty="0" smtClean="0"/>
              <a:t>    ;;</a:t>
            </a:r>
          </a:p>
          <a:p>
            <a:r>
              <a:rPr lang="en-US" altLang="zh-TW" dirty="0" smtClean="0"/>
              <a:t>*)</a:t>
            </a:r>
          </a:p>
          <a:p>
            <a:r>
              <a:rPr lang="en-US" altLang="zh-TW" dirty="0" smtClean="0"/>
              <a:t>    ;;</a:t>
            </a:r>
          </a:p>
          <a:p>
            <a:r>
              <a:rPr lang="en-US" altLang="zh-TW" dirty="0" err="1" smtClean="0"/>
              <a:t>esac</a:t>
            </a:r>
            <a:endParaRPr lang="en-US" altLang="zh-TW" dirty="0" smtClean="0"/>
          </a:p>
          <a:p>
            <a:endParaRPr lang="en-US" altLang="zh-TW" dirty="0" smtClean="0"/>
          </a:p>
          <a:p>
            <a:r>
              <a:rPr lang="en-US" altLang="zh-TW" dirty="0" smtClean="0"/>
              <a:t># enable color support of ls and also add handy aliases</a:t>
            </a:r>
          </a:p>
          <a:p>
            <a:r>
              <a:rPr lang="en-US" altLang="zh-TW" dirty="0" smtClean="0"/>
              <a:t>if [ -x /</a:t>
            </a:r>
            <a:r>
              <a:rPr lang="en-US" altLang="zh-TW" dirty="0" err="1" smtClean="0"/>
              <a:t>usr</a:t>
            </a:r>
            <a:r>
              <a:rPr lang="en-US" altLang="zh-TW" dirty="0" smtClean="0"/>
              <a:t>/bin/</a:t>
            </a:r>
            <a:r>
              <a:rPr lang="en-US" altLang="zh-TW" dirty="0" err="1" smtClean="0"/>
              <a:t>dircolors</a:t>
            </a:r>
            <a:r>
              <a:rPr lang="en-US" altLang="zh-TW" dirty="0" smtClean="0"/>
              <a:t> ]; then</a:t>
            </a:r>
          </a:p>
          <a:p>
            <a:r>
              <a:rPr lang="en-US" altLang="zh-TW" dirty="0" smtClean="0"/>
              <a:t>    test -r ~/.</a:t>
            </a:r>
            <a:r>
              <a:rPr lang="en-US" altLang="zh-TW" dirty="0" err="1" smtClean="0"/>
              <a:t>dircolors</a:t>
            </a:r>
            <a:r>
              <a:rPr lang="en-US" altLang="zh-TW" dirty="0" smtClean="0"/>
              <a:t> &amp;&amp; </a:t>
            </a:r>
            <a:r>
              <a:rPr lang="en-US" altLang="zh-TW" dirty="0" err="1" smtClean="0"/>
              <a:t>eval</a:t>
            </a:r>
            <a:r>
              <a:rPr lang="en-US" altLang="zh-TW" dirty="0" smtClean="0"/>
              <a:t> "$(</a:t>
            </a:r>
            <a:r>
              <a:rPr lang="en-US" altLang="zh-TW" dirty="0" err="1" smtClean="0"/>
              <a:t>dircolors</a:t>
            </a:r>
            <a:r>
              <a:rPr lang="en-US" altLang="zh-TW" dirty="0" smtClean="0"/>
              <a:t> -b ~/.</a:t>
            </a:r>
            <a:r>
              <a:rPr lang="en-US" altLang="zh-TW" dirty="0" err="1" smtClean="0"/>
              <a:t>dircolors</a:t>
            </a:r>
            <a:r>
              <a:rPr lang="en-US" altLang="zh-TW" dirty="0" smtClean="0"/>
              <a:t>)" || </a:t>
            </a:r>
            <a:r>
              <a:rPr lang="en-US" altLang="zh-TW" dirty="0" err="1" smtClean="0"/>
              <a:t>eval</a:t>
            </a:r>
            <a:r>
              <a:rPr lang="en-US" altLang="zh-TW" dirty="0" smtClean="0"/>
              <a:t> "$(</a:t>
            </a:r>
            <a:r>
              <a:rPr lang="en-US" altLang="zh-TW" dirty="0" err="1" smtClean="0"/>
              <a:t>dircolors</a:t>
            </a:r>
            <a:r>
              <a:rPr lang="en-US" altLang="zh-TW" dirty="0" smtClean="0"/>
              <a:t> -b)"</a:t>
            </a:r>
          </a:p>
          <a:p>
            <a:r>
              <a:rPr lang="en-US" altLang="zh-TW" dirty="0" smtClean="0"/>
              <a:t>    alias ls='ls --color=auto'</a:t>
            </a:r>
          </a:p>
          <a:p>
            <a:r>
              <a:rPr lang="en-US" altLang="zh-TW" dirty="0" smtClean="0"/>
              <a:t>    #alias </a:t>
            </a:r>
            <a:r>
              <a:rPr lang="en-US" altLang="zh-TW" dirty="0" err="1" smtClean="0"/>
              <a:t>dir</a:t>
            </a:r>
            <a:r>
              <a:rPr lang="en-US" altLang="zh-TW" dirty="0" smtClean="0"/>
              <a:t>='</a:t>
            </a:r>
            <a:r>
              <a:rPr lang="en-US" altLang="zh-TW" dirty="0" err="1" smtClean="0"/>
              <a:t>dir</a:t>
            </a:r>
            <a:r>
              <a:rPr lang="en-US" altLang="zh-TW" dirty="0" smtClean="0"/>
              <a:t> --color=auto'</a:t>
            </a:r>
          </a:p>
          <a:p>
            <a:r>
              <a:rPr lang="en-US" altLang="zh-TW" dirty="0" smtClean="0"/>
              <a:t>    #alias </a:t>
            </a:r>
            <a:r>
              <a:rPr lang="en-US" altLang="zh-TW" dirty="0" err="1" smtClean="0"/>
              <a:t>vdir</a:t>
            </a:r>
            <a:r>
              <a:rPr lang="en-US" altLang="zh-TW" dirty="0" smtClean="0"/>
              <a:t>='</a:t>
            </a:r>
            <a:r>
              <a:rPr lang="en-US" altLang="zh-TW" dirty="0" err="1" smtClean="0"/>
              <a:t>vdir</a:t>
            </a:r>
            <a:r>
              <a:rPr lang="en-US" altLang="zh-TW" dirty="0" smtClean="0"/>
              <a:t> --color=auto'</a:t>
            </a:r>
          </a:p>
          <a:p>
            <a:endParaRPr lang="en-US" altLang="zh-TW" dirty="0" smtClean="0"/>
          </a:p>
          <a:p>
            <a:r>
              <a:rPr lang="en-US" altLang="zh-TW" dirty="0" smtClean="0"/>
              <a:t>    alias grep='grep --color=auto'</a:t>
            </a:r>
          </a:p>
          <a:p>
            <a:r>
              <a:rPr lang="en-US" altLang="zh-TW" dirty="0" smtClean="0"/>
              <a:t>    alias </a:t>
            </a:r>
            <a:r>
              <a:rPr lang="en-US" altLang="zh-TW" dirty="0" err="1" smtClean="0"/>
              <a:t>fgrep</a:t>
            </a:r>
            <a:r>
              <a:rPr lang="en-US" altLang="zh-TW" dirty="0" smtClean="0"/>
              <a:t>='</a:t>
            </a:r>
            <a:r>
              <a:rPr lang="en-US" altLang="zh-TW" dirty="0" err="1" smtClean="0"/>
              <a:t>fgrep</a:t>
            </a:r>
            <a:r>
              <a:rPr lang="en-US" altLang="zh-TW" dirty="0" smtClean="0"/>
              <a:t> --color=auto'</a:t>
            </a:r>
          </a:p>
          <a:p>
            <a:r>
              <a:rPr lang="en-US" altLang="zh-TW" dirty="0" smtClean="0"/>
              <a:t>    alias </a:t>
            </a:r>
            <a:r>
              <a:rPr lang="en-US" altLang="zh-TW" dirty="0" err="1" smtClean="0"/>
              <a:t>egrep</a:t>
            </a:r>
            <a:r>
              <a:rPr lang="en-US" altLang="zh-TW" dirty="0" smtClean="0"/>
              <a:t>='</a:t>
            </a:r>
            <a:r>
              <a:rPr lang="en-US" altLang="zh-TW" dirty="0" err="1" smtClean="0"/>
              <a:t>egrep</a:t>
            </a:r>
            <a:r>
              <a:rPr lang="en-US" altLang="zh-TW" dirty="0" smtClean="0"/>
              <a:t> --color=auto'</a:t>
            </a:r>
          </a:p>
          <a:p>
            <a:r>
              <a:rPr lang="en-US" altLang="zh-TW" dirty="0" smtClean="0"/>
              <a:t>fi</a:t>
            </a:r>
          </a:p>
          <a:p>
            <a:endParaRPr lang="en-US" altLang="zh-TW" dirty="0" smtClean="0"/>
          </a:p>
          <a:p>
            <a:r>
              <a:rPr lang="en-US" altLang="zh-TW" dirty="0" smtClean="0"/>
              <a:t># colored GCC warnings and errors</a:t>
            </a:r>
          </a:p>
          <a:p>
            <a:r>
              <a:rPr lang="en-US" altLang="zh-TW" dirty="0" smtClean="0"/>
              <a:t>#export GCC_COLORS='error=01;31:warning=01;35:note=01;36:caret=01;32:locus=01:quote=01'</a:t>
            </a:r>
          </a:p>
          <a:p>
            <a:r>
              <a:rPr lang="en-US" altLang="zh-TW" dirty="0" smtClean="0"/>
              <a:t>case "$TERM" in</a:t>
            </a:r>
          </a:p>
          <a:p>
            <a:r>
              <a:rPr lang="en-US" altLang="zh-TW" dirty="0" err="1" smtClean="0"/>
              <a:t>xterm</a:t>
            </a:r>
            <a:r>
              <a:rPr lang="en-US" altLang="zh-TW" dirty="0" smtClean="0"/>
              <a:t>*|</a:t>
            </a:r>
            <a:r>
              <a:rPr lang="en-US" altLang="zh-TW" dirty="0" err="1" smtClean="0"/>
              <a:t>rxvt</a:t>
            </a:r>
            <a:r>
              <a:rPr lang="en-US" altLang="zh-TW" dirty="0" smtClean="0"/>
              <a:t>*)</a:t>
            </a:r>
          </a:p>
          <a:p>
            <a:r>
              <a:rPr lang="en-US" altLang="zh-TW" dirty="0" smtClean="0"/>
              <a:t>    PS1="\[\e]0;${</a:t>
            </a:r>
            <a:r>
              <a:rPr lang="en-US" altLang="zh-TW" dirty="0" err="1" smtClean="0"/>
              <a:t>debian_chroot</a:t>
            </a:r>
            <a:r>
              <a:rPr lang="en-US" altLang="zh-TW" dirty="0" smtClean="0"/>
              <a:t>:+($</a:t>
            </a:r>
            <a:r>
              <a:rPr lang="en-US" altLang="zh-TW" dirty="0" err="1" smtClean="0"/>
              <a:t>debian_chroot</a:t>
            </a:r>
            <a:r>
              <a:rPr lang="en-US" altLang="zh-TW" dirty="0" smtClean="0"/>
              <a:t>)}\u@\h: \w\a\]$PS1"</a:t>
            </a:r>
          </a:p>
          <a:p>
            <a:r>
              <a:rPr lang="en-US" altLang="zh-TW" dirty="0" smtClean="0"/>
              <a:t>    ;;</a:t>
            </a:r>
          </a:p>
          <a:p>
            <a:r>
              <a:rPr lang="en-US" altLang="zh-TW" dirty="0" smtClean="0"/>
              <a:t>*)</a:t>
            </a:r>
          </a:p>
          <a:p>
            <a:r>
              <a:rPr lang="en-US" altLang="zh-TW" dirty="0" smtClean="0"/>
              <a:t>    ;;</a:t>
            </a:r>
          </a:p>
          <a:p>
            <a:r>
              <a:rPr lang="en-US" altLang="zh-TW" dirty="0" err="1" smtClean="0"/>
              <a:t>esac</a:t>
            </a:r>
            <a:endParaRPr lang="en-US" altLang="zh-TW" dirty="0" smtClean="0"/>
          </a:p>
          <a:p>
            <a:endParaRPr lang="en-US" altLang="zh-TW" dirty="0" smtClean="0"/>
          </a:p>
          <a:p>
            <a:r>
              <a:rPr lang="en-US" altLang="zh-TW" dirty="0" smtClean="0"/>
              <a:t># enable color support of ls and also add handy aliases</a:t>
            </a:r>
          </a:p>
          <a:p>
            <a:r>
              <a:rPr lang="en-US" altLang="zh-TW" dirty="0" smtClean="0"/>
              <a:t>if [ -x /</a:t>
            </a:r>
            <a:r>
              <a:rPr lang="en-US" altLang="zh-TW" dirty="0" err="1" smtClean="0"/>
              <a:t>usr</a:t>
            </a:r>
            <a:r>
              <a:rPr lang="en-US" altLang="zh-TW" dirty="0" smtClean="0"/>
              <a:t>/bin/</a:t>
            </a:r>
            <a:r>
              <a:rPr lang="en-US" altLang="zh-TW" dirty="0" err="1" smtClean="0"/>
              <a:t>dircolors</a:t>
            </a:r>
            <a:r>
              <a:rPr lang="en-US" altLang="zh-TW" dirty="0" smtClean="0"/>
              <a:t> ]; then</a:t>
            </a:r>
          </a:p>
          <a:p>
            <a:r>
              <a:rPr lang="en-US" altLang="zh-TW" dirty="0" smtClean="0"/>
              <a:t>    test -r ~/.</a:t>
            </a:r>
            <a:r>
              <a:rPr lang="en-US" altLang="zh-TW" dirty="0" err="1" smtClean="0"/>
              <a:t>dircolors</a:t>
            </a:r>
            <a:r>
              <a:rPr lang="en-US" altLang="zh-TW" dirty="0" smtClean="0"/>
              <a:t> &amp;&amp; </a:t>
            </a:r>
            <a:r>
              <a:rPr lang="en-US" altLang="zh-TW" dirty="0" err="1" smtClean="0"/>
              <a:t>eval</a:t>
            </a:r>
            <a:r>
              <a:rPr lang="en-US" altLang="zh-TW" dirty="0" smtClean="0"/>
              <a:t> "$(</a:t>
            </a:r>
            <a:r>
              <a:rPr lang="en-US" altLang="zh-TW" dirty="0" err="1" smtClean="0"/>
              <a:t>dircolors</a:t>
            </a:r>
            <a:r>
              <a:rPr lang="en-US" altLang="zh-TW" dirty="0" smtClean="0"/>
              <a:t> -b ~/.</a:t>
            </a:r>
            <a:r>
              <a:rPr lang="en-US" altLang="zh-TW" dirty="0" err="1" smtClean="0"/>
              <a:t>dircolors</a:t>
            </a:r>
            <a:r>
              <a:rPr lang="en-US" altLang="zh-TW" dirty="0" smtClean="0"/>
              <a:t>)" || </a:t>
            </a:r>
            <a:r>
              <a:rPr lang="en-US" altLang="zh-TW" dirty="0" err="1" smtClean="0"/>
              <a:t>eval</a:t>
            </a:r>
            <a:r>
              <a:rPr lang="en-US" altLang="zh-TW" dirty="0" smtClean="0"/>
              <a:t> "$(</a:t>
            </a:r>
            <a:r>
              <a:rPr lang="en-US" altLang="zh-TW" dirty="0" err="1" smtClean="0"/>
              <a:t>dircolors</a:t>
            </a:r>
            <a:r>
              <a:rPr lang="en-US" altLang="zh-TW" dirty="0" smtClean="0"/>
              <a:t> -b)"</a:t>
            </a:r>
          </a:p>
          <a:p>
            <a:r>
              <a:rPr lang="en-US" altLang="zh-TW" dirty="0" smtClean="0"/>
              <a:t>    alias ls='ls --color=auto'</a:t>
            </a:r>
          </a:p>
          <a:p>
            <a:r>
              <a:rPr lang="en-US" altLang="zh-TW" dirty="0" smtClean="0"/>
              <a:t>    #alias </a:t>
            </a:r>
            <a:r>
              <a:rPr lang="en-US" altLang="zh-TW" dirty="0" err="1" smtClean="0"/>
              <a:t>dir</a:t>
            </a:r>
            <a:r>
              <a:rPr lang="en-US" altLang="zh-TW" dirty="0" smtClean="0"/>
              <a:t>='</a:t>
            </a:r>
            <a:r>
              <a:rPr lang="en-US" altLang="zh-TW" dirty="0" err="1" smtClean="0"/>
              <a:t>dir</a:t>
            </a:r>
            <a:r>
              <a:rPr lang="en-US" altLang="zh-TW" dirty="0" smtClean="0"/>
              <a:t> --color=auto'</a:t>
            </a:r>
          </a:p>
          <a:p>
            <a:r>
              <a:rPr lang="en-US" altLang="zh-TW" dirty="0" smtClean="0"/>
              <a:t>    #alias </a:t>
            </a:r>
            <a:r>
              <a:rPr lang="en-US" altLang="zh-TW" dirty="0" err="1" smtClean="0"/>
              <a:t>vdir</a:t>
            </a:r>
            <a:r>
              <a:rPr lang="en-US" altLang="zh-TW" dirty="0" smtClean="0"/>
              <a:t>='</a:t>
            </a:r>
            <a:r>
              <a:rPr lang="en-US" altLang="zh-TW" dirty="0" err="1" smtClean="0"/>
              <a:t>vdir</a:t>
            </a:r>
            <a:r>
              <a:rPr lang="en-US" altLang="zh-TW" dirty="0" smtClean="0"/>
              <a:t> --color=auto'</a:t>
            </a:r>
          </a:p>
          <a:p>
            <a:endParaRPr lang="en-US" altLang="zh-TW" dirty="0" smtClean="0"/>
          </a:p>
          <a:p>
            <a:r>
              <a:rPr lang="en-US" altLang="zh-TW" dirty="0" smtClean="0"/>
              <a:t>    alias grep='grep --color=auto'</a:t>
            </a:r>
          </a:p>
          <a:p>
            <a:r>
              <a:rPr lang="en-US" altLang="zh-TW" dirty="0" smtClean="0"/>
              <a:t>    alias </a:t>
            </a:r>
            <a:r>
              <a:rPr lang="en-US" altLang="zh-TW" dirty="0" err="1" smtClean="0"/>
              <a:t>fgrep</a:t>
            </a:r>
            <a:r>
              <a:rPr lang="en-US" altLang="zh-TW" dirty="0" smtClean="0"/>
              <a:t>='</a:t>
            </a:r>
            <a:r>
              <a:rPr lang="en-US" altLang="zh-TW" dirty="0" err="1" smtClean="0"/>
              <a:t>fgrep</a:t>
            </a:r>
            <a:r>
              <a:rPr lang="en-US" altLang="zh-TW" dirty="0" smtClean="0"/>
              <a:t> --color=auto'</a:t>
            </a:r>
          </a:p>
          <a:p>
            <a:r>
              <a:rPr lang="en-US" altLang="zh-TW" dirty="0" smtClean="0"/>
              <a:t>    alias </a:t>
            </a:r>
            <a:r>
              <a:rPr lang="en-US" altLang="zh-TW" dirty="0" err="1" smtClean="0"/>
              <a:t>egrep</a:t>
            </a:r>
            <a:r>
              <a:rPr lang="en-US" altLang="zh-TW" dirty="0" smtClean="0"/>
              <a:t>='</a:t>
            </a:r>
            <a:r>
              <a:rPr lang="en-US" altLang="zh-TW" dirty="0" err="1" smtClean="0"/>
              <a:t>egrep</a:t>
            </a:r>
            <a:r>
              <a:rPr lang="en-US" altLang="zh-TW" dirty="0" smtClean="0"/>
              <a:t> --color=auto'</a:t>
            </a:r>
          </a:p>
          <a:p>
            <a:r>
              <a:rPr lang="en-US" altLang="zh-TW" dirty="0" smtClean="0"/>
              <a:t>fi</a:t>
            </a:r>
          </a:p>
          <a:p>
            <a:endParaRPr lang="en-US" altLang="zh-TW" dirty="0" smtClean="0"/>
          </a:p>
          <a:p>
            <a:r>
              <a:rPr lang="en-US" altLang="zh-TW" dirty="0" smtClean="0"/>
              <a:t># colored GCC warnings and errors</a:t>
            </a:r>
          </a:p>
          <a:p>
            <a:r>
              <a:rPr lang="en-US" altLang="zh-TW" dirty="0" smtClean="0"/>
              <a:t>#export GCC_COLORS='error=01;31:warning=01;35:note=01;36:caret=01;32:locus=01:quote=01'</a:t>
            </a:r>
          </a:p>
          <a:p>
            <a:endParaRPr lang="en-US" altLang="zh-TW" dirty="0" smtClean="0"/>
          </a:p>
          <a:p>
            <a:r>
              <a:rPr lang="en-US" altLang="zh-TW" dirty="0" smtClean="0"/>
              <a:t># some more ls aliases</a:t>
            </a:r>
          </a:p>
          <a:p>
            <a:r>
              <a:rPr lang="en-US" altLang="zh-TW" dirty="0" smtClean="0"/>
              <a:t>alias </a:t>
            </a:r>
            <a:r>
              <a:rPr lang="en-US" altLang="zh-TW" dirty="0" err="1" smtClean="0"/>
              <a:t>ll</a:t>
            </a:r>
            <a:r>
              <a:rPr lang="en-US" altLang="zh-TW" dirty="0" smtClean="0"/>
              <a:t>='ls -</a:t>
            </a:r>
            <a:r>
              <a:rPr lang="en-US" altLang="zh-TW" dirty="0" err="1" smtClean="0"/>
              <a:t>alF</a:t>
            </a:r>
            <a:r>
              <a:rPr lang="en-US" altLang="zh-TW" dirty="0" smtClean="0"/>
              <a:t>'</a:t>
            </a:r>
          </a:p>
          <a:p>
            <a:r>
              <a:rPr lang="en-US" altLang="zh-TW" dirty="0" smtClean="0"/>
              <a:t>alias la='ls -A'</a:t>
            </a:r>
          </a:p>
          <a:p>
            <a:r>
              <a:rPr lang="en-US" altLang="zh-TW" dirty="0" smtClean="0"/>
              <a:t>alias l='ls -CF'</a:t>
            </a:r>
          </a:p>
          <a:p>
            <a:endParaRPr lang="en-US" altLang="zh-TW" dirty="0" smtClean="0"/>
          </a:p>
          <a:p>
            <a:r>
              <a:rPr lang="en-US" altLang="zh-TW" dirty="0" smtClean="0"/>
              <a:t># Add an "alert" alias for long running commands.  Use like so:</a:t>
            </a:r>
          </a:p>
          <a:p>
            <a:r>
              <a:rPr lang="en-US" altLang="zh-TW" dirty="0" smtClean="0"/>
              <a:t>#   sleep 10; alert</a:t>
            </a:r>
          </a:p>
          <a:p>
            <a:r>
              <a:rPr lang="en-US" altLang="zh-TW" dirty="0" smtClean="0"/>
              <a:t>alias alert='notify-send --urgency=low -</a:t>
            </a:r>
            <a:r>
              <a:rPr lang="en-US" altLang="zh-TW" dirty="0" err="1" smtClean="0"/>
              <a:t>i</a:t>
            </a:r>
            <a:r>
              <a:rPr lang="en-US" altLang="zh-TW" dirty="0" smtClean="0"/>
              <a:t> "$([ $? = 0 ] &amp;&amp; echo terminal || echo error)" "$(</a:t>
            </a:r>
            <a:r>
              <a:rPr lang="en-US" altLang="zh-TW" dirty="0" err="1" smtClean="0"/>
              <a:t>history|tail</a:t>
            </a:r>
            <a:r>
              <a:rPr lang="en-US" altLang="zh-TW" dirty="0" smtClean="0"/>
              <a:t> -n1|sed -e '\''s/^\s*[0-9]\+\s*//;s/[;&amp;|]\s*alert$//'\'')"'</a:t>
            </a:r>
          </a:p>
          <a:p>
            <a:endParaRPr lang="en-US" altLang="zh-TW" dirty="0" smtClean="0"/>
          </a:p>
          <a:p>
            <a:r>
              <a:rPr lang="en-US" altLang="zh-TW" dirty="0" smtClean="0"/>
              <a:t># Alias definitions.</a:t>
            </a:r>
          </a:p>
          <a:p>
            <a:r>
              <a:rPr lang="en-US" altLang="zh-TW" dirty="0" smtClean="0"/>
              <a:t># You may want to put all your additions into a separate file like</a:t>
            </a:r>
          </a:p>
          <a:p>
            <a:r>
              <a:rPr lang="en-US" altLang="zh-TW" dirty="0" smtClean="0"/>
              <a:t># ~/.</a:t>
            </a:r>
            <a:r>
              <a:rPr lang="en-US" altLang="zh-TW" dirty="0" err="1" smtClean="0"/>
              <a:t>bash_aliases</a:t>
            </a:r>
            <a:r>
              <a:rPr lang="en-US" altLang="zh-TW" dirty="0" smtClean="0"/>
              <a:t>, instead of adding them here directly.</a:t>
            </a:r>
          </a:p>
          <a:p>
            <a:r>
              <a:rPr lang="en-US" altLang="zh-TW" dirty="0" smtClean="0"/>
              <a:t># See /</a:t>
            </a:r>
            <a:r>
              <a:rPr lang="en-US" altLang="zh-TW" dirty="0" err="1" smtClean="0"/>
              <a:t>usr</a:t>
            </a:r>
            <a:r>
              <a:rPr lang="en-US" altLang="zh-TW" dirty="0" smtClean="0"/>
              <a:t>/share/doc/bash-doc/examples in the bash-doc package.</a:t>
            </a:r>
          </a:p>
          <a:p>
            <a:endParaRPr lang="en-US" altLang="zh-TW" dirty="0" smtClean="0"/>
          </a:p>
          <a:p>
            <a:r>
              <a:rPr lang="en-US" altLang="zh-TW" dirty="0" smtClean="0"/>
              <a:t>if [ -f ~/.</a:t>
            </a:r>
            <a:r>
              <a:rPr lang="en-US" altLang="zh-TW" dirty="0" err="1" smtClean="0"/>
              <a:t>bash_aliases</a:t>
            </a:r>
            <a:r>
              <a:rPr lang="en-US" altLang="zh-TW" dirty="0" smtClean="0"/>
              <a:t> ]; then</a:t>
            </a:r>
          </a:p>
          <a:p>
            <a:r>
              <a:rPr lang="en-US" altLang="zh-TW" dirty="0" smtClean="0"/>
              <a:t>    . ~/.</a:t>
            </a:r>
            <a:r>
              <a:rPr lang="en-US" altLang="zh-TW" dirty="0" err="1" smtClean="0"/>
              <a:t>bash_aliases</a:t>
            </a:r>
            <a:endParaRPr lang="en-US" altLang="zh-TW" dirty="0" smtClean="0"/>
          </a:p>
          <a:p>
            <a:r>
              <a:rPr lang="en-US" altLang="zh-TW" dirty="0" smtClean="0"/>
              <a:t>fi</a:t>
            </a:r>
          </a:p>
          <a:p>
            <a:endParaRPr lang="en-US" altLang="zh-TW" dirty="0" smtClean="0"/>
          </a:p>
          <a:p>
            <a:r>
              <a:rPr lang="en-US" altLang="zh-TW" dirty="0" smtClean="0"/>
              <a:t># enable programmable completion features (you don't need to enable</a:t>
            </a:r>
          </a:p>
          <a:p>
            <a:r>
              <a:rPr lang="en-US" altLang="zh-TW" dirty="0" smtClean="0"/>
              <a:t># this, if it's already enabled in /</a:t>
            </a:r>
            <a:r>
              <a:rPr lang="en-US" altLang="zh-TW" dirty="0" err="1" smtClean="0"/>
              <a:t>etc</a:t>
            </a:r>
            <a:r>
              <a:rPr lang="en-US" altLang="zh-TW" dirty="0" smtClean="0"/>
              <a:t>/</a:t>
            </a:r>
            <a:r>
              <a:rPr lang="en-US" altLang="zh-TW" dirty="0" err="1" smtClean="0"/>
              <a:t>bash.bashrc</a:t>
            </a:r>
            <a:r>
              <a:rPr lang="en-US" altLang="zh-TW" dirty="0" smtClean="0"/>
              <a:t> and /</a:t>
            </a:r>
            <a:r>
              <a:rPr lang="en-US" altLang="zh-TW" dirty="0" err="1" smtClean="0"/>
              <a:t>etc</a:t>
            </a:r>
            <a:r>
              <a:rPr lang="en-US" altLang="zh-TW" dirty="0" smtClean="0"/>
              <a:t>/profile</a:t>
            </a:r>
          </a:p>
          <a:p>
            <a:r>
              <a:rPr lang="en-US" altLang="zh-TW" dirty="0" smtClean="0"/>
              <a:t># sources /</a:t>
            </a:r>
            <a:r>
              <a:rPr lang="en-US" altLang="zh-TW" dirty="0" err="1" smtClean="0"/>
              <a:t>etc</a:t>
            </a:r>
            <a:r>
              <a:rPr lang="en-US" altLang="zh-TW" dirty="0" smtClean="0"/>
              <a:t>/</a:t>
            </a:r>
            <a:r>
              <a:rPr lang="en-US" altLang="zh-TW" dirty="0" err="1" smtClean="0"/>
              <a:t>bash.bashrc</a:t>
            </a:r>
            <a:r>
              <a:rPr lang="en-US" altLang="zh-TW" dirty="0" smtClean="0"/>
              <a:t>).</a:t>
            </a:r>
          </a:p>
          <a:p>
            <a:endParaRPr lang="en-US" altLang="zh-TW" dirty="0" smtClean="0"/>
          </a:p>
          <a:p>
            <a:r>
              <a:rPr lang="en-US" altLang="zh-TW" dirty="0" smtClean="0"/>
              <a:t># some more ls aliases</a:t>
            </a:r>
          </a:p>
          <a:p>
            <a:r>
              <a:rPr lang="en-US" altLang="zh-TW" dirty="0" smtClean="0"/>
              <a:t>alias </a:t>
            </a:r>
            <a:r>
              <a:rPr lang="en-US" altLang="zh-TW" dirty="0" err="1" smtClean="0"/>
              <a:t>ll</a:t>
            </a:r>
            <a:r>
              <a:rPr lang="en-US" altLang="zh-TW" dirty="0" smtClean="0"/>
              <a:t>='ls -</a:t>
            </a:r>
            <a:r>
              <a:rPr lang="en-US" altLang="zh-TW" dirty="0" err="1" smtClean="0"/>
              <a:t>alF</a:t>
            </a:r>
            <a:r>
              <a:rPr lang="en-US" altLang="zh-TW" dirty="0" smtClean="0"/>
              <a:t>'</a:t>
            </a:r>
          </a:p>
          <a:p>
            <a:r>
              <a:rPr lang="en-US" altLang="zh-TW" dirty="0" smtClean="0"/>
              <a:t>alias la='ls -A'</a:t>
            </a:r>
          </a:p>
          <a:p>
            <a:r>
              <a:rPr lang="en-US" altLang="zh-TW" dirty="0" smtClean="0"/>
              <a:t>alias l='ls -CF'</a:t>
            </a:r>
          </a:p>
          <a:p>
            <a:endParaRPr lang="en-US" altLang="zh-TW" dirty="0" smtClean="0"/>
          </a:p>
          <a:p>
            <a:r>
              <a:rPr lang="en-US" altLang="zh-TW" dirty="0" smtClean="0"/>
              <a:t># Add an "alert" alias for long running commands.  Use like so:</a:t>
            </a:r>
          </a:p>
          <a:p>
            <a:r>
              <a:rPr lang="en-US" altLang="zh-TW" dirty="0" smtClean="0"/>
              <a:t>#   sleep 10; alert</a:t>
            </a:r>
          </a:p>
          <a:p>
            <a:r>
              <a:rPr lang="en-US" altLang="zh-TW" dirty="0" smtClean="0"/>
              <a:t>alias alert='notify-send --urgency=low -</a:t>
            </a:r>
            <a:r>
              <a:rPr lang="en-US" altLang="zh-TW" dirty="0" err="1" smtClean="0"/>
              <a:t>i</a:t>
            </a:r>
            <a:r>
              <a:rPr lang="en-US" altLang="zh-TW" dirty="0" smtClean="0"/>
              <a:t> "$([ $? = 0 ] &amp;&amp; echo terminal || echo error)" "$(</a:t>
            </a:r>
            <a:r>
              <a:rPr lang="en-US" altLang="zh-TW" dirty="0" err="1" smtClean="0"/>
              <a:t>history|tail</a:t>
            </a:r>
            <a:r>
              <a:rPr lang="en-US" altLang="zh-TW" dirty="0" smtClean="0"/>
              <a:t> -n1|sed -e '\''s/^\s*[0-9]\+\s*//;s/[;&amp;|]\s*alert$//'\'')"'</a:t>
            </a:r>
          </a:p>
          <a:p>
            <a:endParaRPr lang="en-US" altLang="zh-TW" dirty="0" smtClean="0"/>
          </a:p>
          <a:p>
            <a:r>
              <a:rPr lang="en-US" altLang="zh-TW" dirty="0" smtClean="0"/>
              <a:t># Alias definitions.</a:t>
            </a:r>
          </a:p>
          <a:p>
            <a:r>
              <a:rPr lang="en-US" altLang="zh-TW" dirty="0" smtClean="0"/>
              <a:t># You may want to put all your additions into a separate file like</a:t>
            </a:r>
          </a:p>
          <a:p>
            <a:r>
              <a:rPr lang="en-US" altLang="zh-TW" dirty="0" smtClean="0"/>
              <a:t># ~/.</a:t>
            </a:r>
            <a:r>
              <a:rPr lang="en-US" altLang="zh-TW" dirty="0" err="1" smtClean="0"/>
              <a:t>bash_aliases</a:t>
            </a:r>
            <a:r>
              <a:rPr lang="en-US" altLang="zh-TW" dirty="0" smtClean="0"/>
              <a:t>, instead of adding them here directly.</a:t>
            </a:r>
          </a:p>
          <a:p>
            <a:r>
              <a:rPr lang="en-US" altLang="zh-TW" dirty="0" smtClean="0"/>
              <a:t># See /</a:t>
            </a:r>
            <a:r>
              <a:rPr lang="en-US" altLang="zh-TW" dirty="0" err="1" smtClean="0"/>
              <a:t>usr</a:t>
            </a:r>
            <a:r>
              <a:rPr lang="en-US" altLang="zh-TW" dirty="0" smtClean="0"/>
              <a:t>/share/doc/bash-doc/examples in the bash-doc package.</a:t>
            </a:r>
          </a:p>
          <a:p>
            <a:endParaRPr lang="en-US" altLang="zh-TW" dirty="0" smtClean="0"/>
          </a:p>
          <a:p>
            <a:r>
              <a:rPr lang="en-US" altLang="zh-TW" dirty="0" smtClean="0"/>
              <a:t>if [ -f ~/.</a:t>
            </a:r>
            <a:r>
              <a:rPr lang="en-US" altLang="zh-TW" dirty="0" err="1" smtClean="0"/>
              <a:t>bash_aliases</a:t>
            </a:r>
            <a:r>
              <a:rPr lang="en-US" altLang="zh-TW" dirty="0" smtClean="0"/>
              <a:t> ]; then</a:t>
            </a:r>
          </a:p>
          <a:p>
            <a:r>
              <a:rPr lang="en-US" altLang="zh-TW" dirty="0" smtClean="0"/>
              <a:t>    . ~/.</a:t>
            </a:r>
            <a:r>
              <a:rPr lang="en-US" altLang="zh-TW" dirty="0" err="1" smtClean="0"/>
              <a:t>bash_aliases</a:t>
            </a:r>
            <a:endParaRPr lang="en-US" altLang="zh-TW" dirty="0" smtClean="0"/>
          </a:p>
          <a:p>
            <a:r>
              <a:rPr lang="en-US" altLang="zh-TW" dirty="0" smtClean="0"/>
              <a:t>fi</a:t>
            </a:r>
          </a:p>
          <a:p>
            <a:endParaRPr lang="en-US" altLang="zh-TW" dirty="0" smtClean="0"/>
          </a:p>
          <a:p>
            <a:r>
              <a:rPr lang="en-US" altLang="zh-TW" dirty="0" smtClean="0"/>
              <a:t># enable programmable completion features (you don't need to enable</a:t>
            </a:r>
          </a:p>
          <a:p>
            <a:r>
              <a:rPr lang="en-US" altLang="zh-TW" dirty="0" smtClean="0"/>
              <a:t># this, if it's already enabled in /</a:t>
            </a:r>
            <a:r>
              <a:rPr lang="en-US" altLang="zh-TW" dirty="0" err="1" smtClean="0"/>
              <a:t>etc</a:t>
            </a:r>
            <a:r>
              <a:rPr lang="en-US" altLang="zh-TW" dirty="0" smtClean="0"/>
              <a:t>/</a:t>
            </a:r>
            <a:r>
              <a:rPr lang="en-US" altLang="zh-TW" dirty="0" err="1" smtClean="0"/>
              <a:t>bash.bashrc</a:t>
            </a:r>
            <a:r>
              <a:rPr lang="en-US" altLang="zh-TW" dirty="0" smtClean="0"/>
              <a:t> and /</a:t>
            </a:r>
            <a:r>
              <a:rPr lang="en-US" altLang="zh-TW" dirty="0" err="1" smtClean="0"/>
              <a:t>etc</a:t>
            </a:r>
            <a:r>
              <a:rPr lang="en-US" altLang="zh-TW" dirty="0" smtClean="0"/>
              <a:t>/profile</a:t>
            </a:r>
          </a:p>
          <a:p>
            <a:r>
              <a:rPr lang="en-US" altLang="zh-TW" dirty="0" smtClean="0"/>
              <a:t># sources /</a:t>
            </a:r>
            <a:r>
              <a:rPr lang="en-US" altLang="zh-TW" dirty="0" err="1" smtClean="0"/>
              <a:t>etc</a:t>
            </a:r>
            <a:r>
              <a:rPr lang="en-US" altLang="zh-TW" dirty="0" smtClean="0"/>
              <a:t>/</a:t>
            </a:r>
            <a:r>
              <a:rPr lang="en-US" altLang="zh-TW" dirty="0" err="1" smtClean="0"/>
              <a:t>bash.bashrc</a:t>
            </a:r>
            <a:r>
              <a:rPr lang="en-US" altLang="zh-TW" dirty="0" smtClean="0"/>
              <a:t>).</a:t>
            </a:r>
          </a:p>
          <a:p>
            <a:r>
              <a:rPr lang="en-US" altLang="zh-TW" dirty="0" smtClean="0"/>
              <a:t>if ! </a:t>
            </a:r>
            <a:r>
              <a:rPr lang="en-US" altLang="zh-TW" dirty="0" err="1" smtClean="0"/>
              <a:t>shopt</a:t>
            </a:r>
            <a:r>
              <a:rPr lang="en-US" altLang="zh-TW" dirty="0" smtClean="0"/>
              <a:t> -</a:t>
            </a:r>
            <a:r>
              <a:rPr lang="en-US" altLang="zh-TW" dirty="0" err="1" smtClean="0"/>
              <a:t>oq</a:t>
            </a:r>
            <a:r>
              <a:rPr lang="en-US" altLang="zh-TW" dirty="0" smtClean="0"/>
              <a:t> </a:t>
            </a:r>
            <a:r>
              <a:rPr lang="en-US" altLang="zh-TW" dirty="0" err="1" smtClean="0"/>
              <a:t>posix</a:t>
            </a:r>
            <a:r>
              <a:rPr lang="en-US" altLang="zh-TW" dirty="0" smtClean="0"/>
              <a:t>; then</a:t>
            </a:r>
          </a:p>
          <a:p>
            <a:r>
              <a:rPr lang="en-US" altLang="zh-TW" dirty="0" smtClean="0"/>
              <a:t>  if [ -f /</a:t>
            </a:r>
            <a:r>
              <a:rPr lang="en-US" altLang="zh-TW" dirty="0" err="1" smtClean="0"/>
              <a:t>usr</a:t>
            </a:r>
            <a:r>
              <a:rPr lang="en-US" altLang="zh-TW" dirty="0" smtClean="0"/>
              <a:t>/share/bash-completion/</a:t>
            </a:r>
            <a:r>
              <a:rPr lang="en-US" altLang="zh-TW" dirty="0" err="1" smtClean="0"/>
              <a:t>bash_completion</a:t>
            </a:r>
            <a:r>
              <a:rPr lang="en-US" altLang="zh-TW" dirty="0" smtClean="0"/>
              <a:t> ]; then</a:t>
            </a:r>
          </a:p>
          <a:p>
            <a:r>
              <a:rPr lang="en-US" altLang="zh-TW" dirty="0" smtClean="0"/>
              <a:t>    . /</a:t>
            </a:r>
            <a:r>
              <a:rPr lang="en-US" altLang="zh-TW" dirty="0" err="1" smtClean="0"/>
              <a:t>usr</a:t>
            </a:r>
            <a:r>
              <a:rPr lang="en-US" altLang="zh-TW" dirty="0" smtClean="0"/>
              <a:t>/share/bash-completion/</a:t>
            </a:r>
            <a:r>
              <a:rPr lang="en-US" altLang="zh-TW" dirty="0" err="1" smtClean="0"/>
              <a:t>bash_completion</a:t>
            </a:r>
            <a:endParaRPr lang="en-US" altLang="zh-TW" dirty="0" smtClean="0"/>
          </a:p>
          <a:p>
            <a:r>
              <a:rPr lang="en-US" altLang="zh-TW" dirty="0" smtClean="0"/>
              <a:t>  </a:t>
            </a:r>
            <a:r>
              <a:rPr lang="en-US" altLang="zh-TW" dirty="0" err="1" smtClean="0"/>
              <a:t>elif</a:t>
            </a:r>
            <a:r>
              <a:rPr lang="en-US" altLang="zh-TW" dirty="0" smtClean="0"/>
              <a:t> [ -f /</a:t>
            </a:r>
            <a:r>
              <a:rPr lang="en-US" altLang="zh-TW" dirty="0" err="1" smtClean="0"/>
              <a:t>etc</a:t>
            </a:r>
            <a:r>
              <a:rPr lang="en-US" altLang="zh-TW" dirty="0" smtClean="0"/>
              <a:t>/</a:t>
            </a:r>
            <a:r>
              <a:rPr lang="en-US" altLang="zh-TW" dirty="0" err="1" smtClean="0"/>
              <a:t>bash_completion</a:t>
            </a:r>
            <a:r>
              <a:rPr lang="en-US" altLang="zh-TW" dirty="0" smtClean="0"/>
              <a:t> ]; then</a:t>
            </a:r>
          </a:p>
          <a:p>
            <a:r>
              <a:rPr lang="en-US" altLang="zh-TW" dirty="0" smtClean="0"/>
              <a:t>    . /</a:t>
            </a:r>
            <a:r>
              <a:rPr lang="en-US" altLang="zh-TW" dirty="0" err="1" smtClean="0"/>
              <a:t>etc</a:t>
            </a:r>
            <a:r>
              <a:rPr lang="en-US" altLang="zh-TW" dirty="0" smtClean="0"/>
              <a:t>/</a:t>
            </a:r>
            <a:r>
              <a:rPr lang="en-US" altLang="zh-TW" dirty="0" err="1" smtClean="0"/>
              <a:t>bash_completion</a:t>
            </a:r>
            <a:endParaRPr lang="en-US" altLang="zh-TW" dirty="0" smtClean="0"/>
          </a:p>
          <a:p>
            <a:r>
              <a:rPr lang="en-US" altLang="zh-TW" dirty="0" smtClean="0"/>
              <a:t>  fi</a:t>
            </a:r>
          </a:p>
          <a:p>
            <a:r>
              <a:rPr lang="en-US" altLang="zh-TW" dirty="0" smtClean="0"/>
              <a:t>fi</a:t>
            </a:r>
          </a:p>
          <a:p>
            <a:r>
              <a:rPr lang="en-US" altLang="zh-TW" dirty="0" smtClean="0"/>
              <a:t>alias  </a:t>
            </a:r>
            <a:r>
              <a:rPr lang="en-US" altLang="zh-TW" dirty="0" err="1" smtClean="0"/>
              <a:t>dir</a:t>
            </a:r>
            <a:r>
              <a:rPr lang="en-US" altLang="zh-TW" dirty="0" smtClean="0"/>
              <a:t>='ls -</a:t>
            </a:r>
            <a:r>
              <a:rPr lang="en-US" altLang="zh-TW" dirty="0" err="1" smtClean="0"/>
              <a:t>alh</a:t>
            </a:r>
            <a:r>
              <a:rPr lang="en-US" altLang="zh-TW" dirty="0" smtClean="0"/>
              <a:t> '</a:t>
            </a:r>
          </a:p>
          <a:p>
            <a:r>
              <a:rPr lang="en-US" altLang="zh-TW" dirty="0" smtClean="0"/>
              <a:t>alias  ping='ping -c 4 '</a:t>
            </a:r>
          </a:p>
          <a:p>
            <a:r>
              <a:rPr lang="en-US" altLang="zh-TW" dirty="0" smtClean="0"/>
              <a:t>alias  by='</a:t>
            </a:r>
            <a:r>
              <a:rPr lang="en-US" altLang="zh-TW" dirty="0" err="1" smtClean="0"/>
              <a:t>poweroff</a:t>
            </a:r>
            <a:r>
              <a:rPr lang="en-US" altLang="zh-TW" dirty="0" smtClean="0"/>
              <a:t>'</a:t>
            </a:r>
          </a:p>
          <a:p>
            <a:endParaRPr lang="en-US" altLang="zh-TW" smtClean="0"/>
          </a:p>
          <a:p>
            <a:endParaRPr lang="zh-TW" altLang="en-US"/>
          </a:p>
        </p:txBody>
      </p:sp>
      <p:sp>
        <p:nvSpPr>
          <p:cNvPr id="4" name="投影片編號版面配置區 3"/>
          <p:cNvSpPr>
            <a:spLocks noGrp="1"/>
          </p:cNvSpPr>
          <p:nvPr>
            <p:ph type="sldNum" sz="quarter" idx="10"/>
          </p:nvPr>
        </p:nvSpPr>
        <p:spPr/>
        <p:txBody>
          <a:bodyPr/>
          <a:lstStyle/>
          <a:p>
            <a:fld id="{134760A3-818D-40F9-AE18-8EBD005E6CC0}" type="slidenum">
              <a:rPr lang="zh-TW" altLang="en-US" smtClean="0"/>
              <a:t>9</a:t>
            </a:fld>
            <a:endParaRPr lang="zh-TW" altLang="en-US"/>
          </a:p>
        </p:txBody>
      </p:sp>
    </p:spTree>
    <p:extLst>
      <p:ext uri="{BB962C8B-B14F-4D97-AF65-F5344CB8AC3E}">
        <p14:creationId xmlns:p14="http://schemas.microsoft.com/office/powerpoint/2010/main" val="2888307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755A806-AB34-4437-A4CE-B2AEF69D00E7}" type="slidenum">
              <a:rPr lang="zh-TW" altLang="en-US" smtClean="0"/>
              <a:t>10</a:t>
            </a:fld>
            <a:endParaRPr lang="zh-TW" altLang="en-US"/>
          </a:p>
        </p:txBody>
      </p:sp>
    </p:spTree>
    <p:extLst>
      <p:ext uri="{BB962C8B-B14F-4D97-AF65-F5344CB8AC3E}">
        <p14:creationId xmlns:p14="http://schemas.microsoft.com/office/powerpoint/2010/main" val="2400036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Ubuntu </a:t>
            </a:r>
            <a:r>
              <a:rPr lang="en-US" altLang="zh-TW" dirty="0" err="1" smtClean="0"/>
              <a:t>sudo</a:t>
            </a:r>
            <a:r>
              <a:rPr lang="en-US" altLang="zh-TW" dirty="0" smtClean="0"/>
              <a:t> </a:t>
            </a:r>
            <a:r>
              <a:rPr lang="en-US" altLang="zh-TW" dirty="0" err="1" smtClean="0"/>
              <a:t>NoPassWD</a:t>
            </a:r>
            <a:r>
              <a:rPr lang="en-US" altLang="zh-TW" dirty="0" smtClean="0"/>
              <a:t> </a:t>
            </a:r>
            <a:r>
              <a:rPr lang="zh-TW" altLang="en-US" dirty="0" smtClean="0"/>
              <a:t>不用輸入密碼設定</a:t>
            </a:r>
          </a:p>
          <a:p>
            <a:r>
              <a:rPr lang="en-US" altLang="zh-TW" dirty="0" smtClean="0"/>
              <a:t>https://www.mxp.tw/291/</a:t>
            </a:r>
          </a:p>
          <a:p>
            <a:r>
              <a:rPr lang="en-US" altLang="zh-TW" dirty="0" err="1" smtClean="0"/>
              <a:t>sudo</a:t>
            </a:r>
            <a:r>
              <a:rPr lang="en-US" altLang="zh-TW" dirty="0" smtClean="0"/>
              <a:t> vi /</a:t>
            </a:r>
            <a:r>
              <a:rPr lang="en-US" altLang="zh-TW" dirty="0" err="1" smtClean="0"/>
              <a:t>etc</a:t>
            </a:r>
            <a:r>
              <a:rPr lang="en-US" altLang="zh-TW" dirty="0" smtClean="0"/>
              <a:t>/</a:t>
            </a:r>
            <a:r>
              <a:rPr lang="en-US" altLang="zh-TW" dirty="0" err="1" smtClean="0"/>
              <a:t>sudoers</a:t>
            </a:r>
            <a:endParaRPr lang="en-US" altLang="zh-TW" dirty="0" smtClean="0"/>
          </a:p>
          <a:p>
            <a:endParaRPr lang="en-US" altLang="zh-TW" dirty="0" smtClean="0"/>
          </a:p>
          <a:p>
            <a:r>
              <a:rPr lang="zh-TW" altLang="en-US" dirty="0" smtClean="0"/>
              <a:t>或</a:t>
            </a:r>
          </a:p>
          <a:p>
            <a:endParaRPr lang="zh-TW" altLang="en-US" dirty="0" smtClean="0"/>
          </a:p>
          <a:p>
            <a:r>
              <a:rPr lang="en-US" altLang="zh-TW" dirty="0" err="1" smtClean="0"/>
              <a:t>sudo</a:t>
            </a:r>
            <a:r>
              <a:rPr lang="en-US" altLang="zh-TW" dirty="0" smtClean="0"/>
              <a:t> </a:t>
            </a:r>
            <a:r>
              <a:rPr lang="en-US" altLang="zh-TW" dirty="0" err="1" smtClean="0"/>
              <a:t>visudo</a:t>
            </a:r>
            <a:endParaRPr lang="en-US" altLang="zh-TW" dirty="0" smtClean="0"/>
          </a:p>
          <a:p>
            <a:r>
              <a:rPr lang="zh-TW" altLang="en-US" dirty="0" smtClean="0"/>
              <a:t>就是去編輯設定檔。</a:t>
            </a:r>
          </a:p>
          <a:p>
            <a:endParaRPr lang="zh-TW" altLang="en-US" dirty="0" smtClean="0"/>
          </a:p>
          <a:p>
            <a:r>
              <a:rPr lang="zh-TW" altLang="en-US" dirty="0" smtClean="0"/>
              <a:t>將這行</a:t>
            </a:r>
          </a:p>
          <a:p>
            <a:endParaRPr lang="zh-TW" altLang="en-US" dirty="0" smtClean="0"/>
          </a:p>
          <a:p>
            <a:r>
              <a:rPr lang="en-US" altLang="zh-TW" dirty="0" smtClean="0"/>
              <a:t>%</a:t>
            </a:r>
            <a:r>
              <a:rPr lang="en-US" altLang="zh-TW" dirty="0" err="1" smtClean="0"/>
              <a:t>sudo</a:t>
            </a:r>
            <a:r>
              <a:rPr lang="en-US" altLang="zh-TW" dirty="0" smtClean="0"/>
              <a:t>   ALL=(ALL:ALL) ALL</a:t>
            </a:r>
          </a:p>
          <a:p>
            <a:r>
              <a:rPr lang="zh-TW" altLang="en-US" dirty="0" smtClean="0"/>
              <a:t>改成</a:t>
            </a:r>
          </a:p>
          <a:p>
            <a:endParaRPr lang="zh-TW" altLang="en-US" dirty="0" smtClean="0"/>
          </a:p>
          <a:p>
            <a:endParaRPr lang="zh-TW" altLang="en-US" dirty="0" smtClean="0"/>
          </a:p>
          <a:p>
            <a:r>
              <a:rPr lang="en-US" altLang="zh-TW" dirty="0" smtClean="0"/>
              <a:t>%</a:t>
            </a:r>
            <a:r>
              <a:rPr lang="en-US" altLang="zh-TW" dirty="0" err="1" smtClean="0"/>
              <a:t>sudo</a:t>
            </a:r>
            <a:r>
              <a:rPr lang="en-US" altLang="zh-TW" dirty="0" smtClean="0"/>
              <a:t>   ALL=(ALL:ALL) NOPASSWD:ALL</a:t>
            </a:r>
          </a:p>
          <a:p>
            <a:r>
              <a:rPr lang="zh-TW" altLang="en-US" dirty="0" smtClean="0"/>
              <a:t>存檔，搞定！</a:t>
            </a:r>
            <a:endParaRPr lang="zh-TW" altLang="en-US" dirty="0"/>
          </a:p>
        </p:txBody>
      </p:sp>
      <p:sp>
        <p:nvSpPr>
          <p:cNvPr id="4" name="投影片編號版面配置區 3"/>
          <p:cNvSpPr>
            <a:spLocks noGrp="1"/>
          </p:cNvSpPr>
          <p:nvPr>
            <p:ph type="sldNum" sz="quarter" idx="10"/>
          </p:nvPr>
        </p:nvSpPr>
        <p:spPr/>
        <p:txBody>
          <a:bodyPr/>
          <a:lstStyle/>
          <a:p>
            <a:fld id="{134760A3-818D-40F9-AE18-8EBD005E6CC0}" type="slidenum">
              <a:rPr lang="zh-TW" altLang="en-US" smtClean="0"/>
              <a:t>12</a:t>
            </a:fld>
            <a:endParaRPr lang="zh-TW" altLang="en-US"/>
          </a:p>
        </p:txBody>
      </p:sp>
    </p:spTree>
    <p:extLst>
      <p:ext uri="{BB962C8B-B14F-4D97-AF65-F5344CB8AC3E}">
        <p14:creationId xmlns:p14="http://schemas.microsoft.com/office/powerpoint/2010/main" val="2529658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0E31FF9-CDDA-401E-BC2B-633EA0F4DD6A}" type="datetime1">
              <a:rPr lang="zh-TW" altLang="en-US" smtClean="0"/>
              <a:t>2020/11/8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7057C6-B253-4A8C-B54A-2B6314517D54}" type="slidenum">
              <a:rPr lang="zh-TW" altLang="en-US" smtClean="0"/>
              <a:t>‹#›</a:t>
            </a:fld>
            <a:endParaRPr lang="zh-TW" altLang="en-US"/>
          </a:p>
        </p:txBody>
      </p:sp>
    </p:spTree>
    <p:extLst>
      <p:ext uri="{BB962C8B-B14F-4D97-AF65-F5344CB8AC3E}">
        <p14:creationId xmlns:p14="http://schemas.microsoft.com/office/powerpoint/2010/main" val="3277081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5C4BEA05-8F1F-43BF-8E2E-B1290EA62B99}" type="datetime1">
              <a:rPr lang="zh-TW" altLang="en-US" smtClean="0"/>
              <a:t>2020/11/8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7057C6-B253-4A8C-B54A-2B6314517D54}" type="slidenum">
              <a:rPr lang="zh-TW" altLang="en-US" smtClean="0"/>
              <a:t>‹#›</a:t>
            </a:fld>
            <a:endParaRPr lang="zh-TW" altLang="en-US"/>
          </a:p>
        </p:txBody>
      </p:sp>
    </p:spTree>
    <p:extLst>
      <p:ext uri="{BB962C8B-B14F-4D97-AF65-F5344CB8AC3E}">
        <p14:creationId xmlns:p14="http://schemas.microsoft.com/office/powerpoint/2010/main" val="422333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CEDD096-72F1-4B4B-B873-4E37F7CDA7A8}" type="datetime1">
              <a:rPr lang="zh-TW" altLang="en-US" smtClean="0"/>
              <a:t>2020/11/8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7057C6-B253-4A8C-B54A-2B6314517D54}" type="slidenum">
              <a:rPr lang="zh-TW" altLang="en-US" smtClean="0"/>
              <a:t>‹#›</a:t>
            </a:fld>
            <a:endParaRPr lang="zh-TW" altLang="en-US"/>
          </a:p>
        </p:txBody>
      </p:sp>
    </p:spTree>
    <p:extLst>
      <p:ext uri="{BB962C8B-B14F-4D97-AF65-F5344CB8AC3E}">
        <p14:creationId xmlns:p14="http://schemas.microsoft.com/office/powerpoint/2010/main" val="84227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A93328B-6FBC-4459-8DC5-9BD13D1EA1B3}" type="datetime1">
              <a:rPr lang="zh-TW" altLang="en-US" smtClean="0"/>
              <a:t>2020/11/8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7057C6-B253-4A8C-B54A-2B6314517D54}" type="slidenum">
              <a:rPr lang="zh-TW" altLang="en-US" smtClean="0"/>
              <a:t>‹#›</a:t>
            </a:fld>
            <a:endParaRPr lang="zh-TW" altLang="en-US"/>
          </a:p>
        </p:txBody>
      </p:sp>
    </p:spTree>
    <p:extLst>
      <p:ext uri="{BB962C8B-B14F-4D97-AF65-F5344CB8AC3E}">
        <p14:creationId xmlns:p14="http://schemas.microsoft.com/office/powerpoint/2010/main" val="2378778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9A8B7447-2111-4174-ACAF-E62F8DB2BA98}" type="datetime1">
              <a:rPr lang="zh-TW" altLang="en-US" smtClean="0"/>
              <a:t>2020/11/8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A7057C6-B253-4A8C-B54A-2B6314517D54}" type="slidenum">
              <a:rPr lang="zh-TW" altLang="en-US" smtClean="0"/>
              <a:t>‹#›</a:t>
            </a:fld>
            <a:endParaRPr lang="zh-TW" altLang="en-US"/>
          </a:p>
        </p:txBody>
      </p:sp>
    </p:spTree>
    <p:extLst>
      <p:ext uri="{BB962C8B-B14F-4D97-AF65-F5344CB8AC3E}">
        <p14:creationId xmlns:p14="http://schemas.microsoft.com/office/powerpoint/2010/main" val="298562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3145E1B-04A2-41A3-B35A-2222B0F17CFD}" type="datetime1">
              <a:rPr lang="zh-TW" altLang="en-US" smtClean="0"/>
              <a:t>2020/11/8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7057C6-B253-4A8C-B54A-2B6314517D54}" type="slidenum">
              <a:rPr lang="zh-TW" altLang="en-US" smtClean="0"/>
              <a:t>‹#›</a:t>
            </a:fld>
            <a:endParaRPr lang="zh-TW" altLang="en-US"/>
          </a:p>
        </p:txBody>
      </p:sp>
    </p:spTree>
    <p:extLst>
      <p:ext uri="{BB962C8B-B14F-4D97-AF65-F5344CB8AC3E}">
        <p14:creationId xmlns:p14="http://schemas.microsoft.com/office/powerpoint/2010/main" val="406630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BC07BB8-00A5-4A45-9218-D3DCA0168B81}" type="datetime1">
              <a:rPr lang="zh-TW" altLang="en-US" smtClean="0"/>
              <a:t>2020/11/8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A7057C6-B253-4A8C-B54A-2B6314517D54}" type="slidenum">
              <a:rPr lang="zh-TW" altLang="en-US" smtClean="0"/>
              <a:t>‹#›</a:t>
            </a:fld>
            <a:endParaRPr lang="zh-TW" altLang="en-US"/>
          </a:p>
        </p:txBody>
      </p:sp>
    </p:spTree>
    <p:extLst>
      <p:ext uri="{BB962C8B-B14F-4D97-AF65-F5344CB8AC3E}">
        <p14:creationId xmlns:p14="http://schemas.microsoft.com/office/powerpoint/2010/main" val="2849864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7B259575-7D4B-4BFF-9CDC-F6B99720EDCA}" type="datetime1">
              <a:rPr lang="zh-TW" altLang="en-US" smtClean="0"/>
              <a:t>2020/11/8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A7057C6-B253-4A8C-B54A-2B6314517D54}" type="slidenum">
              <a:rPr lang="zh-TW" altLang="en-US" smtClean="0"/>
              <a:t>‹#›</a:t>
            </a:fld>
            <a:endParaRPr lang="zh-TW" altLang="en-US"/>
          </a:p>
        </p:txBody>
      </p:sp>
    </p:spTree>
    <p:extLst>
      <p:ext uri="{BB962C8B-B14F-4D97-AF65-F5344CB8AC3E}">
        <p14:creationId xmlns:p14="http://schemas.microsoft.com/office/powerpoint/2010/main" val="2170576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373775A-B74D-4AD7-A395-F2040D8D7CBD}" type="datetime1">
              <a:rPr lang="zh-TW" altLang="en-US" smtClean="0"/>
              <a:t>2020/11/8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A7057C6-B253-4A8C-B54A-2B6314517D54}" type="slidenum">
              <a:rPr lang="zh-TW" altLang="en-US" smtClean="0"/>
              <a:t>‹#›</a:t>
            </a:fld>
            <a:endParaRPr lang="zh-TW" altLang="en-US"/>
          </a:p>
        </p:txBody>
      </p:sp>
    </p:spTree>
    <p:extLst>
      <p:ext uri="{BB962C8B-B14F-4D97-AF65-F5344CB8AC3E}">
        <p14:creationId xmlns:p14="http://schemas.microsoft.com/office/powerpoint/2010/main" val="3733654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1D3668A-870F-4BF4-B006-B3C52C2E4AB8}" type="datetime1">
              <a:rPr lang="zh-TW" altLang="en-US" smtClean="0"/>
              <a:t>2020/11/8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7057C6-B253-4A8C-B54A-2B6314517D54}" type="slidenum">
              <a:rPr lang="zh-TW" altLang="en-US" smtClean="0"/>
              <a:t>‹#›</a:t>
            </a:fld>
            <a:endParaRPr lang="zh-TW" altLang="en-US"/>
          </a:p>
        </p:txBody>
      </p:sp>
    </p:spTree>
    <p:extLst>
      <p:ext uri="{BB962C8B-B14F-4D97-AF65-F5344CB8AC3E}">
        <p14:creationId xmlns:p14="http://schemas.microsoft.com/office/powerpoint/2010/main" val="1825525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8C74C0C-6296-4CA4-A66B-065D644AEB63}" type="datetime1">
              <a:rPr lang="zh-TW" altLang="en-US" smtClean="0"/>
              <a:t>2020/11/8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A7057C6-B253-4A8C-B54A-2B6314517D54}" type="slidenum">
              <a:rPr lang="zh-TW" altLang="en-US" smtClean="0"/>
              <a:t>‹#›</a:t>
            </a:fld>
            <a:endParaRPr lang="zh-TW" altLang="en-US"/>
          </a:p>
        </p:txBody>
      </p:sp>
    </p:spTree>
    <p:extLst>
      <p:ext uri="{BB962C8B-B14F-4D97-AF65-F5344CB8AC3E}">
        <p14:creationId xmlns:p14="http://schemas.microsoft.com/office/powerpoint/2010/main" val="383195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DBB4A-9A41-4AC9-8295-1BB9C9E09E69}" type="datetime1">
              <a:rPr lang="zh-TW" altLang="en-US" smtClean="0"/>
              <a:t>2020/11/8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7057C6-B253-4A8C-B54A-2B6314517D54}" type="slidenum">
              <a:rPr lang="zh-TW" altLang="en-US" smtClean="0"/>
              <a:t>‹#›</a:t>
            </a:fld>
            <a:endParaRPr lang="zh-TW" altLang="en-US"/>
          </a:p>
        </p:txBody>
      </p:sp>
      <p:sp>
        <p:nvSpPr>
          <p:cNvPr id="7" name="文字方塊 6"/>
          <p:cNvSpPr txBox="1"/>
          <p:nvPr userDrawn="1"/>
        </p:nvSpPr>
        <p:spPr>
          <a:xfrm>
            <a:off x="11459183" y="6459166"/>
            <a:ext cx="790601" cy="369332"/>
          </a:xfrm>
          <a:prstGeom prst="rect">
            <a:avLst/>
          </a:prstGeom>
          <a:noFill/>
        </p:spPr>
        <p:txBody>
          <a:bodyPr wrap="none" rtlCol="0">
            <a:spAutoFit/>
          </a:bodyPr>
          <a:lstStyle/>
          <a:p>
            <a:r>
              <a:rPr lang="en-US" altLang="zh-TW" smtClean="0">
                <a:hlinkClick r:id="rId13" action="ppaction://hlinksldjump"/>
              </a:rPr>
              <a:t>MENU</a:t>
            </a:r>
            <a:endParaRPr lang="zh-TW" altLang="en-US"/>
          </a:p>
        </p:txBody>
      </p:sp>
    </p:spTree>
    <p:extLst>
      <p:ext uri="{BB962C8B-B14F-4D97-AF65-F5344CB8AC3E}">
        <p14:creationId xmlns:p14="http://schemas.microsoft.com/office/powerpoint/2010/main" val="965950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slide" Target="slide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pPr algn="ctr"/>
            <a:r>
              <a:rPr lang="zh-TW" altLang="en-US" smtClean="0"/>
              <a:t>大</a:t>
            </a:r>
            <a:r>
              <a:rPr lang="zh-TW" altLang="en-US"/>
              <a:t>綱</a:t>
            </a:r>
          </a:p>
        </p:txBody>
      </p:sp>
      <p:sp>
        <p:nvSpPr>
          <p:cNvPr id="5" name="內容版面配置區 4"/>
          <p:cNvSpPr>
            <a:spLocks noGrp="1"/>
          </p:cNvSpPr>
          <p:nvPr>
            <p:ph idx="1"/>
          </p:nvPr>
        </p:nvSpPr>
        <p:spPr/>
        <p:txBody>
          <a:bodyPr/>
          <a:lstStyle/>
          <a:p>
            <a:r>
              <a:rPr lang="en-US" altLang="zh-TW">
                <a:hlinkClick r:id="rId2" action="ppaction://hlinksldjump"/>
              </a:rPr>
              <a:t>alias : </a:t>
            </a:r>
            <a:r>
              <a:rPr lang="zh-TW" altLang="en-US">
                <a:hlinkClick r:id="rId2" action="ppaction://hlinksldjump"/>
              </a:rPr>
              <a:t>設置指令的</a:t>
            </a:r>
            <a:r>
              <a:rPr lang="zh-TW" altLang="en-US" smtClean="0">
                <a:hlinkClick r:id="rId2" action="ppaction://hlinksldjump"/>
              </a:rPr>
              <a:t>別名</a:t>
            </a:r>
            <a:endParaRPr lang="en-US" altLang="zh-TW" smtClean="0"/>
          </a:p>
          <a:p>
            <a:r>
              <a:rPr lang="en-US" altLang="zh-TW">
                <a:hlinkClick r:id="rId3" action="ppaction://hlinksldjump"/>
              </a:rPr>
              <a:t>~/.</a:t>
            </a:r>
            <a:r>
              <a:rPr lang="en-US" altLang="zh-TW" smtClean="0">
                <a:hlinkClick r:id="rId3" action="ppaction://hlinksldjump"/>
              </a:rPr>
              <a:t>bashrc</a:t>
            </a:r>
            <a:endParaRPr lang="en-US" altLang="zh-TW" smtClean="0"/>
          </a:p>
          <a:p>
            <a:r>
              <a:rPr lang="en-US" altLang="zh-TW" smtClean="0">
                <a:hlinkClick r:id="rId4" action="ppaction://hlinksldjump"/>
              </a:rPr>
              <a:t>sudo-NOPASSWD</a:t>
            </a:r>
            <a:endParaRPr lang="en-US" altLang="zh-TW" smtClean="0"/>
          </a:p>
          <a:p>
            <a:r>
              <a:rPr lang="zh-TW" altLang="en-US">
                <a:hlinkClick r:id="rId5" action="ppaction://hlinksldjump"/>
              </a:rPr>
              <a:t>練習</a:t>
            </a:r>
            <a:r>
              <a:rPr lang="en-US" altLang="zh-TW">
                <a:hlinkClick r:id="rId5" action="ppaction://hlinksldjump"/>
              </a:rPr>
              <a:t>-</a:t>
            </a:r>
            <a:r>
              <a:rPr lang="zh-TW" altLang="en-US">
                <a:hlinkClick r:id="rId5" action="ppaction://hlinksldjump"/>
              </a:rPr>
              <a:t>總安裝</a:t>
            </a:r>
            <a:endParaRPr lang="zh-TW" altLang="en-US"/>
          </a:p>
        </p:txBody>
      </p:sp>
      <p:sp>
        <p:nvSpPr>
          <p:cNvPr id="6" name="投影片編號版面配置區 5"/>
          <p:cNvSpPr>
            <a:spLocks noGrp="1"/>
          </p:cNvSpPr>
          <p:nvPr>
            <p:ph type="sldNum" sz="quarter" idx="12"/>
          </p:nvPr>
        </p:nvSpPr>
        <p:spPr/>
        <p:txBody>
          <a:bodyPr/>
          <a:lstStyle/>
          <a:p>
            <a:fld id="{FA7057C6-B253-4A8C-B54A-2B6314517D54}" type="slidenum">
              <a:rPr lang="zh-TW" altLang="en-US" smtClean="0"/>
              <a:t>1</a:t>
            </a:fld>
            <a:endParaRPr lang="zh-TW" altLang="en-US"/>
          </a:p>
        </p:txBody>
      </p:sp>
    </p:spTree>
    <p:extLst>
      <p:ext uri="{BB962C8B-B14F-4D97-AF65-F5344CB8AC3E}">
        <p14:creationId xmlns:p14="http://schemas.microsoft.com/office/powerpoint/2010/main" val="2454336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838200" y="365125"/>
            <a:ext cx="10515600" cy="3927475"/>
          </a:xfrm>
        </p:spPr>
        <p:txBody>
          <a:bodyPr>
            <a:normAutofit/>
          </a:bodyPr>
          <a:lstStyle/>
          <a:p>
            <a:r>
              <a:rPr lang="en-US" altLang="zh-TW"/>
              <a:t>alias</a:t>
            </a:r>
            <a:r>
              <a:rPr lang="zh-TW" altLang="en-US"/>
              <a:t>是一個別名。你可以在該配置檔案中新增自己風格的別名，如“</a:t>
            </a:r>
            <a:r>
              <a:rPr lang="en-US" altLang="zh-TW"/>
              <a:t>alias ll=’ls -l’”</a:t>
            </a:r>
            <a:r>
              <a:rPr lang="zh-TW" altLang="en-US"/>
              <a:t>，只需要在終端中輸入“</a:t>
            </a:r>
            <a:r>
              <a:rPr lang="en-US" altLang="zh-TW"/>
              <a:t>ll”</a:t>
            </a:r>
            <a:r>
              <a:rPr lang="zh-TW" altLang="en-US"/>
              <a:t>就實現了“</a:t>
            </a:r>
            <a:r>
              <a:rPr lang="en-US" altLang="zh-TW"/>
              <a:t>ls -l”</a:t>
            </a:r>
            <a:r>
              <a:rPr lang="zh-TW" altLang="en-US"/>
              <a:t>的功能。還可以新增其他語句，隨自己喜好。</a:t>
            </a:r>
          </a:p>
        </p:txBody>
      </p:sp>
      <p:sp>
        <p:nvSpPr>
          <p:cNvPr id="2" name="投影片編號版面配置區 1"/>
          <p:cNvSpPr>
            <a:spLocks noGrp="1"/>
          </p:cNvSpPr>
          <p:nvPr>
            <p:ph type="sldNum" sz="quarter" idx="12"/>
          </p:nvPr>
        </p:nvSpPr>
        <p:spPr/>
        <p:txBody>
          <a:bodyPr/>
          <a:lstStyle/>
          <a:p>
            <a:fld id="{FA7057C6-B253-4A8C-B54A-2B6314517D54}" type="slidenum">
              <a:rPr lang="zh-TW" altLang="en-US" smtClean="0"/>
              <a:t>10</a:t>
            </a:fld>
            <a:endParaRPr lang="zh-TW" altLang="en-US"/>
          </a:p>
        </p:txBody>
      </p:sp>
    </p:spTree>
    <p:extLst>
      <p:ext uri="{BB962C8B-B14F-4D97-AF65-F5344CB8AC3E}">
        <p14:creationId xmlns:p14="http://schemas.microsoft.com/office/powerpoint/2010/main" val="46485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NOPASSWD</a:t>
            </a:r>
            <a:endParaRPr lang="zh-TW" altLang="en-US" dirty="0"/>
          </a:p>
        </p:txBody>
      </p:sp>
      <p:sp>
        <p:nvSpPr>
          <p:cNvPr id="3" name="副標題 2"/>
          <p:cNvSpPr>
            <a:spLocks noGrp="1"/>
          </p:cNvSpPr>
          <p:nvPr>
            <p:ph type="subTitle" idx="1"/>
          </p:nvPr>
        </p:nvSpPr>
        <p:spPr/>
        <p:txBody>
          <a:bodyPr>
            <a:normAutofit/>
          </a:bodyPr>
          <a:lstStyle/>
          <a:p>
            <a:r>
              <a:rPr lang="en-US" altLang="zh-TW" sz="4400"/>
              <a:t>sudo </a:t>
            </a:r>
            <a:r>
              <a:rPr lang="zh-TW" altLang="en-US" sz="4400"/>
              <a:t>不需要問密碼</a:t>
            </a:r>
          </a:p>
        </p:txBody>
      </p:sp>
      <p:sp>
        <p:nvSpPr>
          <p:cNvPr id="4" name="投影片編號版面配置區 3"/>
          <p:cNvSpPr>
            <a:spLocks noGrp="1"/>
          </p:cNvSpPr>
          <p:nvPr>
            <p:ph type="sldNum" sz="quarter" idx="12"/>
          </p:nvPr>
        </p:nvSpPr>
        <p:spPr/>
        <p:txBody>
          <a:bodyPr/>
          <a:lstStyle/>
          <a:p>
            <a:fld id="{FA7057C6-B253-4A8C-B54A-2B6314517D54}" type="slidenum">
              <a:rPr lang="zh-TW" altLang="en-US" smtClean="0"/>
              <a:t>11</a:t>
            </a:fld>
            <a:endParaRPr lang="zh-TW" altLang="en-US"/>
          </a:p>
        </p:txBody>
      </p:sp>
    </p:spTree>
    <p:extLst>
      <p:ext uri="{BB962C8B-B14F-4D97-AF65-F5344CB8AC3E}">
        <p14:creationId xmlns:p14="http://schemas.microsoft.com/office/powerpoint/2010/main" val="1737173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a:xfrm>
            <a:off x="1580221" y="557686"/>
            <a:ext cx="9144000" cy="1120965"/>
          </a:xfrm>
        </p:spPr>
        <p:txBody>
          <a:bodyPr anchor="t">
            <a:normAutofit/>
          </a:bodyPr>
          <a:lstStyle/>
          <a:p>
            <a:r>
              <a:rPr lang="en-US" altLang="zh-TW" sz="6600" dirty="0" err="1" smtClean="0"/>
              <a:t>sudo</a:t>
            </a:r>
            <a:r>
              <a:rPr lang="en-US" altLang="zh-TW" sz="6600" dirty="0" smtClean="0"/>
              <a:t> </a:t>
            </a:r>
            <a:r>
              <a:rPr lang="en-US" altLang="zh-TW" sz="6600" dirty="0" err="1" smtClean="0"/>
              <a:t>nano</a:t>
            </a:r>
            <a:r>
              <a:rPr lang="en-US" altLang="zh-TW" sz="6600" dirty="0" smtClean="0"/>
              <a:t> /</a:t>
            </a:r>
            <a:r>
              <a:rPr lang="en-US" altLang="zh-TW" sz="6600" dirty="0" err="1" smtClean="0"/>
              <a:t>etc</a:t>
            </a:r>
            <a:r>
              <a:rPr lang="en-US" altLang="zh-TW" sz="6600" dirty="0" smtClean="0"/>
              <a:t>/</a:t>
            </a:r>
            <a:r>
              <a:rPr lang="en-US" altLang="zh-TW" sz="6600" dirty="0" err="1" smtClean="0"/>
              <a:t>sudo</a:t>
            </a:r>
            <a:r>
              <a:rPr lang="en-US" altLang="zh-TW" sz="7200" dirty="0" err="1" smtClean="0">
                <a:solidFill>
                  <a:srgbClr val="FF0000"/>
                </a:solidFill>
              </a:rPr>
              <a:t>ers</a:t>
            </a:r>
            <a:endParaRPr lang="zh-TW" altLang="en-US" sz="7200" dirty="0">
              <a:solidFill>
                <a:srgbClr val="FF0000"/>
              </a:solidFill>
            </a:endParaRPr>
          </a:p>
        </p:txBody>
      </p:sp>
      <p:sp>
        <p:nvSpPr>
          <p:cNvPr id="3" name="內容版面配置區 2"/>
          <p:cNvSpPr>
            <a:spLocks noGrp="1"/>
          </p:cNvSpPr>
          <p:nvPr>
            <p:ph type="subTitle" idx="1"/>
          </p:nvPr>
        </p:nvSpPr>
        <p:spPr>
          <a:xfrm>
            <a:off x="1580221" y="2577910"/>
            <a:ext cx="9144000" cy="1655762"/>
          </a:xfrm>
        </p:spPr>
        <p:txBody>
          <a:bodyPr>
            <a:normAutofit/>
          </a:bodyPr>
          <a:lstStyle/>
          <a:p>
            <a:r>
              <a:rPr lang="en-US" altLang="zh-TW" sz="4000" dirty="0" smtClean="0"/>
              <a:t>%</a:t>
            </a:r>
            <a:r>
              <a:rPr lang="en-US" altLang="zh-TW" sz="4000" dirty="0" err="1" smtClean="0"/>
              <a:t>sudo</a:t>
            </a:r>
            <a:r>
              <a:rPr lang="en-US" altLang="zh-TW" sz="4000" dirty="0" smtClean="0"/>
              <a:t>   ALL=(ALL:ALL) </a:t>
            </a:r>
            <a:r>
              <a:rPr lang="en-US" altLang="zh-TW" sz="4000" dirty="0" smtClean="0">
                <a:solidFill>
                  <a:srgbClr val="FF0000"/>
                </a:solidFill>
              </a:rPr>
              <a:t>NOPASSWD</a:t>
            </a:r>
            <a:r>
              <a:rPr lang="en-US" altLang="zh-TW" sz="4000" dirty="0" smtClean="0"/>
              <a:t>:ALL</a:t>
            </a:r>
          </a:p>
          <a:p>
            <a:pPr marL="0" indent="0">
              <a:buNone/>
            </a:pPr>
            <a:endParaRPr lang="zh-TW" altLang="en-US" sz="4000" dirty="0"/>
          </a:p>
        </p:txBody>
      </p:sp>
      <p:sp>
        <p:nvSpPr>
          <p:cNvPr id="19" name="文字方塊 18"/>
          <p:cNvSpPr txBox="1"/>
          <p:nvPr/>
        </p:nvSpPr>
        <p:spPr>
          <a:xfrm>
            <a:off x="1458301" y="5296443"/>
            <a:ext cx="10163360" cy="769441"/>
          </a:xfrm>
          <a:prstGeom prst="rect">
            <a:avLst/>
          </a:prstGeom>
          <a:noFill/>
        </p:spPr>
        <p:txBody>
          <a:bodyPr wrap="none" rtlCol="0">
            <a:spAutoFit/>
          </a:bodyPr>
          <a:lstStyle/>
          <a:p>
            <a:r>
              <a:rPr lang="zh-TW" altLang="en-US" sz="3600" dirty="0" smtClean="0">
                <a:solidFill>
                  <a:srgbClr val="FF0000"/>
                </a:solidFill>
              </a:rPr>
              <a:t>寫錯  剛安裝好的帳號沒有</a:t>
            </a:r>
            <a:r>
              <a:rPr lang="en-US" altLang="zh-TW" sz="3600" dirty="0" err="1" smtClean="0">
                <a:solidFill>
                  <a:srgbClr val="FF0000"/>
                </a:solidFill>
              </a:rPr>
              <a:t>sudo</a:t>
            </a:r>
            <a:r>
              <a:rPr lang="zh-TW" altLang="en-US" sz="3600" dirty="0" smtClean="0">
                <a:solidFill>
                  <a:srgbClr val="FF0000"/>
                </a:solidFill>
              </a:rPr>
              <a:t>權限了</a:t>
            </a:r>
            <a:r>
              <a:rPr lang="en-US" altLang="zh-TW" sz="3600" dirty="0" smtClean="0">
                <a:solidFill>
                  <a:srgbClr val="FF0000"/>
                </a:solidFill>
              </a:rPr>
              <a:t>-</a:t>
            </a:r>
            <a:r>
              <a:rPr lang="zh-TW" altLang="en-US" sz="4400" b="1" dirty="0" smtClean="0">
                <a:solidFill>
                  <a:srgbClr val="FF0000"/>
                </a:solidFill>
              </a:rPr>
              <a:t>重新安裝</a:t>
            </a:r>
            <a:endParaRPr lang="zh-TW" altLang="en-US" sz="4400" b="1" dirty="0">
              <a:solidFill>
                <a:srgbClr val="FF0000"/>
              </a:solidFill>
            </a:endParaRPr>
          </a:p>
        </p:txBody>
      </p:sp>
      <p:grpSp>
        <p:nvGrpSpPr>
          <p:cNvPr id="11" name="群組 10"/>
          <p:cNvGrpSpPr/>
          <p:nvPr/>
        </p:nvGrpSpPr>
        <p:grpSpPr>
          <a:xfrm>
            <a:off x="1225177" y="3060192"/>
            <a:ext cx="9686544" cy="1806166"/>
            <a:chOff x="1225177" y="3060192"/>
            <a:chExt cx="9686544" cy="1806166"/>
          </a:xfrm>
        </p:grpSpPr>
        <p:grpSp>
          <p:nvGrpSpPr>
            <p:cNvPr id="18" name="群組 17"/>
            <p:cNvGrpSpPr/>
            <p:nvPr/>
          </p:nvGrpSpPr>
          <p:grpSpPr>
            <a:xfrm>
              <a:off x="1225177" y="3060192"/>
              <a:ext cx="9686544" cy="1806166"/>
              <a:chOff x="1225177" y="3060192"/>
              <a:chExt cx="9686544" cy="1806166"/>
            </a:xfrm>
          </p:grpSpPr>
          <p:grpSp>
            <p:nvGrpSpPr>
              <p:cNvPr id="17" name="群組 16"/>
              <p:cNvGrpSpPr/>
              <p:nvPr/>
            </p:nvGrpSpPr>
            <p:grpSpPr>
              <a:xfrm>
                <a:off x="1225177" y="3060192"/>
                <a:ext cx="8974788" cy="1684899"/>
                <a:chOff x="1168956" y="4084320"/>
                <a:chExt cx="8974788" cy="1684899"/>
              </a:xfrm>
            </p:grpSpPr>
            <p:cxnSp>
              <p:nvCxnSpPr>
                <p:cNvPr id="6" name="直線單箭頭接點 5"/>
                <p:cNvCxnSpPr/>
                <p:nvPr/>
              </p:nvCxnSpPr>
              <p:spPr>
                <a:xfrm flipV="1">
                  <a:off x="1767840" y="4169664"/>
                  <a:ext cx="524256" cy="11948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1168956" y="5122888"/>
                  <a:ext cx="1107996" cy="646331"/>
                </a:xfrm>
                <a:prstGeom prst="rect">
                  <a:avLst/>
                </a:prstGeom>
                <a:noFill/>
              </p:spPr>
              <p:txBody>
                <a:bodyPr wrap="none" rtlCol="0">
                  <a:spAutoFit/>
                </a:bodyPr>
                <a:lstStyle/>
                <a:p>
                  <a:r>
                    <a:rPr lang="zh-TW" altLang="en-US" sz="3600" dirty="0" smtClean="0"/>
                    <a:t>全</a:t>
                  </a:r>
                  <a:r>
                    <a:rPr lang="zh-TW" altLang="en-US" sz="3600" dirty="0"/>
                    <a:t>部</a:t>
                  </a:r>
                </a:p>
              </p:txBody>
            </p:sp>
            <p:cxnSp>
              <p:nvCxnSpPr>
                <p:cNvPr id="9" name="直線單箭頭接點 8"/>
                <p:cNvCxnSpPr/>
                <p:nvPr/>
              </p:nvCxnSpPr>
              <p:spPr>
                <a:xfrm flipH="1" flipV="1">
                  <a:off x="3023616" y="4084320"/>
                  <a:ext cx="463296" cy="91440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2804160" y="4987975"/>
                  <a:ext cx="2031325" cy="646331"/>
                </a:xfrm>
                <a:prstGeom prst="rect">
                  <a:avLst/>
                </a:prstGeom>
                <a:noFill/>
              </p:spPr>
              <p:txBody>
                <a:bodyPr wrap="none" rtlCol="0">
                  <a:spAutoFit/>
                </a:bodyPr>
                <a:lstStyle/>
                <a:p>
                  <a:r>
                    <a:rPr lang="zh-TW" altLang="en-US" sz="3600" dirty="0" smtClean="0"/>
                    <a:t>群組名稱</a:t>
                  </a:r>
                  <a:endParaRPr lang="zh-TW" altLang="en-US" sz="3600" dirty="0"/>
                </a:p>
              </p:txBody>
            </p:sp>
            <p:cxnSp>
              <p:nvCxnSpPr>
                <p:cNvPr id="12" name="直線單箭頭接點 11"/>
                <p:cNvCxnSpPr/>
                <p:nvPr/>
              </p:nvCxnSpPr>
              <p:spPr>
                <a:xfrm flipH="1" flipV="1">
                  <a:off x="8253984" y="4169664"/>
                  <a:ext cx="755904" cy="818311"/>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8436864" y="5036898"/>
                  <a:ext cx="1107996" cy="646331"/>
                </a:xfrm>
                <a:prstGeom prst="rect">
                  <a:avLst/>
                </a:prstGeom>
                <a:noFill/>
              </p:spPr>
              <p:txBody>
                <a:bodyPr wrap="none" rtlCol="0">
                  <a:spAutoFit/>
                </a:bodyPr>
                <a:lstStyle/>
                <a:p>
                  <a:r>
                    <a:rPr lang="zh-TW" altLang="en-US" sz="3600" dirty="0" smtClean="0"/>
                    <a:t>大寫</a:t>
                  </a:r>
                  <a:endParaRPr lang="zh-TW" altLang="en-US" sz="3600" dirty="0"/>
                </a:p>
              </p:txBody>
            </p:sp>
            <p:cxnSp>
              <p:nvCxnSpPr>
                <p:cNvPr id="15" name="直線單箭頭接點 14"/>
                <p:cNvCxnSpPr/>
                <p:nvPr/>
              </p:nvCxnSpPr>
              <p:spPr>
                <a:xfrm flipH="1" flipV="1">
                  <a:off x="9351264" y="4128044"/>
                  <a:ext cx="792480" cy="1236436"/>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文字方塊 15"/>
              <p:cNvSpPr txBox="1"/>
              <p:nvPr/>
            </p:nvSpPr>
            <p:spPr>
              <a:xfrm>
                <a:off x="9803725" y="4220027"/>
                <a:ext cx="1107996" cy="646331"/>
              </a:xfrm>
              <a:prstGeom prst="rect">
                <a:avLst/>
              </a:prstGeom>
              <a:noFill/>
            </p:spPr>
            <p:txBody>
              <a:bodyPr wrap="none" rtlCol="0">
                <a:spAutoFit/>
              </a:bodyPr>
              <a:lstStyle/>
              <a:p>
                <a:r>
                  <a:rPr lang="zh-TW" altLang="en-US" sz="3600" dirty="0" smtClean="0"/>
                  <a:t>冒號</a:t>
                </a:r>
                <a:endParaRPr lang="zh-TW" altLang="en-US" sz="3600" dirty="0"/>
              </a:p>
            </p:txBody>
          </p:sp>
        </p:grpSp>
        <p:cxnSp>
          <p:nvCxnSpPr>
            <p:cNvPr id="5" name="直線單箭頭接點 4"/>
            <p:cNvCxnSpPr/>
            <p:nvPr/>
          </p:nvCxnSpPr>
          <p:spPr>
            <a:xfrm flipV="1">
              <a:off x="6766560" y="3080274"/>
              <a:ext cx="36576" cy="91440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6353389" y="4074326"/>
              <a:ext cx="1121664" cy="584775"/>
            </a:xfrm>
            <a:prstGeom prst="rect">
              <a:avLst/>
            </a:prstGeom>
            <a:noFill/>
          </p:spPr>
          <p:txBody>
            <a:bodyPr wrap="square" rtlCol="0">
              <a:spAutoFit/>
            </a:bodyPr>
            <a:lstStyle/>
            <a:p>
              <a:r>
                <a:rPr lang="zh-TW" altLang="en-US" sz="3200" b="1" dirty="0" smtClean="0"/>
                <a:t>空格</a:t>
              </a:r>
              <a:endParaRPr lang="zh-TW" altLang="en-US" sz="3200" b="1" dirty="0"/>
            </a:p>
          </p:txBody>
        </p:sp>
      </p:grpSp>
      <p:sp>
        <p:nvSpPr>
          <p:cNvPr id="2" name="投影片編號版面配置區 1"/>
          <p:cNvSpPr>
            <a:spLocks noGrp="1"/>
          </p:cNvSpPr>
          <p:nvPr>
            <p:ph type="sldNum" sz="quarter" idx="12"/>
          </p:nvPr>
        </p:nvSpPr>
        <p:spPr/>
        <p:txBody>
          <a:bodyPr/>
          <a:lstStyle/>
          <a:p>
            <a:fld id="{FA7057C6-B253-4A8C-B54A-2B6314517D54}" type="slidenum">
              <a:rPr lang="zh-TW" altLang="en-US" smtClean="0"/>
              <a:t>12</a:t>
            </a:fld>
            <a:endParaRPr lang="zh-TW" altLang="en-US"/>
          </a:p>
        </p:txBody>
      </p:sp>
    </p:spTree>
    <p:extLst>
      <p:ext uri="{BB962C8B-B14F-4D97-AF65-F5344CB8AC3E}">
        <p14:creationId xmlns:p14="http://schemas.microsoft.com/office/powerpoint/2010/main" val="714222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txBody>
          <a:bodyPr/>
          <a:lstStyle/>
          <a:p>
            <a:r>
              <a:rPr lang="en-US" altLang="zh-TW" dirty="0" err="1"/>
              <a:t>sudo</a:t>
            </a:r>
            <a:r>
              <a:rPr lang="en-US" altLang="zh-TW" dirty="0"/>
              <a:t> </a:t>
            </a:r>
            <a:r>
              <a:rPr lang="en-US" altLang="zh-TW" dirty="0" err="1"/>
              <a:t>nano</a:t>
            </a:r>
            <a:r>
              <a:rPr lang="en-US" altLang="zh-TW" dirty="0"/>
              <a:t> /</a:t>
            </a:r>
            <a:r>
              <a:rPr lang="en-US" altLang="zh-TW" dirty="0" err="1"/>
              <a:t>etc</a:t>
            </a:r>
            <a:r>
              <a:rPr lang="en-US" altLang="zh-TW" dirty="0"/>
              <a:t>/</a:t>
            </a:r>
            <a:r>
              <a:rPr lang="en-US" altLang="zh-TW" dirty="0" err="1"/>
              <a:t>sudo</a:t>
            </a:r>
            <a:r>
              <a:rPr lang="en-US" altLang="zh-TW" sz="4800" dirty="0" err="1">
                <a:solidFill>
                  <a:srgbClr val="FF0000"/>
                </a:solidFill>
              </a:rPr>
              <a:t>ers</a:t>
            </a:r>
            <a:endParaRPr lang="zh-TW" altLang="en-US" dirty="0"/>
          </a:p>
        </p:txBody>
      </p:sp>
      <p:sp>
        <p:nvSpPr>
          <p:cNvPr id="11" name="內容版面配置區 10"/>
          <p:cNvSpPr>
            <a:spLocks noGrp="1"/>
          </p:cNvSpPr>
          <p:nvPr>
            <p:ph idx="1"/>
          </p:nvPr>
        </p:nvSpPr>
        <p:spPr/>
        <p:txBody>
          <a:bodyPr>
            <a:normAutofit/>
          </a:bodyPr>
          <a:lstStyle/>
          <a:p>
            <a:pPr marL="0" indent="0">
              <a:buNone/>
            </a:pPr>
            <a:r>
              <a:rPr lang="en-US" altLang="zh-TW" dirty="0"/>
              <a:t># User privilege specification</a:t>
            </a:r>
          </a:p>
          <a:p>
            <a:pPr marL="0" indent="0">
              <a:buNone/>
            </a:pPr>
            <a:r>
              <a:rPr lang="en-US" altLang="zh-TW" dirty="0"/>
              <a:t>root    ALL=(ALL:ALL) ALL</a:t>
            </a:r>
          </a:p>
          <a:p>
            <a:pPr marL="0" indent="0">
              <a:buNone/>
            </a:pPr>
            <a:r>
              <a:rPr lang="en-US" altLang="zh-TW" dirty="0" smtClean="0"/>
              <a:t># </a:t>
            </a:r>
            <a:r>
              <a:rPr lang="en-US" altLang="zh-TW" dirty="0"/>
              <a:t>Members of the admin group may gain root privileges</a:t>
            </a:r>
          </a:p>
          <a:p>
            <a:pPr marL="0" indent="0">
              <a:buNone/>
            </a:pPr>
            <a:r>
              <a:rPr lang="en-US" altLang="zh-TW" dirty="0"/>
              <a:t>%admin ALL=(ALL) ALL</a:t>
            </a:r>
          </a:p>
          <a:p>
            <a:pPr marL="0" indent="0">
              <a:buNone/>
            </a:pPr>
            <a:r>
              <a:rPr lang="en-US" altLang="zh-TW" dirty="0" smtClean="0"/>
              <a:t># </a:t>
            </a:r>
            <a:r>
              <a:rPr lang="en-US" altLang="zh-TW" dirty="0"/>
              <a:t>Allow members of group </a:t>
            </a:r>
            <a:r>
              <a:rPr lang="en-US" altLang="zh-TW" dirty="0" err="1"/>
              <a:t>sudo</a:t>
            </a:r>
            <a:r>
              <a:rPr lang="en-US" altLang="zh-TW" dirty="0"/>
              <a:t> to execute any command</a:t>
            </a:r>
          </a:p>
          <a:p>
            <a:pPr marL="0" indent="0">
              <a:buNone/>
            </a:pPr>
            <a:r>
              <a:rPr lang="en-US" altLang="zh-TW" dirty="0">
                <a:solidFill>
                  <a:srgbClr val="FF0000"/>
                </a:solidFill>
              </a:rPr>
              <a:t>%</a:t>
            </a:r>
            <a:r>
              <a:rPr lang="en-US" altLang="zh-TW" dirty="0" err="1">
                <a:solidFill>
                  <a:srgbClr val="FF0000"/>
                </a:solidFill>
              </a:rPr>
              <a:t>sudo</a:t>
            </a:r>
            <a:r>
              <a:rPr lang="en-US" altLang="zh-TW" dirty="0">
                <a:solidFill>
                  <a:srgbClr val="FF0000"/>
                </a:solidFill>
              </a:rPr>
              <a:t>   ALL=(ALL:ALL) ALL</a:t>
            </a:r>
          </a:p>
          <a:p>
            <a:pPr marL="0" indent="0">
              <a:buNone/>
            </a:pPr>
            <a:r>
              <a:rPr lang="en-US" altLang="zh-TW" dirty="0" smtClean="0"/>
              <a:t># </a:t>
            </a:r>
            <a:r>
              <a:rPr lang="en-US" altLang="zh-TW" dirty="0"/>
              <a:t>See </a:t>
            </a:r>
            <a:r>
              <a:rPr lang="en-US" altLang="zh-TW" dirty="0" err="1"/>
              <a:t>sudoers</a:t>
            </a:r>
            <a:r>
              <a:rPr lang="en-US" altLang="zh-TW" dirty="0"/>
              <a:t>(5) for more information on "#include" directives:</a:t>
            </a:r>
          </a:p>
          <a:p>
            <a:pPr marL="0" indent="0">
              <a:buNone/>
            </a:pPr>
            <a:r>
              <a:rPr lang="en-US" altLang="zh-TW" dirty="0" smtClean="0"/>
              <a:t>#</a:t>
            </a:r>
            <a:r>
              <a:rPr lang="en-US" altLang="zh-TW" dirty="0" err="1"/>
              <a:t>includedir</a:t>
            </a:r>
            <a:r>
              <a:rPr lang="en-US" altLang="zh-TW" dirty="0"/>
              <a:t> /</a:t>
            </a:r>
            <a:r>
              <a:rPr lang="en-US" altLang="zh-TW" dirty="0" err="1"/>
              <a:t>etc</a:t>
            </a:r>
            <a:r>
              <a:rPr lang="en-US" altLang="zh-TW" dirty="0"/>
              <a:t>/</a:t>
            </a:r>
            <a:r>
              <a:rPr lang="en-US" altLang="zh-TW" dirty="0" err="1"/>
              <a:t>sudoers.d</a:t>
            </a:r>
            <a:endParaRPr lang="en-US" altLang="zh-TW" dirty="0"/>
          </a:p>
          <a:p>
            <a:pPr marL="0" indent="0">
              <a:buNone/>
            </a:pPr>
            <a:endParaRPr lang="zh-TW" altLang="en-US" dirty="0"/>
          </a:p>
        </p:txBody>
      </p:sp>
      <p:sp>
        <p:nvSpPr>
          <p:cNvPr id="2" name="投影片編號版面配置區 1"/>
          <p:cNvSpPr>
            <a:spLocks noGrp="1"/>
          </p:cNvSpPr>
          <p:nvPr>
            <p:ph type="sldNum" sz="quarter" idx="12"/>
          </p:nvPr>
        </p:nvSpPr>
        <p:spPr/>
        <p:txBody>
          <a:bodyPr/>
          <a:lstStyle/>
          <a:p>
            <a:fld id="{FA7057C6-B253-4A8C-B54A-2B6314517D54}" type="slidenum">
              <a:rPr lang="zh-TW" altLang="en-US" smtClean="0"/>
              <a:t>13</a:t>
            </a:fld>
            <a:endParaRPr lang="zh-TW" altLang="en-US"/>
          </a:p>
        </p:txBody>
      </p:sp>
    </p:spTree>
    <p:extLst>
      <p:ext uri="{BB962C8B-B14F-4D97-AF65-F5344CB8AC3E}">
        <p14:creationId xmlns:p14="http://schemas.microsoft.com/office/powerpoint/2010/main" val="118084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a:t>
            </a:r>
            <a:r>
              <a:rPr lang="en-US" altLang="zh-TW" dirty="0" err="1"/>
              <a:t>sudo</a:t>
            </a:r>
            <a:r>
              <a:rPr lang="en-US" altLang="zh-TW" dirty="0"/>
              <a:t>   ALL=(ALL:ALL) </a:t>
            </a:r>
            <a:r>
              <a:rPr lang="en-US" altLang="zh-TW" dirty="0" smtClean="0"/>
              <a:t>ALL</a:t>
            </a:r>
            <a:br>
              <a:rPr lang="en-US" altLang="zh-TW" dirty="0" smtClean="0"/>
            </a:br>
            <a:r>
              <a:rPr lang="zh-TW" altLang="en-US" dirty="0" smtClean="0"/>
              <a:t>改成</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3600" dirty="0"/>
              <a:t>%</a:t>
            </a:r>
            <a:r>
              <a:rPr lang="en-US" altLang="zh-TW" sz="3600" dirty="0" err="1"/>
              <a:t>sudo</a:t>
            </a:r>
            <a:r>
              <a:rPr lang="en-US" altLang="zh-TW" sz="3600" dirty="0"/>
              <a:t>   ALL=(ALL:ALL) </a:t>
            </a:r>
            <a:r>
              <a:rPr lang="en-US" altLang="zh-TW" sz="3600" dirty="0">
                <a:solidFill>
                  <a:srgbClr val="FF0000"/>
                </a:solidFill>
              </a:rPr>
              <a:t>NOPASSWD:</a:t>
            </a:r>
            <a:r>
              <a:rPr lang="en-US" altLang="zh-TW" sz="3600" dirty="0"/>
              <a:t>ALL</a:t>
            </a:r>
          </a:p>
          <a:p>
            <a:endParaRPr lang="zh-TW" altLang="en-US" sz="3600" dirty="0"/>
          </a:p>
        </p:txBody>
      </p:sp>
      <p:sp>
        <p:nvSpPr>
          <p:cNvPr id="4" name="投影片編號版面配置區 3"/>
          <p:cNvSpPr>
            <a:spLocks noGrp="1"/>
          </p:cNvSpPr>
          <p:nvPr>
            <p:ph type="sldNum" sz="quarter" idx="12"/>
          </p:nvPr>
        </p:nvSpPr>
        <p:spPr/>
        <p:txBody>
          <a:bodyPr/>
          <a:lstStyle/>
          <a:p>
            <a:fld id="{FA7057C6-B253-4A8C-B54A-2B6314517D54}" type="slidenum">
              <a:rPr lang="zh-TW" altLang="en-US" smtClean="0"/>
              <a:t>14</a:t>
            </a:fld>
            <a:endParaRPr lang="zh-TW" altLang="en-US"/>
          </a:p>
        </p:txBody>
      </p:sp>
    </p:spTree>
    <p:extLst>
      <p:ext uri="{BB962C8B-B14F-4D97-AF65-F5344CB8AC3E}">
        <p14:creationId xmlns:p14="http://schemas.microsoft.com/office/powerpoint/2010/main" val="48993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111125"/>
            <a:ext cx="10515600" cy="688975"/>
          </a:xfrm>
        </p:spPr>
        <p:txBody>
          <a:bodyPr>
            <a:normAutofit fontScale="90000"/>
          </a:bodyPr>
          <a:lstStyle/>
          <a:p>
            <a:pPr algn="ctr"/>
            <a:r>
              <a:rPr lang="zh-TW" altLang="en-US" smtClean="0"/>
              <a:t>練習</a:t>
            </a:r>
            <a:r>
              <a:rPr lang="en-US" altLang="zh-TW" smtClean="0"/>
              <a:t>-</a:t>
            </a:r>
            <a:r>
              <a:rPr lang="zh-TW" altLang="en-US" smtClean="0"/>
              <a:t>總安裝</a:t>
            </a:r>
            <a:endParaRPr lang="zh-TW" altLang="en-US"/>
          </a:p>
        </p:txBody>
      </p:sp>
      <p:sp>
        <p:nvSpPr>
          <p:cNvPr id="4" name="投影片編號版面配置區 3"/>
          <p:cNvSpPr>
            <a:spLocks noGrp="1"/>
          </p:cNvSpPr>
          <p:nvPr>
            <p:ph type="sldNum" sz="quarter" idx="12"/>
          </p:nvPr>
        </p:nvSpPr>
        <p:spPr/>
        <p:txBody>
          <a:bodyPr/>
          <a:lstStyle/>
          <a:p>
            <a:fld id="{FA7057C6-B253-4A8C-B54A-2B6314517D54}" type="slidenum">
              <a:rPr lang="zh-TW" altLang="en-US" smtClean="0"/>
              <a:t>15</a:t>
            </a:fld>
            <a:endParaRPr lang="zh-TW" altLang="en-US"/>
          </a:p>
        </p:txBody>
      </p:sp>
      <p:sp>
        <p:nvSpPr>
          <p:cNvPr id="5" name="文字方塊 4"/>
          <p:cNvSpPr txBox="1"/>
          <p:nvPr/>
        </p:nvSpPr>
        <p:spPr>
          <a:xfrm>
            <a:off x="228600" y="623212"/>
            <a:ext cx="5295900" cy="6555641"/>
          </a:xfrm>
          <a:prstGeom prst="rect">
            <a:avLst/>
          </a:prstGeom>
          <a:noFill/>
        </p:spPr>
        <p:txBody>
          <a:bodyPr wrap="square" rtlCol="0">
            <a:spAutoFit/>
          </a:bodyPr>
          <a:lstStyle/>
          <a:p>
            <a:r>
              <a:rPr lang="en-US" altLang="zh-TW" sz="2800" smtClean="0"/>
              <a:t>1.Vmware workstation player </a:t>
            </a:r>
            <a:r>
              <a:rPr lang="zh-TW" altLang="en-US" sz="2800" smtClean="0"/>
              <a:t>安裝</a:t>
            </a:r>
            <a:r>
              <a:rPr lang="en-US" altLang="zh-TW" sz="2800" smtClean="0"/>
              <a:t>Ubunto server 20.04</a:t>
            </a:r>
          </a:p>
          <a:p>
            <a:r>
              <a:rPr lang="en-US" altLang="zh-TW" sz="2800" smtClean="0"/>
              <a:t>2.Linux </a:t>
            </a:r>
          </a:p>
          <a:p>
            <a:r>
              <a:rPr lang="zh-TW" altLang="en-US" sz="2800" smtClean="0"/>
              <a:t>翻新套件清單</a:t>
            </a:r>
            <a:endParaRPr lang="en-US" altLang="zh-TW" sz="2800"/>
          </a:p>
          <a:p>
            <a:r>
              <a:rPr lang="zh-TW" altLang="en-US" sz="2800" smtClean="0"/>
              <a:t>升級</a:t>
            </a:r>
            <a:endParaRPr lang="en-US" altLang="zh-TW" sz="2800" smtClean="0"/>
          </a:p>
          <a:p>
            <a:r>
              <a:rPr lang="en-US" altLang="zh-TW" sz="2800" smtClean="0"/>
              <a:t>3.Linux </a:t>
            </a:r>
            <a:r>
              <a:rPr lang="zh-TW" altLang="en-US" sz="2800" smtClean="0"/>
              <a:t>要能執行以下命令</a:t>
            </a:r>
            <a:endParaRPr lang="en-US" altLang="zh-TW" sz="2800"/>
          </a:p>
          <a:p>
            <a:r>
              <a:rPr lang="en-US" altLang="zh-TW" sz="2800"/>
              <a:t>tree</a:t>
            </a:r>
          </a:p>
          <a:p>
            <a:r>
              <a:rPr lang="en-US" altLang="zh-TW" sz="2800"/>
              <a:t>ifconfig</a:t>
            </a:r>
          </a:p>
          <a:p>
            <a:r>
              <a:rPr lang="en-US" altLang="zh-TW" sz="2800" smtClean="0"/>
              <a:t>nmap</a:t>
            </a:r>
          </a:p>
          <a:p>
            <a:r>
              <a:rPr lang="en-US" altLang="zh-TW" sz="2800" smtClean="0"/>
              <a:t>3.</a:t>
            </a:r>
            <a:r>
              <a:rPr lang="zh-TW" altLang="en-US" sz="2800" smtClean="0"/>
              <a:t>登入後具備</a:t>
            </a:r>
            <a:endParaRPr lang="en-US" altLang="zh-TW" sz="2800"/>
          </a:p>
          <a:p>
            <a:r>
              <a:rPr lang="en-US" altLang="zh-TW" sz="2800"/>
              <a:t>c</a:t>
            </a:r>
            <a:r>
              <a:rPr lang="en-US" altLang="zh-TW" sz="2800" smtClean="0"/>
              <a:t>ls</a:t>
            </a:r>
            <a:r>
              <a:rPr lang="zh-TW" altLang="en-US" sz="2800" smtClean="0"/>
              <a:t>相當 </a:t>
            </a:r>
            <a:r>
              <a:rPr lang="en-US" altLang="zh-TW" sz="2800" smtClean="0"/>
              <a:t>clear</a:t>
            </a:r>
          </a:p>
          <a:p>
            <a:r>
              <a:rPr lang="en-US" altLang="zh-TW" sz="2800" smtClean="0"/>
              <a:t>ping</a:t>
            </a:r>
            <a:r>
              <a:rPr lang="zh-TW" altLang="en-US" sz="2800"/>
              <a:t>相當</a:t>
            </a:r>
            <a:r>
              <a:rPr lang="en-US" altLang="zh-TW" sz="2800" smtClean="0"/>
              <a:t>ping –c 3 </a:t>
            </a:r>
          </a:p>
          <a:p>
            <a:r>
              <a:rPr lang="en-US" altLang="zh-TW" sz="2800"/>
              <a:t>d</a:t>
            </a:r>
            <a:r>
              <a:rPr lang="en-US" altLang="zh-TW" sz="2800" smtClean="0"/>
              <a:t>ir</a:t>
            </a:r>
            <a:r>
              <a:rPr lang="zh-TW" altLang="en-US" sz="2800"/>
              <a:t>相當</a:t>
            </a:r>
            <a:r>
              <a:rPr lang="en-US" altLang="zh-TW" sz="2800" smtClean="0"/>
              <a:t>ls –alh </a:t>
            </a:r>
          </a:p>
          <a:p>
            <a:r>
              <a:rPr lang="en-US" altLang="zh-TW" sz="2800"/>
              <a:t>b</a:t>
            </a:r>
            <a:r>
              <a:rPr lang="en-US" altLang="zh-TW" sz="2800" smtClean="0"/>
              <a:t>yby</a:t>
            </a:r>
            <a:r>
              <a:rPr lang="zh-TW" altLang="en-US" sz="2800" smtClean="0"/>
              <a:t>相當 </a:t>
            </a:r>
            <a:r>
              <a:rPr lang="en-US" altLang="zh-TW" sz="2800" smtClean="0"/>
              <a:t>poweroff</a:t>
            </a:r>
            <a:endParaRPr lang="zh-TW" altLang="en-US" sz="2800"/>
          </a:p>
          <a:p>
            <a:endParaRPr lang="zh-TW" altLang="en-US" sz="2800"/>
          </a:p>
        </p:txBody>
      </p:sp>
      <p:sp>
        <p:nvSpPr>
          <p:cNvPr id="8" name="文字方塊 7"/>
          <p:cNvSpPr txBox="1"/>
          <p:nvPr/>
        </p:nvSpPr>
        <p:spPr>
          <a:xfrm>
            <a:off x="6096000" y="1162179"/>
            <a:ext cx="5099050" cy="4832092"/>
          </a:xfrm>
          <a:prstGeom prst="rect">
            <a:avLst/>
          </a:prstGeom>
          <a:noFill/>
        </p:spPr>
        <p:txBody>
          <a:bodyPr wrap="square" rtlCol="0">
            <a:spAutoFit/>
          </a:bodyPr>
          <a:lstStyle/>
          <a:p>
            <a:r>
              <a:rPr lang="en-US" altLang="zh-TW" sz="2800"/>
              <a:t>4.sudo </a:t>
            </a:r>
            <a:r>
              <a:rPr lang="zh-TW" altLang="en-US" sz="2800"/>
              <a:t>不需要問密碼</a:t>
            </a:r>
          </a:p>
          <a:p>
            <a:r>
              <a:rPr lang="en-US" altLang="zh-TW" sz="2800" smtClean="0"/>
              <a:t>5.</a:t>
            </a:r>
            <a:r>
              <a:rPr lang="zh-TW" altLang="en-US" sz="2800" smtClean="0"/>
              <a:t>安裝</a:t>
            </a:r>
            <a:r>
              <a:rPr lang="zh-TW" altLang="en-US" sz="2800"/>
              <a:t>時帳號</a:t>
            </a:r>
            <a:r>
              <a:rPr lang="en-US" altLang="zh-TW" sz="2800"/>
              <a:t>bigred</a:t>
            </a:r>
            <a:r>
              <a:rPr lang="zh-TW" altLang="en-US" sz="2800"/>
              <a:t>；帳號及密碼皆為</a:t>
            </a:r>
            <a:r>
              <a:rPr lang="en-US" altLang="zh-TW" sz="2800"/>
              <a:t>bigred</a:t>
            </a:r>
          </a:p>
          <a:p>
            <a:r>
              <a:rPr lang="zh-TW" altLang="en-US" sz="2800"/>
              <a:t>建立一個帳號</a:t>
            </a:r>
            <a:r>
              <a:rPr lang="en-US" altLang="zh-TW" sz="2800"/>
              <a:t>guset </a:t>
            </a:r>
            <a:r>
              <a:rPr lang="zh-TW" altLang="en-US" sz="2800"/>
              <a:t>；帳號及密碼皆為</a:t>
            </a:r>
            <a:r>
              <a:rPr lang="en-US" altLang="zh-TW" sz="2800"/>
              <a:t>guest</a:t>
            </a:r>
            <a:r>
              <a:rPr lang="zh-TW" altLang="en-US" sz="2800"/>
              <a:t>；沒有</a:t>
            </a:r>
            <a:r>
              <a:rPr lang="en-US" altLang="zh-TW" sz="2800"/>
              <a:t>sudo</a:t>
            </a:r>
            <a:r>
              <a:rPr lang="zh-TW" altLang="en-US" sz="2800"/>
              <a:t>權限</a:t>
            </a:r>
          </a:p>
          <a:p>
            <a:r>
              <a:rPr lang="zh-TW" altLang="en-US" sz="2800"/>
              <a:t>建立一個帳號</a:t>
            </a:r>
            <a:r>
              <a:rPr lang="en-US" altLang="zh-TW" sz="2800"/>
              <a:t>goodman</a:t>
            </a:r>
            <a:r>
              <a:rPr lang="zh-TW" altLang="en-US" sz="2800"/>
              <a:t>；帳號及密碼皆為</a:t>
            </a:r>
            <a:r>
              <a:rPr lang="en-US" altLang="zh-TW" sz="2800"/>
              <a:t>goodman</a:t>
            </a:r>
            <a:r>
              <a:rPr lang="zh-TW" altLang="en-US" sz="2800"/>
              <a:t>； 沒有</a:t>
            </a:r>
            <a:r>
              <a:rPr lang="en-US" altLang="zh-TW" sz="2800"/>
              <a:t>sudo</a:t>
            </a:r>
            <a:r>
              <a:rPr lang="zh-TW" altLang="en-US" sz="2800"/>
              <a:t>權限，</a:t>
            </a:r>
            <a:r>
              <a:rPr lang="en-US" altLang="zh-TW" sz="2800"/>
              <a:t>shell</a:t>
            </a:r>
            <a:r>
              <a:rPr lang="zh-TW" altLang="en-US" sz="2800"/>
              <a:t>使用</a:t>
            </a:r>
            <a:r>
              <a:rPr lang="en-US" altLang="zh-TW" sz="2800"/>
              <a:t>sh </a:t>
            </a:r>
          </a:p>
          <a:p>
            <a:r>
              <a:rPr lang="zh-TW" altLang="en-US" sz="2800"/>
              <a:t>建立一個帳號</a:t>
            </a:r>
            <a:r>
              <a:rPr lang="en-US" altLang="zh-TW" sz="2800"/>
              <a:t>bigboss</a:t>
            </a:r>
            <a:r>
              <a:rPr lang="zh-TW" altLang="en-US" sz="2800"/>
              <a:t>；帳號及密碼皆為</a:t>
            </a:r>
            <a:r>
              <a:rPr lang="en-US" altLang="zh-TW" sz="2800"/>
              <a:t>bigboss</a:t>
            </a:r>
            <a:r>
              <a:rPr lang="zh-TW" altLang="en-US" sz="2800"/>
              <a:t>； 有</a:t>
            </a:r>
            <a:r>
              <a:rPr lang="en-US" altLang="zh-TW" sz="2800"/>
              <a:t>sudo</a:t>
            </a:r>
            <a:r>
              <a:rPr lang="zh-TW" altLang="en-US" sz="2800"/>
              <a:t>權限</a:t>
            </a:r>
          </a:p>
          <a:p>
            <a:endParaRPr lang="zh-TW" altLang="en-US" sz="2800"/>
          </a:p>
        </p:txBody>
      </p:sp>
    </p:spTree>
    <p:extLst>
      <p:ext uri="{BB962C8B-B14F-4D97-AF65-F5344CB8AC3E}">
        <p14:creationId xmlns:p14="http://schemas.microsoft.com/office/powerpoint/2010/main" val="150118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chor="t"/>
          <a:lstStyle/>
          <a:p>
            <a:pPr algn="ctr"/>
            <a:r>
              <a:rPr lang="en-US" altLang="zh-TW"/>
              <a:t>alias : </a:t>
            </a:r>
            <a:r>
              <a:rPr lang="zh-TW" altLang="en-US"/>
              <a:t>設置指令的別名</a:t>
            </a:r>
          </a:p>
        </p:txBody>
      </p:sp>
      <p:sp>
        <p:nvSpPr>
          <p:cNvPr id="4" name="文字版面配置區 3"/>
          <p:cNvSpPr>
            <a:spLocks noGrp="1"/>
          </p:cNvSpPr>
          <p:nvPr>
            <p:ph type="body" idx="1"/>
          </p:nvPr>
        </p:nvSpPr>
        <p:spPr/>
        <p:txBody>
          <a:bodyPr/>
          <a:lstStyle/>
          <a:p>
            <a:r>
              <a:rPr lang="en-US" altLang="zh-TW" b="1" smtClean="0">
                <a:solidFill>
                  <a:schemeClr val="tx1"/>
                </a:solidFill>
              </a:rPr>
              <a:t>alias [Enter]</a:t>
            </a:r>
            <a:r>
              <a:rPr lang="zh-TW" altLang="en-US" b="1" smtClean="0">
                <a:solidFill>
                  <a:schemeClr val="tx1"/>
                </a:solidFill>
              </a:rPr>
              <a:t>查詢</a:t>
            </a:r>
            <a:r>
              <a:rPr lang="en-US" altLang="zh-TW" b="1" smtClean="0">
                <a:solidFill>
                  <a:schemeClr val="tx1"/>
                </a:solidFill>
              </a:rPr>
              <a:t> </a:t>
            </a:r>
            <a:endParaRPr lang="zh-TW" altLang="en-US" b="1">
              <a:solidFill>
                <a:schemeClr val="tx1"/>
              </a:solidFill>
            </a:endParaRPr>
          </a:p>
        </p:txBody>
      </p:sp>
      <p:sp>
        <p:nvSpPr>
          <p:cNvPr id="5" name="投影片編號版面配置區 4"/>
          <p:cNvSpPr>
            <a:spLocks noGrp="1"/>
          </p:cNvSpPr>
          <p:nvPr>
            <p:ph type="sldNum" sz="quarter" idx="12"/>
          </p:nvPr>
        </p:nvSpPr>
        <p:spPr/>
        <p:txBody>
          <a:bodyPr/>
          <a:lstStyle/>
          <a:p>
            <a:fld id="{FA7057C6-B253-4A8C-B54A-2B6314517D54}" type="slidenum">
              <a:rPr lang="zh-TW" altLang="en-US" smtClean="0"/>
              <a:t>2</a:t>
            </a:fld>
            <a:endParaRPr lang="zh-TW" altLang="en-US"/>
          </a:p>
        </p:txBody>
      </p:sp>
    </p:spTree>
    <p:extLst>
      <p:ext uri="{BB962C8B-B14F-4D97-AF65-F5344CB8AC3E}">
        <p14:creationId xmlns:p14="http://schemas.microsoft.com/office/powerpoint/2010/main" val="2815661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948436" y="383920"/>
            <a:ext cx="10515600" cy="6296280"/>
          </a:xfrm>
        </p:spPr>
        <p:txBody>
          <a:bodyPr>
            <a:noAutofit/>
          </a:bodyPr>
          <a:lstStyle/>
          <a:p>
            <a:pPr marL="0" indent="0">
              <a:buNone/>
            </a:pPr>
            <a:r>
              <a:rPr lang="en-US" altLang="zh-TW" dirty="0">
                <a:solidFill>
                  <a:srgbClr val="00B050"/>
                </a:solidFill>
              </a:rPr>
              <a:t>bigred@us1804s:~$ </a:t>
            </a:r>
            <a:r>
              <a:rPr lang="en-US" altLang="zh-TW" sz="4000" b="1" dirty="0"/>
              <a:t>alias </a:t>
            </a:r>
            <a:r>
              <a:rPr lang="en-US" altLang="zh-TW" sz="4000" b="1" dirty="0" err="1"/>
              <a:t>dir</a:t>
            </a:r>
            <a:r>
              <a:rPr lang="en-US" altLang="zh-TW" sz="4000" b="1" dirty="0"/>
              <a:t>='ls -</a:t>
            </a:r>
            <a:r>
              <a:rPr lang="en-US" altLang="zh-TW" sz="4000" b="1" dirty="0" err="1"/>
              <a:t>lah</a:t>
            </a:r>
            <a:r>
              <a:rPr lang="en-US" altLang="zh-TW" sz="4000" b="1" dirty="0"/>
              <a:t> '</a:t>
            </a:r>
          </a:p>
          <a:p>
            <a:pPr marL="0" indent="0">
              <a:buNone/>
            </a:pPr>
            <a:r>
              <a:rPr lang="en-US" altLang="zh-TW" dirty="0">
                <a:solidFill>
                  <a:srgbClr val="00B050"/>
                </a:solidFill>
              </a:rPr>
              <a:t>bigred@us1804s:~$ </a:t>
            </a:r>
            <a:r>
              <a:rPr lang="en-US" altLang="zh-TW" sz="4000" b="1" dirty="0" err="1"/>
              <a:t>dir</a:t>
            </a:r>
            <a:endParaRPr lang="en-US" altLang="zh-TW" sz="4000" b="1" dirty="0"/>
          </a:p>
          <a:p>
            <a:pPr marL="0" indent="0">
              <a:buNone/>
            </a:pPr>
            <a:r>
              <a:rPr lang="en-US" altLang="zh-TW" dirty="0"/>
              <a:t>total 124K</a:t>
            </a:r>
          </a:p>
          <a:p>
            <a:pPr marL="0" indent="0">
              <a:buNone/>
            </a:pPr>
            <a:r>
              <a:rPr lang="en-US" altLang="zh-TW" dirty="0" err="1"/>
              <a:t>drwxr</a:t>
            </a:r>
            <a:r>
              <a:rPr lang="en-US" altLang="zh-TW" dirty="0"/>
              <a:t>-</a:t>
            </a:r>
            <a:r>
              <a:rPr lang="en-US" altLang="zh-TW" dirty="0" err="1"/>
              <a:t>xr</a:t>
            </a:r>
            <a:r>
              <a:rPr lang="en-US" altLang="zh-TW" dirty="0"/>
              <a:t>-x  7 </a:t>
            </a:r>
            <a:r>
              <a:rPr lang="en-US" altLang="zh-TW" dirty="0" err="1"/>
              <a:t>bigred</a:t>
            </a:r>
            <a:r>
              <a:rPr lang="en-US" altLang="zh-TW" dirty="0"/>
              <a:t> </a:t>
            </a:r>
            <a:r>
              <a:rPr lang="en-US" altLang="zh-TW" dirty="0" err="1"/>
              <a:t>bigred</a:t>
            </a:r>
            <a:r>
              <a:rPr lang="en-US" altLang="zh-TW" dirty="0"/>
              <a:t> 4.0K Jun  6 15:16 .</a:t>
            </a:r>
          </a:p>
          <a:p>
            <a:pPr marL="0" indent="0">
              <a:buNone/>
            </a:pPr>
            <a:r>
              <a:rPr lang="en-US" altLang="zh-TW" dirty="0" err="1"/>
              <a:t>drwxr</a:t>
            </a:r>
            <a:r>
              <a:rPr lang="en-US" altLang="zh-TW" dirty="0"/>
              <a:t>-</a:t>
            </a:r>
            <a:r>
              <a:rPr lang="en-US" altLang="zh-TW" dirty="0" err="1"/>
              <a:t>xr</a:t>
            </a:r>
            <a:r>
              <a:rPr lang="en-US" altLang="zh-TW" dirty="0"/>
              <a:t>-x 14 root   </a:t>
            </a:r>
            <a:r>
              <a:rPr lang="en-US" altLang="zh-TW" dirty="0" err="1"/>
              <a:t>root</a:t>
            </a:r>
            <a:r>
              <a:rPr lang="en-US" altLang="zh-TW" dirty="0"/>
              <a:t>   4.0K Jun  6 06:35 ..</a:t>
            </a:r>
          </a:p>
          <a:p>
            <a:pPr marL="0" indent="0">
              <a:buNone/>
            </a:pPr>
            <a:r>
              <a:rPr lang="en-US" altLang="zh-TW" dirty="0"/>
              <a:t>-</a:t>
            </a:r>
            <a:r>
              <a:rPr lang="en-US" altLang="zh-TW" dirty="0" err="1"/>
              <a:t>rw</a:t>
            </a:r>
            <a:r>
              <a:rPr lang="en-US" altLang="zh-TW" dirty="0"/>
              <a:t>-------  1 </a:t>
            </a:r>
            <a:r>
              <a:rPr lang="en-US" altLang="zh-TW" dirty="0" err="1"/>
              <a:t>bigred</a:t>
            </a:r>
            <a:r>
              <a:rPr lang="en-US" altLang="zh-TW" dirty="0"/>
              <a:t> </a:t>
            </a:r>
            <a:r>
              <a:rPr lang="en-US" altLang="zh-TW" dirty="0" err="1"/>
              <a:t>bigred</a:t>
            </a:r>
            <a:r>
              <a:rPr lang="en-US" altLang="zh-TW" dirty="0"/>
              <a:t> 6.3K Jun  6 10:33 .</a:t>
            </a:r>
            <a:r>
              <a:rPr lang="en-US" altLang="zh-TW" dirty="0" err="1"/>
              <a:t>bash_history</a:t>
            </a:r>
            <a:endParaRPr lang="en-US" altLang="zh-TW" dirty="0"/>
          </a:p>
          <a:p>
            <a:pPr marL="0" indent="0">
              <a:buNone/>
            </a:pPr>
            <a:r>
              <a:rPr lang="en-US" altLang="zh-TW" dirty="0"/>
              <a:t>-</a:t>
            </a:r>
            <a:r>
              <a:rPr lang="en-US" altLang="zh-TW" dirty="0" err="1"/>
              <a:t>rw</a:t>
            </a:r>
            <a:r>
              <a:rPr lang="en-US" altLang="zh-TW" dirty="0"/>
              <a:t>-r--r--  1 </a:t>
            </a:r>
            <a:r>
              <a:rPr lang="en-US" altLang="zh-TW" dirty="0" err="1"/>
              <a:t>bigred</a:t>
            </a:r>
            <a:r>
              <a:rPr lang="en-US" altLang="zh-TW" dirty="0"/>
              <a:t> </a:t>
            </a:r>
            <a:r>
              <a:rPr lang="en-US" altLang="zh-TW" dirty="0" err="1"/>
              <a:t>bigred</a:t>
            </a:r>
            <a:r>
              <a:rPr lang="en-US" altLang="zh-TW" dirty="0"/>
              <a:t>  220 May 27 14:34 .</a:t>
            </a:r>
            <a:r>
              <a:rPr lang="en-US" altLang="zh-TW" dirty="0" err="1"/>
              <a:t>bash_logout</a:t>
            </a:r>
            <a:endParaRPr lang="en-US" altLang="zh-TW" dirty="0"/>
          </a:p>
          <a:p>
            <a:pPr marL="0" indent="0">
              <a:buNone/>
            </a:pPr>
            <a:r>
              <a:rPr lang="en-US" altLang="zh-TW" dirty="0"/>
              <a:t>-</a:t>
            </a:r>
            <a:r>
              <a:rPr lang="en-US" altLang="zh-TW" dirty="0" err="1"/>
              <a:t>rwxr</a:t>
            </a:r>
            <a:r>
              <a:rPr lang="en-US" altLang="zh-TW" dirty="0"/>
              <a:t>-</a:t>
            </a:r>
            <a:r>
              <a:rPr lang="en-US" altLang="zh-TW" dirty="0" err="1"/>
              <a:t>xr</a:t>
            </a:r>
            <a:r>
              <a:rPr lang="en-US" altLang="zh-TW" dirty="0"/>
              <a:t>-x  1 </a:t>
            </a:r>
            <a:r>
              <a:rPr lang="en-US" altLang="zh-TW" dirty="0" err="1"/>
              <a:t>bigred</a:t>
            </a:r>
            <a:r>
              <a:rPr lang="en-US" altLang="zh-TW" dirty="0"/>
              <a:t> </a:t>
            </a:r>
            <a:r>
              <a:rPr lang="en-US" altLang="zh-TW" dirty="0" err="1"/>
              <a:t>bigred</a:t>
            </a:r>
            <a:r>
              <a:rPr lang="en-US" altLang="zh-TW" dirty="0"/>
              <a:t> 3.8K May 30 15:52 .</a:t>
            </a:r>
            <a:r>
              <a:rPr lang="en-US" altLang="zh-TW" dirty="0" err="1"/>
              <a:t>bashrc</a:t>
            </a:r>
            <a:endParaRPr lang="en-US" altLang="zh-TW" dirty="0"/>
          </a:p>
          <a:p>
            <a:pPr marL="0" indent="0">
              <a:buNone/>
            </a:pPr>
            <a:r>
              <a:rPr lang="en-US" altLang="zh-TW" dirty="0" err="1"/>
              <a:t>drwx</a:t>
            </a:r>
            <a:r>
              <a:rPr lang="en-US" altLang="zh-TW" dirty="0"/>
              <a:t>------  2 </a:t>
            </a:r>
            <a:r>
              <a:rPr lang="en-US" altLang="zh-TW" dirty="0" err="1"/>
              <a:t>bigred</a:t>
            </a:r>
            <a:r>
              <a:rPr lang="en-US" altLang="zh-TW" dirty="0"/>
              <a:t> </a:t>
            </a:r>
            <a:r>
              <a:rPr lang="en-US" altLang="zh-TW" dirty="0" err="1"/>
              <a:t>bigred</a:t>
            </a:r>
            <a:r>
              <a:rPr lang="en-US" altLang="zh-TW" dirty="0"/>
              <a:t> 4.0K May 27 14:43 .cache</a:t>
            </a:r>
          </a:p>
          <a:p>
            <a:pPr marL="0" indent="0">
              <a:buNone/>
            </a:pPr>
            <a:r>
              <a:rPr lang="en-US" altLang="zh-TW" dirty="0" err="1"/>
              <a:t>drwx</a:t>
            </a:r>
            <a:r>
              <a:rPr lang="en-US" altLang="zh-TW" dirty="0"/>
              <a:t>------  3 </a:t>
            </a:r>
            <a:r>
              <a:rPr lang="en-US" altLang="zh-TW" dirty="0" err="1"/>
              <a:t>bigred</a:t>
            </a:r>
            <a:r>
              <a:rPr lang="en-US" altLang="zh-TW" dirty="0"/>
              <a:t> </a:t>
            </a:r>
            <a:r>
              <a:rPr lang="en-US" altLang="zh-TW" dirty="0" err="1"/>
              <a:t>bigred</a:t>
            </a:r>
            <a:r>
              <a:rPr lang="en-US" altLang="zh-TW" dirty="0"/>
              <a:t> 4.0K May 27 14:43 .</a:t>
            </a:r>
            <a:r>
              <a:rPr lang="en-US" altLang="zh-TW" dirty="0" err="1"/>
              <a:t>gnupg</a:t>
            </a:r>
            <a:endParaRPr lang="en-US" altLang="zh-TW" dirty="0"/>
          </a:p>
          <a:p>
            <a:pPr marL="0" indent="0">
              <a:buNone/>
            </a:pPr>
            <a:r>
              <a:rPr lang="en-US" altLang="zh-TW" dirty="0" err="1"/>
              <a:t>drwxrwxr</a:t>
            </a:r>
            <a:r>
              <a:rPr lang="en-US" altLang="zh-TW" dirty="0"/>
              <a:t>-x  3 </a:t>
            </a:r>
            <a:r>
              <a:rPr lang="en-US" altLang="zh-TW" dirty="0" err="1"/>
              <a:t>bigred</a:t>
            </a:r>
            <a:r>
              <a:rPr lang="en-US" altLang="zh-TW" dirty="0"/>
              <a:t> </a:t>
            </a:r>
            <a:r>
              <a:rPr lang="en-US" altLang="zh-TW" dirty="0" err="1"/>
              <a:t>bigred</a:t>
            </a:r>
            <a:r>
              <a:rPr lang="en-US" altLang="zh-TW" dirty="0"/>
              <a:t> 4.0K May 27 16:41 .local</a:t>
            </a:r>
          </a:p>
          <a:p>
            <a:pPr marL="0" indent="0">
              <a:buNone/>
            </a:pPr>
            <a:r>
              <a:rPr lang="en-US" altLang="zh-TW" dirty="0"/>
              <a:t>-</a:t>
            </a:r>
            <a:r>
              <a:rPr lang="en-US" altLang="zh-TW" dirty="0" err="1"/>
              <a:t>rw</a:t>
            </a:r>
            <a:r>
              <a:rPr lang="en-US" altLang="zh-TW" dirty="0"/>
              <a:t>-r--r--  1 </a:t>
            </a:r>
            <a:r>
              <a:rPr lang="en-US" altLang="zh-TW" dirty="0" err="1"/>
              <a:t>bigred</a:t>
            </a:r>
            <a:r>
              <a:rPr lang="en-US" altLang="zh-TW" dirty="0"/>
              <a:t> </a:t>
            </a:r>
            <a:r>
              <a:rPr lang="en-US" altLang="zh-TW" dirty="0" err="1"/>
              <a:t>bigred</a:t>
            </a:r>
            <a:r>
              <a:rPr lang="en-US" altLang="zh-TW" dirty="0"/>
              <a:t>  807 May 27 14:34 .profile</a:t>
            </a:r>
          </a:p>
          <a:p>
            <a:pPr marL="0" indent="0">
              <a:buNone/>
            </a:pPr>
            <a:r>
              <a:rPr lang="en-US" altLang="zh-TW" dirty="0"/>
              <a:t>.</a:t>
            </a:r>
            <a:endParaRPr lang="zh-TW" altLang="en-US" dirty="0"/>
          </a:p>
        </p:txBody>
      </p:sp>
      <p:sp>
        <p:nvSpPr>
          <p:cNvPr id="4" name="投影片編號版面配置區 3"/>
          <p:cNvSpPr>
            <a:spLocks noGrp="1"/>
          </p:cNvSpPr>
          <p:nvPr>
            <p:ph type="sldNum" sz="quarter" idx="12"/>
          </p:nvPr>
        </p:nvSpPr>
        <p:spPr/>
        <p:txBody>
          <a:bodyPr/>
          <a:lstStyle/>
          <a:p>
            <a:fld id="{FA7057C6-B253-4A8C-B54A-2B6314517D54}" type="slidenum">
              <a:rPr lang="zh-TW" altLang="en-US" smtClean="0"/>
              <a:t>3</a:t>
            </a:fld>
            <a:endParaRPr lang="zh-TW" altLang="en-US"/>
          </a:p>
        </p:txBody>
      </p:sp>
    </p:spTree>
    <p:extLst>
      <p:ext uri="{BB962C8B-B14F-4D97-AF65-F5344CB8AC3E}">
        <p14:creationId xmlns:p14="http://schemas.microsoft.com/office/powerpoint/2010/main" val="2213851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018761" y="56138"/>
            <a:ext cx="10316817" cy="6801862"/>
          </a:xfrm>
          <a:prstGeom prst="rect">
            <a:avLst/>
          </a:prstGeom>
          <a:noFill/>
        </p:spPr>
        <p:txBody>
          <a:bodyPr wrap="square" rtlCol="0">
            <a:spAutoFit/>
          </a:bodyPr>
          <a:lstStyle/>
          <a:p>
            <a:r>
              <a:rPr lang="en-US" altLang="zh-TW" sz="2400">
                <a:solidFill>
                  <a:srgbClr val="00B050"/>
                </a:solidFill>
              </a:rPr>
              <a:t>bigred@gw:~$ </a:t>
            </a:r>
            <a:r>
              <a:rPr lang="en-US" altLang="zh-TW" sz="3600" b="1"/>
              <a:t>alias cls="</a:t>
            </a:r>
            <a:r>
              <a:rPr lang="en-US" altLang="zh-TW" sz="3600" b="1" smtClean="0"/>
              <a:t>clear“</a:t>
            </a:r>
          </a:p>
          <a:p>
            <a:r>
              <a:rPr lang="en-US" altLang="zh-TW" sz="2800">
                <a:solidFill>
                  <a:srgbClr val="00B050"/>
                </a:solidFill>
              </a:rPr>
              <a:t>bigred@gw</a:t>
            </a:r>
            <a:r>
              <a:rPr lang="en-US" altLang="zh-TW" sz="2800" smtClean="0">
                <a:solidFill>
                  <a:srgbClr val="00B050"/>
                </a:solidFill>
              </a:rPr>
              <a:t>:~$</a:t>
            </a:r>
            <a:r>
              <a:rPr lang="en-US" altLang="zh-TW" sz="3600" b="1" smtClean="0"/>
              <a:t>cls</a:t>
            </a:r>
            <a:endParaRPr lang="en-US" altLang="zh-TW" sz="3600" b="1"/>
          </a:p>
          <a:p>
            <a:r>
              <a:rPr lang="en-US" altLang="zh-TW" sz="2400" smtClean="0">
                <a:solidFill>
                  <a:srgbClr val="00B050"/>
                </a:solidFill>
              </a:rPr>
              <a:t>bigred@gw</a:t>
            </a:r>
            <a:r>
              <a:rPr lang="en-US" altLang="zh-TW" sz="2400">
                <a:solidFill>
                  <a:srgbClr val="00B050"/>
                </a:solidFill>
              </a:rPr>
              <a:t>:~$ </a:t>
            </a:r>
            <a:r>
              <a:rPr lang="en-US" altLang="zh-TW" sz="3600" b="1"/>
              <a:t>alias ping='ping -c 3'</a:t>
            </a:r>
          </a:p>
          <a:p>
            <a:r>
              <a:rPr lang="en-US" altLang="zh-TW" sz="2400">
                <a:solidFill>
                  <a:srgbClr val="00B050"/>
                </a:solidFill>
              </a:rPr>
              <a:t>bigred@gw:~$ </a:t>
            </a:r>
            <a:r>
              <a:rPr lang="en-US" altLang="zh-TW" sz="3600" b="1"/>
              <a:t>ping 8.8.8.8</a:t>
            </a:r>
          </a:p>
          <a:p>
            <a:r>
              <a:rPr lang="en-US" altLang="zh-TW" sz="2400"/>
              <a:t>PING 8.8.8.8 (8.8.8.8) 56(84) bytes of data.</a:t>
            </a:r>
          </a:p>
          <a:p>
            <a:r>
              <a:rPr lang="en-US" altLang="zh-TW" sz="2400"/>
              <a:t>64 bytes from 8.8.8.8: icmp_seq=1 ttl=58 time=5.05 ms</a:t>
            </a:r>
          </a:p>
          <a:p>
            <a:r>
              <a:rPr lang="en-US" altLang="zh-TW" sz="2400"/>
              <a:t>64 bytes from 8.8.8.8: icmp_seq=2 ttl=58 time=6.51 ms</a:t>
            </a:r>
          </a:p>
          <a:p>
            <a:r>
              <a:rPr lang="en-US" altLang="zh-TW" sz="2400"/>
              <a:t>64 bytes from 8.8.8.8: icmp_seq=3 ttl=58 time=4.40 ms</a:t>
            </a:r>
          </a:p>
          <a:p>
            <a:endParaRPr lang="en-US" altLang="zh-TW" sz="2400"/>
          </a:p>
          <a:p>
            <a:r>
              <a:rPr lang="en-US" altLang="zh-TW" sz="2400"/>
              <a:t>--- 8.8.8.8 ping statistics ---</a:t>
            </a:r>
          </a:p>
          <a:p>
            <a:r>
              <a:rPr lang="en-US" altLang="zh-TW" sz="2400"/>
              <a:t>3 packets transmitted, 3 received, 0% packet loss, time 2003ms</a:t>
            </a:r>
          </a:p>
          <a:p>
            <a:r>
              <a:rPr lang="en-US" altLang="zh-TW" sz="2400"/>
              <a:t>rtt min/avg/max/mdev = 4.403/5.322/6.511/0.881 </a:t>
            </a:r>
            <a:r>
              <a:rPr lang="en-US" altLang="zh-TW" sz="2400" smtClean="0"/>
              <a:t>ms</a:t>
            </a:r>
          </a:p>
          <a:p>
            <a:r>
              <a:rPr lang="en-US" altLang="zh-TW" sz="2400">
                <a:solidFill>
                  <a:srgbClr val="00B050"/>
                </a:solidFill>
              </a:rPr>
              <a:t>bigred@gw:~$ </a:t>
            </a:r>
            <a:r>
              <a:rPr lang="en-US" altLang="zh-TW" sz="4000" b="1"/>
              <a:t>alias by='exit</a:t>
            </a:r>
            <a:r>
              <a:rPr lang="en-US" altLang="zh-TW" sz="2400"/>
              <a:t>'</a:t>
            </a:r>
          </a:p>
          <a:p>
            <a:r>
              <a:rPr lang="en-US" altLang="zh-TW" sz="2400">
                <a:solidFill>
                  <a:srgbClr val="00B050"/>
                </a:solidFill>
              </a:rPr>
              <a:t>bigred@gw:~$ </a:t>
            </a:r>
            <a:r>
              <a:rPr lang="en-US" altLang="zh-TW" sz="4000" b="1"/>
              <a:t>by</a:t>
            </a:r>
          </a:p>
          <a:p>
            <a:endParaRPr lang="en-US" altLang="zh-TW" sz="2400"/>
          </a:p>
        </p:txBody>
      </p:sp>
      <p:sp>
        <p:nvSpPr>
          <p:cNvPr id="2" name="投影片編號版面配置區 1"/>
          <p:cNvSpPr>
            <a:spLocks noGrp="1"/>
          </p:cNvSpPr>
          <p:nvPr>
            <p:ph type="sldNum" sz="quarter" idx="12"/>
          </p:nvPr>
        </p:nvSpPr>
        <p:spPr/>
        <p:txBody>
          <a:bodyPr/>
          <a:lstStyle/>
          <a:p>
            <a:fld id="{FA7057C6-B253-4A8C-B54A-2B6314517D54}" type="slidenum">
              <a:rPr lang="zh-TW" altLang="en-US" smtClean="0"/>
              <a:t>4</a:t>
            </a:fld>
            <a:endParaRPr lang="zh-TW" altLang="en-US"/>
          </a:p>
        </p:txBody>
      </p:sp>
    </p:spTree>
    <p:extLst>
      <p:ext uri="{BB962C8B-B14F-4D97-AF65-F5344CB8AC3E}">
        <p14:creationId xmlns:p14="http://schemas.microsoft.com/office/powerpoint/2010/main" val="359127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ctrTitle"/>
          </p:nvPr>
        </p:nvSpPr>
        <p:spPr/>
        <p:txBody>
          <a:bodyPr/>
          <a:lstStyle/>
          <a:p>
            <a:r>
              <a:rPr lang="en-US" altLang="zh-TW" dirty="0" smtClean="0"/>
              <a:t>~/.</a:t>
            </a:r>
            <a:r>
              <a:rPr lang="en-US" altLang="zh-TW" dirty="0" err="1" smtClean="0"/>
              <a:t>bashrc</a:t>
            </a:r>
            <a:endParaRPr lang="zh-TW" altLang="en-US" dirty="0"/>
          </a:p>
        </p:txBody>
      </p:sp>
      <p:sp>
        <p:nvSpPr>
          <p:cNvPr id="5" name="副標題 4"/>
          <p:cNvSpPr>
            <a:spLocks noGrp="1"/>
          </p:cNvSpPr>
          <p:nvPr>
            <p:ph type="subTitle" idx="1"/>
          </p:nvPr>
        </p:nvSpPr>
        <p:spPr/>
        <p:txBody>
          <a:bodyPr/>
          <a:lstStyle/>
          <a:p>
            <a:endParaRPr lang="zh-TW" altLang="en-US" dirty="0"/>
          </a:p>
        </p:txBody>
      </p:sp>
      <p:sp>
        <p:nvSpPr>
          <p:cNvPr id="2" name="投影片編號版面配置區 1"/>
          <p:cNvSpPr>
            <a:spLocks noGrp="1"/>
          </p:cNvSpPr>
          <p:nvPr>
            <p:ph type="sldNum" sz="quarter" idx="12"/>
          </p:nvPr>
        </p:nvSpPr>
        <p:spPr/>
        <p:txBody>
          <a:bodyPr/>
          <a:lstStyle/>
          <a:p>
            <a:fld id="{FA7057C6-B253-4A8C-B54A-2B6314517D54}" type="slidenum">
              <a:rPr lang="zh-TW" altLang="en-US" smtClean="0"/>
              <a:t>5</a:t>
            </a:fld>
            <a:endParaRPr lang="zh-TW" altLang="en-US"/>
          </a:p>
        </p:txBody>
      </p:sp>
    </p:spTree>
    <p:extLst>
      <p:ext uri="{BB962C8B-B14F-4D97-AF65-F5344CB8AC3E}">
        <p14:creationId xmlns:p14="http://schemas.microsoft.com/office/powerpoint/2010/main" val="234065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2104" y="231013"/>
            <a:ext cx="10515600" cy="646811"/>
          </a:xfrm>
        </p:spPr>
        <p:txBody>
          <a:bodyPr>
            <a:normAutofit fontScale="90000"/>
          </a:bodyPr>
          <a:lstStyle/>
          <a:p>
            <a:pPr algn="ctr"/>
            <a:r>
              <a:rPr lang="zh-TW" altLang="en-US" dirty="0" smtClean="0"/>
              <a:t>什麼是</a:t>
            </a:r>
            <a:r>
              <a:rPr lang="en-US" altLang="zh-TW" dirty="0" err="1" smtClean="0"/>
              <a:t>bashrc</a:t>
            </a:r>
            <a:r>
              <a:rPr lang="zh-TW" altLang="en-US" dirty="0" smtClean="0"/>
              <a:t>配置文件？</a:t>
            </a:r>
            <a:endParaRPr lang="zh-TW" altLang="en-US" dirty="0"/>
          </a:p>
        </p:txBody>
      </p:sp>
      <p:sp>
        <p:nvSpPr>
          <p:cNvPr id="3" name="內容版面配置區 2"/>
          <p:cNvSpPr>
            <a:spLocks noGrp="1"/>
          </p:cNvSpPr>
          <p:nvPr>
            <p:ph idx="1"/>
          </p:nvPr>
        </p:nvSpPr>
        <p:spPr>
          <a:xfrm>
            <a:off x="512064" y="1011936"/>
            <a:ext cx="11155680" cy="5687567"/>
          </a:xfrm>
        </p:spPr>
        <p:txBody>
          <a:bodyPr>
            <a:normAutofit lnSpcReduction="10000"/>
          </a:bodyPr>
          <a:lstStyle/>
          <a:p>
            <a:r>
              <a:rPr lang="en-US" altLang="zh-TW" dirty="0" smtClean="0"/>
              <a:t>bash </a:t>
            </a:r>
            <a:r>
              <a:rPr lang="zh-TW" altLang="en-US" dirty="0" smtClean="0"/>
              <a:t>在每次啟動時都會自動載入 </a:t>
            </a:r>
            <a:r>
              <a:rPr lang="en-US" altLang="zh-TW" dirty="0" smtClean="0"/>
              <a:t>.</a:t>
            </a:r>
            <a:r>
              <a:rPr lang="en-US" altLang="zh-TW" dirty="0" err="1" smtClean="0"/>
              <a:t>bashrc</a:t>
            </a:r>
            <a:r>
              <a:rPr lang="en-US" altLang="zh-TW" dirty="0" smtClean="0"/>
              <a:t> </a:t>
            </a:r>
            <a:r>
              <a:rPr lang="zh-TW" altLang="en-US" dirty="0" smtClean="0"/>
              <a:t>配置文件中的內容，</a:t>
            </a:r>
          </a:p>
          <a:p>
            <a:pPr marL="0" indent="0">
              <a:buNone/>
            </a:pPr>
            <a:r>
              <a:rPr lang="zh-TW" altLang="en-US" dirty="0" smtClean="0"/>
              <a:t>這個 </a:t>
            </a:r>
            <a:r>
              <a:rPr lang="en-US" altLang="zh-TW" dirty="0" smtClean="0"/>
              <a:t>.</a:t>
            </a:r>
            <a:r>
              <a:rPr lang="en-US" altLang="zh-TW" dirty="0" err="1" smtClean="0"/>
              <a:t>bashrc</a:t>
            </a:r>
            <a:r>
              <a:rPr lang="en-US" altLang="zh-TW" dirty="0" smtClean="0"/>
              <a:t> </a:t>
            </a:r>
            <a:r>
              <a:rPr lang="zh-TW" altLang="en-US" dirty="0" smtClean="0"/>
              <a:t>隱藏配置文件可以在每個用戶的</a:t>
            </a:r>
            <a:r>
              <a:rPr lang="zh-TW" altLang="en-US" dirty="0" smtClean="0">
                <a:solidFill>
                  <a:srgbClr val="FF0000"/>
                </a:solidFill>
              </a:rPr>
              <a:t>家目錄</a:t>
            </a:r>
            <a:r>
              <a:rPr lang="zh-TW" altLang="en-US" dirty="0" smtClean="0"/>
              <a:t>中找到，</a:t>
            </a:r>
          </a:p>
          <a:p>
            <a:pPr marL="0" indent="0">
              <a:buNone/>
            </a:pPr>
            <a:r>
              <a:rPr lang="zh-TW" altLang="en-US" dirty="0" smtClean="0"/>
              <a:t>它用於保存和加載不同用戶的終端首選項和環境變量。</a:t>
            </a:r>
          </a:p>
          <a:p>
            <a:pPr marL="0" indent="0">
              <a:buNone/>
            </a:pPr>
            <a:r>
              <a:rPr lang="en-US" altLang="zh-TW"/>
              <a:t>.bashrc’</a:t>
            </a:r>
            <a:r>
              <a:rPr lang="zh-TW" altLang="en-US"/>
              <a:t>則每次開啟新的終端時，都要被讀取。</a:t>
            </a:r>
          </a:p>
          <a:p>
            <a:r>
              <a:rPr lang="zh-TW" altLang="en-US" smtClean="0"/>
              <a:t>通過 </a:t>
            </a:r>
            <a:r>
              <a:rPr lang="en-US" altLang="zh-TW" dirty="0" smtClean="0"/>
              <a:t>.</a:t>
            </a:r>
            <a:r>
              <a:rPr lang="en-US" altLang="zh-TW" dirty="0" err="1" smtClean="0"/>
              <a:t>bashrc</a:t>
            </a:r>
            <a:r>
              <a:rPr lang="en-US" altLang="zh-TW" dirty="0" smtClean="0"/>
              <a:t> </a:t>
            </a:r>
            <a:r>
              <a:rPr lang="zh-TW" altLang="en-US" dirty="0" smtClean="0"/>
              <a:t>配置文件對</a:t>
            </a:r>
            <a:r>
              <a:rPr lang="zh-TW" altLang="en-US" dirty="0" smtClean="0">
                <a:solidFill>
                  <a:srgbClr val="FF0000"/>
                </a:solidFill>
              </a:rPr>
              <a:t>命令進行自定義</a:t>
            </a:r>
            <a:r>
              <a:rPr lang="zh-TW" altLang="en-US" dirty="0" smtClean="0"/>
              <a:t>，</a:t>
            </a:r>
          </a:p>
          <a:p>
            <a:pPr marL="0" indent="0">
              <a:buNone/>
            </a:pPr>
            <a:r>
              <a:rPr lang="zh-TW" altLang="en-US" dirty="0" smtClean="0"/>
              <a:t>可快速通過用戶自定義的命令</a:t>
            </a:r>
          </a:p>
          <a:p>
            <a:pPr marL="0" indent="0">
              <a:buNone/>
            </a:pPr>
            <a:r>
              <a:rPr lang="zh-TW" altLang="en-US" dirty="0" smtClean="0"/>
              <a:t>寫入命令的別名「</a:t>
            </a:r>
            <a:r>
              <a:rPr lang="en-US" altLang="zh-TW" dirty="0" smtClean="0"/>
              <a:t>Aliases</a:t>
            </a:r>
            <a:r>
              <a:rPr lang="zh-TW" altLang="en-US" dirty="0" smtClean="0"/>
              <a:t>」，</a:t>
            </a:r>
          </a:p>
          <a:p>
            <a:pPr marL="0" indent="0">
              <a:buNone/>
            </a:pPr>
            <a:r>
              <a:rPr lang="zh-TW" altLang="en-US" dirty="0" smtClean="0"/>
              <a:t>以使用更短或替代名稱的引用命令，</a:t>
            </a:r>
          </a:p>
          <a:p>
            <a:pPr marL="0" indent="0">
              <a:buNone/>
            </a:pPr>
            <a:r>
              <a:rPr lang="zh-TW" altLang="en-US" dirty="0" smtClean="0"/>
              <a:t>來執行帶參數的命令甚至腳本。</a:t>
            </a:r>
          </a:p>
          <a:p>
            <a:pPr marL="0" indent="0">
              <a:buNone/>
            </a:pPr>
            <a:r>
              <a:rPr lang="zh-TW" altLang="en-US" dirty="0" smtClean="0"/>
              <a:t>這對經常使用終端來執行特定命令的用戶來說</a:t>
            </a:r>
          </a:p>
          <a:p>
            <a:pPr marL="0" indent="0">
              <a:buNone/>
            </a:pPr>
            <a:r>
              <a:rPr lang="zh-TW" altLang="en-US" dirty="0" smtClean="0"/>
              <a:t>可以大大節省時間並</a:t>
            </a:r>
            <a:r>
              <a:rPr lang="zh-TW" altLang="en-US" smtClean="0"/>
              <a:t>提高效率</a:t>
            </a:r>
            <a:endParaRPr lang="en-US" altLang="zh-TW" smtClean="0"/>
          </a:p>
          <a:p>
            <a:pPr marL="0" indent="0">
              <a:buNone/>
            </a:pPr>
            <a:r>
              <a:rPr lang="zh-TW" altLang="en-US"/>
              <a:t>修改</a:t>
            </a:r>
            <a:r>
              <a:rPr lang="en-US" altLang="zh-TW"/>
              <a:t>.bashrc</a:t>
            </a:r>
            <a:r>
              <a:rPr lang="zh-TW" altLang="en-US"/>
              <a:t>可以改變環境變數</a:t>
            </a:r>
            <a:r>
              <a:rPr lang="en-US" altLang="zh-TW"/>
              <a:t>PATH</a:t>
            </a:r>
            <a:r>
              <a:rPr lang="zh-TW" altLang="en-US"/>
              <a:t>、別名</a:t>
            </a:r>
            <a:r>
              <a:rPr lang="en-US" altLang="zh-TW"/>
              <a:t>alias</a:t>
            </a:r>
            <a:r>
              <a:rPr lang="zh-TW" altLang="en-US"/>
              <a:t>和提示符。</a:t>
            </a:r>
          </a:p>
          <a:p>
            <a:pPr marL="0" indent="0">
              <a:buNone/>
            </a:pPr>
            <a:endParaRPr lang="zh-TW" altLang="en-US" dirty="0" smtClean="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FA7057C6-B253-4A8C-B54A-2B6314517D54}" type="slidenum">
              <a:rPr lang="zh-TW" altLang="en-US" smtClean="0"/>
              <a:t>6</a:t>
            </a:fld>
            <a:endParaRPr lang="zh-TW" altLang="en-US"/>
          </a:p>
        </p:txBody>
      </p:sp>
    </p:spTree>
    <p:extLst>
      <p:ext uri="{BB962C8B-B14F-4D97-AF65-F5344CB8AC3E}">
        <p14:creationId xmlns:p14="http://schemas.microsoft.com/office/powerpoint/2010/main" val="62203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如何編輯</a:t>
            </a:r>
            <a:r>
              <a:rPr lang="en-US" altLang="zh-TW" dirty="0" err="1" smtClean="0"/>
              <a:t>bashrc</a:t>
            </a:r>
            <a:r>
              <a:rPr lang="zh-TW" altLang="en-US" dirty="0" smtClean="0"/>
              <a:t>配置文件？</a:t>
            </a:r>
            <a:endParaRPr lang="zh-TW" altLang="en-US" dirty="0"/>
          </a:p>
        </p:txBody>
      </p:sp>
      <p:sp>
        <p:nvSpPr>
          <p:cNvPr id="3" name="內容版面配置區 2"/>
          <p:cNvSpPr>
            <a:spLocks noGrp="1"/>
          </p:cNvSpPr>
          <p:nvPr>
            <p:ph idx="1"/>
          </p:nvPr>
        </p:nvSpPr>
        <p:spPr/>
        <p:txBody>
          <a:bodyPr>
            <a:normAutofit/>
          </a:bodyPr>
          <a:lstStyle/>
          <a:p>
            <a:r>
              <a:rPr lang="en-US" altLang="zh-TW" sz="3600" dirty="0" err="1" smtClean="0"/>
              <a:t>nano</a:t>
            </a:r>
            <a:r>
              <a:rPr lang="en-US" altLang="zh-TW" sz="3600" dirty="0" smtClean="0"/>
              <a:t> ~/.</a:t>
            </a:r>
            <a:r>
              <a:rPr lang="en-US" altLang="zh-TW" sz="3600" dirty="0" err="1" smtClean="0"/>
              <a:t>bashrc</a:t>
            </a:r>
            <a:endParaRPr lang="en-US" altLang="zh-TW" sz="3600" dirty="0" smtClean="0"/>
          </a:p>
          <a:p>
            <a:r>
              <a:rPr lang="zh-TW" altLang="en-US" sz="3600" dirty="0" smtClean="0"/>
              <a:t>如果 </a:t>
            </a:r>
            <a:r>
              <a:rPr lang="en-US" altLang="zh-TW" sz="3600" dirty="0" smtClean="0"/>
              <a:t>.</a:t>
            </a:r>
            <a:r>
              <a:rPr lang="en-US" altLang="zh-TW" sz="3600" dirty="0" err="1" smtClean="0"/>
              <a:t>bashrc</a:t>
            </a:r>
            <a:r>
              <a:rPr lang="en-US" altLang="zh-TW" sz="3600" dirty="0" smtClean="0"/>
              <a:t> </a:t>
            </a:r>
            <a:r>
              <a:rPr lang="zh-TW" altLang="en-US" sz="3600" dirty="0" smtClean="0"/>
              <a:t>文件是空的，</a:t>
            </a:r>
            <a:endParaRPr lang="en-US" altLang="zh-TW" sz="3600" dirty="0" smtClean="0"/>
          </a:p>
          <a:p>
            <a:pPr marL="0" indent="0">
              <a:buNone/>
            </a:pPr>
            <a:r>
              <a:rPr lang="zh-TW" altLang="en-US" sz="3600" dirty="0" smtClean="0"/>
              <a:t>沒關係，你可以自行手動寫入內容。</a:t>
            </a:r>
            <a:endParaRPr lang="zh-TW" altLang="en-US" sz="3600" dirty="0"/>
          </a:p>
        </p:txBody>
      </p:sp>
      <p:sp>
        <p:nvSpPr>
          <p:cNvPr id="4" name="投影片編號版面配置區 3"/>
          <p:cNvSpPr>
            <a:spLocks noGrp="1"/>
          </p:cNvSpPr>
          <p:nvPr>
            <p:ph type="sldNum" sz="quarter" idx="12"/>
          </p:nvPr>
        </p:nvSpPr>
        <p:spPr/>
        <p:txBody>
          <a:bodyPr/>
          <a:lstStyle/>
          <a:p>
            <a:fld id="{FA7057C6-B253-4A8C-B54A-2B6314517D54}" type="slidenum">
              <a:rPr lang="zh-TW" altLang="en-US" smtClean="0"/>
              <a:t>7</a:t>
            </a:fld>
            <a:endParaRPr lang="zh-TW" altLang="en-US"/>
          </a:p>
        </p:txBody>
      </p:sp>
    </p:spTree>
    <p:extLst>
      <p:ext uri="{BB962C8B-B14F-4D97-AF65-F5344CB8AC3E}">
        <p14:creationId xmlns:p14="http://schemas.microsoft.com/office/powerpoint/2010/main" val="7093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024763"/>
          </a:xfrm>
        </p:spPr>
        <p:txBody>
          <a:bodyPr>
            <a:normAutofit/>
          </a:bodyPr>
          <a:lstStyle/>
          <a:p>
            <a:r>
              <a:rPr lang="en-US" altLang="zh-TW" sz="6600" dirty="0" err="1" smtClean="0"/>
              <a:t>nano</a:t>
            </a:r>
            <a:r>
              <a:rPr lang="en-US" altLang="zh-TW" sz="6600" dirty="0" smtClean="0"/>
              <a:t>  ~/.</a:t>
            </a:r>
            <a:r>
              <a:rPr lang="en-US" altLang="zh-TW" sz="6600" dirty="0" err="1" smtClean="0"/>
              <a:t>bashrc</a:t>
            </a:r>
            <a:endParaRPr lang="zh-TW" altLang="en-US" sz="6600" dirty="0"/>
          </a:p>
        </p:txBody>
      </p:sp>
      <p:sp>
        <p:nvSpPr>
          <p:cNvPr id="3" name="內容版面配置區 2"/>
          <p:cNvSpPr>
            <a:spLocks noGrp="1"/>
          </p:cNvSpPr>
          <p:nvPr>
            <p:ph idx="1"/>
          </p:nvPr>
        </p:nvSpPr>
        <p:spPr/>
        <p:txBody>
          <a:bodyPr>
            <a:normAutofit/>
          </a:bodyPr>
          <a:lstStyle/>
          <a:p>
            <a:pPr marL="0" indent="0">
              <a:buNone/>
            </a:pPr>
            <a:r>
              <a:rPr lang="en-US" altLang="zh-TW" sz="4000" dirty="0" smtClean="0"/>
              <a:t>alias  by=‘</a:t>
            </a:r>
            <a:r>
              <a:rPr lang="en-US" altLang="zh-TW" sz="4000" dirty="0" err="1" smtClean="0"/>
              <a:t>poweroff</a:t>
            </a:r>
            <a:r>
              <a:rPr lang="en-US" altLang="zh-TW" sz="4000" dirty="0" smtClean="0"/>
              <a:t>’</a:t>
            </a:r>
          </a:p>
          <a:p>
            <a:pPr marL="0" indent="0">
              <a:buNone/>
            </a:pPr>
            <a:r>
              <a:rPr lang="en-US" altLang="zh-TW" sz="4000" dirty="0"/>
              <a:t>a</a:t>
            </a:r>
            <a:r>
              <a:rPr lang="en-US" altLang="zh-TW" sz="4000" dirty="0" smtClean="0"/>
              <a:t>lias ping=‘ping –c 4 ‘</a:t>
            </a:r>
          </a:p>
          <a:p>
            <a:pPr marL="0" indent="0">
              <a:buNone/>
            </a:pPr>
            <a:r>
              <a:rPr lang="en-US" altLang="zh-TW" sz="4000" dirty="0"/>
              <a:t>a</a:t>
            </a:r>
            <a:r>
              <a:rPr lang="en-US" altLang="zh-TW" sz="4000" dirty="0" smtClean="0"/>
              <a:t>lias </a:t>
            </a:r>
            <a:r>
              <a:rPr lang="en-US" altLang="zh-TW" sz="4000" dirty="0" err="1" smtClean="0"/>
              <a:t>dir</a:t>
            </a:r>
            <a:r>
              <a:rPr lang="en-US" altLang="zh-TW" sz="4000" dirty="0" smtClean="0"/>
              <a:t>=‘ls –</a:t>
            </a:r>
            <a:r>
              <a:rPr lang="en-US" altLang="zh-TW" sz="4000" dirty="0" err="1" smtClean="0"/>
              <a:t>alh</a:t>
            </a:r>
            <a:r>
              <a:rPr lang="en-US" altLang="zh-TW" sz="4000" dirty="0" smtClean="0"/>
              <a:t> ‘</a:t>
            </a:r>
          </a:p>
          <a:p>
            <a:endParaRPr lang="en-US" altLang="zh-TW" sz="4000" dirty="0"/>
          </a:p>
          <a:p>
            <a:pPr marL="0" indent="0">
              <a:buNone/>
            </a:pPr>
            <a:r>
              <a:rPr lang="en-US" altLang="zh-TW" sz="4000" smtClean="0">
                <a:solidFill>
                  <a:srgbClr val="00B050"/>
                </a:solidFill>
              </a:rPr>
              <a:t>$</a:t>
            </a:r>
            <a:r>
              <a:rPr lang="en-US" altLang="zh-TW" sz="4000" smtClean="0"/>
              <a:t>Logout</a:t>
            </a:r>
            <a:endParaRPr lang="en-US" altLang="zh-TW" sz="4000" dirty="0" smtClean="0"/>
          </a:p>
          <a:p>
            <a:pPr marL="0" indent="0">
              <a:buNone/>
            </a:pPr>
            <a:r>
              <a:rPr lang="en-US" altLang="zh-TW" sz="4000" dirty="0" smtClean="0">
                <a:solidFill>
                  <a:srgbClr val="00B050"/>
                </a:solidFill>
              </a:rPr>
              <a:t>$</a:t>
            </a:r>
            <a:r>
              <a:rPr lang="en-US" altLang="zh-TW" sz="4000" dirty="0" smtClean="0"/>
              <a:t>login</a:t>
            </a:r>
            <a:endParaRPr lang="zh-TW" altLang="en-US" sz="4000" dirty="0"/>
          </a:p>
        </p:txBody>
      </p:sp>
      <p:sp>
        <p:nvSpPr>
          <p:cNvPr id="4" name="投影片編號版面配置區 3"/>
          <p:cNvSpPr>
            <a:spLocks noGrp="1"/>
          </p:cNvSpPr>
          <p:nvPr>
            <p:ph type="sldNum" sz="quarter" idx="12"/>
          </p:nvPr>
        </p:nvSpPr>
        <p:spPr/>
        <p:txBody>
          <a:bodyPr/>
          <a:lstStyle/>
          <a:p>
            <a:fld id="{FA7057C6-B253-4A8C-B54A-2B6314517D54}" type="slidenum">
              <a:rPr lang="zh-TW" altLang="en-US" smtClean="0"/>
              <a:t>8</a:t>
            </a:fld>
            <a:endParaRPr lang="zh-TW" altLang="en-US"/>
          </a:p>
        </p:txBody>
      </p:sp>
    </p:spTree>
    <p:extLst>
      <p:ext uri="{BB962C8B-B14F-4D97-AF65-F5344CB8AC3E}">
        <p14:creationId xmlns:p14="http://schemas.microsoft.com/office/powerpoint/2010/main" val="220617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練習</a:t>
            </a:r>
            <a:r>
              <a:rPr lang="en-US" altLang="zh-TW" dirty="0" smtClean="0"/>
              <a:t>.</a:t>
            </a:r>
            <a:r>
              <a:rPr lang="en-US" altLang="zh-TW" dirty="0" err="1" smtClean="0"/>
              <a:t>bashrc</a:t>
            </a:r>
            <a:r>
              <a:rPr lang="zh-TW" altLang="en-US" dirty="0" smtClean="0"/>
              <a:t>加上以下內容</a:t>
            </a:r>
            <a:endParaRPr lang="zh-TW" altLang="en-US" dirty="0"/>
          </a:p>
        </p:txBody>
      </p:sp>
      <p:sp>
        <p:nvSpPr>
          <p:cNvPr id="3" name="內容版面配置區 2"/>
          <p:cNvSpPr>
            <a:spLocks noGrp="1"/>
          </p:cNvSpPr>
          <p:nvPr>
            <p:ph idx="1"/>
          </p:nvPr>
        </p:nvSpPr>
        <p:spPr/>
        <p:txBody>
          <a:bodyPr/>
          <a:lstStyle/>
          <a:p>
            <a:pPr marL="0" indent="0">
              <a:buNone/>
            </a:pPr>
            <a:r>
              <a:rPr lang="en-US" altLang="zh-TW" dirty="0"/>
              <a:t>alias  </a:t>
            </a:r>
            <a:r>
              <a:rPr lang="en-US" altLang="zh-TW" dirty="0" err="1"/>
              <a:t>dir</a:t>
            </a:r>
            <a:r>
              <a:rPr lang="en-US" altLang="zh-TW" dirty="0"/>
              <a:t>='ls -</a:t>
            </a:r>
            <a:r>
              <a:rPr lang="en-US" altLang="zh-TW" dirty="0" err="1"/>
              <a:t>alh</a:t>
            </a:r>
            <a:r>
              <a:rPr lang="en-US" altLang="zh-TW" dirty="0"/>
              <a:t> '</a:t>
            </a:r>
          </a:p>
          <a:p>
            <a:pPr marL="0" indent="0">
              <a:buNone/>
            </a:pPr>
            <a:r>
              <a:rPr lang="en-US" altLang="zh-TW" dirty="0"/>
              <a:t>alias  ping='ping -c 4 '</a:t>
            </a:r>
          </a:p>
          <a:p>
            <a:pPr marL="0" indent="0">
              <a:buNone/>
            </a:pPr>
            <a:r>
              <a:rPr lang="en-US" altLang="zh-TW" dirty="0"/>
              <a:t>alias  by</a:t>
            </a:r>
            <a:r>
              <a:rPr lang="en-US" altLang="zh-TW"/>
              <a:t>=</a:t>
            </a:r>
            <a:r>
              <a:rPr lang="en-US" altLang="zh-TW" smtClean="0"/>
              <a:t>'poweroff‘</a:t>
            </a:r>
          </a:p>
          <a:p>
            <a:pPr marL="0" indent="0">
              <a:buNone/>
            </a:pPr>
            <a:r>
              <a:rPr lang="en-US" altLang="zh-TW" smtClean="0"/>
              <a:t>alias  cls=‘clear’</a:t>
            </a:r>
            <a:endParaRPr lang="en-US" altLang="zh-TW"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FA7057C6-B253-4A8C-B54A-2B6314517D54}" type="slidenum">
              <a:rPr lang="zh-TW" altLang="en-US" smtClean="0"/>
              <a:t>9</a:t>
            </a:fld>
            <a:endParaRPr lang="zh-TW" altLang="en-US"/>
          </a:p>
        </p:txBody>
      </p:sp>
    </p:spTree>
    <p:extLst>
      <p:ext uri="{BB962C8B-B14F-4D97-AF65-F5344CB8AC3E}">
        <p14:creationId xmlns:p14="http://schemas.microsoft.com/office/powerpoint/2010/main" val="216265345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5085</Words>
  <Application>Microsoft Office PowerPoint</Application>
  <PresentationFormat>寬螢幕</PresentationFormat>
  <Paragraphs>545</Paragraphs>
  <Slides>15</Slides>
  <Notes>11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等线</vt:lpstr>
      <vt:lpstr>新細明體</vt:lpstr>
      <vt:lpstr>Arial</vt:lpstr>
      <vt:lpstr>Calibri</vt:lpstr>
      <vt:lpstr>Calibri Light</vt:lpstr>
      <vt:lpstr>Office 佈景主題</vt:lpstr>
      <vt:lpstr>大綱</vt:lpstr>
      <vt:lpstr>alias : 設置指令的別名</vt:lpstr>
      <vt:lpstr>PowerPoint 簡報</vt:lpstr>
      <vt:lpstr>PowerPoint 簡報</vt:lpstr>
      <vt:lpstr>~/.bashrc</vt:lpstr>
      <vt:lpstr>什麼是bashrc配置文件？</vt:lpstr>
      <vt:lpstr>如何編輯bashrc配置文件？</vt:lpstr>
      <vt:lpstr>nano  ~/.bashrc</vt:lpstr>
      <vt:lpstr>練習.bashrc加上以下內容</vt:lpstr>
      <vt:lpstr>alias是一個別名。你可以在該配置檔案中新增自己風格的別名，如“alias ll=’ls -l’”，只需要在終端中輸入“ll”就實現了“ls -l”的功能。還可以新增其他語句，隨自己喜好。</vt:lpstr>
      <vt:lpstr>NOPASSWD</vt:lpstr>
      <vt:lpstr>sudo nano /etc/sudoers</vt:lpstr>
      <vt:lpstr>sudo nano /etc/sudoers</vt:lpstr>
      <vt:lpstr>%sudo   ALL=(ALL:ALL) ALL 改成</vt:lpstr>
      <vt:lpstr>練習-總安裝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yangcc</dc:creator>
  <cp:lastModifiedBy>yangcc</cp:lastModifiedBy>
  <cp:revision>31</cp:revision>
  <dcterms:created xsi:type="dcterms:W3CDTF">2020-11-06T08:52:24Z</dcterms:created>
  <dcterms:modified xsi:type="dcterms:W3CDTF">2020-11-08T10:02:12Z</dcterms:modified>
</cp:coreProperties>
</file>