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5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B29"/>
    <a:srgbClr val="39A1C1"/>
    <a:srgbClr val="EEA871"/>
    <a:srgbClr val="F2F100"/>
    <a:srgbClr val="F5C22C"/>
    <a:srgbClr val="020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9" autoAdjust="0"/>
    <p:restoredTop sz="90000" autoAdjust="0"/>
  </p:normalViewPr>
  <p:slideViewPr>
    <p:cSldViewPr snapToGrid="0">
      <p:cViewPr varScale="1">
        <p:scale>
          <a:sx n="102" d="100"/>
          <a:sy n="102" d="100"/>
        </p:scale>
        <p:origin x="13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4BA-8F69-47B5-ACBF-53A7BEA14D8E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57DBB-0C69-4E3B-B808-DEC0BC97C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36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資訊科技代表著我們傳統式的資料庫，又稱作關聯式資料庫 </a:t>
            </a:r>
            <a:r>
              <a:rPr lang="en-US" altLang="zh-TW" dirty="0"/>
              <a:t>(Relation Databases)</a:t>
            </a:r>
            <a:r>
              <a:rPr lang="zh-TW" altLang="en-US" dirty="0"/>
              <a:t>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57DBB-0C69-4E3B-B808-DEC0BC97C74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8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Online analytical processing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57DBB-0C69-4E3B-B808-DEC0BC97C74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8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種類夠多</a:t>
            </a:r>
            <a:r>
              <a:rPr lang="en-US" altLang="zh-TW" dirty="0"/>
              <a:t>, </a:t>
            </a:r>
            <a:r>
              <a:rPr lang="zh-TW" altLang="en-US" dirty="0"/>
              <a:t>大小夠大</a:t>
            </a:r>
            <a:r>
              <a:rPr lang="en-US" altLang="zh-TW" dirty="0"/>
              <a:t>, </a:t>
            </a:r>
            <a:r>
              <a:rPr lang="zh-TW" altLang="en-US" dirty="0"/>
              <a:t>速度夠快</a:t>
            </a:r>
            <a:r>
              <a:rPr lang="en-US" altLang="zh-TW" dirty="0"/>
              <a:t>, </a:t>
            </a:r>
            <a:r>
              <a:rPr lang="zh-TW" altLang="en-US" dirty="0"/>
              <a:t>品質夠高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57DBB-0C69-4E3B-B808-DEC0BC97C74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6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57DBB-0C69-4E3B-B808-DEC0BC97C74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83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D1B-D864-43F0-B1E6-0051CCFA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66" y="2386646"/>
            <a:ext cx="6916667" cy="12033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5AC6A-882A-4A9E-987D-92A418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4A97-70CC-479B-AD1F-8C05C6D16152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D68F-1053-4207-993A-B704749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B01D9-DCA0-4E5B-9D5B-F9B16D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1350-3EF4-42B0-B1A6-3AADD30EB5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7B1-1B1A-420D-AC5F-3A7D044F2749}"/>
              </a:ext>
            </a:extLst>
          </p:cNvPr>
          <p:cNvSpPr/>
          <p:nvPr/>
        </p:nvSpPr>
        <p:spPr>
          <a:xfrm>
            <a:off x="7150100" y="-1409700"/>
            <a:ext cx="1155700" cy="508000"/>
          </a:xfrm>
          <a:prstGeom prst="rect">
            <a:avLst/>
          </a:prstGeom>
          <a:solidFill>
            <a:srgbClr val="F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413404-88AD-49A9-86CC-ABD6EC94485F}"/>
              </a:ext>
            </a:extLst>
          </p:cNvPr>
          <p:cNvSpPr/>
          <p:nvPr/>
        </p:nvSpPr>
        <p:spPr>
          <a:xfrm>
            <a:off x="8305800" y="-1409700"/>
            <a:ext cx="1155700" cy="508000"/>
          </a:xfrm>
          <a:prstGeom prst="rect">
            <a:avLst/>
          </a:prstGeom>
          <a:solidFill>
            <a:srgbClr val="F2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851F99-D196-4CA4-868C-19D00203D333}"/>
              </a:ext>
            </a:extLst>
          </p:cNvPr>
          <p:cNvSpPr/>
          <p:nvPr/>
        </p:nvSpPr>
        <p:spPr>
          <a:xfrm>
            <a:off x="9461500" y="-1409700"/>
            <a:ext cx="1155700" cy="508000"/>
          </a:xfrm>
          <a:prstGeom prst="rect">
            <a:avLst/>
          </a:prstGeom>
          <a:solidFill>
            <a:srgbClr val="EEA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FD0F7-F59A-422B-A62B-8BE6034EDE22}"/>
              </a:ext>
            </a:extLst>
          </p:cNvPr>
          <p:cNvSpPr/>
          <p:nvPr/>
        </p:nvSpPr>
        <p:spPr>
          <a:xfrm>
            <a:off x="10617200" y="-1409700"/>
            <a:ext cx="1155700" cy="508000"/>
          </a:xfrm>
          <a:prstGeom prst="rect">
            <a:avLst/>
          </a:prstGeom>
          <a:solidFill>
            <a:srgbClr val="020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BF02F6-BC62-4EE3-B9D0-1E2DD40F1027}"/>
              </a:ext>
            </a:extLst>
          </p:cNvPr>
          <p:cNvSpPr/>
          <p:nvPr/>
        </p:nvSpPr>
        <p:spPr>
          <a:xfrm>
            <a:off x="7150100" y="-933450"/>
            <a:ext cx="1155700" cy="508000"/>
          </a:xfrm>
          <a:prstGeom prst="rect">
            <a:avLst/>
          </a:prstGeom>
          <a:solidFill>
            <a:srgbClr val="39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EA3C53-B9CA-4F59-A798-CF9BEA35AADA}"/>
              </a:ext>
            </a:extLst>
          </p:cNvPr>
          <p:cNvSpPr/>
          <p:nvPr/>
        </p:nvSpPr>
        <p:spPr>
          <a:xfrm>
            <a:off x="8305800" y="-933450"/>
            <a:ext cx="1155700" cy="508000"/>
          </a:xfrm>
          <a:prstGeom prst="rect">
            <a:avLst/>
          </a:prstGeom>
          <a:solidFill>
            <a:srgbClr val="F5C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9A4D9B-4E31-4DAE-B621-5A4AB50B3DE2}"/>
              </a:ext>
            </a:extLst>
          </p:cNvPr>
          <p:cNvSpPr/>
          <p:nvPr/>
        </p:nvSpPr>
        <p:spPr>
          <a:xfrm>
            <a:off x="9461500" y="-933450"/>
            <a:ext cx="1155700" cy="508000"/>
          </a:xfrm>
          <a:prstGeom prst="rect">
            <a:avLst/>
          </a:prstGeom>
          <a:solidFill>
            <a:srgbClr val="E9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1FAA8B6-E914-4CD7-A395-D0521A72A895}"/>
              </a:ext>
            </a:extLst>
          </p:cNvPr>
          <p:cNvSpPr/>
          <p:nvPr/>
        </p:nvSpPr>
        <p:spPr>
          <a:xfrm>
            <a:off x="10617200" y="-933450"/>
            <a:ext cx="1155700" cy="5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45E7630-4728-46E6-ACD0-484E9371C12D}"/>
              </a:ext>
            </a:extLst>
          </p:cNvPr>
          <p:cNvGrpSpPr/>
          <p:nvPr/>
        </p:nvGrpSpPr>
        <p:grpSpPr>
          <a:xfrm>
            <a:off x="0" y="3544253"/>
            <a:ext cx="7754867" cy="45719"/>
            <a:chOff x="1536700" y="5206603"/>
            <a:chExt cx="8610600" cy="1023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81BFEC-78D8-4F12-ABFF-787C0B0F3858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87FF5-E29B-4BE8-9630-D35F90F68114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87D24E-3231-4D5A-9EDA-BA873EA07886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CFF51F-A5AC-4FAE-8590-B41FD6F405FE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55BCD6-AFD0-4019-8DFA-534227086819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AE0FEB9-8D7B-4559-A2F6-4C18ADD1E61D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E2837D-01ED-4E20-9B59-5877047E6BF4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3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00" y="6466838"/>
            <a:ext cx="495300" cy="208599"/>
          </a:xfrm>
          <a:solidFill>
            <a:srgbClr val="E94B29"/>
          </a:solidFill>
        </p:spPr>
        <p:txBody>
          <a:bodyPr/>
          <a:lstStyle/>
          <a:p>
            <a:fld id="{BBC31350-3EF4-42B0-B1A6-3AADD30EB58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/>
        </p:nvGrpSpPr>
        <p:grpSpPr>
          <a:xfrm flipV="1">
            <a:off x="0" y="6746875"/>
            <a:ext cx="12192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7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BC79E2-7568-434D-B610-52DAA20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78061-CA9B-46BB-9F3F-97713F80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BBAAD-C65B-4906-B10D-4B499FA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4A97-70CC-479B-AD1F-8C05C6D16152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4F486-A397-4F87-B446-E321C072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CB737-468F-4A9E-A186-FAD287C6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1350-3EF4-42B0-B1A6-3AADD30EB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7A87E57-7E9C-49B0-9FFC-44758CE8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10233143" cy="120332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Verdana" panose="020B0604030504040204" pitchFamily="34" charset="0"/>
                <a:ea typeface="標楷體" panose="03000509000000000000" pitchFamily="65" charset="-120"/>
              </a:rPr>
              <a:t>大數據簡介</a:t>
            </a:r>
            <a:endParaRPr lang="zh-TW" altLang="en-US" dirty="0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5D5B01CE-6C9E-4F4A-A723-A0FDBE8B977D}"/>
              </a:ext>
            </a:extLst>
          </p:cNvPr>
          <p:cNvSpPr txBox="1">
            <a:spLocks/>
          </p:cNvSpPr>
          <p:nvPr/>
        </p:nvSpPr>
        <p:spPr>
          <a:xfrm>
            <a:off x="677452" y="4143646"/>
            <a:ext cx="5019385" cy="95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Verdana" panose="020B0604030504040204" pitchFamily="34" charset="0"/>
                <a:ea typeface="標楷體" panose="03000509000000000000" pitchFamily="65" charset="-120"/>
              </a:rPr>
              <a:t>講師 </a:t>
            </a:r>
            <a:r>
              <a:rPr lang="en-US" altLang="zh-TW" sz="2800" dirty="0">
                <a:latin typeface="Verdana" panose="020B060403050404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Verdana" panose="020B0604030504040204" pitchFamily="34" charset="0"/>
                <a:ea typeface="標楷體" panose="03000509000000000000" pitchFamily="65" charset="-120"/>
              </a:rPr>
              <a:t> 楊世宏</a:t>
            </a:r>
            <a:endParaRPr lang="en-US" altLang="zh-TW" sz="2800" dirty="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47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9AA19-A0FC-464B-BB12-5263CD52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Hello, I’m Oscar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0903B6-9A3A-4B25-8DCC-4B891171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目前就職於光研智能</a:t>
            </a:r>
            <a:endParaRPr lang="en-US" altLang="zh-TW" dirty="0"/>
          </a:p>
          <a:p>
            <a:r>
              <a:rPr lang="zh-TW" altLang="en-US" sz="2000" dirty="0"/>
              <a:t>物聯網大數據分析與應用</a:t>
            </a:r>
            <a:endParaRPr lang="en-US" altLang="zh-TW" sz="2000" dirty="0"/>
          </a:p>
          <a:p>
            <a:r>
              <a:rPr lang="en-US" altLang="zh-TW" sz="2000" dirty="0"/>
              <a:t>AI</a:t>
            </a:r>
            <a:r>
              <a:rPr lang="zh-TW" altLang="en-US" sz="2000" dirty="0"/>
              <a:t>人工智慧與邊緣運算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比賽經驗 </a:t>
            </a:r>
            <a:r>
              <a:rPr lang="en-US" altLang="zh-TW" dirty="0"/>
              <a:t>:</a:t>
            </a:r>
          </a:p>
          <a:p>
            <a:r>
              <a:rPr lang="en-US" altLang="zh-TW" sz="2000" dirty="0" err="1"/>
              <a:t>BigData</a:t>
            </a:r>
            <a:r>
              <a:rPr lang="zh-TW" altLang="en-US" sz="2000" dirty="0"/>
              <a:t>金象盃  第</a:t>
            </a:r>
            <a:r>
              <a:rPr lang="en-US" altLang="zh-TW" sz="2000" dirty="0"/>
              <a:t>3</a:t>
            </a:r>
            <a:r>
              <a:rPr lang="zh-TW" altLang="en-US" sz="2000" dirty="0"/>
              <a:t>名</a:t>
            </a:r>
            <a:endParaRPr lang="en-US" altLang="zh-TW" sz="2000" dirty="0"/>
          </a:p>
          <a:p>
            <a:r>
              <a:rPr lang="en-US" altLang="zh-TW" sz="2000" dirty="0" err="1"/>
              <a:t>Opendata</a:t>
            </a:r>
            <a:r>
              <a:rPr lang="zh-TW" altLang="en-US" sz="2000" dirty="0"/>
              <a:t> 黑客松比賽</a:t>
            </a:r>
            <a:endParaRPr lang="en-US" altLang="zh-TW" sz="2000" dirty="0"/>
          </a:p>
          <a:p>
            <a:r>
              <a:rPr lang="en-US" altLang="zh-TW" sz="2000" dirty="0"/>
              <a:t>IMBD</a:t>
            </a:r>
            <a:r>
              <a:rPr lang="zh-TW" altLang="en-US" sz="2000" dirty="0"/>
              <a:t>智慧製造大數據分析競賽 總決賽</a:t>
            </a:r>
            <a:endParaRPr lang="en-US" altLang="zh-TW" sz="2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10F27E9-6D4A-4860-B377-55FF992B413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取得證照 </a:t>
            </a:r>
            <a:r>
              <a:rPr lang="en-US" altLang="zh-TW" sz="20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Microsoft Azure Hadoop Insight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Microsoft Power BI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Microsoft Introduction  to Big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Microsoft Introduction to AI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Microsoft Deep Learning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Microsoft Introduction to Data Science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Microsoft OOP In Java</a:t>
            </a:r>
          </a:p>
        </p:txBody>
      </p:sp>
    </p:spTree>
    <p:extLst>
      <p:ext uri="{BB962C8B-B14F-4D97-AF65-F5344CB8AC3E}">
        <p14:creationId xmlns:p14="http://schemas.microsoft.com/office/powerpoint/2010/main" val="8080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F4F0E-1C9F-42A3-8BF4-14F2701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告別資訊科技，迎向資料科技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7717C-96C1-4EC7-B8F8-5ACD1FC8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從 </a:t>
            </a:r>
            <a:r>
              <a:rPr lang="en-US" altLang="zh-TW" dirty="0"/>
              <a:t>2014</a:t>
            </a:r>
            <a:r>
              <a:rPr lang="zh-TW" altLang="en-US" dirty="0"/>
              <a:t> 年開始，企業逐漸由</a:t>
            </a:r>
            <a:r>
              <a:rPr lang="zh-TW" altLang="en-US" dirty="0">
                <a:solidFill>
                  <a:srgbClr val="FF0000"/>
                </a:solidFill>
              </a:rPr>
              <a:t>資訊科技</a:t>
            </a:r>
            <a:r>
              <a:rPr lang="zh-TW" altLang="en-US" dirty="0"/>
              <a:t>邁向</a:t>
            </a:r>
            <a:r>
              <a:rPr lang="zh-TW" altLang="en-US" dirty="0">
                <a:solidFill>
                  <a:srgbClr val="FF0000"/>
                </a:solidFill>
              </a:rPr>
              <a:t>資料科技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過去兩年全球所產生的資料量就佔</a:t>
            </a:r>
            <a:r>
              <a:rPr lang="zh-TW" altLang="en-US" dirty="0">
                <a:solidFill>
                  <a:srgbClr val="FF0000"/>
                </a:solidFill>
              </a:rPr>
              <a:t>當今世界總量的 </a:t>
            </a:r>
            <a:r>
              <a:rPr lang="en-US" altLang="zh-TW" dirty="0">
                <a:solidFill>
                  <a:srgbClr val="FF0000"/>
                </a:solidFill>
              </a:rPr>
              <a:t>90%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這些資料來源廣泛，像是用於搜集氣候資料的感測器</a:t>
            </a:r>
            <a:r>
              <a:rPr lang="en-US" altLang="zh-TW" dirty="0"/>
              <a:t>(</a:t>
            </a:r>
            <a:r>
              <a:rPr lang="zh-TW" altLang="en-US" dirty="0"/>
              <a:t>物聯網</a:t>
            </a:r>
            <a:r>
              <a:rPr lang="en-US" altLang="zh-TW" dirty="0"/>
              <a:t>)</a:t>
            </a:r>
            <a:r>
              <a:rPr lang="zh-TW" altLang="en-US" dirty="0"/>
              <a:t>、社交網站的貼文、圖片、影片以及行動電話 </a:t>
            </a:r>
            <a:r>
              <a:rPr lang="en-US" altLang="zh-TW" dirty="0"/>
              <a:t>GPS </a:t>
            </a:r>
            <a:r>
              <a:rPr lang="zh-TW" altLang="en-US" dirty="0"/>
              <a:t>訊號等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zh-TW" altLang="en-US" dirty="0"/>
              <a:t>現今傳統資訊科技架構已經無法負荷如此龐大的資料量，因此資料科技逐漸被企業所引用，再搭配上傳統資訊科技替企業帶來了更高的資料價值。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7160B3C3-3D31-4CF2-9CC2-C8736B87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" y="2235218"/>
            <a:ext cx="10304762" cy="320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D32159-CC8D-40CC-BB60-FF58449B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資料科技能做甚麼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11" name="內容版面配置區 5" descr="文件">
            <a:extLst>
              <a:ext uri="{FF2B5EF4-FFF2-40B4-BE49-F238E27FC236}">
                <a16:creationId xmlns:a16="http://schemas.microsoft.com/office/drawing/2014/main" id="{C1745D01-3032-4541-BDB1-00B04AFF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29481">
            <a:off x="2015156" y="5217799"/>
            <a:ext cx="914400" cy="914400"/>
          </a:xfrm>
          <a:prstGeom prst="rect">
            <a:avLst/>
          </a:prstGeom>
        </p:spPr>
      </p:pic>
      <p:pic>
        <p:nvPicPr>
          <p:cNvPr id="10" name="圖形 9" descr="雲朵">
            <a:extLst>
              <a:ext uri="{FF2B5EF4-FFF2-40B4-BE49-F238E27FC236}">
                <a16:creationId xmlns:a16="http://schemas.microsoft.com/office/drawing/2014/main" id="{EFA4A661-4489-4E64-B701-7CAB5B117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18661">
            <a:off x="2086871" y="5920130"/>
            <a:ext cx="914400" cy="914400"/>
          </a:xfrm>
          <a:prstGeom prst="rect">
            <a:avLst/>
          </a:prstGeom>
        </p:spPr>
      </p:pic>
      <p:pic>
        <p:nvPicPr>
          <p:cNvPr id="13" name="圖形 12" descr="溫度計">
            <a:extLst>
              <a:ext uri="{FF2B5EF4-FFF2-40B4-BE49-F238E27FC236}">
                <a16:creationId xmlns:a16="http://schemas.microsoft.com/office/drawing/2014/main" id="{96C99212-A000-4D06-A229-4D1F1B82AE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2259">
            <a:off x="1332995" y="4947522"/>
            <a:ext cx="914400" cy="914400"/>
          </a:xfrm>
          <a:prstGeom prst="rect">
            <a:avLst/>
          </a:prstGeom>
        </p:spPr>
      </p:pic>
      <p:pic>
        <p:nvPicPr>
          <p:cNvPr id="15" name="圖形 14" descr="智慧型手機">
            <a:extLst>
              <a:ext uri="{FF2B5EF4-FFF2-40B4-BE49-F238E27FC236}">
                <a16:creationId xmlns:a16="http://schemas.microsoft.com/office/drawing/2014/main" id="{C51FDC75-BED4-4CDF-9F8B-5099415344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4216" y="5816632"/>
            <a:ext cx="914400" cy="914400"/>
          </a:xfrm>
          <a:prstGeom prst="rect">
            <a:avLst/>
          </a:prstGeom>
        </p:spPr>
      </p:pic>
      <p:pic>
        <p:nvPicPr>
          <p:cNvPr id="1026" name="Picture 2" descr="Hadoop - The Elephant in the Big Data Room | by Shane Ekanayke | Medium">
            <a:extLst>
              <a:ext uri="{FF2B5EF4-FFF2-40B4-BE49-F238E27FC236}">
                <a16:creationId xmlns:a16="http://schemas.microsoft.com/office/drawing/2014/main" id="{C5941309-57D9-4C8D-8615-09D6A9DB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37" y="5259063"/>
            <a:ext cx="1631061" cy="12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Pig Reviews 2020: Details, Pricing, &amp; Features | G2">
            <a:extLst>
              <a:ext uri="{FF2B5EF4-FFF2-40B4-BE49-F238E27FC236}">
                <a16:creationId xmlns:a16="http://schemas.microsoft.com/office/drawing/2014/main" id="{CB0B6E67-4AE6-4D8A-8B25-103A5F8D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80" y="5336036"/>
            <a:ext cx="2203502" cy="115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Hive (A Complete Journey) Series-1 of 3 | by Muhammad Zaman | Medium">
            <a:extLst>
              <a:ext uri="{FF2B5EF4-FFF2-40B4-BE49-F238E27FC236}">
                <a16:creationId xmlns:a16="http://schemas.microsoft.com/office/drawing/2014/main" id="{95169AD8-6696-4EC7-9DEA-28602D2D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869" y="5330761"/>
            <a:ext cx="1861116" cy="104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 Spark - 维基百科，自由的百科全书">
            <a:extLst>
              <a:ext uri="{FF2B5EF4-FFF2-40B4-BE49-F238E27FC236}">
                <a16:creationId xmlns:a16="http://schemas.microsoft.com/office/drawing/2014/main" id="{3F70B667-25FB-4796-879A-C53FDFAF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42" y="4750681"/>
            <a:ext cx="1255759" cy="6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che Zeppelin培訓">
            <a:extLst>
              <a:ext uri="{FF2B5EF4-FFF2-40B4-BE49-F238E27FC236}">
                <a16:creationId xmlns:a16="http://schemas.microsoft.com/office/drawing/2014/main" id="{0DFB8758-3EE0-4F61-ACAA-DCE6B675A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258" y="5596734"/>
            <a:ext cx="1255759" cy="6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pyter - 維基百科，自由的百科全書">
            <a:extLst>
              <a:ext uri="{FF2B5EF4-FFF2-40B4-BE49-F238E27FC236}">
                <a16:creationId xmlns:a16="http://schemas.microsoft.com/office/drawing/2014/main" id="{4B76570A-0FEE-4A98-AE6E-E6F3DC23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643" y="5523192"/>
            <a:ext cx="836576" cy="96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ableauをこよなく愛す森田画伯が語る「Tableau とは？」 | jeki Data-Driven Lab">
            <a:extLst>
              <a:ext uri="{FF2B5EF4-FFF2-40B4-BE49-F238E27FC236}">
                <a16:creationId xmlns:a16="http://schemas.microsoft.com/office/drawing/2014/main" id="{7CC81705-9EB2-4BCC-9AF9-1F16FDB5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15" y="4565343"/>
            <a:ext cx="2004404" cy="11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240E4E-09D4-4C31-A96C-BA3EB9048A12}"/>
              </a:ext>
            </a:extLst>
          </p:cNvPr>
          <p:cNvSpPr/>
          <p:nvPr/>
        </p:nvSpPr>
        <p:spPr>
          <a:xfrm>
            <a:off x="3063841" y="1599452"/>
            <a:ext cx="63530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OLAP &amp; BI(</a:t>
            </a:r>
            <a:r>
              <a:rPr lang="zh-TW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商業智慧</a:t>
            </a:r>
            <a:r>
              <a:rPr lang="en-US" altLang="zh-TW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)</a:t>
            </a:r>
            <a:endParaRPr lang="zh-TW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17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E4973-F60C-4CF9-8717-C481690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4V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8D0E01-545C-4E1D-9CC6-9CFE2DEF6EE7}"/>
              </a:ext>
            </a:extLst>
          </p:cNvPr>
          <p:cNvSpPr/>
          <p:nvPr/>
        </p:nvSpPr>
        <p:spPr>
          <a:xfrm>
            <a:off x="837262" y="1917391"/>
            <a:ext cx="2985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Variety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49A607-4773-4A80-B9C7-39E5C6F4102D}"/>
              </a:ext>
            </a:extLst>
          </p:cNvPr>
          <p:cNvSpPr/>
          <p:nvPr/>
        </p:nvSpPr>
        <p:spPr>
          <a:xfrm>
            <a:off x="8241385" y="1994993"/>
            <a:ext cx="3297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Velocity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1400F7-30B7-4B6B-9D2B-CC56E6C10EB0}"/>
              </a:ext>
            </a:extLst>
          </p:cNvPr>
          <p:cNvSpPr/>
          <p:nvPr/>
        </p:nvSpPr>
        <p:spPr>
          <a:xfrm>
            <a:off x="8255999" y="4940609"/>
            <a:ext cx="3392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Veracity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32189D-D972-444B-8B1B-4F46001DFABA}"/>
              </a:ext>
            </a:extLst>
          </p:cNvPr>
          <p:cNvSpPr/>
          <p:nvPr/>
        </p:nvSpPr>
        <p:spPr>
          <a:xfrm>
            <a:off x="837262" y="4835572"/>
            <a:ext cx="3113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94B2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Volume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E94B29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7B5C2D2-30B8-44EE-A236-1B85C2DC2EED}"/>
              </a:ext>
            </a:extLst>
          </p:cNvPr>
          <p:cNvGrpSpPr/>
          <p:nvPr/>
        </p:nvGrpSpPr>
        <p:grpSpPr>
          <a:xfrm>
            <a:off x="3644630" y="1690691"/>
            <a:ext cx="4902740" cy="4980560"/>
            <a:chOff x="3644630" y="1612870"/>
            <a:chExt cx="4902740" cy="4980560"/>
          </a:xfrm>
          <a:noFill/>
          <a:effectLst/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F8CA7F6-6F79-4D7B-84E3-5D19CBD44EFE}"/>
                </a:ext>
              </a:extLst>
            </p:cNvPr>
            <p:cNvSpPr/>
            <p:nvPr/>
          </p:nvSpPr>
          <p:spPr>
            <a:xfrm>
              <a:off x="3936000" y="1825625"/>
              <a:ext cx="4320000" cy="4320000"/>
            </a:xfrm>
            <a:prstGeom prst="ellipse">
              <a:avLst/>
            </a:prstGeom>
            <a:grpFill/>
            <a:ln w="76200">
              <a:solidFill>
                <a:srgbClr val="E94B29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B79901-C6A7-4932-AEE1-B374BF93F73D}"/>
                </a:ext>
              </a:extLst>
            </p:cNvPr>
            <p:cNvSpPr/>
            <p:nvPr/>
          </p:nvSpPr>
          <p:spPr>
            <a:xfrm>
              <a:off x="3644630" y="3855379"/>
              <a:ext cx="4902740" cy="291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42DCAF5-1000-4D7C-88E5-A5FCE961B86F}"/>
                </a:ext>
              </a:extLst>
            </p:cNvPr>
            <p:cNvSpPr/>
            <p:nvPr/>
          </p:nvSpPr>
          <p:spPr>
            <a:xfrm rot="5400000">
              <a:off x="3605720" y="3957235"/>
              <a:ext cx="4980560" cy="291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4FD238-3200-4ACC-AB11-2F98D7B4DCAE}"/>
              </a:ext>
            </a:extLst>
          </p:cNvPr>
          <p:cNvSpPr/>
          <p:nvPr/>
        </p:nvSpPr>
        <p:spPr>
          <a:xfrm>
            <a:off x="5094764" y="3186283"/>
            <a:ext cx="20024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5400" b="1" dirty="0">
                <a:ln/>
                <a:solidFill>
                  <a:schemeClr val="accent4"/>
                </a:solidFill>
              </a:rPr>
              <a:t>Big</a:t>
            </a:r>
          </a:p>
          <a:p>
            <a:pPr algn="ctr"/>
            <a:r>
              <a:rPr lang="en-US" altLang="zh-TW" sz="5400" b="1" dirty="0">
                <a:ln/>
                <a:solidFill>
                  <a:schemeClr val="accent4"/>
                </a:solidFill>
              </a:rPr>
              <a:t>Data</a:t>
            </a:r>
            <a:endParaRPr lang="zh-TW" alt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2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B5435-62AC-4B8B-B494-9F45E3D5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Hadoop </a:t>
            </a:r>
            <a:r>
              <a:rPr lang="zh-TW" altLang="en-US" dirty="0">
                <a:latin typeface="Verdana" panose="020B0604030504040204" pitchFamily="34" charset="0"/>
                <a:ea typeface="標楷體" panose="03000509000000000000" pitchFamily="65" charset="-120"/>
              </a:rPr>
              <a:t>架構</a:t>
            </a:r>
            <a:endParaRPr lang="zh-TW" altLang="en-US" dirty="0"/>
          </a:p>
        </p:txBody>
      </p:sp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8E9B70EF-936D-4307-AB90-27F33E7CB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6625" y="2551624"/>
            <a:ext cx="5238750" cy="2905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944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B5435-62AC-4B8B-B494-9F45E3D5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HADOOP</a:t>
            </a:r>
            <a:r>
              <a:rPr lang="zh-TW" altLang="en-US" dirty="0"/>
              <a:t> 的金牌教練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1D2AB5-01E9-4C49-AA3F-F2512EFB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dirty="0">
                <a:cs typeface="標楷體"/>
                <a:sym typeface="標楷體"/>
              </a:rPr>
              <a:t>專門推廣和發行 </a:t>
            </a:r>
            <a:r>
              <a:rPr lang="en-US" altLang="zh-TW" dirty="0"/>
              <a:t>Hadoop </a:t>
            </a:r>
            <a:r>
              <a:rPr lang="zh-TW" altLang="en-US" dirty="0">
                <a:cs typeface="標楷體"/>
                <a:sym typeface="標楷體"/>
              </a:rPr>
              <a:t>套件的軟體公司，例如 </a:t>
            </a:r>
            <a:r>
              <a:rPr lang="en-US" altLang="zh-TW" b="1" dirty="0"/>
              <a:t>Hadoop </a:t>
            </a:r>
            <a:r>
              <a:rPr lang="zh-TW" altLang="en-US" dirty="0">
                <a:cs typeface="標楷體"/>
                <a:sym typeface="標楷體"/>
              </a:rPr>
              <a:t>創始人 </a:t>
            </a:r>
            <a:r>
              <a:rPr lang="en-US" altLang="zh-TW" b="1" dirty="0"/>
              <a:t>Doug Cutting </a:t>
            </a:r>
            <a:r>
              <a:rPr lang="zh-TW" altLang="en-US" dirty="0">
                <a:cs typeface="標楷體"/>
                <a:sym typeface="標楷體"/>
              </a:rPr>
              <a:t>加入的 </a:t>
            </a:r>
            <a:r>
              <a:rPr lang="en-US" altLang="zh-TW" b="1" dirty="0">
                <a:solidFill>
                  <a:srgbClr val="00B050"/>
                </a:solidFill>
              </a:rPr>
              <a:t>Cloudera</a:t>
            </a:r>
            <a:r>
              <a:rPr lang="en-US" altLang="zh-TW" b="1" dirty="0"/>
              <a:t> </a:t>
            </a:r>
            <a:r>
              <a:rPr lang="zh-TW" altLang="en-US" dirty="0">
                <a:cs typeface="標楷體"/>
                <a:sym typeface="標楷體"/>
              </a:rPr>
              <a:t>公司，或是由 </a:t>
            </a:r>
            <a:r>
              <a:rPr lang="en-US" altLang="zh-TW" b="1" dirty="0"/>
              <a:t>Yahoo </a:t>
            </a:r>
            <a:r>
              <a:rPr lang="zh-TW" altLang="en-US" dirty="0">
                <a:cs typeface="標楷體"/>
                <a:sym typeface="標楷體"/>
              </a:rPr>
              <a:t>內部 </a:t>
            </a:r>
            <a:r>
              <a:rPr lang="en-US" altLang="zh-TW" b="1" dirty="0"/>
              <a:t>Hadoop </a:t>
            </a:r>
            <a:r>
              <a:rPr lang="zh-TW" altLang="en-US" dirty="0">
                <a:cs typeface="標楷體"/>
                <a:sym typeface="標楷體"/>
              </a:rPr>
              <a:t>團隊獨立出來的 </a:t>
            </a:r>
            <a:r>
              <a:rPr lang="en-US" altLang="zh-TW" b="1" dirty="0">
                <a:solidFill>
                  <a:srgbClr val="00B050"/>
                </a:solidFill>
              </a:rPr>
              <a:t>Hortonworks</a:t>
            </a:r>
            <a:r>
              <a:rPr lang="en-US" altLang="zh-TW" b="1" dirty="0"/>
              <a:t> </a:t>
            </a:r>
            <a:r>
              <a:rPr lang="zh-TW" altLang="en-US" dirty="0">
                <a:cs typeface="標楷體"/>
                <a:sym typeface="標楷體"/>
              </a:rPr>
              <a:t>公司。這些模式就像發行 </a:t>
            </a:r>
            <a:r>
              <a:rPr lang="en-US" altLang="zh-TW" dirty="0"/>
              <a:t>Linux </a:t>
            </a:r>
            <a:r>
              <a:rPr lang="zh-TW" altLang="en-US" dirty="0">
                <a:cs typeface="標楷體"/>
                <a:sym typeface="標楷體"/>
              </a:rPr>
              <a:t>套件一樣，</a:t>
            </a:r>
            <a:r>
              <a:rPr lang="en-US" altLang="zh-TW" dirty="0"/>
              <a:t>Cloudera </a:t>
            </a:r>
            <a:r>
              <a:rPr lang="zh-TW" altLang="en-US" dirty="0">
                <a:cs typeface="標楷體"/>
                <a:sym typeface="標楷體"/>
              </a:rPr>
              <a:t>也推出了 </a:t>
            </a:r>
            <a:r>
              <a:rPr lang="en-US" altLang="zh-TW" dirty="0"/>
              <a:t>Hadoop </a:t>
            </a:r>
            <a:r>
              <a:rPr lang="zh-TW" altLang="en-US" dirty="0">
                <a:cs typeface="標楷體"/>
                <a:sym typeface="標楷體"/>
              </a:rPr>
              <a:t>的發行套件，稱為 </a:t>
            </a:r>
            <a:r>
              <a:rPr lang="en-US" altLang="zh-TW" b="1" dirty="0"/>
              <a:t>CDH</a:t>
            </a:r>
            <a:r>
              <a:rPr lang="zh-TW" altLang="en-US" dirty="0">
                <a:cs typeface="標楷體"/>
                <a:sym typeface="標楷體"/>
              </a:rPr>
              <a:t>（</a:t>
            </a:r>
            <a:r>
              <a:rPr lang="en-US" altLang="zh-TW" dirty="0"/>
              <a:t>Cloudera's Distribution Including Apache Hadoop )</a:t>
            </a:r>
            <a:r>
              <a:rPr lang="zh-TW" altLang="en-US" dirty="0">
                <a:cs typeface="標楷體"/>
                <a:sym typeface="標楷體"/>
              </a:rPr>
              <a:t>，將部署和維護 </a:t>
            </a:r>
            <a:r>
              <a:rPr lang="en-US" altLang="zh-TW" dirty="0"/>
              <a:t>Hadoop </a:t>
            </a:r>
            <a:r>
              <a:rPr lang="zh-TW" altLang="en-US" dirty="0">
                <a:cs typeface="標楷體"/>
                <a:sym typeface="標楷體"/>
              </a:rPr>
              <a:t>所需的工具，打包到一個發行套件中，讓企業可以快速安裝 </a:t>
            </a:r>
            <a:r>
              <a:rPr lang="en-US" altLang="zh-TW" dirty="0"/>
              <a:t>Hadoop </a:t>
            </a:r>
            <a:r>
              <a:rPr lang="zh-TW" altLang="en-US" dirty="0">
                <a:cs typeface="標楷體"/>
                <a:sym typeface="標楷體"/>
              </a:rPr>
              <a:t>平臺。</a:t>
            </a:r>
          </a:p>
          <a:p>
            <a:pPr>
              <a:lnSpc>
                <a:spcPct val="110000"/>
              </a:lnSpc>
              <a:defRPr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zh-TW" altLang="en-US" dirty="0">
              <a:cs typeface="標楷體"/>
              <a:sym typeface="標楷體"/>
            </a:endParaRPr>
          </a:p>
          <a:p>
            <a:pPr>
              <a:lnSpc>
                <a:spcPct val="110000"/>
              </a:lnSpc>
              <a:defRPr sz="2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/>
              <a:t>在 </a:t>
            </a:r>
            <a:r>
              <a:rPr lang="en-US" altLang="zh-TW" sz="3200" dirty="0">
                <a:cs typeface="Verdana"/>
                <a:sym typeface="Verdana"/>
              </a:rPr>
              <a:t>2018</a:t>
            </a:r>
            <a:r>
              <a:rPr lang="zh-TW" altLang="en-US" dirty="0"/>
              <a:t> 年 </a:t>
            </a:r>
            <a:r>
              <a:rPr lang="en-US" altLang="zh-TW" sz="3200" dirty="0">
                <a:cs typeface="Verdana"/>
                <a:sym typeface="Verdana"/>
              </a:rPr>
              <a:t>10 </a:t>
            </a:r>
            <a:r>
              <a:rPr lang="zh-TW" altLang="en-US" dirty="0"/>
              <a:t>月時，</a:t>
            </a:r>
            <a:r>
              <a:rPr lang="en-US" altLang="zh-TW" sz="3200" dirty="0">
                <a:cs typeface="Verdana"/>
                <a:sym typeface="Verdana"/>
              </a:rPr>
              <a:t>Hadoop</a:t>
            </a:r>
            <a:r>
              <a:rPr lang="en-US" altLang="zh-TW" dirty="0"/>
              <a:t> </a:t>
            </a:r>
            <a:r>
              <a:rPr lang="zh-TW" altLang="en-US" dirty="0"/>
              <a:t>生態系內的兩大重要廠商</a:t>
            </a:r>
            <a:r>
              <a:rPr lang="en-US" altLang="zh-TW" sz="3200" dirty="0">
                <a:cs typeface="Verdana"/>
                <a:sym typeface="Verdana"/>
              </a:rPr>
              <a:t>Cloudera</a:t>
            </a:r>
            <a:r>
              <a:rPr lang="zh-TW" altLang="en-US" sz="3200" dirty="0">
                <a:cs typeface="Verdana"/>
                <a:sym typeface="Verdana"/>
              </a:rPr>
              <a:t>、</a:t>
            </a:r>
            <a:r>
              <a:rPr lang="en-US" altLang="zh-TW" sz="3200" dirty="0">
                <a:cs typeface="Verdana"/>
                <a:sym typeface="Verdana"/>
              </a:rPr>
              <a:t>Hortonworks</a:t>
            </a:r>
            <a:r>
              <a:rPr lang="zh-TW" altLang="en-US" dirty="0"/>
              <a:t>，聯合宣布合併計畫。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955091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0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簡報範本</Template>
  <TotalTime>812</TotalTime>
  <Words>372</Words>
  <Application>Microsoft Office PowerPoint</Application>
  <PresentationFormat>寬螢幕</PresentationFormat>
  <Paragraphs>48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Arial</vt:lpstr>
      <vt:lpstr>Calibri</vt:lpstr>
      <vt:lpstr>Verdana</vt:lpstr>
      <vt:lpstr>簡報範本</vt:lpstr>
      <vt:lpstr>大數據簡介</vt:lpstr>
      <vt:lpstr>Hello, I’m Oscar</vt:lpstr>
      <vt:lpstr>告別資訊科技，迎向資料科技</vt:lpstr>
      <vt:lpstr>資料科技能做甚麼?</vt:lpstr>
      <vt:lpstr>Big Data 4V</vt:lpstr>
      <vt:lpstr>Hadoop 架構</vt:lpstr>
      <vt:lpstr>HADOOP 的金牌教練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第七屆金象盃</dc:title>
  <dc:creator>Oscar.Young</dc:creator>
  <cp:lastModifiedBy>Oscar.Young</cp:lastModifiedBy>
  <cp:revision>29</cp:revision>
  <dcterms:created xsi:type="dcterms:W3CDTF">2020-09-27T15:25:50Z</dcterms:created>
  <dcterms:modified xsi:type="dcterms:W3CDTF">2020-10-01T15:27:32Z</dcterms:modified>
</cp:coreProperties>
</file>