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5284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33400" y="0"/>
            <a:ext cx="5967413" cy="44751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2B91903-BE1B-46DE-8AE0-0E605713B8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27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PigStorage options – Schema and Source tagging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https://hadoopified.wordpress.com/2012/04/22/pigstorage-options-schema-and-source-tagging/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How do I store gzipped files using PigStorage in Apache Pig?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https://stackoverflow.com/questions/4968843/how-do-i-store-gzipped-files-using-pigstorage-in-apache-pig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ETL (Extract-Transform-Load)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的縮寫，即數據抽取、轉換、裝載的過程</a:t>
            </a:r>
            <a:r>
              <a:t>)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作為</a:t>
            </a:r>
            <a:r>
              <a:t>BI/DW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（</a:t>
            </a:r>
            <a:r>
              <a:t>Business Intelligence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）的核心和靈魂，能夠按照統一的規則集成並提高數據的價值，是負責完成數據從數據源向目標數據倉庫轉化的過程，是實施數據倉庫的重要步驟。如果說數據倉庫的模型設計是一座大廈的設計藍圖，數據是磚瓦的話，那麼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就是建設大廈的過程。在整個項目中最難部分是用戶需求分析和模型設計，而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規則設計和實施則是工作量最大的，約佔整個項目的</a:t>
            </a:r>
            <a:r>
              <a:t>60%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～</a:t>
            </a:r>
            <a:r>
              <a:t>80%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，這是國內外從眾多實踐中得到的普遍共識。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      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是數據抽取（</a:t>
            </a:r>
            <a:r>
              <a:t>Extract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）、轉換（</a:t>
            </a:r>
            <a:r>
              <a:t>Transform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）、清洗（</a:t>
            </a:r>
            <a:r>
              <a:t>Cleansing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）、裝載（</a:t>
            </a:r>
            <a:r>
              <a:t>Load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）的過程。是構建數據倉庫的重要一環，用戶從數據源抽取出所需的數據，經過數據清洗</a:t>
            </a:r>
            <a:r>
              <a:t>,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最終按照預先定義好的數據倉庫模型，將數據載入到數據倉庫中去。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信息是現代企業的重要資源，是企業運用科學管理、決策分析的基礎。目前，大多數企業花費大量的資金和時間來構建聯機事務處理</a:t>
            </a:r>
            <a:r>
              <a:t>OLTP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的業務系統和辦公自動化系統，用來記錄事務處理的各種相關數據。據統計，數據量每</a:t>
            </a:r>
            <a:r>
              <a:t>2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～</a:t>
            </a:r>
            <a:r>
              <a:t>3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年時間就會成倍增長，這些數據蘊含著巨大的商業價值，而企業所關注的通常只佔在總數據量的</a:t>
            </a:r>
            <a:r>
              <a:t>2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％～</a:t>
            </a:r>
            <a:r>
              <a:t>4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％左右。因此，企業仍然沒有最大化地利用已存在的數據資源，以致於浪費了更多的時間和資金，也失去制定關鍵商業決策的最佳契機。於是，企業如何通過各種技術手段，並把數據轉換為信息、知識，已經成了提高其核心競爭力的主要瓶頸。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則是主要的一個技術手段。如何正確選擇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工具？如何正確應用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？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目前，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工具的典型代表有</a:t>
            </a:r>
            <a:r>
              <a:t>:Informatica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、</a:t>
            </a:r>
            <a:r>
              <a:t>DataStage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、</a:t>
            </a:r>
            <a:r>
              <a:t>owb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、微軟</a:t>
            </a:r>
            <a:r>
              <a:t>DTS……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數據集成：快速實現</a:t>
            </a:r>
            <a:r>
              <a:t>ETL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的質量問題具體表現為正確性、完整性、一致性、完備性、有效性、時效性和可獲取性等幾個特性。而影響質量問題的原因有很多，由系統集成和歷史數據造成的原因主要包括</a:t>
            </a:r>
            <a:r>
              <a:t>: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業務系統不同時期系統之間數據模型不一致；業務系統不同時期業務過程有變化；舊系統模塊在運營、人事、財務、辦公系統等相關信息的不一致；遺留系統和新業務、管理系統數據集成不完備帶來的不一致性。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實現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，首先要實現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轉換的過程。它可以集中地體現為以下幾個方面：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空值處理 可捕獲欄位空值，進行載入或替換為其他含義數據，並可根據欄位空值實現分流載入到不同目標庫。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規範化數據格式 可實現欄位格式約束定義，對於數據源中時間、數值、字元等數據，可自定義載入格式。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拆分數據 依據業務需求對欄位可進行分解。例，主叫號 </a:t>
            </a:r>
            <a:r>
              <a:t>861084613409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，可進行區域碼和電話號碼分解。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驗證數據正確性 可利用</a:t>
            </a:r>
            <a:r>
              <a:t>Lookup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及拆分功能進行數據驗證。例如，主叫號</a:t>
            </a:r>
            <a:r>
              <a:t>861084613409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，進行區域碼和電話號碼分解后，可利用</a:t>
            </a:r>
            <a:r>
              <a:t>Lookup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返回主叫網關或交換機記載的主叫地區，進行數據驗證。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數據替換 對於因業務因素，可實現無效數據、缺失數據的替換。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Lookup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查獲丟失數據 </a:t>
            </a:r>
            <a:r>
              <a:t>Lookup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實現子查詢，並返回用其他手段獲取的缺失欄位，保證欄位完整性。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建立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過程的主外鍵約束 對無依賴性的非法數據，可替換或導出到錯誤數據文件中，保證主鍵惟一記錄的載入。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為了能更好地實現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，筆者建議用戶在實施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過程中應注意以下幾點：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第一，如果條件允許，可利用數據中轉區對運營數據進行預處理，保證集成與載入的高效性；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第二，如果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的過程是主動「拉取」，而不是從內部「推送」，其可控性將大為增強；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第三，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之前應制定流程化的配置管理和標準協議；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第四，關鍵數據標準至關重要。目前，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面臨的最大挑戰是當接收數據時其各源數據的異構性和低質量。以電信為例，</a:t>
            </a:r>
            <a:r>
              <a:t>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系統按照統計代碼管理數據，</a:t>
            </a:r>
            <a:r>
              <a:t>B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系統按照賬目數字管理，</a:t>
            </a:r>
            <a:r>
              <a:t>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系統按照語音</a:t>
            </a:r>
            <a:r>
              <a:t>ID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管理。當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需要對這三個系統進行集成以獲得對客戶的全面視角時，這一過程需要複雜的匹配規則、名稱</a:t>
            </a:r>
            <a:r>
              <a:t>/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地址正常化與標準化。而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在處理過程中會定義一個關鍵數據標準，並在此基礎上，制定相應的數據介面標準。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過程在很大程度上受企業對源數據的理解程度的影響，也就是說從業務的角度看數據集成非常重要。一個優秀的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設計應該具有如下功能：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管理簡單；採用元數據方法，集中進行管理；介面、數據格式、傳輸有嚴格的規範；盡量不在外部數據源安裝軟體；數據抽取系統流程自動化，並有自動調度功能；抽取的數據及時、準確、完整；可以提供同各種數據系統的介面，系統適應性強；提供軟體框架系統，系統功能改變時，應用程序很少改變便可適應變化；可擴展性強。</a:t>
            </a:r>
          </a:p>
          <a:p>
            <a:pPr>
              <a:lnSpc>
                <a:spcPct val="80000"/>
              </a:lnSpc>
              <a:defRPr sz="800"/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數據模型：標準定義數據</a:t>
            </a:r>
          </a:p>
          <a:p>
            <a:pPr>
              <a:lnSpc>
                <a:spcPct val="80000"/>
              </a:lnSpc>
              <a:defRPr sz="800"/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合理的業務模型設計對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至關重要。數據倉庫是企業惟一、真實、可靠的綜合數據平台。數據倉庫的設計建模一般都依照三範式、星型模型、雪花模型，無論哪種設計思想，都應該最大化地涵蓋關鍵業務數據，把運營環境中雜亂無序的數據結構統一成為合理的、關聯的、分析型的新結構，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則會依照模型的定義去提取數據源，進行轉換、清洗，並最終載入到目標數據倉庫中。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模型的重要之處在於對數據做標準化定義，實現統一的編碼、統一的分類和組織。標準化定義的內容包括：標準代碼統一、業務術語統一。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依照模型進行初始載入、增量載入、緩慢增長維、慢速變化維、事實表載入等數據集成，並根據業務需求制定相應的載入策略、刷新策略、匯總策略、維護策略。</a:t>
            </a:r>
          </a:p>
          <a:p>
            <a:pPr>
              <a:lnSpc>
                <a:spcPct val="80000"/>
              </a:lnSpc>
              <a:defRPr sz="800"/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元數據：拓展新型應用</a:t>
            </a:r>
          </a:p>
          <a:p>
            <a:pPr>
              <a:lnSpc>
                <a:spcPct val="80000"/>
              </a:lnSpc>
              <a:defRPr sz="800"/>
            </a:pPr>
            <a:endParaRPr>
              <a:latin typeface="新細明體"/>
              <a:ea typeface="新細明體"/>
              <a:cs typeface="新細明體"/>
              <a:sym typeface="新細明體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對業務數據本身及其運行環境的描述與定義的數據，稱之為元數據（</a:t>
            </a:r>
            <a:r>
              <a:t>metadata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）。元數據是描述數據的數據。從某種意義上說，業務數據主要用於支持業務系統應用的數據，而元數據則是企業信息門戶、客戶關係管理、數據倉庫、決策支持和</a:t>
            </a:r>
            <a:r>
              <a:t>B2B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等新型應用所不可或缺的內容。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元數據的典型表現為對象的描述，即對資料庫、表、列、列屬性（類型、格式、約束等）以及主鍵</a:t>
            </a:r>
            <a:r>
              <a:t>/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外部鍵關聯等等的描述。特別是現行應用的異構性與分佈性越來越普遍的情況下，統一的元數據就愈發重要了。「信息孤島」曾經是很多企業對其應用現狀的一種抱怨和概括，而合理的元數據則會有效地描繪出信息的關聯性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而元數據對於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的集中表現為：定義數據源的位置及數據源的屬性、確定從源數據到目標數據的對應規則、確定相關的業務邏輯、在數據實際載入前的其他必要的準備工作，等等，它一般貫穿整個數據倉庫項目，而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的所有過程必須最大化地參照元數據，這樣才能快速實現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體系結構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下圖為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體系結構，它體現了主流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產品框架的主要組成部分。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是指從源系統中提取數據，轉換數據為一個標準的格式，並載入數據到目標數據存儲區，通常是數據倉庫。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體系結構圖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Design manager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提供一個圖形化的映射環境，讓開發者定義從源到目標的映射關係、轉換、處理流程。設計過程的各對象的邏輯定義存儲在一個元數據資料庫中。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Meta data management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提供一個關於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設計和運行處理等相關定義、管理信息的元數據資料庫。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引擎在運行時和其它應用都可參考此資料庫中的元數據。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Extract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通過介面提取源數據，例如</a:t>
            </a:r>
            <a:r>
              <a:t>ODBC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、專用資料庫介面和平面文件提取器，並參照元數據來決定數據的提取及其提取方式。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Transform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開發者將提取的數據，按照業務需要轉換為目標數據結構，並實現匯總。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Load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載入經轉換和匯總的數據到目標數據倉庫中，可實現</a:t>
            </a:r>
            <a:r>
              <a:t>SQL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或批量載入。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Transport services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利用網路協議或文件協議，在源和目標系統之間移動數據，利用內存在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處理的各組件中移動數據。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　　</a:t>
            </a:r>
            <a:r>
              <a:t>Administration and operation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可讓管理員基於事件和時間進行調度、運行、監測</a:t>
            </a:r>
            <a:r>
              <a:t>ETL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作業、管理錯誤信息、從失敗中恢復和調節從源系統的輸出。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 b="1"/>
            </a:pPr>
            <a:r>
              <a:t>$ mrrun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[wka01]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BEGIN : 22:37:08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776 MRAppMaster -Djava.io.tmpdir=/home/bigred/yarn/usercache/dsa101/appcache/application_1515852510933_0001/container_1515852510933_0001_01_000001/tmp -Dlog4j.configuration=container-log4j.properties -Dyarn.app.container.log.dir=/tmp/userlogs/application_1515852510933_0001/container_1515852510933_0001_01_000001 -Dyarn.app.container.log.filesize=0 -Dhadoop.root.logger=INFO,CLA -Dhadoop.root.logfile=syslog -Xmx1024m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END : 22:38:50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[wka01]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[wka02]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22:38:05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857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22:38:13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857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22:38:23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857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22:38:31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857 YarnChild -Xmx200m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[wka03]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 b="1"/>
            </a:pPr>
            <a:r>
              <a:t>$ while true; do mrrun ; done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[wka02]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BEGIN : 23:30:06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2916 MRAppMaster -Djava.io.tmpdir=/home/bigred/yarn/usercache/dsa101/appcache/application_1515852510933_0006/container_1515852510933_0006_01_000001/tmp -Dlog4j.configuration=container-log4j.properties -Dyarn.app.container.log.dir=/tmp/userlogs/application_1515852510933_0006/container_1515852510933_0006_01_000001 -Dyarn.app.container.log.filesize=0 -Dhadoop.root.logger=INFO,CLA -Dhadoop.root.logfile=syslog -Xmx1024m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END : 23:31:46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[wka01]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[wka02]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23:31:02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3222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23:31:10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3222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23:31:17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3222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23:31:25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3222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23:31:34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3222 YarnChild -Xmx200m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[wka03]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[wka01]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BEGIN : 23:31:48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3105 MRAppMaster -Djava.io.tmpdir=/home/bigred/yarn/usercache/dsa101/appcache/application_1515852510933_0007/container_1515852510933_0007_01_000001/tmp -Dlog4j.configuration=container-log4j.properties -Dyarn.app.container.log.dir=/tmp/userlogs/application_1515852510933_0007/container_1515852510933_0007_01_000001 -Dyarn.app.container.log.filesize=0 -Dhadoop.root.logger=INFO,CLA -Dhadoop.root.logfile=syslog -Xmx1024m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END : 23:33:51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[wka01]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23:32:43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3394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23:32:51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3394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23:32:59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3394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23:33:08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3394 YarnChild -Xmx200m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[wka02]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23:33:16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3727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23:33:24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3727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23:33:32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3727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23:33:40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3727 YarnChild -Xmx224m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[wka03]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[wka03]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BEGIN : 23:33:58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3487 MRAppMaster -Djava.io.tmpdir=/home/bigred/yarn/usercache/dsa101/appcache/application_1515852510933_0008/container_1515852510933_0008_01_000001/tmp -Dlog4j.configuration=container-log4j.properties -Dyarn.app.container.log.dir=/tmp/userlogs/application_1515852510933_0008/container_1515852510933_0008_01_000001 -Dyarn.app.container.log.filesize=0 -Dhadoop.root.logger=INFO,CLA -Dhadoop.root.logfile=syslog -Xmx1024m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END : 23:38:08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[wka01]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23:37:28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4021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23:37:36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4021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23:37:44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4021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23:37:53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4021 YarnChild -Xmx224m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[wka02]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23:36:19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4046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23:36:36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4046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23:37:00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4046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23:37:13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4046 YarnChild -Xmx200m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[wka03]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[wka02]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BEGIN : 23:38:14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4330 MRAppMaster -Djava.io.tmpdir=/home/bigred/yarn/usercache/dsa101/appcache/application_1515852510933_0009/container_1515852510933_0009_01_000001/tmp -Dlog4j.configuration=container-log4j.properties -Dyarn.app.container.log.dir=/tmp/userlogs/application_1515852510933_0009/container_1515852510933_0009_01_000001 -Dyarn.app.container.log.filesize=0 -Dhadoop.root.logger=INFO,CLA -Dhadoop.root.logfile=syslog -Xmx1024m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END : 23:41:05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[wka01]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23:39:18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4343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23:39:35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4343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23:39:48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4343 YarnChild -Xmx200m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23:39:58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4343 YarnChild -Xmx200m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[wka02]</a:t>
            </a:r>
          </a:p>
          <a:p>
            <a:pPr>
              <a:lnSpc>
                <a:spcPct val="80000"/>
              </a:lnSpc>
              <a:defRPr sz="800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[wka03]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23:40:14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4371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23:40:24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4371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23:40:42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4371 YarnChild -Xmx224m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23:40:51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4371 YarnChild -Xmx224m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 b="1"/>
            </a:pPr>
            <a:r>
              <a:t>$ nano goodyear.pig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movies = LOAD 'movies_data.csv' USING PigStorage(',');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grouped_by_year = group movies by $2;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count_by_year = FOREACH grouped_by_year GENERATE group, COUNT(movies);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desc_movies_by_year = ORDER count_by_year BY $1 desc;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f = limit desc_movies_by_year 1;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dump f;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設定 Pig Log 目錄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$ </a:t>
            </a:r>
            <a:r>
              <a:rPr b="1"/>
              <a:t>sudo nano /opt/pig-0.17.0/conf/pig.properties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.....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# Location of pig log file. If blank, a file with a timestamped slug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# ('pig_1399336559369.log') will be generated in the current working directory.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#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# pig.logfile=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pig.logfile=/tmp/pig-err.log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 b="1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下載 Open Data 技巧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$ wget --user-agent="Mozilla/5.0 (Windows; U; Windows NT 5.1; en-US; rv:1.8.1.6) Gecko/20070725 Firefox/2.0.0.6"  http://download.post.gov.tw/post/download/Zip32_utf8_10501_1.csv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$ file -bi Zip32_utf8_10501_1.csv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text/plain; charset=utf-16le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$ iconv -f utf-16le -t utf8 Zip32_utf8_10501_1.csv -o zip.csv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設定 Pig 啟動訊息顯示</a:t>
            </a:r>
          </a:p>
          <a:p>
            <a:pPr>
              <a:defRPr b="1"/>
            </a:pPr>
            <a:r>
              <a:t>$ sudo cp /opt/pig-0.17.0/conf/log4j.properties.template /opt/pig-0.17.0/conf/log4j.properties </a:t>
            </a:r>
          </a:p>
          <a:p>
            <a:pPr>
              <a:defRPr b="1"/>
            </a:pPr>
            <a:r>
              <a:t>$ sudo nano /opt/pig-0.17.0/conf/log4j.properties</a:t>
            </a:r>
          </a:p>
          <a:p>
            <a:endParaRPr/>
          </a:p>
          <a:p>
            <a:endParaRPr/>
          </a:p>
          <a:p>
            <a:pPr>
              <a:defRPr b="1"/>
            </a:pPr>
            <a:r>
              <a:t>$ cat /opt/pig-0.17.0/conf/log4j.properties</a:t>
            </a:r>
          </a:p>
          <a:p>
            <a:r>
              <a:t>...........</a:t>
            </a:r>
          </a:p>
          <a:p>
            <a:pPr>
              <a:defRPr b="1"/>
            </a:pPr>
            <a:r>
              <a:t>log4j.rootLogger=ERROR, A</a:t>
            </a:r>
          </a:p>
          <a:p>
            <a:pPr>
              <a:defRPr b="1"/>
            </a:pPr>
            <a:r>
              <a:t>log4j.logger.org.apache.pig=ERROR, A</a:t>
            </a:r>
          </a:p>
          <a:p>
            <a:pPr>
              <a:defRPr b="1"/>
            </a:pPr>
            <a:r>
              <a:t>log4j.logger.org.apache.hadoop = ERROR, A</a:t>
            </a:r>
          </a:p>
          <a:p>
            <a:endParaRPr/>
          </a:p>
          <a:p>
            <a:r>
              <a:t># ***** A is set to be a ConsoleAppender.</a:t>
            </a:r>
          </a:p>
          <a:p>
            <a:r>
              <a:t>log4j.appender.A=org.apache.log4j.ConsoleAppender</a:t>
            </a:r>
          </a:p>
          <a:p>
            <a:r>
              <a:t># ***** A uses PatternLayout.</a:t>
            </a:r>
          </a:p>
          <a:p>
            <a:r>
              <a:t>log4j.appender.A.layout=org.apache.log4j.PatternLayout</a:t>
            </a:r>
          </a:p>
          <a:p>
            <a:r>
              <a:t>log4j.appender.A.layout.ConversionPattern=%-4r [%t] %-5p %c %x - %m%n</a:t>
            </a:r>
          </a:p>
          <a:p>
            <a:endParaRPr/>
          </a:p>
          <a:p>
            <a:endParaRPr/>
          </a:p>
          <a:p>
            <a:pPr>
              <a:defRPr b="1"/>
            </a:pPr>
            <a:r>
              <a:t>$ pig -4 /opt/pig-0.17.0/conf/log4j.properties</a:t>
            </a:r>
          </a:p>
          <a:p>
            <a:r>
              <a:t>2019-10-01 05:13:33,852 INFO pig.ExecTypeProvider: Trying ExecType : LOCAL</a:t>
            </a:r>
          </a:p>
          <a:p>
            <a:r>
              <a:t>2019-10-01 05:13:33,854 INFO pig.ExecTypeProvider: Trying ExecType : MAPREDUCE</a:t>
            </a:r>
          </a:p>
          <a:p>
            <a:r>
              <a:t>2019-10-01 05:13:33,854 INFO pig.ExecTypeProvider: Picked MAPREDUCE as the ExecType</a:t>
            </a:r>
          </a:p>
          <a:p>
            <a:r>
              <a:t>2019-10-01 05:13:33,914 INFO pig.Main: Loaded log4j properties from file: /opt/pig-0.17.0/conf/log4j.properties</a:t>
            </a:r>
          </a:p>
          <a:p>
            <a:r>
              <a:t>grunt&gt;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How to Set Reducers in Pig, Hive And MapReduce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https://hadoopjournal.wordpress.com/2015/05/30/set-reducers-in-pig-hive-and-mapreduce/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Set Number of Reducer in Pig: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Use the below command to set the number of reducers at the script level in Pig.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SET default_parallel XXX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Where XXX is the number of reducer.This command is used to set the number of reducers at the script level.You need to write this configuration at top/beginning of your pig script. Alternatively, use the PARALLEL clause to set the number of reducers at the operator level.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In a script, the value we set using the PARALLEL clause will override any value we specify through “SET default parallel.”) You can include the PARALLEL clause with any operator that starts a reduce phase: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COGROUP, CROSS, DISTINCT, GROUP, JOIN (inner), JOIN (outer), and ORDER BY.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For Example: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In this example PARALLEL is used with the GROUP operator.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A = LOAD 'myfile' AS (t, u, v);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B = GROUP A BY t PARALLEL 18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Here 18 is number of reducer.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If neither “set default parallel” nor the PARALLEL clause are used, Pig sets the number of reducers using a heuristic based on the size of the input data. You can specify the values for these properties: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pig.exec.reducers.bytes.per.reducer – Defines the number of input bytes per reduce; default value is 1000*1000*1000 (1GB).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pig.exec.reducers.max – Defines the upper bound on the number of reducers; default is 999.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Map:</a:t>
            </a:r>
            <a:r>
              <a:rPr b="0"/>
              <a:t> A map is a chararray to data element mapping which is expressed in key-value pairs. The key should always be of type </a:t>
            </a:r>
            <a:r>
              <a:t>chararray</a:t>
            </a:r>
            <a:r>
              <a:rPr b="0"/>
              <a:t> and can be used as index to access the associated value. It is not necessary that all the values in a map be of the same type.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/>
            </a:r>
            <a:br/>
            <a:r>
              <a:t> ['Name'#'John', 'Age'#22]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Tuple:</a:t>
            </a:r>
            <a:r>
              <a:rPr b="0"/>
              <a:t> Tuples are fixed length, </a:t>
            </a:r>
            <a:r>
              <a:t>ordered collection</a:t>
            </a:r>
            <a:r>
              <a:rPr b="0"/>
              <a:t> of Pig data elements. Tuples contain fields which may be of different Pig types. A tuple is analogous to a row in Sql with fields as columns.</a:t>
            </a:r>
          </a:p>
          <a:p>
            <a:pPr>
              <a:lnSpc>
                <a:spcPct val="80000"/>
              </a:lnSpc>
            </a:pPr>
            <a:endParaRPr b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('John', 25) 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Bag: </a:t>
            </a:r>
            <a:r>
              <a:rPr b="0"/>
              <a:t>Bags are </a:t>
            </a:r>
            <a:r>
              <a:t>unordered collection</a:t>
            </a:r>
            <a:r>
              <a:rPr b="0"/>
              <a:t> of tuples. Since bags are unordered, we cannot reference a tuple in a bag by its position. Bags are also not required to declare a schema. In case of bags, schema describes all the tuples in the bag.</a:t>
            </a:r>
          </a:p>
          <a:p>
            <a:pPr>
              <a:lnSpc>
                <a:spcPct val="80000"/>
              </a:lnSpc>
            </a:pPr>
            <a:endParaRPr b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{('John', 25), ('Nathan', 30)}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t>limit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命令沒有先排序</a:t>
            </a:r>
            <a:r>
              <a:t>,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然後取出你所需的 </a:t>
            </a:r>
            <a:r>
              <a:t>Tuple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Reuse Pig Groups in nested FOREACH statement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https://stackoverflow.com/questions/25768442/reuse-pig-groups-in-nested-foreach-statement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Pig: apply a FOREACH operator to each element within a bag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https://stackoverflow.com/questions/12106481/pig-apply-a-foreach-operator-to-each-element-within-a-bag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UNDERSTANDING NESTED FOREACH LOOP IN PIG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http://blog.adnanalvee.com/index.php/2016/01/19/understanding-nested-foreach-loop-in-pig/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How do I read in a list of bags in Pig?</a:t>
            </a:r>
          </a:p>
          <a:p>
            <a:r>
              <a:t>http://stackoverflow.com/questions/15160400/how-do-i-read-in-a-list-of-bags-in-pig</a:t>
            </a:r>
          </a:p>
          <a:p>
            <a:endParaRPr/>
          </a:p>
          <a:p>
            <a:r>
              <a:t>The default method for reading data into Pig is PigStorage('\t') -- that is, it assumes your data is tab-separated. Yours is comma-separated. So you should write LOAD 'sample.txt' USING PigStorage(',') AS....</a:t>
            </a:r>
          </a:p>
          <a:p>
            <a:endParaRPr/>
          </a:p>
          <a:p>
            <a:r>
              <a:t>However, your data is not in proper Pig bag format. Remember that a bag is a collection of tuples. If you cannot pre-process your input, you'll have to write a UDF to parse input of the form you have given. So this ought to work:</a:t>
            </a:r>
          </a:p>
          <a:p>
            <a:endParaRPr/>
          </a:p>
          <a:p>
            <a:r>
              <a:t>grunt&gt; cat tmp/data.txt</a:t>
            </a:r>
          </a:p>
          <a:p>
            <a:r>
              <a:t>{(a),(b)},{},{(c),(d)}</a:t>
            </a:r>
          </a:p>
          <a:p>
            <a:r>
              <a:t>grunt&gt; data = LOAD 'tmp/data.txt' USING PigStorage(',') AS (a:bag{}, b:bag{}, c:bag{});</a:t>
            </a:r>
          </a:p>
          <a:p>
            <a:r>
              <a:t>grunt&gt; DUMP data;</a:t>
            </a:r>
          </a:p>
          <a:p>
            <a:r>
              <a:t>(,,{})</a:t>
            </a:r>
          </a:p>
          <a:p>
            <a:endParaRPr/>
          </a:p>
          <a:p>
            <a:r>
              <a:t>What went wrong? The fact that your input field separator (,) is the same as the bag-record separator is confusing Pig. It parses your input into the fields {(a), (b)}, and {}, which is why only the third field ends up being a bag. It's why you'll see a warning message like Encountered Warning FIELD_DISCARDED_TYPE_CONVERSION_FAILED 2 time(s).</a:t>
            </a:r>
          </a:p>
          <a:p>
            <a:endParaRPr/>
          </a:p>
          <a:p>
            <a:r>
              <a:t>If you can, try to use tabs or spaces (or semicolons, or...) instead of commas:</a:t>
            </a:r>
          </a:p>
          <a:p>
            <a:endParaRPr/>
          </a:p>
          <a:p>
            <a:r>
              <a:t>grunt&gt; cat tmp/data.txt                                                                </a:t>
            </a:r>
          </a:p>
          <a:p>
            <a:r>
              <a:t>{(a),(b)}       {}      {(c),(d)}</a:t>
            </a:r>
          </a:p>
          <a:p>
            <a:r>
              <a:t>grunt&gt; data = LOAD 'tmp/data.txt' AS (a:bag{}, b:bag{}, c:bag{});                      </a:t>
            </a:r>
          </a:p>
          <a:p>
            <a:r>
              <a:t>grunt&gt; DUMP data;</a:t>
            </a:r>
          </a:p>
          <a:p>
            <a:r>
              <a:t>({(a),(b)},{},{(c),(d)})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97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07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0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45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55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pic>
        <p:nvPicPr>
          <p:cNvPr id="16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4712" y="6254750"/>
            <a:ext cx="401638" cy="40163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7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365125" y="6464649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176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7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87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97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CC2F7ED-9AF0-4196-A96A-2BADACDDA878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06981" y="6217851"/>
            <a:ext cx="246219" cy="276999"/>
          </a:xfrm>
        </p:spPr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817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5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54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34400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64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74" name="圓形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75" name="圓形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76" name="圓形"/>
          <p:cNvSpPr/>
          <p:nvPr/>
        </p:nvSpPr>
        <p:spPr>
          <a:xfrm>
            <a:off x="4297362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77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/>
          </a:p>
        </p:txBody>
      </p:sp>
      <p:sp>
        <p:nvSpPr>
          <p:cNvPr id="87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>
            <a:lvl1pPr algn="ctr">
              <a:lnSpc>
                <a:spcPts val="5800"/>
              </a:lnSpc>
              <a:defRPr sz="5400" b="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8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Deck_Finished" descr="PPT_Deck_Finished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24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24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4000001811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ohitmenon.com/index.php/apache-pig-tutorial-part-2/" TargetMode="External"/><Relationship Id="rId4" Type="http://schemas.openxmlformats.org/officeDocument/2006/relationships/hyperlink" Target="http://www.rohitmenon.com/index.php/apache-pig-tutorial-part-1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63-DT-Hadoop-Pig"/>
          <p:cNvSpPr txBox="1"/>
          <p:nvPr/>
        </p:nvSpPr>
        <p:spPr>
          <a:xfrm>
            <a:off x="1863881" y="3086100"/>
            <a:ext cx="4870138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/>
              <a:t>63-DT-Hadoop-Pig</a:t>
            </a:r>
          </a:p>
        </p:txBody>
      </p:sp>
      <p:sp>
        <p:nvSpPr>
          <p:cNvPr id="208" name="大標題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209" name="63-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502331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2195736" y="4221088"/>
            <a:ext cx="439248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華康魏碑體" panose="03000709000000000000" pitchFamily="65" charset="-120"/>
                <a:ea typeface="華康魏碑體" panose="03000709000000000000" pitchFamily="65" charset="-120"/>
                <a:sym typeface="Arial Narrow"/>
              </a:rPr>
              <a:t>講師：林葳秦 老師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華康魏碑體" panose="03000709000000000000" pitchFamily="65" charset="-120"/>
              <a:ea typeface="華康魏碑體" panose="03000709000000000000" pitchFamily="65" charset="-120"/>
              <a:sym typeface="Arial Narrow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712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ig Latin 命令(一)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命令(一)</a:t>
            </a:r>
          </a:p>
        </p:txBody>
      </p:sp>
      <p:sp>
        <p:nvSpPr>
          <p:cNvPr id="249" name="執行 Pig 資料分析工具…"/>
          <p:cNvSpPr txBox="1"/>
          <p:nvPr/>
        </p:nvSpPr>
        <p:spPr>
          <a:xfrm>
            <a:off x="882332" y="1328737"/>
            <a:ext cx="7301548" cy="39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執行</a:t>
            </a:r>
            <a:r>
              <a:rPr sz="1600"/>
              <a:t> Pig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資料分析工具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-4 /opt/pig-0.17.0/conf/log4j.properties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2019-10-01 05:21:29,119 INFO pig.ExecTypeProvider: Trying ExecType : LOCAL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2019-10-01 05:21:29,121 INFO pig.ExecTypeProvider: Trying ExecType : MAPREDUCE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2019-10-01 05:21:29,121 INFO pig.ExecTypeProvider: Picked MAPREDUCE as the ExecType</a:t>
            </a:r>
            <a:endParaRPr sz="1600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movies = LOAD 'movies_data.csv' USING PigStorage(',');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a = FILTER movies BY (float)$3&gt;4.0;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dump a;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                    ::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(49556,Lilyhammer: Season 1 (Recap),2013,4.2,194)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(49571,The Short Game (Trailer),2013,4.1,156)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(49579,Transformers Prime Beast Hunters: Predacons Rising,2013,4.2,3950)</a:t>
            </a:r>
          </a:p>
        </p:txBody>
      </p:sp>
      <p:sp>
        <p:nvSpPr>
          <p:cNvPr id="250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ig Latin 命令(二)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命令(二)</a:t>
            </a:r>
          </a:p>
        </p:txBody>
      </p:sp>
      <p:sp>
        <p:nvSpPr>
          <p:cNvPr id="255" name="grunt&gt; store  a  into 'mymovies.csv';…"/>
          <p:cNvSpPr txBox="1"/>
          <p:nvPr/>
        </p:nvSpPr>
        <p:spPr>
          <a:xfrm>
            <a:off x="877569" y="1236662"/>
            <a:ext cx="7306311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store  a  into 'mymovies.csv';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                    ::</a:t>
            </a:r>
            <a:endParaRPr b="0"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Output(s):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Successfully stored 897 records (35853 bytes) in: </a:t>
            </a:r>
            <a:r>
              <a:rPr b="1"/>
              <a:t>"hdfs://nna:8020/user/ds158/mymovies.csv"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ls mymovies.csv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hdfs://nna:8020/user/dsa101/mymovies.csv/_SUCCESS&lt;r 2&gt; 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hdfs://nna:8020/user/dsa101/mymovies.csv/part-</a:t>
            </a:r>
            <a:r>
              <a:rPr b="1">
                <a:solidFill>
                  <a:srgbClr val="00B050"/>
                </a:solidFill>
              </a:rPr>
              <a:t>m</a:t>
            </a:r>
            <a:r>
              <a:t>-00000&lt;r 2&gt;   35853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cat mymovies.csv;</a:t>
            </a:r>
            <a:endParaRPr>
              <a:solidFill>
                <a:srgbClr val="0070C0"/>
              </a:solidFill>
            </a:endParaRPr>
          </a:p>
          <a:p>
            <a:pPr>
              <a:defRPr sz="12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                        ::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49554   Max Steel       2013    4.1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49556   Lilyhammer: Season 1 (Recap)    2013    4.2     194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49571   The Short Game (Trailer)        2013    4.1     156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49579   Transformers Prime Beast Hunters: Predacons Rising      2013    4.2     3950</a:t>
            </a:r>
          </a:p>
        </p:txBody>
      </p:sp>
      <p:sp>
        <p:nvSpPr>
          <p:cNvPr id="256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ig Latin 命令(三)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2800" b="0">
                <a:latin typeface="標楷體"/>
                <a:ea typeface="標楷體"/>
                <a:cs typeface="標楷體"/>
                <a:sym typeface="標楷體"/>
              </a:rPr>
              <a:t>命令(三)</a:t>
            </a:r>
          </a:p>
        </p:txBody>
      </p:sp>
      <p:sp>
        <p:nvSpPr>
          <p:cNvPr id="261" name="grunt&gt; b = FILTER a BY (int)$2==2000;…"/>
          <p:cNvSpPr txBox="1"/>
          <p:nvPr/>
        </p:nvSpPr>
        <p:spPr>
          <a:xfrm>
            <a:off x="877569" y="1236662"/>
            <a:ext cx="7306311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b = FILTER a BY (int)$2==2000;</a:t>
            </a:r>
            <a:endParaRPr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store  b  into 'mymovies.csv' using PigStorage(',');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Output directory hdfs://nna:8020/user/dsa101/</a:t>
            </a:r>
            <a:r>
              <a:rPr b="1"/>
              <a:t>mymovies.csv already exists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rmf mymovies.csv</a:t>
            </a:r>
            <a:endParaRPr>
              <a:solidFill>
                <a:srgbClr val="0070C0"/>
              </a:solidFill>
            </a:endParaRP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store  b  into 'mymovies.csv' using PigStorage(',');</a:t>
            </a:r>
            <a:endParaRPr>
              <a:solidFill>
                <a:srgbClr val="0070C0"/>
              </a:solidFill>
            </a:endParaRP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cat mymovies.csv;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1607,The West Wing: Season 2,2000,4.2	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3092,Batman Beyond: Season 3,2000,4.1	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14915,Big Cat Diary: Season 3,2000,4.1	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46566,Digimon: Digital Monsters: Season 2,2000,4.2</a:t>
            </a:r>
            <a:endParaRPr sz="1200"/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200"/>
          </a:p>
        </p:txBody>
      </p:sp>
      <p:sp>
        <p:nvSpPr>
          <p:cNvPr id="262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實作練習"/>
          <p:cNvSpPr txBox="1"/>
          <p:nvPr/>
        </p:nvSpPr>
        <p:spPr>
          <a:xfrm>
            <a:off x="3179286" y="1682750"/>
            <a:ext cx="2847341" cy="78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實作練習</a:t>
            </a:r>
          </a:p>
        </p:txBody>
      </p:sp>
      <p:sp>
        <p:nvSpPr>
          <p:cNvPr id="265" name="大標題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266" name="如何將 HDFS 檔案系統中的 mymovies.csv 下載至資料科學家的工作主機"/>
          <p:cNvSpPr txBox="1"/>
          <p:nvPr/>
        </p:nvSpPr>
        <p:spPr>
          <a:xfrm>
            <a:off x="3436620" y="3065462"/>
            <a:ext cx="4315460" cy="120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如何將</a:t>
            </a:r>
            <a:r>
              <a:rPr sz="2400"/>
              <a:t> </a:t>
            </a:r>
            <a:r>
              <a:rPr sz="2400" b="1">
                <a:latin typeface="Verdana"/>
                <a:ea typeface="Verdana"/>
                <a:cs typeface="Verdana"/>
                <a:sym typeface="Verdana"/>
              </a:rPr>
              <a:t>HDFS</a:t>
            </a:r>
            <a:r>
              <a:rPr sz="2400"/>
              <a:t> </a:t>
            </a:r>
            <a:r>
              <a:t>檔案系統中的 </a:t>
            </a:r>
            <a:r>
              <a:rPr sz="2400" b="1">
                <a:latin typeface="Verdana"/>
                <a:ea typeface="Verdana"/>
                <a:cs typeface="Verdana"/>
                <a:sym typeface="Verdana"/>
              </a:rPr>
              <a:t>mymovies.csv</a:t>
            </a:r>
            <a:r>
              <a:rPr sz="2400"/>
              <a:t> </a:t>
            </a:r>
            <a:r>
              <a:t>下載至資料科學家的工作主機</a:t>
            </a:r>
          </a:p>
        </p:txBody>
      </p:sp>
      <p:pic>
        <p:nvPicPr>
          <p:cNvPr id="26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825" y="3065462"/>
            <a:ext cx="2378075" cy="17843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ig Latin 複雜資料型態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複雜資料型態</a:t>
            </a:r>
          </a:p>
        </p:txBody>
      </p:sp>
      <p:pic>
        <p:nvPicPr>
          <p:cNvPr id="271" name="http://media.wiley.com/Lux/64/423464.image0.jpg" descr="http://media.wiley.com/Lux/64/423464.image0.jpg"/>
          <p:cNvPicPr>
            <a:picLocks noChangeAspect="1"/>
          </p:cNvPicPr>
          <p:nvPr/>
        </p:nvPicPr>
        <p:blipFill>
          <a:blip r:embed="rId3">
            <a:extLst/>
          </a:blip>
          <a:srcRect r="38868"/>
          <a:stretch>
            <a:fillRect/>
          </a:stretch>
        </p:blipFill>
        <p:spPr>
          <a:xfrm>
            <a:off x="1724025" y="1693862"/>
            <a:ext cx="5175250" cy="3292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網址 : http://morebigdata.blogspot.in/2012/09/pignalytics-pigs-eat-anything-reading.html"/>
          <p:cNvSpPr txBox="1"/>
          <p:nvPr/>
        </p:nvSpPr>
        <p:spPr>
          <a:xfrm>
            <a:off x="998219" y="5473700"/>
            <a:ext cx="6982461" cy="62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網址 </a:t>
            </a:r>
            <a:r>
              <a:t>: http://morebigdata.blogspot.in/2012/09/pignalytics-pigs-eat-anything-reading.html</a:t>
            </a:r>
          </a:p>
        </p:txBody>
      </p:sp>
      <p:sp>
        <p:nvSpPr>
          <p:cNvPr id="273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取出 10 筆 Tuple 資料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取出</a:t>
            </a:r>
            <a:r>
              <a:rPr sz="2800"/>
              <a:t> 10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筆 </a:t>
            </a:r>
            <a:r>
              <a:rPr sz="2800"/>
              <a:t>Tuple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資料</a:t>
            </a:r>
          </a:p>
        </p:txBody>
      </p:sp>
      <p:sp>
        <p:nvSpPr>
          <p:cNvPr id="278" name="grunt&gt; movies = LOAD 'movies_data.csv' USING PigStorage(',') as (id:int,name:chararray,year:int,rating:float,duration:int);…"/>
          <p:cNvSpPr txBox="1"/>
          <p:nvPr/>
        </p:nvSpPr>
        <p:spPr>
          <a:xfrm>
            <a:off x="910907" y="1166213"/>
            <a:ext cx="7209473" cy="413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movies = LOAD 'movies_data.csv' USING PigStorage(',') as (id:int,name:chararray,year:int,rating:float,duration:int);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ten = limit movies 10;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dump ten;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</a:t>
            </a:r>
            <a:r>
              <a:rPr b="0"/>
              <a:t>1,The Nightmare Before Christmas,1993,3.9,4568</a:t>
            </a:r>
            <a:r>
              <a:t>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(2,The Mummy,1932,3.5,4388)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(3,Orphans of the Storm,1921,3.2,9062)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(4,The Object of Beauty,1991,2.8,6150)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(5,Night Tide,1963,2.8,5126)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(6,One Magic Christmas,1985,3.8,5333)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(7,Muriel's Wedding,1994,3.5,6323)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(8,Mother's Boys,1994,3.4,5733)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(9,Nosferatu: Original Version,1929,3.5,5651)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(10,Nick of Time,1995,3.4,5333)</a:t>
            </a:r>
          </a:p>
        </p:txBody>
      </p:sp>
      <p:sp>
        <p:nvSpPr>
          <p:cNvPr id="279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轉換 Tuple 資料格式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轉換 </a:t>
            </a:r>
            <a:r>
              <a:rPr sz="2800"/>
              <a:t>Tuple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資料格式</a:t>
            </a:r>
          </a:p>
        </p:txBody>
      </p:sp>
      <p:sp>
        <p:nvSpPr>
          <p:cNvPr id="284" name="grunt&gt; ten_trans = foreach ten generate name,year,duration;…"/>
          <p:cNvSpPr txBox="1"/>
          <p:nvPr/>
        </p:nvSpPr>
        <p:spPr>
          <a:xfrm>
            <a:off x="882332" y="1171575"/>
            <a:ext cx="7301548" cy="319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ten_trans = foreach ten generate name,year,duration;</a:t>
            </a:r>
            <a:endParaRPr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dump ten_trans;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(The Nightmare Before Christmas,1993,4568)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(The Mummy,1932,4388)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(Orphans of the Storm,1921,9062)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(The Object of Beauty,1991,6150)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(Night Tide,1963,5126)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(One Magic Christmas,1985,5333)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(Muriel's Wedding,1994,6323)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(Mother's Boys,1994,5733)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(Nosferatu: Original Version,1929,5651)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(Nick of Time,1995,5333)</a:t>
            </a:r>
          </a:p>
        </p:txBody>
      </p:sp>
      <p:sp>
        <p:nvSpPr>
          <p:cNvPr id="285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轉換 Tuple 資料為 Bag 格式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轉換 </a:t>
            </a:r>
            <a:r>
              <a:rPr sz="2800"/>
              <a:t>Tuple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資料為</a:t>
            </a:r>
            <a:r>
              <a:rPr sz="2800"/>
              <a:t> Bag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格式</a:t>
            </a:r>
          </a:p>
        </p:txBody>
      </p:sp>
      <p:sp>
        <p:nvSpPr>
          <p:cNvPr id="288" name="grunt&gt; ten_group = group ten by year;…"/>
          <p:cNvSpPr txBox="1"/>
          <p:nvPr/>
        </p:nvSpPr>
        <p:spPr>
          <a:xfrm>
            <a:off x="872807" y="1152525"/>
            <a:ext cx="7311073" cy="496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ten_group = group ten by year;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dump ten_group;</a:t>
            </a:r>
            <a:endParaRPr>
              <a:solidFill>
                <a:srgbClr val="0070C0"/>
              </a:solidFill>
            </a:endParaRP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(1921,</a:t>
            </a:r>
            <a:r>
              <a:rPr b="1">
                <a:solidFill>
                  <a:srgbClr val="0070C0"/>
                </a:solidFill>
              </a:rPr>
              <a:t>{</a:t>
            </a:r>
            <a:r>
              <a:t>(3,Orphans of the Storm,1921,3.2,9062)</a:t>
            </a:r>
            <a:r>
              <a:rPr b="1">
                <a:solidFill>
                  <a:srgbClr val="0070C0"/>
                </a:solidFill>
              </a:rPr>
              <a:t>}</a:t>
            </a:r>
            <a:r>
              <a:t>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(1929,{(9,Nosferatu: Original Version,1929,3.5,5651)})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(1932,{(2,The Mummy,1932,3.5,4388)})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(1963,{(5,Night Tide,1963,2.8,5126)})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(1985,{(6,One Magic Christmas,1985,3.8,5333)})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(1991,{(4,The Object of Beauty,1991,2.8,6150)})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(1993,{(1,The Nightmare Before Christmas,1993,3.9,4568)})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(1994,</a:t>
            </a:r>
            <a:r>
              <a:rPr b="1">
                <a:solidFill>
                  <a:srgbClr val="0070C0"/>
                </a:solidFill>
              </a:rPr>
              <a:t>{</a:t>
            </a:r>
            <a:r>
              <a:rPr b="1"/>
              <a:t>(8,Mother's Boys,1994,3.4,5733),(7,Muriel's Wedding,1994,3.5,6323)</a:t>
            </a:r>
            <a:r>
              <a:rPr b="1">
                <a:solidFill>
                  <a:srgbClr val="0070C0"/>
                </a:solidFill>
              </a:rPr>
              <a:t>}</a:t>
            </a:r>
            <a:r>
              <a:t>)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(1995,{(10,Nick of Time,1995,3.4,5333)})</a:t>
            </a:r>
          </a:p>
          <a:p>
            <a:pPr>
              <a:defRPr sz="1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year_count = foreach ten_group generate $0 as y, COUNT($1) as c;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describe year_count;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year_count: {y: int,c: long}</a:t>
            </a:r>
          </a:p>
          <a:p>
            <a:pPr>
              <a:defRPr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dump year_count;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       :::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(1991,1)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(1993,1)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(1994,2)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(1995,1)</a:t>
            </a:r>
          </a:p>
        </p:txBody>
      </p:sp>
      <p:sp>
        <p:nvSpPr>
          <p:cNvPr id="289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儲存分析後資料集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儲存分析後資料集</a:t>
            </a:r>
          </a:p>
        </p:txBody>
      </p:sp>
      <p:sp>
        <p:nvSpPr>
          <p:cNvPr id="294" name="grunt&gt; store ten_group into 'ten_group.csv';…"/>
          <p:cNvSpPr txBox="1"/>
          <p:nvPr/>
        </p:nvSpPr>
        <p:spPr>
          <a:xfrm>
            <a:off x="872807" y="1152525"/>
            <a:ext cx="7311073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store ten_group into 'ten_group.csv';</a:t>
            </a:r>
            <a:endParaRPr>
              <a:solidFill>
                <a:srgbClr val="0070C0"/>
              </a:solidFill>
            </a:endParaRPr>
          </a:p>
          <a:p>
            <a:pPr>
              <a:defRPr sz="1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0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ten_group.csv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資料是以 </a:t>
            </a:r>
            <a:r>
              <a:t>Tab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作為欄位分隔字元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cat ten_group.csv</a:t>
            </a:r>
            <a:endParaRPr>
              <a:solidFill>
                <a:srgbClr val="0070C0"/>
              </a:solidFill>
            </a:endParaRP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1921	{(3,Orphans of the Storm,1921,3.2,9062)}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1929	{(9,Nosferatu: Original Version,1929,3.5,5651)}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1932	{(2,The Mummy,1932,3.5,4388)}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1963	{(5,Night Tide,1963,2.8,5126)}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1985	{(6,One Magic Christmas,1985,3.8,5333)}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1991	{(4,The Object of Beauty,1991,2.8,6150)}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1993	{(1,The Nightmare Before Christmas,1993,3.9,4568)}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1994	{(8,Mother's Boys,1994,3.4,5733),(7,Muriel's Wedding,1994,3.5,6323)}</a:t>
            </a:r>
          </a:p>
          <a:p>
            <a:pPr>
              <a:defRPr sz="12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1995	{(10,Nick of Time,1995,3.4,5333)}</a:t>
            </a:r>
          </a:p>
        </p:txBody>
      </p:sp>
      <p:sp>
        <p:nvSpPr>
          <p:cNvPr id="295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87937" y="152400"/>
            <a:ext cx="2030974" cy="544656"/>
            <a:chOff x="-783916" y="152400"/>
            <a:chExt cx="2707965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3420" y="258846"/>
              <a:ext cx="16226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講師簡介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55576" y="980728"/>
            <a:ext cx="7560840" cy="531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經        歷：</a:t>
            </a: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龍華科技大學 文創系 數位設計</a:t>
            </a: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實習 </a:t>
            </a: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講師</a:t>
            </a:r>
            <a:endParaRPr lang="en-US" altLang="zh-TW" sz="2300" b="0" dirty="0" smtClean="0">
              <a:solidFill>
                <a:schemeClr val="tx1">
                  <a:lumMod val="85000"/>
                  <a:lumOff val="15000"/>
                </a:schemeClr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北部</a:t>
            </a:r>
            <a:r>
              <a:rPr lang="zh-TW" altLang="en-US" sz="23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職訓局人才培訓班專任講師</a:t>
            </a: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中國文化大學推廣部  職訓</a:t>
            </a: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講師</a:t>
            </a:r>
            <a:endParaRPr lang="en-US" altLang="zh-TW" sz="2300" b="0" dirty="0" smtClean="0">
              <a:solidFill>
                <a:schemeClr val="tx1">
                  <a:lumMod val="85000"/>
                  <a:lumOff val="15000"/>
                </a:schemeClr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東海大學推廣部 大數據分析課程 講師</a:t>
            </a:r>
            <a:endParaRPr lang="en-US" altLang="zh-TW" sz="2300" b="0" dirty="0" smtClean="0">
              <a:solidFill>
                <a:schemeClr val="tx1">
                  <a:lumMod val="85000"/>
                  <a:lumOff val="15000"/>
                </a:schemeClr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社團法人雲林縣聖極五術研究協會 常務理事</a:t>
            </a:r>
            <a:endParaRPr lang="en-US" altLang="zh-TW" sz="2300" b="0" dirty="0" smtClean="0">
              <a:solidFill>
                <a:schemeClr val="tx1">
                  <a:lumMod val="85000"/>
                  <a:lumOff val="15000"/>
                </a:schemeClr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TW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NTC</a:t>
            </a: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想見科技</a:t>
            </a:r>
            <a:r>
              <a:rPr lang="en-US" altLang="zh-TW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&amp;</a:t>
            </a: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華崗興業基金會 職訓講師</a:t>
            </a:r>
            <a:endParaRPr lang="zh-TW" altLang="en-US" sz="2300" b="0" dirty="0">
              <a:solidFill>
                <a:schemeClr val="tx1">
                  <a:lumMod val="85000"/>
                  <a:lumOff val="15000"/>
                </a:schemeClr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曾任英</a:t>
            </a:r>
            <a:r>
              <a:rPr lang="zh-TW" altLang="en-US" sz="23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商傳述公司 市場行銷部  網站管理主任</a:t>
            </a: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曾任中美通電腦顧問有限公司   專案經理暨顧問</a:t>
            </a: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曾任台灣微軟  產品支援服務部  諮詢顧問</a:t>
            </a:r>
          </a:p>
          <a:p>
            <a:pPr marL="17145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TW" altLang="en-US" sz="23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曾任台灣微軟   知識管理顧問暨</a:t>
            </a:r>
            <a:r>
              <a:rPr lang="zh-TW" altLang="en-US" sz="23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講師</a:t>
            </a:r>
            <a:endParaRPr lang="zh-TW" altLang="en-US" sz="2300" b="0" dirty="0">
              <a:solidFill>
                <a:schemeClr val="tx1">
                  <a:lumMod val="85000"/>
                  <a:lumOff val="15000"/>
                </a:schemeClr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778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問題 : 如儲存 ten_group.csv 以 &quot;,&quot; 作為分隔字元, 後續如再讀入此檔案內容, 是無法使用 &quot;,&quot; 作為分隔字元, 因 bag 欄位資料中存在許多 &quot;,&quot; 字元, 如下 :…"/>
          <p:cNvSpPr txBox="1"/>
          <p:nvPr/>
        </p:nvSpPr>
        <p:spPr>
          <a:xfrm>
            <a:off x="807719" y="3262312"/>
            <a:ext cx="7463474" cy="280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問題 </a:t>
            </a:r>
            <a:r>
              <a:t>: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如儲存 </a:t>
            </a:r>
            <a:r>
              <a:t>ten_group.csv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以 </a:t>
            </a:r>
            <a:r>
              <a:t>","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作為分隔字元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後續如再讀入此檔案內容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是無法使用 </a:t>
            </a:r>
            <a:r>
              <a:t>","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作為分隔字元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因 </a:t>
            </a:r>
            <a:r>
              <a:t>bag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欄位資料中存在許多 </a:t>
            </a:r>
            <a:r>
              <a:t>","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字元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如下 </a:t>
            </a:r>
            <a:r>
              <a:t>:</a:t>
            </a: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1995	{(10</a:t>
            </a:r>
            <a:r>
              <a:rPr>
                <a:solidFill>
                  <a:srgbClr val="00B050"/>
                </a:solidFill>
              </a:rPr>
              <a:t>,</a:t>
            </a:r>
            <a:r>
              <a:t>Nick of Time</a:t>
            </a:r>
            <a:r>
              <a:rPr>
                <a:solidFill>
                  <a:srgbClr val="00B050"/>
                </a:solidFill>
              </a:rPr>
              <a:t>,</a:t>
            </a:r>
            <a:r>
              <a:t>1995</a:t>
            </a:r>
            <a:r>
              <a:rPr>
                <a:solidFill>
                  <a:srgbClr val="00B050"/>
                </a:solidFill>
              </a:rPr>
              <a:t>,</a:t>
            </a:r>
            <a:r>
              <a:t>3.4</a:t>
            </a:r>
            <a:r>
              <a:rPr>
                <a:solidFill>
                  <a:srgbClr val="00B050"/>
                </a:solidFill>
              </a:rPr>
              <a:t>,</a:t>
            </a:r>
            <a:r>
              <a:t>5333)}</a:t>
            </a:r>
          </a:p>
        </p:txBody>
      </p:sp>
      <p:sp>
        <p:nvSpPr>
          <p:cNvPr id="2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316912" y="6443662"/>
            <a:ext cx="784226" cy="307341"/>
          </a:xfrm>
          <a:prstGeom prst="rect">
            <a:avLst/>
          </a:prstGeom>
          <a:solidFill>
            <a:srgbClr val="D9D9D9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>
              <a:defRPr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99" name="討論"/>
          <p:cNvSpPr txBox="1"/>
          <p:nvPr/>
        </p:nvSpPr>
        <p:spPr>
          <a:xfrm>
            <a:off x="4841557" y="1370012"/>
            <a:ext cx="1518286" cy="793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800"/>
              </a:lnSpc>
              <a:defRPr sz="54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討論</a:t>
            </a:r>
          </a:p>
        </p:txBody>
      </p:sp>
      <p:pic>
        <p:nvPicPr>
          <p:cNvPr id="300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5425" y="1069975"/>
            <a:ext cx="1865313" cy="1585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儲存分析後的資料集及 Schema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儲存分析後的資料集及</a:t>
            </a:r>
            <a:r>
              <a:rPr sz="2800"/>
              <a:t> Schema</a:t>
            </a:r>
          </a:p>
        </p:txBody>
      </p:sp>
      <p:sp>
        <p:nvSpPr>
          <p:cNvPr id="305" name="grunt&gt; store year_count into 'year_count.csv' using PigStorage(',','-schema');…"/>
          <p:cNvSpPr txBox="1"/>
          <p:nvPr/>
        </p:nvSpPr>
        <p:spPr>
          <a:xfrm>
            <a:off x="872807" y="1152525"/>
            <a:ext cx="7311073" cy="444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store year_count into 'year_count.csv' using PigStorage(',',</a:t>
            </a:r>
            <a:r>
              <a:rPr b="1">
                <a:solidFill>
                  <a:srgbClr val="00B050"/>
                </a:solidFill>
              </a:rPr>
              <a:t>'-schema'</a:t>
            </a:r>
            <a:r>
              <a:rPr b="1">
                <a:solidFill>
                  <a:srgbClr val="0070C0"/>
                </a:solidFill>
              </a:rPr>
              <a:t>);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ls year_count.csv;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hdfs://nna:8020/user/ds158/year_count.csv/.pig_header&lt;r 2&gt;      4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hdfs://nna:8020/user/ds158/year_count.csv/</a:t>
            </a:r>
            <a:r>
              <a:rPr b="1">
                <a:solidFill>
                  <a:srgbClr val="00B050"/>
                </a:solidFill>
              </a:rPr>
              <a:t>.pig_schema</a:t>
            </a:r>
            <a:r>
              <a:t>&lt;r 2&gt;      235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hdfs://nna:8020/user/ds158/year_count.csv/_SUCCESS&lt;r 2&gt; 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hdfs://nna:8020/user/ds158/year_count.csv/part-r-00000&lt;r 2&gt;     63</a:t>
            </a:r>
          </a:p>
          <a:p>
            <a:pPr>
              <a:defRPr sz="1600" b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cat year_count.csv/.pig_schema;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{"fields":[{"name":"y","type":10,"description":"autogenerated from Pig Field Schema","schema":null},{"name":"c","type":15,"description":"autogenerated from Pig Field Schema","schema":null}],"version":0,"sortKeys":[],"sortKeyOrders":[]}</a:t>
            </a:r>
          </a:p>
          <a:p>
            <a:pPr>
              <a:defRPr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x = load 'year_count.csv';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</a:t>
            </a:r>
            <a:r>
              <a:rPr b="1">
                <a:solidFill>
                  <a:srgbClr val="0070C0"/>
                </a:solidFill>
              </a:rPr>
              <a:t> describe x;</a:t>
            </a:r>
            <a:endParaRPr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x: {y: int,c: long}</a:t>
            </a:r>
          </a:p>
        </p:txBody>
      </p:sp>
      <p:sp>
        <p:nvSpPr>
          <p:cNvPr id="306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儲存並壓縮資料集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儲存並壓縮資料集</a:t>
            </a:r>
          </a:p>
        </p:txBody>
      </p:sp>
      <p:sp>
        <p:nvSpPr>
          <p:cNvPr id="311" name="grunt&gt; copyfromlocal /opt/hadoop-2.9.0/README.txt .…"/>
          <p:cNvSpPr txBox="1"/>
          <p:nvPr/>
        </p:nvSpPr>
        <p:spPr>
          <a:xfrm>
            <a:off x="872807" y="1152525"/>
            <a:ext cx="7311073" cy="315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copyfromlocal /opt/hadoop-2.9.0/README.txt .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set output.compression.enabled  true;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set output.compression.codec org.apache.hadoop.io.compress.BZip2Codec;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a = load 'README.txt';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STORE a INTO 'mybz2' using PigStorage();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ls mybz2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hdfs://nna:8020/user/dsa101/mybz2/_SUCCESS&lt;r 2&gt;	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hdfs://nna:8020/user/dsa101/mybz2/part-m-00000.</a:t>
            </a:r>
            <a:r>
              <a:rPr b="1"/>
              <a:t>bz2</a:t>
            </a:r>
            <a:r>
              <a:t>&lt;r 2&gt;    784</a:t>
            </a:r>
          </a:p>
        </p:txBody>
      </p:sp>
      <p:sp>
        <p:nvSpPr>
          <p:cNvPr id="312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ig Latin 二部曲"/>
          <p:cNvSpPr txBox="1"/>
          <p:nvPr/>
        </p:nvSpPr>
        <p:spPr>
          <a:xfrm>
            <a:off x="1277758" y="1419225"/>
            <a:ext cx="5375634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800"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5400" b="0">
                <a:latin typeface="標楷體"/>
                <a:ea typeface="標楷體"/>
                <a:cs typeface="標楷體"/>
                <a:sym typeface="標楷體"/>
              </a:rPr>
              <a:t>二部曲</a:t>
            </a:r>
          </a:p>
        </p:txBody>
      </p:sp>
      <p:sp>
        <p:nvSpPr>
          <p:cNvPr id="317" name="大標題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31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9037" y="2919412"/>
            <a:ext cx="1441451" cy="217328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ELT (Extract-Load-Transform)"/>
          <p:cNvSpPr txBox="1"/>
          <p:nvPr/>
        </p:nvSpPr>
        <p:spPr>
          <a:xfrm>
            <a:off x="2957194" y="2703512"/>
            <a:ext cx="483006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Verdana"/>
                <a:ea typeface="Verdana"/>
                <a:cs typeface="Verdana"/>
                <a:sym typeface="Verdana"/>
              </a:defRPr>
            </a:pPr>
            <a:r>
              <a:t>ELT (Extract-Load-Transform)</a:t>
            </a:r>
          </a:p>
        </p:txBody>
      </p:sp>
      <p:pic>
        <p:nvPicPr>
          <p:cNvPr id="32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74987" y="3349625"/>
            <a:ext cx="4625976" cy="1804988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ig Latin 資料抽取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資料抽取</a:t>
            </a:r>
          </a:p>
        </p:txBody>
      </p:sp>
      <p:sp>
        <p:nvSpPr>
          <p:cNvPr id="326" name="$ nano mymov01.pig…"/>
          <p:cNvSpPr txBox="1"/>
          <p:nvPr/>
        </p:nvSpPr>
        <p:spPr>
          <a:xfrm>
            <a:off x="974407" y="1236662"/>
            <a:ext cx="7209473" cy="467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mymov01.pig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movies = LOAD 'movies_data.csv' USING PigStorage(',') as (id:int,name:chararray,year:int,rating:double,duration:int);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-- List the movies that were released between 1950 and 1960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 = FILTER movies by year&gt;1950 and year&lt;1960;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-- List the movies that have duration greater that 2 hours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 = FILTER a by duration &gt; 7200;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-- List the movies that have rating between 3 and 4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 = FILTER b BY rating&gt;3.0 and rating&lt;4.0;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dump c;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pig mymov01.pig </a:t>
            </a:r>
            <a:endParaRPr sz="1400"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(719,War and Peace,1956,3.6,12500)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(2437,Daddy Long Legs,1955,3.8,7593)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2017-05-05 22:03:44,073 [main] INFO  org.apache.pig.Main - Pig script completed in 1 minute, 2 seconds and 729 milliseconds (62729 ms)</a:t>
            </a:r>
          </a:p>
        </p:txBody>
      </p:sp>
      <p:sp>
        <p:nvSpPr>
          <p:cNvPr id="327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ig Latin 資料轉換 - 改變欄位結構"/>
          <p:cNvSpPr txBox="1">
            <a:spLocks noGrp="1"/>
          </p:cNvSpPr>
          <p:nvPr>
            <p:ph type="title" idx="4294967295"/>
          </p:nvPr>
        </p:nvSpPr>
        <p:spPr>
          <a:xfrm>
            <a:off x="809625" y="0"/>
            <a:ext cx="77422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資料轉換</a:t>
            </a:r>
            <a:r>
              <a:rPr sz="3200"/>
              <a:t> -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改變欄位結構</a:t>
            </a:r>
          </a:p>
        </p:txBody>
      </p:sp>
      <p:sp>
        <p:nvSpPr>
          <p:cNvPr id="330" name="$ nano mymov02.pig…"/>
          <p:cNvSpPr txBox="1"/>
          <p:nvPr/>
        </p:nvSpPr>
        <p:spPr>
          <a:xfrm>
            <a:off x="974407" y="1236662"/>
            <a:ext cx="7209473" cy="34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mymov02.pig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movies = LOAD 'movies_data.csv' USING PigStorage(',');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 = FOREACH movies GENERATE $1, (double)($4/60);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 = filter a by $1 is not null;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dump b;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mymov02.pig 2&gt;/dev/null</a:t>
            </a:r>
            <a:endParaRPr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...........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(Lady Gaga &amp;#38; The Muppets' Holiday Spectacular,58.0)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(Sunset Strip,96.0)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(Silver Bells,88.0)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(Winter Wonderland,30.0)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(Top Gear: Series 19: Africa Special,113.0)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(Fireplace For Your Home: Crackling Fireplace with Music,60.0)</a:t>
            </a:r>
          </a:p>
        </p:txBody>
      </p:sp>
      <p:sp>
        <p:nvSpPr>
          <p:cNvPr id="331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ig Latin 資料分析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資料分析</a:t>
            </a:r>
          </a:p>
        </p:txBody>
      </p:sp>
      <p:sp>
        <p:nvSpPr>
          <p:cNvPr id="336" name="$ nano mymov03.pig…"/>
          <p:cNvSpPr txBox="1"/>
          <p:nvPr/>
        </p:nvSpPr>
        <p:spPr>
          <a:xfrm>
            <a:off x="974407" y="1236662"/>
            <a:ext cx="7209473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mymov03.pig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movies = LOAD 'movies_data.csv' USING PigStorage(',') as (id:int,name:chararray,year:int,rating:double,duration:int);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 = ORDER movies BY year ASC;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 = group a by year;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 = FOREACH b GENERATE group, COUNT($1);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rmf count_by_year.csv;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store c into 'count_by_year.csv';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cat count_by_year.csv;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/>
              <a:t> </a:t>
            </a:r>
            <a:r>
              <a:rPr sz="1600" b="1">
                <a:solidFill>
                  <a:srgbClr val="0070C0"/>
                </a:solidFill>
              </a:rPr>
              <a:t>pig mymov03.pig 2&gt;/dev/null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2009	4451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2010	5107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2011	5511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2012	4339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2013	981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2014	1</a:t>
            </a:r>
          </a:p>
        </p:txBody>
      </p:sp>
      <p:sp>
        <p:nvSpPr>
          <p:cNvPr id="337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實作練習"/>
          <p:cNvSpPr txBox="1"/>
          <p:nvPr/>
        </p:nvSpPr>
        <p:spPr>
          <a:xfrm>
            <a:off x="994886" y="1285875"/>
            <a:ext cx="2847341" cy="78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實作練習</a:t>
            </a:r>
          </a:p>
        </p:txBody>
      </p:sp>
      <p:sp>
        <p:nvSpPr>
          <p:cNvPr id="342" name="大標題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43" name="1. 請編寫 goodyear.pig,列印出那一年最多電影…"/>
          <p:cNvSpPr txBox="1"/>
          <p:nvPr/>
        </p:nvSpPr>
        <p:spPr>
          <a:xfrm>
            <a:off x="3566795" y="2786062"/>
            <a:ext cx="4174173" cy="175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1.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請編寫 </a:t>
            </a:r>
            <a:r>
              <a:rPr sz="2400"/>
              <a:t>goodyear.pig</a:t>
            </a:r>
            <a:r>
              <a:t>,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列印出那一年最多電影</a:t>
            </a:r>
          </a:p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2.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列出沒有分等級的電影</a:t>
            </a:r>
          </a:p>
        </p:txBody>
      </p:sp>
      <p:pic>
        <p:nvPicPr>
          <p:cNvPr id="34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1387" y="2790825"/>
            <a:ext cx="2579688" cy="1935163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320835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ig 資料分析工具"/>
          <p:cNvSpPr txBox="1"/>
          <p:nvPr/>
        </p:nvSpPr>
        <p:spPr>
          <a:xfrm>
            <a:off x="1314272" y="1581150"/>
            <a:ext cx="5664556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latin typeface="Verdana"/>
                <a:ea typeface="Verdana"/>
                <a:cs typeface="Verdana"/>
                <a:sym typeface="Verdana"/>
              </a:defRPr>
            </a:pPr>
            <a:r>
              <a:t>Pig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資料分析工具</a:t>
            </a:r>
          </a:p>
        </p:txBody>
      </p:sp>
      <p:sp>
        <p:nvSpPr>
          <p:cNvPr id="212" name="大標題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21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037" y="2919412"/>
            <a:ext cx="1441451" cy="217328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1. Programming Pig…"/>
          <p:cNvSpPr txBox="1"/>
          <p:nvPr/>
        </p:nvSpPr>
        <p:spPr>
          <a:xfrm>
            <a:off x="2828607" y="3082925"/>
            <a:ext cx="5113448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1. Programming Pig</a:t>
            </a:r>
          </a:p>
          <a:p>
            <a:pPr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3"/>
              </a:rPr>
              <a:t>http://chimera.labs.oreilly.com/books/1234000001811/index.html</a:t>
            </a:r>
          </a:p>
          <a:p>
            <a:pPr>
              <a:defRPr sz="1200">
                <a:latin typeface="Verdana"/>
                <a:ea typeface="Verdana"/>
                <a:cs typeface="Verdana"/>
                <a:sym typeface="Verdana"/>
              </a:defRPr>
            </a:pPr>
            <a:endParaRPr u="sng">
              <a:solidFill>
                <a:srgbClr val="618FFD"/>
              </a:solidFill>
              <a:uFill>
                <a:solidFill>
                  <a:srgbClr val="618FFD"/>
                </a:solidFill>
              </a:uFill>
              <a:hlinkClick r:id="rId3"/>
            </a:endParaRPr>
          </a:p>
          <a:p>
            <a:pPr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2. Apache Pig Tutorial – Part 1</a:t>
            </a:r>
          </a:p>
          <a:p>
            <a:pPr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4"/>
              </a:rPr>
              <a:t>http://www.rohitmenon.com/index.php/apache-pig-tutorial-part-1/</a:t>
            </a:r>
          </a:p>
          <a:p>
            <a:pPr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 u="sng">
              <a:solidFill>
                <a:srgbClr val="618FFD"/>
              </a:solidFill>
              <a:uFill>
                <a:solidFill>
                  <a:srgbClr val="618FFD"/>
                </a:solidFill>
              </a:uFill>
              <a:hlinkClick r:id="rId4"/>
            </a:endParaRPr>
          </a:p>
          <a:p>
            <a:pPr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3. Apache Pig Tutorial – Part 2</a:t>
            </a:r>
          </a:p>
          <a:p>
            <a:pPr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rPr u="sng">
                <a:solidFill>
                  <a:srgbClr val="618FFD"/>
                </a:solidFill>
                <a:uFill>
                  <a:solidFill>
                    <a:srgbClr val="618FFD"/>
                  </a:solidFill>
                </a:uFill>
                <a:hlinkClick r:id="rId5"/>
              </a:rPr>
              <a:t>http://www.rohitmenon.com/index.php/apache-pig-tutorial-part-2/</a:t>
            </a:r>
          </a:p>
        </p:txBody>
      </p:sp>
      <p:sp>
        <p:nvSpPr>
          <p:cNvPr id="215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ig 是什麼？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是什麼？</a:t>
            </a:r>
          </a:p>
        </p:txBody>
      </p:sp>
      <p:sp>
        <p:nvSpPr>
          <p:cNvPr id="218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19" name="Pig 最早是雅虎公司的一個基於 Hadoop 的並行處理架構，後來 Yahoo 將Pig 捐獻給 Apache 的一個項目，由 Apache 來負責維護。Pig 是一個基於 Hadoop 核心分析系統(HDFS/YARN) 的分析工具，它提供的分析語言叫 Pig Latin，該語言的編譯器會把 Pig Latin 分析命令請求轉換為一系列經過優化處理的 MapReduce 運算。Pig 為複雜的大數據並行計算提供了一個簡易的操作和編程接口，這一點和 FaceBook 開源的 Hive一樣簡潔，清晰，易上手！ 。同時 Pig Latin可擴展使用 Java 添加的自定數據類型並支持數據轉換。"/>
          <p:cNvSpPr txBox="1"/>
          <p:nvPr/>
        </p:nvSpPr>
        <p:spPr>
          <a:xfrm>
            <a:off x="922019" y="1277937"/>
            <a:ext cx="7187249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Pig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最早是雅虎公司的一個基於 </a:t>
            </a:r>
            <a:r>
              <a:t>Hadoop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的並行處理架構，後來 </a:t>
            </a:r>
            <a:r>
              <a:t>Yahoo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將</a:t>
            </a:r>
            <a:r>
              <a:t>Pig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捐獻給 </a:t>
            </a:r>
            <a:r>
              <a:t>Apache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的一個項目，由 </a:t>
            </a:r>
            <a:r>
              <a:t>Apache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來負責維護。</a:t>
            </a:r>
            <a:r>
              <a:t>Pig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是一個基於 </a:t>
            </a:r>
            <a:r>
              <a:t>Hadoop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核心分析系統</a:t>
            </a:r>
            <a:r>
              <a:t>(HDFS/YARN)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的分析工具，它提供的分析語言叫 </a:t>
            </a:r>
            <a:r>
              <a:t>Pig Latin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，該語言的編譯器會把 </a:t>
            </a:r>
            <a:r>
              <a:t>Pig Latin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分析命令請求轉換為一系列經過優化處理的 </a:t>
            </a:r>
            <a:r>
              <a:t>MapReduce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運算。</a:t>
            </a:r>
            <a:r>
              <a:t>Pig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為複雜的大數據並行計算提供了一個簡易的操作和編程接口，這一點和 </a:t>
            </a:r>
            <a:r>
              <a:t>FaceBook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開源的 </a:t>
            </a:r>
            <a:r>
              <a:t>Hive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一樣簡潔，清晰，易上手！ 。同時 </a:t>
            </a:r>
            <a:r>
              <a:t>Pig Latin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可擴展使用 </a:t>
            </a:r>
            <a:r>
              <a:t>Java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添加的自定數據類型並支持數據轉換。</a:t>
            </a:r>
          </a:p>
          <a:p>
            <a:endParaRPr b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19102" r="1724" b="21051"/>
          <a:stretch>
            <a:fillRect/>
          </a:stretch>
        </p:blipFill>
        <p:spPr>
          <a:xfrm>
            <a:off x="1676400" y="3759200"/>
            <a:ext cx="5151438" cy="235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下載美國電影資料集 (Dataset)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t>下載美國電影資料集 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(Dataset)</a:t>
            </a:r>
          </a:p>
        </p:txBody>
      </p:sp>
      <p:sp>
        <p:nvSpPr>
          <p:cNvPr id="223" name="$ wget https://raw.githubusercontent.com/rohitsden/pig-tutorial/master/movies_data.csv…"/>
          <p:cNvSpPr txBox="1"/>
          <p:nvPr/>
        </p:nvSpPr>
        <p:spPr>
          <a:xfrm>
            <a:off x="875982" y="1235075"/>
            <a:ext cx="7307898" cy="500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wget https://raw.githubusercontent.com/rohitsden/pig-tutorial/master/movies_data.csv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檢視資料集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head -n 6 movies_data.csv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1,The Nightmare Before Christmas,1993,3.9,4568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2,The Mummy,1932,3.5,4388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3,Orphans of the Storm,1921,3.2,9062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4,The Object of Beauty,1991,2.8,6150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5,Night Tide,1963,2.8,5126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6,One Magic Christmas,1985,3.8,5333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tail -n 1 movies_data.csv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49590,Kate Plus Ei8ht: Season 1,2010,2.7,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movies_data.csv | grep 'Top Gun'</a:t>
            </a: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194</a:t>
            </a:r>
            <a:r>
              <a:rPr b="0"/>
              <a:t>,Top Gun,1986,3.7,6574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33582</a:t>
            </a:r>
            <a:r>
              <a:rPr b="0"/>
              <a:t>,Oscar's Oasis: Top Gun   Beach Dream   Blueberry   Meerkat Blues,2011,,1606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40146</a:t>
            </a:r>
            <a:r>
              <a:rPr b="0"/>
              <a:t>,Oscar's Oasis: Chicken Charmer   Top Gun   Lizard : Wanted   Power of Love,2011,,1601</a:t>
            </a:r>
          </a:p>
        </p:txBody>
      </p:sp>
      <p:sp>
        <p:nvSpPr>
          <p:cNvPr id="224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上載美國電影資料集至 HDFS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t>上載美國電影資料集至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 HDFS </a:t>
            </a:r>
          </a:p>
        </p:txBody>
      </p:sp>
      <p:sp>
        <p:nvSpPr>
          <p:cNvPr id="229" name="顯示家目錄…"/>
          <p:cNvSpPr txBox="1"/>
          <p:nvPr/>
        </p:nvSpPr>
        <p:spPr>
          <a:xfrm>
            <a:off x="875982" y="1235075"/>
            <a:ext cx="7307898" cy="443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顯示家目錄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-e 'pwd'  2&gt;/dev/null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hdfs://nna:8020/user/ds158</a:t>
            </a:r>
            <a:endParaRPr b="1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</a:t>
            </a:r>
            <a:r>
              <a:rPr b="1"/>
              <a:t> 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pwd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hdfs://nna:8020/user/dsa01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copyfromlocal movies_data.csv   .</a:t>
            </a:r>
            <a:endParaRPr sz="1400">
              <a:solidFill>
                <a:srgbClr val="0070C0"/>
              </a:solidFill>
            </a:endParaRP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ls</a:t>
            </a:r>
            <a:endParaRPr>
              <a:solidFill>
                <a:srgbClr val="0070C0"/>
              </a:solidFill>
            </a:endParaRP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hdfs://nna:8020/user/dsa01/movies_data.csv&lt;</a:t>
            </a:r>
            <a:r>
              <a:rPr b="1"/>
              <a:t>r 2</a:t>
            </a:r>
            <a:r>
              <a:t>&gt;	2893177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grunt&gt; </a:t>
            </a:r>
            <a:r>
              <a:rPr b="1">
                <a:solidFill>
                  <a:srgbClr val="0070C0"/>
                </a:solidFill>
              </a:rPr>
              <a:t>quit</a:t>
            </a:r>
            <a:endParaRPr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重複執行以下命令會成功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因 </a:t>
            </a:r>
            <a:r>
              <a:rPr sz="1600"/>
              <a:t>pig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的 </a:t>
            </a:r>
            <a:r>
              <a:rPr sz="1600"/>
              <a:t>copyfromlocal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命令會先刪除 已存在的檔案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然後再上傳檔案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pig -e 'copyfromlocal movies_data.csv  </a:t>
            </a:r>
            <a:r>
              <a:rPr sz="1800" b="1">
                <a:solidFill>
                  <a:srgbClr val="0070C0"/>
                </a:solidFill>
              </a:rPr>
              <a:t>.</a:t>
            </a:r>
            <a:r>
              <a:rPr b="1">
                <a:solidFill>
                  <a:srgbClr val="0070C0"/>
                </a:solidFill>
              </a:rPr>
              <a:t>'  2&gt;/dev/null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30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g Latin 首部曲"/>
          <p:cNvSpPr txBox="1"/>
          <p:nvPr/>
        </p:nvSpPr>
        <p:spPr>
          <a:xfrm>
            <a:off x="1292840" y="1560512"/>
            <a:ext cx="537563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800"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5400" b="0">
                <a:latin typeface="標楷體"/>
                <a:ea typeface="標楷體"/>
                <a:cs typeface="標楷體"/>
                <a:sym typeface="標楷體"/>
              </a:rPr>
              <a:t>首部曲</a:t>
            </a:r>
          </a:p>
        </p:txBody>
      </p:sp>
      <p:sp>
        <p:nvSpPr>
          <p:cNvPr id="235" name="大標題"/>
          <p:cNvSpPr txBox="1">
            <a:spLocks noGrp="1"/>
          </p:cNvSpPr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23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037" y="2919412"/>
            <a:ext cx="1441451" cy="217328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兒童黑話（Pig Latin）是一種英語語言遊戲，形式是在英語上加上一點規則使發音改變。據說是由在德國的英國戰俘發明來瞞混德軍守衛的。兒童黑話於1950年代和1960年代在英國利物浦達到顛峰，各種年紀和職業的人都有使用。兒童黑話多半被兒童用來瞞著大人秘密溝通，有時則只是說著好玩。雖然是起源於英語的遊戲，但是規則適用很多其他語言。"/>
          <p:cNvSpPr txBox="1"/>
          <p:nvPr/>
        </p:nvSpPr>
        <p:spPr>
          <a:xfrm>
            <a:off x="2911157" y="2919412"/>
            <a:ext cx="4480561" cy="21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兒童黑話（</a:t>
            </a:r>
            <a:r>
              <a:rPr sz="1600" b="1">
                <a:latin typeface="Verdana"/>
                <a:ea typeface="Verdana"/>
                <a:cs typeface="Verdana"/>
                <a:sym typeface="Verdana"/>
              </a:rPr>
              <a:t>Pig Latin</a:t>
            </a:r>
            <a:r>
              <a:t>）是一種英語語言遊戲，形式是在英語上加上一點規則使發音改變。據說是由在德國的英國戰俘發明來瞞混德軍守衛的。兒童黑話於1950年代和1960年代在英國利物浦達到顛峰，各種年紀和職業的人都有使用。兒童黑話多半被兒童用來瞞著大人秘密溝通，有時則只是說著好玩。雖然是起源於英語的遊戲，但是規則適用很多其他語言。</a:t>
            </a:r>
          </a:p>
        </p:txBody>
      </p:sp>
      <p:sp>
        <p:nvSpPr>
          <p:cNvPr id="238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ig Latin 基本資料型態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 Latin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基本資料型態</a:t>
            </a:r>
          </a:p>
        </p:txBody>
      </p:sp>
      <p:sp>
        <p:nvSpPr>
          <p:cNvPr id="241" name="Int: An integer. Ints are represented in interfaces by java.lang.Integer. They store a four byte signed integer. Constant integers are expressed as integer numbers, for example 12.…"/>
          <p:cNvSpPr txBox="1"/>
          <p:nvPr/>
        </p:nvSpPr>
        <p:spPr>
          <a:xfrm>
            <a:off x="910907" y="1167129"/>
            <a:ext cx="7209473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Int</a:t>
            </a:r>
            <a:r>
              <a:rPr b="0"/>
              <a:t>: An integer. Ints are represented in interfaces by java.lang.Integer. They store a four byte signed integer. Constant integers are expressed as integer numbers, </a:t>
            </a:r>
            <a:r>
              <a:rPr>
                <a:solidFill>
                  <a:srgbClr val="0070C0"/>
                </a:solidFill>
              </a:rPr>
              <a:t>for example 12</a:t>
            </a:r>
            <a:r>
              <a:rPr b="0"/>
              <a:t>. 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0"/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Long</a:t>
            </a:r>
            <a:r>
              <a:rPr b="0"/>
              <a:t>: A long integer. Long are represented in interfaces by java.lang.Long. They store a eight byte signed integer. Constants are expressed as integer numbers with a L appended, </a:t>
            </a:r>
            <a:r>
              <a:rPr>
                <a:solidFill>
                  <a:srgbClr val="0070C0"/>
                </a:solidFill>
              </a:rPr>
              <a:t>for example 34L</a:t>
            </a:r>
            <a:r>
              <a:rPr b="0"/>
              <a:t>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0"/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Float</a:t>
            </a:r>
            <a:r>
              <a:rPr b="0"/>
              <a:t>: A floating point number. Floats are represented in interfaces by java.lang.Float. They store a four byte floating point number. Constants are represented as floating point numbers with f appended, </a:t>
            </a:r>
            <a:r>
              <a:rPr>
                <a:solidFill>
                  <a:srgbClr val="0070C0"/>
                </a:solidFill>
              </a:rPr>
              <a:t>for example, 2.18f</a:t>
            </a:r>
            <a:r>
              <a:rPr b="0"/>
              <a:t>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0"/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Double</a:t>
            </a:r>
            <a:r>
              <a:rPr b="0"/>
              <a:t>: A double precision floating point number. Doubles are represented in interfaces by java.lang.Double. They store a eight byte floating point number. Constants are represented either as floating point numbers or in exponent notation, </a:t>
            </a:r>
            <a:r>
              <a:rPr>
                <a:solidFill>
                  <a:srgbClr val="0070C0"/>
                </a:solidFill>
              </a:rPr>
              <a:t>for example, 32.12567 or 3e-17.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solidFill>
                <a:srgbClr val="0070C0"/>
              </a:solidFill>
            </a:endParaRP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Chararray</a:t>
            </a:r>
            <a:r>
              <a:rPr b="0"/>
              <a:t>: A string or array of characters. Represented in interfaces by java.lang.String. Constant chararrays are represented by single quotes, for example, 'constant chararray'.</a:t>
            </a:r>
          </a:p>
          <a:p>
            <a:pPr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0"/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Bytearray</a:t>
            </a:r>
            <a:r>
              <a:rPr b="0"/>
              <a:t>: A blob or array of bytes. Represented by java class DataByteArray which wraps a java byte[]. There is no way to specify a bytearray constant.</a:t>
            </a:r>
          </a:p>
        </p:txBody>
      </p:sp>
      <p:sp>
        <p:nvSpPr>
          <p:cNvPr id="242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g 命令類型"/>
          <p:cNvSpPr txBox="1">
            <a:spLocks noGrp="1"/>
          </p:cNvSpPr>
          <p:nvPr>
            <p:ph type="title" idx="4294967295"/>
          </p:nvPr>
        </p:nvSpPr>
        <p:spPr>
          <a:xfrm>
            <a:off x="801687" y="0"/>
            <a:ext cx="7427913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Pig</a:t>
            </a:r>
            <a:r>
              <a:rPr sz="3200"/>
              <a:t> </a:t>
            </a:r>
            <a:r>
              <a:rPr sz="3200" b="0">
                <a:latin typeface="標楷體"/>
                <a:ea typeface="標楷體"/>
                <a:cs typeface="標楷體"/>
                <a:sym typeface="標楷體"/>
              </a:rPr>
              <a:t>命令類型</a:t>
            </a:r>
          </a:p>
        </p:txBody>
      </p:sp>
      <p:sp>
        <p:nvSpPr>
          <p:cNvPr id="245" name="Pig 所使用的指令稱為 Pig Latin Statements，執行可以簡單分成三個步驟…"/>
          <p:cNvSpPr txBox="1"/>
          <p:nvPr/>
        </p:nvSpPr>
        <p:spPr>
          <a:xfrm>
            <a:off x="968057" y="1293783"/>
            <a:ext cx="7207886" cy="459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Pig </a:t>
            </a:r>
            <a:r>
              <a:rPr sz="1800" b="0">
                <a:latin typeface="標楷體"/>
                <a:ea typeface="標楷體"/>
                <a:cs typeface="標楷體"/>
                <a:sym typeface="標楷體"/>
              </a:rPr>
              <a:t>所使用的指令稱為 </a:t>
            </a:r>
            <a:r>
              <a:t>Pig Latin Statements</a:t>
            </a:r>
            <a:r>
              <a:rPr sz="1800" b="0">
                <a:latin typeface="標楷體"/>
                <a:ea typeface="標楷體"/>
                <a:cs typeface="標楷體"/>
                <a:sym typeface="標楷體"/>
              </a:rPr>
              <a:t>，執行可以簡單分成三個步驟</a:t>
            </a: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1. 使用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LOAD</a:t>
            </a:r>
            <a:r>
              <a:t> 讀取資料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2. 一連串操作資料的指令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3. 使用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DUMP</a:t>
            </a:r>
            <a:r>
              <a:t> 來看結果或用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STORE</a:t>
            </a:r>
            <a:r>
              <a:t> 把結果存起來。如果不執行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DUMP</a:t>
            </a:r>
            <a:r>
              <a:t> 或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STORE</a:t>
            </a:r>
            <a:r>
              <a:t> 是不會產生任何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MapReduce job </a:t>
            </a:r>
            <a:r>
              <a:t>的</a:t>
            </a:r>
          </a:p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/>
          </a:p>
          <a:p>
            <a:pPr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可再細分指令的類型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讀取 :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LOAD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儲存 :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STORE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資料處理 :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FILTER, FOREACH, GROUP, COGROUP, inner JOIN, outer JOIN, UNION, SPLIT, …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彙總運算 :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AVG, COUNT, MAX, MIN, SIZE, …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數學運算 :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ABS, RANDOM, ROUND, …</a:t>
            </a:r>
          </a:p>
          <a:p>
            <a:pPr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字串處理 :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INDEXOF, SUBSTRING, REGEX EXTRACT, …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Debug : DUMP, DESCRIBE, EXPLAIN, ILLUSTRATE</a:t>
            </a:r>
          </a:p>
          <a:p>
            <a:pPr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HDFS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或本機的檔案操作 : </a:t>
            </a:r>
            <a:r>
              <a:t>cat, ls, cp, mkdir, copyfromlocal, copyToLocal, ……</a:t>
            </a:r>
          </a:p>
        </p:txBody>
      </p:sp>
      <p:sp>
        <p:nvSpPr>
          <p:cNvPr id="246" name="幻燈片編號"/>
          <p:cNvSpPr txBox="1">
            <a:spLocks noGrp="1"/>
          </p:cNvSpPr>
          <p:nvPr>
            <p:ph type="sldNum" sz="quarter" idx="4294967295"/>
          </p:nvPr>
        </p:nvSpPr>
        <p:spPr>
          <a:xfrm>
            <a:off x="8351837" y="6435725"/>
            <a:ext cx="212488" cy="2819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3082</Words>
  <Application>Microsoft Office PowerPoint</Application>
  <PresentationFormat>如螢幕大小 (4:3)</PresentationFormat>
  <Paragraphs>610</Paragraphs>
  <Slides>27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2576A_V2</vt:lpstr>
      <vt:lpstr>PowerPoint 簡報</vt:lpstr>
      <vt:lpstr>PowerPoint 簡報</vt:lpstr>
      <vt:lpstr>PowerPoint 簡報</vt:lpstr>
      <vt:lpstr>Pig 是什麼？</vt:lpstr>
      <vt:lpstr>下載美國電影資料集 (Dataset)</vt:lpstr>
      <vt:lpstr>上載美國電影資料集至 HDFS </vt:lpstr>
      <vt:lpstr>PowerPoint 簡報</vt:lpstr>
      <vt:lpstr>Pig Latin 基本資料型態</vt:lpstr>
      <vt:lpstr>Pig 命令類型</vt:lpstr>
      <vt:lpstr>PowerPoint 簡報</vt:lpstr>
      <vt:lpstr>Pig Latin 命令(一)</vt:lpstr>
      <vt:lpstr>Pig Latin 命令(二)</vt:lpstr>
      <vt:lpstr>Pig Latin 命令(三)</vt:lpstr>
      <vt:lpstr>PowerPoint 簡報</vt:lpstr>
      <vt:lpstr>Pig Latin 複雜資料型態</vt:lpstr>
      <vt:lpstr>取出 10 筆 Tuple 資料</vt:lpstr>
      <vt:lpstr>轉換 Tuple 資料格式</vt:lpstr>
      <vt:lpstr>轉換 Tuple 資料為 Bag 格式</vt:lpstr>
      <vt:lpstr>儲存分析後資料集</vt:lpstr>
      <vt:lpstr>PowerPoint 簡報</vt:lpstr>
      <vt:lpstr>儲存分析後的資料集及 Schema</vt:lpstr>
      <vt:lpstr>儲存並壓縮資料集</vt:lpstr>
      <vt:lpstr>PowerPoint 簡報</vt:lpstr>
      <vt:lpstr>Pig Latin 資料抽取</vt:lpstr>
      <vt:lpstr>Pig Latin 資料轉換 - 改變欄位結構</vt:lpstr>
      <vt:lpstr>Pig Latin 資料分析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4</cp:revision>
  <dcterms:modified xsi:type="dcterms:W3CDTF">2019-10-17T17:18:16Z</dcterms:modified>
</cp:coreProperties>
</file>