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70" r:id="rId14"/>
    <p:sldId id="269" r:id="rId15"/>
    <p:sldId id="271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CDD1B-D864-43F0-B1E6-0051CCFAAE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0266" y="2386646"/>
            <a:ext cx="6916667" cy="1203326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TW" altLang="en-US" dirty="0"/>
              <a:t>主題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C5AC6A-882A-4A9E-987D-92A418C2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08C0-DFC3-4F51-BEF3-88AA52F26D04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D5D68F-1053-4207-993A-B7047492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6B01D9-DCA0-4E5B-9D5B-F9B16DEC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8095-0026-4EDC-8FDC-03EF1A02623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48B97B1-1B1A-420D-AC5F-3A7D044F2749}"/>
              </a:ext>
            </a:extLst>
          </p:cNvPr>
          <p:cNvSpPr/>
          <p:nvPr/>
        </p:nvSpPr>
        <p:spPr>
          <a:xfrm>
            <a:off x="7150100" y="-1409700"/>
            <a:ext cx="1155700" cy="508000"/>
          </a:xfrm>
          <a:prstGeom prst="rect">
            <a:avLst/>
          </a:prstGeom>
          <a:solidFill>
            <a:srgbClr val="F1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5413404-88AD-49A9-86CC-ABD6EC94485F}"/>
              </a:ext>
            </a:extLst>
          </p:cNvPr>
          <p:cNvSpPr/>
          <p:nvPr/>
        </p:nvSpPr>
        <p:spPr>
          <a:xfrm>
            <a:off x="8305800" y="-1409700"/>
            <a:ext cx="1155700" cy="508000"/>
          </a:xfrm>
          <a:prstGeom prst="rect">
            <a:avLst/>
          </a:prstGeom>
          <a:solidFill>
            <a:srgbClr val="F2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C851F99-D196-4CA4-868C-19D00203D333}"/>
              </a:ext>
            </a:extLst>
          </p:cNvPr>
          <p:cNvSpPr/>
          <p:nvPr/>
        </p:nvSpPr>
        <p:spPr>
          <a:xfrm>
            <a:off x="9461500" y="-1409700"/>
            <a:ext cx="1155700" cy="508000"/>
          </a:xfrm>
          <a:prstGeom prst="rect">
            <a:avLst/>
          </a:prstGeom>
          <a:solidFill>
            <a:srgbClr val="EEA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B3FD0F7-F59A-422B-A62B-8BE6034EDE22}"/>
              </a:ext>
            </a:extLst>
          </p:cNvPr>
          <p:cNvSpPr/>
          <p:nvPr/>
        </p:nvSpPr>
        <p:spPr>
          <a:xfrm>
            <a:off x="10617200" y="-1409700"/>
            <a:ext cx="1155700" cy="508000"/>
          </a:xfrm>
          <a:prstGeom prst="rect">
            <a:avLst/>
          </a:prstGeom>
          <a:solidFill>
            <a:srgbClr val="020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0BF02F6-BC62-4EE3-B9D0-1E2DD40F1027}"/>
              </a:ext>
            </a:extLst>
          </p:cNvPr>
          <p:cNvSpPr/>
          <p:nvPr/>
        </p:nvSpPr>
        <p:spPr>
          <a:xfrm>
            <a:off x="7150100" y="-933450"/>
            <a:ext cx="1155700" cy="508000"/>
          </a:xfrm>
          <a:prstGeom prst="rect">
            <a:avLst/>
          </a:prstGeom>
          <a:solidFill>
            <a:srgbClr val="39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7EA3C53-B9CA-4F59-A798-CF9BEA35AADA}"/>
              </a:ext>
            </a:extLst>
          </p:cNvPr>
          <p:cNvSpPr/>
          <p:nvPr/>
        </p:nvSpPr>
        <p:spPr>
          <a:xfrm>
            <a:off x="8305800" y="-933450"/>
            <a:ext cx="1155700" cy="508000"/>
          </a:xfrm>
          <a:prstGeom prst="rect">
            <a:avLst/>
          </a:prstGeom>
          <a:solidFill>
            <a:srgbClr val="F5C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29A4D9B-4E31-4DAE-B621-5A4AB50B3DE2}"/>
              </a:ext>
            </a:extLst>
          </p:cNvPr>
          <p:cNvSpPr/>
          <p:nvPr/>
        </p:nvSpPr>
        <p:spPr>
          <a:xfrm>
            <a:off x="9461500" y="-933450"/>
            <a:ext cx="1155700" cy="508000"/>
          </a:xfrm>
          <a:prstGeom prst="rect">
            <a:avLst/>
          </a:prstGeom>
          <a:solidFill>
            <a:srgbClr val="E94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1FAA8B6-E914-4CD7-A395-D0521A72A895}"/>
              </a:ext>
            </a:extLst>
          </p:cNvPr>
          <p:cNvSpPr/>
          <p:nvPr/>
        </p:nvSpPr>
        <p:spPr>
          <a:xfrm>
            <a:off x="10617200" y="-933450"/>
            <a:ext cx="1155700" cy="50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745E7630-4728-46E6-ACD0-484E9371C12D}"/>
              </a:ext>
            </a:extLst>
          </p:cNvPr>
          <p:cNvGrpSpPr/>
          <p:nvPr/>
        </p:nvGrpSpPr>
        <p:grpSpPr>
          <a:xfrm>
            <a:off x="0" y="3544253"/>
            <a:ext cx="7754867" cy="45719"/>
            <a:chOff x="1536700" y="5206603"/>
            <a:chExt cx="8610600" cy="10239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281BFEC-78D8-4F12-ABFF-787C0B0F3858}"/>
                </a:ext>
              </a:extLst>
            </p:cNvPr>
            <p:cNvSpPr/>
            <p:nvPr/>
          </p:nvSpPr>
          <p:spPr>
            <a:xfrm>
              <a:off x="1536700" y="5206603"/>
              <a:ext cx="1155700" cy="102393"/>
            </a:xfrm>
            <a:prstGeom prst="rect">
              <a:avLst/>
            </a:prstGeom>
            <a:solidFill>
              <a:srgbClr val="39A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6E87FF5-E29B-4BE8-9630-D35F90F68114}"/>
                </a:ext>
              </a:extLst>
            </p:cNvPr>
            <p:cNvSpPr/>
            <p:nvPr/>
          </p:nvSpPr>
          <p:spPr>
            <a:xfrm>
              <a:off x="3695700" y="5206603"/>
              <a:ext cx="1828800" cy="102393"/>
            </a:xfrm>
            <a:prstGeom prst="rect">
              <a:avLst/>
            </a:prstGeom>
            <a:solidFill>
              <a:srgbClr val="F5C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087D24E-3231-4D5A-9EDA-BA873EA07886}"/>
                </a:ext>
              </a:extLst>
            </p:cNvPr>
            <p:cNvSpPr/>
            <p:nvPr/>
          </p:nvSpPr>
          <p:spPr>
            <a:xfrm>
              <a:off x="4673600" y="5206603"/>
              <a:ext cx="2387600" cy="102393"/>
            </a:xfrm>
            <a:prstGeom prst="rect">
              <a:avLst/>
            </a:prstGeom>
            <a:solidFill>
              <a:srgbClr val="E94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3CFF51F-A5AC-4FAE-8590-B41FD6F405FE}"/>
                </a:ext>
              </a:extLst>
            </p:cNvPr>
            <p:cNvSpPr/>
            <p:nvPr/>
          </p:nvSpPr>
          <p:spPr>
            <a:xfrm>
              <a:off x="6883400" y="5206603"/>
              <a:ext cx="952500" cy="102393"/>
            </a:xfrm>
            <a:prstGeom prst="rect">
              <a:avLst/>
            </a:prstGeom>
            <a:solidFill>
              <a:srgbClr val="F1E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755BCD6-AFD0-4019-8DFA-534227086819}"/>
                </a:ext>
              </a:extLst>
            </p:cNvPr>
            <p:cNvSpPr/>
            <p:nvPr/>
          </p:nvSpPr>
          <p:spPr>
            <a:xfrm>
              <a:off x="7315200" y="5206603"/>
              <a:ext cx="1676400" cy="102393"/>
            </a:xfrm>
            <a:prstGeom prst="rect">
              <a:avLst/>
            </a:prstGeom>
            <a:solidFill>
              <a:srgbClr val="F2F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AE0FEB9-8D7B-4559-A2F6-4C18ADD1E61D}"/>
                </a:ext>
              </a:extLst>
            </p:cNvPr>
            <p:cNvSpPr/>
            <p:nvPr/>
          </p:nvSpPr>
          <p:spPr>
            <a:xfrm>
              <a:off x="8839200" y="5206603"/>
              <a:ext cx="1308100" cy="102393"/>
            </a:xfrm>
            <a:prstGeom prst="rect">
              <a:avLst/>
            </a:prstGeom>
            <a:solidFill>
              <a:srgbClr val="EEA8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5E2837D-01ED-4E20-9B59-5877047E6BF4}"/>
                </a:ext>
              </a:extLst>
            </p:cNvPr>
            <p:cNvSpPr/>
            <p:nvPr/>
          </p:nvSpPr>
          <p:spPr>
            <a:xfrm>
              <a:off x="2692400" y="5206603"/>
              <a:ext cx="1155700" cy="102393"/>
            </a:xfrm>
            <a:prstGeom prst="rect">
              <a:avLst/>
            </a:prstGeom>
            <a:solidFill>
              <a:srgbClr val="020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838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BAA66-191A-4B1C-A5BA-D8F70908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11DC84-97D3-456E-8E1B-F001B73E3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969175-EFC6-4C26-A928-31CE2966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6700" y="6466838"/>
            <a:ext cx="495300" cy="208599"/>
          </a:xfrm>
          <a:solidFill>
            <a:srgbClr val="E94B29"/>
          </a:solidFill>
        </p:spPr>
        <p:txBody>
          <a:bodyPr/>
          <a:lstStyle/>
          <a:p>
            <a:fld id="{2BE88095-0026-4EDC-8FDC-03EF1A026232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FCF9425-9592-4238-93F6-FA40907A0629}"/>
              </a:ext>
            </a:extLst>
          </p:cNvPr>
          <p:cNvGrpSpPr/>
          <p:nvPr/>
        </p:nvGrpSpPr>
        <p:grpSpPr>
          <a:xfrm flipV="1">
            <a:off x="0" y="6746875"/>
            <a:ext cx="12192000" cy="45719"/>
            <a:chOff x="1536700" y="5206603"/>
            <a:chExt cx="8610600" cy="10239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1826EEA-3DCB-42CB-898D-164E11048DBA}"/>
                </a:ext>
              </a:extLst>
            </p:cNvPr>
            <p:cNvSpPr/>
            <p:nvPr/>
          </p:nvSpPr>
          <p:spPr>
            <a:xfrm>
              <a:off x="1536700" y="5206603"/>
              <a:ext cx="1155700" cy="102393"/>
            </a:xfrm>
            <a:prstGeom prst="rect">
              <a:avLst/>
            </a:prstGeom>
            <a:solidFill>
              <a:srgbClr val="39A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E7C4FDA-01DA-455B-9F80-152737D97672}"/>
                </a:ext>
              </a:extLst>
            </p:cNvPr>
            <p:cNvSpPr/>
            <p:nvPr/>
          </p:nvSpPr>
          <p:spPr>
            <a:xfrm>
              <a:off x="3695700" y="5206603"/>
              <a:ext cx="1828800" cy="102393"/>
            </a:xfrm>
            <a:prstGeom prst="rect">
              <a:avLst/>
            </a:prstGeom>
            <a:solidFill>
              <a:srgbClr val="F5C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5E2B128-739A-4B2C-BD21-2AEE80B44719}"/>
                </a:ext>
              </a:extLst>
            </p:cNvPr>
            <p:cNvSpPr/>
            <p:nvPr/>
          </p:nvSpPr>
          <p:spPr>
            <a:xfrm>
              <a:off x="4673600" y="5206603"/>
              <a:ext cx="2387600" cy="102393"/>
            </a:xfrm>
            <a:prstGeom prst="rect">
              <a:avLst/>
            </a:prstGeom>
            <a:solidFill>
              <a:srgbClr val="E94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547AB0-DC5D-438D-B3CE-E0466DA0FD6D}"/>
                </a:ext>
              </a:extLst>
            </p:cNvPr>
            <p:cNvSpPr/>
            <p:nvPr/>
          </p:nvSpPr>
          <p:spPr>
            <a:xfrm>
              <a:off x="6883400" y="5206603"/>
              <a:ext cx="952500" cy="102393"/>
            </a:xfrm>
            <a:prstGeom prst="rect">
              <a:avLst/>
            </a:prstGeom>
            <a:solidFill>
              <a:srgbClr val="F1E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C2DECAB-A905-4C99-9CB1-CCC161FE9C32}"/>
                </a:ext>
              </a:extLst>
            </p:cNvPr>
            <p:cNvSpPr/>
            <p:nvPr/>
          </p:nvSpPr>
          <p:spPr>
            <a:xfrm>
              <a:off x="7315200" y="5206603"/>
              <a:ext cx="1676400" cy="102393"/>
            </a:xfrm>
            <a:prstGeom prst="rect">
              <a:avLst/>
            </a:prstGeom>
            <a:solidFill>
              <a:srgbClr val="F2F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30FE648-40D6-4F3D-BAD7-AA75CD0F3D82}"/>
                </a:ext>
              </a:extLst>
            </p:cNvPr>
            <p:cNvSpPr/>
            <p:nvPr/>
          </p:nvSpPr>
          <p:spPr>
            <a:xfrm>
              <a:off x="8839200" y="5206603"/>
              <a:ext cx="1308100" cy="102393"/>
            </a:xfrm>
            <a:prstGeom prst="rect">
              <a:avLst/>
            </a:prstGeom>
            <a:solidFill>
              <a:srgbClr val="EEA8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F4942FC-83AA-4133-B80C-7FBADA170EA1}"/>
                </a:ext>
              </a:extLst>
            </p:cNvPr>
            <p:cNvSpPr/>
            <p:nvPr/>
          </p:nvSpPr>
          <p:spPr>
            <a:xfrm>
              <a:off x="2692400" y="5206603"/>
              <a:ext cx="1155700" cy="102393"/>
            </a:xfrm>
            <a:prstGeom prst="rect">
              <a:avLst/>
            </a:prstGeom>
            <a:solidFill>
              <a:srgbClr val="020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73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1BC79E2-7568-434D-B610-52DAA205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278061-CA9B-46BB-9F3F-97713F80A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DBBAAD-C65B-4906-B10D-4B499FAF6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708C0-DFC3-4F51-BEF3-88AA52F26D04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A4F486-A397-4F87-B446-E321C072A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BCB737-468F-4A9E-A186-FAD287C66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88095-0026-4EDC-8FDC-03EF1A026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25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C8077FE-FCD2-41FD-B280-52E5D4D0F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266" y="2386646"/>
            <a:ext cx="7408034" cy="120332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Apache Pig </a:t>
            </a:r>
            <a:r>
              <a:rPr lang="zh-TW" altLang="en-US" dirty="0"/>
              <a:t>語法集合</a:t>
            </a: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86583FF8-E8C4-4729-BA1D-04448BA8C815}"/>
              </a:ext>
            </a:extLst>
          </p:cNvPr>
          <p:cNvSpPr txBox="1">
            <a:spLocks/>
          </p:cNvSpPr>
          <p:nvPr/>
        </p:nvSpPr>
        <p:spPr>
          <a:xfrm>
            <a:off x="677452" y="4143646"/>
            <a:ext cx="5545548" cy="95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>
                <a:latin typeface="Verdana" panose="020B0604030504040204" pitchFamily="34" charset="0"/>
                <a:ea typeface="標楷體" panose="03000509000000000000" pitchFamily="65" charset="-120"/>
              </a:rPr>
              <a:t>講師 </a:t>
            </a:r>
            <a:r>
              <a:rPr lang="en-US" altLang="zh-TW" sz="2800" dirty="0">
                <a:latin typeface="Verdana" panose="020B0604030504040204" pitchFamily="34" charset="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Verdana" panose="020B0604030504040204" pitchFamily="34" charset="0"/>
                <a:ea typeface="標楷體" panose="03000509000000000000" pitchFamily="65" charset="-120"/>
              </a:rPr>
              <a:t> 楊世宏</a:t>
            </a:r>
            <a:endParaRPr lang="en-US" altLang="zh-TW" sz="2800" dirty="0">
              <a:latin typeface="Verdana" panose="020B0604030504040204" pitchFamily="34" charset="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Verdana" panose="020B0604030504040204" pitchFamily="34" charset="0"/>
                <a:ea typeface="標楷體" panose="03000509000000000000" pitchFamily="65" charset="-120"/>
              </a:rPr>
              <a:t>信箱 </a:t>
            </a:r>
            <a:r>
              <a:rPr lang="en-US" altLang="zh-TW" sz="2800" dirty="0">
                <a:latin typeface="Verdana" panose="020B0604030504040204" pitchFamily="34" charset="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Verdana" panose="020B060403050404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Verdana" panose="020B0604030504040204" pitchFamily="34" charset="0"/>
                <a:ea typeface="標楷體" panose="03000509000000000000" pitchFamily="65" charset="-120"/>
              </a:rPr>
              <a:t>oscar08824@gmail.com</a:t>
            </a:r>
          </a:p>
        </p:txBody>
      </p:sp>
    </p:spTree>
    <p:extLst>
      <p:ext uri="{BB962C8B-B14F-4D97-AF65-F5344CB8AC3E}">
        <p14:creationId xmlns:p14="http://schemas.microsoft.com/office/powerpoint/2010/main" val="196028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1D35E-6E5F-456E-AE45-1CBCB6E4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GROUP</a:t>
            </a:r>
            <a:r>
              <a:rPr lang="zh-TW" altLang="en-US" dirty="0"/>
              <a:t> 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5FAA1F-89CE-4B9E-AE3E-DDFBF11E7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GROUP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變數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BY </a:t>
            </a:r>
            <a:r>
              <a:rPr lang="zh-TW" altLang="en-US" sz="2400" dirty="0">
                <a:solidFill>
                  <a:srgbClr val="00B050"/>
                </a:solidFill>
              </a:rPr>
              <a:t>分組條件</a:t>
            </a:r>
            <a:endParaRPr lang="en-US" altLang="zh-TW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將藥局名稱的資料分成同一組</a:t>
            </a:r>
            <a:r>
              <a:rPr lang="en-US" altLang="zh-TW" sz="2000" dirty="0"/>
              <a:t>,</a:t>
            </a:r>
            <a:r>
              <a:rPr lang="zh-TW" altLang="en-US" sz="2000" dirty="0"/>
              <a:t> 變成一筆資料</a:t>
            </a:r>
            <a:endParaRPr lang="en-US" altLang="zh-TW" sz="2000" dirty="0"/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C00000"/>
                </a:solidFill>
              </a:rPr>
              <a:t>a1 = GROUP </a:t>
            </a:r>
            <a:r>
              <a:rPr lang="en-US" altLang="zh-TW" sz="2000" dirty="0">
                <a:solidFill>
                  <a:srgbClr val="0070C0"/>
                </a:solidFill>
              </a:rPr>
              <a:t>data</a:t>
            </a:r>
            <a:r>
              <a:rPr lang="en-US" altLang="zh-TW" sz="2000" dirty="0">
                <a:solidFill>
                  <a:srgbClr val="C00000"/>
                </a:solidFill>
              </a:rPr>
              <a:t> BY </a:t>
            </a:r>
            <a:r>
              <a:rPr lang="en-US" altLang="zh-TW" sz="2000" dirty="0">
                <a:solidFill>
                  <a:srgbClr val="00B050"/>
                </a:solidFill>
              </a:rPr>
              <a:t>$1;</a:t>
            </a:r>
            <a:endParaRPr lang="en-US" altLang="zh-TW" sz="2000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lang="en-US" altLang="zh-TW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sz="2000" dirty="0"/>
              <a:t>將地址前</a:t>
            </a:r>
            <a:r>
              <a:rPr lang="en-US" altLang="zh-TW" sz="2000" dirty="0"/>
              <a:t>3</a:t>
            </a:r>
            <a:r>
              <a:rPr lang="zh-TW" altLang="en-US" sz="2000" dirty="0"/>
              <a:t>個字做為條件</a:t>
            </a:r>
            <a:r>
              <a:rPr lang="en-US" altLang="zh-TW" sz="2000" dirty="0"/>
              <a:t>,</a:t>
            </a:r>
            <a:r>
              <a:rPr lang="zh-TW" altLang="en-US" sz="2000" dirty="0"/>
              <a:t>相同的分成同一組</a:t>
            </a:r>
            <a:r>
              <a:rPr lang="en-US" altLang="zh-TW" sz="2000" dirty="0"/>
              <a:t>,</a:t>
            </a:r>
            <a:r>
              <a:rPr lang="zh-TW" altLang="en-US" sz="2000" dirty="0"/>
              <a:t> 變成一筆資料</a:t>
            </a:r>
            <a:endParaRPr lang="en-US" altLang="zh-TW" sz="2000" dirty="0"/>
          </a:p>
          <a:p>
            <a:pPr>
              <a:buClr>
                <a:srgbClr val="C00000"/>
              </a:buClr>
            </a:pPr>
            <a:r>
              <a:rPr lang="en-US" altLang="zh-TW" sz="2000" dirty="0">
                <a:solidFill>
                  <a:srgbClr val="C00000"/>
                </a:solidFill>
              </a:rPr>
              <a:t>a1 = GROUP </a:t>
            </a:r>
            <a:r>
              <a:rPr lang="en-US" altLang="zh-TW" sz="2000" dirty="0">
                <a:solidFill>
                  <a:srgbClr val="0070C0"/>
                </a:solidFill>
              </a:rPr>
              <a:t>data</a:t>
            </a:r>
            <a:r>
              <a:rPr lang="en-US" altLang="zh-TW" sz="2000" dirty="0">
                <a:solidFill>
                  <a:srgbClr val="C00000"/>
                </a:solidFill>
              </a:rPr>
              <a:t> BY </a:t>
            </a:r>
            <a:r>
              <a:rPr lang="en-US" altLang="zh-TW" sz="2000" dirty="0">
                <a:solidFill>
                  <a:srgbClr val="00B050"/>
                </a:solidFill>
              </a:rPr>
              <a:t>SUBSTRING($2,0,3);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465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1D35E-6E5F-456E-AE45-1CBCB6E4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GROUP</a:t>
            </a:r>
            <a:r>
              <a:rPr lang="zh-TW" altLang="en-US" dirty="0"/>
              <a:t> 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5FAA1F-89CE-4B9E-AE3E-DDFBF11E7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GROUP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變數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ALL</a:t>
            </a:r>
            <a:endParaRPr lang="en-US" altLang="zh-TW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將所有資料分在同一組</a:t>
            </a:r>
            <a:endParaRPr lang="en-US" altLang="zh-TW" sz="2000" dirty="0"/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C00000"/>
                </a:solidFill>
              </a:rPr>
              <a:t>a1 = GROUP </a:t>
            </a:r>
            <a:r>
              <a:rPr lang="en-US" altLang="zh-TW" sz="2000" dirty="0">
                <a:solidFill>
                  <a:srgbClr val="0070C0"/>
                </a:solidFill>
              </a:rPr>
              <a:t>data</a:t>
            </a:r>
            <a:r>
              <a:rPr lang="en-US" altLang="zh-TW" sz="2000" dirty="0">
                <a:solidFill>
                  <a:srgbClr val="C00000"/>
                </a:solidFill>
              </a:rPr>
              <a:t> ALL;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425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1D35E-6E5F-456E-AE45-1CBCB6E4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COUNT(1)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5FAA1F-89CE-4B9E-AE3E-DDFBF11E7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64900" cy="4351338"/>
          </a:xfrm>
        </p:spPr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FOREACH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分組後的變數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GENERATE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B050"/>
                </a:solidFill>
              </a:rPr>
              <a:t>分組條件</a:t>
            </a:r>
            <a:r>
              <a:rPr lang="en-US" altLang="zh-TW" dirty="0">
                <a:solidFill>
                  <a:srgbClr val="C00000"/>
                </a:solidFill>
              </a:rPr>
              <a:t>, COUNT(</a:t>
            </a:r>
            <a:r>
              <a:rPr lang="zh-TW" altLang="en-US" sz="2000" dirty="0">
                <a:solidFill>
                  <a:srgbClr val="0070C0"/>
                </a:solidFill>
              </a:rPr>
              <a:t>被分組的變數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r>
              <a:rPr lang="en-US" altLang="zh-TW" dirty="0"/>
              <a:t> </a:t>
            </a:r>
            <a:endParaRPr lang="en-US" altLang="zh-TW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事先將資料依照縣市進行分組</a:t>
            </a:r>
            <a:endParaRPr lang="en-US" altLang="zh-TW" sz="2000" dirty="0"/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0070C0"/>
                </a:solidFill>
              </a:rPr>
              <a:t>a1</a:t>
            </a:r>
            <a:r>
              <a:rPr lang="en-US" altLang="zh-TW" sz="2000" dirty="0">
                <a:solidFill>
                  <a:srgbClr val="C00000"/>
                </a:solidFill>
              </a:rPr>
              <a:t> = GROUP </a:t>
            </a:r>
            <a:r>
              <a:rPr lang="en-US" altLang="zh-TW" sz="2000" dirty="0">
                <a:solidFill>
                  <a:srgbClr val="0070C0"/>
                </a:solidFill>
              </a:rPr>
              <a:t>data</a:t>
            </a:r>
            <a:r>
              <a:rPr lang="en-US" altLang="zh-TW" sz="2000" dirty="0">
                <a:solidFill>
                  <a:srgbClr val="C00000"/>
                </a:solidFill>
              </a:rPr>
              <a:t> BY </a:t>
            </a:r>
            <a:r>
              <a:rPr lang="en-US" altLang="zh-TW" sz="2000" dirty="0">
                <a:solidFill>
                  <a:srgbClr val="00B050"/>
                </a:solidFill>
              </a:rPr>
              <a:t>SUBSTRING($2,0,3);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計算同一組的資料總共有幾筆</a:t>
            </a:r>
            <a:endParaRPr lang="en-US" altLang="zh-TW" sz="2000" dirty="0"/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C00000"/>
                </a:solidFill>
              </a:rPr>
              <a:t>a2 = FOREACH </a:t>
            </a:r>
            <a:r>
              <a:rPr lang="en-US" altLang="zh-TW" sz="2000" dirty="0">
                <a:solidFill>
                  <a:srgbClr val="0070C0"/>
                </a:solidFill>
              </a:rPr>
              <a:t>a1</a:t>
            </a:r>
            <a:r>
              <a:rPr lang="en-US" altLang="zh-TW" sz="2000" dirty="0">
                <a:solidFill>
                  <a:srgbClr val="C00000"/>
                </a:solidFill>
              </a:rPr>
              <a:t> GENERATE </a:t>
            </a:r>
            <a:r>
              <a:rPr lang="en-US" altLang="zh-TW" sz="2000" dirty="0">
                <a:solidFill>
                  <a:srgbClr val="00B050"/>
                </a:solidFill>
              </a:rPr>
              <a:t>$0</a:t>
            </a:r>
            <a:r>
              <a:rPr lang="en-US" altLang="zh-TW" sz="2000" dirty="0">
                <a:solidFill>
                  <a:srgbClr val="C00000"/>
                </a:solidFill>
              </a:rPr>
              <a:t>, COUNT(</a:t>
            </a:r>
            <a:r>
              <a:rPr lang="en-US" altLang="zh-TW" sz="2000" dirty="0">
                <a:solidFill>
                  <a:srgbClr val="0070C0"/>
                </a:solidFill>
              </a:rPr>
              <a:t>$1</a:t>
            </a:r>
            <a:r>
              <a:rPr lang="en-US" altLang="zh-TW" sz="2000" dirty="0">
                <a:solidFill>
                  <a:srgbClr val="C00000"/>
                </a:solidFill>
              </a:rPr>
              <a:t>);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C00000"/>
                </a:solidFill>
              </a:rPr>
              <a:t>a2 = FOREACH </a:t>
            </a:r>
            <a:r>
              <a:rPr lang="en-US" altLang="zh-TW" sz="2000" dirty="0">
                <a:solidFill>
                  <a:srgbClr val="0070C0"/>
                </a:solidFill>
              </a:rPr>
              <a:t>a1</a:t>
            </a:r>
            <a:r>
              <a:rPr lang="en-US" altLang="zh-TW" sz="2000" dirty="0">
                <a:solidFill>
                  <a:srgbClr val="C00000"/>
                </a:solidFill>
              </a:rPr>
              <a:t> GENERATE </a:t>
            </a:r>
            <a:r>
              <a:rPr lang="en-US" altLang="zh-TW" sz="2000" dirty="0">
                <a:solidFill>
                  <a:srgbClr val="00B050"/>
                </a:solidFill>
              </a:rPr>
              <a:t>group</a:t>
            </a:r>
            <a:r>
              <a:rPr lang="en-US" altLang="zh-TW" sz="2000" dirty="0">
                <a:solidFill>
                  <a:srgbClr val="C00000"/>
                </a:solidFill>
              </a:rPr>
              <a:t>, COUNT(</a:t>
            </a:r>
            <a:r>
              <a:rPr lang="en-US" altLang="zh-TW" sz="2000" dirty="0">
                <a:solidFill>
                  <a:srgbClr val="0070C0"/>
                </a:solidFill>
              </a:rPr>
              <a:t>data</a:t>
            </a:r>
            <a:r>
              <a:rPr lang="en-US" altLang="zh-TW" sz="2000" dirty="0">
                <a:solidFill>
                  <a:srgbClr val="C00000"/>
                </a:solidFill>
              </a:rPr>
              <a:t>);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62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1D35E-6E5F-456E-AE45-1CBCB6E4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COUNT(2)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5FAA1F-89CE-4B9E-AE3E-DDFBF11E7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FOREACH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分組後的變數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GENERATE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B050"/>
                </a:solidFill>
              </a:rPr>
              <a:t>分組條件</a:t>
            </a:r>
            <a:r>
              <a:rPr lang="en-US" altLang="zh-TW" dirty="0">
                <a:solidFill>
                  <a:srgbClr val="C00000"/>
                </a:solidFill>
              </a:rPr>
              <a:t>, COUNT(</a:t>
            </a:r>
            <a:r>
              <a:rPr lang="zh-TW" altLang="en-US" sz="2000" dirty="0">
                <a:solidFill>
                  <a:srgbClr val="0070C0"/>
                </a:solidFill>
              </a:rPr>
              <a:t>被分組的變數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r>
              <a:rPr lang="en-US" altLang="zh-TW" dirty="0"/>
              <a:t> </a:t>
            </a:r>
            <a:endParaRPr lang="en-US" altLang="zh-TW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事先將資料全部分為一組</a:t>
            </a:r>
            <a:endParaRPr lang="en-US" altLang="zh-TW" sz="2000" dirty="0"/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0070C0"/>
                </a:solidFill>
              </a:rPr>
              <a:t>a1</a:t>
            </a:r>
            <a:r>
              <a:rPr lang="en-US" altLang="zh-TW" sz="2000" dirty="0">
                <a:solidFill>
                  <a:srgbClr val="C00000"/>
                </a:solidFill>
              </a:rPr>
              <a:t> = GROUP </a:t>
            </a:r>
            <a:r>
              <a:rPr lang="en-US" altLang="zh-TW" sz="2000" dirty="0">
                <a:solidFill>
                  <a:srgbClr val="0070C0"/>
                </a:solidFill>
              </a:rPr>
              <a:t>data</a:t>
            </a:r>
            <a:r>
              <a:rPr lang="en-US" altLang="zh-TW" sz="2000" dirty="0">
                <a:solidFill>
                  <a:srgbClr val="C00000"/>
                </a:solidFill>
              </a:rPr>
              <a:t> ALL;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計算資料總共有幾筆</a:t>
            </a:r>
            <a:endParaRPr lang="en-US" altLang="zh-TW" sz="2000" dirty="0"/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C00000"/>
                </a:solidFill>
              </a:rPr>
              <a:t>a2 = FOREACH </a:t>
            </a:r>
            <a:r>
              <a:rPr lang="en-US" altLang="zh-TW" sz="2000" dirty="0">
                <a:solidFill>
                  <a:srgbClr val="0070C0"/>
                </a:solidFill>
              </a:rPr>
              <a:t>a1</a:t>
            </a:r>
            <a:r>
              <a:rPr lang="en-US" altLang="zh-TW" sz="2000" dirty="0">
                <a:solidFill>
                  <a:srgbClr val="C00000"/>
                </a:solidFill>
              </a:rPr>
              <a:t> GENERATE </a:t>
            </a:r>
            <a:r>
              <a:rPr lang="en-US" altLang="zh-TW" sz="2000" dirty="0">
                <a:solidFill>
                  <a:srgbClr val="00B050"/>
                </a:solidFill>
              </a:rPr>
              <a:t>$0</a:t>
            </a:r>
            <a:r>
              <a:rPr lang="en-US" altLang="zh-TW" sz="2000" dirty="0">
                <a:solidFill>
                  <a:srgbClr val="C00000"/>
                </a:solidFill>
              </a:rPr>
              <a:t>, COUNT(</a:t>
            </a:r>
            <a:r>
              <a:rPr lang="en-US" altLang="zh-TW" sz="2000" dirty="0">
                <a:solidFill>
                  <a:srgbClr val="0070C0"/>
                </a:solidFill>
              </a:rPr>
              <a:t>$1</a:t>
            </a:r>
            <a:r>
              <a:rPr lang="en-US" altLang="zh-TW" sz="2000" dirty="0">
                <a:solidFill>
                  <a:srgbClr val="C00000"/>
                </a:solidFill>
              </a:rPr>
              <a:t>);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C00000"/>
                </a:solidFill>
              </a:rPr>
              <a:t>a2 = FOREACH </a:t>
            </a:r>
            <a:r>
              <a:rPr lang="en-US" altLang="zh-TW" sz="2000" dirty="0">
                <a:solidFill>
                  <a:srgbClr val="0070C0"/>
                </a:solidFill>
              </a:rPr>
              <a:t>a1</a:t>
            </a:r>
            <a:r>
              <a:rPr lang="en-US" altLang="zh-TW" sz="2000" dirty="0">
                <a:solidFill>
                  <a:srgbClr val="C00000"/>
                </a:solidFill>
              </a:rPr>
              <a:t> GENERATE </a:t>
            </a:r>
            <a:r>
              <a:rPr lang="en-US" altLang="zh-TW" sz="2000" dirty="0">
                <a:solidFill>
                  <a:srgbClr val="00B050"/>
                </a:solidFill>
              </a:rPr>
              <a:t>group</a:t>
            </a:r>
            <a:r>
              <a:rPr lang="en-US" altLang="zh-TW" sz="2000" dirty="0">
                <a:solidFill>
                  <a:srgbClr val="C00000"/>
                </a:solidFill>
              </a:rPr>
              <a:t>, COUNT(</a:t>
            </a:r>
            <a:r>
              <a:rPr lang="en-US" altLang="zh-TW" sz="2000" dirty="0">
                <a:solidFill>
                  <a:srgbClr val="0070C0"/>
                </a:solidFill>
              </a:rPr>
              <a:t>data</a:t>
            </a:r>
            <a:r>
              <a:rPr lang="en-US" altLang="zh-TW" sz="2000" dirty="0">
                <a:solidFill>
                  <a:srgbClr val="C00000"/>
                </a:solidFill>
              </a:rPr>
              <a:t>);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249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1D35E-6E5F-456E-AE45-1CBCB6E4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5FAA1F-89CE-4B9E-AE3E-DDFBF11E7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FOREACH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zh-TW" altLang="en-US" dirty="0">
                <a:solidFill>
                  <a:srgbClr val="0070C0"/>
                </a:solidFill>
              </a:rPr>
              <a:t>分組後的變數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GENERATE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B050"/>
                </a:solidFill>
              </a:rPr>
              <a:t>分組條件</a:t>
            </a:r>
            <a:r>
              <a:rPr lang="en-US" altLang="zh-TW" dirty="0">
                <a:solidFill>
                  <a:srgbClr val="C00000"/>
                </a:solidFill>
              </a:rPr>
              <a:t>, SUM(</a:t>
            </a:r>
            <a:r>
              <a:rPr lang="zh-TW" altLang="en-US" sz="2000" dirty="0">
                <a:solidFill>
                  <a:srgbClr val="0070C0"/>
                </a:solidFill>
              </a:rPr>
              <a:t>被分組的變數</a:t>
            </a:r>
            <a:r>
              <a:rPr lang="en-US" altLang="zh-TW" sz="2000" dirty="0">
                <a:solidFill>
                  <a:srgbClr val="0070C0"/>
                </a:solidFill>
              </a:rPr>
              <a:t>.</a:t>
            </a:r>
            <a:r>
              <a:rPr lang="zh-TW" altLang="en-US" sz="2000" dirty="0">
                <a:solidFill>
                  <a:srgbClr val="0070C0"/>
                </a:solidFill>
              </a:rPr>
              <a:t>欄位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r>
              <a:rPr lang="en-US" altLang="zh-TW" dirty="0"/>
              <a:t> </a:t>
            </a:r>
            <a:endParaRPr lang="en-US" altLang="zh-TW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事先將資料依照縣市進行分組</a:t>
            </a:r>
            <a:endParaRPr lang="en-US" altLang="zh-TW" sz="2000" dirty="0"/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0070C0"/>
                </a:solidFill>
              </a:rPr>
              <a:t>a1</a:t>
            </a:r>
            <a:r>
              <a:rPr lang="en-US" altLang="zh-TW" sz="2000" dirty="0">
                <a:solidFill>
                  <a:srgbClr val="C00000"/>
                </a:solidFill>
              </a:rPr>
              <a:t> = GROUP </a:t>
            </a:r>
            <a:r>
              <a:rPr lang="en-US" altLang="zh-TW" sz="2000" dirty="0">
                <a:solidFill>
                  <a:srgbClr val="0070C0"/>
                </a:solidFill>
              </a:rPr>
              <a:t>data</a:t>
            </a:r>
            <a:r>
              <a:rPr lang="en-US" altLang="zh-TW" sz="2000" dirty="0">
                <a:solidFill>
                  <a:srgbClr val="C00000"/>
                </a:solidFill>
              </a:rPr>
              <a:t> BY </a:t>
            </a:r>
            <a:r>
              <a:rPr lang="en-US" altLang="zh-TW" sz="2000" dirty="0">
                <a:solidFill>
                  <a:srgbClr val="00B050"/>
                </a:solidFill>
              </a:rPr>
              <a:t>SUBSTRING($2,0,3);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TW" altLang="en-US" sz="2000" dirty="0"/>
              <a:t>計算各個組別</a:t>
            </a:r>
            <a:r>
              <a:rPr lang="en-US" altLang="zh-TW" sz="2000" dirty="0"/>
              <a:t>(</a:t>
            </a:r>
            <a:r>
              <a:rPr lang="zh-TW" altLang="en-US" sz="2000" dirty="0"/>
              <a:t>各縣市</a:t>
            </a:r>
            <a:r>
              <a:rPr lang="en-US" altLang="zh-TW" sz="2000" dirty="0"/>
              <a:t>)</a:t>
            </a:r>
            <a:r>
              <a:rPr lang="zh-TW" altLang="en-US" sz="2000" dirty="0"/>
              <a:t>中共有多少口罩</a:t>
            </a:r>
            <a:endParaRPr lang="en-US" altLang="zh-TW" sz="2000" dirty="0"/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C00000"/>
                </a:solidFill>
              </a:rPr>
              <a:t>a2 = FOREACH </a:t>
            </a:r>
            <a:r>
              <a:rPr lang="en-US" altLang="zh-TW" sz="2000" dirty="0">
                <a:solidFill>
                  <a:srgbClr val="0070C0"/>
                </a:solidFill>
              </a:rPr>
              <a:t>a1</a:t>
            </a:r>
            <a:r>
              <a:rPr lang="en-US" altLang="zh-TW" sz="2000" dirty="0">
                <a:solidFill>
                  <a:srgbClr val="C00000"/>
                </a:solidFill>
              </a:rPr>
              <a:t> GENERATE </a:t>
            </a:r>
            <a:r>
              <a:rPr lang="en-US" altLang="zh-TW" sz="2000" dirty="0">
                <a:solidFill>
                  <a:srgbClr val="00B050"/>
                </a:solidFill>
              </a:rPr>
              <a:t>$0</a:t>
            </a:r>
            <a:r>
              <a:rPr lang="en-US" altLang="zh-TW" sz="2000" dirty="0">
                <a:solidFill>
                  <a:srgbClr val="C00000"/>
                </a:solidFill>
              </a:rPr>
              <a:t>, SUM(</a:t>
            </a:r>
            <a:r>
              <a:rPr lang="en-US" altLang="zh-TW" sz="2000" dirty="0">
                <a:solidFill>
                  <a:srgbClr val="0070C0"/>
                </a:solidFill>
              </a:rPr>
              <a:t>$1.$4</a:t>
            </a:r>
            <a:r>
              <a:rPr lang="en-US" altLang="zh-TW" sz="2000" dirty="0">
                <a:solidFill>
                  <a:srgbClr val="C00000"/>
                </a:solidFill>
              </a:rPr>
              <a:t>);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C00000"/>
                </a:solidFill>
              </a:rPr>
              <a:t>a2 = FOREACH </a:t>
            </a:r>
            <a:r>
              <a:rPr lang="en-US" altLang="zh-TW" sz="2000" dirty="0">
                <a:solidFill>
                  <a:srgbClr val="0070C0"/>
                </a:solidFill>
              </a:rPr>
              <a:t>a1</a:t>
            </a:r>
            <a:r>
              <a:rPr lang="en-US" altLang="zh-TW" sz="2000" dirty="0">
                <a:solidFill>
                  <a:srgbClr val="C00000"/>
                </a:solidFill>
              </a:rPr>
              <a:t> GENERATE </a:t>
            </a:r>
            <a:r>
              <a:rPr lang="en-US" altLang="zh-TW" sz="2000" dirty="0">
                <a:solidFill>
                  <a:srgbClr val="00B050"/>
                </a:solidFill>
              </a:rPr>
              <a:t>group</a:t>
            </a:r>
            <a:r>
              <a:rPr lang="en-US" altLang="zh-TW" sz="2000" dirty="0">
                <a:solidFill>
                  <a:srgbClr val="C00000"/>
                </a:solidFill>
              </a:rPr>
              <a:t>, SUM(</a:t>
            </a:r>
            <a:r>
              <a:rPr lang="en-US" altLang="zh-TW" sz="2000" dirty="0" err="1">
                <a:solidFill>
                  <a:srgbClr val="0070C0"/>
                </a:solidFill>
              </a:rPr>
              <a:t>data.adult_mask</a:t>
            </a:r>
            <a:r>
              <a:rPr lang="en-US" altLang="zh-TW" sz="2000" dirty="0">
                <a:solidFill>
                  <a:srgbClr val="C00000"/>
                </a:solidFill>
              </a:rPr>
              <a:t>);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406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1D35E-6E5F-456E-AE45-1CBCB6E4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5FAA1F-89CE-4B9E-AE3E-DDFBF11E7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FOREACH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zh-TW" altLang="en-US" dirty="0">
                <a:solidFill>
                  <a:srgbClr val="0070C0"/>
                </a:solidFill>
              </a:rPr>
              <a:t>分組後的變數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GENERATE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B050"/>
                </a:solidFill>
              </a:rPr>
              <a:t>分組條件</a:t>
            </a:r>
            <a:r>
              <a:rPr lang="en-US" altLang="zh-TW" dirty="0">
                <a:solidFill>
                  <a:srgbClr val="C00000"/>
                </a:solidFill>
              </a:rPr>
              <a:t>, AVG(</a:t>
            </a:r>
            <a:r>
              <a:rPr lang="zh-TW" altLang="en-US" sz="2000" dirty="0">
                <a:solidFill>
                  <a:srgbClr val="0070C0"/>
                </a:solidFill>
              </a:rPr>
              <a:t>被分組的變數</a:t>
            </a:r>
            <a:r>
              <a:rPr lang="en-US" altLang="zh-TW" sz="2000" dirty="0">
                <a:solidFill>
                  <a:srgbClr val="0070C0"/>
                </a:solidFill>
              </a:rPr>
              <a:t>.</a:t>
            </a:r>
            <a:r>
              <a:rPr lang="zh-TW" altLang="en-US" sz="2000" dirty="0">
                <a:solidFill>
                  <a:srgbClr val="0070C0"/>
                </a:solidFill>
              </a:rPr>
              <a:t>欄位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r>
              <a:rPr lang="en-US" altLang="zh-TW" dirty="0"/>
              <a:t> </a:t>
            </a:r>
            <a:endParaRPr lang="en-US" altLang="zh-TW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事先將資料依照縣市進行分組</a:t>
            </a:r>
            <a:endParaRPr lang="en-US" altLang="zh-TW" sz="2000" dirty="0"/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C00000"/>
                </a:solidFill>
              </a:rPr>
              <a:t>a1 = GROUP </a:t>
            </a:r>
            <a:r>
              <a:rPr lang="en-US" altLang="zh-TW" sz="2000" dirty="0">
                <a:solidFill>
                  <a:srgbClr val="0070C0"/>
                </a:solidFill>
              </a:rPr>
              <a:t>data</a:t>
            </a:r>
            <a:r>
              <a:rPr lang="en-US" altLang="zh-TW" sz="2000" dirty="0">
                <a:solidFill>
                  <a:srgbClr val="C00000"/>
                </a:solidFill>
              </a:rPr>
              <a:t> BY </a:t>
            </a:r>
            <a:r>
              <a:rPr lang="en-US" altLang="zh-TW" sz="2000" dirty="0">
                <a:solidFill>
                  <a:srgbClr val="00B050"/>
                </a:solidFill>
              </a:rPr>
              <a:t>SUBSTRING($2,0,3);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TW" altLang="en-US" sz="2000" dirty="0"/>
              <a:t>計算各個組別</a:t>
            </a:r>
            <a:r>
              <a:rPr lang="en-US" altLang="zh-TW" sz="2000" dirty="0"/>
              <a:t>(</a:t>
            </a:r>
            <a:r>
              <a:rPr lang="zh-TW" altLang="en-US" sz="2000" dirty="0"/>
              <a:t>各縣市</a:t>
            </a:r>
            <a:r>
              <a:rPr lang="en-US" altLang="zh-TW" sz="2000" dirty="0"/>
              <a:t>)</a:t>
            </a:r>
            <a:r>
              <a:rPr lang="zh-TW" altLang="en-US" sz="2000" dirty="0"/>
              <a:t>中平均每個藥局共有多少口罩</a:t>
            </a:r>
            <a:endParaRPr lang="en-US" altLang="zh-TW" sz="2000" dirty="0"/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C00000"/>
                </a:solidFill>
              </a:rPr>
              <a:t>a2 = FOREACH </a:t>
            </a:r>
            <a:r>
              <a:rPr lang="en-US" altLang="zh-TW" sz="2000" dirty="0">
                <a:solidFill>
                  <a:srgbClr val="0070C0"/>
                </a:solidFill>
              </a:rPr>
              <a:t>a1</a:t>
            </a:r>
            <a:r>
              <a:rPr lang="en-US" altLang="zh-TW" sz="2000" dirty="0">
                <a:solidFill>
                  <a:srgbClr val="C00000"/>
                </a:solidFill>
              </a:rPr>
              <a:t> GENERATE </a:t>
            </a:r>
            <a:r>
              <a:rPr lang="en-US" altLang="zh-TW" sz="2000" dirty="0">
                <a:solidFill>
                  <a:srgbClr val="00B050"/>
                </a:solidFill>
              </a:rPr>
              <a:t>$0</a:t>
            </a:r>
            <a:r>
              <a:rPr lang="en-US" altLang="zh-TW" sz="2000" dirty="0">
                <a:solidFill>
                  <a:srgbClr val="C00000"/>
                </a:solidFill>
              </a:rPr>
              <a:t>, AVG(</a:t>
            </a:r>
            <a:r>
              <a:rPr lang="en-US" altLang="zh-TW" sz="2000" dirty="0">
                <a:solidFill>
                  <a:srgbClr val="0070C0"/>
                </a:solidFill>
              </a:rPr>
              <a:t>$1.$4</a:t>
            </a:r>
            <a:r>
              <a:rPr lang="en-US" altLang="zh-TW" sz="2000" dirty="0">
                <a:solidFill>
                  <a:srgbClr val="C00000"/>
                </a:solidFill>
              </a:rPr>
              <a:t>);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C00000"/>
                </a:solidFill>
              </a:rPr>
              <a:t>a2 = FOREACH </a:t>
            </a:r>
            <a:r>
              <a:rPr lang="en-US" altLang="zh-TW" sz="2000" dirty="0">
                <a:solidFill>
                  <a:srgbClr val="0070C0"/>
                </a:solidFill>
              </a:rPr>
              <a:t>a1</a:t>
            </a:r>
            <a:r>
              <a:rPr lang="en-US" altLang="zh-TW" sz="2000" dirty="0">
                <a:solidFill>
                  <a:srgbClr val="C00000"/>
                </a:solidFill>
              </a:rPr>
              <a:t> GENERATE </a:t>
            </a:r>
            <a:r>
              <a:rPr lang="en-US" altLang="zh-TW" sz="2000" dirty="0">
                <a:solidFill>
                  <a:srgbClr val="00B050"/>
                </a:solidFill>
              </a:rPr>
              <a:t>group</a:t>
            </a:r>
            <a:r>
              <a:rPr lang="en-US" altLang="zh-TW" sz="2000" dirty="0">
                <a:solidFill>
                  <a:srgbClr val="C00000"/>
                </a:solidFill>
              </a:rPr>
              <a:t>, AVG(</a:t>
            </a:r>
            <a:r>
              <a:rPr lang="en-US" altLang="zh-TW" sz="2000" dirty="0" err="1">
                <a:solidFill>
                  <a:srgbClr val="0070C0"/>
                </a:solidFill>
              </a:rPr>
              <a:t>data.adult_mask</a:t>
            </a:r>
            <a:r>
              <a:rPr lang="en-US" altLang="zh-TW" sz="2000" dirty="0">
                <a:solidFill>
                  <a:srgbClr val="C00000"/>
                </a:solidFill>
              </a:rPr>
              <a:t>);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76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1D35E-6E5F-456E-AE45-1CBCB6E4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ROUND_TO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5FAA1F-89CE-4B9E-AE3E-DDFBF11E7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FOREACH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zh-TW" altLang="en-US" dirty="0">
                <a:solidFill>
                  <a:srgbClr val="0070C0"/>
                </a:solidFill>
              </a:rPr>
              <a:t>變數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GENERATE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ROUND_TO(</a:t>
            </a:r>
            <a:r>
              <a:rPr lang="zh-TW" altLang="en-US" sz="2000" dirty="0">
                <a:solidFill>
                  <a:srgbClr val="0070C0"/>
                </a:solidFill>
              </a:rPr>
              <a:t>欄位</a:t>
            </a:r>
            <a:r>
              <a:rPr lang="en-US" altLang="zh-TW" sz="2000" dirty="0">
                <a:solidFill>
                  <a:srgbClr val="0070C0"/>
                </a:solidFill>
              </a:rPr>
              <a:t>,</a:t>
            </a:r>
            <a:r>
              <a:rPr lang="zh-TW" altLang="en-US" sz="2000" dirty="0">
                <a:solidFill>
                  <a:srgbClr val="0070C0"/>
                </a:solidFill>
              </a:rPr>
              <a:t>小數點第幾位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r>
              <a:rPr lang="en-US" altLang="zh-TW" dirty="0"/>
              <a:t> </a:t>
            </a:r>
            <a:endParaRPr lang="en-US" altLang="zh-TW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續上一頁的 </a:t>
            </a:r>
            <a:r>
              <a:rPr lang="en-US" altLang="zh-TW" sz="2000" dirty="0"/>
              <a:t>AVG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C00000"/>
                </a:solidFill>
              </a:rPr>
              <a:t>a2 = FOREACH </a:t>
            </a:r>
            <a:r>
              <a:rPr lang="en-US" altLang="zh-TW" sz="2000" dirty="0">
                <a:solidFill>
                  <a:srgbClr val="0070C0"/>
                </a:solidFill>
              </a:rPr>
              <a:t>a1</a:t>
            </a:r>
            <a:r>
              <a:rPr lang="en-US" altLang="zh-TW" sz="2000" dirty="0">
                <a:solidFill>
                  <a:srgbClr val="C00000"/>
                </a:solidFill>
              </a:rPr>
              <a:t> GENERATE </a:t>
            </a:r>
            <a:r>
              <a:rPr lang="en-US" altLang="zh-TW" sz="2000" dirty="0">
                <a:solidFill>
                  <a:srgbClr val="00B050"/>
                </a:solidFill>
              </a:rPr>
              <a:t>group</a:t>
            </a:r>
            <a:r>
              <a:rPr lang="en-US" altLang="zh-TW" sz="2000" dirty="0">
                <a:solidFill>
                  <a:srgbClr val="C00000"/>
                </a:solidFill>
              </a:rPr>
              <a:t>, AVG(</a:t>
            </a:r>
            <a:r>
              <a:rPr lang="en-US" altLang="zh-TW" sz="2000" dirty="0" err="1">
                <a:solidFill>
                  <a:srgbClr val="0070C0"/>
                </a:solidFill>
              </a:rPr>
              <a:t>data.adult_mask</a:t>
            </a:r>
            <a:r>
              <a:rPr lang="en-US" altLang="zh-TW" sz="2000" dirty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取小數點第二名</a:t>
            </a:r>
            <a:endParaRPr lang="en-US" altLang="zh-TW" sz="2000" dirty="0"/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C00000"/>
                </a:solidFill>
              </a:rPr>
              <a:t>a3 = FOREACH </a:t>
            </a:r>
            <a:r>
              <a:rPr lang="en-US" altLang="zh-TW" sz="2000" dirty="0">
                <a:solidFill>
                  <a:srgbClr val="0070C0"/>
                </a:solidFill>
              </a:rPr>
              <a:t>a2</a:t>
            </a:r>
            <a:r>
              <a:rPr lang="en-US" altLang="zh-TW" sz="2000" dirty="0">
                <a:solidFill>
                  <a:srgbClr val="C00000"/>
                </a:solidFill>
              </a:rPr>
              <a:t> GENERATE </a:t>
            </a:r>
            <a:r>
              <a:rPr lang="en-US" altLang="zh-TW" sz="2000" dirty="0">
                <a:solidFill>
                  <a:srgbClr val="00B050"/>
                </a:solidFill>
              </a:rPr>
              <a:t>$0</a:t>
            </a:r>
            <a:r>
              <a:rPr lang="en-US" altLang="zh-TW" sz="2000" dirty="0">
                <a:solidFill>
                  <a:srgbClr val="C00000"/>
                </a:solidFill>
              </a:rPr>
              <a:t>, ROUND_TO(</a:t>
            </a:r>
            <a:r>
              <a:rPr lang="en-US" altLang="zh-TW" sz="2000" dirty="0">
                <a:solidFill>
                  <a:srgbClr val="0070C0"/>
                </a:solidFill>
              </a:rPr>
              <a:t>$1, 2</a:t>
            </a:r>
            <a:r>
              <a:rPr lang="en-US" altLang="zh-TW" sz="2000" dirty="0">
                <a:solidFill>
                  <a:srgbClr val="C0000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lang="en-US" altLang="zh-TW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058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1D35E-6E5F-456E-AE45-1CBCB6E4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DISTINCT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5FAA1F-89CE-4B9E-AE3E-DDFBF11E7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DISTINCT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zh-TW" altLang="en-US" dirty="0">
                <a:solidFill>
                  <a:srgbClr val="0070C0"/>
                </a:solidFill>
              </a:rPr>
              <a:t>變數</a:t>
            </a:r>
            <a:endParaRPr lang="en-US" altLang="zh-TW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去除重複的資料</a:t>
            </a:r>
            <a:endParaRPr lang="en-US" altLang="zh-TW" sz="2000" dirty="0"/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C00000"/>
                </a:solidFill>
              </a:rPr>
              <a:t>a1 = DISTINCT </a:t>
            </a:r>
            <a:r>
              <a:rPr lang="en-US" altLang="zh-TW" sz="2000" dirty="0">
                <a:solidFill>
                  <a:srgbClr val="0070C0"/>
                </a:solidFill>
              </a:rPr>
              <a:t>data</a:t>
            </a:r>
            <a:r>
              <a:rPr lang="en-US" altLang="zh-TW" sz="2000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lang="en-US" altLang="zh-TW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09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1D35E-6E5F-456E-AE45-1CBCB6E4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5FAA1F-89CE-4B9E-AE3E-DDFBF11E7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JOIN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zh-TW" altLang="en-US" dirty="0">
                <a:solidFill>
                  <a:srgbClr val="0070C0"/>
                </a:solidFill>
              </a:rPr>
              <a:t>變數</a:t>
            </a:r>
            <a:r>
              <a:rPr lang="en-US" altLang="zh-TW" dirty="0">
                <a:solidFill>
                  <a:srgbClr val="0070C0"/>
                </a:solidFill>
              </a:rPr>
              <a:t>1 </a:t>
            </a:r>
            <a:r>
              <a:rPr lang="en-US" altLang="zh-TW" dirty="0">
                <a:solidFill>
                  <a:srgbClr val="C00000"/>
                </a:solidFill>
              </a:rPr>
              <a:t>BY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zh-TW" altLang="en-US" dirty="0">
                <a:solidFill>
                  <a:srgbClr val="00B050"/>
                </a:solidFill>
              </a:rPr>
              <a:t>變數</a:t>
            </a:r>
            <a:r>
              <a:rPr lang="en-US" altLang="zh-TW" dirty="0">
                <a:solidFill>
                  <a:srgbClr val="00B050"/>
                </a:solidFill>
              </a:rPr>
              <a:t>1</a:t>
            </a:r>
            <a:r>
              <a:rPr lang="zh-TW" altLang="en-US" dirty="0">
                <a:solidFill>
                  <a:srgbClr val="00B050"/>
                </a:solidFill>
              </a:rPr>
              <a:t>欄位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zh-TW" altLang="en-US" dirty="0">
                <a:solidFill>
                  <a:srgbClr val="0070C0"/>
                </a:solidFill>
              </a:rPr>
              <a:t>變數</a:t>
            </a:r>
            <a:r>
              <a:rPr lang="en-US" altLang="zh-TW" dirty="0">
                <a:solidFill>
                  <a:srgbClr val="0070C0"/>
                </a:solidFill>
              </a:rPr>
              <a:t>2 </a:t>
            </a:r>
            <a:r>
              <a:rPr lang="en-US" altLang="zh-TW" dirty="0">
                <a:solidFill>
                  <a:srgbClr val="C00000"/>
                </a:solidFill>
              </a:rPr>
              <a:t>BY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zh-TW" altLang="en-US" dirty="0">
                <a:solidFill>
                  <a:srgbClr val="00B050"/>
                </a:solidFill>
              </a:rPr>
              <a:t>變數</a:t>
            </a:r>
            <a:r>
              <a:rPr lang="en-US" altLang="zh-TW" dirty="0">
                <a:solidFill>
                  <a:srgbClr val="00B050"/>
                </a:solidFill>
              </a:rPr>
              <a:t>2</a:t>
            </a:r>
            <a:r>
              <a:rPr lang="zh-TW" altLang="en-US" dirty="0">
                <a:solidFill>
                  <a:srgbClr val="00B050"/>
                </a:solidFill>
              </a:rPr>
              <a:t>欄位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此次使用 </a:t>
            </a:r>
            <a:r>
              <a:rPr lang="en-US" altLang="zh-TW" sz="2000" dirty="0"/>
              <a:t>SUM</a:t>
            </a:r>
            <a:r>
              <a:rPr lang="zh-TW" altLang="en-US" sz="2000" dirty="0"/>
              <a:t> 和 </a:t>
            </a:r>
            <a:r>
              <a:rPr lang="en-US" altLang="zh-TW" sz="2000" dirty="0"/>
              <a:t>AVG </a:t>
            </a:r>
            <a:r>
              <a:rPr lang="zh-TW" altLang="en-US" sz="2000" dirty="0"/>
              <a:t>做為範例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各個縣市中共有多少口罩</a:t>
            </a:r>
            <a:endParaRPr lang="en-US" altLang="zh-TW" sz="2000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0070C0"/>
                </a:solidFill>
              </a:rPr>
              <a:t>a1</a:t>
            </a:r>
            <a:r>
              <a:rPr lang="en-US" altLang="zh-TW" sz="2000" dirty="0">
                <a:solidFill>
                  <a:srgbClr val="C00000"/>
                </a:solidFill>
              </a:rPr>
              <a:t> = GROUP </a:t>
            </a:r>
            <a:r>
              <a:rPr lang="en-US" altLang="zh-TW" sz="2000" dirty="0">
                <a:solidFill>
                  <a:srgbClr val="0070C0"/>
                </a:solidFill>
              </a:rPr>
              <a:t>data</a:t>
            </a:r>
            <a:r>
              <a:rPr lang="en-US" altLang="zh-TW" sz="2000" dirty="0">
                <a:solidFill>
                  <a:srgbClr val="C00000"/>
                </a:solidFill>
              </a:rPr>
              <a:t> BY </a:t>
            </a:r>
            <a:r>
              <a:rPr lang="en-US" altLang="zh-TW" sz="2000" dirty="0">
                <a:solidFill>
                  <a:srgbClr val="00B050"/>
                </a:solidFill>
              </a:rPr>
              <a:t>SUBSTRING($2,0,3);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0070C0"/>
                </a:solidFill>
              </a:rPr>
              <a:t>a2 </a:t>
            </a:r>
            <a:r>
              <a:rPr lang="en-US" altLang="zh-TW" sz="2000" dirty="0">
                <a:solidFill>
                  <a:srgbClr val="C00000"/>
                </a:solidFill>
              </a:rPr>
              <a:t>= FOREACH </a:t>
            </a:r>
            <a:r>
              <a:rPr lang="en-US" altLang="zh-TW" sz="2000" dirty="0">
                <a:solidFill>
                  <a:srgbClr val="0070C0"/>
                </a:solidFill>
              </a:rPr>
              <a:t>a1</a:t>
            </a:r>
            <a:r>
              <a:rPr lang="en-US" altLang="zh-TW" sz="2000" dirty="0">
                <a:solidFill>
                  <a:srgbClr val="C00000"/>
                </a:solidFill>
              </a:rPr>
              <a:t> GENERATE </a:t>
            </a:r>
            <a:r>
              <a:rPr lang="en-US" altLang="zh-TW" sz="2000" dirty="0">
                <a:solidFill>
                  <a:srgbClr val="00B050"/>
                </a:solidFill>
              </a:rPr>
              <a:t>$0</a:t>
            </a:r>
            <a:r>
              <a:rPr lang="en-US" altLang="zh-TW" sz="2000" dirty="0">
                <a:solidFill>
                  <a:srgbClr val="C00000"/>
                </a:solidFill>
              </a:rPr>
              <a:t>, COUNT(</a:t>
            </a:r>
            <a:r>
              <a:rPr lang="en-US" altLang="zh-TW" sz="2000" dirty="0">
                <a:solidFill>
                  <a:srgbClr val="0070C0"/>
                </a:solidFill>
              </a:rPr>
              <a:t>$1</a:t>
            </a:r>
            <a:r>
              <a:rPr lang="en-US" altLang="zh-TW" sz="2000" dirty="0">
                <a:solidFill>
                  <a:srgbClr val="C00000"/>
                </a:solidFill>
              </a:rPr>
              <a:t>);</a:t>
            </a:r>
            <a:endParaRPr lang="en-US" altLang="zh-TW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TW" altLang="en-US" sz="2000" dirty="0"/>
              <a:t>各個縣市中平均每個藥局共有多少口罩</a:t>
            </a:r>
            <a:endParaRPr lang="en-US" altLang="zh-TW" sz="2000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0070C0"/>
                </a:solidFill>
              </a:rPr>
              <a:t>b1</a:t>
            </a:r>
            <a:r>
              <a:rPr lang="en-US" altLang="zh-TW" sz="2000" dirty="0">
                <a:solidFill>
                  <a:srgbClr val="C00000"/>
                </a:solidFill>
              </a:rPr>
              <a:t> = GROUP </a:t>
            </a:r>
            <a:r>
              <a:rPr lang="en-US" altLang="zh-TW" sz="2000" dirty="0">
                <a:solidFill>
                  <a:srgbClr val="0070C0"/>
                </a:solidFill>
              </a:rPr>
              <a:t>data</a:t>
            </a:r>
            <a:r>
              <a:rPr lang="en-US" altLang="zh-TW" sz="2000" dirty="0">
                <a:solidFill>
                  <a:srgbClr val="C00000"/>
                </a:solidFill>
              </a:rPr>
              <a:t> BY </a:t>
            </a:r>
            <a:r>
              <a:rPr lang="en-US" altLang="zh-TW" sz="2000" dirty="0">
                <a:solidFill>
                  <a:srgbClr val="00B050"/>
                </a:solidFill>
              </a:rPr>
              <a:t>SUBSTRING($2,0,3);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0070C0"/>
                </a:solidFill>
              </a:rPr>
              <a:t>b2</a:t>
            </a:r>
            <a:r>
              <a:rPr lang="en-US" altLang="zh-TW" sz="2000" dirty="0">
                <a:solidFill>
                  <a:srgbClr val="C00000"/>
                </a:solidFill>
              </a:rPr>
              <a:t> = FOREACH </a:t>
            </a:r>
            <a:r>
              <a:rPr lang="en-US" altLang="zh-TW" sz="2000" dirty="0">
                <a:solidFill>
                  <a:srgbClr val="0070C0"/>
                </a:solidFill>
              </a:rPr>
              <a:t>a1</a:t>
            </a:r>
            <a:r>
              <a:rPr lang="en-US" altLang="zh-TW" sz="2000" dirty="0">
                <a:solidFill>
                  <a:srgbClr val="C00000"/>
                </a:solidFill>
              </a:rPr>
              <a:t> GENERATE </a:t>
            </a:r>
            <a:r>
              <a:rPr lang="en-US" altLang="zh-TW" sz="2000" dirty="0">
                <a:solidFill>
                  <a:srgbClr val="00B050"/>
                </a:solidFill>
              </a:rPr>
              <a:t>$0</a:t>
            </a:r>
            <a:r>
              <a:rPr lang="en-US" altLang="zh-TW" sz="2000" dirty="0">
                <a:solidFill>
                  <a:srgbClr val="C00000"/>
                </a:solidFill>
              </a:rPr>
              <a:t>, SUM(</a:t>
            </a:r>
            <a:r>
              <a:rPr lang="en-US" altLang="zh-TW" sz="2000" dirty="0">
                <a:solidFill>
                  <a:srgbClr val="0070C0"/>
                </a:solidFill>
              </a:rPr>
              <a:t>$1.$4</a:t>
            </a:r>
            <a:r>
              <a:rPr lang="en-US" altLang="zh-TW" sz="2000" dirty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r>
              <a:rPr lang="zh-TW" altLang="en-US" sz="2000" dirty="0"/>
              <a:t>使用 </a:t>
            </a:r>
            <a:r>
              <a:rPr lang="en-US" altLang="zh-TW" sz="2000" dirty="0"/>
              <a:t>JOIN </a:t>
            </a:r>
            <a:r>
              <a:rPr lang="zh-TW" altLang="en-US" sz="2000" dirty="0"/>
              <a:t>將縣市相同的資料合併</a:t>
            </a:r>
            <a:r>
              <a:rPr lang="en-US" altLang="zh-TW" sz="2000" dirty="0"/>
              <a:t>,</a:t>
            </a:r>
            <a:r>
              <a:rPr lang="zh-TW" altLang="en-US" sz="2000" dirty="0"/>
              <a:t> 輸出範例為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/>
              <a:t>臺北市</a:t>
            </a:r>
            <a:r>
              <a:rPr lang="en-US" altLang="zh-TW" sz="2000" dirty="0"/>
              <a:t>,614,</a:t>
            </a:r>
            <a:r>
              <a:rPr lang="zh-TW" altLang="en-US" sz="2000" dirty="0"/>
              <a:t> 臺北市</a:t>
            </a:r>
            <a:r>
              <a:rPr lang="en-US" altLang="zh-TW" sz="2000" dirty="0"/>
              <a:t>,1566182)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C00000"/>
                </a:solidFill>
              </a:rPr>
              <a:t>c1 = JOIN </a:t>
            </a:r>
            <a:r>
              <a:rPr lang="en-US" altLang="zh-TW" sz="2000" dirty="0">
                <a:solidFill>
                  <a:srgbClr val="0070C0"/>
                </a:solidFill>
              </a:rPr>
              <a:t>a2 </a:t>
            </a:r>
            <a:r>
              <a:rPr lang="en-US" altLang="zh-TW" sz="2000" dirty="0">
                <a:solidFill>
                  <a:srgbClr val="C00000"/>
                </a:solidFill>
              </a:rPr>
              <a:t>BY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B050"/>
                </a:solidFill>
              </a:rPr>
              <a:t>$0</a:t>
            </a:r>
            <a:r>
              <a:rPr lang="en-US" altLang="zh-TW" sz="2000" dirty="0">
                <a:solidFill>
                  <a:srgbClr val="0070C0"/>
                </a:solidFill>
              </a:rPr>
              <a:t>, b2 </a:t>
            </a:r>
            <a:r>
              <a:rPr lang="en-US" altLang="zh-TW" sz="2000" dirty="0">
                <a:solidFill>
                  <a:srgbClr val="C00000"/>
                </a:solidFill>
              </a:rPr>
              <a:t>BY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B050"/>
                </a:solidFill>
              </a:rPr>
              <a:t>$0</a:t>
            </a:r>
            <a:r>
              <a:rPr lang="en-US" altLang="zh-TW" sz="2000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lang="en-US" altLang="zh-TW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95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2454EB5-9064-4049-8D14-149E23966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LOAD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1414A04-D0AE-44BA-8D4E-CB363453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0070C0"/>
                </a:solidFill>
              </a:rPr>
              <a:t>data = LOAD '/dataset/pig04/twmask.csv' USING </a:t>
            </a:r>
            <a:r>
              <a:rPr lang="en-US" altLang="zh-TW" sz="2000" dirty="0" err="1">
                <a:solidFill>
                  <a:srgbClr val="0070C0"/>
                </a:solidFill>
              </a:rPr>
              <a:t>PigStorage</a:t>
            </a:r>
            <a:r>
              <a:rPr lang="en-US" altLang="zh-TW" sz="2000" dirty="0">
                <a:solidFill>
                  <a:srgbClr val="0070C0"/>
                </a:solidFill>
              </a:rPr>
              <a:t>(',') AS(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code : </a:t>
            </a:r>
            <a:r>
              <a:rPr lang="en-US" altLang="zh-TW" sz="2000" dirty="0" err="1">
                <a:solidFill>
                  <a:srgbClr val="0070C0"/>
                </a:solidFill>
              </a:rPr>
              <a:t>chararray</a:t>
            </a:r>
            <a:r>
              <a:rPr lang="en-US" altLang="zh-TW" sz="2000" dirty="0">
                <a:solidFill>
                  <a:srgbClr val="0070C0"/>
                </a:solidFill>
              </a:rPr>
              <a:t>,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name : </a:t>
            </a:r>
            <a:r>
              <a:rPr lang="en-US" altLang="zh-TW" sz="2000" dirty="0" err="1">
                <a:solidFill>
                  <a:srgbClr val="0070C0"/>
                </a:solidFill>
              </a:rPr>
              <a:t>chararray</a:t>
            </a:r>
            <a:r>
              <a:rPr lang="en-US" altLang="zh-TW" sz="2000" dirty="0">
                <a:solidFill>
                  <a:srgbClr val="0070C0"/>
                </a:solidFill>
              </a:rPr>
              <a:t>,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address : </a:t>
            </a:r>
            <a:r>
              <a:rPr lang="en-US" altLang="zh-TW" sz="2000" dirty="0" err="1">
                <a:solidFill>
                  <a:srgbClr val="0070C0"/>
                </a:solidFill>
              </a:rPr>
              <a:t>chararray</a:t>
            </a:r>
            <a:r>
              <a:rPr lang="en-US" altLang="zh-TW" sz="2000" dirty="0">
                <a:solidFill>
                  <a:srgbClr val="0070C0"/>
                </a:solidFill>
              </a:rPr>
              <a:t>,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sz="2000" dirty="0" err="1">
                <a:solidFill>
                  <a:srgbClr val="0070C0"/>
                </a:solidFill>
              </a:rPr>
              <a:t>tel</a:t>
            </a:r>
            <a:r>
              <a:rPr lang="en-US" altLang="zh-TW" sz="2000" dirty="0">
                <a:solidFill>
                  <a:srgbClr val="0070C0"/>
                </a:solidFill>
              </a:rPr>
              <a:t> : </a:t>
            </a:r>
            <a:r>
              <a:rPr lang="en-US" altLang="zh-TW" sz="2000" dirty="0" err="1">
                <a:solidFill>
                  <a:srgbClr val="0070C0"/>
                </a:solidFill>
              </a:rPr>
              <a:t>chararray</a:t>
            </a:r>
            <a:r>
              <a:rPr lang="en-US" altLang="zh-TW" sz="2000" dirty="0">
                <a:solidFill>
                  <a:srgbClr val="0070C0"/>
                </a:solidFill>
              </a:rPr>
              <a:t>,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sz="2000" dirty="0" err="1">
                <a:solidFill>
                  <a:srgbClr val="0070C0"/>
                </a:solidFill>
              </a:rPr>
              <a:t>adult_mask</a:t>
            </a:r>
            <a:r>
              <a:rPr lang="en-US" altLang="zh-TW" sz="2000" dirty="0">
                <a:solidFill>
                  <a:srgbClr val="0070C0"/>
                </a:solidFill>
              </a:rPr>
              <a:t> : int,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sz="2000" dirty="0" err="1">
                <a:solidFill>
                  <a:srgbClr val="0070C0"/>
                </a:solidFill>
              </a:rPr>
              <a:t>child_mask</a:t>
            </a:r>
            <a:r>
              <a:rPr lang="en-US" altLang="zh-TW" sz="2000" dirty="0">
                <a:solidFill>
                  <a:srgbClr val="0070C0"/>
                </a:solidFill>
              </a:rPr>
              <a:t> : int,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sz="2000" dirty="0" err="1">
                <a:solidFill>
                  <a:srgbClr val="0070C0"/>
                </a:solidFill>
              </a:rPr>
              <a:t>update_time</a:t>
            </a:r>
            <a:r>
              <a:rPr lang="en-US" altLang="zh-TW" sz="2000" dirty="0">
                <a:solidFill>
                  <a:srgbClr val="0070C0"/>
                </a:solidFill>
              </a:rPr>
              <a:t> : </a:t>
            </a:r>
            <a:r>
              <a:rPr lang="en-US" altLang="zh-TW" sz="2000" dirty="0" err="1">
                <a:solidFill>
                  <a:srgbClr val="0070C0"/>
                </a:solidFill>
              </a:rPr>
              <a:t>chararray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0113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1D35E-6E5F-456E-AE45-1CBCB6E4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FOREACH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5FAA1F-89CE-4B9E-AE3E-DDFBF11E7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FOREACH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變數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GENERATE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B050"/>
                </a:solidFill>
              </a:rPr>
              <a:t>欄位</a:t>
            </a:r>
            <a:r>
              <a:rPr lang="en-US" altLang="zh-TW" dirty="0">
                <a:solidFill>
                  <a:srgbClr val="00B050"/>
                </a:solidFill>
              </a:rPr>
              <a:t>1</a:t>
            </a:r>
            <a:r>
              <a:rPr lang="en-US" altLang="zh-TW" dirty="0"/>
              <a:t>,</a:t>
            </a:r>
            <a:r>
              <a:rPr lang="zh-TW" altLang="en-US" dirty="0">
                <a:solidFill>
                  <a:srgbClr val="00B050"/>
                </a:solidFill>
              </a:rPr>
              <a:t>欄位</a:t>
            </a:r>
            <a:r>
              <a:rPr lang="en-US" altLang="zh-TW" dirty="0">
                <a:solidFill>
                  <a:srgbClr val="00B050"/>
                </a:solidFill>
              </a:rPr>
              <a:t>2</a:t>
            </a:r>
            <a:r>
              <a:rPr lang="en-US" altLang="zh-TW" dirty="0"/>
              <a:t>…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sz="2000" dirty="0"/>
              <a:t>顯示藥局代號與藥局名稱</a:t>
            </a:r>
            <a:endParaRPr lang="en-US" altLang="zh-TW" sz="2000" dirty="0"/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C00000"/>
                </a:solidFill>
              </a:rPr>
              <a:t>a1 = FOREACH</a:t>
            </a:r>
            <a:r>
              <a:rPr lang="en-US" altLang="zh-TW" sz="2000" dirty="0">
                <a:solidFill>
                  <a:srgbClr val="0070C0"/>
                </a:solidFill>
              </a:rPr>
              <a:t> data </a:t>
            </a:r>
            <a:r>
              <a:rPr lang="en-US" altLang="zh-TW" sz="2000" dirty="0">
                <a:solidFill>
                  <a:srgbClr val="C00000"/>
                </a:solidFill>
              </a:rPr>
              <a:t>GENERATE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B050"/>
                </a:solidFill>
              </a:rPr>
              <a:t>$0</a:t>
            </a:r>
            <a:r>
              <a:rPr lang="en-US" altLang="zh-TW" sz="2000" dirty="0">
                <a:solidFill>
                  <a:srgbClr val="0070C0"/>
                </a:solidFill>
              </a:rPr>
              <a:t>, </a:t>
            </a:r>
            <a:r>
              <a:rPr lang="en-US" altLang="zh-TW" sz="2000" dirty="0">
                <a:solidFill>
                  <a:srgbClr val="00B050"/>
                </a:solidFill>
              </a:rPr>
              <a:t>$1</a:t>
            </a:r>
            <a:r>
              <a:rPr lang="en-US" altLang="zh-TW" sz="2000" dirty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C00000"/>
                </a:solidFill>
              </a:rPr>
              <a:t>a1 = FOREACH</a:t>
            </a:r>
            <a:r>
              <a:rPr lang="en-US" altLang="zh-TW" sz="2000" dirty="0">
                <a:solidFill>
                  <a:srgbClr val="0070C0"/>
                </a:solidFill>
              </a:rPr>
              <a:t> data </a:t>
            </a:r>
            <a:r>
              <a:rPr lang="en-US" altLang="zh-TW" sz="2000" dirty="0">
                <a:solidFill>
                  <a:srgbClr val="C00000"/>
                </a:solidFill>
              </a:rPr>
              <a:t>GENERATE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B050"/>
                </a:solidFill>
              </a:rPr>
              <a:t>code</a:t>
            </a:r>
            <a:r>
              <a:rPr lang="en-US" altLang="zh-TW" sz="2000" dirty="0">
                <a:solidFill>
                  <a:srgbClr val="0070C0"/>
                </a:solidFill>
              </a:rPr>
              <a:t>, </a:t>
            </a:r>
            <a:r>
              <a:rPr lang="en-US" altLang="zh-TW" sz="2000" dirty="0">
                <a:solidFill>
                  <a:srgbClr val="00B050"/>
                </a:solidFill>
              </a:rPr>
              <a:t>name</a:t>
            </a:r>
            <a:r>
              <a:rPr lang="en-US" altLang="zh-TW" sz="2000" dirty="0">
                <a:solidFill>
                  <a:srgbClr val="0070C0"/>
                </a:solidFill>
              </a:rPr>
              <a:t>;</a:t>
            </a:r>
            <a:endParaRPr lang="zh-TW" alt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02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1D35E-6E5F-456E-AE45-1CBCB6E4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5FAA1F-89CE-4B9E-AE3E-DDFBF11E7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ORDER </a:t>
            </a:r>
            <a:r>
              <a:rPr lang="zh-TW" altLang="en-US" dirty="0">
                <a:solidFill>
                  <a:srgbClr val="0070C0"/>
                </a:solidFill>
              </a:rPr>
              <a:t>變數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BY </a:t>
            </a:r>
            <a:r>
              <a:rPr lang="zh-TW" altLang="en-US" dirty="0">
                <a:solidFill>
                  <a:srgbClr val="00B050"/>
                </a:solidFill>
              </a:rPr>
              <a:t>欄位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[ASE / DESC], </a:t>
            </a:r>
            <a:r>
              <a:rPr lang="zh-TW" altLang="en-US" dirty="0">
                <a:solidFill>
                  <a:srgbClr val="00B050"/>
                </a:solidFill>
              </a:rPr>
              <a:t>欄位</a:t>
            </a:r>
            <a:r>
              <a:rPr lang="en-US" altLang="zh-TW" dirty="0">
                <a:solidFill>
                  <a:srgbClr val="00B050"/>
                </a:solidFill>
              </a:rPr>
              <a:t>2</a:t>
            </a:r>
            <a:r>
              <a:rPr lang="en-US" altLang="zh-TW" dirty="0">
                <a:solidFill>
                  <a:srgbClr val="C00000"/>
                </a:solidFill>
              </a:rPr>
              <a:t> [ASC/DESC]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000" dirty="0"/>
              <a:t>ASC </a:t>
            </a:r>
            <a:r>
              <a:rPr lang="zh-TW" altLang="en-US" sz="2000" dirty="0"/>
              <a:t>為升冪 </a:t>
            </a:r>
            <a:r>
              <a:rPr lang="en-US" altLang="zh-TW" sz="2000" dirty="0"/>
              <a:t>(</a:t>
            </a:r>
            <a:r>
              <a:rPr lang="zh-TW" altLang="en-US" sz="2000" dirty="0"/>
              <a:t>由小到大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en-US" altLang="zh-TW" sz="2000" dirty="0"/>
              <a:t>DESC </a:t>
            </a:r>
            <a:r>
              <a:rPr lang="zh-TW" altLang="en-US" sz="2000" dirty="0"/>
              <a:t>為降冪 </a:t>
            </a:r>
            <a:r>
              <a:rPr lang="en-US" altLang="zh-TW" sz="2000" dirty="0"/>
              <a:t>(</a:t>
            </a:r>
            <a:r>
              <a:rPr lang="zh-TW" altLang="en-US" sz="2000" dirty="0"/>
              <a:t>由大到小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針對口罩數量進行由大到小的排序</a:t>
            </a:r>
            <a:endParaRPr lang="en-US" altLang="zh-TW" sz="2000" dirty="0"/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C00000"/>
                </a:solidFill>
              </a:rPr>
              <a:t>a1 = ORDER</a:t>
            </a:r>
            <a:r>
              <a:rPr lang="en-US" altLang="zh-TW" sz="2000" dirty="0">
                <a:solidFill>
                  <a:srgbClr val="0070C0"/>
                </a:solidFill>
              </a:rPr>
              <a:t> data </a:t>
            </a:r>
            <a:r>
              <a:rPr lang="en-US" altLang="zh-TW" sz="2000" dirty="0">
                <a:solidFill>
                  <a:srgbClr val="C00000"/>
                </a:solidFill>
              </a:rPr>
              <a:t>BY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B050"/>
                </a:solidFill>
              </a:rPr>
              <a:t>$4 </a:t>
            </a:r>
            <a:r>
              <a:rPr lang="en-US" altLang="zh-TW" sz="2000" dirty="0">
                <a:solidFill>
                  <a:srgbClr val="C00000"/>
                </a:solidFill>
              </a:rPr>
              <a:t>DESC</a:t>
            </a:r>
            <a:r>
              <a:rPr lang="en-US" altLang="zh-TW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lang="en-US" altLang="zh-TW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zh-TW" altLang="en-US" sz="2000" dirty="0"/>
              <a:t>針對口罩數量進行由大到小的排序</a:t>
            </a:r>
            <a:r>
              <a:rPr lang="en-US" altLang="zh-TW" sz="2000" dirty="0"/>
              <a:t>, </a:t>
            </a:r>
            <a:r>
              <a:rPr lang="zh-TW" altLang="en-US" sz="2000" dirty="0"/>
              <a:t>如果有大小相同的再針對藥局名稱進行排序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C00000"/>
                </a:solidFill>
              </a:rPr>
              <a:t>a1 = ORDER</a:t>
            </a:r>
            <a:r>
              <a:rPr lang="en-US" altLang="zh-TW" sz="2000" dirty="0">
                <a:solidFill>
                  <a:srgbClr val="0070C0"/>
                </a:solidFill>
              </a:rPr>
              <a:t> data </a:t>
            </a:r>
            <a:r>
              <a:rPr lang="en-US" altLang="zh-TW" sz="2000" dirty="0">
                <a:solidFill>
                  <a:srgbClr val="C00000"/>
                </a:solidFill>
              </a:rPr>
              <a:t>BY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B050"/>
                </a:solidFill>
              </a:rPr>
              <a:t>$4 </a:t>
            </a:r>
            <a:r>
              <a:rPr lang="en-US" altLang="zh-TW" sz="2000" dirty="0">
                <a:solidFill>
                  <a:srgbClr val="C00000"/>
                </a:solidFill>
              </a:rPr>
              <a:t>DESC, </a:t>
            </a:r>
            <a:r>
              <a:rPr lang="en-US" altLang="zh-TW" sz="2000" dirty="0">
                <a:solidFill>
                  <a:srgbClr val="00B050"/>
                </a:solidFill>
              </a:rPr>
              <a:t>$1 </a:t>
            </a:r>
            <a:r>
              <a:rPr lang="en-US" altLang="zh-TW" sz="2000" dirty="0">
                <a:solidFill>
                  <a:srgbClr val="C00000"/>
                </a:solidFill>
              </a:rPr>
              <a:t>ASC</a:t>
            </a:r>
            <a:r>
              <a:rPr lang="en-US" altLang="zh-TW" sz="2000" dirty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3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1D35E-6E5F-456E-AE45-1CBCB6E4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LIMIT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5FAA1F-89CE-4B9E-AE3E-DDFBF11E7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LIMIT </a:t>
            </a:r>
            <a:r>
              <a:rPr lang="zh-TW" altLang="en-US" dirty="0">
                <a:solidFill>
                  <a:srgbClr val="0070C0"/>
                </a:solidFill>
              </a:rPr>
              <a:t>變數</a:t>
            </a:r>
            <a:r>
              <a:rPr lang="zh-TW" altLang="en-US" dirty="0">
                <a:solidFill>
                  <a:srgbClr val="C00000"/>
                </a:solidFill>
              </a:rPr>
              <a:t> 顯示筆數</a:t>
            </a:r>
            <a:endParaRPr lang="en-US" altLang="zh-TW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顯示 </a:t>
            </a:r>
            <a:r>
              <a:rPr lang="en-US" altLang="zh-TW" sz="2000" dirty="0"/>
              <a:t>5</a:t>
            </a:r>
            <a:r>
              <a:rPr lang="zh-TW" altLang="en-US" sz="2000" dirty="0"/>
              <a:t> 筆資料</a:t>
            </a:r>
            <a:endParaRPr lang="en-US" altLang="zh-TW" sz="2000" dirty="0"/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C00000"/>
                </a:solidFill>
              </a:rPr>
              <a:t>a1 = LIMIT</a:t>
            </a:r>
            <a:r>
              <a:rPr lang="en-US" altLang="zh-TW" sz="2000" dirty="0">
                <a:solidFill>
                  <a:srgbClr val="0070C0"/>
                </a:solidFill>
              </a:rPr>
              <a:t> data </a:t>
            </a:r>
            <a:r>
              <a:rPr lang="en-US" altLang="zh-TW" sz="2000" dirty="0">
                <a:solidFill>
                  <a:srgbClr val="C00000"/>
                </a:solidFill>
              </a:rPr>
              <a:t>5</a:t>
            </a:r>
            <a:r>
              <a:rPr lang="en-US" altLang="zh-TW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lang="en-US" altLang="zh-TW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17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1D35E-6E5F-456E-AE45-1CBCB6E4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FILTER(1)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5FAA1F-89CE-4B9E-AE3E-DDFBF11E7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FILTER </a:t>
            </a:r>
            <a:r>
              <a:rPr lang="zh-TW" altLang="en-US" dirty="0">
                <a:solidFill>
                  <a:srgbClr val="0070C0"/>
                </a:solidFill>
              </a:rPr>
              <a:t>變數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BY </a:t>
            </a:r>
            <a:r>
              <a:rPr lang="zh-TW" altLang="en-US" dirty="0">
                <a:solidFill>
                  <a:srgbClr val="00B050"/>
                </a:solidFill>
              </a:rPr>
              <a:t>欄位</a:t>
            </a:r>
            <a:r>
              <a:rPr lang="zh-TW" altLang="en-US" dirty="0">
                <a:solidFill>
                  <a:srgbClr val="C00000"/>
                </a:solidFill>
              </a:rPr>
              <a:t> 條件</a:t>
            </a:r>
            <a:endParaRPr lang="en-US" altLang="zh-TW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顯示藥局名稱為丁丁藥局的資料</a:t>
            </a:r>
            <a:endParaRPr lang="en-US" altLang="zh-TW" sz="2000" dirty="0"/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C00000"/>
                </a:solidFill>
              </a:rPr>
              <a:t>a1 = FILTER</a:t>
            </a:r>
            <a:r>
              <a:rPr lang="en-US" altLang="zh-TW" sz="2000" dirty="0">
                <a:solidFill>
                  <a:srgbClr val="0070C0"/>
                </a:solidFill>
              </a:rPr>
              <a:t> data </a:t>
            </a:r>
            <a:r>
              <a:rPr lang="en-US" altLang="zh-TW" sz="2000" dirty="0">
                <a:solidFill>
                  <a:srgbClr val="C00000"/>
                </a:solidFill>
              </a:rPr>
              <a:t>BY </a:t>
            </a:r>
            <a:r>
              <a:rPr lang="en-US" altLang="zh-TW" sz="2000" dirty="0">
                <a:solidFill>
                  <a:srgbClr val="00B050"/>
                </a:solidFill>
              </a:rPr>
              <a:t>$1</a:t>
            </a:r>
            <a:r>
              <a:rPr lang="en-US" altLang="zh-TW" sz="2000" dirty="0">
                <a:solidFill>
                  <a:srgbClr val="C00000"/>
                </a:solidFill>
              </a:rPr>
              <a:t> == '</a:t>
            </a:r>
            <a:r>
              <a:rPr lang="zh-TW" altLang="en-US" sz="2000" dirty="0">
                <a:solidFill>
                  <a:srgbClr val="C00000"/>
                </a:solidFill>
              </a:rPr>
              <a:t>丁丁藥局</a:t>
            </a:r>
            <a:r>
              <a:rPr lang="en-US" altLang="zh-TW" sz="2000" dirty="0">
                <a:solidFill>
                  <a:srgbClr val="C00000"/>
                </a:solidFill>
              </a:rPr>
              <a:t>'</a:t>
            </a:r>
            <a:r>
              <a:rPr lang="en-US" altLang="zh-TW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顯示藥局名稱不為丁丁藥局的資料</a:t>
            </a:r>
            <a:endParaRPr lang="en-US" altLang="zh-TW" sz="2000" dirty="0"/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C00000"/>
                </a:solidFill>
              </a:rPr>
              <a:t>a1 = FILTER</a:t>
            </a:r>
            <a:r>
              <a:rPr lang="en-US" altLang="zh-TW" sz="2000" dirty="0">
                <a:solidFill>
                  <a:srgbClr val="0070C0"/>
                </a:solidFill>
              </a:rPr>
              <a:t> data </a:t>
            </a:r>
            <a:r>
              <a:rPr lang="en-US" altLang="zh-TW" sz="2000" dirty="0">
                <a:solidFill>
                  <a:srgbClr val="C00000"/>
                </a:solidFill>
              </a:rPr>
              <a:t>BY </a:t>
            </a:r>
            <a:r>
              <a:rPr lang="en-US" altLang="zh-TW" sz="2000" dirty="0">
                <a:solidFill>
                  <a:srgbClr val="00B050"/>
                </a:solidFill>
              </a:rPr>
              <a:t>$1</a:t>
            </a:r>
            <a:r>
              <a:rPr lang="en-US" altLang="zh-TW" sz="2000" dirty="0">
                <a:solidFill>
                  <a:srgbClr val="C00000"/>
                </a:solidFill>
              </a:rPr>
              <a:t> != '</a:t>
            </a:r>
            <a:r>
              <a:rPr lang="zh-TW" altLang="en-US" sz="2000" dirty="0">
                <a:solidFill>
                  <a:srgbClr val="C00000"/>
                </a:solidFill>
              </a:rPr>
              <a:t>丁丁藥局</a:t>
            </a:r>
            <a:r>
              <a:rPr lang="en-US" altLang="zh-TW" sz="2000" dirty="0">
                <a:solidFill>
                  <a:srgbClr val="C00000"/>
                </a:solidFill>
              </a:rPr>
              <a:t>'</a:t>
            </a:r>
            <a:r>
              <a:rPr lang="en-US" altLang="zh-TW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lang="en-US" altLang="zh-TW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sz="2000" dirty="0"/>
              <a:t>顯示口罩數量大於 </a:t>
            </a:r>
            <a:r>
              <a:rPr lang="en-US" altLang="zh-TW" sz="2000" dirty="0"/>
              <a:t>3000 </a:t>
            </a:r>
            <a:r>
              <a:rPr lang="zh-TW" altLang="en-US" sz="2000" dirty="0"/>
              <a:t>的資料</a:t>
            </a:r>
            <a:endParaRPr lang="en-US" altLang="zh-TW" sz="2000" dirty="0"/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C00000"/>
                </a:solidFill>
              </a:rPr>
              <a:t>a1 = FILTER</a:t>
            </a:r>
            <a:r>
              <a:rPr lang="en-US" altLang="zh-TW" sz="2000" dirty="0">
                <a:solidFill>
                  <a:srgbClr val="0070C0"/>
                </a:solidFill>
              </a:rPr>
              <a:t> data </a:t>
            </a:r>
            <a:r>
              <a:rPr lang="en-US" altLang="zh-TW" sz="2000" dirty="0">
                <a:solidFill>
                  <a:srgbClr val="C00000"/>
                </a:solidFill>
              </a:rPr>
              <a:t>BY </a:t>
            </a:r>
            <a:r>
              <a:rPr lang="en-US" altLang="zh-TW" sz="2000" dirty="0">
                <a:solidFill>
                  <a:srgbClr val="00B050"/>
                </a:solidFill>
              </a:rPr>
              <a:t>$4</a:t>
            </a:r>
            <a:r>
              <a:rPr lang="en-US" altLang="zh-TW" sz="2000" dirty="0">
                <a:solidFill>
                  <a:srgbClr val="C00000"/>
                </a:solidFill>
              </a:rPr>
              <a:t> &gt; 3000</a:t>
            </a:r>
            <a:r>
              <a:rPr lang="en-US" altLang="zh-TW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lang="en-US" altLang="zh-TW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98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1D35E-6E5F-456E-AE45-1CBCB6E4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FILTER(2)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5FAA1F-89CE-4B9E-AE3E-DDFBF11E7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FILTER </a:t>
            </a:r>
            <a:r>
              <a:rPr lang="zh-TW" altLang="en-US" dirty="0">
                <a:solidFill>
                  <a:srgbClr val="0070C0"/>
                </a:solidFill>
              </a:rPr>
              <a:t>變數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BY </a:t>
            </a:r>
            <a:r>
              <a:rPr lang="zh-TW" altLang="en-US" dirty="0">
                <a:solidFill>
                  <a:srgbClr val="00B050"/>
                </a:solidFill>
              </a:rPr>
              <a:t>欄位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MATCHES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.</a:t>
            </a:r>
            <a:r>
              <a:rPr lang="zh-TW" altLang="en-US" dirty="0">
                <a:solidFill>
                  <a:srgbClr val="C00000"/>
                </a:solidFill>
              </a:rPr>
              <a:t>*</a:t>
            </a:r>
            <a:endParaRPr lang="en-US" altLang="zh-TW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顯示地址有包含臺北市的資料</a:t>
            </a:r>
            <a:endParaRPr lang="en-US" altLang="zh-TW" sz="2000" dirty="0"/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C00000"/>
                </a:solidFill>
              </a:rPr>
              <a:t>a1 = FILTER</a:t>
            </a:r>
            <a:r>
              <a:rPr lang="en-US" altLang="zh-TW" sz="2000" dirty="0">
                <a:solidFill>
                  <a:srgbClr val="0070C0"/>
                </a:solidFill>
              </a:rPr>
              <a:t> data </a:t>
            </a:r>
            <a:r>
              <a:rPr lang="en-US" altLang="zh-TW" sz="2000" dirty="0">
                <a:solidFill>
                  <a:srgbClr val="C00000"/>
                </a:solidFill>
              </a:rPr>
              <a:t>BY </a:t>
            </a:r>
            <a:r>
              <a:rPr lang="en-US" altLang="zh-TW" sz="2000" dirty="0">
                <a:solidFill>
                  <a:srgbClr val="00B050"/>
                </a:solidFill>
              </a:rPr>
              <a:t>$2</a:t>
            </a:r>
            <a:r>
              <a:rPr lang="en-US" altLang="zh-TW" sz="2000" dirty="0">
                <a:solidFill>
                  <a:srgbClr val="C00000"/>
                </a:solidFill>
              </a:rPr>
              <a:t> MATCHES '</a:t>
            </a:r>
            <a:r>
              <a:rPr lang="zh-TW" altLang="en-US" sz="2000" dirty="0">
                <a:solidFill>
                  <a:srgbClr val="C00000"/>
                </a:solidFill>
              </a:rPr>
              <a:t>臺北市</a:t>
            </a:r>
            <a:r>
              <a:rPr lang="en-US" altLang="zh-TW" sz="2000" dirty="0">
                <a:solidFill>
                  <a:srgbClr val="C00000"/>
                </a:solidFill>
              </a:rPr>
              <a:t>.*'</a:t>
            </a:r>
            <a:r>
              <a:rPr lang="en-US" altLang="zh-TW" sz="2000" dirty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sz="2000" dirty="0"/>
              <a:t>顯示地址有包含中正路的資料</a:t>
            </a:r>
            <a:endParaRPr lang="en-US" altLang="zh-TW" sz="2000" dirty="0"/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C00000"/>
                </a:solidFill>
              </a:rPr>
              <a:t>a1 = FILTER</a:t>
            </a:r>
            <a:r>
              <a:rPr lang="en-US" altLang="zh-TW" sz="2000" dirty="0">
                <a:solidFill>
                  <a:srgbClr val="0070C0"/>
                </a:solidFill>
              </a:rPr>
              <a:t> data </a:t>
            </a:r>
            <a:r>
              <a:rPr lang="en-US" altLang="zh-TW" sz="2000" dirty="0">
                <a:solidFill>
                  <a:srgbClr val="C00000"/>
                </a:solidFill>
              </a:rPr>
              <a:t>BY </a:t>
            </a:r>
            <a:r>
              <a:rPr lang="en-US" altLang="zh-TW" sz="2000" dirty="0">
                <a:solidFill>
                  <a:srgbClr val="00B050"/>
                </a:solidFill>
              </a:rPr>
              <a:t>$2</a:t>
            </a:r>
            <a:r>
              <a:rPr lang="en-US" altLang="zh-TW" sz="2000" dirty="0">
                <a:solidFill>
                  <a:srgbClr val="C00000"/>
                </a:solidFill>
              </a:rPr>
              <a:t> MATCHES '.</a:t>
            </a:r>
            <a:r>
              <a:rPr lang="zh-TW" altLang="en-US" sz="2000" dirty="0">
                <a:solidFill>
                  <a:srgbClr val="C00000"/>
                </a:solidFill>
              </a:rPr>
              <a:t>*中正路</a:t>
            </a:r>
            <a:r>
              <a:rPr lang="en-US" altLang="zh-TW" sz="2000" dirty="0">
                <a:solidFill>
                  <a:srgbClr val="C00000"/>
                </a:solidFill>
              </a:rPr>
              <a:t>.*'</a:t>
            </a:r>
            <a:r>
              <a:rPr lang="en-US" altLang="zh-TW" sz="2000" dirty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1D35E-6E5F-456E-AE45-1CBCB6E4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FILTER(3)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5FAA1F-89CE-4B9E-AE3E-DDFBF11E7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FILTER </a:t>
            </a:r>
            <a:r>
              <a:rPr lang="zh-TW" altLang="en-US" dirty="0">
                <a:solidFill>
                  <a:srgbClr val="0070C0"/>
                </a:solidFill>
              </a:rPr>
              <a:t>變數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BY </a:t>
            </a:r>
            <a:r>
              <a:rPr lang="zh-TW" altLang="en-US" dirty="0">
                <a:solidFill>
                  <a:srgbClr val="00B050"/>
                </a:solidFill>
              </a:rPr>
              <a:t>欄位</a:t>
            </a:r>
            <a:r>
              <a:rPr lang="zh-TW" altLang="en-US" dirty="0">
                <a:solidFill>
                  <a:srgbClr val="C00000"/>
                </a:solidFill>
              </a:rPr>
              <a:t> 條件 </a:t>
            </a:r>
            <a:r>
              <a:rPr lang="en-US" altLang="zh-TW" dirty="0">
                <a:solidFill>
                  <a:srgbClr val="C00000"/>
                </a:solidFill>
              </a:rPr>
              <a:t>[AND/OR]</a:t>
            </a:r>
            <a:r>
              <a:rPr lang="zh-TW" altLang="en-US" dirty="0">
                <a:solidFill>
                  <a:srgbClr val="00B050"/>
                </a:solidFill>
              </a:rPr>
              <a:t>欄位 </a:t>
            </a:r>
            <a:r>
              <a:rPr lang="zh-TW" altLang="en-US" dirty="0">
                <a:solidFill>
                  <a:srgbClr val="C00000"/>
                </a:solidFill>
              </a:rPr>
              <a:t>條件</a:t>
            </a:r>
            <a:endParaRPr lang="en-US" altLang="zh-TW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顯示藥局名稱為丁丁藥局的資料而且地址有包含高雄市的資訊</a:t>
            </a:r>
            <a:endParaRPr lang="en-US" altLang="zh-TW" sz="2000" dirty="0"/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C00000"/>
                </a:solidFill>
              </a:rPr>
              <a:t>a1 = FILTER </a:t>
            </a:r>
            <a:r>
              <a:rPr lang="en-US" altLang="zh-TW" sz="2000" dirty="0">
                <a:solidFill>
                  <a:srgbClr val="0070C0"/>
                </a:solidFill>
              </a:rPr>
              <a:t>data</a:t>
            </a:r>
            <a:r>
              <a:rPr lang="en-US" altLang="zh-TW" sz="2000" dirty="0">
                <a:solidFill>
                  <a:srgbClr val="C00000"/>
                </a:solidFill>
              </a:rPr>
              <a:t> BY </a:t>
            </a:r>
            <a:r>
              <a:rPr lang="en-US" altLang="zh-TW" sz="2000" dirty="0">
                <a:solidFill>
                  <a:srgbClr val="00B050"/>
                </a:solidFill>
              </a:rPr>
              <a:t>$1</a:t>
            </a:r>
            <a:r>
              <a:rPr lang="en-US" altLang="zh-TW" sz="2000" dirty="0">
                <a:solidFill>
                  <a:srgbClr val="C00000"/>
                </a:solidFill>
              </a:rPr>
              <a:t> == '</a:t>
            </a:r>
            <a:r>
              <a:rPr lang="zh-TW" altLang="en-US" sz="2000" dirty="0">
                <a:solidFill>
                  <a:srgbClr val="C00000"/>
                </a:solidFill>
              </a:rPr>
              <a:t>丁丁藥局</a:t>
            </a:r>
            <a:r>
              <a:rPr lang="en-US" altLang="zh-TW" sz="2000" dirty="0">
                <a:solidFill>
                  <a:srgbClr val="C00000"/>
                </a:solidFill>
              </a:rPr>
              <a:t>' AND </a:t>
            </a:r>
            <a:r>
              <a:rPr lang="en-US" altLang="zh-TW" sz="2000" dirty="0">
                <a:solidFill>
                  <a:srgbClr val="00B050"/>
                </a:solidFill>
              </a:rPr>
              <a:t>$2</a:t>
            </a:r>
            <a:r>
              <a:rPr lang="en-US" altLang="zh-TW" sz="2000" dirty="0">
                <a:solidFill>
                  <a:srgbClr val="C00000"/>
                </a:solidFill>
              </a:rPr>
              <a:t> MATCHES '.*</a:t>
            </a:r>
            <a:r>
              <a:rPr lang="zh-TW" altLang="en-US" sz="2000" dirty="0">
                <a:solidFill>
                  <a:srgbClr val="C00000"/>
                </a:solidFill>
              </a:rPr>
              <a:t>高雄市</a:t>
            </a:r>
            <a:r>
              <a:rPr lang="en-US" altLang="zh-TW" sz="2000" dirty="0">
                <a:solidFill>
                  <a:srgbClr val="C00000"/>
                </a:solidFill>
              </a:rPr>
              <a:t>.*';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lang="en-US" altLang="zh-TW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sz="2000" dirty="0"/>
              <a:t>顯示地址有包含臺北市或新北市的資料</a:t>
            </a:r>
            <a:endParaRPr lang="en-US" altLang="zh-TW" sz="2000" dirty="0"/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C00000"/>
                </a:solidFill>
              </a:rPr>
              <a:t>a1 = FILTER</a:t>
            </a:r>
            <a:r>
              <a:rPr lang="en-US" altLang="zh-TW" sz="2000" dirty="0">
                <a:solidFill>
                  <a:srgbClr val="0070C0"/>
                </a:solidFill>
              </a:rPr>
              <a:t> data </a:t>
            </a:r>
            <a:r>
              <a:rPr lang="en-US" altLang="zh-TW" sz="2000" dirty="0">
                <a:solidFill>
                  <a:srgbClr val="C00000"/>
                </a:solidFill>
              </a:rPr>
              <a:t>BY </a:t>
            </a:r>
            <a:r>
              <a:rPr lang="en-US" altLang="zh-TW" sz="2000" dirty="0">
                <a:solidFill>
                  <a:srgbClr val="00B050"/>
                </a:solidFill>
              </a:rPr>
              <a:t>$2</a:t>
            </a:r>
            <a:r>
              <a:rPr lang="en-US" altLang="zh-TW" sz="2000" dirty="0">
                <a:solidFill>
                  <a:srgbClr val="C00000"/>
                </a:solidFill>
              </a:rPr>
              <a:t> MATCHES '</a:t>
            </a:r>
            <a:r>
              <a:rPr lang="zh-TW" altLang="en-US" sz="2000" dirty="0">
                <a:solidFill>
                  <a:srgbClr val="C00000"/>
                </a:solidFill>
              </a:rPr>
              <a:t>臺北市</a:t>
            </a:r>
            <a:r>
              <a:rPr lang="en-US" altLang="zh-TW" sz="2000" dirty="0">
                <a:solidFill>
                  <a:srgbClr val="C00000"/>
                </a:solidFill>
              </a:rPr>
              <a:t>.*'</a:t>
            </a:r>
            <a:r>
              <a:rPr lang="zh-TW" altLang="en-US" sz="2000" dirty="0">
                <a:solidFill>
                  <a:srgbClr val="C00000"/>
                </a:solidFill>
              </a:rPr>
              <a:t> </a:t>
            </a:r>
            <a:r>
              <a:rPr lang="en-US" altLang="zh-TW" sz="2000" dirty="0">
                <a:solidFill>
                  <a:srgbClr val="C00000"/>
                </a:solidFill>
              </a:rPr>
              <a:t>OR </a:t>
            </a:r>
            <a:r>
              <a:rPr lang="en-US" altLang="zh-TW" sz="2000" dirty="0">
                <a:solidFill>
                  <a:srgbClr val="00B050"/>
                </a:solidFill>
              </a:rPr>
              <a:t>$2</a:t>
            </a:r>
            <a:r>
              <a:rPr lang="en-US" altLang="zh-TW" sz="2000" dirty="0">
                <a:solidFill>
                  <a:srgbClr val="C00000"/>
                </a:solidFill>
              </a:rPr>
              <a:t> MATCHES '</a:t>
            </a:r>
            <a:r>
              <a:rPr lang="zh-TW" altLang="en-US" sz="2000" dirty="0">
                <a:solidFill>
                  <a:srgbClr val="C00000"/>
                </a:solidFill>
              </a:rPr>
              <a:t>新北市</a:t>
            </a:r>
            <a:r>
              <a:rPr lang="en-US" altLang="zh-TW" sz="2000" dirty="0">
                <a:solidFill>
                  <a:srgbClr val="C00000"/>
                </a:solidFill>
              </a:rPr>
              <a:t>.*'</a:t>
            </a:r>
            <a:r>
              <a:rPr lang="en-US" altLang="zh-TW" sz="2000" dirty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3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1D35E-6E5F-456E-AE45-1CBCB6E4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SUBSTRING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5FAA1F-89CE-4B9E-AE3E-DDFBF11E7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FOREACH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變數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GENERATE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SUBSTRING(</a:t>
            </a:r>
            <a:r>
              <a:rPr lang="zh-TW" altLang="en-US" sz="2000" dirty="0">
                <a:solidFill>
                  <a:srgbClr val="00B050"/>
                </a:solidFill>
              </a:rPr>
              <a:t>欄位</a:t>
            </a:r>
            <a:r>
              <a:rPr lang="en-US" altLang="zh-TW" sz="2000" dirty="0">
                <a:solidFill>
                  <a:srgbClr val="00B050"/>
                </a:solidFill>
              </a:rPr>
              <a:t>2,</a:t>
            </a:r>
            <a:r>
              <a:rPr lang="zh-TW" altLang="en-US" sz="2000" dirty="0">
                <a:solidFill>
                  <a:srgbClr val="00B050"/>
                </a:solidFill>
              </a:rPr>
              <a:t>起點位置</a:t>
            </a:r>
            <a:r>
              <a:rPr lang="en-US" altLang="zh-TW" sz="2000" dirty="0">
                <a:solidFill>
                  <a:srgbClr val="00B050"/>
                </a:solidFill>
              </a:rPr>
              <a:t>,</a:t>
            </a:r>
            <a:r>
              <a:rPr lang="zh-TW" altLang="en-US" sz="2000" dirty="0">
                <a:solidFill>
                  <a:srgbClr val="00B050"/>
                </a:solidFill>
              </a:rPr>
              <a:t>結束位置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顯示地址的第</a:t>
            </a:r>
            <a:r>
              <a:rPr lang="en-US" altLang="zh-TW" sz="2000" dirty="0"/>
              <a:t>1 ~ 3</a:t>
            </a:r>
            <a:r>
              <a:rPr lang="zh-TW" altLang="en-US" sz="2000" dirty="0"/>
              <a:t> 個字</a:t>
            </a:r>
            <a:endParaRPr lang="en-US" altLang="zh-TW" sz="2000" dirty="0"/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C00000"/>
                </a:solidFill>
              </a:rPr>
              <a:t>a1 = FOREACH </a:t>
            </a:r>
            <a:r>
              <a:rPr lang="en-US" altLang="zh-TW" sz="2000" dirty="0">
                <a:solidFill>
                  <a:srgbClr val="0070C0"/>
                </a:solidFill>
              </a:rPr>
              <a:t>data</a:t>
            </a:r>
            <a:r>
              <a:rPr lang="en-US" altLang="zh-TW" sz="2000" dirty="0">
                <a:solidFill>
                  <a:srgbClr val="C00000"/>
                </a:solidFill>
              </a:rPr>
              <a:t> GENERATE SUBSTRING(</a:t>
            </a:r>
            <a:r>
              <a:rPr lang="en-US" altLang="zh-TW" sz="2000" dirty="0">
                <a:solidFill>
                  <a:srgbClr val="00B050"/>
                </a:solidFill>
              </a:rPr>
              <a:t>$2,0,3</a:t>
            </a:r>
            <a:r>
              <a:rPr lang="en-US" altLang="zh-TW" sz="2000" dirty="0">
                <a:solidFill>
                  <a:srgbClr val="C0000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lang="en-US" altLang="zh-TW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sz="2000" dirty="0"/>
              <a:t>顯示地址的第</a:t>
            </a:r>
            <a:r>
              <a:rPr lang="en-US" altLang="zh-TW" sz="2000" dirty="0"/>
              <a:t>4 ~ 6</a:t>
            </a:r>
            <a:r>
              <a:rPr lang="zh-TW" altLang="en-US" sz="2000" dirty="0"/>
              <a:t> 個字</a:t>
            </a:r>
            <a:endParaRPr lang="en-US" altLang="zh-TW" sz="2000" dirty="0"/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C00000"/>
                </a:solidFill>
              </a:rPr>
              <a:t>a1 = FOREACH </a:t>
            </a:r>
            <a:r>
              <a:rPr lang="en-US" altLang="zh-TW" sz="2000" dirty="0">
                <a:solidFill>
                  <a:srgbClr val="0070C0"/>
                </a:solidFill>
              </a:rPr>
              <a:t>data</a:t>
            </a:r>
            <a:r>
              <a:rPr lang="en-US" altLang="zh-TW" sz="2000" dirty="0">
                <a:solidFill>
                  <a:srgbClr val="C00000"/>
                </a:solidFill>
              </a:rPr>
              <a:t> GENERATE SUBSTRING(</a:t>
            </a:r>
            <a:r>
              <a:rPr lang="en-US" altLang="zh-TW" sz="2000" dirty="0">
                <a:solidFill>
                  <a:srgbClr val="00B050"/>
                </a:solidFill>
              </a:rPr>
              <a:t>$2,3,6</a:t>
            </a:r>
            <a:r>
              <a:rPr lang="en-US" altLang="zh-TW" sz="2000" dirty="0">
                <a:solidFill>
                  <a:srgbClr val="C00000"/>
                </a:solidFill>
              </a:rPr>
              <a:t>);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88003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簡報01">
      <a:majorFont>
        <a:latin typeface="Verdana"/>
        <a:ea typeface="微軟正黑體"/>
        <a:cs typeface=""/>
      </a:majorFont>
      <a:minorFont>
        <a:latin typeface="Verdan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0732DE11-2649-4E8C-A258-3A3471530A1C}" vid="{5AE2B176-D72A-47BE-817E-67CE9F1BA5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84</TotalTime>
  <Words>1000</Words>
  <Application>Microsoft Office PowerPoint</Application>
  <PresentationFormat>寬螢幕</PresentationFormat>
  <Paragraphs>151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1" baseType="lpstr">
      <vt:lpstr>Arial</vt:lpstr>
      <vt:lpstr>Verdana</vt:lpstr>
      <vt:lpstr>佈景主題1</vt:lpstr>
      <vt:lpstr>Apache Pig 語法集合</vt:lpstr>
      <vt:lpstr>LOAD</vt:lpstr>
      <vt:lpstr>FOREACH</vt:lpstr>
      <vt:lpstr>ORDER</vt:lpstr>
      <vt:lpstr>LIMIT</vt:lpstr>
      <vt:lpstr>FILTER(1)</vt:lpstr>
      <vt:lpstr>FILTER(2)</vt:lpstr>
      <vt:lpstr>FILTER(3)</vt:lpstr>
      <vt:lpstr>SUBSTRING</vt:lpstr>
      <vt:lpstr>GROUP (1)</vt:lpstr>
      <vt:lpstr>GROUP (2)</vt:lpstr>
      <vt:lpstr>COUNT(1)</vt:lpstr>
      <vt:lpstr>COUNT(2)</vt:lpstr>
      <vt:lpstr>SUM</vt:lpstr>
      <vt:lpstr>AVG</vt:lpstr>
      <vt:lpstr>ROUND_TO</vt:lpstr>
      <vt:lpstr>DISTINCT</vt:lpstr>
      <vt:lpstr>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Oscar.Young</dc:creator>
  <cp:lastModifiedBy>Oscar.Young</cp:lastModifiedBy>
  <cp:revision>13</cp:revision>
  <dcterms:created xsi:type="dcterms:W3CDTF">2020-11-06T16:32:49Z</dcterms:created>
  <dcterms:modified xsi:type="dcterms:W3CDTF">2020-11-06T17:57:37Z</dcterms:modified>
</cp:coreProperties>
</file>