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7" r:id="rId5"/>
    <p:sldId id="265" r:id="rId6"/>
    <p:sldId id="258" r:id="rId7"/>
    <p:sldId id="259" r:id="rId8"/>
    <p:sldId id="260" r:id="rId9"/>
    <p:sldId id="262" r:id="rId10"/>
    <p:sldId id="261" r:id="rId11"/>
    <p:sldId id="264" r:id="rId12"/>
    <p:sldId id="263" r:id="rId13"/>
    <p:sldId id="266" r:id="rId14"/>
    <p:sldId id="268" r:id="rId15"/>
    <p:sldId id="267" r:id="rId16"/>
    <p:sldId id="269" r:id="rId17"/>
    <p:sldId id="270" r:id="rId18"/>
    <p:sldId id="273" r:id="rId19"/>
    <p:sldId id="274" r:id="rId20"/>
    <p:sldId id="272" r:id="rId21"/>
    <p:sldId id="275" r:id="rId22"/>
    <p:sldId id="277" r:id="rId23"/>
    <p:sldId id="276" r:id="rId24"/>
    <p:sldId id="27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84434" autoAdjust="0"/>
  </p:normalViewPr>
  <p:slideViewPr>
    <p:cSldViewPr snapToGrid="0">
      <p:cViewPr>
        <p:scale>
          <a:sx n="66" d="100"/>
          <a:sy n="66" d="100"/>
        </p:scale>
        <p:origin x="4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E2546-9FC3-4A8F-835C-04E495EE408D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2B65E-CA56-4CEB-BA7F-EAAF7482E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73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>
                <a:solidFill>
                  <a:srgbClr val="0070C0"/>
                </a:solidFill>
              </a:rPr>
              <a:t>wget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'https://quality.data.gov.tw/</a:t>
            </a:r>
            <a:r>
              <a:rPr lang="en-US" altLang="zh-TW" dirty="0" err="1">
                <a:solidFill>
                  <a:srgbClr val="0070C0"/>
                </a:solidFill>
              </a:rPr>
              <a:t>dq_download_csv.php?nid</a:t>
            </a:r>
            <a:r>
              <a:rPr lang="en-US" altLang="zh-TW" dirty="0">
                <a:solidFill>
                  <a:srgbClr val="0070C0"/>
                </a:solidFill>
              </a:rPr>
              <a:t>=116285&amp;md5_url=2150b333756e64325bdbc4a5fd45fad1' -O twmask.csv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2B65E-CA56-4CEB-BA7F-EAAF7482E14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8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2B65E-CA56-4CEB-BA7F-EAAF7482E14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49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2B65E-CA56-4CEB-BA7F-EAAF7482E14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44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cat twmask2.csv |sort -t',' -k5 -n| cut -d',' -f5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2B65E-CA56-4CEB-BA7F-EAAF7482E14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94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cat twmask2.csv |sort -t',' -k5 | cut -d',' -f5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2B65E-CA56-4CEB-BA7F-EAAF7482E14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55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cat twmask2.csv |grep '</a:t>
            </a:r>
            <a:r>
              <a:rPr lang="zh-TW" altLang="en-US" dirty="0"/>
              <a:t>臺北市</a:t>
            </a:r>
            <a:r>
              <a:rPr lang="en-US" altLang="zh-TW" dirty="0"/>
              <a:t>' |sort -t',' -k6 -n  | tail -n 5</a:t>
            </a:r>
          </a:p>
          <a:p>
            <a:r>
              <a:rPr lang="en-US" altLang="zh-TW" dirty="0"/>
              <a:t>cat twmask2.csv |grep '</a:t>
            </a:r>
            <a:r>
              <a:rPr lang="zh-TW" altLang="en-US" dirty="0"/>
              <a:t>臺北市</a:t>
            </a:r>
            <a:r>
              <a:rPr lang="en-US" altLang="zh-TW" dirty="0"/>
              <a:t>' |sort -t',' -k6 -n  |cat -n | head -n -49 | tail -n 1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2B65E-CA56-4CEB-BA7F-EAAF7482E14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32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cat twmask2.csv |grep '</a:t>
            </a:r>
            <a:r>
              <a:rPr lang="zh-TW" altLang="en-US" dirty="0"/>
              <a:t>臺北市</a:t>
            </a:r>
            <a:r>
              <a:rPr lang="en-US" altLang="zh-TW" dirty="0"/>
              <a:t>' |cut -d',' -f2,3,5|sort -t',' -k3 -nr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2B65E-CA56-4CEB-BA7F-EAAF7482E14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57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CDD1B-D864-43F0-B1E6-0051CCFAAE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0266" y="2386646"/>
            <a:ext cx="6916667" cy="120332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TW" altLang="en-US" dirty="0"/>
              <a:t>主題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5AC6A-882A-4A9E-987D-92A418C2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5C78-F9BB-42B7-B1A5-2BBE67B56544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D5D68F-1053-4207-993A-B7047492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6B01D9-DCA0-4E5B-9D5B-F9B16DEC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DD9E-AA5F-49A8-9DD2-2E51B0F838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8B97B1-1B1A-420D-AC5F-3A7D044F2749}"/>
              </a:ext>
            </a:extLst>
          </p:cNvPr>
          <p:cNvSpPr/>
          <p:nvPr/>
        </p:nvSpPr>
        <p:spPr>
          <a:xfrm>
            <a:off x="7150100" y="-1409700"/>
            <a:ext cx="1155700" cy="508000"/>
          </a:xfrm>
          <a:prstGeom prst="rect">
            <a:avLst/>
          </a:prstGeom>
          <a:solidFill>
            <a:srgbClr val="F1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413404-88AD-49A9-86CC-ABD6EC94485F}"/>
              </a:ext>
            </a:extLst>
          </p:cNvPr>
          <p:cNvSpPr/>
          <p:nvPr/>
        </p:nvSpPr>
        <p:spPr>
          <a:xfrm>
            <a:off x="8305800" y="-1409700"/>
            <a:ext cx="1155700" cy="508000"/>
          </a:xfrm>
          <a:prstGeom prst="rect">
            <a:avLst/>
          </a:prstGeom>
          <a:solidFill>
            <a:srgbClr val="F2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851F99-D196-4CA4-868C-19D00203D333}"/>
              </a:ext>
            </a:extLst>
          </p:cNvPr>
          <p:cNvSpPr/>
          <p:nvPr/>
        </p:nvSpPr>
        <p:spPr>
          <a:xfrm>
            <a:off x="9461500" y="-1409700"/>
            <a:ext cx="1155700" cy="508000"/>
          </a:xfrm>
          <a:prstGeom prst="rect">
            <a:avLst/>
          </a:prstGeom>
          <a:solidFill>
            <a:srgbClr val="EEA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3FD0F7-F59A-422B-A62B-8BE6034EDE22}"/>
              </a:ext>
            </a:extLst>
          </p:cNvPr>
          <p:cNvSpPr/>
          <p:nvPr/>
        </p:nvSpPr>
        <p:spPr>
          <a:xfrm>
            <a:off x="10617200" y="-1409700"/>
            <a:ext cx="1155700" cy="508000"/>
          </a:xfrm>
          <a:prstGeom prst="rect">
            <a:avLst/>
          </a:prstGeom>
          <a:solidFill>
            <a:srgbClr val="020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0BF02F6-BC62-4EE3-B9D0-1E2DD40F1027}"/>
              </a:ext>
            </a:extLst>
          </p:cNvPr>
          <p:cNvSpPr/>
          <p:nvPr/>
        </p:nvSpPr>
        <p:spPr>
          <a:xfrm>
            <a:off x="7150100" y="-933450"/>
            <a:ext cx="1155700" cy="508000"/>
          </a:xfrm>
          <a:prstGeom prst="rect">
            <a:avLst/>
          </a:prstGeom>
          <a:solidFill>
            <a:srgbClr val="39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7EA3C53-B9CA-4F59-A798-CF9BEA35AADA}"/>
              </a:ext>
            </a:extLst>
          </p:cNvPr>
          <p:cNvSpPr/>
          <p:nvPr/>
        </p:nvSpPr>
        <p:spPr>
          <a:xfrm>
            <a:off x="8305800" y="-933450"/>
            <a:ext cx="1155700" cy="508000"/>
          </a:xfrm>
          <a:prstGeom prst="rect">
            <a:avLst/>
          </a:prstGeom>
          <a:solidFill>
            <a:srgbClr val="F5C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29A4D9B-4E31-4DAE-B621-5A4AB50B3DE2}"/>
              </a:ext>
            </a:extLst>
          </p:cNvPr>
          <p:cNvSpPr/>
          <p:nvPr/>
        </p:nvSpPr>
        <p:spPr>
          <a:xfrm>
            <a:off x="9461500" y="-933450"/>
            <a:ext cx="1155700" cy="508000"/>
          </a:xfrm>
          <a:prstGeom prst="rect">
            <a:avLst/>
          </a:prstGeom>
          <a:solidFill>
            <a:srgbClr val="E94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1FAA8B6-E914-4CD7-A395-D0521A72A895}"/>
              </a:ext>
            </a:extLst>
          </p:cNvPr>
          <p:cNvSpPr/>
          <p:nvPr/>
        </p:nvSpPr>
        <p:spPr>
          <a:xfrm>
            <a:off x="10617200" y="-933450"/>
            <a:ext cx="1155700" cy="5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745E7630-4728-46E6-ACD0-484E9371C12D}"/>
              </a:ext>
            </a:extLst>
          </p:cNvPr>
          <p:cNvGrpSpPr/>
          <p:nvPr/>
        </p:nvGrpSpPr>
        <p:grpSpPr>
          <a:xfrm>
            <a:off x="0" y="3544253"/>
            <a:ext cx="7754867" cy="45719"/>
            <a:chOff x="1536700" y="5206603"/>
            <a:chExt cx="8610600" cy="10239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281BFEC-78D8-4F12-ABFF-787C0B0F3858}"/>
                </a:ext>
              </a:extLst>
            </p:cNvPr>
            <p:cNvSpPr/>
            <p:nvPr userDrawn="1"/>
          </p:nvSpPr>
          <p:spPr>
            <a:xfrm>
              <a:off x="1536700" y="5206603"/>
              <a:ext cx="1155700" cy="102393"/>
            </a:xfrm>
            <a:prstGeom prst="rect">
              <a:avLst/>
            </a:prstGeom>
            <a:solidFill>
              <a:srgbClr val="39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6E87FF5-E29B-4BE8-9630-D35F90F68114}"/>
                </a:ext>
              </a:extLst>
            </p:cNvPr>
            <p:cNvSpPr/>
            <p:nvPr userDrawn="1"/>
          </p:nvSpPr>
          <p:spPr>
            <a:xfrm>
              <a:off x="3695700" y="5206603"/>
              <a:ext cx="1828800" cy="102393"/>
            </a:xfrm>
            <a:prstGeom prst="rect">
              <a:avLst/>
            </a:prstGeom>
            <a:solidFill>
              <a:srgbClr val="F5C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087D24E-3231-4D5A-9EDA-BA873EA07886}"/>
                </a:ext>
              </a:extLst>
            </p:cNvPr>
            <p:cNvSpPr/>
            <p:nvPr userDrawn="1"/>
          </p:nvSpPr>
          <p:spPr>
            <a:xfrm>
              <a:off x="4673600" y="5206603"/>
              <a:ext cx="2387600" cy="102393"/>
            </a:xfrm>
            <a:prstGeom prst="rect">
              <a:avLst/>
            </a:prstGeom>
            <a:solidFill>
              <a:srgbClr val="E94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3CFF51F-A5AC-4FAE-8590-B41FD6F405FE}"/>
                </a:ext>
              </a:extLst>
            </p:cNvPr>
            <p:cNvSpPr/>
            <p:nvPr userDrawn="1"/>
          </p:nvSpPr>
          <p:spPr>
            <a:xfrm>
              <a:off x="6883400" y="5206603"/>
              <a:ext cx="952500" cy="102393"/>
            </a:xfrm>
            <a:prstGeom prst="rect">
              <a:avLst/>
            </a:prstGeom>
            <a:solidFill>
              <a:srgbClr val="F1E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755BCD6-AFD0-4019-8DFA-534227086819}"/>
                </a:ext>
              </a:extLst>
            </p:cNvPr>
            <p:cNvSpPr/>
            <p:nvPr userDrawn="1"/>
          </p:nvSpPr>
          <p:spPr>
            <a:xfrm>
              <a:off x="7315200" y="5206603"/>
              <a:ext cx="1676400" cy="102393"/>
            </a:xfrm>
            <a:prstGeom prst="rect">
              <a:avLst/>
            </a:prstGeom>
            <a:solidFill>
              <a:srgbClr val="F2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AE0FEB9-8D7B-4559-A2F6-4C18ADD1E61D}"/>
                </a:ext>
              </a:extLst>
            </p:cNvPr>
            <p:cNvSpPr/>
            <p:nvPr userDrawn="1"/>
          </p:nvSpPr>
          <p:spPr>
            <a:xfrm>
              <a:off x="8839200" y="5206603"/>
              <a:ext cx="1308100" cy="102393"/>
            </a:xfrm>
            <a:prstGeom prst="rect">
              <a:avLst/>
            </a:prstGeom>
            <a:solidFill>
              <a:srgbClr val="EEA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5E2837D-01ED-4E20-9B59-5877047E6BF4}"/>
                </a:ext>
              </a:extLst>
            </p:cNvPr>
            <p:cNvSpPr/>
            <p:nvPr userDrawn="1"/>
          </p:nvSpPr>
          <p:spPr>
            <a:xfrm>
              <a:off x="2692400" y="5206603"/>
              <a:ext cx="1155700" cy="102393"/>
            </a:xfrm>
            <a:prstGeom prst="rect">
              <a:avLst/>
            </a:prstGeom>
            <a:solidFill>
              <a:srgbClr val="020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11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BAA66-191A-4B1C-A5BA-D8F70908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1DC84-97D3-456E-8E1B-F001B73E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969175-EFC6-4C26-A928-31CE2966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700" y="6466838"/>
            <a:ext cx="495300" cy="208599"/>
          </a:xfrm>
          <a:solidFill>
            <a:srgbClr val="E94B29"/>
          </a:solidFill>
        </p:spPr>
        <p:txBody>
          <a:bodyPr/>
          <a:lstStyle/>
          <a:p>
            <a:fld id="{5CF5DD9E-AA5F-49A8-9DD2-2E51B0F838D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FCF9425-9592-4238-93F6-FA40907A0629}"/>
              </a:ext>
            </a:extLst>
          </p:cNvPr>
          <p:cNvGrpSpPr/>
          <p:nvPr/>
        </p:nvGrpSpPr>
        <p:grpSpPr>
          <a:xfrm flipV="1">
            <a:off x="0" y="6746875"/>
            <a:ext cx="12192000" cy="45719"/>
            <a:chOff x="1536700" y="5206603"/>
            <a:chExt cx="8610600" cy="10239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826EEA-3DCB-42CB-898D-164E11048DBA}"/>
                </a:ext>
              </a:extLst>
            </p:cNvPr>
            <p:cNvSpPr/>
            <p:nvPr userDrawn="1"/>
          </p:nvSpPr>
          <p:spPr>
            <a:xfrm>
              <a:off x="1536700" y="5206603"/>
              <a:ext cx="1155700" cy="102393"/>
            </a:xfrm>
            <a:prstGeom prst="rect">
              <a:avLst/>
            </a:prstGeom>
            <a:solidFill>
              <a:srgbClr val="39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7C4FDA-01DA-455B-9F80-152737D97672}"/>
                </a:ext>
              </a:extLst>
            </p:cNvPr>
            <p:cNvSpPr/>
            <p:nvPr userDrawn="1"/>
          </p:nvSpPr>
          <p:spPr>
            <a:xfrm>
              <a:off x="3695700" y="5206603"/>
              <a:ext cx="1828800" cy="102393"/>
            </a:xfrm>
            <a:prstGeom prst="rect">
              <a:avLst/>
            </a:prstGeom>
            <a:solidFill>
              <a:srgbClr val="F5C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E2B128-739A-4B2C-BD21-2AEE80B44719}"/>
                </a:ext>
              </a:extLst>
            </p:cNvPr>
            <p:cNvSpPr/>
            <p:nvPr userDrawn="1"/>
          </p:nvSpPr>
          <p:spPr>
            <a:xfrm>
              <a:off x="4673600" y="5206603"/>
              <a:ext cx="2387600" cy="102393"/>
            </a:xfrm>
            <a:prstGeom prst="rect">
              <a:avLst/>
            </a:prstGeom>
            <a:solidFill>
              <a:srgbClr val="E94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547AB0-DC5D-438D-B3CE-E0466DA0FD6D}"/>
                </a:ext>
              </a:extLst>
            </p:cNvPr>
            <p:cNvSpPr/>
            <p:nvPr userDrawn="1"/>
          </p:nvSpPr>
          <p:spPr>
            <a:xfrm>
              <a:off x="6883400" y="5206603"/>
              <a:ext cx="952500" cy="102393"/>
            </a:xfrm>
            <a:prstGeom prst="rect">
              <a:avLst/>
            </a:prstGeom>
            <a:solidFill>
              <a:srgbClr val="F1E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2DECAB-A905-4C99-9CB1-CCC161FE9C32}"/>
                </a:ext>
              </a:extLst>
            </p:cNvPr>
            <p:cNvSpPr/>
            <p:nvPr userDrawn="1"/>
          </p:nvSpPr>
          <p:spPr>
            <a:xfrm>
              <a:off x="7315200" y="5206603"/>
              <a:ext cx="1676400" cy="102393"/>
            </a:xfrm>
            <a:prstGeom prst="rect">
              <a:avLst/>
            </a:prstGeom>
            <a:solidFill>
              <a:srgbClr val="F2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30FE648-40D6-4F3D-BAD7-AA75CD0F3D82}"/>
                </a:ext>
              </a:extLst>
            </p:cNvPr>
            <p:cNvSpPr/>
            <p:nvPr userDrawn="1"/>
          </p:nvSpPr>
          <p:spPr>
            <a:xfrm>
              <a:off x="8839200" y="5206603"/>
              <a:ext cx="1308100" cy="102393"/>
            </a:xfrm>
            <a:prstGeom prst="rect">
              <a:avLst/>
            </a:prstGeom>
            <a:solidFill>
              <a:srgbClr val="EEA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F4942FC-83AA-4133-B80C-7FBADA170EA1}"/>
                </a:ext>
              </a:extLst>
            </p:cNvPr>
            <p:cNvSpPr/>
            <p:nvPr userDrawn="1"/>
          </p:nvSpPr>
          <p:spPr>
            <a:xfrm>
              <a:off x="2692400" y="5206603"/>
              <a:ext cx="1155700" cy="102393"/>
            </a:xfrm>
            <a:prstGeom prst="rect">
              <a:avLst/>
            </a:prstGeom>
            <a:solidFill>
              <a:srgbClr val="020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2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BC79E2-7568-434D-B610-52DAA205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278061-CA9B-46BB-9F3F-97713F80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DBBAAD-C65B-4906-B10D-4B499FAF6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E5C78-F9BB-42B7-B1A5-2BBE67B56544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4F486-A397-4F87-B446-E321C072A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BCB737-468F-4A9E-A186-FAD287C6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DD9E-AA5F-49A8-9DD2-2E51B0F83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73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79ED32-E050-4566-82EE-6180FBCC1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Hadoop HDFS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4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B9888-7B3E-4934-A257-22384E85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上傳檔案至 </a:t>
            </a:r>
            <a:r>
              <a:rPr lang="en-US" altLang="zh-TW" dirty="0"/>
              <a:t>HDFS</a:t>
            </a:r>
            <a:r>
              <a:rPr lang="zh-TW" altLang="en-US" dirty="0"/>
              <a:t> 家目錄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73C47-65D8-4990-914D-4550D1FA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上傳檔案至 </a:t>
            </a:r>
            <a:r>
              <a:rPr lang="en-US" altLang="zh-TW" dirty="0"/>
              <a:t>HDFS </a:t>
            </a:r>
            <a:r>
              <a:rPr lang="zh-TW" altLang="en-US" dirty="0"/>
              <a:t>家目錄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 err="1">
                <a:solidFill>
                  <a:srgbClr val="0070C0"/>
                </a:solidFill>
              </a:rPr>
              <a:t>hdfs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dfs</a:t>
            </a:r>
            <a:r>
              <a:rPr lang="en-US" altLang="zh-TW" dirty="0">
                <a:solidFill>
                  <a:srgbClr val="0070C0"/>
                </a:solidFill>
              </a:rPr>
              <a:t> -put twmask2.csv /user/user01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 err="1">
                <a:solidFill>
                  <a:srgbClr val="0070C0"/>
                </a:solidFill>
              </a:rPr>
              <a:t>hdfs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dfs</a:t>
            </a:r>
            <a:r>
              <a:rPr lang="en-US" altLang="zh-TW" dirty="0">
                <a:solidFill>
                  <a:srgbClr val="0070C0"/>
                </a:solidFill>
              </a:rPr>
              <a:t> -ls /user/user01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-</a:t>
            </a:r>
            <a:r>
              <a:rPr lang="en-US" altLang="zh-TW" sz="1400" dirty="0" err="1">
                <a:solidFill>
                  <a:srgbClr val="C00000"/>
                </a:solidFill>
              </a:rPr>
              <a:t>rw</a:t>
            </a:r>
            <a:r>
              <a:rPr lang="en-US" altLang="zh-TW" sz="1400" dirty="0">
                <a:solidFill>
                  <a:srgbClr val="C00000"/>
                </a:solidFill>
              </a:rPr>
              <a:t>-r--r--   2 </a:t>
            </a:r>
            <a:r>
              <a:rPr lang="en-US" altLang="zh-TW" sz="1400" dirty="0" err="1">
                <a:solidFill>
                  <a:srgbClr val="C00000"/>
                </a:solidFill>
              </a:rPr>
              <a:t>bigred</a:t>
            </a:r>
            <a:r>
              <a:rPr lang="en-US" altLang="zh-TW" sz="1400" dirty="0">
                <a:solidFill>
                  <a:srgbClr val="C00000"/>
                </a:solidFill>
              </a:rPr>
              <a:t> </a:t>
            </a:r>
            <a:r>
              <a:rPr lang="en-US" altLang="zh-TW" sz="1400" dirty="0" err="1">
                <a:solidFill>
                  <a:srgbClr val="C00000"/>
                </a:solidFill>
              </a:rPr>
              <a:t>bigboss</a:t>
            </a:r>
            <a:r>
              <a:rPr lang="en-US" altLang="zh-TW" sz="1400" dirty="0">
                <a:solidFill>
                  <a:srgbClr val="C00000"/>
                </a:solidFill>
              </a:rPr>
              <a:t>     699792 2020-10-15 01:09 /user/user01/twmask2.csv</a:t>
            </a:r>
          </a:p>
          <a:p>
            <a:pPr marL="0" indent="0">
              <a:buClr>
                <a:srgbClr val="C00000"/>
              </a:buClr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25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9352A-703B-4D51-8F7F-A604627F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HDFS </a:t>
            </a:r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635C0-ACE7-4F0B-9D92-94621F64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在 </a:t>
            </a:r>
            <a:r>
              <a:rPr lang="en-US" altLang="zh-TW" dirty="0"/>
              <a:t>HDFS </a:t>
            </a:r>
            <a:r>
              <a:rPr lang="zh-TW" altLang="en-US" dirty="0"/>
              <a:t>之中建立 </a:t>
            </a:r>
            <a:r>
              <a:rPr lang="en-US" altLang="zh-TW" dirty="0" err="1"/>
              <a:t>twmask</a:t>
            </a:r>
            <a:r>
              <a:rPr lang="zh-TW" altLang="en-US" dirty="0"/>
              <a:t> 資料夾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 err="1">
                <a:solidFill>
                  <a:srgbClr val="0070C0"/>
                </a:solidFill>
              </a:rPr>
              <a:t>hdfs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dfs</a:t>
            </a:r>
            <a:r>
              <a:rPr lang="en-US" altLang="zh-TW" dirty="0">
                <a:solidFill>
                  <a:srgbClr val="0070C0"/>
                </a:solidFill>
              </a:rPr>
              <a:t> -</a:t>
            </a:r>
            <a:r>
              <a:rPr lang="en-US" altLang="zh-TW" dirty="0" err="1">
                <a:solidFill>
                  <a:srgbClr val="0070C0"/>
                </a:solidFill>
              </a:rPr>
              <a:t>mkdir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twmask</a:t>
            </a: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 err="1">
                <a:solidFill>
                  <a:srgbClr val="0070C0"/>
                </a:solidFill>
              </a:rPr>
              <a:t>hdfs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dfs</a:t>
            </a:r>
            <a:r>
              <a:rPr lang="en-US" altLang="zh-TW" dirty="0">
                <a:solidFill>
                  <a:srgbClr val="0070C0"/>
                </a:solidFill>
              </a:rPr>
              <a:t> -ls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 err="1">
                <a:solidFill>
                  <a:srgbClr val="C00000"/>
                </a:solidFill>
              </a:rPr>
              <a:t>drwxr</a:t>
            </a:r>
            <a:r>
              <a:rPr lang="en-US" altLang="zh-TW" sz="1400" dirty="0">
                <a:solidFill>
                  <a:srgbClr val="C00000"/>
                </a:solidFill>
              </a:rPr>
              <a:t>-</a:t>
            </a:r>
            <a:r>
              <a:rPr lang="en-US" altLang="zh-TW" sz="1400" dirty="0" err="1">
                <a:solidFill>
                  <a:srgbClr val="C00000"/>
                </a:solidFill>
              </a:rPr>
              <a:t>xr</a:t>
            </a:r>
            <a:r>
              <a:rPr lang="en-US" altLang="zh-TW" sz="1400" dirty="0">
                <a:solidFill>
                  <a:srgbClr val="C00000"/>
                </a:solidFill>
              </a:rPr>
              <a:t>-x   - user10 </a:t>
            </a:r>
            <a:r>
              <a:rPr lang="en-US" altLang="zh-TW" sz="1400" dirty="0" err="1">
                <a:solidFill>
                  <a:srgbClr val="C00000"/>
                </a:solidFill>
              </a:rPr>
              <a:t>bigboss</a:t>
            </a:r>
            <a:r>
              <a:rPr lang="en-US" altLang="zh-TW" sz="1400" dirty="0">
                <a:solidFill>
                  <a:srgbClr val="C00000"/>
                </a:solidFill>
              </a:rPr>
              <a:t>          0 2020-10-15 01:18 </a:t>
            </a:r>
            <a:r>
              <a:rPr lang="en-US" altLang="zh-TW" sz="1400" dirty="0" err="1">
                <a:solidFill>
                  <a:srgbClr val="C00000"/>
                </a:solidFill>
              </a:rPr>
              <a:t>twmask</a:t>
            </a:r>
            <a:endParaRPr lang="en-US" altLang="zh-TW" sz="1400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endParaRPr lang="en-US" altLang="zh-TW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953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FB61E-0CA1-47ED-A94D-6C9D9A91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 </a:t>
            </a:r>
            <a:r>
              <a:rPr lang="en-US" altLang="zh-TW" dirty="0"/>
              <a:t>HDFS </a:t>
            </a:r>
            <a:r>
              <a:rPr lang="zh-TW" altLang="en-US" dirty="0"/>
              <a:t>中的檔案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1AA87-CB59-47A6-AA38-C1058525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查看</a:t>
            </a:r>
            <a:r>
              <a:rPr lang="en-US" altLang="zh-TW" dirty="0"/>
              <a:t> HDFS </a:t>
            </a:r>
            <a:r>
              <a:rPr lang="zh-TW" altLang="en-US" dirty="0"/>
              <a:t>中的檔案</a:t>
            </a:r>
            <a:r>
              <a:rPr lang="en-US" altLang="zh-TW" dirty="0"/>
              <a:t> 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 err="1">
                <a:solidFill>
                  <a:srgbClr val="0070C0"/>
                </a:solidFill>
              </a:rPr>
              <a:t>hdfs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dfs</a:t>
            </a:r>
            <a:r>
              <a:rPr lang="en-US" altLang="zh-TW" dirty="0">
                <a:solidFill>
                  <a:srgbClr val="0070C0"/>
                </a:solidFill>
              </a:rPr>
              <a:t> -cp </a:t>
            </a:r>
            <a:r>
              <a:rPr lang="en-US" altLang="zh-TW" dirty="0">
                <a:solidFill>
                  <a:srgbClr val="00B050"/>
                </a:solidFill>
              </a:rPr>
              <a:t>twmask2.csv </a:t>
            </a:r>
            <a:r>
              <a:rPr lang="en-US" altLang="zh-TW" dirty="0" err="1">
                <a:solidFill>
                  <a:srgbClr val="C00000"/>
                </a:solidFill>
              </a:rPr>
              <a:t>twmask</a:t>
            </a:r>
            <a:endParaRPr lang="en-US" altLang="zh-TW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endParaRPr lang="en-US" altLang="zh-TW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 err="1">
                <a:solidFill>
                  <a:srgbClr val="0070C0"/>
                </a:solidFill>
              </a:rPr>
              <a:t>hdfs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dfs</a:t>
            </a:r>
            <a:r>
              <a:rPr lang="en-US" altLang="zh-TW" dirty="0">
                <a:solidFill>
                  <a:srgbClr val="0070C0"/>
                </a:solidFill>
              </a:rPr>
              <a:t> -ls -R</a:t>
            </a:r>
          </a:p>
        </p:txBody>
      </p:sp>
    </p:spTree>
    <p:extLst>
      <p:ext uri="{BB962C8B-B14F-4D97-AF65-F5344CB8AC3E}">
        <p14:creationId xmlns:p14="http://schemas.microsoft.com/office/powerpoint/2010/main" val="120713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99829-CB2C-4FDD-B7F6-56209F66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 </a:t>
            </a:r>
            <a:r>
              <a:rPr lang="en-US" altLang="zh-TW" dirty="0"/>
              <a:t>HDFS </a:t>
            </a:r>
            <a:r>
              <a:rPr lang="zh-TW" altLang="en-US" dirty="0"/>
              <a:t>中的檔案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6D2EEE-943D-4652-B2EC-BFA9103C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刪除家目錄底下的 </a:t>
            </a:r>
            <a:r>
              <a:rPr lang="en-US" altLang="zh-TW" dirty="0"/>
              <a:t>twmask2.csv </a:t>
            </a:r>
            <a:r>
              <a:rPr lang="zh-TW" altLang="en-US" dirty="0"/>
              <a:t>檔案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 err="1">
                <a:solidFill>
                  <a:srgbClr val="0070C0"/>
                </a:solidFill>
              </a:rPr>
              <a:t>hdfs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dfs</a:t>
            </a:r>
            <a:r>
              <a:rPr lang="en-US" altLang="zh-TW" dirty="0">
                <a:solidFill>
                  <a:srgbClr val="0070C0"/>
                </a:solidFill>
              </a:rPr>
              <a:t> -rm twmask2.csv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9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6F3BD-0353-4DBA-A68F-1DBEFB55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 </a:t>
            </a:r>
            <a:r>
              <a:rPr lang="en-US" altLang="zh-TW" dirty="0"/>
              <a:t>HDFS </a:t>
            </a:r>
            <a:r>
              <a:rPr lang="zh-TW" altLang="en-US" dirty="0"/>
              <a:t>中的檔案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D6100D-F7E8-4D92-8145-B4D14443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 err="1">
                <a:solidFill>
                  <a:srgbClr val="0070C0"/>
                </a:solidFill>
              </a:rPr>
              <a:t>hdfs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dfs</a:t>
            </a:r>
            <a:r>
              <a:rPr lang="en-US" altLang="zh-TW" dirty="0">
                <a:solidFill>
                  <a:srgbClr val="0070C0"/>
                </a:solidFill>
              </a:rPr>
              <a:t> -get twmask2.csv twmask2.csv</a:t>
            </a:r>
          </a:p>
          <a:p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>
                <a:solidFill>
                  <a:srgbClr val="0070C0"/>
                </a:solidFill>
              </a:rPr>
              <a:t>ls -al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6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EF2DC6F-511E-4BB4-9D7B-54CF4AF38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266" y="2386646"/>
            <a:ext cx="9064896" cy="120332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Linux </a:t>
            </a:r>
            <a:r>
              <a:rPr lang="zh-TW" altLang="en-US" dirty="0"/>
              <a:t>命令處理資料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68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52E84-EAB5-4474-B76D-C48594D5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擷取字串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DBF33-F6BF-49DE-98A3-2544042A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cut </a:t>
            </a:r>
            <a:r>
              <a:rPr lang="zh-TW" altLang="en-US" dirty="0"/>
              <a:t>命令找出地址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>
                <a:solidFill>
                  <a:srgbClr val="0070C0"/>
                </a:solidFill>
              </a:rPr>
              <a:t>cat twmask2.csv |  cut -d',' -f3</a:t>
            </a:r>
          </a:p>
          <a:p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cut</a:t>
            </a:r>
            <a:r>
              <a:rPr lang="zh-TW" altLang="en-US" dirty="0"/>
              <a:t>命令取出每筆資料的前三個字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>
                <a:solidFill>
                  <a:srgbClr val="0070C0"/>
                </a:solidFill>
              </a:rPr>
              <a:t>cat twmask2.csv |  cut -d',' -f3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|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cut -c1-9</a:t>
            </a:r>
          </a:p>
        </p:txBody>
      </p:sp>
    </p:spTree>
    <p:extLst>
      <p:ext uri="{BB962C8B-B14F-4D97-AF65-F5344CB8AC3E}">
        <p14:creationId xmlns:p14="http://schemas.microsoft.com/office/powerpoint/2010/main" val="73062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03DFC-8E60-40B5-8C79-843ECFD3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資料去重複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3092B-B0C7-435B-980E-CF21D5E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uniq</a:t>
            </a:r>
            <a:r>
              <a:rPr lang="en-US" altLang="zh-TW" dirty="0"/>
              <a:t> </a:t>
            </a:r>
            <a:r>
              <a:rPr lang="zh-TW" altLang="en-US" dirty="0"/>
              <a:t>命令可以將重複的資料刪除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>
                <a:solidFill>
                  <a:srgbClr val="0070C0"/>
                </a:solidFill>
              </a:rPr>
              <a:t>cat twmask2.csv |  cut -d',' -f3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|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cut -c1-9 |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uniq</a:t>
            </a: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</a:pPr>
            <a:r>
              <a:rPr lang="en-US" altLang="zh-TW" dirty="0" err="1"/>
              <a:t>uniq</a:t>
            </a:r>
            <a:r>
              <a:rPr lang="en-US" altLang="zh-TW" dirty="0"/>
              <a:t> </a:t>
            </a:r>
            <a:r>
              <a:rPr lang="zh-TW" altLang="en-US" dirty="0"/>
              <a:t>命令會檢查每一行與下一行是否重複，若重複則刪除一行</a:t>
            </a:r>
            <a:endParaRPr lang="en-US" altLang="zh-TW" dirty="0"/>
          </a:p>
          <a:p>
            <a:pPr marL="0" indent="0">
              <a:buClr>
                <a:srgbClr val="C00000"/>
              </a:buClr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6F6FFE-7036-4967-B86C-371E06F325BF}"/>
              </a:ext>
            </a:extLst>
          </p:cNvPr>
          <p:cNvSpPr txBox="1"/>
          <p:nvPr/>
        </p:nvSpPr>
        <p:spPr>
          <a:xfrm>
            <a:off x="990600" y="4039394"/>
            <a:ext cx="440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AD2E50-83C0-4F13-A7F0-FB9A5E8CB565}"/>
              </a:ext>
            </a:extLst>
          </p:cNvPr>
          <p:cNvSpPr txBox="1"/>
          <p:nvPr/>
        </p:nvSpPr>
        <p:spPr>
          <a:xfrm>
            <a:off x="2870199" y="4039394"/>
            <a:ext cx="440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23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BCB0538-7472-466B-9424-540F5458ED90}"/>
              </a:ext>
            </a:extLst>
          </p:cNvPr>
          <p:cNvCxnSpPr>
            <a:cxnSpLocks/>
          </p:cNvCxnSpPr>
          <p:nvPr/>
        </p:nvCxnSpPr>
        <p:spPr>
          <a:xfrm flipV="1">
            <a:off x="1650999" y="4639558"/>
            <a:ext cx="99906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5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57786-0A4F-40E4-A43E-5DCD5EC2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B90111-5BF1-43BA-9BB1-BC4503A8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sort </a:t>
            </a:r>
            <a:r>
              <a:rPr lang="zh-TW" altLang="en-US" dirty="0"/>
              <a:t>命令排序成人口罩剩餘數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>
                <a:solidFill>
                  <a:srgbClr val="0070C0"/>
                </a:solidFill>
              </a:rPr>
              <a:t>cat twmask2.csv |sort -t',' -k5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B0BB0-8AEC-42E4-8347-7F58DC85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總練習 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AE6B8-4A43-4412-BA51-0D5A0DBC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找出臺北市兒童剩餘口罩剩餘最多藥局的前五個藥局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續上題，請問兒童口套數量第</a:t>
            </a:r>
            <a:r>
              <a:rPr lang="en-US" altLang="zh-TW" dirty="0"/>
              <a:t>50</a:t>
            </a:r>
            <a:r>
              <a:rPr lang="zh-TW" altLang="en-US" dirty="0"/>
              <a:t>名的藥局名稱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2236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79ED32-E050-4566-82EE-6180FBCC1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取得 </a:t>
            </a:r>
            <a:r>
              <a:rPr lang="en-US" altLang="zh-TW" dirty="0" err="1"/>
              <a:t>OpenData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516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5510D-1C66-4E71-B9A0-49944A55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總練習 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CCE3A-791C-4E33-AB5B-871BF19D6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找出臺北市藥局的成人口罩數量並存成新的檔案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資料名稱須為 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00B050"/>
                </a:solidFill>
              </a:rPr>
              <a:t>ans.csv</a:t>
            </a:r>
          </a:p>
          <a:p>
            <a:pPr marL="0" indent="0">
              <a:buNone/>
            </a:pPr>
            <a:r>
              <a:rPr lang="zh-TW" altLang="en-US" dirty="0"/>
              <a:t>並且成人口罩需</a:t>
            </a:r>
            <a:r>
              <a:rPr lang="zh-TW" altLang="en-US" b="1" dirty="0">
                <a:solidFill>
                  <a:srgbClr val="FF0000"/>
                </a:solidFill>
              </a:rPr>
              <a:t>由大到小進行排序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資料輸出格式範例如下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藥局名稱</a:t>
            </a:r>
            <a:r>
              <a:rPr lang="en-US" altLang="zh-TW" dirty="0"/>
              <a:t>,</a:t>
            </a:r>
            <a:r>
              <a:rPr lang="zh-TW" altLang="en-US" dirty="0"/>
              <a:t>地址</a:t>
            </a:r>
            <a:r>
              <a:rPr lang="en-US" altLang="zh-TW" dirty="0"/>
              <a:t>,</a:t>
            </a:r>
            <a:r>
              <a:rPr lang="zh-TW" altLang="en-US" dirty="0"/>
              <a:t>成人剩餘口罩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sz="1400" dirty="0">
                <a:solidFill>
                  <a:srgbClr val="C00000"/>
                </a:solidFill>
              </a:rPr>
              <a:t>大安健康服務中心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臺北市大安區辛亥路３段１５號</a:t>
            </a:r>
            <a:r>
              <a:rPr lang="en-US" altLang="zh-TW" sz="1400" dirty="0">
                <a:solidFill>
                  <a:srgbClr val="C00000"/>
                </a:solidFill>
              </a:rPr>
              <a:t>,22068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C00000"/>
                </a:solidFill>
              </a:rPr>
              <a:t>中正健康服務中心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臺北市中正區牯嶺街２４號</a:t>
            </a:r>
            <a:r>
              <a:rPr lang="en-US" altLang="zh-TW" sz="1400" dirty="0">
                <a:solidFill>
                  <a:srgbClr val="C00000"/>
                </a:solidFill>
              </a:rPr>
              <a:t>,21071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C00000"/>
                </a:solidFill>
              </a:rPr>
              <a:t>北投健康服務中心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臺北市北投區石牌路２段１１１號</a:t>
            </a:r>
            <a:r>
              <a:rPr lang="en-US" altLang="zh-TW" sz="1400" dirty="0">
                <a:solidFill>
                  <a:srgbClr val="C00000"/>
                </a:solidFill>
              </a:rPr>
              <a:t>,17960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8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8F70C-4C52-45BF-92EF-11A350CE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總練習 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41D896-C925-4F46-ABFB-EB564C4F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請在 </a:t>
            </a:r>
            <a:r>
              <a:rPr lang="en-US" altLang="zh-TW" dirty="0"/>
              <a:t>HDFS </a:t>
            </a:r>
            <a:r>
              <a:rPr lang="zh-TW" altLang="en-US" dirty="0"/>
              <a:t>家目錄建立 </a:t>
            </a:r>
            <a:r>
              <a:rPr lang="en-US" altLang="zh-TW" dirty="0"/>
              <a:t>work </a:t>
            </a:r>
            <a:r>
              <a:rPr lang="zh-TW" altLang="en-US" dirty="0"/>
              <a:t>資料夾</a:t>
            </a:r>
            <a:endParaRPr lang="en-US" altLang="zh-TW" dirty="0"/>
          </a:p>
          <a:p>
            <a:r>
              <a:rPr lang="zh-TW" altLang="en-US" dirty="0"/>
              <a:t>並且將</a:t>
            </a:r>
            <a:r>
              <a:rPr lang="en-US" altLang="zh-TW" dirty="0">
                <a:solidFill>
                  <a:srgbClr val="00B050"/>
                </a:solidFill>
              </a:rPr>
              <a:t>ans.csv</a:t>
            </a:r>
            <a:r>
              <a:rPr lang="zh-TW" altLang="en-US" dirty="0"/>
              <a:t>上傳至 </a:t>
            </a:r>
            <a:r>
              <a:rPr lang="en-US" altLang="zh-TW" dirty="0"/>
              <a:t>work</a:t>
            </a:r>
            <a:r>
              <a:rPr lang="zh-TW" altLang="en-US" dirty="0"/>
              <a:t> 資料夾中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451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11DFE-C615-4E35-AEB4-5E1A3687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政府開放資料平台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8120E7-785C-4E70-832A-B96BBAD5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網址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https://data.gov.tw/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383433-E35E-4DC9-A158-C0778F64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5438"/>
            <a:ext cx="7845551" cy="38415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1B3B12-B95E-4CE4-BDEC-D3FA21115B6C}"/>
              </a:ext>
            </a:extLst>
          </p:cNvPr>
          <p:cNvSpPr/>
          <p:nvPr/>
        </p:nvSpPr>
        <p:spPr>
          <a:xfrm>
            <a:off x="8229600" y="5821960"/>
            <a:ext cx="671119" cy="57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44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87121-E5E5-4244-A75D-0E8F1B31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健保特約機構口罩剩餘數量明細清單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6554C-D31C-4973-B944-7F9663D3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網址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https://data.gov.tw/dataset/116285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CFD12CE-1837-4AAE-AC4F-23F17B2E9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0"/>
          <a:stretch/>
        </p:blipFill>
        <p:spPr>
          <a:xfrm>
            <a:off x="309694" y="2285577"/>
            <a:ext cx="7147609" cy="34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2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D3DF5A-7B34-46A3-823B-74182881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下載資料集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90C1EE-8945-4A2E-8409-B38E1BF8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下載口罩資料集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 err="1">
                <a:solidFill>
                  <a:srgbClr val="0070C0"/>
                </a:solidFill>
              </a:rPr>
              <a:t>wget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'</a:t>
            </a:r>
            <a:r>
              <a:rPr lang="zh-TW" altLang="en-US" dirty="0">
                <a:solidFill>
                  <a:srgbClr val="0070C0"/>
                </a:solidFill>
              </a:rPr>
              <a:t>資料集網址</a:t>
            </a:r>
            <a:r>
              <a:rPr lang="en-US" altLang="zh-TW" dirty="0">
                <a:solidFill>
                  <a:srgbClr val="0070C0"/>
                </a:solidFill>
              </a:rPr>
              <a:t>' -O </a:t>
            </a:r>
            <a:r>
              <a:rPr lang="zh-TW" altLang="en-US" dirty="0">
                <a:solidFill>
                  <a:srgbClr val="0070C0"/>
                </a:solidFill>
              </a:rPr>
              <a:t>檔案儲存名稱</a:t>
            </a: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Connecting to quality.data.gov.tw (223.200.155.5:443)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saving to 'twmask.csv'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twmask.csv           100% |****************************************************************************************************|  683k  0:00:00 ETA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'twmask.csv' saved</a:t>
            </a:r>
          </a:p>
          <a:p>
            <a:pPr marL="0" indent="0">
              <a:buClr>
                <a:srgbClr val="C00000"/>
              </a:buClr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9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58ED1-3B66-4F46-B3A8-64BA70B7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7EEED-92DB-4FD8-9A46-AAB13D07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>
                <a:solidFill>
                  <a:srgbClr val="0070C0"/>
                </a:solidFill>
              </a:rPr>
              <a:t>head twmask.csv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C00000"/>
                </a:solidFill>
              </a:rPr>
              <a:t>醫事機構代碼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醫事機構名稱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醫事機構地址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醫事機構電話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成人口罩剩餘數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兒童口罩剩餘數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來源資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0145080011,</a:t>
            </a:r>
            <a:r>
              <a:rPr lang="zh-TW" altLang="en-US" sz="1400" dirty="0">
                <a:solidFill>
                  <a:srgbClr val="C00000"/>
                </a:solidFill>
              </a:rPr>
              <a:t>衛生福利部花蓮醫院豐濱原住民分院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花蓮縣豐濱鄉豐濱村光豐路４１號</a:t>
            </a:r>
            <a:r>
              <a:rPr lang="en-US" altLang="zh-TW" sz="1400" dirty="0">
                <a:solidFill>
                  <a:srgbClr val="C00000"/>
                </a:solidFill>
              </a:rPr>
              <a:t>,8358141,1001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0291010010,</a:t>
            </a:r>
            <a:r>
              <a:rPr lang="zh-TW" altLang="en-US" sz="1400" dirty="0">
                <a:solidFill>
                  <a:srgbClr val="C00000"/>
                </a:solidFill>
              </a:rPr>
              <a:t>連江縣立醫院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連江縣南竿鄉復興村２１７號</a:t>
            </a:r>
            <a:r>
              <a:rPr lang="en-US" altLang="zh-TW" sz="1400" dirty="0">
                <a:solidFill>
                  <a:srgbClr val="C00000"/>
                </a:solidFill>
              </a:rPr>
              <a:t>,623995,1782,520,2020/07/15 11:56:35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2101010013,</a:t>
            </a:r>
            <a:r>
              <a:rPr lang="zh-TW" altLang="en-US" sz="1400" dirty="0">
                <a:solidFill>
                  <a:srgbClr val="C00000"/>
                </a:solidFill>
              </a:rPr>
              <a:t>松山健康服務中心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臺北市松山區八德路４段６９２號６樓</a:t>
            </a:r>
            <a:r>
              <a:rPr lang="en-US" altLang="zh-TW" sz="1400" dirty="0">
                <a:solidFill>
                  <a:srgbClr val="C00000"/>
                </a:solidFill>
              </a:rPr>
              <a:t>,(02)27671757,15470,3492,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2101020019,</a:t>
            </a:r>
            <a:r>
              <a:rPr lang="zh-TW" altLang="en-US" sz="1400" dirty="0">
                <a:solidFill>
                  <a:srgbClr val="C00000"/>
                </a:solidFill>
              </a:rPr>
              <a:t>大安健康服務中心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臺北市大安區辛亥路３段１５號</a:t>
            </a:r>
            <a:r>
              <a:rPr lang="en-US" altLang="zh-TW" sz="1400" dirty="0">
                <a:solidFill>
                  <a:srgbClr val="C00000"/>
                </a:solidFill>
              </a:rPr>
              <a:t>,(02)27335831,22068,2600,2020/0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2101090011,</a:t>
            </a:r>
            <a:r>
              <a:rPr lang="zh-TW" altLang="en-US" sz="1400" dirty="0">
                <a:solidFill>
                  <a:srgbClr val="C00000"/>
                </a:solidFill>
              </a:rPr>
              <a:t>大同健康服務中心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臺北市大同區昌吉街５２號</a:t>
            </a:r>
            <a:r>
              <a:rPr lang="en-US" altLang="zh-TW" sz="1400" dirty="0">
                <a:solidFill>
                  <a:srgbClr val="C00000"/>
                </a:solidFill>
              </a:rPr>
              <a:t>,(02)25853227,4779,0,2020/07/15 11: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3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34595-D21B-474D-A7AB-18CD085A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09F222-D72A-43C2-B0C8-D6E6CA95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去處第一行資料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pt-BR" altLang="zh-TW" dirty="0">
                <a:solidFill>
                  <a:srgbClr val="0070C0"/>
                </a:solidFill>
              </a:rPr>
              <a:t>tail -n +2 twmask.csv &gt; twmask2.csv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endParaRPr lang="pt-BR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pt-BR" altLang="zh-TW" dirty="0">
                <a:solidFill>
                  <a:srgbClr val="0070C0"/>
                </a:solidFill>
              </a:rPr>
              <a:t>cat twmask2.csv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500" dirty="0">
                <a:solidFill>
                  <a:srgbClr val="C00000"/>
                </a:solidFill>
              </a:rPr>
              <a:t>0145080011,</a:t>
            </a:r>
            <a:r>
              <a:rPr lang="zh-TW" altLang="en-US" sz="1500" dirty="0">
                <a:solidFill>
                  <a:srgbClr val="C00000"/>
                </a:solidFill>
              </a:rPr>
              <a:t>衛生福利部花蓮醫院豐濱原住民分院</a:t>
            </a:r>
            <a:r>
              <a:rPr lang="en-US" altLang="zh-TW" sz="1500" dirty="0">
                <a:solidFill>
                  <a:srgbClr val="C00000"/>
                </a:solidFill>
              </a:rPr>
              <a:t>,</a:t>
            </a:r>
            <a:r>
              <a:rPr lang="zh-TW" altLang="en-US" sz="1500" dirty="0">
                <a:solidFill>
                  <a:srgbClr val="C00000"/>
                </a:solidFill>
              </a:rPr>
              <a:t>花蓮縣豐濱鄉豐濱村光豐路４１號</a:t>
            </a:r>
            <a:r>
              <a:rPr lang="en-US" altLang="zh-TW" sz="1500" dirty="0">
                <a:solidFill>
                  <a:srgbClr val="C00000"/>
                </a:solidFill>
              </a:rPr>
              <a:t>,8358141,1001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500" dirty="0">
                <a:solidFill>
                  <a:srgbClr val="C00000"/>
                </a:solidFill>
              </a:rPr>
              <a:t>0291010010,</a:t>
            </a:r>
            <a:r>
              <a:rPr lang="zh-TW" altLang="en-US" sz="1500" dirty="0">
                <a:solidFill>
                  <a:srgbClr val="C00000"/>
                </a:solidFill>
              </a:rPr>
              <a:t>連江縣立醫院</a:t>
            </a:r>
            <a:r>
              <a:rPr lang="en-US" altLang="zh-TW" sz="1500" dirty="0">
                <a:solidFill>
                  <a:srgbClr val="C00000"/>
                </a:solidFill>
              </a:rPr>
              <a:t>,</a:t>
            </a:r>
            <a:r>
              <a:rPr lang="zh-TW" altLang="en-US" sz="1500" dirty="0">
                <a:solidFill>
                  <a:srgbClr val="C00000"/>
                </a:solidFill>
              </a:rPr>
              <a:t>連江縣南竿鄉復興村２１７號</a:t>
            </a:r>
            <a:r>
              <a:rPr lang="en-US" altLang="zh-TW" sz="1500" dirty="0">
                <a:solidFill>
                  <a:srgbClr val="C00000"/>
                </a:solidFill>
              </a:rPr>
              <a:t>,623995,1782,520,2020/07/15 11:56:35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500" dirty="0">
                <a:solidFill>
                  <a:srgbClr val="C00000"/>
                </a:solidFill>
              </a:rPr>
              <a:t>2101010013,</a:t>
            </a:r>
            <a:r>
              <a:rPr lang="zh-TW" altLang="en-US" sz="1500" dirty="0">
                <a:solidFill>
                  <a:srgbClr val="C00000"/>
                </a:solidFill>
              </a:rPr>
              <a:t>松山健康服務中心</a:t>
            </a:r>
            <a:r>
              <a:rPr lang="en-US" altLang="zh-TW" sz="1500" dirty="0">
                <a:solidFill>
                  <a:srgbClr val="C00000"/>
                </a:solidFill>
              </a:rPr>
              <a:t>,</a:t>
            </a:r>
            <a:r>
              <a:rPr lang="zh-TW" altLang="en-US" sz="1500" dirty="0">
                <a:solidFill>
                  <a:srgbClr val="C00000"/>
                </a:solidFill>
              </a:rPr>
              <a:t>臺北市松山區八德路４段６９２號６樓</a:t>
            </a:r>
            <a:r>
              <a:rPr lang="en-US" altLang="zh-TW" sz="1500" dirty="0">
                <a:solidFill>
                  <a:srgbClr val="C00000"/>
                </a:solidFill>
              </a:rPr>
              <a:t>,(02)27671757,15470,3492,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500" dirty="0">
                <a:solidFill>
                  <a:srgbClr val="C00000"/>
                </a:solidFill>
              </a:rPr>
              <a:t>2101020019,</a:t>
            </a:r>
            <a:r>
              <a:rPr lang="zh-TW" altLang="en-US" sz="1500" dirty="0">
                <a:solidFill>
                  <a:srgbClr val="C00000"/>
                </a:solidFill>
              </a:rPr>
              <a:t>大安健康服務中心</a:t>
            </a:r>
            <a:r>
              <a:rPr lang="en-US" altLang="zh-TW" sz="1500" dirty="0">
                <a:solidFill>
                  <a:srgbClr val="C00000"/>
                </a:solidFill>
              </a:rPr>
              <a:t>,</a:t>
            </a:r>
            <a:r>
              <a:rPr lang="zh-TW" altLang="en-US" sz="1500" dirty="0">
                <a:solidFill>
                  <a:srgbClr val="C00000"/>
                </a:solidFill>
              </a:rPr>
              <a:t>臺北市大安區辛亥路３段１５號</a:t>
            </a:r>
            <a:r>
              <a:rPr lang="en-US" altLang="zh-TW" sz="1500" dirty="0">
                <a:solidFill>
                  <a:srgbClr val="C00000"/>
                </a:solidFill>
              </a:rPr>
              <a:t>,(02)27335831,22068,2600,2020/0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500" dirty="0">
                <a:solidFill>
                  <a:srgbClr val="C00000"/>
                </a:solidFill>
              </a:rPr>
              <a:t>2101090011,</a:t>
            </a:r>
            <a:r>
              <a:rPr lang="zh-TW" altLang="en-US" sz="1500" dirty="0">
                <a:solidFill>
                  <a:srgbClr val="C00000"/>
                </a:solidFill>
              </a:rPr>
              <a:t>大同健康服務中心</a:t>
            </a:r>
            <a:r>
              <a:rPr lang="en-US" altLang="zh-TW" sz="1500" dirty="0">
                <a:solidFill>
                  <a:srgbClr val="C00000"/>
                </a:solidFill>
              </a:rPr>
              <a:t>,</a:t>
            </a:r>
            <a:r>
              <a:rPr lang="zh-TW" altLang="en-US" sz="1500" dirty="0">
                <a:solidFill>
                  <a:srgbClr val="C00000"/>
                </a:solidFill>
              </a:rPr>
              <a:t>臺北市大同區昌吉街５２號</a:t>
            </a:r>
            <a:r>
              <a:rPr lang="en-US" altLang="zh-TW" sz="1500" dirty="0">
                <a:solidFill>
                  <a:srgbClr val="C00000"/>
                </a:solidFill>
              </a:rPr>
              <a:t>,(02)25853227,4779,0,2020/07/15 11:</a:t>
            </a:r>
            <a:endParaRPr lang="zh-TW" altLang="en-US" sz="1500" dirty="0">
              <a:solidFill>
                <a:srgbClr val="C0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7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79ED32-E050-4566-82EE-6180FBCC1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HDFS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38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B424B-91F3-4103-AD49-3C77F32E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HDFS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22E519-E67A-4172-908C-D722BD5E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查看 </a:t>
            </a:r>
            <a:r>
              <a:rPr lang="en-US" altLang="zh-TW" dirty="0"/>
              <a:t>HDFS  </a:t>
            </a:r>
            <a:r>
              <a:rPr lang="zh-TW" altLang="en-US" dirty="0"/>
              <a:t>中的家目錄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 err="1">
                <a:solidFill>
                  <a:srgbClr val="0070C0"/>
                </a:solidFill>
              </a:rPr>
              <a:t>hdfs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dfs</a:t>
            </a:r>
            <a:r>
              <a:rPr lang="en-US" altLang="zh-TW" dirty="0">
                <a:solidFill>
                  <a:srgbClr val="0070C0"/>
                </a:solidFill>
              </a:rPr>
              <a:t> -ls</a:t>
            </a:r>
            <a:endParaRPr lang="zh-TW" altLang="en-US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TW" dirty="0">
              <a:solidFill>
                <a:srgbClr val="00B05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或是使用絕對目錄亦可以查看 </a:t>
            </a:r>
            <a:r>
              <a:rPr lang="en-US" altLang="zh-TW" dirty="0"/>
              <a:t>HDFS </a:t>
            </a:r>
            <a:r>
              <a:rPr lang="zh-TW" altLang="en-US" dirty="0"/>
              <a:t>中的家目錄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 err="1">
                <a:solidFill>
                  <a:srgbClr val="0070C0"/>
                </a:solidFill>
              </a:rPr>
              <a:t>hdfs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dfs</a:t>
            </a:r>
            <a:r>
              <a:rPr lang="en-US" altLang="zh-TW" dirty="0">
                <a:solidFill>
                  <a:srgbClr val="0070C0"/>
                </a:solidFill>
              </a:rPr>
              <a:t> -ls </a:t>
            </a:r>
            <a:r>
              <a:rPr lang="en-US" altLang="zh-TW" dirty="0">
                <a:solidFill>
                  <a:srgbClr val="C00000"/>
                </a:solidFill>
              </a:rPr>
              <a:t>/user/user01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dirty="0"/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在 </a:t>
            </a:r>
            <a:r>
              <a:rPr lang="en-US" altLang="zh-TW" dirty="0"/>
              <a:t>HDFS</a:t>
            </a:r>
            <a:r>
              <a:rPr lang="zh-TW" altLang="en-US" dirty="0"/>
              <a:t> 中家目錄並非存在於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/home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zh-TW" altLang="en-US" dirty="0"/>
              <a:t>之中</a:t>
            </a:r>
            <a:r>
              <a:rPr lang="en-US" altLang="zh-TW" dirty="0"/>
              <a:t>, </a:t>
            </a:r>
            <a:r>
              <a:rPr lang="zh-TW" altLang="en-US" dirty="0"/>
              <a:t>而是 </a:t>
            </a:r>
            <a:r>
              <a:rPr lang="en-US" altLang="zh-TW" dirty="0">
                <a:solidFill>
                  <a:srgbClr val="C00000"/>
                </a:solidFill>
              </a:rPr>
              <a:t>/user</a:t>
            </a:r>
          </a:p>
        </p:txBody>
      </p:sp>
    </p:spTree>
    <p:extLst>
      <p:ext uri="{BB962C8B-B14F-4D97-AF65-F5344CB8AC3E}">
        <p14:creationId xmlns:p14="http://schemas.microsoft.com/office/powerpoint/2010/main" val="172264950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範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簡報01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A395B2D0E9C4419D7976454F1E3DEB" ma:contentTypeVersion="9" ma:contentTypeDescription="建立新的文件。" ma:contentTypeScope="" ma:versionID="52e275dfaf1186b755315a28931c98de">
  <xsd:schema xmlns:xsd="http://www.w3.org/2001/XMLSchema" xmlns:xs="http://www.w3.org/2001/XMLSchema" xmlns:p="http://schemas.microsoft.com/office/2006/metadata/properties" xmlns:ns3="910c6642-4d53-4154-aa43-08947510a242" xmlns:ns4="d5064514-dbc8-48d4-a4e4-b873202dd7fd" targetNamespace="http://schemas.microsoft.com/office/2006/metadata/properties" ma:root="true" ma:fieldsID="488c76237ecd121d1749d8d294d2944b" ns3:_="" ns4:_="">
    <xsd:import namespace="910c6642-4d53-4154-aa43-08947510a242"/>
    <xsd:import namespace="d5064514-dbc8-48d4-a4e4-b873202dd7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c6642-4d53-4154-aa43-08947510a2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64514-dbc8-48d4-a4e4-b873202dd7f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48B665-25C6-4C9A-875F-4D9ABB3838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0c6642-4d53-4154-aa43-08947510a242"/>
    <ds:schemaRef ds:uri="d5064514-dbc8-48d4-a4e4-b873202dd7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4C73E8-8F5B-4677-BF1F-569D3FD7BB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52CB0F-277E-47F2-BCD6-67812E702E0C}">
  <ds:schemaRefs>
    <ds:schemaRef ds:uri="http://schemas.microsoft.com/office/2006/documentManagement/types"/>
    <ds:schemaRef ds:uri="910c6642-4d53-4154-aa43-08947510a242"/>
    <ds:schemaRef ds:uri="http://schemas.openxmlformats.org/package/2006/metadata/core-properties"/>
    <ds:schemaRef ds:uri="d5064514-dbc8-48d4-a4e4-b873202dd7fd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簡報範本</Template>
  <TotalTime>303</TotalTime>
  <Words>952</Words>
  <Application>Microsoft Office PowerPoint</Application>
  <PresentationFormat>寬螢幕</PresentationFormat>
  <Paragraphs>355</Paragraphs>
  <Slides>21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Calibri</vt:lpstr>
      <vt:lpstr>Verdana</vt:lpstr>
      <vt:lpstr>簡報範本</vt:lpstr>
      <vt:lpstr>Hadoop HDFS</vt:lpstr>
      <vt:lpstr>取得 OpenData</vt:lpstr>
      <vt:lpstr>政府開放資料平台</vt:lpstr>
      <vt:lpstr>健保特約機構口罩剩餘數量明細清單</vt:lpstr>
      <vt:lpstr>下載資料集</vt:lpstr>
      <vt:lpstr>觀察資料</vt:lpstr>
      <vt:lpstr>資料處理</vt:lpstr>
      <vt:lpstr>HDFS</vt:lpstr>
      <vt:lpstr>HDFS</vt:lpstr>
      <vt:lpstr>上傳檔案至 HDFS 家目錄</vt:lpstr>
      <vt:lpstr>建立 HDFS 目錄</vt:lpstr>
      <vt:lpstr>複製 HDFS 中的檔案</vt:lpstr>
      <vt:lpstr>刪除 HDFS 中的檔案</vt:lpstr>
      <vt:lpstr>下載 HDFS 中的檔案</vt:lpstr>
      <vt:lpstr>使用 Linux 命令處理資料(續)</vt:lpstr>
      <vt:lpstr>擷取字串</vt:lpstr>
      <vt:lpstr>資料去重複</vt:lpstr>
      <vt:lpstr>資料排序</vt:lpstr>
      <vt:lpstr>總練習 (1)</vt:lpstr>
      <vt:lpstr>總練習 (2)</vt:lpstr>
      <vt:lpstr>總練習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HDFS</dc:title>
  <dc:creator>Oscar.Young</dc:creator>
  <cp:lastModifiedBy>Oscar.Young</cp:lastModifiedBy>
  <cp:revision>17</cp:revision>
  <dcterms:created xsi:type="dcterms:W3CDTF">2020-10-14T14:08:26Z</dcterms:created>
  <dcterms:modified xsi:type="dcterms:W3CDTF">2020-10-16T21:33:09Z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0x0101000CA395B2D0E9C4419D7976454F1E3DEB</vt:lpwstr>
  </property>
</Properties>
</file>