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D1B-D864-43F0-B1E6-0051CCFAA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266" y="2386646"/>
            <a:ext cx="6916667" cy="120332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dirty="0"/>
              <a:t>主題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5AC6A-882A-4A9E-987D-92A418C2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C6AD-E406-4CC1-AD1D-DCAA8B46F2C5}" type="datetimeFigureOut">
              <a:rPr lang="zh-TW" altLang="en-US" smtClean="0"/>
              <a:t>2020/10/31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5D68F-1053-4207-993A-B7047492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B01D9-DCA0-4E5B-9D5B-F9B16DE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546E-B369-4D67-9CF2-C724EAABA4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B97B1-1B1A-420D-AC5F-3A7D044F2749}"/>
              </a:ext>
            </a:extLst>
          </p:cNvPr>
          <p:cNvSpPr/>
          <p:nvPr/>
        </p:nvSpPr>
        <p:spPr>
          <a:xfrm>
            <a:off x="7150100" y="-1409700"/>
            <a:ext cx="1155700" cy="508000"/>
          </a:xfrm>
          <a:prstGeom prst="rect">
            <a:avLst/>
          </a:prstGeom>
          <a:solidFill>
            <a:srgbClr val="F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413404-88AD-49A9-86CC-ABD6EC94485F}"/>
              </a:ext>
            </a:extLst>
          </p:cNvPr>
          <p:cNvSpPr/>
          <p:nvPr/>
        </p:nvSpPr>
        <p:spPr>
          <a:xfrm>
            <a:off x="8305800" y="-1409700"/>
            <a:ext cx="1155700" cy="508000"/>
          </a:xfrm>
          <a:prstGeom prst="rect">
            <a:avLst/>
          </a:prstGeom>
          <a:solidFill>
            <a:srgbClr val="F2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851F99-D196-4CA4-868C-19D00203D333}"/>
              </a:ext>
            </a:extLst>
          </p:cNvPr>
          <p:cNvSpPr/>
          <p:nvPr/>
        </p:nvSpPr>
        <p:spPr>
          <a:xfrm>
            <a:off x="9461500" y="-1409700"/>
            <a:ext cx="1155700" cy="508000"/>
          </a:xfrm>
          <a:prstGeom prst="rect">
            <a:avLst/>
          </a:prstGeom>
          <a:solidFill>
            <a:srgbClr val="EEA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3FD0F7-F59A-422B-A62B-8BE6034EDE22}"/>
              </a:ext>
            </a:extLst>
          </p:cNvPr>
          <p:cNvSpPr/>
          <p:nvPr/>
        </p:nvSpPr>
        <p:spPr>
          <a:xfrm>
            <a:off x="10617200" y="-1409700"/>
            <a:ext cx="1155700" cy="508000"/>
          </a:xfrm>
          <a:prstGeom prst="rect">
            <a:avLst/>
          </a:prstGeom>
          <a:solidFill>
            <a:srgbClr val="020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0BF02F6-BC62-4EE3-B9D0-1E2DD40F1027}"/>
              </a:ext>
            </a:extLst>
          </p:cNvPr>
          <p:cNvSpPr/>
          <p:nvPr/>
        </p:nvSpPr>
        <p:spPr>
          <a:xfrm>
            <a:off x="7150100" y="-933450"/>
            <a:ext cx="1155700" cy="508000"/>
          </a:xfrm>
          <a:prstGeom prst="rect">
            <a:avLst/>
          </a:prstGeom>
          <a:solidFill>
            <a:srgbClr val="39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7EA3C53-B9CA-4F59-A798-CF9BEA35AADA}"/>
              </a:ext>
            </a:extLst>
          </p:cNvPr>
          <p:cNvSpPr/>
          <p:nvPr/>
        </p:nvSpPr>
        <p:spPr>
          <a:xfrm>
            <a:off x="8305800" y="-933450"/>
            <a:ext cx="1155700" cy="508000"/>
          </a:xfrm>
          <a:prstGeom prst="rect">
            <a:avLst/>
          </a:prstGeom>
          <a:solidFill>
            <a:srgbClr val="F5C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9A4D9B-4E31-4DAE-B621-5A4AB50B3DE2}"/>
              </a:ext>
            </a:extLst>
          </p:cNvPr>
          <p:cNvSpPr/>
          <p:nvPr/>
        </p:nvSpPr>
        <p:spPr>
          <a:xfrm>
            <a:off x="9461500" y="-933450"/>
            <a:ext cx="1155700" cy="508000"/>
          </a:xfrm>
          <a:prstGeom prst="rect">
            <a:avLst/>
          </a:prstGeom>
          <a:solidFill>
            <a:srgbClr val="E94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1FAA8B6-E914-4CD7-A395-D0521A72A895}"/>
              </a:ext>
            </a:extLst>
          </p:cNvPr>
          <p:cNvSpPr/>
          <p:nvPr/>
        </p:nvSpPr>
        <p:spPr>
          <a:xfrm>
            <a:off x="10617200" y="-933450"/>
            <a:ext cx="1155700" cy="5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45E7630-4728-46E6-ACD0-484E9371C12D}"/>
              </a:ext>
            </a:extLst>
          </p:cNvPr>
          <p:cNvGrpSpPr/>
          <p:nvPr/>
        </p:nvGrpSpPr>
        <p:grpSpPr>
          <a:xfrm>
            <a:off x="0" y="3544253"/>
            <a:ext cx="7754867" cy="45719"/>
            <a:chOff x="1536700" y="5206603"/>
            <a:chExt cx="8610600" cy="10239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281BFEC-78D8-4F12-ABFF-787C0B0F3858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6E87FF5-E29B-4BE8-9630-D35F90F68114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087D24E-3231-4D5A-9EDA-BA873EA07886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3CFF51F-A5AC-4FAE-8590-B41FD6F405FE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755BCD6-AFD0-4019-8DFA-534227086819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AE0FEB9-8D7B-4559-A2F6-4C18ADD1E61D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5E2837D-01ED-4E20-9B59-5877047E6BF4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5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BAA66-191A-4B1C-A5BA-D8F7090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1DC84-97D3-456E-8E1B-F001B73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69175-EFC6-4C26-A928-31CE2966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700" y="6466838"/>
            <a:ext cx="495300" cy="208599"/>
          </a:xfrm>
          <a:solidFill>
            <a:srgbClr val="E94B29"/>
          </a:solidFill>
        </p:spPr>
        <p:txBody>
          <a:bodyPr/>
          <a:lstStyle/>
          <a:p>
            <a:fld id="{2A40546E-B369-4D67-9CF2-C724EAABA41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FCF9425-9592-4238-93F6-FA40907A0629}"/>
              </a:ext>
            </a:extLst>
          </p:cNvPr>
          <p:cNvGrpSpPr/>
          <p:nvPr/>
        </p:nvGrpSpPr>
        <p:grpSpPr>
          <a:xfrm flipV="1">
            <a:off x="0" y="6746875"/>
            <a:ext cx="12192000" cy="45719"/>
            <a:chOff x="1536700" y="5206603"/>
            <a:chExt cx="8610600" cy="102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826EEA-3DCB-42CB-898D-164E11048DBA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7C4FDA-01DA-455B-9F80-152737D97672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E2B128-739A-4B2C-BD21-2AEE80B44719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547AB0-DC5D-438D-B3CE-E0466DA0FD6D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2DECAB-A905-4C99-9CB1-CCC161FE9C32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0FE648-40D6-4F3D-BAD7-AA75CD0F3D82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4942FC-83AA-4133-B80C-7FBADA170EA1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8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BC79E2-7568-434D-B610-52DAA20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78061-CA9B-46BB-9F3F-97713F80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BBAAD-C65B-4906-B10D-4B499FAF6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C6AD-E406-4CC1-AD1D-DCAA8B46F2C5}" type="datetimeFigureOut">
              <a:rPr lang="zh-TW" altLang="en-US" smtClean="0"/>
              <a:t>2020/10/31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4F486-A397-4F87-B446-E321C072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BCB737-468F-4A9E-A186-FAD287C6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546E-B369-4D67-9CF2-C724EAABA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74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7FC22DB-EEC8-46CC-91BC-256886941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第三周練習題解答</a:t>
            </a:r>
          </a:p>
        </p:txBody>
      </p:sp>
    </p:spTree>
    <p:extLst>
      <p:ext uri="{BB962C8B-B14F-4D97-AF65-F5344CB8AC3E}">
        <p14:creationId xmlns:p14="http://schemas.microsoft.com/office/powerpoint/2010/main" val="10977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A7485-30E3-40C2-9482-3C1C11CC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46AFD-E36C-4DD2-BA48-F097A8AB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data = LOAD '/dataset/pig04/twmask.csv' USING </a:t>
            </a:r>
            <a:r>
              <a:rPr lang="en-US" altLang="zh-TW" sz="2000" dirty="0" err="1">
                <a:solidFill>
                  <a:srgbClr val="0070C0"/>
                </a:solidFill>
              </a:rPr>
              <a:t>PigStorage</a:t>
            </a:r>
            <a:r>
              <a:rPr lang="en-US" altLang="zh-TW" sz="2000" dirty="0">
                <a:solidFill>
                  <a:srgbClr val="0070C0"/>
                </a:solidFill>
              </a:rPr>
              <a:t>(',') AS(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code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name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address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tel</a:t>
            </a:r>
            <a:r>
              <a:rPr lang="en-US" altLang="zh-TW" sz="2000" dirty="0">
                <a:solidFill>
                  <a:srgbClr val="0070C0"/>
                </a:solidFill>
              </a:rPr>
              <a:t>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r>
              <a:rPr lang="en-US" altLang="zh-TW" sz="2000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adult_mask</a:t>
            </a:r>
            <a:r>
              <a:rPr lang="en-US" altLang="zh-TW" sz="2000" dirty="0">
                <a:solidFill>
                  <a:srgbClr val="0070C0"/>
                </a:solidFill>
              </a:rPr>
              <a:t> : int,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child_mask</a:t>
            </a:r>
            <a:r>
              <a:rPr lang="en-US" altLang="zh-TW" sz="2000" dirty="0">
                <a:solidFill>
                  <a:srgbClr val="0070C0"/>
                </a:solidFill>
              </a:rPr>
              <a:t> : int,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update_time</a:t>
            </a:r>
            <a:r>
              <a:rPr lang="en-US" altLang="zh-TW" sz="2000" dirty="0">
                <a:solidFill>
                  <a:srgbClr val="0070C0"/>
                </a:solidFill>
              </a:rPr>
              <a:t> : </a:t>
            </a:r>
            <a:r>
              <a:rPr lang="en-US" altLang="zh-TW" sz="2000" dirty="0" err="1">
                <a:solidFill>
                  <a:srgbClr val="0070C0"/>
                </a:solidFill>
              </a:rPr>
              <a:t>chararray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);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927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8273131-F639-4D15-B8D5-5D9F4B68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找出各縣市的兒童口罩數量前三名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D769EE7-5678-4657-ADDC-C32845D0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>
                <a:solidFill>
                  <a:srgbClr val="00B050"/>
                </a:solidFill>
              </a:rPr>
              <a:t>address</a:t>
            </a:r>
            <a:r>
              <a:rPr lang="en-US" altLang="zh-TW" sz="2000" dirty="0"/>
              <a:t> (</a:t>
            </a:r>
            <a:r>
              <a:rPr lang="zh-TW" altLang="en-US" sz="2000" dirty="0"/>
              <a:t>地址</a:t>
            </a:r>
            <a:r>
              <a:rPr lang="en-US" altLang="zh-TW" sz="2000" dirty="0"/>
              <a:t>) </a:t>
            </a:r>
            <a:r>
              <a:rPr lang="zh-TW" altLang="en-US" sz="2000" dirty="0"/>
              <a:t>找出縣市名稱並以此來分組</a:t>
            </a:r>
            <a:endParaRPr lang="en-US" altLang="zh-TW" sz="2000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gp_counties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GROUP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FF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SUBSTRING(</a:t>
            </a:r>
            <a:r>
              <a:rPr lang="en-US" altLang="zh-TW" sz="2000" dirty="0">
                <a:solidFill>
                  <a:srgbClr val="00B050"/>
                </a:solidFill>
              </a:rPr>
              <a:t>$2,0,3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SUM</a:t>
            </a:r>
            <a:r>
              <a:rPr lang="zh-TW" altLang="en-US" sz="2000" dirty="0"/>
              <a:t>函數來統計每個群組</a:t>
            </a:r>
            <a:r>
              <a:rPr lang="en-US" altLang="zh-TW" sz="2000" dirty="0"/>
              <a:t>(</a:t>
            </a:r>
            <a:r>
              <a:rPr lang="zh-TW" altLang="en-US" sz="2000" dirty="0"/>
              <a:t>縣市</a:t>
            </a:r>
            <a:r>
              <a:rPr lang="en-US" altLang="zh-TW" sz="2000" dirty="0"/>
              <a:t>)</a:t>
            </a:r>
            <a:r>
              <a:rPr lang="zh-TW" altLang="en-US" sz="2000" dirty="0"/>
              <a:t>中的兒童口罩數量</a:t>
            </a:r>
            <a:endParaRPr lang="en-US" altLang="zh-TW" sz="2000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sum_child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FOREACH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gp_counties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GENERATE</a:t>
            </a:r>
            <a:r>
              <a:rPr lang="en-US" altLang="zh-TW" sz="2000" dirty="0">
                <a:solidFill>
                  <a:srgbClr val="0070C0"/>
                </a:solidFill>
              </a:rPr>
              <a:t> $0,</a:t>
            </a:r>
            <a:r>
              <a:rPr lang="en-US" altLang="zh-TW" sz="2000" dirty="0">
                <a:solidFill>
                  <a:srgbClr val="FF0000"/>
                </a:solidFill>
              </a:rPr>
              <a:t>SUM(</a:t>
            </a:r>
            <a:r>
              <a:rPr lang="en-US" altLang="zh-TW" sz="2000" dirty="0">
                <a:solidFill>
                  <a:srgbClr val="00B050"/>
                </a:solidFill>
              </a:rPr>
              <a:t>$1.$5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ORDER </a:t>
            </a:r>
            <a:r>
              <a:rPr lang="zh-TW" altLang="en-US" sz="2000" dirty="0"/>
              <a:t>來排序口罩數量 </a:t>
            </a:r>
            <a:r>
              <a:rPr lang="en-US" altLang="zh-TW" sz="2000" dirty="0"/>
              <a:t>(</a:t>
            </a:r>
            <a:r>
              <a:rPr lang="zh-TW" altLang="en-US" sz="2000" dirty="0"/>
              <a:t>降冪</a:t>
            </a:r>
            <a:r>
              <a:rPr lang="en-US" altLang="zh-TW" sz="2000" dirty="0"/>
              <a:t>,</a:t>
            </a:r>
            <a:r>
              <a:rPr lang="zh-TW" altLang="en-US" sz="2000" dirty="0"/>
              <a:t>倒排序</a:t>
            </a:r>
            <a:r>
              <a:rPr lang="en-US" altLang="zh-TW" sz="2000" dirty="0"/>
              <a:t>,</a:t>
            </a:r>
            <a:r>
              <a:rPr lang="zh-TW" altLang="en-US" sz="2000" dirty="0"/>
              <a:t>由大到小</a:t>
            </a:r>
            <a:r>
              <a:rPr lang="en-US" altLang="zh-TW" sz="2000" dirty="0"/>
              <a:t>)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order_child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ORDER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sum_child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$1 </a:t>
            </a:r>
            <a:r>
              <a:rPr lang="en-US" altLang="zh-TW" sz="2000" dirty="0">
                <a:solidFill>
                  <a:srgbClr val="00B050"/>
                </a:solidFill>
              </a:rPr>
              <a:t>DESC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LIMIT </a:t>
            </a:r>
            <a:r>
              <a:rPr lang="zh-TW" altLang="en-US" sz="2000" dirty="0"/>
              <a:t>列出前三名</a:t>
            </a:r>
            <a:endParaRPr lang="en-US" altLang="zh-TW" sz="2000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top3_child = </a:t>
            </a:r>
            <a:r>
              <a:rPr lang="en-US" altLang="zh-TW" sz="2000" dirty="0">
                <a:solidFill>
                  <a:srgbClr val="FF0000"/>
                </a:solidFill>
              </a:rPr>
              <a:t>LIMIT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order_child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3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1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A78A5-B1F4-47A9-A7E0-5014C1BC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找出臺北市的健康服務中心的成人口罩數量前三名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CE79D-2730-45AE-AE05-580B0310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FILTER </a:t>
            </a:r>
            <a:r>
              <a:rPr lang="zh-TW" altLang="en-US" sz="2000" dirty="0"/>
              <a:t>來找出台北市與健康服務中心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filter_data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FILTER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FF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SUBSTRING(</a:t>
            </a:r>
            <a:r>
              <a:rPr lang="en-US" altLang="zh-TW" sz="2000" dirty="0">
                <a:solidFill>
                  <a:srgbClr val="00B050"/>
                </a:solidFill>
              </a:rPr>
              <a:t>$2,0,3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en-US" altLang="zh-TW" sz="2000" dirty="0">
                <a:solidFill>
                  <a:srgbClr val="0070C0"/>
                </a:solidFill>
              </a:rPr>
              <a:t> == </a:t>
            </a:r>
            <a:r>
              <a:rPr lang="en-US" altLang="zh-TW" sz="2000" dirty="0">
                <a:solidFill>
                  <a:srgbClr val="00B050"/>
                </a:solidFill>
              </a:rPr>
              <a:t>'</a:t>
            </a:r>
            <a:r>
              <a:rPr lang="zh-TW" altLang="en-US" sz="2000" dirty="0">
                <a:solidFill>
                  <a:srgbClr val="00B050"/>
                </a:solidFill>
              </a:rPr>
              <a:t>臺北市</a:t>
            </a:r>
            <a:r>
              <a:rPr lang="en-US" altLang="zh-TW" sz="2000" dirty="0">
                <a:solidFill>
                  <a:srgbClr val="00B050"/>
                </a:solidFill>
              </a:rPr>
              <a:t>' </a:t>
            </a:r>
            <a:r>
              <a:rPr lang="en-US" altLang="zh-TW" sz="2000" dirty="0">
                <a:solidFill>
                  <a:srgbClr val="0070C0"/>
                </a:solidFill>
              </a:rPr>
              <a:t>AND </a:t>
            </a:r>
            <a:r>
              <a:rPr lang="en-US" altLang="zh-TW" sz="2000" dirty="0">
                <a:solidFill>
                  <a:srgbClr val="00B050"/>
                </a:solidFill>
              </a:rPr>
              <a:t>$1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MATCHES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'.*</a:t>
            </a:r>
            <a:r>
              <a:rPr lang="zh-TW" altLang="en-US" sz="2000" dirty="0">
                <a:solidFill>
                  <a:srgbClr val="00B050"/>
                </a:solidFill>
              </a:rPr>
              <a:t>健康服務中心</a:t>
            </a:r>
            <a:r>
              <a:rPr lang="en-US" altLang="zh-TW" sz="2000" dirty="0">
                <a:solidFill>
                  <a:srgbClr val="00B050"/>
                </a:solidFill>
              </a:rPr>
              <a:t>'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endParaRPr lang="en-US" altLang="zh-TW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ORDER </a:t>
            </a:r>
            <a:r>
              <a:rPr lang="zh-TW" altLang="en-US" sz="2000" dirty="0"/>
              <a:t>來排序成人口罩數量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order_adult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ORDER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filter_data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$4 </a:t>
            </a:r>
            <a:r>
              <a:rPr lang="en-US" altLang="zh-TW" sz="2000" dirty="0">
                <a:solidFill>
                  <a:srgbClr val="00B050"/>
                </a:solidFill>
              </a:rPr>
              <a:t>DESC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endParaRPr lang="en-US" altLang="zh-TW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LIMIT </a:t>
            </a:r>
            <a:r>
              <a:rPr lang="zh-TW" altLang="en-US" sz="2000" dirty="0"/>
              <a:t>列出前三名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top3_adult = </a:t>
            </a:r>
            <a:r>
              <a:rPr lang="en-US" altLang="zh-TW" sz="2000" dirty="0">
                <a:solidFill>
                  <a:srgbClr val="FF0000"/>
                </a:solidFill>
              </a:rPr>
              <a:t>LIMIT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order_adult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3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2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A78A5-B1F4-47A9-A7E0-5014C1BC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找出臺北市各區域的兒童口罩數量前三名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CE79D-2730-45AE-AE05-580B0310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62146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FILTER </a:t>
            </a:r>
            <a:r>
              <a:rPr lang="zh-TW" altLang="en-US" sz="2000" dirty="0"/>
              <a:t>找出台北市的藥局資料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filter_data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FILTER</a:t>
            </a:r>
            <a:r>
              <a:rPr lang="en-US" altLang="zh-TW" sz="2000" dirty="0">
                <a:solidFill>
                  <a:srgbClr val="0070C0"/>
                </a:solidFill>
              </a:rPr>
              <a:t> data </a:t>
            </a:r>
            <a:r>
              <a:rPr lang="en-US" altLang="zh-TW" sz="2000" dirty="0">
                <a:solidFill>
                  <a:srgbClr val="FF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SUBSTRING(</a:t>
            </a:r>
            <a:r>
              <a:rPr lang="en-US" altLang="zh-TW" sz="2000" dirty="0">
                <a:solidFill>
                  <a:srgbClr val="00B050"/>
                </a:solidFill>
              </a:rPr>
              <a:t>$2,0,3</a:t>
            </a:r>
            <a:r>
              <a:rPr lang="en-US" altLang="zh-TW" sz="2000" dirty="0">
                <a:solidFill>
                  <a:srgbClr val="FF0000"/>
                </a:solidFill>
              </a:rPr>
              <a:t>) </a:t>
            </a:r>
            <a:r>
              <a:rPr lang="en-US" altLang="zh-TW" sz="2000" dirty="0">
                <a:solidFill>
                  <a:srgbClr val="0070C0"/>
                </a:solidFill>
              </a:rPr>
              <a:t>== '</a:t>
            </a:r>
            <a:r>
              <a:rPr lang="zh-TW" altLang="en-US" sz="2000" dirty="0">
                <a:solidFill>
                  <a:srgbClr val="0070C0"/>
                </a:solidFill>
              </a:rPr>
              <a:t>臺北市</a:t>
            </a:r>
            <a:r>
              <a:rPr lang="en-US" altLang="zh-TW" sz="2000" dirty="0">
                <a:solidFill>
                  <a:srgbClr val="0070C0"/>
                </a:solidFill>
              </a:rPr>
              <a:t>';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address </a:t>
            </a:r>
            <a:r>
              <a:rPr lang="zh-TW" altLang="en-US" sz="2000" dirty="0"/>
              <a:t>找出區域並以此來分組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gp_area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GROUP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filter_data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SUBSTRING(</a:t>
            </a:r>
            <a:r>
              <a:rPr lang="en-US" altLang="zh-TW" sz="2000" dirty="0">
                <a:solidFill>
                  <a:srgbClr val="00B050"/>
                </a:solidFill>
              </a:rPr>
              <a:t>$2,3,6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SUM</a:t>
            </a:r>
            <a:r>
              <a:rPr lang="zh-TW" altLang="en-US" sz="2000" dirty="0"/>
              <a:t>函數來統計每個群組</a:t>
            </a:r>
            <a:r>
              <a:rPr lang="en-US" altLang="zh-TW" sz="2000" dirty="0"/>
              <a:t>(</a:t>
            </a:r>
            <a:r>
              <a:rPr lang="zh-TW" altLang="en-US" sz="2000" dirty="0"/>
              <a:t>區域</a:t>
            </a:r>
            <a:r>
              <a:rPr lang="en-US" altLang="zh-TW" sz="2000" dirty="0"/>
              <a:t>)</a:t>
            </a:r>
            <a:r>
              <a:rPr lang="zh-TW" altLang="en-US" sz="2000" dirty="0"/>
              <a:t>中的兒童口罩數量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sum_child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FOREACH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gp_area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GENERATE</a:t>
            </a:r>
            <a:r>
              <a:rPr lang="en-US" altLang="zh-TW" sz="2000" dirty="0">
                <a:solidFill>
                  <a:srgbClr val="0070C0"/>
                </a:solidFill>
              </a:rPr>
              <a:t> $0,</a:t>
            </a:r>
            <a:r>
              <a:rPr lang="en-US" altLang="zh-TW" sz="2000" dirty="0">
                <a:solidFill>
                  <a:srgbClr val="FF0000"/>
                </a:solidFill>
              </a:rPr>
              <a:t>SUM($1.$5)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ORDER </a:t>
            </a:r>
            <a:r>
              <a:rPr lang="zh-TW" altLang="en-US" sz="2000" dirty="0"/>
              <a:t>來排序兒童口罩數量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order_child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ORDER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sum_child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BY</a:t>
            </a:r>
            <a:r>
              <a:rPr lang="en-US" altLang="zh-TW" sz="2000" dirty="0">
                <a:solidFill>
                  <a:srgbClr val="0070C0"/>
                </a:solidFill>
              </a:rPr>
              <a:t> $1 </a:t>
            </a:r>
            <a:r>
              <a:rPr lang="en-US" altLang="zh-TW" sz="2000" dirty="0">
                <a:solidFill>
                  <a:srgbClr val="00B050"/>
                </a:solidFill>
              </a:rPr>
              <a:t>DESC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sz="2000" dirty="0"/>
              <a:t>使用 </a:t>
            </a:r>
            <a:r>
              <a:rPr lang="en-US" altLang="zh-TW" sz="2000" dirty="0"/>
              <a:t>LIMIT </a:t>
            </a:r>
            <a:r>
              <a:rPr lang="zh-TW" altLang="en-US" sz="2000" dirty="0"/>
              <a:t>列出前三名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top3_child = </a:t>
            </a:r>
            <a:r>
              <a:rPr lang="en-US" altLang="zh-TW" sz="2000" dirty="0">
                <a:solidFill>
                  <a:srgbClr val="FF0000"/>
                </a:solidFill>
              </a:rPr>
              <a:t>LIMIT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order_child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3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20692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範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01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簡報範本</Template>
  <TotalTime>24</TotalTime>
  <Words>371</Words>
  <Application>Microsoft Office PowerPoint</Application>
  <PresentationFormat>寬螢幕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Verdana</vt:lpstr>
      <vt:lpstr>簡報範本</vt:lpstr>
      <vt:lpstr>第三周練習題解答</vt:lpstr>
      <vt:lpstr>載入資料</vt:lpstr>
      <vt:lpstr>找出各縣市的兒童口罩數量前三名</vt:lpstr>
      <vt:lpstr>找出臺北市的健康服務中心的成人口罩數量前三名</vt:lpstr>
      <vt:lpstr>找出臺北市各區域的兒童口罩數量前三名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Oscar.Young</dc:creator>
  <cp:lastModifiedBy>Oscar.Young</cp:lastModifiedBy>
  <cp:revision>3</cp:revision>
  <dcterms:created xsi:type="dcterms:W3CDTF">2020-10-30T19:36:05Z</dcterms:created>
  <dcterms:modified xsi:type="dcterms:W3CDTF">2020-10-30T20:00:52Z</dcterms:modified>
</cp:coreProperties>
</file>