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38"/>
  </p:notesMasterIdLst>
  <p:handoutMasterIdLst>
    <p:handoutMasterId r:id="rId39"/>
  </p:handoutMasterIdLst>
  <p:sldIdLst>
    <p:sldId id="261" r:id="rId2"/>
    <p:sldId id="263" r:id="rId3"/>
    <p:sldId id="260" r:id="rId4"/>
    <p:sldId id="264" r:id="rId5"/>
    <p:sldId id="266" r:id="rId6"/>
    <p:sldId id="265" r:id="rId7"/>
    <p:sldId id="267" r:id="rId8"/>
    <p:sldId id="269" r:id="rId9"/>
    <p:sldId id="268" r:id="rId10"/>
    <p:sldId id="271" r:id="rId11"/>
    <p:sldId id="275" r:id="rId12"/>
    <p:sldId id="270" r:id="rId13"/>
    <p:sldId id="276" r:id="rId14"/>
    <p:sldId id="277" r:id="rId15"/>
    <p:sldId id="272" r:id="rId16"/>
    <p:sldId id="273" r:id="rId17"/>
    <p:sldId id="274" r:id="rId18"/>
    <p:sldId id="278" r:id="rId19"/>
    <p:sldId id="279" r:id="rId20"/>
    <p:sldId id="280" r:id="rId21"/>
    <p:sldId id="281" r:id="rId22"/>
    <p:sldId id="282" r:id="rId23"/>
    <p:sldId id="283" r:id="rId24"/>
    <p:sldId id="296" r:id="rId25"/>
    <p:sldId id="295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93" r:id="rId35"/>
    <p:sldId id="294" r:id="rId36"/>
    <p:sldId id="289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48F89E3-54A7-474F-B391-D85E3E441E8B}">
          <p14:sldIdLst>
            <p14:sldId id="261"/>
          </p14:sldIdLst>
        </p14:section>
        <p14:section name="Pig Grunt Shell" id="{5E75FC79-293B-4199-91CC-FD485E64E5E6}">
          <p14:sldIdLst>
            <p14:sldId id="263"/>
            <p14:sldId id="260"/>
            <p14:sldId id="264"/>
          </p14:sldIdLst>
        </p14:section>
        <p14:section name="將資料傳至HDFS" id="{171FBEB7-157B-4469-8B33-1CE45B556864}">
          <p14:sldIdLst>
            <p14:sldId id="266"/>
            <p14:sldId id="265"/>
            <p14:sldId id="267"/>
          </p14:sldIdLst>
        </p14:section>
        <p14:section name="簡單資料型態" id="{FAC3DF43-072B-42FB-9370-015876BB3FE0}">
          <p14:sldIdLst>
            <p14:sldId id="269"/>
            <p14:sldId id="268"/>
          </p14:sldIdLst>
        </p14:section>
        <p14:section name="Pig - 讀取資料" id="{C38FFFD1-CA8C-4D21-9476-95B0057250DE}">
          <p14:sldIdLst>
            <p14:sldId id="271"/>
            <p14:sldId id="275"/>
            <p14:sldId id="270"/>
            <p14:sldId id="276"/>
            <p14:sldId id="277"/>
            <p14:sldId id="272"/>
            <p14:sldId id="273"/>
          </p14:sldIdLst>
        </p14:section>
        <p14:section name="資料筆數與排序" id="{EF35D03F-610E-42E5-807E-7403750592C1}">
          <p14:sldIdLst>
            <p14:sldId id="274"/>
            <p14:sldId id="278"/>
            <p14:sldId id="279"/>
            <p14:sldId id="280"/>
          </p14:sldIdLst>
        </p14:section>
        <p14:section name="字串處理與條件判斷" id="{A60BD513-9554-4580-946D-DC37D7A75CEF}">
          <p14:sldIdLst>
            <p14:sldId id="281"/>
            <p14:sldId id="282"/>
            <p14:sldId id="283"/>
            <p14:sldId id="296"/>
            <p14:sldId id="295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94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B29"/>
    <a:srgbClr val="000000"/>
    <a:srgbClr val="F5C22C"/>
    <a:srgbClr val="39A1C1"/>
    <a:srgbClr val="02027F"/>
    <a:srgbClr val="EEA871"/>
    <a:srgbClr val="F2F100"/>
    <a:srgbClr val="F1EA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EB9EB49-67D6-46C1-BD26-52D181E2D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EDB824-F098-4C97-B64E-3D06615674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2D1B-8814-4DBB-8D1D-281F62A8E97F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4EC7BC-7C5B-4717-A44C-046348877A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157A16-2849-4A71-9739-362774BE46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F8CB-F6CB-496C-A18B-DEF1A4D74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49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D0CBC-8892-4860-B4F2-20492C2F50D0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8598F-5DD5-4734-9182-3B1A0EB4F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345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TW" dirty="0"/>
              <a:t>wget 'https://quality.data.gov.tw/dq_download_csv.php?nid=116285&amp;md5_url=2150b333756e64325bdbc4a5fd45fad1' -O 116285.csv</a:t>
            </a:r>
          </a:p>
          <a:p>
            <a:r>
              <a:rPr lang="pt-BR" altLang="zh-TW" dirty="0"/>
              <a:t>tail -n +2 116285.csv &gt; mask.csv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8598F-5DD5-4734-9182-3B1A0EB4F7E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005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data = LOAD 'mask.csv' USING </a:t>
            </a:r>
            <a:r>
              <a:rPr lang="en-US" altLang="zh-TW" dirty="0" err="1"/>
              <a:t>PigStorage</a:t>
            </a:r>
            <a:r>
              <a:rPr lang="en-US" altLang="zh-TW" dirty="0"/>
              <a:t>(',') AS(</a:t>
            </a:r>
          </a:p>
          <a:p>
            <a:r>
              <a:rPr lang="en-US" altLang="zh-TW" dirty="0"/>
              <a:t>  code : </a:t>
            </a:r>
            <a:r>
              <a:rPr lang="en-US" altLang="zh-TW" dirty="0" err="1"/>
              <a:t>chararray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name : </a:t>
            </a:r>
            <a:r>
              <a:rPr lang="en-US" altLang="zh-TW" dirty="0" err="1"/>
              <a:t>chararray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address : </a:t>
            </a:r>
            <a:r>
              <a:rPr lang="en-US" altLang="zh-TW" dirty="0" err="1"/>
              <a:t>chararray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tel</a:t>
            </a:r>
            <a:r>
              <a:rPr lang="en-US" altLang="zh-TW" dirty="0"/>
              <a:t> : </a:t>
            </a:r>
            <a:r>
              <a:rPr lang="en-US" altLang="zh-TW" dirty="0" err="1"/>
              <a:t>chararray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adult : int,</a:t>
            </a:r>
          </a:p>
          <a:p>
            <a:r>
              <a:rPr lang="en-US" altLang="zh-TW" dirty="0"/>
              <a:t>  child : int,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lasttime</a:t>
            </a:r>
            <a:r>
              <a:rPr lang="en-US" altLang="zh-TW" dirty="0"/>
              <a:t> : </a:t>
            </a:r>
            <a:r>
              <a:rPr lang="en-US" altLang="zh-TW" dirty="0" err="1"/>
              <a:t>chararray</a:t>
            </a:r>
            <a:endParaRPr lang="en-US" altLang="zh-TW" dirty="0"/>
          </a:p>
          <a:p>
            <a:r>
              <a:rPr lang="en-US" altLang="zh-TW" dirty="0"/>
              <a:t>);</a:t>
            </a:r>
          </a:p>
          <a:p>
            <a:endParaRPr lang="en-US" altLang="zh-TW" dirty="0"/>
          </a:p>
          <a:p>
            <a:r>
              <a:rPr lang="en-US" altLang="zh-TW" dirty="0"/>
              <a:t>counties = FOREACH data GENERATE $1,SUBSTRING($2,0,3),$5</a:t>
            </a:r>
          </a:p>
          <a:p>
            <a:r>
              <a:rPr lang="en-US" altLang="zh-TW" dirty="0" err="1"/>
              <a:t>counties_replace</a:t>
            </a:r>
            <a:r>
              <a:rPr lang="en-US" altLang="zh-TW" dirty="0"/>
              <a:t> = FOREACH counties GENERATE $0,REPLACE($1,'</a:t>
            </a:r>
            <a:r>
              <a:rPr lang="zh-TW" altLang="en-US" dirty="0"/>
              <a:t>臺中縣</a:t>
            </a:r>
            <a:r>
              <a:rPr lang="en-US" altLang="zh-TW" dirty="0"/>
              <a:t>','</a:t>
            </a:r>
            <a:r>
              <a:rPr lang="zh-TW" altLang="en-US" dirty="0"/>
              <a:t>臺中市</a:t>
            </a:r>
            <a:r>
              <a:rPr lang="en-US" altLang="zh-TW" dirty="0"/>
              <a:t>') ,$2;</a:t>
            </a:r>
          </a:p>
          <a:p>
            <a:r>
              <a:rPr lang="en-US" altLang="zh-TW" dirty="0"/>
              <a:t>counties_replace2 = FOREACH </a:t>
            </a:r>
            <a:r>
              <a:rPr lang="en-US" altLang="zh-TW" dirty="0" err="1"/>
              <a:t>counties_replace</a:t>
            </a:r>
            <a:r>
              <a:rPr lang="en-US" altLang="zh-TW" dirty="0"/>
              <a:t> GENERATE $0,REPLACE($1,'</a:t>
            </a:r>
            <a:r>
              <a:rPr lang="zh-TW" altLang="en-US" dirty="0"/>
              <a:t>桃園縣</a:t>
            </a:r>
            <a:r>
              <a:rPr lang="en-US" altLang="zh-TW" dirty="0"/>
              <a:t>','</a:t>
            </a:r>
            <a:r>
              <a:rPr lang="zh-TW" altLang="en-US" dirty="0"/>
              <a:t>桃園市</a:t>
            </a:r>
            <a:r>
              <a:rPr lang="en-US" altLang="zh-TW" dirty="0"/>
              <a:t>') ,$2;</a:t>
            </a:r>
          </a:p>
          <a:p>
            <a:r>
              <a:rPr lang="en-US" altLang="zh-TW" dirty="0" err="1"/>
              <a:t>counties_gp</a:t>
            </a:r>
            <a:r>
              <a:rPr lang="en-US" altLang="zh-TW" dirty="0"/>
              <a:t> = GROUP counties_replace2 BY $1;</a:t>
            </a:r>
          </a:p>
          <a:p>
            <a:r>
              <a:rPr lang="en-US" altLang="zh-TW" dirty="0" err="1"/>
              <a:t>counties_count</a:t>
            </a:r>
            <a:r>
              <a:rPr lang="en-US" altLang="zh-TW" dirty="0"/>
              <a:t> = FOREACH </a:t>
            </a:r>
            <a:r>
              <a:rPr lang="en-US" altLang="zh-TW" dirty="0" err="1"/>
              <a:t>counties_gp</a:t>
            </a:r>
            <a:r>
              <a:rPr lang="en-US" altLang="zh-TW" dirty="0"/>
              <a:t> GENERATE $0,COUNT($1);</a:t>
            </a:r>
          </a:p>
          <a:p>
            <a:r>
              <a:rPr lang="en-US" altLang="zh-TW" dirty="0"/>
              <a:t>DUMP </a:t>
            </a:r>
            <a:r>
              <a:rPr lang="en-US" altLang="zh-TW" dirty="0" err="1"/>
              <a:t>counties_count</a:t>
            </a:r>
            <a:r>
              <a:rPr lang="en-US" altLang="zh-TW" dirty="0"/>
              <a:t>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8598F-5DD5-4734-9182-3B1A0EB4F7E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301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8598F-5DD5-4734-9182-3B1A0EB4F7E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6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8598F-5DD5-4734-9182-3B1A0EB4F7E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18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TW" dirty="0"/>
              <a:t>head -n -6 8410.csv | tail -n +3 &gt; 8410.csv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8598F-5DD5-4734-9182-3B1A0EB4F7E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97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8598F-5DD5-4734-9182-3B1A0EB4F7E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51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70C0"/>
                </a:solidFill>
              </a:rPr>
              <a:t>data = </a:t>
            </a:r>
            <a:r>
              <a:rPr lang="en-US" altLang="zh-TW" dirty="0">
                <a:solidFill>
                  <a:srgbClr val="FF0000"/>
                </a:solidFill>
              </a:rPr>
              <a:t>LOAD</a:t>
            </a:r>
            <a:r>
              <a:rPr lang="en-US" altLang="zh-TW" dirty="0">
                <a:solidFill>
                  <a:srgbClr val="0070C0"/>
                </a:solidFill>
              </a:rPr>
              <a:t> 'mask.csv' </a:t>
            </a:r>
            <a:r>
              <a:rPr lang="en-US" altLang="zh-TW" dirty="0">
                <a:solidFill>
                  <a:srgbClr val="FF0000"/>
                </a:solidFill>
              </a:rPr>
              <a:t>USING </a:t>
            </a:r>
            <a:r>
              <a:rPr lang="en-US" altLang="zh-TW" dirty="0" err="1">
                <a:solidFill>
                  <a:srgbClr val="FF0000"/>
                </a:solidFill>
              </a:rPr>
              <a:t>PigStorage</a:t>
            </a:r>
            <a:r>
              <a:rPr lang="en-US" altLang="zh-TW" dirty="0">
                <a:solidFill>
                  <a:srgbClr val="FF0000"/>
                </a:solidFill>
              </a:rPr>
              <a:t>(',')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8598F-5DD5-4734-9182-3B1A0EB4F7E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29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8598F-5DD5-4734-9182-3B1A0EB4F7E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20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>
                <a:solidFill>
                  <a:srgbClr val="0070C0"/>
                </a:solidFill>
              </a:rPr>
              <a:t>adult_mask_desc</a:t>
            </a:r>
            <a:r>
              <a:rPr lang="en-US" altLang="zh-TW" dirty="0">
                <a:solidFill>
                  <a:srgbClr val="0070C0"/>
                </a:solidFill>
              </a:rPr>
              <a:t>= </a:t>
            </a:r>
            <a:r>
              <a:rPr lang="en-US" altLang="zh-TW" dirty="0">
                <a:solidFill>
                  <a:srgbClr val="C00000"/>
                </a:solidFill>
              </a:rPr>
              <a:t>ORDER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adult_mask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BY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$1 </a:t>
            </a:r>
            <a:r>
              <a:rPr lang="en-US" altLang="zh-TW" dirty="0">
                <a:solidFill>
                  <a:srgbClr val="C00000"/>
                </a:solidFill>
              </a:rPr>
              <a:t>DESC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8598F-5DD5-4734-9182-3B1A0EB4F7E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 child = FOREACH data GENERATE $0,$1,$2,$3,$5;</a:t>
            </a:r>
          </a:p>
          <a:p>
            <a:r>
              <a:rPr lang="en-US" altLang="zh-TW" dirty="0" err="1"/>
              <a:t>child_desc</a:t>
            </a:r>
            <a:r>
              <a:rPr lang="en-US" altLang="zh-TW" dirty="0"/>
              <a:t> = ORDER child BY $4 DESC;</a:t>
            </a:r>
          </a:p>
          <a:p>
            <a:r>
              <a:rPr lang="en-US" altLang="zh-TW" dirty="0"/>
              <a:t>child_desc_3 = LIMIT </a:t>
            </a:r>
            <a:r>
              <a:rPr lang="en-US" altLang="zh-TW" dirty="0" err="1"/>
              <a:t>child_desc</a:t>
            </a:r>
            <a:r>
              <a:rPr lang="en-US" altLang="zh-TW" dirty="0"/>
              <a:t> 3;</a:t>
            </a:r>
          </a:p>
          <a:p>
            <a:r>
              <a:rPr lang="en-US" altLang="zh-TW" dirty="0"/>
              <a:t>Dump child_desc_3;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8598F-5DD5-4734-9182-3B1A0EB4F7E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670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8598F-5DD5-4734-9182-3B1A0EB4F7E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44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CDD1B-D864-43F0-B1E6-0051CCFAAE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0266" y="2386646"/>
            <a:ext cx="6916667" cy="120332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TW" altLang="en-US" dirty="0"/>
              <a:t>主題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5AC6A-882A-4A9E-987D-92A418C2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961E-EC7D-444A-B5CF-03AD0DCD88C8}" type="datetime1">
              <a:rPr lang="en-US" altLang="zh-TW" smtClean="0"/>
              <a:t>10/24/2020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D5D68F-1053-4207-993A-B7047492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6B01D9-DCA0-4E5B-9D5B-F9B16DEC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8B97B1-1B1A-420D-AC5F-3A7D044F2749}"/>
              </a:ext>
            </a:extLst>
          </p:cNvPr>
          <p:cNvSpPr/>
          <p:nvPr userDrawn="1"/>
        </p:nvSpPr>
        <p:spPr>
          <a:xfrm>
            <a:off x="7150100" y="-1409700"/>
            <a:ext cx="1155700" cy="508000"/>
          </a:xfrm>
          <a:prstGeom prst="rect">
            <a:avLst/>
          </a:prstGeom>
          <a:solidFill>
            <a:srgbClr val="F1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413404-88AD-49A9-86CC-ABD6EC94485F}"/>
              </a:ext>
            </a:extLst>
          </p:cNvPr>
          <p:cNvSpPr/>
          <p:nvPr userDrawn="1"/>
        </p:nvSpPr>
        <p:spPr>
          <a:xfrm>
            <a:off x="8305800" y="-1409700"/>
            <a:ext cx="1155700" cy="508000"/>
          </a:xfrm>
          <a:prstGeom prst="rect">
            <a:avLst/>
          </a:prstGeom>
          <a:solidFill>
            <a:srgbClr val="F2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851F99-D196-4CA4-868C-19D00203D333}"/>
              </a:ext>
            </a:extLst>
          </p:cNvPr>
          <p:cNvSpPr/>
          <p:nvPr userDrawn="1"/>
        </p:nvSpPr>
        <p:spPr>
          <a:xfrm>
            <a:off x="9461500" y="-1409700"/>
            <a:ext cx="1155700" cy="508000"/>
          </a:xfrm>
          <a:prstGeom prst="rect">
            <a:avLst/>
          </a:prstGeom>
          <a:solidFill>
            <a:srgbClr val="EEA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3FD0F7-F59A-422B-A62B-8BE6034EDE22}"/>
              </a:ext>
            </a:extLst>
          </p:cNvPr>
          <p:cNvSpPr/>
          <p:nvPr userDrawn="1"/>
        </p:nvSpPr>
        <p:spPr>
          <a:xfrm>
            <a:off x="10617200" y="-1409700"/>
            <a:ext cx="1155700" cy="508000"/>
          </a:xfrm>
          <a:prstGeom prst="rect">
            <a:avLst/>
          </a:prstGeom>
          <a:solidFill>
            <a:srgbClr val="020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0BF02F6-BC62-4EE3-B9D0-1E2DD40F1027}"/>
              </a:ext>
            </a:extLst>
          </p:cNvPr>
          <p:cNvSpPr/>
          <p:nvPr userDrawn="1"/>
        </p:nvSpPr>
        <p:spPr>
          <a:xfrm>
            <a:off x="7150100" y="-933450"/>
            <a:ext cx="1155700" cy="508000"/>
          </a:xfrm>
          <a:prstGeom prst="rect">
            <a:avLst/>
          </a:prstGeom>
          <a:solidFill>
            <a:srgbClr val="39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7EA3C53-B9CA-4F59-A798-CF9BEA35AADA}"/>
              </a:ext>
            </a:extLst>
          </p:cNvPr>
          <p:cNvSpPr/>
          <p:nvPr userDrawn="1"/>
        </p:nvSpPr>
        <p:spPr>
          <a:xfrm>
            <a:off x="8305800" y="-933450"/>
            <a:ext cx="1155700" cy="508000"/>
          </a:xfrm>
          <a:prstGeom prst="rect">
            <a:avLst/>
          </a:prstGeom>
          <a:solidFill>
            <a:srgbClr val="F5C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29A4D9B-4E31-4DAE-B621-5A4AB50B3DE2}"/>
              </a:ext>
            </a:extLst>
          </p:cNvPr>
          <p:cNvSpPr/>
          <p:nvPr userDrawn="1"/>
        </p:nvSpPr>
        <p:spPr>
          <a:xfrm>
            <a:off x="9461500" y="-933450"/>
            <a:ext cx="1155700" cy="508000"/>
          </a:xfrm>
          <a:prstGeom prst="rect">
            <a:avLst/>
          </a:prstGeom>
          <a:solidFill>
            <a:srgbClr val="E94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1FAA8B6-E914-4CD7-A395-D0521A72A895}"/>
              </a:ext>
            </a:extLst>
          </p:cNvPr>
          <p:cNvSpPr/>
          <p:nvPr userDrawn="1"/>
        </p:nvSpPr>
        <p:spPr>
          <a:xfrm>
            <a:off x="10617200" y="-933450"/>
            <a:ext cx="1155700" cy="50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745E7630-4728-46E6-ACD0-484E9371C12D}"/>
              </a:ext>
            </a:extLst>
          </p:cNvPr>
          <p:cNvGrpSpPr/>
          <p:nvPr userDrawn="1"/>
        </p:nvGrpSpPr>
        <p:grpSpPr>
          <a:xfrm>
            <a:off x="0" y="3544253"/>
            <a:ext cx="7754867" cy="45719"/>
            <a:chOff x="1536700" y="5206603"/>
            <a:chExt cx="8610600" cy="10239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281BFEC-78D8-4F12-ABFF-787C0B0F3858}"/>
                </a:ext>
              </a:extLst>
            </p:cNvPr>
            <p:cNvSpPr/>
            <p:nvPr userDrawn="1"/>
          </p:nvSpPr>
          <p:spPr>
            <a:xfrm>
              <a:off x="1536700" y="5206603"/>
              <a:ext cx="1155700" cy="102393"/>
            </a:xfrm>
            <a:prstGeom prst="rect">
              <a:avLst/>
            </a:prstGeom>
            <a:solidFill>
              <a:srgbClr val="39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6E87FF5-E29B-4BE8-9630-D35F90F68114}"/>
                </a:ext>
              </a:extLst>
            </p:cNvPr>
            <p:cNvSpPr/>
            <p:nvPr userDrawn="1"/>
          </p:nvSpPr>
          <p:spPr>
            <a:xfrm>
              <a:off x="3695700" y="5206603"/>
              <a:ext cx="1828800" cy="102393"/>
            </a:xfrm>
            <a:prstGeom prst="rect">
              <a:avLst/>
            </a:prstGeom>
            <a:solidFill>
              <a:srgbClr val="F5C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087D24E-3231-4D5A-9EDA-BA873EA07886}"/>
                </a:ext>
              </a:extLst>
            </p:cNvPr>
            <p:cNvSpPr/>
            <p:nvPr userDrawn="1"/>
          </p:nvSpPr>
          <p:spPr>
            <a:xfrm>
              <a:off x="4673600" y="5206603"/>
              <a:ext cx="2387600" cy="102393"/>
            </a:xfrm>
            <a:prstGeom prst="rect">
              <a:avLst/>
            </a:prstGeom>
            <a:solidFill>
              <a:srgbClr val="E94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3CFF51F-A5AC-4FAE-8590-B41FD6F405FE}"/>
                </a:ext>
              </a:extLst>
            </p:cNvPr>
            <p:cNvSpPr/>
            <p:nvPr userDrawn="1"/>
          </p:nvSpPr>
          <p:spPr>
            <a:xfrm>
              <a:off x="6883400" y="5206603"/>
              <a:ext cx="952500" cy="102393"/>
            </a:xfrm>
            <a:prstGeom prst="rect">
              <a:avLst/>
            </a:prstGeom>
            <a:solidFill>
              <a:srgbClr val="F1E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755BCD6-AFD0-4019-8DFA-534227086819}"/>
                </a:ext>
              </a:extLst>
            </p:cNvPr>
            <p:cNvSpPr/>
            <p:nvPr userDrawn="1"/>
          </p:nvSpPr>
          <p:spPr>
            <a:xfrm>
              <a:off x="7315200" y="5206603"/>
              <a:ext cx="1676400" cy="102393"/>
            </a:xfrm>
            <a:prstGeom prst="rect">
              <a:avLst/>
            </a:prstGeom>
            <a:solidFill>
              <a:srgbClr val="F2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AE0FEB9-8D7B-4559-A2F6-4C18ADD1E61D}"/>
                </a:ext>
              </a:extLst>
            </p:cNvPr>
            <p:cNvSpPr/>
            <p:nvPr userDrawn="1"/>
          </p:nvSpPr>
          <p:spPr>
            <a:xfrm>
              <a:off x="8839200" y="5206603"/>
              <a:ext cx="1308100" cy="102393"/>
            </a:xfrm>
            <a:prstGeom prst="rect">
              <a:avLst/>
            </a:prstGeom>
            <a:solidFill>
              <a:srgbClr val="EEA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5E2837D-01ED-4E20-9B59-5877047E6BF4}"/>
                </a:ext>
              </a:extLst>
            </p:cNvPr>
            <p:cNvSpPr/>
            <p:nvPr userDrawn="1"/>
          </p:nvSpPr>
          <p:spPr>
            <a:xfrm>
              <a:off x="2692400" y="5206603"/>
              <a:ext cx="1155700" cy="102393"/>
            </a:xfrm>
            <a:prstGeom prst="rect">
              <a:avLst/>
            </a:prstGeom>
            <a:solidFill>
              <a:srgbClr val="020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86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BAA66-191A-4B1C-A5BA-D8F70908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1DC84-97D3-456E-8E1B-F001B73E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969175-EFC6-4C26-A928-31CE2966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6700" y="6466838"/>
            <a:ext cx="495300" cy="208599"/>
          </a:xfrm>
          <a:solidFill>
            <a:srgbClr val="E94B29"/>
          </a:solidFill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FCF9425-9592-4238-93F6-FA40907A0629}"/>
              </a:ext>
            </a:extLst>
          </p:cNvPr>
          <p:cNvGrpSpPr/>
          <p:nvPr userDrawn="1"/>
        </p:nvGrpSpPr>
        <p:grpSpPr>
          <a:xfrm flipV="1">
            <a:off x="0" y="6746875"/>
            <a:ext cx="12192000" cy="45719"/>
            <a:chOff x="1536700" y="5206603"/>
            <a:chExt cx="8610600" cy="10239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826EEA-3DCB-42CB-898D-164E11048DBA}"/>
                </a:ext>
              </a:extLst>
            </p:cNvPr>
            <p:cNvSpPr/>
            <p:nvPr userDrawn="1"/>
          </p:nvSpPr>
          <p:spPr>
            <a:xfrm>
              <a:off x="1536700" y="5206603"/>
              <a:ext cx="1155700" cy="102393"/>
            </a:xfrm>
            <a:prstGeom prst="rect">
              <a:avLst/>
            </a:prstGeom>
            <a:solidFill>
              <a:srgbClr val="39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7C4FDA-01DA-455B-9F80-152737D97672}"/>
                </a:ext>
              </a:extLst>
            </p:cNvPr>
            <p:cNvSpPr/>
            <p:nvPr userDrawn="1"/>
          </p:nvSpPr>
          <p:spPr>
            <a:xfrm>
              <a:off x="3695700" y="5206603"/>
              <a:ext cx="1828800" cy="102393"/>
            </a:xfrm>
            <a:prstGeom prst="rect">
              <a:avLst/>
            </a:prstGeom>
            <a:solidFill>
              <a:srgbClr val="F5C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E2B128-739A-4B2C-BD21-2AEE80B44719}"/>
                </a:ext>
              </a:extLst>
            </p:cNvPr>
            <p:cNvSpPr/>
            <p:nvPr userDrawn="1"/>
          </p:nvSpPr>
          <p:spPr>
            <a:xfrm>
              <a:off x="4673600" y="5206603"/>
              <a:ext cx="2387600" cy="102393"/>
            </a:xfrm>
            <a:prstGeom prst="rect">
              <a:avLst/>
            </a:prstGeom>
            <a:solidFill>
              <a:srgbClr val="E94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547AB0-DC5D-438D-B3CE-E0466DA0FD6D}"/>
                </a:ext>
              </a:extLst>
            </p:cNvPr>
            <p:cNvSpPr/>
            <p:nvPr userDrawn="1"/>
          </p:nvSpPr>
          <p:spPr>
            <a:xfrm>
              <a:off x="6883400" y="5206603"/>
              <a:ext cx="952500" cy="102393"/>
            </a:xfrm>
            <a:prstGeom prst="rect">
              <a:avLst/>
            </a:prstGeom>
            <a:solidFill>
              <a:srgbClr val="F1E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2DECAB-A905-4C99-9CB1-CCC161FE9C32}"/>
                </a:ext>
              </a:extLst>
            </p:cNvPr>
            <p:cNvSpPr/>
            <p:nvPr userDrawn="1"/>
          </p:nvSpPr>
          <p:spPr>
            <a:xfrm>
              <a:off x="7315200" y="5206603"/>
              <a:ext cx="1676400" cy="102393"/>
            </a:xfrm>
            <a:prstGeom prst="rect">
              <a:avLst/>
            </a:prstGeom>
            <a:solidFill>
              <a:srgbClr val="F2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30FE648-40D6-4F3D-BAD7-AA75CD0F3D82}"/>
                </a:ext>
              </a:extLst>
            </p:cNvPr>
            <p:cNvSpPr/>
            <p:nvPr userDrawn="1"/>
          </p:nvSpPr>
          <p:spPr>
            <a:xfrm>
              <a:off x="8839200" y="5206603"/>
              <a:ext cx="1308100" cy="102393"/>
            </a:xfrm>
            <a:prstGeom prst="rect">
              <a:avLst/>
            </a:prstGeom>
            <a:solidFill>
              <a:srgbClr val="EEA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F4942FC-83AA-4133-B80C-7FBADA170EA1}"/>
                </a:ext>
              </a:extLst>
            </p:cNvPr>
            <p:cNvSpPr/>
            <p:nvPr userDrawn="1"/>
          </p:nvSpPr>
          <p:spPr>
            <a:xfrm>
              <a:off x="2692400" y="5206603"/>
              <a:ext cx="1155700" cy="102393"/>
            </a:xfrm>
            <a:prstGeom prst="rect">
              <a:avLst/>
            </a:prstGeom>
            <a:solidFill>
              <a:srgbClr val="020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91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BC79E2-7568-434D-B610-52DAA205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278061-CA9B-46BB-9F3F-97713F80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DBBAAD-C65B-4906-B10D-4B499FAF6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C6F41-547C-477F-8D64-A0B49854ABA3}" type="datetime1">
              <a:rPr lang="en-US" altLang="zh-TW" smtClean="0"/>
              <a:t>10/24/2020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4F486-A397-4F87-B446-E321C072A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BCB737-468F-4A9E-A186-FAD287C6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4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6F27C-20A2-4DB3-B12F-F4A370775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266" y="2386646"/>
            <a:ext cx="7216197" cy="120332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Apache Pig </a:t>
            </a:r>
            <a:r>
              <a:rPr lang="zh-TW" altLang="en-US" dirty="0"/>
              <a:t>新手入門</a:t>
            </a:r>
          </a:p>
        </p:txBody>
      </p:sp>
    </p:spTree>
    <p:extLst>
      <p:ext uri="{BB962C8B-B14F-4D97-AF65-F5344CB8AC3E}">
        <p14:creationId xmlns:p14="http://schemas.microsoft.com/office/powerpoint/2010/main" val="414620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6F27C-20A2-4DB3-B12F-F4A370775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266" y="2386646"/>
            <a:ext cx="8563734" cy="1203326"/>
          </a:xfrm>
        </p:spPr>
        <p:txBody>
          <a:bodyPr>
            <a:normAutofit/>
          </a:bodyPr>
          <a:lstStyle/>
          <a:p>
            <a:r>
              <a:rPr lang="en-US" altLang="zh-TW" dirty="0"/>
              <a:t>Pig </a:t>
            </a:r>
            <a:r>
              <a:rPr lang="zh-TW" altLang="en-US" dirty="0"/>
              <a:t>讀取資料</a:t>
            </a:r>
          </a:p>
        </p:txBody>
      </p:sp>
    </p:spTree>
    <p:extLst>
      <p:ext uri="{BB962C8B-B14F-4D97-AF65-F5344CB8AC3E}">
        <p14:creationId xmlns:p14="http://schemas.microsoft.com/office/powerpoint/2010/main" val="143824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8F49E-5128-4ECF-B038-6A832503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資料欄位說明</a:t>
            </a:r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A2F8F563-B49F-4390-A577-7E288EE9E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22891"/>
              </p:ext>
            </p:extLst>
          </p:nvPr>
        </p:nvGraphicFramePr>
        <p:xfrm>
          <a:off x="838201" y="2349865"/>
          <a:ext cx="10515599" cy="3453232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235599">
                  <a:extLst>
                    <a:ext uri="{9D8B030D-6E8A-4147-A177-3AD203B41FA5}">
                      <a16:colId xmlns:a16="http://schemas.microsoft.com/office/drawing/2014/main" val="638135419"/>
                    </a:ext>
                  </a:extLst>
                </a:gridCol>
                <a:gridCol w="5920201">
                  <a:extLst>
                    <a:ext uri="{9D8B030D-6E8A-4147-A177-3AD203B41FA5}">
                      <a16:colId xmlns:a16="http://schemas.microsoft.com/office/drawing/2014/main" val="2361594844"/>
                    </a:ext>
                  </a:extLst>
                </a:gridCol>
                <a:gridCol w="2359799">
                  <a:extLst>
                    <a:ext uri="{9D8B030D-6E8A-4147-A177-3AD203B41FA5}">
                      <a16:colId xmlns:a16="http://schemas.microsoft.com/office/drawing/2014/main" val="2424918365"/>
                    </a:ext>
                  </a:extLst>
                </a:gridCol>
              </a:tblGrid>
              <a:tr h="4316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欄位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欄位說明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欄位型態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0070852"/>
                  </a:ext>
                </a:extLst>
              </a:tr>
              <a:tr h="43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code(</a:t>
                      </a:r>
                      <a:r>
                        <a:rPr lang="zh-TW" altLang="en-US" sz="1200" u="none" strike="noStrike" dirty="0">
                          <a:effectLst/>
                        </a:rPr>
                        <a:t>醫事機構代碼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0347616"/>
                  </a:ext>
                </a:extLst>
              </a:tr>
              <a:tr h="43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name(</a:t>
                      </a:r>
                      <a:r>
                        <a:rPr lang="zh-TW" altLang="en-US" sz="1200" u="none" strike="noStrike" dirty="0">
                          <a:effectLst/>
                        </a:rPr>
                        <a:t>醫事機構名稱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820744"/>
                  </a:ext>
                </a:extLst>
              </a:tr>
              <a:tr h="43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address(</a:t>
                      </a:r>
                      <a:r>
                        <a:rPr lang="zh-TW" altLang="en-US" sz="1200" u="none" strike="noStrike" dirty="0">
                          <a:effectLst/>
                        </a:rPr>
                        <a:t>醫事機構地址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927706"/>
                  </a:ext>
                </a:extLst>
              </a:tr>
              <a:tr h="43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tel</a:t>
                      </a:r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zh-TW" altLang="en-US" sz="1200" u="none" strike="noStrike" dirty="0">
                          <a:effectLst/>
                        </a:rPr>
                        <a:t>醫事機構電話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447980"/>
                  </a:ext>
                </a:extLst>
              </a:tr>
              <a:tr h="43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adult(</a:t>
                      </a:r>
                      <a:r>
                        <a:rPr lang="zh-TW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成人口罩剩餘數</a:t>
                      </a:r>
                      <a:r>
                        <a:rPr lang="en-US" altLang="zh-TW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8247832"/>
                  </a:ext>
                </a:extLst>
              </a:tr>
              <a:tr h="43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child(</a:t>
                      </a:r>
                      <a:r>
                        <a:rPr lang="zh-TW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兒童口罩剩餘數</a:t>
                      </a:r>
                      <a:r>
                        <a:rPr lang="en-US" altLang="zh-TW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910816"/>
                  </a:ext>
                </a:extLst>
              </a:tr>
              <a:tr h="43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lasttime</a:t>
                      </a:r>
                      <a:r>
                        <a:rPr lang="en-US" altLang="zh-TW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來源資料時間</a:t>
                      </a:r>
                      <a:r>
                        <a:rPr lang="en-US" altLang="zh-TW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687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77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CFF1F-8E8E-42A4-8371-61A40CF7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載入資料 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EB90D2-C445-44B3-8475-946C7E88C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載入 </a:t>
            </a:r>
            <a:r>
              <a:rPr lang="en-US" altLang="zh-TW" dirty="0"/>
              <a:t>CSV</a:t>
            </a:r>
            <a:r>
              <a:rPr lang="zh-TW" altLang="en-US" dirty="0"/>
              <a:t> 資料到變數 </a:t>
            </a:r>
            <a:r>
              <a:rPr lang="en-US" altLang="zh-TW" dirty="0"/>
              <a:t>data</a:t>
            </a:r>
            <a:r>
              <a:rPr lang="zh-TW" altLang="en-US" dirty="0"/>
              <a:t> 中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data = </a:t>
            </a:r>
            <a:r>
              <a:rPr lang="en-US" altLang="zh-TW" dirty="0">
                <a:solidFill>
                  <a:srgbClr val="FF0000"/>
                </a:solidFill>
              </a:rPr>
              <a:t>LOAD</a:t>
            </a:r>
            <a:r>
              <a:rPr lang="en-US" altLang="zh-TW" dirty="0">
                <a:solidFill>
                  <a:srgbClr val="0070C0"/>
                </a:solidFill>
              </a:rPr>
              <a:t> 'mask.csv' </a:t>
            </a:r>
            <a:r>
              <a:rPr lang="en-US" altLang="zh-TW" dirty="0">
                <a:solidFill>
                  <a:srgbClr val="FF0000"/>
                </a:solidFill>
              </a:rPr>
              <a:t>USING </a:t>
            </a:r>
            <a:r>
              <a:rPr lang="en-US" altLang="zh-TW" dirty="0" err="1">
                <a:solidFill>
                  <a:srgbClr val="FF0000"/>
                </a:solidFill>
              </a:rPr>
              <a:t>PigStorage</a:t>
            </a:r>
            <a:r>
              <a:rPr lang="en-US" altLang="zh-TW" dirty="0">
                <a:solidFill>
                  <a:srgbClr val="FF0000"/>
                </a:solidFill>
              </a:rPr>
              <a:t>(',')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輸出變數 </a:t>
            </a:r>
            <a:r>
              <a:rPr lang="en-US" altLang="zh-TW" dirty="0"/>
              <a:t>data </a:t>
            </a:r>
            <a:r>
              <a:rPr lang="zh-TW" altLang="en-US" dirty="0"/>
              <a:t>至螢幕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FF0000"/>
                </a:solidFill>
              </a:rPr>
              <a:t>DUMP </a:t>
            </a:r>
            <a:r>
              <a:rPr lang="en-US" altLang="zh-TW" dirty="0">
                <a:solidFill>
                  <a:srgbClr val="0070C0"/>
                </a:solidFill>
              </a:rPr>
              <a:t>data;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…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(108,</a:t>
            </a:r>
            <a:r>
              <a:rPr lang="zh-TW" altLang="en-US" sz="1400" dirty="0">
                <a:solidFill>
                  <a:srgbClr val="C00000"/>
                </a:solidFill>
              </a:rPr>
              <a:t>新北市板橋區</a:t>
            </a:r>
            <a:r>
              <a:rPr lang="en-US" altLang="zh-TW" sz="1400" dirty="0">
                <a:solidFill>
                  <a:srgbClr val="C00000"/>
                </a:solidFill>
              </a:rPr>
              <a:t>,556897,23.1373,24069)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(108,</a:t>
            </a:r>
            <a:r>
              <a:rPr lang="zh-TW" altLang="en-US" sz="1400" dirty="0">
                <a:solidFill>
                  <a:srgbClr val="C00000"/>
                </a:solidFill>
              </a:rPr>
              <a:t>新北市三重區</a:t>
            </a:r>
            <a:r>
              <a:rPr lang="en-US" altLang="zh-TW" sz="1400" dirty="0">
                <a:solidFill>
                  <a:srgbClr val="C00000"/>
                </a:solidFill>
              </a:rPr>
              <a:t>,386336,16.317,23677)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(108,</a:t>
            </a:r>
            <a:r>
              <a:rPr lang="zh-TW" altLang="en-US" sz="1400" dirty="0">
                <a:solidFill>
                  <a:srgbClr val="C00000"/>
                </a:solidFill>
              </a:rPr>
              <a:t>新北市中和區</a:t>
            </a:r>
            <a:r>
              <a:rPr lang="en-US" altLang="zh-TW" sz="1400" dirty="0">
                <a:solidFill>
                  <a:srgbClr val="C00000"/>
                </a:solidFill>
              </a:rPr>
              <a:t>,413069,20.144,20506)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(108,</a:t>
            </a:r>
            <a:r>
              <a:rPr lang="zh-TW" altLang="en-US" sz="1400" dirty="0">
                <a:solidFill>
                  <a:srgbClr val="C00000"/>
                </a:solidFill>
              </a:rPr>
              <a:t>新北市永和區</a:t>
            </a:r>
            <a:r>
              <a:rPr lang="en-US" altLang="zh-TW" sz="1400" dirty="0">
                <a:solidFill>
                  <a:srgbClr val="C00000"/>
                </a:solidFill>
              </a:rPr>
              <a:t>,220595,5.7138,38607)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…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2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C5379-AD2F-41CC-835F-32069DE0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載入資料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12B02-DF7F-46FE-BD01-E6C28A0C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zh-TW" altLang="en-US" dirty="0"/>
              <a:t>查看資料型態</a:t>
            </a:r>
            <a:r>
              <a:rPr lang="en-US" altLang="zh-TW" dirty="0"/>
              <a:t> 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DESCRIBE data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告訴 </a:t>
            </a:r>
            <a:r>
              <a:rPr lang="en-US" altLang="zh-TW" dirty="0"/>
              <a:t>pig</a:t>
            </a:r>
            <a:r>
              <a:rPr lang="zh-TW" altLang="en-US" dirty="0"/>
              <a:t> 資料的欄位名稱與資料型態，並存入變數 </a:t>
            </a:r>
            <a:r>
              <a:rPr lang="en-US" altLang="zh-TW" dirty="0"/>
              <a:t>data </a:t>
            </a:r>
            <a:r>
              <a:rPr lang="zh-TW" altLang="en-US" dirty="0"/>
              <a:t>中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data = LOAD 'mask.csv' USING </a:t>
            </a:r>
            <a:r>
              <a:rPr lang="en-US" altLang="zh-TW" dirty="0" err="1">
                <a:solidFill>
                  <a:srgbClr val="0070C0"/>
                </a:solidFill>
              </a:rPr>
              <a:t>PigStorage</a:t>
            </a:r>
            <a:r>
              <a:rPr lang="en-US" altLang="zh-TW" dirty="0">
                <a:solidFill>
                  <a:srgbClr val="0070C0"/>
                </a:solidFill>
              </a:rPr>
              <a:t>(',') AS(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code : </a:t>
            </a:r>
            <a:r>
              <a:rPr lang="en-US" altLang="zh-TW" dirty="0" err="1">
                <a:solidFill>
                  <a:srgbClr val="0070C0"/>
                </a:solidFill>
              </a:rPr>
              <a:t>chararray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name : </a:t>
            </a:r>
            <a:r>
              <a:rPr lang="en-US" altLang="zh-TW" dirty="0" err="1">
                <a:solidFill>
                  <a:srgbClr val="0070C0"/>
                </a:solidFill>
              </a:rPr>
              <a:t>chararray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address : </a:t>
            </a:r>
            <a:r>
              <a:rPr lang="en-US" altLang="zh-TW" dirty="0" err="1">
                <a:solidFill>
                  <a:srgbClr val="0070C0"/>
                </a:solidFill>
              </a:rPr>
              <a:t>chararray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tel</a:t>
            </a:r>
            <a:r>
              <a:rPr lang="en-US" altLang="zh-TW" dirty="0">
                <a:solidFill>
                  <a:srgbClr val="0070C0"/>
                </a:solidFill>
              </a:rPr>
              <a:t> : </a:t>
            </a:r>
            <a:r>
              <a:rPr lang="en-US" altLang="zh-TW" dirty="0" err="1">
                <a:solidFill>
                  <a:srgbClr val="0070C0"/>
                </a:solidFill>
              </a:rPr>
              <a:t>chararray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adult : int,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child : int,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lasttime</a:t>
            </a:r>
            <a:r>
              <a:rPr lang="en-US" altLang="zh-TW" dirty="0">
                <a:solidFill>
                  <a:srgbClr val="0070C0"/>
                </a:solidFill>
              </a:rPr>
              <a:t> : </a:t>
            </a:r>
            <a:r>
              <a:rPr lang="en-US" altLang="zh-TW" dirty="0" err="1">
                <a:solidFill>
                  <a:srgbClr val="0070C0"/>
                </a:solidFill>
              </a:rPr>
              <a:t>chararray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06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C5379-AD2F-41CC-835F-32069DE0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查看變數的資料型態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12B02-DF7F-46FE-BD01-E6C28A0C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FF0000"/>
                </a:solidFill>
              </a:rPr>
              <a:t> DESCRIBE </a:t>
            </a:r>
            <a:r>
              <a:rPr lang="en-US" altLang="zh-TW" dirty="0">
                <a:solidFill>
                  <a:srgbClr val="0070C0"/>
                </a:solidFill>
              </a:rPr>
              <a:t>data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data: {</a:t>
            </a:r>
            <a:r>
              <a:rPr lang="en-US" altLang="zh-TW" sz="1400" dirty="0" err="1">
                <a:solidFill>
                  <a:srgbClr val="C00000"/>
                </a:solidFill>
              </a:rPr>
              <a:t>statistic_yyy</a:t>
            </a:r>
            <a:r>
              <a:rPr lang="en-US" altLang="zh-TW" sz="1400" dirty="0">
                <a:solidFill>
                  <a:srgbClr val="C00000"/>
                </a:solidFill>
              </a:rPr>
              <a:t>: </a:t>
            </a:r>
            <a:r>
              <a:rPr lang="en-US" altLang="zh-TW" sz="1400" dirty="0" err="1">
                <a:solidFill>
                  <a:srgbClr val="C00000"/>
                </a:solidFill>
              </a:rPr>
              <a:t>chararray,site_id</a:t>
            </a:r>
            <a:r>
              <a:rPr lang="en-US" altLang="zh-TW" sz="1400" dirty="0">
                <a:solidFill>
                  <a:srgbClr val="C00000"/>
                </a:solidFill>
              </a:rPr>
              <a:t>: </a:t>
            </a:r>
            <a:r>
              <a:rPr lang="en-US" altLang="zh-TW" sz="1400" dirty="0" err="1">
                <a:solidFill>
                  <a:srgbClr val="C00000"/>
                </a:solidFill>
              </a:rPr>
              <a:t>chararray,people_total</a:t>
            </a:r>
            <a:r>
              <a:rPr lang="en-US" altLang="zh-TW" sz="1400" dirty="0">
                <a:solidFill>
                  <a:srgbClr val="C00000"/>
                </a:solidFill>
              </a:rPr>
              <a:t>: </a:t>
            </a:r>
            <a:r>
              <a:rPr lang="en-US" altLang="zh-TW" sz="1400" dirty="0" err="1">
                <a:solidFill>
                  <a:srgbClr val="C00000"/>
                </a:solidFill>
              </a:rPr>
              <a:t>int,area</a:t>
            </a:r>
            <a:r>
              <a:rPr lang="en-US" altLang="zh-TW" sz="1400" dirty="0">
                <a:solidFill>
                  <a:srgbClr val="C00000"/>
                </a:solidFill>
              </a:rPr>
              <a:t>: </a:t>
            </a:r>
            <a:r>
              <a:rPr lang="en-US" altLang="zh-TW" sz="1400" dirty="0" err="1">
                <a:solidFill>
                  <a:srgbClr val="C00000"/>
                </a:solidFill>
              </a:rPr>
              <a:t>float,population_density</a:t>
            </a:r>
            <a:r>
              <a:rPr lang="en-US" altLang="zh-TW" sz="1400" dirty="0">
                <a:solidFill>
                  <a:srgbClr val="C00000"/>
                </a:solidFill>
              </a:rPr>
              <a:t>: int}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輸出變數 </a:t>
            </a:r>
            <a:r>
              <a:rPr lang="en-US" altLang="zh-TW" dirty="0"/>
              <a:t>data </a:t>
            </a:r>
            <a:r>
              <a:rPr lang="zh-TW" altLang="en-US" dirty="0"/>
              <a:t>至螢幕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FF0000"/>
                </a:solidFill>
              </a:rPr>
              <a:t>DUMP </a:t>
            </a:r>
            <a:r>
              <a:rPr lang="en-US" altLang="zh-TW" dirty="0">
                <a:solidFill>
                  <a:srgbClr val="0070C0"/>
                </a:solidFill>
              </a:rPr>
              <a:t>data;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489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E1CF2-B3A1-4DC4-A1FC-0EFA4E48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輸出單個欄位資料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1F426-C07F-4022-B697-03C9DD46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將資料的第</a:t>
            </a:r>
            <a:r>
              <a:rPr lang="en-US" altLang="zh-TW" dirty="0"/>
              <a:t>3</a:t>
            </a:r>
            <a:r>
              <a:rPr lang="zh-TW" altLang="en-US" dirty="0"/>
              <a:t>個欄位資料輸出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 err="1">
                <a:solidFill>
                  <a:srgbClr val="0070C0"/>
                </a:solidFill>
              </a:rPr>
              <a:t>addr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>
                <a:solidFill>
                  <a:srgbClr val="C00000"/>
                </a:solidFill>
              </a:rPr>
              <a:t>FOREACH</a:t>
            </a:r>
            <a:r>
              <a:rPr lang="en-US" altLang="zh-TW" dirty="0">
                <a:solidFill>
                  <a:srgbClr val="0070C0"/>
                </a:solidFill>
              </a:rPr>
              <a:t> data </a:t>
            </a:r>
            <a:r>
              <a:rPr lang="en-US" altLang="zh-TW" dirty="0">
                <a:solidFill>
                  <a:srgbClr val="C00000"/>
                </a:solidFill>
              </a:rPr>
              <a:t>GENERATE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$2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zh-TW" altLang="en-US" dirty="0"/>
              <a:t>輸出變數 </a:t>
            </a:r>
            <a:r>
              <a:rPr lang="en-US" altLang="zh-TW" dirty="0" err="1"/>
              <a:t>addr</a:t>
            </a:r>
            <a:r>
              <a:rPr lang="zh-TW" altLang="en-US" dirty="0"/>
              <a:t>至螢幕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C00000"/>
                </a:solidFill>
              </a:rPr>
              <a:t>DUMP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addr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11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1E8BE-C2D4-433B-9AB7-96F19A2F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輸出多個欄位資料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B693B-8658-4021-9DC5-9F9B2985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輸出藥局名稱</a:t>
            </a:r>
            <a:r>
              <a:rPr lang="en-US" altLang="zh-TW" sz="2800" u="none" strike="noStrike" dirty="0">
                <a:effectLst/>
              </a:rPr>
              <a:t>, </a:t>
            </a:r>
            <a:r>
              <a:rPr lang="zh-TW" altLang="en-US" sz="2800" u="none" strike="noStrike" dirty="0">
                <a:effectLst/>
              </a:rPr>
              <a:t>地址</a:t>
            </a:r>
            <a:r>
              <a:rPr lang="en-US" altLang="zh-TW" sz="2800" u="none" strike="noStrike" dirty="0">
                <a:effectLst/>
              </a:rPr>
              <a:t>, </a:t>
            </a:r>
            <a:r>
              <a:rPr lang="zh-TW" altLang="en-US" sz="2800" u="none" strike="noStrike" dirty="0">
                <a:effectLst/>
              </a:rPr>
              <a:t>成人口罩數量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adult = </a:t>
            </a:r>
            <a:r>
              <a:rPr lang="en-US" altLang="zh-TW" dirty="0">
                <a:solidFill>
                  <a:srgbClr val="C00000"/>
                </a:solidFill>
              </a:rPr>
              <a:t>FOREACH</a:t>
            </a:r>
            <a:r>
              <a:rPr lang="en-US" altLang="zh-TW" dirty="0">
                <a:solidFill>
                  <a:srgbClr val="0070C0"/>
                </a:solidFill>
              </a:rPr>
              <a:t> data </a:t>
            </a:r>
            <a:r>
              <a:rPr lang="en-US" altLang="zh-TW" dirty="0">
                <a:solidFill>
                  <a:srgbClr val="C00000"/>
                </a:solidFill>
              </a:rPr>
              <a:t>GENERATE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$1,$2,$4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zh-TW" altLang="en-US" dirty="0"/>
              <a:t>輸出變數 </a:t>
            </a:r>
            <a:r>
              <a:rPr lang="en-US" altLang="zh-TW" dirty="0" err="1"/>
              <a:t>site_id</a:t>
            </a:r>
            <a:r>
              <a:rPr lang="en-US" altLang="zh-TW" dirty="0"/>
              <a:t> </a:t>
            </a:r>
            <a:r>
              <a:rPr lang="zh-TW" altLang="en-US" dirty="0"/>
              <a:t>至螢幕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C00000"/>
                </a:solidFill>
              </a:rPr>
              <a:t>DUMP</a:t>
            </a:r>
            <a:r>
              <a:rPr lang="en-US" altLang="zh-TW" dirty="0">
                <a:solidFill>
                  <a:srgbClr val="0070C0"/>
                </a:solidFill>
              </a:rPr>
              <a:t> adult ;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…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新北市板橋區</a:t>
            </a:r>
            <a:r>
              <a:rPr lang="en-US" altLang="zh-TW" sz="1400" dirty="0">
                <a:solidFill>
                  <a:srgbClr val="C00000"/>
                </a:solidFill>
              </a:rPr>
              <a:t>,556897)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新北市三重區</a:t>
            </a:r>
            <a:r>
              <a:rPr lang="en-US" altLang="zh-TW" sz="1400" dirty="0">
                <a:solidFill>
                  <a:srgbClr val="C00000"/>
                </a:solidFill>
              </a:rPr>
              <a:t>,386336)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新北市中和區</a:t>
            </a:r>
            <a:r>
              <a:rPr lang="en-US" altLang="zh-TW" sz="1400" dirty="0">
                <a:solidFill>
                  <a:srgbClr val="C00000"/>
                </a:solidFill>
              </a:rPr>
              <a:t>,413069)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19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DE8A3-4E95-454B-A388-BB3D9C0E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哪間藥局擁有最多的成人口罩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92E298-B685-461A-9FA9-92F545D6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查看資料型態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DESCRIBE </a:t>
            </a:r>
            <a:r>
              <a:rPr lang="en-US" altLang="zh-TW" dirty="0" err="1">
                <a:solidFill>
                  <a:srgbClr val="0070C0"/>
                </a:solidFill>
              </a:rPr>
              <a:t>adult_mask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C00000"/>
                </a:solidFill>
              </a:rPr>
              <a:t>adult_mask</a:t>
            </a:r>
            <a:r>
              <a:rPr lang="en-US" altLang="zh-TW" sz="1800" dirty="0">
                <a:solidFill>
                  <a:srgbClr val="C00000"/>
                </a:solidFill>
              </a:rPr>
              <a:t>: {name: </a:t>
            </a:r>
            <a:r>
              <a:rPr lang="en-US" altLang="zh-TW" sz="1800" dirty="0" err="1">
                <a:solidFill>
                  <a:srgbClr val="C00000"/>
                </a:solidFill>
              </a:rPr>
              <a:t>chararray,address</a:t>
            </a:r>
            <a:r>
              <a:rPr lang="en-US" altLang="zh-TW" sz="1800" dirty="0">
                <a:solidFill>
                  <a:srgbClr val="C00000"/>
                </a:solidFill>
              </a:rPr>
              <a:t>: </a:t>
            </a:r>
            <a:r>
              <a:rPr lang="en-US" altLang="zh-TW" sz="1800" dirty="0" err="1">
                <a:solidFill>
                  <a:srgbClr val="C00000"/>
                </a:solidFill>
              </a:rPr>
              <a:t>chararray,adult</a:t>
            </a:r>
            <a:r>
              <a:rPr lang="en-US" altLang="zh-TW" sz="1800" dirty="0">
                <a:solidFill>
                  <a:srgbClr val="C00000"/>
                </a:solidFill>
              </a:rPr>
              <a:t>: int}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由大到小排序變成人口罩數量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 err="1">
                <a:solidFill>
                  <a:srgbClr val="0070C0"/>
                </a:solidFill>
              </a:rPr>
              <a:t>adult_desc</a:t>
            </a:r>
            <a:r>
              <a:rPr lang="en-US" altLang="zh-TW" dirty="0">
                <a:solidFill>
                  <a:srgbClr val="0070C0"/>
                </a:solidFill>
              </a:rPr>
              <a:t>= </a:t>
            </a:r>
            <a:r>
              <a:rPr lang="en-US" altLang="zh-TW" dirty="0">
                <a:solidFill>
                  <a:srgbClr val="C00000"/>
                </a:solidFill>
              </a:rPr>
              <a:t>ORDER</a:t>
            </a:r>
            <a:r>
              <a:rPr lang="en-US" altLang="zh-TW" dirty="0">
                <a:solidFill>
                  <a:srgbClr val="0070C0"/>
                </a:solidFill>
              </a:rPr>
              <a:t> adult </a:t>
            </a:r>
            <a:r>
              <a:rPr lang="en-US" altLang="zh-TW" dirty="0">
                <a:solidFill>
                  <a:srgbClr val="C00000"/>
                </a:solidFill>
              </a:rPr>
              <a:t>BY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$2 </a:t>
            </a:r>
            <a:r>
              <a:rPr lang="en-US" altLang="zh-TW" dirty="0">
                <a:solidFill>
                  <a:srgbClr val="C00000"/>
                </a:solidFill>
              </a:rPr>
              <a:t>DESC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zh-TW" altLang="en-US" dirty="0"/>
              <a:t>輸出變數 </a:t>
            </a:r>
            <a:r>
              <a:rPr lang="en-US" altLang="zh-TW" dirty="0" err="1">
                <a:solidFill>
                  <a:srgbClr val="0070C0"/>
                </a:solidFill>
              </a:rPr>
              <a:t>adult_desc</a:t>
            </a:r>
            <a:r>
              <a:rPr lang="zh-TW" altLang="en-US" dirty="0"/>
              <a:t>至螢幕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C00000"/>
                </a:solidFill>
              </a:rPr>
              <a:t>DUMP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adult_desc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8777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DE8A3-4E95-454B-A388-BB3D9C0E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哪間藥局擁有最少的成人口罩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92E298-B685-461A-9FA9-92F545D6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由小到大排序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 err="1">
                <a:solidFill>
                  <a:srgbClr val="0070C0"/>
                </a:solidFill>
              </a:rPr>
              <a:t>adult_asc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>
                <a:solidFill>
                  <a:srgbClr val="C00000"/>
                </a:solidFill>
              </a:rPr>
              <a:t>ORDER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adult_mask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BY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$2 </a:t>
            </a:r>
            <a:r>
              <a:rPr lang="en-US" altLang="zh-TW" dirty="0">
                <a:solidFill>
                  <a:srgbClr val="C00000"/>
                </a:solidFill>
              </a:rPr>
              <a:t>ASC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輸出變數 </a:t>
            </a:r>
            <a:r>
              <a:rPr lang="en-US" altLang="zh-TW" dirty="0" err="1">
                <a:solidFill>
                  <a:srgbClr val="0070C0"/>
                </a:solidFill>
              </a:rPr>
              <a:t>adult_asc</a:t>
            </a:r>
            <a:r>
              <a:rPr lang="zh-TW" altLang="en-US" dirty="0"/>
              <a:t>至螢幕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C00000"/>
                </a:solidFill>
              </a:rPr>
              <a:t>DUMP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adult_asc</a:t>
            </a:r>
            <a:r>
              <a:rPr lang="en-US" altLang="zh-TW" dirty="0">
                <a:solidFill>
                  <a:srgbClr val="0070C0"/>
                </a:solidFill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54462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3CD15-3D96-4692-A3D8-DE997991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最多成人口罩的藥局前三名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54843C-0FBE-4836-BB3E-9B965088F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輸出前三筆的資料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adult_desc_3 = </a:t>
            </a:r>
            <a:r>
              <a:rPr lang="en-US" altLang="zh-TW" dirty="0">
                <a:solidFill>
                  <a:srgbClr val="C00000"/>
                </a:solidFill>
              </a:rPr>
              <a:t>LIMIT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adult_mask_desc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3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endParaRPr lang="en-US" altLang="zh-TW" dirty="0"/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輸出變數 </a:t>
            </a:r>
            <a:r>
              <a:rPr lang="en-US" altLang="zh-TW" dirty="0">
                <a:solidFill>
                  <a:srgbClr val="0070C0"/>
                </a:solidFill>
              </a:rPr>
              <a:t>adult_desc_3</a:t>
            </a:r>
            <a:r>
              <a:rPr lang="zh-TW" altLang="en-US" dirty="0"/>
              <a:t>至螢幕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C00000"/>
                </a:solidFill>
              </a:rPr>
              <a:t>DUMP</a:t>
            </a:r>
            <a:r>
              <a:rPr lang="en-US" altLang="zh-TW" dirty="0">
                <a:solidFill>
                  <a:srgbClr val="0070C0"/>
                </a:solidFill>
              </a:rPr>
              <a:t> adult_desc_3 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金門縣烏坵鄉</a:t>
            </a:r>
            <a:r>
              <a:rPr lang="en-US" altLang="zh-TW" sz="1400" dirty="0">
                <a:solidFill>
                  <a:srgbClr val="C00000"/>
                </a:solidFill>
              </a:rPr>
              <a:t>,679)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連江縣東引鄉</a:t>
            </a:r>
            <a:r>
              <a:rPr lang="en-US" altLang="zh-TW" sz="1400" dirty="0">
                <a:solidFill>
                  <a:srgbClr val="C00000"/>
                </a:solidFill>
              </a:rPr>
              <a:t>,1352)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連江縣莒光鄉</a:t>
            </a:r>
            <a:r>
              <a:rPr lang="en-US" altLang="zh-TW" sz="1400" dirty="0">
                <a:solidFill>
                  <a:srgbClr val="C00000"/>
                </a:solidFill>
              </a:rPr>
              <a:t>,1543)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28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6F27C-20A2-4DB3-B12F-F4A370775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PIG GRUNT SHELL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938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14760-F664-4095-B360-46B03F7D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424418-DBDE-44B4-B9B8-BC440B3EC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請問哪一間藥局擁有最多的兒童口罩 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藥局代號與名稱 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zh-TW" altLang="en-US" dirty="0"/>
              <a:t>擁有多少兒童口罩 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zh-TW" altLang="en-US" dirty="0"/>
              <a:t>地址與聯絡方式  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15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B42D2-837C-4562-997C-AFFA6CAC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找出醫事機構所在縣市與成人口罩數量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E9A5C0-CB84-4E57-A38E-0FDB1871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在 </a:t>
            </a:r>
            <a:r>
              <a:rPr lang="en-US" altLang="zh-TW" dirty="0"/>
              <a:t>FOREACH </a:t>
            </a:r>
            <a:r>
              <a:rPr lang="zh-TW" altLang="en-US" dirty="0"/>
              <a:t>時可以用 </a:t>
            </a:r>
            <a:r>
              <a:rPr lang="en-US" altLang="zh-TW" dirty="0"/>
              <a:t>SUBSTRING </a:t>
            </a:r>
            <a:r>
              <a:rPr lang="zh-TW" altLang="en-US" dirty="0"/>
              <a:t>來切割的字串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counties = FOREACH data GENERATE $1,</a:t>
            </a:r>
            <a:r>
              <a:rPr lang="en-US" altLang="zh-TW" dirty="0">
                <a:solidFill>
                  <a:srgbClr val="FF0000"/>
                </a:solidFill>
              </a:rPr>
              <a:t>SUBSTRING($2,0,3),</a:t>
            </a:r>
            <a:r>
              <a:rPr lang="en-US" altLang="zh-TW" dirty="0">
                <a:solidFill>
                  <a:srgbClr val="0070C0"/>
                </a:solidFill>
              </a:rPr>
              <a:t>$4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SUBSTRING(</a:t>
            </a:r>
            <a:r>
              <a:rPr lang="zh-TW" altLang="en-US" b="1" dirty="0">
                <a:solidFill>
                  <a:srgbClr val="00B050"/>
                </a:solidFill>
              </a:rPr>
              <a:t>欄位</a:t>
            </a:r>
            <a:r>
              <a:rPr lang="en-US" altLang="zh-TW" b="1" dirty="0">
                <a:solidFill>
                  <a:srgbClr val="00B050"/>
                </a:solidFill>
              </a:rPr>
              <a:t>,</a:t>
            </a:r>
            <a:r>
              <a:rPr lang="zh-TW" altLang="en-US" b="1" dirty="0">
                <a:solidFill>
                  <a:srgbClr val="00B050"/>
                </a:solidFill>
              </a:rPr>
              <a:t>起點</a:t>
            </a:r>
            <a:r>
              <a:rPr lang="en-US" altLang="zh-TW" b="1" dirty="0">
                <a:solidFill>
                  <a:srgbClr val="00B050"/>
                </a:solidFill>
              </a:rPr>
              <a:t>,</a:t>
            </a:r>
            <a:r>
              <a:rPr lang="zh-TW" altLang="en-US" b="1" dirty="0">
                <a:solidFill>
                  <a:srgbClr val="00B050"/>
                </a:solidFill>
              </a:rPr>
              <a:t>步數</a:t>
            </a:r>
            <a:r>
              <a:rPr lang="en-US" altLang="zh-TW" b="1" dirty="0">
                <a:solidFill>
                  <a:srgbClr val="00B050"/>
                </a:solidFill>
              </a:rPr>
              <a:t>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788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3AB4A-0815-4DB2-A4EE-D63EED80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找出臺北市的醫事機構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B5533A-BA2B-489E-950F-ED85C660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找出臺北市的藥局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 err="1">
                <a:solidFill>
                  <a:srgbClr val="0070C0"/>
                </a:solidFill>
              </a:rPr>
              <a:t>taipei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>
                <a:solidFill>
                  <a:srgbClr val="FF0000"/>
                </a:solidFill>
              </a:rPr>
              <a:t>FILTER</a:t>
            </a:r>
            <a:r>
              <a:rPr lang="en-US" altLang="zh-TW" dirty="0">
                <a:solidFill>
                  <a:srgbClr val="0070C0"/>
                </a:solidFill>
              </a:rPr>
              <a:t> counties </a:t>
            </a:r>
            <a:r>
              <a:rPr lang="en-US" altLang="zh-TW" dirty="0">
                <a:solidFill>
                  <a:srgbClr val="FF0000"/>
                </a:solidFill>
              </a:rPr>
              <a:t>BY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$1 == '</a:t>
            </a:r>
            <a:r>
              <a:rPr lang="zh-TW" altLang="en-US" dirty="0">
                <a:solidFill>
                  <a:srgbClr val="00B050"/>
                </a:solidFill>
              </a:rPr>
              <a:t>臺北市</a:t>
            </a:r>
            <a:r>
              <a:rPr lang="en-US" altLang="zh-TW" dirty="0">
                <a:solidFill>
                  <a:srgbClr val="00B050"/>
                </a:solidFill>
              </a:rPr>
              <a:t>';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找出臺北市與新北市的藥局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taipei2 = </a:t>
            </a:r>
            <a:r>
              <a:rPr lang="en-US" altLang="zh-TW" dirty="0">
                <a:solidFill>
                  <a:srgbClr val="FF0000"/>
                </a:solidFill>
              </a:rPr>
              <a:t>FILTER</a:t>
            </a:r>
            <a:r>
              <a:rPr lang="en-US" altLang="zh-TW" dirty="0">
                <a:solidFill>
                  <a:srgbClr val="0070C0"/>
                </a:solidFill>
              </a:rPr>
              <a:t> counties </a:t>
            </a:r>
            <a:r>
              <a:rPr lang="en-US" altLang="zh-TW" dirty="0">
                <a:solidFill>
                  <a:srgbClr val="FF0000"/>
                </a:solidFill>
              </a:rPr>
              <a:t>BY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$1 == '</a:t>
            </a:r>
            <a:r>
              <a:rPr lang="zh-TW" altLang="en-US" dirty="0">
                <a:solidFill>
                  <a:srgbClr val="00B050"/>
                </a:solidFill>
              </a:rPr>
              <a:t>臺北市</a:t>
            </a:r>
            <a:r>
              <a:rPr lang="en-US" altLang="zh-TW" dirty="0">
                <a:solidFill>
                  <a:srgbClr val="00B050"/>
                </a:solidFill>
              </a:rPr>
              <a:t>';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641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D8321-2633-4682-8D44-C2189A32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找出臺北的健康服務中心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ADB5BA-F218-42F3-9E2D-169E10BA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FILTER </a:t>
            </a:r>
            <a:r>
              <a:rPr lang="zh-TW" altLang="en-US" dirty="0"/>
              <a:t>搭配 </a:t>
            </a:r>
            <a:r>
              <a:rPr lang="en-US" altLang="zh-TW" dirty="0"/>
              <a:t>MATCHES </a:t>
            </a:r>
            <a:r>
              <a:rPr lang="zh-TW" altLang="en-US" dirty="0"/>
              <a:t>可以判斷字串是否包含特定的字元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400" dirty="0" err="1">
                <a:solidFill>
                  <a:srgbClr val="0070C0"/>
                </a:solidFill>
              </a:rPr>
              <a:t>taipei_health</a:t>
            </a:r>
            <a:r>
              <a:rPr lang="en-US" altLang="zh-TW" sz="2400" dirty="0">
                <a:solidFill>
                  <a:srgbClr val="0070C0"/>
                </a:solidFill>
              </a:rPr>
              <a:t> = FILTER </a:t>
            </a:r>
            <a:r>
              <a:rPr lang="en-US" altLang="zh-TW" sz="2400" dirty="0" err="1">
                <a:solidFill>
                  <a:srgbClr val="0070C0"/>
                </a:solidFill>
              </a:rPr>
              <a:t>taipei</a:t>
            </a:r>
            <a:r>
              <a:rPr lang="en-US" altLang="zh-TW" sz="2400" dirty="0">
                <a:solidFill>
                  <a:srgbClr val="0070C0"/>
                </a:solidFill>
              </a:rPr>
              <a:t> BY $0 </a:t>
            </a:r>
            <a:r>
              <a:rPr lang="en-US" altLang="zh-TW" sz="2400" dirty="0">
                <a:solidFill>
                  <a:srgbClr val="FF0000"/>
                </a:solidFill>
              </a:rPr>
              <a:t>matches </a:t>
            </a:r>
            <a:r>
              <a:rPr lang="en-US" altLang="zh-TW" sz="2400" dirty="0">
                <a:solidFill>
                  <a:srgbClr val="00B050"/>
                </a:solidFill>
              </a:rPr>
              <a:t>'.*</a:t>
            </a:r>
            <a:r>
              <a:rPr lang="zh-TW" altLang="en-US" sz="2400" dirty="0">
                <a:solidFill>
                  <a:srgbClr val="00B050"/>
                </a:solidFill>
              </a:rPr>
              <a:t>健康服務中心</a:t>
            </a:r>
            <a:r>
              <a:rPr lang="en-US" altLang="zh-TW" sz="2400" dirty="0">
                <a:solidFill>
                  <a:srgbClr val="00B050"/>
                </a:solidFill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98518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6E00A-83B6-4A9F-9293-91C09C83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將資料進行分組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0676-DDF8-454A-8D75-DFA74E30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使用 </a:t>
            </a:r>
            <a:r>
              <a:rPr lang="en-US" altLang="zh-TW" dirty="0"/>
              <a:t>GROUP </a:t>
            </a:r>
            <a:r>
              <a:rPr lang="zh-TW" altLang="en-US" dirty="0"/>
              <a:t>可以將資料全部分在一組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 err="1">
                <a:solidFill>
                  <a:srgbClr val="0070C0"/>
                </a:solidFill>
              </a:rPr>
              <a:t>counties_gp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>
                <a:solidFill>
                  <a:srgbClr val="FF0000"/>
                </a:solidFill>
              </a:rPr>
              <a:t>GROUP</a:t>
            </a:r>
            <a:r>
              <a:rPr lang="en-US" altLang="zh-TW" dirty="0">
                <a:solidFill>
                  <a:srgbClr val="0070C0"/>
                </a:solidFill>
              </a:rPr>
              <a:t> counties </a:t>
            </a:r>
            <a:r>
              <a:rPr lang="en-US" altLang="zh-TW" dirty="0">
                <a:solidFill>
                  <a:srgbClr val="FF0000"/>
                </a:solidFill>
              </a:rPr>
              <a:t>ALL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DESCRIBE </a:t>
            </a:r>
            <a:r>
              <a:rPr lang="en-US" altLang="zh-TW" dirty="0" err="1">
                <a:solidFill>
                  <a:srgbClr val="0070C0"/>
                </a:solidFill>
              </a:rPr>
              <a:t>counties_gp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 err="1">
                <a:solidFill>
                  <a:srgbClr val="C00000"/>
                </a:solidFill>
              </a:rPr>
              <a:t>counties_gp</a:t>
            </a:r>
            <a:r>
              <a:rPr lang="en-US" altLang="zh-TW" sz="1400" dirty="0">
                <a:solidFill>
                  <a:srgbClr val="C00000"/>
                </a:solidFill>
              </a:rPr>
              <a:t>: {</a:t>
            </a:r>
            <a:r>
              <a:rPr lang="en-US" altLang="zh-TW" sz="1400" dirty="0">
                <a:solidFill>
                  <a:srgbClr val="00B050"/>
                </a:solidFill>
              </a:rPr>
              <a:t>group</a:t>
            </a:r>
            <a:r>
              <a:rPr lang="en-US" altLang="zh-TW" sz="1400" dirty="0">
                <a:solidFill>
                  <a:srgbClr val="C00000"/>
                </a:solidFill>
              </a:rPr>
              <a:t>: </a:t>
            </a:r>
            <a:r>
              <a:rPr lang="en-US" altLang="zh-TW" sz="1400" dirty="0" err="1">
                <a:solidFill>
                  <a:srgbClr val="7030A0"/>
                </a:solidFill>
              </a:rPr>
              <a:t>chararray</a:t>
            </a:r>
            <a:r>
              <a:rPr lang="en-US" altLang="zh-TW" sz="1400" dirty="0" err="1">
                <a:solidFill>
                  <a:srgbClr val="C00000"/>
                </a:solidFill>
              </a:rPr>
              <a:t>,</a:t>
            </a:r>
            <a:r>
              <a:rPr lang="en-US" altLang="zh-TW" sz="1400" dirty="0" err="1">
                <a:solidFill>
                  <a:srgbClr val="7030A0"/>
                </a:solidFill>
              </a:rPr>
              <a:t>counties</a:t>
            </a:r>
            <a:r>
              <a:rPr lang="en-US" altLang="zh-TW" sz="1400" dirty="0">
                <a:solidFill>
                  <a:srgbClr val="C00000"/>
                </a:solidFill>
              </a:rPr>
              <a:t>: {(</a:t>
            </a:r>
            <a:r>
              <a:rPr lang="en-US" altLang="zh-TW" sz="1400" dirty="0">
                <a:solidFill>
                  <a:srgbClr val="00B050"/>
                </a:solidFill>
              </a:rPr>
              <a:t>name</a:t>
            </a:r>
            <a:r>
              <a:rPr lang="en-US" altLang="zh-TW" sz="1400" dirty="0">
                <a:solidFill>
                  <a:srgbClr val="C00000"/>
                </a:solidFill>
              </a:rPr>
              <a:t>: </a:t>
            </a:r>
            <a:r>
              <a:rPr lang="en-US" altLang="zh-TW" sz="1400" dirty="0" err="1">
                <a:solidFill>
                  <a:srgbClr val="7030A0"/>
                </a:solidFill>
              </a:rPr>
              <a:t>chararray</a:t>
            </a:r>
            <a:r>
              <a:rPr lang="en-US" altLang="zh-TW" sz="1400" dirty="0" err="1">
                <a:solidFill>
                  <a:srgbClr val="C00000"/>
                </a:solidFill>
              </a:rPr>
              <a:t>,</a:t>
            </a:r>
            <a:r>
              <a:rPr lang="en-US" altLang="zh-TW" sz="1400" dirty="0" err="1">
                <a:solidFill>
                  <a:srgbClr val="7030A0"/>
                </a:solidFill>
              </a:rPr>
              <a:t>chararray</a:t>
            </a:r>
            <a:r>
              <a:rPr lang="en-US" altLang="zh-TW" sz="1400" dirty="0" err="1">
                <a:solidFill>
                  <a:srgbClr val="C00000"/>
                </a:solidFill>
              </a:rPr>
              <a:t>,</a:t>
            </a:r>
            <a:r>
              <a:rPr lang="en-US" altLang="zh-TW" sz="1400" dirty="0" err="1">
                <a:solidFill>
                  <a:srgbClr val="7030A0"/>
                </a:solidFill>
              </a:rPr>
              <a:t>adult</a:t>
            </a:r>
            <a:r>
              <a:rPr lang="en-US" altLang="zh-TW" sz="1400" dirty="0">
                <a:solidFill>
                  <a:srgbClr val="C00000"/>
                </a:solidFill>
              </a:rPr>
              <a:t>: int)}}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相同縣市的資料都被分到同一組</a:t>
            </a:r>
            <a:endParaRPr lang="en-US" altLang="zh-TW" dirty="0"/>
          </a:p>
          <a:p>
            <a:pPr marL="0" indent="0">
              <a:buClr>
                <a:srgbClr val="C00000"/>
              </a:buClr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64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90ED2-545C-469F-9B8C-0602407B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統計全台灣的醫事機構與口罩數量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0833C-5E87-46AB-B0B9-F31EDFDCE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en-US" altLang="zh-TW" sz="1800" dirty="0" err="1">
                <a:solidFill>
                  <a:srgbClr val="C00000"/>
                </a:solidFill>
              </a:rPr>
              <a:t>counties_gp</a:t>
            </a:r>
            <a:r>
              <a:rPr lang="en-US" altLang="zh-TW" sz="1800" dirty="0">
                <a:solidFill>
                  <a:srgbClr val="C00000"/>
                </a:solidFill>
              </a:rPr>
              <a:t>: {</a:t>
            </a:r>
            <a:r>
              <a:rPr lang="en-US" altLang="zh-TW" sz="1800" dirty="0">
                <a:solidFill>
                  <a:srgbClr val="00B050"/>
                </a:solidFill>
              </a:rPr>
              <a:t>group</a:t>
            </a:r>
            <a:r>
              <a:rPr lang="en-US" altLang="zh-TW" sz="1800" dirty="0">
                <a:solidFill>
                  <a:srgbClr val="C00000"/>
                </a:solidFill>
              </a:rPr>
              <a:t>: </a:t>
            </a:r>
            <a:r>
              <a:rPr lang="en-US" altLang="zh-TW" sz="1800" dirty="0" err="1">
                <a:solidFill>
                  <a:srgbClr val="C00000"/>
                </a:solidFill>
              </a:rPr>
              <a:t>chararray,</a:t>
            </a:r>
            <a:r>
              <a:rPr lang="en-US" altLang="zh-TW" sz="1800" dirty="0" err="1">
                <a:solidFill>
                  <a:srgbClr val="00B050"/>
                </a:solidFill>
              </a:rPr>
              <a:t>counties</a:t>
            </a:r>
            <a:r>
              <a:rPr lang="en-US" altLang="zh-TW" sz="1800" dirty="0">
                <a:solidFill>
                  <a:srgbClr val="C00000"/>
                </a:solidFill>
              </a:rPr>
              <a:t>: {(</a:t>
            </a:r>
            <a:r>
              <a:rPr lang="en-US" altLang="zh-TW" sz="1800" dirty="0">
                <a:solidFill>
                  <a:srgbClr val="7030A0"/>
                </a:solidFill>
              </a:rPr>
              <a:t>name</a:t>
            </a:r>
            <a:r>
              <a:rPr lang="en-US" altLang="zh-TW" sz="1800" dirty="0">
                <a:solidFill>
                  <a:srgbClr val="C00000"/>
                </a:solidFill>
              </a:rPr>
              <a:t>: </a:t>
            </a:r>
            <a:r>
              <a:rPr lang="en-US" altLang="zh-TW" sz="1800" dirty="0" err="1">
                <a:solidFill>
                  <a:srgbClr val="C00000"/>
                </a:solidFill>
              </a:rPr>
              <a:t>chararray,</a:t>
            </a:r>
            <a:r>
              <a:rPr lang="en-US" altLang="zh-TW" sz="1800" dirty="0" err="1">
                <a:solidFill>
                  <a:srgbClr val="0070C0"/>
                </a:solidFill>
              </a:rPr>
              <a:t>chararray</a:t>
            </a:r>
            <a:r>
              <a:rPr lang="en-US" altLang="zh-TW" sz="1800" dirty="0" err="1">
                <a:solidFill>
                  <a:srgbClr val="C00000"/>
                </a:solidFill>
              </a:rPr>
              <a:t>,</a:t>
            </a:r>
            <a:r>
              <a:rPr lang="en-US" altLang="zh-TW" sz="1800" dirty="0" err="1">
                <a:solidFill>
                  <a:srgbClr val="0070C0"/>
                </a:solidFill>
              </a:rPr>
              <a:t>adult</a:t>
            </a:r>
            <a:r>
              <a:rPr lang="en-US" altLang="zh-TW" sz="1800" dirty="0">
                <a:solidFill>
                  <a:srgbClr val="C00000"/>
                </a:solidFill>
              </a:rPr>
              <a:t>: int)}}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 err="1">
                <a:solidFill>
                  <a:srgbClr val="0070C0"/>
                </a:solidFill>
              </a:rPr>
              <a:t>counties_count</a:t>
            </a:r>
            <a:r>
              <a:rPr lang="en-US" altLang="zh-TW" sz="2000" dirty="0">
                <a:solidFill>
                  <a:srgbClr val="0070C0"/>
                </a:solidFill>
              </a:rPr>
              <a:t> = FOREACH </a:t>
            </a:r>
            <a:r>
              <a:rPr lang="en-US" altLang="zh-TW" sz="2000" dirty="0" err="1">
                <a:solidFill>
                  <a:srgbClr val="0070C0"/>
                </a:solidFill>
              </a:rPr>
              <a:t>counties_gp</a:t>
            </a:r>
            <a:r>
              <a:rPr lang="en-US" altLang="zh-TW" sz="2000" dirty="0">
                <a:solidFill>
                  <a:srgbClr val="0070C0"/>
                </a:solidFill>
              </a:rPr>
              <a:t> GENERATE </a:t>
            </a:r>
            <a:r>
              <a:rPr lang="en-US" altLang="zh-TW" sz="2000" dirty="0">
                <a:solidFill>
                  <a:srgbClr val="00B050"/>
                </a:solidFill>
              </a:rPr>
              <a:t>$0</a:t>
            </a:r>
            <a:r>
              <a:rPr lang="en-US" altLang="zh-TW" sz="2000" dirty="0">
                <a:solidFill>
                  <a:srgbClr val="0070C0"/>
                </a:solidFill>
              </a:rPr>
              <a:t>,COUNT(</a:t>
            </a:r>
            <a:r>
              <a:rPr lang="en-US" altLang="zh-TW" sz="2000" dirty="0">
                <a:solidFill>
                  <a:srgbClr val="7030A0"/>
                </a:solidFill>
              </a:rPr>
              <a:t>$1</a:t>
            </a:r>
            <a:r>
              <a:rPr lang="en-US" altLang="zh-TW" sz="2000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(all,6104)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68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6E00A-83B6-4A9F-9293-91C09C83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依照縣市地區將資料分組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F0676-DDF8-454A-8D75-DFA74E30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使用 </a:t>
            </a:r>
            <a:r>
              <a:rPr lang="en-US" altLang="zh-TW" dirty="0"/>
              <a:t>GROUP </a:t>
            </a:r>
            <a:r>
              <a:rPr lang="zh-TW" altLang="en-US" dirty="0"/>
              <a:t>可以將資料依照指定欄位做分組的動作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 err="1">
                <a:solidFill>
                  <a:srgbClr val="0070C0"/>
                </a:solidFill>
              </a:rPr>
              <a:t>counties_gp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>
                <a:solidFill>
                  <a:srgbClr val="FF0000"/>
                </a:solidFill>
              </a:rPr>
              <a:t>GROUP</a:t>
            </a:r>
            <a:r>
              <a:rPr lang="en-US" altLang="zh-TW" dirty="0">
                <a:solidFill>
                  <a:srgbClr val="0070C0"/>
                </a:solidFill>
              </a:rPr>
              <a:t> counties </a:t>
            </a:r>
            <a:r>
              <a:rPr lang="en-US" altLang="zh-TW" dirty="0">
                <a:solidFill>
                  <a:srgbClr val="FF0000"/>
                </a:solidFill>
              </a:rPr>
              <a:t>BY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$1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DESCRIBE </a:t>
            </a:r>
            <a:r>
              <a:rPr lang="en-US" altLang="zh-TW" dirty="0" err="1">
                <a:solidFill>
                  <a:srgbClr val="0070C0"/>
                </a:solidFill>
              </a:rPr>
              <a:t>counties_gp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 err="1">
                <a:solidFill>
                  <a:srgbClr val="C00000"/>
                </a:solidFill>
              </a:rPr>
              <a:t>counties_gp</a:t>
            </a:r>
            <a:r>
              <a:rPr lang="en-US" altLang="zh-TW" sz="1400" dirty="0">
                <a:solidFill>
                  <a:srgbClr val="C00000"/>
                </a:solidFill>
              </a:rPr>
              <a:t>: {</a:t>
            </a:r>
            <a:r>
              <a:rPr lang="en-US" altLang="zh-TW" sz="1400" dirty="0">
                <a:solidFill>
                  <a:srgbClr val="00B050"/>
                </a:solidFill>
              </a:rPr>
              <a:t>group</a:t>
            </a:r>
            <a:r>
              <a:rPr lang="en-US" altLang="zh-TW" sz="1400" dirty="0">
                <a:solidFill>
                  <a:srgbClr val="C00000"/>
                </a:solidFill>
              </a:rPr>
              <a:t>: </a:t>
            </a:r>
            <a:r>
              <a:rPr lang="en-US" altLang="zh-TW" sz="1400" dirty="0" err="1">
                <a:solidFill>
                  <a:srgbClr val="C00000"/>
                </a:solidFill>
              </a:rPr>
              <a:t>chararray,</a:t>
            </a:r>
            <a:r>
              <a:rPr lang="en-US" altLang="zh-TW" sz="1400" dirty="0" err="1">
                <a:solidFill>
                  <a:srgbClr val="00B050"/>
                </a:solidFill>
              </a:rPr>
              <a:t>counties</a:t>
            </a:r>
            <a:r>
              <a:rPr lang="en-US" altLang="zh-TW" sz="1400" dirty="0">
                <a:solidFill>
                  <a:srgbClr val="C00000"/>
                </a:solidFill>
              </a:rPr>
              <a:t>: {(</a:t>
            </a:r>
            <a:r>
              <a:rPr lang="en-US" altLang="zh-TW" sz="1400" dirty="0">
                <a:solidFill>
                  <a:srgbClr val="7030A0"/>
                </a:solidFill>
              </a:rPr>
              <a:t>name</a:t>
            </a:r>
            <a:r>
              <a:rPr lang="en-US" altLang="zh-TW" sz="1400" dirty="0">
                <a:solidFill>
                  <a:srgbClr val="C00000"/>
                </a:solidFill>
              </a:rPr>
              <a:t>: </a:t>
            </a:r>
            <a:r>
              <a:rPr lang="en-US" altLang="zh-TW" sz="1400" dirty="0" err="1">
                <a:solidFill>
                  <a:srgbClr val="C00000"/>
                </a:solidFill>
              </a:rPr>
              <a:t>chararray,</a:t>
            </a:r>
            <a:r>
              <a:rPr lang="en-US" altLang="zh-TW" sz="1400" dirty="0" err="1">
                <a:solidFill>
                  <a:srgbClr val="0070C0"/>
                </a:solidFill>
              </a:rPr>
              <a:t>chararray</a:t>
            </a:r>
            <a:r>
              <a:rPr lang="en-US" altLang="zh-TW" sz="1400" dirty="0" err="1">
                <a:solidFill>
                  <a:srgbClr val="C00000"/>
                </a:solidFill>
              </a:rPr>
              <a:t>,</a:t>
            </a:r>
            <a:r>
              <a:rPr lang="en-US" altLang="zh-TW" sz="1400" dirty="0" err="1">
                <a:solidFill>
                  <a:srgbClr val="0070C0"/>
                </a:solidFill>
              </a:rPr>
              <a:t>adult</a:t>
            </a:r>
            <a:r>
              <a:rPr lang="en-US" altLang="zh-TW" sz="1400" dirty="0">
                <a:solidFill>
                  <a:srgbClr val="C00000"/>
                </a:solidFill>
              </a:rPr>
              <a:t>: int)}}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相同縣市的資料都被分到同一組</a:t>
            </a:r>
            <a:endParaRPr lang="en-US" altLang="zh-TW" dirty="0"/>
          </a:p>
          <a:p>
            <a:pPr marL="0" indent="0">
              <a:buClr>
                <a:srgbClr val="C00000"/>
              </a:buClr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372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90ED2-545C-469F-9B8C-0602407B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統計各縣市的醫事機構與口罩數量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0833C-5E87-46AB-B0B9-F31EDFDCE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en-US" altLang="zh-TW" sz="1800" dirty="0" err="1">
                <a:solidFill>
                  <a:srgbClr val="C00000"/>
                </a:solidFill>
              </a:rPr>
              <a:t>counties_gp</a:t>
            </a:r>
            <a:r>
              <a:rPr lang="en-US" altLang="zh-TW" sz="1800" dirty="0">
                <a:solidFill>
                  <a:srgbClr val="C00000"/>
                </a:solidFill>
              </a:rPr>
              <a:t>: {</a:t>
            </a:r>
            <a:r>
              <a:rPr lang="en-US" altLang="zh-TW" sz="1800" dirty="0">
                <a:solidFill>
                  <a:srgbClr val="00B050"/>
                </a:solidFill>
              </a:rPr>
              <a:t>group: </a:t>
            </a:r>
            <a:r>
              <a:rPr lang="en-US" altLang="zh-TW" sz="1800" dirty="0" err="1">
                <a:solidFill>
                  <a:srgbClr val="C00000"/>
                </a:solidFill>
              </a:rPr>
              <a:t>chararray</a:t>
            </a:r>
            <a:r>
              <a:rPr lang="en-US" altLang="zh-TW" sz="1800" dirty="0">
                <a:solidFill>
                  <a:srgbClr val="00B050"/>
                </a:solidFill>
              </a:rPr>
              <a:t> </a:t>
            </a:r>
            <a:r>
              <a:rPr lang="en-US" altLang="zh-TW" sz="1800" dirty="0">
                <a:solidFill>
                  <a:srgbClr val="C00000"/>
                </a:solidFill>
              </a:rPr>
              <a:t>, </a:t>
            </a:r>
            <a:r>
              <a:rPr lang="en-US" altLang="zh-TW" sz="1800" dirty="0">
                <a:solidFill>
                  <a:srgbClr val="00B050"/>
                </a:solidFill>
              </a:rPr>
              <a:t>counties: {(</a:t>
            </a:r>
            <a:r>
              <a:rPr lang="en-US" altLang="zh-TW" sz="1800" dirty="0">
                <a:solidFill>
                  <a:srgbClr val="0070C0"/>
                </a:solidFill>
              </a:rPr>
              <a:t>name</a:t>
            </a:r>
            <a:r>
              <a:rPr lang="en-US" altLang="zh-TW" sz="1800" dirty="0">
                <a:solidFill>
                  <a:srgbClr val="00B050"/>
                </a:solidFill>
              </a:rPr>
              <a:t>: </a:t>
            </a:r>
            <a:r>
              <a:rPr lang="en-US" altLang="zh-TW" sz="1800" dirty="0" err="1">
                <a:solidFill>
                  <a:srgbClr val="C00000"/>
                </a:solidFill>
              </a:rPr>
              <a:t>chararray</a:t>
            </a:r>
            <a:r>
              <a:rPr lang="en-US" altLang="zh-TW" sz="1800" dirty="0" err="1">
                <a:solidFill>
                  <a:srgbClr val="00B050"/>
                </a:solidFill>
              </a:rPr>
              <a:t>,</a:t>
            </a:r>
            <a:r>
              <a:rPr lang="en-US" altLang="zh-TW" sz="1800" dirty="0" err="1">
                <a:solidFill>
                  <a:srgbClr val="0070C0"/>
                </a:solidFill>
              </a:rPr>
              <a:t>chararray</a:t>
            </a:r>
            <a:r>
              <a:rPr lang="en-US" altLang="zh-TW" sz="1800" dirty="0" err="1">
                <a:solidFill>
                  <a:srgbClr val="00B050"/>
                </a:solidFill>
              </a:rPr>
              <a:t>,</a:t>
            </a:r>
            <a:r>
              <a:rPr lang="en-US" altLang="zh-TW" sz="1800" dirty="0" err="1">
                <a:solidFill>
                  <a:srgbClr val="0070C0"/>
                </a:solidFill>
              </a:rPr>
              <a:t>child</a:t>
            </a:r>
            <a:r>
              <a:rPr lang="en-US" altLang="zh-TW" sz="1800" dirty="0">
                <a:solidFill>
                  <a:srgbClr val="C00000"/>
                </a:solidFill>
              </a:rPr>
              <a:t>: int)}}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 err="1">
                <a:solidFill>
                  <a:srgbClr val="0070C0"/>
                </a:solidFill>
              </a:rPr>
              <a:t>counties_count</a:t>
            </a:r>
            <a:r>
              <a:rPr lang="en-US" altLang="zh-TW" dirty="0">
                <a:solidFill>
                  <a:srgbClr val="0070C0"/>
                </a:solidFill>
              </a:rPr>
              <a:t> = FOREACH </a:t>
            </a:r>
            <a:r>
              <a:rPr lang="en-US" altLang="zh-TW" dirty="0" err="1">
                <a:solidFill>
                  <a:srgbClr val="0070C0"/>
                </a:solidFill>
              </a:rPr>
              <a:t>counties_gp</a:t>
            </a:r>
            <a:r>
              <a:rPr lang="en-US" altLang="zh-TW" dirty="0">
                <a:solidFill>
                  <a:srgbClr val="0070C0"/>
                </a:solidFill>
              </a:rPr>
              <a:t> GENERATE </a:t>
            </a:r>
            <a:r>
              <a:rPr lang="en-US" altLang="zh-TW" dirty="0">
                <a:solidFill>
                  <a:srgbClr val="00B050"/>
                </a:solidFill>
              </a:rPr>
              <a:t>$0</a:t>
            </a:r>
            <a:r>
              <a:rPr lang="en-US" altLang="zh-TW" dirty="0">
                <a:solidFill>
                  <a:srgbClr val="0070C0"/>
                </a:solidFill>
              </a:rPr>
              <a:t>,COUNT($1);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932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B208C-6307-402D-8767-4D59530A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替換字串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38703-A2AB-4BC4-A176-9634E8DDC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 err="1">
                <a:solidFill>
                  <a:srgbClr val="0070C0"/>
                </a:solidFill>
              </a:rPr>
              <a:t>counties_replace</a:t>
            </a:r>
            <a:r>
              <a:rPr lang="en-US" altLang="zh-TW" dirty="0">
                <a:solidFill>
                  <a:srgbClr val="0070C0"/>
                </a:solidFill>
              </a:rPr>
              <a:t> = FOREACH counties GENERATE $0,</a:t>
            </a:r>
            <a:r>
              <a:rPr lang="en-US" altLang="zh-TW" dirty="0">
                <a:solidFill>
                  <a:srgbClr val="FF0000"/>
                </a:solidFill>
              </a:rPr>
              <a:t>REPLACE($1,'</a:t>
            </a:r>
            <a:r>
              <a:rPr lang="zh-TW" altLang="en-US" dirty="0">
                <a:solidFill>
                  <a:srgbClr val="FF0000"/>
                </a:solidFill>
              </a:rPr>
              <a:t>臺中縣</a:t>
            </a:r>
            <a:r>
              <a:rPr lang="en-US" altLang="zh-TW" dirty="0">
                <a:solidFill>
                  <a:srgbClr val="FF0000"/>
                </a:solidFill>
              </a:rPr>
              <a:t>','</a:t>
            </a:r>
            <a:r>
              <a:rPr lang="zh-TW" altLang="en-US" dirty="0">
                <a:solidFill>
                  <a:srgbClr val="FF0000"/>
                </a:solidFill>
              </a:rPr>
              <a:t>臺中市</a:t>
            </a:r>
            <a:r>
              <a:rPr lang="en-US" altLang="zh-TW" dirty="0">
                <a:solidFill>
                  <a:srgbClr val="FF0000"/>
                </a:solidFill>
              </a:rPr>
              <a:t>') </a:t>
            </a:r>
            <a:r>
              <a:rPr lang="en-US" altLang="zh-TW" dirty="0">
                <a:solidFill>
                  <a:srgbClr val="0070C0"/>
                </a:solidFill>
              </a:rPr>
              <a:t>,$2;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使用處理過資料重新統計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 err="1">
                <a:solidFill>
                  <a:srgbClr val="0070C0"/>
                </a:solidFill>
              </a:rPr>
              <a:t>counties_gp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>
                <a:solidFill>
                  <a:srgbClr val="FF0000"/>
                </a:solidFill>
              </a:rPr>
              <a:t>GROUP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counties_replace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BY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$1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 err="1">
                <a:solidFill>
                  <a:srgbClr val="0070C0"/>
                </a:solidFill>
              </a:rPr>
              <a:t>counties_count</a:t>
            </a:r>
            <a:r>
              <a:rPr lang="en-US" altLang="zh-TW" dirty="0">
                <a:solidFill>
                  <a:srgbClr val="0070C0"/>
                </a:solidFill>
              </a:rPr>
              <a:t> = FOREACH </a:t>
            </a:r>
            <a:r>
              <a:rPr lang="en-US" altLang="zh-TW" dirty="0" err="1">
                <a:solidFill>
                  <a:srgbClr val="0070C0"/>
                </a:solidFill>
              </a:rPr>
              <a:t>counties_gp</a:t>
            </a:r>
            <a:r>
              <a:rPr lang="en-US" altLang="zh-TW" dirty="0">
                <a:solidFill>
                  <a:srgbClr val="0070C0"/>
                </a:solidFill>
              </a:rPr>
              <a:t> GENERATE $0,COUNT($1);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zh-TW" altLang="en-US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DUMP </a:t>
            </a:r>
            <a:r>
              <a:rPr lang="en-US" altLang="zh-TW" dirty="0" err="1">
                <a:solidFill>
                  <a:srgbClr val="0070C0"/>
                </a:solidFill>
              </a:rPr>
              <a:t>counties_count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48584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AFF2E-002B-43BD-9CBD-513FCA3A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8B898D-22A6-4249-9A39-3B3CA8C6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請將桃園縣也替換為桃園市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並且再次統計全台灣各縣市的醫事機構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南投縣</a:t>
            </a:r>
            <a:r>
              <a:rPr lang="en-US" altLang="zh-TW" sz="1400" dirty="0">
                <a:solidFill>
                  <a:srgbClr val="C00000"/>
                </a:solidFill>
              </a:rPr>
              <a:t>,117)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嘉義市</a:t>
            </a:r>
            <a:r>
              <a:rPr lang="en-US" altLang="zh-TW" sz="1400" dirty="0">
                <a:solidFill>
                  <a:srgbClr val="C00000"/>
                </a:solidFill>
              </a:rPr>
              <a:t>,88)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嘉義縣</a:t>
            </a:r>
            <a:r>
              <a:rPr lang="en-US" altLang="zh-TW" sz="1400" dirty="0">
                <a:solidFill>
                  <a:srgbClr val="C00000"/>
                </a:solidFill>
              </a:rPr>
              <a:t>,138)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基隆市</a:t>
            </a:r>
            <a:r>
              <a:rPr lang="en-US" altLang="zh-TW" sz="1400" dirty="0">
                <a:solidFill>
                  <a:srgbClr val="C00000"/>
                </a:solidFill>
              </a:rPr>
              <a:t>,108)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790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38939-26F7-4872-BE93-2ADF3017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Pig</a:t>
            </a:r>
            <a:r>
              <a:rPr lang="zh-TW" altLang="en-US" dirty="0"/>
              <a:t> </a:t>
            </a:r>
            <a:r>
              <a:rPr lang="en-US" altLang="zh-TW" dirty="0"/>
              <a:t>grunt shell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9679F-22D7-4704-A466-0A70BEFB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進入 </a:t>
            </a:r>
            <a:r>
              <a:rPr lang="en-US" altLang="zh-TW" dirty="0"/>
              <a:t>Pig</a:t>
            </a:r>
            <a:r>
              <a:rPr lang="zh-TW" altLang="en-US" dirty="0"/>
              <a:t> </a:t>
            </a:r>
            <a:r>
              <a:rPr lang="en-US" altLang="zh-TW" dirty="0"/>
              <a:t>grunt shell</a:t>
            </a: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>
                <a:solidFill>
                  <a:srgbClr val="0070C0"/>
                </a:solidFill>
              </a:rPr>
              <a:t>pig</a:t>
            </a:r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INFO </a:t>
            </a:r>
            <a:r>
              <a:rPr lang="en-US" altLang="zh-TW" sz="1400" dirty="0" err="1">
                <a:solidFill>
                  <a:srgbClr val="C00000"/>
                </a:solidFill>
              </a:rPr>
              <a:t>pig.ExecTypeProvider</a:t>
            </a:r>
            <a:r>
              <a:rPr lang="en-US" altLang="zh-TW" sz="1400" dirty="0">
                <a:solidFill>
                  <a:srgbClr val="C00000"/>
                </a:solidFill>
              </a:rPr>
              <a:t>: Trying </a:t>
            </a:r>
            <a:r>
              <a:rPr lang="en-US" altLang="zh-TW" sz="1400" dirty="0" err="1">
                <a:solidFill>
                  <a:srgbClr val="C00000"/>
                </a:solidFill>
              </a:rPr>
              <a:t>ExecType</a:t>
            </a:r>
            <a:r>
              <a:rPr lang="en-US" altLang="zh-TW" sz="1400" dirty="0">
                <a:solidFill>
                  <a:srgbClr val="C00000"/>
                </a:solidFill>
              </a:rPr>
              <a:t> : LOCAL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INFO </a:t>
            </a:r>
            <a:r>
              <a:rPr lang="en-US" altLang="zh-TW" sz="1400" dirty="0" err="1">
                <a:solidFill>
                  <a:srgbClr val="C00000"/>
                </a:solidFill>
              </a:rPr>
              <a:t>pig.ExecTypeProvider</a:t>
            </a:r>
            <a:r>
              <a:rPr lang="en-US" altLang="zh-TW" sz="1400" dirty="0">
                <a:solidFill>
                  <a:srgbClr val="C00000"/>
                </a:solidFill>
              </a:rPr>
              <a:t>: Trying </a:t>
            </a:r>
            <a:r>
              <a:rPr lang="en-US" altLang="zh-TW" sz="1400" dirty="0" err="1">
                <a:solidFill>
                  <a:srgbClr val="C00000"/>
                </a:solidFill>
              </a:rPr>
              <a:t>ExecType</a:t>
            </a:r>
            <a:r>
              <a:rPr lang="en-US" altLang="zh-TW" sz="1400" dirty="0">
                <a:solidFill>
                  <a:srgbClr val="C00000"/>
                </a:solidFill>
              </a:rPr>
              <a:t> : MAPREDUCE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INFO </a:t>
            </a:r>
            <a:r>
              <a:rPr lang="en-US" altLang="zh-TW" sz="1400" dirty="0" err="1">
                <a:solidFill>
                  <a:srgbClr val="C00000"/>
                </a:solidFill>
              </a:rPr>
              <a:t>pig.ExecTypeProvider</a:t>
            </a:r>
            <a:r>
              <a:rPr lang="en-US" altLang="zh-TW" sz="1400" dirty="0">
                <a:solidFill>
                  <a:srgbClr val="C00000"/>
                </a:solidFill>
              </a:rPr>
              <a:t>: </a:t>
            </a:r>
            <a:r>
              <a:rPr lang="en-US" altLang="zh-TW" sz="1400" dirty="0">
                <a:solidFill>
                  <a:srgbClr val="00B050"/>
                </a:solidFill>
              </a:rPr>
              <a:t>Picked MAPREDUCE as the </a:t>
            </a:r>
            <a:r>
              <a:rPr lang="en-US" altLang="zh-TW" sz="1400" dirty="0" err="1">
                <a:solidFill>
                  <a:srgbClr val="00B050"/>
                </a:solidFill>
              </a:rPr>
              <a:t>ExecType</a:t>
            </a:r>
            <a:endParaRPr lang="en-US" altLang="zh-TW" sz="1400" dirty="0">
              <a:solidFill>
                <a:srgbClr val="00B05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[main] INFO  </a:t>
            </a:r>
            <a:r>
              <a:rPr lang="en-US" altLang="zh-TW" sz="1400" dirty="0" err="1">
                <a:solidFill>
                  <a:srgbClr val="C00000"/>
                </a:solidFill>
              </a:rPr>
              <a:t>org.apache.pig.Main</a:t>
            </a:r>
            <a:r>
              <a:rPr lang="en-US" altLang="zh-TW" sz="1400" dirty="0">
                <a:solidFill>
                  <a:srgbClr val="C00000"/>
                </a:solidFill>
              </a:rPr>
              <a:t> - Apache Pig version 0.17.0 (r1797386) compiled Jun 02 2017, 15:41:58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[main] INFO  </a:t>
            </a:r>
            <a:r>
              <a:rPr lang="en-US" altLang="zh-TW" sz="1400" dirty="0" err="1">
                <a:solidFill>
                  <a:srgbClr val="C00000"/>
                </a:solidFill>
              </a:rPr>
              <a:t>org.apache.hadoop.conf.Configuration.deprecation</a:t>
            </a:r>
            <a:r>
              <a:rPr lang="en-US" altLang="zh-TW" sz="1400" dirty="0">
                <a:solidFill>
                  <a:srgbClr val="C00000"/>
                </a:solidFill>
              </a:rPr>
              <a:t> - </a:t>
            </a:r>
            <a:r>
              <a:rPr lang="en-US" altLang="zh-TW" sz="1400" dirty="0" err="1">
                <a:solidFill>
                  <a:srgbClr val="C00000"/>
                </a:solidFill>
              </a:rPr>
              <a:t>mapred.job.tracker</a:t>
            </a:r>
            <a:r>
              <a:rPr lang="en-US" altLang="zh-TW" sz="1400" dirty="0">
                <a:solidFill>
                  <a:srgbClr val="C00000"/>
                </a:solidFill>
              </a:rPr>
              <a:t> is deprecated. Instead, use </a:t>
            </a:r>
            <a:r>
              <a:rPr lang="en-US" altLang="zh-TW" sz="1400" dirty="0" err="1">
                <a:solidFill>
                  <a:srgbClr val="C00000"/>
                </a:solidFill>
              </a:rPr>
              <a:t>mapreduce.jobtracker.address</a:t>
            </a:r>
            <a:endParaRPr lang="en-US" altLang="zh-TW" sz="1400" dirty="0">
              <a:solidFill>
                <a:srgbClr val="C0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[main] INFO  </a:t>
            </a:r>
            <a:r>
              <a:rPr lang="en-US" altLang="zh-TW" sz="1400" dirty="0" err="1">
                <a:solidFill>
                  <a:srgbClr val="C00000"/>
                </a:solidFill>
              </a:rPr>
              <a:t>org.apache.pig.backend.hadoop.executionengine.HExecutionEngine</a:t>
            </a:r>
            <a:r>
              <a:rPr lang="en-US" altLang="zh-TW" sz="1400" dirty="0">
                <a:solidFill>
                  <a:srgbClr val="C00000"/>
                </a:solidFill>
              </a:rPr>
              <a:t> - </a:t>
            </a:r>
            <a:r>
              <a:rPr lang="en-US" altLang="zh-TW" sz="1400" dirty="0">
                <a:solidFill>
                  <a:srgbClr val="00B050"/>
                </a:solidFill>
              </a:rPr>
              <a:t>Connecting to </a:t>
            </a:r>
            <a:r>
              <a:rPr lang="en-US" altLang="zh-TW" sz="1400" dirty="0" err="1">
                <a:solidFill>
                  <a:srgbClr val="00B050"/>
                </a:solidFill>
              </a:rPr>
              <a:t>hadoop</a:t>
            </a:r>
            <a:r>
              <a:rPr lang="en-US" altLang="zh-TW" sz="1400" dirty="0">
                <a:solidFill>
                  <a:srgbClr val="00B050"/>
                </a:solidFill>
              </a:rPr>
              <a:t> file system at: hdfs://nna:8020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[main] INFO  </a:t>
            </a:r>
            <a:r>
              <a:rPr lang="en-US" altLang="zh-TW" sz="1400" dirty="0" err="1">
                <a:solidFill>
                  <a:srgbClr val="C00000"/>
                </a:solidFill>
              </a:rPr>
              <a:t>org.apache.pig.PigServer</a:t>
            </a:r>
            <a:r>
              <a:rPr lang="en-US" altLang="zh-TW" sz="1400" dirty="0">
                <a:solidFill>
                  <a:srgbClr val="C00000"/>
                </a:solidFill>
              </a:rPr>
              <a:t> - Pig Script ID for the session: PIG-default-96da97c8-17a3-49b1 [main] WARN  </a:t>
            </a:r>
            <a:r>
              <a:rPr lang="en-US" altLang="zh-TW" sz="1400" dirty="0" err="1">
                <a:solidFill>
                  <a:srgbClr val="C00000"/>
                </a:solidFill>
              </a:rPr>
              <a:t>org.apache.pig.PigServer</a:t>
            </a:r>
            <a:r>
              <a:rPr lang="en-US" altLang="zh-TW" sz="1400" dirty="0">
                <a:solidFill>
                  <a:srgbClr val="C00000"/>
                </a:solidFill>
              </a:rPr>
              <a:t> - ATS is disabled since </a:t>
            </a:r>
            <a:r>
              <a:rPr lang="en-US" altLang="zh-TW" sz="1400" dirty="0" err="1">
                <a:solidFill>
                  <a:srgbClr val="C00000"/>
                </a:solidFill>
              </a:rPr>
              <a:t>yarn.timeline-service.enabled</a:t>
            </a:r>
            <a:r>
              <a:rPr lang="en-US" altLang="zh-TW" sz="1400" dirty="0">
                <a:solidFill>
                  <a:srgbClr val="C00000"/>
                </a:solidFill>
              </a:rPr>
              <a:t> set to false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b="1" dirty="0">
                <a:solidFill>
                  <a:srgbClr val="C00000"/>
                </a:solidFill>
              </a:rPr>
              <a:t>grunt&gt;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77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D92E0-A335-4270-97DC-829C615F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找出全臺灣各縣市醫事機構數量的排名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87D525-29F6-4D55-96B3-628026ADB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 err="1">
                <a:solidFill>
                  <a:srgbClr val="0070C0"/>
                </a:solidFill>
              </a:rPr>
              <a:t>sales_rank</a:t>
            </a:r>
            <a:r>
              <a:rPr lang="en-US" altLang="zh-TW" dirty="0">
                <a:solidFill>
                  <a:srgbClr val="0070C0"/>
                </a:solidFill>
              </a:rPr>
              <a:t> = ORDER </a:t>
            </a:r>
            <a:r>
              <a:rPr lang="en-US" altLang="zh-TW" dirty="0" err="1">
                <a:solidFill>
                  <a:srgbClr val="0070C0"/>
                </a:solidFill>
              </a:rPr>
              <a:t>counties_count</a:t>
            </a:r>
            <a:r>
              <a:rPr lang="en-US" altLang="zh-TW" dirty="0">
                <a:solidFill>
                  <a:srgbClr val="0070C0"/>
                </a:solidFill>
              </a:rPr>
              <a:t> BY $1 DESC;</a:t>
            </a:r>
          </a:p>
          <a:p>
            <a:pPr marL="0" indent="0">
              <a:buNone/>
            </a:pP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DUMP </a:t>
            </a:r>
            <a:r>
              <a:rPr lang="en-US" altLang="zh-TW" dirty="0" err="1">
                <a:solidFill>
                  <a:srgbClr val="0070C0"/>
                </a:solidFill>
              </a:rPr>
              <a:t>sales_rank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8355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D870C-C0FF-4FF0-AB61-BDA45C9D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資料處理 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7685F7-4676-4495-9BBA-8BCD0551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data = LOAD 'mask.csv' USING </a:t>
            </a:r>
            <a:r>
              <a:rPr lang="en-US" altLang="zh-TW" dirty="0" err="1">
                <a:solidFill>
                  <a:srgbClr val="0070C0"/>
                </a:solidFill>
              </a:rPr>
              <a:t>PigStorage</a:t>
            </a:r>
            <a:r>
              <a:rPr lang="en-US" altLang="zh-TW" dirty="0">
                <a:solidFill>
                  <a:srgbClr val="0070C0"/>
                </a:solidFill>
              </a:rPr>
              <a:t>(',') AS(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code : </a:t>
            </a:r>
            <a:r>
              <a:rPr lang="en-US" altLang="zh-TW" dirty="0" err="1">
                <a:solidFill>
                  <a:srgbClr val="0070C0"/>
                </a:solidFill>
              </a:rPr>
              <a:t>chararray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name : </a:t>
            </a:r>
            <a:r>
              <a:rPr lang="en-US" altLang="zh-TW" dirty="0" err="1">
                <a:solidFill>
                  <a:srgbClr val="0070C0"/>
                </a:solidFill>
              </a:rPr>
              <a:t>chararray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address : </a:t>
            </a:r>
            <a:r>
              <a:rPr lang="en-US" altLang="zh-TW" dirty="0" err="1">
                <a:solidFill>
                  <a:srgbClr val="0070C0"/>
                </a:solidFill>
              </a:rPr>
              <a:t>chararray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tel</a:t>
            </a:r>
            <a:r>
              <a:rPr lang="en-US" altLang="zh-TW" dirty="0">
                <a:solidFill>
                  <a:srgbClr val="0070C0"/>
                </a:solidFill>
              </a:rPr>
              <a:t> : </a:t>
            </a:r>
            <a:r>
              <a:rPr lang="en-US" altLang="zh-TW" dirty="0" err="1">
                <a:solidFill>
                  <a:srgbClr val="0070C0"/>
                </a:solidFill>
              </a:rPr>
              <a:t>chararray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adult : int,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child : int,</a:t>
            </a: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lasttime</a:t>
            </a:r>
            <a:r>
              <a:rPr lang="en-US" altLang="zh-TW" dirty="0">
                <a:solidFill>
                  <a:srgbClr val="0070C0"/>
                </a:solidFill>
              </a:rPr>
              <a:t> : </a:t>
            </a:r>
            <a:r>
              <a:rPr lang="en-US" altLang="zh-TW" dirty="0" err="1">
                <a:solidFill>
                  <a:srgbClr val="0070C0"/>
                </a:solidFill>
              </a:rPr>
              <a:t>chararray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0820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D870C-C0FF-4FF0-AB61-BDA45C9D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資料處理 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7685F7-4676-4495-9BBA-8BCD0551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1600" dirty="0">
                <a:solidFill>
                  <a:srgbClr val="0070C0"/>
                </a:solidFill>
              </a:rPr>
              <a:t>step_1 = FOREACH data GENERATE $0,$1,$2,REPLACE($3,'</a:t>
            </a:r>
            <a:r>
              <a:rPr lang="zh-TW" altLang="en-US" sz="1600" dirty="0">
                <a:solidFill>
                  <a:srgbClr val="0070C0"/>
                </a:solidFill>
              </a:rPr>
              <a:t>臺中縣</a:t>
            </a:r>
            <a:r>
              <a:rPr lang="en-US" altLang="zh-TW" sz="1600" dirty="0">
                <a:solidFill>
                  <a:srgbClr val="0070C0"/>
                </a:solidFill>
              </a:rPr>
              <a:t>','</a:t>
            </a:r>
            <a:r>
              <a:rPr lang="zh-TW" altLang="en-US" sz="1600" dirty="0">
                <a:solidFill>
                  <a:srgbClr val="0070C0"/>
                </a:solidFill>
              </a:rPr>
              <a:t>臺中市</a:t>
            </a:r>
            <a:r>
              <a:rPr lang="en-US" altLang="zh-TW" sz="1600" dirty="0">
                <a:solidFill>
                  <a:srgbClr val="0070C0"/>
                </a:solidFill>
              </a:rPr>
              <a:t>'),$4,$5,$6;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1600" dirty="0">
                <a:solidFill>
                  <a:srgbClr val="0070C0"/>
                </a:solidFill>
              </a:rPr>
              <a:t>step_2 = FOREACH step_1 GENERATE $0,$1,$2,$3,REPLACE($3,'</a:t>
            </a:r>
            <a:r>
              <a:rPr lang="zh-TW" altLang="en-US" sz="1600" dirty="0">
                <a:solidFill>
                  <a:srgbClr val="0070C0"/>
                </a:solidFill>
              </a:rPr>
              <a:t>桃園縣</a:t>
            </a:r>
            <a:r>
              <a:rPr lang="en-US" altLang="zh-TW" sz="1600" dirty="0">
                <a:solidFill>
                  <a:srgbClr val="0070C0"/>
                </a:solidFill>
              </a:rPr>
              <a:t>','</a:t>
            </a:r>
            <a:r>
              <a:rPr lang="zh-TW" altLang="en-US" sz="1600" dirty="0">
                <a:solidFill>
                  <a:srgbClr val="0070C0"/>
                </a:solidFill>
              </a:rPr>
              <a:t>桃園市</a:t>
            </a:r>
            <a:r>
              <a:rPr lang="en-US" altLang="zh-TW" sz="1600" dirty="0">
                <a:solidFill>
                  <a:srgbClr val="0070C0"/>
                </a:solidFill>
              </a:rPr>
              <a:t>'),$4,$5,$6;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sz="1400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sz="3200" dirty="0"/>
              <a:t>將資料保存</a:t>
            </a:r>
            <a:endParaRPr lang="en-US" altLang="zh-TW" sz="3200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000" dirty="0">
                <a:solidFill>
                  <a:srgbClr val="0070C0"/>
                </a:solidFill>
              </a:rPr>
              <a:t>STORE step_2 INTO 'new_mask.csv' using </a:t>
            </a:r>
            <a:r>
              <a:rPr lang="en-US" altLang="zh-TW" sz="2000" dirty="0" err="1">
                <a:solidFill>
                  <a:srgbClr val="0070C0"/>
                </a:solidFill>
              </a:rPr>
              <a:t>PigStorage</a:t>
            </a:r>
            <a:r>
              <a:rPr lang="en-US" altLang="zh-TW" sz="2000" dirty="0">
                <a:solidFill>
                  <a:srgbClr val="0070C0"/>
                </a:solidFill>
              </a:rPr>
              <a:t>(',');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1369775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D870C-C0FF-4FF0-AB61-BDA45C9D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使用處理過的資料繼續進行分析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7685F7-4676-4495-9BBA-8BCD0551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data = LOAD </a:t>
            </a:r>
            <a:r>
              <a:rPr lang="en-US" altLang="zh-TW" dirty="0">
                <a:solidFill>
                  <a:srgbClr val="FF0000"/>
                </a:solidFill>
              </a:rPr>
              <a:t>'new_mask.csv' </a:t>
            </a:r>
            <a:r>
              <a:rPr lang="en-US" altLang="zh-TW" dirty="0">
                <a:solidFill>
                  <a:srgbClr val="0070C0"/>
                </a:solidFill>
              </a:rPr>
              <a:t>USING </a:t>
            </a:r>
            <a:r>
              <a:rPr lang="en-US" altLang="zh-TW" dirty="0" err="1">
                <a:solidFill>
                  <a:srgbClr val="0070C0"/>
                </a:solidFill>
              </a:rPr>
              <a:t>PigStorage</a:t>
            </a:r>
            <a:r>
              <a:rPr lang="en-US" altLang="zh-TW" dirty="0">
                <a:solidFill>
                  <a:srgbClr val="0070C0"/>
                </a:solidFill>
              </a:rPr>
              <a:t>(',') AS(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code : </a:t>
            </a:r>
            <a:r>
              <a:rPr lang="en-US" altLang="zh-TW" dirty="0" err="1">
                <a:solidFill>
                  <a:srgbClr val="0070C0"/>
                </a:solidFill>
              </a:rPr>
              <a:t>chararray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name : </a:t>
            </a:r>
            <a:r>
              <a:rPr lang="en-US" altLang="zh-TW" dirty="0" err="1">
                <a:solidFill>
                  <a:srgbClr val="0070C0"/>
                </a:solidFill>
              </a:rPr>
              <a:t>chararray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address : </a:t>
            </a:r>
            <a:r>
              <a:rPr lang="en-US" altLang="zh-TW" dirty="0" err="1">
                <a:solidFill>
                  <a:srgbClr val="0070C0"/>
                </a:solidFill>
              </a:rPr>
              <a:t>chararray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tel</a:t>
            </a:r>
            <a:r>
              <a:rPr lang="en-US" altLang="zh-TW" dirty="0">
                <a:solidFill>
                  <a:srgbClr val="0070C0"/>
                </a:solidFill>
              </a:rPr>
              <a:t> : </a:t>
            </a:r>
            <a:r>
              <a:rPr lang="en-US" altLang="zh-TW" dirty="0" err="1">
                <a:solidFill>
                  <a:srgbClr val="0070C0"/>
                </a:solidFill>
              </a:rPr>
              <a:t>chararray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adult : int,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child : int,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lasttime</a:t>
            </a:r>
            <a:r>
              <a:rPr lang="en-US" altLang="zh-TW" dirty="0">
                <a:solidFill>
                  <a:srgbClr val="0070C0"/>
                </a:solidFill>
              </a:rPr>
              <a:t> : </a:t>
            </a:r>
            <a:r>
              <a:rPr lang="en-US" altLang="zh-TW" dirty="0" err="1">
                <a:solidFill>
                  <a:srgbClr val="0070C0"/>
                </a:solidFill>
              </a:rPr>
              <a:t>chararray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7120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201C9-D214-4AA5-A549-CC0522FE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統計全台灣的成人口罩數量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E62899-CF02-472B-8AE6-10F3416A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sz="2600" dirty="0"/>
              <a:t>使用 </a:t>
            </a:r>
            <a:r>
              <a:rPr lang="en-US" altLang="zh-TW" sz="2600" dirty="0"/>
              <a:t>SUBSTRING </a:t>
            </a:r>
            <a:r>
              <a:rPr lang="zh-TW" altLang="en-US" sz="2600" dirty="0"/>
              <a:t>找出資料的縣市</a:t>
            </a:r>
            <a:r>
              <a:rPr lang="en-US" altLang="zh-TW" sz="2600" dirty="0"/>
              <a:t>, </a:t>
            </a:r>
            <a:r>
              <a:rPr lang="zh-TW" altLang="en-US" sz="2600" dirty="0"/>
              <a:t>並進行分組</a:t>
            </a:r>
            <a:endParaRPr lang="en-US" altLang="zh-TW" sz="2600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600" dirty="0">
                <a:solidFill>
                  <a:srgbClr val="0070C0"/>
                </a:solidFill>
              </a:rPr>
              <a:t>counties = FOREACH data GENERATE $1,SUBSTRING($2,0,3),$4;</a:t>
            </a:r>
            <a:endParaRPr lang="en-US" altLang="zh-TW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600" dirty="0" err="1">
                <a:solidFill>
                  <a:srgbClr val="0070C0"/>
                </a:solidFill>
              </a:rPr>
              <a:t>counties_gp</a:t>
            </a:r>
            <a:r>
              <a:rPr lang="en-US" altLang="zh-TW" sz="2600" dirty="0">
                <a:solidFill>
                  <a:srgbClr val="0070C0"/>
                </a:solidFill>
              </a:rPr>
              <a:t> = </a:t>
            </a:r>
            <a:r>
              <a:rPr lang="en-US" altLang="zh-TW" sz="2600" dirty="0">
                <a:solidFill>
                  <a:srgbClr val="FF0000"/>
                </a:solidFill>
              </a:rPr>
              <a:t>GROUP</a:t>
            </a:r>
            <a:r>
              <a:rPr lang="en-US" altLang="zh-TW" sz="2600" dirty="0">
                <a:solidFill>
                  <a:srgbClr val="0070C0"/>
                </a:solidFill>
              </a:rPr>
              <a:t> counties </a:t>
            </a:r>
            <a:r>
              <a:rPr lang="en-US" altLang="zh-TW" sz="2600" dirty="0">
                <a:solidFill>
                  <a:srgbClr val="FF0000"/>
                </a:solidFill>
              </a:rPr>
              <a:t>ALL</a:t>
            </a:r>
            <a:r>
              <a:rPr lang="en-US" altLang="zh-TW" sz="2600" dirty="0">
                <a:solidFill>
                  <a:srgbClr val="0070C0"/>
                </a:solidFill>
              </a:rPr>
              <a:t>;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600" dirty="0">
                <a:solidFill>
                  <a:srgbClr val="0070C0"/>
                </a:solidFill>
              </a:rPr>
              <a:t>DESCRIBE </a:t>
            </a:r>
            <a:r>
              <a:rPr lang="en-US" altLang="zh-TW" sz="2600" dirty="0" err="1">
                <a:solidFill>
                  <a:srgbClr val="0070C0"/>
                </a:solidFill>
              </a:rPr>
              <a:t>counties_gp</a:t>
            </a:r>
            <a:r>
              <a:rPr lang="en-US" altLang="zh-TW" sz="2600" dirty="0">
                <a:solidFill>
                  <a:srgbClr val="0070C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573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201C9-D214-4AA5-A549-CC0522FE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505"/>
            <a:ext cx="10515600" cy="1325563"/>
          </a:xfrm>
        </p:spPr>
        <p:txBody>
          <a:bodyPr/>
          <a:lstStyle/>
          <a:p>
            <a:r>
              <a:rPr lang="zh-TW" altLang="en-US" dirty="0"/>
              <a:t>統計全台灣的成人口罩數量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E62899-CF02-472B-8AE6-10F3416A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 err="1">
                <a:solidFill>
                  <a:srgbClr val="C00000"/>
                </a:solidFill>
              </a:rPr>
              <a:t>counties_gp</a:t>
            </a:r>
            <a:r>
              <a:rPr lang="en-US" altLang="zh-TW" sz="1400" dirty="0">
                <a:solidFill>
                  <a:srgbClr val="C00000"/>
                </a:solidFill>
              </a:rPr>
              <a:t>: {</a:t>
            </a:r>
            <a:r>
              <a:rPr lang="en-US" altLang="zh-TW" sz="1400" dirty="0">
                <a:solidFill>
                  <a:srgbClr val="00B050"/>
                </a:solidFill>
              </a:rPr>
              <a:t>group</a:t>
            </a:r>
            <a:r>
              <a:rPr lang="en-US" altLang="zh-TW" sz="1400" dirty="0">
                <a:solidFill>
                  <a:srgbClr val="C00000"/>
                </a:solidFill>
              </a:rPr>
              <a:t>: </a:t>
            </a:r>
            <a:r>
              <a:rPr lang="en-US" altLang="zh-TW" sz="1400" dirty="0" err="1">
                <a:solidFill>
                  <a:srgbClr val="C00000"/>
                </a:solidFill>
              </a:rPr>
              <a:t>chararray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 </a:t>
            </a:r>
            <a:r>
              <a:rPr lang="en-US" altLang="zh-TW" sz="1400" dirty="0">
                <a:solidFill>
                  <a:srgbClr val="00B050"/>
                </a:solidFill>
              </a:rPr>
              <a:t>counties</a:t>
            </a:r>
            <a:r>
              <a:rPr lang="en-US" altLang="zh-TW" sz="1400" dirty="0">
                <a:solidFill>
                  <a:srgbClr val="C00000"/>
                </a:solidFill>
              </a:rPr>
              <a:t>: {(</a:t>
            </a:r>
            <a:r>
              <a:rPr lang="en-US" altLang="zh-TW" sz="1800" dirty="0">
                <a:solidFill>
                  <a:srgbClr val="7030A0"/>
                </a:solidFill>
              </a:rPr>
              <a:t>name</a:t>
            </a:r>
            <a:r>
              <a:rPr lang="en-US" altLang="zh-TW" sz="1400" dirty="0">
                <a:solidFill>
                  <a:srgbClr val="C00000"/>
                </a:solidFill>
              </a:rPr>
              <a:t>: </a:t>
            </a:r>
            <a:r>
              <a:rPr lang="en-US" altLang="zh-TW" sz="1400" dirty="0" err="1">
                <a:solidFill>
                  <a:srgbClr val="C00000"/>
                </a:solidFill>
              </a:rPr>
              <a:t>chararray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 </a:t>
            </a:r>
            <a:r>
              <a:rPr lang="en-US" altLang="zh-TW" sz="1800" dirty="0" err="1">
                <a:solidFill>
                  <a:srgbClr val="7030A0"/>
                </a:solidFill>
              </a:rPr>
              <a:t>chararray</a:t>
            </a:r>
            <a:r>
              <a:rPr lang="en-US" altLang="zh-TW" sz="1400" dirty="0">
                <a:solidFill>
                  <a:srgbClr val="C00000"/>
                </a:solidFill>
              </a:rPr>
              <a:t>,</a:t>
            </a:r>
            <a:r>
              <a:rPr lang="zh-TW" altLang="en-US" sz="1400" dirty="0">
                <a:solidFill>
                  <a:srgbClr val="C00000"/>
                </a:solidFill>
              </a:rPr>
              <a:t> </a:t>
            </a:r>
            <a:r>
              <a:rPr lang="en-US" altLang="zh-TW" sz="1800" dirty="0">
                <a:solidFill>
                  <a:srgbClr val="7030A0"/>
                </a:solidFill>
              </a:rPr>
              <a:t>child</a:t>
            </a:r>
            <a:r>
              <a:rPr lang="en-US" altLang="zh-TW" sz="1400" dirty="0">
                <a:solidFill>
                  <a:srgbClr val="C00000"/>
                </a:solidFill>
              </a:rPr>
              <a:t>: int)}}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2600" dirty="0">
              <a:solidFill>
                <a:srgbClr val="0070C0"/>
              </a:solidFill>
            </a:endParaRP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sz="2600" dirty="0" err="1">
                <a:solidFill>
                  <a:srgbClr val="0070C0"/>
                </a:solidFill>
              </a:rPr>
              <a:t>counties_gp_sum</a:t>
            </a:r>
            <a:r>
              <a:rPr lang="en-US" altLang="zh-TW" sz="2600" dirty="0">
                <a:solidFill>
                  <a:srgbClr val="0070C0"/>
                </a:solidFill>
              </a:rPr>
              <a:t> = FOREACH </a:t>
            </a:r>
            <a:r>
              <a:rPr lang="en-US" altLang="zh-TW" sz="2600" dirty="0" err="1">
                <a:solidFill>
                  <a:srgbClr val="0070C0"/>
                </a:solidFill>
              </a:rPr>
              <a:t>counties_gp</a:t>
            </a:r>
            <a:r>
              <a:rPr lang="en-US" altLang="zh-TW" sz="2600" dirty="0">
                <a:solidFill>
                  <a:srgbClr val="0070C0"/>
                </a:solidFill>
              </a:rPr>
              <a:t> GENERATE $0,SUM(</a:t>
            </a:r>
            <a:r>
              <a:rPr lang="en-US" altLang="zh-TW" sz="2600" dirty="0">
                <a:solidFill>
                  <a:srgbClr val="00B050"/>
                </a:solidFill>
              </a:rPr>
              <a:t>$1</a:t>
            </a:r>
            <a:r>
              <a:rPr lang="en-US" altLang="zh-TW" sz="2600" dirty="0">
                <a:solidFill>
                  <a:srgbClr val="7030A0"/>
                </a:solidFill>
              </a:rPr>
              <a:t>.$2</a:t>
            </a:r>
            <a:r>
              <a:rPr lang="en-US" altLang="zh-TW" sz="2600" dirty="0">
                <a:solidFill>
                  <a:srgbClr val="0070C0"/>
                </a:solidFill>
              </a:rPr>
              <a:t>);</a:t>
            </a:r>
            <a:endParaRPr lang="zh-TW" alt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97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43AC6-8F87-4AB1-A45C-0E00F40B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A7A6DA-D57D-4B2F-AF79-BC3EA784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找出各縣市的兒童口罩數量前三名</a:t>
            </a:r>
            <a:endParaRPr lang="en-US" altLang="zh-TW" dirty="0"/>
          </a:p>
          <a:p>
            <a:r>
              <a:rPr lang="zh-TW" altLang="en-US"/>
              <a:t>找出臺北市的健康服務中心的成人口罩數量前三名</a:t>
            </a:r>
            <a:endParaRPr lang="en-US" altLang="zh-TW" dirty="0"/>
          </a:p>
          <a:p>
            <a:r>
              <a:rPr lang="zh-TW" altLang="en-US" dirty="0"/>
              <a:t>找出臺北市各區域的兒童口罩數量前三名</a:t>
            </a:r>
          </a:p>
        </p:txBody>
      </p:sp>
    </p:spTree>
    <p:extLst>
      <p:ext uri="{BB962C8B-B14F-4D97-AF65-F5344CB8AC3E}">
        <p14:creationId xmlns:p14="http://schemas.microsoft.com/office/powerpoint/2010/main" val="6810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914FA-12E8-4D1B-A1C9-B2858838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Pig grunt shell </a:t>
            </a:r>
            <a:r>
              <a:rPr lang="zh-TW" altLang="en-US" dirty="0"/>
              <a:t>操作命令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ADC16-1425-4840-A77E-B5B81AF3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查看 </a:t>
            </a:r>
            <a:r>
              <a:rPr lang="en-US" altLang="zh-TW" dirty="0"/>
              <a:t>HDFS</a:t>
            </a:r>
            <a:r>
              <a:rPr lang="zh-TW" altLang="en-US" dirty="0"/>
              <a:t> 根目錄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ls /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 err="1">
                <a:solidFill>
                  <a:srgbClr val="C00000"/>
                </a:solidFill>
              </a:rPr>
              <a:t>drwxrwx</a:t>
            </a:r>
            <a:r>
              <a:rPr lang="en-US" altLang="zh-TW" sz="1400" dirty="0">
                <a:solidFill>
                  <a:srgbClr val="C00000"/>
                </a:solidFill>
              </a:rPr>
              <a:t>---   - </a:t>
            </a:r>
            <a:r>
              <a:rPr lang="en-US" altLang="zh-TW" sz="1400" dirty="0" err="1">
                <a:solidFill>
                  <a:srgbClr val="C00000"/>
                </a:solidFill>
              </a:rPr>
              <a:t>bigred</a:t>
            </a:r>
            <a:r>
              <a:rPr lang="en-US" altLang="zh-TW" sz="1400" dirty="0">
                <a:solidFill>
                  <a:srgbClr val="C00000"/>
                </a:solidFill>
              </a:rPr>
              <a:t> </a:t>
            </a:r>
            <a:r>
              <a:rPr lang="en-US" altLang="zh-TW" sz="1400" dirty="0" err="1">
                <a:solidFill>
                  <a:srgbClr val="C00000"/>
                </a:solidFill>
              </a:rPr>
              <a:t>bigboss</a:t>
            </a:r>
            <a:r>
              <a:rPr lang="en-US" altLang="zh-TW" sz="1400" dirty="0">
                <a:solidFill>
                  <a:srgbClr val="C00000"/>
                </a:solidFill>
              </a:rPr>
              <a:t>          0 2020-09-19 06:11 /</a:t>
            </a:r>
            <a:r>
              <a:rPr lang="en-US" altLang="zh-TW" sz="1400" dirty="0" err="1">
                <a:solidFill>
                  <a:srgbClr val="C00000"/>
                </a:solidFill>
              </a:rPr>
              <a:t>tmp</a:t>
            </a:r>
            <a:endParaRPr lang="en-US" altLang="zh-TW" sz="1400" dirty="0">
              <a:solidFill>
                <a:srgbClr val="C0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TW" sz="1400" dirty="0" err="1">
                <a:solidFill>
                  <a:srgbClr val="C00000"/>
                </a:solidFill>
              </a:rPr>
              <a:t>drwxr</a:t>
            </a:r>
            <a:r>
              <a:rPr lang="en-US" altLang="zh-TW" sz="1400" dirty="0">
                <a:solidFill>
                  <a:srgbClr val="C00000"/>
                </a:solidFill>
              </a:rPr>
              <a:t>-</a:t>
            </a:r>
            <a:r>
              <a:rPr lang="en-US" altLang="zh-TW" sz="1400" dirty="0" err="1">
                <a:solidFill>
                  <a:srgbClr val="C00000"/>
                </a:solidFill>
              </a:rPr>
              <a:t>xr</a:t>
            </a:r>
            <a:r>
              <a:rPr lang="en-US" altLang="zh-TW" sz="1400" dirty="0">
                <a:solidFill>
                  <a:srgbClr val="C00000"/>
                </a:solidFill>
              </a:rPr>
              <a:t>-x   - </a:t>
            </a:r>
            <a:r>
              <a:rPr lang="en-US" altLang="zh-TW" sz="1400" dirty="0" err="1">
                <a:solidFill>
                  <a:srgbClr val="C00000"/>
                </a:solidFill>
              </a:rPr>
              <a:t>bigred</a:t>
            </a:r>
            <a:r>
              <a:rPr lang="en-US" altLang="zh-TW" sz="1400" dirty="0">
                <a:solidFill>
                  <a:srgbClr val="C00000"/>
                </a:solidFill>
              </a:rPr>
              <a:t> </a:t>
            </a:r>
            <a:r>
              <a:rPr lang="en-US" altLang="zh-TW" sz="1400" dirty="0" err="1">
                <a:solidFill>
                  <a:srgbClr val="C00000"/>
                </a:solidFill>
              </a:rPr>
              <a:t>bigboss</a:t>
            </a:r>
            <a:r>
              <a:rPr lang="en-US" altLang="zh-TW" sz="1400" dirty="0">
                <a:solidFill>
                  <a:srgbClr val="C00000"/>
                </a:solidFill>
              </a:rPr>
              <a:t>          0 2020-09-19 06:13 /user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sz="1400" dirty="0">
              <a:solidFill>
                <a:srgbClr val="C0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TW" sz="1400" dirty="0">
              <a:solidFill>
                <a:srgbClr val="C0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離開 </a:t>
            </a:r>
            <a:r>
              <a:rPr lang="en-US" altLang="zh-TW" dirty="0"/>
              <a:t>Pig</a:t>
            </a:r>
            <a:r>
              <a:rPr lang="zh-TW" altLang="en-US" dirty="0"/>
              <a:t> </a:t>
            </a:r>
            <a:r>
              <a:rPr lang="en-US" altLang="zh-TW" dirty="0"/>
              <a:t>grunt</a:t>
            </a:r>
            <a:r>
              <a:rPr lang="zh-TW" altLang="en-US" dirty="0"/>
              <a:t> </a:t>
            </a:r>
            <a:r>
              <a:rPr lang="en-US" altLang="zh-TW" dirty="0"/>
              <a:t>shell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quit</a:t>
            </a:r>
          </a:p>
          <a:p>
            <a:pPr marL="0" indent="0">
              <a:buClr>
                <a:srgbClr val="C00000"/>
              </a:buClr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7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6F27C-20A2-4DB3-B12F-F4A370775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266" y="2386646"/>
            <a:ext cx="8563734" cy="120332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將資料傳至</a:t>
            </a:r>
            <a:r>
              <a:rPr lang="en-US" altLang="zh-TW" dirty="0"/>
              <a:t>HDFS</a:t>
            </a:r>
            <a:br>
              <a:rPr lang="en-US" altLang="zh-TW" dirty="0"/>
            </a:br>
            <a:r>
              <a:rPr lang="zh-TW" altLang="en-US" dirty="0"/>
              <a:t>並且在</a:t>
            </a:r>
            <a:r>
              <a:rPr lang="en-US" altLang="zh-TW" dirty="0"/>
              <a:t>grunt shell</a:t>
            </a:r>
            <a:r>
              <a:rPr lang="zh-TW" altLang="en-US" dirty="0"/>
              <a:t>中查看</a:t>
            </a:r>
          </a:p>
        </p:txBody>
      </p:sp>
    </p:spTree>
    <p:extLst>
      <p:ext uri="{BB962C8B-B14F-4D97-AF65-F5344CB8AC3E}">
        <p14:creationId xmlns:p14="http://schemas.microsoft.com/office/powerpoint/2010/main" val="48352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8EAAC-2AB8-4540-90D1-052404E9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將資料傳入 </a:t>
            </a:r>
            <a:r>
              <a:rPr lang="en-US" altLang="zh-TW" dirty="0"/>
              <a:t>HDFS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08ED1-8212-4B47-8133-D8F9ADB6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下載資料 </a:t>
            </a:r>
            <a:r>
              <a:rPr lang="en-US" altLang="zh-TW" dirty="0"/>
              <a:t>116285 </a:t>
            </a:r>
            <a:r>
              <a:rPr lang="zh-TW" altLang="en-US" dirty="0"/>
              <a:t>並使用 </a:t>
            </a:r>
            <a:r>
              <a:rPr lang="en-US" altLang="zh-TW" dirty="0" err="1"/>
              <a:t>haed</a:t>
            </a:r>
            <a:r>
              <a:rPr lang="zh-TW" altLang="en-US" dirty="0"/>
              <a:t>、</a:t>
            </a:r>
            <a:r>
              <a:rPr lang="en-US" altLang="zh-TW" dirty="0"/>
              <a:t>tail </a:t>
            </a:r>
            <a:r>
              <a:rPr lang="zh-TW" altLang="en-US" dirty="0"/>
              <a:t>做清理</a:t>
            </a:r>
            <a:endParaRPr lang="en-US" altLang="zh-TW" dirty="0"/>
          </a:p>
          <a:p>
            <a:pPr marL="0" indent="0">
              <a:buClr>
                <a:srgbClr val="C00000"/>
              </a:buClr>
              <a:buNone/>
            </a:pPr>
            <a:endParaRPr lang="en-US" altLang="zh-TW" dirty="0"/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將 </a:t>
            </a:r>
            <a:r>
              <a:rPr lang="en-US" altLang="zh-TW" dirty="0"/>
              <a:t>mask.csv</a:t>
            </a:r>
            <a:r>
              <a:rPr lang="zh-TW" altLang="en-US" dirty="0"/>
              <a:t>上傳至 </a:t>
            </a:r>
            <a:r>
              <a:rPr lang="en-US" altLang="zh-TW" dirty="0"/>
              <a:t>HDFS </a:t>
            </a:r>
            <a:r>
              <a:rPr lang="zh-TW" altLang="en-US" dirty="0"/>
              <a:t>中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 err="1">
                <a:solidFill>
                  <a:srgbClr val="0070C0"/>
                </a:solidFill>
              </a:rPr>
              <a:t>hdfs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dfs</a:t>
            </a:r>
            <a:r>
              <a:rPr lang="en-US" altLang="zh-TW" dirty="0">
                <a:solidFill>
                  <a:srgbClr val="0070C0"/>
                </a:solidFill>
              </a:rPr>
              <a:t> -put </a:t>
            </a:r>
            <a:r>
              <a:rPr lang="en-US" altLang="zh-TW" dirty="0">
                <a:solidFill>
                  <a:srgbClr val="00B050"/>
                </a:solidFill>
              </a:rPr>
              <a:t>mask.csv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zh-TW" altLang="en-US" dirty="0"/>
              <a:t>查看 </a:t>
            </a:r>
            <a:r>
              <a:rPr lang="en-US" altLang="zh-TW" dirty="0"/>
              <a:t>HDFS </a:t>
            </a:r>
            <a:r>
              <a:rPr lang="zh-TW" altLang="en-US" dirty="0"/>
              <a:t>家目錄，檢查資料是否上傳成功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 err="1">
                <a:solidFill>
                  <a:srgbClr val="0070C0"/>
                </a:solidFill>
              </a:rPr>
              <a:t>hdfs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dfs</a:t>
            </a:r>
            <a:r>
              <a:rPr lang="en-US" altLang="zh-TW" dirty="0">
                <a:solidFill>
                  <a:srgbClr val="0070C0"/>
                </a:solidFill>
              </a:rPr>
              <a:t> -ls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Found 1 items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-</a:t>
            </a:r>
            <a:r>
              <a:rPr lang="en-US" altLang="zh-TW" sz="1400" dirty="0" err="1">
                <a:solidFill>
                  <a:srgbClr val="C00000"/>
                </a:solidFill>
              </a:rPr>
              <a:t>rw</a:t>
            </a:r>
            <a:r>
              <a:rPr lang="en-US" altLang="zh-TW" sz="1400" dirty="0">
                <a:solidFill>
                  <a:srgbClr val="C00000"/>
                </a:solidFill>
              </a:rPr>
              <a:t>-r--r--   2 </a:t>
            </a:r>
            <a:r>
              <a:rPr lang="en-US" altLang="zh-TW" sz="1400" dirty="0" err="1">
                <a:solidFill>
                  <a:srgbClr val="C00000"/>
                </a:solidFill>
              </a:rPr>
              <a:t>bigred</a:t>
            </a:r>
            <a:r>
              <a:rPr lang="en-US" altLang="zh-TW" sz="1400" dirty="0">
                <a:solidFill>
                  <a:srgbClr val="C00000"/>
                </a:solidFill>
              </a:rPr>
              <a:t> </a:t>
            </a:r>
            <a:r>
              <a:rPr lang="en-US" altLang="zh-TW" sz="1400" dirty="0" err="1">
                <a:solidFill>
                  <a:srgbClr val="C00000"/>
                </a:solidFill>
              </a:rPr>
              <a:t>bigred</a:t>
            </a:r>
            <a:r>
              <a:rPr lang="en-US" altLang="zh-TW" sz="1400" dirty="0">
                <a:solidFill>
                  <a:srgbClr val="C00000"/>
                </a:solidFill>
              </a:rPr>
              <a:t>        668 2020-09-19 07:44 </a:t>
            </a:r>
            <a:r>
              <a:rPr lang="en-US" altLang="zh-TW" sz="1400" dirty="0">
                <a:solidFill>
                  <a:srgbClr val="00B050"/>
                </a:solidFill>
              </a:rPr>
              <a:t>8410.txt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89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A5301-AEB6-4D5A-A2B3-8BF87C3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grunt</a:t>
            </a:r>
            <a:r>
              <a:rPr lang="zh-TW" altLang="en-US" dirty="0"/>
              <a:t> </a:t>
            </a:r>
            <a:r>
              <a:rPr lang="en-US" altLang="zh-TW" dirty="0"/>
              <a:t>shell</a:t>
            </a:r>
            <a:r>
              <a:rPr lang="zh-TW" altLang="en-US" dirty="0"/>
              <a:t> 查看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81D86-ABBA-414C-AC82-D1CFF91C1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重新進入 </a:t>
            </a:r>
            <a:r>
              <a:rPr lang="en-US" altLang="zh-TW" dirty="0"/>
              <a:t>grunt</a:t>
            </a:r>
            <a:r>
              <a:rPr lang="zh-TW" altLang="en-US" dirty="0"/>
              <a:t> </a:t>
            </a:r>
            <a:r>
              <a:rPr lang="en-US" altLang="zh-TW" dirty="0"/>
              <a:t>shell</a:t>
            </a:r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$"/>
            </a:pPr>
            <a:r>
              <a:rPr lang="en-US" altLang="zh-TW" dirty="0">
                <a:solidFill>
                  <a:srgbClr val="0070C0"/>
                </a:solidFill>
              </a:rPr>
              <a:t>pig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grunt&gt;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使用命令在 </a:t>
            </a:r>
            <a:r>
              <a:rPr lang="en-US" altLang="zh-TW" dirty="0"/>
              <a:t>grunt</a:t>
            </a:r>
            <a:r>
              <a:rPr lang="zh-TW" altLang="en-US" dirty="0"/>
              <a:t> </a:t>
            </a:r>
            <a:r>
              <a:rPr lang="en-US" altLang="zh-TW" dirty="0"/>
              <a:t>shell</a:t>
            </a:r>
            <a:r>
              <a:rPr lang="zh-TW" altLang="en-US" dirty="0"/>
              <a:t> 查看 </a:t>
            </a:r>
            <a:r>
              <a:rPr lang="en-US" altLang="zh-TW" dirty="0"/>
              <a:t>HDFS</a:t>
            </a:r>
            <a:r>
              <a:rPr lang="zh-TW" altLang="en-US" dirty="0"/>
              <a:t> 家目錄</a:t>
            </a:r>
            <a:endParaRPr lang="en-US" altLang="zh-TW" dirty="0"/>
          </a:p>
          <a:p>
            <a:pPr>
              <a:buClr>
                <a:srgbClr val="C00000"/>
              </a:buClr>
              <a:buFont typeface="Verdana" panose="020B0604030504040204" pitchFamily="34" charset="0"/>
              <a:buChar char="›"/>
            </a:pPr>
            <a:r>
              <a:rPr lang="en-US" altLang="zh-TW" dirty="0">
                <a:solidFill>
                  <a:srgbClr val="0070C0"/>
                </a:solidFill>
              </a:rPr>
              <a:t>ls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Found 1 items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-</a:t>
            </a:r>
            <a:r>
              <a:rPr lang="en-US" altLang="zh-TW" sz="1400" dirty="0" err="1">
                <a:solidFill>
                  <a:srgbClr val="C00000"/>
                </a:solidFill>
              </a:rPr>
              <a:t>rw</a:t>
            </a:r>
            <a:r>
              <a:rPr lang="en-US" altLang="zh-TW" sz="1400" dirty="0">
                <a:solidFill>
                  <a:srgbClr val="C00000"/>
                </a:solidFill>
              </a:rPr>
              <a:t>-r--r--   2 </a:t>
            </a:r>
            <a:r>
              <a:rPr lang="en-US" altLang="zh-TW" sz="1400" dirty="0" err="1">
                <a:solidFill>
                  <a:srgbClr val="C00000"/>
                </a:solidFill>
              </a:rPr>
              <a:t>bigred</a:t>
            </a:r>
            <a:r>
              <a:rPr lang="en-US" altLang="zh-TW" sz="1400" dirty="0">
                <a:solidFill>
                  <a:srgbClr val="C00000"/>
                </a:solidFill>
              </a:rPr>
              <a:t> </a:t>
            </a:r>
            <a:r>
              <a:rPr lang="en-US" altLang="zh-TW" sz="1400" dirty="0" err="1">
                <a:solidFill>
                  <a:srgbClr val="C00000"/>
                </a:solidFill>
              </a:rPr>
              <a:t>bigred</a:t>
            </a:r>
            <a:r>
              <a:rPr lang="en-US" altLang="zh-TW" sz="1400" dirty="0">
                <a:solidFill>
                  <a:srgbClr val="C00000"/>
                </a:solidFill>
              </a:rPr>
              <a:t>        668 2020-09-19 07:44 </a:t>
            </a:r>
            <a:r>
              <a:rPr lang="en-US" altLang="zh-TW" sz="1400" dirty="0">
                <a:solidFill>
                  <a:srgbClr val="00B050"/>
                </a:solidFill>
              </a:rPr>
              <a:t>8410.txt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965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6F27C-20A2-4DB3-B12F-F4A370775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266" y="2386646"/>
            <a:ext cx="8563734" cy="1203326"/>
          </a:xfrm>
        </p:spPr>
        <p:txBody>
          <a:bodyPr>
            <a:normAutofit/>
          </a:bodyPr>
          <a:lstStyle/>
          <a:p>
            <a:r>
              <a:rPr lang="zh-TW" altLang="en-US" dirty="0"/>
              <a:t>簡單資料型態</a:t>
            </a:r>
          </a:p>
        </p:txBody>
      </p:sp>
    </p:spTree>
    <p:extLst>
      <p:ext uri="{BB962C8B-B14F-4D97-AF65-F5344CB8AC3E}">
        <p14:creationId xmlns:p14="http://schemas.microsoft.com/office/powerpoint/2010/main" val="320568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EF867-CEDD-44D0-9F12-8572193A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 </a:t>
            </a:r>
            <a:r>
              <a:rPr lang="en-US" altLang="zh-TW" dirty="0"/>
              <a:t>Pig</a:t>
            </a:r>
            <a:r>
              <a:rPr lang="zh-TW" altLang="en-US" dirty="0"/>
              <a:t> 簡單資料型態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8955B4E-A889-42B9-9E87-959EDC899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14928"/>
              </p:ext>
            </p:extLst>
          </p:nvPr>
        </p:nvGraphicFramePr>
        <p:xfrm>
          <a:off x="838200" y="1791294"/>
          <a:ext cx="10515600" cy="4444825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923661">
                  <a:extLst>
                    <a:ext uri="{9D8B030D-6E8A-4147-A177-3AD203B41FA5}">
                      <a16:colId xmlns:a16="http://schemas.microsoft.com/office/drawing/2014/main" val="4180009791"/>
                    </a:ext>
                  </a:extLst>
                </a:gridCol>
                <a:gridCol w="3778898">
                  <a:extLst>
                    <a:ext uri="{9D8B030D-6E8A-4147-A177-3AD203B41FA5}">
                      <a16:colId xmlns:a16="http://schemas.microsoft.com/office/drawing/2014/main" val="3634801144"/>
                    </a:ext>
                  </a:extLst>
                </a:gridCol>
                <a:gridCol w="4813041">
                  <a:extLst>
                    <a:ext uri="{9D8B030D-6E8A-4147-A177-3AD203B41FA5}">
                      <a16:colId xmlns:a16="http://schemas.microsoft.com/office/drawing/2014/main" val="998207988"/>
                    </a:ext>
                  </a:extLst>
                </a:gridCol>
              </a:tblGrid>
              <a:tr h="40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Simple Types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20800" marR="20800" marT="20800" marB="20800"/>
                </a:tc>
                <a:extLst>
                  <a:ext uri="{0D108BD9-81ED-4DB2-BD59-A6C34878D82A}">
                    <a16:rowId xmlns:a16="http://schemas.microsoft.com/office/drawing/2014/main" val="3023984225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Signed 32-bit integer</a:t>
                      </a: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20800" marR="20800" marT="20800" marB="20800"/>
                </a:tc>
                <a:extLst>
                  <a:ext uri="{0D108BD9-81ED-4DB2-BD59-A6C34878D82A}">
                    <a16:rowId xmlns:a16="http://schemas.microsoft.com/office/drawing/2014/main" val="3618654663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long</a:t>
                      </a: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Signed 64-bit integer</a:t>
                      </a: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Data:     10L or 10l</a:t>
                      </a:r>
                    </a:p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Display: 10L</a:t>
                      </a:r>
                    </a:p>
                  </a:txBody>
                  <a:tcPr marL="20800" marR="20800" marT="20800" marB="20800"/>
                </a:tc>
                <a:extLst>
                  <a:ext uri="{0D108BD9-81ED-4DB2-BD59-A6C34878D82A}">
                    <a16:rowId xmlns:a16="http://schemas.microsoft.com/office/drawing/2014/main" val="591601513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32-bit floating point</a:t>
                      </a: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     10.5F or 10.5f or 10.5e2f or 10.5E2F</a:t>
                      </a:r>
                    </a:p>
                    <a:p>
                      <a:pPr algn="l" fontAlgn="t"/>
                      <a:r>
                        <a:rPr lang="en-US" sz="10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Display: 10.5F or 1050.0F</a:t>
                      </a:r>
                    </a:p>
                  </a:txBody>
                  <a:tcPr marL="20800" marR="20800" marT="20800" marB="20800"/>
                </a:tc>
                <a:extLst>
                  <a:ext uri="{0D108BD9-81ED-4DB2-BD59-A6C34878D82A}">
                    <a16:rowId xmlns:a16="http://schemas.microsoft.com/office/drawing/2014/main" val="2865418041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double</a:t>
                      </a: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64-bit floating point</a:t>
                      </a: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Data:     10.5 or 10.5e2 or 10.5E2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Display: 10.5 or 1050.0</a:t>
                      </a:r>
                    </a:p>
                  </a:txBody>
                  <a:tcPr marL="20800" marR="20800" marT="20800" marB="20800"/>
                </a:tc>
                <a:extLst>
                  <a:ext uri="{0D108BD9-81ED-4DB2-BD59-A6C34878D82A}">
                    <a16:rowId xmlns:a16="http://schemas.microsoft.com/office/drawing/2014/main" val="2922761826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b="1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chararray</a:t>
                      </a:r>
                      <a:endParaRPr lang="en-US" sz="10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 array (string) in Unicode UTF-8 format</a:t>
                      </a: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</a:t>
                      </a:r>
                    </a:p>
                  </a:txBody>
                  <a:tcPr marL="20800" marR="20800" marT="20800" marB="20800"/>
                </a:tc>
                <a:extLst>
                  <a:ext uri="{0D108BD9-81ED-4DB2-BD59-A6C34878D82A}">
                    <a16:rowId xmlns:a16="http://schemas.microsoft.com/office/drawing/2014/main" val="2746921270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bytearray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Byte array (blob)</a:t>
                      </a: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endParaRPr lang="zh-TW" alt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800" marR="20800" marT="20800" marB="20800"/>
                </a:tc>
                <a:extLst>
                  <a:ext uri="{0D108BD9-81ED-4DB2-BD59-A6C34878D82A}">
                    <a16:rowId xmlns:a16="http://schemas.microsoft.com/office/drawing/2014/main" val="165729428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true/false (case insensitive)</a:t>
                      </a:r>
                    </a:p>
                  </a:txBody>
                  <a:tcPr marL="20800" marR="20800" marT="20800" marB="20800"/>
                </a:tc>
                <a:extLst>
                  <a:ext uri="{0D108BD9-81ED-4DB2-BD59-A6C34878D82A}">
                    <a16:rowId xmlns:a16="http://schemas.microsoft.com/office/drawing/2014/main" val="3509399319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1970-01-01T00:00:00.000+00:00</a:t>
                      </a:r>
                    </a:p>
                  </a:txBody>
                  <a:tcPr marL="20800" marR="20800" marT="20800" marB="20800"/>
                </a:tc>
                <a:extLst>
                  <a:ext uri="{0D108BD9-81ED-4DB2-BD59-A6C34878D82A}">
                    <a16:rowId xmlns:a16="http://schemas.microsoft.com/office/drawing/2014/main" val="573632391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biginteger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Java BigInteger</a:t>
                      </a: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 dirty="0">
                          <a:solidFill>
                            <a:srgbClr val="000000"/>
                          </a:solidFill>
                          <a:effectLst/>
                        </a:rPr>
                        <a:t>200000000000</a:t>
                      </a:r>
                    </a:p>
                  </a:txBody>
                  <a:tcPr marL="20800" marR="20800" marT="20800" marB="20800"/>
                </a:tc>
                <a:extLst>
                  <a:ext uri="{0D108BD9-81ED-4DB2-BD59-A6C34878D82A}">
                    <a16:rowId xmlns:a16="http://schemas.microsoft.com/office/drawing/2014/main" val="3516461246"/>
                  </a:ext>
                </a:extLst>
              </a:tr>
              <a:tr h="404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bigdecimal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Java BigDecimal</a:t>
                      </a:r>
                    </a:p>
                  </a:txBody>
                  <a:tcPr marL="20800" marR="20800" marT="20800" marB="2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 dirty="0">
                          <a:solidFill>
                            <a:srgbClr val="000000"/>
                          </a:solidFill>
                          <a:effectLst/>
                        </a:rPr>
                        <a:t>33.456783321323441233442</a:t>
                      </a:r>
                    </a:p>
                  </a:txBody>
                  <a:tcPr marL="20800" marR="20800" marT="20800" marB="20800"/>
                </a:tc>
                <a:extLst>
                  <a:ext uri="{0D108BD9-81ED-4DB2-BD59-A6C34878D82A}">
                    <a16:rowId xmlns:a16="http://schemas.microsoft.com/office/drawing/2014/main" val="3618445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7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簡報01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2054</Words>
  <Application>Microsoft Office PowerPoint</Application>
  <PresentationFormat>寬螢幕</PresentationFormat>
  <Paragraphs>491</Paragraphs>
  <Slides>36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新細明體</vt:lpstr>
      <vt:lpstr>Arial</vt:lpstr>
      <vt:lpstr>Calibri</vt:lpstr>
      <vt:lpstr>Verdana</vt:lpstr>
      <vt:lpstr>Office 佈景主題</vt:lpstr>
      <vt:lpstr>Apache Pig 新手入門</vt:lpstr>
      <vt:lpstr>PIG GRUNT SHELL</vt:lpstr>
      <vt:lpstr>進入 Pig grunt shell</vt:lpstr>
      <vt:lpstr>Pig grunt shell 操作命令</vt:lpstr>
      <vt:lpstr>將資料傳至HDFS 並且在grunt shell中查看</vt:lpstr>
      <vt:lpstr>將資料傳入 HDFS</vt:lpstr>
      <vt:lpstr>使用 grunt shell 查看</vt:lpstr>
      <vt:lpstr>簡單資料型態</vt:lpstr>
      <vt:lpstr>認識 Pig 簡單資料型態</vt:lpstr>
      <vt:lpstr>Pig 讀取資料</vt:lpstr>
      <vt:lpstr>資料欄位說明</vt:lpstr>
      <vt:lpstr>載入資料 (一)</vt:lpstr>
      <vt:lpstr>載入資料(二)</vt:lpstr>
      <vt:lpstr>查看變數的資料型態</vt:lpstr>
      <vt:lpstr>輸出單個欄位資料</vt:lpstr>
      <vt:lpstr>輸出多個欄位資料</vt:lpstr>
      <vt:lpstr>哪間藥局擁有最多的成人口罩?</vt:lpstr>
      <vt:lpstr>哪間藥局擁有最少的成人口罩?</vt:lpstr>
      <vt:lpstr>最多成人口罩的藥局前三名</vt:lpstr>
      <vt:lpstr>練習</vt:lpstr>
      <vt:lpstr>找出醫事機構所在縣市與成人口罩數量</vt:lpstr>
      <vt:lpstr>找出臺北市的醫事機構</vt:lpstr>
      <vt:lpstr>找出臺北的健康服務中心</vt:lpstr>
      <vt:lpstr>將資料進行分組</vt:lpstr>
      <vt:lpstr>統計全台灣的醫事機構與口罩數量</vt:lpstr>
      <vt:lpstr>依照縣市地區將資料分組</vt:lpstr>
      <vt:lpstr>統計各縣市的醫事機構與口罩數量</vt:lpstr>
      <vt:lpstr>替換字串</vt:lpstr>
      <vt:lpstr>練習</vt:lpstr>
      <vt:lpstr>找出全臺灣各縣市醫事機構數量的排名</vt:lpstr>
      <vt:lpstr>資料處理 (1)</vt:lpstr>
      <vt:lpstr>資料處理 (2)</vt:lpstr>
      <vt:lpstr>使用處理過的資料繼續進行分析</vt:lpstr>
      <vt:lpstr>統計全台灣的成人口罩數量(1)</vt:lpstr>
      <vt:lpstr>統計全台灣的成人口罩數量(1)</vt:lpstr>
      <vt:lpstr>練習(1)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Oscar.Young</dc:creator>
  <cp:lastModifiedBy>Oscar.Young</cp:lastModifiedBy>
  <cp:revision>40</cp:revision>
  <dcterms:created xsi:type="dcterms:W3CDTF">2020-09-14T15:56:09Z</dcterms:created>
  <dcterms:modified xsi:type="dcterms:W3CDTF">2020-10-24T01:31:46Z</dcterms:modified>
</cp:coreProperties>
</file>