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1" r:id="rId6"/>
    <p:sldId id="262" r:id="rId7"/>
    <p:sldId id="275" r:id="rId8"/>
    <p:sldId id="263" r:id="rId9"/>
    <p:sldId id="278" r:id="rId10"/>
    <p:sldId id="276" r:id="rId11"/>
    <p:sldId id="277" r:id="rId12"/>
    <p:sldId id="279" r:id="rId13"/>
    <p:sldId id="285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0004-6D90-47F4-8592-8FCAD418AE25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4BDC5-1AF7-4A50-9D5C-F7857B081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0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區域別</a:t>
            </a:r>
            <a:r>
              <a:rPr lang="en-US" altLang="zh-TW" dirty="0"/>
              <a:t>,</a:t>
            </a:r>
            <a:r>
              <a:rPr lang="zh-TW" altLang="en-US" dirty="0"/>
              <a:t>年底人口數</a:t>
            </a:r>
            <a:r>
              <a:rPr lang="en-US" altLang="zh-TW" dirty="0"/>
              <a:t>,</a:t>
            </a:r>
            <a:r>
              <a:rPr lang="zh-TW" altLang="en-US" dirty="0"/>
              <a:t>土地面積</a:t>
            </a:r>
            <a:r>
              <a:rPr lang="en-US" altLang="zh-TW" dirty="0"/>
              <a:t>,</a:t>
            </a:r>
            <a:r>
              <a:rPr lang="zh-TW" altLang="en-US" dirty="0"/>
              <a:t>人口密度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BDC5-1AF7-4A50-9D5C-F7857B081A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8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Verdana" panose="020B0604030504040204" pitchFamily="34" charset="0"/>
              <a:buNone/>
            </a:pPr>
            <a:r>
              <a:rPr lang="en-US" altLang="zh-TW" sz="1200" dirty="0">
                <a:solidFill>
                  <a:srgbClr val="0070C0"/>
                </a:solidFill>
              </a:rPr>
              <a:t>pop_data2 = FOREACH </a:t>
            </a:r>
            <a:r>
              <a:rPr lang="en-US" altLang="zh-TW" sz="1200" dirty="0" err="1">
                <a:solidFill>
                  <a:srgbClr val="0070C0"/>
                </a:solidFill>
              </a:rPr>
              <a:t>pop_data</a:t>
            </a:r>
            <a:r>
              <a:rPr lang="en-US" altLang="zh-TW" sz="1200" dirty="0">
                <a:solidFill>
                  <a:srgbClr val="0070C0"/>
                </a:solidFill>
              </a:rPr>
              <a:t> GENERATE SUBSTRING(area,0,3) AS counties, people, </a:t>
            </a:r>
            <a:r>
              <a:rPr lang="en-US" altLang="zh-TW" sz="1200" dirty="0" err="1">
                <a:solidFill>
                  <a:srgbClr val="0070C0"/>
                </a:solidFill>
              </a:rPr>
              <a:t>land_area</a:t>
            </a:r>
            <a:r>
              <a:rPr lang="en-US" altLang="zh-TW" sz="1200" dirty="0">
                <a:solidFill>
                  <a:srgbClr val="0070C0"/>
                </a:solidFill>
              </a:rPr>
              <a:t>, density;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2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None/>
            </a:pPr>
            <a:r>
              <a:rPr lang="en-US" altLang="zh-TW" sz="1200" dirty="0">
                <a:solidFill>
                  <a:srgbClr val="0070C0"/>
                </a:solidFill>
              </a:rPr>
              <a:t>gp_pop_data2 = GROUP pop_data2 BY counties;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2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None/>
            </a:pPr>
            <a:r>
              <a:rPr lang="en-US" altLang="zh-TW" sz="1200" dirty="0" err="1">
                <a:solidFill>
                  <a:srgbClr val="0070C0"/>
                </a:solidFill>
              </a:rPr>
              <a:t>counties_people</a:t>
            </a:r>
            <a:r>
              <a:rPr lang="en-US" altLang="zh-TW" sz="1200" dirty="0">
                <a:solidFill>
                  <a:srgbClr val="0070C0"/>
                </a:solidFill>
              </a:rPr>
              <a:t> = FOREACH gp_pop_data2 GENERATE group AS </a:t>
            </a:r>
            <a:r>
              <a:rPr lang="en-US" altLang="zh-TW" sz="1200" dirty="0" err="1">
                <a:solidFill>
                  <a:srgbClr val="0070C0"/>
                </a:solidFill>
              </a:rPr>
              <a:t>counties,SUM</a:t>
            </a:r>
            <a:r>
              <a:rPr lang="en-US" altLang="zh-TW" sz="1200" dirty="0">
                <a:solidFill>
                  <a:srgbClr val="0070C0"/>
                </a:solidFill>
              </a:rPr>
              <a:t>(pop_data2.people);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BDC5-1AF7-4A50-9D5C-F7857B081A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85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INNER JOIN </a:t>
            </a:r>
            <a:r>
              <a:rPr lang="zh-TW" altLang="en-US" dirty="0"/>
              <a:t>會將兩張表條件相符合的資料進行合併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BDC5-1AF7-4A50-9D5C-F7857B081A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1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D78C-F504-4A91-B6D5-EF0E5C1395AD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A4-D16F-4374-B763-00D49895EA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5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fld id="{7F55D7A4-D16F-4374-B763-00D49895EA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2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1554C-E4E2-420E-BDEB-4F286EEF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82CC36-BE24-44D4-BC2C-78840DDF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B4F72-B71F-410A-986F-5868B73E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D78C-F504-4A91-B6D5-EF0E5C1395AD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387BC-040B-437A-AA10-7378015F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000AFB-BBA4-4C9D-8AA4-A8820731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A4-D16F-4374-B763-00D49895E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D78C-F504-4A91-B6D5-EF0E5C1395AD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D7A4-D16F-4374-B763-00D49895E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4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1CA01AD-F217-4D0B-8791-2D026B36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7086626" cy="120332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Apache Pig </a:t>
            </a:r>
            <a:r>
              <a:rPr lang="zh-TW" altLang="en-US" dirty="0"/>
              <a:t>駕輕就熱</a:t>
            </a:r>
          </a:p>
        </p:txBody>
      </p:sp>
    </p:spTree>
    <p:extLst>
      <p:ext uri="{BB962C8B-B14F-4D97-AF65-F5344CB8AC3E}">
        <p14:creationId xmlns:p14="http://schemas.microsoft.com/office/powerpoint/2010/main" val="14303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6763F-DEE6-413C-BE1A-EEC7D957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 </a:t>
            </a:r>
            <a:r>
              <a:rPr lang="en-US" altLang="zh-TW" dirty="0"/>
              <a:t>(JOIN) (1)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F7D8467-3795-4E57-ACB6-20F7EF78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各縣市地區的成人與兒童口罩的總和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1600" dirty="0" err="1">
                <a:solidFill>
                  <a:srgbClr val="0070C0"/>
                </a:solidFill>
              </a:rPr>
              <a:t>adult_child</a:t>
            </a:r>
            <a:r>
              <a:rPr lang="en-US" altLang="zh-TW" sz="1600" dirty="0">
                <a:solidFill>
                  <a:srgbClr val="0070C0"/>
                </a:solidFill>
              </a:rPr>
              <a:t> = FOREACH data GENERATE name, SUBSTRING(address,0,3) AS area, </a:t>
            </a:r>
            <a:r>
              <a:rPr lang="en-US" altLang="zh-TW" sz="1600" dirty="0" err="1">
                <a:solidFill>
                  <a:srgbClr val="0070C0"/>
                </a:solidFill>
              </a:rPr>
              <a:t>adult_mask</a:t>
            </a:r>
            <a:r>
              <a:rPr lang="en-US" altLang="zh-TW" sz="1600" dirty="0">
                <a:solidFill>
                  <a:srgbClr val="0070C0"/>
                </a:solidFill>
              </a:rPr>
              <a:t> + </a:t>
            </a:r>
            <a:r>
              <a:rPr lang="en-US" altLang="zh-TW" sz="1600" dirty="0" err="1">
                <a:solidFill>
                  <a:srgbClr val="0070C0"/>
                </a:solidFill>
              </a:rPr>
              <a:t>child_mask</a:t>
            </a:r>
            <a:r>
              <a:rPr lang="en-US" altLang="zh-TW" sz="1600" dirty="0">
                <a:solidFill>
                  <a:srgbClr val="0070C0"/>
                </a:solidFill>
              </a:rPr>
              <a:t> AS </a:t>
            </a:r>
            <a:r>
              <a:rPr lang="en-US" altLang="zh-TW" sz="1600" dirty="0" err="1">
                <a:solidFill>
                  <a:srgbClr val="0070C0"/>
                </a:solidFill>
              </a:rPr>
              <a:t>adult_child_mask</a:t>
            </a:r>
            <a:r>
              <a:rPr lang="en-US" altLang="zh-TW" sz="1600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6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1600" dirty="0" err="1">
                <a:solidFill>
                  <a:srgbClr val="0070C0"/>
                </a:solidFill>
              </a:rPr>
              <a:t>gp_adult_child</a:t>
            </a:r>
            <a:r>
              <a:rPr lang="en-US" altLang="zh-TW" sz="1600" dirty="0">
                <a:solidFill>
                  <a:srgbClr val="0070C0"/>
                </a:solidFill>
              </a:rPr>
              <a:t> = GROUP </a:t>
            </a:r>
            <a:r>
              <a:rPr lang="en-US" altLang="zh-TW" sz="1600" dirty="0" err="1">
                <a:solidFill>
                  <a:srgbClr val="0070C0"/>
                </a:solidFill>
              </a:rPr>
              <a:t>adult_child</a:t>
            </a:r>
            <a:r>
              <a:rPr lang="en-US" altLang="zh-TW" sz="1600" dirty="0">
                <a:solidFill>
                  <a:srgbClr val="0070C0"/>
                </a:solidFill>
              </a:rPr>
              <a:t> BY area;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6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1600" dirty="0" err="1">
                <a:solidFill>
                  <a:srgbClr val="0070C0"/>
                </a:solidFill>
              </a:rPr>
              <a:t>sum_adult_child</a:t>
            </a:r>
            <a:r>
              <a:rPr lang="en-US" altLang="zh-TW" sz="1600" dirty="0">
                <a:solidFill>
                  <a:srgbClr val="0070C0"/>
                </a:solidFill>
              </a:rPr>
              <a:t> = FOREACH </a:t>
            </a:r>
            <a:r>
              <a:rPr lang="en-US" altLang="zh-TW" sz="1600" dirty="0" err="1">
                <a:solidFill>
                  <a:srgbClr val="0070C0"/>
                </a:solidFill>
              </a:rPr>
              <a:t>gp_adult_child</a:t>
            </a:r>
            <a:r>
              <a:rPr lang="en-US" altLang="zh-TW" sz="1600" dirty="0">
                <a:solidFill>
                  <a:srgbClr val="0070C0"/>
                </a:solidFill>
              </a:rPr>
              <a:t> GENERATE group AS </a:t>
            </a:r>
            <a:r>
              <a:rPr lang="en-US" altLang="zh-TW" sz="1600" dirty="0" err="1">
                <a:solidFill>
                  <a:srgbClr val="0070C0"/>
                </a:solidFill>
              </a:rPr>
              <a:t>counties,SUM</a:t>
            </a:r>
            <a:r>
              <a:rPr lang="en-US" altLang="zh-TW" sz="1600" dirty="0">
                <a:solidFill>
                  <a:srgbClr val="0070C0"/>
                </a:solidFill>
              </a:rPr>
              <a:t>(</a:t>
            </a:r>
            <a:r>
              <a:rPr lang="en-US" altLang="zh-TW" sz="1600" dirty="0" err="1">
                <a:solidFill>
                  <a:srgbClr val="0070C0"/>
                </a:solidFill>
              </a:rPr>
              <a:t>adult_child.adult_child_mask</a:t>
            </a:r>
            <a:r>
              <a:rPr lang="en-US" altLang="zh-TW" sz="1600" dirty="0">
                <a:solidFill>
                  <a:srgbClr val="0070C0"/>
                </a:solidFill>
              </a:rPr>
              <a:t>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,280183)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,232958)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,378918)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15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EF147-C48E-4C68-B923-2C8E4DF3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 </a:t>
            </a:r>
            <a:r>
              <a:rPr lang="en-US" altLang="zh-TW" dirty="0"/>
              <a:t>(JOIN)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D40B95A-DB31-49AA-B8B2-C9D6FF13E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020929"/>
              </p:ext>
            </p:extLst>
          </p:nvPr>
        </p:nvGraphicFramePr>
        <p:xfrm>
          <a:off x="3485542" y="1970722"/>
          <a:ext cx="1511300" cy="92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5566443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601131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縣市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口罩數量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1994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南投縣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494112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5028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嘉義市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267690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7465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503113</a:t>
                      </a:r>
                      <a:endParaRPr lang="en-US" altLang="zh-TW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796075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D7C1D0-1614-4E78-9E67-6BD17F35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4338"/>
              </p:ext>
            </p:extLst>
          </p:nvPr>
        </p:nvGraphicFramePr>
        <p:xfrm>
          <a:off x="6408686" y="1970722"/>
          <a:ext cx="1511300" cy="92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9487299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301394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縣市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人口數量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8422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南投縣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280183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41164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嘉義市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232958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39447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嘉義縣</a:t>
                      </a:r>
                      <a:endParaRPr lang="zh-TW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378918</a:t>
                      </a:r>
                      <a:endParaRPr lang="en-US" altLang="zh-TW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3399188"/>
                  </a:ext>
                </a:extLst>
              </a:tr>
            </a:tbl>
          </a:graphicData>
        </a:graphic>
      </p:graphicFrame>
      <p:pic>
        <p:nvPicPr>
          <p:cNvPr id="2050" name="Picture 2" descr="SQL INNER JOIN 關鍵字">
            <a:extLst>
              <a:ext uri="{FF2B5EF4-FFF2-40B4-BE49-F238E27FC236}">
                <a16:creationId xmlns:a16="http://schemas.microsoft.com/office/drawing/2014/main" id="{114BE676-99F0-4D9C-9136-386EDB06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2966085"/>
            <a:ext cx="2129658" cy="15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A64978-458C-44BE-ACFF-168668BD311F}"/>
              </a:ext>
            </a:extLst>
          </p:cNvPr>
          <p:cNvSpPr txBox="1"/>
          <p:nvPr/>
        </p:nvSpPr>
        <p:spPr>
          <a:xfrm>
            <a:off x="3190772" y="1549003"/>
            <a:ext cx="212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>
                <a:solidFill>
                  <a:srgbClr val="0070C0"/>
                </a:solidFill>
              </a:rPr>
              <a:t>counties_people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94F1A0-CBBC-4CB2-A161-A02670076355}"/>
              </a:ext>
            </a:extLst>
          </p:cNvPr>
          <p:cNvSpPr txBox="1"/>
          <p:nvPr/>
        </p:nvSpPr>
        <p:spPr>
          <a:xfrm>
            <a:off x="6190246" y="1549003"/>
            <a:ext cx="2217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>
                <a:solidFill>
                  <a:srgbClr val="0070C0"/>
                </a:solidFill>
              </a:rPr>
              <a:t>sum_adult_child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0E3C97-6BE6-4730-BDF9-B3333598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3633"/>
              </p:ext>
            </p:extLst>
          </p:nvPr>
        </p:nvGraphicFramePr>
        <p:xfrm>
          <a:off x="4040439" y="5095874"/>
          <a:ext cx="3162300" cy="92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5683877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66271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84811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30943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縣市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口罩數量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縣市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人口數量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5427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南投縣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494112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南投縣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280183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2422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嘉義市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267690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嘉義市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232958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8414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503113</a:t>
                      </a:r>
                      <a:endParaRPr lang="en-US" altLang="zh-TW" sz="1400" b="0" i="0" u="none" strike="noStrike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嘉義縣</a:t>
                      </a:r>
                      <a:endParaRPr lang="zh-TW" altLang="en-US" sz="14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378918</a:t>
                      </a:r>
                      <a:endParaRPr lang="en-US" altLang="zh-TW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EF147-C48E-4C68-B923-2C8E4DF3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 </a:t>
            </a:r>
            <a:r>
              <a:rPr lang="en-US" altLang="zh-TW" dirty="0"/>
              <a:t>(JOIN)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91AFCD-DDBF-4110-9E2F-B9B4691F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JOIN </a:t>
            </a:r>
            <a:r>
              <a:rPr lang="zh-TW" altLang="en-US" dirty="0"/>
              <a:t>命令將兩個變數有關聯的欄位資料合併在一起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join1 = </a:t>
            </a:r>
            <a:r>
              <a:rPr lang="en-US" altLang="zh-TW" sz="2000" dirty="0">
                <a:solidFill>
                  <a:srgbClr val="C00000"/>
                </a:solidFill>
              </a:rPr>
              <a:t>JOIN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counties_people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counties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sum_adult_child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counties</a:t>
            </a:r>
            <a:r>
              <a:rPr lang="en-US" altLang="zh-TW" sz="2000" dirty="0">
                <a:solidFill>
                  <a:srgbClr val="0070C0"/>
                </a:solidFill>
              </a:rPr>
              <a:t>; 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DESCRIBE join1;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join1: {</a:t>
            </a:r>
            <a:r>
              <a:rPr lang="en-US" altLang="zh-TW" sz="1600" dirty="0" err="1">
                <a:solidFill>
                  <a:srgbClr val="0070C0"/>
                </a:solidFill>
              </a:rPr>
              <a:t>counties_people</a:t>
            </a:r>
            <a:r>
              <a:rPr lang="en-US" altLang="zh-TW" sz="1600" dirty="0">
                <a:solidFill>
                  <a:srgbClr val="0070C0"/>
                </a:solidFill>
              </a:rPr>
              <a:t>::counties: </a:t>
            </a:r>
            <a:r>
              <a:rPr lang="en-US" altLang="zh-TW" sz="1600" dirty="0" err="1">
                <a:solidFill>
                  <a:srgbClr val="0070C0"/>
                </a:solidFill>
              </a:rPr>
              <a:t>chararray</a:t>
            </a:r>
            <a:r>
              <a:rPr lang="en-US" altLang="zh-TW" sz="1600" dirty="0">
                <a:solidFill>
                  <a:srgbClr val="0070C0"/>
                </a:solidFill>
              </a:rPr>
              <a:t>, long, </a:t>
            </a:r>
            <a:r>
              <a:rPr lang="en-US" altLang="zh-TW" sz="1600" dirty="0" err="1">
                <a:solidFill>
                  <a:srgbClr val="0070C0"/>
                </a:solidFill>
              </a:rPr>
              <a:t>sum_adult_child</a:t>
            </a:r>
            <a:r>
              <a:rPr lang="en-US" altLang="zh-TW" sz="1600" dirty="0">
                <a:solidFill>
                  <a:srgbClr val="0070C0"/>
                </a:solidFill>
              </a:rPr>
              <a:t>::counties: </a:t>
            </a:r>
            <a:r>
              <a:rPr lang="en-US" altLang="zh-TW" sz="1600" dirty="0" err="1">
                <a:solidFill>
                  <a:srgbClr val="0070C0"/>
                </a:solidFill>
              </a:rPr>
              <a:t>chararray</a:t>
            </a:r>
            <a:r>
              <a:rPr lang="en-US" altLang="zh-TW" sz="1600" dirty="0">
                <a:solidFill>
                  <a:srgbClr val="0070C0"/>
                </a:solidFill>
              </a:rPr>
              <a:t>, long}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DUMP join1;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3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EF147-C48E-4C68-B923-2C8E4DF3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 </a:t>
            </a:r>
            <a:r>
              <a:rPr lang="en-US" altLang="zh-TW" dirty="0"/>
              <a:t>(JOIN)</a:t>
            </a:r>
            <a:r>
              <a:rPr lang="zh-TW" altLang="en-US" dirty="0"/>
              <a:t> 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91AFCD-DDBF-4110-9E2F-B9B4691F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將</a:t>
            </a:r>
            <a:r>
              <a:rPr lang="en-US" altLang="zh-TW" dirty="0"/>
              <a:t>JOIN</a:t>
            </a:r>
            <a:r>
              <a:rPr lang="zh-TW" altLang="en-US" dirty="0"/>
              <a:t>後的資料進行整理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pop_mask</a:t>
            </a:r>
            <a:r>
              <a:rPr lang="en-US" altLang="zh-TW" sz="2000" dirty="0">
                <a:solidFill>
                  <a:srgbClr val="0070C0"/>
                </a:solidFill>
              </a:rPr>
              <a:t> = FOREACH join1 GENERATE $0 AS counties ,$1 AS people ,$3 AS mask;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,494112,280183)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,267690,232958)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,503113,378918)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6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693AB-9B6D-4919-8D53-74DAB3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找出各縣市口罩與人口的比例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C9CD5-82D9-41A2-95F9-ADA1E578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縣市擁有的口罩數 </a:t>
            </a:r>
            <a:r>
              <a:rPr lang="en-US" altLang="zh-TW" dirty="0"/>
              <a:t>/ </a:t>
            </a:r>
            <a:r>
              <a:rPr lang="zh-TW" altLang="en-US" dirty="0"/>
              <a:t>縣市人口數找出比例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mask_per_people</a:t>
            </a:r>
            <a:r>
              <a:rPr lang="en-US" altLang="zh-TW" sz="2000" dirty="0">
                <a:solidFill>
                  <a:srgbClr val="0070C0"/>
                </a:solidFill>
              </a:rPr>
              <a:t> = FOREACH </a:t>
            </a:r>
            <a:r>
              <a:rPr lang="en-US" altLang="zh-TW" sz="2000" dirty="0" err="1">
                <a:solidFill>
                  <a:srgbClr val="0070C0"/>
                </a:solidFill>
              </a:rPr>
              <a:t>pop_mask</a:t>
            </a:r>
            <a:r>
              <a:rPr lang="en-US" altLang="zh-TW" sz="2000" dirty="0">
                <a:solidFill>
                  <a:srgbClr val="0070C0"/>
                </a:solidFill>
              </a:rPr>
              <a:t> GENERATE counties, mask / people; 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,0)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,0)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,0)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0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693AB-9B6D-4919-8D53-74DAB3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找出各縣市口罩與人口的比例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C9CD5-82D9-41A2-95F9-ADA1E578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縣市擁有的口罩數 </a:t>
            </a:r>
            <a:r>
              <a:rPr lang="en-US" altLang="zh-TW" dirty="0"/>
              <a:t>/ </a:t>
            </a:r>
            <a:r>
              <a:rPr lang="zh-TW" altLang="en-US" dirty="0"/>
              <a:t>縣市人口數找出比例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mask_per_people</a:t>
            </a:r>
            <a:r>
              <a:rPr lang="en-US" altLang="zh-TW" sz="2000" dirty="0">
                <a:solidFill>
                  <a:srgbClr val="0070C0"/>
                </a:solidFill>
              </a:rPr>
              <a:t> = FOREACH </a:t>
            </a:r>
            <a:r>
              <a:rPr lang="en-US" altLang="zh-TW" sz="2000" dirty="0" err="1">
                <a:solidFill>
                  <a:srgbClr val="0070C0"/>
                </a:solidFill>
              </a:rPr>
              <a:t>pop_mask</a:t>
            </a:r>
            <a:r>
              <a:rPr lang="en-US" altLang="zh-TW" sz="2000" dirty="0">
                <a:solidFill>
                  <a:srgbClr val="0070C0"/>
                </a:solidFill>
              </a:rPr>
              <a:t> GENERATE counties, </a:t>
            </a:r>
            <a:r>
              <a:rPr lang="en-US" altLang="zh-TW" sz="2000" dirty="0">
                <a:solidFill>
                  <a:srgbClr val="00B050"/>
                </a:solidFill>
              </a:rPr>
              <a:t>(double)</a:t>
            </a:r>
            <a:r>
              <a:rPr lang="en-US" altLang="zh-TW" sz="2000" dirty="0">
                <a:solidFill>
                  <a:srgbClr val="0070C0"/>
                </a:solidFill>
              </a:rPr>
              <a:t>mask / </a:t>
            </a:r>
            <a:r>
              <a:rPr lang="en-US" altLang="zh-TW" sz="2000" dirty="0">
                <a:solidFill>
                  <a:srgbClr val="00B050"/>
                </a:solidFill>
              </a:rPr>
              <a:t>(double)</a:t>
            </a:r>
            <a:r>
              <a:rPr lang="en-US" altLang="zh-TW" sz="2000" dirty="0">
                <a:solidFill>
                  <a:srgbClr val="0070C0"/>
                </a:solidFill>
              </a:rPr>
              <a:t>people; 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,0.5670435043067159)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,0.8702529044790616)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,0.7531469073548089)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Clr>
                <a:srgbClr val="C00000"/>
              </a:buClr>
              <a:buNone/>
            </a:pP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2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23CE4-83D4-43F1-8E5C-1C93C59B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找出各縣市口罩與人口的比例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33C5E-27A5-40E4-8C08-1B84416D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ROUND_TO(</a:t>
            </a:r>
            <a:r>
              <a:rPr lang="zh-TW" altLang="en-US" dirty="0"/>
              <a:t>欄位</a:t>
            </a:r>
            <a:r>
              <a:rPr lang="en-US" altLang="zh-TW" dirty="0"/>
              <a:t>, </a:t>
            </a:r>
            <a:r>
              <a:rPr lang="zh-TW" altLang="en-US" dirty="0"/>
              <a:t>小數點第幾位 </a:t>
            </a:r>
            <a:r>
              <a:rPr lang="en-US" altLang="zh-TW" dirty="0"/>
              <a:t>) </a:t>
            </a:r>
            <a:r>
              <a:rPr lang="zh-TW" altLang="en-US" dirty="0"/>
              <a:t>來進行四捨五入的動作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mask_per_people_round</a:t>
            </a:r>
            <a:r>
              <a:rPr lang="en-US" altLang="zh-TW" sz="2000" dirty="0">
                <a:solidFill>
                  <a:srgbClr val="0070C0"/>
                </a:solidFill>
              </a:rPr>
              <a:t> = FOREACH </a:t>
            </a:r>
            <a:r>
              <a:rPr lang="en-US" altLang="zh-TW" sz="2000" dirty="0" err="1">
                <a:solidFill>
                  <a:srgbClr val="0070C0"/>
                </a:solidFill>
              </a:rPr>
              <a:t>mask_per_people</a:t>
            </a:r>
            <a:r>
              <a:rPr lang="en-US" altLang="zh-TW" sz="2000" dirty="0">
                <a:solidFill>
                  <a:srgbClr val="0070C0"/>
                </a:solidFill>
              </a:rPr>
              <a:t> GENERATE $0, </a:t>
            </a:r>
            <a:r>
              <a:rPr lang="en-US" altLang="zh-TW" sz="2000" dirty="0">
                <a:solidFill>
                  <a:srgbClr val="00B050"/>
                </a:solidFill>
              </a:rPr>
              <a:t>ROUND_TO</a:t>
            </a:r>
            <a:r>
              <a:rPr lang="en-US" altLang="zh-TW" sz="2000" dirty="0">
                <a:solidFill>
                  <a:srgbClr val="0070C0"/>
                </a:solidFill>
              </a:rPr>
              <a:t>($1,2);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C00000"/>
                </a:solidFill>
              </a:rPr>
              <a:t>(</a:t>
            </a:r>
            <a:r>
              <a:rPr lang="zh-TW" altLang="en-US" sz="1800" dirty="0">
                <a:solidFill>
                  <a:srgbClr val="C00000"/>
                </a:solidFill>
              </a:rPr>
              <a:t>南投縣</a:t>
            </a:r>
            <a:r>
              <a:rPr lang="en-US" altLang="zh-TW" sz="1800" dirty="0">
                <a:solidFill>
                  <a:srgbClr val="C00000"/>
                </a:solidFill>
              </a:rPr>
              <a:t>,0.567)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C00000"/>
                </a:solidFill>
              </a:rPr>
              <a:t>(</a:t>
            </a:r>
            <a:r>
              <a:rPr lang="zh-TW" altLang="en-US" sz="1800" dirty="0">
                <a:solidFill>
                  <a:srgbClr val="C00000"/>
                </a:solidFill>
              </a:rPr>
              <a:t>嘉義市</a:t>
            </a:r>
            <a:r>
              <a:rPr lang="en-US" altLang="zh-TW" sz="1800" dirty="0">
                <a:solidFill>
                  <a:srgbClr val="C00000"/>
                </a:solidFill>
              </a:rPr>
              <a:t>,0.87)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C00000"/>
                </a:solidFill>
              </a:rPr>
              <a:t>(</a:t>
            </a:r>
            <a:r>
              <a:rPr lang="zh-TW" altLang="en-US" sz="1800" dirty="0">
                <a:solidFill>
                  <a:srgbClr val="C00000"/>
                </a:solidFill>
              </a:rPr>
              <a:t>嘉義縣</a:t>
            </a:r>
            <a:r>
              <a:rPr lang="en-US" altLang="zh-TW" sz="1800" dirty="0">
                <a:solidFill>
                  <a:srgbClr val="C00000"/>
                </a:solidFill>
              </a:rPr>
              <a:t>,0.753)</a:t>
            </a:r>
          </a:p>
          <a:p>
            <a:endParaRPr lang="en-US" altLang="zh-TW" dirty="0"/>
          </a:p>
          <a:p>
            <a:r>
              <a:rPr lang="zh-TW" altLang="en-US" dirty="0"/>
              <a:t>請問口罩分配最公平的前三個縣市是 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8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95027-C466-4B7E-A4B4-DE55C5C9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D73D9-14BD-4065-8208-A6D923DF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請找出臺北市各區域的口罩與人口的比例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0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A7485-30E3-40C2-9482-3C1C11C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6AFD-E36C-4DD2-BA48-F097A8AB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 = LOAD '/dataset/pig04/twmask.csv' USING </a:t>
            </a:r>
            <a:r>
              <a:rPr lang="en-US" altLang="zh-TW" sz="2000" dirty="0" err="1">
                <a:solidFill>
                  <a:srgbClr val="0070C0"/>
                </a:solidFill>
              </a:rPr>
              <a:t>PigStorage</a:t>
            </a:r>
            <a:r>
              <a:rPr lang="en-US" altLang="zh-TW" sz="2000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code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name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address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tel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child_mask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update_time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927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9D39D-6B23-4855-AEEB-08B2271C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各藥局的成人口罩與兒童口罩總和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F00ED-4565-4F26-9A6C-DA818B4D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取出所需要的欄位 </a:t>
            </a:r>
            <a:r>
              <a:rPr lang="en-US" altLang="zh-TW" sz="2000" dirty="0"/>
              <a:t>( </a:t>
            </a:r>
            <a:r>
              <a:rPr lang="zh-TW" altLang="en-US" sz="2000" dirty="0"/>
              <a:t>藥局名稱</a:t>
            </a:r>
            <a:r>
              <a:rPr lang="en-US" altLang="zh-TW" sz="2000" dirty="0"/>
              <a:t>, </a:t>
            </a:r>
            <a:r>
              <a:rPr lang="zh-TW" altLang="en-US" sz="2000" dirty="0"/>
              <a:t>縣市區域</a:t>
            </a:r>
            <a:r>
              <a:rPr lang="en-US" altLang="zh-TW" sz="2000" dirty="0"/>
              <a:t>, </a:t>
            </a:r>
            <a:r>
              <a:rPr lang="zh-TW" altLang="en-US" sz="2000" dirty="0"/>
              <a:t>成人口罩</a:t>
            </a:r>
            <a:r>
              <a:rPr lang="en-US" altLang="zh-TW" sz="2000" dirty="0"/>
              <a:t>, </a:t>
            </a:r>
            <a:r>
              <a:rPr lang="zh-TW" altLang="en-US" sz="2000" dirty="0"/>
              <a:t>兒童口罩 </a:t>
            </a:r>
            <a:r>
              <a:rPr lang="en-US" altLang="zh-TW" sz="2000" dirty="0"/>
              <a:t>)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data2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$1,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$2,0,6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, $4, $5;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DESCRIBE data2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data2: { </a:t>
            </a:r>
            <a:r>
              <a:rPr lang="en-US" altLang="zh-TW" sz="2000" dirty="0">
                <a:solidFill>
                  <a:srgbClr val="00B050"/>
                </a:solidFill>
              </a:rPr>
              <a:t>name: </a:t>
            </a:r>
            <a:r>
              <a:rPr lang="en-US" altLang="zh-TW" sz="2000" dirty="0" err="1">
                <a:solidFill>
                  <a:srgbClr val="00B050"/>
                </a:solidFill>
              </a:rPr>
              <a:t>chararray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chararray</a:t>
            </a:r>
            <a:r>
              <a:rPr lang="en-US" altLang="zh-TW" sz="2000" dirty="0">
                <a:solidFill>
                  <a:srgbClr val="7030A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</a:rPr>
              <a:t>adult_mask</a:t>
            </a:r>
            <a:r>
              <a:rPr lang="en-US" altLang="zh-TW" sz="2000" dirty="0">
                <a:solidFill>
                  <a:srgbClr val="FFC000"/>
                </a:solidFill>
              </a:rPr>
              <a:t>: int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child_mask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: int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將成人口罩與兒童口罩進行數學運算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total_mask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data2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$0, $1, </a:t>
            </a:r>
            <a:r>
              <a:rPr lang="en-US" altLang="zh-TW" sz="2000" dirty="0">
                <a:solidFill>
                  <a:srgbClr val="00B050"/>
                </a:solidFill>
              </a:rPr>
              <a:t>$2+$3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8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9D39D-6B23-4855-AEEB-08B2271C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各藥局的成人口罩與兒童口罩總和</a:t>
            </a:r>
            <a:r>
              <a:rPr lang="en-US" altLang="zh-TW" dirty="0"/>
              <a:t>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F00ED-4565-4F26-9A6C-DA818B4D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取出所需要的欄位 </a:t>
            </a:r>
            <a:r>
              <a:rPr lang="en-US" altLang="zh-TW" sz="2000" dirty="0"/>
              <a:t>( </a:t>
            </a:r>
            <a:r>
              <a:rPr lang="zh-TW" altLang="en-US" sz="2000" dirty="0"/>
              <a:t>藥局名稱</a:t>
            </a:r>
            <a:r>
              <a:rPr lang="en-US" altLang="zh-TW" sz="2000" dirty="0"/>
              <a:t>, </a:t>
            </a:r>
            <a:r>
              <a:rPr lang="zh-TW" altLang="en-US" sz="2000" dirty="0"/>
              <a:t>縣市區域</a:t>
            </a:r>
            <a:r>
              <a:rPr lang="en-US" altLang="zh-TW" sz="2000" dirty="0"/>
              <a:t>, </a:t>
            </a:r>
            <a:r>
              <a:rPr lang="zh-TW" altLang="en-US" sz="2000" dirty="0"/>
              <a:t>成人口罩</a:t>
            </a:r>
            <a:r>
              <a:rPr lang="en-US" altLang="zh-TW" sz="2000" dirty="0"/>
              <a:t>, </a:t>
            </a:r>
            <a:r>
              <a:rPr lang="zh-TW" altLang="en-US" sz="2000" dirty="0"/>
              <a:t>兒童口罩 </a:t>
            </a:r>
            <a:r>
              <a:rPr lang="en-US" altLang="zh-TW" sz="2000" dirty="0"/>
              <a:t>)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data2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name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address,0,6</a:t>
            </a:r>
            <a:r>
              <a:rPr lang="en-US" altLang="zh-TW" sz="2000" dirty="0">
                <a:solidFill>
                  <a:srgbClr val="FF0000"/>
                </a:solidFill>
              </a:rPr>
              <a:t>) </a:t>
            </a:r>
            <a:r>
              <a:rPr lang="en-US" altLang="zh-TW" sz="2000" dirty="0">
                <a:solidFill>
                  <a:srgbClr val="7030A0"/>
                </a:solidFill>
              </a:rPr>
              <a:t>AS area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FFC00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child_mask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DESCRIBE data2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data2: { </a:t>
            </a:r>
            <a:r>
              <a:rPr lang="en-US" altLang="zh-TW" sz="2000" dirty="0">
                <a:solidFill>
                  <a:srgbClr val="00B050"/>
                </a:solidFill>
              </a:rPr>
              <a:t>name: </a:t>
            </a:r>
            <a:r>
              <a:rPr lang="en-US" altLang="zh-TW" sz="2000" dirty="0" err="1">
                <a:solidFill>
                  <a:srgbClr val="00B050"/>
                </a:solidFill>
              </a:rPr>
              <a:t>chararray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area: </a:t>
            </a:r>
            <a:r>
              <a:rPr lang="en-US" altLang="zh-TW" sz="2000" dirty="0" err="1">
                <a:solidFill>
                  <a:srgbClr val="7030A0"/>
                </a:solidFill>
              </a:rPr>
              <a:t>chararray</a:t>
            </a:r>
            <a:r>
              <a:rPr lang="en-US" altLang="zh-TW" sz="2000" dirty="0">
                <a:solidFill>
                  <a:srgbClr val="7030A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</a:rPr>
              <a:t>adult_mask</a:t>
            </a:r>
            <a:r>
              <a:rPr lang="en-US" altLang="zh-TW" sz="2000" dirty="0">
                <a:solidFill>
                  <a:srgbClr val="FFC000"/>
                </a:solidFill>
              </a:rPr>
              <a:t>: int </a:t>
            </a:r>
            <a:r>
              <a:rPr lang="en-US" altLang="zh-TW" sz="2000" b="1" dirty="0">
                <a:solidFill>
                  <a:srgbClr val="0070C0"/>
                </a:solidFill>
              </a:rPr>
              <a:t>,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child_mask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: int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total_mask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data2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name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7030A0"/>
                </a:solidFill>
              </a:rPr>
              <a:t>area,</a:t>
            </a:r>
            <a:r>
              <a:rPr lang="en-US" altLang="zh-TW" sz="2000" dirty="0" err="1">
                <a:solidFill>
                  <a:srgbClr val="FFC000"/>
                </a:solidFill>
              </a:rPr>
              <a:t>adult_mask</a:t>
            </a:r>
            <a:r>
              <a:rPr lang="en-US" altLang="zh-TW" sz="2000" dirty="0" err="1">
                <a:solidFill>
                  <a:srgbClr val="00B050"/>
                </a:solidFill>
              </a:rPr>
              <a:t>+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child_mask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060D5-3B5E-44CB-9C46-C26DDEF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各縣市的成人口罩平均數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F5F0C-923A-4A2E-B8FE-6FA938FA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取出所需要的欄位 </a:t>
            </a:r>
            <a:r>
              <a:rPr lang="en-US" altLang="zh-TW" sz="2000" dirty="0"/>
              <a:t>( </a:t>
            </a:r>
            <a:r>
              <a:rPr lang="zh-TW" altLang="en-US" sz="2000" dirty="0"/>
              <a:t>藥局名稱</a:t>
            </a:r>
            <a:r>
              <a:rPr lang="en-US" altLang="zh-TW" sz="2000" dirty="0"/>
              <a:t>, </a:t>
            </a:r>
            <a:r>
              <a:rPr lang="zh-TW" altLang="en-US" sz="2000" dirty="0"/>
              <a:t>縣市區域</a:t>
            </a:r>
            <a:r>
              <a:rPr lang="en-US" altLang="zh-TW" sz="2000" dirty="0"/>
              <a:t>, </a:t>
            </a:r>
            <a:r>
              <a:rPr lang="zh-TW" altLang="en-US" sz="2000" dirty="0"/>
              <a:t>成人口罩</a:t>
            </a:r>
            <a:r>
              <a:rPr lang="en-US" altLang="zh-TW" sz="2000" dirty="0"/>
              <a:t>, </a:t>
            </a:r>
            <a:r>
              <a:rPr lang="zh-TW" altLang="en-US" sz="2000" dirty="0"/>
              <a:t>兒童口罩 </a:t>
            </a:r>
            <a:r>
              <a:rPr lang="en-US" altLang="zh-TW" sz="2000" dirty="0"/>
              <a:t>)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data2 = FOREACH data GENERATE name, SUBSTRING(address,0,3) AS counties, </a:t>
            </a:r>
            <a:r>
              <a:rPr lang="en-US" altLang="zh-TW" sz="2000" dirty="0" err="1">
                <a:solidFill>
                  <a:srgbClr val="0070C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gp_counties</a:t>
            </a:r>
            <a:r>
              <a:rPr lang="en-US" altLang="zh-TW" sz="2000" dirty="0">
                <a:solidFill>
                  <a:srgbClr val="0070C0"/>
                </a:solidFill>
              </a:rPr>
              <a:t> = GROUP data2 BY counties;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DESCRIBE </a:t>
            </a:r>
            <a:r>
              <a:rPr lang="en-US" altLang="zh-TW" sz="2000" dirty="0" err="1">
                <a:solidFill>
                  <a:srgbClr val="0070C0"/>
                </a:solidFill>
              </a:rPr>
              <a:t>gp_counties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gp_counties</a:t>
            </a:r>
            <a:r>
              <a:rPr lang="en-US" altLang="zh-TW" sz="1600" dirty="0">
                <a:solidFill>
                  <a:srgbClr val="0070C0"/>
                </a:solidFill>
              </a:rPr>
              <a:t>: {</a:t>
            </a:r>
            <a:r>
              <a:rPr lang="en-US" altLang="zh-TW" sz="1600" dirty="0">
                <a:solidFill>
                  <a:srgbClr val="C00000"/>
                </a:solidFill>
              </a:rPr>
              <a:t>group</a:t>
            </a:r>
            <a:r>
              <a:rPr lang="en-US" altLang="zh-TW" sz="1600" dirty="0">
                <a:solidFill>
                  <a:srgbClr val="0070C0"/>
                </a:solidFill>
              </a:rPr>
              <a:t>: chararray,</a:t>
            </a:r>
            <a:r>
              <a:rPr lang="en-US" altLang="zh-TW" sz="1600" dirty="0">
                <a:solidFill>
                  <a:srgbClr val="00B050"/>
                </a:solidFill>
              </a:rPr>
              <a:t>data2</a:t>
            </a:r>
            <a:r>
              <a:rPr lang="en-US" altLang="zh-TW" sz="1600" dirty="0">
                <a:solidFill>
                  <a:srgbClr val="0070C0"/>
                </a:solidFill>
              </a:rPr>
              <a:t>: {(name: </a:t>
            </a:r>
            <a:r>
              <a:rPr lang="en-US" altLang="zh-TW" sz="1600" dirty="0" err="1">
                <a:solidFill>
                  <a:srgbClr val="0070C0"/>
                </a:solidFill>
              </a:rPr>
              <a:t>chararray,counties</a:t>
            </a:r>
            <a:r>
              <a:rPr lang="en-US" altLang="zh-TW" sz="1600" dirty="0">
                <a:solidFill>
                  <a:srgbClr val="0070C0"/>
                </a:solidFill>
              </a:rPr>
              <a:t>: </a:t>
            </a:r>
            <a:r>
              <a:rPr lang="en-US" altLang="zh-TW" sz="1600" dirty="0" err="1">
                <a:solidFill>
                  <a:srgbClr val="0070C0"/>
                </a:solidFill>
              </a:rPr>
              <a:t>chararray,</a:t>
            </a:r>
            <a:r>
              <a:rPr lang="en-US" altLang="zh-TW" sz="1600" dirty="0" err="1">
                <a:solidFill>
                  <a:srgbClr val="FFC000"/>
                </a:solidFill>
              </a:rPr>
              <a:t>adult_mask</a:t>
            </a:r>
            <a:r>
              <a:rPr lang="en-US" altLang="zh-TW" sz="1600" dirty="0">
                <a:solidFill>
                  <a:srgbClr val="0070C0"/>
                </a:solidFill>
              </a:rPr>
              <a:t>: int)}}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AVG</a:t>
            </a:r>
            <a:r>
              <a:rPr lang="zh-TW" altLang="en-US" sz="2000" dirty="0"/>
              <a:t> 函數來求出各縣市的成人口罩平均數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avg_mask</a:t>
            </a:r>
            <a:r>
              <a:rPr lang="en-US" altLang="zh-TW" sz="2000" dirty="0">
                <a:solidFill>
                  <a:srgbClr val="0070C0"/>
                </a:solidFill>
              </a:rPr>
              <a:t> = FOREACH </a:t>
            </a:r>
            <a:r>
              <a:rPr lang="en-US" altLang="zh-TW" sz="2000" dirty="0" err="1">
                <a:solidFill>
                  <a:srgbClr val="0070C0"/>
                </a:solidFill>
              </a:rPr>
              <a:t>gp_counties</a:t>
            </a:r>
            <a:r>
              <a:rPr lang="en-US" altLang="zh-TW" sz="2000" dirty="0">
                <a:solidFill>
                  <a:srgbClr val="0070C0"/>
                </a:solidFill>
              </a:rPr>
              <a:t> GENERATE </a:t>
            </a:r>
            <a:r>
              <a:rPr lang="en-US" altLang="zh-TW" sz="2000" dirty="0">
                <a:solidFill>
                  <a:srgbClr val="C00000"/>
                </a:solidFill>
              </a:rPr>
              <a:t>group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AVG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>
                <a:solidFill>
                  <a:srgbClr val="00B050"/>
                </a:solidFill>
              </a:rPr>
              <a:t>data2</a:t>
            </a:r>
            <a:r>
              <a:rPr lang="en-US" altLang="zh-TW" sz="2000" dirty="0">
                <a:solidFill>
                  <a:srgbClr val="0070C0"/>
                </a:solidFill>
              </a:rPr>
              <a:t>.</a:t>
            </a:r>
            <a:r>
              <a:rPr lang="en-US" altLang="zh-TW" sz="2000" dirty="0">
                <a:solidFill>
                  <a:srgbClr val="FFC00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6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A2A69-54AE-4AED-A60A-1AA049BD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AD6B6-D7BE-4CF0-BC36-1A7A3340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各縣市地區的成人與兒童口罩的總和最多的前三個</a:t>
            </a:r>
            <a:r>
              <a:rPr lang="en-US" altLang="zh-TW" dirty="0"/>
              <a:t>,</a:t>
            </a:r>
            <a:r>
              <a:rPr lang="zh-TW" altLang="en-US" dirty="0"/>
              <a:t> 各幾個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臺北市大安區</a:t>
            </a:r>
            <a:r>
              <a:rPr lang="en-US" altLang="zh-TW" sz="1400" dirty="0">
                <a:solidFill>
                  <a:srgbClr val="C00000"/>
                </a:solidFill>
              </a:rPr>
              <a:t>, 300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臺北市信義區</a:t>
            </a:r>
            <a:r>
              <a:rPr lang="en-US" altLang="zh-TW" sz="1400" dirty="0">
                <a:solidFill>
                  <a:srgbClr val="C00000"/>
                </a:solidFill>
              </a:rPr>
              <a:t>, 200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臺北市松山區</a:t>
            </a:r>
            <a:r>
              <a:rPr lang="en-US" altLang="zh-TW" sz="1400" dirty="0">
                <a:solidFill>
                  <a:srgbClr val="C00000"/>
                </a:solidFill>
              </a:rPr>
              <a:t>, 100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找出臺北市的兒童口罩平均最多的前三個區域</a:t>
            </a:r>
            <a:r>
              <a:rPr lang="en-US" altLang="zh-TW" dirty="0"/>
              <a:t>,</a:t>
            </a:r>
            <a:r>
              <a:rPr lang="zh-TW" altLang="en-US" dirty="0"/>
              <a:t> 各幾個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臺北市大安區</a:t>
            </a:r>
            <a:r>
              <a:rPr lang="en-US" altLang="zh-TW" sz="1400" dirty="0">
                <a:solidFill>
                  <a:srgbClr val="C00000"/>
                </a:solidFill>
              </a:rPr>
              <a:t>, 300.123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臺北市信義區</a:t>
            </a:r>
            <a:r>
              <a:rPr lang="en-US" altLang="zh-TW" sz="1400" dirty="0">
                <a:solidFill>
                  <a:srgbClr val="C00000"/>
                </a:solidFill>
              </a:rPr>
              <a:t>, 200.546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臺北市松山區</a:t>
            </a:r>
            <a:r>
              <a:rPr lang="en-US" altLang="zh-TW" sz="1400" dirty="0">
                <a:solidFill>
                  <a:srgbClr val="C00000"/>
                </a:solidFill>
              </a:rPr>
              <a:t>, 100.798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1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F49E-5128-4ECF-B038-6A832503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108</a:t>
            </a:r>
            <a:r>
              <a:rPr lang="zh-TW" altLang="en-US" dirty="0"/>
              <a:t> 年各鄉鎮市區人口密度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A2F8F563-B49F-4390-A577-7E288EE9E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921450"/>
              </p:ext>
            </p:extLst>
          </p:nvPr>
        </p:nvGraphicFramePr>
        <p:xfrm>
          <a:off x="838201" y="2349865"/>
          <a:ext cx="10515599" cy="215827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35599">
                  <a:extLst>
                    <a:ext uri="{9D8B030D-6E8A-4147-A177-3AD203B41FA5}">
                      <a16:colId xmlns:a16="http://schemas.microsoft.com/office/drawing/2014/main" val="638135419"/>
                    </a:ext>
                  </a:extLst>
                </a:gridCol>
                <a:gridCol w="5920201">
                  <a:extLst>
                    <a:ext uri="{9D8B030D-6E8A-4147-A177-3AD203B41FA5}">
                      <a16:colId xmlns:a16="http://schemas.microsoft.com/office/drawing/2014/main" val="2361594844"/>
                    </a:ext>
                  </a:extLst>
                </a:gridCol>
                <a:gridCol w="2359799">
                  <a:extLst>
                    <a:ext uri="{9D8B030D-6E8A-4147-A177-3AD203B41FA5}">
                      <a16:colId xmlns:a16="http://schemas.microsoft.com/office/drawing/2014/main" val="2424918365"/>
                    </a:ext>
                  </a:extLst>
                </a:gridCol>
              </a:tblGrid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欄位說明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欄位型態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0070852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area(</a:t>
                      </a:r>
                      <a:r>
                        <a:rPr lang="zh-TW" altLang="en-US" sz="1200" u="none" strike="noStrike" dirty="0">
                          <a:effectLst/>
                        </a:rPr>
                        <a:t>鄉鎮市區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0347616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people(</a:t>
                      </a:r>
                      <a:r>
                        <a:rPr lang="zh-TW" altLang="en-US" sz="1200" u="none" strike="noStrike" dirty="0">
                          <a:effectLst/>
                        </a:rPr>
                        <a:t>人數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20744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land_area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土地面積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27706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density(</a:t>
                      </a:r>
                      <a:r>
                        <a:rPr lang="zh-TW" altLang="en-US" sz="1200" u="none" strike="noStrike" dirty="0">
                          <a:effectLst/>
                        </a:rPr>
                        <a:t>人口密度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4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7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C175D-90AC-41E2-8B37-ECBE96C8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 </a:t>
            </a:r>
            <a:r>
              <a:rPr lang="en-US" altLang="zh-TW" dirty="0"/>
              <a:t>108</a:t>
            </a:r>
            <a:r>
              <a:rPr lang="zh-TW" altLang="en-US" dirty="0"/>
              <a:t>年各鄉鎮市區人口密度 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E6552-528A-46D5-B182-C3F0A70B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目錄 </a:t>
            </a:r>
            <a:r>
              <a:rPr lang="en-US" altLang="zh-TW" dirty="0"/>
              <a:t>: /dataset/pig04/population.csv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>
                <a:solidFill>
                  <a:srgbClr val="0070C0"/>
                </a:solidFill>
              </a:rPr>
              <a:t>Pop</a:t>
            </a:r>
            <a:r>
              <a:rPr lang="en-US" altLang="zh-TW" sz="2000" dirty="0" err="1">
                <a:solidFill>
                  <a:srgbClr val="0070C0"/>
                </a:solidFill>
              </a:rPr>
              <a:t>_data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>
                <a:solidFill>
                  <a:srgbClr val="0070C0"/>
                </a:solidFill>
              </a:rPr>
              <a:t>LOAD ‘/</a:t>
            </a:r>
            <a:r>
              <a:rPr lang="en-US" altLang="zh-TW" sz="2000" dirty="0">
                <a:solidFill>
                  <a:srgbClr val="0070C0"/>
                </a:solidFill>
              </a:rPr>
              <a:t>dataset/pig04/population</a:t>
            </a:r>
            <a:r>
              <a:rPr lang="en-US" altLang="zh-TW" sz="2000">
                <a:solidFill>
                  <a:srgbClr val="0070C0"/>
                </a:solidFill>
              </a:rPr>
              <a:t>.csv’ </a:t>
            </a:r>
            <a:r>
              <a:rPr lang="en-US" altLang="zh-TW" sz="2000" dirty="0">
                <a:solidFill>
                  <a:srgbClr val="0070C0"/>
                </a:solidFill>
              </a:rPr>
              <a:t>USING </a:t>
            </a:r>
            <a:r>
              <a:rPr lang="en-US" altLang="zh-TW" sz="2000" err="1">
                <a:solidFill>
                  <a:srgbClr val="0070C0"/>
                </a:solidFill>
              </a:rPr>
              <a:t>PigStorage</a:t>
            </a:r>
            <a:r>
              <a:rPr lang="en-US" altLang="zh-TW" sz="2000">
                <a:solidFill>
                  <a:srgbClr val="0070C0"/>
                </a:solidFill>
              </a:rPr>
              <a:t>(‘,’) </a:t>
            </a:r>
            <a:r>
              <a:rPr lang="en-US" altLang="zh-TW" sz="2000" dirty="0">
                <a:solidFill>
                  <a:srgbClr val="0070C0"/>
                </a:solidFill>
              </a:rPr>
              <a:t>AS 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>
                <a:solidFill>
                  <a:srgbClr val="0070C0"/>
                </a:solidFill>
              </a:rPr>
              <a:t>Area </a:t>
            </a:r>
            <a:r>
              <a:rPr lang="en-US" altLang="zh-TW" sz="2000" dirty="0">
                <a:solidFill>
                  <a:srgbClr val="0070C0"/>
                </a:solidFill>
              </a:rPr>
              <a:t>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>
                <a:solidFill>
                  <a:srgbClr val="0070C0"/>
                </a:solidFill>
              </a:rPr>
              <a:t>People </a:t>
            </a:r>
            <a:r>
              <a:rPr lang="en-US" altLang="zh-TW" sz="2000" dirty="0">
                <a:solidFill>
                  <a:srgbClr val="0070C0"/>
                </a:solidFill>
              </a:rPr>
              <a:t>: int,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>
                <a:solidFill>
                  <a:srgbClr val="0070C0"/>
                </a:solidFill>
              </a:rPr>
              <a:t>Land</a:t>
            </a:r>
            <a:r>
              <a:rPr lang="en-US" altLang="zh-TW" sz="2000" dirty="0" err="1">
                <a:solidFill>
                  <a:srgbClr val="0070C0"/>
                </a:solidFill>
              </a:rPr>
              <a:t>_area</a:t>
            </a:r>
            <a:r>
              <a:rPr lang="en-US" altLang="zh-TW" sz="2000" dirty="0">
                <a:solidFill>
                  <a:srgbClr val="0070C0"/>
                </a:solidFill>
              </a:rPr>
              <a:t> : double,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>
                <a:solidFill>
                  <a:srgbClr val="0070C0"/>
                </a:solidFill>
              </a:rPr>
              <a:t>Density </a:t>
            </a:r>
            <a:r>
              <a:rPr lang="en-US" altLang="zh-TW" sz="2000" dirty="0">
                <a:solidFill>
                  <a:srgbClr val="0070C0"/>
                </a:solidFill>
              </a:rPr>
              <a:t>: double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3600" dirty="0"/>
              <a:t>請找出全台灣人口最多的縣市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26A25-50E2-4323-9334-6967E4F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找出全台灣人口最多的縣市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B128A-3EA5-45D0-8E58-0D0652F7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/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,494112)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,267690)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,503113)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5722681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簡報範本</Template>
  <TotalTime>136</TotalTime>
  <Words>1127</Words>
  <Application>Microsoft Office PowerPoint</Application>
  <PresentationFormat>寬螢幕</PresentationFormat>
  <Paragraphs>178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Verdana</vt:lpstr>
      <vt:lpstr>簡報範本</vt:lpstr>
      <vt:lpstr>Apache Pig 駕輕就熱</vt:lpstr>
      <vt:lpstr>載入資料</vt:lpstr>
      <vt:lpstr>各藥局的成人口罩與兒童口罩總和</vt:lpstr>
      <vt:lpstr>各藥局的成人口罩與兒童口罩總和(進階)</vt:lpstr>
      <vt:lpstr>各縣市的成人口罩平均數</vt:lpstr>
      <vt:lpstr>練習</vt:lpstr>
      <vt:lpstr>108 年各鄉鎮市區人口密度</vt:lpstr>
      <vt:lpstr>載入 108年各鄉鎮市區人口密度 資料</vt:lpstr>
      <vt:lpstr>找出全台灣人口最多的縣市(2)</vt:lpstr>
      <vt:lpstr>關聯 (JOIN) (1)</vt:lpstr>
      <vt:lpstr>關聯 (JOIN) (2)</vt:lpstr>
      <vt:lpstr>關聯 (JOIN) (3)</vt:lpstr>
      <vt:lpstr>關聯 (JOIN) (4)</vt:lpstr>
      <vt:lpstr>找出各縣市口罩與人口的比例(1)</vt:lpstr>
      <vt:lpstr>找出各縣市口罩與人口的比例(2)</vt:lpstr>
      <vt:lpstr>找出各縣市口罩與人口的比例(3)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Oscar.Young</dc:creator>
  <cp:lastModifiedBy>Oscar.Young</cp:lastModifiedBy>
  <cp:revision>16</cp:revision>
  <dcterms:created xsi:type="dcterms:W3CDTF">2020-10-30T20:00:58Z</dcterms:created>
  <dcterms:modified xsi:type="dcterms:W3CDTF">2020-10-30T22:18:15Z</dcterms:modified>
</cp:coreProperties>
</file>