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41A2C5-89D7-4237-83E9-64D357848E34}">
  <a:tblStyle styleId="{8B41A2C5-89D7-4237-83E9-64D357848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wf.com.tw/?p=1002" TargetMode="External"/><Relationship Id="rId3" Type="http://schemas.openxmlformats.org/officeDocument/2006/relationships/hyperlink" Target="https://ithelp.ithome.com.tw/m/articles/10224407" TargetMode="External"/><Relationship Id="rId4" Type="http://schemas.openxmlformats.org/officeDocument/2006/relationships/hyperlink" Target="https://blog.cavedu.com/mqtt%E6%9E%B6%E6%A7%8B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https://swf.com.tw/?p=1002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https://ithelp.ithome.com.tw/m/articles/10224407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https://blog.cavedu.com/mqtt%E6%9E%B6%E6%A7%8B/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d513dec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d513dec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d513decc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d513decc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d513decc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d513decc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d513decc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d513decc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d513decc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d513decc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d513decc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d513decc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MQTT 和 HTTP 的底層都是 TCP/IP，也就是物聯網裝置可以沿用既有的網路架構和設備，只是在網路上流通的「訊息格式」以及應用程式的處理機制不同。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d513decc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d513decc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513dec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513dec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513dec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513dec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513dec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513dec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d513de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d513de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發佈者 (Publisher)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發佈一個主題，傳送給</a:t>
            </a: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轉訊站 (Broker)</a:t>
            </a:r>
            <a:r>
              <a:rPr lang="zh-TW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，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由</a:t>
            </a: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轉訊站 (Broker)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轉發給</a:t>
            </a: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訂閱者 (Subscriber)</a:t>
            </a:r>
            <a:r>
              <a:rPr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513dec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513dec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來自不同 IoT 設備或 Sensors，將收集到的數據發送到 MQTT Broker，再由 Broker 針對不同主題去發布給不同訂閱者。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 同時可以充當數據的訂閱者和發布者，所以 Clien 和 MQTT Bocker 就會同時進行雙向的數據溝通。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d513dec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d513dec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d513dec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d513dec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513dec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513dec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MQTT: 訊息傳輸協議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732675" y="566900"/>
            <a:ext cx="78036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QoS 1 至少傳送一次 (at least once)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傳訊給 Broker 後，Broker 會回應 PUBACK 訊息給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Publisher，確認收到訊息。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沒有收到 PUBACK 回應，就會再次發送 Publish。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➢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缺點: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沒有收到 PUBACK 回應，就會認定訊息沒送到，重傳訊息。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讓訂閱者重複收到相同訊息。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保證訊息會送達，但可能會重複。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/>
          <p:nvPr/>
        </p:nvSpPr>
        <p:spPr>
          <a:xfrm>
            <a:off x="709075" y="1100675"/>
            <a:ext cx="1016100" cy="27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566350" y="1079500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1566350" y="2910425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503600" y="1000100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65" name="Google Shape;265;p23"/>
          <p:cNvSpPr/>
          <p:nvPr/>
        </p:nvSpPr>
        <p:spPr>
          <a:xfrm>
            <a:off x="7503600" y="2831025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66" name="Google Shape;266;p23"/>
          <p:cNvSpPr/>
          <p:nvPr/>
        </p:nvSpPr>
        <p:spPr>
          <a:xfrm>
            <a:off x="3503100" y="1276375"/>
            <a:ext cx="3725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519025" y="3054275"/>
            <a:ext cx="2513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6291600" y="2703125"/>
            <a:ext cx="548700" cy="46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501375" y="2703173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 rot="10798073">
            <a:off x="4508133" y="2703282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645575" y="1244500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發布正常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645575" y="3075425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發布異常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5107375" y="847748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 rot="10798073">
            <a:off x="5114133" y="847857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519025" y="3269775"/>
            <a:ext cx="3725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3519025" y="1494375"/>
            <a:ext cx="36882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3519025" y="3507325"/>
            <a:ext cx="36882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4836688" y="1697613"/>
            <a:ext cx="1090075" cy="612938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PUBACK</a:t>
            </a:r>
            <a:endParaRPr b="1" sz="1300"/>
          </a:p>
        </p:txBody>
      </p:sp>
      <p:sp>
        <p:nvSpPr>
          <p:cNvPr id="279" name="Google Shape;279;p23"/>
          <p:cNvSpPr/>
          <p:nvPr/>
        </p:nvSpPr>
        <p:spPr>
          <a:xfrm>
            <a:off x="4818088" y="3744875"/>
            <a:ext cx="1090075" cy="612938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PUBACK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2259450" y="4536050"/>
            <a:ext cx="46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圖：QoS 1 至少傳送一次 (at least once)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698500" y="539750"/>
            <a:ext cx="7837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QoS 2 確實傳送一次（exactly once）</a:t>
            </a:r>
            <a:endParaRPr b="1" sz="30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Publisher 傳訊給 Broker 後，Broker 會回應 PUBREC 訊息給 Publisher，確認收到要發布的訊息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Publisher 收到 PUBREC 回應時，傳送 PUBREL（釋放發布訊息）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Broker 收到 PUBREL，將訊息發布給 Subscriber，並向 Publisher 回報 PUBCOMP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2363025" y="4577700"/>
            <a:ext cx="46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圖：QoS 2 至少傳送一次 (at least once)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595850" y="1110450"/>
            <a:ext cx="1449900" cy="673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5064900" y="1050975"/>
            <a:ext cx="901850" cy="7302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95" name="Google Shape;295;p25"/>
          <p:cNvSpPr/>
          <p:nvPr/>
        </p:nvSpPr>
        <p:spPr>
          <a:xfrm>
            <a:off x="2810325" y="995425"/>
            <a:ext cx="193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3516688" y="641835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rot="10798073">
            <a:off x="3523445" y="641944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2818590" y="1518225"/>
            <a:ext cx="19140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2819979" y="3730150"/>
            <a:ext cx="1914000" cy="1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3253800" y="1761025"/>
            <a:ext cx="1052225" cy="431100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PUBREC</a:t>
            </a:r>
            <a:endParaRPr b="1" sz="900"/>
          </a:p>
        </p:txBody>
      </p:sp>
      <p:sp>
        <p:nvSpPr>
          <p:cNvPr id="301" name="Google Shape;301;p25"/>
          <p:cNvSpPr/>
          <p:nvPr/>
        </p:nvSpPr>
        <p:spPr>
          <a:xfrm>
            <a:off x="3259800" y="2866674"/>
            <a:ext cx="1052225" cy="431100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PUBREL</a:t>
            </a:r>
            <a:endParaRPr sz="1000"/>
          </a:p>
        </p:txBody>
      </p:sp>
      <p:sp>
        <p:nvSpPr>
          <p:cNvPr id="302" name="Google Shape;302;p25"/>
          <p:cNvSpPr/>
          <p:nvPr/>
        </p:nvSpPr>
        <p:spPr>
          <a:xfrm>
            <a:off x="3244975" y="3957775"/>
            <a:ext cx="1052225" cy="431100"/>
          </a:xfrm>
          <a:prstGeom prst="flowChartPunchedTape">
            <a:avLst/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PUBCOMP</a:t>
            </a:r>
            <a:endParaRPr b="1"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2295501" y="82937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2320200" y="78797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2299651" y="145817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2324350" y="141677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2808838" y="2629475"/>
            <a:ext cx="1933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003838" y="1254600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收到要發布的訊息</a:t>
            </a:r>
            <a:endParaRPr sz="900"/>
          </a:p>
        </p:txBody>
      </p:sp>
      <p:sp>
        <p:nvSpPr>
          <p:cNvPr id="309" name="Google Shape;309;p25"/>
          <p:cNvSpPr txBox="1"/>
          <p:nvPr/>
        </p:nvSpPr>
        <p:spPr>
          <a:xfrm>
            <a:off x="3023788" y="2336950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釋放發布訊息</a:t>
            </a:r>
            <a:endParaRPr sz="900"/>
          </a:p>
        </p:txBody>
      </p:sp>
      <p:sp>
        <p:nvSpPr>
          <p:cNvPr id="310" name="Google Shape;310;p25"/>
          <p:cNvSpPr txBox="1"/>
          <p:nvPr/>
        </p:nvSpPr>
        <p:spPr>
          <a:xfrm>
            <a:off x="3023788" y="3450175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成功</a:t>
            </a:r>
            <a:r>
              <a:rPr lang="zh-TW" sz="13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發布訊息</a:t>
            </a:r>
            <a:endParaRPr sz="900"/>
          </a:p>
        </p:txBody>
      </p:sp>
      <p:sp>
        <p:nvSpPr>
          <p:cNvPr id="311" name="Google Shape;311;p25"/>
          <p:cNvSpPr/>
          <p:nvPr/>
        </p:nvSpPr>
        <p:spPr>
          <a:xfrm>
            <a:off x="2303801" y="362107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2328500" y="357967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6878738" y="1020773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 rot="10798073">
            <a:off x="6885495" y="1020882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6861225" y="1880075"/>
            <a:ext cx="1601100" cy="673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latin typeface="Courier New"/>
                <a:ea typeface="Courier New"/>
                <a:cs typeface="Courier New"/>
                <a:sym typeface="Courier New"/>
              </a:rPr>
              <a:t>Subscriber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5"/>
          <p:cNvSpPr/>
          <p:nvPr/>
        </p:nvSpPr>
        <p:spPr>
          <a:xfrm flipH="1" rot="10800000">
            <a:off x="6614450" y="1428375"/>
            <a:ext cx="1090200" cy="317400"/>
          </a:xfrm>
          <a:prstGeom prst="bentUpArrow">
            <a:avLst>
              <a:gd fmla="val 25000" name="adj1"/>
              <a:gd fmla="val 26662" name="adj2"/>
              <a:gd fmla="val 16528" name="adj3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2279101" y="2539625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2303800" y="249822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6103551" y="1296000"/>
            <a:ext cx="374100" cy="317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6128250" y="125460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709075" y="539750"/>
            <a:ext cx="7827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>
                <a:latin typeface="Courier New"/>
                <a:ea typeface="Courier New"/>
                <a:cs typeface="Courier New"/>
                <a:sym typeface="Courier New"/>
              </a:rPr>
              <a:t>QoS 總結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優點 - 佔用頻寬與傳送時間較少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缺點 - 資料可能會遺失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優點 - 佔用頻寬與傳送時間較少較 Qos 2 少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缺點 - Subscriber可能會收到重複的訊息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優點 - 不會重覆傳送相同訊息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缺點 - 佔用頻寬與傳送時間較多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687925" y="550325"/>
            <a:ext cx="78483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/>
                <a:ea typeface="Courier New"/>
                <a:cs typeface="Courier New"/>
                <a:sym typeface="Courier New"/>
              </a:rPr>
              <a:t>比較HTTP和MQTT通訊協定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00" y="1439325"/>
            <a:ext cx="7291799" cy="3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/>
          <p:nvPr/>
        </p:nvSpPr>
        <p:spPr>
          <a:xfrm>
            <a:off x="926100" y="1439325"/>
            <a:ext cx="7291800" cy="340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5391400" y="643475"/>
            <a:ext cx="36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圖片網址：</a:t>
            </a:r>
            <a:r>
              <a:rPr lang="zh-TW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https://swf.com.tw/?p=1002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87925" y="553350"/>
            <a:ext cx="78483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簡介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(Message Queuing Telemetry Transport) 訊息序列遙測傳輸。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1999 年 IBM 發明。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伺服器與用戶端間的發布與訂閱的訊息傳輸協定 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(publish / subscribe 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正式變成開放的 OASIS 國際標準。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適用於 M2M 和 IoT 環境。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09075" y="571500"/>
            <a:ext cx="7827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特點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好處在於它是一種輕量級協議（為了物聯網而設計的協定）。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網路頻寬很低。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硬體資源低。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適合用在低功耗和網絡帶寬有限的 IoT 環境，像是：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➔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智慧家電，醫療裝置等等。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709075" y="553350"/>
            <a:ext cx="78273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訊息傳遞原理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使用發佈(Publish) / 訂閱(Subscribe)的機制傳訊。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4個主要的元素: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發佈者 (Publisher)。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訂閱者 (Subscriber)。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主題 (Topic)。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轉訊站 (Broker)。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4008275" y="2168050"/>
            <a:ext cx="1456800" cy="611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ourier New"/>
                <a:ea typeface="Courier New"/>
                <a:cs typeface="Courier New"/>
                <a:sym typeface="Courier New"/>
              </a:rPr>
              <a:t>轉訊站</a:t>
            </a:r>
            <a:endParaRPr sz="2400"/>
          </a:p>
        </p:txBody>
      </p:sp>
      <p:sp>
        <p:nvSpPr>
          <p:cNvPr id="111" name="Google Shape;111;p17"/>
          <p:cNvSpPr/>
          <p:nvPr/>
        </p:nvSpPr>
        <p:spPr>
          <a:xfrm>
            <a:off x="6820075" y="1041164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575625" y="1084764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820075" y="1916721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575625" y="1960322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820075" y="2792278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575625" y="2835879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820075" y="3667836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575625" y="3711436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543300" y="1690482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292950" y="1734083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965475" y="2926772"/>
            <a:ext cx="683400" cy="6117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715125" y="2970372"/>
            <a:ext cx="110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686775" y="814925"/>
            <a:ext cx="1240800" cy="611700"/>
          </a:xfrm>
          <a:prstGeom prst="wedgeRoundRectCallout">
            <a:avLst>
              <a:gd fmla="val 3629" name="adj1"/>
              <a:gd fmla="val 85689" name="adj2"/>
              <a:gd fmla="val 0" name="adj3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主題</a:t>
            </a:r>
            <a:endParaRPr sz="2400"/>
          </a:p>
        </p:txBody>
      </p:sp>
      <p:sp>
        <p:nvSpPr>
          <p:cNvPr id="124" name="Google Shape;124;p17"/>
          <p:cNvSpPr/>
          <p:nvPr/>
        </p:nvSpPr>
        <p:spPr>
          <a:xfrm>
            <a:off x="1543300" y="3864700"/>
            <a:ext cx="1240800" cy="611700"/>
          </a:xfrm>
          <a:prstGeom prst="wedgeRoundRectCallout">
            <a:avLst>
              <a:gd fmla="val -13076" name="adj1"/>
              <a:gd fmla="val -82018" name="adj2"/>
              <a:gd fmla="val 0" name="adj3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主題</a:t>
            </a:r>
            <a:endParaRPr sz="2400"/>
          </a:p>
        </p:txBody>
      </p:sp>
      <p:cxnSp>
        <p:nvCxnSpPr>
          <p:cNvPr id="125" name="Google Shape;125;p17"/>
          <p:cNvCxnSpPr>
            <a:stCxn id="123" idx="3"/>
          </p:cNvCxnSpPr>
          <p:nvPr/>
        </p:nvCxnSpPr>
        <p:spPr>
          <a:xfrm>
            <a:off x="2927575" y="1120775"/>
            <a:ext cx="1065000" cy="973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24" idx="3"/>
          </p:cNvCxnSpPr>
          <p:nvPr/>
        </p:nvCxnSpPr>
        <p:spPr>
          <a:xfrm flipH="1" rot="10800000">
            <a:off x="2784100" y="2786350"/>
            <a:ext cx="1190400" cy="1384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endCxn id="111" idx="2"/>
          </p:cNvCxnSpPr>
          <p:nvPr/>
        </p:nvCxnSpPr>
        <p:spPr>
          <a:xfrm flipH="1" rot="10800000">
            <a:off x="5448475" y="1347014"/>
            <a:ext cx="1371600" cy="843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475050" y="2578395"/>
            <a:ext cx="1346700" cy="443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endCxn id="113" idx="2"/>
          </p:cNvCxnSpPr>
          <p:nvPr/>
        </p:nvCxnSpPr>
        <p:spPr>
          <a:xfrm flipH="1" rot="10800000">
            <a:off x="5476975" y="2222571"/>
            <a:ext cx="1343100" cy="148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endCxn id="117" idx="2"/>
          </p:cNvCxnSpPr>
          <p:nvPr/>
        </p:nvCxnSpPr>
        <p:spPr>
          <a:xfrm>
            <a:off x="5438875" y="2749686"/>
            <a:ext cx="1381200" cy="12240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3352175" y="4535900"/>
            <a:ext cx="29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圖1：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MQTT 訊息傳遞原理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15125" y="1041182"/>
            <a:ext cx="931200" cy="3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715125" y="1041182"/>
            <a:ext cx="931200" cy="3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-10627745">
            <a:off x="3776608" y="459281"/>
            <a:ext cx="1453344" cy="679772"/>
          </a:xfrm>
          <a:prstGeom prst="cloud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361825" y="704460"/>
            <a:ext cx="947400" cy="5844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008790" y="1517165"/>
            <a:ext cx="3141600" cy="3022200"/>
          </a:xfrm>
          <a:prstGeom prst="wedgeRoundRectCallout">
            <a:avLst>
              <a:gd fmla="val -10914" name="adj1"/>
              <a:gd fmla="val -58305" name="adj2"/>
              <a:gd fmla="val 0" name="adj3"/>
            </a:avLst>
          </a:prstGeom>
          <a:solidFill>
            <a:srgbClr val="CFE2F3"/>
          </a:solidFill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265390" y="1883183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743044" y="1883183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265390" y="3259948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D9D2E9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743044" y="3259948"/>
            <a:ext cx="1111500" cy="825900"/>
          </a:xfrm>
          <a:prstGeom prst="verticalScroll">
            <a:avLst>
              <a:gd fmla="val 12500" name="adj"/>
            </a:avLst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581666" y="2156788"/>
            <a:ext cx="478800" cy="3660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916032" y="2053644"/>
            <a:ext cx="330300" cy="256200"/>
          </a:xfrm>
          <a:prstGeom prst="mathPlus">
            <a:avLst>
              <a:gd fmla="val 23520" name="adj1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324481" y="2058565"/>
            <a:ext cx="330300" cy="246600"/>
          </a:xfrm>
          <a:prstGeom prst="mathMinus">
            <a:avLst>
              <a:gd fmla="val 23520" name="adj1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916032" y="2353727"/>
            <a:ext cx="330300" cy="303600"/>
          </a:xfrm>
          <a:prstGeom prst="mathMultiply">
            <a:avLst>
              <a:gd fmla="val 23520" name="adj1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324481" y="2377345"/>
            <a:ext cx="330300" cy="2562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rgbClr val="A4C2F4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427871" y="3430808"/>
            <a:ext cx="330300" cy="2562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834298" y="3488964"/>
            <a:ext cx="330300" cy="256200"/>
          </a:xfrm>
          <a:prstGeom prst="moon">
            <a:avLst>
              <a:gd fmla="val 53951" name="adj"/>
            </a:avLst>
          </a:prstGeom>
          <a:solidFill>
            <a:srgbClr val="FFFF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655943" y="3754978"/>
            <a:ext cx="330426" cy="246294"/>
          </a:xfrm>
          <a:prstGeom prst="lightningBolt">
            <a:avLst/>
          </a:prstGeom>
          <a:solidFill>
            <a:srgbClr val="FFFF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051832" y="3577229"/>
            <a:ext cx="493500" cy="303600"/>
          </a:xfrm>
          <a:prstGeom prst="heart">
            <a:avLst/>
          </a:prstGeom>
          <a:solidFill>
            <a:srgbClr val="FF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3345457" y="2719744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 </a:t>
            </a:r>
            <a:r>
              <a:rPr b="1" lang="zh-TW"/>
              <a:t>主題</a:t>
            </a:r>
            <a:endParaRPr b="1"/>
          </a:p>
        </p:txBody>
      </p:sp>
      <p:sp>
        <p:nvSpPr>
          <p:cNvPr id="156" name="Google Shape;156;p18"/>
          <p:cNvSpPr txBox="1"/>
          <p:nvPr/>
        </p:nvSpPr>
        <p:spPr>
          <a:xfrm>
            <a:off x="4824958" y="2701046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</a:t>
            </a:r>
            <a:r>
              <a:rPr b="1" lang="zh-TW"/>
              <a:t> 主題</a:t>
            </a:r>
            <a:endParaRPr b="1"/>
          </a:p>
        </p:txBody>
      </p:sp>
      <p:sp>
        <p:nvSpPr>
          <p:cNvPr id="157" name="Google Shape;157;p18"/>
          <p:cNvSpPr txBox="1"/>
          <p:nvPr/>
        </p:nvSpPr>
        <p:spPr>
          <a:xfrm>
            <a:off x="3347304" y="4069329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r>
              <a:rPr b="1" lang="zh-TW"/>
              <a:t> 主題</a:t>
            </a:r>
            <a:endParaRPr b="1"/>
          </a:p>
        </p:txBody>
      </p:sp>
      <p:sp>
        <p:nvSpPr>
          <p:cNvPr id="158" name="Google Shape;158;p18"/>
          <p:cNvSpPr txBox="1"/>
          <p:nvPr/>
        </p:nvSpPr>
        <p:spPr>
          <a:xfrm>
            <a:off x="4824958" y="4069329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</a:t>
            </a:r>
            <a:r>
              <a:rPr b="1" lang="zh-TW"/>
              <a:t> 主題</a:t>
            </a:r>
            <a:endParaRPr b="1"/>
          </a:p>
        </p:txBody>
      </p:sp>
      <p:sp>
        <p:nvSpPr>
          <p:cNvPr id="159" name="Google Shape;159;p18"/>
          <p:cNvSpPr/>
          <p:nvPr/>
        </p:nvSpPr>
        <p:spPr>
          <a:xfrm>
            <a:off x="590618" y="868827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81333" y="633039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088094" y="1849794"/>
            <a:ext cx="478800" cy="459900"/>
          </a:xfrm>
          <a:prstGeom prst="triangle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078809" y="1614006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82537" y="2758663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73252" y="2522876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247555" y="3560886"/>
            <a:ext cx="478800" cy="459900"/>
          </a:xfrm>
          <a:prstGeom prst="triangl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238270" y="3325099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8"/>
          <p:cNvCxnSpPr/>
          <p:nvPr/>
        </p:nvCxnSpPr>
        <p:spPr>
          <a:xfrm flipH="1" rot="10800000">
            <a:off x="2514465" y="945380"/>
            <a:ext cx="1023600" cy="1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flipH="1" rot="10800000">
            <a:off x="2758379" y="1183919"/>
            <a:ext cx="780000" cy="17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/>
          <p:nvPr/>
        </p:nvCxnSpPr>
        <p:spPr>
          <a:xfrm flipH="1" rot="10800000">
            <a:off x="2282991" y="706947"/>
            <a:ext cx="1255200" cy="12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/>
          <p:nvPr/>
        </p:nvCxnSpPr>
        <p:spPr>
          <a:xfrm flipH="1" rot="10800000">
            <a:off x="2324456" y="468587"/>
            <a:ext cx="1213500" cy="11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 flipH="1" rot="10800000">
            <a:off x="1284444" y="478408"/>
            <a:ext cx="1084200" cy="379500"/>
          </a:xfrm>
          <a:prstGeom prst="bentConnector3">
            <a:avLst>
              <a:gd fmla="val 67535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 rot="-5400000">
            <a:off x="1470675" y="1023204"/>
            <a:ext cx="1120500" cy="504000"/>
          </a:xfrm>
          <a:prstGeom prst="bentConnector3">
            <a:avLst>
              <a:gd fmla="val 399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 rot="-5400000">
            <a:off x="798225" y="1222050"/>
            <a:ext cx="1990800" cy="1470600"/>
          </a:xfrm>
          <a:prstGeom prst="bentConnector3">
            <a:avLst>
              <a:gd fmla="val -24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 rot="-5400000">
            <a:off x="1157014" y="1952689"/>
            <a:ext cx="2365800" cy="836700"/>
          </a:xfrm>
          <a:prstGeom prst="bentConnector3">
            <a:avLst>
              <a:gd fmla="val 188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 txBox="1"/>
          <p:nvPr/>
        </p:nvSpPr>
        <p:spPr>
          <a:xfrm>
            <a:off x="264457" y="104925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用戶端 (client)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532326" y="285204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用戶端 (client)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3878849" y="14200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</a:t>
            </a:r>
            <a:r>
              <a:rPr lang="zh-TW"/>
              <a:t> (server)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118736" y="1161282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7109451" y="925495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230221" y="1721485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8220936" y="1485697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6975872" y="2464720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6966588" y="2228932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8230221" y="3169786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8220936" y="2933998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7321775" y="3766025"/>
            <a:ext cx="478800" cy="4599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7312490" y="3530238"/>
            <a:ext cx="497400" cy="4392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368535" y="1313901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853732" y="231950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48175" y="3218663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013193" y="4020897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發佈者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6751394" y="1629916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839168" y="2182843"/>
            <a:ext cx="1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A,C,D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615669" y="2927965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B,C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6954433" y="4226037"/>
            <a:ext cx="1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A,B,C,D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7839168" y="3643750"/>
            <a:ext cx="12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訂閱者 A,B,C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446835" y="471765"/>
            <a:ext cx="8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A,C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>
            <a:off x="5620441" y="730442"/>
            <a:ext cx="1718700" cy="120900"/>
          </a:xfrm>
          <a:prstGeom prst="bentConnector3">
            <a:avLst>
              <a:gd fmla="val 99888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5630175" y="857908"/>
            <a:ext cx="2402700" cy="1185300"/>
          </a:xfrm>
          <a:prstGeom prst="bentConnector3">
            <a:avLst>
              <a:gd fmla="val 48082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5520806" y="1139128"/>
            <a:ext cx="2461800" cy="2246100"/>
          </a:xfrm>
          <a:prstGeom prst="bentConnector3">
            <a:avLst>
              <a:gd fmla="val 38042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8"/>
          <p:cNvCxnSpPr/>
          <p:nvPr/>
        </p:nvCxnSpPr>
        <p:spPr>
          <a:xfrm flipH="1" rot="-5400000">
            <a:off x="5345006" y="2219087"/>
            <a:ext cx="2722500" cy="830400"/>
          </a:xfrm>
          <a:prstGeom prst="bentConnector3">
            <a:avLst>
              <a:gd fmla="val 9968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/>
          <p:nvPr/>
        </p:nvCxnSpPr>
        <p:spPr>
          <a:xfrm flipH="1" rot="-5400000">
            <a:off x="5828521" y="1791069"/>
            <a:ext cx="1728000" cy="156300"/>
          </a:xfrm>
          <a:prstGeom prst="bentConnector3">
            <a:avLst>
              <a:gd fmla="val 9997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8"/>
          <p:cNvCxnSpPr/>
          <p:nvPr/>
        </p:nvCxnSpPr>
        <p:spPr>
          <a:xfrm>
            <a:off x="5630175" y="1000802"/>
            <a:ext cx="998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8"/>
          <p:cNvCxnSpPr/>
          <p:nvPr/>
        </p:nvCxnSpPr>
        <p:spPr>
          <a:xfrm>
            <a:off x="5525573" y="1281964"/>
            <a:ext cx="750300" cy="6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8"/>
          <p:cNvSpPr/>
          <p:nvPr/>
        </p:nvSpPr>
        <p:spPr>
          <a:xfrm>
            <a:off x="5354407" y="607944"/>
            <a:ext cx="275700" cy="7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7262648" y="1987615"/>
            <a:ext cx="9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A,C,D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 rot="5400000">
            <a:off x="6312309" y="2201679"/>
            <a:ext cx="86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B,C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26133" y="3320811"/>
            <a:ext cx="9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A,B,C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226064" y="3977597"/>
            <a:ext cx="104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主題 A,B,C,D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3195100" y="4636725"/>
            <a:ext cx="276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圖2：MQTT 訊息傳遞原理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12" name="Google Shape;212;p18"/>
          <p:cNvCxnSpPr/>
          <p:nvPr/>
        </p:nvCxnSpPr>
        <p:spPr>
          <a:xfrm>
            <a:off x="7339150" y="719550"/>
            <a:ext cx="2400" cy="214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8"/>
          <p:cNvCxnSpPr/>
          <p:nvPr/>
        </p:nvCxnSpPr>
        <p:spPr>
          <a:xfrm>
            <a:off x="7946875" y="2043200"/>
            <a:ext cx="71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8"/>
          <p:cNvCxnSpPr/>
          <p:nvPr/>
        </p:nvCxnSpPr>
        <p:spPr>
          <a:xfrm>
            <a:off x="6699275" y="2733225"/>
            <a:ext cx="71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8"/>
          <p:cNvCxnSpPr/>
          <p:nvPr/>
        </p:nvCxnSpPr>
        <p:spPr>
          <a:xfrm>
            <a:off x="7893500" y="3385225"/>
            <a:ext cx="71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8"/>
          <p:cNvCxnSpPr/>
          <p:nvPr/>
        </p:nvCxnSpPr>
        <p:spPr>
          <a:xfrm rot="10800000">
            <a:off x="7081750" y="3991325"/>
            <a:ext cx="7200" cy="9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701250" y="550325"/>
            <a:ext cx="78351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訊息格式、封包格式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訊息格式有三類: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Fix Header (固定格式封包)。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Message Type為4 bit數字，共16位數。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Variable Header (變動格式封包)。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Payload (訊息內文)。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3" name="Google Shape;223;p19"/>
          <p:cNvGraphicFramePr/>
          <p:nvPr/>
        </p:nvGraphicFramePr>
        <p:xfrm>
          <a:off x="1706400" y="228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{8B41A2C5-89D7-4237-83E9-64D357848E34}</a:tableStyleId>
              </a:tblPr>
              <a:tblGrid>
                <a:gridCol w="636800"/>
                <a:gridCol w="636800"/>
                <a:gridCol w="636800"/>
                <a:gridCol w="636800"/>
                <a:gridCol w="636800"/>
                <a:gridCol w="636800"/>
                <a:gridCol w="636800"/>
                <a:gridCol w="636800"/>
                <a:gridCol w="63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1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 Type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DUP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QoS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Retain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 2</a:t>
                      </a:r>
                      <a:endParaRPr b="1" sz="11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Remaining Length</a:t>
                      </a:r>
                      <a:endParaRPr b="1" sz="1200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687900" y="550325"/>
            <a:ext cx="78483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QoS 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QoS 級別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MQTT 定義了三個層級的品質設定。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Qo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代表：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■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Publisher 與 Broker。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Courier New"/>
              <a:buChar char="■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Broker 與 Subscriber 之間傳輸品質。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719675" y="550325"/>
            <a:ext cx="7816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latin typeface="Courier New"/>
                <a:ea typeface="Courier New"/>
                <a:cs typeface="Courier New"/>
                <a:sym typeface="Courier New"/>
              </a:rPr>
              <a:t>QoS 0 最多傳送一次（at most once）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Publisher 傳訊給 Broker 後直接轉傳給 Subscriber，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不會回傳確認封包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QoS 0 就像寄平信，不保證訊息會送達</a:t>
            </a: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1566350" y="2832100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1566350" y="4053425"/>
            <a:ext cx="1693500" cy="730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7503600" y="2752700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39" name="Google Shape;239;p21"/>
          <p:cNvSpPr/>
          <p:nvPr/>
        </p:nvSpPr>
        <p:spPr>
          <a:xfrm>
            <a:off x="7503600" y="3974025"/>
            <a:ext cx="994825" cy="889000"/>
          </a:xfrm>
          <a:prstGeom prst="flowChartMagneticDisk">
            <a:avLst/>
          </a:prstGeom>
          <a:solidFill>
            <a:srgbClr val="F4CC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Broker</a:t>
            </a:r>
            <a:endParaRPr b="1"/>
          </a:p>
        </p:txBody>
      </p:sp>
      <p:sp>
        <p:nvSpPr>
          <p:cNvPr id="240" name="Google Shape;240;p21"/>
          <p:cNvSpPr/>
          <p:nvPr/>
        </p:nvSpPr>
        <p:spPr>
          <a:xfrm>
            <a:off x="3503100" y="3181375"/>
            <a:ext cx="3725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519025" y="4349675"/>
            <a:ext cx="25134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6291600" y="4109525"/>
            <a:ext cx="730200" cy="618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107375" y="2832148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 rot="10798073">
            <a:off x="5114133" y="2832257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4501375" y="3998573"/>
            <a:ext cx="548700" cy="2733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rot="10798073">
            <a:off x="4508133" y="3998682"/>
            <a:ext cx="535200" cy="105900"/>
          </a:xfrm>
          <a:prstGeom prst="triangle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45575" y="2997100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發布正常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645575" y="4218425"/>
            <a:ext cx="10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發布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異常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3368625" y="4784175"/>
            <a:ext cx="35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圖：QoS 1 至少傳送一次 (at least once)</a:t>
            </a:r>
            <a:endParaRPr b="1"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