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7"/>
  </p:notesMasterIdLst>
  <p:sldIdLst>
    <p:sldId id="256" r:id="rId4"/>
    <p:sldId id="261" r:id="rId5"/>
    <p:sldId id="265" r:id="rId6"/>
    <p:sldId id="302" r:id="rId7"/>
    <p:sldId id="303" r:id="rId8"/>
    <p:sldId id="304" r:id="rId9"/>
    <p:sldId id="275" r:id="rId10"/>
    <p:sldId id="273" r:id="rId11"/>
    <p:sldId id="305" r:id="rId12"/>
    <p:sldId id="290" r:id="rId13"/>
    <p:sldId id="307" r:id="rId14"/>
    <p:sldId id="306" r:id="rId15"/>
    <p:sldId id="262" r:id="rId1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orient="horz" pos="193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ùng Nguyễn" initials="TN" lastIdx="1" clrIdx="0">
    <p:extLst>
      <p:ext uri="{19B8F6BF-5375-455C-9EA6-DF929625EA0E}">
        <p15:presenceInfo xmlns:p15="http://schemas.microsoft.com/office/powerpoint/2012/main" userId="fee2440a3b17a13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945"/>
    <a:srgbClr val="632A86"/>
    <a:srgbClr val="F214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6" autoAdjust="0"/>
    <p:restoredTop sz="81584" autoAdjust="0"/>
  </p:normalViewPr>
  <p:slideViewPr>
    <p:cSldViewPr>
      <p:cViewPr varScale="1">
        <p:scale>
          <a:sx n="78" d="100"/>
          <a:sy n="78" d="100"/>
        </p:scale>
        <p:origin x="1098" y="84"/>
      </p:cViewPr>
      <p:guideLst>
        <p:guide orient="horz" pos="1620"/>
        <p:guide pos="2880"/>
        <p:guide orient="horz" pos="1938"/>
      </p:guideLst>
    </p:cSldViewPr>
  </p:slideViewPr>
  <p:notesTextViewPr>
    <p:cViewPr>
      <p:scale>
        <a:sx n="1" d="1"/>
        <a:sy n="1" d="1"/>
      </p:scale>
      <p:origin x="0" y="0"/>
    </p:cViewPr>
  </p:notesTextViewPr>
  <p:notesViewPr>
    <p:cSldViewPr>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744AD1-7E96-455A-8C7F-605A7DD0F917}" type="datetimeFigureOut">
              <a:rPr lang="en-US" smtClean="0"/>
              <a:t>2018-11-14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EDC514-9E28-441F-BF04-3DE8912E9F4E}" type="slidenum">
              <a:rPr lang="en-US" smtClean="0"/>
              <a:t>‹#›</a:t>
            </a:fld>
            <a:endParaRPr lang="en-US"/>
          </a:p>
        </p:txBody>
      </p:sp>
    </p:spTree>
    <p:extLst>
      <p:ext uri="{BB962C8B-B14F-4D97-AF65-F5344CB8AC3E}">
        <p14:creationId xmlns:p14="http://schemas.microsoft.com/office/powerpoint/2010/main" val="1549062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9EDC514-9E28-441F-BF04-3DE8912E9F4E}" type="slidenum">
              <a:rPr lang="en-US" smtClean="0"/>
              <a:t>1</a:t>
            </a:fld>
            <a:endParaRPr lang="en-US"/>
          </a:p>
        </p:txBody>
      </p:sp>
    </p:spTree>
    <p:extLst>
      <p:ext uri="{BB962C8B-B14F-4D97-AF65-F5344CB8AC3E}">
        <p14:creationId xmlns:p14="http://schemas.microsoft.com/office/powerpoint/2010/main" val="2032104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Ngày nay mạng internet phát triển khéo theo sự phát triển của mạng xã hội, ngày càng nhiều ng</a:t>
            </a:r>
            <a:r>
              <a:rPr lang="vi-VN"/>
              <a:t>ư</a:t>
            </a:r>
            <a:r>
              <a:rPr lang="en-US"/>
              <a:t>ời dùng già và trẻ tuổi tham gia sử dụng.</a:t>
            </a:r>
          </a:p>
          <a:p>
            <a:r>
              <a:rPr lang="en-US"/>
              <a:t>Nhờ có mạng xã hội con ng</a:t>
            </a:r>
            <a:r>
              <a:rPr lang="vi-VN"/>
              <a:t>ư</a:t>
            </a:r>
            <a:r>
              <a:rPr lang="en-US"/>
              <a:t>ời có sự kết nối cao h</a:t>
            </a:r>
            <a:r>
              <a:rPr lang="vi-VN"/>
              <a:t>ơ</a:t>
            </a:r>
            <a:r>
              <a:rPr lang="en-US"/>
              <a:t>n.. Bên cạnh đó cũng tồn tại nhiều mối nguy hiểm từ việc khó kiểm soát các luồng thông tin trên mạng xã hội tiếp cận tới ng</a:t>
            </a:r>
            <a:r>
              <a:rPr lang="vi-VN"/>
              <a:t>ư</a:t>
            </a:r>
            <a:r>
              <a:rPr lang="en-US"/>
              <a:t>ời dùng. </a:t>
            </a:r>
          </a:p>
          <a:p>
            <a:r>
              <a:rPr lang="en-US"/>
              <a:t>Trong quân đội ta cũng có một lực lượng hỗ trỡ bảo vệ an ninh mạng đó là lực lượng 47, trong số đó có lực lượng du luận viên với những yêu cầu đặt ra là bình luận, đăng tin phản bác lại những luận điểm sai trái, kích động trên mạng xã hồi facebook. Lực lượng này rất mỏng mà yêu cầu tương tác rất nhiều nên không thể sử dụng tay mà cần có hệ thống máy móc hỗ trợ công việc.</a:t>
            </a:r>
          </a:p>
        </p:txBody>
      </p:sp>
      <p:sp>
        <p:nvSpPr>
          <p:cNvPr id="4" name="Slide Number Placeholder 3"/>
          <p:cNvSpPr>
            <a:spLocks noGrp="1"/>
          </p:cNvSpPr>
          <p:nvPr>
            <p:ph type="sldNum" sz="quarter" idx="5"/>
          </p:nvPr>
        </p:nvSpPr>
        <p:spPr/>
        <p:txBody>
          <a:bodyPr/>
          <a:lstStyle/>
          <a:p>
            <a:fld id="{89EDC514-9E28-441F-BF04-3DE8912E9F4E}" type="slidenum">
              <a:rPr lang="en-US" smtClean="0"/>
              <a:t>3</a:t>
            </a:fld>
            <a:endParaRPr lang="en-US"/>
          </a:p>
        </p:txBody>
      </p:sp>
    </p:spTree>
    <p:extLst>
      <p:ext uri="{BB962C8B-B14F-4D97-AF65-F5344CB8AC3E}">
        <p14:creationId xmlns:p14="http://schemas.microsoft.com/office/powerpoint/2010/main" val="533502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Từ đó em tìm hiểu một số phần mềm có chức năng có thể đáp ứng đ</a:t>
            </a:r>
            <a:r>
              <a:rPr lang="vi-VN"/>
              <a:t>ư</a:t>
            </a:r>
            <a:r>
              <a:rPr lang="en-US"/>
              <a:t>ợc yêu cầu trên.</a:t>
            </a:r>
          </a:p>
          <a:p>
            <a:r>
              <a:rPr lang="en-US"/>
              <a:t>Từ các chức năng của các hệ thống trên ta thấy chức năng của nó đang thiên về việc marketing bán hang trên Facebook mà ch</a:t>
            </a:r>
            <a:r>
              <a:rPr lang="vi-VN"/>
              <a:t>ư</a:t>
            </a:r>
            <a:r>
              <a:rPr lang="en-US"/>
              <a:t>a có phần mềm hỗ trợ tốt cho lực lượng d</a:t>
            </a:r>
            <a:r>
              <a:rPr lang="vi-VN"/>
              <a:t>ư</a:t>
            </a:r>
            <a:r>
              <a:rPr lang="en-US"/>
              <a:t> luận viên. Từ đó đặt ra những yêu cầu cần có cho hệ thống cần xây dựng</a:t>
            </a:r>
          </a:p>
        </p:txBody>
      </p:sp>
      <p:sp>
        <p:nvSpPr>
          <p:cNvPr id="4" name="Slide Number Placeholder 3"/>
          <p:cNvSpPr>
            <a:spLocks noGrp="1"/>
          </p:cNvSpPr>
          <p:nvPr>
            <p:ph type="sldNum" sz="quarter" idx="5"/>
          </p:nvPr>
        </p:nvSpPr>
        <p:spPr/>
        <p:txBody>
          <a:bodyPr/>
          <a:lstStyle/>
          <a:p>
            <a:fld id="{89EDC514-9E28-441F-BF04-3DE8912E9F4E}" type="slidenum">
              <a:rPr lang="en-US" smtClean="0"/>
              <a:t>4</a:t>
            </a:fld>
            <a:endParaRPr lang="en-US"/>
          </a:p>
        </p:txBody>
      </p:sp>
    </p:spTree>
    <p:extLst>
      <p:ext uri="{BB962C8B-B14F-4D97-AF65-F5344CB8AC3E}">
        <p14:creationId xmlns:p14="http://schemas.microsoft.com/office/powerpoint/2010/main" val="3117995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7F5CFDBF-8E1E-4436-B463-FE5B745FD636}"/>
              </a:ext>
            </a:extLst>
          </p:cNvPr>
          <p:cNvSpPr>
            <a:spLocks noGrp="1"/>
          </p:cNvSpPr>
          <p:nvPr>
            <p:ph type="body" idx="1"/>
          </p:nvPr>
        </p:nvSpPr>
        <p:spPr/>
        <p:txBody>
          <a:bodyPr/>
          <a:lstStyle/>
          <a:p>
            <a:r>
              <a:rPr lang="en-US"/>
              <a:t>Từ đó tìm hiểu một số công cụ giúp việc lập trình , thiết kế hệ thống.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c</a:t>
            </a:r>
            <a:r>
              <a:rPr lang="vi-VN"/>
              <a:t>ơ</a:t>
            </a:r>
            <a:r>
              <a:rPr lang="en-US"/>
              <a:t> bản thì web browwer và webrequest hoạt động tương tự nhau, ở đây ta so sánh hai công cụ đó là Facebook Api và webrequest.</a:t>
            </a:r>
          </a:p>
          <a:p>
            <a:r>
              <a:rPr lang="en-US"/>
              <a:t>Từ những </a:t>
            </a:r>
            <a:r>
              <a:rPr lang="vi-VN"/>
              <a:t>ư</a:t>
            </a:r>
            <a:r>
              <a:rPr lang="en-US"/>
              <a:t>u nhược điểm trên tôi quyết định chọn sử dụng webrequest để xây dựng hệ thống.</a:t>
            </a:r>
          </a:p>
          <a:p>
            <a:r>
              <a:rPr lang="en-US"/>
              <a:t>Để có thể làm việc đ</a:t>
            </a:r>
            <a:r>
              <a:rPr lang="vi-VN"/>
              <a:t>ư</a:t>
            </a:r>
            <a:r>
              <a:rPr lang="en-US"/>
              <a:t>ợc ta tìm hiểu một số hàm trong công cụ webrequest.</a:t>
            </a:r>
          </a:p>
        </p:txBody>
      </p:sp>
      <p:sp>
        <p:nvSpPr>
          <p:cNvPr id="4" name="Slide Number Placeholder 3"/>
          <p:cNvSpPr>
            <a:spLocks noGrp="1"/>
          </p:cNvSpPr>
          <p:nvPr>
            <p:ph type="sldNum" sz="quarter" idx="5"/>
          </p:nvPr>
        </p:nvSpPr>
        <p:spPr/>
        <p:txBody>
          <a:bodyPr/>
          <a:lstStyle/>
          <a:p>
            <a:fld id="{89EDC514-9E28-441F-BF04-3DE8912E9F4E}" type="slidenum">
              <a:rPr lang="en-US" smtClean="0"/>
              <a:t>6</a:t>
            </a:fld>
            <a:endParaRPr lang="en-US"/>
          </a:p>
        </p:txBody>
      </p:sp>
    </p:spTree>
    <p:extLst>
      <p:ext uri="{BB962C8B-B14F-4D97-AF65-F5344CB8AC3E}">
        <p14:creationId xmlns:p14="http://schemas.microsoft.com/office/powerpoint/2010/main" val="68939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Sau khi đã tìm hiểu được các công cụ để làm việc ta bắt đầu phần tích thiết kế hệ thống.</a:t>
            </a:r>
          </a:p>
        </p:txBody>
      </p:sp>
      <p:sp>
        <p:nvSpPr>
          <p:cNvPr id="4" name="Slide Number Placeholder 3"/>
          <p:cNvSpPr>
            <a:spLocks noGrp="1"/>
          </p:cNvSpPr>
          <p:nvPr>
            <p:ph type="sldNum" sz="quarter" idx="5"/>
          </p:nvPr>
        </p:nvSpPr>
        <p:spPr/>
        <p:txBody>
          <a:bodyPr/>
          <a:lstStyle/>
          <a:p>
            <a:fld id="{89EDC514-9E28-441F-BF04-3DE8912E9F4E}" type="slidenum">
              <a:rPr lang="en-US" smtClean="0"/>
              <a:t>7</a:t>
            </a:fld>
            <a:endParaRPr lang="en-US"/>
          </a:p>
        </p:txBody>
      </p:sp>
    </p:spTree>
    <p:extLst>
      <p:ext uri="{BB962C8B-B14F-4D97-AF65-F5344CB8AC3E}">
        <p14:creationId xmlns:p14="http://schemas.microsoft.com/office/powerpoint/2010/main" val="2758975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9EDC514-9E28-441F-BF04-3DE8912E9F4E}" type="slidenum">
              <a:rPr lang="en-US" smtClean="0"/>
              <a:t>8</a:t>
            </a:fld>
            <a:endParaRPr lang="en-US"/>
          </a:p>
        </p:txBody>
      </p:sp>
    </p:spTree>
    <p:extLst>
      <p:ext uri="{BB962C8B-B14F-4D97-AF65-F5344CB8AC3E}">
        <p14:creationId xmlns:p14="http://schemas.microsoft.com/office/powerpoint/2010/main" val="3177757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003800"/>
            <a:ext cx="4032448" cy="1152129"/>
          </a:xfrm>
          <a:prstGeom prst="rect">
            <a:avLst/>
          </a:prstGeom>
        </p:spPr>
        <p:txBody>
          <a:bodyPr anchor="ctr"/>
          <a:lstStyle>
            <a:lvl1pPr marL="0" indent="0" algn="l">
              <a:lnSpc>
                <a:spcPct val="100000"/>
              </a:lnSpc>
              <a:buNone/>
              <a:defRPr sz="3600" b="0" baseline="0">
                <a:solidFill>
                  <a:schemeClr val="bg1"/>
                </a:solidFill>
                <a:latin typeface="+mj-lt"/>
                <a:cs typeface="Arial" pitchFamily="34" charset="0"/>
              </a:defRPr>
            </a:lvl1pPr>
          </a:lstStyle>
          <a:p>
            <a:pPr lvl="0"/>
            <a:r>
              <a:rPr lang="en-US" altLang="ko-KR" dirty="0">
                <a:ea typeface="맑은 고딕" pitchFamily="50" charset="-127"/>
              </a:rPr>
              <a:t>FREE PPT </a:t>
            </a:r>
          </a:p>
          <a:p>
            <a:pPr lvl="0"/>
            <a:r>
              <a:rPr lang="en-US" altLang="ko-KR" dirty="0">
                <a:ea typeface="맑은 고딕" pitchFamily="50" charset="-127"/>
              </a:rPr>
              <a:t>TEMPLATES</a:t>
            </a:r>
            <a:endParaRPr lang="en-US" altLang="ko-KR" dirty="0"/>
          </a:p>
        </p:txBody>
      </p:sp>
      <p:sp>
        <p:nvSpPr>
          <p:cNvPr id="11" name="Text Placeholder 9"/>
          <p:cNvSpPr>
            <a:spLocks noGrp="1"/>
          </p:cNvSpPr>
          <p:nvPr>
            <p:ph type="body" sz="quarter" idx="11" hasCustomPrompt="1"/>
          </p:nvPr>
        </p:nvSpPr>
        <p:spPr>
          <a:xfrm>
            <a:off x="395388" y="4155926"/>
            <a:ext cx="4032448" cy="576064"/>
          </a:xfrm>
          <a:prstGeom prst="rect">
            <a:avLst/>
          </a:prstGeom>
        </p:spPr>
        <p:txBody>
          <a:bodyPr anchor="ctr"/>
          <a:lstStyle>
            <a:lvl1pPr marL="0" indent="0" algn="l">
              <a:lnSpc>
                <a:spcPct val="100000"/>
              </a:lnSpc>
              <a:buNone/>
              <a:defRPr sz="1400" b="0" baseline="0">
                <a:solidFill>
                  <a:schemeClr val="bg1"/>
                </a:solidFill>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1"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0056" y="2282479"/>
            <a:ext cx="5002056" cy="2544127"/>
          </a:xfrm>
          <a:prstGeom prst="rect">
            <a:avLst/>
          </a:prstGeom>
          <a:noFill/>
          <a:extLst>
            <a:ext uri="{909E8E84-426E-40DD-AFC4-6F175D3DCCD1}">
              <a14:hiddenFill xmlns:a14="http://schemas.microsoft.com/office/drawing/2010/main">
                <a:solidFill>
                  <a:srgbClr val="FFFFFF"/>
                </a:solidFill>
              </a14:hiddenFill>
            </a:ext>
          </a:extLst>
        </p:spPr>
      </p:pic>
      <p:sp>
        <p:nvSpPr>
          <p:cNvPr id="14" name="Picture Placeholder 2"/>
          <p:cNvSpPr>
            <a:spLocks noGrp="1"/>
          </p:cNvSpPr>
          <p:nvPr>
            <p:ph type="pic" idx="1" hasCustomPrompt="1"/>
          </p:nvPr>
        </p:nvSpPr>
        <p:spPr>
          <a:xfrm>
            <a:off x="917849" y="2623272"/>
            <a:ext cx="2398211" cy="17729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310327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251520" y="210752"/>
            <a:ext cx="305983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a:t>Your Picture Here</a:t>
            </a:r>
            <a:endParaRPr lang="ko-KR" altLang="en-US"/>
          </a:p>
        </p:txBody>
      </p:sp>
      <p:sp>
        <p:nvSpPr>
          <p:cNvPr id="6" name="Picture Placeholder 2"/>
          <p:cNvSpPr>
            <a:spLocks noGrp="1"/>
          </p:cNvSpPr>
          <p:nvPr>
            <p:ph type="pic" idx="13" hasCustomPrompt="1"/>
          </p:nvPr>
        </p:nvSpPr>
        <p:spPr>
          <a:xfrm>
            <a:off x="3369809" y="210752"/>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a:t>Your Picture Here</a:t>
            </a:r>
            <a:endParaRPr lang="ko-KR" altLang="en-US"/>
          </a:p>
        </p:txBody>
      </p:sp>
      <p:sp>
        <p:nvSpPr>
          <p:cNvPr id="7" name="Picture Placeholder 2"/>
          <p:cNvSpPr>
            <a:spLocks noGrp="1"/>
          </p:cNvSpPr>
          <p:nvPr>
            <p:ph type="pic" idx="14" hasCustomPrompt="1"/>
          </p:nvPr>
        </p:nvSpPr>
        <p:spPr>
          <a:xfrm>
            <a:off x="3369809" y="1795096"/>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a:t>Your Picture Here</a:t>
            </a:r>
            <a:endParaRPr lang="ko-KR" altLang="en-US"/>
          </a:p>
        </p:txBody>
      </p:sp>
      <p:sp>
        <p:nvSpPr>
          <p:cNvPr id="8" name="Picture Placeholder 2"/>
          <p:cNvSpPr>
            <a:spLocks noGrp="1"/>
          </p:cNvSpPr>
          <p:nvPr>
            <p:ph type="pic" idx="15" hasCustomPrompt="1"/>
          </p:nvPr>
        </p:nvSpPr>
        <p:spPr>
          <a:xfrm>
            <a:off x="251521" y="3379104"/>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a:t>Your Picture Here</a:t>
            </a:r>
            <a:endParaRPr lang="ko-KR" altLang="en-US"/>
          </a:p>
        </p:txBody>
      </p:sp>
      <p:sp>
        <p:nvSpPr>
          <p:cNvPr id="9" name="Picture Placeholder 2"/>
          <p:cNvSpPr>
            <a:spLocks noGrp="1"/>
          </p:cNvSpPr>
          <p:nvPr>
            <p:ph type="pic" idx="16" hasCustomPrompt="1"/>
          </p:nvPr>
        </p:nvSpPr>
        <p:spPr>
          <a:xfrm>
            <a:off x="1751068" y="3379104"/>
            <a:ext cx="3024336"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3262570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1"/>
            <a:ext cx="9144000" cy="5143499"/>
          </a:xfrm>
          <a:prstGeom prst="rect">
            <a:avLst/>
          </a:prstGeom>
          <a:solidFill>
            <a:schemeClr val="tx1">
              <a:lumMod val="75000"/>
              <a:lumOff val="2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9"/>
          <p:cNvSpPr>
            <a:spLocks noGrp="1"/>
          </p:cNvSpPr>
          <p:nvPr>
            <p:ph type="body" sz="quarter" idx="10" hasCustomPrompt="1"/>
          </p:nvPr>
        </p:nvSpPr>
        <p:spPr>
          <a:xfrm>
            <a:off x="251520" y="113953"/>
            <a:ext cx="8568952" cy="576064"/>
          </a:xfrm>
          <a:prstGeom prst="rect">
            <a:avLst/>
          </a:prstGeom>
        </p:spPr>
        <p:txBody>
          <a:bodyPr anchor="ctr"/>
          <a:lstStyle>
            <a:lvl1pPr marL="0" indent="0" algn="l">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51520" y="690017"/>
            <a:ext cx="8568952"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
        <p:nvSpPr>
          <p:cNvPr id="6" name="Rectangle 5"/>
          <p:cNvSpPr/>
          <p:nvPr userDrawn="1"/>
        </p:nvSpPr>
        <p:spPr>
          <a:xfrm flipH="1">
            <a:off x="4860032" y="1131590"/>
            <a:ext cx="4283968" cy="2880320"/>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Picture Placeholder 2"/>
          <p:cNvSpPr>
            <a:spLocks noGrp="1"/>
          </p:cNvSpPr>
          <p:nvPr>
            <p:ph type="pic" idx="13" hasCustomPrompt="1"/>
          </p:nvPr>
        </p:nvSpPr>
        <p:spPr>
          <a:xfrm>
            <a:off x="5332704" y="0"/>
            <a:ext cx="3338624"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1823283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539552" y="1448650"/>
            <a:ext cx="4680520" cy="324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a:t>Insert Your Image</a:t>
            </a:r>
            <a:endParaRPr lang="ko-KR" altLang="en-US"/>
          </a:p>
        </p:txBody>
      </p:sp>
      <p:sp>
        <p:nvSpPr>
          <p:cNvPr id="6" name="Picture Placeholder 2"/>
          <p:cNvSpPr>
            <a:spLocks noGrp="1"/>
          </p:cNvSpPr>
          <p:nvPr>
            <p:ph type="pic" idx="12" hasCustomPrompt="1"/>
          </p:nvPr>
        </p:nvSpPr>
        <p:spPr>
          <a:xfrm>
            <a:off x="5219624" y="475565"/>
            <a:ext cx="3384000" cy="9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a:t>Insert Your Image</a:t>
            </a:r>
            <a:endParaRPr lang="ko-KR" altLang="en-US"/>
          </a:p>
        </p:txBody>
      </p:sp>
    </p:spTree>
    <p:extLst>
      <p:ext uri="{BB962C8B-B14F-4D97-AF65-F5344CB8AC3E}">
        <p14:creationId xmlns:p14="http://schemas.microsoft.com/office/powerpoint/2010/main" val="512728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4139953" y="555527"/>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a:t>Insert Your Image</a:t>
            </a:r>
            <a:endParaRPr lang="ko-KR" altLang="en-US"/>
          </a:p>
        </p:txBody>
      </p:sp>
      <p:sp>
        <p:nvSpPr>
          <p:cNvPr id="5" name="Picture Placeholder 2"/>
          <p:cNvSpPr>
            <a:spLocks noGrp="1"/>
          </p:cNvSpPr>
          <p:nvPr>
            <p:ph type="pic" idx="10" hasCustomPrompt="1"/>
          </p:nvPr>
        </p:nvSpPr>
        <p:spPr>
          <a:xfrm>
            <a:off x="2339753" y="555527"/>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a:t>Insert Your Image</a:t>
            </a:r>
            <a:endParaRPr lang="ko-KR" altLang="en-US"/>
          </a:p>
        </p:txBody>
      </p:sp>
      <p:sp>
        <p:nvSpPr>
          <p:cNvPr id="6" name="Picture Placeholder 2"/>
          <p:cNvSpPr>
            <a:spLocks noGrp="1"/>
          </p:cNvSpPr>
          <p:nvPr>
            <p:ph type="pic" idx="11" hasCustomPrompt="1"/>
          </p:nvPr>
        </p:nvSpPr>
        <p:spPr>
          <a:xfrm>
            <a:off x="539553" y="555527"/>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a:t>Insert Your Image</a:t>
            </a:r>
            <a:endParaRPr lang="ko-KR" altLang="en-US"/>
          </a:p>
        </p:txBody>
      </p:sp>
    </p:spTree>
    <p:extLst>
      <p:ext uri="{BB962C8B-B14F-4D97-AF65-F5344CB8AC3E}">
        <p14:creationId xmlns:p14="http://schemas.microsoft.com/office/powerpoint/2010/main" val="3635964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853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IMAGES &amp; CONTENTS</a:t>
            </a:r>
          </a:p>
        </p:txBody>
      </p:sp>
      <p:sp>
        <p:nvSpPr>
          <p:cNvPr id="15" name="Rectangle 14"/>
          <p:cNvSpPr/>
          <p:nvPr userDrawn="1"/>
        </p:nvSpPr>
        <p:spPr>
          <a:xfrm>
            <a:off x="547951" y="2787774"/>
            <a:ext cx="3959992"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16" name="Picture Placeholder 2"/>
          <p:cNvSpPr>
            <a:spLocks noGrp="1"/>
          </p:cNvSpPr>
          <p:nvPr>
            <p:ph type="pic" idx="1" hasCustomPrompt="1"/>
          </p:nvPr>
        </p:nvSpPr>
        <p:spPr>
          <a:xfrm>
            <a:off x="547951" y="1291508"/>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a:t>Insert Your Image</a:t>
            </a:r>
            <a:endParaRPr lang="ko-KR" altLang="en-US"/>
          </a:p>
        </p:txBody>
      </p:sp>
      <p:sp>
        <p:nvSpPr>
          <p:cNvPr id="17" name="Picture Placeholder 2"/>
          <p:cNvSpPr>
            <a:spLocks noGrp="1"/>
          </p:cNvSpPr>
          <p:nvPr>
            <p:ph type="pic" idx="12" hasCustomPrompt="1"/>
          </p:nvPr>
        </p:nvSpPr>
        <p:spPr>
          <a:xfrm>
            <a:off x="4627657" y="3415796"/>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a:t>Insert Your Image</a:t>
            </a:r>
            <a:endParaRPr lang="ko-KR" altLang="en-US"/>
          </a:p>
        </p:txBody>
      </p:sp>
      <p:sp>
        <p:nvSpPr>
          <p:cNvPr id="18" name="Picture Placeholder 2"/>
          <p:cNvSpPr>
            <a:spLocks noGrp="1"/>
          </p:cNvSpPr>
          <p:nvPr>
            <p:ph type="pic" idx="13" hasCustomPrompt="1"/>
          </p:nvPr>
        </p:nvSpPr>
        <p:spPr>
          <a:xfrm>
            <a:off x="4627657" y="1291508"/>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a:t>Insert Your Image</a:t>
            </a:r>
            <a:endParaRPr lang="ko-KR" altLang="en-US"/>
          </a:p>
        </p:txBody>
      </p:sp>
      <p:sp>
        <p:nvSpPr>
          <p:cNvPr id="19" name="Picture Placeholder 2"/>
          <p:cNvSpPr>
            <a:spLocks noGrp="1"/>
          </p:cNvSpPr>
          <p:nvPr>
            <p:ph type="pic" idx="14" hasCustomPrompt="1"/>
          </p:nvPr>
        </p:nvSpPr>
        <p:spPr>
          <a:xfrm>
            <a:off x="547951" y="3415796"/>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a:t>Insert Your Image</a:t>
            </a:r>
            <a:endParaRPr lang="ko-KR" altLang="en-US"/>
          </a:p>
        </p:txBody>
      </p:sp>
      <p:sp>
        <p:nvSpPr>
          <p:cNvPr id="20" name="Rectangle 19"/>
          <p:cNvSpPr/>
          <p:nvPr userDrawn="1"/>
        </p:nvSpPr>
        <p:spPr>
          <a:xfrm>
            <a:off x="4627665" y="2806575"/>
            <a:ext cx="3959992" cy="5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Tree>
    <p:extLst>
      <p:ext uri="{BB962C8B-B14F-4D97-AF65-F5344CB8AC3E}">
        <p14:creationId xmlns:p14="http://schemas.microsoft.com/office/powerpoint/2010/main" val="2245261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4" name="Picture Placeholder 2"/>
          <p:cNvSpPr>
            <a:spLocks noGrp="1"/>
          </p:cNvSpPr>
          <p:nvPr>
            <p:ph type="pic" idx="1" hasCustomPrompt="1"/>
          </p:nvPr>
        </p:nvSpPr>
        <p:spPr>
          <a:xfrm>
            <a:off x="323528" y="987574"/>
            <a:ext cx="4176464" cy="22322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a:t>Your Picture Here</a:t>
            </a:r>
            <a:endParaRPr lang="ko-KR" altLang="en-US"/>
          </a:p>
        </p:txBody>
      </p:sp>
      <p:sp>
        <p:nvSpPr>
          <p:cNvPr id="5" name="Picture Placeholder 2"/>
          <p:cNvSpPr>
            <a:spLocks noGrp="1"/>
          </p:cNvSpPr>
          <p:nvPr>
            <p:ph type="pic" idx="12" hasCustomPrompt="1"/>
          </p:nvPr>
        </p:nvSpPr>
        <p:spPr>
          <a:xfrm>
            <a:off x="4644008" y="2571750"/>
            <a:ext cx="4176464" cy="22322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384520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40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1"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Picture Placeholder 2"/>
          <p:cNvSpPr>
            <a:spLocks noGrp="1"/>
          </p:cNvSpPr>
          <p:nvPr>
            <p:ph type="pic" idx="1" hasCustomPrompt="1"/>
          </p:nvPr>
        </p:nvSpPr>
        <p:spPr>
          <a:xfrm>
            <a:off x="323528" y="1315361"/>
            <a:ext cx="4176464"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a:t>Your Picture Here</a:t>
            </a:r>
            <a:endParaRPr lang="ko-KR" altLang="en-US"/>
          </a:p>
        </p:txBody>
      </p:sp>
      <p:sp>
        <p:nvSpPr>
          <p:cNvPr id="9" name="Picture Placeholder 2"/>
          <p:cNvSpPr>
            <a:spLocks noGrp="1"/>
          </p:cNvSpPr>
          <p:nvPr>
            <p:ph type="pic" idx="12" hasCustomPrompt="1"/>
          </p:nvPr>
        </p:nvSpPr>
        <p:spPr>
          <a:xfrm>
            <a:off x="4644008" y="2899537"/>
            <a:ext cx="4176464"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3152514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25206337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5" y="92611"/>
            <a:ext cx="8679899" cy="543185"/>
          </a:xfrm>
          <a:prstGeom prst="rect">
            <a:avLst/>
          </a:prstGeom>
        </p:spPr>
        <p:txBody>
          <a:bodyPr anchor="ctr"/>
          <a:lstStyle>
            <a:lvl1pPr marL="0" indent="0" algn="ctr">
              <a:buNone/>
              <a:defRPr sz="4051"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505649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userDrawn="1"/>
        </p:nvGrpSpPr>
        <p:grpSpPr>
          <a:xfrm>
            <a:off x="2699792" y="699542"/>
            <a:ext cx="3744416" cy="3744416"/>
            <a:chOff x="2699792" y="699542"/>
            <a:chExt cx="3744416" cy="3744416"/>
          </a:xfrm>
        </p:grpSpPr>
        <p:sp>
          <p:nvSpPr>
            <p:cNvPr id="2" name="Oval 1"/>
            <p:cNvSpPr/>
            <p:nvPr userDrawn="1"/>
          </p:nvSpPr>
          <p:spPr>
            <a:xfrm>
              <a:off x="2699792" y="699542"/>
              <a:ext cx="3744416" cy="3744416"/>
            </a:xfrm>
            <a:prstGeom prst="ellipse">
              <a:avLst/>
            </a:pr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Oval 4"/>
            <p:cNvSpPr/>
            <p:nvPr userDrawn="1"/>
          </p:nvSpPr>
          <p:spPr>
            <a:xfrm>
              <a:off x="2836962" y="836712"/>
              <a:ext cx="3470076" cy="3470076"/>
            </a:xfrm>
            <a:prstGeom prst="ellipse">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 name="Group 3"/>
          <p:cNvGrpSpPr/>
          <p:nvPr userDrawn="1"/>
        </p:nvGrpSpPr>
        <p:grpSpPr>
          <a:xfrm>
            <a:off x="5847953" y="984630"/>
            <a:ext cx="999728" cy="994953"/>
            <a:chOff x="6127601" y="487152"/>
            <a:chExt cx="999728" cy="994953"/>
          </a:xfrm>
        </p:grpSpPr>
        <p:sp>
          <p:nvSpPr>
            <p:cNvPr id="8" name="Oval 7"/>
            <p:cNvSpPr/>
            <p:nvPr userDrawn="1"/>
          </p:nvSpPr>
          <p:spPr>
            <a:xfrm>
              <a:off x="6127601" y="762025"/>
              <a:ext cx="720080" cy="720080"/>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Oval 8"/>
            <p:cNvSpPr/>
            <p:nvPr userDrawn="1"/>
          </p:nvSpPr>
          <p:spPr>
            <a:xfrm>
              <a:off x="6847681" y="621668"/>
              <a:ext cx="279648" cy="279648"/>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Oval 11"/>
            <p:cNvSpPr/>
            <p:nvPr userDrawn="1"/>
          </p:nvSpPr>
          <p:spPr>
            <a:xfrm>
              <a:off x="6475870" y="487152"/>
              <a:ext cx="139824" cy="139824"/>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ICON SETS LAYOUT</a:t>
            </a:r>
          </a:p>
        </p:txBody>
      </p:sp>
      <p:grpSp>
        <p:nvGrpSpPr>
          <p:cNvPr id="5" name="Group 4"/>
          <p:cNvGrpSpPr/>
          <p:nvPr userDrawn="1"/>
        </p:nvGrpSpPr>
        <p:grpSpPr>
          <a:xfrm>
            <a:off x="354008" y="1131591"/>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userDrawn="1"/>
        </p:nvGrpSpPr>
        <p:grpSpPr>
          <a:xfrm>
            <a:off x="2699792" y="699542"/>
            <a:ext cx="3744416" cy="3744416"/>
            <a:chOff x="2699792" y="699542"/>
            <a:chExt cx="3744416" cy="3744416"/>
          </a:xfrm>
        </p:grpSpPr>
        <p:sp>
          <p:nvSpPr>
            <p:cNvPr id="2" name="Oval 1"/>
            <p:cNvSpPr/>
            <p:nvPr userDrawn="1"/>
          </p:nvSpPr>
          <p:spPr>
            <a:xfrm>
              <a:off x="2699792" y="699542"/>
              <a:ext cx="3744416" cy="3744416"/>
            </a:xfrm>
            <a:prstGeom prst="ellipse">
              <a:avLst/>
            </a:pr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Oval 4"/>
            <p:cNvSpPr/>
            <p:nvPr userDrawn="1"/>
          </p:nvSpPr>
          <p:spPr>
            <a:xfrm>
              <a:off x="2836962" y="836712"/>
              <a:ext cx="3470076" cy="3470076"/>
            </a:xfrm>
            <a:prstGeom prst="ellipse">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 name="Group 3"/>
          <p:cNvGrpSpPr/>
          <p:nvPr userDrawn="1"/>
        </p:nvGrpSpPr>
        <p:grpSpPr>
          <a:xfrm>
            <a:off x="5847953" y="984630"/>
            <a:ext cx="999728" cy="994953"/>
            <a:chOff x="6127601" y="487152"/>
            <a:chExt cx="999728" cy="994953"/>
          </a:xfrm>
        </p:grpSpPr>
        <p:sp>
          <p:nvSpPr>
            <p:cNvPr id="8" name="Oval 7"/>
            <p:cNvSpPr/>
            <p:nvPr userDrawn="1"/>
          </p:nvSpPr>
          <p:spPr>
            <a:xfrm>
              <a:off x="6127601" y="762025"/>
              <a:ext cx="720080" cy="720080"/>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Oval 8"/>
            <p:cNvSpPr/>
            <p:nvPr userDrawn="1"/>
          </p:nvSpPr>
          <p:spPr>
            <a:xfrm>
              <a:off x="6847681" y="621668"/>
              <a:ext cx="279648" cy="279648"/>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Oval 11"/>
            <p:cNvSpPr/>
            <p:nvPr userDrawn="1"/>
          </p:nvSpPr>
          <p:spPr>
            <a:xfrm>
              <a:off x="6475870" y="487152"/>
              <a:ext cx="139824" cy="139824"/>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1103940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ound Same Side Corner Rectangle 3"/>
          <p:cNvSpPr/>
          <p:nvPr userDrawn="1"/>
        </p:nvSpPr>
        <p:spPr>
          <a:xfrm rot="5400000">
            <a:off x="2286107" y="-398431"/>
            <a:ext cx="1332147" cy="5904359"/>
          </a:xfrm>
          <a:prstGeom prst="round2SameRect">
            <a:avLst>
              <a:gd name="adj1" fmla="val 50000"/>
              <a:gd name="adj2" fmla="val 0"/>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9"/>
          <p:cNvSpPr>
            <a:spLocks noGrp="1"/>
          </p:cNvSpPr>
          <p:nvPr>
            <p:ph type="body" sz="quarter" idx="10" hasCustomPrompt="1"/>
          </p:nvPr>
        </p:nvSpPr>
        <p:spPr>
          <a:xfrm>
            <a:off x="0" y="2173610"/>
            <a:ext cx="4283968" cy="473576"/>
          </a:xfrm>
          <a:prstGeom prst="rect">
            <a:avLst/>
          </a:prstGeom>
        </p:spPr>
        <p:txBody>
          <a:bodyPr anchor="ctr"/>
          <a:lstStyle>
            <a:lvl1pPr marL="0" indent="0" algn="r">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2647186"/>
            <a:ext cx="4283968" cy="288032"/>
          </a:xfrm>
          <a:prstGeom prst="rect">
            <a:avLst/>
          </a:prstGeom>
        </p:spPr>
        <p:txBody>
          <a:bodyPr anchor="ctr"/>
          <a:lstStyle>
            <a:lvl1pPr marL="0" indent="0" algn="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6" name="Oval 5"/>
          <p:cNvSpPr/>
          <p:nvPr userDrawn="1"/>
        </p:nvSpPr>
        <p:spPr>
          <a:xfrm>
            <a:off x="4608216" y="1977684"/>
            <a:ext cx="1152128" cy="115212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1"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13953"/>
            <a:ext cx="7524328"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19672" y="690017"/>
            <a:ext cx="7524328"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006474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1"/>
            <a:ext cx="9144000" cy="5143499"/>
          </a:xfrm>
          <a:prstGeom prst="rect">
            <a:avLst/>
          </a:prstGeom>
          <a:solidFill>
            <a:schemeClr val="tx1">
              <a:lumMod val="75000"/>
              <a:lumOff val="2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Rectangle 1"/>
          <p:cNvSpPr/>
          <p:nvPr userDrawn="1"/>
        </p:nvSpPr>
        <p:spPr>
          <a:xfrm>
            <a:off x="5220072" y="-6824"/>
            <a:ext cx="3923928" cy="5150323"/>
          </a:xfrm>
          <a:custGeom>
            <a:avLst/>
            <a:gdLst>
              <a:gd name="connsiteX0" fmla="*/ 0 w 4572000"/>
              <a:gd name="connsiteY0" fmla="*/ 0 h 5143500"/>
              <a:gd name="connsiteX1" fmla="*/ 4572000 w 4572000"/>
              <a:gd name="connsiteY1" fmla="*/ 0 h 5143500"/>
              <a:gd name="connsiteX2" fmla="*/ 4572000 w 4572000"/>
              <a:gd name="connsiteY2" fmla="*/ 5143500 h 5143500"/>
              <a:gd name="connsiteX3" fmla="*/ 0 w 4572000"/>
              <a:gd name="connsiteY3" fmla="*/ 5143500 h 5143500"/>
              <a:gd name="connsiteX4" fmla="*/ 0 w 4572000"/>
              <a:gd name="connsiteY4" fmla="*/ 0 h 5143500"/>
              <a:gd name="connsiteX0" fmla="*/ 2217761 w 4572000"/>
              <a:gd name="connsiteY0" fmla="*/ 0 h 5143500"/>
              <a:gd name="connsiteX1" fmla="*/ 4572000 w 4572000"/>
              <a:gd name="connsiteY1" fmla="*/ 0 h 5143500"/>
              <a:gd name="connsiteX2" fmla="*/ 4572000 w 4572000"/>
              <a:gd name="connsiteY2" fmla="*/ 5143500 h 5143500"/>
              <a:gd name="connsiteX3" fmla="*/ 0 w 4572000"/>
              <a:gd name="connsiteY3" fmla="*/ 5143500 h 5143500"/>
              <a:gd name="connsiteX4" fmla="*/ 2217761 w 4572000"/>
              <a:gd name="connsiteY4" fmla="*/ 0 h 5143500"/>
              <a:gd name="connsiteX0" fmla="*/ 2354239 w 4572000"/>
              <a:gd name="connsiteY0" fmla="*/ 0 h 5157147"/>
              <a:gd name="connsiteX1" fmla="*/ 4572000 w 4572000"/>
              <a:gd name="connsiteY1" fmla="*/ 13647 h 5157147"/>
              <a:gd name="connsiteX2" fmla="*/ 4572000 w 4572000"/>
              <a:gd name="connsiteY2" fmla="*/ 5157147 h 5157147"/>
              <a:gd name="connsiteX3" fmla="*/ 0 w 4572000"/>
              <a:gd name="connsiteY3" fmla="*/ 5157147 h 5157147"/>
              <a:gd name="connsiteX4" fmla="*/ 2354239 w 4572000"/>
              <a:gd name="connsiteY4" fmla="*/ 0 h 5157147"/>
              <a:gd name="connsiteX0" fmla="*/ 2347415 w 4572000"/>
              <a:gd name="connsiteY0" fmla="*/ 0 h 5150323"/>
              <a:gd name="connsiteX1" fmla="*/ 4572000 w 4572000"/>
              <a:gd name="connsiteY1" fmla="*/ 6823 h 5150323"/>
              <a:gd name="connsiteX2" fmla="*/ 4572000 w 4572000"/>
              <a:gd name="connsiteY2" fmla="*/ 5150323 h 5150323"/>
              <a:gd name="connsiteX3" fmla="*/ 0 w 4572000"/>
              <a:gd name="connsiteY3" fmla="*/ 5150323 h 5150323"/>
              <a:gd name="connsiteX4" fmla="*/ 2347415 w 4572000"/>
              <a:gd name="connsiteY4" fmla="*/ 0 h 5150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5150323">
                <a:moveTo>
                  <a:pt x="2347415" y="0"/>
                </a:moveTo>
                <a:lnTo>
                  <a:pt x="4572000" y="6823"/>
                </a:lnTo>
                <a:lnTo>
                  <a:pt x="4572000" y="5150323"/>
                </a:lnTo>
                <a:lnTo>
                  <a:pt x="0" y="5150323"/>
                </a:lnTo>
                <a:lnTo>
                  <a:pt x="234741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9"/>
          <p:cNvSpPr>
            <a:spLocks noGrp="1"/>
          </p:cNvSpPr>
          <p:nvPr>
            <p:ph type="body" sz="quarter" idx="10" hasCustomPrompt="1"/>
          </p:nvPr>
        </p:nvSpPr>
        <p:spPr>
          <a:xfrm>
            <a:off x="5796136" y="3651870"/>
            <a:ext cx="3347864" cy="576064"/>
          </a:xfrm>
          <a:prstGeom prst="rect">
            <a:avLst/>
          </a:prstGeom>
        </p:spPr>
        <p:txBody>
          <a:bodyPr anchor="ctr"/>
          <a:lstStyle>
            <a:lvl1pPr marL="0" indent="0" algn="l">
              <a:buNone/>
              <a:defRPr sz="32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5796136" y="4397684"/>
            <a:ext cx="3347864"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885026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1"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Picture Placeholder 2"/>
          <p:cNvSpPr>
            <a:spLocks noGrp="1"/>
          </p:cNvSpPr>
          <p:nvPr>
            <p:ph type="pic" idx="12" hasCustomPrompt="1"/>
          </p:nvPr>
        </p:nvSpPr>
        <p:spPr>
          <a:xfrm>
            <a:off x="538848" y="1874877"/>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a:t>Your Picture Here </a:t>
            </a:r>
            <a:endParaRPr lang="ko-KR" altLang="en-US"/>
          </a:p>
        </p:txBody>
      </p:sp>
      <p:sp>
        <p:nvSpPr>
          <p:cNvPr id="7" name="Picture Placeholder 2"/>
          <p:cNvSpPr>
            <a:spLocks noGrp="1"/>
          </p:cNvSpPr>
          <p:nvPr>
            <p:ph type="pic" idx="13" hasCustomPrompt="1"/>
          </p:nvPr>
        </p:nvSpPr>
        <p:spPr>
          <a:xfrm>
            <a:off x="2639427" y="1874877"/>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a:t>Your Picture Here </a:t>
            </a:r>
            <a:endParaRPr lang="ko-KR" altLang="en-US"/>
          </a:p>
        </p:txBody>
      </p:sp>
      <p:sp>
        <p:nvSpPr>
          <p:cNvPr id="8" name="Picture Placeholder 2"/>
          <p:cNvSpPr>
            <a:spLocks noGrp="1"/>
          </p:cNvSpPr>
          <p:nvPr>
            <p:ph type="pic" idx="14" hasCustomPrompt="1"/>
          </p:nvPr>
        </p:nvSpPr>
        <p:spPr>
          <a:xfrm>
            <a:off x="4727659" y="1874877"/>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a:t>Your Picture Here </a:t>
            </a:r>
            <a:endParaRPr lang="ko-KR" altLang="en-US"/>
          </a:p>
        </p:txBody>
      </p:sp>
      <p:sp>
        <p:nvSpPr>
          <p:cNvPr id="9" name="Picture Placeholder 2"/>
          <p:cNvSpPr>
            <a:spLocks noGrp="1"/>
          </p:cNvSpPr>
          <p:nvPr>
            <p:ph type="pic" idx="15" hasCustomPrompt="1"/>
          </p:nvPr>
        </p:nvSpPr>
        <p:spPr>
          <a:xfrm>
            <a:off x="6815891" y="1874877"/>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a:t>Your Picture Here </a:t>
            </a:r>
            <a:endParaRPr lang="ko-KR" altLang="en-US"/>
          </a:p>
        </p:txBody>
      </p:sp>
      <p:sp>
        <p:nvSpPr>
          <p:cNvPr id="3" name="Rectangle 2"/>
          <p:cNvSpPr/>
          <p:nvPr userDrawn="1"/>
        </p:nvSpPr>
        <p:spPr>
          <a:xfrm>
            <a:off x="539552" y="1347616"/>
            <a:ext cx="1764000" cy="5269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ectangle 11"/>
          <p:cNvSpPr/>
          <p:nvPr userDrawn="1"/>
        </p:nvSpPr>
        <p:spPr>
          <a:xfrm>
            <a:off x="539552" y="1347616"/>
            <a:ext cx="1140485" cy="5269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4" name="Rectangle 13"/>
          <p:cNvSpPr/>
          <p:nvPr userDrawn="1"/>
        </p:nvSpPr>
        <p:spPr>
          <a:xfrm>
            <a:off x="2639427" y="1347616"/>
            <a:ext cx="1764000" cy="5269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Rectangle 14"/>
          <p:cNvSpPr/>
          <p:nvPr userDrawn="1"/>
        </p:nvSpPr>
        <p:spPr>
          <a:xfrm>
            <a:off x="2639427" y="1347616"/>
            <a:ext cx="1140485" cy="5269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6" name="Rectangle 15"/>
          <p:cNvSpPr/>
          <p:nvPr userDrawn="1"/>
        </p:nvSpPr>
        <p:spPr>
          <a:xfrm>
            <a:off x="4727659" y="1347616"/>
            <a:ext cx="1764000" cy="5269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Rectangle 16"/>
          <p:cNvSpPr/>
          <p:nvPr userDrawn="1"/>
        </p:nvSpPr>
        <p:spPr>
          <a:xfrm>
            <a:off x="4727659" y="1347616"/>
            <a:ext cx="1140485" cy="5269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8" name="Rectangle 17"/>
          <p:cNvSpPr/>
          <p:nvPr userDrawn="1"/>
        </p:nvSpPr>
        <p:spPr>
          <a:xfrm>
            <a:off x="6815891" y="1347616"/>
            <a:ext cx="1764000" cy="5269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9" name="Rectangle 18"/>
          <p:cNvSpPr/>
          <p:nvPr userDrawn="1"/>
        </p:nvSpPr>
        <p:spPr>
          <a:xfrm>
            <a:off x="6815891" y="1347616"/>
            <a:ext cx="1140485" cy="5269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2483279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2" name="Rectangle 1"/>
          <p:cNvSpPr/>
          <p:nvPr userDrawn="1"/>
        </p:nvSpPr>
        <p:spPr>
          <a:xfrm>
            <a:off x="4572000" y="0"/>
            <a:ext cx="4572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pic>
        <p:nvPicPr>
          <p:cNvPr id="7"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96097" y="1059584"/>
            <a:ext cx="3816424" cy="3589865"/>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 hasCustomPrompt="1"/>
          </p:nvPr>
        </p:nvSpPr>
        <p:spPr>
          <a:xfrm>
            <a:off x="5140113" y="1188191"/>
            <a:ext cx="3511111" cy="232588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1"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512" y="1547204"/>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48137" y="1685352"/>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a:t>Your Picture Here</a:t>
            </a:r>
            <a:endParaRPr lang="ko-KR" altLang="en-US"/>
          </a:p>
        </p:txBody>
      </p:sp>
      <p:sp>
        <p:nvSpPr>
          <p:cNvPr id="8" name="Rectangle 7"/>
          <p:cNvSpPr/>
          <p:nvPr userDrawn="1"/>
        </p:nvSpPr>
        <p:spPr>
          <a:xfrm>
            <a:off x="2771800" y="3076575"/>
            <a:ext cx="2808312" cy="15834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Rectangle 8"/>
          <p:cNvSpPr/>
          <p:nvPr userDrawn="1"/>
        </p:nvSpPr>
        <p:spPr>
          <a:xfrm>
            <a:off x="5940152" y="3076575"/>
            <a:ext cx="2808312" cy="15834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42617848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ctr" defTabSz="914377" rtl="0" eaLnBrk="1" latinLnBrk="1"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71" r:id="rId5"/>
    <p:sldLayoutId id="2147483655" r:id="rId6"/>
    <p:sldLayoutId id="2147483672" r:id="rId7"/>
    <p:sldLayoutId id="2147483675" r:id="rId8"/>
    <p:sldLayoutId id="2147483663" r:id="rId9"/>
    <p:sldLayoutId id="2147483674" r:id="rId10"/>
    <p:sldLayoutId id="2147483665" r:id="rId11"/>
    <p:sldLayoutId id="2147483666" r:id="rId12"/>
    <p:sldLayoutId id="2147483673" r:id="rId13"/>
    <p:sldLayoutId id="2147483669" r:id="rId14"/>
    <p:sldLayoutId id="2147483676" r:id="rId15"/>
    <p:sldLayoutId id="2147483668" r:id="rId16"/>
    <p:sldLayoutId id="2147483677" r:id="rId17"/>
    <p:sldLayoutId id="2147483656" r:id="rId18"/>
    <p:sldLayoutId id="2147483678" r:id="rId19"/>
  </p:sldLayoutIdLst>
  <p:hf hdr="0" dt="0"/>
  <p:txStyles>
    <p:titleStyle>
      <a:lvl1pPr algn="ctr" defTabSz="914377" rtl="0" eaLnBrk="1" latinLnBrk="1"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hf hdr="0" dt="0"/>
  <p:txStyles>
    <p:titleStyle>
      <a:lvl1pPr algn="ctr" defTabSz="914377" rtl="0" eaLnBrk="1" latinLnBrk="1"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07504" y="1851670"/>
            <a:ext cx="6343600" cy="2736304"/>
          </a:xfrm>
        </p:spPr>
        <p:txBody>
          <a:bodyPr/>
          <a:lstStyle/>
          <a:p>
            <a:pPr lvl="0"/>
            <a:r>
              <a:rPr lang="en-US" altLang="ko-KR" sz="4000" b="1">
                <a:solidFill>
                  <a:srgbClr val="ECF945"/>
                </a:solidFill>
                <a:latin typeface="+mn-lt"/>
              </a:rPr>
              <a:t>XÂY DỰNG CÔNG CỤ TỰ ĐỘNG TƯƠNG TÁC TRÊN MẠNG XÃ HỘI FACEBOOK</a:t>
            </a:r>
          </a:p>
        </p:txBody>
      </p:sp>
      <p:sp>
        <p:nvSpPr>
          <p:cNvPr id="4" name="Text Placeholder 3"/>
          <p:cNvSpPr>
            <a:spLocks noGrp="1"/>
          </p:cNvSpPr>
          <p:nvPr>
            <p:ph type="body" sz="quarter" idx="11"/>
          </p:nvPr>
        </p:nvSpPr>
        <p:spPr>
          <a:xfrm>
            <a:off x="5508104" y="4443958"/>
            <a:ext cx="3528392" cy="576064"/>
          </a:xfrm>
        </p:spPr>
        <p:txBody>
          <a:bodyPr/>
          <a:lstStyle/>
          <a:p>
            <a:pPr>
              <a:spcBef>
                <a:spcPts val="0"/>
              </a:spcBef>
              <a:defRPr/>
            </a:pPr>
            <a:r>
              <a:rPr lang="en-US" altLang="ko-KR"/>
              <a:t>Học </a:t>
            </a:r>
            <a:r>
              <a:rPr lang="en-US" altLang="ko-KR" err="1"/>
              <a:t>viên</a:t>
            </a:r>
            <a:r>
              <a:rPr lang="en-US" altLang="ko-KR"/>
              <a:t> thực </a:t>
            </a:r>
            <a:r>
              <a:rPr lang="en-US" altLang="ko-KR" err="1"/>
              <a:t>hiện</a:t>
            </a:r>
            <a:r>
              <a:rPr lang="en-US" altLang="ko-KR"/>
              <a:t>: Nguyễn Thanh Tùng</a:t>
            </a:r>
          </a:p>
          <a:p>
            <a:pPr>
              <a:spcBef>
                <a:spcPts val="0"/>
              </a:spcBef>
              <a:defRPr/>
            </a:pPr>
            <a:r>
              <a:rPr lang="en-US" altLang="ko-KR" err="1"/>
              <a:t>Cán</a:t>
            </a:r>
            <a:r>
              <a:rPr lang="en-US" altLang="ko-KR"/>
              <a:t> bộ h</a:t>
            </a:r>
            <a:r>
              <a:rPr lang="vi-VN" altLang="ko-KR"/>
              <a:t>ư</a:t>
            </a:r>
            <a:r>
              <a:rPr lang="en-US" altLang="ko-KR" err="1"/>
              <a:t>ớng</a:t>
            </a:r>
            <a:r>
              <a:rPr lang="en-US" altLang="ko-KR"/>
              <a:t> </a:t>
            </a:r>
            <a:r>
              <a:rPr lang="en-US" altLang="ko-KR" err="1"/>
              <a:t>dẫn</a:t>
            </a:r>
            <a:r>
              <a:rPr lang="en-US" altLang="ko-KR"/>
              <a:t>: Nguyễn Quốc </a:t>
            </a:r>
            <a:r>
              <a:rPr lang="en-US" altLang="ko-KR" err="1"/>
              <a:t>Khánh</a:t>
            </a:r>
            <a:endParaRPr lang="en-US" altLang="ko-K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2">
            <a:extLst>
              <a:ext uri="{FF2B5EF4-FFF2-40B4-BE49-F238E27FC236}">
                <a16:creationId xmlns:a16="http://schemas.microsoft.com/office/drawing/2014/main" id="{83BCDA16-84D3-448C-B08C-94B23FAF4F3C}"/>
              </a:ext>
            </a:extLst>
          </p:cNvPr>
          <p:cNvGrpSpPr/>
          <p:nvPr/>
        </p:nvGrpSpPr>
        <p:grpSpPr>
          <a:xfrm rot="18900000">
            <a:off x="3693687" y="2719439"/>
            <a:ext cx="2087668" cy="1533565"/>
            <a:chOff x="247435" y="2414619"/>
            <a:chExt cx="3149101" cy="2313275"/>
          </a:xfrm>
        </p:grpSpPr>
        <p:sp>
          <p:nvSpPr>
            <p:cNvPr id="55" name="Rectangle 12">
              <a:extLst>
                <a:ext uri="{FF2B5EF4-FFF2-40B4-BE49-F238E27FC236}">
                  <a16:creationId xmlns:a16="http://schemas.microsoft.com/office/drawing/2014/main" id="{8ED5C5EE-57CD-4AF0-815E-0BE828C54861}"/>
                </a:ext>
              </a:extLst>
            </p:cNvPr>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900"/>
            </a:p>
          </p:txBody>
        </p:sp>
        <p:sp>
          <p:nvSpPr>
            <p:cNvPr id="56" name="Round Same Side Corner Rectangle 13">
              <a:extLst>
                <a:ext uri="{FF2B5EF4-FFF2-40B4-BE49-F238E27FC236}">
                  <a16:creationId xmlns:a16="http://schemas.microsoft.com/office/drawing/2014/main" id="{4B69123E-C8D1-4ECF-9F1C-F507B3921D6C}"/>
                </a:ext>
              </a:extLst>
            </p:cNvPr>
            <p:cNvSpPr/>
            <p:nvPr/>
          </p:nvSpPr>
          <p:spPr>
            <a:xfrm rot="13500000" flipH="1">
              <a:off x="295743" y="4312893"/>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900"/>
            </a:p>
          </p:txBody>
        </p:sp>
      </p:grpSp>
      <p:sp>
        <p:nvSpPr>
          <p:cNvPr id="2" name="Text Placeholder 1"/>
          <p:cNvSpPr>
            <a:spLocks noGrp="1"/>
          </p:cNvSpPr>
          <p:nvPr>
            <p:ph type="body" sz="quarter" idx="10"/>
          </p:nvPr>
        </p:nvSpPr>
        <p:spPr>
          <a:xfrm>
            <a:off x="323528" y="85377"/>
            <a:ext cx="7200800" cy="795929"/>
          </a:xfrm>
        </p:spPr>
        <p:txBody>
          <a:bodyPr/>
          <a:lstStyle/>
          <a:p>
            <a:r>
              <a:rPr lang="en-US" altLang="ko-KR"/>
              <a:t>3. Phân tích thiết kế hệ thống</a:t>
            </a:r>
            <a:endParaRPr lang="ko-KR" altLang="en-US"/>
          </a:p>
        </p:txBody>
      </p:sp>
      <p:grpSp>
        <p:nvGrpSpPr>
          <p:cNvPr id="7" name="Group 6"/>
          <p:cNvGrpSpPr/>
          <p:nvPr/>
        </p:nvGrpSpPr>
        <p:grpSpPr>
          <a:xfrm>
            <a:off x="5952618" y="1553667"/>
            <a:ext cx="3011869" cy="988282"/>
            <a:chOff x="803640" y="3385033"/>
            <a:chExt cx="2059657" cy="697037"/>
          </a:xfrm>
        </p:grpSpPr>
        <p:sp>
          <p:nvSpPr>
            <p:cNvPr id="10" name="TextBox 9"/>
            <p:cNvSpPr txBox="1"/>
            <p:nvPr/>
          </p:nvSpPr>
          <p:spPr>
            <a:xfrm>
              <a:off x="803640" y="3539325"/>
              <a:ext cx="2059657" cy="542745"/>
            </a:xfrm>
            <a:prstGeom prst="rect">
              <a:avLst/>
            </a:prstGeom>
            <a:noFill/>
          </p:spPr>
          <p:txBody>
            <a:bodyPr wrap="square" rtlCol="0" anchor="ctr">
              <a:spAutoFit/>
            </a:bodyPr>
            <a:lstStyle/>
            <a:p>
              <a:r>
                <a:rPr lang="en-US" altLang="ko-KR" sz="1200">
                  <a:cs typeface="Arial" pitchFamily="34" charset="0"/>
                </a:rPr>
                <a:t>Tự động đăng bài viết với nội dung có sẵn lên nhiều trang nhóm, với những tài khoản khác nhau</a:t>
              </a:r>
              <a:endParaRPr lang="ko-KR" altLang="en-US" sz="1200">
                <a:cs typeface="Arial" pitchFamily="34" charset="0"/>
              </a:endParaRPr>
            </a:p>
          </p:txBody>
        </p:sp>
        <p:sp>
          <p:nvSpPr>
            <p:cNvPr id="11" name="TextBox 10"/>
            <p:cNvSpPr txBox="1"/>
            <p:nvPr/>
          </p:nvSpPr>
          <p:spPr>
            <a:xfrm>
              <a:off x="803640" y="3385033"/>
              <a:ext cx="2059657" cy="232605"/>
            </a:xfrm>
            <a:prstGeom prst="rect">
              <a:avLst/>
            </a:prstGeom>
            <a:noFill/>
          </p:spPr>
          <p:txBody>
            <a:bodyPr wrap="square" rtlCol="0" anchor="ctr">
              <a:spAutoFit/>
            </a:bodyPr>
            <a:lstStyle/>
            <a:p>
              <a:r>
                <a:rPr lang="en-US" altLang="ko-KR" sz="1200" b="1">
                  <a:cs typeface="Arial" pitchFamily="34" charset="0"/>
                </a:rPr>
                <a:t>Đăng bài lên trang, nhóm</a:t>
              </a:r>
              <a:endParaRPr lang="ko-KR" altLang="en-US" sz="1200" b="1">
                <a:cs typeface="Arial" pitchFamily="34" charset="0"/>
              </a:endParaRPr>
            </a:p>
          </p:txBody>
        </p:sp>
      </p:grpSp>
      <p:sp>
        <p:nvSpPr>
          <p:cNvPr id="8" name="Oval 7"/>
          <p:cNvSpPr/>
          <p:nvPr/>
        </p:nvSpPr>
        <p:spPr>
          <a:xfrm>
            <a:off x="5292081" y="1597895"/>
            <a:ext cx="537367" cy="53736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3" name="Group 12"/>
          <p:cNvGrpSpPr/>
          <p:nvPr/>
        </p:nvGrpSpPr>
        <p:grpSpPr>
          <a:xfrm>
            <a:off x="6077020" y="3635288"/>
            <a:ext cx="2527427" cy="886701"/>
            <a:chOff x="803640" y="3400529"/>
            <a:chExt cx="2059657" cy="645382"/>
          </a:xfrm>
        </p:grpSpPr>
        <p:sp>
          <p:nvSpPr>
            <p:cNvPr id="16" name="TextBox 15"/>
            <p:cNvSpPr txBox="1"/>
            <p:nvPr/>
          </p:nvSpPr>
          <p:spPr>
            <a:xfrm>
              <a:off x="803640" y="3575481"/>
              <a:ext cx="2059657" cy="470430"/>
            </a:xfrm>
            <a:prstGeom prst="rect">
              <a:avLst/>
            </a:prstGeom>
            <a:noFill/>
          </p:spPr>
          <p:txBody>
            <a:bodyPr wrap="square" rtlCol="0" anchor="ctr">
              <a:spAutoFit/>
            </a:bodyPr>
            <a:lstStyle/>
            <a:p>
              <a:r>
                <a:rPr lang="en-US" altLang="ko-KR" sz="1200">
                  <a:cs typeface="Arial" pitchFamily="34" charset="0"/>
                </a:rPr>
                <a:t>Tìm kiếm nh</a:t>
              </a:r>
              <a:r>
                <a:rPr lang="vi-VN" altLang="ko-KR" sz="1200">
                  <a:cs typeface="Arial" pitchFamily="34" charset="0"/>
                </a:rPr>
                <a:t>ữ</a:t>
              </a:r>
              <a:r>
                <a:rPr lang="en-US" altLang="ko-KR" sz="1200">
                  <a:cs typeface="Arial" pitchFamily="34" charset="0"/>
                </a:rPr>
                <a:t>ng hoạt động nh</a:t>
              </a:r>
              <a:r>
                <a:rPr lang="vi-VN" altLang="ko-KR" sz="1200">
                  <a:cs typeface="Arial" pitchFamily="34" charset="0"/>
                </a:rPr>
                <a:t>ư</a:t>
              </a:r>
              <a:r>
                <a:rPr lang="en-US" altLang="ko-KR" sz="1200">
                  <a:cs typeface="Arial" pitchFamily="34" charset="0"/>
                </a:rPr>
                <a:t> thích, bình luận của ng</a:t>
              </a:r>
              <a:r>
                <a:rPr lang="vi-VN" altLang="ko-KR" sz="1200">
                  <a:cs typeface="Arial" pitchFamily="34" charset="0"/>
                </a:rPr>
                <a:t>ư</a:t>
              </a:r>
              <a:r>
                <a:rPr lang="en-US" altLang="ko-KR" sz="1200">
                  <a:cs typeface="Arial" pitchFamily="34" charset="0"/>
                </a:rPr>
                <a:t>ời dùng theo ID User.</a:t>
              </a:r>
              <a:endParaRPr lang="ko-KR" altLang="en-US" sz="1200">
                <a:cs typeface="Arial" pitchFamily="34" charset="0"/>
              </a:endParaRPr>
            </a:p>
          </p:txBody>
        </p:sp>
        <p:sp>
          <p:nvSpPr>
            <p:cNvPr id="17" name="TextBox 16"/>
            <p:cNvSpPr txBox="1"/>
            <p:nvPr/>
          </p:nvSpPr>
          <p:spPr>
            <a:xfrm>
              <a:off x="803640" y="3400529"/>
              <a:ext cx="2059657" cy="201613"/>
            </a:xfrm>
            <a:prstGeom prst="rect">
              <a:avLst/>
            </a:prstGeom>
            <a:noFill/>
          </p:spPr>
          <p:txBody>
            <a:bodyPr wrap="square" rtlCol="0" anchor="ctr">
              <a:spAutoFit/>
            </a:bodyPr>
            <a:lstStyle/>
            <a:p>
              <a:r>
                <a:rPr lang="en-US" altLang="ko-KR" sz="1200" b="1">
                  <a:cs typeface="Arial" pitchFamily="34" charset="0"/>
                </a:rPr>
                <a:t>Giám sát ng</a:t>
              </a:r>
              <a:r>
                <a:rPr lang="vi-VN" altLang="ko-KR" sz="1200" b="1">
                  <a:cs typeface="Arial" pitchFamily="34" charset="0"/>
                </a:rPr>
                <a:t>ư</a:t>
              </a:r>
              <a:r>
                <a:rPr lang="en-US" altLang="ko-KR" sz="1200" b="1">
                  <a:cs typeface="Arial" pitchFamily="34" charset="0"/>
                </a:rPr>
                <a:t>ời dùng Facebook</a:t>
              </a:r>
              <a:endParaRPr lang="ko-KR" altLang="en-US" sz="1200" b="1">
                <a:cs typeface="Arial" pitchFamily="34" charset="0"/>
              </a:endParaRPr>
            </a:p>
          </p:txBody>
        </p:sp>
      </p:grpSp>
      <p:sp>
        <p:nvSpPr>
          <p:cNvPr id="14" name="Oval 13"/>
          <p:cNvSpPr/>
          <p:nvPr/>
        </p:nvSpPr>
        <p:spPr>
          <a:xfrm>
            <a:off x="5292081" y="3654161"/>
            <a:ext cx="537367" cy="5373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Group 18"/>
          <p:cNvGrpSpPr/>
          <p:nvPr/>
        </p:nvGrpSpPr>
        <p:grpSpPr>
          <a:xfrm>
            <a:off x="6390063" y="2601550"/>
            <a:ext cx="2448272" cy="874186"/>
            <a:chOff x="803640" y="3397471"/>
            <a:chExt cx="2059657" cy="655576"/>
          </a:xfrm>
        </p:grpSpPr>
        <p:sp>
          <p:nvSpPr>
            <p:cNvPr id="22" name="TextBox 21"/>
            <p:cNvSpPr txBox="1"/>
            <p:nvPr/>
          </p:nvSpPr>
          <p:spPr>
            <a:xfrm>
              <a:off x="803640" y="3568346"/>
              <a:ext cx="2059657" cy="484701"/>
            </a:xfrm>
            <a:prstGeom prst="rect">
              <a:avLst/>
            </a:prstGeom>
            <a:noFill/>
          </p:spPr>
          <p:txBody>
            <a:bodyPr wrap="square" rtlCol="0" anchor="ctr">
              <a:spAutoFit/>
            </a:bodyPr>
            <a:lstStyle/>
            <a:p>
              <a:r>
                <a:rPr lang="en-US" altLang="ko-KR" sz="1200">
                  <a:cs typeface="Arial" pitchFamily="34" charset="0"/>
                </a:rPr>
                <a:t>Xem lại những hoạt động bình luận, bài đăng của tất cả các nhân viên.</a:t>
              </a:r>
              <a:endParaRPr lang="ko-KR" altLang="en-US" sz="1200">
                <a:cs typeface="Arial" pitchFamily="34" charset="0"/>
              </a:endParaRPr>
            </a:p>
          </p:txBody>
        </p:sp>
        <p:sp>
          <p:nvSpPr>
            <p:cNvPr id="23" name="TextBox 22"/>
            <p:cNvSpPr txBox="1"/>
            <p:nvPr/>
          </p:nvSpPr>
          <p:spPr>
            <a:xfrm>
              <a:off x="803640" y="3397471"/>
              <a:ext cx="2059657" cy="207729"/>
            </a:xfrm>
            <a:prstGeom prst="rect">
              <a:avLst/>
            </a:prstGeom>
            <a:noFill/>
          </p:spPr>
          <p:txBody>
            <a:bodyPr wrap="square" rtlCol="0" anchor="ctr">
              <a:spAutoFit/>
            </a:bodyPr>
            <a:lstStyle/>
            <a:p>
              <a:r>
                <a:rPr lang="en-US" altLang="ko-KR" sz="1200" b="1">
                  <a:cs typeface="Arial" pitchFamily="34" charset="0"/>
                </a:rPr>
                <a:t>Giám sát nhân viên</a:t>
              </a:r>
              <a:endParaRPr lang="ko-KR" altLang="en-US" sz="1200" b="1">
                <a:cs typeface="Arial" pitchFamily="34" charset="0"/>
              </a:endParaRPr>
            </a:p>
          </p:txBody>
        </p:sp>
      </p:grpSp>
      <p:sp>
        <p:nvSpPr>
          <p:cNvPr id="20" name="Oval 19"/>
          <p:cNvSpPr/>
          <p:nvPr/>
        </p:nvSpPr>
        <p:spPr>
          <a:xfrm>
            <a:off x="5716197" y="2625356"/>
            <a:ext cx="537367" cy="537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5" name="Group 24"/>
          <p:cNvGrpSpPr/>
          <p:nvPr/>
        </p:nvGrpSpPr>
        <p:grpSpPr>
          <a:xfrm flipH="1">
            <a:off x="663955" y="1558731"/>
            <a:ext cx="2571444" cy="841391"/>
            <a:chOff x="803640" y="3388501"/>
            <a:chExt cx="2059657" cy="685477"/>
          </a:xfrm>
        </p:grpSpPr>
        <p:sp>
          <p:nvSpPr>
            <p:cNvPr id="28" name="TextBox 27"/>
            <p:cNvSpPr txBox="1"/>
            <p:nvPr/>
          </p:nvSpPr>
          <p:spPr>
            <a:xfrm>
              <a:off x="803640" y="3547415"/>
              <a:ext cx="2059657" cy="526563"/>
            </a:xfrm>
            <a:prstGeom prst="rect">
              <a:avLst/>
            </a:prstGeom>
            <a:noFill/>
          </p:spPr>
          <p:txBody>
            <a:bodyPr wrap="square" rtlCol="0" anchor="ctr">
              <a:spAutoFit/>
            </a:bodyPr>
            <a:lstStyle/>
            <a:p>
              <a:r>
                <a:rPr lang="en-US" altLang="ko-KR" sz="1200">
                  <a:cs typeface="Arial" pitchFamily="34" charset="0"/>
                </a:rPr>
                <a:t>Tự động bình luận bài viết khi có ID bài với những nội dung chuẩn bị sẵn và những tài khoản khác nhau.</a:t>
              </a:r>
              <a:endParaRPr lang="ko-KR" altLang="en-US" sz="1200">
                <a:cs typeface="Arial" pitchFamily="34" charset="0"/>
              </a:endParaRPr>
            </a:p>
          </p:txBody>
        </p:sp>
        <p:sp>
          <p:nvSpPr>
            <p:cNvPr id="29" name="TextBox 28"/>
            <p:cNvSpPr txBox="1"/>
            <p:nvPr/>
          </p:nvSpPr>
          <p:spPr>
            <a:xfrm>
              <a:off x="803640" y="3388501"/>
              <a:ext cx="2059657" cy="225670"/>
            </a:xfrm>
            <a:prstGeom prst="rect">
              <a:avLst/>
            </a:prstGeom>
            <a:noFill/>
          </p:spPr>
          <p:txBody>
            <a:bodyPr wrap="square" rtlCol="0" anchor="ctr">
              <a:spAutoFit/>
            </a:bodyPr>
            <a:lstStyle/>
            <a:p>
              <a:pPr algn="r"/>
              <a:r>
                <a:rPr lang="en-US" altLang="ko-KR" sz="1200" b="1">
                  <a:cs typeface="Arial" pitchFamily="34" charset="0"/>
                </a:rPr>
                <a:t>Bình luận bài viết</a:t>
              </a:r>
              <a:endParaRPr lang="ko-KR" altLang="en-US" sz="1200" b="1">
                <a:cs typeface="Arial" pitchFamily="34" charset="0"/>
              </a:endParaRPr>
            </a:p>
          </p:txBody>
        </p:sp>
      </p:grpSp>
      <p:sp>
        <p:nvSpPr>
          <p:cNvPr id="26" name="Oval 25"/>
          <p:cNvSpPr/>
          <p:nvPr/>
        </p:nvSpPr>
        <p:spPr>
          <a:xfrm flipH="1">
            <a:off x="3235399" y="1597895"/>
            <a:ext cx="537367" cy="5373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a:p>
        </p:txBody>
      </p:sp>
      <p:sp>
        <p:nvSpPr>
          <p:cNvPr id="27" name="Rectangle 9"/>
          <p:cNvSpPr/>
          <p:nvPr/>
        </p:nvSpPr>
        <p:spPr>
          <a:xfrm flipH="1">
            <a:off x="3385709" y="1755770"/>
            <a:ext cx="236748" cy="22161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a:effectLst>
            <a:outerShdw blurRad="800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a:p>
        </p:txBody>
      </p:sp>
      <p:grpSp>
        <p:nvGrpSpPr>
          <p:cNvPr id="31" name="Group 30"/>
          <p:cNvGrpSpPr/>
          <p:nvPr/>
        </p:nvGrpSpPr>
        <p:grpSpPr>
          <a:xfrm flipH="1">
            <a:off x="539551" y="3625000"/>
            <a:ext cx="2695847" cy="778835"/>
            <a:chOff x="803640" y="3394771"/>
            <a:chExt cx="2059657" cy="591124"/>
          </a:xfrm>
        </p:grpSpPr>
        <p:sp>
          <p:nvSpPr>
            <p:cNvPr id="34" name="TextBox 33"/>
            <p:cNvSpPr txBox="1"/>
            <p:nvPr/>
          </p:nvSpPr>
          <p:spPr>
            <a:xfrm>
              <a:off x="803640" y="3635498"/>
              <a:ext cx="2059657" cy="350397"/>
            </a:xfrm>
            <a:prstGeom prst="rect">
              <a:avLst/>
            </a:prstGeom>
            <a:noFill/>
          </p:spPr>
          <p:txBody>
            <a:bodyPr wrap="square" rtlCol="0" anchor="ctr">
              <a:spAutoFit/>
            </a:bodyPr>
            <a:lstStyle/>
            <a:p>
              <a:r>
                <a:rPr lang="en-US" altLang="ko-KR" sz="1200">
                  <a:cs typeface="Arial" pitchFamily="34" charset="0"/>
                </a:rPr>
                <a:t>Tự động tìm kiếm trang, nhóm theo tên, l</a:t>
              </a:r>
              <a:r>
                <a:rPr lang="vi-VN" altLang="ko-KR" sz="1200">
                  <a:cs typeface="Arial" pitchFamily="34" charset="0"/>
                </a:rPr>
                <a:t>ư</a:t>
              </a:r>
              <a:r>
                <a:rPr lang="en-US" altLang="ko-KR" sz="1200">
                  <a:cs typeface="Arial" pitchFamily="34" charset="0"/>
                </a:rPr>
                <a:t>u thông tin vào c</a:t>
              </a:r>
              <a:r>
                <a:rPr lang="vi-VN" altLang="ko-KR" sz="1200">
                  <a:cs typeface="Arial" pitchFamily="34" charset="0"/>
                </a:rPr>
                <a:t>ơ</a:t>
              </a:r>
              <a:r>
                <a:rPr lang="en-US" altLang="ko-KR" sz="1200">
                  <a:cs typeface="Arial" pitchFamily="34" charset="0"/>
                </a:rPr>
                <a:t> sở dữ liệu.</a:t>
              </a:r>
              <a:endParaRPr lang="ko-KR" altLang="en-US" sz="1200">
                <a:cs typeface="Arial" pitchFamily="34" charset="0"/>
              </a:endParaRPr>
            </a:p>
          </p:txBody>
        </p:sp>
        <p:sp>
          <p:nvSpPr>
            <p:cNvPr id="35" name="TextBox 34"/>
            <p:cNvSpPr txBox="1"/>
            <p:nvPr/>
          </p:nvSpPr>
          <p:spPr>
            <a:xfrm>
              <a:off x="803640" y="3394771"/>
              <a:ext cx="2059657" cy="213127"/>
            </a:xfrm>
            <a:prstGeom prst="rect">
              <a:avLst/>
            </a:prstGeom>
            <a:noFill/>
          </p:spPr>
          <p:txBody>
            <a:bodyPr wrap="square" rtlCol="0" anchor="ctr">
              <a:spAutoFit/>
            </a:bodyPr>
            <a:lstStyle/>
            <a:p>
              <a:pPr algn="r"/>
              <a:r>
                <a:rPr lang="en-US" altLang="ko-KR" sz="1200" b="1">
                  <a:cs typeface="Arial" pitchFamily="34" charset="0"/>
                </a:rPr>
                <a:t>Tìm kiếm trang, nhóm</a:t>
              </a:r>
              <a:endParaRPr lang="ko-KR" altLang="en-US" sz="1200" b="1">
                <a:cs typeface="Arial" pitchFamily="34" charset="0"/>
              </a:endParaRPr>
            </a:p>
          </p:txBody>
        </p:sp>
      </p:grpSp>
      <p:sp>
        <p:nvSpPr>
          <p:cNvPr id="32" name="Oval 31"/>
          <p:cNvSpPr/>
          <p:nvPr/>
        </p:nvSpPr>
        <p:spPr>
          <a:xfrm flipH="1">
            <a:off x="3235399" y="3654161"/>
            <a:ext cx="537367" cy="53736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a:p>
        </p:txBody>
      </p:sp>
      <p:sp>
        <p:nvSpPr>
          <p:cNvPr id="33" name="Oval 21"/>
          <p:cNvSpPr>
            <a:spLocks noChangeAspect="1"/>
          </p:cNvSpPr>
          <p:nvPr/>
        </p:nvSpPr>
        <p:spPr>
          <a:xfrm flipH="1">
            <a:off x="3385039" y="3802806"/>
            <a:ext cx="238088" cy="24007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a:effectLst>
            <a:outerShdw blurRad="800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a:p>
        </p:txBody>
      </p:sp>
      <p:grpSp>
        <p:nvGrpSpPr>
          <p:cNvPr id="37" name="Group 36"/>
          <p:cNvGrpSpPr/>
          <p:nvPr/>
        </p:nvGrpSpPr>
        <p:grpSpPr>
          <a:xfrm flipH="1">
            <a:off x="225726" y="2555364"/>
            <a:ext cx="2583429" cy="920370"/>
            <a:chOff x="803640" y="3362836"/>
            <a:chExt cx="2059657" cy="690211"/>
          </a:xfrm>
        </p:grpSpPr>
        <p:sp>
          <p:nvSpPr>
            <p:cNvPr id="40" name="TextBox 39"/>
            <p:cNvSpPr txBox="1"/>
            <p:nvPr/>
          </p:nvSpPr>
          <p:spPr>
            <a:xfrm>
              <a:off x="803640" y="3568346"/>
              <a:ext cx="2059657" cy="484701"/>
            </a:xfrm>
            <a:prstGeom prst="rect">
              <a:avLst/>
            </a:prstGeom>
            <a:noFill/>
          </p:spPr>
          <p:txBody>
            <a:bodyPr wrap="square" rtlCol="0" anchor="ctr">
              <a:spAutoFit/>
            </a:bodyPr>
            <a:lstStyle/>
            <a:p>
              <a:pPr algn="r"/>
              <a:r>
                <a:rPr lang="en-US" altLang="ko-KR" sz="1200">
                  <a:cs typeface="Arial" pitchFamily="34" charset="0"/>
                </a:rPr>
                <a:t>Tự động chia sẻ bài viết khi có ID bài viết với những nội dung chia sẻ có sẵn</a:t>
              </a:r>
              <a:endParaRPr lang="ko-KR" altLang="en-US" sz="1200">
                <a:cs typeface="Arial" pitchFamily="34" charset="0"/>
              </a:endParaRPr>
            </a:p>
          </p:txBody>
        </p:sp>
        <p:sp>
          <p:nvSpPr>
            <p:cNvPr id="41" name="TextBox 40"/>
            <p:cNvSpPr txBox="1"/>
            <p:nvPr/>
          </p:nvSpPr>
          <p:spPr>
            <a:xfrm>
              <a:off x="803640" y="3362836"/>
              <a:ext cx="2059657" cy="276999"/>
            </a:xfrm>
            <a:prstGeom prst="rect">
              <a:avLst/>
            </a:prstGeom>
            <a:noFill/>
          </p:spPr>
          <p:txBody>
            <a:bodyPr wrap="square" rtlCol="0" anchor="ctr">
              <a:spAutoFit/>
            </a:bodyPr>
            <a:lstStyle/>
            <a:p>
              <a:pPr algn="r"/>
              <a:r>
                <a:rPr lang="en-US" altLang="ko-KR" sz="1200" b="1">
                  <a:cs typeface="Arial" pitchFamily="34" charset="0"/>
                </a:rPr>
                <a:t>Chia sẻ bài viết</a:t>
              </a:r>
              <a:endParaRPr lang="ko-KR" altLang="en-US" sz="1200" b="1">
                <a:cs typeface="Arial" pitchFamily="34" charset="0"/>
              </a:endParaRPr>
            </a:p>
          </p:txBody>
        </p:sp>
      </p:grpSp>
      <p:sp>
        <p:nvSpPr>
          <p:cNvPr id="38" name="Oval 37"/>
          <p:cNvSpPr/>
          <p:nvPr/>
        </p:nvSpPr>
        <p:spPr>
          <a:xfrm flipH="1">
            <a:off x="2810498" y="2625356"/>
            <a:ext cx="537367" cy="537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a:p>
        </p:txBody>
      </p:sp>
      <p:sp>
        <p:nvSpPr>
          <p:cNvPr id="39" name="Rounded Rectangle 27"/>
          <p:cNvSpPr/>
          <p:nvPr/>
        </p:nvSpPr>
        <p:spPr>
          <a:xfrm flipH="1">
            <a:off x="2951342" y="2780897"/>
            <a:ext cx="255679" cy="196395"/>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a:effectLst>
            <a:outerShdw blurRad="800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a:p>
        </p:txBody>
      </p:sp>
      <p:sp>
        <p:nvSpPr>
          <p:cNvPr id="43" name="Isosceles Triangle 8"/>
          <p:cNvSpPr/>
          <p:nvPr/>
        </p:nvSpPr>
        <p:spPr>
          <a:xfrm rot="16200000">
            <a:off x="5453671" y="1740315"/>
            <a:ext cx="214184" cy="255363"/>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7" name="Round Same Side Corner Rectangle 8">
            <a:extLst>
              <a:ext uri="{FF2B5EF4-FFF2-40B4-BE49-F238E27FC236}">
                <a16:creationId xmlns:a16="http://schemas.microsoft.com/office/drawing/2014/main" id="{02E317BF-EA95-489A-B530-DD00A1D99954}"/>
              </a:ext>
            </a:extLst>
          </p:cNvPr>
          <p:cNvSpPr/>
          <p:nvPr/>
        </p:nvSpPr>
        <p:spPr>
          <a:xfrm>
            <a:off x="5860914" y="2701501"/>
            <a:ext cx="247931" cy="287054"/>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Block Arc 20">
            <a:extLst>
              <a:ext uri="{FF2B5EF4-FFF2-40B4-BE49-F238E27FC236}">
                <a16:creationId xmlns:a16="http://schemas.microsoft.com/office/drawing/2014/main" id="{E7C75FF9-F546-49D4-BD1D-134E143C8A3C}"/>
              </a:ext>
            </a:extLst>
          </p:cNvPr>
          <p:cNvSpPr>
            <a:spLocks noChangeAspect="1"/>
          </p:cNvSpPr>
          <p:nvPr/>
        </p:nvSpPr>
        <p:spPr>
          <a:xfrm rot="10800000">
            <a:off x="5425314" y="3782405"/>
            <a:ext cx="282415" cy="306223"/>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9" name="Rounded Rectangle 3">
            <a:extLst>
              <a:ext uri="{FF2B5EF4-FFF2-40B4-BE49-F238E27FC236}">
                <a16:creationId xmlns:a16="http://schemas.microsoft.com/office/drawing/2014/main" id="{12B45673-5330-4AE1-8BD5-944B622072AC}"/>
              </a:ext>
            </a:extLst>
          </p:cNvPr>
          <p:cNvSpPr>
            <a:spLocks noChangeAspect="1"/>
          </p:cNvSpPr>
          <p:nvPr/>
        </p:nvSpPr>
        <p:spPr>
          <a:xfrm>
            <a:off x="4315912" y="2555364"/>
            <a:ext cx="512176" cy="512176"/>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2" name="Oval 51">
            <a:extLst>
              <a:ext uri="{FF2B5EF4-FFF2-40B4-BE49-F238E27FC236}">
                <a16:creationId xmlns:a16="http://schemas.microsoft.com/office/drawing/2014/main" id="{930A135F-2FE0-47BC-8885-F51747053FEA}"/>
              </a:ext>
            </a:extLst>
          </p:cNvPr>
          <p:cNvSpPr/>
          <p:nvPr/>
        </p:nvSpPr>
        <p:spPr>
          <a:xfrm flipH="1">
            <a:off x="8460431" y="4615374"/>
            <a:ext cx="360037" cy="3555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3" name="TextBox 52">
            <a:extLst>
              <a:ext uri="{FF2B5EF4-FFF2-40B4-BE49-F238E27FC236}">
                <a16:creationId xmlns:a16="http://schemas.microsoft.com/office/drawing/2014/main" id="{CB0691A0-3FE2-475F-805E-6355E54C7CBD}"/>
              </a:ext>
            </a:extLst>
          </p:cNvPr>
          <p:cNvSpPr txBox="1"/>
          <p:nvPr/>
        </p:nvSpPr>
        <p:spPr>
          <a:xfrm flipH="1">
            <a:off x="8395092" y="4615374"/>
            <a:ext cx="490714" cy="369332"/>
          </a:xfrm>
          <a:prstGeom prst="rect">
            <a:avLst/>
          </a:prstGeom>
          <a:noFill/>
        </p:spPr>
        <p:txBody>
          <a:bodyPr wrap="square" rtlCol="0" anchor="ctr">
            <a:spAutoFit/>
          </a:bodyPr>
          <a:lstStyle/>
          <a:p>
            <a:pPr algn="ctr"/>
            <a:r>
              <a:rPr lang="en-US" altLang="ko-KR" b="1">
                <a:solidFill>
                  <a:schemeClr val="bg1"/>
                </a:solidFill>
                <a:cs typeface="Arial" pitchFamily="34" charset="0"/>
              </a:rPr>
              <a:t>9</a:t>
            </a:r>
            <a:endParaRPr lang="ko-KR" altLang="en-US" b="1">
              <a:solidFill>
                <a:schemeClr val="bg1"/>
              </a:solidFill>
              <a:cs typeface="Arial" pitchFamily="34" charset="0"/>
            </a:endParaRPr>
          </a:p>
        </p:txBody>
      </p:sp>
      <p:sp>
        <p:nvSpPr>
          <p:cNvPr id="3" name="Rectangle 2">
            <a:extLst>
              <a:ext uri="{FF2B5EF4-FFF2-40B4-BE49-F238E27FC236}">
                <a16:creationId xmlns:a16="http://schemas.microsoft.com/office/drawing/2014/main" id="{047D7C07-3C9D-4E5D-B84D-99BA3D80E191}"/>
              </a:ext>
            </a:extLst>
          </p:cNvPr>
          <p:cNvSpPr/>
          <p:nvPr/>
        </p:nvSpPr>
        <p:spPr>
          <a:xfrm>
            <a:off x="96958" y="1079297"/>
            <a:ext cx="3288081" cy="369332"/>
          </a:xfrm>
          <a:prstGeom prst="rect">
            <a:avLst/>
          </a:prstGeom>
        </p:spPr>
        <p:txBody>
          <a:bodyPr wrap="none">
            <a:spAutoFit/>
          </a:bodyPr>
          <a:lstStyle/>
          <a:p>
            <a:pPr algn="r"/>
            <a:r>
              <a:rPr lang="en-US" altLang="ko-KR" b="1">
                <a:cs typeface="Arial" pitchFamily="34" charset="0"/>
              </a:rPr>
              <a:t>Các chức năng đã xây dựng</a:t>
            </a:r>
            <a:endParaRPr lang="ko-KR" altLang="en-US" b="1">
              <a:cs typeface="Arial" pitchFamily="34" charset="0"/>
            </a:endParaRPr>
          </a:p>
        </p:txBody>
      </p:sp>
    </p:spTree>
    <p:extLst>
      <p:ext uri="{BB962C8B-B14F-4D97-AF65-F5344CB8AC3E}">
        <p14:creationId xmlns:p14="http://schemas.microsoft.com/office/powerpoint/2010/main" val="951153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85377"/>
            <a:ext cx="7200800" cy="795929"/>
          </a:xfrm>
        </p:spPr>
        <p:txBody>
          <a:bodyPr/>
          <a:lstStyle/>
          <a:p>
            <a:r>
              <a:rPr lang="en-US" altLang="ko-KR"/>
              <a:t>3. Phân tích thiết kế hệ thống</a:t>
            </a:r>
            <a:endParaRPr lang="ko-KR" altLang="en-US"/>
          </a:p>
        </p:txBody>
      </p:sp>
      <p:sp>
        <p:nvSpPr>
          <p:cNvPr id="48" name="Block Arc 20">
            <a:extLst>
              <a:ext uri="{FF2B5EF4-FFF2-40B4-BE49-F238E27FC236}">
                <a16:creationId xmlns:a16="http://schemas.microsoft.com/office/drawing/2014/main" id="{E7C75FF9-F546-49D4-BD1D-134E143C8A3C}"/>
              </a:ext>
            </a:extLst>
          </p:cNvPr>
          <p:cNvSpPr>
            <a:spLocks noChangeAspect="1"/>
          </p:cNvSpPr>
          <p:nvPr/>
        </p:nvSpPr>
        <p:spPr>
          <a:xfrm rot="10800000">
            <a:off x="5425314" y="3782405"/>
            <a:ext cx="282415" cy="306223"/>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 name="Rectangle 2">
            <a:extLst>
              <a:ext uri="{FF2B5EF4-FFF2-40B4-BE49-F238E27FC236}">
                <a16:creationId xmlns:a16="http://schemas.microsoft.com/office/drawing/2014/main" id="{047D7C07-3C9D-4E5D-B84D-99BA3D80E191}"/>
              </a:ext>
            </a:extLst>
          </p:cNvPr>
          <p:cNvSpPr/>
          <p:nvPr/>
        </p:nvSpPr>
        <p:spPr>
          <a:xfrm>
            <a:off x="107504" y="1995686"/>
            <a:ext cx="1646605" cy="307777"/>
          </a:xfrm>
          <a:prstGeom prst="rect">
            <a:avLst/>
          </a:prstGeom>
        </p:spPr>
        <p:txBody>
          <a:bodyPr wrap="none">
            <a:spAutoFit/>
          </a:bodyPr>
          <a:lstStyle/>
          <a:p>
            <a:r>
              <a:rPr lang="en-US" altLang="ko-KR" sz="1400">
                <a:cs typeface="Arial" pitchFamily="34" charset="0"/>
              </a:rPr>
              <a:t>Tự động bình luận</a:t>
            </a:r>
            <a:endParaRPr lang="ko-KR" altLang="en-US" sz="1400">
              <a:cs typeface="Arial" pitchFamily="34" charset="0"/>
            </a:endParaRPr>
          </a:p>
        </p:txBody>
      </p:sp>
      <p:pic>
        <p:nvPicPr>
          <p:cNvPr id="4" name="Picture 3">
            <a:extLst>
              <a:ext uri="{FF2B5EF4-FFF2-40B4-BE49-F238E27FC236}">
                <a16:creationId xmlns:a16="http://schemas.microsoft.com/office/drawing/2014/main" id="{C1A823CA-F099-4B01-9295-304D7B6F90BA}"/>
              </a:ext>
            </a:extLst>
          </p:cNvPr>
          <p:cNvPicPr>
            <a:picLocks noChangeAspect="1"/>
          </p:cNvPicPr>
          <p:nvPr/>
        </p:nvPicPr>
        <p:blipFill>
          <a:blip r:embed="rId2"/>
          <a:stretch>
            <a:fillRect/>
          </a:stretch>
        </p:blipFill>
        <p:spPr>
          <a:xfrm>
            <a:off x="2459131" y="1589611"/>
            <a:ext cx="6336704" cy="3468512"/>
          </a:xfrm>
          <a:prstGeom prst="rect">
            <a:avLst/>
          </a:prstGeom>
        </p:spPr>
      </p:pic>
      <p:sp>
        <p:nvSpPr>
          <p:cNvPr id="5" name="Rectangle 4">
            <a:extLst>
              <a:ext uri="{FF2B5EF4-FFF2-40B4-BE49-F238E27FC236}">
                <a16:creationId xmlns:a16="http://schemas.microsoft.com/office/drawing/2014/main" id="{1D899086-4C39-4994-BC4E-206F6E52DD84}"/>
              </a:ext>
            </a:extLst>
          </p:cNvPr>
          <p:cNvSpPr/>
          <p:nvPr/>
        </p:nvSpPr>
        <p:spPr>
          <a:xfrm>
            <a:off x="107504" y="1158268"/>
            <a:ext cx="3249608" cy="369332"/>
          </a:xfrm>
          <a:prstGeom prst="rect">
            <a:avLst/>
          </a:prstGeom>
        </p:spPr>
        <p:txBody>
          <a:bodyPr wrap="none">
            <a:spAutoFit/>
          </a:bodyPr>
          <a:lstStyle/>
          <a:p>
            <a:r>
              <a:rPr lang="en-US" altLang="ko-KR" b="1">
                <a:cs typeface="Arial" pitchFamily="34" charset="0"/>
              </a:rPr>
              <a:t>Một số giao diện chức năng</a:t>
            </a:r>
            <a:endParaRPr lang="ko-KR" altLang="en-US" b="1">
              <a:cs typeface="Arial" pitchFamily="34" charset="0"/>
            </a:endParaRPr>
          </a:p>
        </p:txBody>
      </p:sp>
      <p:sp>
        <p:nvSpPr>
          <p:cNvPr id="6" name="Rectangle 5">
            <a:extLst>
              <a:ext uri="{FF2B5EF4-FFF2-40B4-BE49-F238E27FC236}">
                <a16:creationId xmlns:a16="http://schemas.microsoft.com/office/drawing/2014/main" id="{31DBD953-CE19-4FA0-851B-67EE7A201278}"/>
              </a:ext>
            </a:extLst>
          </p:cNvPr>
          <p:cNvSpPr/>
          <p:nvPr/>
        </p:nvSpPr>
        <p:spPr>
          <a:xfrm>
            <a:off x="119724" y="2422587"/>
            <a:ext cx="1527982" cy="307777"/>
          </a:xfrm>
          <a:prstGeom prst="rect">
            <a:avLst/>
          </a:prstGeom>
        </p:spPr>
        <p:txBody>
          <a:bodyPr wrap="none">
            <a:spAutoFit/>
          </a:bodyPr>
          <a:lstStyle/>
          <a:p>
            <a:r>
              <a:rPr lang="en-US" altLang="ko-KR" sz="1400">
                <a:cs typeface="Arial" pitchFamily="34" charset="0"/>
              </a:rPr>
              <a:t>Tự động chia sẻ</a:t>
            </a:r>
            <a:endParaRPr lang="ko-KR" altLang="en-US" sz="1400">
              <a:cs typeface="Arial" pitchFamily="34" charset="0"/>
            </a:endParaRPr>
          </a:p>
        </p:txBody>
      </p:sp>
      <p:sp>
        <p:nvSpPr>
          <p:cNvPr id="9" name="Rectangle 8">
            <a:extLst>
              <a:ext uri="{FF2B5EF4-FFF2-40B4-BE49-F238E27FC236}">
                <a16:creationId xmlns:a16="http://schemas.microsoft.com/office/drawing/2014/main" id="{5B81AC50-9C46-452D-A01F-912D04508093}"/>
              </a:ext>
            </a:extLst>
          </p:cNvPr>
          <p:cNvSpPr/>
          <p:nvPr/>
        </p:nvSpPr>
        <p:spPr>
          <a:xfrm>
            <a:off x="107504" y="2846434"/>
            <a:ext cx="1923925" cy="307777"/>
          </a:xfrm>
          <a:prstGeom prst="rect">
            <a:avLst/>
          </a:prstGeom>
        </p:spPr>
        <p:txBody>
          <a:bodyPr wrap="none">
            <a:spAutoFit/>
          </a:bodyPr>
          <a:lstStyle/>
          <a:p>
            <a:r>
              <a:rPr lang="en-US" altLang="ko-KR" sz="1400">
                <a:cs typeface="Arial" pitchFamily="34" charset="0"/>
              </a:rPr>
              <a:t>Tìm kiếm trang, nhóm</a:t>
            </a:r>
            <a:endParaRPr lang="ko-KR" altLang="en-US" sz="1400">
              <a:cs typeface="Arial" pitchFamily="34" charset="0"/>
            </a:endParaRPr>
          </a:p>
        </p:txBody>
      </p:sp>
      <p:sp>
        <p:nvSpPr>
          <p:cNvPr id="44" name="Rectangle 43">
            <a:extLst>
              <a:ext uri="{FF2B5EF4-FFF2-40B4-BE49-F238E27FC236}">
                <a16:creationId xmlns:a16="http://schemas.microsoft.com/office/drawing/2014/main" id="{396463D6-87AA-4124-B9CF-599247F64BB9}"/>
              </a:ext>
            </a:extLst>
          </p:cNvPr>
          <p:cNvSpPr/>
          <p:nvPr/>
        </p:nvSpPr>
        <p:spPr>
          <a:xfrm>
            <a:off x="110592" y="3270281"/>
            <a:ext cx="2242922" cy="307777"/>
          </a:xfrm>
          <a:prstGeom prst="rect">
            <a:avLst/>
          </a:prstGeom>
        </p:spPr>
        <p:txBody>
          <a:bodyPr wrap="none">
            <a:spAutoFit/>
          </a:bodyPr>
          <a:lstStyle/>
          <a:p>
            <a:r>
              <a:rPr lang="en-US" altLang="ko-KR" sz="1400">
                <a:cs typeface="Arial" pitchFamily="34" charset="0"/>
              </a:rPr>
              <a:t>Đăng bài vào trang, nhóm</a:t>
            </a:r>
            <a:endParaRPr lang="ko-KR" altLang="en-US" sz="1400">
              <a:cs typeface="Arial" pitchFamily="34" charset="0"/>
            </a:endParaRPr>
          </a:p>
        </p:txBody>
      </p:sp>
      <p:sp>
        <p:nvSpPr>
          <p:cNvPr id="46" name="Rectangle 45">
            <a:extLst>
              <a:ext uri="{FF2B5EF4-FFF2-40B4-BE49-F238E27FC236}">
                <a16:creationId xmlns:a16="http://schemas.microsoft.com/office/drawing/2014/main" id="{96DB7FEE-B0DB-4C05-AFD5-9505511E3729}"/>
              </a:ext>
            </a:extLst>
          </p:cNvPr>
          <p:cNvSpPr/>
          <p:nvPr/>
        </p:nvSpPr>
        <p:spPr>
          <a:xfrm>
            <a:off x="119724" y="3694128"/>
            <a:ext cx="1726755" cy="307777"/>
          </a:xfrm>
          <a:prstGeom prst="rect">
            <a:avLst/>
          </a:prstGeom>
        </p:spPr>
        <p:txBody>
          <a:bodyPr wrap="none">
            <a:spAutoFit/>
          </a:bodyPr>
          <a:lstStyle/>
          <a:p>
            <a:r>
              <a:rPr lang="en-US" altLang="ko-KR" sz="1400">
                <a:cs typeface="Arial" pitchFamily="34" charset="0"/>
              </a:rPr>
              <a:t>Giám sát nhân viên</a:t>
            </a:r>
            <a:endParaRPr lang="ko-KR" altLang="en-US" sz="1400">
              <a:cs typeface="Arial" pitchFamily="34" charset="0"/>
            </a:endParaRPr>
          </a:p>
        </p:txBody>
      </p:sp>
      <p:sp>
        <p:nvSpPr>
          <p:cNvPr id="50" name="Rectangle 49">
            <a:extLst>
              <a:ext uri="{FF2B5EF4-FFF2-40B4-BE49-F238E27FC236}">
                <a16:creationId xmlns:a16="http://schemas.microsoft.com/office/drawing/2014/main" id="{C59E9AA4-DEB1-4B8F-9FDF-4EB20473B7F6}"/>
              </a:ext>
            </a:extLst>
          </p:cNvPr>
          <p:cNvSpPr/>
          <p:nvPr/>
        </p:nvSpPr>
        <p:spPr>
          <a:xfrm>
            <a:off x="119724" y="4125928"/>
            <a:ext cx="2153154" cy="307777"/>
          </a:xfrm>
          <a:prstGeom prst="rect">
            <a:avLst/>
          </a:prstGeom>
        </p:spPr>
        <p:txBody>
          <a:bodyPr wrap="none">
            <a:spAutoFit/>
          </a:bodyPr>
          <a:lstStyle/>
          <a:p>
            <a:r>
              <a:rPr lang="en-US" altLang="ko-KR" sz="1400">
                <a:cs typeface="Arial" pitchFamily="34" charset="0"/>
              </a:rPr>
              <a:t>Giám sát ng</a:t>
            </a:r>
            <a:r>
              <a:rPr lang="vi-VN" altLang="ko-KR" sz="1400">
                <a:cs typeface="Arial" pitchFamily="34" charset="0"/>
              </a:rPr>
              <a:t>ư</a:t>
            </a:r>
            <a:r>
              <a:rPr lang="en-US" altLang="ko-KR" sz="1400">
                <a:cs typeface="Arial" pitchFamily="34" charset="0"/>
              </a:rPr>
              <a:t>ời dùng FB</a:t>
            </a:r>
            <a:endParaRPr lang="ko-KR" altLang="en-US" sz="1400">
              <a:cs typeface="Arial" pitchFamily="34" charset="0"/>
            </a:endParaRPr>
          </a:p>
        </p:txBody>
      </p:sp>
      <p:pic>
        <p:nvPicPr>
          <p:cNvPr id="12" name="Picture 11">
            <a:extLst>
              <a:ext uri="{FF2B5EF4-FFF2-40B4-BE49-F238E27FC236}">
                <a16:creationId xmlns:a16="http://schemas.microsoft.com/office/drawing/2014/main" id="{B4DA4AC5-CDE5-4081-9273-B859E1F84333}"/>
              </a:ext>
            </a:extLst>
          </p:cNvPr>
          <p:cNvPicPr>
            <a:picLocks noChangeAspect="1"/>
          </p:cNvPicPr>
          <p:nvPr/>
        </p:nvPicPr>
        <p:blipFill>
          <a:blip r:embed="rId3"/>
          <a:stretch>
            <a:fillRect/>
          </a:stretch>
        </p:blipFill>
        <p:spPr>
          <a:xfrm>
            <a:off x="2459131" y="1589610"/>
            <a:ext cx="6336704" cy="3490745"/>
          </a:xfrm>
          <a:prstGeom prst="rect">
            <a:avLst/>
          </a:prstGeom>
        </p:spPr>
      </p:pic>
      <p:pic>
        <p:nvPicPr>
          <p:cNvPr id="51" name="Picture 50">
            <a:extLst>
              <a:ext uri="{FF2B5EF4-FFF2-40B4-BE49-F238E27FC236}">
                <a16:creationId xmlns:a16="http://schemas.microsoft.com/office/drawing/2014/main" id="{9DAF94A1-2444-4CAB-9B64-1AAE507E2EB1}"/>
              </a:ext>
            </a:extLst>
          </p:cNvPr>
          <p:cNvPicPr>
            <a:picLocks noChangeAspect="1"/>
          </p:cNvPicPr>
          <p:nvPr/>
        </p:nvPicPr>
        <p:blipFill>
          <a:blip r:embed="rId4"/>
          <a:stretch>
            <a:fillRect/>
          </a:stretch>
        </p:blipFill>
        <p:spPr>
          <a:xfrm>
            <a:off x="2459131" y="1594446"/>
            <a:ext cx="6330397" cy="3463677"/>
          </a:xfrm>
          <a:prstGeom prst="rect">
            <a:avLst/>
          </a:prstGeom>
        </p:spPr>
      </p:pic>
      <p:pic>
        <p:nvPicPr>
          <p:cNvPr id="57" name="Picture 56">
            <a:extLst>
              <a:ext uri="{FF2B5EF4-FFF2-40B4-BE49-F238E27FC236}">
                <a16:creationId xmlns:a16="http://schemas.microsoft.com/office/drawing/2014/main" id="{F2315FD5-2078-44C2-9BC6-886C7EBB4757}"/>
              </a:ext>
            </a:extLst>
          </p:cNvPr>
          <p:cNvPicPr>
            <a:picLocks noChangeAspect="1"/>
          </p:cNvPicPr>
          <p:nvPr/>
        </p:nvPicPr>
        <p:blipFill>
          <a:blip r:embed="rId5"/>
          <a:stretch>
            <a:fillRect/>
          </a:stretch>
        </p:blipFill>
        <p:spPr>
          <a:xfrm>
            <a:off x="2460690" y="1589609"/>
            <a:ext cx="6328837" cy="3480861"/>
          </a:xfrm>
          <a:prstGeom prst="rect">
            <a:avLst/>
          </a:prstGeom>
        </p:spPr>
      </p:pic>
      <p:pic>
        <p:nvPicPr>
          <p:cNvPr id="15" name="Picture 14">
            <a:extLst>
              <a:ext uri="{FF2B5EF4-FFF2-40B4-BE49-F238E27FC236}">
                <a16:creationId xmlns:a16="http://schemas.microsoft.com/office/drawing/2014/main" id="{A5F743AE-E7EA-47D0-8EE5-02DE8C51C591}"/>
              </a:ext>
            </a:extLst>
          </p:cNvPr>
          <p:cNvPicPr>
            <a:picLocks noChangeAspect="1"/>
          </p:cNvPicPr>
          <p:nvPr/>
        </p:nvPicPr>
        <p:blipFill>
          <a:blip r:embed="rId6"/>
          <a:stretch>
            <a:fillRect/>
          </a:stretch>
        </p:blipFill>
        <p:spPr>
          <a:xfrm>
            <a:off x="2460689" y="1589609"/>
            <a:ext cx="6328837" cy="3499997"/>
          </a:xfrm>
          <a:prstGeom prst="rect">
            <a:avLst/>
          </a:prstGeom>
        </p:spPr>
      </p:pic>
      <p:pic>
        <p:nvPicPr>
          <p:cNvPr id="18" name="Picture 17">
            <a:extLst>
              <a:ext uri="{FF2B5EF4-FFF2-40B4-BE49-F238E27FC236}">
                <a16:creationId xmlns:a16="http://schemas.microsoft.com/office/drawing/2014/main" id="{0AEE5FDD-43A2-46F4-A0E1-65C1AED30C96}"/>
              </a:ext>
            </a:extLst>
          </p:cNvPr>
          <p:cNvPicPr>
            <a:picLocks noChangeAspect="1"/>
          </p:cNvPicPr>
          <p:nvPr/>
        </p:nvPicPr>
        <p:blipFill>
          <a:blip r:embed="rId7"/>
          <a:stretch>
            <a:fillRect/>
          </a:stretch>
        </p:blipFill>
        <p:spPr>
          <a:xfrm>
            <a:off x="2452969" y="1599055"/>
            <a:ext cx="6336557" cy="3474527"/>
          </a:xfrm>
          <a:prstGeom prst="rect">
            <a:avLst/>
          </a:prstGeom>
        </p:spPr>
      </p:pic>
      <p:sp>
        <p:nvSpPr>
          <p:cNvPr id="17" name="Oval 16">
            <a:extLst>
              <a:ext uri="{FF2B5EF4-FFF2-40B4-BE49-F238E27FC236}">
                <a16:creationId xmlns:a16="http://schemas.microsoft.com/office/drawing/2014/main" id="{BB38070A-11A6-4E5B-9DB7-CE791DEEF3A9}"/>
              </a:ext>
            </a:extLst>
          </p:cNvPr>
          <p:cNvSpPr/>
          <p:nvPr/>
        </p:nvSpPr>
        <p:spPr>
          <a:xfrm flipH="1">
            <a:off x="8617374" y="4712041"/>
            <a:ext cx="360037" cy="3555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TextBox 18">
            <a:extLst>
              <a:ext uri="{FF2B5EF4-FFF2-40B4-BE49-F238E27FC236}">
                <a16:creationId xmlns:a16="http://schemas.microsoft.com/office/drawing/2014/main" id="{DFE4F6F3-C8B9-4E18-8ED8-583227022872}"/>
              </a:ext>
            </a:extLst>
          </p:cNvPr>
          <p:cNvSpPr txBox="1"/>
          <p:nvPr/>
        </p:nvSpPr>
        <p:spPr>
          <a:xfrm flipH="1">
            <a:off x="8536159" y="4704251"/>
            <a:ext cx="490714" cy="369332"/>
          </a:xfrm>
          <a:prstGeom prst="rect">
            <a:avLst/>
          </a:prstGeom>
          <a:noFill/>
        </p:spPr>
        <p:txBody>
          <a:bodyPr wrap="square" rtlCol="0" anchor="ctr">
            <a:spAutoFit/>
          </a:bodyPr>
          <a:lstStyle/>
          <a:p>
            <a:pPr algn="ctr"/>
            <a:r>
              <a:rPr lang="en-US" altLang="ko-KR" b="1">
                <a:solidFill>
                  <a:schemeClr val="bg1"/>
                </a:solidFill>
                <a:cs typeface="Arial" pitchFamily="34" charset="0"/>
              </a:rPr>
              <a:t>10</a:t>
            </a:r>
            <a:endParaRPr lang="ko-KR" altLang="en-US" b="1">
              <a:solidFill>
                <a:schemeClr val="bg1"/>
              </a:solidFill>
              <a:cs typeface="Arial" pitchFamily="34" charset="0"/>
            </a:endParaRPr>
          </a:p>
        </p:txBody>
      </p:sp>
    </p:spTree>
    <p:extLst>
      <p:ext uri="{BB962C8B-B14F-4D97-AF65-F5344CB8AC3E}">
        <p14:creationId xmlns:p14="http://schemas.microsoft.com/office/powerpoint/2010/main" val="29164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500"/>
                                        <p:tgtEl>
                                          <p:spTgt spid="5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nodeType="with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500"/>
                                        <p:tgtEl>
                                          <p:spTgt spid="5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10" presetClass="entr" presetSubtype="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par>
                                <p:cTn id="48" presetID="10" presetClass="entr" presetSubtype="0" fill="hold"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9" grpId="0"/>
      <p:bldP spid="44" grpId="0"/>
      <p:bldP spid="46" grpId="0"/>
      <p:bldP spid="5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85378"/>
            <a:ext cx="7200800" cy="758180"/>
          </a:xfrm>
        </p:spPr>
        <p:txBody>
          <a:bodyPr/>
          <a:lstStyle/>
          <a:p>
            <a:r>
              <a:rPr lang="en-US" altLang="ko-KR"/>
              <a:t>4. Kết luận và hướng phát triển</a:t>
            </a:r>
            <a:endParaRPr lang="ko-KR" altLang="en-US"/>
          </a:p>
        </p:txBody>
      </p:sp>
      <p:sp>
        <p:nvSpPr>
          <p:cNvPr id="3" name="Rectangle 2">
            <a:extLst>
              <a:ext uri="{FF2B5EF4-FFF2-40B4-BE49-F238E27FC236}">
                <a16:creationId xmlns:a16="http://schemas.microsoft.com/office/drawing/2014/main" id="{7A7D4961-6EC5-421B-A311-D92F48B3DDEE}"/>
              </a:ext>
            </a:extLst>
          </p:cNvPr>
          <p:cNvSpPr/>
          <p:nvPr/>
        </p:nvSpPr>
        <p:spPr>
          <a:xfrm>
            <a:off x="179512" y="1203598"/>
            <a:ext cx="1095172" cy="369332"/>
          </a:xfrm>
          <a:prstGeom prst="rect">
            <a:avLst/>
          </a:prstGeom>
        </p:spPr>
        <p:txBody>
          <a:bodyPr wrap="none">
            <a:spAutoFit/>
          </a:bodyPr>
          <a:lstStyle/>
          <a:p>
            <a:pPr algn="r"/>
            <a:r>
              <a:rPr lang="en-US" altLang="ko-KR" b="1">
                <a:cs typeface="Arial" pitchFamily="34" charset="0"/>
              </a:rPr>
              <a:t>Kết luận</a:t>
            </a:r>
            <a:endParaRPr lang="ko-KR" altLang="en-US" b="1">
              <a:cs typeface="Arial" pitchFamily="34" charset="0"/>
            </a:endParaRPr>
          </a:p>
        </p:txBody>
      </p:sp>
      <p:sp>
        <p:nvSpPr>
          <p:cNvPr id="4" name="Rectangle 3">
            <a:extLst>
              <a:ext uri="{FF2B5EF4-FFF2-40B4-BE49-F238E27FC236}">
                <a16:creationId xmlns:a16="http://schemas.microsoft.com/office/drawing/2014/main" id="{73515FFA-39F8-4966-8B41-B0AF96FA6C86}"/>
              </a:ext>
            </a:extLst>
          </p:cNvPr>
          <p:cNvSpPr/>
          <p:nvPr/>
        </p:nvSpPr>
        <p:spPr>
          <a:xfrm>
            <a:off x="179512" y="3327256"/>
            <a:ext cx="2079416" cy="369332"/>
          </a:xfrm>
          <a:prstGeom prst="rect">
            <a:avLst/>
          </a:prstGeom>
        </p:spPr>
        <p:txBody>
          <a:bodyPr wrap="none">
            <a:spAutoFit/>
          </a:bodyPr>
          <a:lstStyle/>
          <a:p>
            <a:pPr algn="r"/>
            <a:r>
              <a:rPr lang="en-US" altLang="ko-KR" b="1">
                <a:cs typeface="Arial" pitchFamily="34" charset="0"/>
              </a:rPr>
              <a:t>H</a:t>
            </a:r>
            <a:r>
              <a:rPr lang="vi-VN" altLang="ko-KR" b="1">
                <a:cs typeface="Arial" pitchFamily="34" charset="0"/>
              </a:rPr>
              <a:t>ư</a:t>
            </a:r>
            <a:r>
              <a:rPr lang="en-US" altLang="ko-KR" b="1">
                <a:cs typeface="Arial" pitchFamily="34" charset="0"/>
              </a:rPr>
              <a:t>ớng phát triển</a:t>
            </a:r>
            <a:endParaRPr lang="ko-KR" altLang="en-US" b="1">
              <a:cs typeface="Arial" pitchFamily="34" charset="0"/>
            </a:endParaRPr>
          </a:p>
        </p:txBody>
      </p:sp>
      <p:sp>
        <p:nvSpPr>
          <p:cNvPr id="6" name="Rectangle 5">
            <a:extLst>
              <a:ext uri="{FF2B5EF4-FFF2-40B4-BE49-F238E27FC236}">
                <a16:creationId xmlns:a16="http://schemas.microsoft.com/office/drawing/2014/main" id="{D1047E0C-2CFE-4DAC-B05E-10C853C8E9DD}"/>
              </a:ext>
            </a:extLst>
          </p:cNvPr>
          <p:cNvSpPr/>
          <p:nvPr/>
        </p:nvSpPr>
        <p:spPr>
          <a:xfrm>
            <a:off x="539552" y="1572930"/>
            <a:ext cx="8424936" cy="1754326"/>
          </a:xfrm>
          <a:prstGeom prst="rect">
            <a:avLst/>
          </a:prstGeom>
        </p:spPr>
        <p:txBody>
          <a:bodyPr wrap="square">
            <a:spAutoFit/>
          </a:bodyPr>
          <a:lstStyle/>
          <a:p>
            <a:r>
              <a:rPr lang="en-US">
                <a:ea typeface="Calibri" panose="020F0502020204030204" pitchFamily="34" charset="0"/>
              </a:rPr>
              <a:t>Qua thời gian nghiên cứu, tìm hiểu và thực hiện đồ án, tôi đã đạt được một số kết quả nhất định. Đồ án đã nêu được tầm quan trọng của việc trấn an dư luận, gây dựng lòng tin cho nhân dân vào Đảng và nhà Nước trên môi trường mạng xã hội. Từ đó phát triển, và sử dụng phần mềm AutoFacebook hỗ trợ công việc của các dư luận viên, tương tác một cách tự động và nhanh chóng trên mạng xã hội phổ biến tại nước ta là Facebook.</a:t>
            </a:r>
            <a:endParaRPr lang="en-US"/>
          </a:p>
        </p:txBody>
      </p:sp>
      <p:sp>
        <p:nvSpPr>
          <p:cNvPr id="7" name="Rectangle 6">
            <a:extLst>
              <a:ext uri="{FF2B5EF4-FFF2-40B4-BE49-F238E27FC236}">
                <a16:creationId xmlns:a16="http://schemas.microsoft.com/office/drawing/2014/main" id="{C0CA960E-9D47-43D6-A38F-D22B22494F41}"/>
              </a:ext>
            </a:extLst>
          </p:cNvPr>
          <p:cNvSpPr/>
          <p:nvPr/>
        </p:nvSpPr>
        <p:spPr>
          <a:xfrm>
            <a:off x="539552" y="3730528"/>
            <a:ext cx="8352928" cy="923330"/>
          </a:xfrm>
          <a:prstGeom prst="rect">
            <a:avLst/>
          </a:prstGeom>
        </p:spPr>
        <p:txBody>
          <a:bodyPr wrap="square">
            <a:spAutoFit/>
          </a:bodyPr>
          <a:lstStyle/>
          <a:p>
            <a:pPr marL="285750" indent="-285750">
              <a:buFont typeface="Arial" panose="020B0604020202020204" pitchFamily="34" charset="0"/>
              <a:buChar char="•"/>
            </a:pPr>
            <a:r>
              <a:rPr lang="en-US" altLang="ko-KR">
                <a:cs typeface="Arial" pitchFamily="34" charset="0"/>
              </a:rPr>
              <a:t>Hoàn thiện bổ sung thêm chức năng thống kê.</a:t>
            </a:r>
          </a:p>
          <a:p>
            <a:pPr marL="285750" indent="-285750">
              <a:buFont typeface="Arial" panose="020B0604020202020204" pitchFamily="34" charset="0"/>
              <a:buChar char="•"/>
            </a:pPr>
            <a:r>
              <a:rPr lang="en-US" altLang="ko-KR">
                <a:cs typeface="Arial" pitchFamily="34" charset="0"/>
              </a:rPr>
              <a:t>Hỗ trợ chèn thêm ảnh, biểu tượng cảm xúc vào các bài đăng.</a:t>
            </a:r>
          </a:p>
          <a:p>
            <a:pPr marL="285750" indent="-285750">
              <a:buFont typeface="Arial" panose="020B0604020202020204" pitchFamily="34" charset="0"/>
              <a:buChar char="•"/>
            </a:pPr>
            <a:r>
              <a:rPr lang="en-US" altLang="ko-KR">
                <a:cs typeface="Arial" pitchFamily="34" charset="0"/>
              </a:rPr>
              <a:t>Hỗ trợ trên nền tảng web.</a:t>
            </a:r>
            <a:endParaRPr lang="ko-KR" altLang="en-US">
              <a:cs typeface="Arial" pitchFamily="34" charset="0"/>
            </a:endParaRPr>
          </a:p>
        </p:txBody>
      </p:sp>
      <p:sp>
        <p:nvSpPr>
          <p:cNvPr id="8" name="Oval 7">
            <a:extLst>
              <a:ext uri="{FF2B5EF4-FFF2-40B4-BE49-F238E27FC236}">
                <a16:creationId xmlns:a16="http://schemas.microsoft.com/office/drawing/2014/main" id="{9F43226A-5F09-4D8B-B1C1-746C6DA76491}"/>
              </a:ext>
            </a:extLst>
          </p:cNvPr>
          <p:cNvSpPr/>
          <p:nvPr/>
        </p:nvSpPr>
        <p:spPr>
          <a:xfrm flipH="1">
            <a:off x="8460431" y="4615374"/>
            <a:ext cx="360037" cy="3555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TextBox 8">
            <a:extLst>
              <a:ext uri="{FF2B5EF4-FFF2-40B4-BE49-F238E27FC236}">
                <a16:creationId xmlns:a16="http://schemas.microsoft.com/office/drawing/2014/main" id="{D9137611-594C-4A92-A374-07F178AC4B1A}"/>
              </a:ext>
            </a:extLst>
          </p:cNvPr>
          <p:cNvSpPr txBox="1"/>
          <p:nvPr/>
        </p:nvSpPr>
        <p:spPr>
          <a:xfrm flipH="1">
            <a:off x="8401766" y="4624505"/>
            <a:ext cx="490714" cy="369332"/>
          </a:xfrm>
          <a:prstGeom prst="rect">
            <a:avLst/>
          </a:prstGeom>
          <a:noFill/>
        </p:spPr>
        <p:txBody>
          <a:bodyPr wrap="square" rtlCol="0" anchor="ctr">
            <a:spAutoFit/>
          </a:bodyPr>
          <a:lstStyle/>
          <a:p>
            <a:pPr algn="ctr"/>
            <a:r>
              <a:rPr lang="en-US" altLang="ko-KR" b="1">
                <a:solidFill>
                  <a:schemeClr val="bg1"/>
                </a:solidFill>
                <a:cs typeface="Arial" pitchFamily="34" charset="0"/>
              </a:rPr>
              <a:t>11</a:t>
            </a:r>
            <a:endParaRPr lang="ko-KR" altLang="en-US" b="1">
              <a:solidFill>
                <a:schemeClr val="bg1"/>
              </a:solidFill>
              <a:cs typeface="Arial" pitchFamily="34" charset="0"/>
            </a:endParaRPr>
          </a:p>
        </p:txBody>
      </p:sp>
    </p:spTree>
    <p:extLst>
      <p:ext uri="{BB962C8B-B14F-4D97-AF65-F5344CB8AC3E}">
        <p14:creationId xmlns:p14="http://schemas.microsoft.com/office/powerpoint/2010/main" val="175523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836963" y="2139704"/>
            <a:ext cx="3470076" cy="1008110"/>
          </a:xfrm>
          <a:prstGeom prst="rect">
            <a:avLst/>
          </a:prstGeom>
        </p:spPr>
        <p:txBody>
          <a:bodyPr/>
          <a:lstStyle/>
          <a:p>
            <a:pPr marL="0" indent="0" algn="ctr">
              <a:buNone/>
            </a:pPr>
            <a:r>
              <a:rPr lang="en-US" altLang="ko-KR" sz="5000" b="1">
                <a:latin typeface="+mj-lt"/>
              </a:rPr>
              <a:t>DEMO</a:t>
            </a:r>
            <a:endParaRPr lang="ko-KR" altLang="en-US" sz="5000" b="1">
              <a:latin typeface="+mj-lt"/>
            </a:endParaRPr>
          </a:p>
        </p:txBody>
      </p:sp>
    </p:spTree>
    <p:extLst>
      <p:ext uri="{BB962C8B-B14F-4D97-AF65-F5344CB8AC3E}">
        <p14:creationId xmlns:p14="http://schemas.microsoft.com/office/powerpoint/2010/main" val="6145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411760" y="301403"/>
            <a:ext cx="6732240" cy="701031"/>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txBox="1">
            <a:spLocks/>
          </p:cNvSpPr>
          <p:nvPr/>
        </p:nvSpPr>
        <p:spPr>
          <a:xfrm>
            <a:off x="2797898" y="339502"/>
            <a:ext cx="6346103"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a:solidFill>
                  <a:schemeClr val="bg1"/>
                </a:solidFill>
                <a:latin typeface="Arial" pitchFamily="34" charset="0"/>
                <a:cs typeface="Arial" pitchFamily="34" charset="0"/>
              </a:rPr>
              <a:t>Nội dung trình </a:t>
            </a:r>
            <a:r>
              <a:rPr lang="en-US" sz="3600" err="1">
                <a:solidFill>
                  <a:schemeClr val="bg1"/>
                </a:solidFill>
                <a:latin typeface="Arial" pitchFamily="34" charset="0"/>
                <a:cs typeface="Arial" pitchFamily="34" charset="0"/>
              </a:rPr>
              <a:t>bày</a:t>
            </a:r>
            <a:endParaRPr lang="en-US" sz="3600">
              <a:solidFill>
                <a:schemeClr val="bg1"/>
              </a:solidFill>
              <a:latin typeface="Arial" pitchFamily="34" charset="0"/>
              <a:cs typeface="Arial" pitchFamily="34" charset="0"/>
            </a:endParaRPr>
          </a:p>
        </p:txBody>
      </p:sp>
      <p:sp>
        <p:nvSpPr>
          <p:cNvPr id="5" name="Oval 4"/>
          <p:cNvSpPr/>
          <p:nvPr/>
        </p:nvSpPr>
        <p:spPr>
          <a:xfrm>
            <a:off x="3131840" y="1386347"/>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579779" y="2277586"/>
            <a:ext cx="720080" cy="7200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027717" y="3168825"/>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475656" y="4060065"/>
            <a:ext cx="720080" cy="7200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995936" y="1360877"/>
            <a:ext cx="4608512" cy="724858"/>
            <a:chOff x="803640" y="3316669"/>
            <a:chExt cx="2059657" cy="724858"/>
          </a:xfrm>
        </p:grpSpPr>
        <p:sp>
          <p:nvSpPr>
            <p:cNvPr id="11" name="TextBox 10"/>
            <p:cNvSpPr txBox="1"/>
            <p:nvPr/>
          </p:nvSpPr>
          <p:spPr>
            <a:xfrm>
              <a:off x="803640" y="3579862"/>
              <a:ext cx="2059657" cy="461665"/>
            </a:xfrm>
            <a:prstGeom prst="rect">
              <a:avLst/>
            </a:prstGeom>
            <a:noFill/>
          </p:spPr>
          <p:txBody>
            <a:bodyPr wrap="square" rtlCol="0" anchor="ctr">
              <a:spAutoFit/>
            </a:bodyPr>
            <a:lstStyle/>
            <a:p>
              <a:r>
                <a:rPr lang="en-US" altLang="ko-KR" sz="1200" err="1">
                  <a:cs typeface="Arial" pitchFamily="34" charset="0"/>
                </a:rPr>
                <a:t>Tổng</a:t>
              </a:r>
              <a:r>
                <a:rPr lang="en-US" altLang="ko-KR" sz="1200">
                  <a:cs typeface="Arial" pitchFamily="34" charset="0"/>
                </a:rPr>
                <a:t> </a:t>
              </a:r>
              <a:r>
                <a:rPr lang="en-US" altLang="ko-KR" sz="1200" err="1">
                  <a:cs typeface="Arial" pitchFamily="34" charset="0"/>
                </a:rPr>
                <a:t>quan</a:t>
              </a:r>
              <a:r>
                <a:rPr lang="en-US" altLang="ko-KR" sz="1200">
                  <a:cs typeface="Arial" pitchFamily="34" charset="0"/>
                </a:rPr>
                <a:t> về </a:t>
              </a:r>
              <a:r>
                <a:rPr lang="en-US" altLang="ko-KR" sz="1200" err="1">
                  <a:cs typeface="Arial" pitchFamily="34" charset="0"/>
                </a:rPr>
                <a:t>tính</a:t>
              </a:r>
              <a:r>
                <a:rPr lang="en-US" altLang="ko-KR" sz="1200">
                  <a:cs typeface="Arial" pitchFamily="34" charset="0"/>
                </a:rPr>
                <a:t> </a:t>
              </a:r>
              <a:r>
                <a:rPr lang="en-US" altLang="ko-KR" sz="1200" err="1">
                  <a:cs typeface="Arial" pitchFamily="34" charset="0"/>
                </a:rPr>
                <a:t>cấp</a:t>
              </a:r>
              <a:r>
                <a:rPr lang="en-US" altLang="ko-KR" sz="1200">
                  <a:cs typeface="Arial" pitchFamily="34" charset="0"/>
                </a:rPr>
                <a:t> </a:t>
              </a:r>
              <a:r>
                <a:rPr lang="en-US" altLang="ko-KR" sz="1200" err="1">
                  <a:cs typeface="Arial" pitchFamily="34" charset="0"/>
                </a:rPr>
                <a:t>thiết</a:t>
              </a:r>
              <a:r>
                <a:rPr lang="en-US" altLang="ko-KR" sz="1200">
                  <a:cs typeface="Arial" pitchFamily="34" charset="0"/>
                </a:rPr>
                <a:t>, </a:t>
              </a:r>
              <a:r>
                <a:rPr lang="en-US" altLang="ko-KR" sz="1200" err="1">
                  <a:cs typeface="Arial" pitchFamily="34" charset="0"/>
                </a:rPr>
                <a:t>mục</a:t>
              </a:r>
              <a:r>
                <a:rPr lang="en-US" altLang="ko-KR" sz="1200">
                  <a:cs typeface="Arial" pitchFamily="34" charset="0"/>
                </a:rPr>
                <a:t> </a:t>
              </a:r>
              <a:r>
                <a:rPr lang="en-US" altLang="ko-KR" sz="1200" err="1">
                  <a:cs typeface="Arial" pitchFamily="34" charset="0"/>
                </a:rPr>
                <a:t>đích</a:t>
              </a:r>
              <a:r>
                <a:rPr lang="en-US" altLang="ko-KR" sz="1200">
                  <a:cs typeface="Arial" pitchFamily="34" charset="0"/>
                </a:rPr>
                <a:t> và </a:t>
              </a:r>
              <a:r>
                <a:rPr lang="en-US" altLang="ko-KR" sz="1200" err="1">
                  <a:cs typeface="Arial" pitchFamily="34" charset="0"/>
                </a:rPr>
                <a:t>đối</a:t>
              </a:r>
              <a:r>
                <a:rPr lang="en-US" altLang="ko-KR" sz="1200">
                  <a:cs typeface="Arial" pitchFamily="34" charset="0"/>
                </a:rPr>
                <a:t> </a:t>
              </a:r>
              <a:r>
                <a:rPr lang="en-US" altLang="ko-KR" sz="1200" err="1">
                  <a:cs typeface="Arial" pitchFamily="34" charset="0"/>
                </a:rPr>
                <a:t>tượng</a:t>
              </a:r>
              <a:r>
                <a:rPr lang="en-US" altLang="ko-KR" sz="1200">
                  <a:cs typeface="Arial" pitchFamily="34" charset="0"/>
                </a:rPr>
                <a:t> </a:t>
              </a:r>
              <a:r>
                <a:rPr lang="en-US" altLang="ko-KR" sz="1200" err="1">
                  <a:cs typeface="Arial" pitchFamily="34" charset="0"/>
                </a:rPr>
                <a:t>nghiên</a:t>
              </a:r>
              <a:r>
                <a:rPr lang="en-US" altLang="ko-KR" sz="1200">
                  <a:cs typeface="Arial" pitchFamily="34" charset="0"/>
                </a:rPr>
                <a:t> </a:t>
              </a:r>
              <a:r>
                <a:rPr lang="en-US" altLang="ko-KR" sz="1200" err="1">
                  <a:cs typeface="Arial" pitchFamily="34" charset="0"/>
                </a:rPr>
                <a:t>cứu</a:t>
              </a:r>
              <a:r>
                <a:rPr lang="en-US" altLang="ko-KR" sz="1200">
                  <a:cs typeface="Arial" pitchFamily="34" charset="0"/>
                </a:rPr>
                <a:t> của </a:t>
              </a:r>
              <a:r>
                <a:rPr lang="en-US" altLang="ko-KR" sz="1200" err="1">
                  <a:cs typeface="Arial" pitchFamily="34" charset="0"/>
                </a:rPr>
                <a:t>đồ</a:t>
              </a:r>
              <a:r>
                <a:rPr lang="en-US" altLang="ko-KR" sz="1200">
                  <a:cs typeface="Arial" pitchFamily="34" charset="0"/>
                </a:rPr>
                <a:t> </a:t>
              </a:r>
              <a:r>
                <a:rPr lang="en-US" altLang="ko-KR" sz="1200" err="1">
                  <a:cs typeface="Arial" pitchFamily="34" charset="0"/>
                </a:rPr>
                <a:t>án</a:t>
              </a:r>
              <a:r>
                <a:rPr lang="en-US" altLang="ko-KR" sz="1200">
                  <a:cs typeface="Arial" pitchFamily="34" charset="0"/>
                </a:rPr>
                <a:t>.</a:t>
              </a:r>
              <a:endParaRPr lang="ko-KR" altLang="en-US" sz="1200">
                <a:cs typeface="Arial" pitchFamily="34" charset="0"/>
              </a:endParaRPr>
            </a:p>
          </p:txBody>
        </p:sp>
        <p:sp>
          <p:nvSpPr>
            <p:cNvPr id="12" name="TextBox 11"/>
            <p:cNvSpPr txBox="1"/>
            <p:nvPr/>
          </p:nvSpPr>
          <p:spPr>
            <a:xfrm>
              <a:off x="803640" y="3316669"/>
              <a:ext cx="2059657" cy="369332"/>
            </a:xfrm>
            <a:prstGeom prst="rect">
              <a:avLst/>
            </a:prstGeom>
            <a:noFill/>
          </p:spPr>
          <p:txBody>
            <a:bodyPr wrap="square" rtlCol="0" anchor="ctr">
              <a:spAutoFit/>
            </a:bodyPr>
            <a:lstStyle/>
            <a:p>
              <a:r>
                <a:rPr lang="en-US" altLang="ko-KR" b="1" err="1">
                  <a:latin typeface="+mj-lt"/>
                  <a:cs typeface="Arial" pitchFamily="34" charset="0"/>
                </a:rPr>
                <a:t>Tính</a:t>
              </a:r>
              <a:r>
                <a:rPr lang="en-US" altLang="ko-KR" b="1">
                  <a:latin typeface="+mj-lt"/>
                  <a:cs typeface="Arial" pitchFamily="34" charset="0"/>
                </a:rPr>
                <a:t> </a:t>
              </a:r>
              <a:r>
                <a:rPr lang="en-US" altLang="ko-KR" b="1" err="1">
                  <a:latin typeface="+mj-lt"/>
                  <a:cs typeface="Arial" pitchFamily="34" charset="0"/>
                </a:rPr>
                <a:t>cấp</a:t>
              </a:r>
              <a:r>
                <a:rPr lang="en-US" altLang="ko-KR" b="1">
                  <a:latin typeface="+mj-lt"/>
                  <a:cs typeface="Arial" pitchFamily="34" charset="0"/>
                </a:rPr>
                <a:t> </a:t>
              </a:r>
              <a:r>
                <a:rPr lang="en-US" altLang="ko-KR" b="1" err="1">
                  <a:latin typeface="+mj-lt"/>
                  <a:cs typeface="Arial" pitchFamily="34" charset="0"/>
                </a:rPr>
                <a:t>thiết</a:t>
              </a:r>
              <a:endParaRPr lang="ko-KR" altLang="en-US" b="1">
                <a:latin typeface="+mj-lt"/>
                <a:cs typeface="Arial" pitchFamily="34" charset="0"/>
              </a:endParaRPr>
            </a:p>
          </p:txBody>
        </p:sp>
      </p:grpSp>
      <p:grpSp>
        <p:nvGrpSpPr>
          <p:cNvPr id="13" name="Group 12"/>
          <p:cNvGrpSpPr/>
          <p:nvPr/>
        </p:nvGrpSpPr>
        <p:grpSpPr>
          <a:xfrm>
            <a:off x="3443131" y="2252112"/>
            <a:ext cx="4873287" cy="632526"/>
            <a:chOff x="803640" y="3316669"/>
            <a:chExt cx="2177991" cy="632526"/>
          </a:xfrm>
        </p:grpSpPr>
        <p:sp>
          <p:nvSpPr>
            <p:cNvPr id="14" name="TextBox 13"/>
            <p:cNvSpPr txBox="1"/>
            <p:nvPr/>
          </p:nvSpPr>
          <p:spPr>
            <a:xfrm>
              <a:off x="803640" y="3672196"/>
              <a:ext cx="2177991" cy="276999"/>
            </a:xfrm>
            <a:prstGeom prst="rect">
              <a:avLst/>
            </a:prstGeom>
            <a:noFill/>
          </p:spPr>
          <p:txBody>
            <a:bodyPr wrap="square" rtlCol="0" anchor="ctr">
              <a:spAutoFit/>
            </a:bodyPr>
            <a:lstStyle/>
            <a:p>
              <a:r>
                <a:rPr lang="en-US" altLang="ko-KR" sz="1200">
                  <a:cs typeface="Arial" pitchFamily="34" charset="0"/>
                </a:rPr>
                <a:t>Trình bày một số công cụ hỗ trợ phát triển hệ thống.</a:t>
              </a:r>
              <a:endParaRPr lang="ko-KR" altLang="en-US" sz="1200">
                <a:cs typeface="Arial" pitchFamily="34" charset="0"/>
              </a:endParaRPr>
            </a:p>
          </p:txBody>
        </p:sp>
        <p:sp>
          <p:nvSpPr>
            <p:cNvPr id="15" name="TextBox 14"/>
            <p:cNvSpPr txBox="1"/>
            <p:nvPr/>
          </p:nvSpPr>
          <p:spPr>
            <a:xfrm>
              <a:off x="803640" y="3316669"/>
              <a:ext cx="2059657" cy="369332"/>
            </a:xfrm>
            <a:prstGeom prst="rect">
              <a:avLst/>
            </a:prstGeom>
            <a:noFill/>
          </p:spPr>
          <p:txBody>
            <a:bodyPr wrap="square" rtlCol="0" anchor="ctr">
              <a:spAutoFit/>
            </a:bodyPr>
            <a:lstStyle/>
            <a:p>
              <a:r>
                <a:rPr lang="en-US" altLang="ko-KR" b="1">
                  <a:latin typeface="+mj-lt"/>
                  <a:cs typeface="Arial" pitchFamily="34" charset="0"/>
                </a:rPr>
                <a:t>Công cụ phát triển</a:t>
              </a:r>
              <a:endParaRPr lang="ko-KR" altLang="en-US" b="1">
                <a:latin typeface="+mj-lt"/>
                <a:cs typeface="Arial" pitchFamily="34" charset="0"/>
              </a:endParaRPr>
            </a:p>
          </p:txBody>
        </p:sp>
      </p:grpSp>
      <p:grpSp>
        <p:nvGrpSpPr>
          <p:cNvPr id="16" name="Group 15"/>
          <p:cNvGrpSpPr/>
          <p:nvPr/>
        </p:nvGrpSpPr>
        <p:grpSpPr>
          <a:xfrm>
            <a:off x="2890325" y="3143356"/>
            <a:ext cx="4778019" cy="632526"/>
            <a:chOff x="803640" y="3316670"/>
            <a:chExt cx="2135414" cy="632525"/>
          </a:xfrm>
        </p:grpSpPr>
        <p:sp>
          <p:nvSpPr>
            <p:cNvPr id="17" name="TextBox 16"/>
            <p:cNvSpPr txBox="1"/>
            <p:nvPr/>
          </p:nvSpPr>
          <p:spPr>
            <a:xfrm>
              <a:off x="803640" y="3672196"/>
              <a:ext cx="2135414" cy="276999"/>
            </a:xfrm>
            <a:prstGeom prst="rect">
              <a:avLst/>
            </a:prstGeom>
            <a:noFill/>
          </p:spPr>
          <p:txBody>
            <a:bodyPr wrap="square" rtlCol="0" anchor="ctr">
              <a:spAutoFit/>
            </a:bodyPr>
            <a:lstStyle/>
            <a:p>
              <a:r>
                <a:rPr lang="en-US" altLang="ko-KR" sz="1200">
                  <a:cs typeface="Arial" pitchFamily="34" charset="0"/>
                </a:rPr>
                <a:t>Trình bày về mô hình hoạt động, c</a:t>
              </a:r>
              <a:r>
                <a:rPr lang="vi-VN" altLang="ko-KR" sz="1200">
                  <a:cs typeface="Arial" pitchFamily="34" charset="0"/>
                </a:rPr>
                <a:t>ơ</a:t>
              </a:r>
              <a:r>
                <a:rPr lang="en-US" altLang="ko-KR" sz="1200">
                  <a:cs typeface="Arial" pitchFamily="34" charset="0"/>
                </a:rPr>
                <a:t> sở tổ chức l</a:t>
              </a:r>
              <a:r>
                <a:rPr lang="vi-VN" altLang="ko-KR" sz="1200">
                  <a:cs typeface="Arial" pitchFamily="34" charset="0"/>
                </a:rPr>
                <a:t>ư</a:t>
              </a:r>
              <a:r>
                <a:rPr lang="en-US" altLang="ko-KR" sz="1200">
                  <a:cs typeface="Arial" pitchFamily="34" charset="0"/>
                </a:rPr>
                <a:t>u trữ dữ liệu.</a:t>
              </a:r>
              <a:endParaRPr lang="ko-KR" altLang="en-US" sz="1200">
                <a:cs typeface="Arial" pitchFamily="34" charset="0"/>
              </a:endParaRPr>
            </a:p>
          </p:txBody>
        </p:sp>
        <p:sp>
          <p:nvSpPr>
            <p:cNvPr id="18" name="TextBox 17"/>
            <p:cNvSpPr txBox="1"/>
            <p:nvPr/>
          </p:nvSpPr>
          <p:spPr>
            <a:xfrm>
              <a:off x="803640" y="3316670"/>
              <a:ext cx="2059657" cy="369332"/>
            </a:xfrm>
            <a:prstGeom prst="rect">
              <a:avLst/>
            </a:prstGeom>
            <a:noFill/>
          </p:spPr>
          <p:txBody>
            <a:bodyPr wrap="square" rtlCol="0" anchor="ctr">
              <a:spAutoFit/>
            </a:bodyPr>
            <a:lstStyle/>
            <a:p>
              <a:r>
                <a:rPr lang="en-US" b="1">
                  <a:latin typeface="+mj-lt"/>
                  <a:cs typeface="Arial" pitchFamily="34" charset="0"/>
                </a:rPr>
                <a:t>Phân tích thiết kế hệ thống</a:t>
              </a:r>
              <a:endParaRPr lang="en-US" b="1">
                <a:latin typeface="+mj-lt"/>
              </a:endParaRPr>
            </a:p>
          </p:txBody>
        </p:sp>
      </p:grpSp>
      <p:grpSp>
        <p:nvGrpSpPr>
          <p:cNvPr id="19" name="Group 18"/>
          <p:cNvGrpSpPr/>
          <p:nvPr/>
        </p:nvGrpSpPr>
        <p:grpSpPr>
          <a:xfrm>
            <a:off x="2337519" y="4034595"/>
            <a:ext cx="4608512" cy="873455"/>
            <a:chOff x="803640" y="3484123"/>
            <a:chExt cx="2059657" cy="492344"/>
          </a:xfrm>
        </p:grpSpPr>
        <p:sp>
          <p:nvSpPr>
            <p:cNvPr id="20" name="TextBox 19"/>
            <p:cNvSpPr txBox="1"/>
            <p:nvPr/>
          </p:nvSpPr>
          <p:spPr>
            <a:xfrm>
              <a:off x="803640" y="3644924"/>
              <a:ext cx="2059657" cy="331543"/>
            </a:xfrm>
            <a:prstGeom prst="rect">
              <a:avLst/>
            </a:prstGeom>
            <a:noFill/>
          </p:spPr>
          <p:txBody>
            <a:bodyPr wrap="square" rtlCol="0" anchor="ctr">
              <a:spAutoFit/>
            </a:bodyPr>
            <a:lstStyle/>
            <a:p>
              <a:r>
                <a:rPr lang="en-US" altLang="ko-KR" sz="1200">
                  <a:cs typeface="Arial" pitchFamily="34" charset="0"/>
                </a:rPr>
                <a:t>Tóm tắt lại những công việc đã làm đ</a:t>
              </a:r>
              <a:r>
                <a:rPr lang="vi-VN" altLang="ko-KR" sz="1200">
                  <a:cs typeface="Arial" pitchFamily="34" charset="0"/>
                </a:rPr>
                <a:t>ư</a:t>
              </a:r>
              <a:r>
                <a:rPr lang="en-US" altLang="ko-KR" sz="1200">
                  <a:cs typeface="Arial" pitchFamily="34" charset="0"/>
                </a:rPr>
                <a:t>ợc, đ</a:t>
              </a:r>
              <a:r>
                <a:rPr lang="vi-VN" altLang="ko-KR" sz="1200">
                  <a:cs typeface="Arial" pitchFamily="34" charset="0"/>
                </a:rPr>
                <a:t>ư</a:t>
              </a:r>
              <a:r>
                <a:rPr lang="en-US" altLang="ko-KR" sz="1200">
                  <a:cs typeface="Arial" pitchFamily="34" charset="0"/>
                </a:rPr>
                <a:t>a ra một số h</a:t>
              </a:r>
              <a:r>
                <a:rPr lang="vi-VN" altLang="ko-KR" sz="1200">
                  <a:cs typeface="Arial" pitchFamily="34" charset="0"/>
                </a:rPr>
                <a:t>ư</a:t>
              </a:r>
              <a:r>
                <a:rPr lang="en-US" altLang="ko-KR" sz="1200">
                  <a:cs typeface="Arial" pitchFamily="34" charset="0"/>
                </a:rPr>
                <a:t>ớng phát triển tiếp theo.</a:t>
              </a:r>
              <a:endParaRPr lang="ko-KR" altLang="en-US" sz="1200">
                <a:cs typeface="Arial" pitchFamily="34" charset="0"/>
              </a:endParaRPr>
            </a:p>
          </p:txBody>
        </p:sp>
        <p:sp>
          <p:nvSpPr>
            <p:cNvPr id="21" name="TextBox 20"/>
            <p:cNvSpPr txBox="1"/>
            <p:nvPr/>
          </p:nvSpPr>
          <p:spPr>
            <a:xfrm>
              <a:off x="803640" y="3484123"/>
              <a:ext cx="2059657" cy="265234"/>
            </a:xfrm>
            <a:prstGeom prst="rect">
              <a:avLst/>
            </a:prstGeom>
            <a:noFill/>
          </p:spPr>
          <p:txBody>
            <a:bodyPr wrap="square" rtlCol="0" anchor="ctr">
              <a:spAutoFit/>
            </a:bodyPr>
            <a:lstStyle/>
            <a:p>
              <a:r>
                <a:rPr lang="en-US" altLang="ko-KR" b="1">
                  <a:latin typeface="+mj-lt"/>
                  <a:cs typeface="Arial" pitchFamily="34" charset="0"/>
                </a:rPr>
                <a:t>Kết luận và hướng phát triển</a:t>
              </a:r>
              <a:endParaRPr lang="ko-KR" altLang="en-US" b="1">
                <a:latin typeface="+mj-lt"/>
                <a:cs typeface="Arial" pitchFamily="34" charset="0"/>
              </a:endParaRPr>
            </a:p>
          </p:txBody>
        </p:sp>
      </p:grpSp>
      <p:sp>
        <p:nvSpPr>
          <p:cNvPr id="22" name="TextBox 21"/>
          <p:cNvSpPr txBox="1"/>
          <p:nvPr/>
        </p:nvSpPr>
        <p:spPr>
          <a:xfrm>
            <a:off x="3131839" y="1515556"/>
            <a:ext cx="720083" cy="461665"/>
          </a:xfrm>
          <a:prstGeom prst="rect">
            <a:avLst/>
          </a:prstGeom>
          <a:noFill/>
        </p:spPr>
        <p:txBody>
          <a:bodyPr wrap="square" rtlCol="0" anchor="ctr">
            <a:spAutoFit/>
          </a:bodyPr>
          <a:lstStyle/>
          <a:p>
            <a:pPr algn="ctr"/>
            <a:r>
              <a:rPr lang="en-US" altLang="ko-KR" sz="2400" b="1">
                <a:solidFill>
                  <a:schemeClr val="bg1"/>
                </a:solidFill>
                <a:cs typeface="Arial" pitchFamily="34" charset="0"/>
              </a:rPr>
              <a:t>01</a:t>
            </a:r>
            <a:endParaRPr lang="ko-KR" altLang="en-US" sz="2400" b="1">
              <a:solidFill>
                <a:schemeClr val="bg1"/>
              </a:solidFill>
              <a:cs typeface="Arial" pitchFamily="34" charset="0"/>
            </a:endParaRPr>
          </a:p>
        </p:txBody>
      </p:sp>
      <p:sp>
        <p:nvSpPr>
          <p:cNvPr id="23" name="TextBox 22"/>
          <p:cNvSpPr txBox="1"/>
          <p:nvPr/>
        </p:nvSpPr>
        <p:spPr>
          <a:xfrm>
            <a:off x="2579776" y="2406795"/>
            <a:ext cx="720083" cy="461665"/>
          </a:xfrm>
          <a:prstGeom prst="rect">
            <a:avLst/>
          </a:prstGeom>
          <a:noFill/>
        </p:spPr>
        <p:txBody>
          <a:bodyPr wrap="square" rtlCol="0" anchor="ctr">
            <a:spAutoFit/>
          </a:bodyPr>
          <a:lstStyle/>
          <a:p>
            <a:pPr algn="ctr"/>
            <a:r>
              <a:rPr lang="en-US" altLang="ko-KR" sz="2400" b="1">
                <a:solidFill>
                  <a:schemeClr val="bg1"/>
                </a:solidFill>
                <a:cs typeface="Arial" pitchFamily="34" charset="0"/>
              </a:rPr>
              <a:t>02</a:t>
            </a:r>
            <a:endParaRPr lang="ko-KR" altLang="en-US" sz="2400" b="1">
              <a:solidFill>
                <a:schemeClr val="bg1"/>
              </a:solidFill>
              <a:cs typeface="Arial" pitchFamily="34" charset="0"/>
            </a:endParaRPr>
          </a:p>
        </p:txBody>
      </p:sp>
      <p:sp>
        <p:nvSpPr>
          <p:cNvPr id="24" name="TextBox 23"/>
          <p:cNvSpPr txBox="1"/>
          <p:nvPr/>
        </p:nvSpPr>
        <p:spPr>
          <a:xfrm>
            <a:off x="2027713" y="3298032"/>
            <a:ext cx="720083" cy="461665"/>
          </a:xfrm>
          <a:prstGeom prst="rect">
            <a:avLst/>
          </a:prstGeom>
          <a:noFill/>
        </p:spPr>
        <p:txBody>
          <a:bodyPr wrap="square" rtlCol="0" anchor="ctr">
            <a:spAutoFit/>
          </a:bodyPr>
          <a:lstStyle/>
          <a:p>
            <a:pPr algn="ctr"/>
            <a:r>
              <a:rPr lang="en-US" altLang="ko-KR" sz="2400" b="1">
                <a:solidFill>
                  <a:schemeClr val="bg1"/>
                </a:solidFill>
                <a:cs typeface="Arial" pitchFamily="34" charset="0"/>
              </a:rPr>
              <a:t>03</a:t>
            </a:r>
            <a:endParaRPr lang="ko-KR" altLang="en-US" sz="2400" b="1">
              <a:solidFill>
                <a:schemeClr val="bg1"/>
              </a:solidFill>
              <a:cs typeface="Arial" pitchFamily="34" charset="0"/>
            </a:endParaRPr>
          </a:p>
        </p:txBody>
      </p:sp>
      <p:sp>
        <p:nvSpPr>
          <p:cNvPr id="25" name="TextBox 24"/>
          <p:cNvSpPr txBox="1"/>
          <p:nvPr/>
        </p:nvSpPr>
        <p:spPr>
          <a:xfrm>
            <a:off x="1475649" y="4189271"/>
            <a:ext cx="720083" cy="461665"/>
          </a:xfrm>
          <a:prstGeom prst="rect">
            <a:avLst/>
          </a:prstGeom>
          <a:noFill/>
        </p:spPr>
        <p:txBody>
          <a:bodyPr wrap="square" rtlCol="0" anchor="ctr">
            <a:spAutoFit/>
          </a:bodyPr>
          <a:lstStyle/>
          <a:p>
            <a:pPr algn="ctr"/>
            <a:r>
              <a:rPr lang="en-US" altLang="ko-KR" sz="2400" b="1">
                <a:solidFill>
                  <a:schemeClr val="bg1"/>
                </a:solidFill>
                <a:cs typeface="Arial" pitchFamily="34" charset="0"/>
              </a:rPr>
              <a:t>04</a:t>
            </a:r>
            <a:endParaRPr lang="ko-KR" altLang="en-US" sz="2400" b="1">
              <a:solidFill>
                <a:schemeClr val="bg1"/>
              </a:solidFill>
              <a:cs typeface="Arial" pitchFamily="34" charset="0"/>
            </a:endParaRPr>
          </a:p>
        </p:txBody>
      </p:sp>
      <p:sp>
        <p:nvSpPr>
          <p:cNvPr id="26" name="Oval 25">
            <a:extLst>
              <a:ext uri="{FF2B5EF4-FFF2-40B4-BE49-F238E27FC236}">
                <a16:creationId xmlns:a16="http://schemas.microsoft.com/office/drawing/2014/main" id="{D1A7E061-CCED-40BD-90CE-CFB4647D5205}"/>
              </a:ext>
            </a:extLst>
          </p:cNvPr>
          <p:cNvSpPr/>
          <p:nvPr/>
        </p:nvSpPr>
        <p:spPr>
          <a:xfrm flipH="1">
            <a:off x="8460431" y="4615374"/>
            <a:ext cx="360037" cy="3555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 name="TextBox 26">
            <a:extLst>
              <a:ext uri="{FF2B5EF4-FFF2-40B4-BE49-F238E27FC236}">
                <a16:creationId xmlns:a16="http://schemas.microsoft.com/office/drawing/2014/main" id="{53DDDCA1-0476-4D3B-8BA2-9D8F58859E1E}"/>
              </a:ext>
            </a:extLst>
          </p:cNvPr>
          <p:cNvSpPr txBox="1"/>
          <p:nvPr/>
        </p:nvSpPr>
        <p:spPr>
          <a:xfrm flipH="1">
            <a:off x="8395092" y="4615374"/>
            <a:ext cx="490714" cy="369332"/>
          </a:xfrm>
          <a:prstGeom prst="rect">
            <a:avLst/>
          </a:prstGeom>
          <a:noFill/>
        </p:spPr>
        <p:txBody>
          <a:bodyPr wrap="square" rtlCol="0" anchor="ctr">
            <a:spAutoFit/>
          </a:bodyPr>
          <a:lstStyle/>
          <a:p>
            <a:pPr algn="ctr"/>
            <a:r>
              <a:rPr lang="en-US" altLang="ko-KR" b="1">
                <a:solidFill>
                  <a:schemeClr val="bg1"/>
                </a:solidFill>
                <a:cs typeface="Arial" pitchFamily="34" charset="0"/>
              </a:rPr>
              <a:t>1</a:t>
            </a:r>
            <a:endParaRPr lang="ko-KR" altLang="en-US" b="1">
              <a:solidFill>
                <a:schemeClr val="bg1"/>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85378"/>
            <a:ext cx="7200800" cy="861437"/>
          </a:xfrm>
        </p:spPr>
        <p:txBody>
          <a:bodyPr/>
          <a:lstStyle/>
          <a:p>
            <a:r>
              <a:rPr lang="en-US" altLang="ko-KR" sz="4000"/>
              <a:t>1. Tính cấp thiết</a:t>
            </a:r>
            <a:endParaRPr lang="ko-KR" altLang="en-US" sz="4000">
              <a:solidFill>
                <a:schemeClr val="accent1"/>
              </a:solidFill>
            </a:endParaRPr>
          </a:p>
        </p:txBody>
      </p:sp>
      <p:sp>
        <p:nvSpPr>
          <p:cNvPr id="6" name="Oval 5"/>
          <p:cNvSpPr/>
          <p:nvPr/>
        </p:nvSpPr>
        <p:spPr>
          <a:xfrm>
            <a:off x="899592" y="1963433"/>
            <a:ext cx="1512168" cy="15121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lumMod val="75000"/>
                  <a:lumOff val="25000"/>
                </a:schemeClr>
              </a:solidFill>
            </a:endParaRPr>
          </a:p>
        </p:txBody>
      </p:sp>
      <p:sp>
        <p:nvSpPr>
          <p:cNvPr id="7" name="Chord 14"/>
          <p:cNvSpPr/>
          <p:nvPr/>
        </p:nvSpPr>
        <p:spPr>
          <a:xfrm>
            <a:off x="1288830" y="2256586"/>
            <a:ext cx="733693" cy="925861"/>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8" name="TextBox 7"/>
          <p:cNvSpPr txBox="1"/>
          <p:nvPr/>
        </p:nvSpPr>
        <p:spPr>
          <a:xfrm>
            <a:off x="460148" y="3547609"/>
            <a:ext cx="2391056" cy="707886"/>
          </a:xfrm>
          <a:prstGeom prst="rect">
            <a:avLst/>
          </a:prstGeom>
          <a:noFill/>
        </p:spPr>
        <p:txBody>
          <a:bodyPr wrap="square" rtlCol="0">
            <a:spAutoFit/>
          </a:bodyPr>
          <a:lstStyle/>
          <a:p>
            <a:pPr algn="ctr"/>
            <a:r>
              <a:rPr lang="en-US" altLang="ko-KR" sz="2000" b="1">
                <a:solidFill>
                  <a:schemeClr val="accent1"/>
                </a:solidFill>
                <a:cs typeface="Arial" pitchFamily="34" charset="0"/>
              </a:rPr>
              <a:t>Tính cập thiết của đồ án</a:t>
            </a:r>
            <a:endParaRPr lang="ko-KR" altLang="en-US" sz="2000" b="1">
              <a:solidFill>
                <a:schemeClr val="tx1">
                  <a:lumMod val="75000"/>
                  <a:lumOff val="25000"/>
                </a:schemeClr>
              </a:solidFill>
              <a:cs typeface="Arial" pitchFamily="34" charset="0"/>
            </a:endParaRPr>
          </a:p>
        </p:txBody>
      </p:sp>
      <p:grpSp>
        <p:nvGrpSpPr>
          <p:cNvPr id="9" name="Group 8"/>
          <p:cNvGrpSpPr/>
          <p:nvPr/>
        </p:nvGrpSpPr>
        <p:grpSpPr>
          <a:xfrm>
            <a:off x="3995936" y="1411225"/>
            <a:ext cx="1800200" cy="857361"/>
            <a:chOff x="720000" y="1114639"/>
            <a:chExt cx="3059912" cy="857360"/>
          </a:xfrm>
        </p:grpSpPr>
        <p:sp>
          <p:nvSpPr>
            <p:cNvPr id="10" name="TextBox 9">
              <a:hlinkClick r:id="rId3" action="ppaction://hlinksldjump"/>
            </p:cNvPr>
            <p:cNvSpPr txBox="1"/>
            <p:nvPr/>
          </p:nvSpPr>
          <p:spPr>
            <a:xfrm>
              <a:off x="720000" y="1325669"/>
              <a:ext cx="3059910" cy="646330"/>
            </a:xfrm>
            <a:prstGeom prst="rect">
              <a:avLst/>
            </a:prstGeom>
            <a:noFill/>
          </p:spPr>
          <p:txBody>
            <a:bodyPr wrap="square" rtlCol="0">
              <a:spAutoFit/>
            </a:bodyPr>
            <a:lstStyle/>
            <a:p>
              <a:r>
                <a:rPr lang="en-US" altLang="ko-KR" sz="1200">
                  <a:cs typeface="Arial" pitchFamily="34" charset="0"/>
                </a:rPr>
                <a:t>Mạng xã hội ngày càng phổ biến, nhiều ng</a:t>
              </a:r>
              <a:r>
                <a:rPr lang="vi-VN" altLang="ko-KR" sz="1200">
                  <a:cs typeface="Arial" pitchFamily="34" charset="0"/>
                </a:rPr>
                <a:t>ư</a:t>
              </a:r>
              <a:r>
                <a:rPr lang="en-US" altLang="ko-KR" sz="1200">
                  <a:cs typeface="Arial" pitchFamily="34" charset="0"/>
                </a:rPr>
                <a:t>ời tiếp cận hơn.</a:t>
              </a:r>
              <a:endParaRPr lang="ko-KR" altLang="en-US" sz="1200">
                <a:cs typeface="Arial" pitchFamily="34" charset="0"/>
              </a:endParaRPr>
            </a:p>
          </p:txBody>
        </p:sp>
        <p:sp>
          <p:nvSpPr>
            <p:cNvPr id="11" name="TextBox 10"/>
            <p:cNvSpPr txBox="1"/>
            <p:nvPr/>
          </p:nvSpPr>
          <p:spPr>
            <a:xfrm>
              <a:off x="720002" y="1114639"/>
              <a:ext cx="3059910" cy="276999"/>
            </a:xfrm>
            <a:prstGeom prst="rect">
              <a:avLst/>
            </a:prstGeom>
            <a:noFill/>
          </p:spPr>
          <p:txBody>
            <a:bodyPr wrap="square" rtlCol="0">
              <a:spAutoFit/>
            </a:bodyPr>
            <a:lstStyle/>
            <a:p>
              <a:r>
                <a:rPr lang="en-US" altLang="ko-KR" sz="1200" b="1">
                  <a:latin typeface="+mj-lt"/>
                  <a:cs typeface="Arial" pitchFamily="34" charset="0"/>
                </a:rPr>
                <a:t>Sự phổ biến toàn cầu</a:t>
              </a:r>
              <a:endParaRPr lang="ko-KR" altLang="en-US" sz="1200" b="1">
                <a:latin typeface="+mj-lt"/>
                <a:cs typeface="Arial" pitchFamily="34" charset="0"/>
              </a:endParaRPr>
            </a:p>
          </p:txBody>
        </p:sp>
      </p:grpSp>
      <p:grpSp>
        <p:nvGrpSpPr>
          <p:cNvPr id="12" name="Group 11"/>
          <p:cNvGrpSpPr/>
          <p:nvPr/>
        </p:nvGrpSpPr>
        <p:grpSpPr>
          <a:xfrm>
            <a:off x="3995936" y="3820495"/>
            <a:ext cx="1944216" cy="857361"/>
            <a:chOff x="720000" y="2431958"/>
            <a:chExt cx="3059912" cy="857360"/>
          </a:xfrm>
        </p:grpSpPr>
        <p:sp>
          <p:nvSpPr>
            <p:cNvPr id="13" name="TextBox 12"/>
            <p:cNvSpPr txBox="1"/>
            <p:nvPr/>
          </p:nvSpPr>
          <p:spPr>
            <a:xfrm>
              <a:off x="720000" y="2642988"/>
              <a:ext cx="3059910" cy="646330"/>
            </a:xfrm>
            <a:prstGeom prst="rect">
              <a:avLst/>
            </a:prstGeom>
            <a:noFill/>
          </p:spPr>
          <p:txBody>
            <a:bodyPr wrap="square" rtlCol="0">
              <a:spAutoFit/>
            </a:bodyPr>
            <a:lstStyle/>
            <a:p>
              <a:r>
                <a:rPr lang="en-US" altLang="ko-KR" sz="1200">
                  <a:cs typeface="Arial" pitchFamily="34" charset="0"/>
                </a:rPr>
                <a:t>Lực l</a:t>
              </a:r>
              <a:r>
                <a:rPr lang="vi-VN" altLang="ko-KR" sz="1200">
                  <a:cs typeface="Arial" pitchFamily="34" charset="0"/>
                </a:rPr>
                <a:t>ư</a:t>
              </a:r>
              <a:r>
                <a:rPr lang="en-US" altLang="ko-KR" sz="1200">
                  <a:cs typeface="Arial" pitchFamily="34" charset="0"/>
                </a:rPr>
                <a:t>ợng dư luận viên. Tập trung vào cho ng</a:t>
              </a:r>
              <a:r>
                <a:rPr lang="vi-VN" altLang="ko-KR" sz="1200">
                  <a:cs typeface="Arial" pitchFamily="34" charset="0"/>
                </a:rPr>
                <a:t>ư</a:t>
              </a:r>
              <a:r>
                <a:rPr lang="en-US" altLang="ko-KR" sz="1200">
                  <a:cs typeface="Arial" pitchFamily="34" charset="0"/>
                </a:rPr>
                <a:t>ời nhân viên và giám sát.</a:t>
              </a:r>
              <a:endParaRPr lang="ko-KR" altLang="en-US" sz="1200">
                <a:cs typeface="Arial" pitchFamily="34" charset="0"/>
              </a:endParaRPr>
            </a:p>
          </p:txBody>
        </p:sp>
        <p:sp>
          <p:nvSpPr>
            <p:cNvPr id="14" name="TextBox 13"/>
            <p:cNvSpPr txBox="1"/>
            <p:nvPr/>
          </p:nvSpPr>
          <p:spPr>
            <a:xfrm>
              <a:off x="720002" y="2431958"/>
              <a:ext cx="3059910" cy="276999"/>
            </a:xfrm>
            <a:prstGeom prst="rect">
              <a:avLst/>
            </a:prstGeom>
            <a:noFill/>
          </p:spPr>
          <p:txBody>
            <a:bodyPr wrap="square" rtlCol="0">
              <a:spAutoFit/>
            </a:bodyPr>
            <a:lstStyle/>
            <a:p>
              <a:r>
                <a:rPr lang="en-US" altLang="ko-KR" sz="1200" b="1">
                  <a:cs typeface="Arial" pitchFamily="34" charset="0"/>
                </a:rPr>
                <a:t>Đối tượng nghiên cứu</a:t>
              </a:r>
              <a:endParaRPr lang="ko-KR" altLang="en-US" sz="1200" b="1">
                <a:cs typeface="Arial" pitchFamily="34" charset="0"/>
              </a:endParaRPr>
            </a:p>
          </p:txBody>
        </p:sp>
      </p:grpSp>
      <p:grpSp>
        <p:nvGrpSpPr>
          <p:cNvPr id="15" name="Group 14"/>
          <p:cNvGrpSpPr/>
          <p:nvPr/>
        </p:nvGrpSpPr>
        <p:grpSpPr>
          <a:xfrm>
            <a:off x="3995936" y="2615861"/>
            <a:ext cx="1800200" cy="857361"/>
            <a:chOff x="720000" y="2431958"/>
            <a:chExt cx="3059912" cy="857360"/>
          </a:xfrm>
        </p:grpSpPr>
        <p:sp>
          <p:nvSpPr>
            <p:cNvPr id="16" name="TextBox 15"/>
            <p:cNvSpPr txBox="1"/>
            <p:nvPr/>
          </p:nvSpPr>
          <p:spPr>
            <a:xfrm>
              <a:off x="720000" y="2642988"/>
              <a:ext cx="3059910" cy="646330"/>
            </a:xfrm>
            <a:prstGeom prst="rect">
              <a:avLst/>
            </a:prstGeom>
            <a:noFill/>
          </p:spPr>
          <p:txBody>
            <a:bodyPr wrap="square" rtlCol="0">
              <a:spAutoFit/>
            </a:bodyPr>
            <a:lstStyle/>
            <a:p>
              <a:r>
                <a:rPr lang="en-US" altLang="ko-KR" sz="1200">
                  <a:cs typeface="Arial" pitchFamily="34" charset="0"/>
                </a:rPr>
                <a:t>Kết nối cao, chia sẻ thông tin, giao l</a:t>
              </a:r>
              <a:r>
                <a:rPr lang="vi-VN" altLang="ko-KR" sz="1200">
                  <a:cs typeface="Arial" pitchFamily="34" charset="0"/>
                </a:rPr>
                <a:t>ư</a:t>
              </a:r>
              <a:r>
                <a:rPr lang="en-US" altLang="ko-KR" sz="1200">
                  <a:cs typeface="Arial" pitchFamily="34" charset="0"/>
                </a:rPr>
                <a:t>u giữa các thành viên….</a:t>
              </a:r>
              <a:endParaRPr lang="ko-KR" altLang="en-US" sz="1200">
                <a:cs typeface="Arial" pitchFamily="34" charset="0"/>
              </a:endParaRPr>
            </a:p>
          </p:txBody>
        </p:sp>
        <p:sp>
          <p:nvSpPr>
            <p:cNvPr id="17" name="TextBox 16"/>
            <p:cNvSpPr txBox="1"/>
            <p:nvPr/>
          </p:nvSpPr>
          <p:spPr>
            <a:xfrm>
              <a:off x="720002" y="2431958"/>
              <a:ext cx="3059910" cy="276999"/>
            </a:xfrm>
            <a:prstGeom prst="rect">
              <a:avLst/>
            </a:prstGeom>
            <a:noFill/>
          </p:spPr>
          <p:txBody>
            <a:bodyPr wrap="square" rtlCol="0">
              <a:spAutoFit/>
            </a:bodyPr>
            <a:lstStyle/>
            <a:p>
              <a:r>
                <a:rPr lang="en-US" altLang="ko-KR" sz="1200" b="1">
                  <a:cs typeface="Arial" pitchFamily="34" charset="0"/>
                </a:rPr>
                <a:t>Mặt tích cực</a:t>
              </a:r>
              <a:endParaRPr lang="ko-KR" altLang="en-US" sz="1200" b="1">
                <a:cs typeface="Arial" pitchFamily="34" charset="0"/>
              </a:endParaRPr>
            </a:p>
          </p:txBody>
        </p:sp>
      </p:grpSp>
      <p:sp>
        <p:nvSpPr>
          <p:cNvPr id="18" name="Oval 17">
            <a:hlinkClick r:id="rId3" action="ppaction://hlinksldjump"/>
          </p:cNvPr>
          <p:cNvSpPr/>
          <p:nvPr/>
        </p:nvSpPr>
        <p:spPr>
          <a:xfrm>
            <a:off x="3392124" y="1568814"/>
            <a:ext cx="531721" cy="5317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2" name="Oval 21"/>
          <p:cNvSpPr/>
          <p:nvPr/>
        </p:nvSpPr>
        <p:spPr>
          <a:xfrm>
            <a:off x="3392124" y="3974015"/>
            <a:ext cx="531721" cy="5317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3" name="Parallelogram 15"/>
          <p:cNvSpPr/>
          <p:nvPr/>
        </p:nvSpPr>
        <p:spPr>
          <a:xfrm rot="16200000">
            <a:off x="3512453" y="4062468"/>
            <a:ext cx="291063" cy="315065"/>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nvGrpSpPr>
          <p:cNvPr id="24" name="Group 23"/>
          <p:cNvGrpSpPr/>
          <p:nvPr/>
        </p:nvGrpSpPr>
        <p:grpSpPr>
          <a:xfrm>
            <a:off x="6948264" y="1389166"/>
            <a:ext cx="2016224" cy="1226693"/>
            <a:chOff x="720000" y="1114639"/>
            <a:chExt cx="3059912" cy="1226692"/>
          </a:xfrm>
        </p:grpSpPr>
        <p:sp>
          <p:nvSpPr>
            <p:cNvPr id="25" name="TextBox 24"/>
            <p:cNvSpPr txBox="1"/>
            <p:nvPr/>
          </p:nvSpPr>
          <p:spPr>
            <a:xfrm>
              <a:off x="720000" y="1325669"/>
              <a:ext cx="3059910" cy="1015662"/>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Tìm và kết bạn, đăng bài viết, bình luận, chia sẻ, đánh giá, tạo trang, nhóm, đăng ảnh, video…</a:t>
              </a:r>
              <a:endParaRPr lang="ko-KR" altLang="en-US" sz="1200">
                <a:solidFill>
                  <a:schemeClr val="tx1">
                    <a:lumMod val="75000"/>
                    <a:lumOff val="25000"/>
                  </a:schemeClr>
                </a:solidFill>
                <a:cs typeface="Arial" pitchFamily="34" charset="0"/>
              </a:endParaRPr>
            </a:p>
          </p:txBody>
        </p:sp>
        <p:sp>
          <p:nvSpPr>
            <p:cNvPr id="26" name="TextBox 25"/>
            <p:cNvSpPr txBox="1"/>
            <p:nvPr/>
          </p:nvSpPr>
          <p:spPr>
            <a:xfrm>
              <a:off x="720002" y="1114639"/>
              <a:ext cx="3059910" cy="276999"/>
            </a:xfrm>
            <a:prstGeom prst="rect">
              <a:avLst/>
            </a:prstGeom>
            <a:noFill/>
          </p:spPr>
          <p:txBody>
            <a:bodyPr wrap="square" rtlCol="0">
              <a:spAutoFit/>
            </a:bodyPr>
            <a:lstStyle/>
            <a:p>
              <a:r>
                <a:rPr lang="en-US" altLang="ko-KR" sz="1200" b="1">
                  <a:cs typeface="Arial" pitchFamily="34" charset="0"/>
                </a:rPr>
                <a:t>Chức năng mạng xã hội</a:t>
              </a:r>
              <a:endParaRPr lang="ko-KR" altLang="en-US" sz="1200" b="1">
                <a:cs typeface="Arial" pitchFamily="34" charset="0"/>
              </a:endParaRPr>
            </a:p>
          </p:txBody>
        </p:sp>
      </p:grpSp>
      <p:grpSp>
        <p:nvGrpSpPr>
          <p:cNvPr id="27" name="Group 26"/>
          <p:cNvGrpSpPr/>
          <p:nvPr/>
        </p:nvGrpSpPr>
        <p:grpSpPr>
          <a:xfrm>
            <a:off x="6948263" y="3820495"/>
            <a:ext cx="1944215" cy="857361"/>
            <a:chOff x="720000" y="2431958"/>
            <a:chExt cx="3059912" cy="857360"/>
          </a:xfrm>
        </p:grpSpPr>
        <p:sp>
          <p:nvSpPr>
            <p:cNvPr id="28" name="TextBox 27"/>
            <p:cNvSpPr txBox="1"/>
            <p:nvPr/>
          </p:nvSpPr>
          <p:spPr>
            <a:xfrm>
              <a:off x="720000" y="2642988"/>
              <a:ext cx="3059910" cy="646330"/>
            </a:xfrm>
            <a:prstGeom prst="rect">
              <a:avLst/>
            </a:prstGeom>
            <a:noFill/>
          </p:spPr>
          <p:txBody>
            <a:bodyPr wrap="square" rtlCol="0">
              <a:spAutoFit/>
            </a:bodyPr>
            <a:lstStyle/>
            <a:p>
              <a:r>
                <a:rPr lang="en-US" altLang="ko-KR" sz="1200">
                  <a:cs typeface="Arial" pitchFamily="34" charset="0"/>
                </a:rPr>
                <a:t>Bình luận, đăng bài giám sát, phản bác thông tin bài đăng sai lệch</a:t>
              </a:r>
              <a:endParaRPr lang="ko-KR" altLang="en-US" sz="1200">
                <a:cs typeface="Arial" pitchFamily="34" charset="0"/>
              </a:endParaRPr>
            </a:p>
          </p:txBody>
        </p:sp>
        <p:sp>
          <p:nvSpPr>
            <p:cNvPr id="29" name="TextBox 28"/>
            <p:cNvSpPr txBox="1"/>
            <p:nvPr/>
          </p:nvSpPr>
          <p:spPr>
            <a:xfrm>
              <a:off x="720002" y="2431958"/>
              <a:ext cx="3059910" cy="276999"/>
            </a:xfrm>
            <a:prstGeom prst="rect">
              <a:avLst/>
            </a:prstGeom>
            <a:noFill/>
          </p:spPr>
          <p:txBody>
            <a:bodyPr wrap="square" rtlCol="0">
              <a:spAutoFit/>
            </a:bodyPr>
            <a:lstStyle/>
            <a:p>
              <a:r>
                <a:rPr lang="en-US" altLang="ko-KR" sz="1200" b="1">
                  <a:cs typeface="Arial" pitchFamily="34" charset="0"/>
                </a:rPr>
                <a:t>Mục đích nghiên cứu</a:t>
              </a:r>
              <a:endParaRPr lang="ko-KR" altLang="en-US" sz="1200" b="1">
                <a:cs typeface="Arial" pitchFamily="34" charset="0"/>
              </a:endParaRPr>
            </a:p>
          </p:txBody>
        </p:sp>
      </p:grpSp>
      <p:grpSp>
        <p:nvGrpSpPr>
          <p:cNvPr id="30" name="Group 29"/>
          <p:cNvGrpSpPr/>
          <p:nvPr/>
        </p:nvGrpSpPr>
        <p:grpSpPr>
          <a:xfrm>
            <a:off x="6948264" y="2615859"/>
            <a:ext cx="1800200" cy="857361"/>
            <a:chOff x="720000" y="2431958"/>
            <a:chExt cx="3059912" cy="857360"/>
          </a:xfrm>
        </p:grpSpPr>
        <p:sp>
          <p:nvSpPr>
            <p:cNvPr id="31" name="TextBox 30"/>
            <p:cNvSpPr txBox="1"/>
            <p:nvPr/>
          </p:nvSpPr>
          <p:spPr>
            <a:xfrm>
              <a:off x="720000" y="2642988"/>
              <a:ext cx="3059910" cy="646330"/>
            </a:xfrm>
            <a:prstGeom prst="rect">
              <a:avLst/>
            </a:prstGeom>
            <a:noFill/>
          </p:spPr>
          <p:txBody>
            <a:bodyPr wrap="square" rtlCol="0">
              <a:spAutoFit/>
            </a:bodyPr>
            <a:lstStyle/>
            <a:p>
              <a:r>
                <a:rPr lang="en-US" altLang="ko-KR" sz="1200">
                  <a:cs typeface="Arial" pitchFamily="34" charset="0"/>
                </a:rPr>
                <a:t>Thông tin chia sẻ khó kiểm soát, hoạt động trang, nhóm bí mật</a:t>
              </a:r>
              <a:endParaRPr lang="ko-KR" altLang="en-US" sz="1200">
                <a:cs typeface="Arial" pitchFamily="34" charset="0"/>
              </a:endParaRPr>
            </a:p>
          </p:txBody>
        </p:sp>
        <p:sp>
          <p:nvSpPr>
            <p:cNvPr id="32" name="TextBox 31"/>
            <p:cNvSpPr txBox="1"/>
            <p:nvPr/>
          </p:nvSpPr>
          <p:spPr>
            <a:xfrm>
              <a:off x="720002" y="2431958"/>
              <a:ext cx="3059910" cy="276999"/>
            </a:xfrm>
            <a:prstGeom prst="rect">
              <a:avLst/>
            </a:prstGeom>
            <a:noFill/>
          </p:spPr>
          <p:txBody>
            <a:bodyPr wrap="square" rtlCol="0">
              <a:spAutoFit/>
            </a:bodyPr>
            <a:lstStyle/>
            <a:p>
              <a:r>
                <a:rPr lang="en-US" altLang="ko-KR" sz="1200" b="1">
                  <a:cs typeface="Arial" pitchFamily="34" charset="0"/>
                </a:rPr>
                <a:t>Mặt tiêu cực</a:t>
              </a:r>
              <a:endParaRPr lang="ko-KR" altLang="en-US" sz="1200" b="1">
                <a:cs typeface="Arial" pitchFamily="34" charset="0"/>
              </a:endParaRPr>
            </a:p>
          </p:txBody>
        </p:sp>
      </p:grpSp>
      <p:sp>
        <p:nvSpPr>
          <p:cNvPr id="33" name="Oval 32"/>
          <p:cNvSpPr/>
          <p:nvPr/>
        </p:nvSpPr>
        <p:spPr>
          <a:xfrm>
            <a:off x="6344452" y="1559699"/>
            <a:ext cx="531721" cy="5317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7" name="Oval 36"/>
          <p:cNvSpPr/>
          <p:nvPr/>
        </p:nvSpPr>
        <p:spPr>
          <a:xfrm>
            <a:off x="6344452" y="3974015"/>
            <a:ext cx="531721" cy="5317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40" name="Rectangle 16"/>
          <p:cNvSpPr/>
          <p:nvPr/>
        </p:nvSpPr>
        <p:spPr>
          <a:xfrm rot="2700000">
            <a:off x="6510030" y="4075710"/>
            <a:ext cx="200561" cy="359568"/>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1" name="Oval 21"/>
          <p:cNvSpPr>
            <a:spLocks noChangeAspect="1"/>
          </p:cNvSpPr>
          <p:nvPr/>
        </p:nvSpPr>
        <p:spPr>
          <a:xfrm>
            <a:off x="6477915" y="1677117"/>
            <a:ext cx="283944" cy="28631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6" name="Block Arc 14">
            <a:extLst>
              <a:ext uri="{FF2B5EF4-FFF2-40B4-BE49-F238E27FC236}">
                <a16:creationId xmlns:a16="http://schemas.microsoft.com/office/drawing/2014/main" id="{90560C9A-06C3-4537-9FD9-7417E0AF3DA8}"/>
              </a:ext>
            </a:extLst>
          </p:cNvPr>
          <p:cNvSpPr/>
          <p:nvPr/>
        </p:nvSpPr>
        <p:spPr>
          <a:xfrm rot="16200000">
            <a:off x="3464306" y="1635520"/>
            <a:ext cx="387487" cy="38774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5" name="Oval 44">
            <a:extLst>
              <a:ext uri="{FF2B5EF4-FFF2-40B4-BE49-F238E27FC236}">
                <a16:creationId xmlns:a16="http://schemas.microsoft.com/office/drawing/2014/main" id="{F3772883-9DCE-4B4C-AFF4-4461454F5064}"/>
              </a:ext>
            </a:extLst>
          </p:cNvPr>
          <p:cNvSpPr/>
          <p:nvPr/>
        </p:nvSpPr>
        <p:spPr>
          <a:xfrm>
            <a:off x="3392124" y="2766858"/>
            <a:ext cx="531721" cy="5317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46" name="Oval 45">
            <a:extLst>
              <a:ext uri="{FF2B5EF4-FFF2-40B4-BE49-F238E27FC236}">
                <a16:creationId xmlns:a16="http://schemas.microsoft.com/office/drawing/2014/main" id="{2FE30794-9AEA-4255-B2A9-8A78C47CD04D}"/>
              </a:ext>
            </a:extLst>
          </p:cNvPr>
          <p:cNvSpPr/>
          <p:nvPr/>
        </p:nvSpPr>
        <p:spPr>
          <a:xfrm>
            <a:off x="6344452" y="2766856"/>
            <a:ext cx="531721" cy="5317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47" name="Smiley Face 14">
            <a:extLst>
              <a:ext uri="{FF2B5EF4-FFF2-40B4-BE49-F238E27FC236}">
                <a16:creationId xmlns:a16="http://schemas.microsoft.com/office/drawing/2014/main" id="{9D597687-A298-44C3-8D6F-9C42E988D4D5}"/>
              </a:ext>
            </a:extLst>
          </p:cNvPr>
          <p:cNvSpPr/>
          <p:nvPr/>
        </p:nvSpPr>
        <p:spPr>
          <a:xfrm>
            <a:off x="3482585" y="2854053"/>
            <a:ext cx="345984" cy="355558"/>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8" name="Smiley Face 12">
            <a:extLst>
              <a:ext uri="{FF2B5EF4-FFF2-40B4-BE49-F238E27FC236}">
                <a16:creationId xmlns:a16="http://schemas.microsoft.com/office/drawing/2014/main" id="{3579D617-FE94-4432-B5B4-016DCC602801}"/>
              </a:ext>
            </a:extLst>
          </p:cNvPr>
          <p:cNvSpPr/>
          <p:nvPr/>
        </p:nvSpPr>
        <p:spPr>
          <a:xfrm>
            <a:off x="6444208" y="2859782"/>
            <a:ext cx="333166" cy="340925"/>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1" name="Oval 50">
            <a:extLst>
              <a:ext uri="{FF2B5EF4-FFF2-40B4-BE49-F238E27FC236}">
                <a16:creationId xmlns:a16="http://schemas.microsoft.com/office/drawing/2014/main" id="{D27BCEBF-539B-4510-957F-2F66F15CDF95}"/>
              </a:ext>
            </a:extLst>
          </p:cNvPr>
          <p:cNvSpPr/>
          <p:nvPr/>
        </p:nvSpPr>
        <p:spPr>
          <a:xfrm flipH="1">
            <a:off x="8460431" y="4615374"/>
            <a:ext cx="360037" cy="3555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TextBox 51">
            <a:extLst>
              <a:ext uri="{FF2B5EF4-FFF2-40B4-BE49-F238E27FC236}">
                <a16:creationId xmlns:a16="http://schemas.microsoft.com/office/drawing/2014/main" id="{3E56DAC7-E7C0-47FB-B284-C92E927EBB78}"/>
              </a:ext>
            </a:extLst>
          </p:cNvPr>
          <p:cNvSpPr txBox="1"/>
          <p:nvPr/>
        </p:nvSpPr>
        <p:spPr>
          <a:xfrm flipH="1">
            <a:off x="8395092" y="4615374"/>
            <a:ext cx="490714" cy="369332"/>
          </a:xfrm>
          <a:prstGeom prst="rect">
            <a:avLst/>
          </a:prstGeom>
          <a:noFill/>
        </p:spPr>
        <p:txBody>
          <a:bodyPr wrap="square" rtlCol="0" anchor="ctr">
            <a:spAutoFit/>
          </a:bodyPr>
          <a:lstStyle/>
          <a:p>
            <a:pPr algn="ctr"/>
            <a:r>
              <a:rPr lang="en-US" altLang="ko-KR" b="1">
                <a:solidFill>
                  <a:schemeClr val="bg1"/>
                </a:solidFill>
                <a:cs typeface="Arial" pitchFamily="34" charset="0"/>
              </a:rPr>
              <a:t>2</a:t>
            </a:r>
            <a:endParaRPr lang="ko-KR" altLang="en-US" b="1">
              <a:solidFill>
                <a:schemeClr val="bg1"/>
              </a:solidFill>
              <a:cs typeface="Arial" pitchFamily="34" charset="0"/>
            </a:endParaRPr>
          </a:p>
        </p:txBody>
      </p:sp>
    </p:spTree>
    <p:extLst>
      <p:ext uri="{BB962C8B-B14F-4D97-AF65-F5344CB8AC3E}">
        <p14:creationId xmlns:p14="http://schemas.microsoft.com/office/powerpoint/2010/main" val="323940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85378"/>
            <a:ext cx="7200800" cy="861437"/>
          </a:xfrm>
        </p:spPr>
        <p:txBody>
          <a:bodyPr/>
          <a:lstStyle/>
          <a:p>
            <a:r>
              <a:rPr lang="en-US" altLang="ko-KR" sz="4000"/>
              <a:t>1. Tính cấp thiết</a:t>
            </a:r>
            <a:endParaRPr lang="ko-KR" altLang="en-US" sz="4000">
              <a:solidFill>
                <a:schemeClr val="accent1"/>
              </a:solidFill>
            </a:endParaRPr>
          </a:p>
        </p:txBody>
      </p:sp>
      <p:grpSp>
        <p:nvGrpSpPr>
          <p:cNvPr id="34" name="Group 33">
            <a:extLst>
              <a:ext uri="{FF2B5EF4-FFF2-40B4-BE49-F238E27FC236}">
                <a16:creationId xmlns:a16="http://schemas.microsoft.com/office/drawing/2014/main" id="{69C31F3B-CF2F-4955-BD51-F470F399E386}"/>
              </a:ext>
            </a:extLst>
          </p:cNvPr>
          <p:cNvGrpSpPr/>
          <p:nvPr/>
        </p:nvGrpSpPr>
        <p:grpSpPr>
          <a:xfrm>
            <a:off x="5508104" y="1131590"/>
            <a:ext cx="3168352" cy="966510"/>
            <a:chOff x="300361" y="1376682"/>
            <a:chExt cx="2936827" cy="966509"/>
          </a:xfrm>
        </p:grpSpPr>
        <p:sp>
          <p:nvSpPr>
            <p:cNvPr id="35" name="TextBox 34">
              <a:extLst>
                <a:ext uri="{FF2B5EF4-FFF2-40B4-BE49-F238E27FC236}">
                  <a16:creationId xmlns:a16="http://schemas.microsoft.com/office/drawing/2014/main" id="{43786338-696E-4B3D-B882-299F982A71F3}"/>
                </a:ext>
              </a:extLst>
            </p:cNvPr>
            <p:cNvSpPr txBox="1"/>
            <p:nvPr/>
          </p:nvSpPr>
          <p:spPr>
            <a:xfrm>
              <a:off x="300361" y="1696861"/>
              <a:ext cx="2936827" cy="646330"/>
            </a:xfrm>
            <a:prstGeom prst="rect">
              <a:avLst/>
            </a:prstGeom>
            <a:noFill/>
          </p:spPr>
          <p:txBody>
            <a:bodyPr wrap="square" rtlCol="0">
              <a:spAutoFit/>
            </a:bodyPr>
            <a:lstStyle/>
            <a:p>
              <a:r>
                <a:rPr lang="en-US" altLang="ko-KR" sz="1200">
                  <a:latin typeface="Arial" pitchFamily="34" charset="0"/>
                  <a:cs typeface="Arial" pitchFamily="34" charset="0"/>
                </a:rPr>
                <a:t>Phần mềm tự động đăng bài vào nhóm, auto tag, comment , tự động tìm kiếm tham gia nhóm, lọc comment, quét UID, SĐT…</a:t>
              </a:r>
            </a:p>
          </p:txBody>
        </p:sp>
        <p:sp>
          <p:nvSpPr>
            <p:cNvPr id="38" name="TextBox 37">
              <a:extLst>
                <a:ext uri="{FF2B5EF4-FFF2-40B4-BE49-F238E27FC236}">
                  <a16:creationId xmlns:a16="http://schemas.microsoft.com/office/drawing/2014/main" id="{280D2CF2-F67A-477D-9163-D0D160406959}"/>
                </a:ext>
              </a:extLst>
            </p:cNvPr>
            <p:cNvSpPr txBox="1"/>
            <p:nvPr/>
          </p:nvSpPr>
          <p:spPr>
            <a:xfrm>
              <a:off x="300361" y="1376682"/>
              <a:ext cx="2936827" cy="276999"/>
            </a:xfrm>
            <a:prstGeom prst="rect">
              <a:avLst/>
            </a:prstGeom>
            <a:solidFill>
              <a:schemeClr val="accent2"/>
            </a:solidFill>
          </p:spPr>
          <p:txBody>
            <a:bodyPr wrap="square" rtlCol="0">
              <a:spAutoFit/>
            </a:bodyPr>
            <a:lstStyle/>
            <a:p>
              <a:r>
                <a:rPr lang="en-US" altLang="ko-KR" sz="1200" b="1">
                  <a:solidFill>
                    <a:schemeClr val="bg1"/>
                  </a:solidFill>
                  <a:latin typeface="Arial" pitchFamily="34" charset="0"/>
                  <a:cs typeface="Arial" pitchFamily="34" charset="0"/>
                </a:rPr>
                <a:t>Facebook Ninja</a:t>
              </a:r>
              <a:endParaRPr lang="ko-KR" altLang="en-US" sz="1200" b="1">
                <a:solidFill>
                  <a:schemeClr val="bg1"/>
                </a:solidFill>
                <a:latin typeface="Arial" pitchFamily="34" charset="0"/>
                <a:cs typeface="Arial" pitchFamily="34" charset="0"/>
              </a:endParaRPr>
            </a:p>
          </p:txBody>
        </p:sp>
      </p:grpSp>
      <p:grpSp>
        <p:nvGrpSpPr>
          <p:cNvPr id="39" name="Group 38">
            <a:extLst>
              <a:ext uri="{FF2B5EF4-FFF2-40B4-BE49-F238E27FC236}">
                <a16:creationId xmlns:a16="http://schemas.microsoft.com/office/drawing/2014/main" id="{E25ACCD7-C2BC-40FD-86A2-2E991333C82F}"/>
              </a:ext>
            </a:extLst>
          </p:cNvPr>
          <p:cNvGrpSpPr/>
          <p:nvPr/>
        </p:nvGrpSpPr>
        <p:grpSpPr>
          <a:xfrm>
            <a:off x="5508104" y="2139702"/>
            <a:ext cx="3168352" cy="966510"/>
            <a:chOff x="300361" y="1376682"/>
            <a:chExt cx="2936827" cy="966509"/>
          </a:xfrm>
        </p:grpSpPr>
        <p:sp>
          <p:nvSpPr>
            <p:cNvPr id="44" name="TextBox 43">
              <a:extLst>
                <a:ext uri="{FF2B5EF4-FFF2-40B4-BE49-F238E27FC236}">
                  <a16:creationId xmlns:a16="http://schemas.microsoft.com/office/drawing/2014/main" id="{53C2E84F-394A-4D73-8F6E-BFE4CF3D5EC7}"/>
                </a:ext>
              </a:extLst>
            </p:cNvPr>
            <p:cNvSpPr txBox="1"/>
            <p:nvPr/>
          </p:nvSpPr>
          <p:spPr>
            <a:xfrm>
              <a:off x="300361" y="1696861"/>
              <a:ext cx="2936827" cy="646330"/>
            </a:xfrm>
            <a:prstGeom prst="rect">
              <a:avLst/>
            </a:prstGeom>
            <a:noFill/>
          </p:spPr>
          <p:txBody>
            <a:bodyPr wrap="square" rtlCol="0">
              <a:spAutoFit/>
            </a:bodyPr>
            <a:lstStyle/>
            <a:p>
              <a:r>
                <a:rPr lang="en-US" altLang="ko-KR" sz="1200">
                  <a:latin typeface="Arial" pitchFamily="34" charset="0"/>
                  <a:cs typeface="Arial" pitchFamily="34" charset="0"/>
                </a:rPr>
                <a:t>Phần mềm tự động bình luận vào trong group, đăng bài viết mới, quét tìm ID ng</a:t>
              </a:r>
              <a:r>
                <a:rPr lang="vi-VN" altLang="ko-KR" sz="1200">
                  <a:latin typeface="Arial" pitchFamily="34" charset="0"/>
                  <a:cs typeface="Arial" pitchFamily="34" charset="0"/>
                </a:rPr>
                <a:t>ư</a:t>
              </a:r>
              <a:r>
                <a:rPr lang="en-US" altLang="ko-KR" sz="1200">
                  <a:latin typeface="Arial" pitchFamily="34" charset="0"/>
                  <a:cs typeface="Arial" pitchFamily="34" charset="0"/>
                </a:rPr>
                <a:t>ời dùng, tự động inbox Facebook….</a:t>
              </a:r>
            </a:p>
          </p:txBody>
        </p:sp>
        <p:sp>
          <p:nvSpPr>
            <p:cNvPr id="45" name="TextBox 44">
              <a:extLst>
                <a:ext uri="{FF2B5EF4-FFF2-40B4-BE49-F238E27FC236}">
                  <a16:creationId xmlns:a16="http://schemas.microsoft.com/office/drawing/2014/main" id="{1E05975D-F80A-4F8B-B5CA-F220C472622A}"/>
                </a:ext>
              </a:extLst>
            </p:cNvPr>
            <p:cNvSpPr txBox="1"/>
            <p:nvPr/>
          </p:nvSpPr>
          <p:spPr>
            <a:xfrm>
              <a:off x="300361" y="1376682"/>
              <a:ext cx="2936827" cy="276999"/>
            </a:xfrm>
            <a:prstGeom prst="rect">
              <a:avLst/>
            </a:prstGeom>
            <a:solidFill>
              <a:schemeClr val="accent3"/>
            </a:solidFill>
          </p:spPr>
          <p:txBody>
            <a:bodyPr wrap="square" rtlCol="0">
              <a:spAutoFit/>
            </a:bodyPr>
            <a:lstStyle/>
            <a:p>
              <a:r>
                <a:rPr lang="en-US" altLang="ko-KR" sz="1200" b="1">
                  <a:solidFill>
                    <a:schemeClr val="bg1"/>
                  </a:solidFill>
                  <a:latin typeface="Arial" pitchFamily="34" charset="0"/>
                  <a:cs typeface="Arial" pitchFamily="34" charset="0"/>
                </a:rPr>
                <a:t>Spam Facebook</a:t>
              </a:r>
              <a:endParaRPr lang="ko-KR" altLang="en-US" sz="1200" b="1">
                <a:solidFill>
                  <a:schemeClr val="bg1"/>
                </a:solidFill>
                <a:latin typeface="Arial" pitchFamily="34" charset="0"/>
                <a:cs typeface="Arial" pitchFamily="34" charset="0"/>
              </a:endParaRPr>
            </a:p>
          </p:txBody>
        </p:sp>
      </p:grpSp>
      <p:grpSp>
        <p:nvGrpSpPr>
          <p:cNvPr id="46" name="Group 45">
            <a:extLst>
              <a:ext uri="{FF2B5EF4-FFF2-40B4-BE49-F238E27FC236}">
                <a16:creationId xmlns:a16="http://schemas.microsoft.com/office/drawing/2014/main" id="{EB9D0247-B5FB-4F9A-AA62-388D1B5CCED8}"/>
              </a:ext>
            </a:extLst>
          </p:cNvPr>
          <p:cNvGrpSpPr/>
          <p:nvPr/>
        </p:nvGrpSpPr>
        <p:grpSpPr>
          <a:xfrm>
            <a:off x="5508104" y="3147814"/>
            <a:ext cx="3168352" cy="966510"/>
            <a:chOff x="300361" y="1376682"/>
            <a:chExt cx="2936827" cy="966509"/>
          </a:xfrm>
        </p:grpSpPr>
        <p:sp>
          <p:nvSpPr>
            <p:cNvPr id="47" name="TextBox 46">
              <a:extLst>
                <a:ext uri="{FF2B5EF4-FFF2-40B4-BE49-F238E27FC236}">
                  <a16:creationId xmlns:a16="http://schemas.microsoft.com/office/drawing/2014/main" id="{D5B57CA8-3422-4D4E-B775-285EA5C227CD}"/>
                </a:ext>
              </a:extLst>
            </p:cNvPr>
            <p:cNvSpPr txBox="1"/>
            <p:nvPr/>
          </p:nvSpPr>
          <p:spPr>
            <a:xfrm>
              <a:off x="300361" y="1696861"/>
              <a:ext cx="2936827" cy="646330"/>
            </a:xfrm>
            <a:prstGeom prst="rect">
              <a:avLst/>
            </a:prstGeom>
            <a:noFill/>
          </p:spPr>
          <p:txBody>
            <a:bodyPr wrap="square" rtlCol="0">
              <a:spAutoFit/>
            </a:bodyPr>
            <a:lstStyle/>
            <a:p>
              <a:r>
                <a:rPr lang="en-US" altLang="ko-KR" sz="1200">
                  <a:latin typeface="Arial" pitchFamily="34" charset="0"/>
                  <a:cs typeface="Arial" pitchFamily="34" charset="0"/>
                </a:rPr>
                <a:t>Tự động tìm UID like, comment, share bài viết trên Facebook, sử dụng nhiều tài khoản để đăng bài hiệu quả tránh block…..</a:t>
              </a:r>
            </a:p>
          </p:txBody>
        </p:sp>
        <p:sp>
          <p:nvSpPr>
            <p:cNvPr id="48" name="TextBox 47">
              <a:extLst>
                <a:ext uri="{FF2B5EF4-FFF2-40B4-BE49-F238E27FC236}">
                  <a16:creationId xmlns:a16="http://schemas.microsoft.com/office/drawing/2014/main" id="{3AD4220D-8E9E-4C75-9C40-C526D3D7D005}"/>
                </a:ext>
              </a:extLst>
            </p:cNvPr>
            <p:cNvSpPr txBox="1"/>
            <p:nvPr/>
          </p:nvSpPr>
          <p:spPr>
            <a:xfrm>
              <a:off x="300361" y="1376682"/>
              <a:ext cx="2936827" cy="276999"/>
            </a:xfrm>
            <a:prstGeom prst="rect">
              <a:avLst/>
            </a:prstGeom>
            <a:solidFill>
              <a:srgbClr val="00B050"/>
            </a:solidFill>
          </p:spPr>
          <p:txBody>
            <a:bodyPr wrap="square" rtlCol="0">
              <a:spAutoFit/>
            </a:bodyPr>
            <a:lstStyle/>
            <a:p>
              <a:r>
                <a:rPr lang="en-US" altLang="ko-KR" sz="1200" b="1">
                  <a:solidFill>
                    <a:schemeClr val="bg1"/>
                  </a:solidFill>
                  <a:latin typeface="Arial" pitchFamily="34" charset="0"/>
                  <a:cs typeface="Arial" pitchFamily="34" charset="0"/>
                </a:rPr>
                <a:t>Fplus</a:t>
              </a:r>
              <a:endParaRPr lang="ko-KR" altLang="en-US" sz="1200" b="1">
                <a:solidFill>
                  <a:schemeClr val="bg1"/>
                </a:solidFill>
                <a:latin typeface="Arial" pitchFamily="34" charset="0"/>
                <a:cs typeface="Arial" pitchFamily="34" charset="0"/>
              </a:endParaRPr>
            </a:p>
          </p:txBody>
        </p:sp>
      </p:grpSp>
      <p:pic>
        <p:nvPicPr>
          <p:cNvPr id="49" name="Picture 48" descr="https://www.phanmemninja.com/wp-content/uploads/2018/04/anh-1-1024x603.png">
            <a:extLst>
              <a:ext uri="{FF2B5EF4-FFF2-40B4-BE49-F238E27FC236}">
                <a16:creationId xmlns:a16="http://schemas.microsoft.com/office/drawing/2014/main" id="{F21DD359-67E9-425F-8EDA-BE2C08AB52A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3528" y="1472605"/>
            <a:ext cx="4896544" cy="3183245"/>
          </a:xfrm>
          <a:prstGeom prst="rect">
            <a:avLst/>
          </a:prstGeom>
          <a:noFill/>
          <a:ln>
            <a:noFill/>
          </a:ln>
        </p:spPr>
      </p:pic>
      <p:pic>
        <p:nvPicPr>
          <p:cNvPr id="50" name="Picture 49" descr="pháº§n má»m email marketing pro">
            <a:extLst>
              <a:ext uri="{FF2B5EF4-FFF2-40B4-BE49-F238E27FC236}">
                <a16:creationId xmlns:a16="http://schemas.microsoft.com/office/drawing/2014/main" id="{AC14884F-4DF4-4E09-8DB5-10DEBAEBAC5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8920" y="1197327"/>
            <a:ext cx="5445760" cy="3733800"/>
          </a:xfrm>
          <a:prstGeom prst="rect">
            <a:avLst/>
          </a:prstGeom>
          <a:noFill/>
          <a:ln>
            <a:noFill/>
          </a:ln>
        </p:spPr>
      </p:pic>
      <p:pic>
        <p:nvPicPr>
          <p:cNvPr id="51" name="Picture 50" descr="C:\Users\tungn\OneDrive\Máy tính\download.png">
            <a:extLst>
              <a:ext uri="{FF2B5EF4-FFF2-40B4-BE49-F238E27FC236}">
                <a16:creationId xmlns:a16="http://schemas.microsoft.com/office/drawing/2014/main" id="{7F83E0DF-38AC-4544-9FFB-F8C57186289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251520" y="1464728"/>
            <a:ext cx="5112568" cy="3267262"/>
          </a:xfrm>
          <a:prstGeom prst="rect">
            <a:avLst/>
          </a:prstGeom>
          <a:noFill/>
          <a:ln>
            <a:noFill/>
          </a:ln>
        </p:spPr>
      </p:pic>
      <p:sp>
        <p:nvSpPr>
          <p:cNvPr id="3" name="Rectangle 2">
            <a:extLst>
              <a:ext uri="{FF2B5EF4-FFF2-40B4-BE49-F238E27FC236}">
                <a16:creationId xmlns:a16="http://schemas.microsoft.com/office/drawing/2014/main" id="{A191F067-24AF-433F-8177-D52A362DFDEA}"/>
              </a:ext>
            </a:extLst>
          </p:cNvPr>
          <p:cNvSpPr/>
          <p:nvPr/>
        </p:nvSpPr>
        <p:spPr>
          <a:xfrm>
            <a:off x="179512" y="1080925"/>
            <a:ext cx="4519790" cy="369332"/>
          </a:xfrm>
          <a:prstGeom prst="rect">
            <a:avLst/>
          </a:prstGeom>
        </p:spPr>
        <p:txBody>
          <a:bodyPr wrap="square">
            <a:spAutoFit/>
          </a:bodyPr>
          <a:lstStyle/>
          <a:p>
            <a:r>
              <a:rPr lang="en-US" altLang="ko-KR" b="1">
                <a:latin typeface="Arial" pitchFamily="34" charset="0"/>
                <a:cs typeface="Arial" pitchFamily="34" charset="0"/>
              </a:rPr>
              <a:t>Hệ thống tương tự</a:t>
            </a:r>
          </a:p>
        </p:txBody>
      </p:sp>
      <p:sp>
        <p:nvSpPr>
          <p:cNvPr id="54" name="Oval 53">
            <a:extLst>
              <a:ext uri="{FF2B5EF4-FFF2-40B4-BE49-F238E27FC236}">
                <a16:creationId xmlns:a16="http://schemas.microsoft.com/office/drawing/2014/main" id="{038FE275-6306-4CED-A0B1-FA0EE5E4725D}"/>
              </a:ext>
            </a:extLst>
          </p:cNvPr>
          <p:cNvSpPr/>
          <p:nvPr/>
        </p:nvSpPr>
        <p:spPr>
          <a:xfrm flipH="1">
            <a:off x="8460431" y="4615374"/>
            <a:ext cx="360037" cy="3555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5" name="TextBox 54">
            <a:extLst>
              <a:ext uri="{FF2B5EF4-FFF2-40B4-BE49-F238E27FC236}">
                <a16:creationId xmlns:a16="http://schemas.microsoft.com/office/drawing/2014/main" id="{8C541B75-7742-489A-9606-7DED7F1ACF64}"/>
              </a:ext>
            </a:extLst>
          </p:cNvPr>
          <p:cNvSpPr txBox="1"/>
          <p:nvPr/>
        </p:nvSpPr>
        <p:spPr>
          <a:xfrm flipH="1">
            <a:off x="8395092" y="4615374"/>
            <a:ext cx="490714" cy="369332"/>
          </a:xfrm>
          <a:prstGeom prst="rect">
            <a:avLst/>
          </a:prstGeom>
          <a:noFill/>
        </p:spPr>
        <p:txBody>
          <a:bodyPr wrap="square" rtlCol="0" anchor="ctr">
            <a:spAutoFit/>
          </a:bodyPr>
          <a:lstStyle/>
          <a:p>
            <a:pPr algn="ctr"/>
            <a:r>
              <a:rPr lang="en-US" altLang="ko-KR" b="1">
                <a:solidFill>
                  <a:schemeClr val="bg1"/>
                </a:solidFill>
                <a:cs typeface="Arial" pitchFamily="34" charset="0"/>
              </a:rPr>
              <a:t>3</a:t>
            </a:r>
            <a:endParaRPr lang="ko-KR" altLang="en-US" b="1">
              <a:solidFill>
                <a:schemeClr val="bg1"/>
              </a:solidFill>
              <a:cs typeface="Arial" pitchFamily="34" charset="0"/>
            </a:endParaRPr>
          </a:p>
        </p:txBody>
      </p:sp>
      <p:sp>
        <p:nvSpPr>
          <p:cNvPr id="4" name="Arrow: Right 3">
            <a:extLst>
              <a:ext uri="{FF2B5EF4-FFF2-40B4-BE49-F238E27FC236}">
                <a16:creationId xmlns:a16="http://schemas.microsoft.com/office/drawing/2014/main" id="{EE6807C9-0F63-4D49-83AB-941D987593FD}"/>
              </a:ext>
            </a:extLst>
          </p:cNvPr>
          <p:cNvSpPr/>
          <p:nvPr/>
        </p:nvSpPr>
        <p:spPr>
          <a:xfrm>
            <a:off x="5566688" y="4255988"/>
            <a:ext cx="360037" cy="24342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5E107F8-548E-4933-AE3B-A0A56A749404}"/>
              </a:ext>
            </a:extLst>
          </p:cNvPr>
          <p:cNvSpPr/>
          <p:nvPr/>
        </p:nvSpPr>
        <p:spPr>
          <a:xfrm>
            <a:off x="6019371" y="4157504"/>
            <a:ext cx="2310384" cy="646331"/>
          </a:xfrm>
          <a:prstGeom prst="rect">
            <a:avLst/>
          </a:prstGeom>
        </p:spPr>
        <p:txBody>
          <a:bodyPr wrap="square">
            <a:spAutoFit/>
          </a:bodyPr>
          <a:lstStyle/>
          <a:p>
            <a:r>
              <a:rPr lang="en-US" altLang="ko-KR" sz="1200">
                <a:latin typeface="Arial" pitchFamily="34" charset="0"/>
                <a:cs typeface="Arial" pitchFamily="34" charset="0"/>
              </a:rPr>
              <a:t>Các hệ thống này phù hợp với marketing, ch</a:t>
            </a:r>
            <a:r>
              <a:rPr lang="vi-VN" altLang="ko-KR" sz="1200">
                <a:latin typeface="Arial" pitchFamily="34" charset="0"/>
                <a:cs typeface="Arial" pitchFamily="34" charset="0"/>
              </a:rPr>
              <a:t>ư</a:t>
            </a:r>
            <a:r>
              <a:rPr lang="en-US" altLang="ko-KR" sz="1200">
                <a:latin typeface="Arial" pitchFamily="34" charset="0"/>
                <a:cs typeface="Arial" pitchFamily="34" charset="0"/>
              </a:rPr>
              <a:t>a hỗ trợ tốt cho lực lương d</a:t>
            </a:r>
            <a:r>
              <a:rPr lang="vi-VN" altLang="ko-KR" sz="1200">
                <a:latin typeface="Arial" pitchFamily="34" charset="0"/>
                <a:cs typeface="Arial" pitchFamily="34" charset="0"/>
              </a:rPr>
              <a:t>ư</a:t>
            </a:r>
            <a:r>
              <a:rPr lang="en-US" altLang="ko-KR" sz="1200">
                <a:latin typeface="Arial" pitchFamily="34" charset="0"/>
                <a:cs typeface="Arial" pitchFamily="34" charset="0"/>
              </a:rPr>
              <a:t> luận viên.</a:t>
            </a:r>
          </a:p>
        </p:txBody>
      </p:sp>
    </p:spTree>
    <p:extLst>
      <p:ext uri="{BB962C8B-B14F-4D97-AF65-F5344CB8AC3E}">
        <p14:creationId xmlns:p14="http://schemas.microsoft.com/office/powerpoint/2010/main" val="184205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randombar(horizontal)">
                                      <p:cBhvr>
                                        <p:cTn id="7" dur="500"/>
                                        <p:tgtEl>
                                          <p:spTgt spid="49"/>
                                        </p:tgtEl>
                                      </p:cBhvr>
                                    </p:animEffect>
                                  </p:childTnLst>
                                </p:cTn>
                              </p:par>
                              <p:par>
                                <p:cTn id="8" presetID="14" presetClass="entr" presetSubtype="1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randombar(horizontal)">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randombar(horizontal)">
                                      <p:cBhvr>
                                        <p:cTn id="15" dur="500"/>
                                        <p:tgtEl>
                                          <p:spTgt spid="39"/>
                                        </p:tgtEl>
                                      </p:cBhvr>
                                    </p:animEffect>
                                  </p:childTnLst>
                                </p:cTn>
                              </p:par>
                              <p:par>
                                <p:cTn id="16" presetID="14" presetClass="entr" presetSubtype="10" fill="hold"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randombar(horizontal)">
                                      <p:cBhvr>
                                        <p:cTn id="18" dur="500"/>
                                        <p:tgtEl>
                                          <p:spTgt spid="5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randombar(horizontal)">
                                      <p:cBhvr>
                                        <p:cTn id="23" dur="500"/>
                                        <p:tgtEl>
                                          <p:spTgt spid="46"/>
                                        </p:tgtEl>
                                      </p:cBhvr>
                                    </p:animEffect>
                                  </p:childTnLst>
                                </p:cTn>
                              </p:par>
                              <p:par>
                                <p:cTn id="24" presetID="14" presetClass="entr" presetSubtype="10" fill="hold" nodeType="with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randombar(horizontal)">
                                      <p:cBhvr>
                                        <p:cTn id="26" dur="500"/>
                                        <p:tgtEl>
                                          <p:spTgt spid="5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lock Arc 3"/>
          <p:cNvSpPr/>
          <p:nvPr/>
        </p:nvSpPr>
        <p:spPr>
          <a:xfrm>
            <a:off x="-1570625" y="1492653"/>
            <a:ext cx="3167844" cy="3167844"/>
          </a:xfrm>
          <a:prstGeom prst="blockArc">
            <a:avLst>
              <a:gd name="adj1" fmla="val 16173961"/>
              <a:gd name="adj2" fmla="val 5453715"/>
              <a:gd name="adj3" fmla="val 11604"/>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 name="Block Arc 5"/>
          <p:cNvSpPr/>
          <p:nvPr/>
        </p:nvSpPr>
        <p:spPr>
          <a:xfrm>
            <a:off x="-1570625" y="1492653"/>
            <a:ext cx="3167844" cy="3167844"/>
          </a:xfrm>
          <a:prstGeom prst="blockArc">
            <a:avLst>
              <a:gd name="adj1" fmla="val 16173961"/>
              <a:gd name="adj2" fmla="val 1964022"/>
              <a:gd name="adj3" fmla="val 114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 name="Block Arc 6"/>
          <p:cNvSpPr/>
          <p:nvPr/>
        </p:nvSpPr>
        <p:spPr>
          <a:xfrm>
            <a:off x="-1570625" y="1492653"/>
            <a:ext cx="3167844" cy="3167844"/>
          </a:xfrm>
          <a:prstGeom prst="blockArc">
            <a:avLst>
              <a:gd name="adj1" fmla="val 16173961"/>
              <a:gd name="adj2" fmla="val 19690711"/>
              <a:gd name="adj3" fmla="val 1157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8" name="Group 7"/>
          <p:cNvGrpSpPr/>
          <p:nvPr/>
        </p:nvGrpSpPr>
        <p:grpSpPr>
          <a:xfrm>
            <a:off x="2123727" y="1467567"/>
            <a:ext cx="2572675" cy="945077"/>
            <a:chOff x="803640" y="3347447"/>
            <a:chExt cx="2059657" cy="703973"/>
          </a:xfrm>
        </p:grpSpPr>
        <p:sp>
          <p:nvSpPr>
            <p:cNvPr id="9" name="TextBox 8"/>
            <p:cNvSpPr txBox="1"/>
            <p:nvPr/>
          </p:nvSpPr>
          <p:spPr>
            <a:xfrm>
              <a:off x="803640" y="3569978"/>
              <a:ext cx="2059657" cy="481442"/>
            </a:xfrm>
            <a:prstGeom prst="rect">
              <a:avLst/>
            </a:prstGeom>
            <a:noFill/>
          </p:spPr>
          <p:txBody>
            <a:bodyPr wrap="square" rtlCol="0" anchor="ctr">
              <a:spAutoFit/>
            </a:bodyPr>
            <a:lstStyle/>
            <a:p>
              <a:r>
                <a:rPr lang="en-US" altLang="ko-KR" sz="1200">
                  <a:cs typeface="Arial" pitchFamily="34" charset="0"/>
                </a:rPr>
                <a:t>Là nền tảng do Facebook cung cấp cho lập trình viên tạo ra các ứng dụng phù hợp.</a:t>
              </a:r>
              <a:endParaRPr lang="ko-KR" altLang="en-US" sz="1200">
                <a:cs typeface="Arial" pitchFamily="34" charset="0"/>
              </a:endParaRPr>
            </a:p>
          </p:txBody>
        </p:sp>
        <p:sp>
          <p:nvSpPr>
            <p:cNvPr id="10" name="TextBox 9"/>
            <p:cNvSpPr txBox="1"/>
            <p:nvPr/>
          </p:nvSpPr>
          <p:spPr>
            <a:xfrm>
              <a:off x="803640" y="3347447"/>
              <a:ext cx="2059657" cy="307777"/>
            </a:xfrm>
            <a:prstGeom prst="rect">
              <a:avLst/>
            </a:prstGeom>
            <a:noFill/>
          </p:spPr>
          <p:txBody>
            <a:bodyPr wrap="square" rtlCol="0" anchor="ctr">
              <a:spAutoFit/>
            </a:bodyPr>
            <a:lstStyle/>
            <a:p>
              <a:r>
                <a:rPr lang="en-US" altLang="ko-KR" sz="1400" b="1">
                  <a:latin typeface="+mj-lt"/>
                  <a:cs typeface="Arial" pitchFamily="34" charset="0"/>
                </a:rPr>
                <a:t>Facebook API</a:t>
              </a:r>
              <a:endParaRPr lang="ko-KR" altLang="en-US" sz="1400" b="1">
                <a:latin typeface="+mj-lt"/>
                <a:cs typeface="Arial" pitchFamily="34" charset="0"/>
              </a:endParaRPr>
            </a:p>
          </p:txBody>
        </p:sp>
      </p:grpSp>
      <p:sp>
        <p:nvSpPr>
          <p:cNvPr id="11" name="Oval 10"/>
          <p:cNvSpPr/>
          <p:nvPr/>
        </p:nvSpPr>
        <p:spPr>
          <a:xfrm>
            <a:off x="1463190" y="1553620"/>
            <a:ext cx="537367" cy="5373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Group 11"/>
          <p:cNvGrpSpPr/>
          <p:nvPr/>
        </p:nvGrpSpPr>
        <p:grpSpPr>
          <a:xfrm>
            <a:off x="2123727" y="3831335"/>
            <a:ext cx="2640612" cy="954807"/>
            <a:chOff x="803640" y="3293677"/>
            <a:chExt cx="2059657" cy="781542"/>
          </a:xfrm>
        </p:grpSpPr>
        <p:sp>
          <p:nvSpPr>
            <p:cNvPr id="13" name="TextBox 12"/>
            <p:cNvSpPr txBox="1"/>
            <p:nvPr/>
          </p:nvSpPr>
          <p:spPr>
            <a:xfrm>
              <a:off x="803640" y="3546175"/>
              <a:ext cx="2059657" cy="529044"/>
            </a:xfrm>
            <a:prstGeom prst="rect">
              <a:avLst/>
            </a:prstGeom>
            <a:noFill/>
          </p:spPr>
          <p:txBody>
            <a:bodyPr wrap="square" rtlCol="0" anchor="ctr">
              <a:spAutoFit/>
            </a:bodyPr>
            <a:lstStyle/>
            <a:p>
              <a:r>
                <a:rPr lang="en-US" altLang="ko-KR" sz="1200">
                  <a:cs typeface="Arial" pitchFamily="34" charset="0"/>
                </a:rPr>
                <a:t>Là th</a:t>
              </a:r>
              <a:r>
                <a:rPr lang="vi-VN" altLang="ko-KR" sz="1200">
                  <a:cs typeface="Arial" pitchFamily="34" charset="0"/>
                </a:rPr>
                <a:t>ư</a:t>
              </a:r>
              <a:r>
                <a:rPr lang="en-US" altLang="ko-KR" sz="1200">
                  <a:cs typeface="Arial" pitchFamily="34" charset="0"/>
                </a:rPr>
                <a:t> viện cung cấp trong Winform, nó cung cấp các giao thức request và response nh</a:t>
              </a:r>
              <a:r>
                <a:rPr lang="vi-VN" altLang="ko-KR" sz="1200">
                  <a:cs typeface="Arial" pitchFamily="34" charset="0"/>
                </a:rPr>
                <a:t>ư</a:t>
              </a:r>
              <a:r>
                <a:rPr lang="en-US" altLang="ko-KR" sz="1200">
                  <a:cs typeface="Arial" pitchFamily="34" charset="0"/>
                </a:rPr>
                <a:t> webbrowwer.</a:t>
              </a:r>
              <a:endParaRPr lang="ko-KR" altLang="en-US" sz="1200">
                <a:cs typeface="Arial" pitchFamily="34" charset="0"/>
              </a:endParaRPr>
            </a:p>
          </p:txBody>
        </p:sp>
        <p:sp>
          <p:nvSpPr>
            <p:cNvPr id="14" name="TextBox 13"/>
            <p:cNvSpPr txBox="1"/>
            <p:nvPr/>
          </p:nvSpPr>
          <p:spPr>
            <a:xfrm>
              <a:off x="803640" y="3293677"/>
              <a:ext cx="2059657" cy="307777"/>
            </a:xfrm>
            <a:prstGeom prst="rect">
              <a:avLst/>
            </a:prstGeom>
            <a:noFill/>
          </p:spPr>
          <p:txBody>
            <a:bodyPr wrap="square" rtlCol="0" anchor="ctr">
              <a:spAutoFit/>
            </a:bodyPr>
            <a:lstStyle/>
            <a:p>
              <a:r>
                <a:rPr lang="en-US" altLang="ko-KR" sz="1400" b="1">
                  <a:latin typeface="+mj-lt"/>
                  <a:cs typeface="Arial" pitchFamily="34" charset="0"/>
                </a:rPr>
                <a:t>WebRequest</a:t>
              </a:r>
              <a:endParaRPr lang="ko-KR" altLang="en-US" sz="1400" b="1">
                <a:latin typeface="+mj-lt"/>
                <a:cs typeface="Arial" pitchFamily="34" charset="0"/>
              </a:endParaRPr>
            </a:p>
          </p:txBody>
        </p:sp>
      </p:grpSp>
      <p:sp>
        <p:nvSpPr>
          <p:cNvPr id="15" name="Oval 14"/>
          <p:cNvSpPr/>
          <p:nvPr/>
        </p:nvSpPr>
        <p:spPr>
          <a:xfrm>
            <a:off x="1463190" y="4032511"/>
            <a:ext cx="537367" cy="537367"/>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6" name="Group 15"/>
          <p:cNvGrpSpPr/>
          <p:nvPr/>
        </p:nvGrpSpPr>
        <p:grpSpPr>
          <a:xfrm>
            <a:off x="2499485" y="2655232"/>
            <a:ext cx="2420264" cy="932455"/>
            <a:chOff x="803640" y="3347447"/>
            <a:chExt cx="2059657" cy="708956"/>
          </a:xfrm>
        </p:grpSpPr>
        <p:sp>
          <p:nvSpPr>
            <p:cNvPr id="17" name="TextBox 16"/>
            <p:cNvSpPr txBox="1"/>
            <p:nvPr/>
          </p:nvSpPr>
          <p:spPr>
            <a:xfrm>
              <a:off x="803640" y="3564990"/>
              <a:ext cx="2059657" cy="491413"/>
            </a:xfrm>
            <a:prstGeom prst="rect">
              <a:avLst/>
            </a:prstGeom>
            <a:noFill/>
          </p:spPr>
          <p:txBody>
            <a:bodyPr wrap="square" rtlCol="0" anchor="ctr">
              <a:spAutoFit/>
            </a:bodyPr>
            <a:lstStyle/>
            <a:p>
              <a:r>
                <a:rPr lang="en-US" altLang="ko-KR" sz="1200">
                  <a:cs typeface="Arial" pitchFamily="34" charset="0"/>
                </a:rPr>
                <a:t>Là công cụ trong bộ thiết kế Winform, nhờ đó chúng ta tương tác với Facebook qua trang web.</a:t>
              </a:r>
              <a:endParaRPr lang="ko-KR" altLang="en-US" sz="1200">
                <a:cs typeface="Arial" pitchFamily="34" charset="0"/>
              </a:endParaRPr>
            </a:p>
          </p:txBody>
        </p:sp>
        <p:sp>
          <p:nvSpPr>
            <p:cNvPr id="18" name="TextBox 17"/>
            <p:cNvSpPr txBox="1"/>
            <p:nvPr/>
          </p:nvSpPr>
          <p:spPr>
            <a:xfrm>
              <a:off x="803640" y="3347447"/>
              <a:ext cx="2059657" cy="307777"/>
            </a:xfrm>
            <a:prstGeom prst="rect">
              <a:avLst/>
            </a:prstGeom>
            <a:noFill/>
          </p:spPr>
          <p:txBody>
            <a:bodyPr wrap="square" rtlCol="0" anchor="ctr">
              <a:spAutoFit/>
            </a:bodyPr>
            <a:lstStyle/>
            <a:p>
              <a:r>
                <a:rPr lang="en-US" altLang="ko-KR" sz="1400" b="1">
                  <a:latin typeface="+mj-lt"/>
                  <a:cs typeface="Arial" pitchFamily="34" charset="0"/>
                </a:rPr>
                <a:t>WebBrowwer</a:t>
              </a:r>
              <a:endParaRPr lang="ko-KR" altLang="en-US" sz="1400" b="1">
                <a:latin typeface="+mj-lt"/>
                <a:cs typeface="Arial" pitchFamily="34" charset="0"/>
              </a:endParaRPr>
            </a:p>
          </p:txBody>
        </p:sp>
      </p:grpSp>
      <p:sp>
        <p:nvSpPr>
          <p:cNvPr id="19" name="Oval 18"/>
          <p:cNvSpPr/>
          <p:nvPr/>
        </p:nvSpPr>
        <p:spPr>
          <a:xfrm>
            <a:off x="1887306" y="2793065"/>
            <a:ext cx="537367" cy="5373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p:cNvSpPr txBox="1"/>
          <p:nvPr/>
        </p:nvSpPr>
        <p:spPr>
          <a:xfrm>
            <a:off x="5292080" y="1419624"/>
            <a:ext cx="3744415" cy="461665"/>
          </a:xfrm>
          <a:prstGeom prst="rect">
            <a:avLst/>
          </a:prstGeom>
          <a:noFill/>
        </p:spPr>
        <p:txBody>
          <a:bodyPr wrap="square" rtlCol="0" anchor="ctr">
            <a:spAutoFit/>
          </a:bodyPr>
          <a:lstStyle/>
          <a:p>
            <a:r>
              <a:rPr lang="en-US" altLang="ko-KR" sz="1200">
                <a:cs typeface="Arial" pitchFamily="34" charset="0"/>
              </a:rPr>
              <a:t>Ng</a:t>
            </a:r>
            <a:r>
              <a:rPr lang="vi-VN" altLang="ko-KR" sz="1200">
                <a:cs typeface="Arial" pitchFamily="34" charset="0"/>
              </a:rPr>
              <a:t>ư</a:t>
            </a:r>
            <a:r>
              <a:rPr lang="en-US" altLang="ko-KR" sz="1200">
                <a:cs typeface="Arial" pitchFamily="34" charset="0"/>
              </a:rPr>
              <a:t>ời dùng có thể lẩy đ</a:t>
            </a:r>
            <a:r>
              <a:rPr lang="vi-VN" altLang="ko-KR" sz="1200">
                <a:cs typeface="Arial" pitchFamily="34" charset="0"/>
              </a:rPr>
              <a:t>ư</a:t>
            </a:r>
            <a:r>
              <a:rPr lang="en-US" altLang="ko-KR" sz="1200">
                <a:cs typeface="Arial" pitchFamily="34" charset="0"/>
              </a:rPr>
              <a:t>ợc thông tin user, groups, photos…trên Facebook được trả về dạng XML.</a:t>
            </a:r>
          </a:p>
        </p:txBody>
      </p:sp>
      <p:sp>
        <p:nvSpPr>
          <p:cNvPr id="24" name="TextBox 23"/>
          <p:cNvSpPr txBox="1"/>
          <p:nvPr/>
        </p:nvSpPr>
        <p:spPr>
          <a:xfrm>
            <a:off x="5292081" y="1971474"/>
            <a:ext cx="3595004" cy="461665"/>
          </a:xfrm>
          <a:prstGeom prst="rect">
            <a:avLst/>
          </a:prstGeom>
          <a:noFill/>
        </p:spPr>
        <p:txBody>
          <a:bodyPr wrap="square" rtlCol="0" anchor="ctr">
            <a:spAutoFit/>
          </a:bodyPr>
          <a:lstStyle/>
          <a:p>
            <a:r>
              <a:rPr lang="en-US" altLang="ko-KR" sz="1200">
                <a:cs typeface="Arial" pitchFamily="34" charset="0"/>
              </a:rPr>
              <a:t>Để sử dụng cần cấp quyền, Get Token, Sestion_key để hoạt động.</a:t>
            </a:r>
          </a:p>
        </p:txBody>
      </p:sp>
      <p:sp>
        <p:nvSpPr>
          <p:cNvPr id="25" name="TextBox 24"/>
          <p:cNvSpPr txBox="1"/>
          <p:nvPr/>
        </p:nvSpPr>
        <p:spPr>
          <a:xfrm>
            <a:off x="5276436" y="2608233"/>
            <a:ext cx="3595004" cy="461665"/>
          </a:xfrm>
          <a:prstGeom prst="rect">
            <a:avLst/>
          </a:prstGeom>
          <a:noFill/>
        </p:spPr>
        <p:txBody>
          <a:bodyPr wrap="square" rtlCol="0" anchor="ctr">
            <a:spAutoFit/>
          </a:bodyPr>
          <a:lstStyle/>
          <a:p>
            <a:r>
              <a:rPr lang="en-US" altLang="ko-KR" sz="1200">
                <a:cs typeface="Arial" pitchFamily="34" charset="0"/>
              </a:rPr>
              <a:t>Sử dụng hàm Navigate() để có thể thao tác trực tiếp với Facebook qua link https://facebook.com/ </a:t>
            </a:r>
          </a:p>
        </p:txBody>
      </p:sp>
      <p:sp>
        <p:nvSpPr>
          <p:cNvPr id="26" name="TextBox 25"/>
          <p:cNvSpPr txBox="1"/>
          <p:nvPr/>
        </p:nvSpPr>
        <p:spPr>
          <a:xfrm>
            <a:off x="5292081" y="3166351"/>
            <a:ext cx="3595004" cy="461665"/>
          </a:xfrm>
          <a:prstGeom prst="rect">
            <a:avLst/>
          </a:prstGeom>
          <a:noFill/>
        </p:spPr>
        <p:txBody>
          <a:bodyPr wrap="square" rtlCol="0" anchor="ctr">
            <a:spAutoFit/>
          </a:bodyPr>
          <a:lstStyle/>
          <a:p>
            <a:r>
              <a:rPr lang="en-US" altLang="ko-KR" sz="1200">
                <a:cs typeface="Arial" pitchFamily="34" charset="0"/>
              </a:rPr>
              <a:t>Bóc tách dữ liệu nhận về bằng hàm DocumentText() và sử lý chuỗi dạng Html.</a:t>
            </a:r>
          </a:p>
        </p:txBody>
      </p:sp>
      <p:sp>
        <p:nvSpPr>
          <p:cNvPr id="27" name="TextBox 26"/>
          <p:cNvSpPr txBox="1"/>
          <p:nvPr/>
        </p:nvSpPr>
        <p:spPr>
          <a:xfrm>
            <a:off x="5290847" y="3777140"/>
            <a:ext cx="3595004" cy="461665"/>
          </a:xfrm>
          <a:prstGeom prst="rect">
            <a:avLst/>
          </a:prstGeom>
          <a:noFill/>
        </p:spPr>
        <p:txBody>
          <a:bodyPr wrap="square" rtlCol="0" anchor="ctr">
            <a:spAutoFit/>
          </a:bodyPr>
          <a:lstStyle/>
          <a:p>
            <a:r>
              <a:rPr lang="en-US" altLang="ko-KR" sz="1200">
                <a:cs typeface="Arial" pitchFamily="34" charset="0"/>
              </a:rPr>
              <a:t>Sử dụng một Uri để xác định giao thức internet và tài nguyên yêu cầu thông qua request và response.</a:t>
            </a:r>
          </a:p>
        </p:txBody>
      </p:sp>
      <p:sp>
        <p:nvSpPr>
          <p:cNvPr id="28" name="TextBox 27"/>
          <p:cNvSpPr txBox="1"/>
          <p:nvPr/>
        </p:nvSpPr>
        <p:spPr>
          <a:xfrm>
            <a:off x="5290847" y="4328992"/>
            <a:ext cx="3595004" cy="461665"/>
          </a:xfrm>
          <a:prstGeom prst="rect">
            <a:avLst/>
          </a:prstGeom>
          <a:noFill/>
        </p:spPr>
        <p:txBody>
          <a:bodyPr wrap="square" rtlCol="0" anchor="ctr">
            <a:spAutoFit/>
          </a:bodyPr>
          <a:lstStyle/>
          <a:p>
            <a:r>
              <a:rPr lang="en-US" altLang="ko-KR" sz="1200">
                <a:cs typeface="Arial" pitchFamily="34" charset="0"/>
              </a:rPr>
              <a:t>Thông tin trả về phản hồi d</a:t>
            </a:r>
            <a:r>
              <a:rPr lang="vi-VN" altLang="ko-KR" sz="1200">
                <a:cs typeface="Arial" pitchFamily="34" charset="0"/>
              </a:rPr>
              <a:t>ư</a:t>
            </a:r>
            <a:r>
              <a:rPr lang="en-US" altLang="ko-KR" sz="1200">
                <a:cs typeface="Arial" pitchFamily="34" charset="0"/>
              </a:rPr>
              <a:t>ới dạng văn bản thô dữ liệu XML</a:t>
            </a:r>
          </a:p>
        </p:txBody>
      </p:sp>
      <p:sp>
        <p:nvSpPr>
          <p:cNvPr id="5" name="Oval 4"/>
          <p:cNvSpPr/>
          <p:nvPr/>
        </p:nvSpPr>
        <p:spPr>
          <a:xfrm>
            <a:off x="5056250" y="1510745"/>
            <a:ext cx="221420" cy="221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0" name="Oval 29"/>
          <p:cNvSpPr/>
          <p:nvPr/>
        </p:nvSpPr>
        <p:spPr>
          <a:xfrm>
            <a:off x="5056250" y="2068395"/>
            <a:ext cx="221420" cy="221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1" name="Oval 30"/>
          <p:cNvSpPr/>
          <p:nvPr/>
        </p:nvSpPr>
        <p:spPr>
          <a:xfrm>
            <a:off x="5056250" y="2717222"/>
            <a:ext cx="221420" cy="2214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2" name="Oval 31"/>
          <p:cNvSpPr/>
          <p:nvPr/>
        </p:nvSpPr>
        <p:spPr>
          <a:xfrm>
            <a:off x="5056250" y="3274872"/>
            <a:ext cx="221420" cy="2214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3" name="Oval 32"/>
          <p:cNvSpPr/>
          <p:nvPr/>
        </p:nvSpPr>
        <p:spPr>
          <a:xfrm>
            <a:off x="5055016" y="3891461"/>
            <a:ext cx="221420" cy="221420"/>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4" name="Oval 33"/>
          <p:cNvSpPr/>
          <p:nvPr/>
        </p:nvSpPr>
        <p:spPr>
          <a:xfrm>
            <a:off x="5055016" y="4449113"/>
            <a:ext cx="221420" cy="221420"/>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8" name="Text Placeholder 1">
            <a:extLst>
              <a:ext uri="{FF2B5EF4-FFF2-40B4-BE49-F238E27FC236}">
                <a16:creationId xmlns:a16="http://schemas.microsoft.com/office/drawing/2014/main" id="{38366DDA-E431-489F-8B16-9D193CE22CB9}"/>
              </a:ext>
            </a:extLst>
          </p:cNvPr>
          <p:cNvSpPr>
            <a:spLocks noGrp="1"/>
          </p:cNvSpPr>
          <p:nvPr>
            <p:ph type="body" sz="quarter" idx="10"/>
          </p:nvPr>
        </p:nvSpPr>
        <p:spPr>
          <a:xfrm>
            <a:off x="179512" y="123478"/>
            <a:ext cx="7416824" cy="861437"/>
          </a:xfrm>
        </p:spPr>
        <p:txBody>
          <a:bodyPr/>
          <a:lstStyle/>
          <a:p>
            <a:r>
              <a:rPr lang="en-US" altLang="ko-KR" sz="4000"/>
              <a:t>2. Cộng cụ phát triển</a:t>
            </a:r>
            <a:endParaRPr lang="ko-KR" altLang="en-US" sz="4000">
              <a:solidFill>
                <a:schemeClr val="accent1"/>
              </a:solidFill>
            </a:endParaRPr>
          </a:p>
        </p:txBody>
      </p:sp>
      <p:sp>
        <p:nvSpPr>
          <p:cNvPr id="39" name="Oval 21">
            <a:extLst>
              <a:ext uri="{FF2B5EF4-FFF2-40B4-BE49-F238E27FC236}">
                <a16:creationId xmlns:a16="http://schemas.microsoft.com/office/drawing/2014/main" id="{B34191C1-6C51-4538-8036-050279F165FE}"/>
              </a:ext>
            </a:extLst>
          </p:cNvPr>
          <p:cNvSpPr>
            <a:spLocks noChangeAspect="1"/>
          </p:cNvSpPr>
          <p:nvPr/>
        </p:nvSpPr>
        <p:spPr>
          <a:xfrm>
            <a:off x="1574816" y="1665455"/>
            <a:ext cx="334893" cy="33769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Block Arc 14">
            <a:extLst>
              <a:ext uri="{FF2B5EF4-FFF2-40B4-BE49-F238E27FC236}">
                <a16:creationId xmlns:a16="http://schemas.microsoft.com/office/drawing/2014/main" id="{BB3B6A84-6423-4BAD-9D47-82170FD0440D}"/>
              </a:ext>
            </a:extLst>
          </p:cNvPr>
          <p:cNvSpPr/>
          <p:nvPr/>
        </p:nvSpPr>
        <p:spPr>
          <a:xfrm rot="16200000">
            <a:off x="1962245" y="2860185"/>
            <a:ext cx="387487" cy="38774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1" name="Rounded Rectangle 40">
            <a:extLst>
              <a:ext uri="{FF2B5EF4-FFF2-40B4-BE49-F238E27FC236}">
                <a16:creationId xmlns:a16="http://schemas.microsoft.com/office/drawing/2014/main" id="{A0673CED-221C-4A4C-8E64-376CF05E89FD}"/>
              </a:ext>
            </a:extLst>
          </p:cNvPr>
          <p:cNvSpPr/>
          <p:nvPr/>
        </p:nvSpPr>
        <p:spPr>
          <a:xfrm rot="2942052">
            <a:off x="1597525" y="4174381"/>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Oval 44">
            <a:extLst>
              <a:ext uri="{FF2B5EF4-FFF2-40B4-BE49-F238E27FC236}">
                <a16:creationId xmlns:a16="http://schemas.microsoft.com/office/drawing/2014/main" id="{917792AF-1163-4121-BF7F-6BC8B710F57C}"/>
              </a:ext>
            </a:extLst>
          </p:cNvPr>
          <p:cNvSpPr/>
          <p:nvPr/>
        </p:nvSpPr>
        <p:spPr>
          <a:xfrm flipH="1">
            <a:off x="8460431" y="4615374"/>
            <a:ext cx="360037" cy="3555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6" name="TextBox 45">
            <a:extLst>
              <a:ext uri="{FF2B5EF4-FFF2-40B4-BE49-F238E27FC236}">
                <a16:creationId xmlns:a16="http://schemas.microsoft.com/office/drawing/2014/main" id="{E437C62F-E7A1-443A-906F-9284CF312295}"/>
              </a:ext>
            </a:extLst>
          </p:cNvPr>
          <p:cNvSpPr txBox="1"/>
          <p:nvPr/>
        </p:nvSpPr>
        <p:spPr>
          <a:xfrm flipH="1">
            <a:off x="8395092" y="4615374"/>
            <a:ext cx="490714" cy="369332"/>
          </a:xfrm>
          <a:prstGeom prst="rect">
            <a:avLst/>
          </a:prstGeom>
          <a:noFill/>
        </p:spPr>
        <p:txBody>
          <a:bodyPr wrap="square" rtlCol="0" anchor="ctr">
            <a:spAutoFit/>
          </a:bodyPr>
          <a:lstStyle/>
          <a:p>
            <a:pPr algn="ctr"/>
            <a:r>
              <a:rPr lang="en-US" altLang="ko-KR" b="1">
                <a:solidFill>
                  <a:schemeClr val="bg1"/>
                </a:solidFill>
                <a:cs typeface="Arial" pitchFamily="34" charset="0"/>
              </a:rPr>
              <a:t>4</a:t>
            </a:r>
            <a:endParaRPr lang="ko-KR" altLang="en-US" b="1">
              <a:solidFill>
                <a:schemeClr val="bg1"/>
              </a:solidFill>
              <a:cs typeface="Arial" pitchFamily="34" charset="0"/>
            </a:endParaRPr>
          </a:p>
        </p:txBody>
      </p:sp>
    </p:spTree>
    <p:extLst>
      <p:ext uri="{BB962C8B-B14F-4D97-AF65-F5344CB8AC3E}">
        <p14:creationId xmlns:p14="http://schemas.microsoft.com/office/powerpoint/2010/main" val="3821047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9C212C78-4CD2-494C-BAD9-243B425F8124}"/>
              </a:ext>
            </a:extLst>
          </p:cNvPr>
          <p:cNvSpPr/>
          <p:nvPr/>
        </p:nvSpPr>
        <p:spPr>
          <a:xfrm>
            <a:off x="0" y="669186"/>
            <a:ext cx="9144000" cy="4474314"/>
          </a:xfrm>
          <a:prstGeom prst="rect">
            <a:avLst/>
          </a:prstGeom>
          <a:gradFill>
            <a:gsLst>
              <a:gs pos="0">
                <a:schemeClr val="tx1">
                  <a:alpha val="0"/>
                </a:schemeClr>
              </a:gs>
              <a:gs pos="100000">
                <a:schemeClr val="tx1">
                  <a:alpha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Oval 9"/>
          <p:cNvSpPr/>
          <p:nvPr/>
        </p:nvSpPr>
        <p:spPr>
          <a:xfrm>
            <a:off x="971600" y="123478"/>
            <a:ext cx="2520280" cy="252028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 Placeholder 1"/>
          <p:cNvSpPr txBox="1">
            <a:spLocks/>
          </p:cNvSpPr>
          <p:nvPr/>
        </p:nvSpPr>
        <p:spPr>
          <a:xfrm>
            <a:off x="1244680" y="709995"/>
            <a:ext cx="1976763" cy="1440159"/>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2800" b="1">
                <a:solidFill>
                  <a:schemeClr val="bg1"/>
                </a:solidFill>
                <a:latin typeface="+mj-lt"/>
                <a:cs typeface="Arial" pitchFamily="34" charset="0"/>
              </a:rPr>
              <a:t>Facebook API</a:t>
            </a:r>
            <a:endParaRPr lang="ko-KR" altLang="en-US" sz="2800" b="1">
              <a:solidFill>
                <a:schemeClr val="bg1"/>
              </a:solidFill>
              <a:latin typeface="+mj-lt"/>
              <a:cs typeface="Arial" pitchFamily="34" charset="0"/>
            </a:endParaRPr>
          </a:p>
        </p:txBody>
      </p:sp>
      <p:sp>
        <p:nvSpPr>
          <p:cNvPr id="15" name="Oval 14"/>
          <p:cNvSpPr/>
          <p:nvPr/>
        </p:nvSpPr>
        <p:spPr>
          <a:xfrm>
            <a:off x="4762376" y="3459446"/>
            <a:ext cx="576064" cy="576064"/>
          </a:xfrm>
          <a:prstGeom prst="ellipse">
            <a:avLst/>
          </a:prstGeom>
          <a:solidFill>
            <a:schemeClr val="bg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6" name="Oval 15"/>
          <p:cNvSpPr/>
          <p:nvPr/>
        </p:nvSpPr>
        <p:spPr>
          <a:xfrm>
            <a:off x="4762376" y="4317133"/>
            <a:ext cx="576064" cy="576064"/>
          </a:xfrm>
          <a:prstGeom prst="ellipse">
            <a:avLst/>
          </a:prstGeom>
          <a:solidFill>
            <a:schemeClr val="bg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20" name="TextBox 19"/>
          <p:cNvSpPr txBox="1"/>
          <p:nvPr/>
        </p:nvSpPr>
        <p:spPr>
          <a:xfrm>
            <a:off x="5550038" y="3507854"/>
            <a:ext cx="3129552" cy="646331"/>
          </a:xfrm>
          <a:prstGeom prst="rect">
            <a:avLst/>
          </a:prstGeom>
          <a:noFill/>
        </p:spPr>
        <p:txBody>
          <a:bodyPr wrap="square" rtlCol="0" anchor="ctr">
            <a:spAutoFit/>
          </a:bodyPr>
          <a:lstStyle/>
          <a:p>
            <a:r>
              <a:rPr lang="en-US" altLang="ko-KR" sz="1200">
                <a:solidFill>
                  <a:schemeClr val="bg1"/>
                </a:solidFill>
                <a:cs typeface="Arial" pitchFamily="34" charset="0"/>
              </a:rPr>
              <a:t>Tương tự nh</a:t>
            </a:r>
            <a:r>
              <a:rPr lang="vi-VN" altLang="ko-KR" sz="1200">
                <a:solidFill>
                  <a:schemeClr val="bg1"/>
                </a:solidFill>
                <a:cs typeface="Arial" pitchFamily="34" charset="0"/>
              </a:rPr>
              <a:t>ư</a:t>
            </a:r>
            <a:r>
              <a:rPr lang="en-US" altLang="ko-KR" sz="1200">
                <a:solidFill>
                  <a:schemeClr val="bg1"/>
                </a:solidFill>
                <a:cs typeface="Arial" pitchFamily="34" charset="0"/>
              </a:rPr>
              <a:t> WebBrowwer nh</a:t>
            </a:r>
            <a:r>
              <a:rPr lang="vi-VN" altLang="ko-KR" sz="1200">
                <a:solidFill>
                  <a:schemeClr val="bg1"/>
                </a:solidFill>
                <a:cs typeface="Arial" pitchFamily="34" charset="0"/>
              </a:rPr>
              <a:t>ư</a:t>
            </a:r>
            <a:r>
              <a:rPr lang="en-US" altLang="ko-KR" sz="1200">
                <a:solidFill>
                  <a:schemeClr val="bg1"/>
                </a:solidFill>
                <a:cs typeface="Arial" pitchFamily="34" charset="0"/>
              </a:rPr>
              <a:t>ng vì không có giao diện hình ảnh nên tốc độ sử lý tốt h</a:t>
            </a:r>
            <a:r>
              <a:rPr lang="vi-VN" altLang="ko-KR" sz="1200">
                <a:solidFill>
                  <a:schemeClr val="bg1"/>
                </a:solidFill>
                <a:cs typeface="Arial" pitchFamily="34" charset="0"/>
              </a:rPr>
              <a:t>ơ</a:t>
            </a:r>
            <a:r>
              <a:rPr lang="en-US" altLang="ko-KR" sz="1200">
                <a:solidFill>
                  <a:schemeClr val="bg1"/>
                </a:solidFill>
                <a:cs typeface="Arial" pitchFamily="34" charset="0"/>
              </a:rPr>
              <a:t>n.</a:t>
            </a:r>
            <a:endParaRPr lang="ko-KR" altLang="en-US" sz="1200">
              <a:solidFill>
                <a:schemeClr val="bg1"/>
              </a:solidFill>
              <a:cs typeface="Arial" pitchFamily="34" charset="0"/>
            </a:endParaRPr>
          </a:p>
        </p:txBody>
      </p:sp>
      <p:sp>
        <p:nvSpPr>
          <p:cNvPr id="23" name="TextBox 22"/>
          <p:cNvSpPr txBox="1"/>
          <p:nvPr/>
        </p:nvSpPr>
        <p:spPr>
          <a:xfrm>
            <a:off x="5572803" y="4281999"/>
            <a:ext cx="3129552" cy="646331"/>
          </a:xfrm>
          <a:prstGeom prst="rect">
            <a:avLst/>
          </a:prstGeom>
          <a:noFill/>
        </p:spPr>
        <p:txBody>
          <a:bodyPr wrap="square" rtlCol="0" anchor="ctr">
            <a:spAutoFit/>
          </a:bodyPr>
          <a:lstStyle/>
          <a:p>
            <a:r>
              <a:rPr lang="en-US" altLang="ko-KR" sz="1200">
                <a:solidFill>
                  <a:schemeClr val="bg1"/>
                </a:solidFill>
                <a:cs typeface="Arial" pitchFamily="34" charset="0"/>
              </a:rPr>
              <a:t>Vì thao tác trực tiếp với máy chủ Facebook nên cũng bị kiểm duyệt khi gửi nhiều yêu cầu cùng lúc.</a:t>
            </a:r>
            <a:endParaRPr lang="ko-KR" altLang="en-US" sz="1200">
              <a:solidFill>
                <a:schemeClr val="bg1"/>
              </a:solidFill>
              <a:cs typeface="Arial" pitchFamily="34" charset="0"/>
            </a:endParaRPr>
          </a:p>
        </p:txBody>
      </p:sp>
      <p:sp>
        <p:nvSpPr>
          <p:cNvPr id="28" name="Oval 27">
            <a:extLst>
              <a:ext uri="{FF2B5EF4-FFF2-40B4-BE49-F238E27FC236}">
                <a16:creationId xmlns:a16="http://schemas.microsoft.com/office/drawing/2014/main" id="{8B9F3DEF-8EA7-42D0-B8D6-EB4E994CEFAB}"/>
              </a:ext>
            </a:extLst>
          </p:cNvPr>
          <p:cNvSpPr/>
          <p:nvPr/>
        </p:nvSpPr>
        <p:spPr>
          <a:xfrm>
            <a:off x="5576222" y="160495"/>
            <a:ext cx="2507772" cy="252028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a:extLst>
              <a:ext uri="{FF2B5EF4-FFF2-40B4-BE49-F238E27FC236}">
                <a16:creationId xmlns:a16="http://schemas.microsoft.com/office/drawing/2014/main" id="{E62738AB-F17E-455A-8B2E-6A462F766EA6}"/>
              </a:ext>
            </a:extLst>
          </p:cNvPr>
          <p:cNvSpPr/>
          <p:nvPr/>
        </p:nvSpPr>
        <p:spPr>
          <a:xfrm>
            <a:off x="5556274" y="906855"/>
            <a:ext cx="2638002" cy="523220"/>
          </a:xfrm>
          <a:prstGeom prst="rect">
            <a:avLst/>
          </a:prstGeom>
        </p:spPr>
        <p:txBody>
          <a:bodyPr wrap="square">
            <a:spAutoFit/>
          </a:bodyPr>
          <a:lstStyle/>
          <a:p>
            <a:pPr algn="ctr"/>
            <a:r>
              <a:rPr lang="en-US" altLang="ko-KR" sz="2800" b="1">
                <a:solidFill>
                  <a:schemeClr val="bg1"/>
                </a:solidFill>
                <a:cs typeface="Arial" pitchFamily="34" charset="0"/>
              </a:rPr>
              <a:t>WebRequest</a:t>
            </a:r>
            <a:endParaRPr lang="ko-KR" altLang="en-US" sz="2800" b="1">
              <a:solidFill>
                <a:schemeClr val="bg1"/>
              </a:solidFill>
              <a:cs typeface="Arial" pitchFamily="34" charset="0"/>
            </a:endParaRPr>
          </a:p>
        </p:txBody>
      </p:sp>
      <p:sp>
        <p:nvSpPr>
          <p:cNvPr id="29" name="Oval 28">
            <a:extLst>
              <a:ext uri="{FF2B5EF4-FFF2-40B4-BE49-F238E27FC236}">
                <a16:creationId xmlns:a16="http://schemas.microsoft.com/office/drawing/2014/main" id="{97BA64EA-812E-42C2-BED5-7C937E3DFDE7}"/>
              </a:ext>
            </a:extLst>
          </p:cNvPr>
          <p:cNvSpPr/>
          <p:nvPr/>
        </p:nvSpPr>
        <p:spPr>
          <a:xfrm>
            <a:off x="517378" y="3509914"/>
            <a:ext cx="576064" cy="576064"/>
          </a:xfrm>
          <a:prstGeom prst="ellipse">
            <a:avLst/>
          </a:prstGeom>
          <a:solidFill>
            <a:schemeClr val="bg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30" name="Oval 29">
            <a:extLst>
              <a:ext uri="{FF2B5EF4-FFF2-40B4-BE49-F238E27FC236}">
                <a16:creationId xmlns:a16="http://schemas.microsoft.com/office/drawing/2014/main" id="{AABDAF08-9F9A-46AF-8DDA-E41DA053E4E7}"/>
              </a:ext>
            </a:extLst>
          </p:cNvPr>
          <p:cNvSpPr/>
          <p:nvPr/>
        </p:nvSpPr>
        <p:spPr>
          <a:xfrm>
            <a:off x="514689" y="4319433"/>
            <a:ext cx="576064" cy="576064"/>
          </a:xfrm>
          <a:prstGeom prst="ellipse">
            <a:avLst/>
          </a:prstGeom>
          <a:solidFill>
            <a:schemeClr val="bg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32" name="TextBox 31">
            <a:extLst>
              <a:ext uri="{FF2B5EF4-FFF2-40B4-BE49-F238E27FC236}">
                <a16:creationId xmlns:a16="http://schemas.microsoft.com/office/drawing/2014/main" id="{1E1123A0-7DDF-453F-B8AF-60CC1C6512E3}"/>
              </a:ext>
            </a:extLst>
          </p:cNvPr>
          <p:cNvSpPr txBox="1"/>
          <p:nvPr/>
        </p:nvSpPr>
        <p:spPr>
          <a:xfrm>
            <a:off x="1294764" y="4231428"/>
            <a:ext cx="3129552" cy="646331"/>
          </a:xfrm>
          <a:prstGeom prst="rect">
            <a:avLst/>
          </a:prstGeom>
          <a:noFill/>
        </p:spPr>
        <p:txBody>
          <a:bodyPr wrap="square" rtlCol="0" anchor="ctr">
            <a:spAutoFit/>
          </a:bodyPr>
          <a:lstStyle/>
          <a:p>
            <a:r>
              <a:rPr lang="en-US" altLang="ko-KR" sz="1200">
                <a:solidFill>
                  <a:schemeClr val="bg1"/>
                </a:solidFill>
                <a:cs typeface="Arial" pitchFamily="34" charset="0"/>
              </a:rPr>
              <a:t>Không cung cấp nhiều thao tác chuyển sâu nh</a:t>
            </a:r>
            <a:r>
              <a:rPr lang="vi-VN" altLang="ko-KR" sz="1200">
                <a:solidFill>
                  <a:schemeClr val="bg1"/>
                </a:solidFill>
                <a:cs typeface="Arial" pitchFamily="34" charset="0"/>
              </a:rPr>
              <a:t>ư</a:t>
            </a:r>
            <a:r>
              <a:rPr lang="en-US" altLang="ko-KR" sz="1200">
                <a:solidFill>
                  <a:schemeClr val="bg1"/>
                </a:solidFill>
                <a:cs typeface="Arial" pitchFamily="34" charset="0"/>
              </a:rPr>
              <a:t> quét thông tin nhiều ng</a:t>
            </a:r>
            <a:r>
              <a:rPr lang="vi-VN" altLang="ko-KR" sz="1200">
                <a:solidFill>
                  <a:schemeClr val="bg1"/>
                </a:solidFill>
                <a:cs typeface="Arial" pitchFamily="34" charset="0"/>
              </a:rPr>
              <a:t>ư</a:t>
            </a:r>
            <a:r>
              <a:rPr lang="en-US" altLang="ko-KR" sz="1200">
                <a:solidFill>
                  <a:schemeClr val="bg1"/>
                </a:solidFill>
                <a:cs typeface="Arial" pitchFamily="34" charset="0"/>
              </a:rPr>
              <a:t>ời, bài viết, tìm kiếm bạn bè, đăng bài viết lên pages…</a:t>
            </a:r>
            <a:endParaRPr lang="ko-KR" altLang="en-US" sz="1200">
              <a:solidFill>
                <a:schemeClr val="bg1"/>
              </a:solidFill>
              <a:cs typeface="Arial" pitchFamily="34" charset="0"/>
            </a:endParaRPr>
          </a:p>
        </p:txBody>
      </p:sp>
      <p:sp>
        <p:nvSpPr>
          <p:cNvPr id="35" name="TextBox 34">
            <a:extLst>
              <a:ext uri="{FF2B5EF4-FFF2-40B4-BE49-F238E27FC236}">
                <a16:creationId xmlns:a16="http://schemas.microsoft.com/office/drawing/2014/main" id="{A0B1B612-6E7A-42B9-A92D-65101797E031}"/>
              </a:ext>
            </a:extLst>
          </p:cNvPr>
          <p:cNvSpPr txBox="1"/>
          <p:nvPr/>
        </p:nvSpPr>
        <p:spPr>
          <a:xfrm>
            <a:off x="1244680" y="3524381"/>
            <a:ext cx="3129552" cy="646331"/>
          </a:xfrm>
          <a:prstGeom prst="rect">
            <a:avLst/>
          </a:prstGeom>
          <a:noFill/>
        </p:spPr>
        <p:txBody>
          <a:bodyPr wrap="square" rtlCol="0" anchor="ctr">
            <a:spAutoFit/>
          </a:bodyPr>
          <a:lstStyle/>
          <a:p>
            <a:r>
              <a:rPr lang="en-US" altLang="ko-KR" sz="1200">
                <a:solidFill>
                  <a:schemeClr val="bg1"/>
                </a:solidFill>
                <a:cs typeface="Arial" pitchFamily="34" charset="0"/>
              </a:rPr>
              <a:t>Cần cấp quyền lấy Token, tương đối phức tạp cho việc lập trình cũng nh</a:t>
            </a:r>
            <a:r>
              <a:rPr lang="vi-VN" altLang="ko-KR" sz="1200">
                <a:solidFill>
                  <a:schemeClr val="bg1"/>
                </a:solidFill>
                <a:cs typeface="Arial" pitchFamily="34" charset="0"/>
              </a:rPr>
              <a:t>ư</a:t>
            </a:r>
            <a:r>
              <a:rPr lang="en-US" altLang="ko-KR" sz="1200">
                <a:solidFill>
                  <a:schemeClr val="bg1"/>
                </a:solidFill>
                <a:cs typeface="Arial" pitchFamily="34" charset="0"/>
              </a:rPr>
              <a:t> ng</a:t>
            </a:r>
            <a:r>
              <a:rPr lang="vi-VN" altLang="ko-KR" sz="1200">
                <a:solidFill>
                  <a:schemeClr val="bg1"/>
                </a:solidFill>
                <a:cs typeface="Arial" pitchFamily="34" charset="0"/>
              </a:rPr>
              <a:t>ư</a:t>
            </a:r>
            <a:r>
              <a:rPr lang="en-US" altLang="ko-KR" sz="1200">
                <a:solidFill>
                  <a:schemeClr val="bg1"/>
                </a:solidFill>
                <a:cs typeface="Arial" pitchFamily="34" charset="0"/>
              </a:rPr>
              <a:t>ời sử dụng.</a:t>
            </a:r>
            <a:endParaRPr lang="ko-KR" altLang="en-US" sz="1200">
              <a:solidFill>
                <a:schemeClr val="bg1"/>
              </a:solidFill>
              <a:cs typeface="Arial" pitchFamily="34" charset="0"/>
            </a:endParaRPr>
          </a:p>
        </p:txBody>
      </p:sp>
      <p:sp>
        <p:nvSpPr>
          <p:cNvPr id="37" name="Oval 36">
            <a:extLst>
              <a:ext uri="{FF2B5EF4-FFF2-40B4-BE49-F238E27FC236}">
                <a16:creationId xmlns:a16="http://schemas.microsoft.com/office/drawing/2014/main" id="{7522BB71-2647-4409-85BB-8B5D790C643F}"/>
              </a:ext>
            </a:extLst>
          </p:cNvPr>
          <p:cNvSpPr/>
          <p:nvPr/>
        </p:nvSpPr>
        <p:spPr>
          <a:xfrm>
            <a:off x="517378" y="2706537"/>
            <a:ext cx="576064" cy="576064"/>
          </a:xfrm>
          <a:prstGeom prst="ellipse">
            <a:avLst/>
          </a:prstGeom>
          <a:solidFill>
            <a:schemeClr val="bg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39" name="TextBox 38">
            <a:extLst>
              <a:ext uri="{FF2B5EF4-FFF2-40B4-BE49-F238E27FC236}">
                <a16:creationId xmlns:a16="http://schemas.microsoft.com/office/drawing/2014/main" id="{02C1827A-0525-4C5C-9196-96960A6B5A06}"/>
              </a:ext>
            </a:extLst>
          </p:cNvPr>
          <p:cNvSpPr txBox="1"/>
          <p:nvPr/>
        </p:nvSpPr>
        <p:spPr>
          <a:xfrm>
            <a:off x="1229635" y="2705535"/>
            <a:ext cx="3129552" cy="646331"/>
          </a:xfrm>
          <a:prstGeom prst="rect">
            <a:avLst/>
          </a:prstGeom>
          <a:noFill/>
        </p:spPr>
        <p:txBody>
          <a:bodyPr wrap="square" rtlCol="0" anchor="ctr">
            <a:spAutoFit/>
          </a:bodyPr>
          <a:lstStyle/>
          <a:p>
            <a:r>
              <a:rPr lang="en-US" altLang="ko-KR" sz="1200">
                <a:solidFill>
                  <a:schemeClr val="bg1"/>
                </a:solidFill>
                <a:cs typeface="Arial" pitchFamily="34" charset="0"/>
              </a:rPr>
              <a:t>Sử dụng công cụ do chính Facebook cung cấp nên thực hiện tốt và dễ dàng với nhiều chức năng.</a:t>
            </a:r>
            <a:endParaRPr lang="ko-KR" altLang="en-US" sz="1200">
              <a:solidFill>
                <a:schemeClr val="bg1"/>
              </a:solidFill>
              <a:cs typeface="Arial" pitchFamily="34" charset="0"/>
            </a:endParaRPr>
          </a:p>
        </p:txBody>
      </p:sp>
      <p:sp>
        <p:nvSpPr>
          <p:cNvPr id="41" name="Oval 40">
            <a:extLst>
              <a:ext uri="{FF2B5EF4-FFF2-40B4-BE49-F238E27FC236}">
                <a16:creationId xmlns:a16="http://schemas.microsoft.com/office/drawing/2014/main" id="{43BE0E14-B834-4235-B83D-95FF542ACC84}"/>
              </a:ext>
            </a:extLst>
          </p:cNvPr>
          <p:cNvSpPr/>
          <p:nvPr/>
        </p:nvSpPr>
        <p:spPr>
          <a:xfrm>
            <a:off x="4762376" y="2639392"/>
            <a:ext cx="576064" cy="576064"/>
          </a:xfrm>
          <a:prstGeom prst="ellipse">
            <a:avLst/>
          </a:prstGeom>
          <a:solidFill>
            <a:schemeClr val="bg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42" name="TextBox 41">
            <a:extLst>
              <a:ext uri="{FF2B5EF4-FFF2-40B4-BE49-F238E27FC236}">
                <a16:creationId xmlns:a16="http://schemas.microsoft.com/office/drawing/2014/main" id="{05BB9CE0-783A-45FF-9A0A-B86934FD70D9}"/>
              </a:ext>
            </a:extLst>
          </p:cNvPr>
          <p:cNvSpPr txBox="1"/>
          <p:nvPr/>
        </p:nvSpPr>
        <p:spPr>
          <a:xfrm>
            <a:off x="5550038" y="2705535"/>
            <a:ext cx="3129552" cy="646331"/>
          </a:xfrm>
          <a:prstGeom prst="rect">
            <a:avLst/>
          </a:prstGeom>
          <a:noFill/>
        </p:spPr>
        <p:txBody>
          <a:bodyPr wrap="square" rtlCol="0" anchor="ctr">
            <a:spAutoFit/>
          </a:bodyPr>
          <a:lstStyle/>
          <a:p>
            <a:r>
              <a:rPr lang="en-US" altLang="ko-KR" sz="1200">
                <a:solidFill>
                  <a:schemeClr val="bg1"/>
                </a:solidFill>
                <a:cs typeface="Arial" pitchFamily="34" charset="0"/>
              </a:rPr>
              <a:t>Sử dụng các hàm request, response hỗ trợ sẵn trong th</a:t>
            </a:r>
            <a:r>
              <a:rPr lang="vi-VN" altLang="ko-KR" sz="1200">
                <a:solidFill>
                  <a:schemeClr val="bg1"/>
                </a:solidFill>
                <a:cs typeface="Arial" pitchFamily="34" charset="0"/>
              </a:rPr>
              <a:t>ư</a:t>
            </a:r>
            <a:r>
              <a:rPr lang="en-US" altLang="ko-KR" sz="1200">
                <a:solidFill>
                  <a:schemeClr val="bg1"/>
                </a:solidFill>
                <a:cs typeface="Arial" pitchFamily="34" charset="0"/>
              </a:rPr>
              <a:t> viện lập trình để thao tác với Facebook như trên Web dễ dàng.</a:t>
            </a:r>
            <a:endParaRPr lang="ko-KR" altLang="en-US" sz="1200">
              <a:solidFill>
                <a:schemeClr val="bg1"/>
              </a:solidFill>
              <a:cs typeface="Arial" pitchFamily="34" charset="0"/>
            </a:endParaRPr>
          </a:p>
        </p:txBody>
      </p:sp>
      <p:sp>
        <p:nvSpPr>
          <p:cNvPr id="43" name="Freeform 32">
            <a:extLst>
              <a:ext uri="{FF2B5EF4-FFF2-40B4-BE49-F238E27FC236}">
                <a16:creationId xmlns:a16="http://schemas.microsoft.com/office/drawing/2014/main" id="{CE1614B5-6576-4DF5-9CBC-F4ED7D5E3A40}"/>
              </a:ext>
            </a:extLst>
          </p:cNvPr>
          <p:cNvSpPr/>
          <p:nvPr/>
        </p:nvSpPr>
        <p:spPr>
          <a:xfrm>
            <a:off x="610004" y="2774070"/>
            <a:ext cx="408033" cy="37374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Freeform 32">
            <a:extLst>
              <a:ext uri="{FF2B5EF4-FFF2-40B4-BE49-F238E27FC236}">
                <a16:creationId xmlns:a16="http://schemas.microsoft.com/office/drawing/2014/main" id="{74BDE683-6F34-4ED4-94F3-B8FA113E2C2D}"/>
              </a:ext>
            </a:extLst>
          </p:cNvPr>
          <p:cNvSpPr/>
          <p:nvPr/>
        </p:nvSpPr>
        <p:spPr>
          <a:xfrm>
            <a:off x="4860032" y="2702062"/>
            <a:ext cx="408033" cy="37374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Freeform 32">
            <a:extLst>
              <a:ext uri="{FF2B5EF4-FFF2-40B4-BE49-F238E27FC236}">
                <a16:creationId xmlns:a16="http://schemas.microsoft.com/office/drawing/2014/main" id="{BADBE6AB-66A6-4BE9-8084-2CBCD7E3FA4F}"/>
              </a:ext>
            </a:extLst>
          </p:cNvPr>
          <p:cNvSpPr/>
          <p:nvPr/>
        </p:nvSpPr>
        <p:spPr>
          <a:xfrm>
            <a:off x="4860032" y="3507854"/>
            <a:ext cx="408033" cy="37374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Freeform 32">
            <a:extLst>
              <a:ext uri="{FF2B5EF4-FFF2-40B4-BE49-F238E27FC236}">
                <a16:creationId xmlns:a16="http://schemas.microsoft.com/office/drawing/2014/main" id="{34B47274-3FA2-4705-A7B9-E9A1161A7D85}"/>
              </a:ext>
            </a:extLst>
          </p:cNvPr>
          <p:cNvSpPr/>
          <p:nvPr/>
        </p:nvSpPr>
        <p:spPr>
          <a:xfrm rot="10800000">
            <a:off x="611560" y="3651870"/>
            <a:ext cx="408033" cy="37374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7" name="Freeform 32">
            <a:extLst>
              <a:ext uri="{FF2B5EF4-FFF2-40B4-BE49-F238E27FC236}">
                <a16:creationId xmlns:a16="http://schemas.microsoft.com/office/drawing/2014/main" id="{27CF7F2B-BE37-4A08-B288-B0D504E45EE6}"/>
              </a:ext>
            </a:extLst>
          </p:cNvPr>
          <p:cNvSpPr/>
          <p:nvPr/>
        </p:nvSpPr>
        <p:spPr>
          <a:xfrm rot="10800000">
            <a:off x="611561" y="4476530"/>
            <a:ext cx="408033" cy="37374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8" name="Freeform 32">
            <a:extLst>
              <a:ext uri="{FF2B5EF4-FFF2-40B4-BE49-F238E27FC236}">
                <a16:creationId xmlns:a16="http://schemas.microsoft.com/office/drawing/2014/main" id="{35171772-ED1A-4646-920E-A389C39D20D9}"/>
              </a:ext>
            </a:extLst>
          </p:cNvPr>
          <p:cNvSpPr/>
          <p:nvPr/>
        </p:nvSpPr>
        <p:spPr>
          <a:xfrm rot="10800000">
            <a:off x="4866627" y="4458303"/>
            <a:ext cx="408033" cy="37374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1" name="Oval 50">
            <a:extLst>
              <a:ext uri="{FF2B5EF4-FFF2-40B4-BE49-F238E27FC236}">
                <a16:creationId xmlns:a16="http://schemas.microsoft.com/office/drawing/2014/main" id="{30C3B625-8911-4C7F-A72E-1799AB4A4AE5}"/>
              </a:ext>
            </a:extLst>
          </p:cNvPr>
          <p:cNvSpPr/>
          <p:nvPr/>
        </p:nvSpPr>
        <p:spPr>
          <a:xfrm flipH="1">
            <a:off x="8460431" y="4615374"/>
            <a:ext cx="360037" cy="3555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TextBox 51">
            <a:extLst>
              <a:ext uri="{FF2B5EF4-FFF2-40B4-BE49-F238E27FC236}">
                <a16:creationId xmlns:a16="http://schemas.microsoft.com/office/drawing/2014/main" id="{0DBEB0FF-1CAD-41C8-9E4D-CFE3321537FD}"/>
              </a:ext>
            </a:extLst>
          </p:cNvPr>
          <p:cNvSpPr txBox="1"/>
          <p:nvPr/>
        </p:nvSpPr>
        <p:spPr>
          <a:xfrm flipH="1">
            <a:off x="8395092" y="4601399"/>
            <a:ext cx="490714" cy="369332"/>
          </a:xfrm>
          <a:prstGeom prst="rect">
            <a:avLst/>
          </a:prstGeom>
          <a:noFill/>
        </p:spPr>
        <p:txBody>
          <a:bodyPr wrap="square" rtlCol="0" anchor="ctr">
            <a:spAutoFit/>
          </a:bodyPr>
          <a:lstStyle/>
          <a:p>
            <a:pPr algn="ctr"/>
            <a:r>
              <a:rPr lang="en-US" altLang="ko-KR" b="1">
                <a:solidFill>
                  <a:schemeClr val="bg1"/>
                </a:solidFill>
                <a:cs typeface="Arial" pitchFamily="34" charset="0"/>
              </a:rPr>
              <a:t>5</a:t>
            </a:r>
            <a:endParaRPr lang="ko-KR" altLang="en-US" b="1">
              <a:solidFill>
                <a:schemeClr val="bg1"/>
              </a:solidFill>
              <a:cs typeface="Arial" pitchFamily="34" charset="0"/>
            </a:endParaRPr>
          </a:p>
        </p:txBody>
      </p:sp>
    </p:spTree>
    <p:extLst>
      <p:ext uri="{BB962C8B-B14F-4D97-AF65-F5344CB8AC3E}">
        <p14:creationId xmlns:p14="http://schemas.microsoft.com/office/powerpoint/2010/main" val="2407192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75606"/>
            <a:ext cx="4572000" cy="3240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p:cNvSpPr/>
          <p:nvPr/>
        </p:nvSpPr>
        <p:spPr>
          <a:xfrm flipH="1">
            <a:off x="3644624" y="1582162"/>
            <a:ext cx="504055" cy="5040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Oval 6"/>
          <p:cNvSpPr/>
          <p:nvPr/>
        </p:nvSpPr>
        <p:spPr>
          <a:xfrm flipH="1">
            <a:off x="3635897" y="2534133"/>
            <a:ext cx="504055" cy="5040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Oval 7"/>
          <p:cNvSpPr/>
          <p:nvPr/>
        </p:nvSpPr>
        <p:spPr>
          <a:xfrm flipH="1">
            <a:off x="3633990" y="3508780"/>
            <a:ext cx="504055" cy="5040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p:cNvGrpSpPr/>
          <p:nvPr/>
        </p:nvGrpSpPr>
        <p:grpSpPr>
          <a:xfrm flipH="1">
            <a:off x="467544" y="1437090"/>
            <a:ext cx="2880320" cy="931083"/>
            <a:chOff x="803640" y="3376091"/>
            <a:chExt cx="2059657" cy="757772"/>
          </a:xfrm>
        </p:grpSpPr>
        <p:sp>
          <p:nvSpPr>
            <p:cNvPr id="11" name="TextBox 10"/>
            <p:cNvSpPr txBox="1"/>
            <p:nvPr/>
          </p:nvSpPr>
          <p:spPr>
            <a:xfrm>
              <a:off x="803640" y="3487533"/>
              <a:ext cx="2059657" cy="646330"/>
            </a:xfrm>
            <a:prstGeom prst="rect">
              <a:avLst/>
            </a:prstGeom>
            <a:noFill/>
          </p:spPr>
          <p:txBody>
            <a:bodyPr wrap="square" rtlCol="0" anchor="ctr">
              <a:spAutoFit/>
            </a:bodyPr>
            <a:lstStyle/>
            <a:p>
              <a:pPr algn="r"/>
              <a:r>
                <a:rPr lang="en-US" altLang="ko-KR" sz="1200">
                  <a:solidFill>
                    <a:schemeClr val="bg1"/>
                  </a:solidFill>
                  <a:cs typeface="Arial" pitchFamily="34" charset="0"/>
                </a:rPr>
                <a:t>Để có thể lấy dữ liệu từ Facebook về ta có hai hàm SendGetRequest và SenPostRequest</a:t>
              </a:r>
              <a:endParaRPr lang="ko-KR" altLang="en-US" sz="1200">
                <a:solidFill>
                  <a:schemeClr val="bg1"/>
                </a:solidFill>
                <a:cs typeface="Arial" pitchFamily="34" charset="0"/>
              </a:endParaRPr>
            </a:p>
          </p:txBody>
        </p:sp>
        <p:sp>
          <p:nvSpPr>
            <p:cNvPr id="12" name="TextBox 11"/>
            <p:cNvSpPr txBox="1"/>
            <p:nvPr/>
          </p:nvSpPr>
          <p:spPr>
            <a:xfrm>
              <a:off x="803640" y="3376091"/>
              <a:ext cx="2059657" cy="250487"/>
            </a:xfrm>
            <a:prstGeom prst="rect">
              <a:avLst/>
            </a:prstGeom>
            <a:noFill/>
          </p:spPr>
          <p:txBody>
            <a:bodyPr wrap="square" rtlCol="0" anchor="ctr">
              <a:spAutoFit/>
            </a:bodyPr>
            <a:lstStyle/>
            <a:p>
              <a:pPr algn="r"/>
              <a:r>
                <a:rPr lang="en-US" altLang="ko-KR" sz="1400" b="1">
                  <a:solidFill>
                    <a:schemeClr val="bg1"/>
                  </a:solidFill>
                  <a:cs typeface="Arial" pitchFamily="34" charset="0"/>
                </a:rPr>
                <a:t>SendRequest</a:t>
              </a:r>
              <a:endParaRPr lang="ko-KR" altLang="en-US" sz="1400" b="1">
                <a:solidFill>
                  <a:schemeClr val="bg1"/>
                </a:solidFill>
                <a:cs typeface="Arial" pitchFamily="34" charset="0"/>
              </a:endParaRPr>
            </a:p>
          </p:txBody>
        </p:sp>
      </p:grpSp>
      <p:grpSp>
        <p:nvGrpSpPr>
          <p:cNvPr id="13" name="Group 12"/>
          <p:cNvGrpSpPr/>
          <p:nvPr/>
        </p:nvGrpSpPr>
        <p:grpSpPr>
          <a:xfrm flipH="1">
            <a:off x="467544" y="2400216"/>
            <a:ext cx="2880320" cy="942039"/>
            <a:chOff x="803640" y="3377832"/>
            <a:chExt cx="2059657" cy="756033"/>
          </a:xfrm>
        </p:grpSpPr>
        <p:sp>
          <p:nvSpPr>
            <p:cNvPr id="14" name="TextBox 13"/>
            <p:cNvSpPr txBox="1"/>
            <p:nvPr/>
          </p:nvSpPr>
          <p:spPr>
            <a:xfrm>
              <a:off x="803640" y="3487535"/>
              <a:ext cx="2059657" cy="646330"/>
            </a:xfrm>
            <a:prstGeom prst="rect">
              <a:avLst/>
            </a:prstGeom>
            <a:noFill/>
          </p:spPr>
          <p:txBody>
            <a:bodyPr wrap="square" rtlCol="0" anchor="ctr">
              <a:spAutoFit/>
            </a:bodyPr>
            <a:lstStyle/>
            <a:p>
              <a:pPr algn="r"/>
              <a:r>
                <a:rPr lang="en-US" altLang="ko-KR" sz="1200">
                  <a:solidFill>
                    <a:schemeClr val="bg1"/>
                  </a:solidFill>
                  <a:cs typeface="Arial" pitchFamily="34" charset="0"/>
                </a:rPr>
                <a:t>Ta sử dụng hàm này để nhận về dữ liệu từ máy chủ Facebook d</a:t>
              </a:r>
              <a:r>
                <a:rPr lang="vi-VN" altLang="ko-KR" sz="1200">
                  <a:solidFill>
                    <a:schemeClr val="bg1"/>
                  </a:solidFill>
                  <a:cs typeface="Arial" pitchFamily="34" charset="0"/>
                </a:rPr>
                <a:t>ư</a:t>
              </a:r>
              <a:r>
                <a:rPr lang="en-US" altLang="ko-KR" sz="1200">
                  <a:solidFill>
                    <a:schemeClr val="bg1"/>
                  </a:solidFill>
                  <a:cs typeface="Arial" pitchFamily="34" charset="0"/>
                </a:rPr>
                <a:t>ới dạng XML để tiếp tục xử lý </a:t>
              </a:r>
              <a:endParaRPr lang="ko-KR" altLang="en-US" sz="1200">
                <a:solidFill>
                  <a:schemeClr val="bg1"/>
                </a:solidFill>
                <a:cs typeface="Arial" pitchFamily="34" charset="0"/>
              </a:endParaRPr>
            </a:p>
          </p:txBody>
        </p:sp>
        <p:sp>
          <p:nvSpPr>
            <p:cNvPr id="15" name="TextBox 14"/>
            <p:cNvSpPr txBox="1"/>
            <p:nvPr/>
          </p:nvSpPr>
          <p:spPr>
            <a:xfrm>
              <a:off x="803640" y="3377832"/>
              <a:ext cx="2059657" cy="247006"/>
            </a:xfrm>
            <a:prstGeom prst="rect">
              <a:avLst/>
            </a:prstGeom>
            <a:noFill/>
          </p:spPr>
          <p:txBody>
            <a:bodyPr wrap="square" rtlCol="0" anchor="ctr">
              <a:spAutoFit/>
            </a:bodyPr>
            <a:lstStyle/>
            <a:p>
              <a:pPr algn="r"/>
              <a:r>
                <a:rPr lang="en-US" altLang="ko-KR" sz="1400" b="1">
                  <a:solidFill>
                    <a:schemeClr val="bg1"/>
                  </a:solidFill>
                  <a:cs typeface="Arial" pitchFamily="34" charset="0"/>
                </a:rPr>
                <a:t>GetResponseStream</a:t>
              </a:r>
              <a:endParaRPr lang="ko-KR" altLang="en-US" sz="1400" b="1">
                <a:solidFill>
                  <a:schemeClr val="bg1"/>
                </a:solidFill>
                <a:cs typeface="Arial" pitchFamily="34" charset="0"/>
              </a:endParaRPr>
            </a:p>
          </p:txBody>
        </p:sp>
      </p:grpSp>
      <p:grpSp>
        <p:nvGrpSpPr>
          <p:cNvPr id="16" name="Group 15"/>
          <p:cNvGrpSpPr/>
          <p:nvPr/>
        </p:nvGrpSpPr>
        <p:grpSpPr>
          <a:xfrm flipH="1">
            <a:off x="467544" y="3373325"/>
            <a:ext cx="2880320" cy="998622"/>
            <a:chOff x="803640" y="3386105"/>
            <a:chExt cx="2059657" cy="747757"/>
          </a:xfrm>
        </p:grpSpPr>
        <p:sp>
          <p:nvSpPr>
            <p:cNvPr id="17" name="TextBox 16"/>
            <p:cNvSpPr txBox="1"/>
            <p:nvPr/>
          </p:nvSpPr>
          <p:spPr>
            <a:xfrm>
              <a:off x="803640" y="3487532"/>
              <a:ext cx="2059657" cy="646330"/>
            </a:xfrm>
            <a:prstGeom prst="rect">
              <a:avLst/>
            </a:prstGeom>
            <a:noFill/>
          </p:spPr>
          <p:txBody>
            <a:bodyPr wrap="square" rtlCol="0" anchor="ctr">
              <a:spAutoFit/>
            </a:bodyPr>
            <a:lstStyle/>
            <a:p>
              <a:pPr algn="r"/>
              <a:r>
                <a:rPr lang="en-US" altLang="ko-KR" sz="1200">
                  <a:solidFill>
                    <a:schemeClr val="bg1"/>
                  </a:solidFill>
                  <a:cs typeface="Arial" pitchFamily="34" charset="0"/>
                </a:rPr>
                <a:t>Sau khi nhận được dữ liệu dạng XML ta sử dụng hàm này để bóc tách dữ liệu d</a:t>
              </a:r>
              <a:r>
                <a:rPr lang="vi-VN" altLang="ko-KR" sz="1200">
                  <a:solidFill>
                    <a:schemeClr val="bg1"/>
                  </a:solidFill>
                  <a:cs typeface="Arial" pitchFamily="34" charset="0"/>
                </a:rPr>
                <a:t>ư</a:t>
              </a:r>
              <a:r>
                <a:rPr lang="en-US" altLang="ko-KR" sz="1200">
                  <a:solidFill>
                    <a:schemeClr val="bg1"/>
                  </a:solidFill>
                  <a:cs typeface="Arial" pitchFamily="34" charset="0"/>
                </a:rPr>
                <a:t>ới dạng các thẻ theo quy định</a:t>
              </a:r>
              <a:endParaRPr lang="ko-KR" altLang="en-US" sz="1200">
                <a:solidFill>
                  <a:schemeClr val="bg1"/>
                </a:solidFill>
                <a:cs typeface="Arial" pitchFamily="34" charset="0"/>
              </a:endParaRPr>
            </a:p>
          </p:txBody>
        </p:sp>
        <p:sp>
          <p:nvSpPr>
            <p:cNvPr id="18" name="TextBox 17"/>
            <p:cNvSpPr txBox="1"/>
            <p:nvPr/>
          </p:nvSpPr>
          <p:spPr>
            <a:xfrm>
              <a:off x="803640" y="3386105"/>
              <a:ext cx="2059657" cy="230460"/>
            </a:xfrm>
            <a:prstGeom prst="rect">
              <a:avLst/>
            </a:prstGeom>
            <a:noFill/>
          </p:spPr>
          <p:txBody>
            <a:bodyPr wrap="square" rtlCol="0" anchor="ctr">
              <a:spAutoFit/>
            </a:bodyPr>
            <a:lstStyle/>
            <a:p>
              <a:pPr algn="r"/>
              <a:r>
                <a:rPr lang="en-US" altLang="ko-KR" sz="1400" b="1">
                  <a:solidFill>
                    <a:schemeClr val="bg1"/>
                  </a:solidFill>
                  <a:cs typeface="Arial" pitchFamily="34" charset="0"/>
                </a:rPr>
                <a:t>HTMLAgilityPack </a:t>
              </a:r>
              <a:endParaRPr lang="ko-KR" altLang="en-US" sz="1400" b="1">
                <a:solidFill>
                  <a:schemeClr val="bg1"/>
                </a:solidFill>
                <a:cs typeface="Arial" pitchFamily="34" charset="0"/>
              </a:endParaRPr>
            </a:p>
          </p:txBody>
        </p:sp>
      </p:grpSp>
      <p:sp>
        <p:nvSpPr>
          <p:cNvPr id="22" name="TextBox 21"/>
          <p:cNvSpPr txBox="1"/>
          <p:nvPr/>
        </p:nvSpPr>
        <p:spPr>
          <a:xfrm flipH="1">
            <a:off x="3635896" y="1651348"/>
            <a:ext cx="504056" cy="369332"/>
          </a:xfrm>
          <a:prstGeom prst="rect">
            <a:avLst/>
          </a:prstGeom>
          <a:noFill/>
        </p:spPr>
        <p:txBody>
          <a:bodyPr wrap="square" rtlCol="0" anchor="ctr">
            <a:spAutoFit/>
          </a:bodyPr>
          <a:lstStyle/>
          <a:p>
            <a:pPr algn="ctr"/>
            <a:r>
              <a:rPr lang="en-US" altLang="ko-KR" b="1">
                <a:solidFill>
                  <a:schemeClr val="bg1"/>
                </a:solidFill>
                <a:cs typeface="Arial" pitchFamily="34" charset="0"/>
              </a:rPr>
              <a:t>01</a:t>
            </a:r>
            <a:endParaRPr lang="ko-KR" altLang="en-US" b="1">
              <a:solidFill>
                <a:schemeClr val="bg1"/>
              </a:solidFill>
              <a:cs typeface="Arial" pitchFamily="34" charset="0"/>
            </a:endParaRPr>
          </a:p>
        </p:txBody>
      </p:sp>
      <p:sp>
        <p:nvSpPr>
          <p:cNvPr id="23" name="TextBox 22"/>
          <p:cNvSpPr txBox="1"/>
          <p:nvPr/>
        </p:nvSpPr>
        <p:spPr>
          <a:xfrm flipH="1">
            <a:off x="3644624" y="2601494"/>
            <a:ext cx="504056" cy="369332"/>
          </a:xfrm>
          <a:prstGeom prst="rect">
            <a:avLst/>
          </a:prstGeom>
          <a:noFill/>
        </p:spPr>
        <p:txBody>
          <a:bodyPr wrap="square" rtlCol="0" anchor="ctr">
            <a:spAutoFit/>
          </a:bodyPr>
          <a:lstStyle/>
          <a:p>
            <a:pPr algn="ctr"/>
            <a:r>
              <a:rPr lang="en-US" altLang="ko-KR" b="1">
                <a:solidFill>
                  <a:schemeClr val="bg1"/>
                </a:solidFill>
                <a:cs typeface="Arial" pitchFamily="34" charset="0"/>
              </a:rPr>
              <a:t>02</a:t>
            </a:r>
            <a:endParaRPr lang="ko-KR" altLang="en-US" b="1">
              <a:solidFill>
                <a:schemeClr val="bg1"/>
              </a:solidFill>
              <a:cs typeface="Arial" pitchFamily="34" charset="0"/>
            </a:endParaRPr>
          </a:p>
        </p:txBody>
      </p:sp>
      <p:sp>
        <p:nvSpPr>
          <p:cNvPr id="24" name="TextBox 23"/>
          <p:cNvSpPr txBox="1"/>
          <p:nvPr/>
        </p:nvSpPr>
        <p:spPr>
          <a:xfrm flipH="1">
            <a:off x="3633990" y="3571067"/>
            <a:ext cx="504056" cy="369332"/>
          </a:xfrm>
          <a:prstGeom prst="rect">
            <a:avLst/>
          </a:prstGeom>
          <a:noFill/>
        </p:spPr>
        <p:txBody>
          <a:bodyPr wrap="square" rtlCol="0" anchor="ctr">
            <a:spAutoFit/>
          </a:bodyPr>
          <a:lstStyle/>
          <a:p>
            <a:pPr algn="ctr"/>
            <a:r>
              <a:rPr lang="en-US" altLang="ko-KR" b="1">
                <a:solidFill>
                  <a:schemeClr val="bg1"/>
                </a:solidFill>
                <a:cs typeface="Arial" pitchFamily="34" charset="0"/>
              </a:rPr>
              <a:t>03</a:t>
            </a:r>
            <a:endParaRPr lang="ko-KR" altLang="en-US" b="1">
              <a:solidFill>
                <a:schemeClr val="bg1"/>
              </a:solidFill>
              <a:cs typeface="Arial" pitchFamily="34" charset="0"/>
            </a:endParaRPr>
          </a:p>
        </p:txBody>
      </p:sp>
      <p:sp>
        <p:nvSpPr>
          <p:cNvPr id="2" name="Rectangle 1">
            <a:extLst>
              <a:ext uri="{FF2B5EF4-FFF2-40B4-BE49-F238E27FC236}">
                <a16:creationId xmlns:a16="http://schemas.microsoft.com/office/drawing/2014/main" id="{81C932A3-FF37-4319-BFF6-FD7FF5BA656D}"/>
              </a:ext>
            </a:extLst>
          </p:cNvPr>
          <p:cNvSpPr/>
          <p:nvPr/>
        </p:nvSpPr>
        <p:spPr>
          <a:xfrm>
            <a:off x="0" y="275154"/>
            <a:ext cx="4572000" cy="615553"/>
          </a:xfrm>
          <a:prstGeom prst="rect">
            <a:avLst/>
          </a:prstGeom>
        </p:spPr>
        <p:txBody>
          <a:bodyPr wrap="square">
            <a:spAutoFit/>
          </a:bodyPr>
          <a:lstStyle/>
          <a:p>
            <a:r>
              <a:rPr lang="en-US" altLang="ko-KR" sz="3400" b="1"/>
              <a:t>2. Cộng cụ phát triển </a:t>
            </a:r>
            <a:endParaRPr lang="ko-KR" altLang="en-US" sz="3400" b="1">
              <a:solidFill>
                <a:schemeClr val="accent1"/>
              </a:solidFill>
            </a:endParaRPr>
          </a:p>
        </p:txBody>
      </p:sp>
      <p:pic>
        <p:nvPicPr>
          <p:cNvPr id="1026" name="Picture 2" descr="Káº¿t quáº£ hÃ¬nh áº£nh cho code">
            <a:extLst>
              <a:ext uri="{FF2B5EF4-FFF2-40B4-BE49-F238E27FC236}">
                <a16:creationId xmlns:a16="http://schemas.microsoft.com/office/drawing/2014/main" id="{A22BA8AE-5146-4C16-AE97-D14AF3131C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64" y="1213045"/>
            <a:ext cx="3504118" cy="2284304"/>
          </a:xfrm>
          <a:prstGeom prst="rect">
            <a:avLst/>
          </a:prstGeom>
          <a:noFill/>
          <a:extLst>
            <a:ext uri="{909E8E84-426E-40DD-AFC4-6F175D3DCCD1}">
              <a14:hiddenFill xmlns:a14="http://schemas.microsoft.com/office/drawing/2010/main">
                <a:solidFill>
                  <a:srgbClr val="FFFFFF"/>
                </a:solidFill>
              </a14:hiddenFill>
            </a:ext>
          </a:extLst>
        </p:spPr>
      </p:pic>
      <p:sp>
        <p:nvSpPr>
          <p:cNvPr id="29" name="Oval 28">
            <a:extLst>
              <a:ext uri="{FF2B5EF4-FFF2-40B4-BE49-F238E27FC236}">
                <a16:creationId xmlns:a16="http://schemas.microsoft.com/office/drawing/2014/main" id="{DF5EE866-4C38-41A6-9833-C32935F06FA9}"/>
              </a:ext>
            </a:extLst>
          </p:cNvPr>
          <p:cNvSpPr/>
          <p:nvPr/>
        </p:nvSpPr>
        <p:spPr>
          <a:xfrm flipH="1">
            <a:off x="8460431" y="4615374"/>
            <a:ext cx="360037" cy="3555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0" name="TextBox 29">
            <a:extLst>
              <a:ext uri="{FF2B5EF4-FFF2-40B4-BE49-F238E27FC236}">
                <a16:creationId xmlns:a16="http://schemas.microsoft.com/office/drawing/2014/main" id="{8127E507-DD5A-466E-8024-68BE4F7FCEDE}"/>
              </a:ext>
            </a:extLst>
          </p:cNvPr>
          <p:cNvSpPr txBox="1"/>
          <p:nvPr/>
        </p:nvSpPr>
        <p:spPr>
          <a:xfrm flipH="1">
            <a:off x="8395092" y="4615374"/>
            <a:ext cx="490714" cy="369332"/>
          </a:xfrm>
          <a:prstGeom prst="rect">
            <a:avLst/>
          </a:prstGeom>
          <a:noFill/>
        </p:spPr>
        <p:txBody>
          <a:bodyPr wrap="square" rtlCol="0" anchor="ctr">
            <a:spAutoFit/>
          </a:bodyPr>
          <a:lstStyle/>
          <a:p>
            <a:pPr algn="ctr"/>
            <a:r>
              <a:rPr lang="en-US" altLang="ko-KR" b="1">
                <a:solidFill>
                  <a:schemeClr val="bg1"/>
                </a:solidFill>
                <a:cs typeface="Arial" pitchFamily="34" charset="0"/>
              </a:rPr>
              <a:t>6</a:t>
            </a:r>
            <a:endParaRPr lang="ko-KR" altLang="en-US" b="1">
              <a:solidFill>
                <a:schemeClr val="bg1"/>
              </a:solidFill>
              <a:cs typeface="Arial" pitchFamily="34" charset="0"/>
            </a:endParaRPr>
          </a:p>
        </p:txBody>
      </p:sp>
    </p:spTree>
    <p:extLst>
      <p:ext uri="{BB962C8B-B14F-4D97-AF65-F5344CB8AC3E}">
        <p14:creationId xmlns:p14="http://schemas.microsoft.com/office/powerpoint/2010/main" val="2539446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85378"/>
            <a:ext cx="7200800" cy="758180"/>
          </a:xfrm>
        </p:spPr>
        <p:txBody>
          <a:bodyPr/>
          <a:lstStyle/>
          <a:p>
            <a:r>
              <a:rPr lang="en-US" altLang="ko-KR"/>
              <a:t>3. Phân tích thiết kế hệ thống</a:t>
            </a:r>
            <a:endParaRPr lang="ko-KR" altLang="en-US"/>
          </a:p>
        </p:txBody>
      </p:sp>
      <p:pic>
        <p:nvPicPr>
          <p:cNvPr id="67" name="Picture 66">
            <a:extLst>
              <a:ext uri="{FF2B5EF4-FFF2-40B4-BE49-F238E27FC236}">
                <a16:creationId xmlns:a16="http://schemas.microsoft.com/office/drawing/2014/main" id="{B259BA0C-22AA-4685-9800-0D9E482DD674}"/>
              </a:ext>
            </a:extLst>
          </p:cNvPr>
          <p:cNvPicPr/>
          <p:nvPr/>
        </p:nvPicPr>
        <p:blipFill>
          <a:blip r:embed="rId3"/>
          <a:stretch>
            <a:fillRect/>
          </a:stretch>
        </p:blipFill>
        <p:spPr>
          <a:xfrm>
            <a:off x="2843808" y="1131591"/>
            <a:ext cx="5680070" cy="3926532"/>
          </a:xfrm>
          <a:prstGeom prst="rect">
            <a:avLst/>
          </a:prstGeom>
        </p:spPr>
      </p:pic>
      <p:sp>
        <p:nvSpPr>
          <p:cNvPr id="18" name="Rectangle 17">
            <a:extLst>
              <a:ext uri="{FF2B5EF4-FFF2-40B4-BE49-F238E27FC236}">
                <a16:creationId xmlns:a16="http://schemas.microsoft.com/office/drawing/2014/main" id="{B5F6BB7E-E48E-482C-B9E0-EFA8FEF79E55}"/>
              </a:ext>
            </a:extLst>
          </p:cNvPr>
          <p:cNvSpPr/>
          <p:nvPr/>
        </p:nvSpPr>
        <p:spPr>
          <a:xfrm>
            <a:off x="115792" y="3291830"/>
            <a:ext cx="2069798" cy="369332"/>
          </a:xfrm>
          <a:prstGeom prst="rect">
            <a:avLst/>
          </a:prstGeom>
        </p:spPr>
        <p:txBody>
          <a:bodyPr wrap="none">
            <a:spAutoFit/>
          </a:bodyPr>
          <a:lstStyle/>
          <a:p>
            <a:pPr algn="r"/>
            <a:r>
              <a:rPr lang="en-US" altLang="ko-KR" b="1">
                <a:cs typeface="Arial" pitchFamily="34" charset="0"/>
              </a:rPr>
              <a:t>Mô hình Usecase</a:t>
            </a:r>
            <a:endParaRPr lang="ko-KR" altLang="en-US" b="1">
              <a:cs typeface="Arial" pitchFamily="34" charset="0"/>
            </a:endParaRPr>
          </a:p>
        </p:txBody>
      </p:sp>
      <p:sp>
        <p:nvSpPr>
          <p:cNvPr id="20" name="Rectangle 19">
            <a:extLst>
              <a:ext uri="{FF2B5EF4-FFF2-40B4-BE49-F238E27FC236}">
                <a16:creationId xmlns:a16="http://schemas.microsoft.com/office/drawing/2014/main" id="{44E0BFB9-D5F7-4FB6-A738-0366ABFC7578}"/>
              </a:ext>
            </a:extLst>
          </p:cNvPr>
          <p:cNvSpPr/>
          <p:nvPr/>
        </p:nvSpPr>
        <p:spPr>
          <a:xfrm>
            <a:off x="107504" y="1131590"/>
            <a:ext cx="2060179" cy="923330"/>
          </a:xfrm>
          <a:prstGeom prst="rect">
            <a:avLst/>
          </a:prstGeom>
        </p:spPr>
        <p:txBody>
          <a:bodyPr wrap="none">
            <a:spAutoFit/>
          </a:bodyPr>
          <a:lstStyle/>
          <a:p>
            <a:r>
              <a:rPr lang="en-US" altLang="ko-KR" b="1">
                <a:cs typeface="Arial" pitchFamily="34" charset="0"/>
              </a:rPr>
              <a:t>Tác nhân chính:</a:t>
            </a:r>
          </a:p>
          <a:p>
            <a:pPr marL="285750" indent="-285750">
              <a:buFont typeface="Arial" panose="020B0604020202020204" pitchFamily="34" charset="0"/>
              <a:buChar char="•"/>
            </a:pPr>
            <a:r>
              <a:rPr lang="en-US" altLang="ko-KR">
                <a:cs typeface="Arial" pitchFamily="34" charset="0"/>
              </a:rPr>
              <a:t>Nhân viên</a:t>
            </a:r>
          </a:p>
          <a:p>
            <a:pPr marL="285750" indent="-285750">
              <a:buFont typeface="Arial" panose="020B0604020202020204" pitchFamily="34" charset="0"/>
              <a:buChar char="•"/>
            </a:pPr>
            <a:r>
              <a:rPr lang="en-US" altLang="ko-KR">
                <a:cs typeface="Arial" pitchFamily="34" charset="0"/>
              </a:rPr>
              <a:t>Người giám sát</a:t>
            </a:r>
            <a:endParaRPr lang="ko-KR" altLang="en-US">
              <a:cs typeface="Arial" pitchFamily="34" charset="0"/>
            </a:endParaRPr>
          </a:p>
        </p:txBody>
      </p:sp>
      <p:sp>
        <p:nvSpPr>
          <p:cNvPr id="7" name="Oval 6">
            <a:extLst>
              <a:ext uri="{FF2B5EF4-FFF2-40B4-BE49-F238E27FC236}">
                <a16:creationId xmlns:a16="http://schemas.microsoft.com/office/drawing/2014/main" id="{AB3E695F-A4C4-405F-B5A8-9FE0A317FF88}"/>
              </a:ext>
            </a:extLst>
          </p:cNvPr>
          <p:cNvSpPr/>
          <p:nvPr/>
        </p:nvSpPr>
        <p:spPr>
          <a:xfrm flipH="1">
            <a:off x="8589216" y="4519676"/>
            <a:ext cx="360037" cy="3555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Box 7">
            <a:extLst>
              <a:ext uri="{FF2B5EF4-FFF2-40B4-BE49-F238E27FC236}">
                <a16:creationId xmlns:a16="http://schemas.microsoft.com/office/drawing/2014/main" id="{669DBE19-E524-4802-A5C3-979A6E19DA6A}"/>
              </a:ext>
            </a:extLst>
          </p:cNvPr>
          <p:cNvSpPr txBox="1"/>
          <p:nvPr/>
        </p:nvSpPr>
        <p:spPr>
          <a:xfrm flipH="1">
            <a:off x="8523878" y="4505870"/>
            <a:ext cx="490714" cy="369332"/>
          </a:xfrm>
          <a:prstGeom prst="rect">
            <a:avLst/>
          </a:prstGeom>
          <a:noFill/>
        </p:spPr>
        <p:txBody>
          <a:bodyPr wrap="square" rtlCol="0" anchor="ctr">
            <a:spAutoFit/>
          </a:bodyPr>
          <a:lstStyle/>
          <a:p>
            <a:pPr algn="ctr"/>
            <a:r>
              <a:rPr lang="en-US" altLang="ko-KR" b="1">
                <a:solidFill>
                  <a:schemeClr val="bg1"/>
                </a:solidFill>
                <a:cs typeface="Arial" pitchFamily="34" charset="0"/>
              </a:rPr>
              <a:t>7</a:t>
            </a:r>
            <a:endParaRPr lang="ko-KR" altLang="en-US" b="1">
              <a:solidFill>
                <a:schemeClr val="bg1"/>
              </a:solidFill>
              <a:cs typeface="Arial" pitchFamily="34" charset="0"/>
            </a:endParaRPr>
          </a:p>
        </p:txBody>
      </p:sp>
    </p:spTree>
    <p:extLst>
      <p:ext uri="{BB962C8B-B14F-4D97-AF65-F5344CB8AC3E}">
        <p14:creationId xmlns:p14="http://schemas.microsoft.com/office/powerpoint/2010/main" val="2197447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85378"/>
            <a:ext cx="7200800" cy="758180"/>
          </a:xfrm>
        </p:spPr>
        <p:txBody>
          <a:bodyPr/>
          <a:lstStyle/>
          <a:p>
            <a:r>
              <a:rPr lang="en-US" altLang="ko-KR"/>
              <a:t>3. Phân tích thiết kế hệ thống</a:t>
            </a:r>
            <a:endParaRPr lang="ko-KR" altLang="en-US"/>
          </a:p>
        </p:txBody>
      </p:sp>
      <p:sp>
        <p:nvSpPr>
          <p:cNvPr id="18" name="Rectangle 17">
            <a:extLst>
              <a:ext uri="{FF2B5EF4-FFF2-40B4-BE49-F238E27FC236}">
                <a16:creationId xmlns:a16="http://schemas.microsoft.com/office/drawing/2014/main" id="{B5F6BB7E-E48E-482C-B9E0-EFA8FEF79E55}"/>
              </a:ext>
            </a:extLst>
          </p:cNvPr>
          <p:cNvSpPr/>
          <p:nvPr/>
        </p:nvSpPr>
        <p:spPr>
          <a:xfrm>
            <a:off x="75781" y="1347614"/>
            <a:ext cx="2223686" cy="369332"/>
          </a:xfrm>
          <a:prstGeom prst="rect">
            <a:avLst/>
          </a:prstGeom>
        </p:spPr>
        <p:txBody>
          <a:bodyPr wrap="none">
            <a:spAutoFit/>
          </a:bodyPr>
          <a:lstStyle/>
          <a:p>
            <a:pPr algn="r"/>
            <a:r>
              <a:rPr lang="en-US" altLang="ko-KR" b="1">
                <a:cs typeface="Arial" pitchFamily="34" charset="0"/>
              </a:rPr>
              <a:t>Bảng liên kết logic</a:t>
            </a:r>
            <a:endParaRPr lang="ko-KR" altLang="en-US" b="1">
              <a:cs typeface="Arial" pitchFamily="34" charset="0"/>
            </a:endParaRPr>
          </a:p>
        </p:txBody>
      </p:sp>
      <p:pic>
        <p:nvPicPr>
          <p:cNvPr id="5" name="Picture 4">
            <a:extLst>
              <a:ext uri="{FF2B5EF4-FFF2-40B4-BE49-F238E27FC236}">
                <a16:creationId xmlns:a16="http://schemas.microsoft.com/office/drawing/2014/main" id="{6F86FDC8-60A7-4369-9B5D-035811CD1D4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28975" y="1203598"/>
            <a:ext cx="5227401" cy="3854524"/>
          </a:xfrm>
          <a:prstGeom prst="rect">
            <a:avLst/>
          </a:prstGeom>
          <a:noFill/>
          <a:ln>
            <a:noFill/>
          </a:ln>
        </p:spPr>
      </p:pic>
      <p:sp>
        <p:nvSpPr>
          <p:cNvPr id="6" name="Oval 5">
            <a:extLst>
              <a:ext uri="{FF2B5EF4-FFF2-40B4-BE49-F238E27FC236}">
                <a16:creationId xmlns:a16="http://schemas.microsoft.com/office/drawing/2014/main" id="{54F26CE5-AE9D-421C-A8CF-FF7E533FF9FF}"/>
              </a:ext>
            </a:extLst>
          </p:cNvPr>
          <p:cNvSpPr/>
          <p:nvPr/>
        </p:nvSpPr>
        <p:spPr>
          <a:xfrm flipH="1">
            <a:off x="8532440" y="4515966"/>
            <a:ext cx="360037" cy="3555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TextBox 6">
            <a:extLst>
              <a:ext uri="{FF2B5EF4-FFF2-40B4-BE49-F238E27FC236}">
                <a16:creationId xmlns:a16="http://schemas.microsoft.com/office/drawing/2014/main" id="{1FFFF24D-7210-4C0D-A703-DCF92D5A3463}"/>
              </a:ext>
            </a:extLst>
          </p:cNvPr>
          <p:cNvSpPr txBox="1"/>
          <p:nvPr/>
        </p:nvSpPr>
        <p:spPr>
          <a:xfrm flipH="1">
            <a:off x="8467101" y="4498941"/>
            <a:ext cx="490714" cy="369332"/>
          </a:xfrm>
          <a:prstGeom prst="rect">
            <a:avLst/>
          </a:prstGeom>
          <a:noFill/>
        </p:spPr>
        <p:txBody>
          <a:bodyPr wrap="square" rtlCol="0" anchor="ctr">
            <a:spAutoFit/>
          </a:bodyPr>
          <a:lstStyle/>
          <a:p>
            <a:pPr algn="ctr"/>
            <a:r>
              <a:rPr lang="en-US" altLang="ko-KR" b="1">
                <a:solidFill>
                  <a:schemeClr val="bg1"/>
                </a:solidFill>
                <a:cs typeface="Arial" pitchFamily="34" charset="0"/>
              </a:rPr>
              <a:t>8</a:t>
            </a:r>
            <a:endParaRPr lang="ko-KR" altLang="en-US" b="1">
              <a:solidFill>
                <a:schemeClr val="bg1"/>
              </a:solidFill>
              <a:cs typeface="Arial" pitchFamily="34" charset="0"/>
            </a:endParaRPr>
          </a:p>
        </p:txBody>
      </p:sp>
    </p:spTree>
    <p:extLst>
      <p:ext uri="{BB962C8B-B14F-4D97-AF65-F5344CB8AC3E}">
        <p14:creationId xmlns:p14="http://schemas.microsoft.com/office/powerpoint/2010/main" val="1285702248"/>
      </p:ext>
    </p:extLst>
  </p:cSld>
  <p:clrMapOvr>
    <a:masterClrMapping/>
  </p:clrMapOvr>
</p:sld>
</file>

<file path=ppt/theme/theme1.xml><?xml version="1.0" encoding="utf-8"?>
<a:theme xmlns:a="http://schemas.openxmlformats.org/drawingml/2006/main" name="Cover and End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6401</TotalTime>
  <Words>1600</Words>
  <Application>Microsoft Office PowerPoint</Application>
  <PresentationFormat>On-screen Show (16:9)</PresentationFormat>
  <Paragraphs>134</Paragraphs>
  <Slides>13</Slides>
  <Notes>7</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13</vt:i4>
      </vt:variant>
    </vt:vector>
  </HeadingPairs>
  <TitlesOfParts>
    <vt:vector size="20" baseType="lpstr">
      <vt:lpstr>맑은 고딕</vt:lpstr>
      <vt:lpstr>Arial</vt:lpstr>
      <vt:lpstr>Arial Unicode MS</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Tùng Nguyễn</cp:lastModifiedBy>
  <cp:revision>197</cp:revision>
  <dcterms:created xsi:type="dcterms:W3CDTF">2016-12-05T23:26:54Z</dcterms:created>
  <dcterms:modified xsi:type="dcterms:W3CDTF">2018-11-14T01:41:10Z</dcterms:modified>
</cp:coreProperties>
</file>