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004050" cy="9290050"/>
  <p:defaultTextStyle>
    <a:defPPr>
      <a:defRPr lang="en-US"/>
    </a:defPPr>
    <a:lvl1pPr marL="0" algn="l" defTabSz="2950845" rtl="0" eaLnBrk="1" latinLnBrk="0" hangingPunct="1">
      <a:defRPr sz="5795" kern="1200">
        <a:solidFill>
          <a:schemeClr val="tx1"/>
        </a:solidFill>
        <a:latin typeface="+mn-lt"/>
        <a:ea typeface="+mn-ea"/>
        <a:cs typeface="+mn-cs"/>
      </a:defRPr>
    </a:lvl1pPr>
    <a:lvl2pPr marL="1475740" algn="l" defTabSz="2950845" rtl="0" eaLnBrk="1" latinLnBrk="0" hangingPunct="1">
      <a:defRPr sz="5795" kern="1200">
        <a:solidFill>
          <a:schemeClr val="tx1"/>
        </a:solidFill>
        <a:latin typeface="+mn-lt"/>
        <a:ea typeface="+mn-ea"/>
        <a:cs typeface="+mn-cs"/>
      </a:defRPr>
    </a:lvl2pPr>
    <a:lvl3pPr marL="2951480" algn="l" defTabSz="2950845" rtl="0" eaLnBrk="1" latinLnBrk="0" hangingPunct="1">
      <a:defRPr sz="5795" kern="1200">
        <a:solidFill>
          <a:schemeClr val="tx1"/>
        </a:solidFill>
        <a:latin typeface="+mn-lt"/>
        <a:ea typeface="+mn-ea"/>
        <a:cs typeface="+mn-cs"/>
      </a:defRPr>
    </a:lvl3pPr>
    <a:lvl4pPr marL="4427220" algn="l" defTabSz="2950845" rtl="0" eaLnBrk="1" latinLnBrk="0" hangingPunct="1">
      <a:defRPr sz="5795" kern="1200">
        <a:solidFill>
          <a:schemeClr val="tx1"/>
        </a:solidFill>
        <a:latin typeface="+mn-lt"/>
        <a:ea typeface="+mn-ea"/>
        <a:cs typeface="+mn-cs"/>
      </a:defRPr>
    </a:lvl4pPr>
    <a:lvl5pPr marL="5902960" algn="l" defTabSz="2950845" rtl="0" eaLnBrk="1" latinLnBrk="0" hangingPunct="1">
      <a:defRPr sz="5795" kern="1200">
        <a:solidFill>
          <a:schemeClr val="tx1"/>
        </a:solidFill>
        <a:latin typeface="+mn-lt"/>
        <a:ea typeface="+mn-ea"/>
        <a:cs typeface="+mn-cs"/>
      </a:defRPr>
    </a:lvl5pPr>
    <a:lvl6pPr marL="7378700" algn="l" defTabSz="2950845" rtl="0" eaLnBrk="1" latinLnBrk="0" hangingPunct="1">
      <a:defRPr sz="5795" kern="1200">
        <a:solidFill>
          <a:schemeClr val="tx1"/>
        </a:solidFill>
        <a:latin typeface="+mn-lt"/>
        <a:ea typeface="+mn-ea"/>
        <a:cs typeface="+mn-cs"/>
      </a:defRPr>
    </a:lvl6pPr>
    <a:lvl7pPr marL="8854440" algn="l" defTabSz="2950845" rtl="0" eaLnBrk="1" latinLnBrk="0" hangingPunct="1">
      <a:defRPr sz="5795" kern="1200">
        <a:solidFill>
          <a:schemeClr val="tx1"/>
        </a:solidFill>
        <a:latin typeface="+mn-lt"/>
        <a:ea typeface="+mn-ea"/>
        <a:cs typeface="+mn-cs"/>
      </a:defRPr>
    </a:lvl7pPr>
    <a:lvl8pPr marL="10330180" algn="l" defTabSz="2950845" rtl="0" eaLnBrk="1" latinLnBrk="0" hangingPunct="1">
      <a:defRPr sz="5795" kern="1200">
        <a:solidFill>
          <a:schemeClr val="tx1"/>
        </a:solidFill>
        <a:latin typeface="+mn-lt"/>
        <a:ea typeface="+mn-ea"/>
        <a:cs typeface="+mn-cs"/>
      </a:defRPr>
    </a:lvl8pPr>
    <a:lvl9pPr marL="11805920" algn="l" defTabSz="2950845" rtl="0" eaLnBrk="1" latinLnBrk="0" hangingPunct="1">
      <a:defRPr sz="579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FE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66" autoAdjust="0"/>
    <p:restoredTop sz="94676" autoAdjust="0"/>
  </p:normalViewPr>
  <p:slideViewPr>
    <p:cSldViewPr>
      <p:cViewPr>
        <p:scale>
          <a:sx n="50" d="100"/>
          <a:sy n="50" d="100"/>
        </p:scale>
        <p:origin x="408" y="-6426"/>
      </p:cViewPr>
      <p:guideLst>
        <p:guide orient="horz" pos="9536"/>
        <p:guide pos="673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0789635" y="0"/>
            <a:ext cx="593990" cy="302752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1444" tIns="30722" rIns="61444" bIns="30722" rtlCol="0" anchor="ctr"/>
          <a:lstStyle/>
          <a:p>
            <a:pPr algn="ctr"/>
            <a:endParaRPr lang="en-US" sz="4095" dirty="0"/>
          </a:p>
        </p:txBody>
      </p:sp>
      <p:sp>
        <p:nvSpPr>
          <p:cNvPr id="10" name="Rectangle 9"/>
          <p:cNvSpPr/>
          <p:nvPr userDrawn="1"/>
        </p:nvSpPr>
        <p:spPr>
          <a:xfrm>
            <a:off x="0" y="0"/>
            <a:ext cx="593990" cy="3027521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1444" tIns="30722" rIns="61444" bIns="30722" rtlCol="0" anchor="ctr"/>
          <a:lstStyle/>
          <a:p>
            <a:pPr algn="ctr"/>
            <a:endParaRPr lang="en-US" sz="4095" dirty="0"/>
          </a:p>
        </p:txBody>
      </p:sp>
      <p:sp>
        <p:nvSpPr>
          <p:cNvPr id="7" name="Rectangle 6"/>
          <p:cNvSpPr/>
          <p:nvPr userDrawn="1"/>
        </p:nvSpPr>
        <p:spPr>
          <a:xfrm>
            <a:off x="0" y="0"/>
            <a:ext cx="21383625" cy="37844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1444" tIns="30722" rIns="61444" bIns="30722" rtlCol="0" anchor="ctr"/>
          <a:lstStyle/>
          <a:p>
            <a:pPr algn="ctr"/>
            <a:endParaRPr lang="en-US" sz="4095" dirty="0"/>
          </a:p>
        </p:txBody>
      </p:sp>
      <p:sp>
        <p:nvSpPr>
          <p:cNvPr id="8" name="Rectangle 7"/>
          <p:cNvSpPr/>
          <p:nvPr userDrawn="1"/>
        </p:nvSpPr>
        <p:spPr>
          <a:xfrm>
            <a:off x="0" y="26490812"/>
            <a:ext cx="21383625" cy="37844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1444" tIns="30722" rIns="61444" bIns="30722" rtlCol="0" anchor="ctr"/>
          <a:lstStyle/>
          <a:p>
            <a:pPr algn="ctr"/>
            <a:endParaRPr lang="en-US" sz="4095" dirty="0"/>
          </a:p>
        </p:txBody>
      </p:sp>
      <p:sp>
        <p:nvSpPr>
          <p:cNvPr id="9" name="Instructions"/>
          <p:cNvSpPr/>
          <p:nvPr userDrawn="1"/>
        </p:nvSpPr>
        <p:spPr>
          <a:xfrm>
            <a:off x="-8909844" y="0"/>
            <a:ext cx="8315854" cy="302752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53609" tIns="153609" rIns="153609" bIns="153609"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1610"/>
              </a:spcAft>
            </a:pPr>
            <a:r>
              <a:rPr lang="en-US" sz="6215" dirty="0">
                <a:solidFill>
                  <a:srgbClr val="7F7F7F"/>
                </a:solidFill>
                <a:latin typeface="Calibri" panose="020F0502020204030204" pitchFamily="34" charset="0"/>
                <a:cs typeface="Calibri" panose="020F0502020204030204" pitchFamily="34" charset="0"/>
              </a:rPr>
              <a:t>Poster Print Size:</a:t>
            </a:r>
            <a:endParaRPr sz="6215" dirty="0">
              <a:solidFill>
                <a:srgbClr val="7F7F7F"/>
              </a:solidFill>
              <a:latin typeface="Calibri" panose="020F0502020204030204" pitchFamily="34" charset="0"/>
              <a:cs typeface="Calibri" panose="020F0502020204030204" pitchFamily="34" charset="0"/>
            </a:endParaRPr>
          </a:p>
          <a:p>
            <a:pPr lvl="0">
              <a:spcBef>
                <a:spcPts val="0"/>
              </a:spcBef>
              <a:spcAft>
                <a:spcPts val="1610"/>
              </a:spcAft>
            </a:pPr>
            <a:r>
              <a:rPr lang="en-US" sz="4240" dirty="0">
                <a:solidFill>
                  <a:srgbClr val="7F7F7F"/>
                </a:solidFill>
                <a:latin typeface="Calibri" panose="020F0502020204030204" pitchFamily="34" charset="0"/>
                <a:cs typeface="Calibri" panose="020F0502020204030204" pitchFamily="34" charset="0"/>
              </a:rPr>
              <a:t>This poster template is set up for A0</a:t>
            </a:r>
            <a:r>
              <a:rPr lang="en-US" sz="4240" baseline="0" dirty="0">
                <a:solidFill>
                  <a:srgbClr val="7F7F7F"/>
                </a:solidFill>
                <a:latin typeface="Calibri" panose="020F0502020204030204" pitchFamily="34" charset="0"/>
                <a:cs typeface="Calibri" panose="020F0502020204030204" pitchFamily="34" charset="0"/>
              </a:rPr>
              <a:t> international paper size of 1189 mm x 841 mm</a:t>
            </a:r>
            <a:r>
              <a:rPr lang="en-US" sz="4240" dirty="0">
                <a:solidFill>
                  <a:srgbClr val="7F7F7F"/>
                </a:solidFill>
                <a:latin typeface="Calibri" panose="020F0502020204030204" pitchFamily="34" charset="0"/>
                <a:cs typeface="Calibri" panose="020F0502020204030204" pitchFamily="34" charset="0"/>
              </a:rPr>
              <a:t> (46.8” high by 33.1” wide). It can be printed at</a:t>
            </a:r>
            <a:r>
              <a:rPr lang="en-US" sz="4240" baseline="0" dirty="0">
                <a:solidFill>
                  <a:srgbClr val="7F7F7F"/>
                </a:solidFill>
                <a:latin typeface="Calibri" panose="020F0502020204030204" pitchFamily="34" charset="0"/>
                <a:cs typeface="Calibri" panose="020F0502020204030204" pitchFamily="34" charset="0"/>
              </a:rPr>
              <a:t> 70.6% for an A1 poster of 841 mm x 594 mm.</a:t>
            </a:r>
            <a:endParaRPr lang="en-US" sz="4240" dirty="0">
              <a:solidFill>
                <a:srgbClr val="7F7F7F"/>
              </a:solidFill>
              <a:latin typeface="Calibri" panose="020F0502020204030204" pitchFamily="34" charset="0"/>
              <a:cs typeface="Calibri" panose="020F0502020204030204" pitchFamily="34" charset="0"/>
            </a:endParaRPr>
          </a:p>
          <a:p>
            <a:pPr lvl="0">
              <a:spcBef>
                <a:spcPts val="0"/>
              </a:spcBef>
              <a:spcAft>
                <a:spcPts val="1610"/>
              </a:spcAft>
            </a:pPr>
            <a:r>
              <a:rPr lang="en-US" sz="6215" dirty="0">
                <a:solidFill>
                  <a:srgbClr val="7F7F7F"/>
                </a:solidFill>
                <a:latin typeface="Calibri" panose="020F0502020204030204" pitchFamily="34" charset="0"/>
                <a:cs typeface="Calibri" panose="020F0502020204030204" pitchFamily="34" charset="0"/>
              </a:rPr>
              <a:t>Placeholders</a:t>
            </a:r>
            <a:r>
              <a:rPr sz="6215" dirty="0">
                <a:solidFill>
                  <a:srgbClr val="7F7F7F"/>
                </a:solidFill>
                <a:latin typeface="Calibri" panose="020F0502020204030204" pitchFamily="34" charset="0"/>
                <a:cs typeface="Calibri" panose="020F0502020204030204" pitchFamily="34" charset="0"/>
              </a:rPr>
              <a:t>:</a:t>
            </a:r>
          </a:p>
          <a:p>
            <a:pPr lvl="0">
              <a:spcBef>
                <a:spcPts val="0"/>
              </a:spcBef>
              <a:spcAft>
                <a:spcPts val="1610"/>
              </a:spcAft>
            </a:pPr>
            <a:r>
              <a:rPr sz="4240" dirty="0">
                <a:solidFill>
                  <a:srgbClr val="7F7F7F"/>
                </a:solidFill>
                <a:latin typeface="Calibri" panose="020F0502020204030204" pitchFamily="34" charset="0"/>
                <a:cs typeface="Calibri" panose="020F0502020204030204" pitchFamily="34" charset="0"/>
              </a:rPr>
              <a:t>The </a:t>
            </a:r>
            <a:r>
              <a:rPr lang="en-US" sz="4240" dirty="0">
                <a:solidFill>
                  <a:srgbClr val="7F7F7F"/>
                </a:solidFill>
                <a:latin typeface="Calibri" panose="020F0502020204030204" pitchFamily="34" charset="0"/>
                <a:cs typeface="Calibri" panose="020F0502020204030204" pitchFamily="34" charset="0"/>
              </a:rPr>
              <a:t>various elements included</a:t>
            </a:r>
            <a:r>
              <a:rPr sz="4240" dirty="0">
                <a:solidFill>
                  <a:srgbClr val="7F7F7F"/>
                </a:solidFill>
                <a:latin typeface="Calibri" panose="020F0502020204030204" pitchFamily="34" charset="0"/>
                <a:cs typeface="Calibri" panose="020F0502020204030204" pitchFamily="34" charset="0"/>
              </a:rPr>
              <a:t> in this </a:t>
            </a:r>
            <a:r>
              <a:rPr lang="en-US" sz="4240" dirty="0">
                <a:solidFill>
                  <a:srgbClr val="7F7F7F"/>
                </a:solidFill>
                <a:latin typeface="Calibri" panose="020F0502020204030204" pitchFamily="34" charset="0"/>
                <a:cs typeface="Calibri" panose="020F0502020204030204" pitchFamily="34" charset="0"/>
              </a:rPr>
              <a:t>poster are ones</a:t>
            </a:r>
            <a:r>
              <a:rPr lang="en-US" sz="4240" baseline="0" dirty="0">
                <a:solidFill>
                  <a:srgbClr val="7F7F7F"/>
                </a:solidFill>
                <a:latin typeface="Calibri" panose="020F0502020204030204" pitchFamily="34" charset="0"/>
                <a:cs typeface="Calibri" panose="020F0502020204030204" pitchFamily="34" charset="0"/>
              </a:rPr>
              <a:t> we often see in medical, research, and scientific posters.</a:t>
            </a:r>
            <a:r>
              <a:rPr sz="4240" dirty="0">
                <a:solidFill>
                  <a:srgbClr val="7F7F7F"/>
                </a:solidFill>
                <a:latin typeface="Calibri" panose="020F0502020204030204" pitchFamily="34" charset="0"/>
                <a:cs typeface="Calibri" panose="020F0502020204030204" pitchFamily="34" charset="0"/>
              </a:rPr>
              <a:t> </a:t>
            </a:r>
            <a:r>
              <a:rPr lang="en-US" sz="4240" dirty="0">
                <a:solidFill>
                  <a:srgbClr val="7F7F7F"/>
                </a:solidFill>
                <a:latin typeface="Calibri" panose="020F0502020204030204" pitchFamily="34" charset="0"/>
                <a:cs typeface="Calibri" panose="020F0502020204030204" pitchFamily="34" charset="0"/>
              </a:rPr>
              <a:t>Feel</a:t>
            </a:r>
            <a:r>
              <a:rPr lang="en-US" sz="4240" baseline="0" dirty="0">
                <a:solidFill>
                  <a:srgbClr val="7F7F7F"/>
                </a:solidFill>
                <a:latin typeface="Calibri" panose="020F0502020204030204"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610"/>
              </a:spcAft>
            </a:pPr>
            <a:r>
              <a:rPr lang="en-US" sz="6215" dirty="0">
                <a:solidFill>
                  <a:srgbClr val="7F7F7F"/>
                </a:solidFill>
                <a:latin typeface="Calibri" panose="020F0502020204030204" pitchFamily="34" charset="0"/>
                <a:cs typeface="Calibri" panose="020F0502020204030204" pitchFamily="34" charset="0"/>
              </a:rPr>
              <a:t>Image</a:t>
            </a:r>
            <a:r>
              <a:rPr lang="en-US" sz="6215" baseline="0" dirty="0">
                <a:solidFill>
                  <a:srgbClr val="7F7F7F"/>
                </a:solidFill>
                <a:latin typeface="Calibri" panose="020F0502020204030204" pitchFamily="34" charset="0"/>
                <a:cs typeface="Calibri" panose="020F0502020204030204" pitchFamily="34" charset="0"/>
              </a:rPr>
              <a:t> Quality</a:t>
            </a:r>
            <a:r>
              <a:rPr lang="en-US" sz="6215" dirty="0">
                <a:solidFill>
                  <a:srgbClr val="7F7F7F"/>
                </a:solidFill>
                <a:latin typeface="Calibri" panose="020F0502020204030204" pitchFamily="34" charset="0"/>
                <a:cs typeface="Calibri" panose="020F0502020204030204" pitchFamily="34" charset="0"/>
              </a:rPr>
              <a:t>:</a:t>
            </a:r>
          </a:p>
          <a:p>
            <a:pPr lvl="0">
              <a:spcBef>
                <a:spcPts val="0"/>
              </a:spcBef>
              <a:spcAft>
                <a:spcPts val="1610"/>
              </a:spcAft>
            </a:pPr>
            <a:r>
              <a:rPr lang="en-US" sz="4240" dirty="0">
                <a:solidFill>
                  <a:srgbClr val="7F7F7F"/>
                </a:solidFill>
                <a:latin typeface="Calibri" panose="020F0502020204030204" pitchFamily="34" charset="0"/>
                <a:cs typeface="Calibri" panose="020F0502020204030204" pitchFamily="34" charset="0"/>
              </a:rPr>
              <a:t>You can place digital photos or logo art in your poster file by selecting the </a:t>
            </a:r>
            <a:r>
              <a:rPr lang="en-US" sz="4240" b="1" dirty="0">
                <a:solidFill>
                  <a:srgbClr val="7F7F7F"/>
                </a:solidFill>
                <a:latin typeface="Calibri" panose="020F0502020204030204" pitchFamily="34" charset="0"/>
                <a:cs typeface="Calibri" panose="020F0502020204030204" pitchFamily="34" charset="0"/>
              </a:rPr>
              <a:t>Insert, Picture</a:t>
            </a:r>
            <a:r>
              <a:rPr lang="en-US" sz="4240" dirty="0">
                <a:solidFill>
                  <a:srgbClr val="7F7F7F"/>
                </a:solidFill>
                <a:latin typeface="Calibri" panose="020F0502020204030204" pitchFamily="34" charset="0"/>
                <a:cs typeface="Calibri" panose="020F0502020204030204" pitchFamily="34" charset="0"/>
              </a:rPr>
              <a:t> command, or by using standard copy &amp; paste. For best results, all graphic elements should be at least </a:t>
            </a:r>
            <a:r>
              <a:rPr lang="en-US" sz="4240" b="1" dirty="0">
                <a:solidFill>
                  <a:srgbClr val="7F7F7F"/>
                </a:solidFill>
                <a:latin typeface="Calibri" panose="020F0502020204030204" pitchFamily="34" charset="0"/>
                <a:cs typeface="Calibri" panose="020F0502020204030204" pitchFamily="34" charset="0"/>
              </a:rPr>
              <a:t>150-200 pixels per inch in their final printed size</a:t>
            </a:r>
            <a:r>
              <a:rPr lang="en-US" sz="4240" dirty="0">
                <a:solidFill>
                  <a:srgbClr val="7F7F7F"/>
                </a:solidFill>
                <a:latin typeface="Calibri" panose="020F0502020204030204" pitchFamily="34" charset="0"/>
                <a:cs typeface="Calibri" panose="020F0502020204030204" pitchFamily="34" charset="0"/>
              </a:rPr>
              <a:t>. For instance, a 1600 x 1200 pixel</a:t>
            </a:r>
            <a:r>
              <a:rPr lang="en-US" sz="4240" baseline="0" dirty="0">
                <a:solidFill>
                  <a:srgbClr val="7F7F7F"/>
                </a:solidFill>
                <a:latin typeface="Calibri" panose="020F0502020204030204" pitchFamily="34" charset="0"/>
                <a:cs typeface="Calibri" panose="020F0502020204030204" pitchFamily="34" charset="0"/>
              </a:rPr>
              <a:t> photo will usually look fine up to </a:t>
            </a:r>
            <a:r>
              <a:rPr lang="en-US" sz="4240" dirty="0">
                <a:solidFill>
                  <a:srgbClr val="7F7F7F"/>
                </a:solidFill>
                <a:latin typeface="Calibri" panose="020F0502020204030204" pitchFamily="34" charset="0"/>
                <a:cs typeface="Calibri" panose="020F0502020204030204" pitchFamily="34" charset="0"/>
              </a:rPr>
              <a:t>8“-10” wide on your printed poster.</a:t>
            </a:r>
          </a:p>
          <a:p>
            <a:pPr lvl="0">
              <a:spcBef>
                <a:spcPts val="0"/>
              </a:spcBef>
              <a:spcAft>
                <a:spcPts val="1610"/>
              </a:spcAft>
            </a:pPr>
            <a:r>
              <a:rPr lang="en-US" sz="4240" dirty="0">
                <a:solidFill>
                  <a:srgbClr val="7F7F7F"/>
                </a:solidFill>
                <a:latin typeface="Calibri" panose="020F0502020204030204"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610"/>
              </a:spcAft>
            </a:pPr>
            <a:r>
              <a:rPr lang="en-US" sz="4240" dirty="0">
                <a:solidFill>
                  <a:srgbClr val="7F7F7F"/>
                </a:solidFill>
                <a:latin typeface="Calibri" panose="020F0502020204030204"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610"/>
              </a:spcAft>
            </a:pPr>
            <a:br>
              <a:rPr lang="en-US" sz="3110" dirty="0">
                <a:solidFill>
                  <a:srgbClr val="7F7F7F"/>
                </a:solidFill>
                <a:latin typeface="Calibri" panose="020F0502020204030204" pitchFamily="34" charset="0"/>
                <a:cs typeface="Calibri" panose="020F0502020204030204" pitchFamily="34" charset="0"/>
              </a:rPr>
            </a:br>
            <a:r>
              <a:rPr lang="en-US" sz="3110" dirty="0">
                <a:solidFill>
                  <a:srgbClr val="7F7F7F"/>
                </a:solidFill>
                <a:latin typeface="Calibri" panose="020F0502020204030204" pitchFamily="34" charset="0"/>
                <a:cs typeface="Calibri" panose="020F0502020204030204" pitchFamily="34" charset="0"/>
              </a:rPr>
              <a:t>[This sidebar area does not print.]</a:t>
            </a:r>
          </a:p>
        </p:txBody>
      </p:sp>
      <p:grpSp>
        <p:nvGrpSpPr>
          <p:cNvPr id="2" name="Group 1"/>
          <p:cNvGrpSpPr/>
          <p:nvPr userDrawn="1"/>
        </p:nvGrpSpPr>
        <p:grpSpPr>
          <a:xfrm>
            <a:off x="21977615" y="0"/>
            <a:ext cx="8315854" cy="30275213"/>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1610"/>
                </a:spcAft>
              </a:pPr>
              <a:r>
                <a:rPr lang="en-US" sz="6215" dirty="0">
                  <a:solidFill>
                    <a:schemeClr val="bg1">
                      <a:lumMod val="50000"/>
                    </a:schemeClr>
                  </a:solidFill>
                  <a:latin typeface="Calibri" panose="020F0502020204030204" pitchFamily="34" charset="0"/>
                  <a:cs typeface="Calibri" panose="020F0502020204030204" pitchFamily="34" charset="0"/>
                </a:rPr>
                <a:t>Change</a:t>
              </a:r>
              <a:r>
                <a:rPr lang="en-US" sz="6215" baseline="0" dirty="0">
                  <a:solidFill>
                    <a:schemeClr val="bg1">
                      <a:lumMod val="50000"/>
                    </a:schemeClr>
                  </a:solidFill>
                  <a:latin typeface="Calibri" panose="020F0502020204030204" pitchFamily="34" charset="0"/>
                  <a:cs typeface="Calibri" panose="020F0502020204030204" pitchFamily="34" charset="0"/>
                </a:rPr>
                <a:t> Color Theme</a:t>
              </a:r>
              <a:r>
                <a:rPr lang="en-US" sz="6215" dirty="0">
                  <a:solidFill>
                    <a:schemeClr val="bg1">
                      <a:lumMod val="50000"/>
                    </a:schemeClr>
                  </a:solidFill>
                  <a:latin typeface="Calibri" panose="020F0502020204030204" pitchFamily="34" charset="0"/>
                  <a:cs typeface="Calibri" panose="020F0502020204030204" pitchFamily="34" charset="0"/>
                </a:rPr>
                <a:t>:</a:t>
              </a:r>
              <a:endParaRPr sz="6215"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610"/>
                </a:spcAft>
              </a:pPr>
              <a:r>
                <a:rPr lang="en-US" sz="4240" dirty="0">
                  <a:solidFill>
                    <a:schemeClr val="bg1">
                      <a:lumMod val="50000"/>
                    </a:schemeClr>
                  </a:solidFill>
                  <a:latin typeface="Calibri" panose="020F0502020204030204" pitchFamily="34" charset="0"/>
                  <a:cs typeface="Calibri" panose="020F0502020204030204" pitchFamily="34" charset="0"/>
                </a:rPr>
                <a:t>This template is designed to use the built-in color themes in</a:t>
              </a:r>
              <a:r>
                <a:rPr lang="en-US" sz="4240" baseline="0" dirty="0">
                  <a:solidFill>
                    <a:schemeClr val="bg1">
                      <a:lumMod val="50000"/>
                    </a:schemeClr>
                  </a:solidFill>
                  <a:latin typeface="Calibri" panose="020F0502020204030204" pitchFamily="34" charset="0"/>
                  <a:cs typeface="Calibri" panose="020F0502020204030204" pitchFamily="34" charset="0"/>
                </a:rPr>
                <a:t> the newer versions of PowerPoint.</a:t>
              </a:r>
            </a:p>
            <a:p>
              <a:pPr lvl="0">
                <a:spcBef>
                  <a:spcPts val="0"/>
                </a:spcBef>
                <a:spcAft>
                  <a:spcPts val="1610"/>
                </a:spcAft>
              </a:pPr>
              <a:r>
                <a:rPr lang="en-US" sz="4240" baseline="0" dirty="0">
                  <a:solidFill>
                    <a:schemeClr val="bg1">
                      <a:lumMod val="50000"/>
                    </a:schemeClr>
                  </a:solidFill>
                  <a:latin typeface="Calibri" panose="020F0502020204030204" pitchFamily="34" charset="0"/>
                  <a:cs typeface="Calibri" panose="020F0502020204030204" pitchFamily="34" charset="0"/>
                </a:rPr>
                <a:t>To change the color theme, select the </a:t>
              </a:r>
              <a:r>
                <a:rPr lang="en-US" sz="4240" b="1" baseline="0" dirty="0">
                  <a:solidFill>
                    <a:schemeClr val="bg1">
                      <a:lumMod val="50000"/>
                    </a:schemeClr>
                  </a:solidFill>
                  <a:latin typeface="Calibri" panose="020F0502020204030204" pitchFamily="34" charset="0"/>
                  <a:cs typeface="Calibri" panose="020F0502020204030204" pitchFamily="34" charset="0"/>
                </a:rPr>
                <a:t>Design</a:t>
              </a:r>
              <a:r>
                <a:rPr lang="en-US" sz="4240" baseline="0" dirty="0">
                  <a:solidFill>
                    <a:schemeClr val="bg1">
                      <a:lumMod val="50000"/>
                    </a:schemeClr>
                  </a:solidFill>
                  <a:latin typeface="Calibri" panose="020F0502020204030204" pitchFamily="34" charset="0"/>
                  <a:cs typeface="Calibri" panose="020F0502020204030204" pitchFamily="34" charset="0"/>
                </a:rPr>
                <a:t> tab, then select the </a:t>
              </a:r>
              <a:r>
                <a:rPr lang="en-US" sz="4240" b="1" baseline="0" dirty="0">
                  <a:solidFill>
                    <a:schemeClr val="bg1">
                      <a:lumMod val="50000"/>
                    </a:schemeClr>
                  </a:solidFill>
                  <a:latin typeface="Calibri" panose="020F0502020204030204" pitchFamily="34" charset="0"/>
                  <a:cs typeface="Calibri" panose="020F0502020204030204" pitchFamily="34" charset="0"/>
                </a:rPr>
                <a:t>Colors</a:t>
              </a:r>
              <a:r>
                <a:rPr lang="en-US" sz="4240" baseline="0" dirty="0">
                  <a:solidFill>
                    <a:schemeClr val="bg1">
                      <a:lumMod val="50000"/>
                    </a:schemeClr>
                  </a:solidFill>
                  <a:latin typeface="Calibri" panose="020F0502020204030204" pitchFamily="34" charset="0"/>
                  <a:cs typeface="Calibri" panose="020F0502020204030204" pitchFamily="34" charset="0"/>
                </a:rPr>
                <a:t> drop-down list.</a:t>
              </a:r>
            </a:p>
            <a:p>
              <a:pPr lvl="0">
                <a:spcBef>
                  <a:spcPts val="0"/>
                </a:spcBef>
                <a:spcAft>
                  <a:spcPts val="1610"/>
                </a:spcAft>
              </a:pPr>
              <a:endParaRPr lang="en-US" sz="424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610"/>
                </a:spcAft>
              </a:pPr>
              <a:endParaRPr lang="en-US" sz="424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610"/>
                </a:spcAft>
              </a:pPr>
              <a:endParaRPr lang="en-US" sz="424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610"/>
                </a:spcAft>
              </a:pPr>
              <a:endParaRPr lang="en-US" sz="424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610"/>
                </a:spcAft>
              </a:pPr>
              <a:endParaRPr lang="en-US" sz="424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610"/>
                </a:spcAft>
              </a:pPr>
              <a:endParaRPr lang="en-US" sz="424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610"/>
                </a:spcAft>
              </a:pPr>
              <a:endParaRPr lang="en-US" sz="424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610"/>
                </a:spcAft>
              </a:pPr>
              <a:endParaRPr lang="en-US" sz="424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610"/>
                </a:spcAft>
              </a:pPr>
              <a:endParaRPr lang="en-US" sz="424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610"/>
                </a:spcAft>
              </a:pPr>
              <a:r>
                <a:rPr lang="en-US" sz="4240" baseline="0" dirty="0">
                  <a:solidFill>
                    <a:schemeClr val="bg1">
                      <a:lumMod val="50000"/>
                    </a:schemeClr>
                  </a:solidFill>
                  <a:latin typeface="Calibri" panose="020F0502020204030204"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610"/>
                </a:spcAft>
              </a:pPr>
              <a:r>
                <a:rPr lang="en-US" sz="6215" dirty="0">
                  <a:solidFill>
                    <a:schemeClr val="bg1">
                      <a:lumMod val="50000"/>
                    </a:schemeClr>
                  </a:solidFill>
                  <a:latin typeface="Calibri" panose="020F0502020204030204" pitchFamily="34" charset="0"/>
                  <a:cs typeface="Calibri" panose="020F0502020204030204" pitchFamily="34" charset="0"/>
                </a:rPr>
                <a:t>Printing Your Poster:</a:t>
              </a:r>
            </a:p>
            <a:p>
              <a:pPr lvl="0">
                <a:spcBef>
                  <a:spcPts val="0"/>
                </a:spcBef>
                <a:spcAft>
                  <a:spcPts val="1610"/>
                </a:spcAft>
              </a:pPr>
              <a:r>
                <a:rPr lang="en-US" sz="4240" dirty="0">
                  <a:solidFill>
                    <a:schemeClr val="bg1">
                      <a:lumMod val="50000"/>
                    </a:schemeClr>
                  </a:solidFill>
                  <a:latin typeface="Calibri" panose="020F0502020204030204" pitchFamily="34" charset="0"/>
                  <a:cs typeface="Calibri" panose="020F0502020204030204" pitchFamily="34" charset="0"/>
                </a:rPr>
                <a:t>Once your poster file is ready, visit</a:t>
              </a:r>
              <a:r>
                <a:rPr lang="en-US" sz="4240" baseline="0" dirty="0">
                  <a:solidFill>
                    <a:schemeClr val="bg1">
                      <a:lumMod val="50000"/>
                    </a:schemeClr>
                  </a:solidFill>
                  <a:latin typeface="Calibri" panose="020F0502020204030204" pitchFamily="34" charset="0"/>
                  <a:cs typeface="Calibri" panose="020F0502020204030204" pitchFamily="34" charset="0"/>
                </a:rPr>
                <a:t> </a:t>
              </a:r>
              <a:r>
                <a:rPr lang="en-US" sz="4240" b="1" baseline="0" dirty="0">
                  <a:solidFill>
                    <a:schemeClr val="bg1">
                      <a:lumMod val="50000"/>
                    </a:schemeClr>
                  </a:solidFill>
                  <a:latin typeface="Calibri" panose="020F0502020204030204" pitchFamily="34" charset="0"/>
                  <a:cs typeface="Calibri" panose="020F0502020204030204" pitchFamily="34" charset="0"/>
                </a:rPr>
                <a:t>www.genigraphics.com</a:t>
              </a:r>
              <a:r>
                <a:rPr lang="en-US" sz="4240" baseline="0" dirty="0">
                  <a:solidFill>
                    <a:schemeClr val="bg1">
                      <a:lumMod val="50000"/>
                    </a:schemeClr>
                  </a:solidFill>
                  <a:latin typeface="Calibri" panose="020F0502020204030204"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1610"/>
                </a:spcAft>
              </a:pPr>
              <a:r>
                <a:rPr lang="en-US" sz="4240" baseline="0" dirty="0">
                  <a:solidFill>
                    <a:schemeClr val="bg1">
                      <a:lumMod val="50000"/>
                    </a:schemeClr>
                  </a:solidFill>
                  <a:latin typeface="Calibri" panose="020F0502020204030204"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240" baseline="0" dirty="0">
                <a:solidFill>
                  <a:schemeClr val="bg1">
                    <a:lumMod val="50000"/>
                  </a:schemeClr>
                </a:solidFill>
                <a:latin typeface="Calibri" panose="020F0502020204030204" pitchFamily="34" charset="0"/>
                <a:cs typeface="Calibri" panose="020F0502020204030204" pitchFamily="34" charset="0"/>
              </a:endParaRPr>
            </a:p>
            <a:p>
              <a:pPr lvl="0" algn="ctr">
                <a:spcBef>
                  <a:spcPts val="0"/>
                </a:spcBef>
                <a:spcAft>
                  <a:spcPts val="0"/>
                </a:spcAft>
              </a:pPr>
              <a:r>
                <a:rPr lang="en-US" sz="4240" baseline="0" dirty="0">
                  <a:solidFill>
                    <a:schemeClr val="bg1">
                      <a:lumMod val="50000"/>
                    </a:schemeClr>
                  </a:solidFill>
                  <a:latin typeface="Calibri" panose="020F0502020204030204" pitchFamily="34" charset="0"/>
                  <a:cs typeface="Calibri" panose="020F0502020204030204" pitchFamily="34" charset="0"/>
                </a:rPr>
                <a:t>US and Canada:  1-800-790-4001</a:t>
              </a:r>
            </a:p>
            <a:p>
              <a:pPr lvl="0" algn="ctr">
                <a:spcBef>
                  <a:spcPts val="0"/>
                </a:spcBef>
                <a:spcAft>
                  <a:spcPts val="0"/>
                </a:spcAft>
              </a:pPr>
              <a:r>
                <a:rPr lang="en-US" sz="4240" baseline="0" dirty="0">
                  <a:solidFill>
                    <a:schemeClr val="bg1">
                      <a:lumMod val="50000"/>
                    </a:schemeClr>
                  </a:solidFill>
                  <a:latin typeface="Calibri" panose="020F0502020204030204" pitchFamily="34" charset="0"/>
                  <a:cs typeface="Calibri" panose="020F0502020204030204" pitchFamily="34" charset="0"/>
                </a:rPr>
                <a:t>International: +(1) 913-441-1410</a:t>
              </a:r>
              <a:br>
                <a:rPr lang="en-US" sz="4240" baseline="0" dirty="0">
                  <a:solidFill>
                    <a:schemeClr val="bg1">
                      <a:lumMod val="50000"/>
                    </a:schemeClr>
                  </a:solidFill>
                  <a:latin typeface="Calibri" panose="020F0502020204030204" pitchFamily="34" charset="0"/>
                  <a:cs typeface="Calibri" panose="020F0502020204030204" pitchFamily="34" charset="0"/>
                </a:rPr>
              </a:br>
              <a:r>
                <a:rPr lang="en-US" sz="4240" baseline="0" dirty="0">
                  <a:solidFill>
                    <a:schemeClr val="bg1">
                      <a:lumMod val="50000"/>
                    </a:schemeClr>
                  </a:solidFill>
                  <a:latin typeface="Calibri" panose="020F0502020204030204" pitchFamily="34" charset="0"/>
                  <a:cs typeface="Calibri" panose="020F0502020204030204" pitchFamily="34" charset="0"/>
                </a:rPr>
                <a:t>Email: info@genigraphics.com</a:t>
              </a:r>
            </a:p>
            <a:p>
              <a:pPr lvl="0" algn="ctr">
                <a:spcBef>
                  <a:spcPts val="0"/>
                </a:spcBef>
                <a:spcAft>
                  <a:spcPts val="0"/>
                </a:spcAft>
              </a:pPr>
              <a:br>
                <a:rPr lang="en-US" sz="3110" dirty="0">
                  <a:solidFill>
                    <a:schemeClr val="bg1">
                      <a:lumMod val="50000"/>
                    </a:schemeClr>
                  </a:solidFill>
                  <a:latin typeface="Calibri" panose="020F0502020204030204" pitchFamily="34" charset="0"/>
                  <a:cs typeface="Calibri" panose="020F0502020204030204" pitchFamily="34" charset="0"/>
                </a:rPr>
              </a:br>
              <a:r>
                <a:rPr lang="en-US" sz="3110" dirty="0">
                  <a:solidFill>
                    <a:schemeClr val="bg1">
                      <a:lumMod val="50000"/>
                    </a:schemeClr>
                  </a:solidFill>
                  <a:latin typeface="Calibri" panose="020F0502020204030204"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528830" y="30070248"/>
            <a:ext cx="3742602" cy="13153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pPr/>
              <a:t>2018-11-12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181" y="1212413"/>
            <a:ext cx="19245263" cy="5045869"/>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069181" y="7064219"/>
            <a:ext cx="19245263" cy="19980241"/>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9182" y="28060640"/>
            <a:ext cx="4989512" cy="1611875"/>
          </a:xfrm>
          <a:prstGeom prst="rect">
            <a:avLst/>
          </a:prstGeom>
        </p:spPr>
        <p:txBody>
          <a:bodyPr vert="horz" lIns="417456" tIns="208727" rIns="417456" bIns="208727" rtlCol="0" anchor="ctr"/>
          <a:lstStyle>
            <a:lvl1pPr algn="l">
              <a:defRPr sz="3885">
                <a:solidFill>
                  <a:schemeClr val="tx1">
                    <a:tint val="75000"/>
                  </a:schemeClr>
                </a:solidFill>
              </a:defRPr>
            </a:lvl1pPr>
          </a:lstStyle>
          <a:p>
            <a:fld id="{985D6BDF-9D0E-4E2B-85B8-D8F4790360C9}" type="datetimeFigureOut">
              <a:rPr lang="en-US" smtClean="0"/>
              <a:pPr/>
              <a:t>2018-11-12</a:t>
            </a:fld>
            <a:endParaRPr lang="en-US" dirty="0"/>
          </a:p>
        </p:txBody>
      </p:sp>
      <p:sp>
        <p:nvSpPr>
          <p:cNvPr id="5" name="Footer Placeholder 4"/>
          <p:cNvSpPr>
            <a:spLocks noGrp="1"/>
          </p:cNvSpPr>
          <p:nvPr>
            <p:ph type="ftr" sz="quarter" idx="3"/>
          </p:nvPr>
        </p:nvSpPr>
        <p:spPr>
          <a:xfrm>
            <a:off x="7306072" y="28060640"/>
            <a:ext cx="6771481" cy="1611875"/>
          </a:xfrm>
          <a:prstGeom prst="rect">
            <a:avLst/>
          </a:prstGeom>
        </p:spPr>
        <p:txBody>
          <a:bodyPr vert="horz" lIns="417456" tIns="208727" rIns="417456" bIns="208727" rtlCol="0" anchor="ctr"/>
          <a:lstStyle>
            <a:lvl1pPr algn="ctr">
              <a:defRPr sz="388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324931" y="28060640"/>
            <a:ext cx="4989512" cy="1611875"/>
          </a:xfrm>
          <a:prstGeom prst="rect">
            <a:avLst/>
          </a:prstGeom>
        </p:spPr>
        <p:txBody>
          <a:bodyPr vert="horz" lIns="417456" tIns="208727" rIns="417456" bIns="208727" rtlCol="0" anchor="ctr"/>
          <a:lstStyle>
            <a:lvl1pPr algn="r">
              <a:defRPr sz="3885">
                <a:solidFill>
                  <a:schemeClr val="tx1">
                    <a:tint val="75000"/>
                  </a:schemeClr>
                </a:solidFill>
              </a:defRPr>
            </a:lvl1pPr>
          </a:lstStyle>
          <a:p>
            <a:fld id="{FBB075EA-769C-4ECD-B48E-D6FCDC24F87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948940" rtl="0" eaLnBrk="1" latinLnBrk="0" hangingPunct="1">
        <a:spcBef>
          <a:spcPct val="0"/>
        </a:spcBef>
        <a:buNone/>
        <a:defRPr sz="5370" kern="1200">
          <a:solidFill>
            <a:schemeClr val="tx1"/>
          </a:solidFill>
          <a:latin typeface="+mj-lt"/>
          <a:ea typeface="+mj-ea"/>
          <a:cs typeface="+mj-cs"/>
        </a:defRPr>
      </a:lvl1pPr>
    </p:titleStyle>
    <p:bodyStyle>
      <a:lvl1pPr marL="307340" indent="-307340" algn="l" defTabSz="294894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614680" indent="-307340" algn="l" defTabSz="294894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921385" indent="-307340" algn="l" defTabSz="294894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228725" indent="-307340" algn="l" defTabSz="294894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1536065" indent="-307340" algn="l" defTabSz="294894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8110855" indent="-737235" algn="l" defTabSz="2948940" rtl="0" eaLnBrk="1" latinLnBrk="0" hangingPunct="1">
        <a:spcBef>
          <a:spcPct val="20000"/>
        </a:spcBef>
        <a:buFont typeface="Arial" panose="020B0604020202020204" pitchFamily="34" charset="0"/>
        <a:buChar char="•"/>
        <a:defRPr sz="6430" kern="1200">
          <a:solidFill>
            <a:schemeClr val="tx1"/>
          </a:solidFill>
          <a:latin typeface="+mn-lt"/>
          <a:ea typeface="+mn-ea"/>
          <a:cs typeface="+mn-cs"/>
        </a:defRPr>
      </a:lvl6pPr>
      <a:lvl7pPr marL="9585325" indent="-737235" algn="l" defTabSz="2948940" rtl="0" eaLnBrk="1" latinLnBrk="0" hangingPunct="1">
        <a:spcBef>
          <a:spcPct val="20000"/>
        </a:spcBef>
        <a:buFont typeface="Arial" panose="020B0604020202020204" pitchFamily="34" charset="0"/>
        <a:buChar char="•"/>
        <a:defRPr sz="6430" kern="1200">
          <a:solidFill>
            <a:schemeClr val="tx1"/>
          </a:solidFill>
          <a:latin typeface="+mn-lt"/>
          <a:ea typeface="+mn-ea"/>
          <a:cs typeface="+mn-cs"/>
        </a:defRPr>
      </a:lvl7pPr>
      <a:lvl8pPr marL="11059795" indent="-737235" algn="l" defTabSz="2948940" rtl="0" eaLnBrk="1" latinLnBrk="0" hangingPunct="1">
        <a:spcBef>
          <a:spcPct val="20000"/>
        </a:spcBef>
        <a:buFont typeface="Arial" panose="020B0604020202020204" pitchFamily="34" charset="0"/>
        <a:buChar char="•"/>
        <a:defRPr sz="6430" kern="1200">
          <a:solidFill>
            <a:schemeClr val="tx1"/>
          </a:solidFill>
          <a:latin typeface="+mn-lt"/>
          <a:ea typeface="+mn-ea"/>
          <a:cs typeface="+mn-cs"/>
        </a:defRPr>
      </a:lvl8pPr>
      <a:lvl9pPr marL="12534900" indent="-737235" algn="l" defTabSz="2948940" rtl="0" eaLnBrk="1" latinLnBrk="0" hangingPunct="1">
        <a:spcBef>
          <a:spcPct val="20000"/>
        </a:spcBef>
        <a:buFont typeface="Arial" panose="020B0604020202020204" pitchFamily="34" charset="0"/>
        <a:buChar char="•"/>
        <a:defRPr sz="6430" kern="1200">
          <a:solidFill>
            <a:schemeClr val="tx1"/>
          </a:solidFill>
          <a:latin typeface="+mn-lt"/>
          <a:ea typeface="+mn-ea"/>
          <a:cs typeface="+mn-cs"/>
        </a:defRPr>
      </a:lvl9pPr>
    </p:bodyStyle>
    <p:otherStyle>
      <a:defPPr>
        <a:defRPr lang="en-US"/>
      </a:defPPr>
      <a:lvl1pPr marL="0" algn="l" defTabSz="2948940" rtl="0" eaLnBrk="1" latinLnBrk="0" hangingPunct="1">
        <a:defRPr sz="5795" kern="1200">
          <a:solidFill>
            <a:schemeClr val="tx1"/>
          </a:solidFill>
          <a:latin typeface="+mn-lt"/>
          <a:ea typeface="+mn-ea"/>
          <a:cs typeface="+mn-cs"/>
        </a:defRPr>
      </a:lvl1pPr>
      <a:lvl2pPr marL="1474470" algn="l" defTabSz="2948940" rtl="0" eaLnBrk="1" latinLnBrk="0" hangingPunct="1">
        <a:defRPr sz="5795" kern="1200">
          <a:solidFill>
            <a:schemeClr val="tx1"/>
          </a:solidFill>
          <a:latin typeface="+mn-lt"/>
          <a:ea typeface="+mn-ea"/>
          <a:cs typeface="+mn-cs"/>
        </a:defRPr>
      </a:lvl2pPr>
      <a:lvl3pPr marL="2949575" algn="l" defTabSz="2948940" rtl="0" eaLnBrk="1" latinLnBrk="0" hangingPunct="1">
        <a:defRPr sz="5795" kern="1200">
          <a:solidFill>
            <a:schemeClr val="tx1"/>
          </a:solidFill>
          <a:latin typeface="+mn-lt"/>
          <a:ea typeface="+mn-ea"/>
          <a:cs typeface="+mn-cs"/>
        </a:defRPr>
      </a:lvl3pPr>
      <a:lvl4pPr marL="4424045" algn="l" defTabSz="2948940" rtl="0" eaLnBrk="1" latinLnBrk="0" hangingPunct="1">
        <a:defRPr sz="5795" kern="1200">
          <a:solidFill>
            <a:schemeClr val="tx1"/>
          </a:solidFill>
          <a:latin typeface="+mn-lt"/>
          <a:ea typeface="+mn-ea"/>
          <a:cs typeface="+mn-cs"/>
        </a:defRPr>
      </a:lvl4pPr>
      <a:lvl5pPr marL="5898515" algn="l" defTabSz="2948940" rtl="0" eaLnBrk="1" latinLnBrk="0" hangingPunct="1">
        <a:defRPr sz="5795" kern="1200">
          <a:solidFill>
            <a:schemeClr val="tx1"/>
          </a:solidFill>
          <a:latin typeface="+mn-lt"/>
          <a:ea typeface="+mn-ea"/>
          <a:cs typeface="+mn-cs"/>
        </a:defRPr>
      </a:lvl5pPr>
      <a:lvl6pPr marL="7373620" algn="l" defTabSz="2948940" rtl="0" eaLnBrk="1" latinLnBrk="0" hangingPunct="1">
        <a:defRPr sz="5795" kern="1200">
          <a:solidFill>
            <a:schemeClr val="tx1"/>
          </a:solidFill>
          <a:latin typeface="+mn-lt"/>
          <a:ea typeface="+mn-ea"/>
          <a:cs typeface="+mn-cs"/>
        </a:defRPr>
      </a:lvl6pPr>
      <a:lvl7pPr marL="8848090" algn="l" defTabSz="2948940" rtl="0" eaLnBrk="1" latinLnBrk="0" hangingPunct="1">
        <a:defRPr sz="5795" kern="1200">
          <a:solidFill>
            <a:schemeClr val="tx1"/>
          </a:solidFill>
          <a:latin typeface="+mn-lt"/>
          <a:ea typeface="+mn-ea"/>
          <a:cs typeface="+mn-cs"/>
        </a:defRPr>
      </a:lvl7pPr>
      <a:lvl8pPr marL="10322560" algn="l" defTabSz="2948940" rtl="0" eaLnBrk="1" latinLnBrk="0" hangingPunct="1">
        <a:defRPr sz="5795" kern="1200">
          <a:solidFill>
            <a:schemeClr val="tx1"/>
          </a:solidFill>
          <a:latin typeface="+mn-lt"/>
          <a:ea typeface="+mn-ea"/>
          <a:cs typeface="+mn-cs"/>
        </a:defRPr>
      </a:lvl8pPr>
      <a:lvl9pPr marL="11797030" algn="l" defTabSz="2948940" rtl="0" eaLnBrk="1" latinLnBrk="0" hangingPunct="1">
        <a:defRPr sz="5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7" name="TextBox 26"/>
          <p:cNvSpPr txBox="1"/>
          <p:nvPr/>
        </p:nvSpPr>
        <p:spPr>
          <a:xfrm>
            <a:off x="13734302" y="25521846"/>
            <a:ext cx="2307506" cy="649128"/>
          </a:xfrm>
          <a:prstGeom prst="rect">
            <a:avLst/>
          </a:prstGeom>
          <a:noFill/>
        </p:spPr>
        <p:txBody>
          <a:bodyPr wrap="none" lIns="61444" tIns="30722" rIns="61444" bIns="30722" rtlCol="0">
            <a:spAutoFit/>
          </a:bodyPr>
          <a:lstStyle/>
          <a:p>
            <a:r>
              <a:rPr lang="en-US" sz="3815" dirty="0"/>
              <a:t>References</a:t>
            </a:r>
          </a:p>
        </p:txBody>
      </p:sp>
      <p:sp>
        <p:nvSpPr>
          <p:cNvPr id="51" name="Text Box 180"/>
          <p:cNvSpPr txBox="1">
            <a:spLocks noChangeArrowheads="1"/>
          </p:cNvSpPr>
          <p:nvPr/>
        </p:nvSpPr>
        <p:spPr bwMode="auto">
          <a:xfrm>
            <a:off x="5794147" y="27539123"/>
            <a:ext cx="2746537" cy="32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44" tIns="30722" rIns="61444" bIns="30722">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sz="1695" b="1" dirty="0">
                <a:latin typeface="Calibri" panose="020F0502020204030204" pitchFamily="34" charset="0"/>
              </a:rPr>
              <a:t>Figure 1.</a:t>
            </a:r>
            <a:r>
              <a:rPr lang="en-US" sz="1695" dirty="0">
                <a:latin typeface="Calibri" panose="020F0502020204030204" pitchFamily="34" charset="0"/>
              </a:rPr>
              <a:t> Label in 24pt Calibri.</a:t>
            </a:r>
          </a:p>
        </p:txBody>
      </p:sp>
      <p:sp>
        <p:nvSpPr>
          <p:cNvPr id="39" name="TextBox 38"/>
          <p:cNvSpPr txBox="1"/>
          <p:nvPr/>
        </p:nvSpPr>
        <p:spPr>
          <a:xfrm>
            <a:off x="13663612" y="26187075"/>
            <a:ext cx="7093499" cy="2343481"/>
          </a:xfrm>
          <a:prstGeom prst="rect">
            <a:avLst/>
          </a:prstGeom>
          <a:noFill/>
        </p:spPr>
        <p:txBody>
          <a:bodyPr wrap="square" lIns="61444" tIns="61444" rIns="61444" bIns="61444" numCol="1" spcCol="434850" rtlCol="0">
            <a:noAutofit/>
          </a:bodyPr>
          <a:lstStyle/>
          <a:p>
            <a:pPr marL="381635" indent="-307340" algn="just" defTabSz="645795">
              <a:spcBef>
                <a:spcPts val="425"/>
              </a:spcBef>
              <a:spcAft>
                <a:spcPts val="425"/>
              </a:spcAft>
            </a:pPr>
            <a:r>
              <a:rPr lang="en-US" sz="2000"/>
              <a:t>[1] https://stalkscan.com/</a:t>
            </a:r>
          </a:p>
          <a:p>
            <a:pPr marL="381635" indent="-307340" algn="just" defTabSz="645795">
              <a:spcBef>
                <a:spcPts val="425"/>
              </a:spcBef>
              <a:spcAft>
                <a:spcPts val="425"/>
              </a:spcAft>
            </a:pPr>
            <a:r>
              <a:rPr lang="en-US" sz="2000"/>
              <a:t>[2]https://docs.microsoft.com/en/dotnet/api/system.windows.forms.webbrowser?view=netframework-4.7.2</a:t>
            </a:r>
          </a:p>
          <a:p>
            <a:pPr lvl="0"/>
            <a:r>
              <a:rPr lang="en-US" sz="2000"/>
              <a:t>  [3] https://www.technical-recipes.com/2016/using-the-gecko</a:t>
            </a:r>
          </a:p>
          <a:p>
            <a:pPr marL="381635" indent="-307340" algn="just" defTabSz="645795">
              <a:spcBef>
                <a:spcPts val="425"/>
              </a:spcBef>
              <a:spcAft>
                <a:spcPts val="425"/>
              </a:spcAft>
              <a:defRPr/>
            </a:pPr>
            <a:r>
              <a:rPr lang="en-US" sz="2000"/>
              <a:t>[4]https://stackoverflow.com/questions/5164733/getting-the-html-source-through-the-webbrowser-control-in-c-sharp</a:t>
            </a:r>
            <a:endParaRPr lang="en-US" sz="2000" dirty="0"/>
          </a:p>
        </p:txBody>
      </p:sp>
      <p:sp>
        <p:nvSpPr>
          <p:cNvPr id="48" name="Text Box 123"/>
          <p:cNvSpPr txBox="1">
            <a:spLocks noChangeArrowheads="1"/>
          </p:cNvSpPr>
          <p:nvPr/>
        </p:nvSpPr>
        <p:spPr bwMode="auto">
          <a:xfrm>
            <a:off x="3262260" y="2421641"/>
            <a:ext cx="17369155" cy="1049247"/>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2887" tIns="122887" rIns="122887" bIns="122887" anchor="ctr" anchorCtr="0"/>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3250" dirty="0">
                <a:solidFill>
                  <a:schemeClr val="tx2">
                    <a:lumMod val="75000"/>
                  </a:schemeClr>
                </a:solidFill>
              </a:rPr>
              <a:t>Author</a:t>
            </a:r>
            <a:r>
              <a:rPr lang="en-US" sz="3250">
                <a:solidFill>
                  <a:schemeClr val="tx2">
                    <a:lumMod val="75000"/>
                  </a:schemeClr>
                </a:solidFill>
              </a:rPr>
              <a:t>: Tung Nguyen Thanh</a:t>
            </a:r>
            <a:endParaRPr lang="en-US" sz="3250" dirty="0">
              <a:solidFill>
                <a:schemeClr val="tx2">
                  <a:lumMod val="75000"/>
                </a:schemeClr>
              </a:solidFill>
            </a:endParaRPr>
          </a:p>
          <a:p>
            <a:pPr algn="ctr" eaLnBrk="1" hangingPunct="1"/>
            <a:r>
              <a:rPr lang="en-US" sz="3250" dirty="0">
                <a:solidFill>
                  <a:schemeClr val="tx2">
                    <a:lumMod val="75000"/>
                  </a:schemeClr>
                </a:solidFill>
              </a:rPr>
              <a:t>Advisor</a:t>
            </a:r>
            <a:r>
              <a:rPr lang="en-US" sz="3250">
                <a:solidFill>
                  <a:schemeClr val="tx2">
                    <a:lumMod val="75000"/>
                  </a:schemeClr>
                </a:solidFill>
              </a:rPr>
              <a:t>: Ph.D Khanh Nguyen Quoc</a:t>
            </a:r>
            <a:endParaRPr lang="en-US" sz="3250" dirty="0">
              <a:solidFill>
                <a:schemeClr val="tx2">
                  <a:lumMod val="75000"/>
                </a:schemeClr>
              </a:solidFill>
              <a:latin typeface="+mn-lt"/>
            </a:endParaRPr>
          </a:p>
        </p:txBody>
      </p:sp>
      <p:sp>
        <p:nvSpPr>
          <p:cNvPr id="54" name="Text Box 122"/>
          <p:cNvSpPr txBox="1">
            <a:spLocks noChangeArrowheads="1"/>
          </p:cNvSpPr>
          <p:nvPr/>
        </p:nvSpPr>
        <p:spPr bwMode="auto">
          <a:xfrm>
            <a:off x="3491013" y="1074388"/>
            <a:ext cx="16705856" cy="1389880"/>
          </a:xfrm>
          <a:prstGeom prst="rect">
            <a:avLst/>
          </a:prstGeom>
          <a:noFill/>
          <a:ln>
            <a:noFill/>
          </a:ln>
          <a:effectLst/>
        </p:spPr>
        <p:txBody>
          <a:bodyPr wrap="square" lIns="122887" tIns="307219" rIns="122887" bIns="307219" anchor="ctr" anchorCtr="0">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a:r>
              <a:rPr lang="en-US" sz="5000" b="1"/>
              <a:t>Build interactive tools on Facebook social networking</a:t>
            </a:r>
            <a:endParaRPr lang="en-US" sz="5000" b="1" dirty="0">
              <a:latin typeface="+mn-lt"/>
            </a:endParaRPr>
          </a:p>
        </p:txBody>
      </p:sp>
      <p:sp>
        <p:nvSpPr>
          <p:cNvPr id="55" name="Round Same Side Corner Rectangle 54"/>
          <p:cNvSpPr/>
          <p:nvPr/>
        </p:nvSpPr>
        <p:spPr>
          <a:xfrm>
            <a:off x="476346" y="3719553"/>
            <a:ext cx="20367805" cy="627190"/>
          </a:xfrm>
          <a:prstGeom prst="round2Same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15" dirty="0">
                <a:solidFill>
                  <a:schemeClr val="accent3">
                    <a:lumMod val="20000"/>
                    <a:lumOff val="80000"/>
                  </a:schemeClr>
                </a:solidFill>
              </a:rPr>
              <a:t>Introduction</a:t>
            </a:r>
          </a:p>
        </p:txBody>
      </p:sp>
      <p:sp>
        <p:nvSpPr>
          <p:cNvPr id="57" name="Round Same Side Corner Rectangle 56"/>
          <p:cNvSpPr/>
          <p:nvPr/>
        </p:nvSpPr>
        <p:spPr>
          <a:xfrm>
            <a:off x="463204" y="19541278"/>
            <a:ext cx="12743208" cy="805002"/>
          </a:xfrm>
          <a:prstGeom prst="round2Same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15">
                <a:solidFill>
                  <a:schemeClr val="accent3">
                    <a:lumMod val="20000"/>
                    <a:lumOff val="80000"/>
                  </a:schemeClr>
                </a:solidFill>
              </a:rPr>
              <a:t>Demo</a:t>
            </a:r>
            <a:endParaRPr lang="en-US" sz="3815" dirty="0">
              <a:solidFill>
                <a:schemeClr val="accent3">
                  <a:lumMod val="20000"/>
                  <a:lumOff val="80000"/>
                </a:schemeClr>
              </a:solidFill>
            </a:endParaRPr>
          </a:p>
        </p:txBody>
      </p:sp>
      <p:sp>
        <p:nvSpPr>
          <p:cNvPr id="42" name="Rectangle 41"/>
          <p:cNvSpPr/>
          <p:nvPr/>
        </p:nvSpPr>
        <p:spPr>
          <a:xfrm>
            <a:off x="463204" y="20313231"/>
            <a:ext cx="12743208" cy="82968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95" dirty="0"/>
          </a:p>
        </p:txBody>
      </p:sp>
      <p:sp>
        <p:nvSpPr>
          <p:cNvPr id="64" name="Text Box 180"/>
          <p:cNvSpPr txBox="1">
            <a:spLocks noChangeArrowheads="1"/>
          </p:cNvSpPr>
          <p:nvPr/>
        </p:nvSpPr>
        <p:spPr bwMode="auto">
          <a:xfrm>
            <a:off x="-180229" y="20655061"/>
            <a:ext cx="6390375" cy="32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444" tIns="30722" rIns="61444" bIns="30722">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1695" b="1">
                <a:latin typeface="Calibri" panose="020F0502020204030204" pitchFamily="34" charset="0"/>
              </a:rPr>
              <a:t>Comment</a:t>
            </a:r>
            <a:endParaRPr lang="en-US" sz="1695" b="1" dirty="0">
              <a:latin typeface="Calibri" panose="020F0502020204030204" pitchFamily="34" charset="0"/>
            </a:endParaRPr>
          </a:p>
        </p:txBody>
      </p:sp>
      <p:sp>
        <p:nvSpPr>
          <p:cNvPr id="81" name="Round Same Side Corner Rectangle 80"/>
          <p:cNvSpPr/>
          <p:nvPr/>
        </p:nvSpPr>
        <p:spPr>
          <a:xfrm>
            <a:off x="8251507" y="8013287"/>
            <a:ext cx="12655772" cy="709214"/>
          </a:xfrm>
          <a:prstGeom prst="round2Same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15" dirty="0">
                <a:solidFill>
                  <a:schemeClr val="accent3">
                    <a:lumMod val="20000"/>
                    <a:lumOff val="80000"/>
                  </a:schemeClr>
                </a:solidFill>
              </a:rPr>
              <a:t>Experiment</a:t>
            </a:r>
          </a:p>
        </p:txBody>
      </p:sp>
      <p:sp>
        <p:nvSpPr>
          <p:cNvPr id="83" name="Rectangle 82"/>
          <p:cNvSpPr/>
          <p:nvPr/>
        </p:nvSpPr>
        <p:spPr>
          <a:xfrm>
            <a:off x="8251507" y="8677052"/>
            <a:ext cx="12657487" cy="52369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95" dirty="0"/>
          </a:p>
        </p:txBody>
      </p:sp>
      <p:sp>
        <p:nvSpPr>
          <p:cNvPr id="93" name="Rectangle 92"/>
          <p:cNvSpPr/>
          <p:nvPr/>
        </p:nvSpPr>
        <p:spPr>
          <a:xfrm>
            <a:off x="463204" y="8365342"/>
            <a:ext cx="7401150" cy="106044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602" tIns="32301" rIns="64602" bIns="32301" numCol="1" spcCol="0" rtlCol="0" fromWordArt="0" anchor="ctr" anchorCtr="0" forceAA="0" compatLnSpc="1">
            <a:noAutofit/>
          </a:bodyPr>
          <a:lstStyle/>
          <a:p>
            <a:pPr algn="ctr"/>
            <a:endParaRPr lang="en-US" sz="4095" dirty="0"/>
          </a:p>
        </p:txBody>
      </p:sp>
      <p:sp>
        <p:nvSpPr>
          <p:cNvPr id="95" name="Text Box 192"/>
          <p:cNvSpPr txBox="1">
            <a:spLocks noChangeArrowheads="1"/>
          </p:cNvSpPr>
          <p:nvPr/>
        </p:nvSpPr>
        <p:spPr bwMode="auto">
          <a:xfrm>
            <a:off x="801878" y="10076055"/>
            <a:ext cx="6643425" cy="574417"/>
          </a:xfrm>
          <a:prstGeom prst="rect">
            <a:avLst/>
          </a:prstGeom>
          <a:solidFill>
            <a:schemeClr val="bg1"/>
          </a:solidFill>
          <a:ln w="12700">
            <a:noFill/>
          </a:ln>
          <a:effectLst/>
        </p:spPr>
        <p:txBody>
          <a:bodyPr wrap="square" lIns="122887" tIns="122887" rIns="122887" bIns="122887">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algn="just"/>
            <a:endParaRPr lang="en-US" sz="2120" dirty="0">
              <a:latin typeface="+mn-lt"/>
            </a:endParaRPr>
          </a:p>
        </p:txBody>
      </p:sp>
      <p:sp>
        <p:nvSpPr>
          <p:cNvPr id="97" name="Round Same Side Corner Rectangle 96"/>
          <p:cNvSpPr/>
          <p:nvPr/>
        </p:nvSpPr>
        <p:spPr>
          <a:xfrm>
            <a:off x="8278648" y="14384453"/>
            <a:ext cx="12667007" cy="627190"/>
          </a:xfrm>
          <a:prstGeom prst="round2Same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15">
                <a:solidFill>
                  <a:schemeClr val="accent3">
                    <a:lumMod val="20000"/>
                    <a:lumOff val="80000"/>
                  </a:schemeClr>
                </a:solidFill>
              </a:rPr>
              <a:t>Function</a:t>
            </a:r>
            <a:endParaRPr lang="en-US" sz="3815" dirty="0">
              <a:solidFill>
                <a:schemeClr val="accent3">
                  <a:lumMod val="20000"/>
                  <a:lumOff val="80000"/>
                </a:schemeClr>
              </a:solidFill>
            </a:endParaRPr>
          </a:p>
        </p:txBody>
      </p:sp>
      <p:sp>
        <p:nvSpPr>
          <p:cNvPr id="99" name="Round Same Side Corner Rectangle 98"/>
          <p:cNvSpPr/>
          <p:nvPr/>
        </p:nvSpPr>
        <p:spPr>
          <a:xfrm>
            <a:off x="476346" y="7977580"/>
            <a:ext cx="7401150" cy="627190"/>
          </a:xfrm>
          <a:prstGeom prst="round2Same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15">
                <a:solidFill>
                  <a:schemeClr val="accent3">
                    <a:lumMod val="20000"/>
                    <a:lumOff val="80000"/>
                  </a:schemeClr>
                </a:solidFill>
              </a:rPr>
              <a:t>Programming library</a:t>
            </a:r>
            <a:endParaRPr lang="en-US" sz="3815" dirty="0">
              <a:solidFill>
                <a:schemeClr val="accent3">
                  <a:lumMod val="20000"/>
                  <a:lumOff val="80000"/>
                </a:schemeClr>
              </a:solidFill>
            </a:endParaRPr>
          </a:p>
        </p:txBody>
      </p:sp>
      <p:sp>
        <p:nvSpPr>
          <p:cNvPr id="100" name="Rectangle 99"/>
          <p:cNvSpPr/>
          <p:nvPr/>
        </p:nvSpPr>
        <p:spPr>
          <a:xfrm>
            <a:off x="8281779" y="14988073"/>
            <a:ext cx="12655772" cy="4016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602" tIns="32301" rIns="64602" bIns="32301" numCol="1" spcCol="0" rtlCol="0" fromWordArt="0" anchor="ctr" anchorCtr="0" forceAA="0" compatLnSpc="1">
            <a:noAutofit/>
          </a:bodyPr>
          <a:lstStyle/>
          <a:p>
            <a:pPr algn="ctr"/>
            <a:endParaRPr lang="en-US" sz="4095"/>
          </a:p>
        </p:txBody>
      </p:sp>
      <p:sp>
        <p:nvSpPr>
          <p:cNvPr id="101" name="Text Box 192"/>
          <p:cNvSpPr txBox="1">
            <a:spLocks noChangeArrowheads="1"/>
          </p:cNvSpPr>
          <p:nvPr/>
        </p:nvSpPr>
        <p:spPr bwMode="auto">
          <a:xfrm>
            <a:off x="8515908" y="15199810"/>
            <a:ext cx="5264775" cy="3432123"/>
          </a:xfrm>
          <a:prstGeom prst="rect">
            <a:avLst/>
          </a:prstGeom>
          <a:solidFill>
            <a:schemeClr val="bg1"/>
          </a:solidFill>
          <a:ln w="12700">
            <a:noFill/>
          </a:ln>
          <a:effectLst/>
        </p:spPr>
        <p:txBody>
          <a:bodyPr wrap="square" lIns="122887" tIns="122887" rIns="122887" bIns="122887">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342900" indent="-342900">
              <a:lnSpc>
                <a:spcPct val="150000"/>
              </a:lnSpc>
              <a:buFont typeface="Wingdings" panose="05000000000000000000" pitchFamily="2" charset="2"/>
              <a:buChar char="§"/>
            </a:pPr>
            <a:r>
              <a:rPr lang="en-US" sz="2000">
                <a:latin typeface="Calibri (Body)"/>
              </a:rPr>
              <a:t>Auto comment with many posts with content with different accounts.</a:t>
            </a:r>
          </a:p>
          <a:p>
            <a:pPr marL="342900" indent="-342900">
              <a:lnSpc>
                <a:spcPct val="150000"/>
              </a:lnSpc>
              <a:buFont typeface="Wingdings" panose="05000000000000000000" pitchFamily="2" charset="2"/>
              <a:buChar char="§"/>
            </a:pPr>
            <a:r>
              <a:rPr lang="en-US" sz="2000">
                <a:latin typeface="Calibri (Body)"/>
              </a:rPr>
              <a:t>Automatically share the post with the contents of the contents with many different account.</a:t>
            </a:r>
          </a:p>
          <a:p>
            <a:pPr marL="342900" indent="-342900">
              <a:lnSpc>
                <a:spcPct val="150000"/>
              </a:lnSpc>
              <a:buFont typeface="Wingdings" panose="05000000000000000000" pitchFamily="2" charset="2"/>
              <a:buChar char="§"/>
            </a:pPr>
            <a:r>
              <a:rPr lang="en-US" sz="2000">
                <a:latin typeface="Calibri (Body)"/>
              </a:rPr>
              <a:t>Auto search page, group by name, save information to database.</a:t>
            </a:r>
            <a:endParaRPr lang="en-US" sz="2000" dirty="0">
              <a:latin typeface="Calibri (Body)"/>
            </a:endParaRPr>
          </a:p>
        </p:txBody>
      </p:sp>
      <p:sp>
        <p:nvSpPr>
          <p:cNvPr id="102" name="Rectangle 101"/>
          <p:cNvSpPr/>
          <p:nvPr/>
        </p:nvSpPr>
        <p:spPr>
          <a:xfrm>
            <a:off x="476346" y="4347062"/>
            <a:ext cx="20367805" cy="31998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602" tIns="32301" rIns="64602" bIns="32301" numCol="1" spcCol="0" rtlCol="0" fromWordArt="0" anchor="ctr" anchorCtr="0" forceAA="0" compatLnSpc="1">
            <a:noAutofit/>
          </a:bodyPr>
          <a:lstStyle/>
          <a:p>
            <a:pPr algn="ctr"/>
            <a:endParaRPr lang="en-US" sz="4095"/>
          </a:p>
        </p:txBody>
      </p:sp>
      <p:sp>
        <p:nvSpPr>
          <p:cNvPr id="103" name="Text Box 189"/>
          <p:cNvSpPr txBox="1">
            <a:spLocks noChangeArrowheads="1"/>
          </p:cNvSpPr>
          <p:nvPr/>
        </p:nvSpPr>
        <p:spPr bwMode="auto">
          <a:xfrm>
            <a:off x="583340" y="4394254"/>
            <a:ext cx="12844776" cy="2970458"/>
          </a:xfrm>
          <a:prstGeom prst="rect">
            <a:avLst/>
          </a:prstGeom>
          <a:solidFill>
            <a:schemeClr val="bg1"/>
          </a:solidFill>
          <a:ln w="12700">
            <a:noFill/>
          </a:ln>
          <a:effectLst/>
        </p:spPr>
        <p:txBody>
          <a:bodyPr wrap="square" lIns="122887" tIns="122887" rIns="122887" bIns="122887">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a:lnSpc>
                <a:spcPct val="150000"/>
              </a:lnSpc>
            </a:pPr>
            <a:r>
              <a:rPr lang="en-US" sz="2000">
                <a:latin typeface="+mn-lt"/>
              </a:rPr>
              <a:t>With the globalization and the development of information technology, the internet in the world and in Vietnam has been growing strongly. The most popular social networking is Facebook. In Vietnam, this is also a source of information for very active users.</a:t>
            </a:r>
          </a:p>
          <a:p>
            <a:pPr>
              <a:lnSpc>
                <a:spcPct val="150000"/>
              </a:lnSpc>
            </a:pPr>
            <a:r>
              <a:rPr lang="en-US" sz="2000">
                <a:latin typeface="+mn-lt"/>
              </a:rPr>
              <a:t>However, this is also an environment for hostile forces to oppose the Party's policy lines and the law of state propaganda causing confusion to many users with informal, false sources. Really, distort information ... Incite users of negative thoughts, commit misconduct through postings, seductive comments, misleading the truth to sabotage our country.</a:t>
            </a:r>
            <a:endParaRPr lang="en-US" sz="2000" dirty="0">
              <a:latin typeface="+mn-lt"/>
            </a:endParaRPr>
          </a:p>
        </p:txBody>
      </p:sp>
      <p:sp>
        <p:nvSpPr>
          <p:cNvPr id="104" name="Text Box 192"/>
          <p:cNvSpPr txBox="1">
            <a:spLocks noChangeArrowheads="1"/>
          </p:cNvSpPr>
          <p:nvPr/>
        </p:nvSpPr>
        <p:spPr bwMode="auto">
          <a:xfrm>
            <a:off x="769040" y="17506648"/>
            <a:ext cx="6739599" cy="574417"/>
          </a:xfrm>
          <a:prstGeom prst="rect">
            <a:avLst/>
          </a:prstGeom>
          <a:solidFill>
            <a:schemeClr val="bg1"/>
          </a:solidFill>
          <a:ln w="12700">
            <a:noFill/>
          </a:ln>
          <a:effectLst/>
        </p:spPr>
        <p:txBody>
          <a:bodyPr wrap="square" lIns="122887" tIns="122887" rIns="122887" bIns="122887">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algn="just"/>
            <a:endParaRPr lang="en-US" sz="2120" dirty="0">
              <a:latin typeface="+mn-lt"/>
            </a:endParaRPr>
          </a:p>
        </p:txBody>
      </p:sp>
      <p:sp>
        <p:nvSpPr>
          <p:cNvPr id="106" name="Text Box 192"/>
          <p:cNvSpPr txBox="1">
            <a:spLocks noChangeArrowheads="1"/>
          </p:cNvSpPr>
          <p:nvPr/>
        </p:nvSpPr>
        <p:spPr bwMode="auto">
          <a:xfrm>
            <a:off x="704728" y="8883493"/>
            <a:ext cx="6803911" cy="3172051"/>
          </a:xfrm>
          <a:prstGeom prst="rect">
            <a:avLst/>
          </a:prstGeom>
          <a:solidFill>
            <a:schemeClr val="bg1"/>
          </a:solidFill>
          <a:ln w="12700">
            <a:noFill/>
          </a:ln>
          <a:effectLst/>
        </p:spPr>
        <p:txBody>
          <a:bodyPr wrap="square" lIns="122887" tIns="122887" rIns="122887" bIns="12288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spcBef>
                <a:spcPts val="424"/>
              </a:spcBef>
              <a:buFont typeface="Arial" panose="020B0604020202020204" pitchFamily="34" charset="0"/>
              <a:buChar char="•"/>
            </a:pPr>
            <a:r>
              <a:rPr lang="en-US" sz="2000" b="1">
                <a:latin typeface="Calibri (Body)"/>
                <a:cs typeface="Arial" panose="020B0604020202020204" pitchFamily="34" charset="0"/>
              </a:rPr>
              <a:t>WebRequest</a:t>
            </a:r>
          </a:p>
          <a:p>
            <a:pPr>
              <a:spcBef>
                <a:spcPts val="424"/>
              </a:spcBef>
            </a:pPr>
            <a:r>
              <a:rPr lang="en-US" sz="2000">
                <a:latin typeface="Calibri (Body)"/>
                <a:cs typeface="Arial" panose="020B0604020202020204" pitchFamily="34" charset="0"/>
              </a:rPr>
              <a:t>This is a Control available in Visual Studio's Window Form Designer. It provides us with a capable, interactive, programmable browser.</a:t>
            </a:r>
          </a:p>
          <a:p>
            <a:pPr marL="342900" indent="-342900">
              <a:spcBef>
                <a:spcPts val="424"/>
              </a:spcBef>
              <a:buFont typeface="Wingdings" panose="05000000000000000000" pitchFamily="2" charset="2"/>
              <a:buChar char="Ø"/>
            </a:pPr>
            <a:r>
              <a:rPr lang="en-US" sz="2000">
                <a:latin typeface="Calibri (Body)"/>
                <a:cs typeface="Arial" panose="020B0604020202020204" pitchFamily="34" charset="0"/>
              </a:rPr>
              <a:t>SendRequest: In order to get data from Facebook we have two functions: SendGetRequest and SenPostRequest</a:t>
            </a:r>
          </a:p>
          <a:p>
            <a:pPr marL="342900" indent="-342900">
              <a:spcBef>
                <a:spcPts val="424"/>
              </a:spcBef>
              <a:buFont typeface="Wingdings" panose="05000000000000000000" pitchFamily="2" charset="2"/>
              <a:buChar char="Ø"/>
            </a:pPr>
            <a:r>
              <a:rPr lang="en-US" sz="2000">
                <a:latin typeface="Calibri (Body)"/>
                <a:cs typeface="Arial" panose="020B0604020202020204" pitchFamily="34" charset="0"/>
              </a:rPr>
              <a:t>GetResponseStream: We use this function to receive data from the Facebook server in XML format for further processing</a:t>
            </a:r>
          </a:p>
        </p:txBody>
      </p:sp>
      <p:sp>
        <p:nvSpPr>
          <p:cNvPr id="107" name="Text Box 189"/>
          <p:cNvSpPr txBox="1">
            <a:spLocks noChangeArrowheads="1"/>
          </p:cNvSpPr>
          <p:nvPr/>
        </p:nvSpPr>
        <p:spPr bwMode="auto">
          <a:xfrm>
            <a:off x="13570419" y="4382837"/>
            <a:ext cx="7151874" cy="2508793"/>
          </a:xfrm>
          <a:prstGeom prst="rect">
            <a:avLst/>
          </a:prstGeom>
          <a:solidFill>
            <a:schemeClr val="bg1"/>
          </a:solidFill>
          <a:ln w="12700">
            <a:noFill/>
          </a:ln>
          <a:effectLst/>
        </p:spPr>
        <p:txBody>
          <a:bodyPr wrap="square" lIns="122887" tIns="122887" rIns="122887" bIns="122887">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algn="just">
              <a:lnSpc>
                <a:spcPct val="150000"/>
              </a:lnSpc>
            </a:pPr>
            <a:r>
              <a:rPr lang="en-US" sz="2000">
                <a:latin typeface="+mn-lt"/>
              </a:rPr>
              <a:t>It is because of the complexity of many violent elements that always find and spread the false information so many forces to counter the information but also need a powerful tool for the work of counterattack, His commentary as well as the search for negative posts, bad posts provoke.</a:t>
            </a:r>
            <a:endParaRPr lang="en-US" sz="2000" dirty="0">
              <a:latin typeface="+mn-lt"/>
            </a:endParaRPr>
          </a:p>
        </p:txBody>
      </p:sp>
      <p:sp>
        <p:nvSpPr>
          <p:cNvPr id="109" name="Rectangle 108"/>
          <p:cNvSpPr/>
          <p:nvPr/>
        </p:nvSpPr>
        <p:spPr>
          <a:xfrm>
            <a:off x="13663612" y="20292246"/>
            <a:ext cx="7145229" cy="4741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602" tIns="32301" rIns="64602" bIns="32301" numCol="1" spcCol="0" rtlCol="0" fromWordArt="0" anchor="ctr" anchorCtr="0" forceAA="0" compatLnSpc="1">
            <a:noAutofit/>
          </a:bodyPr>
          <a:lstStyle/>
          <a:p>
            <a:pPr algn="ctr"/>
            <a:endParaRPr lang="en-US" sz="4095"/>
          </a:p>
        </p:txBody>
      </p:sp>
      <p:sp>
        <p:nvSpPr>
          <p:cNvPr id="111" name="Round Same Side Corner Rectangle 110"/>
          <p:cNvSpPr/>
          <p:nvPr/>
        </p:nvSpPr>
        <p:spPr>
          <a:xfrm>
            <a:off x="13663612" y="19526403"/>
            <a:ext cx="7164973" cy="771256"/>
          </a:xfrm>
          <a:prstGeom prst="round2Same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15" dirty="0">
                <a:solidFill>
                  <a:schemeClr val="accent3">
                    <a:lumMod val="20000"/>
                    <a:lumOff val="80000"/>
                  </a:schemeClr>
                </a:solidFill>
              </a:rPr>
              <a:t>Conclusion</a:t>
            </a:r>
          </a:p>
        </p:txBody>
      </p:sp>
      <p:sp>
        <p:nvSpPr>
          <p:cNvPr id="112" name="Text Box 190"/>
          <p:cNvSpPr txBox="1">
            <a:spLocks noChangeArrowheads="1"/>
          </p:cNvSpPr>
          <p:nvPr/>
        </p:nvSpPr>
        <p:spPr bwMode="auto">
          <a:xfrm>
            <a:off x="13790384" y="20408489"/>
            <a:ext cx="6865681" cy="4557046"/>
          </a:xfrm>
          <a:prstGeom prst="rect">
            <a:avLst/>
          </a:prstGeom>
          <a:solidFill>
            <a:schemeClr val="bg1"/>
          </a:solidFill>
          <a:ln w="12700">
            <a:noFill/>
          </a:ln>
          <a:effectLst/>
        </p:spPr>
        <p:txBody>
          <a:bodyPr wrap="square" lIns="122887" tIns="122887" rIns="122887" bIns="122887">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algn="just">
              <a:spcBef>
                <a:spcPts val="425"/>
              </a:spcBef>
            </a:pPr>
            <a:r>
              <a:rPr lang="en-US" sz="2000">
                <a:latin typeface="Calibri (Body)"/>
              </a:rPr>
              <a:t>Through the time of research, study and implementation of the project, I have completed on schedule and achieved certain results. The project has raised the importance of ensuring public opinion, building trust among the people in the Party and the state on social networking. From there, developers and AutoFacebook software support the work of the public opinion, interact automatically and quickly on the social network popular in our country is Facebook. However, due to the lack of access to the forces that need to use in practice, so many functions are not close to the purpose of practical use. In the future to develop more projects, I plan to deploy the system to the right professional level and develop a larger scale of testing to find the limited functionality and improve the quality of system.</a:t>
            </a:r>
            <a:endParaRPr lang="en-US" sz="2000" dirty="0">
              <a:latin typeface="Calibri (Body)"/>
            </a:endParaRPr>
          </a:p>
        </p:txBody>
      </p:sp>
      <p:sp>
        <p:nvSpPr>
          <p:cNvPr id="4" name="Rectangle 3"/>
          <p:cNvSpPr/>
          <p:nvPr/>
        </p:nvSpPr>
        <p:spPr>
          <a:xfrm>
            <a:off x="0" y="28649"/>
            <a:ext cx="21383625" cy="59538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602" tIns="32301" rIns="64602" bIns="32301" numCol="1" spcCol="0" rtlCol="0" fromWordArt="0" anchor="ctr" anchorCtr="0" forceAA="0" compatLnSpc="1">
            <a:noAutofit/>
          </a:bodyPr>
          <a:lstStyle/>
          <a:p>
            <a:pPr algn="ctr"/>
            <a:endParaRPr lang="en-US" sz="4095"/>
          </a:p>
        </p:txBody>
      </p:sp>
      <p:sp>
        <p:nvSpPr>
          <p:cNvPr id="52" name="Rectangle 51"/>
          <p:cNvSpPr/>
          <p:nvPr/>
        </p:nvSpPr>
        <p:spPr>
          <a:xfrm>
            <a:off x="-1" y="29669797"/>
            <a:ext cx="21383625" cy="59538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602" tIns="32301" rIns="64602" bIns="32301" numCol="1" spcCol="0" rtlCol="0" fromWordArt="0" anchor="ctr" anchorCtr="0" forceAA="0" compatLnSpc="1">
            <a:noAutofit/>
          </a:bodyPr>
          <a:lstStyle/>
          <a:p>
            <a:pPr algn="ctr"/>
            <a:r>
              <a:rPr lang="en-US" sz="4400" dirty="0">
                <a:solidFill>
                  <a:schemeClr val="bg1"/>
                </a:solidFill>
              </a:rPr>
              <a:t>Faculty Of Information Technology</a:t>
            </a:r>
            <a:endParaRPr lang="en-US" sz="4095" dirty="0">
              <a:solidFill>
                <a:schemeClr val="bg1"/>
              </a:solidFill>
            </a:endParaRPr>
          </a:p>
        </p:txBody>
      </p:sp>
      <p:sp>
        <p:nvSpPr>
          <p:cNvPr id="10" name="TextBox 9"/>
          <p:cNvSpPr txBox="1"/>
          <p:nvPr/>
        </p:nvSpPr>
        <p:spPr>
          <a:xfrm>
            <a:off x="714663" y="14132225"/>
            <a:ext cx="6924515" cy="1066959"/>
          </a:xfrm>
          <a:prstGeom prst="rect">
            <a:avLst/>
          </a:prstGeom>
          <a:noFill/>
        </p:spPr>
        <p:txBody>
          <a:bodyPr wrap="square" rtlCol="0">
            <a:spAutoFit/>
          </a:bodyPr>
          <a:lstStyle/>
          <a:p>
            <a:pPr indent="-342900" algn="just" eaLnBrk="0" hangingPunct="0">
              <a:spcBef>
                <a:spcPts val="424"/>
              </a:spcBef>
              <a:buFont typeface="Arial" panose="020B0604020202020204" pitchFamily="34" charset="0"/>
              <a:buChar char="•"/>
            </a:pPr>
            <a:r>
              <a:rPr lang="en-US" sz="2000" b="1">
                <a:latin typeface="Calibri (Body)"/>
                <a:cs typeface="Arial" panose="020B0604020202020204" pitchFamily="34" charset="0"/>
              </a:rPr>
              <a:t>HTMLAgilityPack</a:t>
            </a:r>
          </a:p>
          <a:p>
            <a:pPr algn="just" eaLnBrk="0" hangingPunct="0">
              <a:spcBef>
                <a:spcPts val="424"/>
              </a:spcBef>
            </a:pPr>
            <a:r>
              <a:rPr lang="en-US" sz="2000">
                <a:latin typeface="Calibri (Body)"/>
                <a:cs typeface="Arial" panose="020B0604020202020204" pitchFamily="34" charset="0"/>
              </a:rPr>
              <a:t>After receiving the data in XML format, we use this function to extract the data in the form of tags as specified</a:t>
            </a:r>
            <a:endParaRPr lang="en-US" sz="2000" dirty="0">
              <a:latin typeface="Calibri (Body)"/>
              <a:cs typeface="Arial" panose="020B0604020202020204" pitchFamily="34" charset="0"/>
            </a:endParaRPr>
          </a:p>
        </p:txBody>
      </p:sp>
      <p:sp>
        <p:nvSpPr>
          <p:cNvPr id="15" name="TextBox 14"/>
          <p:cNvSpPr txBox="1"/>
          <p:nvPr/>
        </p:nvSpPr>
        <p:spPr>
          <a:xfrm>
            <a:off x="8398647" y="8838203"/>
            <a:ext cx="12358464" cy="2246769"/>
          </a:xfrm>
          <a:prstGeom prst="rect">
            <a:avLst/>
          </a:prstGeom>
          <a:noFill/>
        </p:spPr>
        <p:txBody>
          <a:bodyPr wrap="square" rtlCol="0">
            <a:spAutoFit/>
          </a:bodyPr>
          <a:lstStyle/>
          <a:p>
            <a:pPr marL="342900" indent="-342900">
              <a:buFont typeface="Arial" panose="020B0604020202020204" pitchFamily="34" charset="0"/>
              <a:buChar char="•"/>
            </a:pPr>
            <a:r>
              <a:rPr lang="en-US" sz="2000" b="1"/>
              <a:t>Implementation process: </a:t>
            </a:r>
            <a:endParaRPr lang="en-US" sz="2000" b="1" dirty="0"/>
          </a:p>
          <a:p>
            <a:pPr>
              <a:buFont typeface="+mj-lt"/>
              <a:buAutoNum type="arabicPeriod"/>
            </a:pPr>
            <a:r>
              <a:rPr lang="en-US" sz="2000"/>
              <a:t>Send a request to the Facebook server using the request function.</a:t>
            </a:r>
          </a:p>
          <a:p>
            <a:pPr>
              <a:buFont typeface="+mj-lt"/>
              <a:buAutoNum type="arabicPeriod"/>
            </a:pPr>
            <a:r>
              <a:rPr lang="en-US" sz="2000"/>
              <a:t>Get the data returned from the Facebook server using the response function.</a:t>
            </a:r>
          </a:p>
          <a:p>
            <a:pPr>
              <a:buFont typeface="+mj-lt"/>
              <a:buAutoNum type="arabicPeriod"/>
            </a:pPr>
            <a:r>
              <a:rPr lang="en-US" sz="2000"/>
              <a:t>Excludes data received by the HTMLAgilityPack library.</a:t>
            </a:r>
            <a:endParaRPr lang="en-US" sz="2000" dirty="0"/>
          </a:p>
          <a:p>
            <a:endParaRPr lang="en-US" sz="2000" b="1" dirty="0"/>
          </a:p>
          <a:p>
            <a:r>
              <a:rPr lang="en-US" sz="2000" b="1" dirty="0"/>
              <a:t>	</a:t>
            </a:r>
          </a:p>
          <a:p>
            <a:endParaRPr lang="en-US" sz="2000" b="1" dirty="0"/>
          </a:p>
        </p:txBody>
      </p:sp>
      <p:sp>
        <p:nvSpPr>
          <p:cNvPr id="44" name="Text Box 180"/>
          <p:cNvSpPr txBox="1">
            <a:spLocks noChangeArrowheads="1"/>
          </p:cNvSpPr>
          <p:nvPr/>
        </p:nvSpPr>
        <p:spPr bwMode="auto">
          <a:xfrm>
            <a:off x="6667346" y="20643412"/>
            <a:ext cx="6390375" cy="32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444" tIns="30722" rIns="61444" bIns="30722">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1695" b="1">
                <a:latin typeface="Calibri" panose="020F0502020204030204" pitchFamily="34" charset="0"/>
              </a:rPr>
              <a:t>Share</a:t>
            </a:r>
            <a:endParaRPr lang="en-US" sz="1695" b="1" dirty="0">
              <a:latin typeface="Calibri" panose="020F0502020204030204" pitchFamily="34" charset="0"/>
            </a:endParaRPr>
          </a:p>
        </p:txBody>
      </p:sp>
      <p:sp>
        <p:nvSpPr>
          <p:cNvPr id="46" name="Text Box 180"/>
          <p:cNvSpPr txBox="1">
            <a:spLocks noChangeArrowheads="1"/>
          </p:cNvSpPr>
          <p:nvPr/>
        </p:nvSpPr>
        <p:spPr bwMode="auto">
          <a:xfrm>
            <a:off x="340149" y="24710939"/>
            <a:ext cx="6598417" cy="32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444" tIns="30722" rIns="61444" bIns="30722">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1695" b="1">
                <a:latin typeface="Calibri" panose="020F0502020204030204" pitchFamily="34" charset="0"/>
              </a:rPr>
              <a:t>Search pages</a:t>
            </a:r>
            <a:endParaRPr lang="en-US" sz="1695" b="1" dirty="0">
              <a:latin typeface="Calibri" panose="020F0502020204030204" pitchFamily="34" charset="0"/>
            </a:endParaRPr>
          </a:p>
        </p:txBody>
      </p:sp>
      <p:sp>
        <p:nvSpPr>
          <p:cNvPr id="56" name="Text Box 180"/>
          <p:cNvSpPr txBox="1">
            <a:spLocks noChangeArrowheads="1"/>
          </p:cNvSpPr>
          <p:nvPr/>
        </p:nvSpPr>
        <p:spPr bwMode="auto">
          <a:xfrm>
            <a:off x="11993742" y="12328113"/>
            <a:ext cx="5487585" cy="3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444" tIns="30722" rIns="61444" bIns="30722">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just" eaLnBrk="1" hangingPunct="1"/>
            <a:r>
              <a:rPr lang="en-US" sz="2000" b="1">
                <a:latin typeface="Calibri" panose="020F0502020204030204" pitchFamily="34" charset="0"/>
              </a:rPr>
              <a:t>HTMLAgilityPack</a:t>
            </a:r>
            <a:endParaRPr lang="en-US" sz="2000" b="1" dirty="0">
              <a:latin typeface="Calibri" panose="020F0502020204030204" pitchFamily="34" charset="0"/>
            </a:endParaRPr>
          </a:p>
        </p:txBody>
      </p:sp>
      <p:pic>
        <p:nvPicPr>
          <p:cNvPr id="45" name="Picture 44" descr="C:\Users\NguyenNgoc\Downloads\download (1).png"/>
          <p:cNvPicPr>
            <a:picLocks noChangeAspect="1" noChangeArrowheads="1"/>
          </p:cNvPicPr>
          <p:nvPr/>
        </p:nvPicPr>
        <p:blipFill>
          <a:blip r:embed="rId2"/>
          <a:srcRect/>
          <a:stretch>
            <a:fillRect/>
          </a:stretch>
        </p:blipFill>
        <p:spPr bwMode="auto">
          <a:xfrm>
            <a:off x="904806" y="1135758"/>
            <a:ext cx="2333625" cy="1962150"/>
          </a:xfrm>
          <a:prstGeom prst="rect">
            <a:avLst/>
          </a:prstGeom>
          <a:noFill/>
        </p:spPr>
      </p:pic>
      <p:pic>
        <p:nvPicPr>
          <p:cNvPr id="3" name="Picture 2">
            <a:extLst>
              <a:ext uri="{FF2B5EF4-FFF2-40B4-BE49-F238E27FC236}">
                <a16:creationId xmlns:a16="http://schemas.microsoft.com/office/drawing/2014/main" id="{378F82E5-1FE8-41BD-B90C-39B1B696FC6C}"/>
              </a:ext>
            </a:extLst>
          </p:cNvPr>
          <p:cNvPicPr>
            <a:picLocks noChangeAspect="1"/>
          </p:cNvPicPr>
          <p:nvPr/>
        </p:nvPicPr>
        <p:blipFill>
          <a:blip r:embed="rId3"/>
          <a:stretch>
            <a:fillRect/>
          </a:stretch>
        </p:blipFill>
        <p:spPr>
          <a:xfrm>
            <a:off x="661332" y="12442869"/>
            <a:ext cx="6962524" cy="534497"/>
          </a:xfrm>
          <a:prstGeom prst="rect">
            <a:avLst/>
          </a:prstGeom>
        </p:spPr>
      </p:pic>
      <p:pic>
        <p:nvPicPr>
          <p:cNvPr id="5" name="Picture 4">
            <a:extLst>
              <a:ext uri="{FF2B5EF4-FFF2-40B4-BE49-F238E27FC236}">
                <a16:creationId xmlns:a16="http://schemas.microsoft.com/office/drawing/2014/main" id="{149D3DA5-E039-47B1-87E8-F00E62A5A51D}"/>
              </a:ext>
            </a:extLst>
          </p:cNvPr>
          <p:cNvPicPr>
            <a:picLocks noChangeAspect="1"/>
          </p:cNvPicPr>
          <p:nvPr/>
        </p:nvPicPr>
        <p:blipFill>
          <a:blip r:embed="rId4"/>
          <a:stretch>
            <a:fillRect/>
          </a:stretch>
        </p:blipFill>
        <p:spPr>
          <a:xfrm>
            <a:off x="704728" y="13181527"/>
            <a:ext cx="6840551" cy="438497"/>
          </a:xfrm>
          <a:prstGeom prst="rect">
            <a:avLst/>
          </a:prstGeom>
        </p:spPr>
      </p:pic>
      <p:pic>
        <p:nvPicPr>
          <p:cNvPr id="7" name="Picture 6">
            <a:extLst>
              <a:ext uri="{FF2B5EF4-FFF2-40B4-BE49-F238E27FC236}">
                <a16:creationId xmlns:a16="http://schemas.microsoft.com/office/drawing/2014/main" id="{BFF7A8AA-0A10-45EE-AAD8-F41A4BE34A58}"/>
              </a:ext>
            </a:extLst>
          </p:cNvPr>
          <p:cNvPicPr>
            <a:picLocks noChangeAspect="1"/>
          </p:cNvPicPr>
          <p:nvPr/>
        </p:nvPicPr>
        <p:blipFill>
          <a:blip r:embed="rId5"/>
          <a:stretch>
            <a:fillRect/>
          </a:stretch>
        </p:blipFill>
        <p:spPr>
          <a:xfrm>
            <a:off x="832899" y="15347024"/>
            <a:ext cx="6633353" cy="2815399"/>
          </a:xfrm>
          <a:prstGeom prst="rect">
            <a:avLst/>
          </a:prstGeom>
        </p:spPr>
      </p:pic>
      <p:sp>
        <p:nvSpPr>
          <p:cNvPr id="49" name="Text Box 192">
            <a:extLst>
              <a:ext uri="{FF2B5EF4-FFF2-40B4-BE49-F238E27FC236}">
                <a16:creationId xmlns:a16="http://schemas.microsoft.com/office/drawing/2014/main" id="{53170708-149B-4A7C-8E12-A88F5A1326FF}"/>
              </a:ext>
            </a:extLst>
          </p:cNvPr>
          <p:cNvSpPr txBox="1">
            <a:spLocks noChangeArrowheads="1"/>
          </p:cNvSpPr>
          <p:nvPr/>
        </p:nvSpPr>
        <p:spPr bwMode="auto">
          <a:xfrm>
            <a:off x="14324945" y="15126633"/>
            <a:ext cx="5700962" cy="2564255"/>
          </a:xfrm>
          <a:prstGeom prst="rect">
            <a:avLst/>
          </a:prstGeom>
          <a:solidFill>
            <a:schemeClr val="bg1"/>
          </a:solidFill>
          <a:ln w="12700">
            <a:noFill/>
          </a:ln>
          <a:effectLst/>
        </p:spPr>
        <p:txBody>
          <a:bodyPr wrap="square" lIns="122887" tIns="122887" rIns="122887" bIns="122887">
            <a:sp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342900" indent="-342900">
              <a:lnSpc>
                <a:spcPct val="150000"/>
              </a:lnSpc>
              <a:buFont typeface="Wingdings" panose="05000000000000000000" pitchFamily="2" charset="2"/>
              <a:buChar char="§"/>
            </a:pPr>
            <a:r>
              <a:rPr lang="en-US" sz="2000">
                <a:latin typeface="Calibri (Body)"/>
              </a:rPr>
              <a:t>Auto log in content with the page multiple page, with different accounts.</a:t>
            </a:r>
          </a:p>
          <a:p>
            <a:pPr marL="342900" indent="-342900">
              <a:lnSpc>
                <a:spcPct val="150000"/>
              </a:lnSpc>
              <a:buFont typeface="Wingdings" panose="05000000000000000000" pitchFamily="2" charset="2"/>
              <a:buChar char="§"/>
            </a:pPr>
            <a:r>
              <a:rPr lang="en-US" sz="2000">
                <a:latin typeface="Calibri (Body)"/>
              </a:rPr>
              <a:t>See the comment, post your all users.</a:t>
            </a:r>
          </a:p>
          <a:p>
            <a:pPr marL="342900" indent="-342900">
              <a:lnSpc>
                <a:spcPct val="150000"/>
              </a:lnSpc>
              <a:buFont typeface="Wingdings" panose="05000000000000000000" pitchFamily="2" charset="2"/>
              <a:buChar char="§"/>
            </a:pPr>
            <a:r>
              <a:rPr lang="en-US" sz="2000">
                <a:latin typeface="Calibri (Body)"/>
              </a:rPr>
              <a:t>Search the activity like like, comment of user in ID User.</a:t>
            </a:r>
            <a:endParaRPr lang="en-US" sz="2000" dirty="0">
              <a:latin typeface="Calibri (Body)"/>
            </a:endParaRPr>
          </a:p>
        </p:txBody>
      </p:sp>
      <p:sp>
        <p:nvSpPr>
          <p:cNvPr id="50" name="Text Box 180">
            <a:extLst>
              <a:ext uri="{FF2B5EF4-FFF2-40B4-BE49-F238E27FC236}">
                <a16:creationId xmlns:a16="http://schemas.microsoft.com/office/drawing/2014/main" id="{C4AE4B02-47E1-4C54-9377-6CB4BE28016A}"/>
              </a:ext>
            </a:extLst>
          </p:cNvPr>
          <p:cNvSpPr txBox="1">
            <a:spLocks noChangeArrowheads="1"/>
          </p:cNvSpPr>
          <p:nvPr/>
        </p:nvSpPr>
        <p:spPr bwMode="auto">
          <a:xfrm>
            <a:off x="9170937" y="10632598"/>
            <a:ext cx="5487585" cy="3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444" tIns="30722" rIns="61444" bIns="30722">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just" eaLnBrk="1" hangingPunct="1"/>
            <a:r>
              <a:rPr lang="en-US" sz="2000" b="1">
                <a:latin typeface="Calibri" panose="020F0502020204030204" pitchFamily="34" charset="0"/>
              </a:rPr>
              <a:t>Request</a:t>
            </a:r>
            <a:endParaRPr lang="en-US" sz="2000" b="1" dirty="0">
              <a:latin typeface="Calibri" panose="020F0502020204030204" pitchFamily="34" charset="0"/>
            </a:endParaRPr>
          </a:p>
        </p:txBody>
      </p:sp>
      <p:sp>
        <p:nvSpPr>
          <p:cNvPr id="58" name="Text Box 180">
            <a:extLst>
              <a:ext uri="{FF2B5EF4-FFF2-40B4-BE49-F238E27FC236}">
                <a16:creationId xmlns:a16="http://schemas.microsoft.com/office/drawing/2014/main" id="{51C697EA-DCA7-464B-A79D-5BA4C8BCDF9E}"/>
              </a:ext>
            </a:extLst>
          </p:cNvPr>
          <p:cNvSpPr txBox="1">
            <a:spLocks noChangeArrowheads="1"/>
          </p:cNvSpPr>
          <p:nvPr/>
        </p:nvSpPr>
        <p:spPr bwMode="auto">
          <a:xfrm>
            <a:off x="17852588" y="10500503"/>
            <a:ext cx="2088232" cy="38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444" tIns="30722" rIns="61444" bIns="30722">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just" eaLnBrk="1" hangingPunct="1"/>
            <a:r>
              <a:rPr lang="en-US" sz="2000" b="1">
                <a:latin typeface="Calibri" panose="020F0502020204030204" pitchFamily="34" charset="0"/>
              </a:rPr>
              <a:t>Response</a:t>
            </a:r>
            <a:endParaRPr lang="en-US" sz="2000" b="1" dirty="0">
              <a:latin typeface="Calibri" panose="020F0502020204030204" pitchFamily="34" charset="0"/>
            </a:endParaRPr>
          </a:p>
        </p:txBody>
      </p:sp>
      <p:pic>
        <p:nvPicPr>
          <p:cNvPr id="8" name="Picture 7">
            <a:extLst>
              <a:ext uri="{FF2B5EF4-FFF2-40B4-BE49-F238E27FC236}">
                <a16:creationId xmlns:a16="http://schemas.microsoft.com/office/drawing/2014/main" id="{D0BD0A80-F008-4023-9CF2-7072DF65CBAB}"/>
              </a:ext>
            </a:extLst>
          </p:cNvPr>
          <p:cNvPicPr>
            <a:picLocks noChangeAspect="1"/>
          </p:cNvPicPr>
          <p:nvPr/>
        </p:nvPicPr>
        <p:blipFill>
          <a:blip r:embed="rId6"/>
          <a:stretch>
            <a:fillRect/>
          </a:stretch>
        </p:blipFill>
        <p:spPr>
          <a:xfrm>
            <a:off x="8609608" y="11098577"/>
            <a:ext cx="5604071" cy="743011"/>
          </a:xfrm>
          <a:prstGeom prst="rect">
            <a:avLst/>
          </a:prstGeom>
        </p:spPr>
      </p:pic>
      <p:pic>
        <p:nvPicPr>
          <p:cNvPr id="9" name="Picture 8">
            <a:extLst>
              <a:ext uri="{FF2B5EF4-FFF2-40B4-BE49-F238E27FC236}">
                <a16:creationId xmlns:a16="http://schemas.microsoft.com/office/drawing/2014/main" id="{45155C62-79AA-4C28-A041-B3B914324E1D}"/>
              </a:ext>
            </a:extLst>
          </p:cNvPr>
          <p:cNvPicPr>
            <a:picLocks noChangeAspect="1"/>
          </p:cNvPicPr>
          <p:nvPr/>
        </p:nvPicPr>
        <p:blipFill>
          <a:blip r:embed="rId7"/>
          <a:stretch>
            <a:fillRect/>
          </a:stretch>
        </p:blipFill>
        <p:spPr>
          <a:xfrm>
            <a:off x="14433830" y="10933712"/>
            <a:ext cx="6338237" cy="1378900"/>
          </a:xfrm>
          <a:prstGeom prst="rect">
            <a:avLst/>
          </a:prstGeom>
        </p:spPr>
      </p:pic>
      <p:pic>
        <p:nvPicPr>
          <p:cNvPr id="11" name="Picture 10">
            <a:extLst>
              <a:ext uri="{FF2B5EF4-FFF2-40B4-BE49-F238E27FC236}">
                <a16:creationId xmlns:a16="http://schemas.microsoft.com/office/drawing/2014/main" id="{FC4D9026-9099-494C-B132-2506A2E90EA5}"/>
              </a:ext>
            </a:extLst>
          </p:cNvPr>
          <p:cNvPicPr>
            <a:picLocks noChangeAspect="1"/>
          </p:cNvPicPr>
          <p:nvPr/>
        </p:nvPicPr>
        <p:blipFill>
          <a:blip r:embed="rId8"/>
          <a:stretch>
            <a:fillRect/>
          </a:stretch>
        </p:blipFill>
        <p:spPr>
          <a:xfrm>
            <a:off x="9862534" y="12868063"/>
            <a:ext cx="7822775" cy="661628"/>
          </a:xfrm>
          <a:prstGeom prst="rect">
            <a:avLst/>
          </a:prstGeom>
        </p:spPr>
      </p:pic>
      <p:pic>
        <p:nvPicPr>
          <p:cNvPr id="12" name="Picture 11">
            <a:extLst>
              <a:ext uri="{FF2B5EF4-FFF2-40B4-BE49-F238E27FC236}">
                <a16:creationId xmlns:a16="http://schemas.microsoft.com/office/drawing/2014/main" id="{6EA57A1A-A037-4943-9285-D9EBEA410123}"/>
              </a:ext>
            </a:extLst>
          </p:cNvPr>
          <p:cNvPicPr>
            <a:picLocks noChangeAspect="1"/>
          </p:cNvPicPr>
          <p:nvPr/>
        </p:nvPicPr>
        <p:blipFill>
          <a:blip r:embed="rId9"/>
          <a:stretch>
            <a:fillRect/>
          </a:stretch>
        </p:blipFill>
        <p:spPr>
          <a:xfrm>
            <a:off x="719784" y="21057767"/>
            <a:ext cx="6086722" cy="3348232"/>
          </a:xfrm>
          <a:prstGeom prst="rect">
            <a:avLst/>
          </a:prstGeom>
        </p:spPr>
      </p:pic>
      <p:pic>
        <p:nvPicPr>
          <p:cNvPr id="21" name="Picture 20">
            <a:extLst>
              <a:ext uri="{FF2B5EF4-FFF2-40B4-BE49-F238E27FC236}">
                <a16:creationId xmlns:a16="http://schemas.microsoft.com/office/drawing/2014/main" id="{FE72CDAB-4090-46FB-8092-FB506F64946F}"/>
              </a:ext>
            </a:extLst>
          </p:cNvPr>
          <p:cNvPicPr>
            <a:picLocks noChangeAspect="1"/>
          </p:cNvPicPr>
          <p:nvPr/>
        </p:nvPicPr>
        <p:blipFill>
          <a:blip r:embed="rId10"/>
          <a:stretch>
            <a:fillRect/>
          </a:stretch>
        </p:blipFill>
        <p:spPr>
          <a:xfrm>
            <a:off x="6950133" y="21048162"/>
            <a:ext cx="6046939" cy="3313319"/>
          </a:xfrm>
          <a:prstGeom prst="rect">
            <a:avLst/>
          </a:prstGeom>
        </p:spPr>
      </p:pic>
      <p:pic>
        <p:nvPicPr>
          <p:cNvPr id="22" name="Picture 21">
            <a:extLst>
              <a:ext uri="{FF2B5EF4-FFF2-40B4-BE49-F238E27FC236}">
                <a16:creationId xmlns:a16="http://schemas.microsoft.com/office/drawing/2014/main" id="{9136D513-B09E-4755-8912-3BB3102DE23E}"/>
              </a:ext>
            </a:extLst>
          </p:cNvPr>
          <p:cNvPicPr>
            <a:picLocks noChangeAspect="1"/>
          </p:cNvPicPr>
          <p:nvPr/>
        </p:nvPicPr>
        <p:blipFill>
          <a:blip r:embed="rId11"/>
          <a:stretch>
            <a:fillRect/>
          </a:stretch>
        </p:blipFill>
        <p:spPr>
          <a:xfrm>
            <a:off x="661332" y="25101812"/>
            <a:ext cx="6145174" cy="3362332"/>
          </a:xfrm>
          <a:prstGeom prst="rect">
            <a:avLst/>
          </a:prstGeom>
        </p:spPr>
      </p:pic>
      <p:pic>
        <p:nvPicPr>
          <p:cNvPr id="23" name="Picture 22">
            <a:extLst>
              <a:ext uri="{FF2B5EF4-FFF2-40B4-BE49-F238E27FC236}">
                <a16:creationId xmlns:a16="http://schemas.microsoft.com/office/drawing/2014/main" id="{09439DDC-7EF0-486C-B1E9-D30A264E5CC3}"/>
              </a:ext>
            </a:extLst>
          </p:cNvPr>
          <p:cNvPicPr>
            <a:picLocks noChangeAspect="1"/>
          </p:cNvPicPr>
          <p:nvPr/>
        </p:nvPicPr>
        <p:blipFill>
          <a:blip r:embed="rId12"/>
          <a:stretch>
            <a:fillRect/>
          </a:stretch>
        </p:blipFill>
        <p:spPr>
          <a:xfrm>
            <a:off x="6941362" y="25127398"/>
            <a:ext cx="6055710" cy="3330641"/>
          </a:xfrm>
          <a:prstGeom prst="rect">
            <a:avLst/>
          </a:prstGeom>
        </p:spPr>
      </p:pic>
      <p:sp>
        <p:nvSpPr>
          <p:cNvPr id="60" name="Text Box 180">
            <a:extLst>
              <a:ext uri="{FF2B5EF4-FFF2-40B4-BE49-F238E27FC236}">
                <a16:creationId xmlns:a16="http://schemas.microsoft.com/office/drawing/2014/main" id="{1C36FB3A-1BD1-447E-B852-A65FE8C40E3F}"/>
              </a:ext>
            </a:extLst>
          </p:cNvPr>
          <p:cNvSpPr txBox="1">
            <a:spLocks noChangeArrowheads="1"/>
          </p:cNvSpPr>
          <p:nvPr/>
        </p:nvSpPr>
        <p:spPr bwMode="auto">
          <a:xfrm>
            <a:off x="6371332" y="24757662"/>
            <a:ext cx="6390375" cy="32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444" tIns="30722" rIns="61444" bIns="30722">
            <a:spAutoFit/>
          </a:bodyPr>
          <a:lstStyle>
            <a:lvl1pPr defTabSz="4389120" eaLnBrk="0" hangingPunct="0">
              <a:defRPr sz="2200">
                <a:solidFill>
                  <a:schemeClr val="tx1"/>
                </a:solidFill>
                <a:latin typeface="Arial" panose="020B0604020202020204" pitchFamily="34" charset="0"/>
              </a:defRPr>
            </a:lvl1pPr>
            <a:lvl2pPr marL="742950" indent="-285750" defTabSz="4389120" eaLnBrk="0" hangingPunct="0">
              <a:defRPr sz="2200">
                <a:solidFill>
                  <a:schemeClr val="tx1"/>
                </a:solidFill>
                <a:latin typeface="Arial" panose="020B0604020202020204" pitchFamily="34" charset="0"/>
              </a:defRPr>
            </a:lvl2pPr>
            <a:lvl3pPr marL="1143000" indent="-228600" defTabSz="4389120" eaLnBrk="0" hangingPunct="0">
              <a:defRPr sz="2200">
                <a:solidFill>
                  <a:schemeClr val="tx1"/>
                </a:solidFill>
                <a:latin typeface="Arial" panose="020B0604020202020204" pitchFamily="34" charset="0"/>
              </a:defRPr>
            </a:lvl3pPr>
            <a:lvl4pPr marL="1600200" indent="-228600" defTabSz="4389120" eaLnBrk="0" hangingPunct="0">
              <a:defRPr sz="2200">
                <a:solidFill>
                  <a:schemeClr val="tx1"/>
                </a:solidFill>
                <a:latin typeface="Arial" panose="020B0604020202020204" pitchFamily="34" charset="0"/>
              </a:defRPr>
            </a:lvl4pPr>
            <a:lvl5pPr marL="2057400" indent="-228600" defTabSz="4389120" eaLnBrk="0" hangingPunct="0">
              <a:defRPr sz="2200">
                <a:solidFill>
                  <a:schemeClr val="tx1"/>
                </a:solidFill>
                <a:latin typeface="Arial" panose="020B0604020202020204" pitchFamily="34" charset="0"/>
              </a:defRPr>
            </a:lvl5pPr>
            <a:lvl6pPr marL="2514600" indent="-228600" defTabSz="4389120"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120"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120"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12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1695" b="1">
                <a:latin typeface="Calibri" panose="020F0502020204030204" pitchFamily="34" charset="0"/>
              </a:rPr>
              <a:t>Post to pages</a:t>
            </a:r>
            <a:endParaRPr lang="en-US" sz="1695" b="1" dirty="0">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618</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(Body)</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printing_x000d__x000d_
www.genigraphics.com_x000d__x000d_
1-800-790-4001</dc:description>
  <cp:lastModifiedBy>Tùng Nguyễn</cp:lastModifiedBy>
  <cp:revision>145</cp:revision>
  <cp:lastPrinted>2017-07-10T18:07:00Z</cp:lastPrinted>
  <dcterms:created xsi:type="dcterms:W3CDTF">2013-02-10T21:14:00Z</dcterms:created>
  <dcterms:modified xsi:type="dcterms:W3CDTF">2018-11-12T16:27:29Z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1033-10.2.0.7516</vt:lpwstr>
  </property>
</Properties>
</file>