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1" r:id="rId5"/>
    <p:sldId id="265" r:id="rId6"/>
    <p:sldId id="302" r:id="rId7"/>
    <p:sldId id="285" r:id="rId8"/>
    <p:sldId id="303" r:id="rId9"/>
    <p:sldId id="304" r:id="rId10"/>
    <p:sldId id="291" r:id="rId11"/>
    <p:sldId id="282" r:id="rId12"/>
    <p:sldId id="286" r:id="rId13"/>
    <p:sldId id="299" r:id="rId14"/>
    <p:sldId id="284" r:id="rId15"/>
    <p:sldId id="295" r:id="rId16"/>
    <p:sldId id="292" r:id="rId17"/>
    <p:sldId id="277" r:id="rId18"/>
    <p:sldId id="296" r:id="rId19"/>
    <p:sldId id="278" r:id="rId20"/>
    <p:sldId id="287" r:id="rId21"/>
    <p:sldId id="280" r:id="rId22"/>
    <p:sldId id="288" r:id="rId23"/>
    <p:sldId id="276" r:id="rId24"/>
    <p:sldId id="293" r:id="rId25"/>
    <p:sldId id="283" r:id="rId26"/>
    <p:sldId id="289" r:id="rId27"/>
    <p:sldId id="290" r:id="rId28"/>
    <p:sldId id="275" r:id="rId29"/>
    <p:sldId id="270" r:id="rId30"/>
    <p:sldId id="272" r:id="rId31"/>
    <p:sldId id="262" r:id="rId32"/>
    <p:sldId id="300" r:id="rId33"/>
    <p:sldId id="257" r:id="rId34"/>
    <p:sldId id="258" r:id="rId35"/>
    <p:sldId id="267" r:id="rId36"/>
    <p:sldId id="301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9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ùng Nguyễn" initials="TN" lastIdx="1" clrIdx="0">
    <p:extLst>
      <p:ext uri="{19B8F6BF-5375-455C-9EA6-DF929625EA0E}">
        <p15:presenceInfo xmlns:p15="http://schemas.microsoft.com/office/powerpoint/2012/main" userId="fee2440a3b17a1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945"/>
    <a:srgbClr val="632A86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2018-11-11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800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1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9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2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1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3" y="555527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3" y="555527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3" y="555527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1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5" y="92611"/>
            <a:ext cx="8679899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1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30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91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7" y="-398431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1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1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7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7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7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7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6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1347616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6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2639427" y="1347616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6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727659" y="1347616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6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6815891" y="1347616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4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3" y="1188191"/>
            <a:ext cx="3511111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1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7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504" y="1851670"/>
            <a:ext cx="6343600" cy="2736304"/>
          </a:xfrm>
        </p:spPr>
        <p:txBody>
          <a:bodyPr/>
          <a:lstStyle/>
          <a:p>
            <a:pPr lvl="0"/>
            <a:r>
              <a:rPr lang="en-US" altLang="ko-KR" sz="4000" b="1">
                <a:solidFill>
                  <a:srgbClr val="ECF945"/>
                </a:solidFill>
                <a:latin typeface="+mn-lt"/>
              </a:rPr>
              <a:t>XÂY DỰNG CÔNG CỤ TỰ ĐỘNG TƯƠNG TÁC TRÊN MẠNG XÃ HỘI FACEBOOK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8104" y="4443958"/>
            <a:ext cx="352839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/>
              <a:t>Học </a:t>
            </a:r>
            <a:r>
              <a:rPr lang="en-US" altLang="ko-KR" err="1"/>
              <a:t>viên</a:t>
            </a:r>
            <a:r>
              <a:rPr lang="en-US" altLang="ko-KR"/>
              <a:t> thực </a:t>
            </a:r>
            <a:r>
              <a:rPr lang="en-US" altLang="ko-KR" err="1"/>
              <a:t>hiện</a:t>
            </a:r>
            <a:r>
              <a:rPr lang="en-US" altLang="ko-KR"/>
              <a:t>: Nguyễn Thanh Tùng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err="1"/>
              <a:t>Cán</a:t>
            </a:r>
            <a:r>
              <a:rPr lang="en-US" altLang="ko-KR"/>
              <a:t> bộ h</a:t>
            </a:r>
            <a:r>
              <a:rPr lang="vi-VN" altLang="ko-KR"/>
              <a:t>ư</a:t>
            </a:r>
            <a:r>
              <a:rPr lang="en-US" altLang="ko-KR" err="1"/>
              <a:t>ớng</a:t>
            </a:r>
            <a:r>
              <a:rPr lang="en-US" altLang="ko-KR"/>
              <a:t> </a:t>
            </a:r>
            <a:r>
              <a:rPr lang="en-US" altLang="ko-KR" err="1"/>
              <a:t>dẫn</a:t>
            </a:r>
            <a:r>
              <a:rPr lang="en-US" altLang="ko-KR"/>
              <a:t>: Nguyễn Quốc </a:t>
            </a:r>
            <a:r>
              <a:rPr lang="en-US" altLang="ko-KR" err="1"/>
              <a:t>Khánh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Infographic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6"/>
            <a:ext cx="537367" cy="537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9" y="1687987"/>
            <a:ext cx="537367" cy="53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7"/>
            <a:ext cx="537367" cy="537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3" y="3076576"/>
            <a:ext cx="537367" cy="537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9" y="3207025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1"/>
            <a:ext cx="305059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7" y="319243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4" y="1837210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7" y="4032038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70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6"/>
            <a:ext cx="2592288" cy="858180"/>
            <a:chOff x="2113657" y="4283313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2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3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5"/>
            <a:ext cx="2592288" cy="858180"/>
            <a:chOff x="2113657" y="4283313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2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3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8" y="1527576"/>
            <a:ext cx="2592287" cy="858180"/>
            <a:chOff x="2113658" y="4283313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2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3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19"/>
            <a:ext cx="2592288" cy="858180"/>
            <a:chOff x="2113657" y="4283313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2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3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9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Table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1" y="1456443"/>
          <a:ext cx="1846234" cy="324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9"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5" y="1456443"/>
          <a:ext cx="1846234" cy="324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9"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9" y="1456443"/>
          <a:ext cx="1846234" cy="324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9"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3" y="1456443"/>
          <a:ext cx="1846234" cy="324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9"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Portfolio Presentation</a:t>
            </a:r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09" y="1247889"/>
            <a:ext cx="4176467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4" y="1974898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7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1" y="4059044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3" y="1347614"/>
          <a:ext cx="1679848" cy="223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Chart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9"/>
            <a:ext cx="349379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3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4" y="3730461"/>
            <a:ext cx="1404399" cy="1045554"/>
            <a:chOff x="1472558" y="998559"/>
            <a:chExt cx="2765965" cy="1045552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5"/>
              <a:ext cx="276596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5" y="3730461"/>
            <a:ext cx="1404399" cy="1045554"/>
            <a:chOff x="1472558" y="998559"/>
            <a:chExt cx="2765965" cy="1045552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5"/>
              <a:ext cx="276596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9"/>
            <a:ext cx="349379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3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61"/>
            <a:ext cx="1404399" cy="1045554"/>
            <a:chOff x="1472558" y="998559"/>
            <a:chExt cx="2765965" cy="1045552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5"/>
              <a:ext cx="276596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61"/>
            <a:ext cx="1404399" cy="1045554"/>
            <a:chOff x="1472558" y="998559"/>
            <a:chExt cx="2765965" cy="1045552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5"/>
              <a:ext cx="276596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1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Worldmap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8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3" y="3571311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6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30" y="3286473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8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2" y="2492473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1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1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2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8" y="4159299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2"/>
            <a:ext cx="2872639" cy="494025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4"/>
            <a:ext cx="2872639" cy="494025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6"/>
            <a:ext cx="2872639" cy="494025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0"/>
            <a:ext cx="2872639" cy="494025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5" y="1642296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Portfolio Presentation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7" y="2399373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3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3" y="1312461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1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5" y="1312461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1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7" y="1934402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5" y="1939747"/>
            <a:ext cx="297715" cy="30020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4" y="1896257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5" cy="3093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Table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6" y="1402883"/>
          <a:ext cx="4056226" cy="340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500" b="1" spc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500" b="1" spc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500" b="1" spc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500" b="1" spc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8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1" y="1494483"/>
            <a:ext cx="608532" cy="51455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7" y="1483671"/>
            <a:ext cx="657719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9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5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Infographic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7"/>
            <a:ext cx="2448272" cy="678694"/>
            <a:chOff x="803640" y="3362836"/>
            <a:chExt cx="2059657" cy="678693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20"/>
            <a:ext cx="537367" cy="537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9"/>
            <a:ext cx="2448272" cy="678694"/>
            <a:chOff x="803640" y="3362836"/>
            <a:chExt cx="2059657" cy="678693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1"/>
            <a:ext cx="537367" cy="5373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2"/>
            <a:ext cx="2448272" cy="678694"/>
            <a:chOff x="803640" y="3362836"/>
            <a:chExt cx="2059657" cy="678693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7" cy="5373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1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7" y="4181156"/>
            <a:ext cx="246559" cy="2465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10"/>
            <a:ext cx="235619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1" y="141962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1" y="19714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1" y="252332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1" y="30751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1" y="362702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1" y="4178876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50" y="1510745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50" y="2068395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50" y="2626045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50" y="3183695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50" y="3741345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50" y="4298997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8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1" y="2917874"/>
            <a:ext cx="332791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9" y="1562963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9" y="2540278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2" y="4116459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9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4" y="803941"/>
            <a:ext cx="332791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3"/>
            <a:ext cx="6732240" cy="701031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3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Nội dung trình </a:t>
            </a:r>
            <a:r>
              <a:rPr lang="en-US" sz="360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bày</a:t>
            </a:r>
            <a:endParaRPr lang="en-US" sz="3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9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360877"/>
            <a:ext cx="4608512" cy="724858"/>
            <a:chOff x="803640" y="3316669"/>
            <a:chExt cx="2059657" cy="7248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err="1">
                  <a:cs typeface="Arial" pitchFamily="34" charset="0"/>
                </a:rPr>
                <a:t>Tổng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quan</a:t>
              </a:r>
              <a:r>
                <a:rPr lang="en-US" altLang="ko-KR" sz="1200">
                  <a:cs typeface="Arial" pitchFamily="34" charset="0"/>
                </a:rPr>
                <a:t> về </a:t>
              </a:r>
              <a:r>
                <a:rPr lang="en-US" altLang="ko-KR" sz="1200" err="1">
                  <a:cs typeface="Arial" pitchFamily="34" charset="0"/>
                </a:rPr>
                <a:t>tính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cấp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thiết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mục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đích</a:t>
              </a:r>
              <a:r>
                <a:rPr lang="en-US" altLang="ko-KR" sz="1200">
                  <a:cs typeface="Arial" pitchFamily="34" charset="0"/>
                </a:rPr>
                <a:t> và </a:t>
              </a:r>
              <a:r>
                <a:rPr lang="en-US" altLang="ko-KR" sz="1200" err="1">
                  <a:cs typeface="Arial" pitchFamily="34" charset="0"/>
                </a:rPr>
                <a:t>đối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tượng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nghiên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cứu</a:t>
              </a:r>
              <a:r>
                <a:rPr lang="en-US" altLang="ko-KR" sz="1200">
                  <a:cs typeface="Arial" pitchFamily="34" charset="0"/>
                </a:rPr>
                <a:t> của </a:t>
              </a:r>
              <a:r>
                <a:rPr lang="en-US" altLang="ko-KR" sz="1200" err="1">
                  <a:cs typeface="Arial" pitchFamily="34" charset="0"/>
                </a:rPr>
                <a:t>đồ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án</a:t>
              </a:r>
              <a:r>
                <a:rPr lang="en-US" altLang="ko-KR" sz="1200">
                  <a:cs typeface="Arial" pitchFamily="34" charset="0"/>
                </a:rPr>
                <a:t>.  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16669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err="1">
                  <a:latin typeface="+mj-lt"/>
                  <a:cs typeface="Arial" pitchFamily="34" charset="0"/>
                </a:rPr>
                <a:t>Tính</a:t>
              </a:r>
              <a:r>
                <a:rPr lang="en-US" altLang="ko-KR" b="1">
                  <a:latin typeface="+mj-lt"/>
                  <a:cs typeface="Arial" pitchFamily="34" charset="0"/>
                </a:rPr>
                <a:t> </a:t>
              </a:r>
              <a:r>
                <a:rPr lang="en-US" altLang="ko-KR" b="1" err="1">
                  <a:latin typeface="+mj-lt"/>
                  <a:cs typeface="Arial" pitchFamily="34" charset="0"/>
                </a:rPr>
                <a:t>cấp</a:t>
              </a:r>
              <a:r>
                <a:rPr lang="en-US" altLang="ko-KR" b="1">
                  <a:latin typeface="+mj-lt"/>
                  <a:cs typeface="Arial" pitchFamily="34" charset="0"/>
                </a:rPr>
                <a:t> </a:t>
              </a:r>
              <a:r>
                <a:rPr lang="en-US" altLang="ko-KR" b="1" err="1">
                  <a:latin typeface="+mj-lt"/>
                  <a:cs typeface="Arial" pitchFamily="34" charset="0"/>
                </a:rPr>
                <a:t>thiết</a:t>
              </a:r>
              <a:endParaRPr lang="ko-KR" alt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52112"/>
            <a:ext cx="4873287" cy="724859"/>
            <a:chOff x="803640" y="3316669"/>
            <a:chExt cx="2177991" cy="72485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3"/>
              <a:ext cx="217799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Đưa ra những phần mềm hiện nay có mặt trên thị trường, phần tích mặt lợi hai, rút ra nhận định về chức nắng chính của hệ thống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16669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>
                  <a:latin typeface="+mj-lt"/>
                  <a:cs typeface="Arial" pitchFamily="34" charset="0"/>
                </a:rPr>
                <a:t>Các chức năng của hệ thống</a:t>
              </a:r>
              <a:endParaRPr lang="ko-KR" altLang="en-US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43355"/>
            <a:ext cx="4778019" cy="724859"/>
            <a:chOff x="803640" y="3316670"/>
            <a:chExt cx="2135414" cy="7248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3"/>
              <a:ext cx="21354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Một số công cụ hỗ trợ việc lập trình Facebook API và WebRequest, so sánh 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u nhược điểm. 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16670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>
                  <a:latin typeface="+mj-lt"/>
                  <a:cs typeface="Arial" pitchFamily="34" charset="0"/>
                </a:rPr>
                <a:t>Công cụ phát triển </a:t>
              </a:r>
              <a:r>
                <a:rPr lang="en-US" b="1">
                  <a:latin typeface="+mj-lt"/>
                </a:rPr>
                <a:t>WebRequest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149994"/>
            <a:ext cx="4608512" cy="517122"/>
            <a:chOff x="803640" y="3432072"/>
            <a:chExt cx="2059657" cy="51712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Trình bày một số chức nắng chính của hệ thống.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2072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>
                  <a:latin typeface="+mj-lt"/>
                  <a:cs typeface="Arial" pitchFamily="34" charset="0"/>
                </a:rPr>
                <a:t>Demo</a:t>
              </a:r>
              <a:endParaRPr lang="ko-KR" altLang="en-US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6"/>
            <a:ext cx="7200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5"/>
            <a:ext cx="7200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2"/>
            <a:ext cx="7200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49" y="4189271"/>
            <a:ext cx="7200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Infographic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3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2"/>
            <a:ext cx="291007" cy="291007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6" y="1870476"/>
            <a:ext cx="291039" cy="29100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3" y="1854933"/>
            <a:ext cx="291007" cy="291007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6"/>
            <a:ext cx="291007" cy="291007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1" y="2194548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8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7"/>
            <a:ext cx="305059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3" y="1433581"/>
            <a:ext cx="249619" cy="29761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5" y="1773455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6" y="1461827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81" y="1743764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9"/>
            <a:ext cx="346427" cy="166863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3"/>
            <a:ext cx="234627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3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9" y="3330493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9" y="3330493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Portfolio Presentation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1" y="1491631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4" y="1491631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5" y="1491631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6" y="1491631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9" y="2091546"/>
            <a:ext cx="1402808" cy="922906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4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1" y="1621581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5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9" y="1627200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6"/>
            <a:ext cx="1402808" cy="922906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6"/>
            <a:ext cx="1402808" cy="922906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6"/>
            <a:ext cx="1402808" cy="922906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3" y="3363836"/>
            <a:ext cx="2199267" cy="1042847"/>
            <a:chOff x="2113657" y="4283313"/>
            <a:chExt cx="3647460" cy="1042847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9" y="428331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5" y="3364720"/>
            <a:ext cx="2199267" cy="1042847"/>
            <a:chOff x="2113657" y="4283313"/>
            <a:chExt cx="3647460" cy="1042847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9" y="428331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Chart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9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10" y="1275610"/>
            <a:ext cx="4032447" cy="1131482"/>
            <a:chOff x="803640" y="3362836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20"/>
              <a:ext cx="209710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5" y="2484610"/>
            <a:ext cx="577771" cy="5777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7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5" y="3350905"/>
            <a:ext cx="577771" cy="5777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601" y="2427736"/>
            <a:ext cx="3155857" cy="678692"/>
            <a:chOff x="803640" y="3362836"/>
            <a:chExt cx="2059657" cy="678691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3" y="3536555"/>
            <a:ext cx="249319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601" y="3262760"/>
            <a:ext cx="3155857" cy="678692"/>
            <a:chOff x="803640" y="3362836"/>
            <a:chExt cx="2059657" cy="6786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5" y="4152781"/>
            <a:ext cx="577771" cy="5777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601" y="4097786"/>
            <a:ext cx="3155857" cy="678692"/>
            <a:chOff x="803640" y="3362836"/>
            <a:chExt cx="2059657" cy="67869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7" y="4295528"/>
            <a:ext cx="297051" cy="25635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1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9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1" y="3556168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3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8"/>
            <a:ext cx="3129552" cy="678692"/>
            <a:chOff x="803640" y="3362836"/>
            <a:chExt cx="2059657" cy="6786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6"/>
            <a:ext cx="3129552" cy="678692"/>
            <a:chOff x="803640" y="3362836"/>
            <a:chExt cx="2059657" cy="678691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Infographic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3" y="1347615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6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1" y="347355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9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1" cy="678691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7" y="2605506"/>
            <a:ext cx="4175775" cy="678691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9" y="3272704"/>
            <a:ext cx="4175775" cy="678691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41" y="3939902"/>
            <a:ext cx="4175775" cy="678691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7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Infographic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9" y="1527231"/>
            <a:ext cx="2448272" cy="678694"/>
            <a:chOff x="803640" y="3362836"/>
            <a:chExt cx="2059657" cy="678693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1" y="1597895"/>
            <a:ext cx="537367" cy="53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9"/>
            <a:ext cx="2448272" cy="678694"/>
            <a:chOff x="803640" y="3362836"/>
            <a:chExt cx="2059657" cy="678693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1" y="3654161"/>
            <a:ext cx="537367" cy="537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3" y="2555366"/>
            <a:ext cx="2448272" cy="678694"/>
            <a:chOff x="803640" y="3362836"/>
            <a:chExt cx="2059657" cy="678693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7" y="2625356"/>
            <a:ext cx="537367" cy="537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1"/>
            <a:ext cx="2448272" cy="678694"/>
            <a:chOff x="803640" y="3362836"/>
            <a:chExt cx="2059657" cy="678693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5"/>
            <a:ext cx="537367" cy="537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9" y="1755770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9"/>
            <a:ext cx="2448272" cy="678694"/>
            <a:chOff x="803640" y="3362836"/>
            <a:chExt cx="2059657" cy="678693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7" cy="53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9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7" y="2555366"/>
            <a:ext cx="2448272" cy="678694"/>
            <a:chOff x="803640" y="3362836"/>
            <a:chExt cx="2059657" cy="678693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6"/>
            <a:ext cx="537367" cy="537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2" y="2780897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3" cy="6004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1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7"/>
            <a:ext cx="246559" cy="2465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3"/>
            <a:ext cx="235619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8" y="150812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8" y="227581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8" y="3043508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8" y="3811199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7"/>
            <a:ext cx="2880320" cy="678694"/>
            <a:chOff x="803640" y="3362836"/>
            <a:chExt cx="2059657" cy="678693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8"/>
            <a:ext cx="2880320" cy="678694"/>
            <a:chOff x="803640" y="3362836"/>
            <a:chExt cx="2059657" cy="678693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90"/>
            <a:ext cx="2880320" cy="678694"/>
            <a:chOff x="803640" y="3362836"/>
            <a:chExt cx="2059657" cy="678693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9"/>
            <a:ext cx="2880320" cy="678694"/>
            <a:chOff x="803640" y="3362836"/>
            <a:chExt cx="2059657" cy="678693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4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60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7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Columns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6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4" y="790582"/>
            <a:ext cx="488093" cy="485763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7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Columns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6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4" y="790582"/>
            <a:ext cx="488093" cy="485763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20" y="1490541"/>
            <a:ext cx="2387277" cy="2903476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8"/>
              <a:ext cx="2835932" cy="24929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6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8"/>
              <a:ext cx="2835932" cy="24929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3" y="213970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>
                <a:latin typeface="+mj-lt"/>
              </a:rPr>
              <a:t>Thank you</a:t>
            </a:r>
            <a:endParaRPr lang="ko-KR" altLang="en-US" sz="360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40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85378"/>
            <a:ext cx="7200800" cy="861437"/>
          </a:xfrm>
        </p:spPr>
        <p:txBody>
          <a:bodyPr/>
          <a:lstStyle/>
          <a:p>
            <a:r>
              <a:rPr lang="en-US" altLang="ko-KR" sz="4000"/>
              <a:t>Tính cấp thiết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30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1"/>
                </a:solidFill>
                <a:cs typeface="Arial" pitchFamily="34" charset="0"/>
              </a:rPr>
              <a:t>Tính cập thiết của đồ án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5"/>
            <a:ext cx="1800200" cy="857361"/>
            <a:chOff x="720000" y="1114639"/>
            <a:chExt cx="3059912" cy="857360"/>
          </a:xfrm>
        </p:grpSpPr>
        <p:sp>
          <p:nvSpPr>
            <p:cNvPr id="10" name="TextBox 9">
              <a:hlinkClick r:id="rId2" action="ppaction://hlinksldjump"/>
            </p:cNvPr>
            <p:cNvSpPr txBox="1"/>
            <p:nvPr/>
          </p:nvSpPr>
          <p:spPr>
            <a:xfrm>
              <a:off x="720000" y="1325669"/>
              <a:ext cx="30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Mạng xã hội ngày càng phổ biến, nhiều ng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ời tiếp cận hơn.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j-lt"/>
                  <a:cs typeface="Arial" pitchFamily="34" charset="0"/>
                </a:rPr>
                <a:t>Sự phổ biến toàn cầu</a:t>
              </a:r>
              <a:endParaRPr lang="ko-KR" altLang="en-US" sz="12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5"/>
            <a:ext cx="1944216" cy="857361"/>
            <a:chOff x="720000" y="2431958"/>
            <a:chExt cx="3059912" cy="857360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Lực l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ợng dư luận viên. Tập trung vào cho ng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ời nhân viên và giám sát.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cs typeface="Arial" pitchFamily="34" charset="0"/>
                </a:rPr>
                <a:t>Đối tượng nghiên cứu</a:t>
              </a:r>
              <a:endParaRPr lang="ko-KR" altLang="en-US" sz="1200" b="1"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61"/>
            <a:ext cx="1800200" cy="857361"/>
            <a:chOff x="720000" y="2431958"/>
            <a:chExt cx="3059912" cy="857360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Kết nối cao, chia sẻ thông tin, giao l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u giữa các thành viên….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cs typeface="Arial" pitchFamily="34" charset="0"/>
                </a:rPr>
                <a:t>Mặt tích cực</a:t>
              </a:r>
              <a:endParaRPr lang="ko-KR" altLang="en-US" sz="1200" b="1">
                <a:cs typeface="Arial" pitchFamily="34" charset="0"/>
              </a:endParaRPr>
            </a:p>
          </p:txBody>
        </p:sp>
      </p:grpSp>
      <p:sp>
        <p:nvSpPr>
          <p:cNvPr id="18" name="Oval 17">
            <a:hlinkClick r:id="rId2" action="ppaction://hlinksldjump"/>
          </p:cNvPr>
          <p:cNvSpPr/>
          <p:nvPr/>
        </p:nvSpPr>
        <p:spPr>
          <a:xfrm>
            <a:off x="3392124" y="156881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4" y="3974015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3" y="4062468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389166"/>
            <a:ext cx="2016224" cy="1226693"/>
            <a:chOff x="720000" y="1114639"/>
            <a:chExt cx="3059912" cy="1226692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 và kết bạn, đăng bài viết, bình luận, chia sẻ, đánh giá, tạo trang, nhóm, đăng ảnh, video…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cs typeface="Arial" pitchFamily="34" charset="0"/>
                </a:rPr>
                <a:t>Chức năng mạng XH</a:t>
              </a:r>
              <a:endParaRPr lang="ko-KR" altLang="en-US" sz="1200" b="1"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3" y="3820495"/>
            <a:ext cx="1944215" cy="857361"/>
            <a:chOff x="720000" y="2431958"/>
            <a:chExt cx="3059912" cy="857360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Bình luận, đăng bài giám sát, phản bác thông tin bài đăng sai lệch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cs typeface="Arial" pitchFamily="34" charset="0"/>
                </a:rPr>
                <a:t>Mục đích nghiên cứu</a:t>
              </a:r>
              <a:endParaRPr lang="ko-KR" altLang="en-US" sz="1200" b="1"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9"/>
            <a:ext cx="1800200" cy="857361"/>
            <a:chOff x="720000" y="2431958"/>
            <a:chExt cx="3059912" cy="857360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Thông tin chia sẻ khó kiểm soát, hoạt động trang, nhóm bí mật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cs typeface="Arial" pitchFamily="34" charset="0"/>
                </a:rPr>
                <a:t>Mặt tiêu cực</a:t>
              </a:r>
              <a:endParaRPr lang="ko-KR" altLang="en-US" sz="1200" b="1"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2" y="155969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2" y="3974015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30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5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Block Arc 14">
            <a:extLst>
              <a:ext uri="{FF2B5EF4-FFF2-40B4-BE49-F238E27FC236}">
                <a16:creationId xmlns:a16="http://schemas.microsoft.com/office/drawing/2014/main" id="{90560C9A-06C3-4537-9FD9-7417E0AF3DA8}"/>
              </a:ext>
            </a:extLst>
          </p:cNvPr>
          <p:cNvSpPr/>
          <p:nvPr/>
        </p:nvSpPr>
        <p:spPr>
          <a:xfrm rot="16200000">
            <a:off x="3464306" y="1635520"/>
            <a:ext cx="387487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Smiley Face 14">
            <a:extLst>
              <a:ext uri="{FF2B5EF4-FFF2-40B4-BE49-F238E27FC236}">
                <a16:creationId xmlns:a16="http://schemas.microsoft.com/office/drawing/2014/main" id="{612078AD-F183-4BCD-AB04-643818A43DF9}"/>
              </a:ext>
            </a:extLst>
          </p:cNvPr>
          <p:cNvSpPr/>
          <p:nvPr/>
        </p:nvSpPr>
        <p:spPr>
          <a:xfrm>
            <a:off x="3401697" y="2754358"/>
            <a:ext cx="531721" cy="5317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Smiley Face 12">
            <a:extLst>
              <a:ext uri="{FF2B5EF4-FFF2-40B4-BE49-F238E27FC236}">
                <a16:creationId xmlns:a16="http://schemas.microsoft.com/office/drawing/2014/main" id="{C8B7EC0A-64E2-459B-847C-C6118CE47818}"/>
              </a:ext>
            </a:extLst>
          </p:cNvPr>
          <p:cNvSpPr/>
          <p:nvPr/>
        </p:nvSpPr>
        <p:spPr>
          <a:xfrm>
            <a:off x="6354026" y="2756615"/>
            <a:ext cx="531721" cy="5317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3" grpId="0" animBg="1"/>
      <p:bldP spid="37" grpId="0" animBg="1"/>
      <p:bldP spid="41" grpId="0" animBg="1"/>
      <p:bldP spid="36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1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4" y="1001151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5"/>
            <a:ext cx="2394867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Fully Editable Icon Sets : A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4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41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7" cy="35832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9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1" y="3407765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4" y="2816602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3" y="3490879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9" y="2808370"/>
            <a:ext cx="314672" cy="309627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9" y="2779727"/>
            <a:ext cx="317209" cy="31628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2" y="1358003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3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90" y="2047098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7" y="1325153"/>
            <a:ext cx="387487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7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3"/>
            <a:ext cx="263463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5"/>
            <a:ext cx="279812" cy="532139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4" y="2741872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8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2" y="2770653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5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9" y="2795361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50" y="2054253"/>
            <a:ext cx="361839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5" y="2046919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8" y="2074011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7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1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6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8" y="2802702"/>
            <a:ext cx="374703" cy="320963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79"/>
            <a:ext cx="257151" cy="50925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3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3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6" y="4132811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3" y="4128387"/>
            <a:ext cx="387035" cy="3870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5" y="4132811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90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5" y="4060820"/>
            <a:ext cx="130247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60" y="3471420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5" y="2065086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1"/>
            <a:ext cx="376863" cy="37293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8" y="3447251"/>
            <a:ext cx="326535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5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7" y="3447251"/>
            <a:ext cx="326535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5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Fully Editable Icon Sets : B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4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41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5" cy="482619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3" cy="37117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5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4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1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9" y="2047227"/>
            <a:ext cx="412168" cy="30205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90" y="1270729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5" y="3469365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4" y="2749260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8" y="3499409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7" y="1280390"/>
            <a:ext cx="425043" cy="3264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8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4" y="3529429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60"/>
            <a:ext cx="432827" cy="20847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6" y="2826560"/>
            <a:ext cx="432827" cy="20847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60"/>
            <a:ext cx="432827" cy="20847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8" y="2826560"/>
            <a:ext cx="432827" cy="20847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1" y="2784227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7"/>
            <a:ext cx="433604" cy="4371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8" y="1979319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6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60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8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3" y="4184655"/>
            <a:ext cx="354255" cy="357591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899"/>
            <a:ext cx="485828" cy="313099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40" y="4162597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3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3" y="4159868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2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9" y="1209114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5" y="1274209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6" y="1247480"/>
            <a:ext cx="373599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9" y="2021783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5"/>
            <a:ext cx="245395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1" y="2020995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8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30" y="1926263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80" y="2037451"/>
            <a:ext cx="406779" cy="3216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30" y="3502585"/>
            <a:ext cx="334893" cy="33769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2" y="3479621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Fully Editable Icon Sets : C</a:t>
            </a:r>
            <a:endParaRPr lang="ko-KR" altLang="en-US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1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3" y="1383507"/>
            <a:ext cx="360000" cy="299815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4" y="1373428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3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40" y="2076781"/>
            <a:ext cx="348493" cy="297431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7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7"/>
            <a:ext cx="264163" cy="33053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40"/>
            <a:ext cx="330675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3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7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7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5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2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9"/>
            <a:ext cx="305600" cy="335919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3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1"/>
            <a:ext cx="340627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8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3" y="2833809"/>
            <a:ext cx="338160" cy="33519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6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7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3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3" y="2821406"/>
            <a:ext cx="359511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7" y="3571534"/>
            <a:ext cx="332011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7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6" y="3655252"/>
            <a:ext cx="343751" cy="192567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5" y="4219260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3"/>
            <a:ext cx="274663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6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6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3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5"/>
            <a:ext cx="352835" cy="35283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4" y="4223695"/>
            <a:ext cx="352873" cy="35283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1" y="4223695"/>
            <a:ext cx="352835" cy="35283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5"/>
            <a:ext cx="352835" cy="35283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1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3" y="4241324"/>
            <a:ext cx="331940" cy="33520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6" y="4217256"/>
            <a:ext cx="289607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4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41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85378"/>
            <a:ext cx="7200800" cy="861437"/>
          </a:xfrm>
        </p:spPr>
        <p:txBody>
          <a:bodyPr/>
          <a:lstStyle/>
          <a:p>
            <a:r>
              <a:rPr lang="en-US" altLang="ko-KR" sz="4000"/>
              <a:t>Tính cấp thiết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pic>
        <p:nvPicPr>
          <p:cNvPr id="38" name="Picture 37" descr="de-xuat-bo-quy-tac-loc-phat-ngon-xau-tren-mang-xa-hoi-1">
            <a:extLst>
              <a:ext uri="{FF2B5EF4-FFF2-40B4-BE49-F238E27FC236}">
                <a16:creationId xmlns:a16="http://schemas.microsoft.com/office/drawing/2014/main" id="{DF3CD183-C944-456B-B3AD-C93C208F80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4824536" cy="31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20120E-BD7E-4E03-8990-B224946508F7}"/>
              </a:ext>
            </a:extLst>
          </p:cNvPr>
          <p:cNvSpPr/>
          <p:nvPr/>
        </p:nvSpPr>
        <p:spPr>
          <a:xfrm>
            <a:off x="4572000" y="1277144"/>
            <a:ext cx="45720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" indent="-28575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i="0">
                <a:effectLst/>
                <a:cs typeface="Times New Roman" panose="02020603050405020304" pitchFamily="18" charset="0"/>
              </a:rPr>
              <a:t>Facebook và Zalo là hai mạng xã hội và </a:t>
            </a:r>
            <a:r>
              <a:rPr lang="en-US" sz="1600">
                <a:cs typeface="Times New Roman" panose="02020603050405020304" pitchFamily="18" charset="0"/>
              </a:rPr>
              <a:t>ứng dụng nhắn tin phổ biến nhất ở Việt Nam.</a:t>
            </a:r>
          </a:p>
          <a:p>
            <a:pPr marL="148590" indent="-28575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>
                <a:cs typeface="Times New Roman" panose="02020603050405020304" pitchFamily="18" charset="0"/>
              </a:rPr>
              <a:t>Gần một nửa người được hỏi sử dụng Instagram, đặc biệt là giới trẻ.</a:t>
            </a:r>
          </a:p>
          <a:p>
            <a:pPr marL="148590" indent="-28575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>
                <a:cs typeface="Times New Roman" panose="02020603050405020304" pitchFamily="18" charset="0"/>
              </a:rPr>
              <a:t>Zalo phổ biển h</a:t>
            </a:r>
            <a:r>
              <a:rPr lang="vi-VN" sz="1600">
                <a:cs typeface="Times New Roman" panose="02020603050405020304" pitchFamily="18" charset="0"/>
              </a:rPr>
              <a:t>ơ</a:t>
            </a:r>
            <a:r>
              <a:rPr lang="en-US" sz="1600">
                <a:cs typeface="Times New Roman" panose="02020603050405020304" pitchFamily="18" charset="0"/>
              </a:rPr>
              <a:t>n trong những người độ tuổi 30 trong khi Facebook phổ biến h</a:t>
            </a:r>
            <a:r>
              <a:rPr lang="vi-VN" sz="1600">
                <a:cs typeface="Times New Roman" panose="02020603050405020304" pitchFamily="18" charset="0"/>
              </a:rPr>
              <a:t>ơ</a:t>
            </a:r>
            <a:r>
              <a:rPr lang="en-US" sz="1600">
                <a:cs typeface="Times New Roman" panose="02020603050405020304" pitchFamily="18" charset="0"/>
              </a:rPr>
              <a:t>n ở thế hệ trẻ.</a:t>
            </a:r>
          </a:p>
          <a:p>
            <a:pPr marL="148590" indent="-285750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vi-VN" sz="1600"/>
              <a:t>Zalo và Instagram được sử dụng nhiều hơn cho mục đích cá nhân như đăng ảnh tự sướng, ý kiến và các sản phẩm đã mua, trong khi các bài đăng trên Facebook là các chia sẻ chung.</a:t>
            </a:r>
            <a:endParaRPr lang="en-US" sz="1600">
              <a:cs typeface="Times New Roman" panose="02020603050405020304" pitchFamily="18" charset="0"/>
            </a:endParaRP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9F9AD8D7-CA0C-4742-8076-8847690CA5F2}"/>
              </a:ext>
            </a:extLst>
          </p:cNvPr>
          <p:cNvSpPr/>
          <p:nvPr/>
        </p:nvSpPr>
        <p:spPr>
          <a:xfrm>
            <a:off x="8604448" y="4423420"/>
            <a:ext cx="288032" cy="330336"/>
          </a:xfrm>
          <a:prstGeom prst="up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3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85378"/>
            <a:ext cx="7200800" cy="861437"/>
          </a:xfrm>
        </p:spPr>
        <p:txBody>
          <a:bodyPr/>
          <a:lstStyle/>
          <a:p>
            <a:r>
              <a:rPr lang="en-US" altLang="ko-KR" sz="4000"/>
              <a:t>Các chức năng của hệ thống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31F3B-CF2F-4955-BD51-F470F399E386}"/>
              </a:ext>
            </a:extLst>
          </p:cNvPr>
          <p:cNvGrpSpPr/>
          <p:nvPr/>
        </p:nvGrpSpPr>
        <p:grpSpPr>
          <a:xfrm>
            <a:off x="5508104" y="1472605"/>
            <a:ext cx="3168352" cy="966510"/>
            <a:chOff x="300361" y="1376682"/>
            <a:chExt cx="2936827" cy="96650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786338-696E-4B3D-B882-299F982A71F3}"/>
                </a:ext>
              </a:extLst>
            </p:cNvPr>
            <p:cNvSpPr txBox="1"/>
            <p:nvPr/>
          </p:nvSpPr>
          <p:spPr>
            <a:xfrm>
              <a:off x="300361" y="1696861"/>
              <a:ext cx="293682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Phần mềm tự động đăng bài vào nhóm, auto tag, comment , tự động tìm kiếm tham gia nhóm, lọc comment, quét UID, SĐT…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0D2CF2-F67A-477D-9163-D0D160406959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Facebook Ninja</a:t>
              </a:r>
              <a:endParaRPr lang="ko-KR" alt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5ACCD7-C2BC-40FD-86A2-2E991333C82F}"/>
              </a:ext>
            </a:extLst>
          </p:cNvPr>
          <p:cNvGrpSpPr/>
          <p:nvPr/>
        </p:nvGrpSpPr>
        <p:grpSpPr>
          <a:xfrm>
            <a:off x="5508104" y="2619042"/>
            <a:ext cx="3168352" cy="966511"/>
            <a:chOff x="300361" y="1376682"/>
            <a:chExt cx="2936827" cy="9665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C2E84F-394A-4D73-8F6E-BFE4CF3D5EC7}"/>
                </a:ext>
              </a:extLst>
            </p:cNvPr>
            <p:cNvSpPr txBox="1"/>
            <p:nvPr/>
          </p:nvSpPr>
          <p:spPr>
            <a:xfrm>
              <a:off x="300361" y="1696861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05975D-F80A-4F8B-B5CA-F220C472622A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Spam Facebook</a:t>
              </a:r>
              <a:endParaRPr lang="ko-KR" alt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D0247-B5FB-4F9A-AA62-388D1B5CCED8}"/>
              </a:ext>
            </a:extLst>
          </p:cNvPr>
          <p:cNvGrpSpPr/>
          <p:nvPr/>
        </p:nvGrpSpPr>
        <p:grpSpPr>
          <a:xfrm>
            <a:off x="5508104" y="3765479"/>
            <a:ext cx="3168352" cy="966511"/>
            <a:chOff x="300361" y="1376682"/>
            <a:chExt cx="2936827" cy="9665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B57CA8-3422-4D4E-B775-285EA5C227CD}"/>
                </a:ext>
              </a:extLst>
            </p:cNvPr>
            <p:cNvSpPr txBox="1"/>
            <p:nvPr/>
          </p:nvSpPr>
          <p:spPr>
            <a:xfrm>
              <a:off x="300361" y="1696861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D4220D-8E9E-4C75-9C40-C526D3D7D005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Fplus</a:t>
              </a:r>
              <a:endParaRPr lang="ko-KR" alt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 descr="https://www.phanmemninja.com/wp-content/uploads/2018/04/anh-1-1024x603.png">
            <a:extLst>
              <a:ext uri="{FF2B5EF4-FFF2-40B4-BE49-F238E27FC236}">
                <a16:creationId xmlns:a16="http://schemas.microsoft.com/office/drawing/2014/main" id="{F21DD359-67E9-425F-8EDA-BE2C08AB52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2605"/>
            <a:ext cx="4896544" cy="318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 descr="pháº§n má»m email marketing pro">
            <a:extLst>
              <a:ext uri="{FF2B5EF4-FFF2-40B4-BE49-F238E27FC236}">
                <a16:creationId xmlns:a16="http://schemas.microsoft.com/office/drawing/2014/main" id="{AC14884F-4DF4-4E09-8DB5-10DEBAEBAC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" y="1197327"/>
            <a:ext cx="544576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 descr="C:\Users\tungn\OneDrive\Máy tính\download.png">
            <a:extLst>
              <a:ext uri="{FF2B5EF4-FFF2-40B4-BE49-F238E27FC236}">
                <a16:creationId xmlns:a16="http://schemas.microsoft.com/office/drawing/2014/main" id="{7F83E0DF-38AC-4544-9FFB-F8C5718628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4728"/>
            <a:ext cx="5112568" cy="3267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0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9103" y="2159151"/>
            <a:ext cx="931287" cy="93128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1"/>
            <a:ext cx="931287" cy="93128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1"/>
            <a:ext cx="931287" cy="93128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1"/>
            <a:ext cx="931287" cy="93128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5" y="1568978"/>
            <a:ext cx="1656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Nghiệp vụ với bài viết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7" y="1568978"/>
            <a:ext cx="1656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Giám sát trang, nhóm tiêu cực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9" y="1568978"/>
            <a:ext cx="1656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 bài lên trang, nhóm tích cực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7688" y="1568978"/>
            <a:ext cx="16998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 kiếm, giám sát ng</a:t>
            </a:r>
            <a:r>
              <a:rPr lang="vi-VN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 dùng tiêu cực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66" y="3353428"/>
            <a:ext cx="165618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cs typeface="Arial" pitchFamily="34" charset="0"/>
              </a:rPr>
              <a:t>Tự động bình luận, bày tỏ cảm xúc, chia sẻ nhiều bài viết với nhiều tài khoản khác nhau một cách tự động.</a:t>
            </a:r>
            <a:endParaRPr lang="ko-KR" altLang="en-US" sz="140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7558" y="3353427"/>
            <a:ext cx="169984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cs typeface="Arial" pitchFamily="34" charset="0"/>
              </a:rPr>
              <a:t>Tự động tìm kiếm, duyệt bài viết, đánh giá tính chất bài viết để có thể thực hiện các thao tác nghiệp vụ khác</a:t>
            </a:r>
            <a:endParaRPr lang="ko-KR" altLang="en-US" sz="140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9692" y="3353427"/>
            <a:ext cx="169984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cs typeface="Arial" pitchFamily="34" charset="0"/>
              </a:rPr>
              <a:t>Tự động đăng bài theo mậu lên nhiều trang nhóm, với nhiều tài khoản khác nhau.</a:t>
            </a:r>
            <a:endParaRPr lang="ko-KR" altLang="en-US" sz="140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6593" y="3353427"/>
            <a:ext cx="169984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cs typeface="Arial" pitchFamily="34" charset="0"/>
              </a:rPr>
              <a:t>Đánh giá tính tích cực, tiêu cực của ng</a:t>
            </a:r>
            <a:r>
              <a:rPr lang="vi-VN" altLang="ko-KR" sz="1400">
                <a:cs typeface="Arial" pitchFamily="34" charset="0"/>
              </a:rPr>
              <a:t>ư</a:t>
            </a:r>
            <a:r>
              <a:rPr lang="en-US" altLang="ko-KR" sz="1400">
                <a:cs typeface="Arial" pitchFamily="34" charset="0"/>
              </a:rPr>
              <a:t>ời dùng, từ đó giám sát hoạt động nh</a:t>
            </a:r>
            <a:r>
              <a:rPr lang="vi-VN" altLang="ko-KR" sz="1400">
                <a:cs typeface="Arial" pitchFamily="34" charset="0"/>
              </a:rPr>
              <a:t>ư</a:t>
            </a:r>
            <a:r>
              <a:rPr lang="en-US" altLang="ko-KR" sz="1400">
                <a:cs typeface="Arial" pitchFamily="34" charset="0"/>
              </a:rPr>
              <a:t> bài đăng, thích, bình luận.</a:t>
            </a:r>
            <a:endParaRPr lang="ko-KR" altLang="en-US" sz="1400"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7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0D38815-C113-462B-842B-BAB7C0B83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85378"/>
            <a:ext cx="7200800" cy="861437"/>
          </a:xfrm>
        </p:spPr>
        <p:txBody>
          <a:bodyPr/>
          <a:lstStyle/>
          <a:p>
            <a:r>
              <a:rPr lang="en-US" altLang="ko-KR" sz="4000"/>
              <a:t>Các chức năng của hệ thống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sp>
        <p:nvSpPr>
          <p:cNvPr id="36" name="Round Same Side Corner Rectangle 6">
            <a:extLst>
              <a:ext uri="{FF2B5EF4-FFF2-40B4-BE49-F238E27FC236}">
                <a16:creationId xmlns:a16="http://schemas.microsoft.com/office/drawing/2014/main" id="{9E7BCD0F-B7C3-4A29-97B7-8E2874FCB72B}"/>
              </a:ext>
            </a:extLst>
          </p:cNvPr>
          <p:cNvSpPr/>
          <p:nvPr/>
        </p:nvSpPr>
        <p:spPr>
          <a:xfrm rot="2700000">
            <a:off x="1369537" y="2391720"/>
            <a:ext cx="130247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6130BBD1-D919-43EE-87FB-5FD8BD7A2621}"/>
              </a:ext>
            </a:extLst>
          </p:cNvPr>
          <p:cNvSpPr/>
          <p:nvPr/>
        </p:nvSpPr>
        <p:spPr>
          <a:xfrm>
            <a:off x="3361190" y="243504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 Same Side Corner Rectangle 11">
            <a:extLst>
              <a:ext uri="{FF2B5EF4-FFF2-40B4-BE49-F238E27FC236}">
                <a16:creationId xmlns:a16="http://schemas.microsoft.com/office/drawing/2014/main" id="{744B5729-D55E-43D4-83DF-8AE65EB7FD90}"/>
              </a:ext>
            </a:extLst>
          </p:cNvPr>
          <p:cNvSpPr/>
          <p:nvPr/>
        </p:nvSpPr>
        <p:spPr>
          <a:xfrm rot="9900000">
            <a:off x="5407622" y="2491594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Group 2">
            <a:extLst>
              <a:ext uri="{FF2B5EF4-FFF2-40B4-BE49-F238E27FC236}">
                <a16:creationId xmlns:a16="http://schemas.microsoft.com/office/drawing/2014/main" id="{0FBD06AD-88F6-4969-8AA5-3636844D790F}"/>
              </a:ext>
            </a:extLst>
          </p:cNvPr>
          <p:cNvGrpSpPr/>
          <p:nvPr/>
        </p:nvGrpSpPr>
        <p:grpSpPr>
          <a:xfrm rot="18900000">
            <a:off x="7504105" y="2480271"/>
            <a:ext cx="491865" cy="345070"/>
            <a:chOff x="247435" y="2414619"/>
            <a:chExt cx="3149101" cy="2293969"/>
          </a:xfrm>
          <a:solidFill>
            <a:schemeClr val="tx1"/>
          </a:solidFill>
        </p:grpSpPr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CEB03B43-9874-4BA7-B7EF-8797DA4901B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  <p:sp>
          <p:nvSpPr>
            <p:cNvPr id="41" name="Round Same Side Corner Rectangle 13">
              <a:extLst>
                <a:ext uri="{FF2B5EF4-FFF2-40B4-BE49-F238E27FC236}">
                  <a16:creationId xmlns:a16="http://schemas.microsoft.com/office/drawing/2014/main" id="{2B02FE2C-B011-482B-9C84-1BFCDB0557A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7" y="1467567"/>
            <a:ext cx="2572675" cy="945077"/>
            <a:chOff x="803640" y="3347447"/>
            <a:chExt cx="2059657" cy="703973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69978"/>
              <a:ext cx="2059657" cy="481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Là nền tảng do Facebook cung cấp cho lập trình viên tạo ra các ứng dụng phù hợp.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4744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latin typeface="+mj-lt"/>
                  <a:cs typeface="Arial" pitchFamily="34" charset="0"/>
                </a:rPr>
                <a:t>Facebook API</a:t>
              </a:r>
              <a:endParaRPr lang="ko-KR" altLang="en-US" sz="14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20"/>
            <a:ext cx="537367" cy="537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23727" y="3831335"/>
            <a:ext cx="2640612" cy="954807"/>
            <a:chOff x="803640" y="3293677"/>
            <a:chExt cx="2059657" cy="78154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46175"/>
              <a:ext cx="2059657" cy="52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Là th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 viện cung cấp trong Winform, nó cung cấp các giao thức request và response nh</a:t>
              </a:r>
              <a:r>
                <a:rPr lang="vi-VN" altLang="ko-KR" sz="1200">
                  <a:cs typeface="Arial" pitchFamily="34" charset="0"/>
                </a:rPr>
                <a:t>ư</a:t>
              </a:r>
              <a:r>
                <a:rPr lang="en-US" altLang="ko-KR" sz="1200">
                  <a:cs typeface="Arial" pitchFamily="34" charset="0"/>
                </a:rPr>
                <a:t> webbrowwer.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9367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latin typeface="+mj-lt"/>
                  <a:cs typeface="Arial" pitchFamily="34" charset="0"/>
                </a:rPr>
                <a:t>WebRequest</a:t>
              </a:r>
              <a:endParaRPr lang="ko-KR" altLang="en-US" sz="14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1"/>
            <a:ext cx="537367" cy="5373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99485" y="2655232"/>
            <a:ext cx="2420264" cy="932455"/>
            <a:chOff x="803640" y="3347447"/>
            <a:chExt cx="2059657" cy="7089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64990"/>
              <a:ext cx="2059657" cy="4914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Là công cụ trong bộ thiết kế Winform, nhờ đó chúng ta tương tác với Facebook qua trang web.</a:t>
              </a:r>
              <a:endParaRPr lang="ko-KR" altLang="en-US" sz="1200"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4744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latin typeface="+mj-lt"/>
                  <a:cs typeface="Arial" pitchFamily="34" charset="0"/>
                </a:rPr>
                <a:t>WebBrowwer</a:t>
              </a:r>
              <a:endParaRPr lang="ko-KR" altLang="en-US" sz="14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7" cy="5373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4"/>
            <a:ext cx="37444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Ng</a:t>
            </a:r>
            <a:r>
              <a:rPr lang="vi-VN" altLang="ko-KR" sz="1200">
                <a:cs typeface="Arial" pitchFamily="34" charset="0"/>
              </a:rPr>
              <a:t>ư</a:t>
            </a:r>
            <a:r>
              <a:rPr lang="en-US" altLang="ko-KR" sz="1200">
                <a:cs typeface="Arial" pitchFamily="34" charset="0"/>
              </a:rPr>
              <a:t>ời dùng có thể lẩy đ</a:t>
            </a:r>
            <a:r>
              <a:rPr lang="vi-VN" altLang="ko-KR" sz="1200">
                <a:cs typeface="Arial" pitchFamily="34" charset="0"/>
              </a:rPr>
              <a:t>ư</a:t>
            </a:r>
            <a:r>
              <a:rPr lang="en-US" altLang="ko-KR" sz="1200">
                <a:cs typeface="Arial" pitchFamily="34" charset="0"/>
              </a:rPr>
              <a:t>ợc thông tin user, groups, photos…trên Facebook được trả về dạng XML.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1" y="19714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Để sử dụng cần cấp quyền, Get Token, Sestion_key để hoạt động.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6436" y="2608233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Sử dụng hàm Navigate() để có thể thao tác trực tiếp với Facebook qua link https://facebook.com/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1" y="3166351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Bóc tách dữ liệu nhận về bằng hàm DocumentText() và sử lý chuỗi dạng Html.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0847" y="3777140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Sử dụng một Uri để xác định giao thức internet và tài nguyên yêu cầu thông qua request và response.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0847" y="432899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cs typeface="Arial" pitchFamily="34" charset="0"/>
              </a:rPr>
              <a:t>Thông tin trả về phản hồi d</a:t>
            </a:r>
            <a:r>
              <a:rPr lang="vi-VN" altLang="ko-KR" sz="1200">
                <a:cs typeface="Arial" pitchFamily="34" charset="0"/>
              </a:rPr>
              <a:t>ư</a:t>
            </a:r>
            <a:r>
              <a:rPr lang="en-US" altLang="ko-KR" sz="1200">
                <a:cs typeface="Arial" pitchFamily="34" charset="0"/>
              </a:rPr>
              <a:t>ới dạng văn bản thô dữ liệu XML</a:t>
            </a:r>
          </a:p>
        </p:txBody>
      </p:sp>
      <p:sp>
        <p:nvSpPr>
          <p:cNvPr id="5" name="Oval 4"/>
          <p:cNvSpPr/>
          <p:nvPr/>
        </p:nvSpPr>
        <p:spPr>
          <a:xfrm>
            <a:off x="5056250" y="1510745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50" y="2068395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50" y="2717222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50" y="3274872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5016" y="3891461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5016" y="4449113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38366DDA-E431-489F-8B16-9D193CE22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416824" cy="861437"/>
          </a:xfrm>
        </p:spPr>
        <p:txBody>
          <a:bodyPr/>
          <a:lstStyle/>
          <a:p>
            <a:r>
              <a:rPr lang="en-US" altLang="ko-KR" sz="4000"/>
              <a:t>Cộng cụ phát triển WebRequest</a:t>
            </a:r>
            <a:endParaRPr lang="ko-KR" altLang="en-US" sz="4000">
              <a:solidFill>
                <a:schemeClr val="accent1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B34191C1-6C51-4538-8036-050279F165FE}"/>
              </a:ext>
            </a:extLst>
          </p:cNvPr>
          <p:cNvSpPr>
            <a:spLocks noChangeAspect="1"/>
          </p:cNvSpPr>
          <p:nvPr/>
        </p:nvSpPr>
        <p:spPr>
          <a:xfrm>
            <a:off x="1574816" y="1665455"/>
            <a:ext cx="334893" cy="33769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Block Arc 14">
            <a:extLst>
              <a:ext uri="{FF2B5EF4-FFF2-40B4-BE49-F238E27FC236}">
                <a16:creationId xmlns:a16="http://schemas.microsoft.com/office/drawing/2014/main" id="{BB3B6A84-6423-4BAD-9D47-82170FD0440D}"/>
              </a:ext>
            </a:extLst>
          </p:cNvPr>
          <p:cNvSpPr/>
          <p:nvPr/>
        </p:nvSpPr>
        <p:spPr>
          <a:xfrm rot="16200000">
            <a:off x="1962245" y="2860185"/>
            <a:ext cx="387487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0673CED-221C-4A4C-8E64-376CF05E89FD}"/>
              </a:ext>
            </a:extLst>
          </p:cNvPr>
          <p:cNvSpPr/>
          <p:nvPr/>
        </p:nvSpPr>
        <p:spPr>
          <a:xfrm rot="2942052">
            <a:off x="1597525" y="4174381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3" grpId="0"/>
      <p:bldP spid="24" grpId="0"/>
      <p:bldP spid="25" grpId="0"/>
      <p:bldP spid="26" grpId="0"/>
      <p:bldP spid="27" grpId="0"/>
      <p:bldP spid="28" grpId="0"/>
      <p:bldP spid="5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669186"/>
            <a:ext cx="9144000" cy="4474314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1224951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1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Facebook API</a:t>
            </a:r>
            <a:endParaRPr lang="ko-KR" altLang="en-US" sz="28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9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1" y="3556168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3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8"/>
            <a:ext cx="3129552" cy="678692"/>
            <a:chOff x="803640" y="3362836"/>
            <a:chExt cx="2059657" cy="6786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6"/>
            <a:ext cx="3129552" cy="678692"/>
            <a:chOff x="803640" y="3362836"/>
            <a:chExt cx="2059657" cy="678691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3"/>
              <a:ext cx="2059657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F9FEF2F-BFF5-4A61-902A-8FBF4D95D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4088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9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9C52373A-EFE1-4746-A321-9AAC35CEE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478"/>
            <a:ext cx="7416824" cy="861437"/>
          </a:xfrm>
        </p:spPr>
        <p:txBody>
          <a:bodyPr/>
          <a:lstStyle/>
          <a:p>
            <a:r>
              <a:rPr lang="en-US" altLang="ko-KR" sz="4000"/>
              <a:t>Cộng cụ phát triển WebRequest</a:t>
            </a:r>
            <a:endParaRPr lang="ko-KR" altLang="en-US" sz="4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Portfolio Presentation</a:t>
            </a:r>
            <a:endParaRPr lang="ko-KR" altLang="en-US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5"/>
            <a:ext cx="3744416" cy="3862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5" y="2865335"/>
            <a:ext cx="3744416" cy="3862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3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2810</Words>
  <Application>Microsoft Office PowerPoint</Application>
  <PresentationFormat>On-screen Show (16:9)</PresentationFormat>
  <Paragraphs>330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맑은 고딕</vt:lpstr>
      <vt:lpstr>Arial</vt:lpstr>
      <vt:lpstr>Arial Black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Tùng Nguyễn</cp:lastModifiedBy>
  <cp:revision>148</cp:revision>
  <dcterms:created xsi:type="dcterms:W3CDTF">2016-12-05T23:26:54Z</dcterms:created>
  <dcterms:modified xsi:type="dcterms:W3CDTF">2018-11-11T13:39:59Z</dcterms:modified>
</cp:coreProperties>
</file>